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344" r:id="rId2"/>
    <p:sldId id="257" r:id="rId3"/>
    <p:sldId id="262" r:id="rId4"/>
    <p:sldId id="291" r:id="rId5"/>
    <p:sldId id="292" r:id="rId6"/>
    <p:sldId id="331" r:id="rId7"/>
    <p:sldId id="332" r:id="rId8"/>
    <p:sldId id="299" r:id="rId9"/>
    <p:sldId id="300" r:id="rId10"/>
    <p:sldId id="337" r:id="rId11"/>
    <p:sldId id="338" r:id="rId12"/>
    <p:sldId id="346" r:id="rId13"/>
    <p:sldId id="304" r:id="rId14"/>
    <p:sldId id="318" r:id="rId15"/>
    <p:sldId id="339" r:id="rId16"/>
    <p:sldId id="280" r:id="rId17"/>
    <p:sldId id="272" r:id="rId18"/>
    <p:sldId id="281" r:id="rId19"/>
    <p:sldId id="282" r:id="rId20"/>
    <p:sldId id="345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BA5D"/>
    <a:srgbClr val="868379"/>
    <a:srgbClr val="FFE98C"/>
    <a:srgbClr val="B8953C"/>
    <a:srgbClr val="91D9D9"/>
    <a:srgbClr val="FE4805"/>
    <a:srgbClr val="D9B350"/>
    <a:srgbClr val="5F2DFF"/>
    <a:srgbClr val="BE71FF"/>
    <a:srgbClr val="563C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5" autoAdjust="0"/>
    <p:restoredTop sz="91404" autoAdjust="0"/>
  </p:normalViewPr>
  <p:slideViewPr>
    <p:cSldViewPr snapToGrid="0" snapToObjects="1">
      <p:cViewPr varScale="1">
        <p:scale>
          <a:sx n="99" d="100"/>
          <a:sy n="99" d="100"/>
        </p:scale>
        <p:origin x="200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A668D-7325-234D-A658-17270492B553}" type="datetimeFigureOut">
              <a:rPr lang="en-US" smtClean="0"/>
              <a:pPr/>
              <a:t>8/11/19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367254-BFF6-134E-95AB-263F80A316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988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383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907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8157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0675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6137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3209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2629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729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2286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3804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717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6132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5983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0354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7204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2543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7819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745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367254-BFF6-134E-95AB-263F80A3167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557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8/11/19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8/11/19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8/11/19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8/11/19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8/11/19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8/11/19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8/11/19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8/11/19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8/11/19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8/11/19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FCA8-F66D-0646-83BD-CD5B4D401DA4}" type="datetimeFigureOut">
              <a:rPr lang="en-US" smtClean="0"/>
              <a:pPr/>
              <a:t>8/11/19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chemeClr val="tx1"/>
            </a:gs>
            <a:gs pos="100000">
              <a:srgbClr val="FFFFFF"/>
            </a:gs>
            <a:gs pos="42000">
              <a:schemeClr val="tx1">
                <a:lumMod val="95000"/>
                <a:lumOff val="5000"/>
              </a:schemeClr>
            </a:gs>
            <a:gs pos="75000">
              <a:schemeClr val="tx1">
                <a:lumMod val="95000"/>
                <a:lumOff val="5000"/>
              </a:schemeClr>
            </a:gs>
            <a:gs pos="21000">
              <a:schemeClr val="tx1"/>
            </a:gs>
            <a:gs pos="31000">
              <a:schemeClr val="tx1"/>
            </a:gs>
            <a:gs pos="36000">
              <a:schemeClr val="tx1"/>
            </a:gs>
            <a:gs pos="39000">
              <a:schemeClr val="tx1"/>
            </a:gs>
            <a:gs pos="40000">
              <a:schemeClr val="tx1"/>
            </a:gs>
            <a:gs pos="45000">
              <a:schemeClr val="tx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9FCA8-F66D-0646-83BD-CD5B4D401DA4}" type="datetimeFigureOut">
              <a:rPr lang="en-US" smtClean="0"/>
              <a:pPr/>
              <a:t>8/11/19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46AFC-EB66-7D44-81DB-6D40C6ABB06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l="9825"/>
          <a:stretch>
            <a:fillRect/>
          </a:stretch>
        </p:blipFill>
        <p:spPr>
          <a:xfrm>
            <a:off x="2645235" y="2965007"/>
            <a:ext cx="4641850" cy="3264171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817055" y="1115039"/>
            <a:ext cx="5509890" cy="1453997"/>
          </a:xfrm>
        </p:spPr>
        <p:txBody>
          <a:bodyPr>
            <a:normAutofit/>
          </a:bodyPr>
          <a:lstStyle/>
          <a:p>
            <a:r>
              <a:rPr lang="en-US" sz="89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ESTHER</a:t>
            </a:r>
            <a:endParaRPr 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4" name="Title 5"/>
          <p:cNvSpPr txBox="1">
            <a:spLocks/>
          </p:cNvSpPr>
          <p:nvPr/>
        </p:nvSpPr>
        <p:spPr>
          <a:xfrm>
            <a:off x="1795283" y="2126815"/>
            <a:ext cx="55687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Book Antiqua"/>
                <a:ea typeface="+mj-ea"/>
                <a:cs typeface="Book Antiqua"/>
              </a:rPr>
              <a:t>QUEEN OF DESTINY</a:t>
            </a:r>
            <a:endParaRPr kumimoji="0" lang="en-US" sz="44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Book Antiqua"/>
              <a:ea typeface="+mj-ea"/>
              <a:cs typeface="Book Antiqua"/>
            </a:endParaRPr>
          </a:p>
        </p:txBody>
      </p:sp>
    </p:spTree>
    <p:extLst>
      <p:ext uri="{BB962C8B-B14F-4D97-AF65-F5344CB8AC3E}">
        <p14:creationId xmlns:p14="http://schemas.microsoft.com/office/powerpoint/2010/main" val="1210284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63907" y="44269"/>
            <a:ext cx="41400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  <a:t>The Grand Feast of </a:t>
            </a:r>
            <a:br>
              <a:rPr lang="en-US" sz="28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</a:br>
            <a:r>
              <a:rPr lang="en-US" sz="28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  <a:t>Esther 1</a:t>
            </a:r>
            <a:endParaRPr lang="en-US" sz="2800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67873" y="44269"/>
            <a:ext cx="42225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  <a:t>The Grand Feast of </a:t>
            </a:r>
            <a:br>
              <a:rPr lang="en-US" sz="28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</a:br>
            <a:r>
              <a:rPr lang="en-US" sz="28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  <a:t>Exodus and Leviticus</a:t>
            </a:r>
            <a:endParaRPr lang="en-US" sz="2800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590433" y="1097753"/>
            <a:ext cx="0" cy="545169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0" y="1006983"/>
            <a:ext cx="45735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  <a:t>(5) </a:t>
            </a:r>
            <a: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During the 180 days Ahasuerus showed them the “riches of his glorious kingdom and the honour of his excellent majesty”  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ahoma"/>
              </a:rPr>
              <a:t>v4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90432" y="1006983"/>
            <a:ext cx="45535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  <a:t>(5) </a:t>
            </a:r>
            <a: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During these 6 months God showed Israel the “honour and the majesty” that was “in his sanctuary” 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ahoma"/>
              </a:rPr>
              <a:t>Psalm 96v6,  145v11-13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3907" y="2873149"/>
            <a:ext cx="4140057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  <a:t>(6) </a:t>
            </a:r>
            <a: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Second banquet for all the common people for 7 days 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ahoma"/>
              </a:rPr>
              <a:t>v5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67873" y="2873149"/>
            <a:ext cx="4222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  <a:t>(6) </a:t>
            </a:r>
            <a: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Second banquet for all the congregation – the 7 day consecration of the sons of Aaron 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ahoma"/>
              </a:rPr>
              <a:t>Lev 8v3, 33, 9v5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0" y="4394158"/>
            <a:ext cx="45735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imes New Roman"/>
              </a:rPr>
              <a:t>(7) 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Cambria"/>
                <a:cs typeface="Times New Roman"/>
              </a:rPr>
              <a:t>7 day feast held in a tent (“hangings”, Lit – “awning”) 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v6</a:t>
            </a:r>
            <a:endParaRPr lang="en-US" sz="2400" b="1" dirty="0">
              <a:solidFill>
                <a:srgbClr val="FFFF00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73587" y="4394158"/>
            <a:ext cx="45704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imes New Roman"/>
              </a:rPr>
              <a:t>(7) 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Cambria"/>
                <a:cs typeface="Times New Roman"/>
              </a:rPr>
              <a:t>7 day feast held in Tabernacle (tent)! </a:t>
            </a:r>
            <a:r>
              <a:rPr lang="en-US" sz="2400" b="1" dirty="0" err="1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Exod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 35v11</a:t>
            </a:r>
            <a:endParaRPr lang="en-US" sz="2400" b="1" dirty="0">
              <a:solidFill>
                <a:srgbClr val="FFFF00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" y="5186729"/>
            <a:ext cx="457358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imes New Roman"/>
              </a:rPr>
              <a:t>(8) 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Cambria"/>
                <a:cs typeface="Times New Roman"/>
              </a:rPr>
              <a:t>Colors of tent were “blue”, “purple” and </a:t>
            </a:r>
            <a:br>
              <a:rPr lang="en-US" sz="2400" dirty="0">
                <a:solidFill>
                  <a:srgbClr val="FFFFFF"/>
                </a:solidFill>
                <a:latin typeface="Tahoma"/>
                <a:ea typeface="Cambria"/>
                <a:cs typeface="Times New Roman"/>
              </a:rPr>
            </a:br>
            <a:r>
              <a:rPr lang="en-US" sz="2400" dirty="0">
                <a:solidFill>
                  <a:srgbClr val="FFFFFF"/>
                </a:solidFill>
                <a:latin typeface="Tahoma"/>
                <a:ea typeface="Cambria"/>
                <a:cs typeface="Times New Roman"/>
              </a:rPr>
              <a:t>white “fine linen” 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v6</a:t>
            </a:r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imes New Roman"/>
              </a:rPr>
              <a:t> </a:t>
            </a:r>
            <a:endParaRPr lang="en-US" sz="2400" b="1" dirty="0">
              <a:solidFill>
                <a:srgbClr val="DBBA5D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90432" y="5186729"/>
            <a:ext cx="45535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imes New Roman"/>
              </a:rPr>
              <a:t>(8) 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Cambria"/>
                <a:cs typeface="Times New Roman"/>
              </a:rPr>
              <a:t>Only </a:t>
            </a:r>
            <a:r>
              <a:rPr lang="en-US" sz="2400">
                <a:solidFill>
                  <a:srgbClr val="FFFFFF"/>
                </a:solidFill>
                <a:latin typeface="Tahoma"/>
                <a:ea typeface="Cambria"/>
                <a:cs typeface="Times New Roman"/>
              </a:rPr>
              <a:t>other occurrence 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Cambria"/>
                <a:cs typeface="Times New Roman"/>
              </a:rPr>
              <a:t>in Bible is the Tabernacle!! </a:t>
            </a:r>
            <a:r>
              <a:rPr lang="en-US" sz="2400" b="1" dirty="0" err="1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Exod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 25v4, 28v5-6, 35v6, 23, 25, 35, 38v23, 39v3 </a:t>
            </a:r>
            <a:endParaRPr lang="en-US" sz="2400" b="1" dirty="0">
              <a:solidFill>
                <a:srgbClr val="FFFF00"/>
              </a:solidFill>
              <a:latin typeface="Times New Roman"/>
              <a:ea typeface="Cambri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80093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63907" y="44269"/>
            <a:ext cx="41400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  <a:t>The Grand Feast of </a:t>
            </a:r>
            <a:br>
              <a:rPr lang="en-US" sz="28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</a:br>
            <a:r>
              <a:rPr lang="en-US" sz="28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  <a:t>Esther 1</a:t>
            </a:r>
            <a:endParaRPr lang="en-US" sz="2800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67873" y="44269"/>
            <a:ext cx="42225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  <a:t>The Grand Feast of </a:t>
            </a:r>
            <a:br>
              <a:rPr lang="en-US" sz="28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</a:br>
            <a:r>
              <a:rPr lang="en-US" sz="28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  <a:t>Exodus and Leviticus</a:t>
            </a:r>
            <a:endParaRPr lang="en-US" sz="2800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590433" y="1097753"/>
            <a:ext cx="0" cy="545169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" y="1129055"/>
            <a:ext cx="4590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imes New Roman"/>
              </a:rPr>
              <a:t>(9) 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Cambria"/>
                <a:cs typeface="Times New Roman"/>
              </a:rPr>
              <a:t>The hangings are held up by pillars, cords and silver rings 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v6</a:t>
            </a:r>
            <a:endParaRPr lang="en-US" sz="2400" b="1" dirty="0">
              <a:solidFill>
                <a:srgbClr val="FFFF00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90432" y="1129055"/>
            <a:ext cx="4553567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imes New Roman"/>
              </a:rPr>
              <a:t>(9) 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Cambria"/>
                <a:cs typeface="Times New Roman"/>
              </a:rPr>
              <a:t>The Tabernacle possessed both pillars, cords and silver rings! </a:t>
            </a:r>
            <a:r>
              <a:rPr lang="en-US" sz="2400" b="1" dirty="0" err="1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Exod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 35v17, 39v40</a:t>
            </a:r>
            <a:endParaRPr lang="en-US" sz="2400" b="1" dirty="0">
              <a:solidFill>
                <a:srgbClr val="FFFF00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" y="2281488"/>
            <a:ext cx="45735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imes New Roman"/>
              </a:rPr>
              <a:t>(10) 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Cambria"/>
                <a:cs typeface="Times New Roman"/>
              </a:rPr>
              <a:t>There is a “pavement” of different colored stone 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v6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Cambria"/>
                <a:cs typeface="Times New Roman"/>
              </a:rPr>
              <a:t> </a:t>
            </a:r>
            <a:endParaRPr lang="en-US" sz="2400" dirty="0">
              <a:solidFill>
                <a:srgbClr val="FFFFFF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90433" y="2281488"/>
            <a:ext cx="45535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imes New Roman"/>
              </a:rPr>
              <a:t>(10) 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Cambria"/>
                <a:cs typeface="Times New Roman"/>
              </a:rPr>
              <a:t>There was a “paved work of sapphire stone” </a:t>
            </a:r>
            <a:r>
              <a:rPr lang="en-US" sz="2400" b="1" dirty="0" err="1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Exod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 24v10</a:t>
            </a:r>
            <a:endParaRPr lang="en-US" sz="2400" b="1" dirty="0">
              <a:solidFill>
                <a:srgbClr val="FFFF00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" y="3069034"/>
            <a:ext cx="4573587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imes New Roman"/>
              </a:rPr>
              <a:t>(11) 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Cambria"/>
                <a:cs typeface="Times New Roman"/>
              </a:rPr>
              <a:t>There were many “vessels of gold” all diverse from one another 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v7</a:t>
            </a:r>
            <a:endParaRPr lang="en-US" sz="2400" b="1" dirty="0">
              <a:solidFill>
                <a:srgbClr val="FFFF00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573588" y="3069034"/>
            <a:ext cx="45704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imes New Roman"/>
              </a:rPr>
              <a:t>(11) 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Cambria"/>
                <a:cs typeface="Times New Roman"/>
              </a:rPr>
              <a:t>In the new Kingdom at Sinai, there were many diverse people (or vessels  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Ezra 8v28, II Tim 2v20-21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Cambria"/>
                <a:cs typeface="Times New Roman"/>
              </a:rPr>
              <a:t>) but all formed by faith! 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Heb 11v29</a:t>
            </a:r>
            <a:endParaRPr lang="en-US" sz="2400" b="1" dirty="0">
              <a:solidFill>
                <a:srgbClr val="FFFF00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" y="4948363"/>
            <a:ext cx="4573587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imes New Roman"/>
              </a:rPr>
              <a:t>(12) 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Cambria"/>
                <a:cs typeface="Times New Roman"/>
              </a:rPr>
              <a:t>Drinking was “according to the law”, but “none did compel” 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v8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Cambria"/>
                <a:cs typeface="Times New Roman"/>
              </a:rPr>
              <a:t> (Paradox!)</a:t>
            </a:r>
            <a:endParaRPr lang="en-US" sz="2400" dirty="0">
              <a:solidFill>
                <a:srgbClr val="FFFFFF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573588" y="4948363"/>
            <a:ext cx="45704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imes New Roman"/>
              </a:rPr>
              <a:t>(12) 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Cambria"/>
                <a:cs typeface="Times New Roman"/>
              </a:rPr>
              <a:t>The people at Mt Sinai volunteered their obedience – “All that Yahweh hath said will we do and be obedient!” </a:t>
            </a:r>
            <a:br>
              <a:rPr lang="en-US" sz="2400" dirty="0">
                <a:solidFill>
                  <a:srgbClr val="FFFFFF"/>
                </a:solidFill>
                <a:latin typeface="Tahoma"/>
                <a:ea typeface="Cambria"/>
                <a:cs typeface="Times New Roman"/>
              </a:rPr>
            </a:br>
            <a:r>
              <a:rPr lang="en-US" sz="2400" b="1" dirty="0" err="1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Exod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 24v7</a:t>
            </a:r>
            <a:endParaRPr lang="en-US" sz="2400" b="1" dirty="0">
              <a:solidFill>
                <a:srgbClr val="FFFF00"/>
              </a:solidFill>
              <a:latin typeface="Times New Roman"/>
              <a:ea typeface="Cambri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6046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068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1510355"/>
            <a:ext cx="8229600" cy="2003312"/>
          </a:xfrm>
        </p:spPr>
        <p:txBody>
          <a:bodyPr>
            <a:normAutofit/>
          </a:bodyPr>
          <a:lstStyle/>
          <a:p>
            <a:r>
              <a:rPr lang="en-US" sz="5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Vashti – The perfect type </a:t>
            </a:r>
            <a:br>
              <a:rPr lang="en-US" sz="5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</a:br>
            <a:r>
              <a:rPr lang="en-US" sz="5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of natural Israel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" y="707953"/>
            <a:ext cx="4590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imes New Roman"/>
              </a:rPr>
              <a:t>(1) 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Cambria"/>
                <a:cs typeface="Times New Roman"/>
              </a:rPr>
              <a:t>Vashti was the King’s first wife 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v9</a:t>
            </a:r>
            <a:endParaRPr lang="en-US" sz="2400" b="1" dirty="0">
              <a:solidFill>
                <a:srgbClr val="FFFF00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90432" y="707953"/>
            <a:ext cx="45535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imes New Roman"/>
              </a:rPr>
              <a:t>(1) 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Cambria"/>
                <a:cs typeface="Times New Roman"/>
              </a:rPr>
              <a:t>Israel was clearly God’s first wife 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Isa 54v5, </a:t>
            </a:r>
            <a:r>
              <a:rPr lang="en-US" sz="2400" b="1" dirty="0" err="1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Jer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 31v32</a:t>
            </a:r>
            <a:endParaRPr lang="en-US" sz="2400" b="1" dirty="0">
              <a:solidFill>
                <a:srgbClr val="FFFF00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" y="1497509"/>
            <a:ext cx="4571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imes New Roman"/>
              </a:rPr>
              <a:t>(2) 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Cambria"/>
                <a:cs typeface="Times New Roman"/>
              </a:rPr>
              <a:t>Vashti (“beautiful woman”)and known for her beauty 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v11</a:t>
            </a:r>
            <a:endParaRPr lang="en-US" sz="2400" b="1" dirty="0">
              <a:solidFill>
                <a:srgbClr val="FFFF00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90432" y="1497509"/>
            <a:ext cx="45535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imes New Roman"/>
              </a:rPr>
              <a:t>(2) 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Cambria"/>
                <a:cs typeface="Times New Roman"/>
              </a:rPr>
              <a:t>Israel was “exceeding beautiful, and thy renown went forth among the heathen for their beauty” 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Ezekiel 16v8-14</a:t>
            </a:r>
            <a:endParaRPr lang="en-US" sz="2400" b="1" dirty="0">
              <a:solidFill>
                <a:srgbClr val="FFFF00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3907" y="183679"/>
            <a:ext cx="4140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  <a:t>Disobedient Vashti</a:t>
            </a:r>
            <a:endParaRPr lang="en-US" sz="2800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67873" y="183679"/>
            <a:ext cx="422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  <a:t>Disobedient Israel</a:t>
            </a:r>
            <a:endParaRPr lang="en-US" sz="2800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" y="3010518"/>
            <a:ext cx="45719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imes New Roman"/>
              </a:rPr>
              <a:t>(3) 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Cambria"/>
                <a:cs typeface="Times New Roman"/>
              </a:rPr>
              <a:t>Vashti was supposed to be the perfect reflection of </a:t>
            </a:r>
            <a:br>
              <a:rPr lang="en-US" sz="2400" dirty="0">
                <a:solidFill>
                  <a:srgbClr val="FFFFFF"/>
                </a:solidFill>
                <a:latin typeface="Tahoma"/>
                <a:ea typeface="Cambria"/>
                <a:cs typeface="Times New Roman"/>
              </a:rPr>
            </a:br>
            <a:r>
              <a:rPr lang="en-US" sz="2400" dirty="0">
                <a:solidFill>
                  <a:srgbClr val="FFFFFF"/>
                </a:solidFill>
                <a:latin typeface="Tahoma"/>
                <a:ea typeface="Cambria"/>
                <a:cs typeface="Times New Roman"/>
              </a:rPr>
              <a:t>her lord the king to all the </a:t>
            </a:r>
            <a:br>
              <a:rPr lang="en-US" sz="2400" dirty="0">
                <a:solidFill>
                  <a:srgbClr val="FFFFFF"/>
                </a:solidFill>
                <a:latin typeface="Tahoma"/>
                <a:ea typeface="Cambria"/>
                <a:cs typeface="Times New Roman"/>
              </a:rPr>
            </a:br>
            <a:r>
              <a:rPr lang="en-US" sz="2400" dirty="0">
                <a:solidFill>
                  <a:srgbClr val="FFFFFF"/>
                </a:solidFill>
                <a:latin typeface="Tahoma"/>
                <a:ea typeface="Cambria"/>
                <a:cs typeface="Times New Roman"/>
              </a:rPr>
              <a:t>nobles and princes </a:t>
            </a:r>
            <a:br>
              <a:rPr lang="en-US" sz="2400" dirty="0">
                <a:solidFill>
                  <a:srgbClr val="FFFFFF"/>
                </a:solidFill>
                <a:latin typeface="Tahoma"/>
                <a:ea typeface="Cambria"/>
                <a:cs typeface="Times New Roman"/>
              </a:rPr>
            </a:b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Psalm 45v11, Isa 33v17</a:t>
            </a:r>
            <a:endParaRPr lang="en-US" sz="2400" b="1" dirty="0">
              <a:solidFill>
                <a:srgbClr val="FFFF00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90433" y="3010518"/>
            <a:ext cx="45535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imes New Roman"/>
              </a:rPr>
              <a:t>(3) 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Cambria"/>
                <a:cs typeface="Times New Roman"/>
              </a:rPr>
              <a:t>God expected Israel to be a reflection of Him to nations </a:t>
            </a:r>
            <a:r>
              <a:rPr lang="en-US" sz="2400" b="1" dirty="0" err="1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Exod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 19v5-6, Deut 7v6.  Isaiah 43v7</a:t>
            </a:r>
            <a:r>
              <a:rPr lang="en-US" sz="2400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 </a:t>
            </a:r>
            <a:r>
              <a:rPr lang="en-US" sz="2400" dirty="0">
                <a:solidFill>
                  <a:srgbClr val="FFFFFF"/>
                </a:solidFill>
                <a:latin typeface="Tahoma"/>
                <a:ea typeface="Cambria"/>
                <a:cs typeface="Times New Roman"/>
              </a:rPr>
              <a:t>says– “I have created him for my glory!”</a:t>
            </a:r>
            <a:endParaRPr lang="en-US" sz="2400" dirty="0">
              <a:solidFill>
                <a:srgbClr val="FFFFFF"/>
              </a:solidFill>
              <a:latin typeface="Times New Roman"/>
              <a:ea typeface="Cambria"/>
              <a:cs typeface="Times New Roman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4590433" y="865403"/>
            <a:ext cx="0" cy="545169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" y="4891673"/>
            <a:ext cx="4571999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imes New Roman"/>
              </a:rPr>
              <a:t>(4) </a:t>
            </a:r>
            <a:r>
              <a:rPr lang="en-US" sz="2400" dirty="0" err="1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Ahasuerus</a:t>
            </a:r>
            <a: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 sent to fetch her after a feast of 187 days 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v10</a:t>
            </a:r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imes New Roman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to show off her reflected glory</a:t>
            </a:r>
            <a:endParaRPr lang="en-US" sz="2400" dirty="0">
              <a:solidFill>
                <a:schemeClr val="bg1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90433" y="4891673"/>
            <a:ext cx="45535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imes New Roman"/>
              </a:rPr>
              <a:t>(4) </a:t>
            </a:r>
            <a: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After 187 days, the priest’s consecration was to be the Kingdom’s crowning glory!</a:t>
            </a:r>
            <a:b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</a:br>
            <a: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 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Lev 9v6 </a:t>
            </a:r>
            <a: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– “The glory of Yahweh shall appear unto you”</a:t>
            </a:r>
            <a:endParaRPr lang="en-US" sz="2400" dirty="0">
              <a:solidFill>
                <a:schemeClr val="bg1"/>
              </a:solidFill>
              <a:latin typeface="Times New Roman"/>
              <a:ea typeface="Cambria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2" grpId="0"/>
      <p:bldP spid="13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63907" y="183679"/>
            <a:ext cx="4140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  <a:t>Disobedient Vashti</a:t>
            </a:r>
            <a:endParaRPr lang="en-US" sz="2800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67873" y="183679"/>
            <a:ext cx="422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  <a:t>Disobedient Israel</a:t>
            </a:r>
            <a:endParaRPr lang="en-US" sz="2800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4590433" y="865403"/>
            <a:ext cx="0" cy="545169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0" y="741593"/>
            <a:ext cx="4571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imes New Roman"/>
              </a:rPr>
              <a:t>(5) </a:t>
            </a:r>
            <a: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Vashti refused to come 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v12</a:t>
            </a:r>
            <a:endParaRPr lang="en-US" sz="2400" b="1" dirty="0">
              <a:solidFill>
                <a:srgbClr val="FFFF00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90432" y="741593"/>
            <a:ext cx="45535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imes New Roman"/>
              </a:rPr>
              <a:t>(5) </a:t>
            </a:r>
            <a: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Aaron’s sons – </a:t>
            </a:r>
            <a:r>
              <a:rPr lang="en-US" sz="2400" dirty="0" err="1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Nadab</a:t>
            </a:r>
            <a: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 and </a:t>
            </a:r>
            <a:r>
              <a:rPr lang="en-US" sz="2400" dirty="0" err="1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Abihu</a:t>
            </a:r>
            <a: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 (as types of the whole nation down through time) clearly rebelled against God 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Lev 10v1 </a:t>
            </a:r>
            <a: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and the nation likewise was disobedient </a:t>
            </a:r>
            <a:r>
              <a:rPr lang="en-US" sz="2400" b="1" dirty="0" err="1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Jer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 13v11, Luke 14v15-24, Matt 22v4-8</a:t>
            </a:r>
            <a:endParaRPr lang="en-US" sz="2400" b="1" dirty="0">
              <a:solidFill>
                <a:srgbClr val="FFFF00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" y="3361768"/>
            <a:ext cx="4571998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imes New Roman"/>
              </a:rPr>
              <a:t>(6) </a:t>
            </a:r>
            <a:r>
              <a:rPr lang="en-US" sz="2400" dirty="0" err="1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Ahasuerus</a:t>
            </a:r>
            <a: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 was very wroth and his anger burned within him 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v12</a:t>
            </a:r>
            <a:endParaRPr lang="en-US" sz="2400" b="1" dirty="0">
              <a:solidFill>
                <a:srgbClr val="FFFF00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90433" y="3361768"/>
            <a:ext cx="45535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imes New Roman"/>
              </a:rPr>
              <a:t>(6) </a:t>
            </a:r>
            <a: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God’s fiery wroth burned up </a:t>
            </a:r>
            <a:r>
              <a:rPr lang="en-US" sz="2400" dirty="0" err="1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Nadab</a:t>
            </a:r>
            <a: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 and </a:t>
            </a:r>
            <a:r>
              <a:rPr lang="en-US" sz="2400" dirty="0" err="1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Abihu</a:t>
            </a:r>
            <a: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 because of disobedience 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Lev 10v2-6</a:t>
            </a:r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imes New Roman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and down through time Israel would be punished with God’s wroth for the same reason 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II </a:t>
            </a:r>
            <a:r>
              <a:rPr lang="en-US" sz="2400" b="1" dirty="0" err="1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Chron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 34v25, 36v16, Deut 29v28, </a:t>
            </a:r>
            <a:r>
              <a:rPr lang="en-US" sz="2400" b="1" dirty="0" err="1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Jer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 32v37, Isa 30v27, Matt22v7</a:t>
            </a:r>
            <a:endParaRPr lang="en-US" sz="2400" b="1" dirty="0">
              <a:solidFill>
                <a:srgbClr val="FFFF00"/>
              </a:solidFill>
              <a:latin typeface="Times New Roman"/>
              <a:ea typeface="Cambri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81661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8665"/>
            <a:ext cx="8229600" cy="1143000"/>
          </a:xfrm>
        </p:spPr>
        <p:txBody>
          <a:bodyPr>
            <a:normAutofit/>
          </a:bodyPr>
          <a:lstStyle/>
          <a:p>
            <a:r>
              <a:rPr lang="en-US" sz="5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Israel and Disobedience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6149" y="1071836"/>
            <a:ext cx="795022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500" b="1" dirty="0">
                <a:solidFill>
                  <a:srgbClr val="FFFF00"/>
                </a:solidFill>
                <a:latin typeface="Tahoma"/>
                <a:cs typeface="Tahoma"/>
              </a:rPr>
              <a:t>Joshua 5v7 </a:t>
            </a:r>
            <a:r>
              <a:rPr lang="en-US" sz="2500" dirty="0">
                <a:solidFill>
                  <a:schemeClr val="bg1"/>
                </a:solidFill>
                <a:latin typeface="Tahoma"/>
                <a:cs typeface="Tahoma"/>
              </a:rPr>
              <a:t>– “For the children of Israel walked forty years in the wilderness till all…were consumed because they </a:t>
            </a:r>
            <a:r>
              <a:rPr lang="en-US" sz="2500" b="1" dirty="0">
                <a:solidFill>
                  <a:srgbClr val="DBBA5D"/>
                </a:solidFill>
                <a:latin typeface="Tahoma"/>
                <a:cs typeface="Tahoma"/>
              </a:rPr>
              <a:t>obeyed not </a:t>
            </a:r>
            <a:r>
              <a:rPr lang="en-US" sz="2500" dirty="0">
                <a:solidFill>
                  <a:srgbClr val="FFFFFF"/>
                </a:solidFill>
                <a:latin typeface="Tahoma"/>
                <a:cs typeface="Tahoma"/>
              </a:rPr>
              <a:t>the voice of Yahweh</a:t>
            </a:r>
            <a:r>
              <a:rPr lang="en-US" sz="2500" dirty="0">
                <a:solidFill>
                  <a:schemeClr val="bg1"/>
                </a:solidFill>
                <a:latin typeface="Tahoma"/>
                <a:cs typeface="Tahoma"/>
              </a:rPr>
              <a:t>”…</a:t>
            </a:r>
          </a:p>
        </p:txBody>
      </p:sp>
      <p:sp>
        <p:nvSpPr>
          <p:cNvPr id="8" name="Isosceles Triangle 7"/>
          <p:cNvSpPr/>
          <p:nvPr/>
        </p:nvSpPr>
        <p:spPr>
          <a:xfrm rot="5400000">
            <a:off x="364297" y="1144856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0" name="Isosceles Triangle 9"/>
          <p:cNvSpPr/>
          <p:nvPr/>
        </p:nvSpPr>
        <p:spPr>
          <a:xfrm rot="5400000">
            <a:off x="364297" y="2685878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2" name="Isosceles Triangle 11"/>
          <p:cNvSpPr/>
          <p:nvPr/>
        </p:nvSpPr>
        <p:spPr>
          <a:xfrm rot="5400000">
            <a:off x="364297" y="3873554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5" name="Isosceles Triangle 14"/>
          <p:cNvSpPr/>
          <p:nvPr/>
        </p:nvSpPr>
        <p:spPr>
          <a:xfrm rot="5400000">
            <a:off x="364297" y="5378584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06149" y="2583793"/>
            <a:ext cx="79502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500" b="1" dirty="0">
                <a:solidFill>
                  <a:srgbClr val="FFFF00"/>
                </a:solidFill>
                <a:latin typeface="Tahoma"/>
                <a:cs typeface="Tahoma"/>
              </a:rPr>
              <a:t>I Samuel 8v19 </a:t>
            </a:r>
            <a:r>
              <a:rPr lang="en-US" sz="2500" dirty="0">
                <a:solidFill>
                  <a:schemeClr val="bg1"/>
                </a:solidFill>
                <a:latin typeface="Tahoma"/>
                <a:cs typeface="Tahoma"/>
              </a:rPr>
              <a:t>– “Nevertheless the people</a:t>
            </a:r>
            <a:r>
              <a:rPr lang="en-US" sz="2500" dirty="0">
                <a:solidFill>
                  <a:srgbClr val="A59D44"/>
                </a:solidFill>
                <a:latin typeface="Tahoma"/>
                <a:cs typeface="Tahoma"/>
              </a:rPr>
              <a:t> </a:t>
            </a:r>
            <a:r>
              <a:rPr lang="en-US" sz="2500" b="1" dirty="0">
                <a:solidFill>
                  <a:srgbClr val="DBBA5D"/>
                </a:solidFill>
                <a:latin typeface="Tahoma"/>
                <a:cs typeface="Tahoma"/>
              </a:rPr>
              <a:t>refused to obey</a:t>
            </a:r>
            <a:r>
              <a:rPr lang="en-US" sz="2500" dirty="0">
                <a:solidFill>
                  <a:schemeClr val="bg1"/>
                </a:solidFill>
                <a:latin typeface="Tahoma"/>
                <a:cs typeface="Tahoma"/>
              </a:rPr>
              <a:t> the voice of Samuel”…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06149" y="3735510"/>
            <a:ext cx="795022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500" b="1" dirty="0">
                <a:solidFill>
                  <a:srgbClr val="FFFF00"/>
                </a:solidFill>
                <a:latin typeface="Tahoma"/>
                <a:cs typeface="Tahoma"/>
              </a:rPr>
              <a:t>Isaiah 42v24 </a:t>
            </a:r>
            <a:r>
              <a:rPr lang="en-US" sz="2500" dirty="0">
                <a:solidFill>
                  <a:schemeClr val="bg1"/>
                </a:solidFill>
                <a:latin typeface="Tahoma"/>
                <a:cs typeface="Tahoma"/>
              </a:rPr>
              <a:t>– “Who gave Jacob for a spoil?...Did not Yahweh?...for they would not walk in his ways</a:t>
            </a:r>
            <a:r>
              <a:rPr lang="en-US" sz="2500" dirty="0">
                <a:solidFill>
                  <a:srgbClr val="A59D44"/>
                </a:solidFill>
                <a:latin typeface="Tahoma"/>
                <a:cs typeface="Tahoma"/>
              </a:rPr>
              <a:t>, </a:t>
            </a:r>
            <a:r>
              <a:rPr lang="en-US" sz="2500" b="1" dirty="0">
                <a:solidFill>
                  <a:srgbClr val="DBBA5D"/>
                </a:solidFill>
                <a:latin typeface="Tahoma"/>
                <a:cs typeface="Tahoma"/>
              </a:rPr>
              <a:t>neither were they obedient </a:t>
            </a:r>
            <a:r>
              <a:rPr lang="en-US" sz="2500" dirty="0">
                <a:solidFill>
                  <a:schemeClr val="bg1"/>
                </a:solidFill>
                <a:latin typeface="Tahoma"/>
                <a:cs typeface="Tahoma"/>
              </a:rPr>
              <a:t>unto his Law”…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6149" y="5240540"/>
            <a:ext cx="795022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500" b="1" dirty="0">
                <a:solidFill>
                  <a:srgbClr val="FFFF00"/>
                </a:solidFill>
                <a:latin typeface="Tahoma"/>
                <a:cs typeface="Tahoma"/>
              </a:rPr>
              <a:t>Jeremiah 22v21 </a:t>
            </a:r>
            <a:r>
              <a:rPr lang="en-US" sz="2500" dirty="0">
                <a:solidFill>
                  <a:schemeClr val="bg1"/>
                </a:solidFill>
                <a:latin typeface="Tahoma"/>
                <a:cs typeface="Tahoma"/>
              </a:rPr>
              <a:t>– “But thou </a:t>
            </a:r>
            <a:r>
              <a:rPr lang="en-US" sz="2500" dirty="0" err="1">
                <a:solidFill>
                  <a:schemeClr val="bg1"/>
                </a:solidFill>
                <a:latin typeface="Tahoma"/>
                <a:cs typeface="Tahoma"/>
              </a:rPr>
              <a:t>saidst</a:t>
            </a:r>
            <a:r>
              <a:rPr lang="en-US" sz="2500" dirty="0">
                <a:solidFill>
                  <a:schemeClr val="bg1"/>
                </a:solidFill>
                <a:latin typeface="Tahoma"/>
                <a:cs typeface="Tahoma"/>
              </a:rPr>
              <a:t> – ‘I will not hear’. This hath been thy manner from thy youth, that thou </a:t>
            </a:r>
            <a:r>
              <a:rPr lang="en-US" sz="2500" b="1" dirty="0">
                <a:solidFill>
                  <a:srgbClr val="DBBA5D"/>
                </a:solidFill>
                <a:latin typeface="Tahoma"/>
                <a:cs typeface="Tahoma"/>
              </a:rPr>
              <a:t>obeyest not </a:t>
            </a:r>
            <a:r>
              <a:rPr lang="en-US" sz="2500" dirty="0">
                <a:solidFill>
                  <a:schemeClr val="bg1"/>
                </a:solidFill>
                <a:latin typeface="Tahoma"/>
                <a:cs typeface="Tahoma"/>
              </a:rPr>
              <a:t>my voice”…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 animBg="1"/>
      <p:bldP spid="12" grpId="0" animBg="1"/>
      <p:bldP spid="15" grpId="0" animBg="1"/>
      <p:bldP spid="16" grpId="0"/>
      <p:bldP spid="17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425" y="28665"/>
            <a:ext cx="8741951" cy="1143000"/>
          </a:xfrm>
        </p:spPr>
        <p:txBody>
          <a:bodyPr>
            <a:noAutofit/>
          </a:bodyPr>
          <a:lstStyle/>
          <a:p>
            <a:r>
              <a:rPr lang="en-US" sz="4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“Another that is better than she”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6149" y="1071836"/>
            <a:ext cx="7950228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600" dirty="0">
                <a:solidFill>
                  <a:schemeClr val="bg1"/>
                </a:solidFill>
                <a:latin typeface="Tahoma"/>
                <a:cs typeface="Tahoma"/>
              </a:rPr>
              <a:t>Clearly these words are an allusion to… </a:t>
            </a:r>
          </a:p>
          <a:p>
            <a:pPr lvl="0"/>
            <a:endParaRPr lang="en-US" sz="1300" dirty="0">
              <a:solidFill>
                <a:srgbClr val="A59D44"/>
              </a:solidFill>
              <a:latin typeface="Tahoma"/>
              <a:cs typeface="Tahoma"/>
            </a:endParaRPr>
          </a:p>
          <a:p>
            <a:pPr lvl="0"/>
            <a:r>
              <a:rPr lang="en-US" sz="2600" b="1" dirty="0">
                <a:solidFill>
                  <a:srgbClr val="FFFF00"/>
                </a:solidFill>
                <a:latin typeface="Tahoma"/>
                <a:cs typeface="Tahoma"/>
              </a:rPr>
              <a:t>I Samuel 15v28 </a:t>
            </a:r>
            <a:r>
              <a:rPr lang="en-US" sz="2600" dirty="0">
                <a:solidFill>
                  <a:schemeClr val="bg1"/>
                </a:solidFill>
                <a:latin typeface="Tahoma"/>
                <a:cs typeface="Tahoma"/>
              </a:rPr>
              <a:t>– “And Samuel said to him, ‘Yahweh hath rent the Kingdom of Israel from thee this day, and hath given it to</a:t>
            </a:r>
            <a:r>
              <a:rPr lang="en-US" sz="2600" dirty="0">
                <a:solidFill>
                  <a:srgbClr val="A59D44"/>
                </a:solidFill>
                <a:latin typeface="Tahoma"/>
                <a:cs typeface="Tahoma"/>
              </a:rPr>
              <a:t> </a:t>
            </a:r>
            <a:r>
              <a:rPr lang="en-US" sz="2600" b="1" dirty="0">
                <a:solidFill>
                  <a:srgbClr val="DBBA5D"/>
                </a:solidFill>
                <a:latin typeface="Tahoma"/>
                <a:cs typeface="Tahoma"/>
              </a:rPr>
              <a:t>a </a:t>
            </a:r>
            <a:r>
              <a:rPr lang="en-US" sz="2600" b="1" dirty="0" err="1">
                <a:solidFill>
                  <a:srgbClr val="DBBA5D"/>
                </a:solidFill>
                <a:latin typeface="Tahoma"/>
                <a:cs typeface="Tahoma"/>
              </a:rPr>
              <a:t>neighbour</a:t>
            </a:r>
            <a:r>
              <a:rPr lang="en-US" sz="2600" b="1" dirty="0">
                <a:solidFill>
                  <a:srgbClr val="DBBA5D"/>
                </a:solidFill>
                <a:latin typeface="Tahoma"/>
                <a:cs typeface="Tahoma"/>
              </a:rPr>
              <a:t> of thine, that is better then thou’</a:t>
            </a:r>
            <a:r>
              <a:rPr lang="en-US" sz="2600" dirty="0">
                <a:solidFill>
                  <a:schemeClr val="bg1"/>
                </a:solidFill>
                <a:latin typeface="Tahoma"/>
                <a:cs typeface="Tahoma"/>
              </a:rPr>
              <a:t>”…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14425" y="5733011"/>
            <a:ext cx="874195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900" b="1" dirty="0">
                <a:solidFill>
                  <a:srgbClr val="FFFFFF"/>
                </a:solidFill>
                <a:latin typeface="Tahoma"/>
                <a:cs typeface="Tahoma"/>
              </a:rPr>
              <a:t>Compare</a:t>
            </a:r>
            <a:r>
              <a:rPr lang="en-US" sz="2900" b="1" dirty="0">
                <a:solidFill>
                  <a:srgbClr val="A59D44"/>
                </a:solidFill>
                <a:latin typeface="Tahoma"/>
                <a:cs typeface="Tahoma"/>
              </a:rPr>
              <a:t> </a:t>
            </a:r>
            <a:r>
              <a:rPr lang="en-US" sz="2900" b="1" dirty="0">
                <a:solidFill>
                  <a:srgbClr val="FFFF00"/>
                </a:solidFill>
                <a:latin typeface="Tahoma"/>
                <a:cs typeface="Tahoma"/>
              </a:rPr>
              <a:t>Matthew 22v1-10 </a:t>
            </a:r>
            <a:r>
              <a:rPr lang="en-US" sz="2900" b="1" dirty="0">
                <a:solidFill>
                  <a:schemeClr val="bg1"/>
                </a:solidFill>
                <a:latin typeface="Tahoma"/>
                <a:cs typeface="Tahoma"/>
              </a:rPr>
              <a:t>and</a:t>
            </a:r>
            <a:r>
              <a:rPr lang="en-US" sz="2900" b="1" dirty="0">
                <a:solidFill>
                  <a:srgbClr val="A59D44"/>
                </a:solidFill>
                <a:latin typeface="Tahoma"/>
                <a:cs typeface="Tahoma"/>
              </a:rPr>
              <a:t> </a:t>
            </a:r>
            <a:r>
              <a:rPr lang="en-US" sz="2900" b="1" dirty="0">
                <a:solidFill>
                  <a:srgbClr val="FFFF00"/>
                </a:solidFill>
                <a:latin typeface="Tahoma"/>
                <a:cs typeface="Tahoma"/>
              </a:rPr>
              <a:t>Esther 2v3!!!</a:t>
            </a:r>
          </a:p>
        </p:txBody>
      </p:sp>
      <p:sp>
        <p:nvSpPr>
          <p:cNvPr id="8" name="Isosceles Triangle 7"/>
          <p:cNvSpPr/>
          <p:nvPr/>
        </p:nvSpPr>
        <p:spPr>
          <a:xfrm rot="5400000">
            <a:off x="364297" y="1755171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0" name="Isosceles Triangle 9"/>
          <p:cNvSpPr/>
          <p:nvPr/>
        </p:nvSpPr>
        <p:spPr>
          <a:xfrm rot="5400000">
            <a:off x="364297" y="4110500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6148" y="3447554"/>
            <a:ext cx="795022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600" dirty="0">
                <a:solidFill>
                  <a:schemeClr val="bg1"/>
                </a:solidFill>
                <a:latin typeface="Tahoma"/>
                <a:cs typeface="Tahoma"/>
              </a:rPr>
              <a:t>Christ picks this up when he addresses the nation...</a:t>
            </a:r>
          </a:p>
          <a:p>
            <a:pPr lvl="0"/>
            <a:endParaRPr lang="en-US" sz="1300" dirty="0">
              <a:solidFill>
                <a:schemeClr val="bg1"/>
              </a:solidFill>
              <a:latin typeface="Tahoma"/>
              <a:cs typeface="Tahoma"/>
            </a:endParaRPr>
          </a:p>
          <a:p>
            <a:pPr lvl="0"/>
            <a:r>
              <a:rPr lang="en-US" sz="2600" b="1" dirty="0">
                <a:solidFill>
                  <a:srgbClr val="FFFF00"/>
                </a:solidFill>
                <a:latin typeface="Tahoma"/>
                <a:cs typeface="Tahoma"/>
              </a:rPr>
              <a:t>Matthew 21v43 </a:t>
            </a:r>
            <a:r>
              <a:rPr lang="en-US" sz="2600" dirty="0">
                <a:solidFill>
                  <a:schemeClr val="bg1"/>
                </a:solidFill>
                <a:latin typeface="Tahoma"/>
                <a:cs typeface="Tahoma"/>
              </a:rPr>
              <a:t>– “Therefore I say unto you, ‘The Kingdom of God shall be taken from you, and given to a </a:t>
            </a:r>
            <a:r>
              <a:rPr lang="en-US" sz="2600" b="1" dirty="0">
                <a:solidFill>
                  <a:srgbClr val="DBBA5D"/>
                </a:solidFill>
                <a:latin typeface="Tahoma"/>
                <a:cs typeface="Tahoma"/>
              </a:rPr>
              <a:t>nation bringing forth the fruits thereof</a:t>
            </a:r>
            <a:r>
              <a:rPr lang="en-US" sz="2600" dirty="0">
                <a:solidFill>
                  <a:schemeClr val="bg1"/>
                </a:solidFill>
                <a:latin typeface="Tahoma"/>
                <a:cs typeface="Tahoma"/>
              </a:rPr>
              <a:t>”…</a:t>
            </a:r>
          </a:p>
          <a:p>
            <a:pPr lvl="0"/>
            <a:endParaRPr lang="en-US" sz="13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8" grpId="0" animBg="1"/>
      <p:bldP spid="10" grpId="0" animBg="1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425" y="28665"/>
            <a:ext cx="8741951" cy="1143000"/>
          </a:xfrm>
        </p:spPr>
        <p:txBody>
          <a:bodyPr>
            <a:noAutofit/>
          </a:bodyPr>
          <a:lstStyle/>
          <a:p>
            <a:r>
              <a:rPr lang="en-US" sz="4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The Importance of OBEDIENCE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6149" y="1335756"/>
            <a:ext cx="79502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dirty="0">
                <a:solidFill>
                  <a:srgbClr val="FFFF00"/>
                </a:solidFill>
                <a:latin typeface="Tahoma"/>
                <a:cs typeface="Tahoma"/>
              </a:rPr>
              <a:t>Revelation 19v7</a:t>
            </a:r>
            <a:r>
              <a:rPr lang="en-US" sz="3000" dirty="0">
                <a:solidFill>
                  <a:schemeClr val="bg1"/>
                </a:solidFill>
                <a:latin typeface="Tahoma"/>
                <a:cs typeface="Tahoma"/>
              </a:rPr>
              <a:t>– “</a:t>
            </a:r>
            <a:r>
              <a:rPr lang="en-US" sz="3200" dirty="0">
                <a:solidFill>
                  <a:schemeClr val="bg1"/>
                </a:solidFill>
                <a:latin typeface="Tahoma"/>
                <a:cs typeface="Tahoma"/>
              </a:rPr>
              <a:t>Let us be glad and rejoice, and </a:t>
            </a:r>
            <a:r>
              <a:rPr lang="en-US" sz="3200" b="1" dirty="0">
                <a:solidFill>
                  <a:srgbClr val="DBBA5D"/>
                </a:solidFill>
                <a:latin typeface="Tahoma"/>
                <a:cs typeface="Tahoma"/>
              </a:rPr>
              <a:t>give honour to him</a:t>
            </a:r>
            <a:r>
              <a:rPr lang="en-US" sz="3200" dirty="0">
                <a:solidFill>
                  <a:schemeClr val="bg1"/>
                </a:solidFill>
                <a:latin typeface="Tahoma"/>
                <a:cs typeface="Tahoma"/>
              </a:rPr>
              <a:t>: for the marriage of the Lamb is come, and his wife hath made herself ready</a:t>
            </a:r>
            <a:r>
              <a:rPr lang="en-US" sz="3000" dirty="0">
                <a:solidFill>
                  <a:schemeClr val="bg1"/>
                </a:solidFill>
                <a:latin typeface="Tahoma"/>
                <a:cs typeface="Tahoma"/>
              </a:rPr>
              <a:t>”…</a:t>
            </a:r>
          </a:p>
        </p:txBody>
      </p:sp>
      <p:sp>
        <p:nvSpPr>
          <p:cNvPr id="8" name="Isosceles Triangle 7"/>
          <p:cNvSpPr/>
          <p:nvPr/>
        </p:nvSpPr>
        <p:spPr>
          <a:xfrm rot="5400000">
            <a:off x="364297" y="1474756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0" name="Isosceles Triangle 9"/>
          <p:cNvSpPr/>
          <p:nvPr/>
        </p:nvSpPr>
        <p:spPr>
          <a:xfrm rot="5400000">
            <a:off x="364297" y="3784128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6149" y="3682043"/>
            <a:ext cx="7950228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dirty="0">
                <a:solidFill>
                  <a:srgbClr val="FFFF00"/>
                </a:solidFill>
                <a:latin typeface="Tahoma"/>
                <a:cs typeface="Tahoma"/>
              </a:rPr>
              <a:t>Revelation 21v2</a:t>
            </a:r>
            <a:r>
              <a:rPr lang="en-US" sz="3000" dirty="0">
                <a:solidFill>
                  <a:schemeClr val="bg1"/>
                </a:solidFill>
                <a:latin typeface="Tahoma"/>
                <a:cs typeface="Tahoma"/>
              </a:rPr>
              <a:t>– “…</a:t>
            </a:r>
            <a:r>
              <a:rPr lang="en-US" sz="3200" dirty="0">
                <a:solidFill>
                  <a:schemeClr val="bg1"/>
                </a:solidFill>
                <a:latin typeface="Tahoma"/>
                <a:cs typeface="Tahoma"/>
              </a:rPr>
              <a:t>And I John saw the holy city, new Jerusalem, coming down from God out of heaven, prepared as a bride adorned </a:t>
            </a:r>
            <a:r>
              <a:rPr lang="en-US" sz="3200" b="1" dirty="0">
                <a:solidFill>
                  <a:srgbClr val="DBBA5D"/>
                </a:solidFill>
                <a:latin typeface="Tahoma"/>
                <a:cs typeface="Tahoma"/>
              </a:rPr>
              <a:t>for her husband</a:t>
            </a:r>
            <a:r>
              <a:rPr lang="en-US" sz="3000" dirty="0">
                <a:solidFill>
                  <a:schemeClr val="bg1"/>
                </a:solidFill>
                <a:latin typeface="Tahoma"/>
                <a:cs typeface="Tahoma"/>
              </a:rPr>
              <a:t>”…</a:t>
            </a:r>
          </a:p>
          <a:p>
            <a:pPr lvl="0"/>
            <a:endParaRPr lang="en-US" sz="13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 animBg="1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28665"/>
            <a:ext cx="9143999" cy="1143000"/>
          </a:xfrm>
        </p:spPr>
        <p:txBody>
          <a:bodyPr>
            <a:normAutofit fontScale="90000"/>
          </a:bodyPr>
          <a:lstStyle/>
          <a:p>
            <a:r>
              <a:rPr lang="en-US" sz="4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The Obedience of Christ and the Bride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6149" y="1335756"/>
            <a:ext cx="795022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600" b="1" dirty="0">
                <a:solidFill>
                  <a:schemeClr val="bg1"/>
                </a:solidFill>
                <a:latin typeface="Tahoma"/>
                <a:cs typeface="Tahoma"/>
              </a:rPr>
              <a:t>OBEDIENCE OF CHRIST</a:t>
            </a:r>
          </a:p>
          <a:p>
            <a:pPr lvl="0"/>
            <a:endParaRPr lang="en-US" sz="2600" dirty="0">
              <a:solidFill>
                <a:srgbClr val="A59D44"/>
              </a:solidFill>
              <a:latin typeface="Tahoma"/>
              <a:cs typeface="Tahoma"/>
            </a:endParaRPr>
          </a:p>
          <a:p>
            <a:pPr lvl="0"/>
            <a:r>
              <a:rPr lang="en-US" sz="2600" b="1" dirty="0">
                <a:solidFill>
                  <a:srgbClr val="FFFF00"/>
                </a:solidFill>
                <a:latin typeface="Tahoma"/>
                <a:cs typeface="Tahoma"/>
              </a:rPr>
              <a:t>Hebrews 5v8 </a:t>
            </a:r>
            <a:r>
              <a:rPr lang="en-US" sz="2600" dirty="0">
                <a:solidFill>
                  <a:schemeClr val="bg1"/>
                </a:solidFill>
                <a:latin typeface="Tahoma"/>
                <a:cs typeface="Tahoma"/>
              </a:rPr>
              <a:t>– “Though he were a Son, yet learned he</a:t>
            </a:r>
            <a:r>
              <a:rPr lang="en-US" sz="2600" b="1" dirty="0">
                <a:solidFill>
                  <a:srgbClr val="DBBA5D"/>
                </a:solidFill>
                <a:latin typeface="Tahoma"/>
                <a:cs typeface="Tahoma"/>
              </a:rPr>
              <a:t> obedience </a:t>
            </a:r>
            <a:r>
              <a:rPr lang="en-US" sz="2600" dirty="0">
                <a:solidFill>
                  <a:schemeClr val="bg1"/>
                </a:solidFill>
                <a:latin typeface="Tahoma"/>
                <a:cs typeface="Tahoma"/>
              </a:rPr>
              <a:t>by the things which he suffered”…</a:t>
            </a:r>
          </a:p>
        </p:txBody>
      </p:sp>
      <p:sp>
        <p:nvSpPr>
          <p:cNvPr id="8" name="Isosceles Triangle 7"/>
          <p:cNvSpPr/>
          <p:nvPr/>
        </p:nvSpPr>
        <p:spPr>
          <a:xfrm rot="5400000">
            <a:off x="364297" y="2250021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0" name="Isosceles Triangle 9"/>
          <p:cNvSpPr/>
          <p:nvPr/>
        </p:nvSpPr>
        <p:spPr>
          <a:xfrm rot="5400000">
            <a:off x="364297" y="4589385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6149" y="3711485"/>
            <a:ext cx="7950228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chemeClr val="bg1"/>
                </a:solidFill>
                <a:latin typeface="Tahoma"/>
                <a:cs typeface="Tahoma"/>
              </a:rPr>
              <a:t>OBEDIENCE OF HIS BRIDE</a:t>
            </a:r>
          </a:p>
          <a:p>
            <a:pPr lvl="0"/>
            <a:endParaRPr lang="en-US" sz="2600" dirty="0">
              <a:solidFill>
                <a:schemeClr val="bg1"/>
              </a:solidFill>
              <a:latin typeface="Tahoma"/>
              <a:cs typeface="Tahoma"/>
            </a:endParaRPr>
          </a:p>
          <a:p>
            <a:pPr lvl="0"/>
            <a:r>
              <a:rPr lang="en-US" sz="2600" b="1" dirty="0">
                <a:solidFill>
                  <a:srgbClr val="FFFF00"/>
                </a:solidFill>
                <a:latin typeface="Tahoma"/>
                <a:cs typeface="Tahoma"/>
              </a:rPr>
              <a:t>Hebrews 5v9 </a:t>
            </a:r>
            <a:r>
              <a:rPr lang="en-US" sz="2600" dirty="0">
                <a:solidFill>
                  <a:schemeClr val="bg1"/>
                </a:solidFill>
                <a:latin typeface="Tahoma"/>
                <a:cs typeface="Tahoma"/>
              </a:rPr>
              <a:t>– “And being made perfect, he became the author of eternal salvation unto all them that </a:t>
            </a:r>
            <a:r>
              <a:rPr lang="en-US" sz="2600" b="1" dirty="0">
                <a:solidFill>
                  <a:srgbClr val="DBBA5D"/>
                </a:solidFill>
                <a:latin typeface="Tahoma"/>
                <a:cs typeface="Tahoma"/>
              </a:rPr>
              <a:t>obey him</a:t>
            </a:r>
            <a:r>
              <a:rPr lang="en-US" sz="2600" dirty="0">
                <a:solidFill>
                  <a:schemeClr val="bg1"/>
                </a:solidFill>
                <a:latin typeface="Tahoma"/>
                <a:cs typeface="Tahoma"/>
              </a:rPr>
              <a:t>”…</a:t>
            </a:r>
          </a:p>
          <a:p>
            <a:pPr lvl="0"/>
            <a:endParaRPr lang="en-US" sz="13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 animBg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chemeClr val="tx1">
                <a:alpha val="80000"/>
              </a:schemeClr>
            </a:gs>
            <a:gs pos="100000">
              <a:srgbClr val="FFFFFF"/>
            </a:gs>
            <a:gs pos="42000">
              <a:schemeClr val="tx1">
                <a:lumMod val="95000"/>
                <a:lumOff val="5000"/>
              </a:schemeClr>
            </a:gs>
            <a:gs pos="75000">
              <a:schemeClr val="tx1">
                <a:lumMod val="95000"/>
                <a:lumOff val="5000"/>
              </a:schemeClr>
            </a:gs>
            <a:gs pos="21000">
              <a:schemeClr val="tx1"/>
            </a:gs>
            <a:gs pos="31000">
              <a:schemeClr val="tx1"/>
            </a:gs>
            <a:gs pos="36000">
              <a:schemeClr val="tx1"/>
            </a:gs>
            <a:gs pos="39000">
              <a:schemeClr val="tx1"/>
            </a:gs>
            <a:gs pos="40000">
              <a:schemeClr val="tx1"/>
            </a:gs>
            <a:gs pos="45000">
              <a:schemeClr val="tx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30920" y="1980900"/>
            <a:ext cx="5509890" cy="1143000"/>
          </a:xfrm>
        </p:spPr>
        <p:txBody>
          <a:bodyPr>
            <a:normAutofit fontScale="90000"/>
          </a:bodyPr>
          <a:lstStyle/>
          <a:p>
            <a:r>
              <a:rPr lang="en-US" sz="7556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THE </a:t>
            </a:r>
            <a:br>
              <a:rPr lang="en-US" sz="7556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</a:br>
            <a:r>
              <a:rPr lang="en-US" sz="7556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FEAST </a:t>
            </a:r>
            <a:b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</a:br>
            <a:r>
              <a:rPr lang="en-US" sz="3333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THE FALL OF VASHTI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rcRect l="9306" r="10063" b="5305"/>
          <a:stretch>
            <a:fillRect/>
          </a:stretch>
        </p:blipFill>
        <p:spPr>
          <a:xfrm>
            <a:off x="5740810" y="2304975"/>
            <a:ext cx="3238250" cy="4293219"/>
          </a:xfrm>
          <a:prstGeom prst="rect">
            <a:avLst/>
          </a:prstGeom>
        </p:spPr>
      </p:pic>
      <p:sp>
        <p:nvSpPr>
          <p:cNvPr id="7" name="Title 5"/>
          <p:cNvSpPr txBox="1">
            <a:spLocks/>
          </p:cNvSpPr>
          <p:nvPr/>
        </p:nvSpPr>
        <p:spPr>
          <a:xfrm>
            <a:off x="172106" y="3836150"/>
            <a:ext cx="55687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Book Antiqua"/>
                <a:ea typeface="+mj-ea"/>
                <a:cs typeface="Book Antiqua"/>
              </a:rPr>
              <a:t>Esther 1v1-22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l="9825"/>
          <a:stretch>
            <a:fillRect/>
          </a:stretch>
        </p:blipFill>
        <p:spPr>
          <a:xfrm>
            <a:off x="2645235" y="2965007"/>
            <a:ext cx="4641850" cy="3264171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817055" y="1115039"/>
            <a:ext cx="5509890" cy="1453997"/>
          </a:xfrm>
        </p:spPr>
        <p:txBody>
          <a:bodyPr>
            <a:normAutofit/>
          </a:bodyPr>
          <a:lstStyle/>
          <a:p>
            <a:r>
              <a:rPr lang="en-US" sz="89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ESTHER</a:t>
            </a:r>
            <a:endParaRPr 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/>
              <a:cs typeface="Book Antiqua"/>
            </a:endParaRPr>
          </a:p>
        </p:txBody>
      </p:sp>
      <p:sp>
        <p:nvSpPr>
          <p:cNvPr id="4" name="Title 5"/>
          <p:cNvSpPr txBox="1">
            <a:spLocks/>
          </p:cNvSpPr>
          <p:nvPr/>
        </p:nvSpPr>
        <p:spPr>
          <a:xfrm>
            <a:off x="1795283" y="2126815"/>
            <a:ext cx="55687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Book Antiqua"/>
                <a:ea typeface="+mj-ea"/>
                <a:cs typeface="Book Antiqua"/>
              </a:rPr>
              <a:t>QUEEN OF DESTINY</a:t>
            </a:r>
            <a:endParaRPr kumimoji="0" lang="en-US" sz="44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DBBA5D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Book Antiqua"/>
              <a:ea typeface="+mj-ea"/>
              <a:cs typeface="Book Antiqua"/>
            </a:endParaRPr>
          </a:p>
        </p:txBody>
      </p:sp>
    </p:spTree>
    <p:extLst>
      <p:ext uri="{BB962C8B-B14F-4D97-AF65-F5344CB8AC3E}">
        <p14:creationId xmlns:p14="http://schemas.microsoft.com/office/powerpoint/2010/main" val="2145221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8665"/>
            <a:ext cx="8229600" cy="1143000"/>
          </a:xfrm>
        </p:spPr>
        <p:txBody>
          <a:bodyPr>
            <a:normAutofit/>
          </a:bodyPr>
          <a:lstStyle/>
          <a:p>
            <a:r>
              <a:rPr lang="en-US" sz="4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The Providence of God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0920" y="1072226"/>
            <a:ext cx="8708964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  <a:latin typeface="Tahoma"/>
                <a:cs typeface="Tahoma"/>
              </a:rPr>
              <a:t>“And the LORD said unto Moses, Behold, thou </a:t>
            </a:r>
            <a:r>
              <a:rPr lang="en-US" sz="2500" dirty="0" err="1">
                <a:solidFill>
                  <a:schemeClr val="bg1"/>
                </a:solidFill>
                <a:latin typeface="Tahoma"/>
                <a:cs typeface="Tahoma"/>
              </a:rPr>
              <a:t>shalt</a:t>
            </a:r>
            <a:r>
              <a:rPr lang="en-US" sz="2500" dirty="0">
                <a:solidFill>
                  <a:schemeClr val="bg1"/>
                </a:solidFill>
                <a:latin typeface="Tahoma"/>
                <a:cs typeface="Tahoma"/>
              </a:rPr>
              <a:t> sleep with thy fathers;…and I will </a:t>
            </a:r>
            <a:r>
              <a:rPr lang="en-US" sz="2500" b="1" dirty="0">
                <a:solidFill>
                  <a:srgbClr val="DBBA5D"/>
                </a:solidFill>
                <a:latin typeface="Tahoma"/>
                <a:cs typeface="Tahoma"/>
              </a:rPr>
              <a:t>hide my face </a:t>
            </a:r>
            <a:r>
              <a:rPr lang="en-US" sz="2500" dirty="0">
                <a:solidFill>
                  <a:schemeClr val="bg1"/>
                </a:solidFill>
                <a:latin typeface="Tahoma"/>
                <a:cs typeface="Tahoma"/>
              </a:rPr>
              <a:t>from them, so that they will say in that day, Are not these evils come upon us, because our God is not among us?  And I will surely </a:t>
            </a:r>
            <a:r>
              <a:rPr lang="en-US" sz="2500" b="1" dirty="0">
                <a:solidFill>
                  <a:srgbClr val="DBBA5D"/>
                </a:solidFill>
                <a:latin typeface="Tahoma"/>
                <a:cs typeface="Tahoma"/>
              </a:rPr>
              <a:t>hide my face </a:t>
            </a:r>
            <a:r>
              <a:rPr lang="en-US" sz="2500" dirty="0">
                <a:solidFill>
                  <a:schemeClr val="bg1"/>
                </a:solidFill>
                <a:latin typeface="Tahoma"/>
                <a:cs typeface="Tahoma"/>
              </a:rPr>
              <a:t>in that day for all the evils which they shall have wrought, in that they are turned unto other gods.” </a:t>
            </a:r>
          </a:p>
          <a:p>
            <a:pPr algn="r"/>
            <a:r>
              <a:rPr lang="en-US" sz="2500" b="1" dirty="0">
                <a:solidFill>
                  <a:srgbClr val="FFFF00"/>
                </a:solidFill>
                <a:latin typeface="Tahoma"/>
                <a:cs typeface="Tahoma"/>
              </a:rPr>
              <a:t>Deuteronomy 31v16-18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0920" y="4321826"/>
            <a:ext cx="8708964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rgbClr val="FFFFFF"/>
                </a:solidFill>
                <a:latin typeface="Tahoma"/>
                <a:cs typeface="Tahoma"/>
              </a:rPr>
              <a:t>“Verily thou art a God that </a:t>
            </a:r>
            <a:r>
              <a:rPr lang="en-US" sz="2500" b="1" dirty="0" err="1">
                <a:solidFill>
                  <a:srgbClr val="DBBA5D"/>
                </a:solidFill>
                <a:latin typeface="Tahoma"/>
                <a:cs typeface="Tahoma"/>
              </a:rPr>
              <a:t>hidest</a:t>
            </a:r>
            <a:r>
              <a:rPr lang="en-US" sz="2500" b="1" dirty="0">
                <a:solidFill>
                  <a:srgbClr val="DBBA5D"/>
                </a:solidFill>
                <a:latin typeface="Tahoma"/>
                <a:cs typeface="Tahoma"/>
              </a:rPr>
              <a:t> thyself</a:t>
            </a:r>
            <a:r>
              <a:rPr lang="en-US" sz="2500" dirty="0">
                <a:solidFill>
                  <a:srgbClr val="FFFFFF"/>
                </a:solidFill>
                <a:latin typeface="Tahoma"/>
                <a:cs typeface="Tahoma"/>
              </a:rPr>
              <a:t>, O God of Israel, the </a:t>
            </a:r>
            <a:r>
              <a:rPr lang="en-US" sz="2500" dirty="0" err="1">
                <a:solidFill>
                  <a:srgbClr val="FFFFFF"/>
                </a:solidFill>
                <a:latin typeface="Tahoma"/>
                <a:cs typeface="Tahoma"/>
              </a:rPr>
              <a:t>Saviour</a:t>
            </a:r>
            <a:r>
              <a:rPr lang="en-US" sz="2500" dirty="0">
                <a:solidFill>
                  <a:srgbClr val="FFFFFF"/>
                </a:solidFill>
                <a:latin typeface="Tahoma"/>
                <a:cs typeface="Tahoma"/>
              </a:rPr>
              <a:t>. They shall be ashamed, and also confounded, …But Israel shall be saved in the LORD with an everlasting salvation: ye shall not be ashamed nor confounded, world without end.”								    </a:t>
            </a:r>
            <a:r>
              <a:rPr lang="en-US" sz="2500" b="1" dirty="0">
                <a:solidFill>
                  <a:srgbClr val="FFFF00"/>
                </a:solidFill>
                <a:latin typeface="Tahoma"/>
                <a:cs typeface="Tahoma"/>
              </a:rPr>
              <a:t>Isaiah 45v15-17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8665"/>
            <a:ext cx="8229600" cy="1143000"/>
          </a:xfrm>
        </p:spPr>
        <p:txBody>
          <a:bodyPr>
            <a:normAutofit/>
          </a:bodyPr>
          <a:lstStyle/>
          <a:p>
            <a:r>
              <a:rPr lang="en-US" sz="4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The Name of God in Esther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0920" y="1270166"/>
            <a:ext cx="87089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bg1"/>
                </a:solidFill>
                <a:latin typeface="Tahoma"/>
                <a:cs typeface="Tahoma"/>
              </a:rPr>
              <a:t>Occurs 4 times acrostically – 2x forwards, 2x backwards…</a:t>
            </a:r>
          </a:p>
          <a:p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0920" y="2193496"/>
            <a:ext cx="870896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rgbClr val="FFFF00"/>
                </a:solidFill>
                <a:latin typeface="Tahoma"/>
                <a:cs typeface="Tahoma"/>
              </a:rPr>
              <a:t>1v20</a:t>
            </a:r>
            <a:r>
              <a:rPr lang="en-US" sz="2600" dirty="0">
                <a:solidFill>
                  <a:schemeClr val="bg1"/>
                </a:solidFill>
                <a:latin typeface="Tahoma"/>
                <a:cs typeface="Tahoma"/>
              </a:rPr>
              <a:t> “All the wives shall give” (to their husbands honour)</a:t>
            </a:r>
          </a:p>
          <a:p>
            <a:r>
              <a:rPr lang="en-US" sz="2600" b="1" dirty="0">
                <a:solidFill>
                  <a:srgbClr val="FFFF00"/>
                </a:solidFill>
                <a:latin typeface="Tahoma"/>
                <a:cs typeface="Tahoma"/>
              </a:rPr>
              <a:t>5v4</a:t>
            </a:r>
            <a:r>
              <a:rPr lang="en-US" sz="2600" dirty="0">
                <a:solidFill>
                  <a:schemeClr val="bg1"/>
                </a:solidFill>
                <a:latin typeface="Tahoma"/>
                <a:cs typeface="Tahoma"/>
              </a:rPr>
              <a:t> “Let the King and Haman come…”</a:t>
            </a:r>
          </a:p>
          <a:p>
            <a:r>
              <a:rPr lang="en-US" sz="2600" b="1" dirty="0">
                <a:solidFill>
                  <a:srgbClr val="FFFF00"/>
                </a:solidFill>
                <a:latin typeface="Tahoma"/>
                <a:cs typeface="Tahoma"/>
              </a:rPr>
              <a:t>5v13</a:t>
            </a:r>
            <a:r>
              <a:rPr lang="en-US" sz="2600" dirty="0">
                <a:solidFill>
                  <a:schemeClr val="bg1"/>
                </a:solidFill>
                <a:latin typeface="Tahoma"/>
                <a:cs typeface="Tahoma"/>
              </a:rPr>
              <a:t> “Yet all this availeth me nothing”</a:t>
            </a:r>
          </a:p>
          <a:p>
            <a:r>
              <a:rPr lang="en-US" sz="2600" b="1" dirty="0">
                <a:solidFill>
                  <a:srgbClr val="FFFF00"/>
                </a:solidFill>
                <a:latin typeface="Tahoma"/>
                <a:cs typeface="Tahoma"/>
              </a:rPr>
              <a:t>7v7</a:t>
            </a:r>
            <a:r>
              <a:rPr lang="en-US" sz="2600" dirty="0">
                <a:solidFill>
                  <a:schemeClr val="bg1"/>
                </a:solidFill>
                <a:latin typeface="Tahoma"/>
                <a:cs typeface="Tahoma"/>
              </a:rPr>
              <a:t> (Haman saw) “that there was evil determined against 		him” (by the King)</a:t>
            </a:r>
          </a:p>
          <a:p>
            <a:endParaRPr lang="en-US" sz="26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0920" y="4686486"/>
            <a:ext cx="87089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b="1" dirty="0">
                <a:solidFill>
                  <a:schemeClr val="bg1"/>
                </a:solidFill>
                <a:latin typeface="Tahoma"/>
                <a:cs typeface="Tahoma"/>
              </a:rPr>
              <a:t>“God is known more by His virtues, </a:t>
            </a:r>
            <a:br>
              <a:rPr lang="en-US" sz="3300" b="1" dirty="0">
                <a:solidFill>
                  <a:schemeClr val="bg1"/>
                </a:solidFill>
                <a:latin typeface="Tahoma"/>
                <a:cs typeface="Tahoma"/>
              </a:rPr>
            </a:br>
            <a:r>
              <a:rPr lang="en-US" sz="3300" b="1" dirty="0">
                <a:solidFill>
                  <a:schemeClr val="bg1"/>
                </a:solidFill>
                <a:latin typeface="Tahoma"/>
                <a:cs typeface="Tahoma"/>
              </a:rPr>
              <a:t>than by open manifestation” </a:t>
            </a:r>
          </a:p>
          <a:p>
            <a:pPr algn="r"/>
            <a:r>
              <a:rPr lang="en-US" sz="2600" b="1" dirty="0">
                <a:solidFill>
                  <a:srgbClr val="DBBA5D"/>
                </a:solidFill>
                <a:latin typeface="Tahoma"/>
                <a:cs typeface="Tahoma"/>
              </a:rPr>
              <a:t>Companion Bible (Appendix 60</a:t>
            </a:r>
            <a:r>
              <a:rPr lang="en-US" sz="2600" b="1" dirty="0">
                <a:solidFill>
                  <a:srgbClr val="DBBA5D"/>
                </a:solidFill>
              </a:rPr>
              <a:t>)</a:t>
            </a:r>
            <a:r>
              <a:rPr lang="en-US" sz="2600" b="1" dirty="0">
                <a:solidFill>
                  <a:srgbClr val="A59D44"/>
                </a:solidFill>
              </a:rPr>
              <a:t> </a:t>
            </a:r>
          </a:p>
          <a:p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8665"/>
            <a:ext cx="8229600" cy="1143000"/>
          </a:xfrm>
        </p:spPr>
        <p:txBody>
          <a:bodyPr>
            <a:normAutofit/>
          </a:bodyPr>
          <a:lstStyle/>
          <a:p>
            <a:r>
              <a:rPr lang="en-US" sz="4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The Work of God in Esther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6148" y="1335756"/>
            <a:ext cx="8137851" cy="5493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bg1"/>
                </a:solidFill>
                <a:latin typeface="Tahoma"/>
                <a:cs typeface="Tahoma"/>
              </a:rPr>
              <a:t>In</a:t>
            </a:r>
            <a:r>
              <a:rPr lang="en-US" sz="2600" dirty="0">
                <a:solidFill>
                  <a:srgbClr val="A59D44"/>
                </a:solidFill>
                <a:latin typeface="Tahoma"/>
                <a:cs typeface="Tahoma"/>
              </a:rPr>
              <a:t> </a:t>
            </a:r>
            <a:r>
              <a:rPr lang="en-US" sz="2600" b="1" dirty="0">
                <a:solidFill>
                  <a:srgbClr val="DBBA5D"/>
                </a:solidFill>
                <a:latin typeface="Tahoma"/>
                <a:cs typeface="Tahoma"/>
              </a:rPr>
              <a:t>Israel</a:t>
            </a:r>
            <a:r>
              <a:rPr lang="en-US" sz="2600" dirty="0">
                <a:solidFill>
                  <a:srgbClr val="A59D44"/>
                </a:solidFill>
                <a:latin typeface="Tahoma"/>
                <a:cs typeface="Tahoma"/>
              </a:rPr>
              <a:t> </a:t>
            </a:r>
            <a:r>
              <a:rPr lang="en-US" sz="2600" dirty="0">
                <a:solidFill>
                  <a:schemeClr val="bg1"/>
                </a:solidFill>
                <a:latin typeface="Tahoma"/>
                <a:cs typeface="Tahoma"/>
              </a:rPr>
              <a:t>through the Law of Moses as they were constituted a nation in Sinai</a:t>
            </a:r>
          </a:p>
          <a:p>
            <a:endParaRPr lang="en-US" sz="1300" dirty="0">
              <a:solidFill>
                <a:schemeClr val="bg1"/>
              </a:solidFill>
              <a:latin typeface="Tahoma"/>
              <a:cs typeface="Tahoma"/>
            </a:endParaRPr>
          </a:p>
          <a:p>
            <a:pPr lvl="0"/>
            <a:r>
              <a:rPr lang="en-US" sz="2600" dirty="0">
                <a:solidFill>
                  <a:schemeClr val="bg1"/>
                </a:solidFill>
                <a:latin typeface="Tahoma"/>
                <a:cs typeface="Tahoma"/>
              </a:rPr>
              <a:t>In his work with the </a:t>
            </a:r>
            <a:r>
              <a:rPr lang="en-US" sz="2600" b="1" dirty="0">
                <a:solidFill>
                  <a:srgbClr val="DBBA5D"/>
                </a:solidFill>
                <a:latin typeface="Tahoma"/>
                <a:cs typeface="Tahoma"/>
              </a:rPr>
              <a:t>Gentiles</a:t>
            </a:r>
            <a:r>
              <a:rPr lang="en-US" sz="2600" dirty="0">
                <a:solidFill>
                  <a:srgbClr val="A59D44"/>
                </a:solidFill>
                <a:latin typeface="Tahoma"/>
                <a:cs typeface="Tahoma"/>
              </a:rPr>
              <a:t> </a:t>
            </a:r>
            <a:r>
              <a:rPr lang="en-US" sz="2600" dirty="0">
                <a:solidFill>
                  <a:schemeClr val="bg1"/>
                </a:solidFill>
                <a:latin typeface="Tahoma"/>
                <a:cs typeface="Tahoma"/>
              </a:rPr>
              <a:t>through the power of grace</a:t>
            </a:r>
          </a:p>
          <a:p>
            <a:pPr lvl="0"/>
            <a:endParaRPr lang="en-US" sz="1300" dirty="0">
              <a:solidFill>
                <a:schemeClr val="bg1"/>
              </a:solidFill>
              <a:latin typeface="Tahoma"/>
              <a:cs typeface="Tahoma"/>
            </a:endParaRPr>
          </a:p>
          <a:p>
            <a:pPr lvl="0"/>
            <a:r>
              <a:rPr lang="en-US" sz="2600" dirty="0">
                <a:solidFill>
                  <a:schemeClr val="bg1"/>
                </a:solidFill>
                <a:latin typeface="Tahoma"/>
                <a:cs typeface="Tahoma"/>
              </a:rPr>
              <a:t>In the sacrifice of </a:t>
            </a:r>
            <a:r>
              <a:rPr lang="en-US" sz="2600" b="1" dirty="0">
                <a:solidFill>
                  <a:srgbClr val="DBBA5D"/>
                </a:solidFill>
                <a:latin typeface="Tahoma"/>
                <a:cs typeface="Tahoma"/>
              </a:rPr>
              <a:t>Christ</a:t>
            </a:r>
            <a:r>
              <a:rPr lang="en-US" sz="2600" dirty="0">
                <a:solidFill>
                  <a:srgbClr val="A59D44"/>
                </a:solidFill>
                <a:latin typeface="Tahoma"/>
                <a:cs typeface="Tahoma"/>
              </a:rPr>
              <a:t> </a:t>
            </a:r>
            <a:r>
              <a:rPr lang="en-US" sz="2600" dirty="0">
                <a:solidFill>
                  <a:schemeClr val="bg1"/>
                </a:solidFill>
                <a:latin typeface="Tahoma"/>
                <a:cs typeface="Tahoma"/>
              </a:rPr>
              <a:t>that would bring deliverance and joy ultimately to all the world</a:t>
            </a:r>
          </a:p>
          <a:p>
            <a:pPr lvl="0"/>
            <a:endParaRPr lang="en-US" sz="1300" dirty="0">
              <a:solidFill>
                <a:schemeClr val="bg1"/>
              </a:solidFill>
              <a:latin typeface="Tahoma"/>
              <a:cs typeface="Tahoma"/>
            </a:endParaRPr>
          </a:p>
          <a:p>
            <a:pPr lvl="0"/>
            <a:r>
              <a:rPr lang="en-US" sz="2600" dirty="0">
                <a:solidFill>
                  <a:schemeClr val="bg1"/>
                </a:solidFill>
                <a:latin typeface="Tahoma"/>
                <a:cs typeface="Tahoma"/>
              </a:rPr>
              <a:t>In the subduing of the nations in the Battle of </a:t>
            </a:r>
            <a:r>
              <a:rPr lang="en-US" sz="2600" b="1" dirty="0">
                <a:solidFill>
                  <a:srgbClr val="DBBA5D"/>
                </a:solidFill>
                <a:latin typeface="Tahoma"/>
                <a:cs typeface="Tahoma"/>
              </a:rPr>
              <a:t>Armageddon</a:t>
            </a:r>
            <a:r>
              <a:rPr lang="en-US" sz="2600" dirty="0">
                <a:solidFill>
                  <a:schemeClr val="bg1"/>
                </a:solidFill>
                <a:latin typeface="Tahoma"/>
                <a:cs typeface="Tahoma"/>
              </a:rPr>
              <a:t> and the conquering of Catholic Europe</a:t>
            </a:r>
          </a:p>
          <a:p>
            <a:pPr lvl="0"/>
            <a:endParaRPr lang="en-US" sz="1300" dirty="0">
              <a:solidFill>
                <a:schemeClr val="bg1"/>
              </a:solidFill>
              <a:latin typeface="Tahoma"/>
              <a:cs typeface="Tahoma"/>
            </a:endParaRPr>
          </a:p>
          <a:p>
            <a:pPr lvl="0"/>
            <a:r>
              <a:rPr lang="en-US" sz="2600" dirty="0">
                <a:solidFill>
                  <a:schemeClr val="bg1"/>
                </a:solidFill>
                <a:latin typeface="Tahoma"/>
                <a:cs typeface="Tahoma"/>
              </a:rPr>
              <a:t>In the </a:t>
            </a:r>
            <a:r>
              <a:rPr lang="en-US" sz="2600" b="1" dirty="0">
                <a:solidFill>
                  <a:srgbClr val="DBBA5D"/>
                </a:solidFill>
                <a:latin typeface="Tahoma"/>
                <a:cs typeface="Tahoma"/>
              </a:rPr>
              <a:t>Second Exodus </a:t>
            </a:r>
            <a:r>
              <a:rPr lang="en-US" sz="2600" dirty="0">
                <a:solidFill>
                  <a:schemeClr val="bg1"/>
                </a:solidFill>
                <a:latin typeface="Tahoma"/>
                <a:cs typeface="Tahoma"/>
              </a:rPr>
              <a:t>of the Jews and the final elevation of Christ and the </a:t>
            </a:r>
            <a:r>
              <a:rPr lang="en-US" sz="2600" b="1" dirty="0">
                <a:solidFill>
                  <a:srgbClr val="DBBA5D"/>
                </a:solidFill>
                <a:latin typeface="Tahoma"/>
                <a:cs typeface="Tahoma"/>
              </a:rPr>
              <a:t>Bride</a:t>
            </a:r>
            <a:r>
              <a:rPr lang="en-US" sz="2600" dirty="0">
                <a:solidFill>
                  <a:schemeClr val="bg1"/>
                </a:solidFill>
                <a:latin typeface="Tahoma"/>
                <a:cs typeface="Tahoma"/>
              </a:rPr>
              <a:t>…</a:t>
            </a:r>
          </a:p>
          <a:p>
            <a:pPr lvl="0"/>
            <a:endParaRPr lang="en-US" sz="1300" dirty="0">
              <a:solidFill>
                <a:schemeClr val="bg1"/>
              </a:solidFill>
              <a:latin typeface="Tahoma"/>
              <a:cs typeface="Tahoma"/>
            </a:endParaRPr>
          </a:p>
          <a:p>
            <a:endParaRPr lang="en-US" sz="2600" b="1" dirty="0">
              <a:solidFill>
                <a:schemeClr val="bg1"/>
              </a:solidFill>
            </a:endParaRPr>
          </a:p>
        </p:txBody>
      </p:sp>
      <p:sp>
        <p:nvSpPr>
          <p:cNvPr id="15" name="Isosceles Triangle 14"/>
          <p:cNvSpPr/>
          <p:nvPr/>
        </p:nvSpPr>
        <p:spPr>
          <a:xfrm rot="5400000">
            <a:off x="364297" y="1410424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26" name="Isosceles Triangle 25"/>
          <p:cNvSpPr/>
          <p:nvPr/>
        </p:nvSpPr>
        <p:spPr>
          <a:xfrm rot="5400000">
            <a:off x="364297" y="2414337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27" name="Isosceles Triangle 26"/>
          <p:cNvSpPr/>
          <p:nvPr/>
        </p:nvSpPr>
        <p:spPr>
          <a:xfrm rot="5400000">
            <a:off x="364297" y="3409000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31" name="Isosceles Triangle 30"/>
          <p:cNvSpPr/>
          <p:nvPr/>
        </p:nvSpPr>
        <p:spPr>
          <a:xfrm rot="5400000">
            <a:off x="364297" y="4403009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  <p:sp>
        <p:nvSpPr>
          <p:cNvPr id="32" name="Isosceles Triangle 31"/>
          <p:cNvSpPr/>
          <p:nvPr/>
        </p:nvSpPr>
        <p:spPr>
          <a:xfrm rot="5400000">
            <a:off x="364297" y="5384440"/>
            <a:ext cx="587289" cy="383119"/>
          </a:xfrm>
          <a:prstGeom prst="triangle">
            <a:avLst>
              <a:gd name="adj" fmla="val 49225"/>
            </a:avLst>
          </a:prstGeom>
          <a:gradFill flip="none" rotWithShape="1">
            <a:gsLst>
              <a:gs pos="54000">
                <a:srgbClr val="DBBA5D"/>
              </a:gs>
              <a:gs pos="80000">
                <a:srgbClr val="FFFFFF"/>
              </a:gs>
              <a:gs pos="36000">
                <a:srgbClr val="DBBA5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65100" dist="38100" dir="2700000" sx="103000" sy="103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DBBA5D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6378" y="1385618"/>
            <a:ext cx="27215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Cyrus</a:t>
            </a:r>
            <a:endParaRPr lang="en-US" sz="2600" b="1" dirty="0">
              <a:solidFill>
                <a:srgbClr val="DBBA5D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66919" y="1385618"/>
            <a:ext cx="296896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536 - 530 BC</a:t>
            </a:r>
            <a:endParaRPr lang="en-US" sz="2600" b="1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sp>
        <p:nvSpPr>
          <p:cNvPr id="12" name="Title 5"/>
          <p:cNvSpPr>
            <a:spLocks noGrp="1"/>
          </p:cNvSpPr>
          <p:nvPr>
            <p:ph type="title"/>
          </p:nvPr>
        </p:nvSpPr>
        <p:spPr>
          <a:xfrm>
            <a:off x="457200" y="28665"/>
            <a:ext cx="8229600" cy="1143000"/>
          </a:xfrm>
        </p:spPr>
        <p:txBody>
          <a:bodyPr>
            <a:normAutofit/>
          </a:bodyPr>
          <a:lstStyle/>
          <a:p>
            <a:r>
              <a:rPr lang="en-US" sz="4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Who is Ahasuerus?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03905" y="1389353"/>
            <a:ext cx="311741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6 years </a:t>
            </a:r>
            <a:r>
              <a:rPr lang="en-US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(3 with Darius)</a:t>
            </a:r>
            <a:endParaRPr lang="en-US" b="1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6378" y="1983410"/>
            <a:ext cx="27215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 Cambyses</a:t>
            </a:r>
            <a:endParaRPr lang="en-US" sz="2600" b="1" dirty="0">
              <a:solidFill>
                <a:srgbClr val="DBBA5D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66919" y="1983410"/>
            <a:ext cx="296896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530 - 522 BC</a:t>
            </a:r>
            <a:endParaRPr lang="en-US" sz="2600" b="1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35884" y="1987145"/>
            <a:ext cx="28369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8 years</a:t>
            </a:r>
            <a:endParaRPr lang="en-US" sz="2600" b="1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0400" y="2597683"/>
            <a:ext cx="2870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 Pseudo - </a:t>
            </a:r>
            <a:r>
              <a:rPr lang="en-US" sz="2600" dirty="0" err="1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Smerdis</a:t>
            </a:r>
            <a:endParaRPr lang="en-US" sz="2600" b="1" dirty="0">
              <a:solidFill>
                <a:srgbClr val="DBBA5D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66919" y="2597683"/>
            <a:ext cx="296896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522 - 521 BC</a:t>
            </a:r>
            <a:endParaRPr lang="en-US" sz="2600" b="1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35884" y="2601418"/>
            <a:ext cx="28369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1 year</a:t>
            </a:r>
            <a:endParaRPr lang="en-US" sz="2600" b="1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0400" y="3244948"/>
            <a:ext cx="295247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Darius I </a:t>
            </a:r>
            <a:r>
              <a:rPr lang="en-US" sz="2600" dirty="0" err="1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Hystaspes</a:t>
            </a:r>
            <a:endParaRPr lang="en-US" sz="2600" b="1" dirty="0">
              <a:solidFill>
                <a:srgbClr val="DBBA5D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166919" y="3244948"/>
            <a:ext cx="296896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521 - 486 BC</a:t>
            </a:r>
            <a:endParaRPr lang="en-US" sz="2600" b="1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35884" y="3248683"/>
            <a:ext cx="28369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36 years</a:t>
            </a:r>
            <a:endParaRPr lang="en-US" sz="2600" b="1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6378" y="3892214"/>
            <a:ext cx="27215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Xerxes I</a:t>
            </a:r>
            <a:endParaRPr lang="en-US" sz="2600" b="1" dirty="0">
              <a:solidFill>
                <a:srgbClr val="DBBA5D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166919" y="3892214"/>
            <a:ext cx="296896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486 – 465 BC</a:t>
            </a:r>
            <a:endParaRPr lang="en-US" sz="2600" b="1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135884" y="3895949"/>
            <a:ext cx="28369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21 years</a:t>
            </a:r>
            <a:endParaRPr lang="en-US" sz="2600" b="1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46378" y="4522983"/>
            <a:ext cx="27215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err="1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Artaxerxes</a:t>
            </a:r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 I</a:t>
            </a:r>
            <a:endParaRPr lang="en-US" sz="2600" b="1" dirty="0">
              <a:solidFill>
                <a:srgbClr val="DBBA5D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66919" y="4522983"/>
            <a:ext cx="296896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465 – 423 BC</a:t>
            </a:r>
            <a:endParaRPr lang="en-US" sz="2600" b="1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35884" y="4526718"/>
            <a:ext cx="28369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41 years</a:t>
            </a:r>
            <a:endParaRPr lang="en-US" sz="2600" b="1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46378" y="5170248"/>
            <a:ext cx="27215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Xerxes II</a:t>
            </a:r>
            <a:endParaRPr lang="en-US" sz="2600" b="1" dirty="0">
              <a:solidFill>
                <a:srgbClr val="DBBA5D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166919" y="5170248"/>
            <a:ext cx="296896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423 BC</a:t>
            </a:r>
            <a:endParaRPr lang="en-US" sz="2600" b="1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135884" y="5173983"/>
            <a:ext cx="28369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½ year</a:t>
            </a:r>
            <a:endParaRPr lang="en-US" sz="2600" b="1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326786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6378" y="1385618"/>
            <a:ext cx="27215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Cyrus</a:t>
            </a:r>
            <a:endParaRPr lang="en-US" sz="2600" b="1" dirty="0">
              <a:solidFill>
                <a:srgbClr val="DBBA5D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66919" y="1385618"/>
            <a:ext cx="296896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536 - 530 BC</a:t>
            </a:r>
            <a:endParaRPr lang="en-US" sz="2600" b="1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sp>
        <p:nvSpPr>
          <p:cNvPr id="12" name="Title 5"/>
          <p:cNvSpPr>
            <a:spLocks noGrp="1"/>
          </p:cNvSpPr>
          <p:nvPr>
            <p:ph type="title"/>
          </p:nvPr>
        </p:nvSpPr>
        <p:spPr>
          <a:xfrm>
            <a:off x="457200" y="28665"/>
            <a:ext cx="8229600" cy="1143000"/>
          </a:xfrm>
        </p:spPr>
        <p:txBody>
          <a:bodyPr>
            <a:normAutofit/>
          </a:bodyPr>
          <a:lstStyle/>
          <a:p>
            <a:r>
              <a:rPr lang="en-US" sz="4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Who is Ahasuerus?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03905" y="1389353"/>
            <a:ext cx="311741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6 years </a:t>
            </a:r>
            <a:r>
              <a:rPr lang="en-US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(3 with Darius)</a:t>
            </a:r>
            <a:endParaRPr lang="en-US" b="1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6378" y="1983410"/>
            <a:ext cx="27215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 Cambyses</a:t>
            </a:r>
            <a:endParaRPr lang="en-US" sz="2600" b="1" dirty="0">
              <a:solidFill>
                <a:srgbClr val="DBBA5D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66919" y="1983410"/>
            <a:ext cx="296896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530 - 522 BC</a:t>
            </a:r>
            <a:endParaRPr lang="en-US" sz="2600" b="1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35884" y="1987145"/>
            <a:ext cx="28369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8 years</a:t>
            </a:r>
            <a:endParaRPr lang="en-US" sz="2600" b="1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0400" y="2597683"/>
            <a:ext cx="2870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 Pseudo - </a:t>
            </a:r>
            <a:r>
              <a:rPr lang="en-US" sz="2600" dirty="0" err="1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Smerdis</a:t>
            </a:r>
            <a:endParaRPr lang="en-US" sz="2600" b="1" dirty="0">
              <a:solidFill>
                <a:srgbClr val="DBBA5D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66919" y="2597683"/>
            <a:ext cx="296896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522 - 521 BC</a:t>
            </a:r>
            <a:endParaRPr lang="en-US" sz="2600" b="1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35884" y="2601418"/>
            <a:ext cx="28369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1 year</a:t>
            </a:r>
            <a:endParaRPr lang="en-US" sz="2600" b="1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0400" y="3244948"/>
            <a:ext cx="295247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Darius I </a:t>
            </a:r>
            <a:r>
              <a:rPr lang="en-US" sz="2600" dirty="0" err="1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Hystaspes</a:t>
            </a:r>
            <a:endParaRPr lang="en-US" sz="2600" b="1" dirty="0">
              <a:solidFill>
                <a:srgbClr val="DBBA5D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166919" y="3244948"/>
            <a:ext cx="296896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521 - 486 BC</a:t>
            </a:r>
            <a:endParaRPr lang="en-US" sz="2600" b="1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35884" y="3248683"/>
            <a:ext cx="28369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36 years</a:t>
            </a:r>
            <a:endParaRPr lang="en-US" sz="2600" b="1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6378" y="3892214"/>
            <a:ext cx="27215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Xerxes I</a:t>
            </a:r>
            <a:endParaRPr lang="en-US" sz="2600" b="1" dirty="0">
              <a:solidFill>
                <a:srgbClr val="FFFF00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166919" y="3892214"/>
            <a:ext cx="296896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rgbClr val="FFFF00"/>
                </a:solidFill>
                <a:latin typeface="Tahoma"/>
                <a:ea typeface="Cambria"/>
                <a:cs typeface="Tahoma"/>
              </a:rPr>
              <a:t>486 – 465 BC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135884" y="3895949"/>
            <a:ext cx="28369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rgbClr val="FFFF00"/>
                </a:solidFill>
                <a:latin typeface="Tahoma"/>
                <a:ea typeface="Cambria"/>
                <a:cs typeface="Tahoma"/>
              </a:rPr>
              <a:t>21 years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46378" y="4522983"/>
            <a:ext cx="27215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err="1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Artaxerxes</a:t>
            </a:r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 I</a:t>
            </a:r>
            <a:endParaRPr lang="en-US" sz="2600" b="1" dirty="0">
              <a:solidFill>
                <a:srgbClr val="DBBA5D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66919" y="4522983"/>
            <a:ext cx="296896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465 – 423 BC</a:t>
            </a:r>
            <a:endParaRPr lang="en-US" sz="2600" b="1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35884" y="4526718"/>
            <a:ext cx="28369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41 years</a:t>
            </a:r>
            <a:endParaRPr lang="en-US" sz="2600" b="1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46378" y="5170248"/>
            <a:ext cx="27215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Xerxes II</a:t>
            </a:r>
            <a:endParaRPr lang="en-US" sz="2600" b="1" dirty="0">
              <a:solidFill>
                <a:srgbClr val="DBBA5D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166919" y="5170248"/>
            <a:ext cx="296896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423 BC</a:t>
            </a:r>
            <a:endParaRPr lang="en-US" sz="2600" b="1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135884" y="5173983"/>
            <a:ext cx="28369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½ year</a:t>
            </a:r>
            <a:endParaRPr lang="en-US" sz="2600" b="1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179106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151035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The Grand Feast of </a:t>
            </a:r>
            <a:b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</a:br>
            <a:r>
              <a:rPr lang="en-US" sz="5556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Esther</a:t>
            </a:r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DBBA5D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/>
                <a:cs typeface="Book Antiqua"/>
              </a:rPr>
              <a:t> 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" y="1097753"/>
            <a:ext cx="4573588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imes New Roman"/>
              </a:rPr>
              <a:t>(1) </a:t>
            </a:r>
            <a: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imes New Roman"/>
              </a:rPr>
              <a:t>Ahasuerus holds a banquet to celebrate the newness of his kingdom, fresh from Egypt! 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imes New Roman"/>
              </a:rPr>
              <a:t>v3</a:t>
            </a:r>
            <a:endParaRPr lang="en-US" sz="2400" b="1" dirty="0">
              <a:solidFill>
                <a:srgbClr val="FFFF00"/>
              </a:solidFill>
              <a:latin typeface="Times New Roman"/>
              <a:ea typeface="Cambria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225668"/>
            <a:ext cx="45904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  <a:t>(2) </a:t>
            </a:r>
            <a: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First banquet was for all the nobility and aristocracy (“nobles and princes”) in </a:t>
            </a:r>
            <a:r>
              <a:rPr lang="en-US" sz="2400" dirty="0" err="1">
                <a:solidFill>
                  <a:schemeClr val="bg1"/>
                </a:solidFill>
                <a:latin typeface="Tahoma"/>
                <a:ea typeface="Cambria"/>
                <a:cs typeface="Tahoma"/>
              </a:rPr>
              <a:t>Shushan</a:t>
            </a:r>
            <a: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 the Palace 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ahoma"/>
              </a:rPr>
              <a:t>v3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3588" y="1097753"/>
            <a:ext cx="4570411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  <a:t>(1) </a:t>
            </a:r>
            <a: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God has just brought Israel out of Egypt and constituted them a kingdom! </a:t>
            </a:r>
            <a:r>
              <a:rPr lang="en-US" sz="2400" b="1" dirty="0" err="1">
                <a:solidFill>
                  <a:srgbClr val="FFFF00"/>
                </a:solidFill>
                <a:latin typeface="Tahoma"/>
                <a:ea typeface="Cambria"/>
                <a:cs typeface="Tahoma"/>
              </a:rPr>
              <a:t>Exod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ahoma"/>
              </a:rPr>
              <a:t> 19v1-6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90433" y="2225668"/>
            <a:ext cx="45535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  <a:t>(2) </a:t>
            </a:r>
            <a: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First banquet was for all the aristocracy and skilled chosen men (“the elders of Israel”) in Sinai (God’s palace!) </a:t>
            </a:r>
            <a:b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</a:br>
            <a:r>
              <a:rPr lang="en-US" sz="2400" b="1" dirty="0" err="1">
                <a:solidFill>
                  <a:srgbClr val="FFFF00"/>
                </a:solidFill>
                <a:latin typeface="Tahoma"/>
                <a:ea typeface="Cambria"/>
                <a:cs typeface="Tahoma"/>
              </a:rPr>
              <a:t>Exod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ahoma"/>
              </a:rPr>
              <a:t> 24v1,9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" y="4081369"/>
            <a:ext cx="4590432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  <a:t>(3) </a:t>
            </a:r>
            <a: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They were “before him” (Lit – “saw his face!”) 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ahoma"/>
              </a:rPr>
              <a:t>v3</a:t>
            </a:r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Very rare event – Cp 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ahoma"/>
              </a:rPr>
              <a:t>1v14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3588" y="4081369"/>
            <a:ext cx="4570411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  <a:t>(3) </a:t>
            </a:r>
            <a: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They “saw the God of Israel and did eat and drink”! </a:t>
            </a:r>
            <a:b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</a:br>
            <a:r>
              <a:rPr lang="en-US" sz="2400" b="1" dirty="0" err="1">
                <a:solidFill>
                  <a:srgbClr val="FFFF00"/>
                </a:solidFill>
                <a:latin typeface="Tahoma"/>
                <a:ea typeface="Cambria"/>
                <a:cs typeface="Tahoma"/>
              </a:rPr>
              <a:t>Exod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ahoma"/>
              </a:rPr>
              <a:t> 24v10,11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3907" y="44269"/>
            <a:ext cx="41400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  <a:t>The Grand Feast of </a:t>
            </a:r>
            <a:br>
              <a:rPr lang="en-US" sz="28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</a:br>
            <a:r>
              <a:rPr lang="en-US" sz="28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  <a:t>Esther 1</a:t>
            </a:r>
            <a:endParaRPr lang="en-US" sz="2800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67873" y="44269"/>
            <a:ext cx="42225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  <a:t>The Grand Feast of </a:t>
            </a:r>
            <a:br>
              <a:rPr lang="en-US" sz="28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</a:br>
            <a:r>
              <a:rPr lang="en-US" sz="28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  <a:t>Exodus and Leviticus</a:t>
            </a:r>
            <a:endParaRPr lang="en-US" sz="2800" dirty="0">
              <a:solidFill>
                <a:srgbClr val="DBBA5D"/>
              </a:solidFill>
              <a:latin typeface="Tahoma"/>
              <a:ea typeface="Cambria"/>
              <a:cs typeface="Tahoma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590433" y="1097753"/>
            <a:ext cx="0" cy="545169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" y="5204277"/>
            <a:ext cx="45587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  <a:t>(4) </a:t>
            </a:r>
            <a: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First banquet lasted 180 days 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ahoma"/>
              </a:rPr>
              <a:t>v4</a:t>
            </a:r>
            <a: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 (rotating army chiefs to keep the perimeter of the empire secure!!!)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05177" y="5204277"/>
            <a:ext cx="45388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DBBA5D"/>
                </a:solidFill>
                <a:latin typeface="Tahoma"/>
                <a:ea typeface="Cambria"/>
                <a:cs typeface="Tahoma"/>
              </a:rPr>
              <a:t>(4) </a:t>
            </a:r>
            <a:r>
              <a:rPr lang="en-US" sz="2400" dirty="0">
                <a:solidFill>
                  <a:schemeClr val="bg1"/>
                </a:solidFill>
                <a:latin typeface="Tahoma"/>
                <a:ea typeface="Cambria"/>
                <a:cs typeface="Tahoma"/>
              </a:rPr>
              <a:t>There followed a period of building the Tabernacle for 180 days  </a:t>
            </a:r>
            <a:r>
              <a:rPr lang="en-US" sz="2400" b="1" dirty="0" err="1">
                <a:solidFill>
                  <a:srgbClr val="FFFF00"/>
                </a:solidFill>
                <a:latin typeface="Tahoma"/>
                <a:ea typeface="Cambria"/>
                <a:cs typeface="Tahoma"/>
              </a:rPr>
              <a:t>Exod</a:t>
            </a:r>
            <a:r>
              <a:rPr lang="en-US" sz="2400" b="1" dirty="0">
                <a:solidFill>
                  <a:srgbClr val="FFFF00"/>
                </a:solidFill>
                <a:latin typeface="Tahoma"/>
                <a:ea typeface="Cambria"/>
                <a:cs typeface="Tahoma"/>
              </a:rPr>
              <a:t> 19v1, 24v18, 34v28, 40v2,17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Verve.thmx</Template>
  <TotalTime>3465</TotalTime>
  <Words>1587</Words>
  <Application>Microsoft Macintosh PowerPoint</Application>
  <PresentationFormat>On-screen Show (4:3)</PresentationFormat>
  <Paragraphs>162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Book Antiqua</vt:lpstr>
      <vt:lpstr>Calibri</vt:lpstr>
      <vt:lpstr>Tahoma</vt:lpstr>
      <vt:lpstr>Times New Roman</vt:lpstr>
      <vt:lpstr>Office Theme</vt:lpstr>
      <vt:lpstr>ESTHER</vt:lpstr>
      <vt:lpstr>THE  FEAST  THE FALL OF VASHTI</vt:lpstr>
      <vt:lpstr>The Providence of God</vt:lpstr>
      <vt:lpstr>The Name of God in Esther</vt:lpstr>
      <vt:lpstr>The Work of God in Esther</vt:lpstr>
      <vt:lpstr>Who is Ahasuerus?</vt:lpstr>
      <vt:lpstr>Who is Ahasuerus?</vt:lpstr>
      <vt:lpstr>The Grand Feast of  Esther 1</vt:lpstr>
      <vt:lpstr>PowerPoint Presentation</vt:lpstr>
      <vt:lpstr>PowerPoint Presentation</vt:lpstr>
      <vt:lpstr>PowerPoint Presentation</vt:lpstr>
      <vt:lpstr>PowerPoint Presentation</vt:lpstr>
      <vt:lpstr>Vashti – The perfect type  of natural Israel</vt:lpstr>
      <vt:lpstr>PowerPoint Presentation</vt:lpstr>
      <vt:lpstr>PowerPoint Presentation</vt:lpstr>
      <vt:lpstr>Israel and Disobedience</vt:lpstr>
      <vt:lpstr>“Another that is better than she”</vt:lpstr>
      <vt:lpstr>The Importance of OBEDIENCE</vt:lpstr>
      <vt:lpstr>The Obedience of Christ and the Bride</vt:lpstr>
      <vt:lpstr>ESTHER</vt:lpstr>
    </vt:vector>
  </TitlesOfParts>
  <Company>USC School of Dentistry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Feast – The Fall of Vashti</dc:title>
  <dc:creator>Nathan and Susanna Lewis</dc:creator>
  <cp:lastModifiedBy>Nathan Lewis</cp:lastModifiedBy>
  <cp:revision>42</cp:revision>
  <dcterms:created xsi:type="dcterms:W3CDTF">2009-09-17T06:32:46Z</dcterms:created>
  <dcterms:modified xsi:type="dcterms:W3CDTF">2019-08-11T07:46:40Z</dcterms:modified>
</cp:coreProperties>
</file>