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9"/>
  </p:notesMasterIdLst>
  <p:sldIdLst>
    <p:sldId id="344" r:id="rId2"/>
    <p:sldId id="267" r:id="rId3"/>
    <p:sldId id="322" r:id="rId4"/>
    <p:sldId id="346" r:id="rId5"/>
    <p:sldId id="323" r:id="rId6"/>
    <p:sldId id="324" r:id="rId7"/>
    <p:sldId id="326" r:id="rId8"/>
    <p:sldId id="327" r:id="rId9"/>
    <p:sldId id="329" r:id="rId10"/>
    <p:sldId id="343" r:id="rId11"/>
    <p:sldId id="330" r:id="rId12"/>
    <p:sldId id="331" r:id="rId13"/>
    <p:sldId id="332" r:id="rId14"/>
    <p:sldId id="334" r:id="rId15"/>
    <p:sldId id="335" r:id="rId16"/>
    <p:sldId id="337" r:id="rId17"/>
    <p:sldId id="345" r:id="rId1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BBA5D"/>
    <a:srgbClr val="868379"/>
    <a:srgbClr val="FFE98C"/>
    <a:srgbClr val="B8953C"/>
    <a:srgbClr val="91D9D9"/>
    <a:srgbClr val="FE4805"/>
    <a:srgbClr val="D9B350"/>
    <a:srgbClr val="5F2DFF"/>
    <a:srgbClr val="BE71FF"/>
    <a:srgbClr val="563CB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8"/>
    <p:restoredTop sz="91396"/>
  </p:normalViewPr>
  <p:slideViewPr>
    <p:cSldViewPr snapToGrid="0" snapToObjects="1">
      <p:cViewPr varScale="1">
        <p:scale>
          <a:sx n="117" d="100"/>
          <a:sy n="117" d="100"/>
        </p:scale>
        <p:origin x="464" y="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8A668D-7325-234D-A658-17270492B553}" type="datetimeFigureOut">
              <a:rPr lang="en-US" smtClean="0"/>
              <a:pPr/>
              <a:t>5/12/18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367254-BFF6-134E-95AB-263F80A3167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3427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367254-BFF6-134E-95AB-263F80A31674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987813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367254-BFF6-134E-95AB-263F80A31674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323898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367254-BFF6-134E-95AB-263F80A31674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532918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367254-BFF6-134E-95AB-263F80A31674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175807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367254-BFF6-134E-95AB-263F80A31674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2530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367254-BFF6-134E-95AB-263F80A31674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410153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367254-BFF6-134E-95AB-263F80A31674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442675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367254-BFF6-134E-95AB-263F80A31674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30588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367254-BFF6-134E-95AB-263F80A31674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99987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367254-BFF6-134E-95AB-263F80A31674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72792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367254-BFF6-134E-95AB-263F80A31674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37879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367254-BFF6-134E-95AB-263F80A31674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21703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367254-BFF6-134E-95AB-263F80A31674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26140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367254-BFF6-134E-95AB-263F80A31674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162181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367254-BFF6-134E-95AB-263F80A31674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593220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367254-BFF6-134E-95AB-263F80A31674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2955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9FCA8-F66D-0646-83BD-CD5B4D401DA4}" type="datetimeFigureOut">
              <a:rPr lang="en-US" smtClean="0"/>
              <a:pPr/>
              <a:t>5/12/18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46AFC-EB66-7D44-81DB-6D40C6ABB06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9FCA8-F66D-0646-83BD-CD5B4D401DA4}" type="datetimeFigureOut">
              <a:rPr lang="en-US" smtClean="0"/>
              <a:pPr/>
              <a:t>5/12/18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46AFC-EB66-7D44-81DB-6D40C6ABB06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9FCA8-F66D-0646-83BD-CD5B4D401DA4}" type="datetimeFigureOut">
              <a:rPr lang="en-US" smtClean="0"/>
              <a:pPr/>
              <a:t>5/12/18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46AFC-EB66-7D44-81DB-6D40C6ABB06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9FCA8-F66D-0646-83BD-CD5B4D401DA4}" type="datetimeFigureOut">
              <a:rPr lang="en-US" smtClean="0"/>
              <a:pPr/>
              <a:t>5/12/18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46AFC-EB66-7D44-81DB-6D40C6ABB06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9FCA8-F66D-0646-83BD-CD5B4D401DA4}" type="datetimeFigureOut">
              <a:rPr lang="en-US" smtClean="0"/>
              <a:pPr/>
              <a:t>5/12/18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46AFC-EB66-7D44-81DB-6D40C6ABB06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9FCA8-F66D-0646-83BD-CD5B4D401DA4}" type="datetimeFigureOut">
              <a:rPr lang="en-US" smtClean="0"/>
              <a:pPr/>
              <a:t>5/12/18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46AFC-EB66-7D44-81DB-6D40C6ABB06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9FCA8-F66D-0646-83BD-CD5B4D401DA4}" type="datetimeFigureOut">
              <a:rPr lang="en-US" smtClean="0"/>
              <a:pPr/>
              <a:t>5/12/18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46AFC-EB66-7D44-81DB-6D40C6ABB06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9FCA8-F66D-0646-83BD-CD5B4D401DA4}" type="datetimeFigureOut">
              <a:rPr lang="en-US" smtClean="0"/>
              <a:pPr/>
              <a:t>5/12/18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46AFC-EB66-7D44-81DB-6D40C6ABB06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9FCA8-F66D-0646-83BD-CD5B4D401DA4}" type="datetimeFigureOut">
              <a:rPr lang="en-US" smtClean="0"/>
              <a:pPr/>
              <a:t>5/12/18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46AFC-EB66-7D44-81DB-6D40C6ABB06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9FCA8-F66D-0646-83BD-CD5B4D401DA4}" type="datetimeFigureOut">
              <a:rPr lang="en-US" smtClean="0"/>
              <a:pPr/>
              <a:t>5/12/18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46AFC-EB66-7D44-81DB-6D40C6ABB06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9FCA8-F66D-0646-83BD-CD5B4D401DA4}" type="datetimeFigureOut">
              <a:rPr lang="en-US" smtClean="0"/>
              <a:pPr/>
              <a:t>5/12/18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46AFC-EB66-7D44-81DB-6D40C6ABB06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0000">
              <a:schemeClr val="tx1"/>
            </a:gs>
            <a:gs pos="100000">
              <a:srgbClr val="FFFFFF"/>
            </a:gs>
            <a:gs pos="42000">
              <a:schemeClr val="tx1">
                <a:lumMod val="95000"/>
                <a:lumOff val="5000"/>
              </a:schemeClr>
            </a:gs>
            <a:gs pos="75000">
              <a:schemeClr val="tx1">
                <a:lumMod val="95000"/>
                <a:lumOff val="5000"/>
              </a:schemeClr>
            </a:gs>
            <a:gs pos="21000">
              <a:schemeClr val="tx1"/>
            </a:gs>
            <a:gs pos="31000">
              <a:schemeClr val="tx1"/>
            </a:gs>
            <a:gs pos="36000">
              <a:schemeClr val="tx1"/>
            </a:gs>
            <a:gs pos="39000">
              <a:schemeClr val="tx1"/>
            </a:gs>
            <a:gs pos="40000">
              <a:schemeClr val="tx1"/>
            </a:gs>
            <a:gs pos="45000">
              <a:schemeClr val="tx1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D9FCA8-F66D-0646-83BD-CD5B4D401DA4}" type="datetimeFigureOut">
              <a:rPr lang="en-US" smtClean="0"/>
              <a:pPr/>
              <a:t>5/12/18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B46AFC-EB66-7D44-81DB-6D40C6ABB06A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rcRect l="9825"/>
          <a:stretch>
            <a:fillRect/>
          </a:stretch>
        </p:blipFill>
        <p:spPr>
          <a:xfrm>
            <a:off x="2645235" y="2965007"/>
            <a:ext cx="4641850" cy="3264171"/>
          </a:xfrm>
          <a:prstGeom prst="rect">
            <a:avLst/>
          </a:prstGeom>
        </p:spPr>
      </p:pic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1817055" y="1115039"/>
            <a:ext cx="5509890" cy="1453997"/>
          </a:xfrm>
        </p:spPr>
        <p:txBody>
          <a:bodyPr>
            <a:normAutofit/>
          </a:bodyPr>
          <a:lstStyle/>
          <a:p>
            <a:r>
              <a:rPr lang="en-US" sz="89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 Antiqua"/>
                <a:cs typeface="Book Antiqua"/>
              </a:rPr>
              <a:t>ESTHER</a:t>
            </a:r>
            <a:endParaRPr lang="en-US" sz="4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Book Antiqua"/>
              <a:cs typeface="Book Antiqua"/>
            </a:endParaRPr>
          </a:p>
        </p:txBody>
      </p:sp>
      <p:sp>
        <p:nvSpPr>
          <p:cNvPr id="4" name="Title 5"/>
          <p:cNvSpPr txBox="1">
            <a:spLocks/>
          </p:cNvSpPr>
          <p:nvPr/>
        </p:nvSpPr>
        <p:spPr>
          <a:xfrm>
            <a:off x="1795283" y="2126815"/>
            <a:ext cx="556870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DBBA5D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Book Antiqua"/>
                <a:ea typeface="+mj-ea"/>
                <a:cs typeface="Book Antiqua"/>
              </a:rPr>
              <a:t>QUEEN OF DESTINY</a:t>
            </a:r>
            <a:endParaRPr kumimoji="0" lang="en-US" sz="4400" b="0" i="0" u="none" strike="noStrike" kern="1200" cap="none" spc="0" normalizeH="0" baseline="0" noProof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DBBA5D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uLnTx/>
              <a:uFillTx/>
              <a:latin typeface="Book Antiqua"/>
              <a:ea typeface="+mj-ea"/>
              <a:cs typeface="Book Antiqua"/>
            </a:endParaRPr>
          </a:p>
        </p:txBody>
      </p:sp>
    </p:spTree>
    <p:extLst>
      <p:ext uri="{BB962C8B-B14F-4D97-AF65-F5344CB8AC3E}">
        <p14:creationId xmlns:p14="http://schemas.microsoft.com/office/powerpoint/2010/main" val="1179635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-1" y="28665"/>
            <a:ext cx="9143999" cy="1143000"/>
          </a:xfrm>
        </p:spPr>
        <p:txBody>
          <a:bodyPr>
            <a:normAutofit/>
          </a:bodyPr>
          <a:lstStyle/>
          <a:p>
            <a:r>
              <a:rPr lang="en-US" sz="5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DBBA5D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 Antiqua"/>
                <a:cs typeface="Book Antiqua"/>
              </a:rPr>
              <a:t>“Her things for purification”</a:t>
            </a:r>
            <a:endParaRPr lang="en-US" sz="5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DBBA5D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Book Antiqua"/>
              <a:cs typeface="Book Antiqua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06149" y="1222244"/>
            <a:ext cx="813785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3000" dirty="0" smtClean="0">
                <a:solidFill>
                  <a:srgbClr val="FFFFFF"/>
                </a:solidFill>
                <a:latin typeface="Tahoma"/>
                <a:cs typeface="Tahoma"/>
              </a:rPr>
              <a:t>“her things for purification” – </a:t>
            </a:r>
            <a:br>
              <a:rPr lang="en-US" sz="3000" dirty="0" smtClean="0">
                <a:solidFill>
                  <a:srgbClr val="FFFFFF"/>
                </a:solidFill>
                <a:latin typeface="Tahoma"/>
                <a:cs typeface="Tahoma"/>
              </a:rPr>
            </a:br>
            <a:r>
              <a:rPr lang="en-US" sz="3000" b="1" dirty="0" smtClean="0">
                <a:solidFill>
                  <a:srgbClr val="DBBA5D"/>
                </a:solidFill>
                <a:latin typeface="Tahoma"/>
                <a:cs typeface="Tahoma"/>
              </a:rPr>
              <a:t>SPIRITUAL</a:t>
            </a:r>
            <a:r>
              <a:rPr lang="en-US" sz="3000" dirty="0" smtClean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en-US" sz="3000" b="1" dirty="0" smtClean="0">
                <a:solidFill>
                  <a:srgbClr val="DBBA5D"/>
                </a:solidFill>
                <a:latin typeface="Tahoma"/>
                <a:cs typeface="Tahoma"/>
              </a:rPr>
              <a:t>HABITS</a:t>
            </a:r>
          </a:p>
        </p:txBody>
      </p:sp>
      <p:sp>
        <p:nvSpPr>
          <p:cNvPr id="8" name="Isosceles Triangle 7"/>
          <p:cNvSpPr/>
          <p:nvPr/>
        </p:nvSpPr>
        <p:spPr>
          <a:xfrm rot="5400000">
            <a:off x="364297" y="1395536"/>
            <a:ext cx="587289" cy="383119"/>
          </a:xfrm>
          <a:prstGeom prst="triangle">
            <a:avLst>
              <a:gd name="adj" fmla="val 49225"/>
            </a:avLst>
          </a:prstGeom>
          <a:gradFill flip="none" rotWithShape="1">
            <a:gsLst>
              <a:gs pos="54000">
                <a:srgbClr val="DBBA5D"/>
              </a:gs>
              <a:gs pos="80000">
                <a:srgbClr val="FFFFFF"/>
              </a:gs>
              <a:gs pos="36000">
                <a:srgbClr val="DBBA5D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  <a:effectLst>
            <a:outerShdw blurRad="165100" dist="38100" dir="2700000" sx="103000" sy="103000" algn="tl" rotWithShape="0">
              <a:srgbClr val="000000">
                <a:alpha val="4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DBBA5D"/>
              </a:solidFill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457200" y="2461975"/>
            <a:ext cx="8499177" cy="954107"/>
            <a:chOff x="457200" y="3138053"/>
            <a:chExt cx="8499177" cy="954107"/>
          </a:xfrm>
        </p:grpSpPr>
        <p:sp>
          <p:nvSpPr>
            <p:cNvPr id="11" name="Isosceles Triangle 10"/>
            <p:cNvSpPr/>
            <p:nvPr/>
          </p:nvSpPr>
          <p:spPr>
            <a:xfrm rot="5400000">
              <a:off x="355115" y="3243156"/>
              <a:ext cx="587289" cy="383119"/>
            </a:xfrm>
            <a:prstGeom prst="triangle">
              <a:avLst>
                <a:gd name="adj" fmla="val 49225"/>
              </a:avLst>
            </a:prstGeom>
            <a:gradFill flip="none" rotWithShape="1">
              <a:gsLst>
                <a:gs pos="54000">
                  <a:srgbClr val="DBBA5D"/>
                </a:gs>
                <a:gs pos="80000">
                  <a:srgbClr val="FFFFFF"/>
                </a:gs>
                <a:gs pos="36000">
                  <a:srgbClr val="DBBA5D"/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noFill/>
            </a:ln>
            <a:effectLst>
              <a:outerShdw blurRad="165100" dist="38100" dir="2700000" sx="103000" sy="103000" algn="tl" rotWithShape="0">
                <a:srgbClr val="000000">
                  <a:alpha val="43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rgbClr val="DBBA5D"/>
                </a:solidFill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1006149" y="3138053"/>
              <a:ext cx="7950228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/>
              <a:r>
                <a:rPr lang="en-US" sz="2800" dirty="0" smtClean="0">
                  <a:solidFill>
                    <a:schemeClr val="bg1"/>
                  </a:solidFill>
                  <a:latin typeface="Tahoma"/>
                  <a:cs typeface="Tahoma"/>
                </a:rPr>
                <a:t>“her portions as belonged to her” – </a:t>
              </a:r>
              <a:br>
                <a:rPr lang="en-US" sz="2800" dirty="0" smtClean="0">
                  <a:solidFill>
                    <a:schemeClr val="bg1"/>
                  </a:solidFill>
                  <a:latin typeface="Tahoma"/>
                  <a:cs typeface="Tahoma"/>
                </a:rPr>
              </a:br>
              <a:r>
                <a:rPr lang="en-US" sz="2800" b="1" dirty="0" smtClean="0">
                  <a:solidFill>
                    <a:srgbClr val="DBBA5D"/>
                  </a:solidFill>
                  <a:latin typeface="Tahoma"/>
                  <a:cs typeface="Tahoma"/>
                </a:rPr>
                <a:t>STRICT DIET</a:t>
              </a:r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006149" y="3742872"/>
            <a:ext cx="813785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3000" dirty="0" smtClean="0">
                <a:solidFill>
                  <a:srgbClr val="FFFFFF"/>
                </a:solidFill>
                <a:latin typeface="Tahoma"/>
                <a:cs typeface="Tahoma"/>
              </a:rPr>
              <a:t>“seven maidens…out of the King’s house” – </a:t>
            </a:r>
            <a:r>
              <a:rPr lang="en-US" sz="3000" b="1" dirty="0" smtClean="0">
                <a:solidFill>
                  <a:srgbClr val="DBBA5D"/>
                </a:solidFill>
                <a:latin typeface="Tahoma"/>
                <a:cs typeface="Tahoma"/>
              </a:rPr>
              <a:t>HELPFUL COMPANIONSHIP</a:t>
            </a:r>
          </a:p>
        </p:txBody>
      </p:sp>
      <p:sp>
        <p:nvSpPr>
          <p:cNvPr id="13" name="Isosceles Triangle 12"/>
          <p:cNvSpPr/>
          <p:nvPr/>
        </p:nvSpPr>
        <p:spPr>
          <a:xfrm rot="5400000">
            <a:off x="364297" y="3882740"/>
            <a:ext cx="587289" cy="383119"/>
          </a:xfrm>
          <a:prstGeom prst="triangle">
            <a:avLst>
              <a:gd name="adj" fmla="val 49225"/>
            </a:avLst>
          </a:prstGeom>
          <a:gradFill flip="none" rotWithShape="1">
            <a:gsLst>
              <a:gs pos="54000">
                <a:srgbClr val="DBBA5D"/>
              </a:gs>
              <a:gs pos="80000">
                <a:srgbClr val="FFFFFF"/>
              </a:gs>
              <a:gs pos="36000">
                <a:srgbClr val="DBBA5D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  <a:effectLst>
            <a:outerShdw blurRad="165100" dist="38100" dir="2700000" sx="103000" sy="103000" algn="tl" rotWithShape="0">
              <a:srgbClr val="000000">
                <a:alpha val="4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DBBA5D"/>
              </a:solidFill>
            </a:endParaRPr>
          </a:p>
        </p:txBody>
      </p:sp>
      <p:grpSp>
        <p:nvGrpSpPr>
          <p:cNvPr id="16" name="Group 15"/>
          <p:cNvGrpSpPr/>
          <p:nvPr/>
        </p:nvGrpSpPr>
        <p:grpSpPr>
          <a:xfrm>
            <a:off x="457200" y="5166435"/>
            <a:ext cx="8686799" cy="954107"/>
            <a:chOff x="457200" y="3188189"/>
            <a:chExt cx="8686799" cy="954107"/>
          </a:xfrm>
        </p:grpSpPr>
        <p:sp>
          <p:nvSpPr>
            <p:cNvPr id="17" name="Isosceles Triangle 16"/>
            <p:cNvSpPr/>
            <p:nvPr/>
          </p:nvSpPr>
          <p:spPr>
            <a:xfrm rot="5400000">
              <a:off x="355115" y="3310004"/>
              <a:ext cx="587289" cy="383119"/>
            </a:xfrm>
            <a:prstGeom prst="triangle">
              <a:avLst>
                <a:gd name="adj" fmla="val 49225"/>
              </a:avLst>
            </a:prstGeom>
            <a:gradFill flip="none" rotWithShape="1">
              <a:gsLst>
                <a:gs pos="54000">
                  <a:srgbClr val="DBBA5D"/>
                </a:gs>
                <a:gs pos="80000">
                  <a:srgbClr val="FFFFFF"/>
                </a:gs>
                <a:gs pos="36000">
                  <a:srgbClr val="DBBA5D"/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noFill/>
            </a:ln>
            <a:effectLst>
              <a:outerShdw blurRad="165100" dist="38100" dir="2700000" sx="103000" sy="103000" algn="tl" rotWithShape="0">
                <a:srgbClr val="000000">
                  <a:alpha val="43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rgbClr val="DBBA5D"/>
                </a:solidFill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1006149" y="3188189"/>
              <a:ext cx="8137850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/>
              <a:r>
                <a:rPr lang="en-US" sz="2800" dirty="0" smtClean="0">
                  <a:solidFill>
                    <a:srgbClr val="FFFFFF"/>
                  </a:solidFill>
                  <a:latin typeface="Tahoma"/>
                  <a:cs typeface="Tahoma"/>
                </a:rPr>
                <a:t>“The best place of the house of the women” – </a:t>
              </a:r>
              <a:r>
                <a:rPr lang="en-US" sz="2800" b="1" dirty="0" smtClean="0">
                  <a:solidFill>
                    <a:srgbClr val="DBBA5D"/>
                  </a:solidFill>
                  <a:latin typeface="Tahoma"/>
                  <a:cs typeface="Tahoma"/>
                </a:rPr>
                <a:t>SEPARATE ENVIRONMENT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502808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  <p:bldP spid="12" grpId="0"/>
      <p:bldP spid="1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197931" y="28665"/>
            <a:ext cx="8741953" cy="1143000"/>
          </a:xfrm>
        </p:spPr>
        <p:txBody>
          <a:bodyPr>
            <a:normAutofit/>
          </a:bodyPr>
          <a:lstStyle/>
          <a:p>
            <a:r>
              <a:rPr lang="en-US" sz="5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DBBA5D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 Antiqua"/>
                <a:cs typeface="Book Antiqua"/>
              </a:rPr>
              <a:t>“6 months with oil of myrrh”</a:t>
            </a:r>
            <a:endParaRPr lang="en-US" sz="5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DBBA5D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Book Antiqua"/>
              <a:cs typeface="Book Antiqua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06149" y="1137816"/>
            <a:ext cx="813785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2800" dirty="0" smtClean="0">
                <a:solidFill>
                  <a:schemeClr val="bg1"/>
                </a:solidFill>
                <a:latin typeface="Tahoma"/>
                <a:cs typeface="Tahoma"/>
              </a:rPr>
              <a:t>Myrrh is associated with the holy anointing oil of the </a:t>
            </a:r>
            <a:r>
              <a:rPr lang="en-US" sz="2800" b="1" dirty="0" smtClean="0">
                <a:solidFill>
                  <a:srgbClr val="DBBA5D"/>
                </a:solidFill>
                <a:latin typeface="Tahoma"/>
                <a:cs typeface="Tahoma"/>
              </a:rPr>
              <a:t>priests</a:t>
            </a:r>
            <a:r>
              <a:rPr lang="en-US" sz="2800" dirty="0" smtClean="0">
                <a:solidFill>
                  <a:schemeClr val="bg1"/>
                </a:solidFill>
                <a:latin typeface="Tahoma"/>
                <a:cs typeface="Tahoma"/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  <a:latin typeface="Tahoma"/>
                <a:cs typeface="Tahoma"/>
              </a:rPr>
              <a:t>Exod</a:t>
            </a:r>
            <a:r>
              <a:rPr lang="en-US" sz="2800" b="1" dirty="0" smtClean="0">
                <a:solidFill>
                  <a:srgbClr val="FFFF00"/>
                </a:solidFill>
                <a:latin typeface="Tahoma"/>
                <a:cs typeface="Tahoma"/>
              </a:rPr>
              <a:t> 30v23 </a:t>
            </a:r>
            <a:r>
              <a:rPr lang="en-US" sz="2800" dirty="0" smtClean="0">
                <a:solidFill>
                  <a:schemeClr val="bg1"/>
                </a:solidFill>
                <a:latin typeface="Tahoma"/>
                <a:cs typeface="Tahoma"/>
              </a:rPr>
              <a:t>and the Bride in Song of Solomon rejoices at the myrrh that “drips from the bridegrooms lips” </a:t>
            </a:r>
            <a:r>
              <a:rPr lang="en-US" sz="2800" b="1" dirty="0" smtClean="0">
                <a:solidFill>
                  <a:srgbClr val="FFFF00"/>
                </a:solidFill>
                <a:latin typeface="Tahoma"/>
                <a:cs typeface="Tahoma"/>
              </a:rPr>
              <a:t>Song 5v13</a:t>
            </a:r>
            <a:r>
              <a:rPr lang="en-US" sz="2800" dirty="0" smtClean="0">
                <a:solidFill>
                  <a:schemeClr val="bg1"/>
                </a:solidFill>
                <a:latin typeface="Tahoma"/>
                <a:cs typeface="Tahoma"/>
              </a:rPr>
              <a:t>,</a:t>
            </a:r>
            <a:r>
              <a:rPr lang="en-US" sz="2800" b="1" dirty="0" smtClean="0">
                <a:solidFill>
                  <a:srgbClr val="DBBA5D"/>
                </a:solidFill>
                <a:latin typeface="Tahoma"/>
                <a:cs typeface="Tahoma"/>
              </a:rPr>
              <a:t> </a:t>
            </a:r>
            <a:r>
              <a:rPr lang="en-US" sz="2800" dirty="0" smtClean="0">
                <a:solidFill>
                  <a:schemeClr val="bg1"/>
                </a:solidFill>
                <a:latin typeface="Tahoma"/>
                <a:cs typeface="Tahoma"/>
              </a:rPr>
              <a:t>like the Law that should drop from the lips of the </a:t>
            </a:r>
            <a:r>
              <a:rPr lang="en-US" sz="2800" b="1" dirty="0" smtClean="0">
                <a:solidFill>
                  <a:srgbClr val="DBBA5D"/>
                </a:solidFill>
                <a:latin typeface="Tahoma"/>
                <a:cs typeface="Tahoma"/>
              </a:rPr>
              <a:t>priest</a:t>
            </a:r>
            <a:r>
              <a:rPr lang="en-US" sz="2800" dirty="0" smtClean="0">
                <a:solidFill>
                  <a:schemeClr val="bg1"/>
                </a:solidFill>
                <a:latin typeface="Tahoma"/>
                <a:cs typeface="Tahoma"/>
              </a:rPr>
              <a:t> </a:t>
            </a:r>
            <a:r>
              <a:rPr lang="en-US" sz="2800" b="1" dirty="0" smtClean="0">
                <a:solidFill>
                  <a:srgbClr val="FFFF00"/>
                </a:solidFill>
                <a:latin typeface="Tahoma"/>
                <a:cs typeface="Tahoma"/>
              </a:rPr>
              <a:t>Mal 2v7</a:t>
            </a:r>
            <a:endParaRPr lang="en-US" sz="2800" b="1" dirty="0">
              <a:solidFill>
                <a:srgbClr val="FFFF00"/>
              </a:solidFill>
              <a:latin typeface="Tahoma"/>
              <a:cs typeface="Tahoma"/>
            </a:endParaRPr>
          </a:p>
        </p:txBody>
      </p:sp>
      <p:sp>
        <p:nvSpPr>
          <p:cNvPr id="8" name="Isosceles Triangle 7"/>
          <p:cNvSpPr/>
          <p:nvPr/>
        </p:nvSpPr>
        <p:spPr>
          <a:xfrm rot="5400000">
            <a:off x="364297" y="1144856"/>
            <a:ext cx="587289" cy="383119"/>
          </a:xfrm>
          <a:prstGeom prst="triangle">
            <a:avLst>
              <a:gd name="adj" fmla="val 49225"/>
            </a:avLst>
          </a:prstGeom>
          <a:gradFill flip="none" rotWithShape="1">
            <a:gsLst>
              <a:gs pos="54000">
                <a:srgbClr val="DBBA5D"/>
              </a:gs>
              <a:gs pos="80000">
                <a:srgbClr val="FFFFFF"/>
              </a:gs>
              <a:gs pos="36000">
                <a:srgbClr val="DBBA5D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  <a:effectLst>
            <a:outerShdw blurRad="165100" dist="38100" dir="2700000" sx="103000" sy="103000" algn="tl" rotWithShape="0">
              <a:srgbClr val="000000">
                <a:alpha val="4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DBBA5D"/>
              </a:solidFill>
            </a:endParaRPr>
          </a:p>
        </p:txBody>
      </p:sp>
      <p:grpSp>
        <p:nvGrpSpPr>
          <p:cNvPr id="2" name="Group 15"/>
          <p:cNvGrpSpPr/>
          <p:nvPr/>
        </p:nvGrpSpPr>
        <p:grpSpPr>
          <a:xfrm>
            <a:off x="457200" y="3858753"/>
            <a:ext cx="8686799" cy="2258944"/>
            <a:chOff x="457200" y="1880507"/>
            <a:chExt cx="8686799" cy="2258944"/>
          </a:xfrm>
        </p:grpSpPr>
        <p:sp>
          <p:nvSpPr>
            <p:cNvPr id="17" name="Isosceles Triangle 16"/>
            <p:cNvSpPr/>
            <p:nvPr/>
          </p:nvSpPr>
          <p:spPr>
            <a:xfrm rot="5400000">
              <a:off x="355115" y="1982592"/>
              <a:ext cx="587289" cy="383119"/>
            </a:xfrm>
            <a:prstGeom prst="triangle">
              <a:avLst>
                <a:gd name="adj" fmla="val 49225"/>
              </a:avLst>
            </a:prstGeom>
            <a:gradFill flip="none" rotWithShape="1">
              <a:gsLst>
                <a:gs pos="54000">
                  <a:srgbClr val="DBBA5D"/>
                </a:gs>
                <a:gs pos="80000">
                  <a:srgbClr val="FFFFFF"/>
                </a:gs>
                <a:gs pos="36000">
                  <a:srgbClr val="DBBA5D"/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noFill/>
            </a:ln>
            <a:effectLst>
              <a:outerShdw blurRad="165100" dist="38100" dir="2700000" sx="103000" sy="103000" algn="tl" rotWithShape="0">
                <a:srgbClr val="000000">
                  <a:alpha val="43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rgbClr val="DBBA5D"/>
                </a:solidFill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1006149" y="1892682"/>
              <a:ext cx="8137850" cy="2246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/>
              <a:r>
                <a:rPr lang="en-US" sz="2800" dirty="0" smtClean="0">
                  <a:solidFill>
                    <a:schemeClr val="bg1"/>
                  </a:solidFill>
                  <a:latin typeface="Tahoma"/>
                  <a:cs typeface="Tahoma"/>
                </a:rPr>
                <a:t>Myrrh is also associated with the birth of the </a:t>
              </a:r>
              <a:r>
                <a:rPr lang="en-US" sz="2800" b="1" dirty="0">
                  <a:solidFill>
                    <a:srgbClr val="DBBA5D"/>
                  </a:solidFill>
                  <a:latin typeface="Tahoma"/>
                  <a:cs typeface="Tahoma"/>
                </a:rPr>
                <a:t>k</a:t>
              </a:r>
              <a:r>
                <a:rPr lang="en-US" sz="2800" b="1" dirty="0" smtClean="0">
                  <a:solidFill>
                    <a:srgbClr val="DBBA5D"/>
                  </a:solidFill>
                  <a:latin typeface="Tahoma"/>
                  <a:cs typeface="Tahoma"/>
                </a:rPr>
                <a:t>ing</a:t>
              </a:r>
              <a:r>
                <a:rPr lang="en-US" sz="2800" dirty="0" smtClean="0">
                  <a:solidFill>
                    <a:schemeClr val="bg1"/>
                  </a:solidFill>
                  <a:latin typeface="Tahoma"/>
                  <a:cs typeface="Tahoma"/>
                </a:rPr>
                <a:t> of Israel </a:t>
              </a:r>
              <a:r>
                <a:rPr lang="en-US" sz="2800" b="1" dirty="0" smtClean="0">
                  <a:solidFill>
                    <a:srgbClr val="FFFF00"/>
                  </a:solidFill>
                  <a:latin typeface="Tahoma"/>
                  <a:cs typeface="Tahoma"/>
                </a:rPr>
                <a:t>Matt 2v11</a:t>
              </a:r>
              <a:r>
                <a:rPr lang="en-US" sz="2800" dirty="0" smtClean="0">
                  <a:solidFill>
                    <a:schemeClr val="bg1"/>
                  </a:solidFill>
                  <a:latin typeface="Tahoma"/>
                  <a:cs typeface="Tahoma"/>
                </a:rPr>
                <a:t>, the life of the </a:t>
              </a:r>
              <a:r>
                <a:rPr lang="en-US" sz="2800" b="1" dirty="0">
                  <a:solidFill>
                    <a:srgbClr val="DBBA5D"/>
                  </a:solidFill>
                  <a:latin typeface="Tahoma"/>
                  <a:cs typeface="Tahoma"/>
                </a:rPr>
                <a:t>k</a:t>
              </a:r>
              <a:r>
                <a:rPr lang="en-US" sz="2800" b="1" dirty="0" smtClean="0">
                  <a:solidFill>
                    <a:srgbClr val="DBBA5D"/>
                  </a:solidFill>
                  <a:latin typeface="Tahoma"/>
                  <a:cs typeface="Tahoma"/>
                </a:rPr>
                <a:t>ing</a:t>
              </a:r>
              <a:r>
                <a:rPr lang="en-US" sz="2800" dirty="0" smtClean="0">
                  <a:solidFill>
                    <a:schemeClr val="bg1"/>
                  </a:solidFill>
                  <a:latin typeface="Tahoma"/>
                  <a:cs typeface="Tahoma"/>
                </a:rPr>
                <a:t> (</a:t>
              </a:r>
              <a:r>
                <a:rPr lang="en-US" sz="2800" b="1" dirty="0" smtClean="0">
                  <a:solidFill>
                    <a:srgbClr val="FFFF00"/>
                  </a:solidFill>
                  <a:latin typeface="Tahoma"/>
                  <a:cs typeface="Tahoma"/>
                </a:rPr>
                <a:t>Psalm 45v7-8</a:t>
              </a:r>
              <a:r>
                <a:rPr lang="en-US" sz="2800" b="1" dirty="0" smtClean="0">
                  <a:solidFill>
                    <a:srgbClr val="DBBA5D"/>
                  </a:solidFill>
                  <a:latin typeface="Tahoma"/>
                  <a:cs typeface="Tahoma"/>
                </a:rPr>
                <a:t> </a:t>
              </a:r>
              <a:r>
                <a:rPr lang="en-US" sz="2800" dirty="0" smtClean="0">
                  <a:solidFill>
                    <a:schemeClr val="bg1"/>
                  </a:solidFill>
                  <a:latin typeface="Tahoma"/>
                  <a:cs typeface="Tahoma"/>
                </a:rPr>
                <a:t>–Only other time “oil” and “myrrh” occur together), and the death of the </a:t>
              </a:r>
              <a:r>
                <a:rPr lang="en-US" sz="2800" b="1" dirty="0">
                  <a:solidFill>
                    <a:srgbClr val="DBBA5D"/>
                  </a:solidFill>
                  <a:latin typeface="Tahoma"/>
                  <a:cs typeface="Tahoma"/>
                </a:rPr>
                <a:t>k</a:t>
              </a:r>
              <a:r>
                <a:rPr lang="en-US" sz="2800" b="1" dirty="0" smtClean="0">
                  <a:solidFill>
                    <a:srgbClr val="DBBA5D"/>
                  </a:solidFill>
                  <a:latin typeface="Tahoma"/>
                  <a:cs typeface="Tahoma"/>
                </a:rPr>
                <a:t>ing</a:t>
              </a:r>
              <a:r>
                <a:rPr lang="en-US" sz="2800" dirty="0" smtClean="0">
                  <a:solidFill>
                    <a:schemeClr val="bg1"/>
                  </a:solidFill>
                  <a:latin typeface="Tahoma"/>
                  <a:cs typeface="Tahoma"/>
                </a:rPr>
                <a:t> of Israel </a:t>
              </a:r>
              <a:r>
                <a:rPr lang="en-US" sz="2800" b="1" dirty="0" smtClean="0">
                  <a:solidFill>
                    <a:srgbClr val="FFFF00"/>
                  </a:solidFill>
                  <a:latin typeface="Tahoma"/>
                  <a:cs typeface="Tahoma"/>
                </a:rPr>
                <a:t>John 19v39</a:t>
              </a:r>
              <a:endParaRPr lang="en-US" sz="2800" b="1" dirty="0">
                <a:solidFill>
                  <a:srgbClr val="FFFF00"/>
                </a:solidFill>
                <a:latin typeface="Tahoma"/>
                <a:cs typeface="Tahoma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0" y="28665"/>
            <a:ext cx="9143999" cy="1143000"/>
          </a:xfrm>
        </p:spPr>
        <p:txBody>
          <a:bodyPr>
            <a:normAutofit/>
          </a:bodyPr>
          <a:lstStyle/>
          <a:p>
            <a:r>
              <a:rPr lang="en-US" sz="5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DBBA5D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 Antiqua"/>
                <a:cs typeface="Book Antiqua"/>
              </a:rPr>
              <a:t>“6 months with sweet odours”</a:t>
            </a:r>
            <a:endParaRPr lang="en-US" sz="5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DBBA5D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Book Antiqua"/>
              <a:cs typeface="Book Antiqua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06149" y="1517201"/>
            <a:ext cx="813785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2800" dirty="0" smtClean="0">
                <a:solidFill>
                  <a:schemeClr val="bg1"/>
                </a:solidFill>
                <a:latin typeface="Tahoma"/>
                <a:cs typeface="Tahoma"/>
              </a:rPr>
              <a:t>Sweet odours are associated with the incense </a:t>
            </a:r>
            <a:r>
              <a:rPr lang="en-US" sz="2800" b="1" dirty="0" err="1" smtClean="0">
                <a:solidFill>
                  <a:srgbClr val="FFFF00"/>
                </a:solidFill>
                <a:latin typeface="Tahoma"/>
                <a:cs typeface="Tahoma"/>
              </a:rPr>
              <a:t>Exod</a:t>
            </a:r>
            <a:r>
              <a:rPr lang="en-US" sz="2800" b="1" dirty="0" smtClean="0">
                <a:solidFill>
                  <a:srgbClr val="FFFF00"/>
                </a:solidFill>
                <a:latin typeface="Tahoma"/>
                <a:cs typeface="Tahoma"/>
              </a:rPr>
              <a:t> 30v34-38</a:t>
            </a:r>
            <a:r>
              <a:rPr lang="en-US" sz="2800" dirty="0" smtClean="0">
                <a:solidFill>
                  <a:schemeClr val="bg1"/>
                </a:solidFill>
                <a:latin typeface="Tahoma"/>
                <a:cs typeface="Tahoma"/>
              </a:rPr>
              <a:t>, and as such was symbolic of prayer </a:t>
            </a:r>
            <a:r>
              <a:rPr lang="en-US" sz="2800" b="1" dirty="0" smtClean="0">
                <a:solidFill>
                  <a:srgbClr val="FFFF00"/>
                </a:solidFill>
                <a:latin typeface="Tahoma"/>
                <a:cs typeface="Tahoma"/>
              </a:rPr>
              <a:t>Rev 5v8 </a:t>
            </a:r>
            <a:r>
              <a:rPr lang="en-US" sz="2800" dirty="0" smtClean="0">
                <a:solidFill>
                  <a:schemeClr val="bg1"/>
                </a:solidFill>
                <a:latin typeface="Tahoma"/>
                <a:cs typeface="Tahoma"/>
              </a:rPr>
              <a:t>– the role of the </a:t>
            </a:r>
            <a:r>
              <a:rPr lang="en-US" sz="2800" b="1" dirty="0" smtClean="0">
                <a:solidFill>
                  <a:srgbClr val="DBBA5D"/>
                </a:solidFill>
                <a:latin typeface="Tahoma"/>
                <a:cs typeface="Tahoma"/>
              </a:rPr>
              <a:t>priest</a:t>
            </a:r>
            <a:r>
              <a:rPr lang="en-US" sz="2800" dirty="0" smtClean="0">
                <a:solidFill>
                  <a:schemeClr val="bg1"/>
                </a:solidFill>
                <a:latin typeface="Tahoma"/>
                <a:cs typeface="Tahoma"/>
              </a:rPr>
              <a:t> </a:t>
            </a:r>
            <a:r>
              <a:rPr lang="en-US" sz="2800" b="1" dirty="0" smtClean="0">
                <a:solidFill>
                  <a:srgbClr val="FFFF00"/>
                </a:solidFill>
                <a:latin typeface="Tahoma"/>
                <a:cs typeface="Tahoma"/>
              </a:rPr>
              <a:t>Psalm 141v2</a:t>
            </a:r>
            <a:endParaRPr lang="en-US" sz="2800" b="1" dirty="0">
              <a:solidFill>
                <a:srgbClr val="FFFF00"/>
              </a:solidFill>
              <a:latin typeface="Tahoma"/>
              <a:cs typeface="Tahoma"/>
            </a:endParaRPr>
          </a:p>
        </p:txBody>
      </p:sp>
      <p:sp>
        <p:nvSpPr>
          <p:cNvPr id="8" name="Isosceles Triangle 7"/>
          <p:cNvSpPr/>
          <p:nvPr/>
        </p:nvSpPr>
        <p:spPr>
          <a:xfrm rot="5400000">
            <a:off x="364297" y="1639706"/>
            <a:ext cx="587289" cy="383119"/>
          </a:xfrm>
          <a:prstGeom prst="triangle">
            <a:avLst>
              <a:gd name="adj" fmla="val 49225"/>
            </a:avLst>
          </a:prstGeom>
          <a:gradFill flip="none" rotWithShape="1">
            <a:gsLst>
              <a:gs pos="54000">
                <a:srgbClr val="DBBA5D"/>
              </a:gs>
              <a:gs pos="80000">
                <a:srgbClr val="FFFFFF"/>
              </a:gs>
              <a:gs pos="36000">
                <a:srgbClr val="DBBA5D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  <a:effectLst>
            <a:outerShdw blurRad="165100" dist="38100" dir="2700000" sx="103000" sy="103000" algn="tl" rotWithShape="0">
              <a:srgbClr val="000000">
                <a:alpha val="4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DBBA5D"/>
              </a:solidFill>
            </a:endParaRPr>
          </a:p>
        </p:txBody>
      </p:sp>
      <p:grpSp>
        <p:nvGrpSpPr>
          <p:cNvPr id="2" name="Group 15"/>
          <p:cNvGrpSpPr/>
          <p:nvPr/>
        </p:nvGrpSpPr>
        <p:grpSpPr>
          <a:xfrm>
            <a:off x="457200" y="3858753"/>
            <a:ext cx="8686799" cy="1397170"/>
            <a:chOff x="457200" y="1880507"/>
            <a:chExt cx="8686799" cy="1397170"/>
          </a:xfrm>
        </p:grpSpPr>
        <p:sp>
          <p:nvSpPr>
            <p:cNvPr id="17" name="Isosceles Triangle 16"/>
            <p:cNvSpPr/>
            <p:nvPr/>
          </p:nvSpPr>
          <p:spPr>
            <a:xfrm rot="5400000">
              <a:off x="355115" y="1982592"/>
              <a:ext cx="587289" cy="383119"/>
            </a:xfrm>
            <a:prstGeom prst="triangle">
              <a:avLst>
                <a:gd name="adj" fmla="val 49225"/>
              </a:avLst>
            </a:prstGeom>
            <a:gradFill flip="none" rotWithShape="1">
              <a:gsLst>
                <a:gs pos="54000">
                  <a:srgbClr val="DBBA5D"/>
                </a:gs>
                <a:gs pos="80000">
                  <a:srgbClr val="FFFFFF"/>
                </a:gs>
                <a:gs pos="36000">
                  <a:srgbClr val="DBBA5D"/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noFill/>
            </a:ln>
            <a:effectLst>
              <a:outerShdw blurRad="165100" dist="38100" dir="2700000" sx="103000" sy="103000" algn="tl" rotWithShape="0">
                <a:srgbClr val="000000">
                  <a:alpha val="43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rgbClr val="DBBA5D"/>
                </a:solidFill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1006149" y="1892682"/>
              <a:ext cx="8137850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/>
              <a:r>
                <a:rPr lang="en-US" sz="2800" dirty="0" smtClean="0">
                  <a:solidFill>
                    <a:schemeClr val="bg1"/>
                  </a:solidFill>
                  <a:latin typeface="Tahoma"/>
                  <a:cs typeface="Tahoma"/>
                </a:rPr>
                <a:t>Sweet odours </a:t>
              </a:r>
              <a:r>
                <a:rPr lang="en-US" sz="2800" dirty="0" smtClean="0">
                  <a:solidFill>
                    <a:srgbClr val="FFFFFF"/>
                  </a:solidFill>
                  <a:latin typeface="Tahoma"/>
                  <a:cs typeface="Tahoma"/>
                </a:rPr>
                <a:t>are also associated with the recognition of a </a:t>
              </a:r>
              <a:r>
                <a:rPr lang="en-US" sz="2800" b="1" dirty="0">
                  <a:solidFill>
                    <a:srgbClr val="DBBA5D"/>
                  </a:solidFill>
                  <a:latin typeface="Tahoma"/>
                  <a:cs typeface="Tahoma"/>
                </a:rPr>
                <a:t>k</a:t>
              </a:r>
              <a:r>
                <a:rPr lang="en-US" sz="2800" b="1" dirty="0" smtClean="0">
                  <a:solidFill>
                    <a:srgbClr val="DBBA5D"/>
                  </a:solidFill>
                  <a:latin typeface="Tahoma"/>
                  <a:cs typeface="Tahoma"/>
                </a:rPr>
                <a:t>ing</a:t>
              </a:r>
              <a:r>
                <a:rPr lang="en-US" sz="2800" dirty="0" smtClean="0">
                  <a:solidFill>
                    <a:srgbClr val="FFFFFF"/>
                  </a:solidFill>
                  <a:latin typeface="Tahoma"/>
                  <a:cs typeface="Tahoma"/>
                </a:rPr>
                <a:t> </a:t>
              </a:r>
              <a:r>
                <a:rPr lang="en-US" sz="2800" b="1" dirty="0" smtClean="0">
                  <a:solidFill>
                    <a:srgbClr val="FFFF00"/>
                  </a:solidFill>
                  <a:latin typeface="Tahoma"/>
                  <a:cs typeface="Tahoma"/>
                </a:rPr>
                <a:t>II </a:t>
              </a:r>
              <a:r>
                <a:rPr lang="en-US" sz="2800" b="1" dirty="0" err="1" smtClean="0">
                  <a:solidFill>
                    <a:srgbClr val="FFFF00"/>
                  </a:solidFill>
                  <a:latin typeface="Tahoma"/>
                  <a:cs typeface="Tahoma"/>
                </a:rPr>
                <a:t>Chron</a:t>
              </a:r>
              <a:r>
                <a:rPr lang="en-US" sz="2800" b="1" dirty="0" smtClean="0">
                  <a:solidFill>
                    <a:srgbClr val="FFFF00"/>
                  </a:solidFill>
                  <a:latin typeface="Tahoma"/>
                  <a:cs typeface="Tahoma"/>
                </a:rPr>
                <a:t> 16v14, </a:t>
              </a:r>
              <a:br>
                <a:rPr lang="en-US" sz="2800" b="1" dirty="0" smtClean="0">
                  <a:solidFill>
                    <a:srgbClr val="FFFF00"/>
                  </a:solidFill>
                  <a:latin typeface="Tahoma"/>
                  <a:cs typeface="Tahoma"/>
                </a:rPr>
              </a:br>
              <a:r>
                <a:rPr lang="en-US" sz="2800" b="1" dirty="0" smtClean="0">
                  <a:solidFill>
                    <a:srgbClr val="FFFF00"/>
                  </a:solidFill>
                  <a:latin typeface="Tahoma"/>
                  <a:cs typeface="Tahoma"/>
                </a:rPr>
                <a:t>Dan 2v46</a:t>
              </a:r>
              <a:endParaRPr lang="en-US" sz="2800" b="1" dirty="0">
                <a:solidFill>
                  <a:srgbClr val="FFFF00"/>
                </a:solidFill>
                <a:latin typeface="Tahoma"/>
                <a:cs typeface="Tahoma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0" y="28665"/>
            <a:ext cx="9143999" cy="1143000"/>
          </a:xfrm>
        </p:spPr>
        <p:txBody>
          <a:bodyPr>
            <a:normAutofit fontScale="90000"/>
          </a:bodyPr>
          <a:lstStyle/>
          <a:p>
            <a:r>
              <a:rPr lang="en-US" sz="5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DBBA5D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 Antiqua"/>
                <a:cs typeface="Book Antiqua"/>
              </a:rPr>
              <a:t>“Oil of myrrh and sweet odours”</a:t>
            </a:r>
            <a:endParaRPr lang="en-US" sz="5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DBBA5D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Book Antiqua"/>
              <a:cs typeface="Book Antiqua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06149" y="1517201"/>
            <a:ext cx="7867758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solidFill>
                  <a:schemeClr val="bg1"/>
                </a:solidFill>
                <a:latin typeface="Tahoma"/>
                <a:cs typeface="Tahoma"/>
              </a:rPr>
              <a:t>The Bridegroom is strongly associated with both – “I have gathered my myrrh with my </a:t>
            </a:r>
            <a:r>
              <a:rPr lang="en-US" sz="2800" dirty="0" err="1" smtClean="0">
                <a:solidFill>
                  <a:schemeClr val="bg1"/>
                </a:solidFill>
                <a:latin typeface="Tahoma"/>
                <a:cs typeface="Tahoma"/>
              </a:rPr>
              <a:t>spice(odours</a:t>
            </a:r>
            <a:r>
              <a:rPr lang="en-US" sz="2800" dirty="0" smtClean="0">
                <a:solidFill>
                  <a:schemeClr val="bg1"/>
                </a:solidFill>
                <a:latin typeface="Tahoma"/>
                <a:cs typeface="Tahoma"/>
              </a:rPr>
              <a:t>)” </a:t>
            </a:r>
            <a:r>
              <a:rPr lang="en-US" sz="2800" b="1" dirty="0" smtClean="0">
                <a:solidFill>
                  <a:srgbClr val="FFFF00"/>
                </a:solidFill>
                <a:latin typeface="Tahoma"/>
                <a:cs typeface="Tahoma"/>
              </a:rPr>
              <a:t>Song 5v1 </a:t>
            </a:r>
            <a:r>
              <a:rPr lang="en-US" sz="2800" dirty="0" smtClean="0">
                <a:solidFill>
                  <a:schemeClr val="bg1"/>
                </a:solidFill>
                <a:latin typeface="Tahoma"/>
                <a:cs typeface="Tahoma"/>
              </a:rPr>
              <a:t>because he is </a:t>
            </a:r>
            <a:br>
              <a:rPr lang="en-US" sz="2800" dirty="0" smtClean="0">
                <a:solidFill>
                  <a:schemeClr val="bg1"/>
                </a:solidFill>
                <a:latin typeface="Tahoma"/>
                <a:cs typeface="Tahoma"/>
              </a:rPr>
            </a:br>
            <a:r>
              <a:rPr lang="en-US" sz="2800" dirty="0" smtClean="0">
                <a:solidFill>
                  <a:schemeClr val="bg1"/>
                </a:solidFill>
                <a:latin typeface="Tahoma"/>
                <a:cs typeface="Tahoma"/>
              </a:rPr>
              <a:t>the </a:t>
            </a:r>
            <a:r>
              <a:rPr lang="en-US" sz="3400" b="1" dirty="0" smtClean="0">
                <a:solidFill>
                  <a:srgbClr val="DBBA5D"/>
                </a:solidFill>
                <a:latin typeface="Tahoma"/>
                <a:cs typeface="Tahoma"/>
              </a:rPr>
              <a:t>KING-PRIEST</a:t>
            </a:r>
            <a:r>
              <a:rPr lang="en-US" sz="3400" dirty="0" smtClean="0">
                <a:solidFill>
                  <a:schemeClr val="bg1"/>
                </a:solidFill>
                <a:latin typeface="Tahoma"/>
                <a:cs typeface="Tahoma"/>
              </a:rPr>
              <a:t>!</a:t>
            </a:r>
            <a:endParaRPr lang="en-US" sz="3400" dirty="0">
              <a:solidFill>
                <a:schemeClr val="bg1"/>
              </a:solidFill>
              <a:latin typeface="Tahoma"/>
              <a:cs typeface="Tahoma"/>
            </a:endParaRPr>
          </a:p>
        </p:txBody>
      </p:sp>
      <p:sp>
        <p:nvSpPr>
          <p:cNvPr id="8" name="Isosceles Triangle 7"/>
          <p:cNvSpPr/>
          <p:nvPr/>
        </p:nvSpPr>
        <p:spPr>
          <a:xfrm rot="5400000">
            <a:off x="364297" y="1639706"/>
            <a:ext cx="587289" cy="383119"/>
          </a:xfrm>
          <a:prstGeom prst="triangle">
            <a:avLst>
              <a:gd name="adj" fmla="val 49225"/>
            </a:avLst>
          </a:prstGeom>
          <a:gradFill flip="none" rotWithShape="1">
            <a:gsLst>
              <a:gs pos="54000">
                <a:srgbClr val="DBBA5D"/>
              </a:gs>
              <a:gs pos="80000">
                <a:srgbClr val="FFFFFF"/>
              </a:gs>
              <a:gs pos="36000">
                <a:srgbClr val="DBBA5D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  <a:effectLst>
            <a:outerShdw blurRad="165100" dist="38100" dir="2700000" sx="103000" sy="103000" algn="tl" rotWithShape="0">
              <a:srgbClr val="000000">
                <a:alpha val="4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DBBA5D"/>
              </a:solidFill>
            </a:endParaRPr>
          </a:p>
        </p:txBody>
      </p:sp>
      <p:grpSp>
        <p:nvGrpSpPr>
          <p:cNvPr id="2" name="Group 15"/>
          <p:cNvGrpSpPr/>
          <p:nvPr/>
        </p:nvGrpSpPr>
        <p:grpSpPr>
          <a:xfrm>
            <a:off x="457200" y="3858753"/>
            <a:ext cx="8416707" cy="2351277"/>
            <a:chOff x="457200" y="1880507"/>
            <a:chExt cx="8416707" cy="2351277"/>
          </a:xfrm>
        </p:grpSpPr>
        <p:sp>
          <p:nvSpPr>
            <p:cNvPr id="17" name="Isosceles Triangle 16"/>
            <p:cNvSpPr/>
            <p:nvPr/>
          </p:nvSpPr>
          <p:spPr>
            <a:xfrm rot="5400000">
              <a:off x="355115" y="1982592"/>
              <a:ext cx="587289" cy="383119"/>
            </a:xfrm>
            <a:prstGeom prst="triangle">
              <a:avLst>
                <a:gd name="adj" fmla="val 49225"/>
              </a:avLst>
            </a:prstGeom>
            <a:gradFill flip="none" rotWithShape="1">
              <a:gsLst>
                <a:gs pos="54000">
                  <a:srgbClr val="DBBA5D"/>
                </a:gs>
                <a:gs pos="80000">
                  <a:srgbClr val="FFFFFF"/>
                </a:gs>
                <a:gs pos="36000">
                  <a:srgbClr val="DBBA5D"/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noFill/>
            </a:ln>
            <a:effectLst>
              <a:outerShdw blurRad="165100" dist="38100" dir="2700000" sx="103000" sy="103000" algn="tl" rotWithShape="0">
                <a:srgbClr val="000000">
                  <a:alpha val="43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rgbClr val="DBBA5D"/>
                </a:solidFill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1006149" y="1892682"/>
              <a:ext cx="7867758" cy="23391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 smtClean="0">
                  <a:solidFill>
                    <a:srgbClr val="FFFFFF"/>
                  </a:solidFill>
                  <a:latin typeface="Tahoma"/>
                  <a:cs typeface="Tahoma"/>
                </a:rPr>
                <a:t>The Bride prepares herself with both – </a:t>
              </a:r>
              <a:br>
                <a:rPr lang="en-US" sz="2800" dirty="0" smtClean="0">
                  <a:solidFill>
                    <a:srgbClr val="FFFFFF"/>
                  </a:solidFill>
                  <a:latin typeface="Tahoma"/>
                  <a:cs typeface="Tahoma"/>
                </a:rPr>
              </a:br>
              <a:r>
                <a:rPr lang="en-US" sz="2800" dirty="0" smtClean="0">
                  <a:solidFill>
                    <a:srgbClr val="FFFFFF"/>
                  </a:solidFill>
                  <a:latin typeface="Tahoma"/>
                  <a:cs typeface="Tahoma"/>
                </a:rPr>
                <a:t> because she desires to be a perfect reflection of the King, and she is called to be the </a:t>
              </a:r>
              <a:br>
                <a:rPr lang="en-US" sz="2800" dirty="0" smtClean="0">
                  <a:solidFill>
                    <a:srgbClr val="FFFFFF"/>
                  </a:solidFill>
                  <a:latin typeface="Tahoma"/>
                  <a:cs typeface="Tahoma"/>
                </a:rPr>
              </a:br>
              <a:r>
                <a:rPr lang="en-US" sz="3400" b="1" dirty="0" smtClean="0">
                  <a:solidFill>
                    <a:srgbClr val="DBBA5D"/>
                  </a:solidFill>
                  <a:latin typeface="Tahoma"/>
                  <a:cs typeface="Tahoma"/>
                </a:rPr>
                <a:t>KINGS</a:t>
              </a:r>
              <a:r>
                <a:rPr lang="en-US" sz="2800" dirty="0" smtClean="0">
                  <a:solidFill>
                    <a:srgbClr val="FFFFFF"/>
                  </a:solidFill>
                  <a:latin typeface="Tahoma"/>
                  <a:cs typeface="Tahoma"/>
                </a:rPr>
                <a:t> and </a:t>
              </a:r>
              <a:r>
                <a:rPr lang="en-US" sz="3400" b="1" dirty="0" smtClean="0">
                  <a:solidFill>
                    <a:srgbClr val="DBBA5D"/>
                  </a:solidFill>
                  <a:latin typeface="Tahoma"/>
                  <a:cs typeface="Tahoma"/>
                </a:rPr>
                <a:t>PRIESTS</a:t>
              </a:r>
              <a:r>
                <a:rPr lang="en-US" sz="2800" dirty="0" smtClean="0">
                  <a:solidFill>
                    <a:srgbClr val="FFFFFF"/>
                  </a:solidFill>
                  <a:latin typeface="Tahoma"/>
                  <a:cs typeface="Tahoma"/>
                </a:rPr>
                <a:t> of the age to come!! </a:t>
              </a:r>
              <a:br>
                <a:rPr lang="en-US" sz="2800" dirty="0" smtClean="0">
                  <a:solidFill>
                    <a:srgbClr val="FFFFFF"/>
                  </a:solidFill>
                  <a:latin typeface="Tahoma"/>
                  <a:cs typeface="Tahoma"/>
                </a:rPr>
              </a:br>
              <a:r>
                <a:rPr lang="en-US" sz="2800" b="1" dirty="0" smtClean="0">
                  <a:solidFill>
                    <a:srgbClr val="FFFF00"/>
                  </a:solidFill>
                  <a:latin typeface="Tahoma"/>
                  <a:cs typeface="Tahoma"/>
                </a:rPr>
                <a:t>Rev 5v10</a:t>
              </a:r>
              <a:endParaRPr lang="en-US" sz="2800" b="1" dirty="0">
                <a:solidFill>
                  <a:srgbClr val="FFFF00"/>
                </a:solidFill>
                <a:latin typeface="Tahoma"/>
                <a:cs typeface="Tahoma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197931" y="28665"/>
            <a:ext cx="8758445" cy="1143000"/>
          </a:xfrm>
        </p:spPr>
        <p:txBody>
          <a:bodyPr>
            <a:normAutofit/>
          </a:bodyPr>
          <a:lstStyle/>
          <a:p>
            <a:r>
              <a:rPr lang="en-US" sz="5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DBBA5D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 Antiqua"/>
                <a:cs typeface="Book Antiqua"/>
              </a:rPr>
              <a:t>“But what </a:t>
            </a:r>
            <a:r>
              <a:rPr lang="en-US" sz="50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DBBA5D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 Antiqua"/>
                <a:cs typeface="Book Antiqua"/>
              </a:rPr>
              <a:t>Hegai</a:t>
            </a:r>
            <a:r>
              <a:rPr lang="en-US" sz="5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DBBA5D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 Antiqua"/>
                <a:cs typeface="Book Antiqua"/>
              </a:rPr>
              <a:t> appointed”</a:t>
            </a:r>
            <a:endParaRPr lang="en-US" sz="5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DBBA5D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Book Antiqua"/>
              <a:cs typeface="Book Antiqua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06149" y="1368746"/>
            <a:ext cx="813785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000" dirty="0" smtClean="0">
                <a:solidFill>
                  <a:srgbClr val="FFFFFF"/>
                </a:solidFill>
                <a:latin typeface="Tahoma"/>
                <a:cs typeface="Tahoma"/>
              </a:rPr>
              <a:t>“</a:t>
            </a:r>
            <a:r>
              <a:rPr lang="en-US" sz="3000" b="1" dirty="0" err="1" smtClean="0">
                <a:solidFill>
                  <a:srgbClr val="DBBA5D"/>
                </a:solidFill>
                <a:latin typeface="Tahoma"/>
                <a:cs typeface="Tahoma"/>
              </a:rPr>
              <a:t>Hegai</a:t>
            </a:r>
            <a:r>
              <a:rPr lang="en-US" sz="3000" dirty="0" smtClean="0">
                <a:solidFill>
                  <a:srgbClr val="FFFFFF"/>
                </a:solidFill>
                <a:latin typeface="Tahoma"/>
                <a:cs typeface="Tahoma"/>
              </a:rPr>
              <a:t>” is closely related to the Hebrew word “</a:t>
            </a:r>
            <a:r>
              <a:rPr lang="en-US" sz="3000" b="1" dirty="0" err="1" smtClean="0">
                <a:solidFill>
                  <a:srgbClr val="DBBA5D"/>
                </a:solidFill>
                <a:latin typeface="Tahoma"/>
                <a:cs typeface="Tahoma"/>
              </a:rPr>
              <a:t>Higgaion</a:t>
            </a:r>
            <a:r>
              <a:rPr lang="en-US" sz="3000" dirty="0" smtClean="0">
                <a:solidFill>
                  <a:srgbClr val="FFFFFF"/>
                </a:solidFill>
                <a:latin typeface="Tahoma"/>
                <a:cs typeface="Tahoma"/>
              </a:rPr>
              <a:t>” – “to meditate”…</a:t>
            </a:r>
            <a:endParaRPr lang="en-US" sz="3000" dirty="0" smtClean="0">
              <a:solidFill>
                <a:schemeClr val="bg1"/>
              </a:solidFill>
              <a:latin typeface="Tahoma"/>
              <a:cs typeface="Tahoma"/>
            </a:endParaRPr>
          </a:p>
        </p:txBody>
      </p:sp>
      <p:sp>
        <p:nvSpPr>
          <p:cNvPr id="8" name="Isosceles Triangle 7"/>
          <p:cNvSpPr/>
          <p:nvPr/>
        </p:nvSpPr>
        <p:spPr>
          <a:xfrm rot="5400000">
            <a:off x="364297" y="1474756"/>
            <a:ext cx="587289" cy="383119"/>
          </a:xfrm>
          <a:prstGeom prst="triangle">
            <a:avLst>
              <a:gd name="adj" fmla="val 49225"/>
            </a:avLst>
          </a:prstGeom>
          <a:gradFill flip="none" rotWithShape="1">
            <a:gsLst>
              <a:gs pos="54000">
                <a:srgbClr val="DBBA5D"/>
              </a:gs>
              <a:gs pos="80000">
                <a:srgbClr val="FFFFFF"/>
              </a:gs>
              <a:gs pos="36000">
                <a:srgbClr val="DBBA5D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  <a:effectLst>
            <a:outerShdw blurRad="165100" dist="38100" dir="2700000" sx="103000" sy="103000" algn="tl" rotWithShape="0">
              <a:srgbClr val="000000">
                <a:alpha val="4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DBBA5D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97931" y="2571727"/>
            <a:ext cx="8758445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3400" b="1" dirty="0" smtClean="0">
                <a:solidFill>
                  <a:srgbClr val="FFFFFF"/>
                </a:solidFill>
                <a:latin typeface="Tahoma"/>
                <a:cs typeface="Tahoma"/>
              </a:rPr>
              <a:t>So Esther found favour with all who looked upon her because she got her thinking right…</a:t>
            </a:r>
            <a:endParaRPr lang="en-US" sz="3400" b="1" dirty="0" smtClean="0">
              <a:solidFill>
                <a:schemeClr val="bg1"/>
              </a:solidFill>
              <a:latin typeface="Tahoma"/>
              <a:cs typeface="Tahoma"/>
            </a:endParaRPr>
          </a:p>
        </p:txBody>
      </p:sp>
      <p:grpSp>
        <p:nvGrpSpPr>
          <p:cNvPr id="3" name="Group 15"/>
          <p:cNvGrpSpPr/>
          <p:nvPr/>
        </p:nvGrpSpPr>
        <p:grpSpPr>
          <a:xfrm>
            <a:off x="457200" y="4431758"/>
            <a:ext cx="8499176" cy="1384995"/>
            <a:chOff x="457200" y="3278262"/>
            <a:chExt cx="8499176" cy="1384995"/>
          </a:xfrm>
        </p:grpSpPr>
        <p:sp>
          <p:nvSpPr>
            <p:cNvPr id="17" name="Isosceles Triangle 16"/>
            <p:cNvSpPr/>
            <p:nvPr/>
          </p:nvSpPr>
          <p:spPr>
            <a:xfrm rot="5400000">
              <a:off x="355115" y="3384667"/>
              <a:ext cx="587289" cy="383119"/>
            </a:xfrm>
            <a:prstGeom prst="triangle">
              <a:avLst>
                <a:gd name="adj" fmla="val 49225"/>
              </a:avLst>
            </a:prstGeom>
            <a:gradFill flip="none" rotWithShape="1">
              <a:gsLst>
                <a:gs pos="54000">
                  <a:srgbClr val="DBBA5D"/>
                </a:gs>
                <a:gs pos="80000">
                  <a:srgbClr val="FFFFFF"/>
                </a:gs>
                <a:gs pos="36000">
                  <a:srgbClr val="DBBA5D"/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noFill/>
            </a:ln>
            <a:effectLst>
              <a:outerShdw blurRad="165100" dist="38100" dir="2700000" sx="103000" sy="103000" algn="tl" rotWithShape="0">
                <a:srgbClr val="000000">
                  <a:alpha val="43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rgbClr val="DBBA5D"/>
                </a:solidFill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1006149" y="3278262"/>
              <a:ext cx="7950227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/>
              <a:r>
                <a:rPr lang="en-US" sz="2800" b="1" dirty="0" smtClean="0">
                  <a:solidFill>
                    <a:srgbClr val="FFFF00"/>
                  </a:solidFill>
                  <a:latin typeface="Tahoma"/>
                  <a:cs typeface="Tahoma"/>
                </a:rPr>
                <a:t>Proverbs 8v35 </a:t>
              </a:r>
              <a:r>
                <a:rPr lang="en-US" sz="2800" b="1" dirty="0" smtClean="0">
                  <a:solidFill>
                    <a:schemeClr val="bg1"/>
                  </a:solidFill>
                  <a:latin typeface="Tahoma"/>
                  <a:cs typeface="Tahoma"/>
                </a:rPr>
                <a:t>– “</a:t>
              </a:r>
              <a:r>
                <a:rPr lang="en-US" sz="2800" dirty="0" smtClean="0">
                  <a:solidFill>
                    <a:schemeClr val="bg1"/>
                  </a:solidFill>
                  <a:latin typeface="Tahoma"/>
                  <a:cs typeface="Tahoma"/>
                </a:rPr>
                <a:t>For whoso </a:t>
              </a:r>
              <a:r>
                <a:rPr lang="en-US" sz="2800" dirty="0" err="1" smtClean="0">
                  <a:solidFill>
                    <a:schemeClr val="bg1"/>
                  </a:solidFill>
                  <a:latin typeface="Tahoma"/>
                  <a:cs typeface="Tahoma"/>
                </a:rPr>
                <a:t>findeth</a:t>
              </a:r>
              <a:r>
                <a:rPr lang="en-US" sz="2800" dirty="0" smtClean="0">
                  <a:solidFill>
                    <a:schemeClr val="bg1"/>
                  </a:solidFill>
                  <a:latin typeface="Tahoma"/>
                  <a:cs typeface="Tahoma"/>
                </a:rPr>
                <a:t> me (Wisdom) </a:t>
              </a:r>
              <a:r>
                <a:rPr lang="en-US" sz="2800" dirty="0" err="1" smtClean="0">
                  <a:solidFill>
                    <a:schemeClr val="bg1"/>
                  </a:solidFill>
                  <a:latin typeface="Tahoma"/>
                  <a:cs typeface="Tahoma"/>
                </a:rPr>
                <a:t>findeth</a:t>
              </a:r>
              <a:r>
                <a:rPr lang="en-US" sz="2800" dirty="0" smtClean="0">
                  <a:solidFill>
                    <a:schemeClr val="bg1"/>
                  </a:solidFill>
                  <a:latin typeface="Tahoma"/>
                  <a:cs typeface="Tahoma"/>
                </a:rPr>
                <a:t> life, and shall </a:t>
              </a:r>
              <a:r>
                <a:rPr lang="en-US" sz="2800" b="1" dirty="0" smtClean="0">
                  <a:solidFill>
                    <a:srgbClr val="DBBA5D"/>
                  </a:solidFill>
                  <a:latin typeface="Tahoma"/>
                  <a:cs typeface="Tahoma"/>
                </a:rPr>
                <a:t>obtain favour </a:t>
              </a:r>
              <a:r>
                <a:rPr lang="en-US" sz="2800" dirty="0" smtClean="0">
                  <a:solidFill>
                    <a:schemeClr val="bg1"/>
                  </a:solidFill>
                  <a:latin typeface="Tahoma"/>
                  <a:cs typeface="Tahoma"/>
                </a:rPr>
                <a:t>of Yahweh”…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  <p:bldP spid="1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57200" y="28665"/>
            <a:ext cx="8229600" cy="1143000"/>
          </a:xfrm>
        </p:spPr>
        <p:txBody>
          <a:bodyPr>
            <a:normAutofit/>
          </a:bodyPr>
          <a:lstStyle/>
          <a:p>
            <a:r>
              <a:rPr lang="en-US" sz="5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DBBA5D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 Antiqua"/>
                <a:cs typeface="Book Antiqua"/>
              </a:rPr>
              <a:t>The Doctrine of Election</a:t>
            </a:r>
            <a:endParaRPr lang="en-US" sz="5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DBBA5D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Book Antiqua"/>
              <a:cs typeface="Book Antiqua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06149" y="1071836"/>
            <a:ext cx="7950228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2800" b="1" dirty="0" smtClean="0">
                <a:solidFill>
                  <a:srgbClr val="FFFF00"/>
                </a:solidFill>
                <a:latin typeface="Tahoma"/>
                <a:cs typeface="Tahoma"/>
              </a:rPr>
              <a:t>Matthew 22v14 </a:t>
            </a:r>
            <a:r>
              <a:rPr lang="en-US" sz="2800" dirty="0" smtClean="0">
                <a:solidFill>
                  <a:schemeClr val="bg1"/>
                </a:solidFill>
                <a:latin typeface="Tahoma"/>
                <a:cs typeface="Tahoma"/>
              </a:rPr>
              <a:t>– “For many are </a:t>
            </a:r>
            <a:r>
              <a:rPr lang="en-US" sz="2800" b="1" dirty="0" smtClean="0">
                <a:solidFill>
                  <a:srgbClr val="DBBA5D"/>
                </a:solidFill>
                <a:latin typeface="Tahoma"/>
                <a:cs typeface="Tahoma"/>
              </a:rPr>
              <a:t>called</a:t>
            </a:r>
            <a:r>
              <a:rPr lang="en-US" sz="2800" dirty="0" smtClean="0">
                <a:solidFill>
                  <a:schemeClr val="bg1"/>
                </a:solidFill>
                <a:latin typeface="Tahoma"/>
                <a:cs typeface="Tahoma"/>
              </a:rPr>
              <a:t> but few are </a:t>
            </a:r>
            <a:r>
              <a:rPr lang="en-US" sz="2800" b="1" dirty="0" smtClean="0">
                <a:solidFill>
                  <a:srgbClr val="DBBA5D"/>
                </a:solidFill>
                <a:latin typeface="Tahoma"/>
                <a:cs typeface="Tahoma"/>
              </a:rPr>
              <a:t>chosen</a:t>
            </a:r>
            <a:r>
              <a:rPr lang="en-US" sz="2800" dirty="0" smtClean="0">
                <a:solidFill>
                  <a:schemeClr val="bg1"/>
                </a:solidFill>
                <a:latin typeface="Tahoma"/>
                <a:cs typeface="Tahoma"/>
              </a:rPr>
              <a:t>”…</a:t>
            </a:r>
          </a:p>
        </p:txBody>
      </p:sp>
      <p:sp>
        <p:nvSpPr>
          <p:cNvPr id="8" name="Isosceles Triangle 7"/>
          <p:cNvSpPr/>
          <p:nvPr/>
        </p:nvSpPr>
        <p:spPr>
          <a:xfrm rot="5400000">
            <a:off x="364297" y="1161351"/>
            <a:ext cx="587289" cy="383119"/>
          </a:xfrm>
          <a:prstGeom prst="triangle">
            <a:avLst>
              <a:gd name="adj" fmla="val 49225"/>
            </a:avLst>
          </a:prstGeom>
          <a:gradFill flip="none" rotWithShape="1">
            <a:gsLst>
              <a:gs pos="54000">
                <a:srgbClr val="DBBA5D"/>
              </a:gs>
              <a:gs pos="80000">
                <a:srgbClr val="FFFFFF"/>
              </a:gs>
              <a:gs pos="36000">
                <a:srgbClr val="DBBA5D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  <a:effectLst>
            <a:outerShdw blurRad="165100" dist="38100" dir="2700000" sx="103000" sy="103000" algn="tl" rotWithShape="0">
              <a:srgbClr val="000000">
                <a:alpha val="4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DBBA5D"/>
              </a:solidFill>
            </a:endParaRPr>
          </a:p>
        </p:txBody>
      </p:sp>
      <p:sp>
        <p:nvSpPr>
          <p:cNvPr id="10" name="Isosceles Triangle 9"/>
          <p:cNvSpPr/>
          <p:nvPr/>
        </p:nvSpPr>
        <p:spPr>
          <a:xfrm rot="5400000">
            <a:off x="364297" y="2240513"/>
            <a:ext cx="587289" cy="383119"/>
          </a:xfrm>
          <a:prstGeom prst="triangle">
            <a:avLst>
              <a:gd name="adj" fmla="val 49225"/>
            </a:avLst>
          </a:prstGeom>
          <a:gradFill flip="none" rotWithShape="1">
            <a:gsLst>
              <a:gs pos="54000">
                <a:srgbClr val="DBBA5D"/>
              </a:gs>
              <a:gs pos="80000">
                <a:srgbClr val="FFFFFF"/>
              </a:gs>
              <a:gs pos="36000">
                <a:srgbClr val="DBBA5D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  <a:effectLst>
            <a:outerShdw blurRad="165100" dist="38100" dir="2700000" sx="103000" sy="103000" algn="tl" rotWithShape="0">
              <a:srgbClr val="000000">
                <a:alpha val="4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DBBA5D"/>
              </a:solidFill>
            </a:endParaRPr>
          </a:p>
        </p:txBody>
      </p:sp>
      <p:sp>
        <p:nvSpPr>
          <p:cNvPr id="12" name="Isosceles Triangle 11"/>
          <p:cNvSpPr/>
          <p:nvPr/>
        </p:nvSpPr>
        <p:spPr>
          <a:xfrm rot="5400000">
            <a:off x="364297" y="3411694"/>
            <a:ext cx="587289" cy="383119"/>
          </a:xfrm>
          <a:prstGeom prst="triangle">
            <a:avLst>
              <a:gd name="adj" fmla="val 49225"/>
            </a:avLst>
          </a:prstGeom>
          <a:gradFill flip="none" rotWithShape="1">
            <a:gsLst>
              <a:gs pos="54000">
                <a:srgbClr val="DBBA5D"/>
              </a:gs>
              <a:gs pos="80000">
                <a:srgbClr val="FFFFFF"/>
              </a:gs>
              <a:gs pos="36000">
                <a:srgbClr val="DBBA5D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  <a:effectLst>
            <a:outerShdw blurRad="165100" dist="38100" dir="2700000" sx="103000" sy="103000" algn="tl" rotWithShape="0">
              <a:srgbClr val="000000">
                <a:alpha val="4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DBBA5D"/>
              </a:solidFill>
            </a:endParaRPr>
          </a:p>
        </p:txBody>
      </p:sp>
      <p:sp>
        <p:nvSpPr>
          <p:cNvPr id="15" name="Isosceles Triangle 14"/>
          <p:cNvSpPr/>
          <p:nvPr/>
        </p:nvSpPr>
        <p:spPr>
          <a:xfrm rot="5400000">
            <a:off x="364297" y="5494049"/>
            <a:ext cx="587289" cy="383119"/>
          </a:xfrm>
          <a:prstGeom prst="triangle">
            <a:avLst>
              <a:gd name="adj" fmla="val 49225"/>
            </a:avLst>
          </a:prstGeom>
          <a:gradFill flip="none" rotWithShape="1">
            <a:gsLst>
              <a:gs pos="54000">
                <a:srgbClr val="DBBA5D"/>
              </a:gs>
              <a:gs pos="80000">
                <a:srgbClr val="FFFFFF"/>
              </a:gs>
              <a:gs pos="36000">
                <a:srgbClr val="DBBA5D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  <a:effectLst>
            <a:outerShdw blurRad="165100" dist="38100" dir="2700000" sx="103000" sy="103000" algn="tl" rotWithShape="0">
              <a:srgbClr val="000000">
                <a:alpha val="4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DBBA5D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006149" y="2154923"/>
            <a:ext cx="795022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2800" b="1" dirty="0" smtClean="0">
                <a:solidFill>
                  <a:srgbClr val="FFFF00"/>
                </a:solidFill>
                <a:latin typeface="Tahoma"/>
                <a:cs typeface="Tahoma"/>
              </a:rPr>
              <a:t>Mark 13v20 </a:t>
            </a:r>
            <a:r>
              <a:rPr lang="en-US" sz="2800" dirty="0" smtClean="0">
                <a:solidFill>
                  <a:schemeClr val="bg1"/>
                </a:solidFill>
                <a:latin typeface="Tahoma"/>
                <a:cs typeface="Tahoma"/>
              </a:rPr>
              <a:t>– “But for the </a:t>
            </a:r>
            <a:r>
              <a:rPr lang="en-US" sz="2800" b="1" dirty="0" smtClean="0">
                <a:solidFill>
                  <a:srgbClr val="DBBA5D"/>
                </a:solidFill>
                <a:latin typeface="Tahoma"/>
                <a:cs typeface="Tahoma"/>
              </a:rPr>
              <a:t>elect’s</a:t>
            </a:r>
            <a:r>
              <a:rPr lang="en-US" sz="2800" dirty="0" smtClean="0">
                <a:solidFill>
                  <a:schemeClr val="bg1"/>
                </a:solidFill>
                <a:latin typeface="Tahoma"/>
                <a:cs typeface="Tahoma"/>
              </a:rPr>
              <a:t> sake , whom he hath </a:t>
            </a:r>
            <a:r>
              <a:rPr lang="en-US" sz="2800" b="1" dirty="0" smtClean="0">
                <a:solidFill>
                  <a:srgbClr val="DBBA5D"/>
                </a:solidFill>
                <a:latin typeface="Tahoma"/>
                <a:cs typeface="Tahoma"/>
              </a:rPr>
              <a:t>chosen</a:t>
            </a:r>
            <a:r>
              <a:rPr lang="en-US" sz="2800" dirty="0" smtClean="0">
                <a:solidFill>
                  <a:schemeClr val="bg1"/>
                </a:solidFill>
                <a:latin typeface="Tahoma"/>
                <a:cs typeface="Tahoma"/>
              </a:rPr>
              <a:t>, he hath shortened the days”…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006149" y="3339630"/>
            <a:ext cx="795022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2800" b="1" dirty="0" smtClean="0">
                <a:solidFill>
                  <a:srgbClr val="FFFF00"/>
                </a:solidFill>
                <a:latin typeface="Tahoma"/>
                <a:cs typeface="Tahoma"/>
              </a:rPr>
              <a:t>Romans 9v11 </a:t>
            </a:r>
            <a:r>
              <a:rPr lang="en-US" sz="2800" dirty="0" smtClean="0">
                <a:solidFill>
                  <a:schemeClr val="bg1"/>
                </a:solidFill>
                <a:latin typeface="Tahoma"/>
                <a:cs typeface="Tahoma"/>
              </a:rPr>
              <a:t>– “For the children being not yet born, neither having done any good or evil, that the purpose of God according to </a:t>
            </a:r>
            <a:r>
              <a:rPr lang="en-US" sz="2800" b="1" dirty="0" smtClean="0">
                <a:solidFill>
                  <a:srgbClr val="DBBA5D"/>
                </a:solidFill>
                <a:latin typeface="Tahoma"/>
                <a:cs typeface="Tahoma"/>
              </a:rPr>
              <a:t>election</a:t>
            </a:r>
            <a:r>
              <a:rPr lang="en-US" sz="2800" dirty="0" smtClean="0">
                <a:solidFill>
                  <a:schemeClr val="bg1"/>
                </a:solidFill>
                <a:latin typeface="Tahoma"/>
                <a:cs typeface="Tahoma"/>
              </a:rPr>
              <a:t> might stand, not of works, but of him that </a:t>
            </a:r>
            <a:r>
              <a:rPr lang="en-US" sz="2800" b="1" dirty="0" err="1" smtClean="0">
                <a:solidFill>
                  <a:srgbClr val="DBBA5D"/>
                </a:solidFill>
                <a:latin typeface="Tahoma"/>
                <a:cs typeface="Tahoma"/>
              </a:rPr>
              <a:t>calleth</a:t>
            </a:r>
            <a:r>
              <a:rPr lang="en-US" sz="2800" dirty="0" smtClean="0">
                <a:solidFill>
                  <a:schemeClr val="bg1"/>
                </a:solidFill>
                <a:latin typeface="Tahoma"/>
                <a:cs typeface="Tahoma"/>
              </a:rPr>
              <a:t>”…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006149" y="5405490"/>
            <a:ext cx="795022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2800" b="1" dirty="0" smtClean="0">
                <a:solidFill>
                  <a:srgbClr val="FFFF00"/>
                </a:solidFill>
                <a:latin typeface="Tahoma"/>
                <a:cs typeface="Tahoma"/>
              </a:rPr>
              <a:t>Revelation 17v14 </a:t>
            </a:r>
            <a:r>
              <a:rPr lang="en-US" sz="2800" dirty="0" smtClean="0">
                <a:solidFill>
                  <a:schemeClr val="bg1"/>
                </a:solidFill>
                <a:latin typeface="Tahoma"/>
                <a:cs typeface="Tahoma"/>
              </a:rPr>
              <a:t>– “…And they that are with him are </a:t>
            </a:r>
            <a:r>
              <a:rPr lang="en-US" sz="2800" b="1" dirty="0" smtClean="0">
                <a:solidFill>
                  <a:srgbClr val="DBBA5D"/>
                </a:solidFill>
                <a:latin typeface="Tahoma"/>
                <a:cs typeface="Tahoma"/>
              </a:rPr>
              <a:t>called</a:t>
            </a:r>
            <a:r>
              <a:rPr lang="en-US" sz="2800" dirty="0" smtClean="0">
                <a:solidFill>
                  <a:schemeClr val="bg1"/>
                </a:solidFill>
                <a:latin typeface="Tahoma"/>
                <a:cs typeface="Tahoma"/>
              </a:rPr>
              <a:t>, and </a:t>
            </a:r>
            <a:r>
              <a:rPr lang="en-US" sz="2800" b="1" dirty="0" smtClean="0">
                <a:solidFill>
                  <a:srgbClr val="DBBA5D"/>
                </a:solidFill>
                <a:latin typeface="Tahoma"/>
                <a:cs typeface="Tahoma"/>
              </a:rPr>
              <a:t>chosen</a:t>
            </a:r>
            <a:r>
              <a:rPr lang="en-US" sz="2800" dirty="0" smtClean="0">
                <a:solidFill>
                  <a:schemeClr val="bg1"/>
                </a:solidFill>
                <a:latin typeface="Tahoma"/>
                <a:cs typeface="Tahoma"/>
              </a:rPr>
              <a:t>, and faithful”…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  <p:bldP spid="10" grpId="0" animBg="1"/>
      <p:bldP spid="12" grpId="0" animBg="1"/>
      <p:bldP spid="15" grpId="0" animBg="1"/>
      <p:bldP spid="16" grpId="0"/>
      <p:bldP spid="17" grpId="0"/>
      <p:bldP spid="1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0" y="28665"/>
            <a:ext cx="9143999" cy="1143000"/>
          </a:xfrm>
        </p:spPr>
        <p:txBody>
          <a:bodyPr>
            <a:normAutofit fontScale="90000"/>
          </a:bodyPr>
          <a:lstStyle/>
          <a:p>
            <a:r>
              <a:rPr lang="en-US" sz="5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DBBA5D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 Antiqua"/>
                <a:cs typeface="Book Antiqua"/>
              </a:rPr>
              <a:t>The Importance of PREPARATION</a:t>
            </a:r>
            <a:endParaRPr lang="en-US" sz="5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DBBA5D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Book Antiqua"/>
              <a:cs typeface="Book Antiqua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06149" y="1547016"/>
            <a:ext cx="786775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FF00"/>
                </a:solidFill>
                <a:latin typeface="Tahoma"/>
                <a:cs typeface="Tahoma"/>
              </a:rPr>
              <a:t>Revelation 19v7</a:t>
            </a:r>
            <a:r>
              <a:rPr lang="en-US" sz="3200" dirty="0" smtClean="0">
                <a:solidFill>
                  <a:schemeClr val="bg1"/>
                </a:solidFill>
                <a:latin typeface="Tahoma"/>
                <a:cs typeface="Tahoma"/>
              </a:rPr>
              <a:t>- “The marriage of the Lamb is come, and his wife hath </a:t>
            </a:r>
            <a:br>
              <a:rPr lang="en-US" sz="3200" dirty="0" smtClean="0">
                <a:solidFill>
                  <a:schemeClr val="bg1"/>
                </a:solidFill>
                <a:latin typeface="Tahoma"/>
                <a:cs typeface="Tahoma"/>
              </a:rPr>
            </a:br>
            <a:r>
              <a:rPr lang="en-US" sz="3200" b="1" dirty="0" smtClean="0">
                <a:solidFill>
                  <a:srgbClr val="DBBA5D"/>
                </a:solidFill>
                <a:latin typeface="Tahoma"/>
                <a:cs typeface="Tahoma"/>
              </a:rPr>
              <a:t>made herself ready</a:t>
            </a:r>
            <a:r>
              <a:rPr lang="en-US" sz="3200" dirty="0" smtClean="0">
                <a:solidFill>
                  <a:schemeClr val="bg1"/>
                </a:solidFill>
                <a:latin typeface="Tahoma"/>
                <a:cs typeface="Tahoma"/>
              </a:rPr>
              <a:t>”</a:t>
            </a:r>
          </a:p>
        </p:txBody>
      </p:sp>
      <p:sp>
        <p:nvSpPr>
          <p:cNvPr id="8" name="Isosceles Triangle 7"/>
          <p:cNvSpPr/>
          <p:nvPr/>
        </p:nvSpPr>
        <p:spPr>
          <a:xfrm rot="5400000">
            <a:off x="364297" y="1735501"/>
            <a:ext cx="587289" cy="383119"/>
          </a:xfrm>
          <a:prstGeom prst="triangle">
            <a:avLst>
              <a:gd name="adj" fmla="val 49225"/>
            </a:avLst>
          </a:prstGeom>
          <a:gradFill flip="none" rotWithShape="1">
            <a:gsLst>
              <a:gs pos="54000">
                <a:srgbClr val="DBBA5D"/>
              </a:gs>
              <a:gs pos="80000">
                <a:srgbClr val="FFFFFF"/>
              </a:gs>
              <a:gs pos="36000">
                <a:srgbClr val="DBBA5D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  <a:effectLst>
            <a:outerShdw blurRad="165100" dist="38100" dir="2700000" sx="103000" sy="103000" algn="tl" rotWithShape="0">
              <a:srgbClr val="000000">
                <a:alpha val="4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DBBA5D"/>
              </a:solidFill>
            </a:endParaRPr>
          </a:p>
        </p:txBody>
      </p:sp>
      <p:grpSp>
        <p:nvGrpSpPr>
          <p:cNvPr id="2" name="Group 15"/>
          <p:cNvGrpSpPr/>
          <p:nvPr/>
        </p:nvGrpSpPr>
        <p:grpSpPr>
          <a:xfrm>
            <a:off x="457200" y="3672988"/>
            <a:ext cx="8416707" cy="2062103"/>
            <a:chOff x="457200" y="1694742"/>
            <a:chExt cx="8416707" cy="2062103"/>
          </a:xfrm>
        </p:grpSpPr>
        <p:sp>
          <p:nvSpPr>
            <p:cNvPr id="17" name="Isosceles Triangle 16"/>
            <p:cNvSpPr/>
            <p:nvPr/>
          </p:nvSpPr>
          <p:spPr>
            <a:xfrm rot="5400000">
              <a:off x="355115" y="1850632"/>
              <a:ext cx="587289" cy="383119"/>
            </a:xfrm>
            <a:prstGeom prst="triangle">
              <a:avLst>
                <a:gd name="adj" fmla="val 49225"/>
              </a:avLst>
            </a:prstGeom>
            <a:gradFill flip="none" rotWithShape="1">
              <a:gsLst>
                <a:gs pos="54000">
                  <a:srgbClr val="DBBA5D"/>
                </a:gs>
                <a:gs pos="80000">
                  <a:srgbClr val="FFFFFF"/>
                </a:gs>
                <a:gs pos="36000">
                  <a:srgbClr val="DBBA5D"/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noFill/>
            </a:ln>
            <a:effectLst>
              <a:outerShdw blurRad="165100" dist="38100" dir="2700000" sx="103000" sy="103000" algn="tl" rotWithShape="0">
                <a:srgbClr val="000000">
                  <a:alpha val="43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rgbClr val="DBBA5D"/>
                </a:solidFill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1006149" y="1694742"/>
              <a:ext cx="7867758" cy="20621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FFFF00"/>
                  </a:solidFill>
                  <a:latin typeface="Tahoma"/>
                  <a:cs typeface="Tahoma"/>
                </a:rPr>
                <a:t>Revelation 21v2</a:t>
              </a:r>
              <a:r>
                <a:rPr lang="en-US" sz="3200" b="1" dirty="0" smtClean="0">
                  <a:solidFill>
                    <a:schemeClr val="bg1"/>
                  </a:solidFill>
                  <a:latin typeface="Tahoma"/>
                  <a:cs typeface="Tahoma"/>
                </a:rPr>
                <a:t>-</a:t>
              </a:r>
              <a:r>
                <a:rPr lang="en-US" sz="3200" b="1" dirty="0" smtClean="0">
                  <a:solidFill>
                    <a:srgbClr val="FFFF00"/>
                  </a:solidFill>
                  <a:latin typeface="Tahoma"/>
                  <a:cs typeface="Tahoma"/>
                </a:rPr>
                <a:t> </a:t>
              </a:r>
              <a:r>
                <a:rPr lang="en-US" sz="3200" dirty="0" smtClean="0">
                  <a:solidFill>
                    <a:srgbClr val="FFFFFF"/>
                  </a:solidFill>
                  <a:latin typeface="Tahoma"/>
                  <a:cs typeface="Tahoma"/>
                </a:rPr>
                <a:t>“And I John, saw the holy city, New Jerusalem, coming down from God out of heaven, </a:t>
              </a:r>
              <a:r>
                <a:rPr lang="en-US" sz="3200" b="1" dirty="0" smtClean="0">
                  <a:solidFill>
                    <a:srgbClr val="DBBA5D"/>
                  </a:solidFill>
                  <a:latin typeface="Tahoma"/>
                  <a:cs typeface="Tahoma"/>
                </a:rPr>
                <a:t>prepared</a:t>
              </a:r>
              <a:r>
                <a:rPr lang="en-US" sz="3200" dirty="0" smtClean="0">
                  <a:solidFill>
                    <a:srgbClr val="FFFFFF"/>
                  </a:solidFill>
                  <a:latin typeface="Tahoma"/>
                  <a:cs typeface="Tahoma"/>
                </a:rPr>
                <a:t> </a:t>
              </a:r>
              <a:r>
                <a:rPr lang="en-US" sz="3200" b="1" dirty="0" smtClean="0">
                  <a:solidFill>
                    <a:srgbClr val="DBBA5D"/>
                  </a:solidFill>
                  <a:latin typeface="Tahoma"/>
                  <a:cs typeface="Tahoma"/>
                </a:rPr>
                <a:t>as a bride </a:t>
              </a:r>
              <a:r>
                <a:rPr lang="en-US" sz="3200" dirty="0" smtClean="0">
                  <a:solidFill>
                    <a:srgbClr val="FFFFFF"/>
                  </a:solidFill>
                  <a:latin typeface="Tahoma"/>
                  <a:cs typeface="Tahoma"/>
                </a:rPr>
                <a:t>adorned for her husband”</a:t>
              </a:r>
              <a:endParaRPr lang="en-US" sz="3200" dirty="0">
                <a:solidFill>
                  <a:srgbClr val="DBBA5D"/>
                </a:solidFill>
                <a:latin typeface="Tahoma"/>
                <a:cs typeface="Tahoma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rcRect l="9825"/>
          <a:stretch>
            <a:fillRect/>
          </a:stretch>
        </p:blipFill>
        <p:spPr>
          <a:xfrm>
            <a:off x="2645235" y="2965007"/>
            <a:ext cx="4641850" cy="3264171"/>
          </a:xfrm>
          <a:prstGeom prst="rect">
            <a:avLst/>
          </a:prstGeom>
        </p:spPr>
      </p:pic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1817055" y="1115039"/>
            <a:ext cx="5509890" cy="1453997"/>
          </a:xfrm>
        </p:spPr>
        <p:txBody>
          <a:bodyPr>
            <a:normAutofit/>
          </a:bodyPr>
          <a:lstStyle/>
          <a:p>
            <a:r>
              <a:rPr lang="en-US" sz="89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 Antiqua"/>
                <a:cs typeface="Book Antiqua"/>
              </a:rPr>
              <a:t>ESTHER</a:t>
            </a:r>
            <a:endParaRPr lang="en-US" sz="4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Book Antiqua"/>
              <a:cs typeface="Book Antiqua"/>
            </a:endParaRPr>
          </a:p>
        </p:txBody>
      </p:sp>
      <p:sp>
        <p:nvSpPr>
          <p:cNvPr id="4" name="Title 5"/>
          <p:cNvSpPr txBox="1">
            <a:spLocks/>
          </p:cNvSpPr>
          <p:nvPr/>
        </p:nvSpPr>
        <p:spPr>
          <a:xfrm>
            <a:off x="1795283" y="2126815"/>
            <a:ext cx="556870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DBBA5D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Book Antiqua"/>
                <a:ea typeface="+mj-ea"/>
                <a:cs typeface="Book Antiqua"/>
              </a:rPr>
              <a:t>QUEEN OF DESTINY</a:t>
            </a:r>
            <a:endParaRPr kumimoji="0" lang="en-US" sz="4400" b="0" i="0" u="none" strike="noStrike" kern="1200" cap="none" spc="0" normalizeH="0" baseline="0" noProof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DBBA5D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uLnTx/>
              <a:uFillTx/>
              <a:latin typeface="Book Antiqua"/>
              <a:ea typeface="+mj-ea"/>
              <a:cs typeface="Book Antiqua"/>
            </a:endParaRPr>
          </a:p>
        </p:txBody>
      </p:sp>
    </p:spTree>
    <p:extLst>
      <p:ext uri="{BB962C8B-B14F-4D97-AF65-F5344CB8AC3E}">
        <p14:creationId xmlns:p14="http://schemas.microsoft.com/office/powerpoint/2010/main" val="286193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rcRect l="9825"/>
          <a:stretch>
            <a:fillRect/>
          </a:stretch>
        </p:blipFill>
        <p:spPr>
          <a:xfrm>
            <a:off x="4964769" y="2870215"/>
            <a:ext cx="4179231" cy="2938855"/>
          </a:xfrm>
          <a:prstGeom prst="rect">
            <a:avLst/>
          </a:prstGeom>
        </p:spPr>
      </p:pic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230920" y="1980900"/>
            <a:ext cx="5509890" cy="1143000"/>
          </a:xfrm>
        </p:spPr>
        <p:txBody>
          <a:bodyPr>
            <a:normAutofit fontScale="90000"/>
          </a:bodyPr>
          <a:lstStyle/>
          <a:p>
            <a:r>
              <a:rPr lang="en-US" sz="7556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 Antiqua"/>
                <a:cs typeface="Book Antiqua"/>
              </a:rPr>
              <a:t>THE MAIDENS </a:t>
            </a:r>
            <a:r>
              <a:rPr lang="en-US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 Antiqua"/>
                <a:cs typeface="Book Antiqua"/>
              </a:rPr>
              <a:t/>
            </a:r>
            <a:br>
              <a:rPr lang="en-US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 Antiqua"/>
                <a:cs typeface="Book Antiqua"/>
              </a:rPr>
            </a:br>
            <a:r>
              <a:rPr lang="en-US" sz="3333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 Antiqua"/>
                <a:cs typeface="Book Antiqua"/>
              </a:rPr>
              <a:t>THE RISE OF ESTHER</a:t>
            </a:r>
            <a:endParaRPr lang="en-US" sz="3333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Book Antiqua"/>
              <a:cs typeface="Book Antiqua"/>
            </a:endParaRPr>
          </a:p>
        </p:txBody>
      </p:sp>
      <p:sp>
        <p:nvSpPr>
          <p:cNvPr id="7" name="Title 5"/>
          <p:cNvSpPr txBox="1">
            <a:spLocks/>
          </p:cNvSpPr>
          <p:nvPr/>
        </p:nvSpPr>
        <p:spPr>
          <a:xfrm>
            <a:off x="172106" y="3836150"/>
            <a:ext cx="556870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DBBA5D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Book Antiqua"/>
                <a:ea typeface="+mj-ea"/>
                <a:cs typeface="Book Antiqua"/>
              </a:rPr>
              <a:t>Esther 2v1-23</a:t>
            </a:r>
            <a:endParaRPr kumimoji="0" lang="en-US" sz="4400" b="0" i="0" u="none" strike="noStrike" kern="1200" cap="none" spc="0" normalizeH="0" baseline="0" noProof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DBBA5D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uLnTx/>
              <a:uFillTx/>
              <a:latin typeface="Book Antiqua"/>
              <a:ea typeface="+mj-ea"/>
              <a:cs typeface="Book Antiqu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214425" y="28665"/>
            <a:ext cx="8741951" cy="1143000"/>
          </a:xfrm>
        </p:spPr>
        <p:txBody>
          <a:bodyPr>
            <a:noAutofit/>
          </a:bodyPr>
          <a:lstStyle/>
          <a:p>
            <a:r>
              <a:rPr lang="en-US" sz="4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DBBA5D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 Antiqua"/>
                <a:cs typeface="Book Antiqua"/>
              </a:rPr>
              <a:t>The New Bride by Faith</a:t>
            </a:r>
            <a:endParaRPr lang="en-US" sz="4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DBBA5D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Book Antiqua"/>
              <a:cs typeface="Book Antiqua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466382" y="3316341"/>
            <a:ext cx="8489995" cy="1169551"/>
            <a:chOff x="466382" y="1335756"/>
            <a:chExt cx="8489995" cy="1169551"/>
          </a:xfrm>
        </p:grpSpPr>
        <p:sp>
          <p:nvSpPr>
            <p:cNvPr id="7" name="TextBox 6"/>
            <p:cNvSpPr txBox="1"/>
            <p:nvPr/>
          </p:nvSpPr>
          <p:spPr>
            <a:xfrm>
              <a:off x="1006149" y="1335756"/>
              <a:ext cx="7950228" cy="11695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/>
              <a:r>
                <a:rPr lang="en-US" sz="3500" b="1" dirty="0" smtClean="0">
                  <a:solidFill>
                    <a:srgbClr val="FFFF00"/>
                  </a:solidFill>
                  <a:latin typeface="Tahoma"/>
                  <a:cs typeface="Tahoma"/>
                </a:rPr>
                <a:t>Hebrews 11v6 </a:t>
              </a:r>
              <a:r>
                <a:rPr lang="en-US" sz="3500" dirty="0" smtClean="0">
                  <a:solidFill>
                    <a:schemeClr val="bg1"/>
                  </a:solidFill>
                  <a:latin typeface="Tahoma"/>
                  <a:cs typeface="Tahoma"/>
                </a:rPr>
                <a:t>– “For </a:t>
              </a:r>
              <a:r>
                <a:rPr lang="en-US" sz="3500" b="1" dirty="0" smtClean="0">
                  <a:solidFill>
                    <a:srgbClr val="DBBA5D"/>
                  </a:solidFill>
                  <a:latin typeface="Tahoma"/>
                  <a:cs typeface="Tahoma"/>
                </a:rPr>
                <a:t>without faith </a:t>
              </a:r>
              <a:r>
                <a:rPr lang="en-US" sz="3500" dirty="0" smtClean="0">
                  <a:solidFill>
                    <a:schemeClr val="bg1"/>
                  </a:solidFill>
                  <a:latin typeface="Tahoma"/>
                  <a:cs typeface="Tahoma"/>
                </a:rPr>
                <a:t>it is impossible to </a:t>
              </a:r>
              <a:r>
                <a:rPr lang="en-US" sz="3500" b="1" dirty="0" smtClean="0">
                  <a:solidFill>
                    <a:srgbClr val="DBBA5D"/>
                  </a:solidFill>
                  <a:latin typeface="Tahoma"/>
                  <a:cs typeface="Tahoma"/>
                </a:rPr>
                <a:t>please God</a:t>
              </a:r>
              <a:r>
                <a:rPr lang="en-US" sz="3500" dirty="0" smtClean="0">
                  <a:solidFill>
                    <a:schemeClr val="bg1"/>
                  </a:solidFill>
                  <a:latin typeface="Tahoma"/>
                  <a:cs typeface="Tahoma"/>
                </a:rPr>
                <a:t>”…</a:t>
              </a:r>
            </a:p>
          </p:txBody>
        </p:sp>
        <p:sp>
          <p:nvSpPr>
            <p:cNvPr id="8" name="Isosceles Triangle 7"/>
            <p:cNvSpPr/>
            <p:nvPr/>
          </p:nvSpPr>
          <p:spPr>
            <a:xfrm rot="5400000">
              <a:off x="364297" y="1474756"/>
              <a:ext cx="587289" cy="383119"/>
            </a:xfrm>
            <a:prstGeom prst="triangle">
              <a:avLst>
                <a:gd name="adj" fmla="val 49225"/>
              </a:avLst>
            </a:prstGeom>
            <a:gradFill flip="none" rotWithShape="1">
              <a:gsLst>
                <a:gs pos="54000">
                  <a:srgbClr val="DBBA5D"/>
                </a:gs>
                <a:gs pos="80000">
                  <a:srgbClr val="FFFFFF"/>
                </a:gs>
                <a:gs pos="36000">
                  <a:srgbClr val="DBBA5D"/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noFill/>
            </a:ln>
            <a:effectLst>
              <a:outerShdw blurRad="165100" dist="38100" dir="2700000" sx="103000" sy="103000" algn="tl" rotWithShape="0">
                <a:srgbClr val="000000">
                  <a:alpha val="43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rgbClr val="DBBA5D"/>
                </a:solidFill>
              </a:endParaRPr>
            </a:p>
          </p:txBody>
        </p:sp>
      </p:grpSp>
      <p:sp>
        <p:nvSpPr>
          <p:cNvPr id="10" name="Isosceles Triangle 9"/>
          <p:cNvSpPr/>
          <p:nvPr/>
        </p:nvSpPr>
        <p:spPr>
          <a:xfrm rot="5400000">
            <a:off x="364297" y="4992444"/>
            <a:ext cx="587289" cy="383119"/>
          </a:xfrm>
          <a:prstGeom prst="triangle">
            <a:avLst>
              <a:gd name="adj" fmla="val 49225"/>
            </a:avLst>
          </a:prstGeom>
          <a:gradFill flip="none" rotWithShape="1">
            <a:gsLst>
              <a:gs pos="54000">
                <a:srgbClr val="DBBA5D"/>
              </a:gs>
              <a:gs pos="80000">
                <a:srgbClr val="FFFFFF"/>
              </a:gs>
              <a:gs pos="36000">
                <a:srgbClr val="DBBA5D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  <a:effectLst>
            <a:outerShdw blurRad="165100" dist="38100" dir="2700000" sx="103000" sy="103000" algn="tl" rotWithShape="0">
              <a:srgbClr val="000000">
                <a:alpha val="4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DBBA5D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006149" y="4857701"/>
            <a:ext cx="7950228" cy="13696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500" b="1" dirty="0" smtClean="0">
                <a:solidFill>
                  <a:srgbClr val="FFFF00"/>
                </a:solidFill>
                <a:latin typeface="Tahoma"/>
                <a:cs typeface="Tahoma"/>
              </a:rPr>
              <a:t>Romans 8v8 </a:t>
            </a:r>
            <a:r>
              <a:rPr lang="en-US" sz="3500" dirty="0" smtClean="0">
                <a:solidFill>
                  <a:schemeClr val="bg1"/>
                </a:solidFill>
                <a:latin typeface="Tahoma"/>
                <a:cs typeface="Tahoma"/>
              </a:rPr>
              <a:t>– “…they that are </a:t>
            </a:r>
            <a:r>
              <a:rPr lang="en-US" sz="3500" b="1" dirty="0" smtClean="0">
                <a:solidFill>
                  <a:srgbClr val="DBBA5D"/>
                </a:solidFill>
                <a:latin typeface="Tahoma"/>
                <a:cs typeface="Tahoma"/>
              </a:rPr>
              <a:t>in the flesh cannot please God</a:t>
            </a:r>
            <a:r>
              <a:rPr lang="en-US" sz="3500" dirty="0" smtClean="0">
                <a:solidFill>
                  <a:schemeClr val="bg1"/>
                </a:solidFill>
                <a:latin typeface="Tahoma"/>
                <a:cs typeface="Tahoma"/>
              </a:rPr>
              <a:t>”…</a:t>
            </a:r>
          </a:p>
          <a:p>
            <a:pPr lvl="0"/>
            <a:endParaRPr lang="en-US" sz="1300" b="1" dirty="0" smtClean="0">
              <a:solidFill>
                <a:schemeClr val="bg1"/>
              </a:solidFill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466378" y="1367788"/>
            <a:ext cx="8489995" cy="1708160"/>
            <a:chOff x="466382" y="1335756"/>
            <a:chExt cx="8489995" cy="1708160"/>
          </a:xfrm>
        </p:grpSpPr>
        <p:sp>
          <p:nvSpPr>
            <p:cNvPr id="14" name="TextBox 13"/>
            <p:cNvSpPr txBox="1"/>
            <p:nvPr/>
          </p:nvSpPr>
          <p:spPr>
            <a:xfrm>
              <a:off x="1006149" y="1335756"/>
              <a:ext cx="7950228" cy="17081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/>
              <a:r>
                <a:rPr lang="en-US" sz="3500" b="1" dirty="0" smtClean="0">
                  <a:solidFill>
                    <a:srgbClr val="FFFF00"/>
                  </a:solidFill>
                  <a:latin typeface="Tahoma"/>
                  <a:cs typeface="Tahoma"/>
                </a:rPr>
                <a:t>Esther 2v4 </a:t>
              </a:r>
              <a:r>
                <a:rPr lang="en-US" sz="3500" dirty="0" smtClean="0">
                  <a:solidFill>
                    <a:schemeClr val="bg1"/>
                  </a:solidFill>
                  <a:latin typeface="Tahoma"/>
                  <a:cs typeface="Tahoma"/>
                </a:rPr>
                <a:t>– “And let the maiden which </a:t>
              </a:r>
              <a:r>
                <a:rPr lang="en-US" sz="3500" b="1" dirty="0" err="1" smtClean="0">
                  <a:solidFill>
                    <a:srgbClr val="DBBA5D"/>
                  </a:solidFill>
                  <a:latin typeface="Tahoma"/>
                  <a:cs typeface="Tahoma"/>
                </a:rPr>
                <a:t>pleaseth</a:t>
              </a:r>
              <a:r>
                <a:rPr lang="en-US" sz="3500" b="1" dirty="0" smtClean="0">
                  <a:solidFill>
                    <a:srgbClr val="DBBA5D"/>
                  </a:solidFill>
                  <a:latin typeface="Tahoma"/>
                  <a:cs typeface="Tahoma"/>
                </a:rPr>
                <a:t> the King </a:t>
              </a:r>
              <a:r>
                <a:rPr lang="en-US" sz="3500" dirty="0" smtClean="0">
                  <a:solidFill>
                    <a:schemeClr val="bg1"/>
                  </a:solidFill>
                  <a:latin typeface="Tahoma"/>
                  <a:cs typeface="Tahoma"/>
                </a:rPr>
                <a:t>be queen instead of Vashti”…</a:t>
              </a:r>
            </a:p>
          </p:txBody>
        </p:sp>
        <p:sp>
          <p:nvSpPr>
            <p:cNvPr id="15" name="Isosceles Triangle 7"/>
            <p:cNvSpPr/>
            <p:nvPr/>
          </p:nvSpPr>
          <p:spPr>
            <a:xfrm rot="5400000">
              <a:off x="364297" y="1474756"/>
              <a:ext cx="587289" cy="383119"/>
            </a:xfrm>
            <a:prstGeom prst="triangle">
              <a:avLst>
                <a:gd name="adj" fmla="val 49225"/>
              </a:avLst>
            </a:prstGeom>
            <a:gradFill flip="none" rotWithShape="1">
              <a:gsLst>
                <a:gs pos="54000">
                  <a:srgbClr val="DBBA5D"/>
                </a:gs>
                <a:gs pos="80000">
                  <a:srgbClr val="FFFFFF"/>
                </a:gs>
                <a:gs pos="36000">
                  <a:srgbClr val="DBBA5D"/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noFill/>
            </a:ln>
            <a:effectLst>
              <a:outerShdw blurRad="165100" dist="38100" dir="2700000" sx="103000" sy="103000" algn="tl" rotWithShape="0">
                <a:srgbClr val="000000">
                  <a:alpha val="43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rgbClr val="DBBA5D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08266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57200" y="28665"/>
            <a:ext cx="8229600" cy="1143000"/>
          </a:xfrm>
        </p:spPr>
        <p:txBody>
          <a:bodyPr>
            <a:normAutofit/>
          </a:bodyPr>
          <a:lstStyle/>
          <a:p>
            <a:r>
              <a:rPr lang="en-US" sz="5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DBBA5D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 Antiqua"/>
                <a:cs typeface="Book Antiqua"/>
              </a:rPr>
              <a:t>“Hadassah that is Esther”</a:t>
            </a:r>
            <a:endParaRPr lang="en-US" sz="5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DBBA5D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Book Antiqua"/>
              <a:cs typeface="Book Antiqua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06149" y="1071836"/>
            <a:ext cx="813785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2700" b="1" dirty="0" err="1" smtClean="0">
                <a:solidFill>
                  <a:srgbClr val="FFFF00"/>
                </a:solidFill>
                <a:latin typeface="Tahoma"/>
                <a:cs typeface="Tahoma"/>
              </a:rPr>
              <a:t>Neh</a:t>
            </a:r>
            <a:r>
              <a:rPr lang="en-US" sz="2700" b="1" dirty="0" smtClean="0">
                <a:solidFill>
                  <a:srgbClr val="FFFF00"/>
                </a:solidFill>
                <a:latin typeface="Tahoma"/>
                <a:cs typeface="Tahoma"/>
              </a:rPr>
              <a:t> 8v15 </a:t>
            </a:r>
            <a:r>
              <a:rPr lang="en-US" sz="2700" dirty="0" smtClean="0">
                <a:solidFill>
                  <a:schemeClr val="bg1"/>
                </a:solidFill>
                <a:latin typeface="Tahoma"/>
                <a:cs typeface="Tahoma"/>
              </a:rPr>
              <a:t>– “Go forth,…and fetch olive branches, and pine branches and </a:t>
            </a:r>
            <a:r>
              <a:rPr lang="en-US" sz="2700" b="1" dirty="0" smtClean="0">
                <a:solidFill>
                  <a:srgbClr val="DBBA5D"/>
                </a:solidFill>
                <a:latin typeface="Tahoma"/>
                <a:cs typeface="Tahoma"/>
              </a:rPr>
              <a:t>myrtle</a:t>
            </a:r>
            <a:r>
              <a:rPr lang="en-US" sz="2700" dirty="0" smtClean="0">
                <a:solidFill>
                  <a:schemeClr val="bg1"/>
                </a:solidFill>
                <a:latin typeface="Tahoma"/>
                <a:cs typeface="Tahoma"/>
              </a:rPr>
              <a:t> branches, and palm branches,…branches of thick trees, to make booths”</a:t>
            </a:r>
          </a:p>
        </p:txBody>
      </p:sp>
      <p:sp>
        <p:nvSpPr>
          <p:cNvPr id="8" name="Isosceles Triangle 7"/>
          <p:cNvSpPr/>
          <p:nvPr/>
        </p:nvSpPr>
        <p:spPr>
          <a:xfrm rot="5400000">
            <a:off x="364297" y="1144856"/>
            <a:ext cx="587289" cy="383119"/>
          </a:xfrm>
          <a:prstGeom prst="triangle">
            <a:avLst>
              <a:gd name="adj" fmla="val 49225"/>
            </a:avLst>
          </a:prstGeom>
          <a:gradFill flip="none" rotWithShape="1">
            <a:gsLst>
              <a:gs pos="54000">
                <a:srgbClr val="DBBA5D"/>
              </a:gs>
              <a:gs pos="80000">
                <a:srgbClr val="FFFFFF"/>
              </a:gs>
              <a:gs pos="36000">
                <a:srgbClr val="DBBA5D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  <a:effectLst>
            <a:outerShdw blurRad="165100" dist="38100" dir="2700000" sx="103000" sy="103000" algn="tl" rotWithShape="0">
              <a:srgbClr val="000000">
                <a:alpha val="4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DBBA5D"/>
              </a:solidFill>
            </a:endParaRPr>
          </a:p>
        </p:txBody>
      </p:sp>
      <p:sp>
        <p:nvSpPr>
          <p:cNvPr id="12" name="Isosceles Triangle 11"/>
          <p:cNvSpPr/>
          <p:nvPr/>
        </p:nvSpPr>
        <p:spPr>
          <a:xfrm rot="5400000">
            <a:off x="364297" y="3873554"/>
            <a:ext cx="587289" cy="383119"/>
          </a:xfrm>
          <a:prstGeom prst="triangle">
            <a:avLst>
              <a:gd name="adj" fmla="val 49225"/>
            </a:avLst>
          </a:prstGeom>
          <a:gradFill flip="none" rotWithShape="1">
            <a:gsLst>
              <a:gs pos="54000">
                <a:srgbClr val="DBBA5D"/>
              </a:gs>
              <a:gs pos="80000">
                <a:srgbClr val="FFFFFF"/>
              </a:gs>
              <a:gs pos="36000">
                <a:srgbClr val="DBBA5D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  <a:effectLst>
            <a:outerShdw blurRad="165100" dist="38100" dir="2700000" sx="103000" sy="103000" algn="tl" rotWithShape="0">
              <a:srgbClr val="000000">
                <a:alpha val="4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DBBA5D"/>
              </a:solidFill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466382" y="2385853"/>
            <a:ext cx="8677617" cy="1338828"/>
            <a:chOff x="466382" y="2550803"/>
            <a:chExt cx="8677617" cy="1338828"/>
          </a:xfrm>
        </p:grpSpPr>
        <p:sp>
          <p:nvSpPr>
            <p:cNvPr id="10" name="Isosceles Triangle 9"/>
            <p:cNvSpPr/>
            <p:nvPr/>
          </p:nvSpPr>
          <p:spPr>
            <a:xfrm rot="5400000">
              <a:off x="364297" y="2685878"/>
              <a:ext cx="587289" cy="383119"/>
            </a:xfrm>
            <a:prstGeom prst="triangle">
              <a:avLst>
                <a:gd name="adj" fmla="val 49225"/>
              </a:avLst>
            </a:prstGeom>
            <a:gradFill flip="none" rotWithShape="1">
              <a:gsLst>
                <a:gs pos="54000">
                  <a:srgbClr val="DBBA5D"/>
                </a:gs>
                <a:gs pos="80000">
                  <a:srgbClr val="FFFFFF"/>
                </a:gs>
                <a:gs pos="36000">
                  <a:srgbClr val="DBBA5D"/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noFill/>
            </a:ln>
            <a:effectLst>
              <a:outerShdw blurRad="165100" dist="38100" dir="2700000" sx="103000" sy="103000" algn="tl" rotWithShape="0">
                <a:srgbClr val="000000">
                  <a:alpha val="43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rgbClr val="DBBA5D"/>
                </a:solidFill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1006148" y="2550803"/>
              <a:ext cx="8137851" cy="13388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/>
              <a:r>
                <a:rPr lang="en-US" sz="2700" b="1" dirty="0" smtClean="0">
                  <a:solidFill>
                    <a:srgbClr val="FFFF00"/>
                  </a:solidFill>
                  <a:latin typeface="Tahoma"/>
                  <a:cs typeface="Tahoma"/>
                </a:rPr>
                <a:t>Zech 1v8-12, 17 </a:t>
              </a:r>
              <a:r>
                <a:rPr lang="en-US" sz="2700" dirty="0" smtClean="0">
                  <a:solidFill>
                    <a:schemeClr val="bg1"/>
                  </a:solidFill>
                  <a:latin typeface="Tahoma"/>
                  <a:cs typeface="Tahoma"/>
                </a:rPr>
                <a:t>– Vision of a man among the </a:t>
              </a:r>
              <a:r>
                <a:rPr lang="en-US" sz="2700" b="1" dirty="0" smtClean="0">
                  <a:solidFill>
                    <a:srgbClr val="DBBA5D"/>
                  </a:solidFill>
                  <a:latin typeface="Tahoma"/>
                  <a:cs typeface="Tahoma"/>
                </a:rPr>
                <a:t>myrtle</a:t>
              </a:r>
              <a:r>
                <a:rPr lang="en-US" sz="2700" dirty="0" smtClean="0">
                  <a:solidFill>
                    <a:schemeClr val="bg1"/>
                  </a:solidFill>
                  <a:latin typeface="Tahoma"/>
                  <a:cs typeface="Tahoma"/>
                </a:rPr>
                <a:t> trees who promised that all the earth would sit still and be at rest…</a:t>
              </a:r>
            </a:p>
          </p:txBody>
        </p:sp>
      </p:grpSp>
      <p:sp>
        <p:nvSpPr>
          <p:cNvPr id="17" name="TextBox 16"/>
          <p:cNvSpPr txBox="1"/>
          <p:nvPr/>
        </p:nvSpPr>
        <p:spPr>
          <a:xfrm>
            <a:off x="1006149" y="3735510"/>
            <a:ext cx="81378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2700" b="1" dirty="0" smtClean="0">
                <a:solidFill>
                  <a:srgbClr val="FFFF00"/>
                </a:solidFill>
                <a:latin typeface="Tahoma"/>
                <a:cs typeface="Tahoma"/>
              </a:rPr>
              <a:t>Isaiah 41v19, 55v13 </a:t>
            </a:r>
            <a:r>
              <a:rPr lang="en-US" sz="2700" dirty="0" smtClean="0">
                <a:solidFill>
                  <a:schemeClr val="bg1"/>
                </a:solidFill>
                <a:latin typeface="Tahoma"/>
                <a:cs typeface="Tahoma"/>
              </a:rPr>
              <a:t>– Mentioned as trees that will flourish in the Kingdom age with Israel at rest…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66382" y="4866170"/>
            <a:ext cx="8489994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2900" b="1" dirty="0" smtClean="0">
                <a:solidFill>
                  <a:schemeClr val="bg1"/>
                </a:solidFill>
                <a:latin typeface="Tahoma"/>
                <a:cs typeface="Tahoma"/>
              </a:rPr>
              <a:t>Therefore the </a:t>
            </a:r>
            <a:r>
              <a:rPr lang="en-US" sz="2900" b="1" dirty="0" smtClean="0">
                <a:solidFill>
                  <a:srgbClr val="DBBA5D"/>
                </a:solidFill>
                <a:latin typeface="Tahoma"/>
                <a:cs typeface="Tahoma"/>
              </a:rPr>
              <a:t>myrtle tree </a:t>
            </a:r>
            <a:r>
              <a:rPr lang="en-US" sz="2900" b="1" dirty="0" smtClean="0">
                <a:solidFill>
                  <a:schemeClr val="bg1"/>
                </a:solidFill>
                <a:latin typeface="Tahoma"/>
                <a:cs typeface="Tahoma"/>
              </a:rPr>
              <a:t>is associated with </a:t>
            </a:r>
            <a:br>
              <a:rPr lang="en-US" sz="2900" b="1" dirty="0" smtClean="0">
                <a:solidFill>
                  <a:schemeClr val="bg1"/>
                </a:solidFill>
                <a:latin typeface="Tahoma"/>
                <a:cs typeface="Tahoma"/>
              </a:rPr>
            </a:br>
            <a:r>
              <a:rPr lang="en-US" sz="2900" b="1" dirty="0" smtClean="0">
                <a:solidFill>
                  <a:schemeClr val="bg1"/>
                </a:solidFill>
                <a:latin typeface="Tahoma"/>
                <a:cs typeface="Tahoma"/>
              </a:rPr>
              <a:t>the “rest” of the Kingdom Age when Israel </a:t>
            </a:r>
            <a:br>
              <a:rPr lang="en-US" sz="2900" b="1" dirty="0" smtClean="0">
                <a:solidFill>
                  <a:schemeClr val="bg1"/>
                </a:solidFill>
                <a:latin typeface="Tahoma"/>
                <a:cs typeface="Tahoma"/>
              </a:rPr>
            </a:br>
            <a:r>
              <a:rPr lang="en-US" sz="2900" b="1" dirty="0" smtClean="0">
                <a:solidFill>
                  <a:schemeClr val="bg1"/>
                </a:solidFill>
                <a:latin typeface="Tahoma"/>
                <a:cs typeface="Tahoma"/>
              </a:rPr>
              <a:t>will be at peace, and all the world will keep the Feast of Tabernacles…</a:t>
            </a:r>
            <a:endParaRPr lang="en-US" sz="2900" dirty="0" smtClean="0">
              <a:solidFill>
                <a:schemeClr val="bg1"/>
              </a:solidFill>
              <a:latin typeface="Tahoma"/>
              <a:cs typeface="Tahom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  <p:bldP spid="12" grpId="0" animBg="1"/>
      <p:bldP spid="17" grpId="0"/>
      <p:bldP spid="1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57200" y="28665"/>
            <a:ext cx="8229600" cy="1143000"/>
          </a:xfrm>
        </p:spPr>
        <p:txBody>
          <a:bodyPr>
            <a:normAutofit/>
          </a:bodyPr>
          <a:lstStyle/>
          <a:p>
            <a:r>
              <a:rPr lang="en-US" sz="5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DBBA5D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 Antiqua"/>
                <a:cs typeface="Book Antiqua"/>
              </a:rPr>
              <a:t>“Hadassah that is Esther”</a:t>
            </a:r>
            <a:endParaRPr lang="en-US" sz="5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DBBA5D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Book Antiqua"/>
              <a:cs typeface="Book Antiqua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06149" y="1071836"/>
            <a:ext cx="7950228" cy="14311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2800" dirty="0" smtClean="0">
                <a:solidFill>
                  <a:srgbClr val="FFFFFF"/>
                </a:solidFill>
                <a:latin typeface="Tahoma"/>
                <a:cs typeface="Tahoma"/>
              </a:rPr>
              <a:t>The name “</a:t>
            </a:r>
            <a:r>
              <a:rPr lang="en-US" sz="2800" b="1" dirty="0" smtClean="0">
                <a:solidFill>
                  <a:srgbClr val="DBBA5D"/>
                </a:solidFill>
                <a:latin typeface="Tahoma"/>
                <a:cs typeface="Tahoma"/>
              </a:rPr>
              <a:t>Esther</a:t>
            </a:r>
            <a:r>
              <a:rPr lang="en-US" sz="2800" dirty="0" smtClean="0">
                <a:solidFill>
                  <a:srgbClr val="FFFFFF"/>
                </a:solidFill>
                <a:latin typeface="Tahoma"/>
                <a:cs typeface="Tahoma"/>
              </a:rPr>
              <a:t>”</a:t>
            </a:r>
            <a:r>
              <a:rPr lang="en-US" sz="2800" b="1" dirty="0" smtClean="0">
                <a:solidFill>
                  <a:srgbClr val="DBBA5D"/>
                </a:solidFill>
                <a:latin typeface="Tahoma"/>
                <a:cs typeface="Tahoma"/>
              </a:rPr>
              <a:t> </a:t>
            </a:r>
            <a:r>
              <a:rPr lang="en-US" sz="2800" dirty="0" smtClean="0">
                <a:solidFill>
                  <a:schemeClr val="bg1"/>
                </a:solidFill>
                <a:latin typeface="Tahoma"/>
                <a:cs typeface="Tahoma"/>
              </a:rPr>
              <a:t>is a little more difficult to define because it is a Persian name…Authorities differ and suggest either:</a:t>
            </a:r>
          </a:p>
        </p:txBody>
      </p:sp>
      <p:sp>
        <p:nvSpPr>
          <p:cNvPr id="8" name="Isosceles Triangle 7"/>
          <p:cNvSpPr/>
          <p:nvPr/>
        </p:nvSpPr>
        <p:spPr>
          <a:xfrm rot="5400000">
            <a:off x="364297" y="1144856"/>
            <a:ext cx="587289" cy="383119"/>
          </a:xfrm>
          <a:prstGeom prst="triangle">
            <a:avLst>
              <a:gd name="adj" fmla="val 49225"/>
            </a:avLst>
          </a:prstGeom>
          <a:gradFill flip="none" rotWithShape="1">
            <a:gsLst>
              <a:gs pos="54000">
                <a:srgbClr val="DBBA5D"/>
              </a:gs>
              <a:gs pos="80000">
                <a:srgbClr val="FFFFFF"/>
              </a:gs>
              <a:gs pos="36000">
                <a:srgbClr val="DBBA5D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  <a:effectLst>
            <a:outerShdw blurRad="165100" dist="38100" dir="2700000" sx="103000" sy="103000" algn="tl" rotWithShape="0">
              <a:srgbClr val="000000">
                <a:alpha val="4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DBBA5D"/>
              </a:solidFill>
            </a:endParaRPr>
          </a:p>
        </p:txBody>
      </p:sp>
      <p:sp>
        <p:nvSpPr>
          <p:cNvPr id="11" name="Isosceles Triangle 10"/>
          <p:cNvSpPr/>
          <p:nvPr/>
        </p:nvSpPr>
        <p:spPr>
          <a:xfrm rot="5400000">
            <a:off x="355115" y="2708372"/>
            <a:ext cx="587289" cy="383119"/>
          </a:xfrm>
          <a:prstGeom prst="triangle">
            <a:avLst>
              <a:gd name="adj" fmla="val 49225"/>
            </a:avLst>
          </a:prstGeom>
          <a:gradFill flip="none" rotWithShape="1">
            <a:gsLst>
              <a:gs pos="54000">
                <a:srgbClr val="DBBA5D"/>
              </a:gs>
              <a:gs pos="80000">
                <a:srgbClr val="FFFFFF"/>
              </a:gs>
              <a:gs pos="36000">
                <a:srgbClr val="DBBA5D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  <a:effectLst>
            <a:outerShdw blurRad="165100" dist="38100" dir="2700000" sx="103000" sy="103000" algn="tl" rotWithShape="0">
              <a:srgbClr val="000000">
                <a:alpha val="4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DBBA5D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006149" y="2616251"/>
            <a:ext cx="795022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2800" b="1" dirty="0" smtClean="0">
                <a:solidFill>
                  <a:schemeClr val="bg1"/>
                </a:solidFill>
                <a:latin typeface="Tahoma"/>
                <a:cs typeface="Tahoma"/>
              </a:rPr>
              <a:t>(1) </a:t>
            </a:r>
            <a:r>
              <a:rPr lang="en-US" sz="2800" b="1" dirty="0" smtClean="0">
                <a:solidFill>
                  <a:srgbClr val="FFFF00"/>
                </a:solidFill>
                <a:latin typeface="Tahoma"/>
                <a:cs typeface="Tahoma"/>
              </a:rPr>
              <a:t>A Star </a:t>
            </a:r>
            <a:r>
              <a:rPr lang="en-US" sz="2800" dirty="0" smtClean="0">
                <a:solidFill>
                  <a:schemeClr val="bg1"/>
                </a:solidFill>
                <a:latin typeface="Tahoma"/>
                <a:cs typeface="Tahoma"/>
              </a:rPr>
              <a:t>– In which case she clearly types the true seed of Abraham by faith – “like the stars of the heaven for multitude”, and interestingly the phrase “Hadassah that is Esther” has a numerical value of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193740" y="4879515"/>
            <a:ext cx="18803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4400" b="1" dirty="0" smtClean="0">
                <a:solidFill>
                  <a:schemeClr val="bg1"/>
                </a:solidFill>
                <a:latin typeface="Tahoma"/>
                <a:cs typeface="Tahoma"/>
              </a:rPr>
              <a:t>1152</a:t>
            </a:r>
            <a:endParaRPr lang="en-US" sz="4400" dirty="0"/>
          </a:p>
        </p:txBody>
      </p:sp>
      <p:sp>
        <p:nvSpPr>
          <p:cNvPr id="19" name="TextBox 18"/>
          <p:cNvSpPr txBox="1"/>
          <p:nvPr/>
        </p:nvSpPr>
        <p:spPr>
          <a:xfrm>
            <a:off x="4074084" y="4879515"/>
            <a:ext cx="44147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4400" b="1" dirty="0" smtClean="0">
                <a:solidFill>
                  <a:schemeClr val="bg1"/>
                </a:solidFill>
                <a:latin typeface="Tahoma"/>
                <a:cs typeface="Tahoma"/>
              </a:rPr>
              <a:t>= 12x12x8!!!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  <p:bldP spid="11" grpId="1" animBg="1"/>
      <p:bldP spid="14" grpId="0"/>
      <p:bldP spid="15" grpId="0"/>
      <p:bldP spid="1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57200" y="28665"/>
            <a:ext cx="8229600" cy="1143000"/>
          </a:xfrm>
        </p:spPr>
        <p:txBody>
          <a:bodyPr>
            <a:normAutofit/>
          </a:bodyPr>
          <a:lstStyle/>
          <a:p>
            <a:r>
              <a:rPr lang="en-US" sz="5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DBBA5D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 Antiqua"/>
                <a:cs typeface="Book Antiqua"/>
              </a:rPr>
              <a:t>“Hadassah that is Esther”</a:t>
            </a:r>
            <a:endParaRPr lang="en-US" sz="5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DBBA5D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Book Antiqua"/>
              <a:cs typeface="Book Antiqua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06149" y="1071836"/>
            <a:ext cx="7950228" cy="14311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2800" dirty="0" smtClean="0">
                <a:solidFill>
                  <a:srgbClr val="FFFFFF"/>
                </a:solidFill>
                <a:latin typeface="Tahoma"/>
                <a:cs typeface="Tahoma"/>
              </a:rPr>
              <a:t>The name “</a:t>
            </a:r>
            <a:r>
              <a:rPr lang="en-US" sz="2800" b="1" dirty="0" smtClean="0">
                <a:solidFill>
                  <a:srgbClr val="DBBA5D"/>
                </a:solidFill>
                <a:latin typeface="Tahoma"/>
                <a:cs typeface="Tahoma"/>
              </a:rPr>
              <a:t>Esther</a:t>
            </a:r>
            <a:r>
              <a:rPr lang="en-US" sz="2800" dirty="0" smtClean="0">
                <a:solidFill>
                  <a:srgbClr val="FFFFFF"/>
                </a:solidFill>
                <a:latin typeface="Tahoma"/>
                <a:cs typeface="Tahoma"/>
              </a:rPr>
              <a:t>”</a:t>
            </a:r>
            <a:r>
              <a:rPr lang="en-US" sz="2800" b="1" dirty="0" smtClean="0">
                <a:solidFill>
                  <a:srgbClr val="DBBA5D"/>
                </a:solidFill>
                <a:latin typeface="Tahoma"/>
                <a:cs typeface="Tahoma"/>
              </a:rPr>
              <a:t> </a:t>
            </a:r>
            <a:r>
              <a:rPr lang="en-US" sz="2800" dirty="0" smtClean="0">
                <a:solidFill>
                  <a:schemeClr val="bg1"/>
                </a:solidFill>
                <a:latin typeface="Tahoma"/>
                <a:cs typeface="Tahoma"/>
              </a:rPr>
              <a:t>is a little more difficult to define because it is a Persian name…Authorities differ and suggest either:</a:t>
            </a:r>
          </a:p>
        </p:txBody>
      </p:sp>
      <p:sp>
        <p:nvSpPr>
          <p:cNvPr id="8" name="Isosceles Triangle 7"/>
          <p:cNvSpPr/>
          <p:nvPr/>
        </p:nvSpPr>
        <p:spPr>
          <a:xfrm rot="5400000">
            <a:off x="364297" y="1144856"/>
            <a:ext cx="587289" cy="383119"/>
          </a:xfrm>
          <a:prstGeom prst="triangle">
            <a:avLst>
              <a:gd name="adj" fmla="val 49225"/>
            </a:avLst>
          </a:prstGeom>
          <a:gradFill flip="none" rotWithShape="1">
            <a:gsLst>
              <a:gs pos="54000">
                <a:srgbClr val="DBBA5D"/>
              </a:gs>
              <a:gs pos="80000">
                <a:srgbClr val="FFFFFF"/>
              </a:gs>
              <a:gs pos="36000">
                <a:srgbClr val="DBBA5D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  <a:effectLst>
            <a:outerShdw blurRad="165100" dist="38100" dir="2700000" sx="103000" sy="103000" algn="tl" rotWithShape="0">
              <a:srgbClr val="000000">
                <a:alpha val="4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DBBA5D"/>
              </a:solidFill>
            </a:endParaRPr>
          </a:p>
        </p:txBody>
      </p:sp>
      <p:sp>
        <p:nvSpPr>
          <p:cNvPr id="11" name="Isosceles Triangle 10"/>
          <p:cNvSpPr/>
          <p:nvPr/>
        </p:nvSpPr>
        <p:spPr>
          <a:xfrm rot="5400000">
            <a:off x="355115" y="2708372"/>
            <a:ext cx="587289" cy="383119"/>
          </a:xfrm>
          <a:prstGeom prst="triangle">
            <a:avLst>
              <a:gd name="adj" fmla="val 49225"/>
            </a:avLst>
          </a:prstGeom>
          <a:gradFill flip="none" rotWithShape="1">
            <a:gsLst>
              <a:gs pos="54000">
                <a:srgbClr val="DBBA5D"/>
              </a:gs>
              <a:gs pos="80000">
                <a:srgbClr val="FFFFFF"/>
              </a:gs>
              <a:gs pos="36000">
                <a:srgbClr val="DBBA5D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  <a:effectLst>
            <a:outerShdw blurRad="165100" dist="38100" dir="2700000" sx="103000" sy="103000" algn="tl" rotWithShape="0">
              <a:srgbClr val="000000">
                <a:alpha val="4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DBBA5D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006149" y="2502997"/>
            <a:ext cx="795022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2800" b="1" dirty="0" smtClean="0">
                <a:solidFill>
                  <a:schemeClr val="bg1"/>
                </a:solidFill>
                <a:latin typeface="Tahoma"/>
                <a:cs typeface="Tahoma"/>
              </a:rPr>
              <a:t>(2) </a:t>
            </a:r>
            <a:r>
              <a:rPr lang="en-US" sz="2800" b="1" dirty="0" smtClean="0">
                <a:solidFill>
                  <a:srgbClr val="FFFF00"/>
                </a:solidFill>
                <a:latin typeface="Tahoma"/>
                <a:cs typeface="Tahoma"/>
              </a:rPr>
              <a:t>Hidden</a:t>
            </a:r>
            <a:r>
              <a:rPr lang="en-US" sz="2800" b="1" dirty="0" smtClean="0">
                <a:solidFill>
                  <a:schemeClr val="bg1"/>
                </a:solidFill>
                <a:latin typeface="Tahoma"/>
                <a:cs typeface="Tahoma"/>
              </a:rPr>
              <a:t> </a:t>
            </a:r>
            <a:r>
              <a:rPr lang="en-US" sz="2800" dirty="0" smtClean="0">
                <a:solidFill>
                  <a:schemeClr val="bg1"/>
                </a:solidFill>
                <a:latin typeface="Tahoma"/>
                <a:cs typeface="Tahoma"/>
              </a:rPr>
              <a:t>– In which case she clearly types the true Bride of Christ who is hidden among the nations and will later be revealed…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06148" y="4009650"/>
            <a:ext cx="813785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2800" b="1" dirty="0" smtClean="0">
                <a:solidFill>
                  <a:srgbClr val="FFFF00"/>
                </a:solidFill>
                <a:latin typeface="Tahoma"/>
                <a:cs typeface="Tahoma"/>
              </a:rPr>
              <a:t>I John 3v2 </a:t>
            </a:r>
            <a:r>
              <a:rPr lang="en-US" sz="2800" b="1" dirty="0" smtClean="0">
                <a:solidFill>
                  <a:schemeClr val="bg1"/>
                </a:solidFill>
                <a:latin typeface="Tahoma"/>
                <a:cs typeface="Tahoma"/>
              </a:rPr>
              <a:t>– “</a:t>
            </a:r>
            <a:r>
              <a:rPr lang="en-US" sz="2800" dirty="0" smtClean="0">
                <a:solidFill>
                  <a:schemeClr val="bg1"/>
                </a:solidFill>
                <a:latin typeface="Tahoma"/>
                <a:cs typeface="Tahoma"/>
              </a:rPr>
              <a:t>Beloved, now are we the sons of God,…it doth </a:t>
            </a:r>
            <a:r>
              <a:rPr lang="en-US" sz="2800" b="1" dirty="0" smtClean="0">
                <a:solidFill>
                  <a:srgbClr val="DBBA5D"/>
                </a:solidFill>
                <a:latin typeface="Tahoma"/>
                <a:cs typeface="Tahoma"/>
              </a:rPr>
              <a:t>not yet appear </a:t>
            </a:r>
            <a:r>
              <a:rPr lang="en-US" sz="2800" dirty="0" smtClean="0">
                <a:solidFill>
                  <a:schemeClr val="bg1"/>
                </a:solidFill>
                <a:latin typeface="Tahoma"/>
                <a:cs typeface="Tahoma"/>
              </a:rPr>
              <a:t>what we shall be”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06149" y="5273950"/>
            <a:ext cx="813785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2800" b="1" dirty="0" smtClean="0">
                <a:solidFill>
                  <a:srgbClr val="FFFF00"/>
                </a:solidFill>
                <a:latin typeface="Tahoma"/>
                <a:cs typeface="Tahoma"/>
              </a:rPr>
              <a:t>Colossians 3v3 </a:t>
            </a:r>
            <a:r>
              <a:rPr lang="en-US" sz="2800" b="1" dirty="0" smtClean="0">
                <a:solidFill>
                  <a:schemeClr val="bg1"/>
                </a:solidFill>
                <a:latin typeface="Tahoma"/>
                <a:cs typeface="Tahoma"/>
              </a:rPr>
              <a:t>– “</a:t>
            </a:r>
            <a:r>
              <a:rPr lang="en-US" sz="2800" dirty="0" smtClean="0">
                <a:solidFill>
                  <a:schemeClr val="bg1"/>
                </a:solidFill>
                <a:latin typeface="Tahoma"/>
                <a:cs typeface="Tahoma"/>
              </a:rPr>
              <a:t>For ye are dead, and </a:t>
            </a:r>
            <a:r>
              <a:rPr lang="en-US" sz="2800" b="1" dirty="0" smtClean="0">
                <a:solidFill>
                  <a:srgbClr val="DBBA5D"/>
                </a:solidFill>
                <a:latin typeface="Tahoma"/>
                <a:cs typeface="Tahoma"/>
              </a:rPr>
              <a:t>your life is hid </a:t>
            </a:r>
            <a:r>
              <a:rPr lang="en-US" sz="2800" dirty="0" smtClean="0">
                <a:solidFill>
                  <a:schemeClr val="bg1"/>
                </a:solidFill>
                <a:latin typeface="Tahoma"/>
                <a:cs typeface="Tahoma"/>
              </a:rPr>
              <a:t>with Christ in God”…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  <p:bldP spid="11" grpId="0" animBg="1"/>
      <p:bldP spid="14" grpId="0"/>
      <p:bldP spid="9" grpId="0"/>
      <p:bldP spid="1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57200" y="28665"/>
            <a:ext cx="8229600" cy="1143000"/>
          </a:xfrm>
        </p:spPr>
        <p:txBody>
          <a:bodyPr>
            <a:normAutofit/>
          </a:bodyPr>
          <a:lstStyle/>
          <a:p>
            <a:r>
              <a:rPr lang="en-US" sz="5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DBBA5D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 Antiqua"/>
                <a:cs typeface="Book Antiqua"/>
              </a:rPr>
              <a:t>“Neither Father or Mother”</a:t>
            </a:r>
            <a:endParaRPr lang="en-US" sz="5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DBBA5D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Book Antiqua"/>
              <a:cs typeface="Book Antiqua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06149" y="1071836"/>
            <a:ext cx="813785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000" dirty="0" smtClean="0">
                <a:solidFill>
                  <a:srgbClr val="FFFFFF"/>
                </a:solidFill>
                <a:latin typeface="Tahoma"/>
                <a:cs typeface="Tahoma"/>
              </a:rPr>
              <a:t>Esther is introduced as a </a:t>
            </a:r>
            <a:r>
              <a:rPr lang="en-US" sz="3000" b="1" dirty="0" smtClean="0">
                <a:solidFill>
                  <a:srgbClr val="DBBA5D"/>
                </a:solidFill>
                <a:latin typeface="Tahoma"/>
                <a:cs typeface="Tahoma"/>
              </a:rPr>
              <a:t>spiritual orphan</a:t>
            </a:r>
            <a:r>
              <a:rPr lang="en-US" sz="3000" dirty="0" smtClean="0">
                <a:solidFill>
                  <a:srgbClr val="FFFFFF"/>
                </a:solidFill>
                <a:latin typeface="Tahoma"/>
                <a:cs typeface="Tahoma"/>
              </a:rPr>
              <a:t>…</a:t>
            </a:r>
            <a:endParaRPr lang="en-US" sz="3000" dirty="0" smtClean="0">
              <a:solidFill>
                <a:schemeClr val="bg1"/>
              </a:solidFill>
              <a:latin typeface="Tahoma"/>
              <a:cs typeface="Tahoma"/>
            </a:endParaRPr>
          </a:p>
        </p:txBody>
      </p:sp>
      <p:sp>
        <p:nvSpPr>
          <p:cNvPr id="8" name="Isosceles Triangle 7"/>
          <p:cNvSpPr/>
          <p:nvPr/>
        </p:nvSpPr>
        <p:spPr>
          <a:xfrm rot="5400000">
            <a:off x="364297" y="1144856"/>
            <a:ext cx="587289" cy="383119"/>
          </a:xfrm>
          <a:prstGeom prst="triangle">
            <a:avLst>
              <a:gd name="adj" fmla="val 49225"/>
            </a:avLst>
          </a:prstGeom>
          <a:gradFill flip="none" rotWithShape="1">
            <a:gsLst>
              <a:gs pos="54000">
                <a:srgbClr val="DBBA5D"/>
              </a:gs>
              <a:gs pos="80000">
                <a:srgbClr val="FFFFFF"/>
              </a:gs>
              <a:gs pos="36000">
                <a:srgbClr val="DBBA5D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  <a:effectLst>
            <a:outerShdw blurRad="165100" dist="38100" dir="2700000" sx="103000" sy="103000" algn="tl" rotWithShape="0">
              <a:srgbClr val="000000">
                <a:alpha val="4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DBBA5D"/>
              </a:solidFill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457200" y="1810207"/>
            <a:ext cx="8499177" cy="1815882"/>
            <a:chOff x="457200" y="2502997"/>
            <a:chExt cx="8499177" cy="1815882"/>
          </a:xfrm>
        </p:grpSpPr>
        <p:sp>
          <p:nvSpPr>
            <p:cNvPr id="11" name="Isosceles Triangle 10"/>
            <p:cNvSpPr/>
            <p:nvPr/>
          </p:nvSpPr>
          <p:spPr>
            <a:xfrm rot="5400000">
              <a:off x="355115" y="2708372"/>
              <a:ext cx="587289" cy="383119"/>
            </a:xfrm>
            <a:prstGeom prst="triangle">
              <a:avLst>
                <a:gd name="adj" fmla="val 49225"/>
              </a:avLst>
            </a:prstGeom>
            <a:gradFill flip="none" rotWithShape="1">
              <a:gsLst>
                <a:gs pos="54000">
                  <a:srgbClr val="DBBA5D"/>
                </a:gs>
                <a:gs pos="80000">
                  <a:srgbClr val="FFFFFF"/>
                </a:gs>
                <a:gs pos="36000">
                  <a:srgbClr val="DBBA5D"/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noFill/>
            </a:ln>
            <a:effectLst>
              <a:outerShdw blurRad="165100" dist="38100" dir="2700000" sx="103000" sy="103000" algn="tl" rotWithShape="0">
                <a:srgbClr val="000000">
                  <a:alpha val="43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rgbClr val="DBBA5D"/>
                </a:solidFill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1006149" y="2502997"/>
              <a:ext cx="7950228" cy="18158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/>
              <a:r>
                <a:rPr lang="en-US" sz="2800" b="1" dirty="0" smtClean="0">
                  <a:solidFill>
                    <a:srgbClr val="FFFF00"/>
                  </a:solidFill>
                  <a:latin typeface="Tahoma"/>
                  <a:cs typeface="Tahoma"/>
                </a:rPr>
                <a:t>Rom 8v15 </a:t>
              </a:r>
              <a:r>
                <a:rPr lang="en-US" sz="2800" b="1" dirty="0" smtClean="0">
                  <a:solidFill>
                    <a:schemeClr val="bg1"/>
                  </a:solidFill>
                  <a:latin typeface="Tahoma"/>
                  <a:cs typeface="Tahoma"/>
                </a:rPr>
                <a:t>– “</a:t>
              </a:r>
              <a:r>
                <a:rPr lang="en-US" sz="2800" dirty="0" smtClean="0">
                  <a:solidFill>
                    <a:schemeClr val="bg1"/>
                  </a:solidFill>
                  <a:latin typeface="Tahoma"/>
                  <a:cs typeface="Tahoma"/>
                </a:rPr>
                <a:t>For ye have not received the spirit of bondage again unto fear; but ye have received the </a:t>
              </a:r>
              <a:r>
                <a:rPr lang="en-US" sz="2800" b="1" dirty="0" smtClean="0">
                  <a:solidFill>
                    <a:srgbClr val="DBBA5D"/>
                  </a:solidFill>
                  <a:latin typeface="Tahoma"/>
                  <a:cs typeface="Tahoma"/>
                </a:rPr>
                <a:t>spirit of adoption</a:t>
              </a:r>
              <a:r>
                <a:rPr lang="en-US" sz="2800" dirty="0" smtClean="0">
                  <a:solidFill>
                    <a:schemeClr val="bg1"/>
                  </a:solidFill>
                  <a:latin typeface="Tahoma"/>
                  <a:cs typeface="Tahoma"/>
                </a:rPr>
                <a:t>, whereby we cry Abba, Father”…</a:t>
              </a:r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006149" y="3742872"/>
            <a:ext cx="813785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000" dirty="0" smtClean="0">
                <a:solidFill>
                  <a:srgbClr val="FFFFFF"/>
                </a:solidFill>
                <a:latin typeface="Tahoma"/>
                <a:cs typeface="Tahoma"/>
              </a:rPr>
              <a:t>A member of the </a:t>
            </a:r>
            <a:r>
              <a:rPr lang="en-US" sz="3000" b="1" dirty="0" smtClean="0">
                <a:solidFill>
                  <a:srgbClr val="DBBA5D"/>
                </a:solidFill>
                <a:latin typeface="Tahoma"/>
                <a:cs typeface="Tahoma"/>
              </a:rPr>
              <a:t>Melchizedek priesthood</a:t>
            </a:r>
            <a:r>
              <a:rPr lang="en-US" sz="3000" dirty="0" smtClean="0">
                <a:solidFill>
                  <a:srgbClr val="FFFFFF"/>
                </a:solidFill>
                <a:latin typeface="Tahoma"/>
                <a:cs typeface="Tahoma"/>
              </a:rPr>
              <a:t>…</a:t>
            </a:r>
            <a:endParaRPr lang="en-US" sz="3000" dirty="0" smtClean="0">
              <a:solidFill>
                <a:schemeClr val="bg1"/>
              </a:solidFill>
              <a:latin typeface="Tahoma"/>
              <a:cs typeface="Tahoma"/>
            </a:endParaRPr>
          </a:p>
        </p:txBody>
      </p:sp>
      <p:sp>
        <p:nvSpPr>
          <p:cNvPr id="13" name="Isosceles Triangle 12"/>
          <p:cNvSpPr/>
          <p:nvPr/>
        </p:nvSpPr>
        <p:spPr>
          <a:xfrm rot="5400000">
            <a:off x="364297" y="3815892"/>
            <a:ext cx="587289" cy="383119"/>
          </a:xfrm>
          <a:prstGeom prst="triangle">
            <a:avLst>
              <a:gd name="adj" fmla="val 49225"/>
            </a:avLst>
          </a:prstGeom>
          <a:gradFill flip="none" rotWithShape="1">
            <a:gsLst>
              <a:gs pos="54000">
                <a:srgbClr val="DBBA5D"/>
              </a:gs>
              <a:gs pos="80000">
                <a:srgbClr val="FFFFFF"/>
              </a:gs>
              <a:gs pos="36000">
                <a:srgbClr val="DBBA5D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  <a:effectLst>
            <a:outerShdw blurRad="165100" dist="38100" dir="2700000" sx="103000" sy="103000" algn="tl" rotWithShape="0">
              <a:srgbClr val="000000">
                <a:alpha val="4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DBBA5D"/>
              </a:solidFill>
            </a:endParaRPr>
          </a:p>
        </p:txBody>
      </p:sp>
      <p:grpSp>
        <p:nvGrpSpPr>
          <p:cNvPr id="16" name="Group 15"/>
          <p:cNvGrpSpPr/>
          <p:nvPr/>
        </p:nvGrpSpPr>
        <p:grpSpPr>
          <a:xfrm>
            <a:off x="457200" y="4481243"/>
            <a:ext cx="8686799" cy="1384995"/>
            <a:chOff x="457200" y="2502997"/>
            <a:chExt cx="8686799" cy="1384995"/>
          </a:xfrm>
        </p:grpSpPr>
        <p:sp>
          <p:nvSpPr>
            <p:cNvPr id="17" name="Isosceles Triangle 16"/>
            <p:cNvSpPr/>
            <p:nvPr/>
          </p:nvSpPr>
          <p:spPr>
            <a:xfrm rot="5400000">
              <a:off x="355115" y="2708372"/>
              <a:ext cx="587289" cy="383119"/>
            </a:xfrm>
            <a:prstGeom prst="triangle">
              <a:avLst>
                <a:gd name="adj" fmla="val 49225"/>
              </a:avLst>
            </a:prstGeom>
            <a:gradFill flip="none" rotWithShape="1">
              <a:gsLst>
                <a:gs pos="54000">
                  <a:srgbClr val="DBBA5D"/>
                </a:gs>
                <a:gs pos="80000">
                  <a:srgbClr val="FFFFFF"/>
                </a:gs>
                <a:gs pos="36000">
                  <a:srgbClr val="DBBA5D"/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noFill/>
            </a:ln>
            <a:effectLst>
              <a:outerShdw blurRad="165100" dist="38100" dir="2700000" sx="103000" sy="103000" algn="tl" rotWithShape="0">
                <a:srgbClr val="000000">
                  <a:alpha val="43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rgbClr val="DBBA5D"/>
                </a:solidFill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1006149" y="2502997"/>
              <a:ext cx="8137850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/>
              <a:r>
                <a:rPr lang="en-US" sz="2800" b="1" dirty="0" smtClean="0">
                  <a:solidFill>
                    <a:srgbClr val="FFFF00"/>
                  </a:solidFill>
                  <a:latin typeface="Tahoma"/>
                  <a:cs typeface="Tahoma"/>
                </a:rPr>
                <a:t>Heb 7v3 </a:t>
              </a:r>
              <a:r>
                <a:rPr lang="en-US" sz="2800" b="1" dirty="0" smtClean="0">
                  <a:solidFill>
                    <a:schemeClr val="bg1"/>
                  </a:solidFill>
                  <a:latin typeface="Tahoma"/>
                  <a:cs typeface="Tahoma"/>
                </a:rPr>
                <a:t>– “</a:t>
              </a:r>
              <a:r>
                <a:rPr lang="en-US" sz="2800" b="1" dirty="0" smtClean="0">
                  <a:solidFill>
                    <a:srgbClr val="DBBA5D"/>
                  </a:solidFill>
                  <a:latin typeface="Tahoma"/>
                  <a:cs typeface="Tahoma"/>
                </a:rPr>
                <a:t>Without father, without mother</a:t>
              </a:r>
              <a:r>
                <a:rPr lang="en-US" sz="2800" dirty="0" smtClean="0">
                  <a:solidFill>
                    <a:schemeClr val="bg1"/>
                  </a:solidFill>
                  <a:latin typeface="Tahoma"/>
                  <a:cs typeface="Tahoma"/>
                </a:rPr>
                <a:t>, without descent, having neither beginning </a:t>
              </a:r>
              <a:br>
                <a:rPr lang="en-US" sz="2800" dirty="0" smtClean="0">
                  <a:solidFill>
                    <a:schemeClr val="bg1"/>
                  </a:solidFill>
                  <a:latin typeface="Tahoma"/>
                  <a:cs typeface="Tahoma"/>
                </a:rPr>
              </a:br>
              <a:r>
                <a:rPr lang="en-US" sz="2800" dirty="0" smtClean="0">
                  <a:solidFill>
                    <a:schemeClr val="bg1"/>
                  </a:solidFill>
                  <a:latin typeface="Tahoma"/>
                  <a:cs typeface="Tahoma"/>
                </a:rPr>
                <a:t>of days nor end of life”…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  <p:bldP spid="12" grpId="0"/>
      <p:bldP spid="1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57200" y="28665"/>
            <a:ext cx="8229600" cy="1143000"/>
          </a:xfrm>
        </p:spPr>
        <p:txBody>
          <a:bodyPr>
            <a:normAutofit/>
          </a:bodyPr>
          <a:lstStyle/>
          <a:p>
            <a:r>
              <a:rPr lang="en-US" sz="5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DBBA5D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 Antiqua"/>
                <a:cs typeface="Book Antiqua"/>
              </a:rPr>
              <a:t>“The Bride by Grace”</a:t>
            </a:r>
            <a:endParaRPr lang="en-US" sz="5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DBBA5D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Book Antiqua"/>
              <a:cs typeface="Book Antiqua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06149" y="1071836"/>
            <a:ext cx="8137850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000" dirty="0" smtClean="0">
                <a:solidFill>
                  <a:srgbClr val="FFFFFF"/>
                </a:solidFill>
                <a:latin typeface="Tahoma"/>
                <a:cs typeface="Tahoma"/>
              </a:rPr>
              <a:t>The Hebrew word for “kindness” is “</a:t>
            </a:r>
            <a:r>
              <a:rPr lang="en-US" sz="3000" b="1" dirty="0" err="1" smtClean="0">
                <a:solidFill>
                  <a:srgbClr val="DBBA5D"/>
                </a:solidFill>
                <a:latin typeface="Tahoma"/>
                <a:cs typeface="Tahoma"/>
              </a:rPr>
              <a:t>chesed</a:t>
            </a:r>
            <a:r>
              <a:rPr lang="en-US" sz="3000" dirty="0" smtClean="0">
                <a:solidFill>
                  <a:srgbClr val="FFFFFF"/>
                </a:solidFill>
                <a:latin typeface="Tahoma"/>
                <a:cs typeface="Tahoma"/>
              </a:rPr>
              <a:t>” – the “covenant loving-kindness”…</a:t>
            </a:r>
          </a:p>
          <a:p>
            <a:pPr lvl="0"/>
            <a:r>
              <a:rPr lang="en-US" sz="3000" dirty="0" smtClean="0">
                <a:solidFill>
                  <a:srgbClr val="FFFFFF"/>
                </a:solidFill>
                <a:latin typeface="Tahoma"/>
                <a:cs typeface="Tahoma"/>
              </a:rPr>
              <a:t>It describes Esther as asking for or obtaining “favour”, and “kindness” and “grace” seven times… </a:t>
            </a:r>
            <a:r>
              <a:rPr lang="en-US" sz="3000" b="1" dirty="0" smtClean="0">
                <a:solidFill>
                  <a:srgbClr val="FFFF00"/>
                </a:solidFill>
                <a:latin typeface="Tahoma"/>
                <a:cs typeface="Tahoma"/>
              </a:rPr>
              <a:t>2v9,15,17, 5v2,8, 7v3, 8v5</a:t>
            </a:r>
          </a:p>
        </p:txBody>
      </p:sp>
      <p:sp>
        <p:nvSpPr>
          <p:cNvPr id="8" name="Isosceles Triangle 7"/>
          <p:cNvSpPr/>
          <p:nvPr/>
        </p:nvSpPr>
        <p:spPr>
          <a:xfrm rot="5400000">
            <a:off x="364297" y="1144856"/>
            <a:ext cx="587289" cy="383119"/>
          </a:xfrm>
          <a:prstGeom prst="triangle">
            <a:avLst>
              <a:gd name="adj" fmla="val 49225"/>
            </a:avLst>
          </a:prstGeom>
          <a:gradFill flip="none" rotWithShape="1">
            <a:gsLst>
              <a:gs pos="54000">
                <a:srgbClr val="DBBA5D"/>
              </a:gs>
              <a:gs pos="80000">
                <a:srgbClr val="FFFFFF"/>
              </a:gs>
              <a:gs pos="36000">
                <a:srgbClr val="DBBA5D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  <a:effectLst>
            <a:outerShdw blurRad="165100" dist="38100" dir="2700000" sx="103000" sy="103000" algn="tl" rotWithShape="0">
              <a:srgbClr val="000000">
                <a:alpha val="4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DBBA5D"/>
              </a:solidFill>
            </a:endParaRPr>
          </a:p>
        </p:txBody>
      </p:sp>
      <p:grpSp>
        <p:nvGrpSpPr>
          <p:cNvPr id="3" name="Group 15"/>
          <p:cNvGrpSpPr/>
          <p:nvPr/>
        </p:nvGrpSpPr>
        <p:grpSpPr>
          <a:xfrm>
            <a:off x="457200" y="3837938"/>
            <a:ext cx="8686799" cy="2400657"/>
            <a:chOff x="457200" y="1859692"/>
            <a:chExt cx="8686799" cy="2400657"/>
          </a:xfrm>
        </p:grpSpPr>
        <p:sp>
          <p:nvSpPr>
            <p:cNvPr id="17" name="Isosceles Triangle 16"/>
            <p:cNvSpPr/>
            <p:nvPr/>
          </p:nvSpPr>
          <p:spPr>
            <a:xfrm rot="5400000">
              <a:off x="355115" y="1982592"/>
              <a:ext cx="587289" cy="383119"/>
            </a:xfrm>
            <a:prstGeom prst="triangle">
              <a:avLst>
                <a:gd name="adj" fmla="val 49225"/>
              </a:avLst>
            </a:prstGeom>
            <a:gradFill flip="none" rotWithShape="1">
              <a:gsLst>
                <a:gs pos="54000">
                  <a:srgbClr val="DBBA5D"/>
                </a:gs>
                <a:gs pos="80000">
                  <a:srgbClr val="FFFFFF"/>
                </a:gs>
                <a:gs pos="36000">
                  <a:srgbClr val="DBBA5D"/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noFill/>
            </a:ln>
            <a:effectLst>
              <a:outerShdw blurRad="165100" dist="38100" dir="2700000" sx="103000" sy="103000" algn="tl" rotWithShape="0">
                <a:srgbClr val="000000">
                  <a:alpha val="43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rgbClr val="DBBA5D"/>
                </a:solidFill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1006149" y="1859692"/>
              <a:ext cx="8137850" cy="24006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/>
              <a:r>
                <a:rPr lang="en-US" sz="3000" dirty="0" smtClean="0">
                  <a:solidFill>
                    <a:schemeClr val="bg1"/>
                  </a:solidFill>
                  <a:latin typeface="Tahoma"/>
                  <a:cs typeface="Tahoma"/>
                </a:rPr>
                <a:t>Exactly the same as Joseph…another exile in a strange land, but cared for by God…</a:t>
              </a:r>
            </a:p>
            <a:p>
              <a:pPr lvl="0"/>
              <a:r>
                <a:rPr lang="en-US" sz="3000" dirty="0" smtClean="0">
                  <a:solidFill>
                    <a:schemeClr val="bg1"/>
                  </a:solidFill>
                  <a:latin typeface="Tahoma"/>
                  <a:cs typeface="Tahoma"/>
                </a:rPr>
                <a:t>“But Yahweh was with Joseph, and </a:t>
              </a:r>
              <a:r>
                <a:rPr lang="en-US" sz="3000" dirty="0" err="1" smtClean="0">
                  <a:solidFill>
                    <a:schemeClr val="bg1"/>
                  </a:solidFill>
                  <a:latin typeface="Tahoma"/>
                  <a:cs typeface="Tahoma"/>
                </a:rPr>
                <a:t>shewed</a:t>
              </a:r>
              <a:r>
                <a:rPr lang="en-US" sz="3000" dirty="0" smtClean="0">
                  <a:solidFill>
                    <a:schemeClr val="bg1"/>
                  </a:solidFill>
                  <a:latin typeface="Tahoma"/>
                  <a:cs typeface="Tahoma"/>
                </a:rPr>
                <a:t> him mercy,… gave him </a:t>
              </a:r>
              <a:r>
                <a:rPr lang="en-US" sz="3000" b="1" dirty="0" smtClean="0">
                  <a:solidFill>
                    <a:srgbClr val="DBBA5D"/>
                  </a:solidFill>
                  <a:latin typeface="Tahoma"/>
                  <a:cs typeface="Tahoma"/>
                </a:rPr>
                <a:t>favour</a:t>
              </a:r>
              <a:r>
                <a:rPr lang="en-US" sz="3000" dirty="0" smtClean="0">
                  <a:solidFill>
                    <a:schemeClr val="bg1"/>
                  </a:solidFill>
                  <a:latin typeface="Tahoma"/>
                  <a:cs typeface="Tahoma"/>
                </a:rPr>
                <a:t> in the sight of the keeper of the prison” </a:t>
              </a:r>
              <a:r>
                <a:rPr lang="en-US" sz="3000" b="1" dirty="0" smtClean="0">
                  <a:solidFill>
                    <a:srgbClr val="FFFF00"/>
                  </a:solidFill>
                  <a:latin typeface="Tahoma"/>
                  <a:cs typeface="Tahoma"/>
                </a:rPr>
                <a:t>Genesis 39v4,21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Verve.thmx</Template>
  <TotalTime>2989</TotalTime>
  <Words>965</Words>
  <Application>Microsoft Macintosh PowerPoint</Application>
  <PresentationFormat>On-screen Show (4:3)</PresentationFormat>
  <Paragraphs>77</Paragraphs>
  <Slides>17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Arial</vt:lpstr>
      <vt:lpstr>Book Antiqua</vt:lpstr>
      <vt:lpstr>Calibri</vt:lpstr>
      <vt:lpstr>Tahoma</vt:lpstr>
      <vt:lpstr>Office Theme</vt:lpstr>
      <vt:lpstr>ESTHER</vt:lpstr>
      <vt:lpstr>THE MAIDENS  THE RISE OF ESTHER</vt:lpstr>
      <vt:lpstr>The New Bride by Faith</vt:lpstr>
      <vt:lpstr>PowerPoint Presentation</vt:lpstr>
      <vt:lpstr>“Hadassah that is Esther”</vt:lpstr>
      <vt:lpstr>“Hadassah that is Esther”</vt:lpstr>
      <vt:lpstr>“Hadassah that is Esther”</vt:lpstr>
      <vt:lpstr>“Neither Father or Mother”</vt:lpstr>
      <vt:lpstr>“The Bride by Grace”</vt:lpstr>
      <vt:lpstr>“Her things for purification”</vt:lpstr>
      <vt:lpstr>“6 months with oil of myrrh”</vt:lpstr>
      <vt:lpstr>“6 months with sweet odours”</vt:lpstr>
      <vt:lpstr>“Oil of myrrh and sweet odours”</vt:lpstr>
      <vt:lpstr>“But what Hegai appointed”</vt:lpstr>
      <vt:lpstr>The Doctrine of Election</vt:lpstr>
      <vt:lpstr>The Importance of PREPARATION</vt:lpstr>
      <vt:lpstr>ESTHER</vt:lpstr>
    </vt:vector>
  </TitlesOfParts>
  <Company>USC School of Dentistry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Feast – The Fall of Vashti</dc:title>
  <dc:creator>Nathan and Susanna Lewis</dc:creator>
  <cp:lastModifiedBy>Nathan Lewis</cp:lastModifiedBy>
  <cp:revision>31</cp:revision>
  <dcterms:created xsi:type="dcterms:W3CDTF">2009-09-19T04:56:52Z</dcterms:created>
  <dcterms:modified xsi:type="dcterms:W3CDTF">2018-05-12T04:22:31Z</dcterms:modified>
</cp:coreProperties>
</file>