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91" r:id="rId2"/>
    <p:sldId id="282" r:id="rId3"/>
    <p:sldId id="280" r:id="rId4"/>
    <p:sldId id="272" r:id="rId5"/>
    <p:sldId id="283" r:id="rId6"/>
    <p:sldId id="284" r:id="rId7"/>
    <p:sldId id="285" r:id="rId8"/>
    <p:sldId id="281" r:id="rId9"/>
    <p:sldId id="29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A5D"/>
    <a:srgbClr val="868379"/>
    <a:srgbClr val="FFE98C"/>
    <a:srgbClr val="B8953C"/>
    <a:srgbClr val="91D9D9"/>
    <a:srgbClr val="FE4805"/>
    <a:srgbClr val="D9B350"/>
    <a:srgbClr val="5F2DFF"/>
    <a:srgbClr val="BE71FF"/>
    <a:srgbClr val="563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1409"/>
  </p:normalViewPr>
  <p:slideViewPr>
    <p:cSldViewPr snapToGrid="0" snapToObjects="1">
      <p:cViewPr varScale="1">
        <p:scale>
          <a:sx n="80" d="100"/>
          <a:sy n="80" d="100"/>
        </p:scale>
        <p:origin x="116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A668D-7325-234D-A658-17270492B553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67254-BFF6-134E-95AB-263F80A316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83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5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48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643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43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97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58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34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15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tx1"/>
            </a:gs>
            <a:gs pos="100000">
              <a:srgbClr val="FFFFFF"/>
            </a:gs>
            <a:gs pos="42000">
              <a:schemeClr val="tx1">
                <a:lumMod val="95000"/>
                <a:lumOff val="5000"/>
              </a:schemeClr>
            </a:gs>
            <a:gs pos="75000">
              <a:schemeClr val="tx1">
                <a:lumMod val="95000"/>
                <a:lumOff val="5000"/>
              </a:schemeClr>
            </a:gs>
            <a:gs pos="21000">
              <a:schemeClr val="tx1"/>
            </a:gs>
            <a:gs pos="31000">
              <a:schemeClr val="tx1"/>
            </a:gs>
            <a:gs pos="36000">
              <a:schemeClr val="tx1"/>
            </a:gs>
            <a:gs pos="39000">
              <a:schemeClr val="tx1"/>
            </a:gs>
            <a:gs pos="40000">
              <a:schemeClr val="tx1"/>
            </a:gs>
            <a:gs pos="45000">
              <a:schemeClr val="tx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83399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0920" y="1980900"/>
            <a:ext cx="5509890" cy="1143000"/>
          </a:xfrm>
        </p:spPr>
        <p:txBody>
          <a:bodyPr>
            <a:normAutofit fontScale="90000"/>
          </a:bodyPr>
          <a:lstStyle/>
          <a:p>
            <a:r>
              <a:rPr lang="en-US" sz="7556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DECREE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/>
            </a:r>
            <a:b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</a:br>
            <a:r>
              <a:rPr lang="en-US" sz="3333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RISE OF HAMAN</a:t>
            </a:r>
            <a:endParaRPr lang="en-US" sz="3333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72106" y="3836150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Esther 3v1 - 4v17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810" y="1753215"/>
            <a:ext cx="3403190" cy="5104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“Haman the Agagite”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071836"/>
            <a:ext cx="795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Descended from Esau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Gen 36v12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09537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1646693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2224054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5" name="Isosceles Triangle 14"/>
          <p:cNvSpPr/>
          <p:nvPr/>
        </p:nvSpPr>
        <p:spPr>
          <a:xfrm rot="5400000">
            <a:off x="364297" y="3877539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7702" y="1610588"/>
            <a:ext cx="8362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“The first nation to war against Israel”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Num24v20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149" y="2151990"/>
            <a:ext cx="795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Known for their lack of fear of </a:t>
            </a:r>
            <a:r>
              <a:rPr lang="en-US" sz="2800" smtClean="0">
                <a:solidFill>
                  <a:srgbClr val="FFFFFF"/>
                </a:solidFill>
                <a:latin typeface="Tahoma"/>
                <a:cs typeface="Tahoma"/>
              </a:rPr>
              <a:t>God </a:t>
            </a:r>
            <a:r>
              <a:rPr lang="en-US" sz="2800" b="1" smtClean="0">
                <a:solidFill>
                  <a:srgbClr val="FFFF00"/>
                </a:solidFill>
                <a:latin typeface="Tahoma"/>
                <a:cs typeface="Tahoma"/>
              </a:rPr>
              <a:t>Deut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25v18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6148" y="5619925"/>
            <a:ext cx="81378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God promised “I will blot out the remembrance of Amalek from under heaven”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Deut 25v19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11" name="Isosceles Triangle 10"/>
          <p:cNvSpPr/>
          <p:nvPr/>
        </p:nvSpPr>
        <p:spPr>
          <a:xfrm rot="5400000">
            <a:off x="364297" y="570492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3" name="Isosceles Triangle 12"/>
          <p:cNvSpPr/>
          <p:nvPr/>
        </p:nvSpPr>
        <p:spPr>
          <a:xfrm rot="5400000">
            <a:off x="364297" y="2798793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>
          <a:xfrm rot="5400000">
            <a:off x="364297" y="3345725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06149" y="2680213"/>
            <a:ext cx="8137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Picked off the stragglers –cowards!!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Deut 25v18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6150" y="3223217"/>
            <a:ext cx="7680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God called them “sinners”!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I Samuel 15v18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06149" y="3732240"/>
            <a:ext cx="8137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Catalogued with all the Jew haters!!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Psalm 83v7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6148" y="4255460"/>
            <a:ext cx="81378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God made Amalek typical of all the Jews enemies, and declared war against Amalek from generation to generation </a:t>
            </a:r>
            <a:r>
              <a:rPr lang="en-US" sz="2800" b="1" dirty="0" err="1" smtClean="0">
                <a:solidFill>
                  <a:srgbClr val="FFFF00"/>
                </a:solidFill>
                <a:latin typeface="Tahoma"/>
                <a:cs typeface="Tahoma"/>
              </a:rPr>
              <a:t>Exod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 17v16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25" name="Isosceles Triangle 24"/>
          <p:cNvSpPr/>
          <p:nvPr/>
        </p:nvSpPr>
        <p:spPr>
          <a:xfrm rot="5400000">
            <a:off x="364297" y="4448333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2" grpId="0" animBg="1"/>
      <p:bldP spid="15" grpId="0" animBg="1"/>
      <p:bldP spid="16" grpId="0"/>
      <p:bldP spid="17" grpId="0"/>
      <p:bldP spid="18" grpId="0"/>
      <p:bldP spid="11" grpId="0" animBg="1"/>
      <p:bldP spid="13" grpId="0" animBg="1"/>
      <p:bldP spid="14" grpId="0" animBg="1"/>
      <p:bldP spid="19" grpId="0"/>
      <p:bldP spid="20" grpId="0"/>
      <p:bldP spid="23" grpId="0"/>
      <p:bldP spid="24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425" y="28665"/>
            <a:ext cx="8741951" cy="1143000"/>
          </a:xfrm>
        </p:spPr>
        <p:txBody>
          <a:bodyPr>
            <a:no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“But Mordecai bowed not…”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385241"/>
            <a:ext cx="79502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(1)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Divine reverence to a man directly contravened the Law </a:t>
            </a:r>
            <a:r>
              <a:rPr lang="en-US" sz="2800" b="1" dirty="0" err="1" smtClean="0">
                <a:solidFill>
                  <a:srgbClr val="FFFF00"/>
                </a:solidFill>
                <a:latin typeface="Tahoma"/>
                <a:cs typeface="Tahoma"/>
              </a:rPr>
              <a:t>Exod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 20v5, Psalm 95v6, Daniel 3v11-12,28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. This was endorsed in the New Testament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Acts 5v29, 10v26, 12v21-23, 14v11-15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50774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3929055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8" y="3826939"/>
            <a:ext cx="795022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DBBA5D"/>
                </a:solidFill>
                <a:latin typeface="Tahoma"/>
                <a:cs typeface="Tahoma"/>
              </a:rPr>
              <a:t>(2) </a:t>
            </a:r>
            <a:r>
              <a:rPr lang="en-US" sz="2800" dirty="0" err="1" smtClean="0">
                <a:solidFill>
                  <a:schemeClr val="bg1"/>
                </a:solidFill>
                <a:latin typeface="Tahoma"/>
                <a:cs typeface="Tahoma"/>
              </a:rPr>
              <a:t>Amalekites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were cursed under the Law </a:t>
            </a:r>
            <a:r>
              <a:rPr lang="en-US" sz="2800" b="1" dirty="0" err="1" smtClean="0">
                <a:solidFill>
                  <a:srgbClr val="FFFF00"/>
                </a:solidFill>
                <a:latin typeface="Tahoma"/>
                <a:cs typeface="Tahoma"/>
              </a:rPr>
              <a:t>Exod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 17v14-16, Deut 25v19, I Samuel 15v3 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and so he hated Haman because he was diametrically opposed to God…</a:t>
            </a:r>
          </a:p>
          <a:p>
            <a:pPr lvl="0"/>
            <a:endParaRPr lang="en-US" sz="1300" b="1" dirty="0" smtClean="0">
              <a:solidFill>
                <a:schemeClr val="bg1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425" y="28665"/>
            <a:ext cx="8741951" cy="1143000"/>
          </a:xfrm>
        </p:spPr>
        <p:txBody>
          <a:bodyPr>
            <a:no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</a:t>
            </a:r>
            <a:r>
              <a:rPr lang="en-US" sz="5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Pur</a:t>
            </a:r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, that is the Lot”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385241"/>
            <a:ext cx="79502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“Surely there is </a:t>
            </a:r>
            <a:r>
              <a:rPr lang="en-US" sz="3500" b="1" dirty="0" smtClean="0">
                <a:solidFill>
                  <a:srgbClr val="DBBA5D"/>
                </a:solidFill>
                <a:latin typeface="Tahoma"/>
                <a:cs typeface="Tahoma"/>
              </a:rPr>
              <a:t>no enchantment</a:t>
            </a:r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 against Jacob, neither is there any divination against Israel…”</a:t>
            </a:r>
          </a:p>
          <a:p>
            <a:pPr lvl="0" algn="ctr"/>
            <a:r>
              <a:rPr lang="en-US" sz="3500" b="1" dirty="0" smtClean="0">
                <a:solidFill>
                  <a:srgbClr val="FFFF00"/>
                </a:solidFill>
                <a:latin typeface="Tahoma"/>
                <a:cs typeface="Tahoma"/>
              </a:rPr>
              <a:t>Numbers 23v23 </a:t>
            </a:r>
            <a:endParaRPr lang="en-US" sz="35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52424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3962045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8" y="3826939"/>
            <a:ext cx="795022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“The </a:t>
            </a:r>
            <a:r>
              <a:rPr lang="en-US" sz="3500" b="1" dirty="0" smtClean="0">
                <a:solidFill>
                  <a:srgbClr val="DBBA5D"/>
                </a:solidFill>
                <a:latin typeface="Tahoma"/>
                <a:cs typeface="Tahoma"/>
              </a:rPr>
              <a:t>lot</a:t>
            </a:r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 is cast into the lap, but the whole disposing is of Yahweh…”</a:t>
            </a:r>
          </a:p>
          <a:p>
            <a:pPr lvl="0" algn="ctr"/>
            <a:r>
              <a:rPr lang="en-US" sz="3500" b="1" dirty="0" smtClean="0">
                <a:solidFill>
                  <a:srgbClr val="FFFF00"/>
                </a:solidFill>
                <a:latin typeface="Tahoma"/>
                <a:cs typeface="Tahoma"/>
              </a:rPr>
              <a:t>Proverbs 16v33 </a:t>
            </a:r>
            <a:endParaRPr lang="en-US" sz="3500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pPr lvl="0"/>
            <a:endParaRPr lang="en-US" sz="1300" b="1" dirty="0" smtClean="0">
              <a:solidFill>
                <a:schemeClr val="bg1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425" y="28665"/>
            <a:ext cx="8741951" cy="1143000"/>
          </a:xfrm>
        </p:spPr>
        <p:txBody>
          <a:bodyPr>
            <a:no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“Ten thousand talents”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632666"/>
            <a:ext cx="795022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500" b="1" dirty="0" smtClean="0">
                <a:solidFill>
                  <a:srgbClr val="FFFF00"/>
                </a:solidFill>
                <a:latin typeface="Tahoma"/>
                <a:cs typeface="Tahoma"/>
              </a:rPr>
              <a:t>I </a:t>
            </a:r>
            <a:r>
              <a:rPr lang="en-US" sz="3500" b="1" dirty="0" err="1" smtClean="0">
                <a:solidFill>
                  <a:srgbClr val="FFFF00"/>
                </a:solidFill>
                <a:latin typeface="Tahoma"/>
                <a:cs typeface="Tahoma"/>
              </a:rPr>
              <a:t>Chron</a:t>
            </a:r>
            <a:r>
              <a:rPr lang="en-US" sz="3500" b="1" dirty="0" smtClean="0">
                <a:solidFill>
                  <a:srgbClr val="FFFF00"/>
                </a:solidFill>
                <a:latin typeface="Tahoma"/>
                <a:cs typeface="Tahoma"/>
              </a:rPr>
              <a:t> 29v7 </a:t>
            </a:r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- What David donated to the Temple and the setting up of Jewish worship…</a:t>
            </a:r>
            <a:endParaRPr lang="en-US" sz="35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8046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4176480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8" y="4024879"/>
            <a:ext cx="7950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FFFF00"/>
                </a:solidFill>
                <a:latin typeface="Tahoma"/>
                <a:cs typeface="Tahoma"/>
              </a:rPr>
              <a:t>Matt 18v24 </a:t>
            </a:r>
            <a:r>
              <a:rPr lang="en-US" sz="3600" dirty="0" smtClean="0">
                <a:solidFill>
                  <a:schemeClr val="bg1"/>
                </a:solidFill>
                <a:latin typeface="Tahoma"/>
                <a:cs typeface="Tahoma"/>
              </a:rPr>
              <a:t>– The amount of money the unjust creditor owed his Lord…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7577" y="28665"/>
            <a:ext cx="8848799" cy="1143000"/>
          </a:xfrm>
        </p:spPr>
        <p:txBody>
          <a:bodyPr>
            <a:no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“Destroy, kill, cause to perish”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319261"/>
            <a:ext cx="79502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I Samuel 15v3 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“Now go and smite Amalek, and utterly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destroy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all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 that they have, and spare not; but slay both man and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woman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,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 infant 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and suckling, ox and sheep, camel and ass…”</a:t>
            </a:r>
            <a:endParaRPr lang="en-US" sz="3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44176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4011530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8" y="3876424"/>
            <a:ext cx="7950228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Esther 3v13 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“And the letters were sent by posts into all the King’s provinces, to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destroy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, to kill, and cause to perish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all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 Jews, both young and old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, little children and women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, in one day…”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" y="28665"/>
            <a:ext cx="91440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Importance of FAITHFULNESS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480777"/>
            <a:ext cx="79502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FF00"/>
                </a:solidFill>
                <a:latin typeface="Tahoma"/>
                <a:cs typeface="Tahoma"/>
              </a:rPr>
              <a:t>Revelation 19v8</a:t>
            </a:r>
            <a:r>
              <a:rPr lang="en-US" sz="3200" dirty="0" smtClean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3200" dirty="0">
                <a:solidFill>
                  <a:srgbClr val="FFFFFF"/>
                </a:solidFill>
                <a:latin typeface="Tahoma"/>
                <a:cs typeface="Tahoma"/>
              </a:rPr>
              <a:t>And to her was granted that she should be arrayed in fine linen, clean and white: for the fine linen is the </a:t>
            </a:r>
            <a:r>
              <a:rPr lang="en-US" sz="3200" b="1" dirty="0">
                <a:solidFill>
                  <a:srgbClr val="DBBA5D"/>
                </a:solidFill>
                <a:latin typeface="Tahoma"/>
                <a:cs typeface="Tahoma"/>
              </a:rPr>
              <a:t>righteousness</a:t>
            </a:r>
            <a:r>
              <a:rPr lang="en-US" sz="3200" dirty="0">
                <a:solidFill>
                  <a:srgbClr val="FFFFFF"/>
                </a:solidFill>
                <a:latin typeface="Tahoma"/>
                <a:cs typeface="Tahoma"/>
              </a:rPr>
              <a:t> of saints.</a:t>
            </a:r>
            <a:r>
              <a:rPr lang="en-US" sz="3200" dirty="0" smtClean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619777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6149" y="3860311"/>
            <a:ext cx="79502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FF00"/>
                </a:solidFill>
                <a:latin typeface="Tahoma"/>
                <a:cs typeface="Tahoma"/>
              </a:rPr>
              <a:t>Revelation 17v14</a:t>
            </a:r>
            <a:r>
              <a:rPr lang="en-US" sz="3200" dirty="0" smtClean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3200" dirty="0">
                <a:solidFill>
                  <a:schemeClr val="bg1"/>
                </a:solidFill>
                <a:latin typeface="Tahoma"/>
                <a:cs typeface="Tahoma"/>
              </a:rPr>
              <a:t>These shall make war with the Lamb, and the Lamb shall overcome </a:t>
            </a:r>
            <a:r>
              <a:rPr lang="en-US" sz="3200" smtClean="0">
                <a:solidFill>
                  <a:schemeClr val="bg1"/>
                </a:solidFill>
                <a:latin typeface="Tahoma"/>
                <a:cs typeface="Tahoma"/>
              </a:rPr>
              <a:t>them:…and </a:t>
            </a:r>
            <a:r>
              <a:rPr lang="en-US" sz="3200" b="1" dirty="0">
                <a:solidFill>
                  <a:srgbClr val="DBBA5D"/>
                </a:solidFill>
                <a:latin typeface="Tahoma"/>
                <a:cs typeface="Tahoma"/>
              </a:rPr>
              <a:t>they that are with him are </a:t>
            </a:r>
            <a:r>
              <a:rPr lang="en-US" sz="3200" dirty="0">
                <a:solidFill>
                  <a:schemeClr val="bg1"/>
                </a:solidFill>
                <a:latin typeface="Tahoma"/>
                <a:cs typeface="Tahoma"/>
              </a:rPr>
              <a:t>called, and chosen, and</a:t>
            </a:r>
            <a:r>
              <a:rPr lang="en-US" sz="3200" b="1" dirty="0">
                <a:solidFill>
                  <a:srgbClr val="DBBA5D"/>
                </a:solidFill>
                <a:latin typeface="Tahoma"/>
                <a:cs typeface="Tahoma"/>
              </a:rPr>
              <a:t> </a:t>
            </a:r>
            <a:r>
              <a:rPr lang="en-US" sz="3200" b="1" dirty="0" smtClean="0">
                <a:solidFill>
                  <a:srgbClr val="DBBA5D"/>
                </a:solidFill>
                <a:latin typeface="Tahoma"/>
                <a:cs typeface="Tahoma"/>
              </a:rPr>
              <a:t>faithful</a:t>
            </a:r>
            <a:r>
              <a:rPr lang="en-US" sz="3200" dirty="0" smtClean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960042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36587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Verve.thmx</Template>
  <TotalTime>2744</TotalTime>
  <Words>439</Words>
  <Application>Microsoft Macintosh PowerPoint</Application>
  <PresentationFormat>On-screen Show (4:3)</PresentationFormat>
  <Paragraphs>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Book Antiqua</vt:lpstr>
      <vt:lpstr>Calibri</vt:lpstr>
      <vt:lpstr>Tahoma</vt:lpstr>
      <vt:lpstr>Arial</vt:lpstr>
      <vt:lpstr>Office Theme</vt:lpstr>
      <vt:lpstr>ESTHER</vt:lpstr>
      <vt:lpstr>THE DECREE  THE RISE OF HAMAN</vt:lpstr>
      <vt:lpstr>“Haman the Agagite”</vt:lpstr>
      <vt:lpstr>“But Mordecai bowed not…”</vt:lpstr>
      <vt:lpstr>“Pur, that is the Lot”</vt:lpstr>
      <vt:lpstr>“Ten thousand talents”</vt:lpstr>
      <vt:lpstr>“Destroy, kill, cause to perish”</vt:lpstr>
      <vt:lpstr>The Importance of FAITHFULNESS</vt:lpstr>
      <vt:lpstr>ESTHER</vt:lpstr>
    </vt:vector>
  </TitlesOfParts>
  <Company>USC School of Dentistry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Feast – The Fall of Vashti</dc:title>
  <dc:creator>Nathan and Susanna Lewis</dc:creator>
  <cp:lastModifiedBy>Nathan Lewis</cp:lastModifiedBy>
  <cp:revision>29</cp:revision>
  <dcterms:created xsi:type="dcterms:W3CDTF">2009-09-19T05:33:17Z</dcterms:created>
  <dcterms:modified xsi:type="dcterms:W3CDTF">2018-05-04T09:19:14Z</dcterms:modified>
</cp:coreProperties>
</file>