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92" r:id="rId2"/>
    <p:sldId id="286" r:id="rId3"/>
    <p:sldId id="280" r:id="rId4"/>
    <p:sldId id="272" r:id="rId5"/>
    <p:sldId id="281" r:id="rId6"/>
    <p:sldId id="287" r:id="rId7"/>
    <p:sldId id="29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A5D"/>
    <a:srgbClr val="868379"/>
    <a:srgbClr val="FFE98C"/>
    <a:srgbClr val="B8953C"/>
    <a:srgbClr val="91D9D9"/>
    <a:srgbClr val="FE4805"/>
    <a:srgbClr val="D9B350"/>
    <a:srgbClr val="5F2DFF"/>
    <a:srgbClr val="BE71FF"/>
    <a:srgbClr val="563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5"/>
    <p:restoredTop sz="91396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A668D-7325-234D-A658-17270492B553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67254-BFF6-134E-95AB-263F80A316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3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486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87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3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9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98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8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27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tx1"/>
            </a:gs>
            <a:gs pos="100000">
              <a:srgbClr val="FFFFFF"/>
            </a:gs>
            <a:gs pos="42000">
              <a:schemeClr val="tx1">
                <a:lumMod val="95000"/>
                <a:lumOff val="5000"/>
              </a:schemeClr>
            </a:gs>
            <a:gs pos="75000">
              <a:schemeClr val="tx1">
                <a:lumMod val="95000"/>
                <a:lumOff val="5000"/>
              </a:schemeClr>
            </a:gs>
            <a:gs pos="21000">
              <a:schemeClr val="tx1"/>
            </a:gs>
            <a:gs pos="31000">
              <a:schemeClr val="tx1"/>
            </a:gs>
            <a:gs pos="36000">
              <a:schemeClr val="tx1"/>
            </a:gs>
            <a:gs pos="39000">
              <a:schemeClr val="tx1"/>
            </a:gs>
            <a:gs pos="40000">
              <a:schemeClr val="tx1"/>
            </a:gs>
            <a:gs pos="45000">
              <a:schemeClr val="tx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9FCA8-F66D-0646-83BD-CD5B4D401DA4}" type="datetimeFigureOut">
              <a:rPr lang="en-US" smtClean="0"/>
              <a:pPr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72310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0920" y="1980900"/>
            <a:ext cx="5509890" cy="1143000"/>
          </a:xfrm>
        </p:spPr>
        <p:txBody>
          <a:bodyPr>
            <a:normAutofit fontScale="90000"/>
          </a:bodyPr>
          <a:lstStyle/>
          <a:p>
            <a:r>
              <a:rPr lang="en-US" sz="7556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SCEPTRE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/>
            </a:r>
            <a:b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</a:br>
            <a:r>
              <a:rPr lang="en-US" sz="3333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RISE OF AHASUERUS</a:t>
            </a:r>
            <a:endParaRPr lang="en-US" sz="3333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72106" y="3836150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Esther 5v1</a:t>
            </a:r>
            <a:r>
              <a:rPr kumimoji="0" lang="en-US" sz="4400" b="0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 – 6v11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 bright="-16000"/>
          </a:blip>
          <a:srcRect l="31726" r="34850" b="12383"/>
          <a:stretch>
            <a:fillRect/>
          </a:stretch>
        </p:blipFill>
        <p:spPr>
          <a:xfrm>
            <a:off x="6416263" y="562172"/>
            <a:ext cx="1781367" cy="6283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“Sceptre of righteousness”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467716"/>
            <a:ext cx="795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Symbol of Kingship and </a:t>
            </a:r>
            <a:r>
              <a:rPr lang="en-US" sz="2800" dirty="0" err="1" smtClean="0">
                <a:solidFill>
                  <a:schemeClr val="bg1"/>
                </a:solidFill>
                <a:latin typeface="Tahoma"/>
                <a:cs typeface="Tahoma"/>
              </a:rPr>
              <a:t>Rulership</a:t>
            </a:r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Gen 49v10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60671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2405463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164269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6148" y="2303378"/>
            <a:ext cx="8098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Symbol of Power and Justice 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Num24v17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6149" y="3059215"/>
            <a:ext cx="7950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  <a:t>Symbol of Righteousness and Permanence </a:t>
            </a:r>
            <a:br>
              <a:rPr lang="en-US" sz="2800" dirty="0" smtClean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Psalm 45v6, Hebrews 1v8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6148" y="4255460"/>
            <a:ext cx="81378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  <a:t>An extension of God’s “stretched out arm”…</a:t>
            </a:r>
            <a:br>
              <a:rPr lang="en-US" sz="2800" dirty="0" smtClean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Deut 4v34, 5v15, 7v19, 11v2, I Kings 8v42, II </a:t>
            </a:r>
            <a:r>
              <a:rPr lang="en-US" sz="2800" b="1" dirty="0" err="1" smtClean="0">
                <a:solidFill>
                  <a:srgbClr val="FFFF00"/>
                </a:solidFill>
                <a:latin typeface="Tahoma"/>
                <a:cs typeface="Tahoma"/>
              </a:rPr>
              <a:t>Chron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 6v32, Psalm 136v12, </a:t>
            </a:r>
            <a:r>
              <a:rPr lang="en-US" sz="2800" b="1" dirty="0" err="1" smtClean="0">
                <a:solidFill>
                  <a:srgbClr val="FFFF00"/>
                </a:solidFill>
                <a:latin typeface="Tahoma"/>
                <a:cs typeface="Tahoma"/>
              </a:rPr>
              <a:t>Jer</a:t>
            </a:r>
            <a:r>
              <a:rPr lang="en-US" sz="2800" b="1" dirty="0" smtClean="0">
                <a:solidFill>
                  <a:srgbClr val="FFFF00"/>
                </a:solidFill>
                <a:latin typeface="Tahoma"/>
                <a:cs typeface="Tahoma"/>
              </a:rPr>
              <a:t> 32v21, Ezek 20v33-34</a:t>
            </a:r>
            <a:endParaRPr lang="en-US" sz="28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25" name="Isosceles Triangle 24"/>
          <p:cNvSpPr/>
          <p:nvPr/>
        </p:nvSpPr>
        <p:spPr>
          <a:xfrm rot="5400000">
            <a:off x="364297" y="4365858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2" grpId="0" animBg="1"/>
      <p:bldP spid="16" grpId="0"/>
      <p:bldP spid="17" grpId="0"/>
      <p:bldP spid="24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425" y="28665"/>
            <a:ext cx="8741951" cy="1143000"/>
          </a:xfrm>
        </p:spPr>
        <p:txBody>
          <a:bodyPr>
            <a:no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Hallmarks of Pride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236786"/>
            <a:ext cx="795022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(1) Pride is absolutely selfish...</a:t>
            </a:r>
            <a:r>
              <a:rPr lang="en-US" sz="3500" b="1" dirty="0" smtClean="0">
                <a:solidFill>
                  <a:srgbClr val="FFFF00"/>
                </a:solidFill>
                <a:latin typeface="Tahoma"/>
                <a:cs typeface="Tahoma"/>
              </a:rPr>
              <a:t>v11</a:t>
            </a:r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endParaRPr lang="en-US" sz="35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3995035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8" y="5113549"/>
            <a:ext cx="7950228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(4) Pride inevitably ends in hate</a:t>
            </a:r>
            <a:r>
              <a:rPr lang="en-US" sz="3500" b="1" dirty="0" smtClean="0">
                <a:solidFill>
                  <a:srgbClr val="DBBA5D"/>
                </a:solidFill>
                <a:latin typeface="Tahoma"/>
                <a:cs typeface="Tahoma"/>
              </a:rPr>
              <a:t> </a:t>
            </a:r>
            <a:r>
              <a:rPr lang="en-US" sz="3500" b="1" dirty="0" smtClean="0">
                <a:solidFill>
                  <a:srgbClr val="FFFF00"/>
                </a:solidFill>
                <a:latin typeface="Tahoma"/>
                <a:cs typeface="Tahoma"/>
              </a:rPr>
              <a:t>v14</a:t>
            </a:r>
          </a:p>
          <a:p>
            <a:pPr lvl="0"/>
            <a:endParaRPr lang="en-US" sz="1300" b="1" dirty="0" smtClean="0">
              <a:solidFill>
                <a:schemeClr val="bg1"/>
              </a:solidFill>
              <a:latin typeface="Tahoma"/>
              <a:cs typeface="Tahom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6149" y="3832168"/>
            <a:ext cx="79502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500" dirty="0" smtClean="0">
                <a:solidFill>
                  <a:srgbClr val="FFFFFF"/>
                </a:solidFill>
                <a:latin typeface="Tahoma"/>
                <a:cs typeface="Tahoma"/>
              </a:rPr>
              <a:t>(3) Pride can never make you happy…</a:t>
            </a:r>
            <a:r>
              <a:rPr lang="en-US" sz="3500" b="1" dirty="0" smtClean="0">
                <a:solidFill>
                  <a:srgbClr val="FFFF00"/>
                </a:solidFill>
                <a:latin typeface="Tahoma"/>
                <a:cs typeface="Tahoma"/>
              </a:rPr>
              <a:t>v13</a:t>
            </a:r>
            <a:r>
              <a:rPr lang="en-US" sz="3500" b="1" dirty="0" smtClean="0">
                <a:solidFill>
                  <a:srgbClr val="DBBA5D"/>
                </a:solidFill>
                <a:latin typeface="Tahoma"/>
                <a:cs typeface="Tahoma"/>
              </a:rPr>
              <a:t> </a:t>
            </a:r>
            <a:endParaRPr lang="en-US" sz="3500" b="1" dirty="0">
              <a:solidFill>
                <a:srgbClr val="DBBA5D"/>
              </a:solidFill>
              <a:latin typeface="Tahoma"/>
              <a:cs typeface="Tahom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6149" y="2102796"/>
            <a:ext cx="795022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500" dirty="0" smtClean="0">
                <a:solidFill>
                  <a:schemeClr val="bg1"/>
                </a:solidFill>
                <a:latin typeface="Tahoma"/>
                <a:cs typeface="Tahoma"/>
              </a:rPr>
              <a:t>(2) Pride rejoices not so much in the inclusion of self, but the exclusion of others…</a:t>
            </a:r>
            <a:r>
              <a:rPr lang="en-US" sz="3500" b="1" dirty="0" smtClean="0">
                <a:solidFill>
                  <a:srgbClr val="FFFF00"/>
                </a:solidFill>
                <a:latin typeface="Tahoma"/>
                <a:cs typeface="Tahoma"/>
              </a:rPr>
              <a:t>v12</a:t>
            </a:r>
            <a:endParaRPr lang="en-US" sz="3500" b="1" dirty="0">
              <a:solidFill>
                <a:srgbClr val="FFFF00"/>
              </a:solidFill>
              <a:latin typeface="Tahoma"/>
              <a:cs typeface="Tahoma"/>
            </a:endParaRPr>
          </a:p>
        </p:txBody>
      </p:sp>
      <p:sp>
        <p:nvSpPr>
          <p:cNvPr id="15" name="Isosceles Triangle 14"/>
          <p:cNvSpPr/>
          <p:nvPr/>
        </p:nvSpPr>
        <p:spPr>
          <a:xfrm rot="5400000">
            <a:off x="364297" y="5281614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6" name="Isosceles Triangle 15"/>
          <p:cNvSpPr/>
          <p:nvPr/>
        </p:nvSpPr>
        <p:spPr>
          <a:xfrm rot="5400000">
            <a:off x="364297" y="232034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7" name="Isosceles Triangle 16"/>
          <p:cNvSpPr/>
          <p:nvPr/>
        </p:nvSpPr>
        <p:spPr>
          <a:xfrm rot="5400000">
            <a:off x="364297" y="141999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/>
      <p:bldP spid="13" grpId="0"/>
      <p:bldP spid="14" grpId="0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" y="28665"/>
            <a:ext cx="9144000" cy="1143000"/>
          </a:xfrm>
        </p:spPr>
        <p:txBody>
          <a:bodyPr>
            <a:noAutofit/>
          </a:bodyPr>
          <a:lstStyle/>
          <a:p>
            <a:r>
              <a:rPr lang="en-U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God’s View of Pride</a:t>
            </a:r>
            <a:endParaRPr lang="en-U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2742958"/>
            <a:ext cx="7950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Proverbs 11v2 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“When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pride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 cometh, then cometh shame”…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321639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284273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9" y="3783774"/>
            <a:ext cx="79502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Proverbs 16v18 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Pride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Tahoma"/>
                <a:cs typeface="Tahoma"/>
              </a:rPr>
              <a:t>goeth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 before destruction, and an haughty spirit before a fall”…(Middle verse of Proverbs!)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6149" y="1188306"/>
            <a:ext cx="79502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Proverbs 6v16-17 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“These six things doth Yahweh hate: yea, seven are an abomination unto him: A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proud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 look, a lying tongue”…</a:t>
            </a: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890780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6149" y="5268377"/>
            <a:ext cx="7950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Proverbs 29v23 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“A man’s </a:t>
            </a:r>
            <a:r>
              <a:rPr lang="en-US" sz="3000" b="1" dirty="0" smtClean="0">
                <a:solidFill>
                  <a:srgbClr val="DBBA5D"/>
                </a:solidFill>
                <a:latin typeface="Tahoma"/>
                <a:cs typeface="Tahoma"/>
              </a:rPr>
              <a:t>pride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 shall bring him low”…</a:t>
            </a:r>
          </a:p>
        </p:txBody>
      </p:sp>
      <p:sp>
        <p:nvSpPr>
          <p:cNvPr id="14" name="Isosceles Triangle 13"/>
          <p:cNvSpPr/>
          <p:nvPr/>
        </p:nvSpPr>
        <p:spPr>
          <a:xfrm rot="5400000">
            <a:off x="364297" y="5372395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/>
      <p:bldP spid="9" grpId="0"/>
      <p:bldP spid="12" grpId="0" animBg="1"/>
      <p:bldP spid="13" grpId="0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" y="28665"/>
            <a:ext cx="9144000" cy="1143000"/>
          </a:xfrm>
        </p:spPr>
        <p:txBody>
          <a:bodyPr>
            <a:noAutofit/>
          </a:bodyPr>
          <a:lstStyle/>
          <a:p>
            <a:r>
              <a:rPr lang="en-US" sz="4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Importance of HUMILITY</a:t>
            </a:r>
            <a:endParaRPr lang="en-US" sz="4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6149" y="1215629"/>
            <a:ext cx="79502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Revelation 19v8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3200" dirty="0">
                <a:solidFill>
                  <a:schemeClr val="bg1"/>
                </a:solidFill>
                <a:latin typeface="Tahoma"/>
                <a:cs typeface="Tahoma"/>
              </a:rPr>
              <a:t>And </a:t>
            </a:r>
            <a:r>
              <a:rPr lang="en-US" sz="3200" b="1" dirty="0">
                <a:solidFill>
                  <a:srgbClr val="DBBA5D"/>
                </a:solidFill>
                <a:latin typeface="Tahoma"/>
                <a:cs typeface="Tahoma"/>
              </a:rPr>
              <a:t>to her was granted </a:t>
            </a:r>
            <a:r>
              <a:rPr lang="en-US" sz="3200" dirty="0">
                <a:solidFill>
                  <a:schemeClr val="bg1"/>
                </a:solidFill>
                <a:latin typeface="Tahoma"/>
                <a:cs typeface="Tahoma"/>
              </a:rPr>
              <a:t>that </a:t>
            </a:r>
            <a:r>
              <a:rPr lang="en-US" sz="3200" b="1" dirty="0">
                <a:solidFill>
                  <a:srgbClr val="DBBA5D"/>
                </a:solidFill>
                <a:latin typeface="Tahoma"/>
                <a:cs typeface="Tahoma"/>
              </a:rPr>
              <a:t>she should be arrayed </a:t>
            </a:r>
            <a:r>
              <a:rPr lang="en-US" sz="3200" dirty="0">
                <a:solidFill>
                  <a:schemeClr val="bg1"/>
                </a:solidFill>
                <a:latin typeface="Tahoma"/>
                <a:cs typeface="Tahoma"/>
              </a:rPr>
              <a:t>in fine linen, clean and white: for the fine linen is the righteousness of saints.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354629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6149" y="3854365"/>
            <a:ext cx="79502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 smtClean="0">
                <a:solidFill>
                  <a:srgbClr val="FFFF00"/>
                </a:solidFill>
                <a:latin typeface="Tahoma"/>
                <a:cs typeface="Tahoma"/>
              </a:rPr>
              <a:t>I Peter 5v5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3200" dirty="0">
                <a:solidFill>
                  <a:srgbClr val="FFFFFF"/>
                </a:solidFill>
                <a:latin typeface="Tahoma"/>
                <a:cs typeface="Tahoma"/>
              </a:rPr>
              <a:t>Yea, all of you be subject one to another, and </a:t>
            </a:r>
            <a:r>
              <a:rPr lang="en-US" sz="3200" b="1" dirty="0">
                <a:solidFill>
                  <a:srgbClr val="DBBA5D"/>
                </a:solidFill>
                <a:latin typeface="Tahoma"/>
                <a:cs typeface="Tahoma"/>
              </a:rPr>
              <a:t>be clothed with humility</a:t>
            </a:r>
            <a:r>
              <a:rPr lang="en-US" sz="3200" dirty="0">
                <a:solidFill>
                  <a:srgbClr val="FFFFFF"/>
                </a:solidFill>
                <a:latin typeface="Tahoma"/>
                <a:cs typeface="Tahoma"/>
              </a:rPr>
              <a:t>: for God </a:t>
            </a:r>
            <a:r>
              <a:rPr lang="en-US" sz="3200" dirty="0" err="1">
                <a:solidFill>
                  <a:srgbClr val="FFFFFF"/>
                </a:solidFill>
                <a:latin typeface="Tahoma"/>
                <a:cs typeface="Tahoma"/>
              </a:rPr>
              <a:t>resisteth</a:t>
            </a:r>
            <a:r>
              <a:rPr lang="en-US" sz="3200" dirty="0">
                <a:solidFill>
                  <a:srgbClr val="FFFFFF"/>
                </a:solidFill>
                <a:latin typeface="Tahoma"/>
                <a:cs typeface="Tahoma"/>
              </a:rPr>
              <a:t> the proud, and </a:t>
            </a:r>
            <a:r>
              <a:rPr lang="en-US" sz="3200" dirty="0" err="1">
                <a:solidFill>
                  <a:srgbClr val="FFFFFF"/>
                </a:solidFill>
                <a:latin typeface="Tahoma"/>
                <a:cs typeface="Tahoma"/>
              </a:rPr>
              <a:t>giveth</a:t>
            </a:r>
            <a:r>
              <a:rPr lang="en-US" sz="3200" dirty="0">
                <a:solidFill>
                  <a:srgbClr val="FFFFFF"/>
                </a:solidFill>
                <a:latin typeface="Tahoma"/>
                <a:cs typeface="Tahoma"/>
              </a:rPr>
              <a:t> grace to the humble.</a:t>
            </a:r>
            <a:r>
              <a:rPr lang="en-US" sz="3000" dirty="0" smtClean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402007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55706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Verve.thmx</Template>
  <TotalTime>2387</TotalTime>
  <Words>252</Words>
  <Application>Microsoft Macintosh PowerPoint</Application>
  <PresentationFormat>On-screen Show (4:3)</PresentationFormat>
  <Paragraphs>31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Book Antiqua</vt:lpstr>
      <vt:lpstr>Calibri</vt:lpstr>
      <vt:lpstr>Tahoma</vt:lpstr>
      <vt:lpstr>Arial</vt:lpstr>
      <vt:lpstr>Office Theme</vt:lpstr>
      <vt:lpstr>ESTHER</vt:lpstr>
      <vt:lpstr>THE SCEPTRE  THE RISE OF AHASUERUS</vt:lpstr>
      <vt:lpstr>“Sceptre of righteousness”</vt:lpstr>
      <vt:lpstr>The Hallmarks of Pride</vt:lpstr>
      <vt:lpstr>God’s View of Pride</vt:lpstr>
      <vt:lpstr>The Importance of HUMILITY</vt:lpstr>
      <vt:lpstr>ESTHER</vt:lpstr>
    </vt:vector>
  </TitlesOfParts>
  <Company>USC School of Dentistry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Feast – The Fall of Vashti</dc:title>
  <dc:creator>Nathan and Susanna Lewis</dc:creator>
  <cp:lastModifiedBy>Nathan Lewis</cp:lastModifiedBy>
  <cp:revision>23</cp:revision>
  <dcterms:created xsi:type="dcterms:W3CDTF">2009-09-17T06:03:00Z</dcterms:created>
  <dcterms:modified xsi:type="dcterms:W3CDTF">2018-05-04T09:18:04Z</dcterms:modified>
</cp:coreProperties>
</file>