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9" r:id="rId2"/>
    <p:sldId id="290" r:id="rId3"/>
    <p:sldId id="280" r:id="rId4"/>
    <p:sldId id="291" r:id="rId5"/>
    <p:sldId id="292" r:id="rId6"/>
    <p:sldId id="294" r:id="rId7"/>
    <p:sldId id="295" r:id="rId8"/>
    <p:sldId id="287" r:id="rId9"/>
    <p:sldId id="30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A5D"/>
    <a:srgbClr val="868379"/>
    <a:srgbClr val="FFE98C"/>
    <a:srgbClr val="B8953C"/>
    <a:srgbClr val="91D9D9"/>
    <a:srgbClr val="FE4805"/>
    <a:srgbClr val="D9B350"/>
    <a:srgbClr val="5F2DFF"/>
    <a:srgbClr val="BE71FF"/>
    <a:srgbClr val="563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 autoAdjust="0"/>
    <p:restoredTop sz="91396" autoAdjust="0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A668D-7325-234D-A658-17270492B553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67254-BFF6-134E-95AB-263F80A316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91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27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0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64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28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2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4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40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7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68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tx1"/>
            </a:gs>
            <a:gs pos="100000">
              <a:srgbClr val="FFFFFF"/>
            </a:gs>
            <a:gs pos="42000">
              <a:schemeClr val="tx1">
                <a:lumMod val="95000"/>
                <a:lumOff val="5000"/>
              </a:schemeClr>
            </a:gs>
            <a:gs pos="75000">
              <a:schemeClr val="tx1">
                <a:lumMod val="95000"/>
                <a:lumOff val="5000"/>
              </a:schemeClr>
            </a:gs>
            <a:gs pos="21000">
              <a:schemeClr val="tx1"/>
            </a:gs>
            <a:gs pos="31000">
              <a:schemeClr val="tx1"/>
            </a:gs>
            <a:gs pos="36000">
              <a:schemeClr val="tx1"/>
            </a:gs>
            <a:gs pos="39000">
              <a:schemeClr val="tx1"/>
            </a:gs>
            <a:gs pos="40000">
              <a:schemeClr val="tx1"/>
            </a:gs>
            <a:gs pos="45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9FCA8-F66D-0646-83BD-CD5B4D401DA4}" type="datetimeFigureOut">
              <a:rPr lang="en-US" smtClean="0"/>
              <a:pPr/>
              <a:t>5/5/18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28401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 bright="-5000"/>
          </a:blip>
          <a:stretch>
            <a:fillRect/>
          </a:stretch>
        </p:blipFill>
        <p:spPr>
          <a:xfrm>
            <a:off x="4799828" y="2599321"/>
            <a:ext cx="4273186" cy="425868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0920" y="1980900"/>
            <a:ext cx="5509890" cy="1143000"/>
          </a:xfrm>
        </p:spPr>
        <p:txBody>
          <a:bodyPr>
            <a:normAutofit fontScale="90000"/>
          </a:bodyPr>
          <a:lstStyle/>
          <a:p>
            <a:r>
              <a:rPr lang="en-US" sz="7556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BANQUET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3333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FALL OF HAMAN</a:t>
            </a:r>
            <a:endParaRPr lang="en-US" sz="3333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72106" y="3836150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Esther 6v12</a:t>
            </a:r>
            <a:r>
              <a:rPr kumimoji="0" lang="en-US" sz="4400" b="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 – </a:t>
            </a:r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ea typeface="+mj-ea"/>
                <a:cs typeface="Book Antiqua"/>
              </a:rPr>
              <a:t>8v2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Poetic Justice of God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467716"/>
            <a:ext cx="7950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Psalm 9v16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“Yahweh is known by the judgment which He </a:t>
            </a:r>
            <a:r>
              <a:rPr lang="en-US" sz="2800" dirty="0" err="1" smtClean="0">
                <a:solidFill>
                  <a:schemeClr val="bg1"/>
                </a:solidFill>
                <a:latin typeface="Tahoma"/>
                <a:cs typeface="Tahoma"/>
              </a:rPr>
              <a:t>executeth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: the wicked is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snared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in the work of his own hands…” 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60671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16426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149" y="3059215"/>
            <a:ext cx="7950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Psalm 10v2 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– “The wicked in his pride doth persecute the poor: let them be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taken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 in the devices which they have imagined…”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6148" y="4667835"/>
            <a:ext cx="7950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Psalm 141v10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“Let the wicked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fall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into their own nets, whilst that I withal escape…”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25" name="Isosceles Triangle 24"/>
          <p:cNvSpPr/>
          <p:nvPr/>
        </p:nvSpPr>
        <p:spPr>
          <a:xfrm rot="5400000">
            <a:off x="364297" y="4761738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7" grpId="0"/>
      <p:bldP spid="24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King’s Wrath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467716"/>
            <a:ext cx="7950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Proverbs 16v14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“The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wrath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of a King is as messengers of death: but a wise man will pacify it…” 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60671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16426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149" y="3059215"/>
            <a:ext cx="7950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Proverbs 19v12 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– “The King’s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wrath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 is as the roaring of a lion; but his favour is as dew upon the grass…”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6148" y="4667835"/>
            <a:ext cx="7950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Proverbs 20v2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“The fear of a King is as the roaring of a lion: whoso </a:t>
            </a:r>
            <a:r>
              <a:rPr lang="en-US" sz="2800" dirty="0" err="1" smtClean="0">
                <a:solidFill>
                  <a:schemeClr val="bg1"/>
                </a:solidFill>
                <a:latin typeface="Tahoma"/>
                <a:cs typeface="Tahoma"/>
              </a:rPr>
              <a:t>provoketh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him to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anger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ahoma"/>
                <a:cs typeface="Tahoma"/>
              </a:rPr>
              <a:t>sinneth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against his own soul…”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25" name="Isosceles Triangle 24"/>
          <p:cNvSpPr/>
          <p:nvPr/>
        </p:nvSpPr>
        <p:spPr>
          <a:xfrm rot="5400000">
            <a:off x="364297" y="4761738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7" grpId="0"/>
      <p:bldP spid="24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“Given the whole world”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269776"/>
            <a:ext cx="79502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Isaiah 61v6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“But ye shall be named the Priests of Yahweh: … ye shall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eat the riches of the Gentiles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, and in their glory shall ye boast yourselves…” 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39228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29622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149" y="3207670"/>
            <a:ext cx="7950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Daniel 7v18 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– “But the saints of the Most High shall take the Kingdom, and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possess the Kingdom 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for ever, even for ever and ever…”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6148" y="4865775"/>
            <a:ext cx="8137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II Cor 6v10 (NEB)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“In our sorrows we have always cause for joy, poor ourselves we bring wealth to many, penniless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we own the world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…”</a:t>
            </a:r>
            <a:endParaRPr lang="en-US" sz="28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25" name="Isosceles Triangle 24"/>
          <p:cNvSpPr/>
          <p:nvPr/>
        </p:nvSpPr>
        <p:spPr>
          <a:xfrm rot="5400000">
            <a:off x="364297" y="4943183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7" grpId="0"/>
      <p:bldP spid="24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287686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13th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782277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14th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277730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15th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739925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16th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15066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17th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2766359" y="4315262"/>
            <a:ext cx="4229218" cy="1588"/>
          </a:xfrm>
          <a:prstGeom prst="straightConnector1">
            <a:avLst/>
          </a:prstGeom>
          <a:ln w="698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866788" y="1728725"/>
            <a:ext cx="7388426" cy="595072"/>
            <a:chOff x="1184288" y="1776350"/>
            <a:chExt cx="7388426" cy="595072"/>
          </a:xfrm>
        </p:grpSpPr>
        <p:sp>
          <p:nvSpPr>
            <p:cNvPr id="14" name="5-Point Star 13"/>
            <p:cNvSpPr/>
            <p:nvPr/>
          </p:nvSpPr>
          <p:spPr>
            <a:xfrm>
              <a:off x="1184288" y="1776350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TextBox 76"/>
            <p:cNvSpPr txBox="1"/>
            <p:nvPr/>
          </p:nvSpPr>
          <p:spPr>
            <a:xfrm>
              <a:off x="1863051" y="1868144"/>
              <a:ext cx="670966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Haman’s decree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3v12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(13</a:t>
              </a:r>
              <a:r>
                <a:rPr lang="en-US" sz="2500" baseline="30000" dirty="0" smtClean="0">
                  <a:solidFill>
                    <a:srgbClr val="FFFFFF"/>
                  </a:solidFill>
                  <a:latin typeface="Tahoma"/>
                  <a:cs typeface="Tahoma"/>
                </a:rPr>
                <a:t>th</a:t>
              </a:r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 of </a:t>
              </a:r>
              <a:r>
                <a:rPr lang="en-US" sz="2500" dirty="0" err="1" smtClean="0">
                  <a:solidFill>
                    <a:srgbClr val="FFFFFF"/>
                  </a:solidFill>
                  <a:latin typeface="Tahoma"/>
                  <a:cs typeface="Tahoma"/>
                </a:rPr>
                <a:t>Abib</a:t>
              </a:r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)</a:t>
              </a:r>
              <a:endParaRPr lang="en-US" sz="2500" dirty="0">
                <a:solidFill>
                  <a:srgbClr val="FFFFFF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335343" y="2277747"/>
            <a:ext cx="4666632" cy="595072"/>
            <a:chOff x="1184288" y="1776350"/>
            <a:chExt cx="4666632" cy="595072"/>
          </a:xfrm>
        </p:grpSpPr>
        <p:sp>
          <p:nvSpPr>
            <p:cNvPr id="80" name="5-Point Star 79"/>
            <p:cNvSpPr/>
            <p:nvPr/>
          </p:nvSpPr>
          <p:spPr>
            <a:xfrm>
              <a:off x="1184288" y="1776350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TextBox 80"/>
            <p:cNvSpPr txBox="1"/>
            <p:nvPr/>
          </p:nvSpPr>
          <p:spPr>
            <a:xfrm>
              <a:off x="1863051" y="1868144"/>
              <a:ext cx="398786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Shushan perplexed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3v15</a:t>
              </a:r>
              <a:endParaRPr lang="en-US" sz="2500" b="1" dirty="0">
                <a:solidFill>
                  <a:srgbClr val="FFFF00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2052726" y="2862202"/>
            <a:ext cx="5086819" cy="595072"/>
            <a:chOff x="1184288" y="1776350"/>
            <a:chExt cx="5086819" cy="595072"/>
          </a:xfrm>
        </p:grpSpPr>
        <p:sp>
          <p:nvSpPr>
            <p:cNvPr id="83" name="5-Point Star 82"/>
            <p:cNvSpPr/>
            <p:nvPr/>
          </p:nvSpPr>
          <p:spPr>
            <a:xfrm>
              <a:off x="1184288" y="1776350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4" name="TextBox 83"/>
            <p:cNvSpPr txBox="1"/>
            <p:nvPr/>
          </p:nvSpPr>
          <p:spPr>
            <a:xfrm>
              <a:off x="1863051" y="1868144"/>
              <a:ext cx="440805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Mordecai mourns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4v1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r>
                <a:rPr lang="en-US" sz="2500" dirty="0" smtClean="0">
                  <a:solidFill>
                    <a:schemeClr val="bg1"/>
                  </a:solidFill>
                  <a:latin typeface="Tahoma"/>
                  <a:cs typeface="Tahoma"/>
                </a:rPr>
                <a:t>(9am)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104273" y="759470"/>
            <a:ext cx="8895156" cy="900240"/>
            <a:chOff x="167773" y="759470"/>
            <a:chExt cx="8895156" cy="900240"/>
          </a:xfrm>
        </p:grpSpPr>
        <p:grpSp>
          <p:nvGrpSpPr>
            <p:cNvPr id="45" name="Group 44"/>
            <p:cNvGrpSpPr/>
            <p:nvPr/>
          </p:nvGrpSpPr>
          <p:grpSpPr>
            <a:xfrm>
              <a:off x="167773" y="759470"/>
              <a:ext cx="1480319" cy="900240"/>
              <a:chOff x="1198552" y="759470"/>
              <a:chExt cx="1706793" cy="90024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1652500" y="759470"/>
              <a:ext cx="1480319" cy="900240"/>
              <a:chOff x="1198552" y="759470"/>
              <a:chExt cx="1706793" cy="90024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4613138" y="759470"/>
              <a:ext cx="1480319" cy="900240"/>
              <a:chOff x="1198552" y="759470"/>
              <a:chExt cx="1706793" cy="900240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3132819" y="759470"/>
              <a:ext cx="1480319" cy="900240"/>
              <a:chOff x="1198552" y="759470"/>
              <a:chExt cx="1706793" cy="900240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5" name="Moon 64"/>
            <p:cNvSpPr/>
            <p:nvPr/>
          </p:nvSpPr>
          <p:spPr>
            <a:xfrm>
              <a:off x="4812871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un 65"/>
            <p:cNvSpPr/>
            <p:nvPr/>
          </p:nvSpPr>
          <p:spPr>
            <a:xfrm>
              <a:off x="2486500" y="933335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un 66"/>
            <p:cNvSpPr/>
            <p:nvPr/>
          </p:nvSpPr>
          <p:spPr>
            <a:xfrm>
              <a:off x="3956657" y="933335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un 68"/>
            <p:cNvSpPr/>
            <p:nvPr/>
          </p:nvSpPr>
          <p:spPr>
            <a:xfrm>
              <a:off x="5447400" y="929191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un 69"/>
            <p:cNvSpPr/>
            <p:nvPr/>
          </p:nvSpPr>
          <p:spPr>
            <a:xfrm>
              <a:off x="994895" y="929191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Moon 70"/>
            <p:cNvSpPr/>
            <p:nvPr/>
          </p:nvSpPr>
          <p:spPr>
            <a:xfrm>
              <a:off x="1850437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Moon 71"/>
            <p:cNvSpPr/>
            <p:nvPr/>
          </p:nvSpPr>
          <p:spPr>
            <a:xfrm>
              <a:off x="3339667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6093457" y="759470"/>
              <a:ext cx="1480319" cy="900240"/>
              <a:chOff x="7137737" y="759470"/>
              <a:chExt cx="1706793" cy="900240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7137737" y="759470"/>
                <a:ext cx="1706793" cy="900240"/>
                <a:chOff x="1198552" y="759470"/>
                <a:chExt cx="1706793" cy="900240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1198552" y="759470"/>
                  <a:ext cx="848722" cy="900240"/>
                </a:xfrm>
                <a:prstGeom prst="rect">
                  <a:avLst/>
                </a:prstGeom>
                <a:gradFill flip="none" rotWithShape="1">
                  <a:gsLst>
                    <a:gs pos="47000">
                      <a:srgbClr val="DBBA5D"/>
                    </a:gs>
                    <a:gs pos="100000">
                      <a:srgbClr val="FFFFFF"/>
                    </a:gs>
                  </a:gsLst>
                  <a:lin ang="7980000" scaled="0"/>
                  <a:tileRect/>
                </a:gra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2056623" y="759470"/>
                  <a:ext cx="848722" cy="9002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8" name="Sun 67"/>
              <p:cNvSpPr/>
              <p:nvPr/>
            </p:nvSpPr>
            <p:spPr>
              <a:xfrm>
                <a:off x="8087614" y="929191"/>
                <a:ext cx="643380" cy="587289"/>
              </a:xfrm>
              <a:prstGeom prst="sun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Moon 72"/>
              <p:cNvSpPr/>
              <p:nvPr/>
            </p:nvSpPr>
            <p:spPr>
              <a:xfrm>
                <a:off x="7390964" y="994531"/>
                <a:ext cx="363990" cy="474284"/>
              </a:xfrm>
              <a:prstGeom prst="moon">
                <a:avLst/>
              </a:prstGeom>
              <a:solidFill>
                <a:schemeClr val="tx1">
                  <a:alpha val="93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Moon 73"/>
            <p:cNvSpPr/>
            <p:nvPr/>
          </p:nvSpPr>
          <p:spPr>
            <a:xfrm>
              <a:off x="363726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7582610" y="759470"/>
              <a:ext cx="1480319" cy="900240"/>
              <a:chOff x="7137737" y="759470"/>
              <a:chExt cx="1706793" cy="900240"/>
            </a:xfrm>
          </p:grpSpPr>
          <p:grpSp>
            <p:nvGrpSpPr>
              <p:cNvPr id="97" name="Group 55"/>
              <p:cNvGrpSpPr/>
              <p:nvPr/>
            </p:nvGrpSpPr>
            <p:grpSpPr>
              <a:xfrm>
                <a:off x="7137737" y="759470"/>
                <a:ext cx="1706793" cy="900240"/>
                <a:chOff x="1198552" y="759470"/>
                <a:chExt cx="1706793" cy="900240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1198552" y="759470"/>
                  <a:ext cx="848722" cy="900240"/>
                </a:xfrm>
                <a:prstGeom prst="rect">
                  <a:avLst/>
                </a:prstGeom>
                <a:gradFill flip="none" rotWithShape="1">
                  <a:gsLst>
                    <a:gs pos="47000">
                      <a:srgbClr val="DBBA5D"/>
                    </a:gs>
                    <a:gs pos="100000">
                      <a:srgbClr val="FFFFFF"/>
                    </a:gs>
                  </a:gsLst>
                  <a:lin ang="7980000" scaled="0"/>
                  <a:tileRect/>
                </a:gra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2056623" y="759470"/>
                  <a:ext cx="848722" cy="9002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Sun 97"/>
              <p:cNvSpPr/>
              <p:nvPr/>
            </p:nvSpPr>
            <p:spPr>
              <a:xfrm>
                <a:off x="8087614" y="929191"/>
                <a:ext cx="643380" cy="587289"/>
              </a:xfrm>
              <a:prstGeom prst="sun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Moon 98"/>
              <p:cNvSpPr/>
              <p:nvPr/>
            </p:nvSpPr>
            <p:spPr>
              <a:xfrm>
                <a:off x="7390964" y="994531"/>
                <a:ext cx="363990" cy="474284"/>
              </a:xfrm>
              <a:prstGeom prst="moon">
                <a:avLst/>
              </a:prstGeom>
              <a:solidFill>
                <a:schemeClr val="tx1">
                  <a:alpha val="93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2" name="TextBox 101"/>
          <p:cNvSpPr txBox="1"/>
          <p:nvPr/>
        </p:nvSpPr>
        <p:spPr>
          <a:xfrm>
            <a:off x="7706197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18th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2400202" y="3440575"/>
            <a:ext cx="5654225" cy="595072"/>
            <a:chOff x="1184288" y="1776350"/>
            <a:chExt cx="5654225" cy="595072"/>
          </a:xfrm>
        </p:grpSpPr>
        <p:sp>
          <p:nvSpPr>
            <p:cNvPr id="105" name="5-Point Star 104"/>
            <p:cNvSpPr/>
            <p:nvPr/>
          </p:nvSpPr>
          <p:spPr>
            <a:xfrm>
              <a:off x="1184288" y="1776350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6" name="TextBox 105"/>
            <p:cNvSpPr txBox="1"/>
            <p:nvPr/>
          </p:nvSpPr>
          <p:spPr>
            <a:xfrm>
              <a:off x="1863050" y="1868144"/>
              <a:ext cx="497546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Mordecai’s 3 day fast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4v16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r>
                <a:rPr lang="en-US" sz="2500" dirty="0" smtClean="0">
                  <a:solidFill>
                    <a:schemeClr val="bg1"/>
                  </a:solidFill>
                  <a:latin typeface="Tahoma"/>
                  <a:cs typeface="Tahoma"/>
                </a:rPr>
                <a:t>(3pm)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0" y="4558322"/>
            <a:ext cx="5869711" cy="595072"/>
            <a:chOff x="-472569" y="4547453"/>
            <a:chExt cx="5869711" cy="595072"/>
          </a:xfrm>
        </p:grpSpPr>
        <p:sp>
          <p:nvSpPr>
            <p:cNvPr id="111" name="5-Point Star 110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" name="TextBox 111"/>
            <p:cNvSpPr txBox="1"/>
            <p:nvPr/>
          </p:nvSpPr>
          <p:spPr>
            <a:xfrm>
              <a:off x="-472569" y="4639247"/>
              <a:ext cx="516410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Esther comes before King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5v1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994895" y="5118188"/>
            <a:ext cx="5113664" cy="595072"/>
            <a:chOff x="283478" y="4547453"/>
            <a:chExt cx="5113664" cy="595072"/>
          </a:xfrm>
        </p:grpSpPr>
        <p:sp>
          <p:nvSpPr>
            <p:cNvPr id="118" name="5-Point Star 117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9" name="TextBox 118"/>
            <p:cNvSpPr txBox="1"/>
            <p:nvPr/>
          </p:nvSpPr>
          <p:spPr>
            <a:xfrm>
              <a:off x="283478" y="4639247"/>
              <a:ext cx="440805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Esther’s first banquet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5v6-8</a:t>
              </a:r>
              <a:endParaRPr lang="en-US" sz="2500" dirty="0">
                <a:solidFill>
                  <a:srgbClr val="FFFF00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1544170" y="5667463"/>
            <a:ext cx="5113664" cy="595072"/>
            <a:chOff x="283478" y="4547453"/>
            <a:chExt cx="5113664" cy="595072"/>
          </a:xfrm>
        </p:grpSpPr>
        <p:sp>
          <p:nvSpPr>
            <p:cNvPr id="121" name="5-Point Star 120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2" name="TextBox 121"/>
            <p:cNvSpPr txBox="1"/>
            <p:nvPr/>
          </p:nvSpPr>
          <p:spPr>
            <a:xfrm>
              <a:off x="283478" y="4639247"/>
              <a:ext cx="440805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The King can’t sleep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6v1</a:t>
              </a:r>
              <a:endParaRPr lang="en-US" sz="2500" dirty="0">
                <a:solidFill>
                  <a:srgbClr val="FFFF00"/>
                </a:solidFill>
                <a:latin typeface="Tahoma"/>
                <a:cs typeface="Tahoma"/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6257258" y="5209982"/>
            <a:ext cx="25787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FFFF"/>
                </a:solidFill>
                <a:latin typeface="Tahoma"/>
                <a:cs typeface="Tahoma"/>
              </a:rPr>
              <a:t>(Mordecai dead)</a:t>
            </a:r>
            <a:endParaRPr lang="en-US" sz="25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287686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13th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782277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14th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277730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15th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739925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16th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15066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17th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2766359" y="2540578"/>
            <a:ext cx="4229218" cy="1588"/>
          </a:xfrm>
          <a:prstGeom prst="straightConnector1">
            <a:avLst/>
          </a:prstGeom>
          <a:ln w="698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102"/>
          <p:cNvGrpSpPr/>
          <p:nvPr/>
        </p:nvGrpSpPr>
        <p:grpSpPr>
          <a:xfrm>
            <a:off x="104273" y="759470"/>
            <a:ext cx="8895156" cy="900240"/>
            <a:chOff x="167773" y="759470"/>
            <a:chExt cx="8895156" cy="900240"/>
          </a:xfrm>
        </p:grpSpPr>
        <p:grpSp>
          <p:nvGrpSpPr>
            <p:cNvPr id="6" name="Group 44"/>
            <p:cNvGrpSpPr/>
            <p:nvPr/>
          </p:nvGrpSpPr>
          <p:grpSpPr>
            <a:xfrm>
              <a:off x="167773" y="759470"/>
              <a:ext cx="1480319" cy="900240"/>
              <a:chOff x="1198552" y="759470"/>
              <a:chExt cx="1706793" cy="90024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45"/>
            <p:cNvGrpSpPr/>
            <p:nvPr/>
          </p:nvGrpSpPr>
          <p:grpSpPr>
            <a:xfrm>
              <a:off x="1652500" y="759470"/>
              <a:ext cx="1480319" cy="900240"/>
              <a:chOff x="1198552" y="759470"/>
              <a:chExt cx="1706793" cy="90024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48"/>
            <p:cNvGrpSpPr/>
            <p:nvPr/>
          </p:nvGrpSpPr>
          <p:grpSpPr>
            <a:xfrm>
              <a:off x="4613138" y="759470"/>
              <a:ext cx="1480319" cy="900240"/>
              <a:chOff x="1198552" y="759470"/>
              <a:chExt cx="1706793" cy="900240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51"/>
            <p:cNvGrpSpPr/>
            <p:nvPr/>
          </p:nvGrpSpPr>
          <p:grpSpPr>
            <a:xfrm>
              <a:off x="3132819" y="759470"/>
              <a:ext cx="1480319" cy="900240"/>
              <a:chOff x="1198552" y="759470"/>
              <a:chExt cx="1706793" cy="900240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1198552" y="759470"/>
                <a:ext cx="848722" cy="900240"/>
              </a:xfrm>
              <a:prstGeom prst="rect">
                <a:avLst/>
              </a:prstGeom>
              <a:gradFill flip="none" rotWithShape="1">
                <a:gsLst>
                  <a:gs pos="47000">
                    <a:srgbClr val="DBBA5D"/>
                  </a:gs>
                  <a:gs pos="100000">
                    <a:srgbClr val="FFFFFF"/>
                  </a:gs>
                </a:gsLst>
                <a:lin ang="7980000" scaled="0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2056623" y="759470"/>
                <a:ext cx="848722" cy="9002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5" name="Moon 64"/>
            <p:cNvSpPr/>
            <p:nvPr/>
          </p:nvSpPr>
          <p:spPr>
            <a:xfrm>
              <a:off x="4812871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un 65"/>
            <p:cNvSpPr/>
            <p:nvPr/>
          </p:nvSpPr>
          <p:spPr>
            <a:xfrm>
              <a:off x="2486500" y="933335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Sun 66"/>
            <p:cNvSpPr/>
            <p:nvPr/>
          </p:nvSpPr>
          <p:spPr>
            <a:xfrm>
              <a:off x="3956657" y="933335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Sun 68"/>
            <p:cNvSpPr/>
            <p:nvPr/>
          </p:nvSpPr>
          <p:spPr>
            <a:xfrm>
              <a:off x="5447400" y="929191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Sun 69"/>
            <p:cNvSpPr/>
            <p:nvPr/>
          </p:nvSpPr>
          <p:spPr>
            <a:xfrm>
              <a:off x="994895" y="929191"/>
              <a:ext cx="558010" cy="587289"/>
            </a:xfrm>
            <a:prstGeom prst="su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Moon 70"/>
            <p:cNvSpPr/>
            <p:nvPr/>
          </p:nvSpPr>
          <p:spPr>
            <a:xfrm>
              <a:off x="1850437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Moon 71"/>
            <p:cNvSpPr/>
            <p:nvPr/>
          </p:nvSpPr>
          <p:spPr>
            <a:xfrm>
              <a:off x="3339667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87"/>
            <p:cNvGrpSpPr/>
            <p:nvPr/>
          </p:nvGrpSpPr>
          <p:grpSpPr>
            <a:xfrm>
              <a:off x="6093457" y="759470"/>
              <a:ext cx="1480319" cy="900240"/>
              <a:chOff x="7137737" y="759470"/>
              <a:chExt cx="1706793" cy="900240"/>
            </a:xfrm>
          </p:grpSpPr>
          <p:grpSp>
            <p:nvGrpSpPr>
              <p:cNvPr id="11" name="Group 55"/>
              <p:cNvGrpSpPr/>
              <p:nvPr/>
            </p:nvGrpSpPr>
            <p:grpSpPr>
              <a:xfrm>
                <a:off x="7137737" y="759470"/>
                <a:ext cx="1706793" cy="900240"/>
                <a:chOff x="1198552" y="759470"/>
                <a:chExt cx="1706793" cy="900240"/>
              </a:xfrm>
            </p:grpSpPr>
            <p:sp>
              <p:nvSpPr>
                <p:cNvPr id="57" name="Rectangle 56"/>
                <p:cNvSpPr/>
                <p:nvPr/>
              </p:nvSpPr>
              <p:spPr>
                <a:xfrm>
                  <a:off x="1198552" y="759470"/>
                  <a:ext cx="848722" cy="900240"/>
                </a:xfrm>
                <a:prstGeom prst="rect">
                  <a:avLst/>
                </a:prstGeom>
                <a:gradFill flip="none" rotWithShape="1">
                  <a:gsLst>
                    <a:gs pos="47000">
                      <a:srgbClr val="DBBA5D"/>
                    </a:gs>
                    <a:gs pos="100000">
                      <a:srgbClr val="FFFFFF"/>
                    </a:gs>
                  </a:gsLst>
                  <a:lin ang="7980000" scaled="0"/>
                  <a:tileRect/>
                </a:gra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2056623" y="759470"/>
                  <a:ext cx="848722" cy="9002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8" name="Sun 67"/>
              <p:cNvSpPr/>
              <p:nvPr/>
            </p:nvSpPr>
            <p:spPr>
              <a:xfrm>
                <a:off x="8087614" y="929191"/>
                <a:ext cx="643380" cy="587289"/>
              </a:xfrm>
              <a:prstGeom prst="sun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Moon 72"/>
              <p:cNvSpPr/>
              <p:nvPr/>
            </p:nvSpPr>
            <p:spPr>
              <a:xfrm>
                <a:off x="7390964" y="994531"/>
                <a:ext cx="363990" cy="474284"/>
              </a:xfrm>
              <a:prstGeom prst="moon">
                <a:avLst/>
              </a:prstGeom>
              <a:solidFill>
                <a:schemeClr val="tx1">
                  <a:alpha val="93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Moon 73"/>
            <p:cNvSpPr/>
            <p:nvPr/>
          </p:nvSpPr>
          <p:spPr>
            <a:xfrm>
              <a:off x="363726" y="994531"/>
              <a:ext cx="315692" cy="474284"/>
            </a:xfrm>
            <a:prstGeom prst="moon">
              <a:avLst/>
            </a:prstGeom>
            <a:solidFill>
              <a:schemeClr val="tx1">
                <a:alpha val="93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95"/>
            <p:cNvGrpSpPr/>
            <p:nvPr/>
          </p:nvGrpSpPr>
          <p:grpSpPr>
            <a:xfrm>
              <a:off x="7582610" y="759470"/>
              <a:ext cx="1480319" cy="900240"/>
              <a:chOff x="7137737" y="759470"/>
              <a:chExt cx="1706793" cy="900240"/>
            </a:xfrm>
          </p:grpSpPr>
          <p:grpSp>
            <p:nvGrpSpPr>
              <p:cNvPr id="13" name="Group 55"/>
              <p:cNvGrpSpPr/>
              <p:nvPr/>
            </p:nvGrpSpPr>
            <p:grpSpPr>
              <a:xfrm>
                <a:off x="7137737" y="759470"/>
                <a:ext cx="1706793" cy="900240"/>
                <a:chOff x="1198552" y="759470"/>
                <a:chExt cx="1706793" cy="900240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1198552" y="759470"/>
                  <a:ext cx="848722" cy="900240"/>
                </a:xfrm>
                <a:prstGeom prst="rect">
                  <a:avLst/>
                </a:prstGeom>
                <a:gradFill flip="none" rotWithShape="1">
                  <a:gsLst>
                    <a:gs pos="47000">
                      <a:srgbClr val="DBBA5D"/>
                    </a:gs>
                    <a:gs pos="100000">
                      <a:srgbClr val="FFFFFF"/>
                    </a:gs>
                  </a:gsLst>
                  <a:lin ang="7980000" scaled="0"/>
                  <a:tileRect/>
                </a:gra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2056623" y="759470"/>
                  <a:ext cx="848722" cy="9002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Sun 97"/>
              <p:cNvSpPr/>
              <p:nvPr/>
            </p:nvSpPr>
            <p:spPr>
              <a:xfrm>
                <a:off x="8087614" y="929191"/>
                <a:ext cx="643380" cy="587289"/>
              </a:xfrm>
              <a:prstGeom prst="sun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Moon 98"/>
              <p:cNvSpPr/>
              <p:nvPr/>
            </p:nvSpPr>
            <p:spPr>
              <a:xfrm>
                <a:off x="7390964" y="994531"/>
                <a:ext cx="363990" cy="474284"/>
              </a:xfrm>
              <a:prstGeom prst="moon">
                <a:avLst/>
              </a:prstGeom>
              <a:solidFill>
                <a:schemeClr val="tx1">
                  <a:alpha val="93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2" name="TextBox 101"/>
          <p:cNvSpPr txBox="1"/>
          <p:nvPr/>
        </p:nvSpPr>
        <p:spPr>
          <a:xfrm>
            <a:off x="7706197" y="205472"/>
            <a:ext cx="1129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ahoma"/>
                <a:cs typeface="Tahoma"/>
              </a:rPr>
              <a:t>18th</a:t>
            </a:r>
            <a:endParaRPr lang="en-US" sz="3000" b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pSp>
        <p:nvGrpSpPr>
          <p:cNvPr id="15" name="Group 103"/>
          <p:cNvGrpSpPr/>
          <p:nvPr/>
        </p:nvGrpSpPr>
        <p:grpSpPr>
          <a:xfrm>
            <a:off x="2400202" y="1757685"/>
            <a:ext cx="5654225" cy="595072"/>
            <a:chOff x="1184288" y="1776350"/>
            <a:chExt cx="5654225" cy="595072"/>
          </a:xfrm>
        </p:grpSpPr>
        <p:sp>
          <p:nvSpPr>
            <p:cNvPr id="105" name="5-Point Star 104"/>
            <p:cNvSpPr/>
            <p:nvPr/>
          </p:nvSpPr>
          <p:spPr>
            <a:xfrm>
              <a:off x="1184288" y="1776350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6" name="TextBox 105"/>
            <p:cNvSpPr txBox="1"/>
            <p:nvPr/>
          </p:nvSpPr>
          <p:spPr>
            <a:xfrm>
              <a:off x="1863050" y="1868144"/>
              <a:ext cx="497546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Mordecai’s 3 day fast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4v16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r>
                <a:rPr lang="en-US" sz="2500" dirty="0" smtClean="0">
                  <a:solidFill>
                    <a:schemeClr val="bg1"/>
                  </a:solidFill>
                  <a:latin typeface="Tahoma"/>
                  <a:cs typeface="Tahoma"/>
                </a:rPr>
                <a:t>(3pm)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75" name="Group 115"/>
          <p:cNvGrpSpPr/>
          <p:nvPr/>
        </p:nvGrpSpPr>
        <p:grpSpPr>
          <a:xfrm>
            <a:off x="-612023" y="2738613"/>
            <a:ext cx="7784622" cy="595072"/>
            <a:chOff x="-2387480" y="4547453"/>
            <a:chExt cx="7784622" cy="595072"/>
          </a:xfrm>
        </p:grpSpPr>
        <p:sp>
          <p:nvSpPr>
            <p:cNvPr id="78" name="5-Point Star 77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TextBox 78"/>
            <p:cNvSpPr txBox="1"/>
            <p:nvPr/>
          </p:nvSpPr>
          <p:spPr>
            <a:xfrm>
              <a:off x="-2387480" y="4639247"/>
              <a:ext cx="707901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Mordecai’s resurrection/parade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6v11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(5am) </a:t>
              </a:r>
              <a:endParaRPr lang="en-US" sz="2500" dirty="0">
                <a:solidFill>
                  <a:srgbClr val="FFFFFF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82" name="Group 115"/>
          <p:cNvGrpSpPr/>
          <p:nvPr/>
        </p:nvGrpSpPr>
        <p:grpSpPr>
          <a:xfrm>
            <a:off x="226072" y="3304086"/>
            <a:ext cx="7068325" cy="595072"/>
            <a:chOff x="-1671183" y="4547453"/>
            <a:chExt cx="7068325" cy="595072"/>
          </a:xfrm>
        </p:grpSpPr>
        <p:sp>
          <p:nvSpPr>
            <p:cNvPr id="85" name="5-Point Star 84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6" name="TextBox 85"/>
            <p:cNvSpPr txBox="1"/>
            <p:nvPr/>
          </p:nvSpPr>
          <p:spPr>
            <a:xfrm>
              <a:off x="-1671183" y="4639247"/>
              <a:ext cx="636271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Esther’s second banquet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7v1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87" name="Group 115"/>
          <p:cNvGrpSpPr/>
          <p:nvPr/>
        </p:nvGrpSpPr>
        <p:grpSpPr>
          <a:xfrm>
            <a:off x="349090" y="3878311"/>
            <a:ext cx="7068325" cy="595072"/>
            <a:chOff x="-1671183" y="4547453"/>
            <a:chExt cx="7068325" cy="595072"/>
          </a:xfrm>
        </p:grpSpPr>
        <p:sp>
          <p:nvSpPr>
            <p:cNvPr id="88" name="5-Point Star 87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TextBox 88"/>
            <p:cNvSpPr txBox="1"/>
            <p:nvPr/>
          </p:nvSpPr>
          <p:spPr>
            <a:xfrm>
              <a:off x="-1671183" y="4639247"/>
              <a:ext cx="636271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Haman is hung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7v10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90" name="Group 115"/>
          <p:cNvGrpSpPr/>
          <p:nvPr/>
        </p:nvGrpSpPr>
        <p:grpSpPr>
          <a:xfrm>
            <a:off x="0" y="4459083"/>
            <a:ext cx="7554514" cy="595072"/>
            <a:chOff x="-2157372" y="4547453"/>
            <a:chExt cx="7554514" cy="595072"/>
          </a:xfrm>
        </p:grpSpPr>
        <p:sp>
          <p:nvSpPr>
            <p:cNvPr id="91" name="5-Point Star 90"/>
            <p:cNvSpPr/>
            <p:nvPr/>
          </p:nvSpPr>
          <p:spPr>
            <a:xfrm>
              <a:off x="4739925" y="4547453"/>
              <a:ext cx="657217" cy="595072"/>
            </a:xfrm>
            <a:prstGeom prst="star5">
              <a:avLst/>
            </a:prstGeom>
            <a:gradFill flip="none" rotWithShape="1">
              <a:gsLst>
                <a:gs pos="53000">
                  <a:srgbClr val="DBBA5D"/>
                </a:gs>
                <a:gs pos="100000">
                  <a:srgbClr val="FFFFFF"/>
                </a:gs>
              </a:gsLst>
              <a:lin ang="91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TextBox 91"/>
            <p:cNvSpPr txBox="1"/>
            <p:nvPr/>
          </p:nvSpPr>
          <p:spPr>
            <a:xfrm>
              <a:off x="-2157372" y="4639247"/>
              <a:ext cx="684890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 smtClean="0">
                  <a:solidFill>
                    <a:srgbClr val="FFFFFF"/>
                  </a:solidFill>
                  <a:latin typeface="Tahoma"/>
                  <a:cs typeface="Tahoma"/>
                </a:rPr>
                <a:t>Mordecai’s ascension to meet King </a:t>
              </a:r>
              <a:r>
                <a:rPr lang="en-US" sz="2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8v1</a:t>
              </a:r>
              <a:r>
                <a:rPr lang="en-US" sz="2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endParaRPr lang="en-US" sz="2500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318489" y="5171235"/>
            <a:ext cx="8486892" cy="15234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FFFF"/>
                </a:solidFill>
                <a:latin typeface="Tahoma"/>
                <a:cs typeface="Tahoma"/>
              </a:rPr>
              <a:t>“Then said I, Lo, I come (in the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volume</a:t>
            </a:r>
            <a:r>
              <a:rPr lang="en-US" sz="3000" b="1" dirty="0" smtClean="0">
                <a:solidFill>
                  <a:srgbClr val="FFFFFF"/>
                </a:solidFill>
                <a:latin typeface="Tahoma"/>
                <a:cs typeface="Tahoma"/>
              </a:rPr>
              <a:t> of the book it is written of me), to do thy will O God…” </a:t>
            </a:r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Hebrews 10v7</a:t>
            </a:r>
            <a:endParaRPr lang="en-US" sz="30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" y="28665"/>
            <a:ext cx="9144000" cy="1143000"/>
          </a:xfrm>
        </p:spPr>
        <p:txBody>
          <a:bodyPr>
            <a:noAutofit/>
          </a:bodyPr>
          <a:lstStyle/>
          <a:p>
            <a:r>
              <a:rPr lang="en-US" sz="4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Importance of LOVE</a:t>
            </a:r>
            <a:endParaRPr lang="en-US" sz="4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331094"/>
            <a:ext cx="79502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Revelation 21v2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And I John saw the holy city, new Jerusalem, coming down from God out of heaven, prepared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as a bride adorned for her husband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43710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6149" y="3854365"/>
            <a:ext cx="79502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I John 4v19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We </a:t>
            </a:r>
            <a:r>
              <a:rPr lang="en-US" sz="3200" b="1" dirty="0" smtClean="0">
                <a:solidFill>
                  <a:srgbClr val="DBBA5D"/>
                </a:solidFill>
                <a:latin typeface="Tahoma"/>
                <a:cs typeface="Tahoma"/>
              </a:rPr>
              <a:t>love him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, because he first loved us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97059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73446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Verve.thmx</Template>
  <TotalTime>2901</TotalTime>
  <Words>443</Words>
  <Application>Microsoft Macintosh PowerPoint</Application>
  <PresentationFormat>On-screen Show (4:3)</PresentationFormat>
  <Paragraphs>56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Book Antiqua</vt:lpstr>
      <vt:lpstr>Calibri</vt:lpstr>
      <vt:lpstr>Tahoma</vt:lpstr>
      <vt:lpstr>Arial</vt:lpstr>
      <vt:lpstr>Office Theme</vt:lpstr>
      <vt:lpstr>ESTHER</vt:lpstr>
      <vt:lpstr>THE BANQUET  THE FALL OF HAMAN</vt:lpstr>
      <vt:lpstr>The Poetic Justice of God</vt:lpstr>
      <vt:lpstr>The King’s Wrath</vt:lpstr>
      <vt:lpstr>“Given the whole world”</vt:lpstr>
      <vt:lpstr>PowerPoint Presentation</vt:lpstr>
      <vt:lpstr>PowerPoint Presentation</vt:lpstr>
      <vt:lpstr>The Importance of LOVE</vt:lpstr>
      <vt:lpstr>ESTHER</vt:lpstr>
    </vt:vector>
  </TitlesOfParts>
  <Company>USC School of Dentistry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Feast – The Fall of Vashti</dc:title>
  <dc:creator>Nathan and Susanna Lewis</dc:creator>
  <cp:lastModifiedBy>Nathan Lewis</cp:lastModifiedBy>
  <cp:revision>29</cp:revision>
  <dcterms:created xsi:type="dcterms:W3CDTF">2009-09-20T16:09:45Z</dcterms:created>
  <dcterms:modified xsi:type="dcterms:W3CDTF">2018-05-05T09:44:33Z</dcterms:modified>
</cp:coreProperties>
</file>