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328" r:id="rId2"/>
    <p:sldId id="301" r:id="rId3"/>
    <p:sldId id="302" r:id="rId4"/>
    <p:sldId id="303" r:id="rId5"/>
    <p:sldId id="304" r:id="rId6"/>
    <p:sldId id="305" r:id="rId7"/>
    <p:sldId id="300" r:id="rId8"/>
    <p:sldId id="306" r:id="rId9"/>
    <p:sldId id="280" r:id="rId10"/>
    <p:sldId id="307" r:id="rId11"/>
    <p:sldId id="324" r:id="rId12"/>
    <p:sldId id="326" r:id="rId13"/>
    <p:sldId id="308" r:id="rId14"/>
    <p:sldId id="311" r:id="rId15"/>
    <p:sldId id="330" r:id="rId16"/>
    <p:sldId id="329" r:id="rId17"/>
    <p:sldId id="321" r:id="rId18"/>
    <p:sldId id="322"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BA5D"/>
    <a:srgbClr val="868379"/>
    <a:srgbClr val="FFE98C"/>
    <a:srgbClr val="B8953C"/>
    <a:srgbClr val="91D9D9"/>
    <a:srgbClr val="FE4805"/>
    <a:srgbClr val="D9B350"/>
    <a:srgbClr val="5F2DFF"/>
    <a:srgbClr val="BE71FF"/>
    <a:srgbClr val="563C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p:restoredTop sz="91404"/>
  </p:normalViewPr>
  <p:slideViewPr>
    <p:cSldViewPr snapToGrid="0" snapToObjects="1">
      <p:cViewPr varScale="1">
        <p:scale>
          <a:sx n="99" d="100"/>
          <a:sy n="99" d="100"/>
        </p:scale>
        <p:origin x="2000"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8A668D-7325-234D-A658-17270492B553}" type="datetimeFigureOut">
              <a:rPr lang="en-US" smtClean="0"/>
              <a:pPr/>
              <a:t>8/16/19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367254-BFF6-134E-95AB-263F80A31674}" type="slidenum">
              <a:rPr lang="en-US" smtClean="0"/>
              <a:pPr/>
              <a:t>‹#›</a:t>
            </a:fld>
            <a:endParaRPr lang="en-US"/>
          </a:p>
        </p:txBody>
      </p:sp>
    </p:spTree>
    <p:extLst>
      <p:ext uri="{BB962C8B-B14F-4D97-AF65-F5344CB8AC3E}">
        <p14:creationId xmlns:p14="http://schemas.microsoft.com/office/powerpoint/2010/main" val="348059770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1</a:t>
            </a:fld>
            <a:endParaRPr lang="en-US"/>
          </a:p>
        </p:txBody>
      </p:sp>
    </p:spTree>
    <p:extLst>
      <p:ext uri="{BB962C8B-B14F-4D97-AF65-F5344CB8AC3E}">
        <p14:creationId xmlns:p14="http://schemas.microsoft.com/office/powerpoint/2010/main" val="1718256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11</a:t>
            </a:fld>
            <a:endParaRPr lang="en-US"/>
          </a:p>
        </p:txBody>
      </p:sp>
    </p:spTree>
    <p:extLst>
      <p:ext uri="{BB962C8B-B14F-4D97-AF65-F5344CB8AC3E}">
        <p14:creationId xmlns:p14="http://schemas.microsoft.com/office/powerpoint/2010/main" val="93564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12</a:t>
            </a:fld>
            <a:endParaRPr lang="en-US"/>
          </a:p>
        </p:txBody>
      </p:sp>
    </p:spTree>
    <p:extLst>
      <p:ext uri="{BB962C8B-B14F-4D97-AF65-F5344CB8AC3E}">
        <p14:creationId xmlns:p14="http://schemas.microsoft.com/office/powerpoint/2010/main" val="576101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13</a:t>
            </a:fld>
            <a:endParaRPr lang="en-US"/>
          </a:p>
        </p:txBody>
      </p:sp>
    </p:spTree>
    <p:extLst>
      <p:ext uri="{BB962C8B-B14F-4D97-AF65-F5344CB8AC3E}">
        <p14:creationId xmlns:p14="http://schemas.microsoft.com/office/powerpoint/2010/main" val="1684234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14</a:t>
            </a:fld>
            <a:endParaRPr lang="en-US"/>
          </a:p>
        </p:txBody>
      </p:sp>
    </p:spTree>
    <p:extLst>
      <p:ext uri="{BB962C8B-B14F-4D97-AF65-F5344CB8AC3E}">
        <p14:creationId xmlns:p14="http://schemas.microsoft.com/office/powerpoint/2010/main" val="954164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16</a:t>
            </a:fld>
            <a:endParaRPr lang="en-US"/>
          </a:p>
        </p:txBody>
      </p:sp>
    </p:spTree>
    <p:extLst>
      <p:ext uri="{BB962C8B-B14F-4D97-AF65-F5344CB8AC3E}">
        <p14:creationId xmlns:p14="http://schemas.microsoft.com/office/powerpoint/2010/main" val="1835087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17</a:t>
            </a:fld>
            <a:endParaRPr lang="en-US"/>
          </a:p>
        </p:txBody>
      </p:sp>
    </p:spTree>
    <p:extLst>
      <p:ext uri="{BB962C8B-B14F-4D97-AF65-F5344CB8AC3E}">
        <p14:creationId xmlns:p14="http://schemas.microsoft.com/office/powerpoint/2010/main" val="1381619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18</a:t>
            </a:fld>
            <a:endParaRPr lang="en-US"/>
          </a:p>
        </p:txBody>
      </p:sp>
    </p:spTree>
    <p:extLst>
      <p:ext uri="{BB962C8B-B14F-4D97-AF65-F5344CB8AC3E}">
        <p14:creationId xmlns:p14="http://schemas.microsoft.com/office/powerpoint/2010/main" val="131794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2</a:t>
            </a:fld>
            <a:endParaRPr lang="en-US"/>
          </a:p>
        </p:txBody>
      </p:sp>
    </p:spTree>
    <p:extLst>
      <p:ext uri="{BB962C8B-B14F-4D97-AF65-F5344CB8AC3E}">
        <p14:creationId xmlns:p14="http://schemas.microsoft.com/office/powerpoint/2010/main" val="1569712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3</a:t>
            </a:fld>
            <a:endParaRPr lang="en-US"/>
          </a:p>
        </p:txBody>
      </p:sp>
    </p:spTree>
    <p:extLst>
      <p:ext uri="{BB962C8B-B14F-4D97-AF65-F5344CB8AC3E}">
        <p14:creationId xmlns:p14="http://schemas.microsoft.com/office/powerpoint/2010/main" val="325283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4</a:t>
            </a:fld>
            <a:endParaRPr lang="en-US"/>
          </a:p>
        </p:txBody>
      </p:sp>
    </p:spTree>
    <p:extLst>
      <p:ext uri="{BB962C8B-B14F-4D97-AF65-F5344CB8AC3E}">
        <p14:creationId xmlns:p14="http://schemas.microsoft.com/office/powerpoint/2010/main" val="1691028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5</a:t>
            </a:fld>
            <a:endParaRPr lang="en-US"/>
          </a:p>
        </p:txBody>
      </p:sp>
    </p:spTree>
    <p:extLst>
      <p:ext uri="{BB962C8B-B14F-4D97-AF65-F5344CB8AC3E}">
        <p14:creationId xmlns:p14="http://schemas.microsoft.com/office/powerpoint/2010/main" val="1323936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7</a:t>
            </a:fld>
            <a:endParaRPr lang="en-US"/>
          </a:p>
        </p:txBody>
      </p:sp>
    </p:spTree>
    <p:extLst>
      <p:ext uri="{BB962C8B-B14F-4D97-AF65-F5344CB8AC3E}">
        <p14:creationId xmlns:p14="http://schemas.microsoft.com/office/powerpoint/2010/main" val="1628541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8</a:t>
            </a:fld>
            <a:endParaRPr lang="en-US"/>
          </a:p>
        </p:txBody>
      </p:sp>
    </p:spTree>
    <p:extLst>
      <p:ext uri="{BB962C8B-B14F-4D97-AF65-F5344CB8AC3E}">
        <p14:creationId xmlns:p14="http://schemas.microsoft.com/office/powerpoint/2010/main" val="1218833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9</a:t>
            </a:fld>
            <a:endParaRPr lang="en-US"/>
          </a:p>
        </p:txBody>
      </p:sp>
    </p:spTree>
    <p:extLst>
      <p:ext uri="{BB962C8B-B14F-4D97-AF65-F5344CB8AC3E}">
        <p14:creationId xmlns:p14="http://schemas.microsoft.com/office/powerpoint/2010/main" val="94344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367254-BFF6-134E-95AB-263F80A31674}" type="slidenum">
              <a:rPr lang="en-US" smtClean="0"/>
              <a:pPr/>
              <a:t>10</a:t>
            </a:fld>
            <a:endParaRPr lang="en-US"/>
          </a:p>
        </p:txBody>
      </p:sp>
    </p:spTree>
    <p:extLst>
      <p:ext uri="{BB962C8B-B14F-4D97-AF65-F5344CB8AC3E}">
        <p14:creationId xmlns:p14="http://schemas.microsoft.com/office/powerpoint/2010/main" val="802676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9D9FCA8-F66D-0646-83BD-CD5B4D401DA4}" type="datetimeFigureOut">
              <a:rPr lang="en-US" smtClean="0"/>
              <a:pPr/>
              <a:t>8/16/19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D9FCA8-F66D-0646-83BD-CD5B4D401DA4}" type="datetimeFigureOut">
              <a:rPr lang="en-US" smtClean="0"/>
              <a:pPr/>
              <a:t>8/16/19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D9FCA8-F66D-0646-83BD-CD5B4D401DA4}" type="datetimeFigureOut">
              <a:rPr lang="en-US" smtClean="0"/>
              <a:pPr/>
              <a:t>8/16/19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D9FCA8-F66D-0646-83BD-CD5B4D401DA4}" type="datetimeFigureOut">
              <a:rPr lang="en-US" smtClean="0"/>
              <a:pPr/>
              <a:t>8/16/19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D9FCA8-F66D-0646-83BD-CD5B4D401DA4}" type="datetimeFigureOut">
              <a:rPr lang="en-US" smtClean="0"/>
              <a:pPr/>
              <a:t>8/16/19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D9FCA8-F66D-0646-83BD-CD5B4D401DA4}" type="datetimeFigureOut">
              <a:rPr lang="en-US" smtClean="0"/>
              <a:pPr/>
              <a:t>8/16/19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D9FCA8-F66D-0646-83BD-CD5B4D401DA4}" type="datetimeFigureOut">
              <a:rPr lang="en-US" smtClean="0"/>
              <a:pPr/>
              <a:t>8/16/19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D9FCA8-F66D-0646-83BD-CD5B4D401DA4}" type="datetimeFigureOut">
              <a:rPr lang="en-US" smtClean="0"/>
              <a:pPr/>
              <a:t>8/16/19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D9FCA8-F66D-0646-83BD-CD5B4D401DA4}" type="datetimeFigureOut">
              <a:rPr lang="en-US" smtClean="0"/>
              <a:pPr/>
              <a:t>8/16/19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D9FCA8-F66D-0646-83BD-CD5B4D401DA4}" type="datetimeFigureOut">
              <a:rPr lang="en-US" smtClean="0"/>
              <a:pPr/>
              <a:t>8/16/19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D9FCA8-F66D-0646-83BD-CD5B4D401DA4}" type="datetimeFigureOut">
              <a:rPr lang="en-US" smtClean="0"/>
              <a:pPr/>
              <a:t>8/16/19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46AFC-EB66-7D44-81DB-6D40C6ABB06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0">
              <a:schemeClr val="tx1"/>
            </a:gs>
            <a:gs pos="100000">
              <a:srgbClr val="FFFFFF"/>
            </a:gs>
            <a:gs pos="42000">
              <a:schemeClr val="tx1">
                <a:lumMod val="95000"/>
                <a:lumOff val="5000"/>
              </a:schemeClr>
            </a:gs>
            <a:gs pos="75000">
              <a:schemeClr val="tx1">
                <a:lumMod val="95000"/>
                <a:lumOff val="5000"/>
              </a:schemeClr>
            </a:gs>
            <a:gs pos="21000">
              <a:schemeClr val="tx1"/>
            </a:gs>
            <a:gs pos="31000">
              <a:schemeClr val="tx1"/>
            </a:gs>
            <a:gs pos="36000">
              <a:schemeClr val="tx1"/>
            </a:gs>
            <a:gs pos="39000">
              <a:schemeClr val="tx1"/>
            </a:gs>
            <a:gs pos="40000">
              <a:schemeClr val="tx1"/>
            </a:gs>
            <a:gs pos="45000">
              <a:schemeClr val="tx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D9FCA8-F66D-0646-83BD-CD5B4D401DA4}" type="datetimeFigureOut">
              <a:rPr lang="en-US" smtClean="0"/>
              <a:pPr/>
              <a:t>8/16/19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B46AFC-EB66-7D44-81DB-6D40C6ABB06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rcRect l="9825"/>
          <a:stretch>
            <a:fillRect/>
          </a:stretch>
        </p:blipFill>
        <p:spPr>
          <a:xfrm>
            <a:off x="2645235" y="2965007"/>
            <a:ext cx="4641850" cy="3264171"/>
          </a:xfrm>
          <a:prstGeom prst="rect">
            <a:avLst/>
          </a:prstGeom>
        </p:spPr>
      </p:pic>
      <p:sp>
        <p:nvSpPr>
          <p:cNvPr id="6" name="Title 5"/>
          <p:cNvSpPr>
            <a:spLocks noGrp="1"/>
          </p:cNvSpPr>
          <p:nvPr>
            <p:ph type="title"/>
          </p:nvPr>
        </p:nvSpPr>
        <p:spPr>
          <a:xfrm>
            <a:off x="1817055" y="1115039"/>
            <a:ext cx="5509890" cy="1453997"/>
          </a:xfrm>
        </p:spPr>
        <p:txBody>
          <a:bodyPr>
            <a:normAutofit/>
          </a:bodyPr>
          <a:lstStyle/>
          <a:p>
            <a:r>
              <a:rPr lang="en-US" sz="89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ook Antiqua"/>
                <a:cs typeface="Book Antiqua"/>
              </a:rPr>
              <a:t>ESTHER</a:t>
            </a:r>
            <a:endPar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ook Antiqua"/>
              <a:cs typeface="Book Antiqua"/>
            </a:endParaRPr>
          </a:p>
        </p:txBody>
      </p:sp>
      <p:sp>
        <p:nvSpPr>
          <p:cNvPr id="4" name="Title 5"/>
          <p:cNvSpPr txBox="1">
            <a:spLocks/>
          </p:cNvSpPr>
          <p:nvPr/>
        </p:nvSpPr>
        <p:spPr>
          <a:xfrm>
            <a:off x="1795283" y="2126815"/>
            <a:ext cx="5568704" cy="1143000"/>
          </a:xfrm>
          <a:prstGeom prst="rect">
            <a:avLst/>
          </a:prstGeom>
        </p:spPr>
        <p:txBody>
          <a:bodyPr vert="horz" lIns="91440" tIns="45720" rIns="91440" bIns="45720" rtlCol="0" anchor="ctr">
            <a:normAutofit fontScale="97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w="18415" cmpd="sng">
                  <a:solidFill>
                    <a:srgbClr val="FFFFFF"/>
                  </a:solidFill>
                  <a:prstDash val="solid"/>
                </a:ln>
                <a:solidFill>
                  <a:srgbClr val="DBBA5D"/>
                </a:solidFill>
                <a:effectLst>
                  <a:outerShdw blurRad="63500" dir="3600000" algn="tl" rotWithShape="0">
                    <a:srgbClr val="000000">
                      <a:alpha val="70000"/>
                    </a:srgbClr>
                  </a:outerShdw>
                </a:effectLst>
                <a:uLnTx/>
                <a:uFillTx/>
                <a:latin typeface="Book Antiqua"/>
                <a:ea typeface="+mj-ea"/>
                <a:cs typeface="Book Antiqua"/>
              </a:rPr>
              <a:t>QUEEN OF DESTINY</a:t>
            </a:r>
            <a:endParaRPr kumimoji="0" lang="en-US" sz="4400" b="0" i="0" u="none" strike="noStrike" kern="1200" cap="none" spc="0" normalizeH="0" baseline="0" noProof="0" dirty="0">
              <a:ln w="18415" cmpd="sng">
                <a:solidFill>
                  <a:srgbClr val="FFFFFF"/>
                </a:solidFill>
                <a:prstDash val="solid"/>
              </a:ln>
              <a:solidFill>
                <a:srgbClr val="DBBA5D"/>
              </a:solidFill>
              <a:effectLst>
                <a:outerShdw blurRad="63500" dir="3600000" algn="tl" rotWithShape="0">
                  <a:srgbClr val="000000">
                    <a:alpha val="70000"/>
                  </a:srgbClr>
                </a:outerShdw>
              </a:effectLst>
              <a:uLnTx/>
              <a:uFillTx/>
              <a:latin typeface="Book Antiqua"/>
              <a:ea typeface="+mj-ea"/>
              <a:cs typeface="Book Antiqua"/>
            </a:endParaRPr>
          </a:p>
        </p:txBody>
      </p:sp>
    </p:spTree>
    <p:extLst>
      <p:ext uri="{BB962C8B-B14F-4D97-AF65-F5344CB8AC3E}">
        <p14:creationId xmlns:p14="http://schemas.microsoft.com/office/powerpoint/2010/main" val="315446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8665"/>
            <a:ext cx="8229600" cy="1143000"/>
          </a:xfrm>
        </p:spPr>
        <p:txBody>
          <a:bodyPr>
            <a:normAutofit/>
          </a:bodyPr>
          <a:lstStyle/>
          <a:p>
            <a:r>
              <a:rPr lang="en-US" sz="50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Haman’s “Lucky” Number</a:t>
            </a:r>
          </a:p>
        </p:txBody>
      </p:sp>
      <p:sp>
        <p:nvSpPr>
          <p:cNvPr id="4" name="TextBox 3"/>
          <p:cNvSpPr txBox="1"/>
          <p:nvPr/>
        </p:nvSpPr>
        <p:spPr>
          <a:xfrm>
            <a:off x="457200" y="1171665"/>
            <a:ext cx="8229599" cy="630942"/>
          </a:xfrm>
          <a:prstGeom prst="rect">
            <a:avLst/>
          </a:prstGeom>
          <a:noFill/>
        </p:spPr>
        <p:txBody>
          <a:bodyPr wrap="square" rtlCol="0">
            <a:spAutoFit/>
          </a:bodyPr>
          <a:lstStyle/>
          <a:p>
            <a:pPr algn="ctr"/>
            <a:r>
              <a:rPr lang="en-US" sz="3500" dirty="0">
                <a:solidFill>
                  <a:schemeClr val="bg1"/>
                </a:solidFill>
                <a:latin typeface="Tahoma"/>
                <a:cs typeface="Tahoma"/>
              </a:rPr>
              <a:t>“</a:t>
            </a:r>
            <a:r>
              <a:rPr lang="en-US" sz="3500" b="1" dirty="0">
                <a:solidFill>
                  <a:srgbClr val="DBBA5D"/>
                </a:solidFill>
                <a:latin typeface="Tahoma"/>
                <a:cs typeface="Tahoma"/>
              </a:rPr>
              <a:t>Haman the Agagite</a:t>
            </a:r>
            <a:r>
              <a:rPr lang="en-US" sz="3500" dirty="0">
                <a:solidFill>
                  <a:schemeClr val="bg1"/>
                </a:solidFill>
                <a:latin typeface="Tahoma"/>
                <a:cs typeface="Tahoma"/>
              </a:rPr>
              <a:t>”</a:t>
            </a:r>
          </a:p>
        </p:txBody>
      </p:sp>
      <p:sp>
        <p:nvSpPr>
          <p:cNvPr id="5" name="TextBox 4"/>
          <p:cNvSpPr txBox="1"/>
          <p:nvPr/>
        </p:nvSpPr>
        <p:spPr>
          <a:xfrm>
            <a:off x="2144253" y="1761492"/>
            <a:ext cx="4783332" cy="630942"/>
          </a:xfrm>
          <a:prstGeom prst="rect">
            <a:avLst/>
          </a:prstGeom>
          <a:noFill/>
        </p:spPr>
        <p:txBody>
          <a:bodyPr wrap="square" rtlCol="0">
            <a:spAutoFit/>
          </a:bodyPr>
          <a:lstStyle/>
          <a:p>
            <a:pPr algn="ctr"/>
            <a:r>
              <a:rPr lang="en-US" sz="3500" b="1" dirty="0">
                <a:solidFill>
                  <a:schemeClr val="bg1"/>
                </a:solidFill>
                <a:latin typeface="Tahoma"/>
                <a:cs typeface="Tahoma"/>
              </a:rPr>
              <a:t>117 = 13 </a:t>
            </a:r>
            <a:r>
              <a:rPr lang="en-US" sz="3500" b="1" dirty="0" err="1">
                <a:solidFill>
                  <a:schemeClr val="bg1"/>
                </a:solidFill>
                <a:latin typeface="Tahoma"/>
                <a:cs typeface="Tahoma"/>
              </a:rPr>
              <a:t>x</a:t>
            </a:r>
            <a:r>
              <a:rPr lang="en-US" sz="3500" b="1" dirty="0">
                <a:solidFill>
                  <a:schemeClr val="bg1"/>
                </a:solidFill>
                <a:latin typeface="Tahoma"/>
                <a:cs typeface="Tahoma"/>
              </a:rPr>
              <a:t> 9</a:t>
            </a:r>
          </a:p>
        </p:txBody>
      </p:sp>
      <p:sp>
        <p:nvSpPr>
          <p:cNvPr id="8" name="TextBox 7"/>
          <p:cNvSpPr txBox="1"/>
          <p:nvPr/>
        </p:nvSpPr>
        <p:spPr>
          <a:xfrm>
            <a:off x="457200" y="2392434"/>
            <a:ext cx="8229599" cy="630942"/>
          </a:xfrm>
          <a:prstGeom prst="rect">
            <a:avLst/>
          </a:prstGeom>
          <a:noFill/>
        </p:spPr>
        <p:txBody>
          <a:bodyPr wrap="square" rtlCol="0">
            <a:spAutoFit/>
          </a:bodyPr>
          <a:lstStyle/>
          <a:p>
            <a:pPr algn="ctr"/>
            <a:r>
              <a:rPr lang="en-US" sz="3500" dirty="0">
                <a:solidFill>
                  <a:schemeClr val="bg1"/>
                </a:solidFill>
                <a:latin typeface="Tahoma"/>
                <a:cs typeface="Tahoma"/>
              </a:rPr>
              <a:t>“</a:t>
            </a:r>
            <a:r>
              <a:rPr lang="en-US" sz="3500" b="1" dirty="0" err="1">
                <a:solidFill>
                  <a:srgbClr val="DBBA5D"/>
                </a:solidFill>
                <a:latin typeface="Tahoma"/>
                <a:cs typeface="Tahoma"/>
              </a:rPr>
              <a:t>Zeresh</a:t>
            </a:r>
            <a:r>
              <a:rPr lang="en-US" sz="3500" dirty="0">
                <a:solidFill>
                  <a:schemeClr val="bg1"/>
                </a:solidFill>
                <a:latin typeface="Tahoma"/>
                <a:cs typeface="Tahoma"/>
              </a:rPr>
              <a:t>”</a:t>
            </a:r>
          </a:p>
        </p:txBody>
      </p:sp>
      <p:sp>
        <p:nvSpPr>
          <p:cNvPr id="9" name="TextBox 8"/>
          <p:cNvSpPr txBox="1"/>
          <p:nvPr/>
        </p:nvSpPr>
        <p:spPr>
          <a:xfrm>
            <a:off x="457201" y="3707365"/>
            <a:ext cx="8229599" cy="630942"/>
          </a:xfrm>
          <a:prstGeom prst="rect">
            <a:avLst/>
          </a:prstGeom>
          <a:noFill/>
        </p:spPr>
        <p:txBody>
          <a:bodyPr wrap="square" rtlCol="0">
            <a:spAutoFit/>
          </a:bodyPr>
          <a:lstStyle/>
          <a:p>
            <a:pPr algn="ctr"/>
            <a:r>
              <a:rPr lang="en-US" sz="3500" dirty="0">
                <a:solidFill>
                  <a:schemeClr val="bg1"/>
                </a:solidFill>
                <a:latin typeface="Tahoma"/>
                <a:cs typeface="Tahoma"/>
              </a:rPr>
              <a:t>“</a:t>
            </a:r>
            <a:r>
              <a:rPr lang="en-US" sz="3500" b="1" dirty="0">
                <a:solidFill>
                  <a:srgbClr val="DBBA5D"/>
                </a:solidFill>
                <a:latin typeface="Tahoma"/>
                <a:cs typeface="Tahoma"/>
              </a:rPr>
              <a:t>Names of the 10 sons</a:t>
            </a:r>
            <a:r>
              <a:rPr lang="en-US" sz="3500" dirty="0">
                <a:solidFill>
                  <a:schemeClr val="bg1"/>
                </a:solidFill>
                <a:latin typeface="Tahoma"/>
                <a:cs typeface="Tahoma"/>
              </a:rPr>
              <a:t>”</a:t>
            </a:r>
          </a:p>
        </p:txBody>
      </p:sp>
      <p:sp>
        <p:nvSpPr>
          <p:cNvPr id="10" name="TextBox 9"/>
          <p:cNvSpPr txBox="1"/>
          <p:nvPr/>
        </p:nvSpPr>
        <p:spPr>
          <a:xfrm>
            <a:off x="457200" y="4994005"/>
            <a:ext cx="8229599" cy="630942"/>
          </a:xfrm>
          <a:prstGeom prst="rect">
            <a:avLst/>
          </a:prstGeom>
          <a:noFill/>
        </p:spPr>
        <p:txBody>
          <a:bodyPr wrap="square" rtlCol="0">
            <a:spAutoFit/>
          </a:bodyPr>
          <a:lstStyle/>
          <a:p>
            <a:pPr algn="ctr"/>
            <a:r>
              <a:rPr lang="en-US" sz="3500" b="1" dirty="0">
                <a:solidFill>
                  <a:srgbClr val="DBBA5D"/>
                </a:solidFill>
                <a:latin typeface="Tahoma"/>
                <a:cs typeface="Tahoma"/>
              </a:rPr>
              <a:t>Whole Family</a:t>
            </a:r>
            <a:endParaRPr lang="en-US" sz="3500" dirty="0">
              <a:solidFill>
                <a:schemeClr val="bg1"/>
              </a:solidFill>
              <a:latin typeface="Tahoma"/>
              <a:cs typeface="Tahoma"/>
            </a:endParaRPr>
          </a:p>
        </p:txBody>
      </p:sp>
      <p:sp>
        <p:nvSpPr>
          <p:cNvPr id="11" name="TextBox 10"/>
          <p:cNvSpPr txBox="1"/>
          <p:nvPr/>
        </p:nvSpPr>
        <p:spPr>
          <a:xfrm>
            <a:off x="2296653" y="5641442"/>
            <a:ext cx="4783332" cy="630942"/>
          </a:xfrm>
          <a:prstGeom prst="rect">
            <a:avLst/>
          </a:prstGeom>
          <a:noFill/>
        </p:spPr>
        <p:txBody>
          <a:bodyPr wrap="square" rtlCol="0">
            <a:spAutoFit/>
          </a:bodyPr>
          <a:lstStyle/>
          <a:p>
            <a:pPr algn="ctr"/>
            <a:r>
              <a:rPr lang="en-US" sz="3500" b="1" dirty="0">
                <a:solidFill>
                  <a:schemeClr val="bg1"/>
                </a:solidFill>
                <a:latin typeface="Tahoma"/>
                <a:cs typeface="Tahoma"/>
              </a:rPr>
              <a:t>10, 868 = 13 </a:t>
            </a:r>
            <a:r>
              <a:rPr lang="en-US" sz="3500" b="1" dirty="0" err="1">
                <a:solidFill>
                  <a:schemeClr val="bg1"/>
                </a:solidFill>
                <a:latin typeface="Tahoma"/>
                <a:cs typeface="Tahoma"/>
              </a:rPr>
              <a:t>x</a:t>
            </a:r>
            <a:r>
              <a:rPr lang="en-US" sz="3500" b="1" dirty="0">
                <a:solidFill>
                  <a:schemeClr val="bg1"/>
                </a:solidFill>
                <a:latin typeface="Tahoma"/>
                <a:cs typeface="Tahoma"/>
              </a:rPr>
              <a:t> 836</a:t>
            </a:r>
          </a:p>
        </p:txBody>
      </p:sp>
      <p:sp>
        <p:nvSpPr>
          <p:cNvPr id="12" name="TextBox 11"/>
          <p:cNvSpPr txBox="1"/>
          <p:nvPr/>
        </p:nvSpPr>
        <p:spPr>
          <a:xfrm>
            <a:off x="2144253" y="3023376"/>
            <a:ext cx="4783332" cy="630942"/>
          </a:xfrm>
          <a:prstGeom prst="rect">
            <a:avLst/>
          </a:prstGeom>
          <a:noFill/>
        </p:spPr>
        <p:txBody>
          <a:bodyPr wrap="square" rtlCol="0">
            <a:spAutoFit/>
          </a:bodyPr>
          <a:lstStyle/>
          <a:p>
            <a:pPr algn="ctr"/>
            <a:r>
              <a:rPr lang="en-US" sz="3500" b="1" dirty="0">
                <a:solidFill>
                  <a:schemeClr val="bg1"/>
                </a:solidFill>
                <a:latin typeface="Tahoma"/>
                <a:cs typeface="Tahoma"/>
              </a:rPr>
              <a:t>507 = 13 </a:t>
            </a:r>
            <a:r>
              <a:rPr lang="en-US" sz="3500" b="1" dirty="0" err="1">
                <a:solidFill>
                  <a:schemeClr val="bg1"/>
                </a:solidFill>
                <a:latin typeface="Tahoma"/>
                <a:cs typeface="Tahoma"/>
              </a:rPr>
              <a:t>x</a:t>
            </a:r>
            <a:r>
              <a:rPr lang="en-US" sz="3500" b="1" dirty="0">
                <a:solidFill>
                  <a:schemeClr val="bg1"/>
                </a:solidFill>
                <a:latin typeface="Tahoma"/>
                <a:cs typeface="Tahoma"/>
              </a:rPr>
              <a:t> 39</a:t>
            </a:r>
          </a:p>
        </p:txBody>
      </p:sp>
      <p:sp>
        <p:nvSpPr>
          <p:cNvPr id="13" name="TextBox 12"/>
          <p:cNvSpPr txBox="1"/>
          <p:nvPr/>
        </p:nvSpPr>
        <p:spPr>
          <a:xfrm>
            <a:off x="2144253" y="4338307"/>
            <a:ext cx="4783332" cy="630942"/>
          </a:xfrm>
          <a:prstGeom prst="rect">
            <a:avLst/>
          </a:prstGeom>
          <a:noFill/>
        </p:spPr>
        <p:txBody>
          <a:bodyPr wrap="square" rtlCol="0">
            <a:spAutoFit/>
          </a:bodyPr>
          <a:lstStyle/>
          <a:p>
            <a:pPr algn="ctr"/>
            <a:r>
              <a:rPr lang="en-US" sz="3500" b="1" dirty="0">
                <a:solidFill>
                  <a:schemeClr val="bg1"/>
                </a:solidFill>
                <a:latin typeface="Tahoma"/>
                <a:cs typeface="Tahoma"/>
              </a:rPr>
              <a:t>10,244 = 13 </a:t>
            </a:r>
            <a:r>
              <a:rPr lang="en-US" sz="3500" b="1" dirty="0" err="1">
                <a:solidFill>
                  <a:schemeClr val="bg1"/>
                </a:solidFill>
                <a:latin typeface="Tahoma"/>
                <a:cs typeface="Tahoma"/>
              </a:rPr>
              <a:t>x</a:t>
            </a:r>
            <a:r>
              <a:rPr lang="en-US" sz="3500" b="1" dirty="0">
                <a:solidFill>
                  <a:schemeClr val="bg1"/>
                </a:solidFill>
                <a:latin typeface="Tahoma"/>
                <a:cs typeface="Tahoma"/>
              </a:rPr>
              <a:t> 788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P spid="10" grpId="0"/>
      <p:bldP spid="11"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8665"/>
            <a:ext cx="8229600" cy="1143000"/>
          </a:xfrm>
        </p:spPr>
        <p:txBody>
          <a:bodyPr>
            <a:normAutofit fontScale="90000"/>
          </a:bodyPr>
          <a:lstStyle/>
          <a:p>
            <a:r>
              <a:rPr lang="en-US" sz="50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“Send portions and give gifts”</a:t>
            </a:r>
          </a:p>
        </p:txBody>
      </p:sp>
      <p:sp>
        <p:nvSpPr>
          <p:cNvPr id="7" name="TextBox 6"/>
          <p:cNvSpPr txBox="1"/>
          <p:nvPr/>
        </p:nvSpPr>
        <p:spPr>
          <a:xfrm>
            <a:off x="1006149" y="1170806"/>
            <a:ext cx="7950228" cy="2246769"/>
          </a:xfrm>
          <a:prstGeom prst="rect">
            <a:avLst/>
          </a:prstGeom>
          <a:noFill/>
        </p:spPr>
        <p:txBody>
          <a:bodyPr wrap="square" rtlCol="0">
            <a:spAutoFit/>
          </a:bodyPr>
          <a:lstStyle/>
          <a:p>
            <a:pPr lvl="0"/>
            <a:r>
              <a:rPr lang="en-US" sz="2800" b="1" dirty="0">
                <a:solidFill>
                  <a:srgbClr val="FFFF00"/>
                </a:solidFill>
                <a:latin typeface="Tahoma"/>
                <a:cs typeface="Tahoma"/>
              </a:rPr>
              <a:t>II Samuel 6v18-19 </a:t>
            </a:r>
            <a:r>
              <a:rPr lang="en-US" sz="2800" dirty="0">
                <a:solidFill>
                  <a:schemeClr val="bg1"/>
                </a:solidFill>
                <a:latin typeface="Tahoma"/>
                <a:cs typeface="Tahoma"/>
              </a:rPr>
              <a:t>– “And as soon as David had made an end of offering…</a:t>
            </a:r>
            <a:r>
              <a:rPr lang="en-US" sz="2800" b="1" dirty="0">
                <a:solidFill>
                  <a:srgbClr val="DBBA5D"/>
                </a:solidFill>
                <a:latin typeface="Tahoma"/>
                <a:cs typeface="Tahoma"/>
              </a:rPr>
              <a:t>he dealt among all the people</a:t>
            </a:r>
            <a:r>
              <a:rPr lang="en-US" sz="2800" dirty="0">
                <a:solidFill>
                  <a:schemeClr val="bg1"/>
                </a:solidFill>
                <a:latin typeface="Tahoma"/>
                <a:cs typeface="Tahoma"/>
              </a:rPr>
              <a:t>, even the whole multitude of Israel…to every one a cake of bread, and a good piece of flesh, and a flagon of wine”…</a:t>
            </a:r>
          </a:p>
        </p:txBody>
      </p:sp>
      <p:sp>
        <p:nvSpPr>
          <p:cNvPr id="8" name="Isosceles Triangle 7"/>
          <p:cNvSpPr/>
          <p:nvPr/>
        </p:nvSpPr>
        <p:spPr>
          <a:xfrm rot="5400000">
            <a:off x="364297" y="1260321"/>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2" name="Isosceles Triangle 11"/>
          <p:cNvSpPr/>
          <p:nvPr/>
        </p:nvSpPr>
        <p:spPr>
          <a:xfrm rot="5400000">
            <a:off x="364297" y="3692109"/>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7" name="TextBox 16"/>
          <p:cNvSpPr txBox="1"/>
          <p:nvPr/>
        </p:nvSpPr>
        <p:spPr>
          <a:xfrm>
            <a:off x="1006149" y="3587055"/>
            <a:ext cx="7950228" cy="2246769"/>
          </a:xfrm>
          <a:prstGeom prst="rect">
            <a:avLst/>
          </a:prstGeom>
          <a:noFill/>
        </p:spPr>
        <p:txBody>
          <a:bodyPr wrap="square" rtlCol="0">
            <a:spAutoFit/>
          </a:bodyPr>
          <a:lstStyle/>
          <a:p>
            <a:pPr lvl="0"/>
            <a:r>
              <a:rPr lang="en-US" sz="2800" b="1" dirty="0">
                <a:solidFill>
                  <a:srgbClr val="FFFF00"/>
                </a:solidFill>
                <a:latin typeface="Tahoma"/>
                <a:cs typeface="Tahoma"/>
              </a:rPr>
              <a:t>Nehemiah 8v10-12 </a:t>
            </a:r>
            <a:r>
              <a:rPr lang="en-US" sz="2800" dirty="0">
                <a:solidFill>
                  <a:schemeClr val="bg1"/>
                </a:solidFill>
                <a:latin typeface="Tahoma"/>
                <a:cs typeface="Tahoma"/>
              </a:rPr>
              <a:t>– “Then he said unto them, Go your way, eat the fat, and drink the sweet, and </a:t>
            </a:r>
            <a:r>
              <a:rPr lang="en-US" sz="2800" b="1" dirty="0">
                <a:solidFill>
                  <a:srgbClr val="DBBA5D"/>
                </a:solidFill>
                <a:latin typeface="Tahoma"/>
                <a:cs typeface="Tahoma"/>
              </a:rPr>
              <a:t>send portions unto them for whom nothing is prepared</a:t>
            </a:r>
            <a:r>
              <a:rPr lang="en-US" sz="2800" dirty="0">
                <a:solidFill>
                  <a:schemeClr val="bg1"/>
                </a:solidFill>
                <a:latin typeface="Tahoma"/>
                <a:cs typeface="Tahoma"/>
              </a:rPr>
              <a:t>…and all the people went their way”…</a:t>
            </a:r>
          </a:p>
        </p:txBody>
      </p:sp>
    </p:spTree>
    <p:extLst>
      <p:ext uri="{BB962C8B-B14F-4D97-AF65-F5344CB8AC3E}">
        <p14:creationId xmlns:p14="http://schemas.microsoft.com/office/powerpoint/2010/main" val="302797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2" grpId="0" animBg="1"/>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14425" y="28665"/>
            <a:ext cx="8741951" cy="1143000"/>
          </a:xfrm>
        </p:spPr>
        <p:txBody>
          <a:bodyPr>
            <a:noAutofit/>
          </a:bodyPr>
          <a:lstStyle/>
          <a:p>
            <a:r>
              <a:rPr lang="en-US" sz="46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The Importance of GLADNESS</a:t>
            </a:r>
          </a:p>
        </p:txBody>
      </p:sp>
      <p:sp>
        <p:nvSpPr>
          <p:cNvPr id="7" name="TextBox 6"/>
          <p:cNvSpPr txBox="1"/>
          <p:nvPr/>
        </p:nvSpPr>
        <p:spPr>
          <a:xfrm>
            <a:off x="1006149" y="1203796"/>
            <a:ext cx="7950228" cy="2062103"/>
          </a:xfrm>
          <a:prstGeom prst="rect">
            <a:avLst/>
          </a:prstGeom>
          <a:noFill/>
        </p:spPr>
        <p:txBody>
          <a:bodyPr wrap="square" rtlCol="0">
            <a:spAutoFit/>
          </a:bodyPr>
          <a:lstStyle/>
          <a:p>
            <a:pPr lvl="0"/>
            <a:r>
              <a:rPr lang="en-US" sz="3200" b="1" dirty="0">
                <a:solidFill>
                  <a:srgbClr val="FFFF00"/>
                </a:solidFill>
                <a:latin typeface="Tahoma"/>
                <a:cs typeface="Tahoma"/>
              </a:rPr>
              <a:t>Revelation 19v7</a:t>
            </a:r>
            <a:r>
              <a:rPr lang="en-US" sz="3200" dirty="0">
                <a:solidFill>
                  <a:schemeClr val="bg1"/>
                </a:solidFill>
                <a:latin typeface="Tahoma"/>
                <a:cs typeface="Tahoma"/>
              </a:rPr>
              <a:t>– “Let us </a:t>
            </a:r>
            <a:r>
              <a:rPr lang="en-US" sz="3200" b="1" dirty="0">
                <a:solidFill>
                  <a:srgbClr val="DBBA5D"/>
                </a:solidFill>
                <a:latin typeface="Tahoma"/>
                <a:cs typeface="Tahoma"/>
              </a:rPr>
              <a:t>be glad and rejoice</a:t>
            </a:r>
            <a:r>
              <a:rPr lang="en-US" sz="3200" dirty="0">
                <a:solidFill>
                  <a:schemeClr val="bg1"/>
                </a:solidFill>
                <a:latin typeface="Tahoma"/>
                <a:cs typeface="Tahoma"/>
              </a:rPr>
              <a:t>, and give honour to him: for the marriage of the Lamb is come, and his wife hath made herself ready”…</a:t>
            </a:r>
          </a:p>
        </p:txBody>
      </p:sp>
      <p:sp>
        <p:nvSpPr>
          <p:cNvPr id="8" name="Isosceles Triangle 7"/>
          <p:cNvSpPr/>
          <p:nvPr/>
        </p:nvSpPr>
        <p:spPr>
          <a:xfrm rot="5400000">
            <a:off x="364297" y="1342796"/>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9" name="TextBox 8"/>
          <p:cNvSpPr txBox="1"/>
          <p:nvPr/>
        </p:nvSpPr>
        <p:spPr>
          <a:xfrm>
            <a:off x="1006148" y="3309730"/>
            <a:ext cx="8137851" cy="3046988"/>
          </a:xfrm>
          <a:prstGeom prst="rect">
            <a:avLst/>
          </a:prstGeom>
          <a:noFill/>
        </p:spPr>
        <p:txBody>
          <a:bodyPr wrap="square" rtlCol="0">
            <a:spAutoFit/>
          </a:bodyPr>
          <a:lstStyle/>
          <a:p>
            <a:r>
              <a:rPr lang="en-US" sz="3200" b="1" dirty="0">
                <a:solidFill>
                  <a:srgbClr val="FFFF00"/>
                </a:solidFill>
                <a:latin typeface="Tahoma"/>
                <a:cs typeface="Tahoma"/>
              </a:rPr>
              <a:t>Revelation 21v2-4</a:t>
            </a:r>
            <a:r>
              <a:rPr lang="en-US" sz="3200" dirty="0">
                <a:solidFill>
                  <a:schemeClr val="bg1"/>
                </a:solidFill>
                <a:latin typeface="Tahoma"/>
                <a:cs typeface="Tahoma"/>
              </a:rPr>
              <a:t>– “…prepared as a bride adorned for her husband… And God shall </a:t>
            </a:r>
            <a:r>
              <a:rPr lang="en-US" sz="3200" b="1" dirty="0">
                <a:solidFill>
                  <a:srgbClr val="DBBA5D"/>
                </a:solidFill>
                <a:latin typeface="Tahoma"/>
                <a:cs typeface="Tahoma"/>
              </a:rPr>
              <a:t>wipe away all tears </a:t>
            </a:r>
            <a:r>
              <a:rPr lang="en-US" sz="3200" dirty="0">
                <a:solidFill>
                  <a:schemeClr val="bg1"/>
                </a:solidFill>
                <a:latin typeface="Tahoma"/>
                <a:cs typeface="Tahoma"/>
              </a:rPr>
              <a:t>from their eyes; and there shall be no more death, </a:t>
            </a:r>
            <a:r>
              <a:rPr lang="en-US" sz="3200" b="1" dirty="0">
                <a:solidFill>
                  <a:srgbClr val="DBBA5D"/>
                </a:solidFill>
                <a:latin typeface="Tahoma"/>
                <a:cs typeface="Tahoma"/>
              </a:rPr>
              <a:t>neither sorrow</a:t>
            </a:r>
            <a:r>
              <a:rPr lang="en-US" sz="3200" dirty="0">
                <a:solidFill>
                  <a:schemeClr val="bg1"/>
                </a:solidFill>
                <a:latin typeface="Tahoma"/>
                <a:cs typeface="Tahoma"/>
              </a:rPr>
              <a:t>, nor crying, neither any more pain: for the former things are passed away</a:t>
            </a:r>
            <a:r>
              <a:rPr lang="en-US" sz="3200" dirty="0"/>
              <a:t>.</a:t>
            </a:r>
            <a:r>
              <a:rPr lang="en-US" sz="3200" dirty="0">
                <a:solidFill>
                  <a:schemeClr val="bg1"/>
                </a:solidFill>
                <a:latin typeface="Tahoma"/>
                <a:cs typeface="Tahoma"/>
              </a:rPr>
              <a:t>”</a:t>
            </a:r>
            <a:endParaRPr lang="en-US" sz="3000" dirty="0">
              <a:solidFill>
                <a:schemeClr val="bg1"/>
              </a:solidFill>
              <a:latin typeface="Tahoma"/>
              <a:cs typeface="Tahoma"/>
            </a:endParaRPr>
          </a:p>
        </p:txBody>
      </p:sp>
      <p:sp>
        <p:nvSpPr>
          <p:cNvPr id="12" name="Isosceles Triangle 11"/>
          <p:cNvSpPr/>
          <p:nvPr/>
        </p:nvSpPr>
        <p:spPr>
          <a:xfrm rot="5400000">
            <a:off x="364297" y="3411815"/>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Tree>
    <p:extLst>
      <p:ext uri="{BB962C8B-B14F-4D97-AF65-F5344CB8AC3E}">
        <p14:creationId xmlns:p14="http://schemas.microsoft.com/office/powerpoint/2010/main" val="305256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8665"/>
            <a:ext cx="8229600" cy="1143000"/>
          </a:xfrm>
        </p:spPr>
        <p:txBody>
          <a:bodyPr>
            <a:normAutofit fontScale="90000"/>
          </a:bodyPr>
          <a:lstStyle/>
          <a:p>
            <a:r>
              <a:rPr lang="en-US" sz="50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“The </a:t>
            </a:r>
            <a:r>
              <a:rPr lang="en-US" sz="5556"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Greatness</a:t>
            </a:r>
            <a:r>
              <a:rPr lang="en-US" sz="50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 of Mordecai”</a:t>
            </a:r>
          </a:p>
        </p:txBody>
      </p:sp>
      <p:sp>
        <p:nvSpPr>
          <p:cNvPr id="7" name="TextBox 6"/>
          <p:cNvSpPr txBox="1"/>
          <p:nvPr/>
        </p:nvSpPr>
        <p:spPr>
          <a:xfrm>
            <a:off x="1006149" y="1071836"/>
            <a:ext cx="7950228" cy="523220"/>
          </a:xfrm>
          <a:prstGeom prst="rect">
            <a:avLst/>
          </a:prstGeom>
          <a:noFill/>
        </p:spPr>
        <p:txBody>
          <a:bodyPr wrap="square" rtlCol="0">
            <a:spAutoFit/>
          </a:bodyPr>
          <a:lstStyle/>
          <a:p>
            <a:pPr lvl="0"/>
            <a:r>
              <a:rPr lang="en-US" sz="2800" b="1" dirty="0">
                <a:solidFill>
                  <a:srgbClr val="FFFF00"/>
                </a:solidFill>
                <a:latin typeface="Tahoma"/>
                <a:cs typeface="Tahoma"/>
              </a:rPr>
              <a:t>Esther 2v21 </a:t>
            </a:r>
            <a:r>
              <a:rPr lang="en-US" sz="2800" dirty="0">
                <a:solidFill>
                  <a:schemeClr val="bg1"/>
                </a:solidFill>
                <a:latin typeface="Tahoma"/>
                <a:cs typeface="Tahoma"/>
              </a:rPr>
              <a:t>– “sat in the King’s gate”…</a:t>
            </a:r>
          </a:p>
        </p:txBody>
      </p:sp>
      <p:sp>
        <p:nvSpPr>
          <p:cNvPr id="8" name="Isosceles Triangle 7"/>
          <p:cNvSpPr/>
          <p:nvPr/>
        </p:nvSpPr>
        <p:spPr>
          <a:xfrm rot="5400000">
            <a:off x="364297" y="1128361"/>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2" name="Isosceles Triangle 11"/>
          <p:cNvSpPr/>
          <p:nvPr/>
        </p:nvSpPr>
        <p:spPr>
          <a:xfrm rot="5400000">
            <a:off x="364297" y="3956029"/>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9" name="TextBox 8"/>
          <p:cNvSpPr txBox="1"/>
          <p:nvPr/>
        </p:nvSpPr>
        <p:spPr>
          <a:xfrm>
            <a:off x="1006149" y="1564083"/>
            <a:ext cx="7950228" cy="523220"/>
          </a:xfrm>
          <a:prstGeom prst="rect">
            <a:avLst/>
          </a:prstGeom>
          <a:noFill/>
        </p:spPr>
        <p:txBody>
          <a:bodyPr wrap="square" rtlCol="0">
            <a:spAutoFit/>
          </a:bodyPr>
          <a:lstStyle/>
          <a:p>
            <a:pPr lvl="0"/>
            <a:r>
              <a:rPr lang="en-US" sz="2800" b="1" dirty="0">
                <a:solidFill>
                  <a:srgbClr val="FFFF00"/>
                </a:solidFill>
                <a:latin typeface="Tahoma"/>
                <a:cs typeface="Tahoma"/>
              </a:rPr>
              <a:t>Esther 6v11 </a:t>
            </a:r>
            <a:r>
              <a:rPr lang="en-US" sz="2800" dirty="0">
                <a:solidFill>
                  <a:schemeClr val="bg1"/>
                </a:solidFill>
                <a:latin typeface="Tahoma"/>
                <a:cs typeface="Tahoma"/>
              </a:rPr>
              <a:t>– “Brought him on horseback”…</a:t>
            </a:r>
          </a:p>
        </p:txBody>
      </p:sp>
      <p:sp>
        <p:nvSpPr>
          <p:cNvPr id="10" name="TextBox 9"/>
          <p:cNvSpPr txBox="1"/>
          <p:nvPr/>
        </p:nvSpPr>
        <p:spPr>
          <a:xfrm>
            <a:off x="1006149" y="2045081"/>
            <a:ext cx="7950228" cy="954107"/>
          </a:xfrm>
          <a:prstGeom prst="rect">
            <a:avLst/>
          </a:prstGeom>
          <a:noFill/>
        </p:spPr>
        <p:txBody>
          <a:bodyPr wrap="square" rtlCol="0">
            <a:spAutoFit/>
          </a:bodyPr>
          <a:lstStyle/>
          <a:p>
            <a:pPr lvl="0"/>
            <a:r>
              <a:rPr lang="en-US" sz="2800" b="1" dirty="0">
                <a:solidFill>
                  <a:srgbClr val="FFFF00"/>
                </a:solidFill>
                <a:latin typeface="Tahoma"/>
                <a:cs typeface="Tahoma"/>
              </a:rPr>
              <a:t>Esther 8v2 </a:t>
            </a:r>
            <a:r>
              <a:rPr lang="en-US" sz="2800" dirty="0">
                <a:solidFill>
                  <a:schemeClr val="bg1"/>
                </a:solidFill>
                <a:latin typeface="Tahoma"/>
                <a:cs typeface="Tahoma"/>
              </a:rPr>
              <a:t>– “And the King took off his ring…and gave it to Mordecai”…</a:t>
            </a:r>
          </a:p>
        </p:txBody>
      </p:sp>
      <p:sp>
        <p:nvSpPr>
          <p:cNvPr id="11" name="TextBox 10"/>
          <p:cNvSpPr txBox="1"/>
          <p:nvPr/>
        </p:nvSpPr>
        <p:spPr>
          <a:xfrm>
            <a:off x="1006149" y="2953648"/>
            <a:ext cx="7950228" cy="954107"/>
          </a:xfrm>
          <a:prstGeom prst="rect">
            <a:avLst/>
          </a:prstGeom>
          <a:noFill/>
        </p:spPr>
        <p:txBody>
          <a:bodyPr wrap="square" rtlCol="0">
            <a:spAutoFit/>
          </a:bodyPr>
          <a:lstStyle/>
          <a:p>
            <a:pPr lvl="0"/>
            <a:r>
              <a:rPr lang="en-US" sz="2800" b="1" dirty="0">
                <a:solidFill>
                  <a:srgbClr val="FFFF00"/>
                </a:solidFill>
                <a:latin typeface="Tahoma"/>
                <a:cs typeface="Tahoma"/>
              </a:rPr>
              <a:t>Esther 8v7-9 </a:t>
            </a:r>
            <a:r>
              <a:rPr lang="en-US" sz="2800" dirty="0">
                <a:solidFill>
                  <a:schemeClr val="bg1"/>
                </a:solidFill>
                <a:latin typeface="Tahoma"/>
                <a:cs typeface="Tahoma"/>
              </a:rPr>
              <a:t>– “Write ye also for the Jews as it </a:t>
            </a:r>
            <a:r>
              <a:rPr lang="en-US" sz="2800" dirty="0" err="1">
                <a:solidFill>
                  <a:schemeClr val="bg1"/>
                </a:solidFill>
                <a:latin typeface="Tahoma"/>
                <a:cs typeface="Tahoma"/>
              </a:rPr>
              <a:t>liketh</a:t>
            </a:r>
            <a:r>
              <a:rPr lang="en-US" sz="2800" dirty="0">
                <a:solidFill>
                  <a:schemeClr val="bg1"/>
                </a:solidFill>
                <a:latin typeface="Tahoma"/>
                <a:cs typeface="Tahoma"/>
              </a:rPr>
              <a:t> you, in the King’s name”…</a:t>
            </a:r>
          </a:p>
        </p:txBody>
      </p:sp>
      <p:sp>
        <p:nvSpPr>
          <p:cNvPr id="13" name="TextBox 12"/>
          <p:cNvSpPr txBox="1"/>
          <p:nvPr/>
        </p:nvSpPr>
        <p:spPr>
          <a:xfrm>
            <a:off x="1006149" y="3862624"/>
            <a:ext cx="7950228" cy="954107"/>
          </a:xfrm>
          <a:prstGeom prst="rect">
            <a:avLst/>
          </a:prstGeom>
          <a:noFill/>
        </p:spPr>
        <p:txBody>
          <a:bodyPr wrap="square" rtlCol="0">
            <a:spAutoFit/>
          </a:bodyPr>
          <a:lstStyle/>
          <a:p>
            <a:pPr lvl="0"/>
            <a:r>
              <a:rPr lang="en-US" sz="2800" b="1" dirty="0">
                <a:solidFill>
                  <a:srgbClr val="FFFF00"/>
                </a:solidFill>
                <a:latin typeface="Tahoma"/>
                <a:cs typeface="Tahoma"/>
              </a:rPr>
              <a:t>Esther 8v15 </a:t>
            </a:r>
            <a:r>
              <a:rPr lang="en-US" sz="2800" dirty="0">
                <a:solidFill>
                  <a:schemeClr val="bg1"/>
                </a:solidFill>
                <a:latin typeface="Tahoma"/>
                <a:cs typeface="Tahoma"/>
              </a:rPr>
              <a:t>– “And Mordecai went out from the presence of the King in royal apparel”…</a:t>
            </a:r>
          </a:p>
        </p:txBody>
      </p:sp>
      <p:sp>
        <p:nvSpPr>
          <p:cNvPr id="14" name="TextBox 13"/>
          <p:cNvSpPr txBox="1"/>
          <p:nvPr/>
        </p:nvSpPr>
        <p:spPr>
          <a:xfrm>
            <a:off x="1006149" y="4767246"/>
            <a:ext cx="7950228" cy="523220"/>
          </a:xfrm>
          <a:prstGeom prst="rect">
            <a:avLst/>
          </a:prstGeom>
          <a:noFill/>
        </p:spPr>
        <p:txBody>
          <a:bodyPr wrap="square" rtlCol="0">
            <a:spAutoFit/>
          </a:bodyPr>
          <a:lstStyle/>
          <a:p>
            <a:pPr lvl="0"/>
            <a:r>
              <a:rPr lang="en-US" sz="2800" b="1" dirty="0">
                <a:solidFill>
                  <a:srgbClr val="FFFF00"/>
                </a:solidFill>
                <a:latin typeface="Tahoma"/>
                <a:cs typeface="Tahoma"/>
              </a:rPr>
              <a:t>Esther 9v4 </a:t>
            </a:r>
            <a:r>
              <a:rPr lang="en-US" sz="2800" dirty="0">
                <a:solidFill>
                  <a:schemeClr val="bg1"/>
                </a:solidFill>
                <a:latin typeface="Tahoma"/>
                <a:cs typeface="Tahoma"/>
              </a:rPr>
              <a:t>– “was great in the King’s house”…</a:t>
            </a:r>
          </a:p>
        </p:txBody>
      </p:sp>
      <p:sp>
        <p:nvSpPr>
          <p:cNvPr id="15" name="TextBox 14"/>
          <p:cNvSpPr txBox="1"/>
          <p:nvPr/>
        </p:nvSpPr>
        <p:spPr>
          <a:xfrm>
            <a:off x="1006149" y="5261421"/>
            <a:ext cx="7950228" cy="523220"/>
          </a:xfrm>
          <a:prstGeom prst="rect">
            <a:avLst/>
          </a:prstGeom>
          <a:noFill/>
        </p:spPr>
        <p:txBody>
          <a:bodyPr wrap="square" rtlCol="0">
            <a:spAutoFit/>
          </a:bodyPr>
          <a:lstStyle/>
          <a:p>
            <a:pPr lvl="0"/>
            <a:r>
              <a:rPr lang="en-US" sz="2800" b="1" dirty="0">
                <a:solidFill>
                  <a:srgbClr val="FFFF00"/>
                </a:solidFill>
                <a:latin typeface="Tahoma"/>
                <a:cs typeface="Tahoma"/>
              </a:rPr>
              <a:t>Esther 9v4 </a:t>
            </a:r>
            <a:r>
              <a:rPr lang="en-US" sz="2800" dirty="0">
                <a:solidFill>
                  <a:schemeClr val="bg1"/>
                </a:solidFill>
                <a:latin typeface="Tahoma"/>
                <a:cs typeface="Tahoma"/>
              </a:rPr>
              <a:t>– “waxed greater and greater”…</a:t>
            </a:r>
          </a:p>
        </p:txBody>
      </p:sp>
      <p:sp>
        <p:nvSpPr>
          <p:cNvPr id="16" name="TextBox 15"/>
          <p:cNvSpPr txBox="1"/>
          <p:nvPr/>
        </p:nvSpPr>
        <p:spPr>
          <a:xfrm>
            <a:off x="1006149" y="5755596"/>
            <a:ext cx="7950228" cy="523220"/>
          </a:xfrm>
          <a:prstGeom prst="rect">
            <a:avLst/>
          </a:prstGeom>
          <a:noFill/>
        </p:spPr>
        <p:txBody>
          <a:bodyPr wrap="square" rtlCol="0">
            <a:spAutoFit/>
          </a:bodyPr>
          <a:lstStyle/>
          <a:p>
            <a:pPr lvl="0"/>
            <a:r>
              <a:rPr lang="en-US" sz="2800" b="1" dirty="0">
                <a:solidFill>
                  <a:srgbClr val="FFFF00"/>
                </a:solidFill>
                <a:latin typeface="Tahoma"/>
                <a:cs typeface="Tahoma"/>
              </a:rPr>
              <a:t>Esther 10v3 </a:t>
            </a:r>
            <a:r>
              <a:rPr lang="en-US" sz="2800" dirty="0">
                <a:solidFill>
                  <a:schemeClr val="bg1"/>
                </a:solidFill>
                <a:latin typeface="Tahoma"/>
                <a:cs typeface="Tahoma"/>
              </a:rPr>
              <a:t>– “next unto King Ahasuerus”…</a:t>
            </a:r>
          </a:p>
        </p:txBody>
      </p:sp>
      <p:sp>
        <p:nvSpPr>
          <p:cNvPr id="18" name="Isosceles Triangle 17"/>
          <p:cNvSpPr/>
          <p:nvPr/>
        </p:nvSpPr>
        <p:spPr>
          <a:xfrm rot="5400000">
            <a:off x="364297" y="1680646"/>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9" name="Isosceles Triangle 18"/>
          <p:cNvSpPr/>
          <p:nvPr/>
        </p:nvSpPr>
        <p:spPr>
          <a:xfrm rot="5400000">
            <a:off x="364297" y="5363506"/>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20" name="Isosceles Triangle 19"/>
          <p:cNvSpPr/>
          <p:nvPr/>
        </p:nvSpPr>
        <p:spPr>
          <a:xfrm rot="5400000">
            <a:off x="364297" y="4825702"/>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21" name="Isosceles Triangle 20"/>
          <p:cNvSpPr/>
          <p:nvPr/>
        </p:nvSpPr>
        <p:spPr>
          <a:xfrm rot="5400000">
            <a:off x="364297" y="2234945"/>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22" name="Isosceles Triangle 21"/>
          <p:cNvSpPr/>
          <p:nvPr/>
        </p:nvSpPr>
        <p:spPr>
          <a:xfrm rot="5400000">
            <a:off x="355115" y="3055733"/>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23" name="Isosceles Triangle 22"/>
          <p:cNvSpPr/>
          <p:nvPr/>
        </p:nvSpPr>
        <p:spPr>
          <a:xfrm rot="5400000">
            <a:off x="364297" y="5917805"/>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2" grpId="0" animBg="1"/>
      <p:bldP spid="9" grpId="0"/>
      <p:bldP spid="10" grpId="0"/>
      <p:bldP spid="11" grpId="0"/>
      <p:bldP spid="13" grpId="0"/>
      <p:bldP spid="14" grpId="0"/>
      <p:bldP spid="15" grpId="0"/>
      <p:bldP spid="16" grpId="0"/>
      <p:bldP spid="18" grpId="0" animBg="1"/>
      <p:bldP spid="19" grpId="0" animBg="1"/>
      <p:bldP spid="20" grpId="0" animBg="1"/>
      <p:bldP spid="21" grpId="0" animBg="1"/>
      <p:bldP spid="22"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8665"/>
            <a:ext cx="8229600" cy="1143000"/>
          </a:xfrm>
        </p:spPr>
        <p:txBody>
          <a:bodyPr>
            <a:normAutofit/>
          </a:bodyPr>
          <a:lstStyle/>
          <a:p>
            <a:r>
              <a:rPr lang="en-US" sz="50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“Next unto the King”</a:t>
            </a:r>
          </a:p>
        </p:txBody>
      </p:sp>
      <p:sp>
        <p:nvSpPr>
          <p:cNvPr id="7" name="TextBox 6"/>
          <p:cNvSpPr txBox="1"/>
          <p:nvPr/>
        </p:nvSpPr>
        <p:spPr>
          <a:xfrm>
            <a:off x="1006148" y="1022351"/>
            <a:ext cx="8137851" cy="954107"/>
          </a:xfrm>
          <a:prstGeom prst="rect">
            <a:avLst/>
          </a:prstGeom>
          <a:noFill/>
        </p:spPr>
        <p:txBody>
          <a:bodyPr wrap="square" rtlCol="0">
            <a:spAutoFit/>
          </a:bodyPr>
          <a:lstStyle/>
          <a:p>
            <a:pPr lvl="0"/>
            <a:r>
              <a:rPr lang="en-US" sz="2800" dirty="0">
                <a:solidFill>
                  <a:schemeClr val="bg1"/>
                </a:solidFill>
                <a:latin typeface="Tahoma"/>
                <a:cs typeface="Tahoma"/>
              </a:rPr>
              <a:t>“The isles of the Sea” – </a:t>
            </a:r>
            <a:r>
              <a:rPr lang="en-US" sz="2800" b="1" dirty="0">
                <a:solidFill>
                  <a:srgbClr val="FFFF00"/>
                </a:solidFill>
                <a:latin typeface="Tahoma"/>
                <a:cs typeface="Tahoma"/>
              </a:rPr>
              <a:t>Isaiah 60v9, Psalm 72v10-11</a:t>
            </a:r>
          </a:p>
        </p:txBody>
      </p:sp>
      <p:sp>
        <p:nvSpPr>
          <p:cNvPr id="8" name="Isosceles Triangle 7"/>
          <p:cNvSpPr/>
          <p:nvPr/>
        </p:nvSpPr>
        <p:spPr>
          <a:xfrm rot="5400000">
            <a:off x="364297" y="1111866"/>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2" name="Isosceles Triangle 11"/>
          <p:cNvSpPr/>
          <p:nvPr/>
        </p:nvSpPr>
        <p:spPr>
          <a:xfrm rot="5400000">
            <a:off x="364297" y="3923039"/>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20" name="Isosceles Triangle 19"/>
          <p:cNvSpPr/>
          <p:nvPr/>
        </p:nvSpPr>
        <p:spPr>
          <a:xfrm rot="5400000">
            <a:off x="364297" y="4891682"/>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21" name="Isosceles Triangle 20"/>
          <p:cNvSpPr/>
          <p:nvPr/>
        </p:nvSpPr>
        <p:spPr>
          <a:xfrm rot="5400000">
            <a:off x="364297" y="2069995"/>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22" name="Isosceles Triangle 21"/>
          <p:cNvSpPr/>
          <p:nvPr/>
        </p:nvSpPr>
        <p:spPr>
          <a:xfrm rot="5400000">
            <a:off x="355115" y="3006248"/>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23" name="Isosceles Triangle 22"/>
          <p:cNvSpPr/>
          <p:nvPr/>
        </p:nvSpPr>
        <p:spPr>
          <a:xfrm rot="5400000">
            <a:off x="364297" y="5835330"/>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24" name="TextBox 23"/>
          <p:cNvSpPr txBox="1"/>
          <p:nvPr/>
        </p:nvSpPr>
        <p:spPr>
          <a:xfrm>
            <a:off x="1006149" y="1950056"/>
            <a:ext cx="8137851" cy="954107"/>
          </a:xfrm>
          <a:prstGeom prst="rect">
            <a:avLst/>
          </a:prstGeom>
          <a:noFill/>
        </p:spPr>
        <p:txBody>
          <a:bodyPr wrap="square" rtlCol="0">
            <a:spAutoFit/>
          </a:bodyPr>
          <a:lstStyle/>
          <a:p>
            <a:pPr lvl="0"/>
            <a:r>
              <a:rPr lang="en-US" sz="2800" dirty="0">
                <a:solidFill>
                  <a:schemeClr val="bg1"/>
                </a:solidFill>
                <a:latin typeface="Tahoma"/>
                <a:cs typeface="Tahoma"/>
              </a:rPr>
              <a:t>“Next unto the King” – </a:t>
            </a:r>
            <a:r>
              <a:rPr lang="en-US" sz="2800" b="1" dirty="0">
                <a:solidFill>
                  <a:srgbClr val="FFFF00"/>
                </a:solidFill>
                <a:latin typeface="Tahoma"/>
                <a:cs typeface="Tahoma"/>
              </a:rPr>
              <a:t>Gen 41v38-44, </a:t>
            </a:r>
            <a:br>
              <a:rPr lang="en-US" sz="2800" b="1" dirty="0">
                <a:solidFill>
                  <a:srgbClr val="FFFF00"/>
                </a:solidFill>
                <a:latin typeface="Tahoma"/>
                <a:cs typeface="Tahoma"/>
              </a:rPr>
            </a:br>
            <a:r>
              <a:rPr lang="en-US" sz="2800" b="1" dirty="0">
                <a:solidFill>
                  <a:srgbClr val="FFFF00"/>
                </a:solidFill>
                <a:latin typeface="Tahoma"/>
                <a:cs typeface="Tahoma"/>
              </a:rPr>
              <a:t>I Cor 15v27</a:t>
            </a:r>
          </a:p>
        </p:txBody>
      </p:sp>
      <p:sp>
        <p:nvSpPr>
          <p:cNvPr id="25" name="TextBox 24"/>
          <p:cNvSpPr txBox="1"/>
          <p:nvPr/>
        </p:nvSpPr>
        <p:spPr>
          <a:xfrm>
            <a:off x="1006149" y="2887668"/>
            <a:ext cx="8137851" cy="954107"/>
          </a:xfrm>
          <a:prstGeom prst="rect">
            <a:avLst/>
          </a:prstGeom>
          <a:noFill/>
        </p:spPr>
        <p:txBody>
          <a:bodyPr wrap="square" rtlCol="0">
            <a:spAutoFit/>
          </a:bodyPr>
          <a:lstStyle/>
          <a:p>
            <a:pPr lvl="0"/>
            <a:r>
              <a:rPr lang="en-US" sz="2800" dirty="0">
                <a:solidFill>
                  <a:schemeClr val="bg1"/>
                </a:solidFill>
                <a:latin typeface="Tahoma"/>
                <a:cs typeface="Tahoma"/>
              </a:rPr>
              <a:t>“Great among the Jews” – </a:t>
            </a:r>
            <a:r>
              <a:rPr lang="en-US" sz="2800" b="1" dirty="0">
                <a:solidFill>
                  <a:srgbClr val="FFFF00"/>
                </a:solidFill>
                <a:latin typeface="Tahoma"/>
                <a:cs typeface="Tahoma"/>
              </a:rPr>
              <a:t>Psalm 118v24-26, Isaiah 66v19, Matt21v42 </a:t>
            </a:r>
          </a:p>
        </p:txBody>
      </p:sp>
      <p:sp>
        <p:nvSpPr>
          <p:cNvPr id="26" name="TextBox 25"/>
          <p:cNvSpPr txBox="1"/>
          <p:nvPr/>
        </p:nvSpPr>
        <p:spPr>
          <a:xfrm>
            <a:off x="1006149" y="3829225"/>
            <a:ext cx="8137851" cy="954107"/>
          </a:xfrm>
          <a:prstGeom prst="rect">
            <a:avLst/>
          </a:prstGeom>
          <a:noFill/>
        </p:spPr>
        <p:txBody>
          <a:bodyPr wrap="square" rtlCol="0">
            <a:spAutoFit/>
          </a:bodyPr>
          <a:lstStyle/>
          <a:p>
            <a:pPr lvl="0"/>
            <a:r>
              <a:rPr lang="en-US" sz="2800" dirty="0">
                <a:solidFill>
                  <a:schemeClr val="bg1"/>
                </a:solidFill>
                <a:latin typeface="Tahoma"/>
                <a:cs typeface="Tahoma"/>
              </a:rPr>
              <a:t>“Accepted of the multitude of his brethren” – </a:t>
            </a:r>
            <a:r>
              <a:rPr lang="en-US" sz="2800" b="1" dirty="0">
                <a:solidFill>
                  <a:srgbClr val="FFFF00"/>
                </a:solidFill>
                <a:latin typeface="Tahoma"/>
                <a:cs typeface="Tahoma"/>
              </a:rPr>
              <a:t>Zechariah 12v10, Isaiah 49v6 </a:t>
            </a:r>
          </a:p>
        </p:txBody>
      </p:sp>
      <p:sp>
        <p:nvSpPr>
          <p:cNvPr id="27" name="TextBox 26"/>
          <p:cNvSpPr txBox="1"/>
          <p:nvPr/>
        </p:nvSpPr>
        <p:spPr>
          <a:xfrm>
            <a:off x="1006149" y="4779138"/>
            <a:ext cx="8137851" cy="954107"/>
          </a:xfrm>
          <a:prstGeom prst="rect">
            <a:avLst/>
          </a:prstGeom>
          <a:noFill/>
        </p:spPr>
        <p:txBody>
          <a:bodyPr wrap="square" rtlCol="0">
            <a:spAutoFit/>
          </a:bodyPr>
          <a:lstStyle/>
          <a:p>
            <a:pPr lvl="0"/>
            <a:r>
              <a:rPr lang="en-US" sz="2800" dirty="0">
                <a:solidFill>
                  <a:schemeClr val="bg1"/>
                </a:solidFill>
                <a:latin typeface="Tahoma"/>
                <a:cs typeface="Tahoma"/>
              </a:rPr>
              <a:t>“Seeking the wealth of his people” – </a:t>
            </a:r>
            <a:r>
              <a:rPr lang="en-US" sz="2800" b="1" dirty="0">
                <a:solidFill>
                  <a:srgbClr val="FFFF00"/>
                </a:solidFill>
                <a:latin typeface="Tahoma"/>
                <a:cs typeface="Tahoma"/>
              </a:rPr>
              <a:t>Psalm 72v2,4, 12-13, 112v2-3, Isaiah 60v11</a:t>
            </a:r>
          </a:p>
        </p:txBody>
      </p:sp>
      <p:sp>
        <p:nvSpPr>
          <p:cNvPr id="28" name="TextBox 27"/>
          <p:cNvSpPr txBox="1"/>
          <p:nvPr/>
        </p:nvSpPr>
        <p:spPr>
          <a:xfrm>
            <a:off x="1006149" y="5749740"/>
            <a:ext cx="8137851" cy="954107"/>
          </a:xfrm>
          <a:prstGeom prst="rect">
            <a:avLst/>
          </a:prstGeom>
          <a:noFill/>
        </p:spPr>
        <p:txBody>
          <a:bodyPr wrap="square" rtlCol="0">
            <a:spAutoFit/>
          </a:bodyPr>
          <a:lstStyle/>
          <a:p>
            <a:pPr lvl="0"/>
            <a:r>
              <a:rPr lang="en-US" sz="2800" dirty="0">
                <a:solidFill>
                  <a:schemeClr val="bg1"/>
                </a:solidFill>
                <a:latin typeface="Tahoma"/>
                <a:cs typeface="Tahoma"/>
              </a:rPr>
              <a:t>“Speaking peace to all his seed” – </a:t>
            </a:r>
            <a:r>
              <a:rPr lang="en-US" sz="2800" b="1" dirty="0">
                <a:solidFill>
                  <a:srgbClr val="FFFF00"/>
                </a:solidFill>
                <a:latin typeface="Tahoma"/>
                <a:cs typeface="Tahoma"/>
              </a:rPr>
              <a:t>Psalm 72v3, 17-19, Isaiah 52v7, Eph 2v14-17, Zech 9v10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2" grpId="0" animBg="1"/>
      <p:bldP spid="20" grpId="0" animBg="1"/>
      <p:bldP spid="21" grpId="0" animBg="1"/>
      <p:bldP spid="22" grpId="0" animBg="1"/>
      <p:bldP spid="23" grpId="0" animBg="1"/>
      <p:bldP spid="24" grpId="0"/>
      <p:bldP spid="25" grpId="0"/>
      <p:bldP spid="26" grpId="0"/>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871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1511" y="2325652"/>
            <a:ext cx="7765960" cy="1453997"/>
          </a:xfrm>
        </p:spPr>
        <p:txBody>
          <a:bodyPr>
            <a:normAutofit/>
          </a:bodyPr>
          <a:lstStyle/>
          <a:p>
            <a:r>
              <a:rPr lang="en-US" sz="89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ook Antiqua"/>
                <a:cs typeface="Book Antiqua"/>
              </a:rPr>
              <a:t>MORDECAI</a:t>
            </a:r>
            <a:endPar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ook Antiqua"/>
              <a:cs typeface="Book Antiqua"/>
            </a:endParaRPr>
          </a:p>
        </p:txBody>
      </p:sp>
      <p:sp>
        <p:nvSpPr>
          <p:cNvPr id="4" name="Title 5"/>
          <p:cNvSpPr txBox="1">
            <a:spLocks/>
          </p:cNvSpPr>
          <p:nvPr/>
        </p:nvSpPr>
        <p:spPr>
          <a:xfrm>
            <a:off x="115905" y="3337428"/>
            <a:ext cx="7765960" cy="1143000"/>
          </a:xfrm>
          <a:prstGeom prst="rect">
            <a:avLst/>
          </a:prstGeom>
        </p:spPr>
        <p:txBody>
          <a:bodyPr vert="horz" lIns="91440" tIns="45720" rIns="91440" bIns="45720" rtlCol="0" anchor="ctr">
            <a:normAutofit fontScale="97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44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ea typeface="+mj-ea"/>
                <a:cs typeface="Book Antiqua"/>
              </a:rPr>
              <a:t>PRINCE</a:t>
            </a:r>
            <a:r>
              <a:rPr kumimoji="0" lang="en-US" sz="4400" b="0" i="0" u="none" strike="noStrike" kern="1200" cap="none" spc="0" normalizeH="0" baseline="0" noProof="0" dirty="0">
                <a:ln w="18415" cmpd="sng">
                  <a:solidFill>
                    <a:srgbClr val="FFFFFF"/>
                  </a:solidFill>
                  <a:prstDash val="solid"/>
                </a:ln>
                <a:solidFill>
                  <a:srgbClr val="DBBA5D"/>
                </a:solidFill>
                <a:effectLst>
                  <a:outerShdw blurRad="63500" dir="3600000" algn="tl" rotWithShape="0">
                    <a:srgbClr val="000000">
                      <a:alpha val="70000"/>
                    </a:srgbClr>
                  </a:outerShdw>
                </a:effectLst>
                <a:uLnTx/>
                <a:uFillTx/>
                <a:latin typeface="Book Antiqua"/>
                <a:ea typeface="+mj-ea"/>
                <a:cs typeface="Book Antiqua"/>
              </a:rPr>
              <a:t> OF DESTINY</a:t>
            </a:r>
          </a:p>
        </p:txBody>
      </p:sp>
      <p:pic>
        <p:nvPicPr>
          <p:cNvPr id="7" name="Picture 6">
            <a:extLst>
              <a:ext uri="{FF2B5EF4-FFF2-40B4-BE49-F238E27FC236}">
                <a16:creationId xmlns:a16="http://schemas.microsoft.com/office/drawing/2014/main" id="{AF436CAB-2FE0-DD43-BE48-5024DB01F28D}"/>
              </a:ext>
            </a:extLst>
          </p:cNvPr>
          <p:cNvPicPr>
            <a:picLocks noChangeAspect="1"/>
          </p:cNvPicPr>
          <p:nvPr/>
        </p:nvPicPr>
        <p:blipFill>
          <a:blip r:embed="rId3">
            <a:lum bright="-16000"/>
          </a:blip>
          <a:srcRect l="31726" r="34850" b="12383"/>
          <a:stretch>
            <a:fillRect/>
          </a:stretch>
        </p:blipFill>
        <p:spPr>
          <a:xfrm>
            <a:off x="7098845" y="562172"/>
            <a:ext cx="1781367" cy="6283429"/>
          </a:xfrm>
          <a:prstGeom prst="rect">
            <a:avLst/>
          </a:prstGeom>
        </p:spPr>
      </p:pic>
    </p:spTree>
    <p:extLst>
      <p:ext uri="{BB962C8B-B14F-4D97-AF65-F5344CB8AC3E}">
        <p14:creationId xmlns:p14="http://schemas.microsoft.com/office/powerpoint/2010/main" val="88783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59"/>
          <p:cNvSpPr txBox="1"/>
          <p:nvPr/>
        </p:nvSpPr>
        <p:spPr>
          <a:xfrm>
            <a:off x="287686"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13th</a:t>
            </a:r>
          </a:p>
        </p:txBody>
      </p:sp>
      <p:sp>
        <p:nvSpPr>
          <p:cNvPr id="61" name="TextBox 60"/>
          <p:cNvSpPr txBox="1"/>
          <p:nvPr/>
        </p:nvSpPr>
        <p:spPr>
          <a:xfrm>
            <a:off x="1782277"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14th</a:t>
            </a:r>
          </a:p>
        </p:txBody>
      </p:sp>
      <p:sp>
        <p:nvSpPr>
          <p:cNvPr id="62" name="TextBox 61"/>
          <p:cNvSpPr txBox="1"/>
          <p:nvPr/>
        </p:nvSpPr>
        <p:spPr>
          <a:xfrm>
            <a:off x="3277730"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15th</a:t>
            </a:r>
          </a:p>
        </p:txBody>
      </p:sp>
      <p:sp>
        <p:nvSpPr>
          <p:cNvPr id="63" name="TextBox 62"/>
          <p:cNvSpPr txBox="1"/>
          <p:nvPr/>
        </p:nvSpPr>
        <p:spPr>
          <a:xfrm>
            <a:off x="4739925"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16th</a:t>
            </a:r>
          </a:p>
        </p:txBody>
      </p:sp>
      <p:sp>
        <p:nvSpPr>
          <p:cNvPr id="64" name="TextBox 63"/>
          <p:cNvSpPr txBox="1"/>
          <p:nvPr/>
        </p:nvSpPr>
        <p:spPr>
          <a:xfrm>
            <a:off x="6215066"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17th</a:t>
            </a:r>
          </a:p>
        </p:txBody>
      </p:sp>
      <p:cxnSp>
        <p:nvCxnSpPr>
          <p:cNvPr id="76" name="Straight Arrow Connector 75"/>
          <p:cNvCxnSpPr/>
          <p:nvPr/>
        </p:nvCxnSpPr>
        <p:spPr>
          <a:xfrm>
            <a:off x="2766359" y="4315262"/>
            <a:ext cx="4229218" cy="1588"/>
          </a:xfrm>
          <a:prstGeom prst="straightConnector1">
            <a:avLst/>
          </a:prstGeom>
          <a:ln w="69850" cap="flat" cmpd="sng" algn="ctr">
            <a:solidFill>
              <a:schemeClr val="bg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2" name="Group 77"/>
          <p:cNvGrpSpPr/>
          <p:nvPr/>
        </p:nvGrpSpPr>
        <p:grpSpPr>
          <a:xfrm>
            <a:off x="866788" y="1728725"/>
            <a:ext cx="7388426" cy="595072"/>
            <a:chOff x="1184288" y="1776350"/>
            <a:chExt cx="7388426" cy="595072"/>
          </a:xfrm>
        </p:grpSpPr>
        <p:sp>
          <p:nvSpPr>
            <p:cNvPr id="14" name="5-Point Star 13"/>
            <p:cNvSpPr/>
            <p:nvPr/>
          </p:nvSpPr>
          <p:spPr>
            <a:xfrm>
              <a:off x="1184288" y="1776350"/>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77" name="TextBox 76"/>
            <p:cNvSpPr txBox="1"/>
            <p:nvPr/>
          </p:nvSpPr>
          <p:spPr>
            <a:xfrm>
              <a:off x="1863051" y="1868144"/>
              <a:ext cx="6709663" cy="477054"/>
            </a:xfrm>
            <a:prstGeom prst="rect">
              <a:avLst/>
            </a:prstGeom>
            <a:noFill/>
          </p:spPr>
          <p:txBody>
            <a:bodyPr wrap="square" rtlCol="0">
              <a:spAutoFit/>
            </a:bodyPr>
            <a:lstStyle/>
            <a:p>
              <a:r>
                <a:rPr lang="en-US" sz="2500" dirty="0">
                  <a:solidFill>
                    <a:srgbClr val="FFFFFF"/>
                  </a:solidFill>
                  <a:latin typeface="Tahoma"/>
                  <a:cs typeface="Tahoma"/>
                </a:rPr>
                <a:t>Haman’s decree </a:t>
              </a:r>
              <a:r>
                <a:rPr lang="en-US" sz="2500" b="1" dirty="0">
                  <a:solidFill>
                    <a:srgbClr val="FFFF00"/>
                  </a:solidFill>
                  <a:latin typeface="Tahoma"/>
                  <a:cs typeface="Tahoma"/>
                </a:rPr>
                <a:t>3v12</a:t>
              </a:r>
              <a:r>
                <a:rPr lang="en-US" sz="2500" b="1" dirty="0">
                  <a:solidFill>
                    <a:srgbClr val="DBBA5D"/>
                  </a:solidFill>
                  <a:latin typeface="Tahoma"/>
                  <a:cs typeface="Tahoma"/>
                </a:rPr>
                <a:t> </a:t>
              </a:r>
              <a:r>
                <a:rPr lang="en-US" sz="2500" dirty="0">
                  <a:solidFill>
                    <a:srgbClr val="FFFFFF"/>
                  </a:solidFill>
                  <a:latin typeface="Tahoma"/>
                  <a:cs typeface="Tahoma"/>
                </a:rPr>
                <a:t>(13</a:t>
              </a:r>
              <a:r>
                <a:rPr lang="en-US" sz="2500" baseline="30000" dirty="0">
                  <a:solidFill>
                    <a:srgbClr val="FFFFFF"/>
                  </a:solidFill>
                  <a:latin typeface="Tahoma"/>
                  <a:cs typeface="Tahoma"/>
                </a:rPr>
                <a:t>th</a:t>
              </a:r>
              <a:r>
                <a:rPr lang="en-US" sz="2500" dirty="0">
                  <a:solidFill>
                    <a:srgbClr val="FFFFFF"/>
                  </a:solidFill>
                  <a:latin typeface="Tahoma"/>
                  <a:cs typeface="Tahoma"/>
                </a:rPr>
                <a:t> of </a:t>
              </a:r>
              <a:r>
                <a:rPr lang="en-US" sz="2500" dirty="0" err="1">
                  <a:solidFill>
                    <a:srgbClr val="FFFFFF"/>
                  </a:solidFill>
                  <a:latin typeface="Tahoma"/>
                  <a:cs typeface="Tahoma"/>
                </a:rPr>
                <a:t>Abib</a:t>
              </a:r>
              <a:r>
                <a:rPr lang="en-US" sz="2500" dirty="0">
                  <a:solidFill>
                    <a:srgbClr val="FFFFFF"/>
                  </a:solidFill>
                  <a:latin typeface="Tahoma"/>
                  <a:cs typeface="Tahoma"/>
                </a:rPr>
                <a:t>)</a:t>
              </a:r>
            </a:p>
          </p:txBody>
        </p:sp>
      </p:grpSp>
      <p:grpSp>
        <p:nvGrpSpPr>
          <p:cNvPr id="3" name="Group 78"/>
          <p:cNvGrpSpPr/>
          <p:nvPr/>
        </p:nvGrpSpPr>
        <p:grpSpPr>
          <a:xfrm>
            <a:off x="1335343" y="2277747"/>
            <a:ext cx="4666632" cy="595072"/>
            <a:chOff x="1184288" y="1776350"/>
            <a:chExt cx="4666632" cy="595072"/>
          </a:xfrm>
        </p:grpSpPr>
        <p:sp>
          <p:nvSpPr>
            <p:cNvPr id="80" name="5-Point Star 79"/>
            <p:cNvSpPr/>
            <p:nvPr/>
          </p:nvSpPr>
          <p:spPr>
            <a:xfrm>
              <a:off x="1184288" y="1776350"/>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81" name="TextBox 80"/>
            <p:cNvSpPr txBox="1"/>
            <p:nvPr/>
          </p:nvSpPr>
          <p:spPr>
            <a:xfrm>
              <a:off x="1863051" y="1868144"/>
              <a:ext cx="3987869" cy="477054"/>
            </a:xfrm>
            <a:prstGeom prst="rect">
              <a:avLst/>
            </a:prstGeom>
            <a:noFill/>
          </p:spPr>
          <p:txBody>
            <a:bodyPr wrap="square" rtlCol="0">
              <a:spAutoFit/>
            </a:bodyPr>
            <a:lstStyle/>
            <a:p>
              <a:r>
                <a:rPr lang="en-US" sz="2500" dirty="0">
                  <a:solidFill>
                    <a:srgbClr val="FFFFFF"/>
                  </a:solidFill>
                  <a:latin typeface="Tahoma"/>
                  <a:cs typeface="Tahoma"/>
                </a:rPr>
                <a:t>Shushan perplexed </a:t>
              </a:r>
              <a:r>
                <a:rPr lang="en-US" sz="2500" b="1" dirty="0">
                  <a:solidFill>
                    <a:srgbClr val="FFFF00"/>
                  </a:solidFill>
                  <a:latin typeface="Tahoma"/>
                  <a:cs typeface="Tahoma"/>
                </a:rPr>
                <a:t>3v15</a:t>
              </a:r>
            </a:p>
          </p:txBody>
        </p:sp>
      </p:grpSp>
      <p:grpSp>
        <p:nvGrpSpPr>
          <p:cNvPr id="4" name="Group 81"/>
          <p:cNvGrpSpPr/>
          <p:nvPr/>
        </p:nvGrpSpPr>
        <p:grpSpPr>
          <a:xfrm>
            <a:off x="2052726" y="2862202"/>
            <a:ext cx="5086819" cy="595072"/>
            <a:chOff x="1184288" y="1776350"/>
            <a:chExt cx="5086819" cy="595072"/>
          </a:xfrm>
        </p:grpSpPr>
        <p:sp>
          <p:nvSpPr>
            <p:cNvPr id="83" name="5-Point Star 82"/>
            <p:cNvSpPr/>
            <p:nvPr/>
          </p:nvSpPr>
          <p:spPr>
            <a:xfrm>
              <a:off x="1184288" y="1776350"/>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84" name="TextBox 83"/>
            <p:cNvSpPr txBox="1"/>
            <p:nvPr/>
          </p:nvSpPr>
          <p:spPr>
            <a:xfrm>
              <a:off x="1863051" y="1868144"/>
              <a:ext cx="4408056" cy="477054"/>
            </a:xfrm>
            <a:prstGeom prst="rect">
              <a:avLst/>
            </a:prstGeom>
            <a:noFill/>
          </p:spPr>
          <p:txBody>
            <a:bodyPr wrap="square" rtlCol="0">
              <a:spAutoFit/>
            </a:bodyPr>
            <a:lstStyle/>
            <a:p>
              <a:r>
                <a:rPr lang="en-US" sz="2500" dirty="0">
                  <a:solidFill>
                    <a:srgbClr val="FFFFFF"/>
                  </a:solidFill>
                  <a:latin typeface="Tahoma"/>
                  <a:cs typeface="Tahoma"/>
                </a:rPr>
                <a:t>Mordecai mourns </a:t>
              </a:r>
              <a:r>
                <a:rPr lang="en-US" sz="2500" b="1" dirty="0">
                  <a:solidFill>
                    <a:srgbClr val="FFFF00"/>
                  </a:solidFill>
                  <a:latin typeface="Tahoma"/>
                  <a:cs typeface="Tahoma"/>
                </a:rPr>
                <a:t>4v1</a:t>
              </a:r>
              <a:r>
                <a:rPr lang="en-US" sz="2500" b="1" dirty="0">
                  <a:solidFill>
                    <a:srgbClr val="DBBA5D"/>
                  </a:solidFill>
                  <a:latin typeface="Tahoma"/>
                  <a:cs typeface="Tahoma"/>
                </a:rPr>
                <a:t> </a:t>
              </a:r>
              <a:r>
                <a:rPr lang="en-US" sz="2500" dirty="0">
                  <a:solidFill>
                    <a:schemeClr val="bg1"/>
                  </a:solidFill>
                  <a:latin typeface="Tahoma"/>
                  <a:cs typeface="Tahoma"/>
                </a:rPr>
                <a:t>(9am)</a:t>
              </a:r>
            </a:p>
          </p:txBody>
        </p:sp>
      </p:grpSp>
      <p:grpSp>
        <p:nvGrpSpPr>
          <p:cNvPr id="5" name="Group 102"/>
          <p:cNvGrpSpPr/>
          <p:nvPr/>
        </p:nvGrpSpPr>
        <p:grpSpPr>
          <a:xfrm>
            <a:off x="104273" y="759470"/>
            <a:ext cx="8895156" cy="900240"/>
            <a:chOff x="167773" y="759470"/>
            <a:chExt cx="8895156" cy="900240"/>
          </a:xfrm>
        </p:grpSpPr>
        <p:grpSp>
          <p:nvGrpSpPr>
            <p:cNvPr id="6" name="Group 44"/>
            <p:cNvGrpSpPr/>
            <p:nvPr/>
          </p:nvGrpSpPr>
          <p:grpSpPr>
            <a:xfrm>
              <a:off x="167773" y="759470"/>
              <a:ext cx="1480319" cy="900240"/>
              <a:chOff x="1198552" y="759470"/>
              <a:chExt cx="1706793" cy="900240"/>
            </a:xfrm>
          </p:grpSpPr>
          <p:sp>
            <p:nvSpPr>
              <p:cNvPr id="39" name="Rectangle 38"/>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 name="Group 45"/>
            <p:cNvGrpSpPr/>
            <p:nvPr/>
          </p:nvGrpSpPr>
          <p:grpSpPr>
            <a:xfrm>
              <a:off x="1652500" y="759470"/>
              <a:ext cx="1480319" cy="900240"/>
              <a:chOff x="1198552" y="759470"/>
              <a:chExt cx="1706793" cy="900240"/>
            </a:xfrm>
          </p:grpSpPr>
          <p:sp>
            <p:nvSpPr>
              <p:cNvPr id="47" name="Rectangle 46"/>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 name="Group 48"/>
            <p:cNvGrpSpPr/>
            <p:nvPr/>
          </p:nvGrpSpPr>
          <p:grpSpPr>
            <a:xfrm>
              <a:off x="4613138" y="759470"/>
              <a:ext cx="1480319" cy="900240"/>
              <a:chOff x="1198552" y="759470"/>
              <a:chExt cx="1706793" cy="900240"/>
            </a:xfrm>
          </p:grpSpPr>
          <p:sp>
            <p:nvSpPr>
              <p:cNvPr id="50" name="Rectangle 49"/>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 name="Group 51"/>
            <p:cNvGrpSpPr/>
            <p:nvPr/>
          </p:nvGrpSpPr>
          <p:grpSpPr>
            <a:xfrm>
              <a:off x="3132819" y="759470"/>
              <a:ext cx="1480319" cy="900240"/>
              <a:chOff x="1198552" y="759470"/>
              <a:chExt cx="1706793" cy="900240"/>
            </a:xfrm>
          </p:grpSpPr>
          <p:sp>
            <p:nvSpPr>
              <p:cNvPr id="53" name="Rectangle 52"/>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5" name="Moon 64"/>
            <p:cNvSpPr/>
            <p:nvPr/>
          </p:nvSpPr>
          <p:spPr>
            <a:xfrm>
              <a:off x="4812871" y="994531"/>
              <a:ext cx="315692"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Sun 65"/>
            <p:cNvSpPr/>
            <p:nvPr/>
          </p:nvSpPr>
          <p:spPr>
            <a:xfrm>
              <a:off x="2486500" y="933335"/>
              <a:ext cx="55801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Sun 66"/>
            <p:cNvSpPr/>
            <p:nvPr/>
          </p:nvSpPr>
          <p:spPr>
            <a:xfrm>
              <a:off x="3956657" y="933335"/>
              <a:ext cx="55801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Sun 68"/>
            <p:cNvSpPr/>
            <p:nvPr/>
          </p:nvSpPr>
          <p:spPr>
            <a:xfrm>
              <a:off x="5447400" y="929191"/>
              <a:ext cx="55801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Sun 69"/>
            <p:cNvSpPr/>
            <p:nvPr/>
          </p:nvSpPr>
          <p:spPr>
            <a:xfrm>
              <a:off x="994895" y="929191"/>
              <a:ext cx="55801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Moon 70"/>
            <p:cNvSpPr/>
            <p:nvPr/>
          </p:nvSpPr>
          <p:spPr>
            <a:xfrm>
              <a:off x="1850437" y="994531"/>
              <a:ext cx="315692"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Moon 71"/>
            <p:cNvSpPr/>
            <p:nvPr/>
          </p:nvSpPr>
          <p:spPr>
            <a:xfrm>
              <a:off x="3339667" y="994531"/>
              <a:ext cx="315692"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Group 87"/>
            <p:cNvGrpSpPr/>
            <p:nvPr/>
          </p:nvGrpSpPr>
          <p:grpSpPr>
            <a:xfrm>
              <a:off x="6093457" y="759470"/>
              <a:ext cx="1480319" cy="900240"/>
              <a:chOff x="7137737" y="759470"/>
              <a:chExt cx="1706793" cy="900240"/>
            </a:xfrm>
          </p:grpSpPr>
          <p:grpSp>
            <p:nvGrpSpPr>
              <p:cNvPr id="11" name="Group 55"/>
              <p:cNvGrpSpPr/>
              <p:nvPr/>
            </p:nvGrpSpPr>
            <p:grpSpPr>
              <a:xfrm>
                <a:off x="7137737" y="759470"/>
                <a:ext cx="1706793" cy="900240"/>
                <a:chOff x="1198552" y="759470"/>
                <a:chExt cx="1706793" cy="900240"/>
              </a:xfrm>
            </p:grpSpPr>
            <p:sp>
              <p:nvSpPr>
                <p:cNvPr id="57" name="Rectangle 56"/>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ectangle 57"/>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8" name="Sun 67"/>
              <p:cNvSpPr/>
              <p:nvPr/>
            </p:nvSpPr>
            <p:spPr>
              <a:xfrm>
                <a:off x="8087614" y="929191"/>
                <a:ext cx="64338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Moon 72"/>
              <p:cNvSpPr/>
              <p:nvPr/>
            </p:nvSpPr>
            <p:spPr>
              <a:xfrm>
                <a:off x="7390964" y="994531"/>
                <a:ext cx="363990"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4" name="Moon 73"/>
            <p:cNvSpPr/>
            <p:nvPr/>
          </p:nvSpPr>
          <p:spPr>
            <a:xfrm>
              <a:off x="363726" y="994531"/>
              <a:ext cx="315692"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95"/>
            <p:cNvGrpSpPr/>
            <p:nvPr/>
          </p:nvGrpSpPr>
          <p:grpSpPr>
            <a:xfrm>
              <a:off x="7582610" y="759470"/>
              <a:ext cx="1480319" cy="900240"/>
              <a:chOff x="7137737" y="759470"/>
              <a:chExt cx="1706793" cy="900240"/>
            </a:xfrm>
          </p:grpSpPr>
          <p:grpSp>
            <p:nvGrpSpPr>
              <p:cNvPr id="13" name="Group 55"/>
              <p:cNvGrpSpPr/>
              <p:nvPr/>
            </p:nvGrpSpPr>
            <p:grpSpPr>
              <a:xfrm>
                <a:off x="7137737" y="759470"/>
                <a:ext cx="1706793" cy="900240"/>
                <a:chOff x="1198552" y="759470"/>
                <a:chExt cx="1706793" cy="900240"/>
              </a:xfrm>
            </p:grpSpPr>
            <p:sp>
              <p:nvSpPr>
                <p:cNvPr id="100" name="Rectangle 99"/>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Rectangle 100"/>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98" name="Sun 97"/>
              <p:cNvSpPr/>
              <p:nvPr/>
            </p:nvSpPr>
            <p:spPr>
              <a:xfrm>
                <a:off x="8087614" y="929191"/>
                <a:ext cx="64338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Moon 98"/>
              <p:cNvSpPr/>
              <p:nvPr/>
            </p:nvSpPr>
            <p:spPr>
              <a:xfrm>
                <a:off x="7390964" y="994531"/>
                <a:ext cx="363990"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02" name="TextBox 101"/>
          <p:cNvSpPr txBox="1"/>
          <p:nvPr/>
        </p:nvSpPr>
        <p:spPr>
          <a:xfrm>
            <a:off x="7706197"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18th</a:t>
            </a:r>
          </a:p>
        </p:txBody>
      </p:sp>
      <p:grpSp>
        <p:nvGrpSpPr>
          <p:cNvPr id="15" name="Group 103"/>
          <p:cNvGrpSpPr/>
          <p:nvPr/>
        </p:nvGrpSpPr>
        <p:grpSpPr>
          <a:xfrm>
            <a:off x="2400202" y="3440575"/>
            <a:ext cx="5654225" cy="595072"/>
            <a:chOff x="1184288" y="1776350"/>
            <a:chExt cx="5654225" cy="595072"/>
          </a:xfrm>
        </p:grpSpPr>
        <p:sp>
          <p:nvSpPr>
            <p:cNvPr id="105" name="5-Point Star 104"/>
            <p:cNvSpPr/>
            <p:nvPr/>
          </p:nvSpPr>
          <p:spPr>
            <a:xfrm>
              <a:off x="1184288" y="1776350"/>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106" name="TextBox 105"/>
            <p:cNvSpPr txBox="1"/>
            <p:nvPr/>
          </p:nvSpPr>
          <p:spPr>
            <a:xfrm>
              <a:off x="1863050" y="1868144"/>
              <a:ext cx="4975463" cy="477054"/>
            </a:xfrm>
            <a:prstGeom prst="rect">
              <a:avLst/>
            </a:prstGeom>
            <a:noFill/>
          </p:spPr>
          <p:txBody>
            <a:bodyPr wrap="square" rtlCol="0">
              <a:spAutoFit/>
            </a:bodyPr>
            <a:lstStyle/>
            <a:p>
              <a:r>
                <a:rPr lang="en-US" sz="2500" dirty="0">
                  <a:solidFill>
                    <a:srgbClr val="FFFFFF"/>
                  </a:solidFill>
                  <a:latin typeface="Tahoma"/>
                  <a:cs typeface="Tahoma"/>
                </a:rPr>
                <a:t>Mordecai’s 3 day fast </a:t>
              </a:r>
              <a:r>
                <a:rPr lang="en-US" sz="2500" b="1" dirty="0">
                  <a:solidFill>
                    <a:srgbClr val="FFFF00"/>
                  </a:solidFill>
                  <a:latin typeface="Tahoma"/>
                  <a:cs typeface="Tahoma"/>
                </a:rPr>
                <a:t>4v16</a:t>
              </a:r>
              <a:r>
                <a:rPr lang="en-US" sz="2500" b="1" dirty="0">
                  <a:solidFill>
                    <a:srgbClr val="DBBA5D"/>
                  </a:solidFill>
                  <a:latin typeface="Tahoma"/>
                  <a:cs typeface="Tahoma"/>
                </a:rPr>
                <a:t> </a:t>
              </a:r>
              <a:r>
                <a:rPr lang="en-US" sz="2500" dirty="0">
                  <a:solidFill>
                    <a:schemeClr val="bg1"/>
                  </a:solidFill>
                  <a:latin typeface="Tahoma"/>
                  <a:cs typeface="Tahoma"/>
                </a:rPr>
                <a:t>(3pm)</a:t>
              </a:r>
            </a:p>
          </p:txBody>
        </p:sp>
      </p:grpSp>
      <p:grpSp>
        <p:nvGrpSpPr>
          <p:cNvPr id="16" name="Group 115"/>
          <p:cNvGrpSpPr/>
          <p:nvPr/>
        </p:nvGrpSpPr>
        <p:grpSpPr>
          <a:xfrm>
            <a:off x="0" y="4558322"/>
            <a:ext cx="5869711" cy="595072"/>
            <a:chOff x="-472569" y="4547453"/>
            <a:chExt cx="5869711" cy="595072"/>
          </a:xfrm>
        </p:grpSpPr>
        <p:sp>
          <p:nvSpPr>
            <p:cNvPr id="111" name="5-Point Star 110"/>
            <p:cNvSpPr/>
            <p:nvPr/>
          </p:nvSpPr>
          <p:spPr>
            <a:xfrm>
              <a:off x="4739925" y="4547453"/>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112" name="TextBox 111"/>
            <p:cNvSpPr txBox="1"/>
            <p:nvPr/>
          </p:nvSpPr>
          <p:spPr>
            <a:xfrm>
              <a:off x="-472569" y="4639247"/>
              <a:ext cx="5164103" cy="477054"/>
            </a:xfrm>
            <a:prstGeom prst="rect">
              <a:avLst/>
            </a:prstGeom>
            <a:noFill/>
          </p:spPr>
          <p:txBody>
            <a:bodyPr wrap="square" rtlCol="0">
              <a:spAutoFit/>
            </a:bodyPr>
            <a:lstStyle/>
            <a:p>
              <a:pPr algn="r"/>
              <a:r>
                <a:rPr lang="en-US" sz="2500" dirty="0">
                  <a:solidFill>
                    <a:srgbClr val="FFFFFF"/>
                  </a:solidFill>
                  <a:latin typeface="Tahoma"/>
                  <a:cs typeface="Tahoma"/>
                </a:rPr>
                <a:t>Esther comes before King </a:t>
              </a:r>
              <a:r>
                <a:rPr lang="en-US" sz="2500" b="1" dirty="0">
                  <a:solidFill>
                    <a:srgbClr val="FFFF00"/>
                  </a:solidFill>
                  <a:latin typeface="Tahoma"/>
                  <a:cs typeface="Tahoma"/>
                </a:rPr>
                <a:t>5v1</a:t>
              </a:r>
              <a:r>
                <a:rPr lang="en-US" sz="2500" b="1" dirty="0">
                  <a:solidFill>
                    <a:srgbClr val="DBBA5D"/>
                  </a:solidFill>
                  <a:latin typeface="Tahoma"/>
                  <a:cs typeface="Tahoma"/>
                </a:rPr>
                <a:t> </a:t>
              </a:r>
              <a:endParaRPr lang="en-US" sz="2500" dirty="0">
                <a:solidFill>
                  <a:schemeClr val="bg1"/>
                </a:solidFill>
                <a:latin typeface="Tahoma"/>
                <a:cs typeface="Tahoma"/>
              </a:endParaRPr>
            </a:p>
          </p:txBody>
        </p:sp>
      </p:grpSp>
      <p:grpSp>
        <p:nvGrpSpPr>
          <p:cNvPr id="17" name="Group 116"/>
          <p:cNvGrpSpPr/>
          <p:nvPr/>
        </p:nvGrpSpPr>
        <p:grpSpPr>
          <a:xfrm>
            <a:off x="994895" y="5118188"/>
            <a:ext cx="5113664" cy="595072"/>
            <a:chOff x="283478" y="4547453"/>
            <a:chExt cx="5113664" cy="595072"/>
          </a:xfrm>
        </p:grpSpPr>
        <p:sp>
          <p:nvSpPr>
            <p:cNvPr id="118" name="5-Point Star 117"/>
            <p:cNvSpPr/>
            <p:nvPr/>
          </p:nvSpPr>
          <p:spPr>
            <a:xfrm>
              <a:off x="4739925" y="4547453"/>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119" name="TextBox 118"/>
            <p:cNvSpPr txBox="1"/>
            <p:nvPr/>
          </p:nvSpPr>
          <p:spPr>
            <a:xfrm>
              <a:off x="283478" y="4639247"/>
              <a:ext cx="4408056" cy="477054"/>
            </a:xfrm>
            <a:prstGeom prst="rect">
              <a:avLst/>
            </a:prstGeom>
            <a:noFill/>
          </p:spPr>
          <p:txBody>
            <a:bodyPr wrap="square" rtlCol="0">
              <a:spAutoFit/>
            </a:bodyPr>
            <a:lstStyle/>
            <a:p>
              <a:pPr algn="r"/>
              <a:r>
                <a:rPr lang="en-US" sz="2500" dirty="0">
                  <a:solidFill>
                    <a:srgbClr val="FFFFFF"/>
                  </a:solidFill>
                  <a:latin typeface="Tahoma"/>
                  <a:cs typeface="Tahoma"/>
                </a:rPr>
                <a:t>Esther’s first banquet </a:t>
              </a:r>
              <a:r>
                <a:rPr lang="en-US" sz="2500" b="1" dirty="0">
                  <a:solidFill>
                    <a:srgbClr val="FFFF00"/>
                  </a:solidFill>
                  <a:latin typeface="Tahoma"/>
                  <a:cs typeface="Tahoma"/>
                </a:rPr>
                <a:t>5v6-8</a:t>
              </a:r>
              <a:endParaRPr lang="en-US" sz="2500" dirty="0">
                <a:solidFill>
                  <a:srgbClr val="FFFF00"/>
                </a:solidFill>
                <a:latin typeface="Tahoma"/>
                <a:cs typeface="Tahoma"/>
              </a:endParaRPr>
            </a:p>
          </p:txBody>
        </p:sp>
      </p:grpSp>
      <p:grpSp>
        <p:nvGrpSpPr>
          <p:cNvPr id="18" name="Group 119"/>
          <p:cNvGrpSpPr/>
          <p:nvPr/>
        </p:nvGrpSpPr>
        <p:grpSpPr>
          <a:xfrm>
            <a:off x="1544170" y="5667463"/>
            <a:ext cx="5113664" cy="595072"/>
            <a:chOff x="283478" y="4547453"/>
            <a:chExt cx="5113664" cy="595072"/>
          </a:xfrm>
        </p:grpSpPr>
        <p:sp>
          <p:nvSpPr>
            <p:cNvPr id="121" name="5-Point Star 120"/>
            <p:cNvSpPr/>
            <p:nvPr/>
          </p:nvSpPr>
          <p:spPr>
            <a:xfrm>
              <a:off x="4739925" y="4547453"/>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122" name="TextBox 121"/>
            <p:cNvSpPr txBox="1"/>
            <p:nvPr/>
          </p:nvSpPr>
          <p:spPr>
            <a:xfrm>
              <a:off x="283478" y="4639247"/>
              <a:ext cx="4408056" cy="477054"/>
            </a:xfrm>
            <a:prstGeom prst="rect">
              <a:avLst/>
            </a:prstGeom>
            <a:noFill/>
          </p:spPr>
          <p:txBody>
            <a:bodyPr wrap="square" rtlCol="0">
              <a:spAutoFit/>
            </a:bodyPr>
            <a:lstStyle/>
            <a:p>
              <a:pPr algn="r"/>
              <a:r>
                <a:rPr lang="en-US" sz="2500" dirty="0">
                  <a:solidFill>
                    <a:srgbClr val="FFFFFF"/>
                  </a:solidFill>
                  <a:latin typeface="Tahoma"/>
                  <a:cs typeface="Tahoma"/>
                </a:rPr>
                <a:t>The King can’t sleep </a:t>
              </a:r>
              <a:r>
                <a:rPr lang="en-US" sz="2500" b="1" dirty="0">
                  <a:solidFill>
                    <a:srgbClr val="FFFF00"/>
                  </a:solidFill>
                  <a:latin typeface="Tahoma"/>
                  <a:cs typeface="Tahoma"/>
                </a:rPr>
                <a:t>6v1</a:t>
              </a:r>
              <a:endParaRPr lang="en-US" sz="2500" dirty="0">
                <a:solidFill>
                  <a:srgbClr val="FFFF00"/>
                </a:solidFill>
                <a:latin typeface="Tahoma"/>
                <a:cs typeface="Tahoma"/>
              </a:endParaRPr>
            </a:p>
          </p:txBody>
        </p:sp>
      </p:grpSp>
      <p:sp>
        <p:nvSpPr>
          <p:cNvPr id="123" name="TextBox 122"/>
          <p:cNvSpPr txBox="1"/>
          <p:nvPr/>
        </p:nvSpPr>
        <p:spPr>
          <a:xfrm>
            <a:off x="6257258" y="5209982"/>
            <a:ext cx="2578725" cy="477054"/>
          </a:xfrm>
          <a:prstGeom prst="rect">
            <a:avLst/>
          </a:prstGeom>
          <a:noFill/>
        </p:spPr>
        <p:txBody>
          <a:bodyPr wrap="square" rtlCol="0">
            <a:spAutoFit/>
          </a:bodyPr>
          <a:lstStyle/>
          <a:p>
            <a:r>
              <a:rPr lang="en-US" sz="2500" dirty="0">
                <a:solidFill>
                  <a:srgbClr val="FFFFFF"/>
                </a:solidFill>
                <a:latin typeface="Tahoma"/>
                <a:cs typeface="Tahoma"/>
              </a:rPr>
              <a:t>(Mordecai dead)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0" presetClass="entr" presetSubtype="0" fill="hold" grpId="0" nodeType="withEffect">
                                  <p:stCondLst>
                                    <p:cond delay="2000"/>
                                  </p:stCondLst>
                                  <p:childTnLst>
                                    <p:set>
                                      <p:cBhvr>
                                        <p:cTn id="30" dur="1" fill="hold">
                                          <p:stCondLst>
                                            <p:cond delay="0"/>
                                          </p:stCondLst>
                                        </p:cTn>
                                        <p:tgtEl>
                                          <p:spTgt spid="123"/>
                                        </p:tgtEl>
                                        <p:attrNameLst>
                                          <p:attrName>style.visibility</p:attrName>
                                        </p:attrNameLst>
                                      </p:cBhvr>
                                      <p:to>
                                        <p:strVal val="visible"/>
                                      </p:to>
                                    </p:set>
                                    <p:animEffect transition="in" filter="fade">
                                      <p:cBhvr>
                                        <p:cTn id="31" dur="2000"/>
                                        <p:tgtEl>
                                          <p:spTgt spid="123"/>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59"/>
          <p:cNvSpPr txBox="1"/>
          <p:nvPr/>
        </p:nvSpPr>
        <p:spPr>
          <a:xfrm>
            <a:off x="287686"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13th</a:t>
            </a:r>
          </a:p>
        </p:txBody>
      </p:sp>
      <p:sp>
        <p:nvSpPr>
          <p:cNvPr id="61" name="TextBox 60"/>
          <p:cNvSpPr txBox="1"/>
          <p:nvPr/>
        </p:nvSpPr>
        <p:spPr>
          <a:xfrm>
            <a:off x="1782277"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14th</a:t>
            </a:r>
          </a:p>
        </p:txBody>
      </p:sp>
      <p:sp>
        <p:nvSpPr>
          <p:cNvPr id="62" name="TextBox 61"/>
          <p:cNvSpPr txBox="1"/>
          <p:nvPr/>
        </p:nvSpPr>
        <p:spPr>
          <a:xfrm>
            <a:off x="3277730"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15th</a:t>
            </a:r>
          </a:p>
        </p:txBody>
      </p:sp>
      <p:sp>
        <p:nvSpPr>
          <p:cNvPr id="63" name="TextBox 62"/>
          <p:cNvSpPr txBox="1"/>
          <p:nvPr/>
        </p:nvSpPr>
        <p:spPr>
          <a:xfrm>
            <a:off x="4739925"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16th</a:t>
            </a:r>
          </a:p>
        </p:txBody>
      </p:sp>
      <p:sp>
        <p:nvSpPr>
          <p:cNvPr id="64" name="TextBox 63"/>
          <p:cNvSpPr txBox="1"/>
          <p:nvPr/>
        </p:nvSpPr>
        <p:spPr>
          <a:xfrm>
            <a:off x="6215066"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17th</a:t>
            </a:r>
          </a:p>
        </p:txBody>
      </p:sp>
      <p:cxnSp>
        <p:nvCxnSpPr>
          <p:cNvPr id="76" name="Straight Arrow Connector 75"/>
          <p:cNvCxnSpPr/>
          <p:nvPr/>
        </p:nvCxnSpPr>
        <p:spPr>
          <a:xfrm>
            <a:off x="2766359" y="2540578"/>
            <a:ext cx="4229218" cy="1588"/>
          </a:xfrm>
          <a:prstGeom prst="straightConnector1">
            <a:avLst/>
          </a:prstGeom>
          <a:ln w="69850" cap="flat" cmpd="sng" algn="ctr">
            <a:solidFill>
              <a:schemeClr val="bg1"/>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2" name="Group 102"/>
          <p:cNvGrpSpPr/>
          <p:nvPr/>
        </p:nvGrpSpPr>
        <p:grpSpPr>
          <a:xfrm>
            <a:off x="104273" y="759470"/>
            <a:ext cx="8895156" cy="900240"/>
            <a:chOff x="167773" y="759470"/>
            <a:chExt cx="8895156" cy="900240"/>
          </a:xfrm>
        </p:grpSpPr>
        <p:grpSp>
          <p:nvGrpSpPr>
            <p:cNvPr id="3" name="Group 44"/>
            <p:cNvGrpSpPr/>
            <p:nvPr/>
          </p:nvGrpSpPr>
          <p:grpSpPr>
            <a:xfrm>
              <a:off x="167773" y="759470"/>
              <a:ext cx="1480319" cy="900240"/>
              <a:chOff x="1198552" y="759470"/>
              <a:chExt cx="1706793" cy="900240"/>
            </a:xfrm>
          </p:grpSpPr>
          <p:sp>
            <p:nvSpPr>
              <p:cNvPr id="39" name="Rectangle 38"/>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 name="Group 45"/>
            <p:cNvGrpSpPr/>
            <p:nvPr/>
          </p:nvGrpSpPr>
          <p:grpSpPr>
            <a:xfrm>
              <a:off x="1652500" y="759470"/>
              <a:ext cx="1480319" cy="900240"/>
              <a:chOff x="1198552" y="759470"/>
              <a:chExt cx="1706793" cy="900240"/>
            </a:xfrm>
          </p:grpSpPr>
          <p:sp>
            <p:nvSpPr>
              <p:cNvPr id="47" name="Rectangle 46"/>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 name="Group 48"/>
            <p:cNvGrpSpPr/>
            <p:nvPr/>
          </p:nvGrpSpPr>
          <p:grpSpPr>
            <a:xfrm>
              <a:off x="4613138" y="759470"/>
              <a:ext cx="1480319" cy="900240"/>
              <a:chOff x="1198552" y="759470"/>
              <a:chExt cx="1706793" cy="900240"/>
            </a:xfrm>
          </p:grpSpPr>
          <p:sp>
            <p:nvSpPr>
              <p:cNvPr id="50" name="Rectangle 49"/>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 name="Group 51"/>
            <p:cNvGrpSpPr/>
            <p:nvPr/>
          </p:nvGrpSpPr>
          <p:grpSpPr>
            <a:xfrm>
              <a:off x="3132819" y="759470"/>
              <a:ext cx="1480319" cy="900240"/>
              <a:chOff x="1198552" y="759470"/>
              <a:chExt cx="1706793" cy="900240"/>
            </a:xfrm>
          </p:grpSpPr>
          <p:sp>
            <p:nvSpPr>
              <p:cNvPr id="53" name="Rectangle 52"/>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5" name="Moon 64"/>
            <p:cNvSpPr/>
            <p:nvPr/>
          </p:nvSpPr>
          <p:spPr>
            <a:xfrm>
              <a:off x="4812871" y="994531"/>
              <a:ext cx="315692"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Sun 65"/>
            <p:cNvSpPr/>
            <p:nvPr/>
          </p:nvSpPr>
          <p:spPr>
            <a:xfrm>
              <a:off x="2486500" y="933335"/>
              <a:ext cx="55801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Sun 66"/>
            <p:cNvSpPr/>
            <p:nvPr/>
          </p:nvSpPr>
          <p:spPr>
            <a:xfrm>
              <a:off x="3956657" y="933335"/>
              <a:ext cx="55801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Sun 68"/>
            <p:cNvSpPr/>
            <p:nvPr/>
          </p:nvSpPr>
          <p:spPr>
            <a:xfrm>
              <a:off x="5447400" y="929191"/>
              <a:ext cx="55801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Sun 69"/>
            <p:cNvSpPr/>
            <p:nvPr/>
          </p:nvSpPr>
          <p:spPr>
            <a:xfrm>
              <a:off x="994895" y="929191"/>
              <a:ext cx="55801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Moon 70"/>
            <p:cNvSpPr/>
            <p:nvPr/>
          </p:nvSpPr>
          <p:spPr>
            <a:xfrm>
              <a:off x="1850437" y="994531"/>
              <a:ext cx="315692"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Moon 71"/>
            <p:cNvSpPr/>
            <p:nvPr/>
          </p:nvSpPr>
          <p:spPr>
            <a:xfrm>
              <a:off x="3339667" y="994531"/>
              <a:ext cx="315692"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87"/>
            <p:cNvGrpSpPr/>
            <p:nvPr/>
          </p:nvGrpSpPr>
          <p:grpSpPr>
            <a:xfrm>
              <a:off x="6093457" y="759470"/>
              <a:ext cx="1480319" cy="900240"/>
              <a:chOff x="7137737" y="759470"/>
              <a:chExt cx="1706793" cy="900240"/>
            </a:xfrm>
          </p:grpSpPr>
          <p:grpSp>
            <p:nvGrpSpPr>
              <p:cNvPr id="8" name="Group 55"/>
              <p:cNvGrpSpPr/>
              <p:nvPr/>
            </p:nvGrpSpPr>
            <p:grpSpPr>
              <a:xfrm>
                <a:off x="7137737" y="759470"/>
                <a:ext cx="1706793" cy="900240"/>
                <a:chOff x="1198552" y="759470"/>
                <a:chExt cx="1706793" cy="900240"/>
              </a:xfrm>
            </p:grpSpPr>
            <p:sp>
              <p:nvSpPr>
                <p:cNvPr id="57" name="Rectangle 56"/>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Rectangle 57"/>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8" name="Sun 67"/>
              <p:cNvSpPr/>
              <p:nvPr/>
            </p:nvSpPr>
            <p:spPr>
              <a:xfrm>
                <a:off x="8087614" y="929191"/>
                <a:ext cx="64338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Moon 72"/>
              <p:cNvSpPr/>
              <p:nvPr/>
            </p:nvSpPr>
            <p:spPr>
              <a:xfrm>
                <a:off x="7390964" y="994531"/>
                <a:ext cx="363990"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4" name="Moon 73"/>
            <p:cNvSpPr/>
            <p:nvPr/>
          </p:nvSpPr>
          <p:spPr>
            <a:xfrm>
              <a:off x="363726" y="994531"/>
              <a:ext cx="315692"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Group 95"/>
            <p:cNvGrpSpPr/>
            <p:nvPr/>
          </p:nvGrpSpPr>
          <p:grpSpPr>
            <a:xfrm>
              <a:off x="7582610" y="759470"/>
              <a:ext cx="1480319" cy="900240"/>
              <a:chOff x="7137737" y="759470"/>
              <a:chExt cx="1706793" cy="900240"/>
            </a:xfrm>
          </p:grpSpPr>
          <p:grpSp>
            <p:nvGrpSpPr>
              <p:cNvPr id="10" name="Group 55"/>
              <p:cNvGrpSpPr/>
              <p:nvPr/>
            </p:nvGrpSpPr>
            <p:grpSpPr>
              <a:xfrm>
                <a:off x="7137737" y="759470"/>
                <a:ext cx="1706793" cy="900240"/>
                <a:chOff x="1198552" y="759470"/>
                <a:chExt cx="1706793" cy="900240"/>
              </a:xfrm>
            </p:grpSpPr>
            <p:sp>
              <p:nvSpPr>
                <p:cNvPr id="100" name="Rectangle 99"/>
                <p:cNvSpPr/>
                <p:nvPr/>
              </p:nvSpPr>
              <p:spPr>
                <a:xfrm>
                  <a:off x="1198552" y="759470"/>
                  <a:ext cx="848722" cy="900240"/>
                </a:xfrm>
                <a:prstGeom prst="rect">
                  <a:avLst/>
                </a:prstGeom>
                <a:gradFill flip="none" rotWithShape="1">
                  <a:gsLst>
                    <a:gs pos="47000">
                      <a:srgbClr val="DBBA5D"/>
                    </a:gs>
                    <a:gs pos="100000">
                      <a:srgbClr val="FFFFFF"/>
                    </a:gs>
                  </a:gsLst>
                  <a:lin ang="7980000" scaled="0"/>
                  <a:tileRect/>
                </a:gra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Rectangle 100"/>
                <p:cNvSpPr/>
                <p:nvPr/>
              </p:nvSpPr>
              <p:spPr>
                <a:xfrm>
                  <a:off x="2056623" y="759470"/>
                  <a:ext cx="848722" cy="90024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98" name="Sun 97"/>
              <p:cNvSpPr/>
              <p:nvPr/>
            </p:nvSpPr>
            <p:spPr>
              <a:xfrm>
                <a:off x="8087614" y="929191"/>
                <a:ext cx="643380" cy="587289"/>
              </a:xfrm>
              <a:prstGeom prst="sun">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Moon 98"/>
              <p:cNvSpPr/>
              <p:nvPr/>
            </p:nvSpPr>
            <p:spPr>
              <a:xfrm>
                <a:off x="7390964" y="994531"/>
                <a:ext cx="363990" cy="474284"/>
              </a:xfrm>
              <a:prstGeom prst="moon">
                <a:avLst/>
              </a:prstGeom>
              <a:solidFill>
                <a:schemeClr val="tx1">
                  <a:alpha val="93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02" name="TextBox 101"/>
          <p:cNvSpPr txBox="1"/>
          <p:nvPr/>
        </p:nvSpPr>
        <p:spPr>
          <a:xfrm>
            <a:off x="7706197" y="205472"/>
            <a:ext cx="1129786" cy="553998"/>
          </a:xfrm>
          <a:prstGeom prst="rect">
            <a:avLst/>
          </a:prstGeom>
          <a:noFill/>
        </p:spPr>
        <p:txBody>
          <a:bodyPr wrap="square" rtlCol="0">
            <a:spAutoFit/>
          </a:bodyPr>
          <a:lstStyle/>
          <a:p>
            <a:pPr algn="ctr"/>
            <a:r>
              <a:rPr lang="en-US" sz="3000" b="1" dirty="0">
                <a:solidFill>
                  <a:schemeClr val="bg1"/>
                </a:solidFill>
                <a:latin typeface="Tahoma"/>
                <a:cs typeface="Tahoma"/>
              </a:rPr>
              <a:t>18th</a:t>
            </a:r>
          </a:p>
        </p:txBody>
      </p:sp>
      <p:grpSp>
        <p:nvGrpSpPr>
          <p:cNvPr id="11" name="Group 103"/>
          <p:cNvGrpSpPr/>
          <p:nvPr/>
        </p:nvGrpSpPr>
        <p:grpSpPr>
          <a:xfrm>
            <a:off x="2400202" y="1757685"/>
            <a:ext cx="5654225" cy="595072"/>
            <a:chOff x="1184288" y="1776350"/>
            <a:chExt cx="5654225" cy="595072"/>
          </a:xfrm>
        </p:grpSpPr>
        <p:sp>
          <p:nvSpPr>
            <p:cNvPr id="105" name="5-Point Star 104"/>
            <p:cNvSpPr/>
            <p:nvPr/>
          </p:nvSpPr>
          <p:spPr>
            <a:xfrm>
              <a:off x="1184288" y="1776350"/>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106" name="TextBox 105"/>
            <p:cNvSpPr txBox="1"/>
            <p:nvPr/>
          </p:nvSpPr>
          <p:spPr>
            <a:xfrm>
              <a:off x="1863050" y="1868144"/>
              <a:ext cx="4975463" cy="477054"/>
            </a:xfrm>
            <a:prstGeom prst="rect">
              <a:avLst/>
            </a:prstGeom>
            <a:noFill/>
          </p:spPr>
          <p:txBody>
            <a:bodyPr wrap="square" rtlCol="0">
              <a:spAutoFit/>
            </a:bodyPr>
            <a:lstStyle/>
            <a:p>
              <a:r>
                <a:rPr lang="en-US" sz="2500" dirty="0">
                  <a:solidFill>
                    <a:srgbClr val="FFFFFF"/>
                  </a:solidFill>
                  <a:latin typeface="Tahoma"/>
                  <a:cs typeface="Tahoma"/>
                </a:rPr>
                <a:t>Mordecai’s 3 day fast </a:t>
              </a:r>
              <a:r>
                <a:rPr lang="en-US" sz="2500" b="1" dirty="0">
                  <a:solidFill>
                    <a:srgbClr val="FFFF00"/>
                  </a:solidFill>
                  <a:latin typeface="Tahoma"/>
                  <a:cs typeface="Tahoma"/>
                </a:rPr>
                <a:t>4v16</a:t>
              </a:r>
              <a:r>
                <a:rPr lang="en-US" sz="2500" b="1" dirty="0">
                  <a:solidFill>
                    <a:srgbClr val="DBBA5D"/>
                  </a:solidFill>
                  <a:latin typeface="Tahoma"/>
                  <a:cs typeface="Tahoma"/>
                </a:rPr>
                <a:t> </a:t>
              </a:r>
              <a:r>
                <a:rPr lang="en-US" sz="2500" dirty="0">
                  <a:solidFill>
                    <a:schemeClr val="bg1"/>
                  </a:solidFill>
                  <a:latin typeface="Tahoma"/>
                  <a:cs typeface="Tahoma"/>
                </a:rPr>
                <a:t>(3pm)</a:t>
              </a:r>
            </a:p>
          </p:txBody>
        </p:sp>
      </p:grpSp>
      <p:grpSp>
        <p:nvGrpSpPr>
          <p:cNvPr id="12" name="Group 115"/>
          <p:cNvGrpSpPr/>
          <p:nvPr/>
        </p:nvGrpSpPr>
        <p:grpSpPr>
          <a:xfrm>
            <a:off x="-612023" y="2738613"/>
            <a:ext cx="7784622" cy="595072"/>
            <a:chOff x="-2387480" y="4547453"/>
            <a:chExt cx="7784622" cy="595072"/>
          </a:xfrm>
        </p:grpSpPr>
        <p:sp>
          <p:nvSpPr>
            <p:cNvPr id="78" name="5-Point Star 77"/>
            <p:cNvSpPr/>
            <p:nvPr/>
          </p:nvSpPr>
          <p:spPr>
            <a:xfrm>
              <a:off x="4739925" y="4547453"/>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79" name="TextBox 78"/>
            <p:cNvSpPr txBox="1"/>
            <p:nvPr/>
          </p:nvSpPr>
          <p:spPr>
            <a:xfrm>
              <a:off x="-2387480" y="4639247"/>
              <a:ext cx="7079015" cy="477054"/>
            </a:xfrm>
            <a:prstGeom prst="rect">
              <a:avLst/>
            </a:prstGeom>
            <a:noFill/>
          </p:spPr>
          <p:txBody>
            <a:bodyPr wrap="square" rtlCol="0">
              <a:spAutoFit/>
            </a:bodyPr>
            <a:lstStyle/>
            <a:p>
              <a:pPr algn="r"/>
              <a:r>
                <a:rPr lang="en-US" sz="2500" dirty="0">
                  <a:solidFill>
                    <a:srgbClr val="FFFFFF"/>
                  </a:solidFill>
                  <a:latin typeface="Tahoma"/>
                  <a:cs typeface="Tahoma"/>
                </a:rPr>
                <a:t>Mordecai’s resurrection/parade </a:t>
              </a:r>
              <a:r>
                <a:rPr lang="en-US" sz="2500" b="1" dirty="0">
                  <a:solidFill>
                    <a:srgbClr val="FFFF00"/>
                  </a:solidFill>
                  <a:latin typeface="Tahoma"/>
                  <a:cs typeface="Tahoma"/>
                </a:rPr>
                <a:t>6v11</a:t>
              </a:r>
              <a:r>
                <a:rPr lang="en-US" sz="2500" b="1" dirty="0">
                  <a:solidFill>
                    <a:srgbClr val="DBBA5D"/>
                  </a:solidFill>
                  <a:latin typeface="Tahoma"/>
                  <a:cs typeface="Tahoma"/>
                </a:rPr>
                <a:t> </a:t>
              </a:r>
              <a:r>
                <a:rPr lang="en-US" sz="2500" dirty="0">
                  <a:solidFill>
                    <a:srgbClr val="FFFFFF"/>
                  </a:solidFill>
                  <a:latin typeface="Tahoma"/>
                  <a:cs typeface="Tahoma"/>
                </a:rPr>
                <a:t>(5am) </a:t>
              </a:r>
            </a:p>
          </p:txBody>
        </p:sp>
      </p:grpSp>
      <p:grpSp>
        <p:nvGrpSpPr>
          <p:cNvPr id="13" name="Group 115"/>
          <p:cNvGrpSpPr/>
          <p:nvPr/>
        </p:nvGrpSpPr>
        <p:grpSpPr>
          <a:xfrm>
            <a:off x="226072" y="3304086"/>
            <a:ext cx="7068325" cy="595072"/>
            <a:chOff x="-1671183" y="4547453"/>
            <a:chExt cx="7068325" cy="595072"/>
          </a:xfrm>
        </p:grpSpPr>
        <p:sp>
          <p:nvSpPr>
            <p:cNvPr id="85" name="5-Point Star 84"/>
            <p:cNvSpPr/>
            <p:nvPr/>
          </p:nvSpPr>
          <p:spPr>
            <a:xfrm>
              <a:off x="4739925" y="4547453"/>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86" name="TextBox 85"/>
            <p:cNvSpPr txBox="1"/>
            <p:nvPr/>
          </p:nvSpPr>
          <p:spPr>
            <a:xfrm>
              <a:off x="-1671183" y="4639247"/>
              <a:ext cx="6362718" cy="477054"/>
            </a:xfrm>
            <a:prstGeom prst="rect">
              <a:avLst/>
            </a:prstGeom>
            <a:noFill/>
          </p:spPr>
          <p:txBody>
            <a:bodyPr wrap="square" rtlCol="0">
              <a:spAutoFit/>
            </a:bodyPr>
            <a:lstStyle/>
            <a:p>
              <a:pPr algn="r"/>
              <a:r>
                <a:rPr lang="en-US" sz="2500" dirty="0">
                  <a:solidFill>
                    <a:srgbClr val="FFFFFF"/>
                  </a:solidFill>
                  <a:latin typeface="Tahoma"/>
                  <a:cs typeface="Tahoma"/>
                </a:rPr>
                <a:t>Esther’s second banquet </a:t>
              </a:r>
              <a:r>
                <a:rPr lang="en-US" sz="2500" b="1" dirty="0">
                  <a:solidFill>
                    <a:srgbClr val="FFFF00"/>
                  </a:solidFill>
                  <a:latin typeface="Tahoma"/>
                  <a:cs typeface="Tahoma"/>
                </a:rPr>
                <a:t>7v1</a:t>
              </a:r>
              <a:r>
                <a:rPr lang="en-US" sz="2500" b="1" dirty="0">
                  <a:solidFill>
                    <a:srgbClr val="DBBA5D"/>
                  </a:solidFill>
                  <a:latin typeface="Tahoma"/>
                  <a:cs typeface="Tahoma"/>
                </a:rPr>
                <a:t> </a:t>
              </a:r>
              <a:endParaRPr lang="en-US" sz="2500" dirty="0">
                <a:solidFill>
                  <a:schemeClr val="bg1"/>
                </a:solidFill>
                <a:latin typeface="Tahoma"/>
                <a:cs typeface="Tahoma"/>
              </a:endParaRPr>
            </a:p>
          </p:txBody>
        </p:sp>
      </p:grpSp>
      <p:grpSp>
        <p:nvGrpSpPr>
          <p:cNvPr id="14" name="Group 115"/>
          <p:cNvGrpSpPr/>
          <p:nvPr/>
        </p:nvGrpSpPr>
        <p:grpSpPr>
          <a:xfrm>
            <a:off x="349090" y="3878311"/>
            <a:ext cx="7068325" cy="595072"/>
            <a:chOff x="-1671183" y="4547453"/>
            <a:chExt cx="7068325" cy="595072"/>
          </a:xfrm>
        </p:grpSpPr>
        <p:sp>
          <p:nvSpPr>
            <p:cNvPr id="88" name="5-Point Star 87"/>
            <p:cNvSpPr/>
            <p:nvPr/>
          </p:nvSpPr>
          <p:spPr>
            <a:xfrm>
              <a:off x="4739925" y="4547453"/>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89" name="TextBox 88"/>
            <p:cNvSpPr txBox="1"/>
            <p:nvPr/>
          </p:nvSpPr>
          <p:spPr>
            <a:xfrm>
              <a:off x="-1671183" y="4639247"/>
              <a:ext cx="6362718" cy="477054"/>
            </a:xfrm>
            <a:prstGeom prst="rect">
              <a:avLst/>
            </a:prstGeom>
            <a:noFill/>
          </p:spPr>
          <p:txBody>
            <a:bodyPr wrap="square" rtlCol="0">
              <a:spAutoFit/>
            </a:bodyPr>
            <a:lstStyle/>
            <a:p>
              <a:pPr algn="r"/>
              <a:r>
                <a:rPr lang="en-US" sz="2500" dirty="0">
                  <a:solidFill>
                    <a:srgbClr val="FFFFFF"/>
                  </a:solidFill>
                  <a:latin typeface="Tahoma"/>
                  <a:cs typeface="Tahoma"/>
                </a:rPr>
                <a:t>Haman is hung </a:t>
              </a:r>
              <a:r>
                <a:rPr lang="en-US" sz="2500" b="1" dirty="0">
                  <a:solidFill>
                    <a:srgbClr val="FFFF00"/>
                  </a:solidFill>
                  <a:latin typeface="Tahoma"/>
                  <a:cs typeface="Tahoma"/>
                </a:rPr>
                <a:t>7v10</a:t>
              </a:r>
              <a:r>
                <a:rPr lang="en-US" sz="2500" b="1" dirty="0">
                  <a:solidFill>
                    <a:srgbClr val="DBBA5D"/>
                  </a:solidFill>
                  <a:latin typeface="Tahoma"/>
                  <a:cs typeface="Tahoma"/>
                </a:rPr>
                <a:t> </a:t>
              </a:r>
              <a:endParaRPr lang="en-US" sz="2500" dirty="0">
                <a:solidFill>
                  <a:schemeClr val="bg1"/>
                </a:solidFill>
                <a:latin typeface="Tahoma"/>
                <a:cs typeface="Tahoma"/>
              </a:endParaRPr>
            </a:p>
          </p:txBody>
        </p:sp>
      </p:grpSp>
      <p:grpSp>
        <p:nvGrpSpPr>
          <p:cNvPr id="15" name="Group 115"/>
          <p:cNvGrpSpPr/>
          <p:nvPr/>
        </p:nvGrpSpPr>
        <p:grpSpPr>
          <a:xfrm>
            <a:off x="0" y="4459083"/>
            <a:ext cx="7554514" cy="595072"/>
            <a:chOff x="-2157372" y="4547453"/>
            <a:chExt cx="7554514" cy="595072"/>
          </a:xfrm>
        </p:grpSpPr>
        <p:sp>
          <p:nvSpPr>
            <p:cNvPr id="91" name="5-Point Star 90"/>
            <p:cNvSpPr/>
            <p:nvPr/>
          </p:nvSpPr>
          <p:spPr>
            <a:xfrm>
              <a:off x="4739925" y="4547453"/>
              <a:ext cx="657217" cy="595072"/>
            </a:xfrm>
            <a:prstGeom prst="star5">
              <a:avLst/>
            </a:prstGeom>
            <a:gradFill flip="none" rotWithShape="1">
              <a:gsLst>
                <a:gs pos="53000">
                  <a:srgbClr val="DBBA5D"/>
                </a:gs>
                <a:gs pos="100000">
                  <a:srgbClr val="FFFFFF"/>
                </a:gs>
              </a:gsLst>
              <a:lin ang="9180000" scaled="0"/>
              <a:tileRect/>
            </a:gradFill>
            <a:ln>
              <a:noFill/>
            </a:ln>
          </p:spPr>
          <p:style>
            <a:lnRef idx="1">
              <a:schemeClr val="accent1"/>
            </a:lnRef>
            <a:fillRef idx="3">
              <a:schemeClr val="accent1"/>
            </a:fillRef>
            <a:effectRef idx="2">
              <a:schemeClr val="accent1"/>
            </a:effectRef>
            <a:fontRef idx="minor">
              <a:schemeClr val="lt1"/>
            </a:fontRef>
          </p:style>
        </p:sp>
        <p:sp>
          <p:nvSpPr>
            <p:cNvPr id="92" name="TextBox 91"/>
            <p:cNvSpPr txBox="1"/>
            <p:nvPr/>
          </p:nvSpPr>
          <p:spPr>
            <a:xfrm>
              <a:off x="-2157372" y="4639247"/>
              <a:ext cx="6848907" cy="477054"/>
            </a:xfrm>
            <a:prstGeom prst="rect">
              <a:avLst/>
            </a:prstGeom>
            <a:noFill/>
          </p:spPr>
          <p:txBody>
            <a:bodyPr wrap="square" rtlCol="0">
              <a:spAutoFit/>
            </a:bodyPr>
            <a:lstStyle/>
            <a:p>
              <a:pPr algn="r"/>
              <a:r>
                <a:rPr lang="en-US" sz="2500" dirty="0">
                  <a:solidFill>
                    <a:srgbClr val="FFFFFF"/>
                  </a:solidFill>
                  <a:latin typeface="Tahoma"/>
                  <a:cs typeface="Tahoma"/>
                </a:rPr>
                <a:t>Mordecai’s ascension to meet King</a:t>
              </a:r>
              <a:r>
                <a:rPr lang="en-US" sz="2500" dirty="0">
                  <a:solidFill>
                    <a:srgbClr val="FFFF00"/>
                  </a:solidFill>
                  <a:latin typeface="Tahoma"/>
                  <a:cs typeface="Tahoma"/>
                </a:rPr>
                <a:t> </a:t>
              </a:r>
              <a:r>
                <a:rPr lang="en-US" sz="2500" b="1" dirty="0">
                  <a:solidFill>
                    <a:srgbClr val="FFFF00"/>
                  </a:solidFill>
                  <a:latin typeface="Tahoma"/>
                  <a:cs typeface="Tahoma"/>
                </a:rPr>
                <a:t>8v1 </a:t>
              </a:r>
              <a:endParaRPr lang="en-US" sz="2500" dirty="0">
                <a:solidFill>
                  <a:srgbClr val="FFFF00"/>
                </a:solidFill>
                <a:latin typeface="Tahoma"/>
                <a:cs typeface="Tahoma"/>
              </a:endParaRPr>
            </a:p>
          </p:txBody>
        </p:sp>
      </p:grpSp>
      <p:sp>
        <p:nvSpPr>
          <p:cNvPr id="93" name="TextBox 92"/>
          <p:cNvSpPr txBox="1"/>
          <p:nvPr/>
        </p:nvSpPr>
        <p:spPr>
          <a:xfrm>
            <a:off x="318489" y="5171235"/>
            <a:ext cx="8486892" cy="1523494"/>
          </a:xfrm>
          <a:prstGeom prst="rect">
            <a:avLst/>
          </a:prstGeom>
          <a:noFill/>
          <a:ln>
            <a:noFill/>
          </a:ln>
        </p:spPr>
        <p:txBody>
          <a:bodyPr wrap="square" rtlCol="0">
            <a:spAutoFit/>
          </a:bodyPr>
          <a:lstStyle/>
          <a:p>
            <a:pPr algn="ctr"/>
            <a:r>
              <a:rPr lang="en-US" sz="3000" b="1" dirty="0">
                <a:solidFill>
                  <a:srgbClr val="FFFFFF"/>
                </a:solidFill>
                <a:latin typeface="Tahoma"/>
                <a:cs typeface="Tahoma"/>
              </a:rPr>
              <a:t>“Then said I, Lo, I come (in the </a:t>
            </a:r>
            <a:r>
              <a:rPr lang="en-US" sz="3000" b="1" dirty="0">
                <a:solidFill>
                  <a:srgbClr val="DBBA5D"/>
                </a:solidFill>
                <a:latin typeface="Tahoma"/>
                <a:cs typeface="Tahoma"/>
              </a:rPr>
              <a:t>volume</a:t>
            </a:r>
            <a:r>
              <a:rPr lang="en-US" sz="3000" b="1" dirty="0">
                <a:solidFill>
                  <a:srgbClr val="FFFFFF"/>
                </a:solidFill>
                <a:latin typeface="Tahoma"/>
                <a:cs typeface="Tahoma"/>
              </a:rPr>
              <a:t> of the book it is written of me), to do thy will O God…” </a:t>
            </a:r>
            <a:r>
              <a:rPr lang="en-US" sz="3000" b="1" dirty="0">
                <a:solidFill>
                  <a:srgbClr val="FFFF00"/>
                </a:solidFill>
                <a:latin typeface="Tahoma"/>
                <a:cs typeface="Tahoma"/>
              </a:rPr>
              <a:t>Hebrews 10v7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0" presetClass="entr" presetSubtype="0" fill="hold" grpId="0" nodeType="withEffect">
                                  <p:stCondLst>
                                    <p:cond delay="5000"/>
                                  </p:stCondLst>
                                  <p:childTnLst>
                                    <p:set>
                                      <p:cBhvr>
                                        <p:cTn id="20" dur="1" fill="hold">
                                          <p:stCondLst>
                                            <p:cond delay="0"/>
                                          </p:stCondLst>
                                        </p:cTn>
                                        <p:tgtEl>
                                          <p:spTgt spid="93"/>
                                        </p:tgtEl>
                                        <p:attrNameLst>
                                          <p:attrName>style.visibility</p:attrName>
                                        </p:attrNameLst>
                                      </p:cBhvr>
                                      <p:to>
                                        <p:strVal val="visible"/>
                                      </p:to>
                                    </p:set>
                                    <p:animEffect transition="in" filter="fade">
                                      <p:cBhvr>
                                        <p:cTn id="21" dur="2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30920" y="1980900"/>
            <a:ext cx="5509890" cy="1143000"/>
          </a:xfrm>
        </p:spPr>
        <p:txBody>
          <a:bodyPr>
            <a:normAutofit fontScale="90000"/>
          </a:bodyPr>
          <a:lstStyle/>
          <a:p>
            <a:r>
              <a:rPr lang="en-US" sz="7556"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ook Antiqua"/>
                <a:cs typeface="Book Antiqua"/>
              </a:rPr>
              <a:t>THE COMMAND </a:t>
            </a:r>
            <a:b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ook Antiqua"/>
                <a:cs typeface="Book Antiqua"/>
              </a:rPr>
            </a:br>
            <a:r>
              <a:rPr lang="en-US" sz="3333"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ook Antiqua"/>
                <a:cs typeface="Book Antiqua"/>
              </a:rPr>
              <a:t>THE RISE OF MORDECAI</a:t>
            </a:r>
          </a:p>
        </p:txBody>
      </p:sp>
      <p:sp>
        <p:nvSpPr>
          <p:cNvPr id="7" name="Title 5"/>
          <p:cNvSpPr txBox="1">
            <a:spLocks/>
          </p:cNvSpPr>
          <p:nvPr/>
        </p:nvSpPr>
        <p:spPr>
          <a:xfrm>
            <a:off x="172106" y="3836150"/>
            <a:ext cx="5568704" cy="1143000"/>
          </a:xfrm>
          <a:prstGeom prst="rect">
            <a:avLst/>
          </a:prstGeom>
        </p:spPr>
        <p:txBody>
          <a:bodyPr vert="horz" lIns="91440" tIns="45720" rIns="91440" bIns="45720" rtlCol="0" anchor="ctr">
            <a:normAutofit fontScale="975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w="18415" cmpd="sng">
                  <a:solidFill>
                    <a:srgbClr val="FFFFFF"/>
                  </a:solidFill>
                  <a:prstDash val="solid"/>
                </a:ln>
                <a:solidFill>
                  <a:srgbClr val="DBBA5D"/>
                </a:solidFill>
                <a:effectLst>
                  <a:outerShdw blurRad="63500" dir="3600000" algn="tl" rotWithShape="0">
                    <a:srgbClr val="000000">
                      <a:alpha val="70000"/>
                    </a:srgbClr>
                  </a:outerShdw>
                </a:effectLst>
                <a:uLnTx/>
                <a:uFillTx/>
                <a:latin typeface="Book Antiqua"/>
                <a:ea typeface="+mj-ea"/>
                <a:cs typeface="Book Antiqua"/>
              </a:rPr>
              <a:t>Esther 8v3</a:t>
            </a:r>
            <a:r>
              <a:rPr kumimoji="0" lang="en-US" sz="4400" b="0" i="0" u="none" strike="noStrike" kern="1200" cap="none" spc="0" normalizeH="0" noProof="0">
                <a:ln w="18415" cmpd="sng">
                  <a:solidFill>
                    <a:srgbClr val="FFFFFF"/>
                  </a:solidFill>
                  <a:prstDash val="solid"/>
                </a:ln>
                <a:solidFill>
                  <a:srgbClr val="DBBA5D"/>
                </a:solidFill>
                <a:effectLst>
                  <a:outerShdw blurRad="63500" dir="3600000" algn="tl" rotWithShape="0">
                    <a:srgbClr val="000000">
                      <a:alpha val="70000"/>
                    </a:srgbClr>
                  </a:outerShdw>
                </a:effectLst>
                <a:uLnTx/>
                <a:uFillTx/>
                <a:latin typeface="Book Antiqua"/>
                <a:ea typeface="+mj-ea"/>
                <a:cs typeface="Book Antiqua"/>
              </a:rPr>
              <a:t> </a:t>
            </a:r>
            <a:r>
              <a:rPr kumimoji="0" lang="en-US" sz="4400" b="0" i="0" u="none" strike="noStrike" kern="1200" cap="none" spc="0" normalizeH="0" noProof="0" dirty="0">
                <a:ln w="18415" cmpd="sng">
                  <a:solidFill>
                    <a:srgbClr val="FFFFFF"/>
                  </a:solidFill>
                  <a:prstDash val="solid"/>
                </a:ln>
                <a:solidFill>
                  <a:srgbClr val="DBBA5D"/>
                </a:solidFill>
                <a:effectLst>
                  <a:outerShdw blurRad="63500" dir="3600000" algn="tl" rotWithShape="0">
                    <a:srgbClr val="000000">
                      <a:alpha val="70000"/>
                    </a:srgbClr>
                  </a:outerShdw>
                </a:effectLst>
                <a:uLnTx/>
                <a:uFillTx/>
                <a:latin typeface="Book Antiqua"/>
                <a:ea typeface="+mj-ea"/>
                <a:cs typeface="Book Antiqua"/>
              </a:rPr>
              <a:t>– 10v3</a:t>
            </a:r>
            <a:endParaRPr kumimoji="0" lang="en-US" sz="4400" b="0" i="0" u="none" strike="noStrike" kern="1200" cap="none" spc="0" normalizeH="0" baseline="0" noProof="0" dirty="0">
              <a:ln w="18415" cmpd="sng">
                <a:solidFill>
                  <a:srgbClr val="FFFFFF"/>
                </a:solidFill>
                <a:prstDash val="solid"/>
              </a:ln>
              <a:solidFill>
                <a:srgbClr val="DBBA5D"/>
              </a:solidFill>
              <a:effectLst>
                <a:outerShdw blurRad="63500" dir="3600000" algn="tl" rotWithShape="0">
                  <a:srgbClr val="000000">
                    <a:alpha val="70000"/>
                  </a:srgbClr>
                </a:outerShdw>
              </a:effectLst>
              <a:uLnTx/>
              <a:uFillTx/>
              <a:latin typeface="Book Antiqua"/>
              <a:ea typeface="+mj-ea"/>
              <a:cs typeface="Book Antiqua"/>
            </a:endParaRPr>
          </a:p>
        </p:txBody>
      </p:sp>
      <p:pic>
        <p:nvPicPr>
          <p:cNvPr id="5" name="Picture 4"/>
          <p:cNvPicPr>
            <a:picLocks noChangeAspect="1"/>
          </p:cNvPicPr>
          <p:nvPr/>
        </p:nvPicPr>
        <p:blipFill>
          <a:blip r:embed="rId3"/>
          <a:srcRect l="12351" r="17280"/>
          <a:stretch>
            <a:fillRect/>
          </a:stretch>
        </p:blipFill>
        <p:spPr>
          <a:xfrm>
            <a:off x="5641025" y="795867"/>
            <a:ext cx="3249368" cy="57875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28665"/>
            <a:ext cx="9143999" cy="1143000"/>
          </a:xfrm>
        </p:spPr>
        <p:txBody>
          <a:bodyPr>
            <a:normAutofit/>
          </a:bodyPr>
          <a:lstStyle/>
          <a:p>
            <a:r>
              <a:rPr lang="en-US" sz="50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“Blotting out the Handwriting”</a:t>
            </a:r>
          </a:p>
        </p:txBody>
      </p:sp>
      <p:sp>
        <p:nvSpPr>
          <p:cNvPr id="12" name="Isosceles Triangle 11"/>
          <p:cNvSpPr/>
          <p:nvPr/>
        </p:nvSpPr>
        <p:spPr>
          <a:xfrm rot="5400000">
            <a:off x="364297" y="1811679"/>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7" name="TextBox 16"/>
          <p:cNvSpPr txBox="1"/>
          <p:nvPr/>
        </p:nvSpPr>
        <p:spPr>
          <a:xfrm>
            <a:off x="742245" y="1673635"/>
            <a:ext cx="7950228" cy="4524316"/>
          </a:xfrm>
          <a:prstGeom prst="rect">
            <a:avLst/>
          </a:prstGeom>
          <a:noFill/>
        </p:spPr>
        <p:txBody>
          <a:bodyPr wrap="square" rtlCol="0">
            <a:spAutoFit/>
          </a:bodyPr>
          <a:lstStyle/>
          <a:p>
            <a:pPr lvl="0" algn="ctr"/>
            <a:r>
              <a:rPr lang="en-US" sz="3500" dirty="0">
                <a:solidFill>
                  <a:schemeClr val="bg1"/>
                </a:solidFill>
                <a:latin typeface="Tahoma"/>
                <a:cs typeface="Tahoma"/>
              </a:rPr>
              <a:t>“</a:t>
            </a:r>
            <a:r>
              <a:rPr lang="en-US" sz="3500" b="1" dirty="0">
                <a:solidFill>
                  <a:srgbClr val="DBBA5D"/>
                </a:solidFill>
                <a:latin typeface="Tahoma"/>
                <a:cs typeface="Tahoma"/>
              </a:rPr>
              <a:t>Blotting out the handwriting </a:t>
            </a:r>
            <a:r>
              <a:rPr lang="en-US" sz="3500" dirty="0">
                <a:solidFill>
                  <a:schemeClr val="bg1"/>
                </a:solidFill>
                <a:latin typeface="Tahoma"/>
                <a:cs typeface="Tahoma"/>
              </a:rPr>
              <a:t>of ordinances that was against us, </a:t>
            </a:r>
            <a:br>
              <a:rPr lang="en-US" sz="3500" dirty="0">
                <a:solidFill>
                  <a:schemeClr val="bg1"/>
                </a:solidFill>
                <a:latin typeface="Tahoma"/>
                <a:cs typeface="Tahoma"/>
              </a:rPr>
            </a:br>
            <a:r>
              <a:rPr lang="en-US" sz="3500" dirty="0">
                <a:solidFill>
                  <a:schemeClr val="bg1"/>
                </a:solidFill>
                <a:latin typeface="Tahoma"/>
                <a:cs typeface="Tahoma"/>
              </a:rPr>
              <a:t>which was </a:t>
            </a:r>
            <a:r>
              <a:rPr lang="en-US" sz="3500" b="1" dirty="0">
                <a:solidFill>
                  <a:srgbClr val="DBBA5D"/>
                </a:solidFill>
                <a:latin typeface="Tahoma"/>
                <a:cs typeface="Tahoma"/>
              </a:rPr>
              <a:t>contrary to us</a:t>
            </a:r>
            <a:r>
              <a:rPr lang="en-US" sz="3500" dirty="0">
                <a:solidFill>
                  <a:schemeClr val="bg1"/>
                </a:solidFill>
                <a:latin typeface="Tahoma"/>
                <a:cs typeface="Tahoma"/>
              </a:rPr>
              <a:t>, and took it out of the way, nailing it to the cross, </a:t>
            </a:r>
            <a:br>
              <a:rPr lang="en-US" sz="3500" dirty="0">
                <a:solidFill>
                  <a:schemeClr val="bg1"/>
                </a:solidFill>
                <a:latin typeface="Tahoma"/>
                <a:cs typeface="Tahoma"/>
              </a:rPr>
            </a:br>
            <a:r>
              <a:rPr lang="en-US" sz="3500" dirty="0">
                <a:solidFill>
                  <a:schemeClr val="bg1"/>
                </a:solidFill>
                <a:latin typeface="Tahoma"/>
                <a:cs typeface="Tahoma"/>
              </a:rPr>
              <a:t>and having spoiled principalities and powers, he made a </a:t>
            </a:r>
            <a:r>
              <a:rPr lang="en-US" sz="3500" dirty="0" err="1">
                <a:solidFill>
                  <a:schemeClr val="bg1"/>
                </a:solidFill>
                <a:latin typeface="Tahoma"/>
                <a:cs typeface="Tahoma"/>
              </a:rPr>
              <a:t>shew</a:t>
            </a:r>
            <a:r>
              <a:rPr lang="en-US" sz="3500" dirty="0">
                <a:solidFill>
                  <a:schemeClr val="bg1"/>
                </a:solidFill>
                <a:latin typeface="Tahoma"/>
                <a:cs typeface="Tahoma"/>
              </a:rPr>
              <a:t> of them openly, triumphing over them in it”…</a:t>
            </a:r>
          </a:p>
          <a:p>
            <a:pPr lvl="0" algn="ctr"/>
            <a:r>
              <a:rPr lang="en-US" sz="3500" b="1" dirty="0">
                <a:solidFill>
                  <a:srgbClr val="FFFF00"/>
                </a:solidFill>
                <a:latin typeface="Tahoma"/>
                <a:cs typeface="Tahoma"/>
              </a:rPr>
              <a:t>Colossians 2v14-15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8665"/>
            <a:ext cx="8229600" cy="1143000"/>
          </a:xfrm>
        </p:spPr>
        <p:txBody>
          <a:bodyPr>
            <a:normAutofit/>
          </a:bodyPr>
          <a:lstStyle/>
          <a:p>
            <a:r>
              <a:rPr lang="en-US" sz="50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“Be Glad and Rejoice”</a:t>
            </a:r>
          </a:p>
        </p:txBody>
      </p:sp>
      <p:sp>
        <p:nvSpPr>
          <p:cNvPr id="7" name="TextBox 6"/>
          <p:cNvSpPr txBox="1"/>
          <p:nvPr/>
        </p:nvSpPr>
        <p:spPr>
          <a:xfrm>
            <a:off x="1006149" y="1170806"/>
            <a:ext cx="7950228" cy="2246769"/>
          </a:xfrm>
          <a:prstGeom prst="rect">
            <a:avLst/>
          </a:prstGeom>
          <a:noFill/>
        </p:spPr>
        <p:txBody>
          <a:bodyPr wrap="square" rtlCol="0">
            <a:spAutoFit/>
          </a:bodyPr>
          <a:lstStyle/>
          <a:p>
            <a:pPr lvl="0"/>
            <a:r>
              <a:rPr lang="en-US" sz="2800" b="1" dirty="0">
                <a:solidFill>
                  <a:srgbClr val="FFFF00"/>
                </a:solidFill>
                <a:latin typeface="Tahoma"/>
                <a:cs typeface="Tahoma"/>
              </a:rPr>
              <a:t>Isaiah 25v9 </a:t>
            </a:r>
            <a:r>
              <a:rPr lang="en-US" sz="2800" dirty="0">
                <a:solidFill>
                  <a:schemeClr val="bg1"/>
                </a:solidFill>
                <a:latin typeface="Tahoma"/>
                <a:cs typeface="Tahoma"/>
              </a:rPr>
              <a:t>– “And it shall be said in that day, Lo, this is our God, we have waited for him, and he will save us: this is Yahweh; we have waited for him, we will </a:t>
            </a:r>
            <a:r>
              <a:rPr lang="en-US" sz="2800" b="1" dirty="0">
                <a:solidFill>
                  <a:srgbClr val="DBBA5D"/>
                </a:solidFill>
                <a:latin typeface="Tahoma"/>
                <a:cs typeface="Tahoma"/>
              </a:rPr>
              <a:t>be glad and rejoice </a:t>
            </a:r>
            <a:r>
              <a:rPr lang="en-US" sz="2800" dirty="0">
                <a:solidFill>
                  <a:schemeClr val="bg1"/>
                </a:solidFill>
                <a:latin typeface="Tahoma"/>
                <a:cs typeface="Tahoma"/>
              </a:rPr>
              <a:t>in his salvation”…</a:t>
            </a:r>
          </a:p>
        </p:txBody>
      </p:sp>
      <p:sp>
        <p:nvSpPr>
          <p:cNvPr id="8" name="Isosceles Triangle 7"/>
          <p:cNvSpPr/>
          <p:nvPr/>
        </p:nvSpPr>
        <p:spPr>
          <a:xfrm rot="5400000">
            <a:off x="364297" y="1260321"/>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2" name="Isosceles Triangle 11"/>
          <p:cNvSpPr/>
          <p:nvPr/>
        </p:nvSpPr>
        <p:spPr>
          <a:xfrm rot="5400000">
            <a:off x="364297" y="3692109"/>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7" name="TextBox 16"/>
          <p:cNvSpPr txBox="1"/>
          <p:nvPr/>
        </p:nvSpPr>
        <p:spPr>
          <a:xfrm>
            <a:off x="1006149" y="3587055"/>
            <a:ext cx="7950228" cy="2677656"/>
          </a:xfrm>
          <a:prstGeom prst="rect">
            <a:avLst/>
          </a:prstGeom>
          <a:noFill/>
        </p:spPr>
        <p:txBody>
          <a:bodyPr wrap="square" rtlCol="0">
            <a:spAutoFit/>
          </a:bodyPr>
          <a:lstStyle/>
          <a:p>
            <a:pPr lvl="0"/>
            <a:r>
              <a:rPr lang="en-US" sz="2800" b="1" dirty="0">
                <a:solidFill>
                  <a:srgbClr val="FFFF00"/>
                </a:solidFill>
                <a:latin typeface="Tahoma"/>
                <a:cs typeface="Tahoma"/>
              </a:rPr>
              <a:t>Zephaniah 3v14-15 </a:t>
            </a:r>
            <a:r>
              <a:rPr lang="en-US" sz="2800" dirty="0">
                <a:solidFill>
                  <a:schemeClr val="bg1"/>
                </a:solidFill>
                <a:latin typeface="Tahoma"/>
                <a:cs typeface="Tahoma"/>
              </a:rPr>
              <a:t>– “Sing O daughter of Zion; shout O Israel; </a:t>
            </a:r>
            <a:r>
              <a:rPr lang="en-US" sz="2800" b="1" dirty="0">
                <a:solidFill>
                  <a:srgbClr val="DBBA5D"/>
                </a:solidFill>
                <a:latin typeface="Tahoma"/>
                <a:cs typeface="Tahoma"/>
              </a:rPr>
              <a:t>be glad and rejoice </a:t>
            </a:r>
            <a:r>
              <a:rPr lang="en-US" sz="2800" dirty="0">
                <a:solidFill>
                  <a:schemeClr val="bg1"/>
                </a:solidFill>
                <a:latin typeface="Tahoma"/>
                <a:cs typeface="Tahoma"/>
              </a:rPr>
              <a:t>with all thy heart... Yahweh hath taken away thy judgments, he hath cast out </a:t>
            </a:r>
            <a:r>
              <a:rPr lang="en-US" sz="2800" dirty="0" err="1">
                <a:solidFill>
                  <a:schemeClr val="bg1"/>
                </a:solidFill>
                <a:latin typeface="Tahoma"/>
                <a:cs typeface="Tahoma"/>
              </a:rPr>
              <a:t>thine</a:t>
            </a:r>
            <a:r>
              <a:rPr lang="en-US" sz="2800" dirty="0">
                <a:solidFill>
                  <a:schemeClr val="bg1"/>
                </a:solidFill>
                <a:latin typeface="Tahoma"/>
                <a:cs typeface="Tahoma"/>
              </a:rPr>
              <a:t> enemy: the King of Israel, even Yahweh is in the midst of thee: thou shalt not see evil any more”…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2" grpId="0"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8665"/>
            <a:ext cx="8229600" cy="1143000"/>
          </a:xfrm>
        </p:spPr>
        <p:txBody>
          <a:bodyPr>
            <a:normAutofit/>
          </a:bodyPr>
          <a:lstStyle/>
          <a:p>
            <a:r>
              <a:rPr lang="en-US" sz="50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“They became Jews”</a:t>
            </a:r>
          </a:p>
        </p:txBody>
      </p:sp>
      <p:sp>
        <p:nvSpPr>
          <p:cNvPr id="7" name="TextBox 6"/>
          <p:cNvSpPr txBox="1"/>
          <p:nvPr/>
        </p:nvSpPr>
        <p:spPr>
          <a:xfrm>
            <a:off x="1006149" y="1170806"/>
            <a:ext cx="7950228" cy="1815882"/>
          </a:xfrm>
          <a:prstGeom prst="rect">
            <a:avLst/>
          </a:prstGeom>
          <a:noFill/>
        </p:spPr>
        <p:txBody>
          <a:bodyPr wrap="square" rtlCol="0">
            <a:spAutoFit/>
          </a:bodyPr>
          <a:lstStyle/>
          <a:p>
            <a:pPr lvl="0"/>
            <a:r>
              <a:rPr lang="en-US" sz="2800" b="1" dirty="0">
                <a:solidFill>
                  <a:srgbClr val="FFFF00"/>
                </a:solidFill>
                <a:latin typeface="Tahoma"/>
                <a:cs typeface="Tahoma"/>
              </a:rPr>
              <a:t>Micah 7v16-17 </a:t>
            </a:r>
            <a:r>
              <a:rPr lang="en-US" sz="2800" dirty="0">
                <a:solidFill>
                  <a:schemeClr val="bg1"/>
                </a:solidFill>
                <a:latin typeface="Tahoma"/>
                <a:cs typeface="Tahoma"/>
              </a:rPr>
              <a:t>– “The nations shall see thee and be confounded…They shall lick the dust like a serpent…they shall be </a:t>
            </a:r>
            <a:r>
              <a:rPr lang="en-US" sz="2800" b="1" dirty="0">
                <a:solidFill>
                  <a:srgbClr val="DBBA5D"/>
                </a:solidFill>
                <a:latin typeface="Tahoma"/>
                <a:cs typeface="Tahoma"/>
              </a:rPr>
              <a:t>afraid</a:t>
            </a:r>
            <a:r>
              <a:rPr lang="en-US" sz="2800" dirty="0">
                <a:solidFill>
                  <a:schemeClr val="bg1"/>
                </a:solidFill>
                <a:latin typeface="Tahoma"/>
                <a:cs typeface="Tahoma"/>
              </a:rPr>
              <a:t> of Yahweh our God, and shall </a:t>
            </a:r>
            <a:r>
              <a:rPr lang="en-US" sz="2800" b="1" dirty="0">
                <a:solidFill>
                  <a:srgbClr val="DBBA5D"/>
                </a:solidFill>
                <a:latin typeface="Tahoma"/>
                <a:cs typeface="Tahoma"/>
              </a:rPr>
              <a:t>fear because of thee</a:t>
            </a:r>
            <a:r>
              <a:rPr lang="en-US" sz="2800" dirty="0">
                <a:solidFill>
                  <a:schemeClr val="bg1"/>
                </a:solidFill>
                <a:latin typeface="Tahoma"/>
                <a:cs typeface="Tahoma"/>
              </a:rPr>
              <a:t>”…</a:t>
            </a:r>
          </a:p>
        </p:txBody>
      </p:sp>
      <p:sp>
        <p:nvSpPr>
          <p:cNvPr id="8" name="Isosceles Triangle 7"/>
          <p:cNvSpPr/>
          <p:nvPr/>
        </p:nvSpPr>
        <p:spPr>
          <a:xfrm rot="5400000">
            <a:off x="364297" y="1260321"/>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2" name="Isosceles Triangle 11"/>
          <p:cNvSpPr/>
          <p:nvPr/>
        </p:nvSpPr>
        <p:spPr>
          <a:xfrm rot="5400000">
            <a:off x="364297" y="3692109"/>
            <a:ext cx="587289" cy="383119"/>
          </a:xfrm>
          <a:prstGeom prst="triangle">
            <a:avLst>
              <a:gd name="adj" fmla="val 49225"/>
            </a:avLst>
          </a:prstGeom>
          <a:gradFill flip="none" rotWithShape="1">
            <a:gsLst>
              <a:gs pos="54000">
                <a:srgbClr val="DBBA5D"/>
              </a:gs>
              <a:gs pos="80000">
                <a:srgbClr val="FFFFFF"/>
              </a:gs>
              <a:gs pos="36000">
                <a:srgbClr val="DBBA5D"/>
              </a:gs>
            </a:gsLst>
            <a:path path="circle">
              <a:fillToRect r="100000" b="100000"/>
            </a:path>
            <a:tileRect l="-100000" t="-100000"/>
          </a:gradFill>
          <a:ln>
            <a:noFill/>
          </a:ln>
          <a:effectLst>
            <a:outerShdw blurRad="165100" dist="38100" dir="2700000" sx="103000" sy="103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DBBA5D"/>
              </a:solidFill>
            </a:endParaRPr>
          </a:p>
        </p:txBody>
      </p:sp>
      <p:sp>
        <p:nvSpPr>
          <p:cNvPr id="17" name="TextBox 16"/>
          <p:cNvSpPr txBox="1"/>
          <p:nvPr/>
        </p:nvSpPr>
        <p:spPr>
          <a:xfrm>
            <a:off x="1006149" y="3587055"/>
            <a:ext cx="7950228" cy="2677656"/>
          </a:xfrm>
          <a:prstGeom prst="rect">
            <a:avLst/>
          </a:prstGeom>
          <a:noFill/>
        </p:spPr>
        <p:txBody>
          <a:bodyPr wrap="square" rtlCol="0">
            <a:spAutoFit/>
          </a:bodyPr>
          <a:lstStyle/>
          <a:p>
            <a:pPr lvl="0"/>
            <a:r>
              <a:rPr lang="en-US" sz="2800" b="1" dirty="0">
                <a:solidFill>
                  <a:srgbClr val="FFFF00"/>
                </a:solidFill>
                <a:latin typeface="Tahoma"/>
                <a:cs typeface="Tahoma"/>
              </a:rPr>
              <a:t>Zechariah 8v23 </a:t>
            </a:r>
            <a:r>
              <a:rPr lang="en-US" sz="2800" dirty="0">
                <a:solidFill>
                  <a:schemeClr val="bg1"/>
                </a:solidFill>
                <a:latin typeface="Tahoma"/>
                <a:cs typeface="Tahoma"/>
              </a:rPr>
              <a:t>– “…In those days it shall come to pass, that ten men shall take hold out of all languages of the nations, even shall take hold of the skirt of him that is a Jew, saying</a:t>
            </a:r>
            <a:r>
              <a:rPr lang="en-US" sz="2800" dirty="0">
                <a:solidFill>
                  <a:srgbClr val="FFFFFF"/>
                </a:solidFill>
                <a:latin typeface="Tahoma"/>
                <a:cs typeface="Tahoma"/>
              </a:rPr>
              <a:t>, </a:t>
            </a:r>
            <a:r>
              <a:rPr lang="en-US" sz="2800" b="1" dirty="0">
                <a:solidFill>
                  <a:srgbClr val="DBBA5D"/>
                </a:solidFill>
                <a:latin typeface="Tahoma"/>
                <a:cs typeface="Tahoma"/>
              </a:rPr>
              <a:t>We will go with you</a:t>
            </a:r>
            <a:r>
              <a:rPr lang="en-US" sz="2800" dirty="0">
                <a:solidFill>
                  <a:schemeClr val="bg1"/>
                </a:solidFill>
                <a:latin typeface="Tahoma"/>
                <a:cs typeface="Tahoma"/>
              </a:rPr>
              <a:t>: for we have heard that God is with you”…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2"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a:spLocks noGrp="1"/>
          </p:cNvSpPr>
          <p:nvPr>
            <p:ph type="title"/>
          </p:nvPr>
        </p:nvSpPr>
        <p:spPr>
          <a:xfrm>
            <a:off x="0" y="2568492"/>
            <a:ext cx="9144000" cy="1143000"/>
          </a:xfrm>
        </p:spPr>
        <p:txBody>
          <a:bodyPr>
            <a:noAutofit/>
          </a:bodyPr>
          <a:lstStyle/>
          <a:p>
            <a:r>
              <a:rPr lang="en-US" sz="62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Gog and the </a:t>
            </a:r>
            <a:br>
              <a:rPr lang="en-US" sz="62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br>
            <a:r>
              <a:rPr lang="en-US" sz="62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Ghost of Haman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3907" y="824788"/>
            <a:ext cx="4140057" cy="1246495"/>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(1) </a:t>
            </a:r>
            <a:r>
              <a:rPr lang="en-US" sz="2500" dirty="0">
                <a:solidFill>
                  <a:srgbClr val="FFFFFF"/>
                </a:solidFill>
                <a:latin typeface="Tahoma"/>
                <a:cs typeface="Tahoma"/>
              </a:rPr>
              <a:t>Obviously we have the striking similarities in names – “Haman the Agagite” </a:t>
            </a:r>
            <a:r>
              <a:rPr lang="en-US" sz="2500" b="1" dirty="0">
                <a:solidFill>
                  <a:srgbClr val="FFFF00"/>
                </a:solidFill>
                <a:latin typeface="Tahoma"/>
                <a:cs typeface="Tahoma"/>
              </a:rPr>
              <a:t>3v1</a:t>
            </a:r>
            <a:endParaRPr lang="en-US" sz="2500" b="1" dirty="0">
              <a:solidFill>
                <a:srgbClr val="FFFF00"/>
              </a:solidFill>
              <a:latin typeface="Tahoma"/>
              <a:ea typeface="Cambria"/>
              <a:cs typeface="Tahoma"/>
            </a:endParaRPr>
          </a:p>
        </p:txBody>
      </p:sp>
      <p:sp>
        <p:nvSpPr>
          <p:cNvPr id="5" name="TextBox 4"/>
          <p:cNvSpPr txBox="1"/>
          <p:nvPr/>
        </p:nvSpPr>
        <p:spPr>
          <a:xfrm>
            <a:off x="263907" y="2507328"/>
            <a:ext cx="4140057" cy="1292662"/>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(2) </a:t>
            </a:r>
            <a:r>
              <a:rPr lang="en-US" sz="2500" dirty="0">
                <a:solidFill>
                  <a:schemeClr val="bg1"/>
                </a:solidFill>
                <a:latin typeface="Tahoma"/>
                <a:cs typeface="Tahoma"/>
              </a:rPr>
              <a:t>Haman wanted to “destroy, to kill and cause to perish all Jews” </a:t>
            </a:r>
            <a:r>
              <a:rPr lang="en-US" sz="2500" b="1" dirty="0">
                <a:solidFill>
                  <a:srgbClr val="FFFF00"/>
                </a:solidFill>
                <a:latin typeface="Tahoma"/>
                <a:cs typeface="Tahoma"/>
              </a:rPr>
              <a:t>3v13</a:t>
            </a:r>
            <a:r>
              <a:rPr lang="en-US" sz="2500" dirty="0">
                <a:solidFill>
                  <a:schemeClr val="bg1"/>
                </a:solidFill>
                <a:latin typeface="Tahoma"/>
                <a:cs typeface="Tahoma"/>
              </a:rPr>
              <a:t> </a:t>
            </a:r>
            <a:endParaRPr lang="en-US" sz="2500" b="1" dirty="0">
              <a:solidFill>
                <a:schemeClr val="bg1"/>
              </a:solidFill>
              <a:latin typeface="Tahoma"/>
              <a:ea typeface="Cambria"/>
              <a:cs typeface="Tahoma"/>
            </a:endParaRPr>
          </a:p>
        </p:txBody>
      </p:sp>
      <p:sp>
        <p:nvSpPr>
          <p:cNvPr id="6" name="TextBox 5"/>
          <p:cNvSpPr txBox="1"/>
          <p:nvPr/>
        </p:nvSpPr>
        <p:spPr>
          <a:xfrm>
            <a:off x="4667873" y="824788"/>
            <a:ext cx="4222528" cy="1631216"/>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(1) </a:t>
            </a:r>
            <a:r>
              <a:rPr lang="en-US" sz="2500" dirty="0">
                <a:solidFill>
                  <a:schemeClr val="bg1"/>
                </a:solidFill>
                <a:latin typeface="Tahoma"/>
                <a:cs typeface="Tahoma"/>
              </a:rPr>
              <a:t>“Gog” </a:t>
            </a:r>
            <a:r>
              <a:rPr lang="en-US" sz="2500" b="1" dirty="0">
                <a:solidFill>
                  <a:srgbClr val="FFFF00"/>
                </a:solidFill>
                <a:latin typeface="Tahoma"/>
                <a:cs typeface="Tahoma"/>
              </a:rPr>
              <a:t>Ezek 38v2 </a:t>
            </a:r>
            <a:r>
              <a:rPr lang="en-US" sz="2500" dirty="0">
                <a:solidFill>
                  <a:schemeClr val="bg1"/>
                </a:solidFill>
                <a:latin typeface="Tahoma"/>
                <a:cs typeface="Tahoma"/>
              </a:rPr>
              <a:t>is the ghost of the Agagite spirit and his burying place – </a:t>
            </a:r>
            <a:r>
              <a:rPr lang="en-US" sz="2500" dirty="0" err="1">
                <a:solidFill>
                  <a:schemeClr val="bg1"/>
                </a:solidFill>
                <a:latin typeface="Tahoma"/>
                <a:cs typeface="Tahoma"/>
              </a:rPr>
              <a:t>Hamon</a:t>
            </a:r>
            <a:r>
              <a:rPr lang="en-US" sz="2500" dirty="0">
                <a:solidFill>
                  <a:schemeClr val="bg1"/>
                </a:solidFill>
                <a:latin typeface="Tahoma"/>
                <a:cs typeface="Tahoma"/>
              </a:rPr>
              <a:t>-Gog! </a:t>
            </a:r>
            <a:r>
              <a:rPr lang="en-US" sz="2500" b="1" dirty="0">
                <a:solidFill>
                  <a:srgbClr val="FFFF00"/>
                </a:solidFill>
                <a:latin typeface="Tahoma"/>
                <a:cs typeface="Tahoma"/>
              </a:rPr>
              <a:t>Ezek 39v11</a:t>
            </a:r>
          </a:p>
        </p:txBody>
      </p:sp>
      <p:sp>
        <p:nvSpPr>
          <p:cNvPr id="7" name="TextBox 6"/>
          <p:cNvSpPr txBox="1"/>
          <p:nvPr/>
        </p:nvSpPr>
        <p:spPr>
          <a:xfrm>
            <a:off x="4667873" y="2507328"/>
            <a:ext cx="4222528" cy="1246495"/>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(2) </a:t>
            </a:r>
            <a:r>
              <a:rPr lang="en-US" sz="2500" dirty="0">
                <a:solidFill>
                  <a:srgbClr val="FFFFFF"/>
                </a:solidFill>
                <a:latin typeface="Tahoma"/>
                <a:cs typeface="Tahoma"/>
              </a:rPr>
              <a:t>Gog will go forth… to “destroy and utterly to make away many” </a:t>
            </a:r>
            <a:r>
              <a:rPr lang="en-US" sz="2500" b="1" dirty="0">
                <a:solidFill>
                  <a:srgbClr val="FFFF00"/>
                </a:solidFill>
                <a:latin typeface="Tahoma"/>
                <a:cs typeface="Tahoma"/>
              </a:rPr>
              <a:t>Dan 11v44 </a:t>
            </a:r>
            <a:endParaRPr lang="en-US" sz="2500" b="1" dirty="0">
              <a:solidFill>
                <a:srgbClr val="FFFF00"/>
              </a:solidFill>
              <a:latin typeface="Tahoma"/>
              <a:ea typeface="Cambria"/>
              <a:cs typeface="Tahoma"/>
            </a:endParaRPr>
          </a:p>
        </p:txBody>
      </p:sp>
      <p:sp>
        <p:nvSpPr>
          <p:cNvPr id="8" name="TextBox 7"/>
          <p:cNvSpPr txBox="1"/>
          <p:nvPr/>
        </p:nvSpPr>
        <p:spPr>
          <a:xfrm>
            <a:off x="263907" y="3898569"/>
            <a:ext cx="4140057" cy="1246495"/>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(3) </a:t>
            </a:r>
            <a:r>
              <a:rPr lang="en-US" sz="2500" dirty="0">
                <a:solidFill>
                  <a:srgbClr val="FFFFFF"/>
                </a:solidFill>
                <a:latin typeface="Tahoma"/>
                <a:cs typeface="Tahoma"/>
              </a:rPr>
              <a:t>Haman’s blatant plan was to “take a spoil of them for a prey” </a:t>
            </a:r>
            <a:r>
              <a:rPr lang="en-US" sz="2500" b="1" dirty="0">
                <a:solidFill>
                  <a:srgbClr val="FFFF00"/>
                </a:solidFill>
                <a:latin typeface="Tahoma"/>
                <a:cs typeface="Tahoma"/>
              </a:rPr>
              <a:t>3v13</a:t>
            </a:r>
            <a:r>
              <a:rPr lang="en-US" sz="2500" b="1" dirty="0">
                <a:solidFill>
                  <a:srgbClr val="DBBA5D"/>
                </a:solidFill>
                <a:latin typeface="Tahoma"/>
                <a:cs typeface="Tahoma"/>
              </a:rPr>
              <a:t> </a:t>
            </a:r>
            <a:endParaRPr lang="en-US" sz="2500" b="1" dirty="0">
              <a:solidFill>
                <a:srgbClr val="DBBA5D"/>
              </a:solidFill>
              <a:latin typeface="Tahoma"/>
              <a:ea typeface="Cambria"/>
              <a:cs typeface="Tahoma"/>
            </a:endParaRPr>
          </a:p>
        </p:txBody>
      </p:sp>
      <p:sp>
        <p:nvSpPr>
          <p:cNvPr id="9" name="TextBox 8"/>
          <p:cNvSpPr txBox="1"/>
          <p:nvPr/>
        </p:nvSpPr>
        <p:spPr>
          <a:xfrm>
            <a:off x="4667873" y="3898569"/>
            <a:ext cx="4222528" cy="1246495"/>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(3) </a:t>
            </a:r>
            <a:r>
              <a:rPr lang="en-US" sz="2500" dirty="0">
                <a:solidFill>
                  <a:srgbClr val="FFFFFF"/>
                </a:solidFill>
                <a:latin typeface="Tahoma"/>
                <a:cs typeface="Tahoma"/>
              </a:rPr>
              <a:t>Gog’s blatant plan is to “take a spoil and a prey”</a:t>
            </a:r>
            <a:br>
              <a:rPr lang="en-US" sz="2500" dirty="0">
                <a:solidFill>
                  <a:srgbClr val="FFFFFF"/>
                </a:solidFill>
                <a:latin typeface="Tahoma"/>
                <a:cs typeface="Tahoma"/>
              </a:rPr>
            </a:br>
            <a:r>
              <a:rPr lang="en-US" sz="2500" b="1" dirty="0">
                <a:solidFill>
                  <a:srgbClr val="FFFF00"/>
                </a:solidFill>
                <a:latin typeface="Tahoma"/>
                <a:cs typeface="Tahoma"/>
              </a:rPr>
              <a:t>Ezek 38v12-13 </a:t>
            </a:r>
            <a:endParaRPr lang="en-US" sz="2500" b="1" dirty="0">
              <a:solidFill>
                <a:srgbClr val="FFFF00"/>
              </a:solidFill>
              <a:latin typeface="Tahoma"/>
              <a:ea typeface="Cambria"/>
              <a:cs typeface="Tahoma"/>
            </a:endParaRPr>
          </a:p>
        </p:txBody>
      </p:sp>
      <p:sp>
        <p:nvSpPr>
          <p:cNvPr id="10" name="TextBox 9"/>
          <p:cNvSpPr txBox="1"/>
          <p:nvPr/>
        </p:nvSpPr>
        <p:spPr>
          <a:xfrm>
            <a:off x="263907" y="183679"/>
            <a:ext cx="4140057" cy="523220"/>
          </a:xfrm>
          <a:prstGeom prst="rect">
            <a:avLst/>
          </a:prstGeom>
          <a:noFill/>
        </p:spPr>
        <p:txBody>
          <a:bodyPr wrap="square" rtlCol="0">
            <a:spAutoFit/>
          </a:bodyPr>
          <a:lstStyle/>
          <a:p>
            <a:pPr algn="ctr"/>
            <a:r>
              <a:rPr lang="en-US" sz="2800" b="1" dirty="0">
                <a:solidFill>
                  <a:srgbClr val="DBBA5D"/>
                </a:solidFill>
                <a:latin typeface="Tahoma"/>
                <a:ea typeface="Cambria"/>
                <a:cs typeface="Tahoma"/>
              </a:rPr>
              <a:t>Haman the Agagite</a:t>
            </a:r>
            <a:endParaRPr lang="en-US" sz="2800" dirty="0">
              <a:solidFill>
                <a:srgbClr val="DBBA5D"/>
              </a:solidFill>
              <a:latin typeface="Tahoma"/>
              <a:ea typeface="Cambria"/>
              <a:cs typeface="Tahoma"/>
            </a:endParaRPr>
          </a:p>
        </p:txBody>
      </p:sp>
      <p:sp>
        <p:nvSpPr>
          <p:cNvPr id="11" name="TextBox 10"/>
          <p:cNvSpPr txBox="1"/>
          <p:nvPr/>
        </p:nvSpPr>
        <p:spPr>
          <a:xfrm>
            <a:off x="4667873" y="183679"/>
            <a:ext cx="4222528" cy="523220"/>
          </a:xfrm>
          <a:prstGeom prst="rect">
            <a:avLst/>
          </a:prstGeom>
          <a:noFill/>
        </p:spPr>
        <p:txBody>
          <a:bodyPr wrap="square" rtlCol="0">
            <a:spAutoFit/>
          </a:bodyPr>
          <a:lstStyle/>
          <a:p>
            <a:pPr algn="ctr"/>
            <a:r>
              <a:rPr lang="en-US" sz="2800" b="1" dirty="0">
                <a:solidFill>
                  <a:srgbClr val="DBBA5D"/>
                </a:solidFill>
                <a:latin typeface="Tahoma"/>
                <a:ea typeface="Cambria"/>
                <a:cs typeface="Tahoma"/>
              </a:rPr>
              <a:t>Gog the Chief Prince</a:t>
            </a:r>
            <a:endParaRPr lang="en-US" sz="2800" dirty="0">
              <a:solidFill>
                <a:srgbClr val="DBBA5D"/>
              </a:solidFill>
              <a:latin typeface="Tahoma"/>
              <a:ea typeface="Cambria"/>
              <a:cs typeface="Tahoma"/>
            </a:endParaRPr>
          </a:p>
        </p:txBody>
      </p:sp>
      <p:sp>
        <p:nvSpPr>
          <p:cNvPr id="12" name="TextBox 11"/>
          <p:cNvSpPr txBox="1"/>
          <p:nvPr/>
        </p:nvSpPr>
        <p:spPr>
          <a:xfrm>
            <a:off x="263907" y="5359499"/>
            <a:ext cx="4140057" cy="1292662"/>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(4) </a:t>
            </a:r>
            <a:r>
              <a:rPr lang="en-US" sz="2500" dirty="0">
                <a:solidFill>
                  <a:srgbClr val="FFFFFF"/>
                </a:solidFill>
                <a:latin typeface="Tahoma"/>
                <a:cs typeface="Tahoma"/>
              </a:rPr>
              <a:t>Haman “sought to lay hands on” (literal Hebrew) the Jews </a:t>
            </a:r>
            <a:r>
              <a:rPr lang="en-US" sz="2500" b="1" dirty="0">
                <a:solidFill>
                  <a:srgbClr val="FFFF00"/>
                </a:solidFill>
                <a:latin typeface="Tahoma"/>
                <a:cs typeface="Tahoma"/>
              </a:rPr>
              <a:t>8v7</a:t>
            </a:r>
            <a:r>
              <a:rPr lang="en-US" sz="2500" dirty="0">
                <a:solidFill>
                  <a:srgbClr val="FFFFFF"/>
                </a:solidFill>
                <a:latin typeface="Tahoma"/>
                <a:cs typeface="Tahoma"/>
              </a:rPr>
              <a:t> </a:t>
            </a:r>
            <a:endParaRPr lang="en-US" sz="2500" b="1" dirty="0">
              <a:solidFill>
                <a:srgbClr val="FFFFFF"/>
              </a:solidFill>
              <a:latin typeface="Tahoma"/>
              <a:ea typeface="Cambria"/>
              <a:cs typeface="Tahoma"/>
            </a:endParaRPr>
          </a:p>
        </p:txBody>
      </p:sp>
      <p:sp>
        <p:nvSpPr>
          <p:cNvPr id="13" name="TextBox 12"/>
          <p:cNvSpPr txBox="1"/>
          <p:nvPr/>
        </p:nvSpPr>
        <p:spPr>
          <a:xfrm>
            <a:off x="4667873" y="5359499"/>
            <a:ext cx="4222528" cy="1246495"/>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(4)</a:t>
            </a:r>
            <a:r>
              <a:rPr lang="en-US" sz="2500" b="1" dirty="0">
                <a:solidFill>
                  <a:srgbClr val="DBBA5D"/>
                </a:solidFill>
                <a:latin typeface="Tahoma"/>
                <a:cs typeface="Tahoma"/>
              </a:rPr>
              <a:t> </a:t>
            </a:r>
            <a:r>
              <a:rPr lang="en-US" sz="2500" dirty="0">
                <a:solidFill>
                  <a:srgbClr val="FFFFFF"/>
                </a:solidFill>
                <a:latin typeface="Tahoma"/>
                <a:cs typeface="Tahoma"/>
              </a:rPr>
              <a:t>Gog is going to “stretch forth his hand also upon the countries” </a:t>
            </a:r>
            <a:r>
              <a:rPr lang="en-US" sz="2500" b="1" dirty="0">
                <a:solidFill>
                  <a:srgbClr val="FFFF00"/>
                </a:solidFill>
                <a:latin typeface="Tahoma"/>
                <a:cs typeface="Tahoma"/>
              </a:rPr>
              <a:t>Dan 11v42 </a:t>
            </a:r>
          </a:p>
        </p:txBody>
      </p:sp>
      <p:cxnSp>
        <p:nvCxnSpPr>
          <p:cNvPr id="14" name="Straight Connector 13"/>
          <p:cNvCxnSpPr/>
          <p:nvPr/>
        </p:nvCxnSpPr>
        <p:spPr>
          <a:xfrm>
            <a:off x="4590433" y="1097753"/>
            <a:ext cx="0" cy="545169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3907" y="824838"/>
            <a:ext cx="4140057" cy="2092881"/>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(5) </a:t>
            </a:r>
            <a:r>
              <a:rPr lang="en-US" sz="2500" dirty="0">
                <a:solidFill>
                  <a:schemeClr val="bg1"/>
                </a:solidFill>
                <a:latin typeface="Tahoma"/>
                <a:cs typeface="Tahoma"/>
              </a:rPr>
              <a:t>Haman wanted to take advantage of the Jews that were defenseless – “that dwelt in </a:t>
            </a:r>
            <a:r>
              <a:rPr lang="en-US" sz="2500" dirty="0" err="1">
                <a:solidFill>
                  <a:schemeClr val="bg1"/>
                </a:solidFill>
                <a:latin typeface="Tahoma"/>
                <a:cs typeface="Tahoma"/>
              </a:rPr>
              <a:t>unwalled</a:t>
            </a:r>
            <a:r>
              <a:rPr lang="en-US" sz="2500" dirty="0">
                <a:solidFill>
                  <a:schemeClr val="bg1"/>
                </a:solidFill>
                <a:latin typeface="Tahoma"/>
                <a:cs typeface="Tahoma"/>
              </a:rPr>
              <a:t> villages” </a:t>
            </a:r>
            <a:r>
              <a:rPr lang="en-US" sz="2500" b="1" dirty="0">
                <a:solidFill>
                  <a:srgbClr val="FFFF00"/>
                </a:solidFill>
                <a:latin typeface="Tahoma"/>
                <a:cs typeface="Tahoma"/>
              </a:rPr>
              <a:t>9v19</a:t>
            </a:r>
            <a:r>
              <a:rPr lang="en-US" sz="2500" dirty="0">
                <a:solidFill>
                  <a:schemeClr val="bg1"/>
                </a:solidFill>
                <a:latin typeface="Tahoma"/>
                <a:cs typeface="Tahoma"/>
              </a:rPr>
              <a:t> </a:t>
            </a:r>
            <a:endParaRPr lang="en-US" sz="2500" b="1" dirty="0">
              <a:solidFill>
                <a:schemeClr val="bg1"/>
              </a:solidFill>
              <a:latin typeface="Tahoma"/>
              <a:ea typeface="Cambria"/>
              <a:cs typeface="Tahoma"/>
            </a:endParaRPr>
          </a:p>
        </p:txBody>
      </p:sp>
      <p:sp>
        <p:nvSpPr>
          <p:cNvPr id="7" name="TextBox 6"/>
          <p:cNvSpPr txBox="1"/>
          <p:nvPr/>
        </p:nvSpPr>
        <p:spPr>
          <a:xfrm>
            <a:off x="4667873" y="824838"/>
            <a:ext cx="4222528" cy="2092881"/>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(5) </a:t>
            </a:r>
            <a:r>
              <a:rPr lang="en-US" sz="2500" dirty="0">
                <a:solidFill>
                  <a:srgbClr val="FFFFFF"/>
                </a:solidFill>
                <a:latin typeface="Tahoma"/>
                <a:cs typeface="Tahoma"/>
              </a:rPr>
              <a:t>Gog attacks “the land of </a:t>
            </a:r>
            <a:r>
              <a:rPr lang="en-US" sz="2500" dirty="0" err="1">
                <a:solidFill>
                  <a:srgbClr val="FFFFFF"/>
                </a:solidFill>
                <a:latin typeface="Tahoma"/>
                <a:cs typeface="Tahoma"/>
              </a:rPr>
              <a:t>unwalled</a:t>
            </a:r>
            <a:r>
              <a:rPr lang="en-US" sz="2500" dirty="0">
                <a:solidFill>
                  <a:srgbClr val="FFFFFF"/>
                </a:solidFill>
                <a:latin typeface="Tahoma"/>
                <a:cs typeface="Tahoma"/>
              </a:rPr>
              <a:t> villages” </a:t>
            </a:r>
            <a:r>
              <a:rPr lang="en-US" sz="2500" b="1" dirty="0">
                <a:solidFill>
                  <a:srgbClr val="FFFF00"/>
                </a:solidFill>
                <a:latin typeface="Tahoma"/>
                <a:cs typeface="Tahoma"/>
              </a:rPr>
              <a:t>Ezek 38v11 </a:t>
            </a:r>
            <a:r>
              <a:rPr lang="en-US" sz="2500" dirty="0">
                <a:solidFill>
                  <a:schemeClr val="bg1"/>
                </a:solidFill>
                <a:latin typeface="Tahoma"/>
                <a:cs typeface="Tahoma"/>
              </a:rPr>
              <a:t>(Only other time those two </a:t>
            </a:r>
            <a:r>
              <a:rPr lang="en-US" sz="2500" dirty="0">
                <a:solidFill>
                  <a:srgbClr val="FFFFFF"/>
                </a:solidFill>
                <a:latin typeface="Tahoma"/>
                <a:cs typeface="Tahoma"/>
              </a:rPr>
              <a:t>words occur together) </a:t>
            </a:r>
            <a:endParaRPr lang="en-US" sz="2500" b="1" dirty="0">
              <a:solidFill>
                <a:srgbClr val="FFFFFF"/>
              </a:solidFill>
              <a:latin typeface="Tahoma"/>
              <a:ea typeface="Cambria"/>
              <a:cs typeface="Tahoma"/>
            </a:endParaRPr>
          </a:p>
        </p:txBody>
      </p:sp>
      <p:sp>
        <p:nvSpPr>
          <p:cNvPr id="8" name="TextBox 7"/>
          <p:cNvSpPr txBox="1"/>
          <p:nvPr/>
        </p:nvSpPr>
        <p:spPr>
          <a:xfrm>
            <a:off x="263907" y="5119199"/>
            <a:ext cx="4140057" cy="1292662"/>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(7) </a:t>
            </a:r>
            <a:r>
              <a:rPr lang="en-US" sz="2500" dirty="0">
                <a:solidFill>
                  <a:srgbClr val="FFFFFF"/>
                </a:solidFill>
                <a:latin typeface="Tahoma"/>
                <a:cs typeface="Tahoma"/>
              </a:rPr>
              <a:t>Haman’s wicked device would return upon his own head (Heb-“Rosh”) </a:t>
            </a:r>
            <a:r>
              <a:rPr lang="en-US" sz="2500" b="1" dirty="0">
                <a:solidFill>
                  <a:srgbClr val="FFFF00"/>
                </a:solidFill>
                <a:latin typeface="Tahoma"/>
                <a:cs typeface="Tahoma"/>
              </a:rPr>
              <a:t>9v25</a:t>
            </a:r>
            <a:r>
              <a:rPr lang="en-US" sz="2500" dirty="0">
                <a:solidFill>
                  <a:srgbClr val="FFFFFF"/>
                </a:solidFill>
                <a:latin typeface="Tahoma"/>
                <a:cs typeface="Tahoma"/>
              </a:rPr>
              <a:t> </a:t>
            </a:r>
            <a:endParaRPr lang="en-US" sz="2500" b="1" dirty="0">
              <a:solidFill>
                <a:srgbClr val="FFFFFF"/>
              </a:solidFill>
              <a:latin typeface="Tahoma"/>
              <a:ea typeface="Cambria"/>
              <a:cs typeface="Tahoma"/>
            </a:endParaRPr>
          </a:p>
        </p:txBody>
      </p:sp>
      <p:sp>
        <p:nvSpPr>
          <p:cNvPr id="9" name="TextBox 8"/>
          <p:cNvSpPr txBox="1"/>
          <p:nvPr/>
        </p:nvSpPr>
        <p:spPr>
          <a:xfrm>
            <a:off x="4667873" y="5119199"/>
            <a:ext cx="4222528" cy="861774"/>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(7) </a:t>
            </a:r>
            <a:r>
              <a:rPr lang="en-US" sz="2500" dirty="0">
                <a:solidFill>
                  <a:srgbClr val="FFFFFF"/>
                </a:solidFill>
                <a:latin typeface="Tahoma"/>
                <a:cs typeface="Tahoma"/>
              </a:rPr>
              <a:t>Gog is the “prince of Rosh” (head) </a:t>
            </a:r>
            <a:r>
              <a:rPr lang="en-US" sz="2500" b="1" dirty="0">
                <a:solidFill>
                  <a:srgbClr val="FFFF00"/>
                </a:solidFill>
                <a:latin typeface="Tahoma"/>
                <a:cs typeface="Tahoma"/>
              </a:rPr>
              <a:t>Ezek 38v2 </a:t>
            </a:r>
            <a:endParaRPr lang="en-US" sz="2500" b="1" dirty="0">
              <a:solidFill>
                <a:srgbClr val="FFFF00"/>
              </a:solidFill>
              <a:latin typeface="Tahoma"/>
              <a:ea typeface="Cambria"/>
              <a:cs typeface="Tahoma"/>
            </a:endParaRPr>
          </a:p>
        </p:txBody>
      </p:sp>
      <p:sp>
        <p:nvSpPr>
          <p:cNvPr id="10" name="TextBox 9"/>
          <p:cNvSpPr txBox="1"/>
          <p:nvPr/>
        </p:nvSpPr>
        <p:spPr>
          <a:xfrm>
            <a:off x="263907" y="183679"/>
            <a:ext cx="4140057" cy="523220"/>
          </a:xfrm>
          <a:prstGeom prst="rect">
            <a:avLst/>
          </a:prstGeom>
          <a:noFill/>
        </p:spPr>
        <p:txBody>
          <a:bodyPr wrap="square" rtlCol="0">
            <a:spAutoFit/>
          </a:bodyPr>
          <a:lstStyle/>
          <a:p>
            <a:pPr algn="ctr"/>
            <a:r>
              <a:rPr lang="en-US" sz="2800" b="1" dirty="0">
                <a:solidFill>
                  <a:srgbClr val="DBBA5D"/>
                </a:solidFill>
                <a:latin typeface="Tahoma"/>
                <a:ea typeface="Cambria"/>
                <a:cs typeface="Tahoma"/>
              </a:rPr>
              <a:t>Haman the Agagite</a:t>
            </a:r>
            <a:endParaRPr lang="en-US" sz="2800" dirty="0">
              <a:solidFill>
                <a:srgbClr val="DBBA5D"/>
              </a:solidFill>
              <a:latin typeface="Tahoma"/>
              <a:ea typeface="Cambria"/>
              <a:cs typeface="Tahoma"/>
            </a:endParaRPr>
          </a:p>
        </p:txBody>
      </p:sp>
      <p:sp>
        <p:nvSpPr>
          <p:cNvPr id="11" name="TextBox 10"/>
          <p:cNvSpPr txBox="1"/>
          <p:nvPr/>
        </p:nvSpPr>
        <p:spPr>
          <a:xfrm>
            <a:off x="4667873" y="183679"/>
            <a:ext cx="4222528" cy="523220"/>
          </a:xfrm>
          <a:prstGeom prst="rect">
            <a:avLst/>
          </a:prstGeom>
          <a:noFill/>
        </p:spPr>
        <p:txBody>
          <a:bodyPr wrap="square" rtlCol="0">
            <a:spAutoFit/>
          </a:bodyPr>
          <a:lstStyle/>
          <a:p>
            <a:pPr algn="ctr"/>
            <a:r>
              <a:rPr lang="en-US" sz="2800" b="1" dirty="0">
                <a:solidFill>
                  <a:srgbClr val="DBBA5D"/>
                </a:solidFill>
                <a:latin typeface="Tahoma"/>
                <a:ea typeface="Cambria"/>
                <a:cs typeface="Tahoma"/>
              </a:rPr>
              <a:t>Gog the Chief Prince</a:t>
            </a:r>
            <a:endParaRPr lang="en-US" sz="2800" dirty="0">
              <a:solidFill>
                <a:srgbClr val="DBBA5D"/>
              </a:solidFill>
              <a:latin typeface="Tahoma"/>
              <a:ea typeface="Cambria"/>
              <a:cs typeface="Tahoma"/>
            </a:endParaRPr>
          </a:p>
        </p:txBody>
      </p:sp>
      <p:sp>
        <p:nvSpPr>
          <p:cNvPr id="12" name="TextBox 11"/>
          <p:cNvSpPr txBox="1"/>
          <p:nvPr/>
        </p:nvSpPr>
        <p:spPr>
          <a:xfrm>
            <a:off x="263907" y="2917719"/>
            <a:ext cx="4140057" cy="1692771"/>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(6) </a:t>
            </a:r>
            <a:r>
              <a:rPr lang="en-US" sz="2500" dirty="0">
                <a:solidFill>
                  <a:srgbClr val="FFFFFF"/>
                </a:solidFill>
                <a:latin typeface="Tahoma"/>
                <a:cs typeface="Tahoma"/>
              </a:rPr>
              <a:t>Haman’s plan to massacre the Jews is described as “a wicked device” </a:t>
            </a:r>
            <a:r>
              <a:rPr lang="en-US" sz="2500" b="1" dirty="0">
                <a:solidFill>
                  <a:srgbClr val="FFFF00"/>
                </a:solidFill>
                <a:latin typeface="Tahoma"/>
                <a:cs typeface="Tahoma"/>
              </a:rPr>
              <a:t>9v25</a:t>
            </a:r>
            <a:r>
              <a:rPr lang="en-US" sz="2500" dirty="0">
                <a:solidFill>
                  <a:srgbClr val="FFFFFF"/>
                </a:solidFill>
                <a:latin typeface="Tahoma"/>
                <a:cs typeface="Tahoma"/>
              </a:rPr>
              <a:t> </a:t>
            </a:r>
            <a:endParaRPr lang="en-US" sz="2500" b="1" dirty="0">
              <a:solidFill>
                <a:srgbClr val="FFFFFF"/>
              </a:solidFill>
              <a:latin typeface="Tahoma"/>
              <a:ea typeface="Cambria"/>
              <a:cs typeface="Tahoma"/>
            </a:endParaRPr>
          </a:p>
        </p:txBody>
      </p:sp>
      <p:sp>
        <p:nvSpPr>
          <p:cNvPr id="13" name="TextBox 12"/>
          <p:cNvSpPr txBox="1"/>
          <p:nvPr/>
        </p:nvSpPr>
        <p:spPr>
          <a:xfrm>
            <a:off x="4667873" y="2917719"/>
            <a:ext cx="4222528" cy="2015936"/>
          </a:xfrm>
          <a:prstGeom prst="rect">
            <a:avLst/>
          </a:prstGeom>
          <a:noFill/>
        </p:spPr>
        <p:txBody>
          <a:bodyPr wrap="square" rtlCol="0">
            <a:spAutoFit/>
          </a:bodyPr>
          <a:lstStyle/>
          <a:p>
            <a:pPr algn="ctr"/>
            <a:r>
              <a:rPr lang="en-US" sz="2500" b="1" dirty="0">
                <a:solidFill>
                  <a:srgbClr val="DBBA5D"/>
                </a:solidFill>
                <a:latin typeface="Tahoma"/>
                <a:ea typeface="Cambria"/>
                <a:cs typeface="Tahoma"/>
              </a:rPr>
              <a:t>(6) </a:t>
            </a:r>
            <a:r>
              <a:rPr lang="en-US" sz="2500" dirty="0">
                <a:solidFill>
                  <a:srgbClr val="FFFFFF"/>
                </a:solidFill>
                <a:latin typeface="Tahoma"/>
                <a:cs typeface="Tahoma"/>
              </a:rPr>
              <a:t>Gog’s plan to massacre the Jews is described as “an evil thought” </a:t>
            </a:r>
            <a:r>
              <a:rPr lang="en-US" sz="2500" b="1" dirty="0">
                <a:solidFill>
                  <a:srgbClr val="FFFF00"/>
                </a:solidFill>
                <a:latin typeface="Tahoma"/>
                <a:cs typeface="Tahoma"/>
              </a:rPr>
              <a:t>Ezek 38v10 </a:t>
            </a:r>
            <a:r>
              <a:rPr lang="en-US" sz="2500" dirty="0">
                <a:solidFill>
                  <a:srgbClr val="FFFFFF"/>
                </a:solidFill>
                <a:latin typeface="Tahoma"/>
                <a:cs typeface="Tahoma"/>
              </a:rPr>
              <a:t>(Exactly the same expression in the Hebrew) </a:t>
            </a:r>
            <a:endParaRPr lang="en-US" sz="2500" b="1" dirty="0">
              <a:solidFill>
                <a:srgbClr val="FFFFFF"/>
              </a:solidFill>
              <a:latin typeface="Tahoma"/>
              <a:ea typeface="Cambria"/>
              <a:cs typeface="Tahoma"/>
            </a:endParaRPr>
          </a:p>
        </p:txBody>
      </p:sp>
      <p:cxnSp>
        <p:nvCxnSpPr>
          <p:cNvPr id="14" name="Straight Connector 13"/>
          <p:cNvCxnSpPr/>
          <p:nvPr/>
        </p:nvCxnSpPr>
        <p:spPr>
          <a:xfrm>
            <a:off x="4590433" y="1097753"/>
            <a:ext cx="0" cy="545169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8665"/>
            <a:ext cx="8229600" cy="1143000"/>
          </a:xfrm>
        </p:spPr>
        <p:txBody>
          <a:bodyPr>
            <a:normAutofit/>
          </a:bodyPr>
          <a:lstStyle/>
          <a:p>
            <a:r>
              <a:rPr lang="en-US" sz="5000" dirty="0">
                <a:ln w="18415" cmpd="sng">
                  <a:solidFill>
                    <a:srgbClr val="FFFFFF"/>
                  </a:solidFill>
                  <a:prstDash val="solid"/>
                </a:ln>
                <a:solidFill>
                  <a:srgbClr val="DBBA5D"/>
                </a:solidFill>
                <a:effectLst>
                  <a:outerShdw blurRad="63500" dir="3600000" algn="tl" rotWithShape="0">
                    <a:srgbClr val="000000">
                      <a:alpha val="70000"/>
                    </a:srgbClr>
                  </a:outerShdw>
                </a:effectLst>
                <a:latin typeface="Book Antiqua"/>
                <a:cs typeface="Book Antiqua"/>
              </a:rPr>
              <a:t>Haman’s Ten Sons</a:t>
            </a:r>
          </a:p>
        </p:txBody>
      </p:sp>
      <p:sp>
        <p:nvSpPr>
          <p:cNvPr id="7" name="TextBox 6"/>
          <p:cNvSpPr txBox="1"/>
          <p:nvPr/>
        </p:nvSpPr>
        <p:spPr>
          <a:xfrm>
            <a:off x="643281" y="1071836"/>
            <a:ext cx="7950228" cy="5478423"/>
          </a:xfrm>
          <a:prstGeom prst="rect">
            <a:avLst/>
          </a:prstGeom>
          <a:noFill/>
        </p:spPr>
        <p:txBody>
          <a:bodyPr wrap="square" rtlCol="0">
            <a:spAutoFit/>
          </a:bodyPr>
          <a:lstStyle/>
          <a:p>
            <a:pPr lvl="0" algn="ctr"/>
            <a:r>
              <a:rPr lang="en-US" sz="3500" b="1" dirty="0" err="1">
                <a:solidFill>
                  <a:srgbClr val="DBBA5D"/>
                </a:solidFill>
                <a:latin typeface="Tahoma"/>
                <a:cs typeface="Tahoma"/>
              </a:rPr>
              <a:t>Parshandatha</a:t>
            </a:r>
            <a:r>
              <a:rPr lang="en-US" sz="3500" b="1" dirty="0">
                <a:solidFill>
                  <a:srgbClr val="DBBA5D"/>
                </a:solidFill>
                <a:latin typeface="Tahoma"/>
                <a:cs typeface="Tahoma"/>
              </a:rPr>
              <a:t> – </a:t>
            </a:r>
            <a:r>
              <a:rPr lang="en-US" sz="3500" dirty="0">
                <a:solidFill>
                  <a:schemeClr val="bg1"/>
                </a:solidFill>
                <a:latin typeface="Tahoma"/>
                <a:cs typeface="Tahoma"/>
              </a:rPr>
              <a:t>“Given to Persia”</a:t>
            </a:r>
          </a:p>
          <a:p>
            <a:pPr lvl="0" algn="ctr"/>
            <a:r>
              <a:rPr lang="en-US" sz="3500" b="1" dirty="0" err="1">
                <a:solidFill>
                  <a:srgbClr val="DBBA5D"/>
                </a:solidFill>
                <a:latin typeface="Tahoma"/>
                <a:cs typeface="Tahoma"/>
              </a:rPr>
              <a:t>Dalphon</a:t>
            </a:r>
            <a:r>
              <a:rPr lang="en-US" sz="3500" dirty="0">
                <a:solidFill>
                  <a:schemeClr val="bg1"/>
                </a:solidFill>
                <a:latin typeface="Tahoma"/>
                <a:cs typeface="Tahoma"/>
              </a:rPr>
              <a:t> – “Dripping”</a:t>
            </a:r>
          </a:p>
          <a:p>
            <a:pPr lvl="0" algn="ctr"/>
            <a:r>
              <a:rPr lang="en-US" sz="3500" b="1" dirty="0" err="1">
                <a:solidFill>
                  <a:srgbClr val="DBBA5D"/>
                </a:solidFill>
                <a:latin typeface="Tahoma"/>
                <a:cs typeface="Tahoma"/>
              </a:rPr>
              <a:t>Aspatha</a:t>
            </a:r>
            <a:r>
              <a:rPr lang="en-US" sz="3500" dirty="0">
                <a:solidFill>
                  <a:schemeClr val="bg1"/>
                </a:solidFill>
                <a:latin typeface="Tahoma"/>
                <a:cs typeface="Tahoma"/>
              </a:rPr>
              <a:t> – “Horse given”</a:t>
            </a:r>
          </a:p>
          <a:p>
            <a:pPr lvl="0" algn="ctr"/>
            <a:r>
              <a:rPr lang="en-US" sz="3500" b="1" dirty="0" err="1">
                <a:solidFill>
                  <a:srgbClr val="DBBA5D"/>
                </a:solidFill>
                <a:latin typeface="Tahoma"/>
                <a:cs typeface="Tahoma"/>
              </a:rPr>
              <a:t>Poratha</a:t>
            </a:r>
            <a:r>
              <a:rPr lang="en-US" sz="3500" dirty="0">
                <a:solidFill>
                  <a:schemeClr val="bg1"/>
                </a:solidFill>
                <a:latin typeface="Tahoma"/>
                <a:cs typeface="Tahoma"/>
              </a:rPr>
              <a:t> – “Fruitfulness”</a:t>
            </a:r>
          </a:p>
          <a:p>
            <a:pPr lvl="0" algn="ctr"/>
            <a:r>
              <a:rPr lang="en-US" sz="3500" b="1" dirty="0" err="1">
                <a:solidFill>
                  <a:srgbClr val="DBBA5D"/>
                </a:solidFill>
                <a:latin typeface="Tahoma"/>
                <a:cs typeface="Tahoma"/>
              </a:rPr>
              <a:t>Adalia</a:t>
            </a:r>
            <a:r>
              <a:rPr lang="en-US" sz="3500" dirty="0">
                <a:solidFill>
                  <a:schemeClr val="bg1"/>
                </a:solidFill>
                <a:latin typeface="Tahoma"/>
                <a:cs typeface="Tahoma"/>
              </a:rPr>
              <a:t> – “Honour of </a:t>
            </a:r>
            <a:r>
              <a:rPr lang="en-US" sz="3500" dirty="0" err="1">
                <a:solidFill>
                  <a:schemeClr val="bg1"/>
                </a:solidFill>
                <a:latin typeface="Tahoma"/>
                <a:cs typeface="Tahoma"/>
              </a:rPr>
              <a:t>Ized</a:t>
            </a:r>
            <a:r>
              <a:rPr lang="en-US" sz="3500" dirty="0">
                <a:solidFill>
                  <a:schemeClr val="bg1"/>
                </a:solidFill>
                <a:latin typeface="Tahoma"/>
                <a:cs typeface="Tahoma"/>
              </a:rPr>
              <a:t>”</a:t>
            </a:r>
          </a:p>
          <a:p>
            <a:pPr lvl="0" algn="ctr"/>
            <a:r>
              <a:rPr lang="en-US" sz="3500" b="1" dirty="0" err="1">
                <a:solidFill>
                  <a:srgbClr val="DBBA5D"/>
                </a:solidFill>
                <a:latin typeface="Tahoma"/>
                <a:cs typeface="Tahoma"/>
              </a:rPr>
              <a:t>Aridatha</a:t>
            </a:r>
            <a:r>
              <a:rPr lang="en-US" sz="3500" dirty="0">
                <a:solidFill>
                  <a:schemeClr val="bg1"/>
                </a:solidFill>
                <a:latin typeface="Tahoma"/>
                <a:cs typeface="Tahoma"/>
              </a:rPr>
              <a:t> – “The lion of the decree”</a:t>
            </a:r>
          </a:p>
          <a:p>
            <a:pPr lvl="0" algn="ctr"/>
            <a:r>
              <a:rPr lang="en-US" sz="3500" b="1" dirty="0" err="1">
                <a:solidFill>
                  <a:srgbClr val="DBBA5D"/>
                </a:solidFill>
                <a:latin typeface="Tahoma"/>
                <a:cs typeface="Tahoma"/>
              </a:rPr>
              <a:t>Parmashta</a:t>
            </a:r>
            <a:r>
              <a:rPr lang="en-US" sz="3500" dirty="0">
                <a:solidFill>
                  <a:schemeClr val="bg1"/>
                </a:solidFill>
                <a:latin typeface="Tahoma"/>
                <a:cs typeface="Tahoma"/>
              </a:rPr>
              <a:t> – “Superior”</a:t>
            </a:r>
          </a:p>
          <a:p>
            <a:pPr lvl="0" algn="ctr"/>
            <a:r>
              <a:rPr lang="en-US" sz="3500" b="1" dirty="0" err="1">
                <a:solidFill>
                  <a:srgbClr val="DBBA5D"/>
                </a:solidFill>
                <a:latin typeface="Tahoma"/>
                <a:cs typeface="Tahoma"/>
              </a:rPr>
              <a:t>Arisai</a:t>
            </a:r>
            <a:r>
              <a:rPr lang="en-US" sz="3500" dirty="0">
                <a:solidFill>
                  <a:schemeClr val="bg1"/>
                </a:solidFill>
                <a:latin typeface="Tahoma"/>
                <a:cs typeface="Tahoma"/>
              </a:rPr>
              <a:t> – “Lion of my banners”</a:t>
            </a:r>
          </a:p>
          <a:p>
            <a:pPr lvl="0" algn="ctr"/>
            <a:r>
              <a:rPr lang="en-US" sz="3500" b="1" dirty="0" err="1">
                <a:solidFill>
                  <a:srgbClr val="DBBA5D"/>
                </a:solidFill>
                <a:latin typeface="Tahoma"/>
                <a:cs typeface="Tahoma"/>
              </a:rPr>
              <a:t>Aridai</a:t>
            </a:r>
            <a:r>
              <a:rPr lang="en-US" sz="3500" b="1" dirty="0">
                <a:solidFill>
                  <a:srgbClr val="DBBA5D"/>
                </a:solidFill>
                <a:latin typeface="Tahoma"/>
                <a:cs typeface="Tahoma"/>
              </a:rPr>
              <a:t> </a:t>
            </a:r>
            <a:r>
              <a:rPr lang="en-US" sz="3500" dirty="0">
                <a:solidFill>
                  <a:schemeClr val="bg1"/>
                </a:solidFill>
                <a:latin typeface="Tahoma"/>
                <a:cs typeface="Tahoma"/>
              </a:rPr>
              <a:t>– “Gift of the plough or bull”</a:t>
            </a:r>
          </a:p>
          <a:p>
            <a:pPr lvl="0" algn="ctr"/>
            <a:r>
              <a:rPr lang="en-US" sz="3500" b="1" dirty="0" err="1">
                <a:solidFill>
                  <a:srgbClr val="DBBA5D"/>
                </a:solidFill>
                <a:latin typeface="Tahoma"/>
                <a:cs typeface="Tahoma"/>
              </a:rPr>
              <a:t>Vajezatha</a:t>
            </a:r>
            <a:r>
              <a:rPr lang="en-US" sz="3500" dirty="0">
                <a:solidFill>
                  <a:schemeClr val="bg1"/>
                </a:solidFill>
                <a:latin typeface="Tahoma"/>
                <a:cs typeface="Tahoma"/>
              </a:rPr>
              <a:t> – “Strong as the wind”</a:t>
            </a:r>
          </a:p>
        </p:txBody>
      </p:sp>
    </p:spTree>
  </p:cSld>
  <p:clrMapOvr>
    <a:masterClrMapping/>
  </p:clrMapOvr>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Verve.thmx</Template>
  <TotalTime>3241</TotalTime>
  <Words>1195</Words>
  <Application>Microsoft Macintosh PowerPoint</Application>
  <PresentationFormat>On-screen Show (4:3)</PresentationFormat>
  <Paragraphs>118</Paragraphs>
  <Slides>18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Book Antiqua</vt:lpstr>
      <vt:lpstr>Calibri</vt:lpstr>
      <vt:lpstr>Tahoma</vt:lpstr>
      <vt:lpstr>Office Theme</vt:lpstr>
      <vt:lpstr>ESTHER</vt:lpstr>
      <vt:lpstr>THE COMMAND  THE RISE OF MORDECAI</vt:lpstr>
      <vt:lpstr>“Blotting out the Handwriting”</vt:lpstr>
      <vt:lpstr>“Be Glad and Rejoice”</vt:lpstr>
      <vt:lpstr>“They became Jews”</vt:lpstr>
      <vt:lpstr>Gog and the  Ghost of Haman</vt:lpstr>
      <vt:lpstr>PowerPoint Presentation</vt:lpstr>
      <vt:lpstr>PowerPoint Presentation</vt:lpstr>
      <vt:lpstr>Haman’s Ten Sons</vt:lpstr>
      <vt:lpstr>Haman’s “Lucky” Number</vt:lpstr>
      <vt:lpstr>“Send portions and give gifts”</vt:lpstr>
      <vt:lpstr>The Importance of GLADNESS</vt:lpstr>
      <vt:lpstr>“The Greatness of Mordecai”</vt:lpstr>
      <vt:lpstr>“Next unto the King”</vt:lpstr>
      <vt:lpstr>PowerPoint Presentation</vt:lpstr>
      <vt:lpstr>MORDECAI</vt:lpstr>
      <vt:lpstr>PowerPoint Presentation</vt:lpstr>
      <vt:lpstr>PowerPoint Presentation</vt:lpstr>
    </vt:vector>
  </TitlesOfParts>
  <Company>USC School of Dentistry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Feast – The Fall of Vashti</dc:title>
  <dc:creator>Nathan and Susanna Lewis</dc:creator>
  <cp:lastModifiedBy>Nathan Lewis</cp:lastModifiedBy>
  <cp:revision>31</cp:revision>
  <dcterms:created xsi:type="dcterms:W3CDTF">2010-02-11T01:51:06Z</dcterms:created>
  <dcterms:modified xsi:type="dcterms:W3CDTF">2019-08-16T14:52:31Z</dcterms:modified>
</cp:coreProperties>
</file>