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13"/>
  </p:notesMasterIdLst>
  <p:sldIdLst>
    <p:sldId id="257" r:id="rId2"/>
    <p:sldId id="274" r:id="rId3"/>
    <p:sldId id="267" r:id="rId4"/>
    <p:sldId id="268" r:id="rId5"/>
    <p:sldId id="306" r:id="rId6"/>
    <p:sldId id="265" r:id="rId7"/>
    <p:sldId id="314" r:id="rId8"/>
    <p:sldId id="287" r:id="rId9"/>
    <p:sldId id="288" r:id="rId10"/>
    <p:sldId id="289" r:id="rId11"/>
    <p:sldId id="290" r:id="rId1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70B99C-DD0B-4BDB-A237-DAAF7638D8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BDA1B-A7BE-4E74-944B-B1FB5C223DB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BC5372D-F528-406F-9BB7-868C59A68A32}" type="datetimeFigureOut">
              <a:rPr lang="en-GB"/>
              <a:pPr>
                <a:defRPr/>
              </a:pPr>
              <a:t>16/08/2019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069D2B0-74A2-4FDF-8A28-E46400BAFB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A9589EB-7B3A-4697-9B40-773A31FF56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42578-B41B-4BE3-8E45-56EC0E18A1B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3703C-AFBE-46BD-B2D8-29FB038DCD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5C48F35-6D58-457E-8B16-452A491D07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663B8FCF-B9F1-446A-B4AB-BF23794543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E2AAFDE8-8665-45F0-98CA-9B10F11218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DA61BB57-6D2D-48F4-9151-28572EFA26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91B5A0B-5936-4B15-82EF-EACA36235446}" type="slidenum">
              <a:rPr lang="en-GB" altLang="en-US"/>
              <a:pPr eaLnBrk="1" hangingPunct="1"/>
              <a:t>8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D6E9B488-217C-4639-86D7-0F08D03DF2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E7D26EA2-BE02-4ED7-9BD4-47C2EBDF1B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BE43F506-B422-4BDA-BE42-C7FC2942CA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E39874F-3AFA-4A89-963F-FCD0263C8454}" type="slidenum">
              <a:rPr lang="en-GB" altLang="en-US"/>
              <a:pPr eaLnBrk="1" hangingPunct="1"/>
              <a:t>11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B12F2CCF-E535-48C4-ADA7-AE67A32A94C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8C6587B7-E25B-4554-99D4-D5F16F1BD38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48EA8AAD-A87F-49E2-91EA-9F235A2728E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92F58E1-99BE-4A2C-8F7E-6B279ED9F5A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62970DB-1F09-4D70-AE75-95CD8B8590A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8 w 1722"/>
                <a:gd name="T1" fmla="*/ 64 h 66"/>
                <a:gd name="T2" fmla="*/ 1718 w 1722"/>
                <a:gd name="T3" fmla="*/ 58 h 66"/>
                <a:gd name="T4" fmla="*/ 0 w 1722"/>
                <a:gd name="T5" fmla="*/ 0 h 66"/>
                <a:gd name="T6" fmla="*/ 0 w 1722"/>
                <a:gd name="T7" fmla="*/ 46 h 66"/>
                <a:gd name="T8" fmla="*/ 1718 w 1722"/>
                <a:gd name="T9" fmla="*/ 64 h 66"/>
                <a:gd name="T10" fmla="*/ 1718 w 1722"/>
                <a:gd name="T11" fmla="*/ 64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B792478F-A811-4226-803A-090C9E24B36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A3F92238-026B-4440-8C4E-18AFA509F8F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3 w 975"/>
                <a:gd name="T1" fmla="*/ 48 h 101"/>
                <a:gd name="T2" fmla="*/ 973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3 w 975"/>
                <a:gd name="T9" fmla="*/ 48 h 101"/>
                <a:gd name="T10" fmla="*/ 973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552F0E20-62FE-4886-BCE5-1252B95853C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7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7 w 2141"/>
                <a:gd name="T7" fmla="*/ 0 h 198"/>
                <a:gd name="T8" fmla="*/ 2137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ACD6EC83-B602-49B6-BAC7-B0DCAFC434B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C91F4887-C9F8-46DC-817E-962880D9FC1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6 w 2517"/>
                <a:gd name="T1" fmla="*/ 276 h 276"/>
                <a:gd name="T2" fmla="*/ 2511 w 2517"/>
                <a:gd name="T3" fmla="*/ 204 h 276"/>
                <a:gd name="T4" fmla="*/ 2254 w 2517"/>
                <a:gd name="T5" fmla="*/ 0 h 276"/>
                <a:gd name="T6" fmla="*/ 0 w 2517"/>
                <a:gd name="T7" fmla="*/ 276 h 276"/>
                <a:gd name="T8" fmla="*/ 2176 w 2517"/>
                <a:gd name="T9" fmla="*/ 276 h 276"/>
                <a:gd name="T10" fmla="*/ 2176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470D18C-C0C3-49AC-9020-3EAF32BCADF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3ED9DE55-4B8C-45E3-BE76-5DD77463871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7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7 w 729"/>
                <a:gd name="T7" fmla="*/ 240 h 240"/>
                <a:gd name="T8" fmla="*/ 727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B30D54C6-0624-4902-80FC-5C49732F57B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00B7DB78-7E97-4BBE-9CD5-78D276EF2C5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7 w 729"/>
                <a:gd name="T1" fmla="*/ 318 h 318"/>
                <a:gd name="T2" fmla="*/ 727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7 w 729"/>
                <a:gd name="T9" fmla="*/ 318 h 318"/>
                <a:gd name="T10" fmla="*/ 727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AE5BC563-4DB2-4203-A14E-C6C6530E012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BE096F66-508B-49EF-B4E3-0461DFA716B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72EFEC4A-5916-429D-8528-17EC4413FB3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23D9ECBB-7D4B-4ED3-839C-53260E4278D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9664199A-1080-4758-BC50-405C617536D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2BC8283F-A00B-40D2-9377-6B773D75CFB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8FC4B7A1-F11E-4564-9E05-FBE47AAADF3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EB8CC402-2B05-414C-9E22-1E19726851A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E8A20715-5B55-4B9A-9F82-276F5A3F9F6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491AF830-2EE2-496C-B0C8-4E142ABEEE7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A2DE4D5E-C538-480B-A382-79553DBE3F1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3C7A3E3F-6115-4D6D-BA52-ACEDED56AA3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92176FE1-ECDB-4343-9A10-296F40884E8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0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6AE9EB8B-FD62-4C3A-B391-2B4F29CC7C6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78E4286-C59E-4540-9D3D-8DC2EAB50D1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8E2E1DC1-52A4-4E7C-86DF-2DC1D8D2EEB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D9BD0B0A-5AC5-4EBF-8928-67B27DB12A3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2CF9A4D9-7552-4A39-BD48-3A090DAF884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85DAE996-4D06-4328-84C2-E9792C9862E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88D71E37-7D54-41CB-9DDC-B6D055508AB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C167BE48-8E21-413F-93A4-33F1345336C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1BEDA11A-654F-4E1C-B98A-84788065266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57606631-9CA1-4BA1-99AB-40002625E84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grpSp>
          <p:nvGrpSpPr>
            <p:cNvPr id="41" name="Group 39">
              <a:extLst>
                <a:ext uri="{FF2B5EF4-FFF2-40B4-BE49-F238E27FC236}">
                  <a16:creationId xmlns:a16="http://schemas.microsoft.com/office/drawing/2014/main" id="{E5196FB2-4554-4933-9919-73C72C1AFA3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>
                <a:extLst>
                  <a:ext uri="{FF2B5EF4-FFF2-40B4-BE49-F238E27FC236}">
                    <a16:creationId xmlns:a16="http://schemas.microsoft.com/office/drawing/2014/main" id="{EC54D2AF-CF7A-4517-9F0C-D023F2A36FE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defRPr/>
                </a:pPr>
                <a:endParaRPr lang="en-GB">
                  <a:latin typeface="Arial" charset="0"/>
                </a:endParaRPr>
              </a:p>
            </p:txBody>
          </p:sp>
          <p:sp>
            <p:nvSpPr>
              <p:cNvPr id="43" name="Freeform 41">
                <a:extLst>
                  <a:ext uri="{FF2B5EF4-FFF2-40B4-BE49-F238E27FC236}">
                    <a16:creationId xmlns:a16="http://schemas.microsoft.com/office/drawing/2014/main" id="{E28762C0-E9C2-4680-9DA0-B02EA75CA88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defRPr/>
                </a:pPr>
                <a:endParaRPr lang="en-GB">
                  <a:latin typeface="Arial" charset="0"/>
                </a:endParaRPr>
              </a:p>
            </p:txBody>
          </p:sp>
        </p:grpSp>
      </p:grpSp>
      <p:sp>
        <p:nvSpPr>
          <p:cNvPr id="88106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8107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4" name="Rectangle 44">
            <a:extLst>
              <a:ext uri="{FF2B5EF4-FFF2-40B4-BE49-F238E27FC236}">
                <a16:creationId xmlns:a16="http://schemas.microsoft.com/office/drawing/2014/main" id="{74321900-9717-41C6-84F3-0DDBB029A07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>
            <a:extLst>
              <a:ext uri="{FF2B5EF4-FFF2-40B4-BE49-F238E27FC236}">
                <a16:creationId xmlns:a16="http://schemas.microsoft.com/office/drawing/2014/main" id="{A218AE94-55F0-488E-B919-21ECCA5740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6" name="Rectangle 46">
            <a:extLst>
              <a:ext uri="{FF2B5EF4-FFF2-40B4-BE49-F238E27FC236}">
                <a16:creationId xmlns:a16="http://schemas.microsoft.com/office/drawing/2014/main" id="{375A195A-0234-484E-8121-58C4443562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C34B6-63B0-4EEA-A16C-17841F73CE2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3275451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A8A2445E-8C87-475C-B456-8BCE5B6040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EA4C01BF-C1F3-4395-B5DB-6DAA06D87B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35DFE10C-487B-4051-AB38-636F68F602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CF628-4624-4648-BE1F-61206EF2F09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3340855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D67EA661-6A63-44F3-866A-2EA0A83E86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AD0F59F2-DC4D-4D17-B73F-3601589967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258A2337-91EA-408A-84AD-B5F80ED8F2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BA14A-F571-43C1-B1DA-431DD1E0BEB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1465149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4ADA1369-2EDC-4F4E-A976-B4CEDE02A7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9A8F9F9D-D912-446D-85FE-7A8D239278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E18684CA-9AAE-480C-A47E-4C02A0530C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6710C-D7E8-4A56-88CA-93C934767E0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1609658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CDE20B77-BD54-4290-97C6-369AAFB0D6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45">
            <a:extLst>
              <a:ext uri="{FF2B5EF4-FFF2-40B4-BE49-F238E27FC236}">
                <a16:creationId xmlns:a16="http://schemas.microsoft.com/office/drawing/2014/main" id="{A0DE14D1-0802-42DD-9FAE-E998A62B8C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1B725C99-16C9-482A-9B4C-C4001B0E96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59210-2122-4126-9467-060CFF97AE8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7942733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4">
            <a:extLst>
              <a:ext uri="{FF2B5EF4-FFF2-40B4-BE49-F238E27FC236}">
                <a16:creationId xmlns:a16="http://schemas.microsoft.com/office/drawing/2014/main" id="{81F22C08-BB80-4F62-88A5-79FA87DD6E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CD75DD1F-28C3-4AE2-B3AE-92D8D2F337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936B10C6-5DC1-4C1C-A47B-3062F1117E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213B9-2E6C-43C8-8A0C-43571920061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89850886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>
            <a:extLst>
              <a:ext uri="{FF2B5EF4-FFF2-40B4-BE49-F238E27FC236}">
                <a16:creationId xmlns:a16="http://schemas.microsoft.com/office/drawing/2014/main" id="{9DFFC808-8087-46B0-A30A-AAE0688B26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5">
            <a:extLst>
              <a:ext uri="{FF2B5EF4-FFF2-40B4-BE49-F238E27FC236}">
                <a16:creationId xmlns:a16="http://schemas.microsoft.com/office/drawing/2014/main" id="{BA6953C7-C7C3-4D93-BC3A-E93E55BB10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6">
            <a:extLst>
              <a:ext uri="{FF2B5EF4-FFF2-40B4-BE49-F238E27FC236}">
                <a16:creationId xmlns:a16="http://schemas.microsoft.com/office/drawing/2014/main" id="{F5AD18D5-D71C-44E5-ABC7-1BB8EB1F3B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DEAF3-3982-42EA-86D7-5B2FA9ECF8C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3212895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13528869-6646-468C-A5C9-C1A739AD16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33400379-FB41-4DF6-83E6-0D39ABFD90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F7225B5D-53E2-43E5-9EBF-7DC93CC4A1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9BA8D-2505-49D1-812B-CDC4CEEFC80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68703188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68BBE3AB-0DFD-4F6D-9852-1C96F4C465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4B145DC9-F16F-4F7F-8154-543C9FF6E7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E1C19142-85D7-4633-A71F-CDA2DD7F22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3B73E-5612-42B8-9373-BEF0192743E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0316570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65354064-3021-486E-B287-A8DA7CC523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90D91A7B-3691-4575-B607-21508B2BCF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93CE349D-35C6-4782-AB73-B5649BDE7C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E7281-3711-4EBF-A6E2-9B29DA57FDB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51855151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1F725F95-A12B-4CC5-A33D-9F13EF1A6C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1087B430-4F47-4606-BDBD-20B9C30FC2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9F8F991B-E372-4706-877A-98E73D0F6E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D2871-87C9-406D-A838-5A9F8942C3A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7113341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4">
            <a:extLst>
              <a:ext uri="{FF2B5EF4-FFF2-40B4-BE49-F238E27FC236}">
                <a16:creationId xmlns:a16="http://schemas.microsoft.com/office/drawing/2014/main" id="{670299CD-8F9F-4328-89E1-FE814A6CF5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16779B53-DF7A-4FA4-8D90-C51E9E8C3A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5ED49E02-E325-49EF-9E04-6EC8DCF45A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F7E79-4C4F-4E2D-A692-B68C419F4E6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11983343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B34B56FB-B683-4367-BC25-BA960FD98E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0C495956-84CC-48CA-A5C7-63537F0877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3621296D-7B81-492F-BA2E-CA1E9E6A02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6602B-14C2-4DE3-B5A4-603600311AC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0917021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D9BBC6A2-87A6-44D6-A9D3-2E1417C0E8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87043" name="Freeform 3">
              <a:extLst>
                <a:ext uri="{FF2B5EF4-FFF2-40B4-BE49-F238E27FC236}">
                  <a16:creationId xmlns:a16="http://schemas.microsoft.com/office/drawing/2014/main" id="{3B6B4D74-44B6-45F2-AB5D-7C7326916F2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44" name="Freeform 4">
              <a:extLst>
                <a:ext uri="{FF2B5EF4-FFF2-40B4-BE49-F238E27FC236}">
                  <a16:creationId xmlns:a16="http://schemas.microsoft.com/office/drawing/2014/main" id="{5655998A-44ED-403F-87E1-C630BE2EAC6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45" name="Freeform 5">
              <a:extLst>
                <a:ext uri="{FF2B5EF4-FFF2-40B4-BE49-F238E27FC236}">
                  <a16:creationId xmlns:a16="http://schemas.microsoft.com/office/drawing/2014/main" id="{6D86B64A-280D-4EB1-B1F4-C66A2791A89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35" name="Freeform 6">
              <a:extLst>
                <a:ext uri="{FF2B5EF4-FFF2-40B4-BE49-F238E27FC236}">
                  <a16:creationId xmlns:a16="http://schemas.microsoft.com/office/drawing/2014/main" id="{158BC440-15AF-4DB5-8C92-0091B0156AD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8 w 1722"/>
                <a:gd name="T1" fmla="*/ 64 h 66"/>
                <a:gd name="T2" fmla="*/ 1718 w 1722"/>
                <a:gd name="T3" fmla="*/ 58 h 66"/>
                <a:gd name="T4" fmla="*/ 0 w 1722"/>
                <a:gd name="T5" fmla="*/ 0 h 66"/>
                <a:gd name="T6" fmla="*/ 0 w 1722"/>
                <a:gd name="T7" fmla="*/ 46 h 66"/>
                <a:gd name="T8" fmla="*/ 1718 w 1722"/>
                <a:gd name="T9" fmla="*/ 64 h 66"/>
                <a:gd name="T10" fmla="*/ 1718 w 1722"/>
                <a:gd name="T11" fmla="*/ 64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47" name="Freeform 7">
              <a:extLst>
                <a:ext uri="{FF2B5EF4-FFF2-40B4-BE49-F238E27FC236}">
                  <a16:creationId xmlns:a16="http://schemas.microsoft.com/office/drawing/2014/main" id="{43CAAA0F-D3D1-44A6-B09D-CF21642E898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37" name="Freeform 8">
              <a:extLst>
                <a:ext uri="{FF2B5EF4-FFF2-40B4-BE49-F238E27FC236}">
                  <a16:creationId xmlns:a16="http://schemas.microsoft.com/office/drawing/2014/main" id="{64DE3848-248E-4C26-886D-F3C4F8777E6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3 w 975"/>
                <a:gd name="T1" fmla="*/ 48 h 101"/>
                <a:gd name="T2" fmla="*/ 973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3 w 975"/>
                <a:gd name="T9" fmla="*/ 48 h 101"/>
                <a:gd name="T10" fmla="*/ 973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8" name="Freeform 9">
              <a:extLst>
                <a:ext uri="{FF2B5EF4-FFF2-40B4-BE49-F238E27FC236}">
                  <a16:creationId xmlns:a16="http://schemas.microsoft.com/office/drawing/2014/main" id="{05F48D6B-5BB0-4664-92C0-CB4EC4B9FF4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7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7 w 2141"/>
                <a:gd name="T7" fmla="*/ 0 h 198"/>
                <a:gd name="T8" fmla="*/ 2137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50" name="Freeform 10">
              <a:extLst>
                <a:ext uri="{FF2B5EF4-FFF2-40B4-BE49-F238E27FC236}">
                  <a16:creationId xmlns:a16="http://schemas.microsoft.com/office/drawing/2014/main" id="{950F9FFD-47D1-425E-A6FC-9FAC43B06A7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40" name="Freeform 11">
              <a:extLst>
                <a:ext uri="{FF2B5EF4-FFF2-40B4-BE49-F238E27FC236}">
                  <a16:creationId xmlns:a16="http://schemas.microsoft.com/office/drawing/2014/main" id="{03EA1BCC-6A5A-455D-83B4-4BDA47E2614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6 w 2517"/>
                <a:gd name="T1" fmla="*/ 276 h 276"/>
                <a:gd name="T2" fmla="*/ 2511 w 2517"/>
                <a:gd name="T3" fmla="*/ 204 h 276"/>
                <a:gd name="T4" fmla="*/ 2254 w 2517"/>
                <a:gd name="T5" fmla="*/ 0 h 276"/>
                <a:gd name="T6" fmla="*/ 0 w 2517"/>
                <a:gd name="T7" fmla="*/ 276 h 276"/>
                <a:gd name="T8" fmla="*/ 2176 w 2517"/>
                <a:gd name="T9" fmla="*/ 276 h 276"/>
                <a:gd name="T10" fmla="*/ 2176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52" name="Freeform 12">
              <a:extLst>
                <a:ext uri="{FF2B5EF4-FFF2-40B4-BE49-F238E27FC236}">
                  <a16:creationId xmlns:a16="http://schemas.microsoft.com/office/drawing/2014/main" id="{086B016D-E999-4198-83EB-759E63BF878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42" name="Freeform 13">
              <a:extLst>
                <a:ext uri="{FF2B5EF4-FFF2-40B4-BE49-F238E27FC236}">
                  <a16:creationId xmlns:a16="http://schemas.microsoft.com/office/drawing/2014/main" id="{6172770D-05A7-4534-99D0-5C7335EEB84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7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7 w 729"/>
                <a:gd name="T7" fmla="*/ 240 h 240"/>
                <a:gd name="T8" fmla="*/ 727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54" name="Freeform 14">
              <a:extLst>
                <a:ext uri="{FF2B5EF4-FFF2-40B4-BE49-F238E27FC236}">
                  <a16:creationId xmlns:a16="http://schemas.microsoft.com/office/drawing/2014/main" id="{2577FC00-C79F-4D12-8B7E-674045CA5A7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44" name="Freeform 15">
              <a:extLst>
                <a:ext uri="{FF2B5EF4-FFF2-40B4-BE49-F238E27FC236}">
                  <a16:creationId xmlns:a16="http://schemas.microsoft.com/office/drawing/2014/main" id="{AE002F63-81FA-48E5-AD18-DB02FD07B79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7 w 729"/>
                <a:gd name="T1" fmla="*/ 318 h 318"/>
                <a:gd name="T2" fmla="*/ 727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7 w 729"/>
                <a:gd name="T9" fmla="*/ 318 h 318"/>
                <a:gd name="T10" fmla="*/ 727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56" name="Freeform 16">
              <a:extLst>
                <a:ext uri="{FF2B5EF4-FFF2-40B4-BE49-F238E27FC236}">
                  <a16:creationId xmlns:a16="http://schemas.microsoft.com/office/drawing/2014/main" id="{97453981-D789-4748-93DC-0688516DF10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57" name="Freeform 17">
              <a:extLst>
                <a:ext uri="{FF2B5EF4-FFF2-40B4-BE49-F238E27FC236}">
                  <a16:creationId xmlns:a16="http://schemas.microsoft.com/office/drawing/2014/main" id="{29763F7A-E369-414A-9B48-6DFA4F45251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58" name="Freeform 18">
              <a:extLst>
                <a:ext uri="{FF2B5EF4-FFF2-40B4-BE49-F238E27FC236}">
                  <a16:creationId xmlns:a16="http://schemas.microsoft.com/office/drawing/2014/main" id="{DCEBB18E-22A5-4E7A-8139-5C11F76D5C3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48" name="Freeform 19">
              <a:extLst>
                <a:ext uri="{FF2B5EF4-FFF2-40B4-BE49-F238E27FC236}">
                  <a16:creationId xmlns:a16="http://schemas.microsoft.com/office/drawing/2014/main" id="{D648689A-D137-4E39-9BCF-E7FD02DAAEE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60" name="Freeform 20">
              <a:extLst>
                <a:ext uri="{FF2B5EF4-FFF2-40B4-BE49-F238E27FC236}">
                  <a16:creationId xmlns:a16="http://schemas.microsoft.com/office/drawing/2014/main" id="{57EFE4F5-82A5-47C5-9BFA-BC04E8EEE36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50" name="Freeform 21">
              <a:extLst>
                <a:ext uri="{FF2B5EF4-FFF2-40B4-BE49-F238E27FC236}">
                  <a16:creationId xmlns:a16="http://schemas.microsoft.com/office/drawing/2014/main" id="{729420B4-7072-4D13-8A5A-E63E7FB98A8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62" name="Freeform 22">
              <a:extLst>
                <a:ext uri="{FF2B5EF4-FFF2-40B4-BE49-F238E27FC236}">
                  <a16:creationId xmlns:a16="http://schemas.microsoft.com/office/drawing/2014/main" id="{B57DA3B1-6D89-4BDD-89BB-31382B61D9A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63" name="Freeform 23">
              <a:extLst>
                <a:ext uri="{FF2B5EF4-FFF2-40B4-BE49-F238E27FC236}">
                  <a16:creationId xmlns:a16="http://schemas.microsoft.com/office/drawing/2014/main" id="{21769638-4F77-4F24-8670-84C61D38B99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64" name="Freeform 24">
              <a:extLst>
                <a:ext uri="{FF2B5EF4-FFF2-40B4-BE49-F238E27FC236}">
                  <a16:creationId xmlns:a16="http://schemas.microsoft.com/office/drawing/2014/main" id="{33BB7A39-1562-4A49-8AFD-5876BA89B60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54" name="Freeform 25">
              <a:extLst>
                <a:ext uri="{FF2B5EF4-FFF2-40B4-BE49-F238E27FC236}">
                  <a16:creationId xmlns:a16="http://schemas.microsoft.com/office/drawing/2014/main" id="{56EFE175-BC26-44DC-9BBD-4152834E15B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66" name="Freeform 26">
              <a:extLst>
                <a:ext uri="{FF2B5EF4-FFF2-40B4-BE49-F238E27FC236}">
                  <a16:creationId xmlns:a16="http://schemas.microsoft.com/office/drawing/2014/main" id="{D65014ED-371B-406F-8C39-67ECCA10A1F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67" name="Freeform 27">
              <a:extLst>
                <a:ext uri="{FF2B5EF4-FFF2-40B4-BE49-F238E27FC236}">
                  <a16:creationId xmlns:a16="http://schemas.microsoft.com/office/drawing/2014/main" id="{6A1AEE1D-A650-4FFC-87A2-0CF8F1613B9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57" name="Freeform 28">
              <a:extLst>
                <a:ext uri="{FF2B5EF4-FFF2-40B4-BE49-F238E27FC236}">
                  <a16:creationId xmlns:a16="http://schemas.microsoft.com/office/drawing/2014/main" id="{EF25E44E-457A-408D-88ED-87A24C181F7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0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69" name="Freeform 29">
              <a:extLst>
                <a:ext uri="{FF2B5EF4-FFF2-40B4-BE49-F238E27FC236}">
                  <a16:creationId xmlns:a16="http://schemas.microsoft.com/office/drawing/2014/main" id="{7F693130-2A81-4F2C-996F-9E869BDD31C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59" name="Freeform 30">
              <a:extLst>
                <a:ext uri="{FF2B5EF4-FFF2-40B4-BE49-F238E27FC236}">
                  <a16:creationId xmlns:a16="http://schemas.microsoft.com/office/drawing/2014/main" id="{01C74A02-01E9-4504-9E82-CD138F0F042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71" name="Freeform 31">
              <a:extLst>
                <a:ext uri="{FF2B5EF4-FFF2-40B4-BE49-F238E27FC236}">
                  <a16:creationId xmlns:a16="http://schemas.microsoft.com/office/drawing/2014/main" id="{ADF48ADE-7480-4EC1-9DF0-EF0FD159416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2" name="Freeform 32">
              <a:extLst>
                <a:ext uri="{FF2B5EF4-FFF2-40B4-BE49-F238E27FC236}">
                  <a16:creationId xmlns:a16="http://schemas.microsoft.com/office/drawing/2014/main" id="{50489902-B20F-48EE-A57D-EF68CD7A6DA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3" name="Freeform 33">
              <a:extLst>
                <a:ext uri="{FF2B5EF4-FFF2-40B4-BE49-F238E27FC236}">
                  <a16:creationId xmlns:a16="http://schemas.microsoft.com/office/drawing/2014/main" id="{FDE20D66-EFAD-4A74-A051-5B20794340F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4" name="Freeform 34">
              <a:extLst>
                <a:ext uri="{FF2B5EF4-FFF2-40B4-BE49-F238E27FC236}">
                  <a16:creationId xmlns:a16="http://schemas.microsoft.com/office/drawing/2014/main" id="{323E9609-387E-4F13-8A57-1CAC285D2EE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5" name="Freeform 35">
              <a:extLst>
                <a:ext uri="{FF2B5EF4-FFF2-40B4-BE49-F238E27FC236}">
                  <a16:creationId xmlns:a16="http://schemas.microsoft.com/office/drawing/2014/main" id="{38A74CF1-0383-42FD-96F9-428EB89284E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6" name="Freeform 36">
              <a:extLst>
                <a:ext uri="{FF2B5EF4-FFF2-40B4-BE49-F238E27FC236}">
                  <a16:creationId xmlns:a16="http://schemas.microsoft.com/office/drawing/2014/main" id="{3B3F4765-2D22-4AD0-85C0-50ACF43AC0C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7" name="Freeform 37">
              <a:extLst>
                <a:ext uri="{FF2B5EF4-FFF2-40B4-BE49-F238E27FC236}">
                  <a16:creationId xmlns:a16="http://schemas.microsoft.com/office/drawing/2014/main" id="{64DB520A-DB97-4518-AD13-FAC30E4DC9B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8" name="Freeform 38">
              <a:extLst>
                <a:ext uri="{FF2B5EF4-FFF2-40B4-BE49-F238E27FC236}">
                  <a16:creationId xmlns:a16="http://schemas.microsoft.com/office/drawing/2014/main" id="{EBDEDCAE-950B-4DA8-9C4A-A70EA996F47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grpSp>
          <p:nvGrpSpPr>
            <p:cNvPr id="1068" name="Group 39">
              <a:extLst>
                <a:ext uri="{FF2B5EF4-FFF2-40B4-BE49-F238E27FC236}">
                  <a16:creationId xmlns:a16="http://schemas.microsoft.com/office/drawing/2014/main" id="{300068BF-EAD6-4078-B45E-21F7401A42F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87080" name="Freeform 40">
                <a:extLst>
                  <a:ext uri="{FF2B5EF4-FFF2-40B4-BE49-F238E27FC236}">
                    <a16:creationId xmlns:a16="http://schemas.microsoft.com/office/drawing/2014/main" id="{8CFA2307-6BE6-4AFC-A31C-0DB084FF4F2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defRPr/>
                </a:pPr>
                <a:endParaRPr lang="en-GB">
                  <a:latin typeface="Arial" charset="0"/>
                </a:endParaRPr>
              </a:p>
            </p:txBody>
          </p:sp>
          <p:sp>
            <p:nvSpPr>
              <p:cNvPr id="87081" name="Freeform 41">
                <a:extLst>
                  <a:ext uri="{FF2B5EF4-FFF2-40B4-BE49-F238E27FC236}">
                    <a16:creationId xmlns:a16="http://schemas.microsoft.com/office/drawing/2014/main" id="{4C7B6587-73FC-470C-B3BB-77417481F32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defRPr/>
                </a:pPr>
                <a:endParaRPr lang="en-GB">
                  <a:latin typeface="Arial" charset="0"/>
                </a:endParaRPr>
              </a:p>
            </p:txBody>
          </p:sp>
        </p:grpSp>
      </p:grpSp>
      <p:sp>
        <p:nvSpPr>
          <p:cNvPr id="87082" name="Rectangle 42">
            <a:extLst>
              <a:ext uri="{FF2B5EF4-FFF2-40B4-BE49-F238E27FC236}">
                <a16:creationId xmlns:a16="http://schemas.microsoft.com/office/drawing/2014/main" id="{1BB88A32-B9F1-4A89-B7BE-153159F1FA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87083" name="Rectangle 43">
            <a:extLst>
              <a:ext uri="{FF2B5EF4-FFF2-40B4-BE49-F238E27FC236}">
                <a16:creationId xmlns:a16="http://schemas.microsoft.com/office/drawing/2014/main" id="{4F469856-6D0F-4F69-BCEB-CE70FE173D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7084" name="Rectangle 44">
            <a:extLst>
              <a:ext uri="{FF2B5EF4-FFF2-40B4-BE49-F238E27FC236}">
                <a16:creationId xmlns:a16="http://schemas.microsoft.com/office/drawing/2014/main" id="{A9497F12-0DB7-462D-950D-506FF4B9AE5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7085" name="Rectangle 45">
            <a:extLst>
              <a:ext uri="{FF2B5EF4-FFF2-40B4-BE49-F238E27FC236}">
                <a16:creationId xmlns:a16="http://schemas.microsoft.com/office/drawing/2014/main" id="{8161DD6C-5366-4F8A-9DFA-6B5A49B4DC9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7086" name="Rectangle 46">
            <a:extLst>
              <a:ext uri="{FF2B5EF4-FFF2-40B4-BE49-F238E27FC236}">
                <a16:creationId xmlns:a16="http://schemas.microsoft.com/office/drawing/2014/main" id="{93D097BA-ECC6-4814-97A8-E8CB263840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C9121CFA-27EE-4551-BB9A-1298B450D22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24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6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A picture containing sky, outdoor, sheep, ground&#10;&#10;Description automatically generated">
            <a:extLst>
              <a:ext uri="{FF2B5EF4-FFF2-40B4-BE49-F238E27FC236}">
                <a16:creationId xmlns:a16="http://schemas.microsoft.com/office/drawing/2014/main" id="{B969B188-4454-4CE6-9DA6-43C22BCBD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-1588"/>
            <a:ext cx="51435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8">
            <a:extLst>
              <a:ext uri="{FF2B5EF4-FFF2-40B4-BE49-F238E27FC236}">
                <a16:creationId xmlns:a16="http://schemas.microsoft.com/office/drawing/2014/main" id="{44018F49-5A06-4039-A177-E073B5C91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836613"/>
            <a:ext cx="39766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000" b="1">
                <a:solidFill>
                  <a:srgbClr val="FFFF00"/>
                </a:solidFill>
              </a:rPr>
              <a:t>The Trial of our Faith (1 Peter)</a:t>
            </a:r>
          </a:p>
        </p:txBody>
      </p:sp>
      <p:sp>
        <p:nvSpPr>
          <p:cNvPr id="4100" name="TextBox 9">
            <a:extLst>
              <a:ext uri="{FF2B5EF4-FFF2-40B4-BE49-F238E27FC236}">
                <a16:creationId xmlns:a16="http://schemas.microsoft.com/office/drawing/2014/main" id="{FD4057DE-BAF0-46A1-92E0-090ED02C8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3471863"/>
            <a:ext cx="3927476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600">
                <a:solidFill>
                  <a:srgbClr val="FFFF00"/>
                </a:solidFill>
              </a:rPr>
              <a:t>5) Partakers of Christ’s sufferings</a:t>
            </a:r>
          </a:p>
        </p:txBody>
      </p:sp>
      <p:sp>
        <p:nvSpPr>
          <p:cNvPr id="4101" name="TextBox 10">
            <a:extLst>
              <a:ext uri="{FF2B5EF4-FFF2-40B4-BE49-F238E27FC236}">
                <a16:creationId xmlns:a16="http://schemas.microsoft.com/office/drawing/2014/main" id="{A7A962C2-13E4-4E88-8C42-7E15F0CF8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75" y="6165850"/>
            <a:ext cx="496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i="1"/>
              <a:t>Jesus “came down to Capernaum … and entered into Simon’s house” (Luke 4:31,38)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B0774-3F6D-48BD-9CFF-F3DF366EA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FFFF00"/>
                </a:solidFill>
              </a:rPr>
              <a:t>Disobedient spirits (1 Peter 3:20)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0B369-1440-4C48-A402-431A07CDD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30725"/>
          </a:xfrm>
        </p:spPr>
        <p:txBody>
          <a:bodyPr/>
          <a:lstStyle/>
          <a:p>
            <a:r>
              <a:rPr lang="en-GB" sz="2800" dirty="0"/>
              <a:t>Disobedient spirits spoke evil of Noah, and suffered the judgment of the Flood. When Christ came and preached, disobedient spirits spoke evil of him also – as they did afterwards of his followers. The generation that rejected and crucified Christ suffered judgment like Noah’s contemporaries – and that is surely why the example of Noah’s day is referred to in 1 Peter 3.</a:t>
            </a:r>
          </a:p>
          <a:p>
            <a:r>
              <a:rPr lang="en-GB" sz="2800" dirty="0"/>
              <a:t>See also Luke 17:26,27 – note Daniel 9:26.</a:t>
            </a:r>
          </a:p>
        </p:txBody>
      </p:sp>
    </p:spTree>
    <p:extLst>
      <p:ext uri="{BB962C8B-B14F-4D97-AF65-F5344CB8AC3E}">
        <p14:creationId xmlns:p14="http://schemas.microsoft.com/office/powerpoint/2010/main" val="187681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410B-ABC8-4E82-890E-F063F9C19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4000" b="1" dirty="0">
                <a:solidFill>
                  <a:srgbClr val="FFFF00"/>
                </a:solidFill>
              </a:rPr>
              <a:t>Stephen’s dying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C8DBB-DC07-4E08-ABDD-A2DB9F2F1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35975" cy="4781550"/>
          </a:xfrm>
        </p:spPr>
        <p:txBody>
          <a:bodyPr/>
          <a:lstStyle/>
          <a:p>
            <a:pPr>
              <a:defRPr/>
            </a:pPr>
            <a:r>
              <a:rPr lang="en-GB" dirty="0"/>
              <a:t>“He, being full of the Holy Spirit, looked up </a:t>
            </a:r>
            <a:r>
              <a:rPr lang="en-GB" dirty="0" err="1"/>
              <a:t>stedfastly</a:t>
            </a:r>
            <a:r>
              <a:rPr lang="en-GB" dirty="0"/>
              <a:t> into heaven, and saw the glory of God, and Jesus </a:t>
            </a:r>
            <a:r>
              <a:rPr lang="en-GB" b="1" i="1" dirty="0">
                <a:solidFill>
                  <a:srgbClr val="92D050"/>
                </a:solidFill>
              </a:rPr>
              <a:t>standing</a:t>
            </a:r>
            <a:r>
              <a:rPr lang="en-GB" dirty="0"/>
              <a:t> on the right hand of God, and said, Behold, I see the heavens opened, and the Son of man </a:t>
            </a:r>
            <a:r>
              <a:rPr lang="en-GB" b="1" i="1" dirty="0">
                <a:solidFill>
                  <a:srgbClr val="92D050"/>
                </a:solidFill>
              </a:rPr>
              <a:t>standing</a:t>
            </a:r>
            <a:r>
              <a:rPr lang="en-GB" dirty="0"/>
              <a:t> on the right hand of God” (Acts 7:55,56).</a:t>
            </a:r>
          </a:p>
          <a:p>
            <a:pPr>
              <a:defRPr/>
            </a:pPr>
            <a:r>
              <a:rPr lang="en-GB" dirty="0"/>
              <a:t>An echo of Psalm 110:1 – Was the Lord seen </a:t>
            </a:r>
            <a:r>
              <a:rPr lang="en-GB" b="1" i="1" dirty="0">
                <a:solidFill>
                  <a:srgbClr val="92D050"/>
                </a:solidFill>
              </a:rPr>
              <a:t>standing</a:t>
            </a:r>
            <a:r>
              <a:rPr lang="en-GB" dirty="0"/>
              <a:t> by Stephen in preparation for his return?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21A8C-7E49-4D44-A4C9-D5D58DB4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4000" b="1" dirty="0">
                <a:solidFill>
                  <a:srgbClr val="FFFF00"/>
                </a:solidFill>
              </a:rPr>
              <a:t>Watch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A565B-3B9E-4E65-90CD-EECBE7E8F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“Watch ye therefore: for ye know not when the master of the house cometh … lest coming suddenly he find you sleeping. And what I say unto you I say unto all, Watch” (Mark 13:35-37).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0BEB3-6F62-491F-AA72-6475A7B5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FFFF00"/>
                </a:solidFill>
              </a:rPr>
              <a:t>1 Peter and Daniel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96809-B172-4D1B-9CEC-A6E45C01C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“Be ready always to give an answer”: Gk. </a:t>
            </a:r>
            <a:r>
              <a:rPr lang="en-GB" i="1" dirty="0"/>
              <a:t>apologia </a:t>
            </a:r>
            <a:r>
              <a:rPr lang="en-GB" dirty="0"/>
              <a:t>– a verbal defence (1 Peter 3:15).</a:t>
            </a:r>
          </a:p>
          <a:p>
            <a:r>
              <a:rPr lang="en-GB" dirty="0"/>
              <a:t>“Who is that God that shall deliver you out of my hands?” (Dan. 3:15). </a:t>
            </a:r>
          </a:p>
          <a:p>
            <a:r>
              <a:rPr lang="en-GB" dirty="0"/>
              <a:t>“Shadrach, Meshach, and Abednego, </a:t>
            </a:r>
            <a:r>
              <a:rPr lang="en-GB" i="1" dirty="0"/>
              <a:t>answered …”</a:t>
            </a:r>
          </a:p>
        </p:txBody>
      </p:sp>
    </p:spTree>
    <p:extLst>
      <p:ext uri="{BB962C8B-B14F-4D97-AF65-F5344CB8AC3E}">
        <p14:creationId xmlns:p14="http://schemas.microsoft.com/office/powerpoint/2010/main" val="156471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5E78CB8-51CE-40C6-A621-C40977B058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b="1" dirty="0">
                <a:solidFill>
                  <a:srgbClr val="FFFF00"/>
                </a:solidFill>
              </a:rPr>
              <a:t>Salvation – past,</a:t>
            </a:r>
            <a:br>
              <a:rPr lang="en-GB" altLang="en-US" sz="4000" b="1" dirty="0">
                <a:solidFill>
                  <a:srgbClr val="FFFF00"/>
                </a:solidFill>
              </a:rPr>
            </a:br>
            <a:r>
              <a:rPr lang="en-GB" altLang="en-US" sz="4000" b="1" dirty="0">
                <a:solidFill>
                  <a:srgbClr val="FFFF00"/>
                </a:solidFill>
              </a:rPr>
              <a:t> present &amp; future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2F67442-7B50-4785-9408-458156986C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/>
              <a:t>Past: “[God] </a:t>
            </a:r>
            <a:r>
              <a:rPr lang="en-US" altLang="en-US" sz="2800" i="1"/>
              <a:t>hath saved us</a:t>
            </a:r>
            <a:r>
              <a:rPr lang="en-US" altLang="en-US" sz="2800"/>
              <a:t>, and called us with an holy calling, not according to our works, but according to his own purpose and grace” (2 Tim. 1:9).</a:t>
            </a:r>
            <a:r>
              <a:rPr lang="en-GB" altLang="en-US" sz="2800"/>
              <a:t> 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Present: “</a:t>
            </a:r>
            <a:r>
              <a:rPr lang="en-US" altLang="en-US" sz="2800"/>
              <a:t>Moreover, brethren, I make known unto you the joyful message, which I myself announced to you, which also ye received, in which also ye stand; through which also ye are </a:t>
            </a:r>
            <a:r>
              <a:rPr lang="en-US" altLang="en-US" sz="2800" i="1"/>
              <a:t>being saved</a:t>
            </a:r>
            <a:r>
              <a:rPr lang="en-US" altLang="en-US" sz="2800"/>
              <a:t>, – if ye hold fast …” (1 Cor. 15:1,2).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Future: “He that endureth to the end shall be saved” (Matt. 10:22; contrast Mark 4:17).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D3B93-93D6-48E3-8B05-249C6D6CF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>
                <a:solidFill>
                  <a:srgbClr val="FFFF00"/>
                </a:solidFill>
              </a:rPr>
              <a:t>“If any man suffer as a Christian …”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5E82B-DB40-4D26-B509-B35C8362D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0814"/>
            <a:ext cx="8229600" cy="4816498"/>
          </a:xfrm>
        </p:spPr>
        <p:txBody>
          <a:bodyPr/>
          <a:lstStyle/>
          <a:p>
            <a:r>
              <a:rPr lang="en-GB" dirty="0"/>
              <a:t>This name only occurs three times in the New Testament. It seems it was first given by Gentiles (Acts 11:26).  </a:t>
            </a:r>
          </a:p>
          <a:p>
            <a:r>
              <a:rPr lang="en-GB" dirty="0"/>
              <a:t>The name was later used by King Agrippa in scorn (Acts 26:28). Peter clearly has the unfriendly use of the name in mind here in 1 Peter 4:16.</a:t>
            </a:r>
          </a:p>
          <a:p>
            <a:r>
              <a:rPr lang="en-GB" dirty="0"/>
              <a:t>Perhaps the apostle is reflecting on his own experience (Matt. 26:74,75). </a:t>
            </a:r>
          </a:p>
        </p:txBody>
      </p:sp>
    </p:spTree>
    <p:extLst>
      <p:ext uri="{BB962C8B-B14F-4D97-AF65-F5344CB8AC3E}">
        <p14:creationId xmlns:p14="http://schemas.microsoft.com/office/powerpoint/2010/main" val="54763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Content Placeholder 5">
            <a:extLst>
              <a:ext uri="{FF2B5EF4-FFF2-40B4-BE49-F238E27FC236}">
                <a16:creationId xmlns:a16="http://schemas.microsoft.com/office/drawing/2014/main" id="{4BD6C61D-CF3C-4861-B65A-7305C2163417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3500438"/>
            <a:ext cx="5473700" cy="29845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717362-48CA-4DC3-9AA6-F3BF8D994C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7504" y="260350"/>
            <a:ext cx="8856984" cy="1162050"/>
          </a:xfrm>
        </p:spPr>
        <p:txBody>
          <a:bodyPr/>
          <a:lstStyle/>
          <a:p>
            <a:pPr>
              <a:defRPr/>
            </a:pPr>
            <a:r>
              <a:rPr lang="en-GB" sz="4000" b="1" dirty="0">
                <a:solidFill>
                  <a:srgbClr val="FFFF00"/>
                </a:solidFill>
              </a:rPr>
              <a:t>The House of God – 1 Peter 4:17 (1)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2C71238-88FB-412C-A504-49373FDD3985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0" y="1340768"/>
            <a:ext cx="9144000" cy="2664495"/>
          </a:xfrm>
        </p:spPr>
        <p:txBody>
          <a:bodyPr/>
          <a:lstStyle/>
          <a:p>
            <a:pPr>
              <a:defRPr/>
            </a:pPr>
            <a:r>
              <a:rPr lang="en-GB" sz="3000" dirty="0"/>
              <a:t>“The time is come” – cp. verse 7. The Mosaic age was about to end. Persecution would intensify after AD 64 (the Fire of Rome), being sponsored by the Roman authorities.</a:t>
            </a:r>
          </a:p>
        </p:txBody>
      </p:sp>
      <p:sp>
        <p:nvSpPr>
          <p:cNvPr id="20485" name="TextBox 9">
            <a:extLst>
              <a:ext uri="{FF2B5EF4-FFF2-40B4-BE49-F238E27FC236}">
                <a16:creationId xmlns:a16="http://schemas.microsoft.com/office/drawing/2014/main" id="{F19437C9-7D3C-4507-A1EE-F40821F76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4221163"/>
            <a:ext cx="2159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 i="1" dirty="0"/>
              <a:t>The Torches of Nero</a:t>
            </a:r>
            <a:r>
              <a:rPr lang="en-GB" altLang="en-US" sz="2400" dirty="0"/>
              <a:t>, by Henryk </a:t>
            </a:r>
            <a:r>
              <a:rPr lang="en-GB" altLang="en-US" sz="2400" dirty="0" err="1"/>
              <a:t>Siemiradzki</a:t>
            </a:r>
            <a:endParaRPr lang="en-GB" altLang="en-US" sz="24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46438-906A-4BEB-BDAA-C3AE6FD50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7813"/>
            <a:ext cx="8928992" cy="1143000"/>
          </a:xfrm>
        </p:spPr>
        <p:txBody>
          <a:bodyPr/>
          <a:lstStyle/>
          <a:p>
            <a:pPr>
              <a:defRPr/>
            </a:pPr>
            <a:r>
              <a:rPr lang="en-GB" sz="4000" b="1" dirty="0">
                <a:solidFill>
                  <a:srgbClr val="FFFF00"/>
                </a:solidFill>
              </a:rPr>
              <a:t>The House of God – 1 Peter 4:17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83546-438B-45D1-91C7-92FA3368D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3"/>
            <a:ext cx="8229600" cy="4464495"/>
          </a:xfrm>
        </p:spPr>
        <p:txBody>
          <a:bodyPr/>
          <a:lstStyle/>
          <a:p>
            <a:pPr>
              <a:defRPr/>
            </a:pPr>
            <a:r>
              <a:rPr lang="en-GB" sz="3600" dirty="0"/>
              <a:t>“The house of God” – cp. 2:5, “A spiritual house” (note also Num. 12:7; Hos. 8:1; 1Tim. 3:15).</a:t>
            </a:r>
          </a:p>
          <a:p>
            <a:pPr>
              <a:defRPr/>
            </a:pPr>
            <a:r>
              <a:rPr lang="en-GB" sz="3600" dirty="0"/>
              <a:t>The Greek preposition “at” is far more often translated as “from”.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1B52-8DE4-45E4-995D-C96D1E602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7813"/>
            <a:ext cx="8928992" cy="1143000"/>
          </a:xfrm>
        </p:spPr>
        <p:txBody>
          <a:bodyPr/>
          <a:lstStyle/>
          <a:p>
            <a:pPr>
              <a:defRPr/>
            </a:pPr>
            <a:r>
              <a:rPr lang="en-GB" sz="4000" b="1" dirty="0">
                <a:solidFill>
                  <a:srgbClr val="FFFF00"/>
                </a:solidFill>
              </a:rPr>
              <a:t>The House of God –  1 Peter 4:17 (3)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B5C7D-63FB-4282-BA2F-5D1CD8624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3"/>
            <a:ext cx="8229600" cy="4574132"/>
          </a:xfrm>
        </p:spPr>
        <p:txBody>
          <a:bodyPr/>
          <a:lstStyle/>
          <a:p>
            <a:pPr>
              <a:defRPr/>
            </a:pPr>
            <a:r>
              <a:rPr lang="en-GB" sz="3600" dirty="0"/>
              <a:t>“It is the time of the beginning of the judgment </a:t>
            </a:r>
            <a:r>
              <a:rPr lang="en-GB" sz="3600" i="1" dirty="0"/>
              <a:t>from</a:t>
            </a:r>
            <a:r>
              <a:rPr lang="en-GB" sz="3600" dirty="0"/>
              <a:t> the house of God.”     </a:t>
            </a:r>
            <a:r>
              <a:rPr lang="en-GB" i="1" dirty="0"/>
              <a:t>(Young’s Literal Translation)</a:t>
            </a:r>
          </a:p>
          <a:p>
            <a:pPr>
              <a:defRPr/>
            </a:pPr>
            <a:r>
              <a:rPr lang="en-GB" sz="3600" dirty="0"/>
              <a:t>“The season is coming for the judgment to begin </a:t>
            </a:r>
            <a:r>
              <a:rPr lang="en-GB" sz="3600" i="1" dirty="0"/>
              <a:t>from</a:t>
            </a:r>
            <a:r>
              <a:rPr lang="en-GB" sz="3600" dirty="0"/>
              <a:t> the house of God.” </a:t>
            </a:r>
            <a:r>
              <a:rPr lang="en-GB" i="1" dirty="0"/>
              <a:t>(</a:t>
            </a:r>
            <a:r>
              <a:rPr lang="en-GB" i="1" dirty="0" err="1"/>
              <a:t>Diaglott</a:t>
            </a:r>
            <a:r>
              <a:rPr lang="en-GB" i="1" dirty="0"/>
              <a:t>)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GB" dirty="0"/>
          </a:p>
          <a:p>
            <a:pPr>
              <a:buFont typeface="Wingdings" panose="05000000000000000000" pitchFamily="2" charset="2"/>
              <a:buNone/>
              <a:defRPr/>
            </a:pP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E7A47-D597-48B8-A73F-36D13A3F0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4000" b="1" dirty="0">
                <a:solidFill>
                  <a:srgbClr val="FFFF00"/>
                </a:solidFill>
              </a:rPr>
              <a:t>God’s judgment falls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BE3D3-2C81-4B68-98C0-269CA9045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sz="3600" dirty="0"/>
              <a:t>First on the Household</a:t>
            </a:r>
          </a:p>
          <a:p>
            <a:pPr>
              <a:defRPr/>
            </a:pPr>
            <a:r>
              <a:rPr lang="en-GB" sz="3600" dirty="0"/>
              <a:t>Then it spreads to Israel</a:t>
            </a:r>
          </a:p>
          <a:p>
            <a:pPr>
              <a:defRPr/>
            </a:pPr>
            <a:r>
              <a:rPr lang="en-GB" sz="3600" dirty="0"/>
              <a:t>Finally to the world at large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GB" sz="3600" b="1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GB" sz="3600" b="1" dirty="0"/>
              <a:t>   </a:t>
            </a:r>
            <a:r>
              <a:rPr lang="en-GB" sz="3600" b="1" i="1" dirty="0">
                <a:solidFill>
                  <a:srgbClr val="92D050"/>
                </a:solidFill>
              </a:rPr>
              <a:t>The prophets suggest this will be the pattern in the age to come.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GB" dirty="0"/>
              <a:t>  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371</TotalTime>
  <Words>698</Words>
  <Application>Microsoft Office PowerPoint</Application>
  <PresentationFormat>On-screen Show (4:3)</PresentationFormat>
  <Paragraphs>41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Beam</vt:lpstr>
      <vt:lpstr>PowerPoint Presentation</vt:lpstr>
      <vt:lpstr>Disobedient spirits (1 Peter 3:20)</vt:lpstr>
      <vt:lpstr>Stephen’s dying vision</vt:lpstr>
      <vt:lpstr>Watch</vt:lpstr>
      <vt:lpstr>1 Peter and Daniel (4)</vt:lpstr>
      <vt:lpstr>Salvation – past,  present &amp; future</vt:lpstr>
      <vt:lpstr>“If any man suffer as a Christian …”</vt:lpstr>
      <vt:lpstr>The House of God – 1 Peter 4:17 (1)</vt:lpstr>
      <vt:lpstr>The House of God – 1 Peter 4:17 (2)</vt:lpstr>
      <vt:lpstr>The House of God –  1 Peter 4:17 (3)</vt:lpstr>
      <vt:lpstr>God’s judgment falls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coming kingdom of God</dc:title>
  <dc:creator>Long</dc:creator>
  <cp:lastModifiedBy>Roger Long</cp:lastModifiedBy>
  <cp:revision>26</cp:revision>
  <dcterms:created xsi:type="dcterms:W3CDTF">2006-12-24T13:32:18Z</dcterms:created>
  <dcterms:modified xsi:type="dcterms:W3CDTF">2019-08-16T22:01:56Z</dcterms:modified>
</cp:coreProperties>
</file>