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handoutMasterIdLst>
    <p:handoutMasterId r:id="rId38"/>
  </p:handoutMasterIdLst>
  <p:sldIdLst>
    <p:sldId id="431" r:id="rId2"/>
    <p:sldId id="432" r:id="rId3"/>
    <p:sldId id="445" r:id="rId4"/>
    <p:sldId id="440" r:id="rId5"/>
    <p:sldId id="446" r:id="rId6"/>
    <p:sldId id="459" r:id="rId7"/>
    <p:sldId id="441" r:id="rId8"/>
    <p:sldId id="455" r:id="rId9"/>
    <p:sldId id="442" r:id="rId10"/>
    <p:sldId id="444" r:id="rId11"/>
    <p:sldId id="456" r:id="rId12"/>
    <p:sldId id="457" r:id="rId13"/>
    <p:sldId id="458" r:id="rId14"/>
    <p:sldId id="443" r:id="rId15"/>
    <p:sldId id="433" r:id="rId16"/>
    <p:sldId id="434" r:id="rId17"/>
    <p:sldId id="448" r:id="rId18"/>
    <p:sldId id="447" r:id="rId19"/>
    <p:sldId id="449" r:id="rId20"/>
    <p:sldId id="454" r:id="rId21"/>
    <p:sldId id="472" r:id="rId22"/>
    <p:sldId id="460" r:id="rId23"/>
    <p:sldId id="466" r:id="rId24"/>
    <p:sldId id="450" r:id="rId25"/>
    <p:sldId id="463" r:id="rId26"/>
    <p:sldId id="451" r:id="rId27"/>
    <p:sldId id="462" r:id="rId28"/>
    <p:sldId id="467" r:id="rId29"/>
    <p:sldId id="468" r:id="rId30"/>
    <p:sldId id="452" r:id="rId31"/>
    <p:sldId id="453" r:id="rId32"/>
    <p:sldId id="469" r:id="rId33"/>
    <p:sldId id="470" r:id="rId34"/>
    <p:sldId id="471" r:id="rId35"/>
    <p:sldId id="465" r:id="rId36"/>
    <p:sldId id="464"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BF6D"/>
    <a:srgbClr val="21DC00"/>
    <a:srgbClr val="D883FF"/>
    <a:srgbClr val="D297D3"/>
    <a:srgbClr val="F34727"/>
    <a:srgbClr val="FF4D2C"/>
    <a:srgbClr val="FF5020"/>
    <a:srgbClr val="747474"/>
    <a:srgbClr val="C5432D"/>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73"/>
    <p:restoredTop sz="94660"/>
  </p:normalViewPr>
  <p:slideViewPr>
    <p:cSldViewPr snapToGrid="0" snapToObjects="1">
      <p:cViewPr varScale="1">
        <p:scale>
          <a:sx n="110" d="100"/>
          <a:sy n="110" d="100"/>
        </p:scale>
        <p:origin x="280" y="168"/>
      </p:cViewPr>
      <p:guideLst>
        <p:guide orient="horz" pos="2160"/>
        <p:guide pos="288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E7F8BA-94D1-A64D-A30E-8CE156B40B7B}" type="datetimeFigureOut">
              <a:rPr lang="en-US" smtClean="0"/>
              <a:t>8/15/19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4908E62-C9E5-E94E-B712-2F95312001CD}" type="slidenum">
              <a:rPr lang="en-US" smtClean="0"/>
              <a:t>‹#›</a:t>
            </a:fld>
            <a:endParaRPr lang="en-US"/>
          </a:p>
        </p:txBody>
      </p:sp>
    </p:spTree>
    <p:extLst>
      <p:ext uri="{BB962C8B-B14F-4D97-AF65-F5344CB8AC3E}">
        <p14:creationId xmlns:p14="http://schemas.microsoft.com/office/powerpoint/2010/main" val="149326848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2CD35AD-2C71-B74C-819B-293EADEE439E}" type="datetimeFigureOut">
              <a:rPr lang="en-US" smtClean="0"/>
              <a:pPr/>
              <a:t>8/15/19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23AFC1-190F-1546-B247-BD5FDD3F27F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CD35AD-2C71-B74C-819B-293EADEE439E}" type="datetimeFigureOut">
              <a:rPr lang="en-US" smtClean="0"/>
              <a:pPr/>
              <a:t>8/15/19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23AFC1-190F-1546-B247-BD5FDD3F27F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CD35AD-2C71-B74C-819B-293EADEE439E}" type="datetimeFigureOut">
              <a:rPr lang="en-US" smtClean="0"/>
              <a:pPr/>
              <a:t>8/15/19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23AFC1-190F-1546-B247-BD5FDD3F27F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CD35AD-2C71-B74C-819B-293EADEE439E}" type="datetimeFigureOut">
              <a:rPr lang="en-US" smtClean="0"/>
              <a:pPr/>
              <a:t>8/15/19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23AFC1-190F-1546-B247-BD5FDD3F27F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CD35AD-2C71-B74C-819B-293EADEE439E}" type="datetimeFigureOut">
              <a:rPr lang="en-US" smtClean="0"/>
              <a:pPr/>
              <a:t>8/15/19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23AFC1-190F-1546-B247-BD5FDD3F27F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CD35AD-2C71-B74C-819B-293EADEE439E}" type="datetimeFigureOut">
              <a:rPr lang="en-US" smtClean="0"/>
              <a:pPr/>
              <a:t>8/15/19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23AFC1-190F-1546-B247-BD5FDD3F27F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CD35AD-2C71-B74C-819B-293EADEE439E}" type="datetimeFigureOut">
              <a:rPr lang="en-US" smtClean="0"/>
              <a:pPr/>
              <a:t>8/15/19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23AFC1-190F-1546-B247-BD5FDD3F27F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2CD35AD-2C71-B74C-819B-293EADEE439E}" type="datetimeFigureOut">
              <a:rPr lang="en-US" smtClean="0"/>
              <a:pPr/>
              <a:t>8/15/19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23AFC1-190F-1546-B247-BD5FDD3F27F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CD35AD-2C71-B74C-819B-293EADEE439E}" type="datetimeFigureOut">
              <a:rPr lang="en-US" smtClean="0"/>
              <a:pPr/>
              <a:t>8/15/19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23AFC1-190F-1546-B247-BD5FDD3F27F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CD35AD-2C71-B74C-819B-293EADEE439E}" type="datetimeFigureOut">
              <a:rPr lang="en-US" smtClean="0"/>
              <a:pPr/>
              <a:t>8/15/19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23AFC1-190F-1546-B247-BD5FDD3F27F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CD35AD-2C71-B74C-819B-293EADEE439E}" type="datetimeFigureOut">
              <a:rPr lang="en-US" smtClean="0"/>
              <a:pPr/>
              <a:t>8/15/19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23AFC1-190F-1546-B247-BD5FDD3F27F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CD35AD-2C71-B74C-819B-293EADEE439E}" type="datetimeFigureOut">
              <a:rPr lang="en-US" smtClean="0"/>
              <a:pPr/>
              <a:t>8/15/19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23AFC1-190F-1546-B247-BD5FDD3F27F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tiff"/></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tiff"/></Relationships>
</file>

<file path=ppt/slides/_rels/slide1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tiff"/></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7.tiff"/></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tiff"/></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tiff"/></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314325" y="515178"/>
            <a:ext cx="8534399" cy="1470025"/>
          </a:xfrm>
        </p:spPr>
        <p:txBody>
          <a:bodyPr>
            <a:noAutofit/>
          </a:bodyPr>
          <a:lstStyle/>
          <a:p>
            <a:r>
              <a:rPr lang="en-US" dirty="0">
                <a:latin typeface="Papyrus"/>
                <a:cs typeface="Papyrus"/>
              </a:rPr>
              <a:t>Translations </a:t>
            </a:r>
            <a:r>
              <a:rPr lang="mr-IN" dirty="0">
                <a:latin typeface="Papyrus"/>
                <a:cs typeface="Papyrus"/>
              </a:rPr>
              <a:t>–</a:t>
            </a:r>
            <a:r>
              <a:rPr lang="en-US" dirty="0">
                <a:latin typeface="Papyrus"/>
                <a:cs typeface="Papyrus"/>
              </a:rPr>
              <a:t> </a:t>
            </a:r>
            <a:r>
              <a:rPr lang="en-US" dirty="0">
                <a:solidFill>
                  <a:srgbClr val="E6BF6D"/>
                </a:solidFill>
                <a:latin typeface="Papyrus"/>
                <a:cs typeface="Papyrus"/>
              </a:rPr>
              <a:t>Does it matter which version we read?</a:t>
            </a: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0" b="97384" l="1231" r="99231"/>
                    </a14:imgEffect>
                  </a14:imgLayer>
                </a14:imgProps>
              </a:ext>
            </a:extLst>
          </a:blip>
          <a:stretch>
            <a:fillRect/>
          </a:stretch>
        </p:blipFill>
        <p:spPr>
          <a:xfrm>
            <a:off x="446088" y="2168525"/>
            <a:ext cx="8255000" cy="4368800"/>
          </a:xfrm>
          <a:prstGeom prst="rect">
            <a:avLst/>
          </a:prstGeom>
        </p:spPr>
      </p:pic>
    </p:spTree>
    <p:extLst>
      <p:ext uri="{BB962C8B-B14F-4D97-AF65-F5344CB8AC3E}">
        <p14:creationId xmlns:p14="http://schemas.microsoft.com/office/powerpoint/2010/main" val="1406134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29429"/>
            <a:ext cx="7364412" cy="944302"/>
          </a:xfrm>
        </p:spPr>
        <p:txBody>
          <a:bodyPr>
            <a:noAutofit/>
          </a:bodyPr>
          <a:lstStyle/>
          <a:p>
            <a:r>
              <a:rPr lang="en-US" dirty="0">
                <a:solidFill>
                  <a:srgbClr val="E6BF6D"/>
                </a:solidFill>
                <a:latin typeface="Papyrus"/>
                <a:cs typeface="Papyrus"/>
              </a:rPr>
              <a:t>Westcott</a:t>
            </a:r>
            <a:r>
              <a:rPr lang="en-US" dirty="0">
                <a:latin typeface="Papyrus"/>
                <a:cs typeface="Papyrus"/>
              </a:rPr>
              <a:t> and </a:t>
            </a:r>
            <a:r>
              <a:rPr lang="en-US" dirty="0" err="1">
                <a:solidFill>
                  <a:srgbClr val="E6BF6D"/>
                </a:solidFill>
                <a:latin typeface="Papyrus"/>
                <a:cs typeface="Papyrus"/>
              </a:rPr>
              <a:t>Hort</a:t>
            </a:r>
            <a:r>
              <a:rPr lang="en-US" dirty="0">
                <a:solidFill>
                  <a:srgbClr val="E6BF6D"/>
                </a:solidFill>
                <a:latin typeface="Papyrus"/>
                <a:cs typeface="Papyrus"/>
              </a:rPr>
              <a:t> </a:t>
            </a:r>
            <a:r>
              <a:rPr lang="en-US" dirty="0">
                <a:latin typeface="Papyrus"/>
                <a:cs typeface="Papyrus"/>
              </a:rPr>
              <a:t>1881</a:t>
            </a: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pic>
        <p:nvPicPr>
          <p:cNvPr id="5" name="Picture 4"/>
          <p:cNvPicPr>
            <a:picLocks noChangeAspect="1"/>
          </p:cNvPicPr>
          <p:nvPr/>
        </p:nvPicPr>
        <p:blipFill>
          <a:blip r:embed="rId4"/>
          <a:stretch>
            <a:fillRect/>
          </a:stretch>
        </p:blipFill>
        <p:spPr>
          <a:xfrm>
            <a:off x="2237076" y="1173731"/>
            <a:ext cx="6126546" cy="4740541"/>
          </a:xfrm>
          <a:prstGeom prst="rect">
            <a:avLst/>
          </a:prstGeom>
        </p:spPr>
      </p:pic>
      <p:sp>
        <p:nvSpPr>
          <p:cNvPr id="7" name="Rectangle 6"/>
          <p:cNvSpPr/>
          <p:nvPr/>
        </p:nvSpPr>
        <p:spPr>
          <a:xfrm>
            <a:off x="1387217" y="5980386"/>
            <a:ext cx="3700462" cy="869343"/>
          </a:xfrm>
          <a:prstGeom prst="rect">
            <a:avLst/>
          </a:prstGeom>
          <a:solidFill>
            <a:srgbClr val="D883FF">
              <a:alpha val="66000"/>
            </a:srgbClr>
          </a:solidFill>
          <a:ln>
            <a:noFill/>
          </a:ln>
          <a:effectLst>
            <a:outerShdw blurRad="40000" dist="23000" dir="5400000" rotWithShape="0">
              <a:srgbClr val="000000">
                <a:alpha val="35000"/>
              </a:srgbClr>
            </a:outerShdw>
            <a:softEdge rad="508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1396741" y="6230390"/>
            <a:ext cx="3681413" cy="369332"/>
          </a:xfrm>
          <a:prstGeom prst="rect">
            <a:avLst/>
          </a:prstGeom>
          <a:noFill/>
        </p:spPr>
        <p:txBody>
          <a:bodyPr wrap="square" rtlCol="0">
            <a:spAutoFit/>
          </a:bodyPr>
          <a:lstStyle/>
          <a:p>
            <a:pPr algn="ctr"/>
            <a:r>
              <a:rPr lang="en-US" b="1" dirty="0">
                <a:latin typeface="Tahoma" charset="0"/>
                <a:ea typeface="Tahoma" charset="0"/>
                <a:cs typeface="Tahoma" charset="0"/>
              </a:rPr>
              <a:t>Bishop of Durham</a:t>
            </a:r>
          </a:p>
        </p:txBody>
      </p:sp>
      <p:sp>
        <p:nvSpPr>
          <p:cNvPr id="9" name="Rectangle 8"/>
          <p:cNvSpPr/>
          <p:nvPr/>
        </p:nvSpPr>
        <p:spPr>
          <a:xfrm>
            <a:off x="5344360" y="5980386"/>
            <a:ext cx="3700462" cy="869344"/>
          </a:xfrm>
          <a:prstGeom prst="rect">
            <a:avLst/>
          </a:prstGeom>
          <a:solidFill>
            <a:srgbClr val="D883FF">
              <a:alpha val="66000"/>
            </a:srgbClr>
          </a:solidFill>
          <a:ln>
            <a:noFill/>
          </a:ln>
          <a:effectLst>
            <a:outerShdw blurRad="40000" dist="23000" dir="5400000" rotWithShape="0">
              <a:srgbClr val="000000">
                <a:alpha val="35000"/>
              </a:srgbClr>
            </a:outerShdw>
            <a:softEdge rad="508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5363409" y="6091891"/>
            <a:ext cx="3681413" cy="646331"/>
          </a:xfrm>
          <a:prstGeom prst="rect">
            <a:avLst/>
          </a:prstGeom>
          <a:noFill/>
        </p:spPr>
        <p:txBody>
          <a:bodyPr wrap="square" rtlCol="0">
            <a:spAutoFit/>
          </a:bodyPr>
          <a:lstStyle/>
          <a:p>
            <a:pPr algn="ctr"/>
            <a:r>
              <a:rPr lang="en-US" b="1" dirty="0">
                <a:latin typeface="Tahoma" charset="0"/>
                <a:ea typeface="Tahoma" charset="0"/>
                <a:cs typeface="Tahoma" charset="0"/>
              </a:rPr>
              <a:t>Professor of Divinity (Cambridge)</a:t>
            </a:r>
          </a:p>
        </p:txBody>
      </p:sp>
    </p:spTree>
    <p:extLst>
      <p:ext uri="{BB962C8B-B14F-4D97-AF65-F5344CB8AC3E}">
        <p14:creationId xmlns:p14="http://schemas.microsoft.com/office/powerpoint/2010/main" val="850667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29429"/>
            <a:ext cx="7364412" cy="944302"/>
          </a:xfrm>
        </p:spPr>
        <p:txBody>
          <a:bodyPr>
            <a:noAutofit/>
          </a:bodyPr>
          <a:lstStyle/>
          <a:p>
            <a:r>
              <a:rPr lang="en-US" dirty="0">
                <a:solidFill>
                  <a:srgbClr val="E6BF6D"/>
                </a:solidFill>
                <a:latin typeface="Papyrus"/>
                <a:cs typeface="Papyrus"/>
              </a:rPr>
              <a:t>Westcott</a:t>
            </a:r>
            <a:r>
              <a:rPr lang="en-US" dirty="0">
                <a:latin typeface="Papyrus"/>
                <a:cs typeface="Papyrus"/>
              </a:rPr>
              <a:t> and </a:t>
            </a:r>
            <a:r>
              <a:rPr lang="en-US" dirty="0" err="1">
                <a:solidFill>
                  <a:srgbClr val="E6BF6D"/>
                </a:solidFill>
                <a:latin typeface="Papyrus"/>
                <a:cs typeface="Papyrus"/>
              </a:rPr>
              <a:t>Hort</a:t>
            </a:r>
            <a:r>
              <a:rPr lang="en-US" dirty="0">
                <a:solidFill>
                  <a:srgbClr val="E6BF6D"/>
                </a:solidFill>
                <a:latin typeface="Papyrus"/>
                <a:cs typeface="Papyrus"/>
              </a:rPr>
              <a:t> </a:t>
            </a:r>
            <a:r>
              <a:rPr lang="en-US" dirty="0">
                <a:latin typeface="Papyrus"/>
                <a:cs typeface="Papyrus"/>
              </a:rPr>
              <a:t>1881</a:t>
            </a: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7" name="Rectangle 6"/>
          <p:cNvSpPr/>
          <p:nvPr/>
        </p:nvSpPr>
        <p:spPr>
          <a:xfrm>
            <a:off x="1387217" y="924930"/>
            <a:ext cx="3700462" cy="869343"/>
          </a:xfrm>
          <a:prstGeom prst="rect">
            <a:avLst/>
          </a:prstGeom>
          <a:solidFill>
            <a:srgbClr val="D883FF">
              <a:alpha val="66000"/>
            </a:srgbClr>
          </a:solidFill>
          <a:ln>
            <a:noFill/>
          </a:ln>
          <a:effectLst>
            <a:outerShdw blurRad="40000" dist="23000" dir="5400000" rotWithShape="0">
              <a:srgbClr val="000000">
                <a:alpha val="35000"/>
              </a:srgbClr>
            </a:outerShdw>
            <a:softEdge rad="508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1396741" y="1164426"/>
            <a:ext cx="3681413" cy="369332"/>
          </a:xfrm>
          <a:prstGeom prst="rect">
            <a:avLst/>
          </a:prstGeom>
          <a:noFill/>
        </p:spPr>
        <p:txBody>
          <a:bodyPr wrap="square" rtlCol="0">
            <a:spAutoFit/>
          </a:bodyPr>
          <a:lstStyle/>
          <a:p>
            <a:pPr algn="ctr"/>
            <a:r>
              <a:rPr lang="en-US" b="1" dirty="0">
                <a:latin typeface="Tahoma" charset="0"/>
                <a:ea typeface="Tahoma" charset="0"/>
                <a:cs typeface="Tahoma" charset="0"/>
              </a:rPr>
              <a:t>Bishop of Durham</a:t>
            </a:r>
          </a:p>
        </p:txBody>
      </p:sp>
      <p:sp>
        <p:nvSpPr>
          <p:cNvPr id="9" name="Rectangle 8"/>
          <p:cNvSpPr/>
          <p:nvPr/>
        </p:nvSpPr>
        <p:spPr>
          <a:xfrm>
            <a:off x="5344360" y="924930"/>
            <a:ext cx="3700462" cy="869344"/>
          </a:xfrm>
          <a:prstGeom prst="rect">
            <a:avLst/>
          </a:prstGeom>
          <a:solidFill>
            <a:srgbClr val="D883FF">
              <a:alpha val="66000"/>
            </a:srgbClr>
          </a:solidFill>
          <a:ln>
            <a:noFill/>
          </a:ln>
          <a:effectLst>
            <a:outerShdw blurRad="40000" dist="23000" dir="5400000" rotWithShape="0">
              <a:srgbClr val="000000">
                <a:alpha val="35000"/>
              </a:srgbClr>
            </a:outerShdw>
            <a:softEdge rad="508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5363409" y="1025927"/>
            <a:ext cx="3681413" cy="646331"/>
          </a:xfrm>
          <a:prstGeom prst="rect">
            <a:avLst/>
          </a:prstGeom>
          <a:noFill/>
        </p:spPr>
        <p:txBody>
          <a:bodyPr wrap="square" rtlCol="0">
            <a:spAutoFit/>
          </a:bodyPr>
          <a:lstStyle/>
          <a:p>
            <a:pPr algn="ctr"/>
            <a:r>
              <a:rPr lang="en-US" b="1" dirty="0">
                <a:latin typeface="Tahoma" charset="0"/>
                <a:ea typeface="Tahoma" charset="0"/>
                <a:cs typeface="Tahoma" charset="0"/>
              </a:rPr>
              <a:t>Professor of Divinity (Cambridge)</a:t>
            </a:r>
          </a:p>
        </p:txBody>
      </p:sp>
      <p:sp>
        <p:nvSpPr>
          <p:cNvPr id="11" name="TextBox 10"/>
          <p:cNvSpPr txBox="1"/>
          <p:nvPr/>
        </p:nvSpPr>
        <p:spPr>
          <a:xfrm>
            <a:off x="1411519" y="1754101"/>
            <a:ext cx="3759571" cy="2723823"/>
          </a:xfrm>
          <a:prstGeom prst="rect">
            <a:avLst/>
          </a:prstGeom>
          <a:noFill/>
        </p:spPr>
        <p:txBody>
          <a:bodyPr wrap="square" rtlCol="0">
            <a:spAutoFit/>
          </a:bodyPr>
          <a:lstStyle/>
          <a:p>
            <a:pPr algn="ctr"/>
            <a:r>
              <a:rPr lang="en-US" sz="1900" dirty="0">
                <a:latin typeface="Tahoma" charset="0"/>
                <a:ea typeface="Tahoma" charset="0"/>
                <a:cs typeface="Tahoma" charset="0"/>
              </a:rPr>
              <a:t>Clement of Alexandria (Origen’s tutor) and Origen, by whom</a:t>
            </a:r>
            <a:r>
              <a:rPr lang="mr-IN" sz="1900" dirty="0">
                <a:latin typeface="Tahoma" charset="0"/>
                <a:ea typeface="Tahoma" charset="0"/>
                <a:cs typeface="Tahoma" charset="0"/>
              </a:rPr>
              <a:t>…</a:t>
            </a:r>
            <a:r>
              <a:rPr lang="en-US" sz="1900" dirty="0">
                <a:latin typeface="Tahoma" charset="0"/>
                <a:ea typeface="Tahoma" charset="0"/>
                <a:cs typeface="Tahoma" charset="0"/>
              </a:rPr>
              <a:t> Platonism</a:t>
            </a:r>
            <a:r>
              <a:rPr lang="mr-IN" sz="1900" dirty="0">
                <a:latin typeface="Tahoma" charset="0"/>
                <a:ea typeface="Tahoma" charset="0"/>
                <a:cs typeface="Tahoma" charset="0"/>
              </a:rPr>
              <a:t>…</a:t>
            </a:r>
            <a:r>
              <a:rPr lang="en-US" sz="1900" dirty="0">
                <a:latin typeface="Tahoma" charset="0"/>
                <a:ea typeface="Tahoma" charset="0"/>
                <a:cs typeface="Tahoma" charset="0"/>
              </a:rPr>
              <a:t> was incorporated into Christianity</a:t>
            </a:r>
            <a:r>
              <a:rPr lang="mr-IN" sz="1900" dirty="0">
                <a:latin typeface="Tahoma" charset="0"/>
                <a:ea typeface="Tahoma" charset="0"/>
                <a:cs typeface="Tahoma" charset="0"/>
              </a:rPr>
              <a:t>…</a:t>
            </a:r>
            <a:r>
              <a:rPr lang="en-US" sz="1900" dirty="0">
                <a:latin typeface="Tahoma" charset="0"/>
                <a:ea typeface="Tahoma" charset="0"/>
                <a:cs typeface="Tahoma" charset="0"/>
              </a:rPr>
              <a:t> Modern thinkers, for example </a:t>
            </a:r>
            <a:r>
              <a:rPr lang="en-US" sz="1900" b="1" dirty="0">
                <a:solidFill>
                  <a:srgbClr val="FFFF00"/>
                </a:solidFill>
                <a:latin typeface="Tahoma" charset="0"/>
                <a:ea typeface="Tahoma" charset="0"/>
                <a:cs typeface="Tahoma" charset="0"/>
              </a:rPr>
              <a:t>Westcott, are in sympathy with Clement and Origen</a:t>
            </a:r>
            <a:r>
              <a:rPr lang="en-US" sz="1900" dirty="0">
                <a:latin typeface="Tahoma" charset="0"/>
                <a:ea typeface="Tahoma" charset="0"/>
                <a:cs typeface="Tahoma" charset="0"/>
              </a:rPr>
              <a:t>”</a:t>
            </a:r>
          </a:p>
          <a:p>
            <a:pPr algn="ctr"/>
            <a:r>
              <a:rPr lang="en-US" sz="1900" b="1" dirty="0">
                <a:solidFill>
                  <a:srgbClr val="E6BF6D"/>
                </a:solidFill>
                <a:latin typeface="Tahoma" charset="0"/>
                <a:ea typeface="Tahoma" charset="0"/>
                <a:cs typeface="Tahoma" charset="0"/>
              </a:rPr>
              <a:t>Encyclopaedia of Religion and Ethics </a:t>
            </a:r>
            <a:r>
              <a:rPr lang="en-US" sz="1900" b="1" dirty="0" err="1">
                <a:solidFill>
                  <a:srgbClr val="E6BF6D"/>
                </a:solidFill>
                <a:latin typeface="Tahoma" charset="0"/>
                <a:ea typeface="Tahoma" charset="0"/>
                <a:cs typeface="Tahoma" charset="0"/>
              </a:rPr>
              <a:t>Pg</a:t>
            </a:r>
            <a:r>
              <a:rPr lang="en-US" sz="1900" b="1" dirty="0">
                <a:solidFill>
                  <a:srgbClr val="E6BF6D"/>
                </a:solidFill>
                <a:latin typeface="Tahoma" charset="0"/>
                <a:ea typeface="Tahoma" charset="0"/>
                <a:cs typeface="Tahoma" charset="0"/>
              </a:rPr>
              <a:t> 318</a:t>
            </a:r>
          </a:p>
        </p:txBody>
      </p:sp>
      <p:sp>
        <p:nvSpPr>
          <p:cNvPr id="12" name="TextBox 11"/>
          <p:cNvSpPr txBox="1"/>
          <p:nvPr/>
        </p:nvSpPr>
        <p:spPr>
          <a:xfrm>
            <a:off x="1318583" y="4519961"/>
            <a:ext cx="3852507" cy="1261884"/>
          </a:xfrm>
          <a:prstGeom prst="rect">
            <a:avLst/>
          </a:prstGeom>
          <a:noFill/>
        </p:spPr>
        <p:txBody>
          <a:bodyPr wrap="square" rtlCol="0">
            <a:spAutoFit/>
          </a:bodyPr>
          <a:lstStyle/>
          <a:p>
            <a:pPr algn="ctr"/>
            <a:r>
              <a:rPr lang="en-US" sz="1900" dirty="0">
                <a:latin typeface="Tahoma" charset="0"/>
                <a:ea typeface="Tahoma" charset="0"/>
                <a:cs typeface="Tahoma" charset="0"/>
              </a:rPr>
              <a:t>“I </a:t>
            </a:r>
            <a:r>
              <a:rPr lang="en-US" sz="1900" b="1" dirty="0">
                <a:solidFill>
                  <a:srgbClr val="FFFF00"/>
                </a:solidFill>
                <a:latin typeface="Tahoma" charset="0"/>
                <a:ea typeface="Tahoma" charset="0"/>
                <a:cs typeface="Tahoma" charset="0"/>
              </a:rPr>
              <a:t>reject</a:t>
            </a:r>
            <a:r>
              <a:rPr lang="en-US" sz="1900" dirty="0">
                <a:latin typeface="Tahoma" charset="0"/>
                <a:ea typeface="Tahoma" charset="0"/>
                <a:cs typeface="Tahoma" charset="0"/>
              </a:rPr>
              <a:t> the word “infallibility” of holy Scripture overwhelmingly”</a:t>
            </a:r>
          </a:p>
          <a:p>
            <a:pPr algn="ctr"/>
            <a:r>
              <a:rPr lang="en-US" sz="1900" b="1" dirty="0">
                <a:solidFill>
                  <a:srgbClr val="E6BF6D"/>
                </a:solidFill>
                <a:latin typeface="Tahoma" charset="0"/>
                <a:ea typeface="Tahoma" charset="0"/>
                <a:cs typeface="Tahoma" charset="0"/>
              </a:rPr>
              <a:t>Life and letters of Westcott  MacMillan 1903 </a:t>
            </a:r>
            <a:r>
              <a:rPr lang="en-US" sz="1900" b="1" dirty="0" err="1">
                <a:solidFill>
                  <a:srgbClr val="E6BF6D"/>
                </a:solidFill>
                <a:latin typeface="Tahoma" charset="0"/>
                <a:ea typeface="Tahoma" charset="0"/>
                <a:cs typeface="Tahoma" charset="0"/>
              </a:rPr>
              <a:t>Pg</a:t>
            </a:r>
            <a:r>
              <a:rPr lang="en-US" sz="1900" b="1" dirty="0">
                <a:solidFill>
                  <a:srgbClr val="E6BF6D"/>
                </a:solidFill>
                <a:latin typeface="Tahoma" charset="0"/>
                <a:ea typeface="Tahoma" charset="0"/>
                <a:cs typeface="Tahoma" charset="0"/>
              </a:rPr>
              <a:t> 207</a:t>
            </a:r>
          </a:p>
        </p:txBody>
      </p:sp>
      <p:sp>
        <p:nvSpPr>
          <p:cNvPr id="13" name="TextBox 12"/>
          <p:cNvSpPr txBox="1"/>
          <p:nvPr/>
        </p:nvSpPr>
        <p:spPr>
          <a:xfrm>
            <a:off x="1279644" y="5804079"/>
            <a:ext cx="3975528" cy="969496"/>
          </a:xfrm>
          <a:prstGeom prst="rect">
            <a:avLst/>
          </a:prstGeom>
          <a:noFill/>
        </p:spPr>
        <p:txBody>
          <a:bodyPr wrap="square" rtlCol="0">
            <a:spAutoFit/>
          </a:bodyPr>
          <a:lstStyle/>
          <a:p>
            <a:pPr algn="ctr"/>
            <a:r>
              <a:rPr lang="en-US" sz="1900" dirty="0">
                <a:latin typeface="Tahoma" charset="0"/>
                <a:ea typeface="Tahoma" charset="0"/>
                <a:cs typeface="Tahoma" charset="0"/>
              </a:rPr>
              <a:t>“Origen marked out for us the domain of </a:t>
            </a:r>
            <a:r>
              <a:rPr lang="en-US" sz="1900" b="1" dirty="0">
                <a:solidFill>
                  <a:srgbClr val="FFFF00"/>
                </a:solidFill>
                <a:latin typeface="Tahoma" charset="0"/>
                <a:ea typeface="Tahoma" charset="0"/>
                <a:cs typeface="Tahoma" charset="0"/>
              </a:rPr>
              <a:t>Christian philosophy</a:t>
            </a:r>
            <a:r>
              <a:rPr lang="en-US" sz="1900" dirty="0">
                <a:latin typeface="Tahoma" charset="0"/>
                <a:ea typeface="Tahoma" charset="0"/>
                <a:cs typeface="Tahoma" charset="0"/>
              </a:rPr>
              <a:t>”</a:t>
            </a:r>
          </a:p>
          <a:p>
            <a:pPr algn="ctr"/>
            <a:r>
              <a:rPr lang="en-US" sz="1900" b="1" dirty="0">
                <a:solidFill>
                  <a:srgbClr val="E6BF6D"/>
                </a:solidFill>
                <a:latin typeface="Tahoma" charset="0"/>
                <a:ea typeface="Tahoma" charset="0"/>
                <a:cs typeface="Tahoma" charset="0"/>
              </a:rPr>
              <a:t>Historic Faith Westcott  </a:t>
            </a:r>
            <a:r>
              <a:rPr lang="en-US" sz="1900" b="1" dirty="0" err="1">
                <a:solidFill>
                  <a:srgbClr val="E6BF6D"/>
                </a:solidFill>
                <a:latin typeface="Tahoma" charset="0"/>
                <a:ea typeface="Tahoma" charset="0"/>
                <a:cs typeface="Tahoma" charset="0"/>
              </a:rPr>
              <a:t>Pg</a:t>
            </a:r>
            <a:r>
              <a:rPr lang="en-US" sz="1900" b="1" dirty="0">
                <a:solidFill>
                  <a:srgbClr val="E6BF6D"/>
                </a:solidFill>
                <a:latin typeface="Tahoma" charset="0"/>
                <a:ea typeface="Tahoma" charset="0"/>
                <a:cs typeface="Tahoma" charset="0"/>
              </a:rPr>
              <a:t> 74</a:t>
            </a:r>
          </a:p>
        </p:txBody>
      </p:sp>
      <p:sp>
        <p:nvSpPr>
          <p:cNvPr id="14" name="TextBox 13"/>
          <p:cNvSpPr txBox="1"/>
          <p:nvPr/>
        </p:nvSpPr>
        <p:spPr>
          <a:xfrm>
            <a:off x="5311279" y="1754100"/>
            <a:ext cx="3759571" cy="1261884"/>
          </a:xfrm>
          <a:prstGeom prst="rect">
            <a:avLst/>
          </a:prstGeom>
          <a:noFill/>
        </p:spPr>
        <p:txBody>
          <a:bodyPr wrap="square" rtlCol="0">
            <a:spAutoFit/>
          </a:bodyPr>
          <a:lstStyle/>
          <a:p>
            <a:pPr algn="ctr"/>
            <a:r>
              <a:rPr lang="en-US" sz="1900" dirty="0">
                <a:latin typeface="Tahoma" charset="0"/>
                <a:ea typeface="Tahoma" charset="0"/>
                <a:cs typeface="Tahoma" charset="0"/>
              </a:rPr>
              <a:t>“</a:t>
            </a:r>
            <a:r>
              <a:rPr lang="en-US" sz="1900" b="1" dirty="0">
                <a:solidFill>
                  <a:srgbClr val="FFFF00"/>
                </a:solidFill>
                <a:latin typeface="Tahoma" charset="0"/>
                <a:ea typeface="Tahoma" charset="0"/>
                <a:cs typeface="Tahoma" charset="0"/>
              </a:rPr>
              <a:t>Greek philosophy </a:t>
            </a:r>
            <a:r>
              <a:rPr lang="en-US" sz="1900" dirty="0">
                <a:latin typeface="Tahoma" charset="0"/>
                <a:ea typeface="Tahoma" charset="0"/>
                <a:cs typeface="Tahoma" charset="0"/>
              </a:rPr>
              <a:t>seems full of </a:t>
            </a:r>
            <a:r>
              <a:rPr lang="en-US" sz="1900" b="1" dirty="0">
                <a:solidFill>
                  <a:srgbClr val="FFFF00"/>
                </a:solidFill>
                <a:latin typeface="Tahoma" charset="0"/>
                <a:ea typeface="Tahoma" charset="0"/>
                <a:cs typeface="Tahoma" charset="0"/>
              </a:rPr>
              <a:t>precious truths</a:t>
            </a:r>
            <a:r>
              <a:rPr lang="en-US" sz="1900" dirty="0">
                <a:latin typeface="Tahoma" charset="0"/>
                <a:ea typeface="Tahoma" charset="0"/>
                <a:cs typeface="Tahoma" charset="0"/>
              </a:rPr>
              <a:t>”</a:t>
            </a:r>
          </a:p>
          <a:p>
            <a:pPr algn="ctr"/>
            <a:r>
              <a:rPr lang="en-US" sz="1900" b="1" dirty="0">
                <a:solidFill>
                  <a:srgbClr val="E6BF6D"/>
                </a:solidFill>
                <a:latin typeface="Tahoma" charset="0"/>
                <a:ea typeface="Tahoma" charset="0"/>
                <a:cs typeface="Tahoma" charset="0"/>
              </a:rPr>
              <a:t>Life and letters of </a:t>
            </a:r>
            <a:r>
              <a:rPr lang="en-US" sz="1900" b="1" dirty="0" err="1">
                <a:solidFill>
                  <a:srgbClr val="E6BF6D"/>
                </a:solidFill>
                <a:latin typeface="Tahoma" charset="0"/>
                <a:ea typeface="Tahoma" charset="0"/>
                <a:cs typeface="Tahoma" charset="0"/>
              </a:rPr>
              <a:t>Hort</a:t>
            </a:r>
            <a:r>
              <a:rPr lang="en-US" sz="1900" b="1" dirty="0">
                <a:solidFill>
                  <a:srgbClr val="E6BF6D"/>
                </a:solidFill>
                <a:latin typeface="Tahoma" charset="0"/>
                <a:ea typeface="Tahoma" charset="0"/>
                <a:cs typeface="Tahoma" charset="0"/>
              </a:rPr>
              <a:t> </a:t>
            </a:r>
            <a:r>
              <a:rPr lang="en-US" sz="1900" b="1" dirty="0" err="1">
                <a:solidFill>
                  <a:srgbClr val="E6BF6D"/>
                </a:solidFill>
                <a:latin typeface="Tahoma" charset="0"/>
                <a:ea typeface="Tahoma" charset="0"/>
                <a:cs typeface="Tahoma" charset="0"/>
              </a:rPr>
              <a:t>Vol</a:t>
            </a:r>
            <a:r>
              <a:rPr lang="en-US" sz="1900" b="1" dirty="0">
                <a:solidFill>
                  <a:srgbClr val="E6BF6D"/>
                </a:solidFill>
                <a:latin typeface="Tahoma" charset="0"/>
                <a:ea typeface="Tahoma" charset="0"/>
                <a:cs typeface="Tahoma" charset="0"/>
              </a:rPr>
              <a:t> 1 </a:t>
            </a:r>
            <a:r>
              <a:rPr lang="en-US" sz="1900" b="1" dirty="0" err="1">
                <a:solidFill>
                  <a:srgbClr val="E6BF6D"/>
                </a:solidFill>
                <a:latin typeface="Tahoma" charset="0"/>
                <a:ea typeface="Tahoma" charset="0"/>
                <a:cs typeface="Tahoma" charset="0"/>
              </a:rPr>
              <a:t>Pg</a:t>
            </a:r>
            <a:r>
              <a:rPr lang="en-US" sz="1900" b="1" dirty="0">
                <a:solidFill>
                  <a:srgbClr val="E6BF6D"/>
                </a:solidFill>
                <a:latin typeface="Tahoma" charset="0"/>
                <a:ea typeface="Tahoma" charset="0"/>
                <a:cs typeface="Tahoma" charset="0"/>
              </a:rPr>
              <a:t> 449</a:t>
            </a:r>
          </a:p>
        </p:txBody>
      </p:sp>
      <p:sp>
        <p:nvSpPr>
          <p:cNvPr id="15" name="TextBox 14"/>
          <p:cNvSpPr txBox="1"/>
          <p:nvPr/>
        </p:nvSpPr>
        <p:spPr>
          <a:xfrm>
            <a:off x="5255170" y="3114416"/>
            <a:ext cx="3843653" cy="3600986"/>
          </a:xfrm>
          <a:prstGeom prst="rect">
            <a:avLst/>
          </a:prstGeom>
          <a:noFill/>
        </p:spPr>
        <p:txBody>
          <a:bodyPr wrap="square" rtlCol="0">
            <a:spAutoFit/>
          </a:bodyPr>
          <a:lstStyle/>
          <a:p>
            <a:pPr algn="ctr"/>
            <a:r>
              <a:rPr lang="en-US" sz="1900" dirty="0">
                <a:latin typeface="Tahoma" charset="0"/>
                <a:ea typeface="Tahoma" charset="0"/>
                <a:cs typeface="Tahoma" charset="0"/>
              </a:rPr>
              <a:t>Helen Blavatsky, the founder of the Theosophists, was a close friend of Westcott and </a:t>
            </a:r>
            <a:r>
              <a:rPr lang="en-US" sz="1900" dirty="0" err="1">
                <a:latin typeface="Tahoma" charset="0"/>
                <a:ea typeface="Tahoma" charset="0"/>
                <a:cs typeface="Tahoma" charset="0"/>
              </a:rPr>
              <a:t>Hort</a:t>
            </a:r>
            <a:r>
              <a:rPr lang="en-US" sz="1900" dirty="0">
                <a:latin typeface="Tahoma" charset="0"/>
                <a:ea typeface="Tahoma" charset="0"/>
                <a:cs typeface="Tahoma" charset="0"/>
              </a:rPr>
              <a:t>, who in turn founded the ”</a:t>
            </a:r>
            <a:r>
              <a:rPr lang="en-US" sz="1900" b="1" dirty="0">
                <a:solidFill>
                  <a:srgbClr val="FFFF00"/>
                </a:solidFill>
                <a:latin typeface="Tahoma" charset="0"/>
                <a:ea typeface="Tahoma" charset="0"/>
                <a:cs typeface="Tahoma" charset="0"/>
              </a:rPr>
              <a:t>Ghostly Guild</a:t>
            </a:r>
            <a:r>
              <a:rPr lang="en-US" sz="1900" dirty="0">
                <a:latin typeface="Tahoma" charset="0"/>
                <a:ea typeface="Tahoma" charset="0"/>
                <a:cs typeface="Tahoma" charset="0"/>
              </a:rPr>
              <a:t>” at Cambridge for the study of “beings of the unseen world”. “</a:t>
            </a:r>
            <a:r>
              <a:rPr lang="en-US" sz="1900" b="1" dirty="0">
                <a:solidFill>
                  <a:srgbClr val="FFFF00"/>
                </a:solidFill>
                <a:latin typeface="Tahoma" charset="0"/>
                <a:ea typeface="Tahoma" charset="0"/>
                <a:cs typeface="Tahoma" charset="0"/>
              </a:rPr>
              <a:t>I have started a society for the investigation of ghosts</a:t>
            </a:r>
            <a:r>
              <a:rPr lang="mr-IN" sz="1900" b="1" dirty="0">
                <a:solidFill>
                  <a:srgbClr val="FFFF00"/>
                </a:solidFill>
                <a:latin typeface="Tahoma" charset="0"/>
                <a:ea typeface="Tahoma" charset="0"/>
                <a:cs typeface="Tahoma" charset="0"/>
              </a:rPr>
              <a:t>…</a:t>
            </a:r>
            <a:r>
              <a:rPr lang="en-US" sz="1900" b="1" dirty="0">
                <a:solidFill>
                  <a:srgbClr val="FFFF00"/>
                </a:solidFill>
                <a:latin typeface="Tahoma" charset="0"/>
                <a:ea typeface="Tahoma" charset="0"/>
                <a:cs typeface="Tahoma" charset="0"/>
              </a:rPr>
              <a:t> being disposed to believe that such things exist</a:t>
            </a:r>
            <a:r>
              <a:rPr lang="en-US" sz="1900" dirty="0">
                <a:latin typeface="Tahoma" charset="0"/>
                <a:ea typeface="Tahoma" charset="0"/>
                <a:cs typeface="Tahoma" charset="0"/>
              </a:rPr>
              <a:t>”</a:t>
            </a:r>
          </a:p>
          <a:p>
            <a:pPr algn="ctr"/>
            <a:r>
              <a:rPr lang="en-US" sz="1900" b="1" dirty="0">
                <a:solidFill>
                  <a:srgbClr val="E6BF6D"/>
                </a:solidFill>
                <a:latin typeface="Tahoma" charset="0"/>
                <a:ea typeface="Tahoma" charset="0"/>
                <a:cs typeface="Tahoma" charset="0"/>
              </a:rPr>
              <a:t>Life and letters of </a:t>
            </a:r>
            <a:r>
              <a:rPr lang="en-US" sz="1900" b="1" dirty="0" err="1">
                <a:solidFill>
                  <a:srgbClr val="E6BF6D"/>
                </a:solidFill>
                <a:latin typeface="Tahoma" charset="0"/>
                <a:ea typeface="Tahoma" charset="0"/>
                <a:cs typeface="Tahoma" charset="0"/>
              </a:rPr>
              <a:t>Hort</a:t>
            </a:r>
            <a:r>
              <a:rPr lang="en-US" sz="1900" b="1" dirty="0">
                <a:solidFill>
                  <a:srgbClr val="E6BF6D"/>
                </a:solidFill>
                <a:latin typeface="Tahoma" charset="0"/>
                <a:ea typeface="Tahoma" charset="0"/>
                <a:cs typeface="Tahoma" charset="0"/>
              </a:rPr>
              <a:t> </a:t>
            </a:r>
            <a:r>
              <a:rPr lang="en-US" sz="1900" b="1" dirty="0" err="1">
                <a:solidFill>
                  <a:srgbClr val="E6BF6D"/>
                </a:solidFill>
                <a:latin typeface="Tahoma" charset="0"/>
                <a:ea typeface="Tahoma" charset="0"/>
                <a:cs typeface="Tahoma" charset="0"/>
              </a:rPr>
              <a:t>Vol</a:t>
            </a:r>
            <a:r>
              <a:rPr lang="en-US" sz="1900" b="1" dirty="0">
                <a:solidFill>
                  <a:srgbClr val="E6BF6D"/>
                </a:solidFill>
                <a:latin typeface="Tahoma" charset="0"/>
                <a:ea typeface="Tahoma" charset="0"/>
                <a:cs typeface="Tahoma" charset="0"/>
              </a:rPr>
              <a:t> 1 1898 </a:t>
            </a:r>
            <a:r>
              <a:rPr lang="en-US" sz="1900" b="1" dirty="0" err="1">
                <a:solidFill>
                  <a:srgbClr val="E6BF6D"/>
                </a:solidFill>
                <a:latin typeface="Tahoma" charset="0"/>
                <a:ea typeface="Tahoma" charset="0"/>
                <a:cs typeface="Tahoma" charset="0"/>
              </a:rPr>
              <a:t>Pg</a:t>
            </a:r>
            <a:r>
              <a:rPr lang="en-US" sz="1900" b="1" dirty="0">
                <a:solidFill>
                  <a:srgbClr val="E6BF6D"/>
                </a:solidFill>
                <a:latin typeface="Tahoma" charset="0"/>
                <a:ea typeface="Tahoma" charset="0"/>
                <a:cs typeface="Tahoma" charset="0"/>
              </a:rPr>
              <a:t> 211</a:t>
            </a:r>
          </a:p>
        </p:txBody>
      </p:sp>
    </p:spTree>
    <p:extLst>
      <p:ext uri="{BB962C8B-B14F-4D97-AF65-F5344CB8AC3E}">
        <p14:creationId xmlns:p14="http://schemas.microsoft.com/office/powerpoint/2010/main" val="155415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p:bldP spid="11" grpId="0"/>
      <p:bldP spid="12" grpId="0"/>
      <p:bldP spid="13" grpId="0"/>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374960" y="-170622"/>
            <a:ext cx="7654739" cy="1470025"/>
          </a:xfrm>
        </p:spPr>
        <p:txBody>
          <a:bodyPr>
            <a:noAutofit/>
          </a:bodyPr>
          <a:lstStyle/>
          <a:p>
            <a:r>
              <a:rPr lang="en-US" dirty="0" err="1">
                <a:solidFill>
                  <a:srgbClr val="E6BF6D"/>
                </a:solidFill>
                <a:latin typeface="Papyrus"/>
                <a:cs typeface="Papyrus"/>
              </a:rPr>
              <a:t>Vaticanus</a:t>
            </a:r>
            <a:r>
              <a:rPr lang="en-US" dirty="0">
                <a:solidFill>
                  <a:srgbClr val="E6BF6D"/>
                </a:solidFill>
                <a:latin typeface="Papyrus"/>
                <a:cs typeface="Papyrus"/>
              </a:rPr>
              <a:t> </a:t>
            </a:r>
            <a:r>
              <a:rPr lang="en-US" dirty="0">
                <a:latin typeface="Papyrus"/>
                <a:cs typeface="Papyrus"/>
              </a:rPr>
              <a:t>and</a:t>
            </a:r>
            <a:r>
              <a:rPr lang="en-US" dirty="0">
                <a:solidFill>
                  <a:srgbClr val="E6BF6D"/>
                </a:solidFill>
                <a:latin typeface="Papyrus"/>
                <a:cs typeface="Papyrus"/>
              </a:rPr>
              <a:t> </a:t>
            </a:r>
            <a:r>
              <a:rPr lang="en-US" dirty="0" err="1">
                <a:solidFill>
                  <a:srgbClr val="E6BF6D"/>
                </a:solidFill>
                <a:latin typeface="Papyrus"/>
                <a:cs typeface="Papyrus"/>
              </a:rPr>
              <a:t>Sinaiticus</a:t>
            </a:r>
            <a:endParaRPr lang="en-US" dirty="0">
              <a:solidFill>
                <a:srgbClr val="E6BF6D"/>
              </a:solidFill>
              <a:latin typeface="Papyrus"/>
              <a:cs typeface="Papyrus"/>
            </a:endParaRP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1327335" y="825960"/>
            <a:ext cx="7769040" cy="5909310"/>
          </a:xfrm>
          <a:prstGeom prst="rect">
            <a:avLst/>
          </a:prstGeom>
          <a:noFill/>
        </p:spPr>
        <p:txBody>
          <a:bodyPr wrap="square" rtlCol="0">
            <a:spAutoFit/>
          </a:bodyPr>
          <a:lstStyle/>
          <a:p>
            <a:pPr algn="ctr"/>
            <a:r>
              <a:rPr lang="en-US" dirty="0" err="1">
                <a:latin typeface="Tahoma" charset="0"/>
                <a:ea typeface="Tahoma" charset="0"/>
                <a:cs typeface="Tahoma" charset="0"/>
              </a:rPr>
              <a:t>Tischendorf</a:t>
            </a:r>
            <a:r>
              <a:rPr lang="en-US" dirty="0">
                <a:latin typeface="Tahoma" charset="0"/>
                <a:ea typeface="Tahoma" charset="0"/>
                <a:cs typeface="Tahoma" charset="0"/>
              </a:rPr>
              <a:t> discovered the </a:t>
            </a:r>
            <a:r>
              <a:rPr lang="en-US" i="1" dirty="0" err="1">
                <a:latin typeface="Tahoma" charset="0"/>
                <a:ea typeface="Tahoma" charset="0"/>
                <a:cs typeface="Tahoma" charset="0"/>
              </a:rPr>
              <a:t>Vaticanus</a:t>
            </a:r>
            <a:r>
              <a:rPr lang="en-US" i="1" dirty="0">
                <a:latin typeface="Tahoma" charset="0"/>
                <a:ea typeface="Tahoma" charset="0"/>
                <a:cs typeface="Tahoma" charset="0"/>
              </a:rPr>
              <a:t> B</a:t>
            </a:r>
            <a:r>
              <a:rPr lang="en-US" dirty="0">
                <a:latin typeface="Tahoma" charset="0"/>
                <a:ea typeface="Tahoma" charset="0"/>
                <a:cs typeface="Tahoma" charset="0"/>
              </a:rPr>
              <a:t> manuscript in the Vatican Library (c. A.D. 1844) and </a:t>
            </a:r>
            <a:r>
              <a:rPr lang="en-US" i="1" dirty="0" err="1">
                <a:latin typeface="Tahoma" charset="0"/>
                <a:ea typeface="Tahoma" charset="0"/>
                <a:cs typeface="Tahoma" charset="0"/>
              </a:rPr>
              <a:t>Sinaiticus</a:t>
            </a:r>
            <a:r>
              <a:rPr lang="en-US" i="1" dirty="0">
                <a:latin typeface="Tahoma" charset="0"/>
                <a:ea typeface="Tahoma" charset="0"/>
                <a:cs typeface="Tahoma" charset="0"/>
              </a:rPr>
              <a:t> Aleph</a:t>
            </a:r>
            <a:r>
              <a:rPr lang="en-US" dirty="0">
                <a:latin typeface="Tahoma" charset="0"/>
                <a:ea typeface="Tahoma" charset="0"/>
                <a:cs typeface="Tahoma" charset="0"/>
              </a:rPr>
              <a:t> in a waste basket in a Catholic Convent at the base of Mt. Sinai in 1859. In The Revision Revised, Dean </a:t>
            </a:r>
            <a:r>
              <a:rPr lang="en-US" dirty="0" err="1">
                <a:latin typeface="Tahoma" charset="0"/>
                <a:ea typeface="Tahoma" charset="0"/>
                <a:cs typeface="Tahoma" charset="0"/>
              </a:rPr>
              <a:t>Burgon</a:t>
            </a:r>
            <a:r>
              <a:rPr lang="en-US" dirty="0">
                <a:latin typeface="Tahoma" charset="0"/>
                <a:ea typeface="Tahoma" charset="0"/>
                <a:cs typeface="Tahoma" charset="0"/>
              </a:rPr>
              <a:t> described for his English readers the corrupt character of the manuscripts primarily used by Westcott and </a:t>
            </a:r>
            <a:r>
              <a:rPr lang="en-US" dirty="0" err="1">
                <a:latin typeface="Tahoma" charset="0"/>
                <a:ea typeface="Tahoma" charset="0"/>
                <a:cs typeface="Tahoma" charset="0"/>
              </a:rPr>
              <a:t>Hort</a:t>
            </a:r>
            <a:r>
              <a:rPr lang="en-US" dirty="0">
                <a:latin typeface="Tahoma" charset="0"/>
                <a:ea typeface="Tahoma" charset="0"/>
                <a:cs typeface="Tahoma" charset="0"/>
              </a:rPr>
              <a:t>, not to revise the </a:t>
            </a:r>
            <a:r>
              <a:rPr lang="en-US" dirty="0" err="1">
                <a:latin typeface="Tahoma" charset="0"/>
                <a:ea typeface="Tahoma" charset="0"/>
                <a:cs typeface="Tahoma" charset="0"/>
              </a:rPr>
              <a:t>Textus</a:t>
            </a:r>
            <a:r>
              <a:rPr lang="en-US" dirty="0">
                <a:latin typeface="Tahoma" charset="0"/>
                <a:ea typeface="Tahoma" charset="0"/>
                <a:cs typeface="Tahoma" charset="0"/>
              </a:rPr>
              <a:t> </a:t>
            </a:r>
            <a:r>
              <a:rPr lang="en-US" dirty="0" err="1">
                <a:latin typeface="Tahoma" charset="0"/>
                <a:ea typeface="Tahoma" charset="0"/>
                <a:cs typeface="Tahoma" charset="0"/>
              </a:rPr>
              <a:t>Receptus</a:t>
            </a:r>
            <a:r>
              <a:rPr lang="en-US" dirty="0">
                <a:latin typeface="Tahoma" charset="0"/>
                <a:ea typeface="Tahoma" charset="0"/>
                <a:cs typeface="Tahoma" charset="0"/>
              </a:rPr>
              <a:t>, but to create an </a:t>
            </a:r>
            <a:r>
              <a:rPr lang="en-US" b="1" dirty="0">
                <a:solidFill>
                  <a:srgbClr val="FFFF00"/>
                </a:solidFill>
                <a:latin typeface="Tahoma" charset="0"/>
                <a:ea typeface="Tahoma" charset="0"/>
                <a:cs typeface="Tahoma" charset="0"/>
              </a:rPr>
              <a:t>altogether new Greek Text</a:t>
            </a:r>
            <a:r>
              <a:rPr lang="en-US" dirty="0">
                <a:latin typeface="Tahoma" charset="0"/>
                <a:ea typeface="Tahoma" charset="0"/>
                <a:cs typeface="Tahoma" charset="0"/>
              </a:rPr>
              <a:t>.</a:t>
            </a:r>
          </a:p>
          <a:p>
            <a:pPr algn="ctr"/>
            <a:r>
              <a:rPr lang="en-US" dirty="0">
                <a:latin typeface="Tahoma" charset="0"/>
                <a:ea typeface="Tahoma" charset="0"/>
                <a:cs typeface="Tahoma" charset="0"/>
              </a:rPr>
              <a:t>"It matters nothing that all four are discovered on careful scrutiny to differ essentially, not only from ninety-nine out of a hundred of the whole body of extant MSS, besides, but even from one another. This last circumstance, obviously fatal to their corporate pretensions, is unaccountably overlooked. And yet it admits of only one satisfactory explanation: viz. That in different degrees they all five exhibit a fabricated text. . .We venture to assure (the reader) without a particle of hesitation, that Aleph, B, D, are three of the most scandalously corrupt copies extant: -- exhibit </a:t>
            </a:r>
            <a:r>
              <a:rPr lang="en-US" b="1" dirty="0">
                <a:solidFill>
                  <a:srgbClr val="FFFF00"/>
                </a:solidFill>
                <a:latin typeface="Tahoma" charset="0"/>
                <a:ea typeface="Tahoma" charset="0"/>
                <a:cs typeface="Tahoma" charset="0"/>
              </a:rPr>
              <a:t>the most shamefully mutilated texts </a:t>
            </a:r>
            <a:r>
              <a:rPr lang="en-US" dirty="0">
                <a:latin typeface="Tahoma" charset="0"/>
                <a:ea typeface="Tahoma" charset="0"/>
                <a:cs typeface="Tahoma" charset="0"/>
              </a:rPr>
              <a:t>which are anywhere to be met with: -- have become, by whatever process (for their history is wholly unknown), the </a:t>
            </a:r>
            <a:r>
              <a:rPr lang="en-US" b="1" dirty="0">
                <a:solidFill>
                  <a:srgbClr val="FFFF00"/>
                </a:solidFill>
                <a:latin typeface="Tahoma" charset="0"/>
                <a:ea typeface="Tahoma" charset="0"/>
                <a:cs typeface="Tahoma" charset="0"/>
              </a:rPr>
              <a:t>depositories of the largest amount of fabricated readings, ancient blunders, and intentional perversions of Truth</a:t>
            </a:r>
            <a:r>
              <a:rPr lang="en-US" dirty="0">
                <a:latin typeface="Tahoma" charset="0"/>
                <a:ea typeface="Tahoma" charset="0"/>
                <a:cs typeface="Tahoma" charset="0"/>
              </a:rPr>
              <a:t>, -- which are discoverable in any known copies of the Word of God”</a:t>
            </a:r>
          </a:p>
          <a:p>
            <a:pPr algn="ctr"/>
            <a:r>
              <a:rPr lang="en-US" b="1" dirty="0">
                <a:solidFill>
                  <a:srgbClr val="E6BF6D"/>
                </a:solidFill>
                <a:latin typeface="Tahoma" charset="0"/>
                <a:ea typeface="Tahoma" charset="0"/>
                <a:cs typeface="Tahoma" charset="0"/>
              </a:rPr>
              <a:t>John William </a:t>
            </a:r>
            <a:r>
              <a:rPr lang="en-US" b="1" dirty="0" err="1">
                <a:solidFill>
                  <a:srgbClr val="E6BF6D"/>
                </a:solidFill>
                <a:latin typeface="Tahoma" charset="0"/>
                <a:ea typeface="Tahoma" charset="0"/>
                <a:cs typeface="Tahoma" charset="0"/>
              </a:rPr>
              <a:t>Burgon</a:t>
            </a:r>
            <a:r>
              <a:rPr lang="en-US" b="1" dirty="0">
                <a:solidFill>
                  <a:srgbClr val="E6BF6D"/>
                </a:solidFill>
                <a:latin typeface="Tahoma" charset="0"/>
                <a:ea typeface="Tahoma" charset="0"/>
                <a:cs typeface="Tahoma" charset="0"/>
              </a:rPr>
              <a:t>, B. D., </a:t>
            </a:r>
            <a:r>
              <a:rPr lang="en-US" b="1" i="1" dirty="0">
                <a:solidFill>
                  <a:srgbClr val="E6BF6D"/>
                </a:solidFill>
                <a:latin typeface="Tahoma" charset="0"/>
                <a:ea typeface="Tahoma" charset="0"/>
                <a:cs typeface="Tahoma" charset="0"/>
              </a:rPr>
              <a:t>The Revision Revised</a:t>
            </a:r>
            <a:r>
              <a:rPr lang="en-US" b="1" dirty="0">
                <a:solidFill>
                  <a:srgbClr val="E6BF6D"/>
                </a:solidFill>
                <a:latin typeface="Tahoma" charset="0"/>
                <a:ea typeface="Tahoma" charset="0"/>
                <a:cs typeface="Tahoma" charset="0"/>
              </a:rPr>
              <a:t>, Dean </a:t>
            </a:r>
            <a:r>
              <a:rPr lang="en-US" b="1" dirty="0" err="1">
                <a:solidFill>
                  <a:srgbClr val="E6BF6D"/>
                </a:solidFill>
                <a:latin typeface="Tahoma" charset="0"/>
                <a:ea typeface="Tahoma" charset="0"/>
                <a:cs typeface="Tahoma" charset="0"/>
              </a:rPr>
              <a:t>Burgon</a:t>
            </a:r>
            <a:r>
              <a:rPr lang="en-US" b="1" dirty="0">
                <a:solidFill>
                  <a:srgbClr val="E6BF6D"/>
                </a:solidFill>
                <a:latin typeface="Tahoma" charset="0"/>
                <a:ea typeface="Tahoma" charset="0"/>
                <a:cs typeface="Tahoma" charset="0"/>
              </a:rPr>
              <a:t> Society Press, 1883, </a:t>
            </a:r>
            <a:r>
              <a:rPr lang="en-US" b="1" dirty="0" err="1">
                <a:solidFill>
                  <a:srgbClr val="E6BF6D"/>
                </a:solidFill>
                <a:latin typeface="Tahoma" charset="0"/>
                <a:ea typeface="Tahoma" charset="0"/>
                <a:cs typeface="Tahoma" charset="0"/>
              </a:rPr>
              <a:t>Pg</a:t>
            </a:r>
            <a:r>
              <a:rPr lang="en-US" b="1" dirty="0">
                <a:solidFill>
                  <a:srgbClr val="E6BF6D"/>
                </a:solidFill>
                <a:latin typeface="Tahoma" charset="0"/>
                <a:ea typeface="Tahoma" charset="0"/>
                <a:cs typeface="Tahoma" charset="0"/>
              </a:rPr>
              <a:t> 11,12,16</a:t>
            </a:r>
          </a:p>
        </p:txBody>
      </p:sp>
    </p:spTree>
    <p:extLst>
      <p:ext uri="{BB962C8B-B14F-4D97-AF65-F5344CB8AC3E}">
        <p14:creationId xmlns:p14="http://schemas.microsoft.com/office/powerpoint/2010/main" val="381218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374960" y="239277"/>
            <a:ext cx="7654739" cy="1470025"/>
          </a:xfrm>
        </p:spPr>
        <p:txBody>
          <a:bodyPr>
            <a:noAutofit/>
          </a:bodyPr>
          <a:lstStyle/>
          <a:p>
            <a:r>
              <a:rPr lang="en-US" dirty="0">
                <a:latin typeface="Papyrus"/>
                <a:cs typeface="Papyrus"/>
              </a:rPr>
              <a:t>Opposition to </a:t>
            </a:r>
            <a:br>
              <a:rPr lang="en-US" dirty="0">
                <a:latin typeface="Papyrus"/>
                <a:cs typeface="Papyrus"/>
              </a:rPr>
            </a:br>
            <a:r>
              <a:rPr lang="en-US" dirty="0">
                <a:solidFill>
                  <a:srgbClr val="E6BF6D"/>
                </a:solidFill>
                <a:latin typeface="Papyrus"/>
                <a:cs typeface="Papyrus"/>
              </a:rPr>
              <a:t>“Alexandrian mystics”</a:t>
            </a: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1312161" y="1805837"/>
            <a:ext cx="7769040" cy="2139047"/>
          </a:xfrm>
          <a:prstGeom prst="rect">
            <a:avLst/>
          </a:prstGeom>
          <a:noFill/>
        </p:spPr>
        <p:txBody>
          <a:bodyPr wrap="square" rtlCol="0">
            <a:spAutoFit/>
          </a:bodyPr>
          <a:lstStyle/>
          <a:p>
            <a:pPr algn="ctr"/>
            <a:r>
              <a:rPr lang="en-US" sz="1900" dirty="0">
                <a:latin typeface="Tahoma" charset="0"/>
                <a:ea typeface="Tahoma" charset="0"/>
                <a:cs typeface="Tahoma" charset="0"/>
              </a:rPr>
              <a:t>FHA Scrivener, himself a member of the revision committee opposed </a:t>
            </a:r>
            <a:r>
              <a:rPr lang="en-US" sz="1900" dirty="0" err="1">
                <a:latin typeface="Tahoma" charset="0"/>
                <a:ea typeface="Tahoma" charset="0"/>
                <a:cs typeface="Tahoma" charset="0"/>
              </a:rPr>
              <a:t>Hort</a:t>
            </a:r>
            <a:r>
              <a:rPr lang="en-US" sz="1900" dirty="0">
                <a:latin typeface="Tahoma" charset="0"/>
                <a:ea typeface="Tahoma" charset="0"/>
                <a:cs typeface="Tahoma" charset="0"/>
              </a:rPr>
              <a:t> verse by verse, but was time and time outvoted by a majority of the team who later admitted to being browbeaten by </a:t>
            </a:r>
            <a:r>
              <a:rPr lang="en-US" sz="1900" dirty="0" err="1">
                <a:latin typeface="Tahoma" charset="0"/>
                <a:ea typeface="Tahoma" charset="0"/>
                <a:cs typeface="Tahoma" charset="0"/>
              </a:rPr>
              <a:t>Hort’s</a:t>
            </a:r>
            <a:r>
              <a:rPr lang="en-US" sz="1900" dirty="0">
                <a:latin typeface="Tahoma" charset="0"/>
                <a:ea typeface="Tahoma" charset="0"/>
                <a:cs typeface="Tahoma" charset="0"/>
              </a:rPr>
              <a:t> overbearing manner. In his subsequent book he states: “</a:t>
            </a:r>
            <a:r>
              <a:rPr lang="en-US" sz="1900" b="1" dirty="0" err="1">
                <a:solidFill>
                  <a:srgbClr val="FFFF00"/>
                </a:solidFill>
                <a:latin typeface="Tahoma" charset="0"/>
                <a:ea typeface="Tahoma" charset="0"/>
                <a:cs typeface="Tahoma" charset="0"/>
              </a:rPr>
              <a:t>Dr</a:t>
            </a:r>
            <a:r>
              <a:rPr lang="en-US" sz="1900" b="1" dirty="0">
                <a:solidFill>
                  <a:srgbClr val="FFFF00"/>
                </a:solidFill>
                <a:latin typeface="Tahoma" charset="0"/>
                <a:ea typeface="Tahoma" charset="0"/>
                <a:cs typeface="Tahoma" charset="0"/>
              </a:rPr>
              <a:t> </a:t>
            </a:r>
            <a:r>
              <a:rPr lang="en-US" sz="1900" b="1" dirty="0" err="1">
                <a:solidFill>
                  <a:srgbClr val="FFFF00"/>
                </a:solidFill>
                <a:latin typeface="Tahoma" charset="0"/>
                <a:ea typeface="Tahoma" charset="0"/>
                <a:cs typeface="Tahoma" charset="0"/>
              </a:rPr>
              <a:t>Hort’s</a:t>
            </a:r>
            <a:r>
              <a:rPr lang="en-US" sz="1900" b="1" dirty="0">
                <a:solidFill>
                  <a:srgbClr val="FFFF00"/>
                </a:solidFill>
                <a:latin typeface="Tahoma" charset="0"/>
                <a:ea typeface="Tahoma" charset="0"/>
                <a:cs typeface="Tahoma" charset="0"/>
              </a:rPr>
              <a:t> system is entirely destitute of historical foundation</a:t>
            </a:r>
            <a:r>
              <a:rPr lang="en-US" sz="1900" dirty="0">
                <a:latin typeface="Tahoma" charset="0"/>
                <a:ea typeface="Tahoma" charset="0"/>
                <a:cs typeface="Tahoma" charset="0"/>
              </a:rPr>
              <a:t>”</a:t>
            </a:r>
          </a:p>
          <a:p>
            <a:pPr algn="ctr"/>
            <a:r>
              <a:rPr lang="en-US" sz="1900" b="1" dirty="0">
                <a:solidFill>
                  <a:srgbClr val="E6BF6D"/>
                </a:solidFill>
                <a:latin typeface="Tahoma" charset="0"/>
                <a:ea typeface="Tahoma" charset="0"/>
                <a:cs typeface="Tahoma" charset="0"/>
              </a:rPr>
              <a:t>A Plain Introduction to Criticism of the New Testament FHA Scrivener 1894 Preface</a:t>
            </a:r>
          </a:p>
        </p:txBody>
      </p:sp>
      <p:sp>
        <p:nvSpPr>
          <p:cNvPr id="8" name="TextBox 7"/>
          <p:cNvSpPr txBox="1"/>
          <p:nvPr/>
        </p:nvSpPr>
        <p:spPr>
          <a:xfrm>
            <a:off x="1260659" y="4586013"/>
            <a:ext cx="7769040" cy="1554272"/>
          </a:xfrm>
          <a:prstGeom prst="rect">
            <a:avLst/>
          </a:prstGeom>
          <a:noFill/>
        </p:spPr>
        <p:txBody>
          <a:bodyPr wrap="square" rtlCol="0">
            <a:spAutoFit/>
          </a:bodyPr>
          <a:lstStyle/>
          <a:p>
            <a:pPr algn="ctr"/>
            <a:r>
              <a:rPr lang="en-US" sz="1900" dirty="0">
                <a:latin typeface="Tahoma" charset="0"/>
                <a:ea typeface="Tahoma" charset="0"/>
                <a:cs typeface="Tahoma" charset="0"/>
              </a:rPr>
              <a:t>Samuel Wilberforce (Bishop of Oxford), </a:t>
            </a:r>
            <a:r>
              <a:rPr lang="en-US" sz="1900" b="1" dirty="0">
                <a:solidFill>
                  <a:srgbClr val="FFFF00"/>
                </a:solidFill>
                <a:latin typeface="Tahoma" charset="0"/>
                <a:ea typeface="Tahoma" charset="0"/>
                <a:cs typeface="Tahoma" charset="0"/>
              </a:rPr>
              <a:t>the appointed Chairman of the Revision Committee, resigned after the first meeting </a:t>
            </a:r>
            <a:r>
              <a:rPr lang="en-US" sz="1900" dirty="0">
                <a:latin typeface="Tahoma" charset="0"/>
                <a:ea typeface="Tahoma" charset="0"/>
                <a:cs typeface="Tahoma" charset="0"/>
              </a:rPr>
              <a:t>and wrote to a friend:</a:t>
            </a:r>
            <a:br>
              <a:rPr lang="en-US" sz="1900" dirty="0">
                <a:latin typeface="Tahoma" charset="0"/>
                <a:ea typeface="Tahoma" charset="0"/>
                <a:cs typeface="Tahoma" charset="0"/>
              </a:rPr>
            </a:br>
            <a:r>
              <a:rPr lang="en-US" sz="1900" dirty="0">
                <a:latin typeface="Tahoma" charset="0"/>
                <a:ea typeface="Tahoma" charset="0"/>
                <a:cs typeface="Tahoma" charset="0"/>
              </a:rPr>
              <a:t> “What can be done in this most miserable business?”</a:t>
            </a:r>
          </a:p>
          <a:p>
            <a:pPr algn="ctr"/>
            <a:r>
              <a:rPr lang="en-US" sz="1900" b="1" dirty="0">
                <a:solidFill>
                  <a:srgbClr val="E6BF6D"/>
                </a:solidFill>
                <a:latin typeface="Tahoma" charset="0"/>
                <a:ea typeface="Tahoma" charset="0"/>
                <a:cs typeface="Tahoma" charset="0"/>
              </a:rPr>
              <a:t>Which Bible? Fuller 1975, </a:t>
            </a:r>
            <a:r>
              <a:rPr lang="en-US" sz="1900" b="1" dirty="0" err="1">
                <a:solidFill>
                  <a:srgbClr val="E6BF6D"/>
                </a:solidFill>
                <a:latin typeface="Tahoma" charset="0"/>
                <a:ea typeface="Tahoma" charset="0"/>
                <a:cs typeface="Tahoma" charset="0"/>
              </a:rPr>
              <a:t>Pg</a:t>
            </a:r>
            <a:r>
              <a:rPr lang="en-US" sz="1900" b="1" dirty="0">
                <a:solidFill>
                  <a:srgbClr val="E6BF6D"/>
                </a:solidFill>
                <a:latin typeface="Tahoma" charset="0"/>
                <a:ea typeface="Tahoma" charset="0"/>
                <a:cs typeface="Tahoma" charset="0"/>
              </a:rPr>
              <a:t> 271 </a:t>
            </a:r>
          </a:p>
        </p:txBody>
      </p:sp>
    </p:spTree>
    <p:extLst>
      <p:ext uri="{BB962C8B-B14F-4D97-AF65-F5344CB8AC3E}">
        <p14:creationId xmlns:p14="http://schemas.microsoft.com/office/powerpoint/2010/main" val="575853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29428"/>
            <a:ext cx="7364412" cy="770697"/>
          </a:xfrm>
        </p:spPr>
        <p:txBody>
          <a:bodyPr>
            <a:noAutofit/>
          </a:bodyPr>
          <a:lstStyle/>
          <a:p>
            <a:r>
              <a:rPr lang="en-US" dirty="0">
                <a:solidFill>
                  <a:srgbClr val="D883FF"/>
                </a:solidFill>
                <a:latin typeface="Papyrus"/>
                <a:cs typeface="Papyrus"/>
              </a:rPr>
              <a:t>Alexandria</a:t>
            </a:r>
            <a:r>
              <a:rPr lang="en-US" dirty="0">
                <a:latin typeface="Papyrus"/>
                <a:cs typeface="Papyrus"/>
              </a:rPr>
              <a:t> vs </a:t>
            </a:r>
            <a:r>
              <a:rPr lang="en-US" dirty="0">
                <a:solidFill>
                  <a:srgbClr val="21DC00"/>
                </a:solidFill>
                <a:latin typeface="Papyrus"/>
                <a:cs typeface="Papyrus"/>
              </a:rPr>
              <a:t>Antioch</a:t>
            </a: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pic>
        <p:nvPicPr>
          <p:cNvPr id="3" name="Picture 2"/>
          <p:cNvPicPr>
            <a:picLocks noChangeAspect="1"/>
          </p:cNvPicPr>
          <p:nvPr/>
        </p:nvPicPr>
        <p:blipFill>
          <a:blip r:embed="rId4"/>
          <a:stretch>
            <a:fillRect/>
          </a:stretch>
        </p:blipFill>
        <p:spPr>
          <a:xfrm>
            <a:off x="1405731" y="1000125"/>
            <a:ext cx="7581900" cy="5264386"/>
          </a:xfrm>
          <a:prstGeom prst="rect">
            <a:avLst/>
          </a:prstGeom>
        </p:spPr>
      </p:pic>
    </p:spTree>
    <p:extLst>
      <p:ext uri="{BB962C8B-B14F-4D97-AF65-F5344CB8AC3E}">
        <p14:creationId xmlns:p14="http://schemas.microsoft.com/office/powerpoint/2010/main" val="1552569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29428"/>
            <a:ext cx="7364412" cy="1470025"/>
          </a:xfrm>
        </p:spPr>
        <p:txBody>
          <a:bodyPr>
            <a:noAutofit/>
          </a:bodyPr>
          <a:lstStyle/>
          <a:p>
            <a:r>
              <a:rPr lang="en-US" dirty="0">
                <a:latin typeface="Papyrus"/>
                <a:cs typeface="Papyrus"/>
              </a:rPr>
              <a:t>Translations </a:t>
            </a:r>
            <a:r>
              <a:rPr lang="mr-IN" dirty="0">
                <a:latin typeface="Papyrus"/>
                <a:cs typeface="Papyrus"/>
              </a:rPr>
              <a:t>–</a:t>
            </a:r>
            <a:r>
              <a:rPr lang="en-US" dirty="0">
                <a:latin typeface="Papyrus"/>
                <a:cs typeface="Papyrus"/>
              </a:rPr>
              <a:t> </a:t>
            </a:r>
            <a:r>
              <a:rPr lang="en-US" dirty="0">
                <a:solidFill>
                  <a:srgbClr val="E6BF6D"/>
                </a:solidFill>
                <a:latin typeface="Papyrus"/>
                <a:cs typeface="Papyrus"/>
              </a:rPr>
              <a:t>Does it matter which version we read?</a:t>
            </a: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pic>
        <p:nvPicPr>
          <p:cNvPr id="3" name="Picture 2"/>
          <p:cNvPicPr>
            <a:picLocks noChangeAspect="1"/>
          </p:cNvPicPr>
          <p:nvPr/>
        </p:nvPicPr>
        <p:blipFill>
          <a:blip r:embed="rId4"/>
          <a:stretch>
            <a:fillRect/>
          </a:stretch>
        </p:blipFill>
        <p:spPr>
          <a:xfrm>
            <a:off x="1514475" y="1486552"/>
            <a:ext cx="7437946" cy="4229712"/>
          </a:xfrm>
          <a:prstGeom prst="rect">
            <a:avLst/>
          </a:prstGeom>
        </p:spPr>
      </p:pic>
      <p:sp>
        <p:nvSpPr>
          <p:cNvPr id="7" name="TextBox 6"/>
          <p:cNvSpPr txBox="1"/>
          <p:nvPr/>
        </p:nvSpPr>
        <p:spPr>
          <a:xfrm>
            <a:off x="1591571" y="5769970"/>
            <a:ext cx="3197763" cy="830997"/>
          </a:xfrm>
          <a:prstGeom prst="rect">
            <a:avLst/>
          </a:prstGeom>
          <a:noFill/>
        </p:spPr>
        <p:txBody>
          <a:bodyPr wrap="square" rtlCol="0">
            <a:spAutoFit/>
          </a:bodyPr>
          <a:lstStyle/>
          <a:p>
            <a:pPr algn="ctr"/>
            <a:r>
              <a:rPr lang="en-US" sz="2400" dirty="0">
                <a:latin typeface="Tahoma" charset="0"/>
                <a:ea typeface="Tahoma" charset="0"/>
                <a:cs typeface="Tahoma" charset="0"/>
              </a:rPr>
              <a:t>Literal Equivalence</a:t>
            </a:r>
          </a:p>
          <a:p>
            <a:pPr algn="ctr"/>
            <a:r>
              <a:rPr lang="en-US" sz="2400" b="1" dirty="0">
                <a:latin typeface="Tahoma" charset="0"/>
                <a:ea typeface="Tahoma" charset="0"/>
                <a:cs typeface="Tahoma" charset="0"/>
              </a:rPr>
              <a:t>ACCURACY</a:t>
            </a:r>
            <a:endParaRPr lang="en-US" sz="2400" b="1" dirty="0">
              <a:solidFill>
                <a:srgbClr val="E6BF6D"/>
              </a:solidFill>
              <a:latin typeface="Tahoma" charset="0"/>
              <a:ea typeface="Tahoma" charset="0"/>
              <a:cs typeface="Tahoma" charset="0"/>
            </a:endParaRPr>
          </a:p>
        </p:txBody>
      </p:sp>
      <p:sp>
        <p:nvSpPr>
          <p:cNvPr id="8" name="TextBox 7"/>
          <p:cNvSpPr txBox="1"/>
          <p:nvPr/>
        </p:nvSpPr>
        <p:spPr>
          <a:xfrm>
            <a:off x="5517931" y="5769970"/>
            <a:ext cx="3551730" cy="830997"/>
          </a:xfrm>
          <a:prstGeom prst="rect">
            <a:avLst/>
          </a:prstGeom>
          <a:noFill/>
        </p:spPr>
        <p:txBody>
          <a:bodyPr wrap="square" rtlCol="0">
            <a:spAutoFit/>
          </a:bodyPr>
          <a:lstStyle/>
          <a:p>
            <a:pPr algn="ctr"/>
            <a:r>
              <a:rPr lang="en-US" sz="2400" dirty="0">
                <a:latin typeface="Tahoma" charset="0"/>
                <a:ea typeface="Tahoma" charset="0"/>
                <a:cs typeface="Tahoma" charset="0"/>
              </a:rPr>
              <a:t>Dynamic Equivalence </a:t>
            </a:r>
          </a:p>
          <a:p>
            <a:pPr algn="ctr"/>
            <a:r>
              <a:rPr lang="en-US" sz="2400" b="1" dirty="0">
                <a:latin typeface="Tahoma" charset="0"/>
                <a:ea typeface="Tahoma" charset="0"/>
                <a:cs typeface="Tahoma" charset="0"/>
              </a:rPr>
              <a:t>“READABILITY”</a:t>
            </a:r>
            <a:endParaRPr lang="en-US" sz="2400" b="1" dirty="0">
              <a:solidFill>
                <a:srgbClr val="E6BF6D"/>
              </a:solidFill>
              <a:latin typeface="Tahoma" charset="0"/>
              <a:ea typeface="Tahoma" charset="0"/>
              <a:cs typeface="Tahoma" charset="0"/>
            </a:endParaRPr>
          </a:p>
        </p:txBody>
      </p:sp>
      <p:sp>
        <p:nvSpPr>
          <p:cNvPr id="5" name="Left-Right Arrow 4"/>
          <p:cNvSpPr/>
          <p:nvPr/>
        </p:nvSpPr>
        <p:spPr>
          <a:xfrm>
            <a:off x="4552568" y="6107577"/>
            <a:ext cx="1219201" cy="346250"/>
          </a:xfrm>
          <a:prstGeom prst="leftRightArrow">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4346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29428"/>
            <a:ext cx="7364412" cy="1470025"/>
          </a:xfrm>
        </p:spPr>
        <p:txBody>
          <a:bodyPr>
            <a:noAutofit/>
          </a:bodyPr>
          <a:lstStyle/>
          <a:p>
            <a:r>
              <a:rPr lang="en-US" dirty="0">
                <a:latin typeface="Papyrus"/>
                <a:cs typeface="Papyrus"/>
              </a:rPr>
              <a:t>Translations </a:t>
            </a:r>
            <a:r>
              <a:rPr lang="mr-IN" dirty="0">
                <a:latin typeface="Papyrus"/>
                <a:cs typeface="Papyrus"/>
              </a:rPr>
              <a:t>–</a:t>
            </a:r>
            <a:r>
              <a:rPr lang="en-US" dirty="0">
                <a:latin typeface="Papyrus"/>
                <a:cs typeface="Papyrus"/>
              </a:rPr>
              <a:t> </a:t>
            </a:r>
            <a:r>
              <a:rPr lang="en-US" dirty="0">
                <a:solidFill>
                  <a:srgbClr val="E6BF6D"/>
                </a:solidFill>
                <a:latin typeface="Papyrus"/>
                <a:cs typeface="Papyrus"/>
              </a:rPr>
              <a:t>Does it matter which version we read?</a:t>
            </a: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pic>
        <p:nvPicPr>
          <p:cNvPr id="5" name="Picture 4"/>
          <p:cNvPicPr>
            <a:picLocks noChangeAspect="1"/>
          </p:cNvPicPr>
          <p:nvPr/>
        </p:nvPicPr>
        <p:blipFill>
          <a:blip r:embed="rId4"/>
          <a:stretch>
            <a:fillRect/>
          </a:stretch>
        </p:blipFill>
        <p:spPr>
          <a:xfrm>
            <a:off x="1514475" y="1535363"/>
            <a:ext cx="7343775" cy="5193816"/>
          </a:xfrm>
          <a:prstGeom prst="rect">
            <a:avLst/>
          </a:prstGeom>
        </p:spPr>
      </p:pic>
      <p:sp>
        <p:nvSpPr>
          <p:cNvPr id="7" name="Oval 6"/>
          <p:cNvSpPr/>
          <p:nvPr/>
        </p:nvSpPr>
        <p:spPr>
          <a:xfrm>
            <a:off x="2879835" y="3743388"/>
            <a:ext cx="5885794" cy="1628774"/>
          </a:xfrm>
          <a:prstGeom prst="ellipse">
            <a:avLst/>
          </a:prstGeom>
          <a:solidFill>
            <a:srgbClr val="D883FF">
              <a:alpha val="3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1760967" y="3743388"/>
            <a:ext cx="2002906" cy="601716"/>
          </a:xfrm>
          <a:prstGeom prst="ellipse">
            <a:avLst/>
          </a:prstGeom>
          <a:solidFill>
            <a:srgbClr val="D883FF">
              <a:alpha val="3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2964402" y="4557775"/>
            <a:ext cx="514523" cy="601716"/>
          </a:xfrm>
          <a:prstGeom prst="ellipse">
            <a:avLst/>
          </a:prstGeom>
          <a:solidFill>
            <a:srgbClr val="D883FF">
              <a:alpha val="3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2274604" y="4226840"/>
            <a:ext cx="740801" cy="985725"/>
          </a:xfrm>
          <a:prstGeom prst="ellipse">
            <a:avLst/>
          </a:prstGeom>
          <a:solidFill>
            <a:srgbClr val="21DC00">
              <a:alpha val="3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6622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1"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1"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animBg="1"/>
      <p:bldP spid="8" grpId="1" animBg="1"/>
      <p:bldP spid="9" grpId="1"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29428"/>
            <a:ext cx="7364412" cy="1470025"/>
          </a:xfrm>
        </p:spPr>
        <p:txBody>
          <a:bodyPr>
            <a:noAutofit/>
          </a:bodyPr>
          <a:lstStyle/>
          <a:p>
            <a:r>
              <a:rPr lang="en-US" dirty="0">
                <a:latin typeface="Papyrus"/>
                <a:cs typeface="Papyrus"/>
              </a:rPr>
              <a:t>Translations </a:t>
            </a:r>
            <a:r>
              <a:rPr lang="mr-IN" dirty="0">
                <a:latin typeface="Papyrus"/>
                <a:cs typeface="Papyrus"/>
              </a:rPr>
              <a:t>–</a:t>
            </a:r>
            <a:r>
              <a:rPr lang="en-US" dirty="0">
                <a:latin typeface="Papyrus"/>
                <a:cs typeface="Papyrus"/>
              </a:rPr>
              <a:t> </a:t>
            </a:r>
            <a:r>
              <a:rPr lang="en-US" dirty="0">
                <a:solidFill>
                  <a:srgbClr val="E6BF6D"/>
                </a:solidFill>
                <a:latin typeface="Papyrus"/>
                <a:cs typeface="Papyrus"/>
              </a:rPr>
              <a:t>Does it matter which version we read?</a:t>
            </a: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1374960" y="2032762"/>
            <a:ext cx="7654739" cy="523220"/>
          </a:xfrm>
          <a:prstGeom prst="rect">
            <a:avLst/>
          </a:prstGeom>
          <a:noFill/>
        </p:spPr>
        <p:txBody>
          <a:bodyPr wrap="square" rtlCol="0">
            <a:spAutoFit/>
          </a:bodyPr>
          <a:lstStyle/>
          <a:p>
            <a:pPr algn="ctr"/>
            <a:r>
              <a:rPr lang="en-US" sz="2800" b="1" dirty="0">
                <a:latin typeface="Tahoma" charset="0"/>
                <a:ea typeface="Tahoma" charset="0"/>
                <a:cs typeface="Tahoma" charset="0"/>
              </a:rPr>
              <a:t>HISTORY OF TRANSLATIONS</a:t>
            </a:r>
          </a:p>
        </p:txBody>
      </p:sp>
      <p:sp>
        <p:nvSpPr>
          <p:cNvPr id="10" name="TextBox 9"/>
          <p:cNvSpPr txBox="1"/>
          <p:nvPr/>
        </p:nvSpPr>
        <p:spPr>
          <a:xfrm>
            <a:off x="1369311" y="3519976"/>
            <a:ext cx="7654739" cy="954107"/>
          </a:xfrm>
          <a:prstGeom prst="rect">
            <a:avLst/>
          </a:prstGeom>
          <a:noFill/>
        </p:spPr>
        <p:txBody>
          <a:bodyPr wrap="square" rtlCol="0">
            <a:spAutoFit/>
          </a:bodyPr>
          <a:lstStyle/>
          <a:p>
            <a:pPr algn="ctr"/>
            <a:r>
              <a:rPr lang="en-US" sz="2800" b="1">
                <a:latin typeface="Tahoma" charset="0"/>
                <a:ea typeface="Tahoma" charset="0"/>
                <a:cs typeface="Tahoma" charset="0"/>
              </a:rPr>
              <a:t>PROBLEMS WITH MODERN TRANSLATIONS</a:t>
            </a:r>
            <a:endParaRPr lang="en-US" sz="2800" b="1" dirty="0">
              <a:latin typeface="Tahoma" charset="0"/>
              <a:ea typeface="Tahoma" charset="0"/>
              <a:cs typeface="Tahoma" charset="0"/>
            </a:endParaRPr>
          </a:p>
        </p:txBody>
      </p:sp>
      <p:sp>
        <p:nvSpPr>
          <p:cNvPr id="3" name="Right Arrow 2"/>
          <p:cNvSpPr/>
          <p:nvPr/>
        </p:nvSpPr>
        <p:spPr>
          <a:xfrm rot="5400000">
            <a:off x="4813737" y="2814766"/>
            <a:ext cx="609600" cy="399393"/>
          </a:xfrm>
          <a:prstGeom prst="rightArrow">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1108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29428"/>
            <a:ext cx="7364412" cy="1470025"/>
          </a:xfrm>
        </p:spPr>
        <p:txBody>
          <a:bodyPr>
            <a:noAutofit/>
          </a:bodyPr>
          <a:lstStyle/>
          <a:p>
            <a:r>
              <a:rPr lang="en-US" dirty="0">
                <a:latin typeface="Papyrus"/>
                <a:cs typeface="Papyrus"/>
              </a:rPr>
              <a:t>Translations </a:t>
            </a:r>
            <a:r>
              <a:rPr lang="mr-IN" dirty="0">
                <a:latin typeface="Papyrus"/>
                <a:cs typeface="Papyrus"/>
              </a:rPr>
              <a:t>–</a:t>
            </a:r>
            <a:r>
              <a:rPr lang="en-US" dirty="0">
                <a:latin typeface="Papyrus"/>
                <a:cs typeface="Papyrus"/>
              </a:rPr>
              <a:t> </a:t>
            </a:r>
            <a:r>
              <a:rPr lang="en-US" dirty="0">
                <a:solidFill>
                  <a:srgbClr val="E6BF6D"/>
                </a:solidFill>
                <a:latin typeface="Papyrus"/>
                <a:cs typeface="Papyrus"/>
              </a:rPr>
              <a:t>Does it matter which version we read?</a:t>
            </a: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p:nvPicPr>
        <p:blipFill>
          <a:blip r:embed="rId2">
            <a:extLst>
              <a:ext uri="{BEBA8EAE-BF5A-486C-A8C5-ECC9F3942E4B}">
                <a14:imgProps xmlns:a14="http://schemas.microsoft.com/office/drawing/2010/main">
                  <a14:imgLayer r:embed="rId4">
                    <a14:imgEffect>
                      <a14:backgroundRemoval t="0" b="97384" l="1231" r="99231"/>
                    </a14:imgEffect>
                  </a14:imgLayer>
                </a14:imgProps>
              </a:ext>
            </a:extLst>
          </a:blip>
          <a:stretch>
            <a:fillRect/>
          </a:stretch>
        </p:blipFill>
        <p:spPr>
          <a:xfrm>
            <a:off x="2474584" y="2031179"/>
            <a:ext cx="5282463" cy="2795642"/>
          </a:xfrm>
          <a:prstGeom prst="rect">
            <a:avLst/>
          </a:prstGeom>
        </p:spPr>
      </p:pic>
      <p:sp>
        <p:nvSpPr>
          <p:cNvPr id="7" name="TextBox 6"/>
          <p:cNvSpPr txBox="1"/>
          <p:nvPr/>
        </p:nvSpPr>
        <p:spPr>
          <a:xfrm>
            <a:off x="1390331" y="4928357"/>
            <a:ext cx="7654739" cy="954107"/>
          </a:xfrm>
          <a:prstGeom prst="rect">
            <a:avLst/>
          </a:prstGeom>
          <a:noFill/>
        </p:spPr>
        <p:txBody>
          <a:bodyPr wrap="square" rtlCol="0">
            <a:spAutoFit/>
          </a:bodyPr>
          <a:lstStyle/>
          <a:p>
            <a:pPr algn="ctr"/>
            <a:r>
              <a:rPr lang="en-US" sz="2800" b="1">
                <a:latin typeface="Tahoma" charset="0"/>
                <a:ea typeface="Tahoma" charset="0"/>
                <a:cs typeface="Tahoma" charset="0"/>
              </a:rPr>
              <a:t>PROBLEMS WITH MODERN TRANSLATIONS</a:t>
            </a:r>
            <a:endParaRPr lang="en-US" sz="2800" b="1" dirty="0">
              <a:latin typeface="Tahoma" charset="0"/>
              <a:ea typeface="Tahoma" charset="0"/>
              <a:cs typeface="Tahoma" charset="0"/>
            </a:endParaRPr>
          </a:p>
        </p:txBody>
      </p:sp>
    </p:spTree>
    <p:extLst>
      <p:ext uri="{BB962C8B-B14F-4D97-AF65-F5344CB8AC3E}">
        <p14:creationId xmlns:p14="http://schemas.microsoft.com/office/powerpoint/2010/main" val="1372494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29429"/>
            <a:ext cx="7364412" cy="811096"/>
          </a:xfrm>
        </p:spPr>
        <p:txBody>
          <a:bodyPr>
            <a:noAutofit/>
          </a:bodyPr>
          <a:lstStyle/>
          <a:p>
            <a:r>
              <a:rPr lang="en-US" b="1" dirty="0">
                <a:solidFill>
                  <a:srgbClr val="E6BF6D"/>
                </a:solidFill>
                <a:latin typeface="Papyrus"/>
                <a:cs typeface="Papyrus"/>
              </a:rPr>
              <a:t>(1) </a:t>
            </a:r>
            <a:r>
              <a:rPr lang="en-US" dirty="0">
                <a:latin typeface="Papyrus"/>
                <a:cs typeface="Papyrus"/>
              </a:rPr>
              <a:t>Missing or altered text</a:t>
            </a:r>
            <a:endParaRPr lang="en-US" dirty="0">
              <a:solidFill>
                <a:srgbClr val="E6BF6D"/>
              </a:solidFill>
              <a:latin typeface="Papyrus"/>
              <a:cs typeface="Papyrus"/>
            </a:endParaRP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1312161" y="943993"/>
            <a:ext cx="7769040" cy="1846659"/>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(1) </a:t>
            </a:r>
            <a:r>
              <a:rPr lang="en-US" sz="1900" dirty="0">
                <a:latin typeface="Tahoma" charset="0"/>
                <a:ea typeface="Tahoma" charset="0"/>
                <a:cs typeface="Tahoma" charset="0"/>
              </a:rPr>
              <a:t>The widespread use of the </a:t>
            </a:r>
            <a:r>
              <a:rPr lang="en-US" sz="1900" dirty="0" err="1">
                <a:latin typeface="Tahoma" charset="0"/>
                <a:ea typeface="Tahoma" charset="0"/>
                <a:cs typeface="Tahoma" charset="0"/>
              </a:rPr>
              <a:t>Siniaticus</a:t>
            </a:r>
            <a:r>
              <a:rPr lang="en-US" sz="1900" dirty="0">
                <a:latin typeface="Tahoma" charset="0"/>
                <a:ea typeface="Tahoma" charset="0"/>
                <a:cs typeface="Tahoma" charset="0"/>
              </a:rPr>
              <a:t> and </a:t>
            </a:r>
            <a:r>
              <a:rPr lang="en-US" sz="1900" dirty="0" err="1">
                <a:latin typeface="Tahoma" charset="0"/>
                <a:ea typeface="Tahoma" charset="0"/>
                <a:cs typeface="Tahoma" charset="0"/>
              </a:rPr>
              <a:t>Vaticanus</a:t>
            </a:r>
            <a:r>
              <a:rPr lang="en-US" sz="1900" dirty="0">
                <a:latin typeface="Tahoma" charset="0"/>
                <a:ea typeface="Tahoma" charset="0"/>
                <a:cs typeface="Tahoma" charset="0"/>
              </a:rPr>
              <a:t> texts as a basis for all modern translations since 1885 (except the NKJV), </a:t>
            </a:r>
            <a:br>
              <a:rPr lang="en-US" sz="1900" dirty="0">
                <a:latin typeface="Tahoma" charset="0"/>
                <a:ea typeface="Tahoma" charset="0"/>
                <a:cs typeface="Tahoma" charset="0"/>
              </a:rPr>
            </a:br>
            <a:r>
              <a:rPr lang="en-US" sz="1900" dirty="0">
                <a:latin typeface="Tahoma" charset="0"/>
                <a:ea typeface="Tahoma" charset="0"/>
                <a:cs typeface="Tahoma" charset="0"/>
              </a:rPr>
              <a:t>has resulted in differences from the AV in:</a:t>
            </a:r>
          </a:p>
          <a:p>
            <a:pPr marL="342900" indent="-342900" algn="ctr">
              <a:buFont typeface="Arial" charset="0"/>
              <a:buChar char="•"/>
            </a:pPr>
            <a:r>
              <a:rPr lang="en-US" sz="1900" dirty="0">
                <a:latin typeface="Tahoma" charset="0"/>
                <a:ea typeface="Tahoma" charset="0"/>
                <a:cs typeface="Tahoma" charset="0"/>
              </a:rPr>
              <a:t>209 passages omitted</a:t>
            </a:r>
          </a:p>
          <a:p>
            <a:pPr marL="342900" indent="-342900" algn="ctr">
              <a:buFont typeface="Arial" charset="0"/>
              <a:buChar char="•"/>
            </a:pPr>
            <a:r>
              <a:rPr lang="en-US" sz="1900" dirty="0">
                <a:latin typeface="Tahoma" charset="0"/>
                <a:ea typeface="Tahoma" charset="0"/>
                <a:cs typeface="Tahoma" charset="0"/>
              </a:rPr>
              <a:t>1500 words omitted from the AV (around </a:t>
            </a:r>
            <a:r>
              <a:rPr lang="en-US" sz="1900" b="1" dirty="0">
                <a:solidFill>
                  <a:srgbClr val="FFFF00"/>
                </a:solidFill>
                <a:latin typeface="Tahoma" charset="0"/>
                <a:ea typeface="Tahoma" charset="0"/>
                <a:cs typeface="Tahoma" charset="0"/>
              </a:rPr>
              <a:t>1% </a:t>
            </a:r>
            <a:r>
              <a:rPr lang="en-US" sz="1900" dirty="0">
                <a:latin typeface="Tahoma" charset="0"/>
                <a:ea typeface="Tahoma" charset="0"/>
                <a:cs typeface="Tahoma" charset="0"/>
              </a:rPr>
              <a:t>of N.T)</a:t>
            </a:r>
          </a:p>
          <a:p>
            <a:pPr marL="342900" indent="-342900" algn="ctr">
              <a:buFont typeface="Arial" charset="0"/>
              <a:buChar char="•"/>
            </a:pPr>
            <a:r>
              <a:rPr lang="en-US" sz="1900" dirty="0">
                <a:latin typeface="Tahoma" charset="0"/>
                <a:ea typeface="Tahoma" charset="0"/>
                <a:cs typeface="Tahoma" charset="0"/>
              </a:rPr>
              <a:t>6000 small alterations (around </a:t>
            </a:r>
            <a:r>
              <a:rPr lang="en-US" sz="1900" b="1" dirty="0">
                <a:solidFill>
                  <a:srgbClr val="FFFF00"/>
                </a:solidFill>
                <a:latin typeface="Tahoma" charset="0"/>
                <a:ea typeface="Tahoma" charset="0"/>
                <a:cs typeface="Tahoma" charset="0"/>
              </a:rPr>
              <a:t>4% </a:t>
            </a:r>
            <a:r>
              <a:rPr lang="en-US" sz="1900" dirty="0">
                <a:latin typeface="Tahoma" charset="0"/>
                <a:ea typeface="Tahoma" charset="0"/>
                <a:cs typeface="Tahoma" charset="0"/>
              </a:rPr>
              <a:t>of N.T)</a:t>
            </a:r>
          </a:p>
        </p:txBody>
      </p:sp>
      <p:sp>
        <p:nvSpPr>
          <p:cNvPr id="10" name="TextBox 9"/>
          <p:cNvSpPr txBox="1"/>
          <p:nvPr/>
        </p:nvSpPr>
        <p:spPr>
          <a:xfrm>
            <a:off x="1247128" y="2675041"/>
            <a:ext cx="7769040" cy="1554272"/>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(2) </a:t>
            </a:r>
            <a:r>
              <a:rPr lang="en-US" sz="1900" dirty="0">
                <a:latin typeface="Tahoma" charset="0"/>
                <a:ea typeface="Tahoma" charset="0"/>
                <a:cs typeface="Tahoma" charset="0"/>
              </a:rPr>
              <a:t>The slightly older and therefore supposedly more accurate texts (</a:t>
            </a:r>
            <a:r>
              <a:rPr lang="en-US" sz="1900" dirty="0" err="1">
                <a:latin typeface="Tahoma" charset="0"/>
                <a:ea typeface="Tahoma" charset="0"/>
                <a:cs typeface="Tahoma" charset="0"/>
              </a:rPr>
              <a:t>Sinaiticus</a:t>
            </a:r>
            <a:r>
              <a:rPr lang="en-US" sz="1900" dirty="0">
                <a:latin typeface="Tahoma" charset="0"/>
                <a:ea typeface="Tahoma" charset="0"/>
                <a:cs typeface="Tahoma" charset="0"/>
              </a:rPr>
              <a:t> and </a:t>
            </a:r>
            <a:r>
              <a:rPr lang="en-US" sz="1900" dirty="0" err="1">
                <a:latin typeface="Tahoma" charset="0"/>
                <a:ea typeface="Tahoma" charset="0"/>
                <a:cs typeface="Tahoma" charset="0"/>
              </a:rPr>
              <a:t>Vaticanus</a:t>
            </a:r>
            <a:r>
              <a:rPr lang="en-US" sz="1900" dirty="0">
                <a:latin typeface="Tahoma" charset="0"/>
                <a:ea typeface="Tahoma" charset="0"/>
                <a:cs typeface="Tahoma" charset="0"/>
              </a:rPr>
              <a:t>) </a:t>
            </a:r>
            <a:r>
              <a:rPr lang="en-US" sz="1900" dirty="0" err="1">
                <a:latin typeface="Tahoma" charset="0"/>
                <a:ea typeface="Tahoma" charset="0"/>
                <a:cs typeface="Tahoma" charset="0"/>
              </a:rPr>
              <a:t>favoured</a:t>
            </a:r>
            <a:r>
              <a:rPr lang="en-US" sz="1900" dirty="0">
                <a:latin typeface="Tahoma" charset="0"/>
                <a:ea typeface="Tahoma" charset="0"/>
                <a:cs typeface="Tahoma" charset="0"/>
              </a:rPr>
              <a:t> by Westcott and </a:t>
            </a:r>
            <a:r>
              <a:rPr lang="en-US" sz="1900" dirty="0" err="1">
                <a:latin typeface="Tahoma" charset="0"/>
                <a:ea typeface="Tahoma" charset="0"/>
                <a:cs typeface="Tahoma" charset="0"/>
              </a:rPr>
              <a:t>Hort</a:t>
            </a:r>
            <a:r>
              <a:rPr lang="en-US" sz="1900" dirty="0">
                <a:latin typeface="Tahoma" charset="0"/>
                <a:ea typeface="Tahoma" charset="0"/>
                <a:cs typeface="Tahoma" charset="0"/>
              </a:rPr>
              <a:t> actually have huge discrepancies </a:t>
            </a:r>
            <a:r>
              <a:rPr lang="mr-IN" sz="1900" dirty="0">
                <a:latin typeface="Tahoma" charset="0"/>
                <a:ea typeface="Tahoma" charset="0"/>
                <a:cs typeface="Tahoma" charset="0"/>
              </a:rPr>
              <a:t>–</a:t>
            </a:r>
            <a:r>
              <a:rPr lang="en-US" sz="1900" dirty="0">
                <a:latin typeface="Tahoma" charset="0"/>
                <a:ea typeface="Tahoma" charset="0"/>
                <a:cs typeface="Tahoma" charset="0"/>
              </a:rPr>
              <a:t> around </a:t>
            </a:r>
            <a:r>
              <a:rPr lang="en-US" sz="1900" b="1" dirty="0">
                <a:solidFill>
                  <a:srgbClr val="FFFF00"/>
                </a:solidFill>
                <a:latin typeface="Tahoma" charset="0"/>
                <a:ea typeface="Tahoma" charset="0"/>
                <a:cs typeface="Tahoma" charset="0"/>
              </a:rPr>
              <a:t>3036 differences </a:t>
            </a:r>
            <a:r>
              <a:rPr lang="en-US" sz="1900" dirty="0">
                <a:latin typeface="Tahoma" charset="0"/>
                <a:ea typeface="Tahoma" charset="0"/>
                <a:cs typeface="Tahoma" charset="0"/>
              </a:rPr>
              <a:t>between them just in the four gospel records alone! And </a:t>
            </a:r>
            <a:r>
              <a:rPr lang="en-US" sz="1900" dirty="0" err="1">
                <a:latin typeface="Tahoma" charset="0"/>
                <a:ea typeface="Tahoma" charset="0"/>
                <a:cs typeface="Tahoma" charset="0"/>
              </a:rPr>
              <a:t>Sinaiticus</a:t>
            </a:r>
            <a:r>
              <a:rPr lang="en-US" sz="1900" dirty="0">
                <a:latin typeface="Tahoma" charset="0"/>
                <a:ea typeface="Tahoma" charset="0"/>
                <a:cs typeface="Tahoma" charset="0"/>
              </a:rPr>
              <a:t> has </a:t>
            </a:r>
            <a:r>
              <a:rPr lang="en-US" sz="1900" b="1" dirty="0">
                <a:solidFill>
                  <a:srgbClr val="FFFF00"/>
                </a:solidFill>
                <a:latin typeface="Tahoma" charset="0"/>
                <a:ea typeface="Tahoma" charset="0"/>
                <a:cs typeface="Tahoma" charset="0"/>
              </a:rPr>
              <a:t>1460 passages not found in any other text</a:t>
            </a:r>
            <a:r>
              <a:rPr lang="en-US" sz="1900" dirty="0">
                <a:latin typeface="Tahoma" charset="0"/>
                <a:ea typeface="Tahoma" charset="0"/>
                <a:cs typeface="Tahoma" charset="0"/>
              </a:rPr>
              <a:t>!</a:t>
            </a:r>
          </a:p>
        </p:txBody>
      </p:sp>
      <p:sp>
        <p:nvSpPr>
          <p:cNvPr id="12" name="TextBox 11"/>
          <p:cNvSpPr txBox="1"/>
          <p:nvPr/>
        </p:nvSpPr>
        <p:spPr>
          <a:xfrm>
            <a:off x="1312161" y="4130552"/>
            <a:ext cx="7769040" cy="2723823"/>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(3) </a:t>
            </a:r>
            <a:r>
              <a:rPr lang="en-US" sz="1900" dirty="0">
                <a:latin typeface="Tahoma" charset="0"/>
                <a:ea typeface="Tahoma" charset="0"/>
                <a:cs typeface="Tahoma" charset="0"/>
              </a:rPr>
              <a:t>There are many instances of dubious omissions:</a:t>
            </a:r>
          </a:p>
          <a:p>
            <a:pPr algn="ctr"/>
            <a:r>
              <a:rPr lang="en-US" sz="1900" b="1" dirty="0">
                <a:solidFill>
                  <a:srgbClr val="E6BF6D"/>
                </a:solidFill>
                <a:latin typeface="Tahoma" charset="0"/>
                <a:ea typeface="Tahoma" charset="0"/>
                <a:cs typeface="Tahoma" charset="0"/>
              </a:rPr>
              <a:t>(a) </a:t>
            </a:r>
            <a:r>
              <a:rPr lang="en-US" sz="1900" b="1" dirty="0">
                <a:solidFill>
                  <a:srgbClr val="FFFF00"/>
                </a:solidFill>
                <a:latin typeface="Tahoma" charset="0"/>
                <a:ea typeface="Tahoma" charset="0"/>
                <a:cs typeface="Tahoma" charset="0"/>
              </a:rPr>
              <a:t>Matthew 27v35 </a:t>
            </a:r>
            <a:r>
              <a:rPr lang="en-US" sz="1900" dirty="0">
                <a:latin typeface="Tahoma" charset="0"/>
                <a:ea typeface="Tahoma" charset="0"/>
                <a:cs typeface="Tahoma" charset="0"/>
              </a:rPr>
              <a:t>and </a:t>
            </a:r>
            <a:r>
              <a:rPr lang="en-US" sz="1900" b="1" dirty="0">
                <a:solidFill>
                  <a:srgbClr val="FFFF00"/>
                </a:solidFill>
                <a:latin typeface="Tahoma" charset="0"/>
                <a:ea typeface="Tahoma" charset="0"/>
                <a:cs typeface="Tahoma" charset="0"/>
              </a:rPr>
              <a:t>Mark 9v44-46 </a:t>
            </a:r>
            <a:r>
              <a:rPr lang="en-US" sz="1900" dirty="0">
                <a:latin typeface="Tahoma" charset="0"/>
                <a:ea typeface="Tahoma" charset="0"/>
                <a:cs typeface="Tahoma" charset="0"/>
              </a:rPr>
              <a:t>where Christ’s quotations from Isaiah are completely left out</a:t>
            </a:r>
          </a:p>
          <a:p>
            <a:pPr algn="ctr"/>
            <a:r>
              <a:rPr lang="en-US" sz="1900" b="1" dirty="0">
                <a:solidFill>
                  <a:srgbClr val="E6BF6D"/>
                </a:solidFill>
                <a:latin typeface="Tahoma" charset="0"/>
                <a:ea typeface="Tahoma" charset="0"/>
                <a:cs typeface="Tahoma" charset="0"/>
              </a:rPr>
              <a:t>(b) </a:t>
            </a:r>
            <a:r>
              <a:rPr lang="en-US" sz="1900" b="1" dirty="0">
                <a:solidFill>
                  <a:srgbClr val="FFFF00"/>
                </a:solidFill>
                <a:latin typeface="Tahoma" charset="0"/>
                <a:ea typeface="Tahoma" charset="0"/>
                <a:cs typeface="Tahoma" charset="0"/>
              </a:rPr>
              <a:t>Mark 15v28 </a:t>
            </a:r>
            <a:r>
              <a:rPr lang="en-US" sz="1900" dirty="0">
                <a:latin typeface="Tahoma" charset="0"/>
                <a:ea typeface="Tahoma" charset="0"/>
                <a:cs typeface="Tahoma" charset="0"/>
              </a:rPr>
              <a:t>where a whole verse about the Scriptures from </a:t>
            </a:r>
            <a:r>
              <a:rPr lang="en-US" sz="1900" b="1" dirty="0">
                <a:solidFill>
                  <a:srgbClr val="FFFF00"/>
                </a:solidFill>
                <a:latin typeface="Tahoma" charset="0"/>
                <a:ea typeface="Tahoma" charset="0"/>
                <a:cs typeface="Tahoma" charset="0"/>
              </a:rPr>
              <a:t>Isaiah 53 </a:t>
            </a:r>
            <a:r>
              <a:rPr lang="en-US" sz="1900" dirty="0">
                <a:latin typeface="Tahoma" charset="0"/>
                <a:ea typeface="Tahoma" charset="0"/>
                <a:cs typeface="Tahoma" charset="0"/>
              </a:rPr>
              <a:t>being fulfilled is just not there</a:t>
            </a:r>
          </a:p>
          <a:p>
            <a:pPr algn="ctr"/>
            <a:r>
              <a:rPr lang="de-DE" sz="1900" b="1" dirty="0">
                <a:solidFill>
                  <a:srgbClr val="E6BF6D"/>
                </a:solidFill>
                <a:latin typeface="Tahoma" charset="0"/>
                <a:ea typeface="Tahoma" charset="0"/>
                <a:cs typeface="Tahoma" charset="0"/>
              </a:rPr>
              <a:t>(c) </a:t>
            </a:r>
            <a:r>
              <a:rPr lang="en-US" sz="1900" b="1" dirty="0">
                <a:solidFill>
                  <a:srgbClr val="FFFF00"/>
                </a:solidFill>
                <a:latin typeface="Tahoma" charset="0"/>
                <a:ea typeface="Tahoma" charset="0"/>
                <a:cs typeface="Tahoma" charset="0"/>
              </a:rPr>
              <a:t>Luke 4v4 </a:t>
            </a:r>
            <a:r>
              <a:rPr lang="en-US" sz="1900" dirty="0">
                <a:latin typeface="Tahoma" charset="0"/>
                <a:ea typeface="Tahoma" charset="0"/>
                <a:cs typeface="Tahoma" charset="0"/>
              </a:rPr>
              <a:t>where the words of Christ about not living by bread alone - “but by every word of God” are left out</a:t>
            </a:r>
          </a:p>
          <a:p>
            <a:pPr algn="ctr"/>
            <a:r>
              <a:rPr lang="en-US" sz="1900" b="1" dirty="0">
                <a:solidFill>
                  <a:srgbClr val="E6BF6D"/>
                </a:solidFill>
                <a:latin typeface="Tahoma" charset="0"/>
                <a:ea typeface="Tahoma" charset="0"/>
                <a:cs typeface="Tahoma" charset="0"/>
              </a:rPr>
              <a:t>(d) </a:t>
            </a:r>
            <a:r>
              <a:rPr lang="en-US" sz="1900" b="1" dirty="0">
                <a:solidFill>
                  <a:srgbClr val="FFFF00"/>
                </a:solidFill>
                <a:latin typeface="Tahoma" charset="0"/>
                <a:ea typeface="Tahoma" charset="0"/>
                <a:cs typeface="Tahoma" charset="0"/>
              </a:rPr>
              <a:t>Matthew 9v13 </a:t>
            </a:r>
            <a:r>
              <a:rPr lang="en-US" sz="1900" dirty="0">
                <a:latin typeface="Tahoma" charset="0"/>
                <a:ea typeface="Tahoma" charset="0"/>
                <a:cs typeface="Tahoma" charset="0"/>
              </a:rPr>
              <a:t>and </a:t>
            </a:r>
            <a:r>
              <a:rPr lang="en-US" sz="1900" b="1" dirty="0">
                <a:solidFill>
                  <a:srgbClr val="FFFF00"/>
                </a:solidFill>
                <a:latin typeface="Tahoma" charset="0"/>
                <a:ea typeface="Tahoma" charset="0"/>
                <a:cs typeface="Tahoma" charset="0"/>
              </a:rPr>
              <a:t>Mark 2v17 </a:t>
            </a:r>
            <a:r>
              <a:rPr lang="en-US" sz="1900" dirty="0">
                <a:latin typeface="Tahoma" charset="0"/>
                <a:ea typeface="Tahoma" charset="0"/>
                <a:cs typeface="Tahoma" charset="0"/>
              </a:rPr>
              <a:t>record the phrase </a:t>
            </a:r>
            <a:r>
              <a:rPr lang="mr-IN" sz="1900" dirty="0">
                <a:latin typeface="Tahoma" charset="0"/>
                <a:ea typeface="Tahoma" charset="0"/>
                <a:cs typeface="Tahoma" charset="0"/>
              </a:rPr>
              <a:t>–</a:t>
            </a:r>
            <a:r>
              <a:rPr lang="en-US" sz="1900" dirty="0">
                <a:latin typeface="Tahoma" charset="0"/>
                <a:ea typeface="Tahoma" charset="0"/>
                <a:cs typeface="Tahoma" charset="0"/>
              </a:rPr>
              <a:t> “I come not to call the righteous but sinners” but leave off “to repentance”</a:t>
            </a:r>
          </a:p>
        </p:txBody>
      </p:sp>
    </p:spTree>
    <p:extLst>
      <p:ext uri="{BB962C8B-B14F-4D97-AF65-F5344CB8AC3E}">
        <p14:creationId xmlns:p14="http://schemas.microsoft.com/office/powerpoint/2010/main" val="881631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500"/>
                                        <p:tgtEl>
                                          <p:spTgt spid="12">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2">
                                            <p:txEl>
                                              <p:pRg st="1" end="1"/>
                                            </p:txEl>
                                          </p:spTgt>
                                        </p:tgtEl>
                                        <p:attrNameLst>
                                          <p:attrName>style.visibility</p:attrName>
                                        </p:attrNameLst>
                                      </p:cBhvr>
                                      <p:to>
                                        <p:strVal val="visible"/>
                                      </p:to>
                                    </p:set>
                                    <p:animEffect transition="in" filter="fade">
                                      <p:cBhvr>
                                        <p:cTn id="20" dur="500"/>
                                        <p:tgtEl>
                                          <p:spTgt spid="12">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2">
                                            <p:txEl>
                                              <p:pRg st="2" end="2"/>
                                            </p:txEl>
                                          </p:spTgt>
                                        </p:tgtEl>
                                        <p:attrNameLst>
                                          <p:attrName>style.visibility</p:attrName>
                                        </p:attrNameLst>
                                      </p:cBhvr>
                                      <p:to>
                                        <p:strVal val="visible"/>
                                      </p:to>
                                    </p:set>
                                    <p:animEffect transition="in" filter="fade">
                                      <p:cBhvr>
                                        <p:cTn id="25" dur="500"/>
                                        <p:tgtEl>
                                          <p:spTgt spid="12">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2">
                                            <p:txEl>
                                              <p:pRg st="3" end="3"/>
                                            </p:txEl>
                                          </p:spTgt>
                                        </p:tgtEl>
                                        <p:attrNameLst>
                                          <p:attrName>style.visibility</p:attrName>
                                        </p:attrNameLst>
                                      </p:cBhvr>
                                      <p:to>
                                        <p:strVal val="visible"/>
                                      </p:to>
                                    </p:set>
                                    <p:animEffect transition="in" filter="fade">
                                      <p:cBhvr>
                                        <p:cTn id="30" dur="500"/>
                                        <p:tgtEl>
                                          <p:spTgt spid="12">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2">
                                            <p:txEl>
                                              <p:pRg st="4" end="4"/>
                                            </p:txEl>
                                          </p:spTgt>
                                        </p:tgtEl>
                                        <p:attrNameLst>
                                          <p:attrName>style.visibility</p:attrName>
                                        </p:attrNameLst>
                                      </p:cBhvr>
                                      <p:to>
                                        <p:strVal val="visible"/>
                                      </p:to>
                                    </p:set>
                                    <p:animEffect transition="in" filter="fade">
                                      <p:cBhvr>
                                        <p:cTn id="35"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374960" y="-170622"/>
            <a:ext cx="7654739" cy="1470025"/>
          </a:xfrm>
        </p:spPr>
        <p:txBody>
          <a:bodyPr>
            <a:noAutofit/>
          </a:bodyPr>
          <a:lstStyle/>
          <a:p>
            <a:r>
              <a:rPr lang="en-US" dirty="0">
                <a:solidFill>
                  <a:srgbClr val="E6BF6D"/>
                </a:solidFill>
                <a:latin typeface="Papyrus"/>
                <a:cs typeface="Papyrus"/>
              </a:rPr>
              <a:t>Advice to Pope Jules III in 1550</a:t>
            </a: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1327335" y="825960"/>
            <a:ext cx="7769040" cy="5940088"/>
          </a:xfrm>
          <a:prstGeom prst="rect">
            <a:avLst/>
          </a:prstGeom>
          <a:noFill/>
        </p:spPr>
        <p:txBody>
          <a:bodyPr wrap="square" rtlCol="0">
            <a:spAutoFit/>
          </a:bodyPr>
          <a:lstStyle/>
          <a:p>
            <a:pPr algn="ctr"/>
            <a:r>
              <a:rPr lang="en-US" sz="1900" dirty="0">
                <a:latin typeface="Tahoma" charset="0"/>
                <a:ea typeface="Tahoma" charset="0"/>
                <a:cs typeface="Tahoma" charset="0"/>
              </a:rPr>
              <a:t>“Of all the advice that we can offer Your Holiness, we have kept the most necessary to the last. We must open our eyes well and use all possible force in the matter, namely, to permit the reading of the Gospel as little as possible, especially in the vernacular, in all those countries under your jurisdiction. Let the very little part of the Gospel suffice that is usually read in the Mass and let no one be permitted to read more. So long as the people will be content with that small amount, your interests will prosper, but as soon as the people want to read more your interests will begin to fail. The Bible is the book that, more than any other, has raised against us the tumults and tempests by which we have almost perished. </a:t>
            </a:r>
            <a:r>
              <a:rPr lang="en-US" sz="1900" b="1" dirty="0">
                <a:solidFill>
                  <a:schemeClr val="bg1"/>
                </a:solidFill>
                <a:latin typeface="Tahoma" charset="0"/>
                <a:ea typeface="Tahoma" charset="0"/>
                <a:cs typeface="Tahoma" charset="0"/>
              </a:rPr>
              <a:t>In fact, if anyone examines closely and compares the teachings of the Bible with what takes place in our churches he will soon find discord, and will realize that our teaching is often different from the Bible and oftener still contrary to it.</a:t>
            </a:r>
            <a:r>
              <a:rPr lang="en-US" sz="1900" dirty="0">
                <a:solidFill>
                  <a:schemeClr val="bg1"/>
                </a:solidFill>
                <a:latin typeface="Tahoma" charset="0"/>
                <a:ea typeface="Tahoma" charset="0"/>
                <a:cs typeface="Tahoma" charset="0"/>
              </a:rPr>
              <a:t> And if the people wake up to this, they will never stop challenging you till everything is laid bare and then we shall become the object of universal scorn and hatred. Therefore, it is necessary to withdraw the Bible from the sight of the people, but with extreme caution in order not to cause rebellion...”</a:t>
            </a:r>
          </a:p>
          <a:p>
            <a:pPr algn="ctr"/>
            <a:r>
              <a:rPr lang="en-US" sz="1900" b="1" dirty="0" err="1">
                <a:solidFill>
                  <a:schemeClr val="bg1"/>
                </a:solidFill>
                <a:latin typeface="Tahoma" charset="0"/>
                <a:ea typeface="Tahoma" charset="0"/>
                <a:cs typeface="Tahoma" charset="0"/>
              </a:rPr>
              <a:t>Nationale</a:t>
            </a:r>
            <a:r>
              <a:rPr lang="en-US" sz="1900" b="1" dirty="0">
                <a:solidFill>
                  <a:schemeClr val="bg1"/>
                </a:solidFill>
                <a:latin typeface="Tahoma" charset="0"/>
                <a:ea typeface="Tahoma" charset="0"/>
                <a:cs typeface="Tahoma" charset="0"/>
              </a:rPr>
              <a:t> </a:t>
            </a:r>
            <a:r>
              <a:rPr lang="en-US" sz="1900" b="1" dirty="0" err="1">
                <a:solidFill>
                  <a:schemeClr val="bg1"/>
                </a:solidFill>
                <a:latin typeface="Tahoma" charset="0"/>
                <a:ea typeface="Tahoma" charset="0"/>
                <a:cs typeface="Tahoma" charset="0"/>
              </a:rPr>
              <a:t>Bibliotheque</a:t>
            </a:r>
            <a:r>
              <a:rPr lang="en-US" sz="1900" b="1" dirty="0">
                <a:solidFill>
                  <a:schemeClr val="bg1"/>
                </a:solidFill>
                <a:latin typeface="Tahoma" charset="0"/>
                <a:ea typeface="Tahoma" charset="0"/>
                <a:cs typeface="Tahoma" charset="0"/>
              </a:rPr>
              <a:t> de Paris 1089 </a:t>
            </a:r>
            <a:r>
              <a:rPr lang="en-US" sz="1900" b="1" dirty="0" err="1">
                <a:solidFill>
                  <a:schemeClr val="bg1"/>
                </a:solidFill>
                <a:latin typeface="Tahoma" charset="0"/>
                <a:ea typeface="Tahoma" charset="0"/>
                <a:cs typeface="Tahoma" charset="0"/>
              </a:rPr>
              <a:t>Vol</a:t>
            </a:r>
            <a:r>
              <a:rPr lang="en-US" sz="1900" b="1" dirty="0">
                <a:solidFill>
                  <a:schemeClr val="bg1"/>
                </a:solidFill>
                <a:latin typeface="Tahoma" charset="0"/>
                <a:ea typeface="Tahoma" charset="0"/>
                <a:cs typeface="Tahoma" charset="0"/>
              </a:rPr>
              <a:t> 2 </a:t>
            </a:r>
            <a:r>
              <a:rPr lang="en-US" sz="1900" b="1" dirty="0" err="1">
                <a:solidFill>
                  <a:schemeClr val="bg1"/>
                </a:solidFill>
                <a:latin typeface="Tahoma" charset="0"/>
                <a:ea typeface="Tahoma" charset="0"/>
                <a:cs typeface="Tahoma" charset="0"/>
              </a:rPr>
              <a:t>Pg</a:t>
            </a:r>
            <a:r>
              <a:rPr lang="en-US" sz="1900" b="1" dirty="0">
                <a:solidFill>
                  <a:schemeClr val="bg1"/>
                </a:solidFill>
                <a:latin typeface="Tahoma" charset="0"/>
                <a:ea typeface="Tahoma" charset="0"/>
                <a:cs typeface="Tahoma" charset="0"/>
              </a:rPr>
              <a:t> 641-650</a:t>
            </a:r>
          </a:p>
        </p:txBody>
      </p:sp>
    </p:spTree>
    <p:extLst>
      <p:ext uri="{BB962C8B-B14F-4D97-AF65-F5344CB8AC3E}">
        <p14:creationId xmlns:p14="http://schemas.microsoft.com/office/powerpoint/2010/main" val="245700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29429"/>
            <a:ext cx="7364412" cy="811096"/>
          </a:xfrm>
        </p:spPr>
        <p:txBody>
          <a:bodyPr>
            <a:noAutofit/>
          </a:bodyPr>
          <a:lstStyle/>
          <a:p>
            <a:r>
              <a:rPr lang="en-US" b="1" dirty="0">
                <a:solidFill>
                  <a:srgbClr val="E6BF6D"/>
                </a:solidFill>
                <a:latin typeface="Papyrus"/>
                <a:cs typeface="Papyrus"/>
              </a:rPr>
              <a:t>(1) </a:t>
            </a:r>
            <a:r>
              <a:rPr lang="en-US" dirty="0">
                <a:latin typeface="Papyrus"/>
                <a:cs typeface="Papyrus"/>
              </a:rPr>
              <a:t>Missing or altered text</a:t>
            </a:r>
            <a:endParaRPr lang="en-US" dirty="0">
              <a:solidFill>
                <a:srgbClr val="E6BF6D"/>
              </a:solidFill>
              <a:latin typeface="Papyrus"/>
              <a:cs typeface="Papyrus"/>
            </a:endParaRP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1363485" y="997565"/>
            <a:ext cx="7515402" cy="1846659"/>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(4) </a:t>
            </a:r>
            <a:r>
              <a:rPr lang="en-US" sz="1900" dirty="0">
                <a:latin typeface="Tahoma" charset="0"/>
                <a:ea typeface="Tahoma" charset="0"/>
                <a:cs typeface="Tahoma" charset="0"/>
              </a:rPr>
              <a:t>The Lord’s Prayer is a good example:</a:t>
            </a:r>
          </a:p>
          <a:p>
            <a:pPr algn="ctr"/>
            <a:r>
              <a:rPr lang="en-US" sz="1900" dirty="0">
                <a:latin typeface="Tahoma" charset="0"/>
                <a:ea typeface="Tahoma" charset="0"/>
                <a:cs typeface="Tahoma" charset="0"/>
              </a:rPr>
              <a:t>Comparing the AV and NIV of Luke’s version in </a:t>
            </a:r>
            <a:r>
              <a:rPr lang="en-US" sz="1900" b="1" dirty="0">
                <a:solidFill>
                  <a:srgbClr val="E6BF6D"/>
                </a:solidFill>
                <a:latin typeface="Tahoma" charset="0"/>
                <a:ea typeface="Tahoma" charset="0"/>
                <a:cs typeface="Tahoma" charset="0"/>
              </a:rPr>
              <a:t>Luke 11v2-4</a:t>
            </a:r>
            <a:r>
              <a:rPr lang="en-US" sz="1900" dirty="0">
                <a:latin typeface="Tahoma" charset="0"/>
                <a:ea typeface="Tahoma" charset="0"/>
                <a:cs typeface="Tahoma" charset="0"/>
              </a:rPr>
              <a:t>, </a:t>
            </a:r>
            <a:r>
              <a:rPr lang="en-US" sz="1900" b="1" dirty="0">
                <a:solidFill>
                  <a:srgbClr val="FFFF00"/>
                </a:solidFill>
                <a:latin typeface="Tahoma" charset="0"/>
                <a:ea typeface="Tahoma" charset="0"/>
                <a:cs typeface="Tahoma" charset="0"/>
              </a:rPr>
              <a:t>the NIV drops 20 out of 57 words</a:t>
            </a:r>
            <a:r>
              <a:rPr lang="en-US" sz="1900" dirty="0">
                <a:latin typeface="Tahoma" charset="0"/>
                <a:ea typeface="Tahoma" charset="0"/>
                <a:cs typeface="Tahoma" charset="0"/>
              </a:rPr>
              <a:t>! (1/3 of the prayer is missing!) in Matthew’s version </a:t>
            </a:r>
            <a:r>
              <a:rPr lang="en-US" sz="1900" b="1" dirty="0">
                <a:solidFill>
                  <a:srgbClr val="FFFF00"/>
                </a:solidFill>
                <a:latin typeface="Tahoma" charset="0"/>
                <a:ea typeface="Tahoma" charset="0"/>
                <a:cs typeface="Tahoma" charset="0"/>
              </a:rPr>
              <a:t>the NIV omits the final doxology entirely </a:t>
            </a:r>
            <a:r>
              <a:rPr lang="en-US" sz="1900" dirty="0">
                <a:latin typeface="Tahoma" charset="0"/>
                <a:ea typeface="Tahoma" charset="0"/>
                <a:cs typeface="Tahoma" charset="0"/>
              </a:rPr>
              <a:t>- “For thine is the Kingdom, the power, and the glory, for ever, Amen”!</a:t>
            </a:r>
          </a:p>
        </p:txBody>
      </p:sp>
      <p:sp>
        <p:nvSpPr>
          <p:cNvPr id="14" name="TextBox 13"/>
          <p:cNvSpPr txBox="1"/>
          <p:nvPr/>
        </p:nvSpPr>
        <p:spPr>
          <a:xfrm>
            <a:off x="1438980" y="2896774"/>
            <a:ext cx="7515402" cy="384721"/>
          </a:xfrm>
          <a:prstGeom prst="rect">
            <a:avLst/>
          </a:prstGeom>
          <a:noFill/>
        </p:spPr>
        <p:txBody>
          <a:bodyPr wrap="square" rtlCol="0">
            <a:spAutoFit/>
          </a:bodyPr>
          <a:lstStyle/>
          <a:p>
            <a:pPr algn="ctr"/>
            <a:r>
              <a:rPr lang="en-US" sz="1900" b="1" dirty="0">
                <a:latin typeface="Tahoma" charset="0"/>
                <a:ea typeface="Tahoma" charset="0"/>
                <a:cs typeface="Tahoma" charset="0"/>
              </a:rPr>
              <a:t>Q</a:t>
            </a:r>
            <a:r>
              <a:rPr lang="en-US" sz="1900" dirty="0">
                <a:latin typeface="Tahoma" charset="0"/>
                <a:ea typeface="Tahoma" charset="0"/>
                <a:cs typeface="Tahoma" charset="0"/>
              </a:rPr>
              <a:t>: On what authority can these omissions be justified?</a:t>
            </a:r>
          </a:p>
        </p:txBody>
      </p:sp>
      <p:sp>
        <p:nvSpPr>
          <p:cNvPr id="15" name="TextBox 14"/>
          <p:cNvSpPr txBox="1"/>
          <p:nvPr/>
        </p:nvSpPr>
        <p:spPr>
          <a:xfrm>
            <a:off x="1363484" y="3348696"/>
            <a:ext cx="7780515" cy="384721"/>
          </a:xfrm>
          <a:prstGeom prst="rect">
            <a:avLst/>
          </a:prstGeom>
          <a:noFill/>
        </p:spPr>
        <p:txBody>
          <a:bodyPr wrap="square" rtlCol="0">
            <a:spAutoFit/>
          </a:bodyPr>
          <a:lstStyle/>
          <a:p>
            <a:pPr algn="ctr"/>
            <a:r>
              <a:rPr lang="en-US" sz="1900" b="1" dirty="0">
                <a:latin typeface="Tahoma" charset="0"/>
                <a:ea typeface="Tahoma" charset="0"/>
                <a:cs typeface="Tahoma" charset="0"/>
              </a:rPr>
              <a:t>RV footnote: </a:t>
            </a:r>
            <a:r>
              <a:rPr lang="en-US" sz="1900" dirty="0">
                <a:latin typeface="Tahoma" charset="0"/>
                <a:ea typeface="Tahoma" charset="0"/>
                <a:cs typeface="Tahoma" charset="0"/>
              </a:rPr>
              <a:t>“</a:t>
            </a:r>
            <a:r>
              <a:rPr lang="en-US" sz="1900" b="1" dirty="0">
                <a:solidFill>
                  <a:srgbClr val="E6BF6D"/>
                </a:solidFill>
                <a:latin typeface="Tahoma" charset="0"/>
                <a:ea typeface="Tahoma" charset="0"/>
                <a:cs typeface="Tahoma" charset="0"/>
              </a:rPr>
              <a:t>Many</a:t>
            </a:r>
            <a:r>
              <a:rPr lang="en-US" sz="1900" dirty="0">
                <a:latin typeface="Tahoma" charset="0"/>
                <a:ea typeface="Tahoma" charset="0"/>
                <a:cs typeface="Tahoma" charset="0"/>
              </a:rPr>
              <a:t> ancient manuscripts read</a:t>
            </a:r>
            <a:r>
              <a:rPr lang="mr-IN" sz="1900" dirty="0">
                <a:latin typeface="Tahoma" charset="0"/>
                <a:ea typeface="Tahoma" charset="0"/>
                <a:cs typeface="Tahoma" charset="0"/>
              </a:rPr>
              <a:t>…</a:t>
            </a:r>
            <a:r>
              <a:rPr lang="en-US" sz="1900" dirty="0">
                <a:latin typeface="Tahoma" charset="0"/>
                <a:ea typeface="Tahoma" charset="0"/>
                <a:cs typeface="Tahoma" charset="0"/>
              </a:rPr>
              <a:t> as the AV”</a:t>
            </a:r>
            <a:endParaRPr lang="en-US" sz="1900" b="1" dirty="0">
              <a:solidFill>
                <a:srgbClr val="FFFF00"/>
              </a:solidFill>
              <a:latin typeface="Tahoma" charset="0"/>
              <a:ea typeface="Tahoma" charset="0"/>
              <a:cs typeface="Tahoma" charset="0"/>
            </a:endParaRPr>
          </a:p>
        </p:txBody>
      </p:sp>
      <p:sp>
        <p:nvSpPr>
          <p:cNvPr id="16" name="TextBox 15"/>
          <p:cNvSpPr txBox="1"/>
          <p:nvPr/>
        </p:nvSpPr>
        <p:spPr>
          <a:xfrm>
            <a:off x="1279644" y="3780004"/>
            <a:ext cx="7780515" cy="384721"/>
          </a:xfrm>
          <a:prstGeom prst="rect">
            <a:avLst/>
          </a:prstGeom>
          <a:noFill/>
        </p:spPr>
        <p:txBody>
          <a:bodyPr wrap="square" rtlCol="0">
            <a:spAutoFit/>
          </a:bodyPr>
          <a:lstStyle/>
          <a:p>
            <a:pPr algn="ctr"/>
            <a:r>
              <a:rPr lang="en-US" sz="1900" b="1" dirty="0">
                <a:latin typeface="Tahoma" charset="0"/>
                <a:ea typeface="Tahoma" charset="0"/>
                <a:cs typeface="Tahoma" charset="0"/>
              </a:rPr>
              <a:t>NRSV footnote: </a:t>
            </a:r>
            <a:r>
              <a:rPr lang="en-US" sz="1900" dirty="0">
                <a:latin typeface="Tahoma" charset="0"/>
                <a:ea typeface="Tahoma" charset="0"/>
                <a:cs typeface="Tahoma" charset="0"/>
              </a:rPr>
              <a:t>“</a:t>
            </a:r>
            <a:r>
              <a:rPr lang="en-US" sz="1900" b="1" dirty="0">
                <a:solidFill>
                  <a:srgbClr val="E6BF6D"/>
                </a:solidFill>
                <a:latin typeface="Tahoma" charset="0"/>
                <a:ea typeface="Tahoma" charset="0"/>
                <a:cs typeface="Tahoma" charset="0"/>
              </a:rPr>
              <a:t>Other</a:t>
            </a:r>
            <a:r>
              <a:rPr lang="en-US" sz="1900" dirty="0">
                <a:latin typeface="Tahoma" charset="0"/>
                <a:ea typeface="Tahoma" charset="0"/>
                <a:cs typeface="Tahoma" charset="0"/>
              </a:rPr>
              <a:t> ancient manuscripts read</a:t>
            </a:r>
            <a:r>
              <a:rPr lang="mr-IN" sz="1900" dirty="0">
                <a:latin typeface="Tahoma" charset="0"/>
                <a:ea typeface="Tahoma" charset="0"/>
                <a:cs typeface="Tahoma" charset="0"/>
              </a:rPr>
              <a:t>…</a:t>
            </a:r>
            <a:r>
              <a:rPr lang="en-US" sz="1900" dirty="0">
                <a:latin typeface="Tahoma" charset="0"/>
                <a:ea typeface="Tahoma" charset="0"/>
                <a:cs typeface="Tahoma" charset="0"/>
              </a:rPr>
              <a:t> as the AV”</a:t>
            </a:r>
            <a:endParaRPr lang="en-US" sz="1900" b="1" dirty="0">
              <a:solidFill>
                <a:srgbClr val="FFFF00"/>
              </a:solidFill>
              <a:latin typeface="Tahoma" charset="0"/>
              <a:ea typeface="Tahoma" charset="0"/>
              <a:cs typeface="Tahoma" charset="0"/>
            </a:endParaRPr>
          </a:p>
        </p:txBody>
      </p:sp>
      <p:sp>
        <p:nvSpPr>
          <p:cNvPr id="17" name="TextBox 16"/>
          <p:cNvSpPr txBox="1"/>
          <p:nvPr/>
        </p:nvSpPr>
        <p:spPr>
          <a:xfrm>
            <a:off x="1363483" y="4175235"/>
            <a:ext cx="7780515" cy="384721"/>
          </a:xfrm>
          <a:prstGeom prst="rect">
            <a:avLst/>
          </a:prstGeom>
          <a:noFill/>
        </p:spPr>
        <p:txBody>
          <a:bodyPr wrap="square" rtlCol="0">
            <a:spAutoFit/>
          </a:bodyPr>
          <a:lstStyle/>
          <a:p>
            <a:pPr algn="ctr"/>
            <a:r>
              <a:rPr lang="en-US" sz="1900" b="1" dirty="0">
                <a:latin typeface="Tahoma" charset="0"/>
                <a:ea typeface="Tahoma" charset="0"/>
                <a:cs typeface="Tahoma" charset="0"/>
              </a:rPr>
              <a:t>NIV footnote: </a:t>
            </a:r>
            <a:r>
              <a:rPr lang="en-US" sz="1900" dirty="0">
                <a:latin typeface="Tahoma" charset="0"/>
                <a:ea typeface="Tahoma" charset="0"/>
                <a:cs typeface="Tahoma" charset="0"/>
              </a:rPr>
              <a:t>“</a:t>
            </a:r>
            <a:r>
              <a:rPr lang="en-US" sz="1900" b="1" dirty="0">
                <a:solidFill>
                  <a:srgbClr val="E6BF6D"/>
                </a:solidFill>
                <a:latin typeface="Tahoma" charset="0"/>
                <a:ea typeface="Tahoma" charset="0"/>
                <a:cs typeface="Tahoma" charset="0"/>
              </a:rPr>
              <a:t>Some</a:t>
            </a:r>
            <a:r>
              <a:rPr lang="en-US" sz="1900" dirty="0">
                <a:latin typeface="Tahoma" charset="0"/>
                <a:ea typeface="Tahoma" charset="0"/>
                <a:cs typeface="Tahoma" charset="0"/>
              </a:rPr>
              <a:t> ancient manuscripts read</a:t>
            </a:r>
            <a:r>
              <a:rPr lang="mr-IN" sz="1900" dirty="0">
                <a:latin typeface="Tahoma" charset="0"/>
                <a:ea typeface="Tahoma" charset="0"/>
                <a:cs typeface="Tahoma" charset="0"/>
              </a:rPr>
              <a:t>…</a:t>
            </a:r>
            <a:r>
              <a:rPr lang="en-US" sz="1900" dirty="0">
                <a:latin typeface="Tahoma" charset="0"/>
                <a:ea typeface="Tahoma" charset="0"/>
                <a:cs typeface="Tahoma" charset="0"/>
              </a:rPr>
              <a:t> as the AV”</a:t>
            </a:r>
            <a:endParaRPr lang="en-US" sz="1900" b="1" dirty="0">
              <a:solidFill>
                <a:srgbClr val="FFFF00"/>
              </a:solidFill>
              <a:latin typeface="Tahoma" charset="0"/>
              <a:ea typeface="Tahoma" charset="0"/>
              <a:cs typeface="Tahoma" charset="0"/>
            </a:endParaRPr>
          </a:p>
        </p:txBody>
      </p:sp>
      <p:sp>
        <p:nvSpPr>
          <p:cNvPr id="18" name="TextBox 17"/>
          <p:cNvSpPr txBox="1"/>
          <p:nvPr/>
        </p:nvSpPr>
        <p:spPr>
          <a:xfrm>
            <a:off x="1363482" y="4703076"/>
            <a:ext cx="7780515" cy="1846659"/>
          </a:xfrm>
          <a:prstGeom prst="rect">
            <a:avLst/>
          </a:prstGeom>
          <a:noFill/>
        </p:spPr>
        <p:txBody>
          <a:bodyPr wrap="square" rtlCol="0">
            <a:spAutoFit/>
          </a:bodyPr>
          <a:lstStyle/>
          <a:p>
            <a:pPr algn="ctr"/>
            <a:r>
              <a:rPr lang="en-US" sz="1900" dirty="0">
                <a:latin typeface="Tahoma" charset="0"/>
                <a:ea typeface="Tahoma" charset="0"/>
                <a:cs typeface="Tahoma" charset="0"/>
              </a:rPr>
              <a:t>The truth is that out of over 5300 manuscripts extant, </a:t>
            </a:r>
            <a:r>
              <a:rPr lang="en-US" sz="1900" b="1" dirty="0">
                <a:solidFill>
                  <a:srgbClr val="FFFF00"/>
                </a:solidFill>
                <a:latin typeface="Tahoma" charset="0"/>
                <a:ea typeface="Tahoma" charset="0"/>
                <a:cs typeface="Tahoma" charset="0"/>
              </a:rPr>
              <a:t>99.9% of all of them have the full version</a:t>
            </a:r>
            <a:r>
              <a:rPr lang="en-US" sz="1900" dirty="0">
                <a:latin typeface="Tahoma" charset="0"/>
                <a:ea typeface="Tahoma" charset="0"/>
                <a:cs typeface="Tahoma" charset="0"/>
              </a:rPr>
              <a:t> (which the NIV has the audacity to call “some”!), and only 5 known manuscripts (including </a:t>
            </a:r>
            <a:r>
              <a:rPr lang="en-US" sz="1900" dirty="0" err="1">
                <a:latin typeface="Tahoma" charset="0"/>
                <a:ea typeface="Tahoma" charset="0"/>
                <a:cs typeface="Tahoma" charset="0"/>
              </a:rPr>
              <a:t>Vaticanus</a:t>
            </a:r>
            <a:r>
              <a:rPr lang="en-US" sz="1900" dirty="0">
                <a:latin typeface="Tahoma" charset="0"/>
                <a:ea typeface="Tahoma" charset="0"/>
                <a:cs typeface="Tahoma" charset="0"/>
              </a:rPr>
              <a:t> and </a:t>
            </a:r>
            <a:r>
              <a:rPr lang="en-US" sz="1900" dirty="0" err="1">
                <a:latin typeface="Tahoma" charset="0"/>
                <a:ea typeface="Tahoma" charset="0"/>
                <a:cs typeface="Tahoma" charset="0"/>
              </a:rPr>
              <a:t>Sinaiticus</a:t>
            </a:r>
            <a:r>
              <a:rPr lang="en-US" sz="1900" dirty="0">
                <a:latin typeface="Tahoma" charset="0"/>
                <a:ea typeface="Tahoma" charset="0"/>
                <a:cs typeface="Tahoma" charset="0"/>
              </a:rPr>
              <a:t>) leave some parts out and even then none of these agree! </a:t>
            </a:r>
            <a:r>
              <a:rPr lang="en-US" sz="1900" b="1" dirty="0">
                <a:solidFill>
                  <a:srgbClr val="FFFF00"/>
                </a:solidFill>
                <a:latin typeface="Tahoma" charset="0"/>
                <a:ea typeface="Tahoma" charset="0"/>
                <a:cs typeface="Tahoma" charset="0"/>
              </a:rPr>
              <a:t>Furthermore, 3 of them were available to the compilers of the AV in 1611 but were rejected!</a:t>
            </a:r>
          </a:p>
        </p:txBody>
      </p:sp>
    </p:spTree>
    <p:extLst>
      <p:ext uri="{BB962C8B-B14F-4D97-AF65-F5344CB8AC3E}">
        <p14:creationId xmlns:p14="http://schemas.microsoft.com/office/powerpoint/2010/main" val="27377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29429"/>
            <a:ext cx="7364412" cy="811096"/>
          </a:xfrm>
        </p:spPr>
        <p:txBody>
          <a:bodyPr>
            <a:noAutofit/>
          </a:bodyPr>
          <a:lstStyle/>
          <a:p>
            <a:r>
              <a:rPr lang="en-US" b="1" dirty="0">
                <a:solidFill>
                  <a:srgbClr val="E6BF6D"/>
                </a:solidFill>
                <a:latin typeface="Papyrus"/>
                <a:cs typeface="Papyrus"/>
              </a:rPr>
              <a:t>(1) </a:t>
            </a:r>
            <a:r>
              <a:rPr lang="en-US" dirty="0">
                <a:latin typeface="Papyrus"/>
                <a:cs typeface="Papyrus"/>
              </a:rPr>
              <a:t>Missing or altered text</a:t>
            </a:r>
            <a:endParaRPr lang="en-US" dirty="0">
              <a:solidFill>
                <a:srgbClr val="E6BF6D"/>
              </a:solidFill>
              <a:latin typeface="Papyrus"/>
              <a:cs typeface="Papyrus"/>
            </a:endParaRP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1363485" y="997565"/>
            <a:ext cx="7515402" cy="5370701"/>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(4) </a:t>
            </a:r>
            <a:r>
              <a:rPr lang="en-US" sz="1900" dirty="0">
                <a:latin typeface="Tahoma" charset="0"/>
                <a:ea typeface="Tahoma" charset="0"/>
                <a:cs typeface="Tahoma" charset="0"/>
              </a:rPr>
              <a:t>Just to give perspective as to the difference, here is the Lord’s Prayer according to the Message</a:t>
            </a:r>
            <a:r>
              <a:rPr lang="mr-IN" sz="1900" dirty="0">
                <a:latin typeface="Tahoma" charset="0"/>
                <a:ea typeface="Tahoma" charset="0"/>
                <a:cs typeface="Tahoma" charset="0"/>
              </a:rPr>
              <a:t>…</a:t>
            </a:r>
            <a:endParaRPr lang="en-US" sz="1900" dirty="0">
              <a:latin typeface="Tahoma" charset="0"/>
              <a:ea typeface="Tahoma" charset="0"/>
              <a:cs typeface="Tahoma" charset="0"/>
            </a:endParaRPr>
          </a:p>
          <a:p>
            <a:pPr algn="ctr"/>
            <a:endParaRPr lang="en-US" sz="1900" dirty="0">
              <a:latin typeface="Tahoma" charset="0"/>
              <a:ea typeface="Tahoma" charset="0"/>
              <a:cs typeface="Tahoma" charset="0"/>
            </a:endParaRPr>
          </a:p>
          <a:p>
            <a:pPr algn="ctr"/>
            <a:r>
              <a:rPr lang="en-US" sz="2200" b="1" dirty="0">
                <a:latin typeface="Tahoma" charset="0"/>
                <a:ea typeface="Tahoma" charset="0"/>
                <a:cs typeface="Tahoma" charset="0"/>
              </a:rPr>
              <a:t>“Our Father in heaven</a:t>
            </a:r>
          </a:p>
          <a:p>
            <a:pPr algn="ctr"/>
            <a:r>
              <a:rPr lang="en-US" sz="2200" b="1" dirty="0">
                <a:latin typeface="Tahoma" charset="0"/>
                <a:ea typeface="Tahoma" charset="0"/>
                <a:cs typeface="Tahoma" charset="0"/>
              </a:rPr>
              <a:t>Reveal who you are</a:t>
            </a:r>
          </a:p>
          <a:p>
            <a:pPr algn="ctr"/>
            <a:r>
              <a:rPr lang="en-US" sz="2200" b="1" dirty="0">
                <a:latin typeface="Tahoma" charset="0"/>
                <a:ea typeface="Tahoma" charset="0"/>
                <a:cs typeface="Tahoma" charset="0"/>
              </a:rPr>
              <a:t>Set the world aright</a:t>
            </a:r>
          </a:p>
          <a:p>
            <a:pPr algn="ctr"/>
            <a:r>
              <a:rPr lang="en-US" sz="2200" b="1" dirty="0">
                <a:latin typeface="Tahoma" charset="0"/>
                <a:ea typeface="Tahoma" charset="0"/>
                <a:cs typeface="Tahoma" charset="0"/>
              </a:rPr>
              <a:t>Do what’s best </a:t>
            </a:r>
            <a:r>
              <a:rPr lang="mr-IN" sz="2200" b="1" dirty="0">
                <a:latin typeface="Tahoma" charset="0"/>
                <a:ea typeface="Tahoma" charset="0"/>
                <a:cs typeface="Tahoma" charset="0"/>
              </a:rPr>
              <a:t>–</a:t>
            </a:r>
            <a:r>
              <a:rPr lang="en-US" sz="2200" b="1" dirty="0">
                <a:latin typeface="Tahoma" charset="0"/>
                <a:ea typeface="Tahoma" charset="0"/>
                <a:cs typeface="Tahoma" charset="0"/>
              </a:rPr>
              <a:t> as above, so below</a:t>
            </a:r>
          </a:p>
          <a:p>
            <a:pPr algn="ctr"/>
            <a:r>
              <a:rPr lang="en-US" sz="2200" b="1" dirty="0">
                <a:latin typeface="Tahoma" charset="0"/>
                <a:ea typeface="Tahoma" charset="0"/>
                <a:cs typeface="Tahoma" charset="0"/>
              </a:rPr>
              <a:t>Keep us alive with three square meals</a:t>
            </a:r>
          </a:p>
          <a:p>
            <a:pPr algn="ctr"/>
            <a:r>
              <a:rPr lang="en-US" sz="2200" b="1" dirty="0">
                <a:latin typeface="Tahoma" charset="0"/>
                <a:ea typeface="Tahoma" charset="0"/>
                <a:cs typeface="Tahoma" charset="0"/>
              </a:rPr>
              <a:t>Keep us forgiven with you and forgiving others</a:t>
            </a:r>
          </a:p>
          <a:p>
            <a:pPr algn="ctr"/>
            <a:r>
              <a:rPr lang="en-US" sz="2200" b="1" dirty="0">
                <a:latin typeface="Tahoma" charset="0"/>
                <a:ea typeface="Tahoma" charset="0"/>
                <a:cs typeface="Tahoma" charset="0"/>
              </a:rPr>
              <a:t>Keep us safe from ourselves and the Devil</a:t>
            </a:r>
          </a:p>
          <a:p>
            <a:pPr algn="ctr"/>
            <a:r>
              <a:rPr lang="en-US" sz="2200" b="1" dirty="0">
                <a:latin typeface="Tahoma" charset="0"/>
                <a:ea typeface="Tahoma" charset="0"/>
                <a:cs typeface="Tahoma" charset="0"/>
              </a:rPr>
              <a:t>You’re in charge!</a:t>
            </a:r>
          </a:p>
          <a:p>
            <a:pPr algn="ctr"/>
            <a:r>
              <a:rPr lang="en-US" sz="2200" b="1" dirty="0">
                <a:latin typeface="Tahoma" charset="0"/>
                <a:ea typeface="Tahoma" charset="0"/>
                <a:cs typeface="Tahoma" charset="0"/>
              </a:rPr>
              <a:t>You can do anything you want!</a:t>
            </a:r>
          </a:p>
          <a:p>
            <a:pPr algn="ctr"/>
            <a:r>
              <a:rPr lang="en-US" sz="2200" b="1" dirty="0">
                <a:latin typeface="Tahoma" charset="0"/>
                <a:ea typeface="Tahoma" charset="0"/>
                <a:cs typeface="Tahoma" charset="0"/>
              </a:rPr>
              <a:t>You’re ablaze in beauty!</a:t>
            </a:r>
          </a:p>
          <a:p>
            <a:pPr algn="ctr"/>
            <a:r>
              <a:rPr lang="en-US" sz="2200" b="1" dirty="0">
                <a:latin typeface="Tahoma" charset="0"/>
                <a:ea typeface="Tahoma" charset="0"/>
                <a:cs typeface="Tahoma" charset="0"/>
              </a:rPr>
              <a:t>Yes! Yes! Yes!”</a:t>
            </a:r>
          </a:p>
          <a:p>
            <a:pPr algn="ctr"/>
            <a:endParaRPr lang="en-US" sz="2200" b="1" dirty="0">
              <a:latin typeface="Tahoma" charset="0"/>
              <a:ea typeface="Tahoma" charset="0"/>
              <a:cs typeface="Tahoma" charset="0"/>
            </a:endParaRPr>
          </a:p>
          <a:p>
            <a:pPr algn="ctr"/>
            <a:r>
              <a:rPr lang="en-US" sz="2200" b="1" dirty="0">
                <a:solidFill>
                  <a:srgbClr val="FFFF00"/>
                </a:solidFill>
                <a:latin typeface="Tahoma" charset="0"/>
                <a:ea typeface="Tahoma" charset="0"/>
                <a:cs typeface="Tahoma" charset="0"/>
              </a:rPr>
              <a:t>Doctrinal error?</a:t>
            </a:r>
          </a:p>
        </p:txBody>
      </p:sp>
    </p:spTree>
    <p:extLst>
      <p:ext uri="{BB962C8B-B14F-4D97-AF65-F5344CB8AC3E}">
        <p14:creationId xmlns:p14="http://schemas.microsoft.com/office/powerpoint/2010/main" val="798169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fade">
                                      <p:cBhvr>
                                        <p:cTn id="12" dur="500"/>
                                        <p:tgtEl>
                                          <p:spTgt spid="1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animEffect transition="in" filter="fade">
                                      <p:cBhvr>
                                        <p:cTn id="15" dur="500"/>
                                        <p:tgtEl>
                                          <p:spTgt spid="1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3">
                                            <p:txEl>
                                              <p:pRg st="4" end="4"/>
                                            </p:txEl>
                                          </p:spTgt>
                                        </p:tgtEl>
                                        <p:attrNameLst>
                                          <p:attrName>style.visibility</p:attrName>
                                        </p:attrNameLst>
                                      </p:cBhvr>
                                      <p:to>
                                        <p:strVal val="visible"/>
                                      </p:to>
                                    </p:set>
                                    <p:animEffect transition="in" filter="fade">
                                      <p:cBhvr>
                                        <p:cTn id="18" dur="500"/>
                                        <p:tgtEl>
                                          <p:spTgt spid="1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3">
                                            <p:txEl>
                                              <p:pRg st="5" end="5"/>
                                            </p:txEl>
                                          </p:spTgt>
                                        </p:tgtEl>
                                        <p:attrNameLst>
                                          <p:attrName>style.visibility</p:attrName>
                                        </p:attrNameLst>
                                      </p:cBhvr>
                                      <p:to>
                                        <p:strVal val="visible"/>
                                      </p:to>
                                    </p:set>
                                    <p:animEffect transition="in" filter="fade">
                                      <p:cBhvr>
                                        <p:cTn id="21" dur="500"/>
                                        <p:tgtEl>
                                          <p:spTgt spid="1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xEl>
                                              <p:pRg st="6" end="6"/>
                                            </p:txEl>
                                          </p:spTgt>
                                        </p:tgtEl>
                                        <p:attrNameLst>
                                          <p:attrName>style.visibility</p:attrName>
                                        </p:attrNameLst>
                                      </p:cBhvr>
                                      <p:to>
                                        <p:strVal val="visible"/>
                                      </p:to>
                                    </p:set>
                                    <p:animEffect transition="in" filter="fade">
                                      <p:cBhvr>
                                        <p:cTn id="24" dur="500"/>
                                        <p:tgtEl>
                                          <p:spTgt spid="13">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13">
                                            <p:txEl>
                                              <p:pRg st="7" end="7"/>
                                            </p:txEl>
                                          </p:spTgt>
                                        </p:tgtEl>
                                        <p:attrNameLst>
                                          <p:attrName>style.visibility</p:attrName>
                                        </p:attrNameLst>
                                      </p:cBhvr>
                                      <p:to>
                                        <p:strVal val="visible"/>
                                      </p:to>
                                    </p:set>
                                    <p:animEffect transition="in" filter="fade">
                                      <p:cBhvr>
                                        <p:cTn id="27" dur="500"/>
                                        <p:tgtEl>
                                          <p:spTgt spid="13">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13">
                                            <p:txEl>
                                              <p:pRg st="8" end="8"/>
                                            </p:txEl>
                                          </p:spTgt>
                                        </p:tgtEl>
                                        <p:attrNameLst>
                                          <p:attrName>style.visibility</p:attrName>
                                        </p:attrNameLst>
                                      </p:cBhvr>
                                      <p:to>
                                        <p:strVal val="visible"/>
                                      </p:to>
                                    </p:set>
                                    <p:animEffect transition="in" filter="fade">
                                      <p:cBhvr>
                                        <p:cTn id="30" dur="500"/>
                                        <p:tgtEl>
                                          <p:spTgt spid="13">
                                            <p:txEl>
                                              <p:pRg st="8" end="8"/>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13">
                                            <p:txEl>
                                              <p:pRg st="9" end="9"/>
                                            </p:txEl>
                                          </p:spTgt>
                                        </p:tgtEl>
                                        <p:attrNameLst>
                                          <p:attrName>style.visibility</p:attrName>
                                        </p:attrNameLst>
                                      </p:cBhvr>
                                      <p:to>
                                        <p:strVal val="visible"/>
                                      </p:to>
                                    </p:set>
                                    <p:animEffect transition="in" filter="fade">
                                      <p:cBhvr>
                                        <p:cTn id="33" dur="500"/>
                                        <p:tgtEl>
                                          <p:spTgt spid="13">
                                            <p:txEl>
                                              <p:pRg st="9" end="9"/>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13">
                                            <p:txEl>
                                              <p:pRg st="10" end="10"/>
                                            </p:txEl>
                                          </p:spTgt>
                                        </p:tgtEl>
                                        <p:attrNameLst>
                                          <p:attrName>style.visibility</p:attrName>
                                        </p:attrNameLst>
                                      </p:cBhvr>
                                      <p:to>
                                        <p:strVal val="visible"/>
                                      </p:to>
                                    </p:set>
                                    <p:animEffect transition="in" filter="fade">
                                      <p:cBhvr>
                                        <p:cTn id="36" dur="500"/>
                                        <p:tgtEl>
                                          <p:spTgt spid="13">
                                            <p:txEl>
                                              <p:pRg st="10" end="1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13">
                                            <p:txEl>
                                              <p:pRg st="11" end="11"/>
                                            </p:txEl>
                                          </p:spTgt>
                                        </p:tgtEl>
                                        <p:attrNameLst>
                                          <p:attrName>style.visibility</p:attrName>
                                        </p:attrNameLst>
                                      </p:cBhvr>
                                      <p:to>
                                        <p:strVal val="visible"/>
                                      </p:to>
                                    </p:set>
                                    <p:animEffect transition="in" filter="fade">
                                      <p:cBhvr>
                                        <p:cTn id="39" dur="500"/>
                                        <p:tgtEl>
                                          <p:spTgt spid="13">
                                            <p:txEl>
                                              <p:pRg st="11" end="11"/>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13">
                                            <p:txEl>
                                              <p:pRg st="12" end="12"/>
                                            </p:txEl>
                                          </p:spTgt>
                                        </p:tgtEl>
                                        <p:attrNameLst>
                                          <p:attrName>style.visibility</p:attrName>
                                        </p:attrNameLst>
                                      </p:cBhvr>
                                      <p:to>
                                        <p:strVal val="visible"/>
                                      </p:to>
                                    </p:set>
                                    <p:animEffect transition="in" filter="fade">
                                      <p:cBhvr>
                                        <p:cTn id="42" dur="500"/>
                                        <p:tgtEl>
                                          <p:spTgt spid="13">
                                            <p:txEl>
                                              <p:pRg st="12" end="1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3">
                                            <p:txEl>
                                              <p:pRg st="14" end="14"/>
                                            </p:txEl>
                                          </p:spTgt>
                                        </p:tgtEl>
                                        <p:attrNameLst>
                                          <p:attrName>style.visibility</p:attrName>
                                        </p:attrNameLst>
                                      </p:cBhvr>
                                      <p:to>
                                        <p:strVal val="visible"/>
                                      </p:to>
                                    </p:set>
                                    <p:animEffect transition="in" filter="fade">
                                      <p:cBhvr>
                                        <p:cTn id="47" dur="500"/>
                                        <p:tgtEl>
                                          <p:spTgt spid="1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29429"/>
            <a:ext cx="7364412" cy="811096"/>
          </a:xfrm>
        </p:spPr>
        <p:txBody>
          <a:bodyPr>
            <a:noAutofit/>
          </a:bodyPr>
          <a:lstStyle/>
          <a:p>
            <a:r>
              <a:rPr lang="en-US" b="1" dirty="0">
                <a:solidFill>
                  <a:srgbClr val="E6BF6D"/>
                </a:solidFill>
                <a:latin typeface="Papyrus"/>
                <a:cs typeface="Papyrus"/>
              </a:rPr>
              <a:t>(1) </a:t>
            </a:r>
            <a:r>
              <a:rPr lang="en-US" dirty="0">
                <a:latin typeface="Papyrus"/>
                <a:cs typeface="Papyrus"/>
              </a:rPr>
              <a:t>Missing or altered text</a:t>
            </a:r>
            <a:endParaRPr lang="en-US" dirty="0">
              <a:solidFill>
                <a:srgbClr val="E6BF6D"/>
              </a:solidFill>
              <a:latin typeface="Papyrus"/>
              <a:cs typeface="Papyrus"/>
            </a:endParaRP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1363485" y="997565"/>
            <a:ext cx="7515402" cy="1261884"/>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(5) </a:t>
            </a:r>
            <a:r>
              <a:rPr lang="en-US" sz="1900" dirty="0">
                <a:latin typeface="Tahoma" charset="0"/>
                <a:ea typeface="Tahoma" charset="0"/>
                <a:cs typeface="Tahoma" charset="0"/>
              </a:rPr>
              <a:t>The most modern translations seek to give a </a:t>
            </a:r>
            <a:r>
              <a:rPr lang="en-US" sz="1900" b="1" dirty="0">
                <a:solidFill>
                  <a:srgbClr val="E6BF6D"/>
                </a:solidFill>
                <a:latin typeface="Tahoma" charset="0"/>
                <a:ea typeface="Tahoma" charset="0"/>
                <a:cs typeface="Tahoma" charset="0"/>
              </a:rPr>
              <a:t>paraphrase</a:t>
            </a:r>
            <a:r>
              <a:rPr lang="en-US" sz="1900" dirty="0">
                <a:latin typeface="Tahoma" charset="0"/>
                <a:ea typeface="Tahoma" charset="0"/>
                <a:cs typeface="Tahoma" charset="0"/>
              </a:rPr>
              <a:t> or </a:t>
            </a:r>
            <a:r>
              <a:rPr lang="en-US" sz="1900" dirty="0" err="1">
                <a:latin typeface="Tahoma" charset="0"/>
                <a:ea typeface="Tahoma" charset="0"/>
                <a:cs typeface="Tahoma" charset="0"/>
              </a:rPr>
              <a:t>precis</a:t>
            </a:r>
            <a:r>
              <a:rPr lang="en-US" sz="1900" dirty="0">
                <a:latin typeface="Tahoma" charset="0"/>
                <a:ea typeface="Tahoma" charset="0"/>
                <a:cs typeface="Tahoma" charset="0"/>
              </a:rPr>
              <a:t> rather than an actual translation, but this can often result in the substantial loss of material as exact equivalence is not being sought</a:t>
            </a:r>
            <a:r>
              <a:rPr lang="mr-IN" sz="1900" dirty="0">
                <a:latin typeface="Tahoma" charset="0"/>
                <a:ea typeface="Tahoma" charset="0"/>
                <a:cs typeface="Tahoma" charset="0"/>
              </a:rPr>
              <a:t>…</a:t>
            </a:r>
            <a:endParaRPr lang="en-US" sz="1900" dirty="0">
              <a:latin typeface="Tahoma" charset="0"/>
              <a:ea typeface="Tahoma" charset="0"/>
              <a:cs typeface="Tahoma" charset="0"/>
            </a:endParaRPr>
          </a:p>
        </p:txBody>
      </p:sp>
      <p:sp>
        <p:nvSpPr>
          <p:cNvPr id="18" name="TextBox 17"/>
          <p:cNvSpPr txBox="1"/>
          <p:nvPr/>
        </p:nvSpPr>
        <p:spPr>
          <a:xfrm>
            <a:off x="1363482" y="4703076"/>
            <a:ext cx="7780515" cy="1846659"/>
          </a:xfrm>
          <a:prstGeom prst="rect">
            <a:avLst/>
          </a:prstGeom>
          <a:noFill/>
        </p:spPr>
        <p:txBody>
          <a:bodyPr wrap="square" rtlCol="0">
            <a:spAutoFit/>
          </a:bodyPr>
          <a:lstStyle/>
          <a:p>
            <a:pPr algn="ctr"/>
            <a:r>
              <a:rPr lang="en-US" sz="1900" dirty="0">
                <a:latin typeface="Tahoma" charset="0"/>
                <a:ea typeface="Tahoma" charset="0"/>
                <a:cs typeface="Tahoma" charset="0"/>
              </a:rPr>
              <a:t>The editors of these new translations seem to have </a:t>
            </a:r>
            <a:r>
              <a:rPr lang="en-US" sz="1900" b="1" dirty="0">
                <a:solidFill>
                  <a:srgbClr val="FFFF00"/>
                </a:solidFill>
                <a:latin typeface="Tahoma" charset="0"/>
                <a:ea typeface="Tahoma" charset="0"/>
                <a:cs typeface="Tahoma" charset="0"/>
              </a:rPr>
              <a:t>shortened the Old Testament by about 15%!</a:t>
            </a:r>
          </a:p>
          <a:p>
            <a:pPr algn="ctr"/>
            <a:endParaRPr lang="en-US" sz="1900" dirty="0">
              <a:latin typeface="Tahoma" charset="0"/>
              <a:ea typeface="Tahoma" charset="0"/>
              <a:cs typeface="Tahoma" charset="0"/>
            </a:endParaRPr>
          </a:p>
          <a:p>
            <a:pPr algn="ctr"/>
            <a:r>
              <a:rPr lang="en-US" sz="1900" dirty="0">
                <a:latin typeface="Tahoma" charset="0"/>
                <a:ea typeface="Tahoma" charset="0"/>
                <a:cs typeface="Tahoma" charset="0"/>
              </a:rPr>
              <a:t>If the RSV and the Living bible are compared, the New Testaments have almost the same number of pages </a:t>
            </a:r>
            <a:r>
              <a:rPr lang="en-US" sz="1900" b="1" dirty="0">
                <a:solidFill>
                  <a:srgbClr val="FFFF00"/>
                </a:solidFill>
                <a:latin typeface="Tahoma" charset="0"/>
                <a:ea typeface="Tahoma" charset="0"/>
                <a:cs typeface="Tahoma" charset="0"/>
              </a:rPr>
              <a:t>but</a:t>
            </a:r>
            <a:r>
              <a:rPr lang="en-US" sz="1900" dirty="0">
                <a:latin typeface="Tahoma" charset="0"/>
                <a:ea typeface="Tahoma" charset="0"/>
                <a:cs typeface="Tahoma" charset="0"/>
              </a:rPr>
              <a:t> </a:t>
            </a:r>
            <a:r>
              <a:rPr lang="en-US" sz="1900" b="1" dirty="0">
                <a:solidFill>
                  <a:srgbClr val="FFFF00"/>
                </a:solidFill>
                <a:latin typeface="Tahoma" charset="0"/>
                <a:ea typeface="Tahoma" charset="0"/>
                <a:cs typeface="Tahoma" charset="0"/>
              </a:rPr>
              <a:t>the Old Testament in the Living Bible is 250 pages shorter!</a:t>
            </a:r>
          </a:p>
        </p:txBody>
      </p:sp>
      <p:graphicFrame>
        <p:nvGraphicFramePr>
          <p:cNvPr id="3" name="Table 2"/>
          <p:cNvGraphicFramePr>
            <a:graphicFrameLocks noGrp="1"/>
          </p:cNvGraphicFramePr>
          <p:nvPr>
            <p:extLst>
              <p:ext uri="{D42A27DB-BD31-4B8C-83A1-F6EECF244321}">
                <p14:modId xmlns:p14="http://schemas.microsoft.com/office/powerpoint/2010/main" val="367378209"/>
              </p:ext>
            </p:extLst>
          </p:nvPr>
        </p:nvGraphicFramePr>
        <p:xfrm>
          <a:off x="1481964" y="2469055"/>
          <a:ext cx="7410768" cy="1903248"/>
        </p:xfrm>
        <a:graphic>
          <a:graphicData uri="http://schemas.openxmlformats.org/drawingml/2006/table">
            <a:tbl>
              <a:tblPr firstRow="1" bandRow="1">
                <a:tableStyleId>{5C22544A-7EE6-4342-B048-85BDC9FD1C3A}</a:tableStyleId>
              </a:tblPr>
              <a:tblGrid>
                <a:gridCol w="1924368">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1828800">
                  <a:extLst>
                    <a:ext uri="{9D8B030D-6E8A-4147-A177-3AD203B41FA5}">
                      <a16:colId xmlns:a16="http://schemas.microsoft.com/office/drawing/2014/main" val="20003"/>
                    </a:ext>
                  </a:extLst>
                </a:gridCol>
              </a:tblGrid>
              <a:tr h="475812">
                <a:tc>
                  <a:txBody>
                    <a:bodyPr/>
                    <a:lstStyle/>
                    <a:p>
                      <a:pPr algn="ctr"/>
                      <a:r>
                        <a:rPr lang="en-US" dirty="0">
                          <a:latin typeface="Tahoma" charset="0"/>
                          <a:ea typeface="Tahoma" charset="0"/>
                          <a:cs typeface="Tahoma" charset="0"/>
                        </a:rPr>
                        <a:t>TRANSLATION</a:t>
                      </a:r>
                    </a:p>
                  </a:txBody>
                  <a:tcPr anchor="ctr">
                    <a:noFill/>
                  </a:tcPr>
                </a:tc>
                <a:tc>
                  <a:txBody>
                    <a:bodyPr/>
                    <a:lstStyle/>
                    <a:p>
                      <a:pPr algn="ctr"/>
                      <a:r>
                        <a:rPr lang="en-US" dirty="0">
                          <a:latin typeface="Tahoma" charset="0"/>
                          <a:ea typeface="Tahoma" charset="0"/>
                          <a:cs typeface="Tahoma" charset="0"/>
                        </a:rPr>
                        <a:t>O.T</a:t>
                      </a:r>
                    </a:p>
                  </a:txBody>
                  <a:tcPr anchor="ctr">
                    <a:noFill/>
                  </a:tcPr>
                </a:tc>
                <a:tc>
                  <a:txBody>
                    <a:bodyPr/>
                    <a:lstStyle/>
                    <a:p>
                      <a:pPr algn="ctr"/>
                      <a:r>
                        <a:rPr lang="en-US" dirty="0">
                          <a:latin typeface="Tahoma" charset="0"/>
                          <a:ea typeface="Tahoma" charset="0"/>
                          <a:cs typeface="Tahoma" charset="0"/>
                        </a:rPr>
                        <a:t>N.T</a:t>
                      </a:r>
                    </a:p>
                  </a:txBody>
                  <a:tcPr anchor="ctr">
                    <a:noFill/>
                  </a:tcPr>
                </a:tc>
                <a:tc>
                  <a:txBody>
                    <a:bodyPr/>
                    <a:lstStyle/>
                    <a:p>
                      <a:pPr algn="ctr"/>
                      <a:r>
                        <a:rPr lang="en-US" dirty="0">
                          <a:latin typeface="Tahoma" charset="0"/>
                          <a:ea typeface="Tahoma" charset="0"/>
                          <a:cs typeface="Tahoma" charset="0"/>
                        </a:rPr>
                        <a:t>Ratio</a:t>
                      </a:r>
                      <a:r>
                        <a:rPr lang="en-US" baseline="0" dirty="0">
                          <a:latin typeface="Tahoma" charset="0"/>
                          <a:ea typeface="Tahoma" charset="0"/>
                          <a:cs typeface="Tahoma" charset="0"/>
                        </a:rPr>
                        <a:t> O.T/N.T</a:t>
                      </a:r>
                      <a:endParaRPr lang="en-US" dirty="0">
                        <a:latin typeface="Tahoma" charset="0"/>
                        <a:ea typeface="Tahoma" charset="0"/>
                        <a:cs typeface="Tahoma" charset="0"/>
                      </a:endParaRPr>
                    </a:p>
                  </a:txBody>
                  <a:tcPr anchor="ctr">
                    <a:noFill/>
                  </a:tcPr>
                </a:tc>
                <a:extLst>
                  <a:ext uri="{0D108BD9-81ED-4DB2-BD59-A6C34878D82A}">
                    <a16:rowId xmlns:a16="http://schemas.microsoft.com/office/drawing/2014/main" val="10000"/>
                  </a:ext>
                </a:extLst>
              </a:tr>
              <a:tr h="475812">
                <a:tc>
                  <a:txBody>
                    <a:bodyPr/>
                    <a:lstStyle/>
                    <a:p>
                      <a:pPr algn="ctr"/>
                      <a:r>
                        <a:rPr lang="en-US" dirty="0">
                          <a:solidFill>
                            <a:schemeClr val="tx1"/>
                          </a:solidFill>
                          <a:latin typeface="Tahoma" charset="0"/>
                          <a:ea typeface="Tahoma" charset="0"/>
                          <a:cs typeface="Tahoma" charset="0"/>
                        </a:rPr>
                        <a:t>KJV</a:t>
                      </a:r>
                    </a:p>
                  </a:txBody>
                  <a:tcPr anchor="ctr">
                    <a:noFill/>
                  </a:tcPr>
                </a:tc>
                <a:tc>
                  <a:txBody>
                    <a:bodyPr/>
                    <a:lstStyle/>
                    <a:p>
                      <a:pPr algn="ctr"/>
                      <a:r>
                        <a:rPr lang="en-US" dirty="0">
                          <a:solidFill>
                            <a:schemeClr val="tx1"/>
                          </a:solidFill>
                          <a:latin typeface="Tahoma" charset="0"/>
                          <a:ea typeface="Tahoma" charset="0"/>
                          <a:cs typeface="Tahoma" charset="0"/>
                        </a:rPr>
                        <a:t>1154 pages</a:t>
                      </a:r>
                    </a:p>
                  </a:txBody>
                  <a:tcPr anchor="ctr">
                    <a:noFill/>
                  </a:tcPr>
                </a:tc>
                <a:tc>
                  <a:txBody>
                    <a:bodyPr/>
                    <a:lstStyle/>
                    <a:p>
                      <a:pPr algn="ctr"/>
                      <a:r>
                        <a:rPr lang="en-US" dirty="0">
                          <a:solidFill>
                            <a:schemeClr val="tx1"/>
                          </a:solidFill>
                          <a:latin typeface="Tahoma" charset="0"/>
                          <a:ea typeface="Tahoma" charset="0"/>
                          <a:cs typeface="Tahoma" charset="0"/>
                        </a:rPr>
                        <a:t>346 pages</a:t>
                      </a:r>
                    </a:p>
                  </a:txBody>
                  <a:tcPr anchor="ctr">
                    <a:noFill/>
                  </a:tcPr>
                </a:tc>
                <a:tc>
                  <a:txBody>
                    <a:bodyPr/>
                    <a:lstStyle/>
                    <a:p>
                      <a:pPr algn="ctr"/>
                      <a:r>
                        <a:rPr lang="en-US" b="1" dirty="0">
                          <a:solidFill>
                            <a:srgbClr val="FFFF00"/>
                          </a:solidFill>
                          <a:latin typeface="Tahoma" charset="0"/>
                          <a:ea typeface="Tahoma" charset="0"/>
                          <a:cs typeface="Tahoma" charset="0"/>
                        </a:rPr>
                        <a:t>3.34</a:t>
                      </a:r>
                    </a:p>
                  </a:txBody>
                  <a:tcPr anchor="ctr">
                    <a:noFill/>
                  </a:tcPr>
                </a:tc>
                <a:extLst>
                  <a:ext uri="{0D108BD9-81ED-4DB2-BD59-A6C34878D82A}">
                    <a16:rowId xmlns:a16="http://schemas.microsoft.com/office/drawing/2014/main" val="10001"/>
                  </a:ext>
                </a:extLst>
              </a:tr>
              <a:tr h="475812">
                <a:tc>
                  <a:txBody>
                    <a:bodyPr/>
                    <a:lstStyle/>
                    <a:p>
                      <a:pPr algn="ctr"/>
                      <a:r>
                        <a:rPr lang="en-US" dirty="0">
                          <a:solidFill>
                            <a:schemeClr val="tx1"/>
                          </a:solidFill>
                          <a:latin typeface="Tahoma" charset="0"/>
                          <a:ea typeface="Tahoma" charset="0"/>
                          <a:cs typeface="Tahoma" charset="0"/>
                        </a:rPr>
                        <a:t>Good News Bible</a:t>
                      </a:r>
                    </a:p>
                  </a:txBody>
                  <a:tcPr anchor="ctr">
                    <a:noFill/>
                  </a:tcPr>
                </a:tc>
                <a:tc>
                  <a:txBody>
                    <a:bodyPr/>
                    <a:lstStyle/>
                    <a:p>
                      <a:pPr algn="ctr"/>
                      <a:r>
                        <a:rPr lang="en-US" dirty="0">
                          <a:solidFill>
                            <a:schemeClr val="tx1"/>
                          </a:solidFill>
                          <a:latin typeface="Tahoma" charset="0"/>
                          <a:ea typeface="Tahoma" charset="0"/>
                          <a:cs typeface="Tahoma" charset="0"/>
                        </a:rPr>
                        <a:t>928 pages</a:t>
                      </a:r>
                    </a:p>
                  </a:txBody>
                  <a:tcPr anchor="ctr">
                    <a:noFill/>
                  </a:tcPr>
                </a:tc>
                <a:tc>
                  <a:txBody>
                    <a:bodyPr/>
                    <a:lstStyle/>
                    <a:p>
                      <a:pPr algn="ctr"/>
                      <a:r>
                        <a:rPr lang="en-US" dirty="0">
                          <a:solidFill>
                            <a:schemeClr val="tx1"/>
                          </a:solidFill>
                          <a:latin typeface="Tahoma" charset="0"/>
                          <a:ea typeface="Tahoma" charset="0"/>
                          <a:cs typeface="Tahoma" charset="0"/>
                        </a:rPr>
                        <a:t>321 pages</a:t>
                      </a:r>
                    </a:p>
                  </a:txBody>
                  <a:tcPr anchor="ctr">
                    <a:noFill/>
                  </a:tcPr>
                </a:tc>
                <a:tc>
                  <a:txBody>
                    <a:bodyPr/>
                    <a:lstStyle/>
                    <a:p>
                      <a:pPr algn="ctr"/>
                      <a:r>
                        <a:rPr lang="en-US" b="1" dirty="0">
                          <a:solidFill>
                            <a:srgbClr val="FFFF00"/>
                          </a:solidFill>
                          <a:latin typeface="Tahoma" charset="0"/>
                          <a:ea typeface="Tahoma" charset="0"/>
                          <a:cs typeface="Tahoma" charset="0"/>
                        </a:rPr>
                        <a:t>2.89</a:t>
                      </a:r>
                    </a:p>
                  </a:txBody>
                  <a:tcPr anchor="ctr">
                    <a:noFill/>
                  </a:tcPr>
                </a:tc>
                <a:extLst>
                  <a:ext uri="{0D108BD9-81ED-4DB2-BD59-A6C34878D82A}">
                    <a16:rowId xmlns:a16="http://schemas.microsoft.com/office/drawing/2014/main" val="10002"/>
                  </a:ext>
                </a:extLst>
              </a:tr>
              <a:tr h="475812">
                <a:tc>
                  <a:txBody>
                    <a:bodyPr/>
                    <a:lstStyle/>
                    <a:p>
                      <a:pPr algn="ctr"/>
                      <a:r>
                        <a:rPr lang="en-US" dirty="0">
                          <a:solidFill>
                            <a:schemeClr val="tx1"/>
                          </a:solidFill>
                          <a:latin typeface="Tahoma" charset="0"/>
                          <a:ea typeface="Tahoma" charset="0"/>
                          <a:cs typeface="Tahoma" charset="0"/>
                        </a:rPr>
                        <a:t>Living Bible</a:t>
                      </a:r>
                    </a:p>
                  </a:txBody>
                  <a:tcPr anchor="ctr">
                    <a:noFill/>
                  </a:tcPr>
                </a:tc>
                <a:tc>
                  <a:txBody>
                    <a:bodyPr/>
                    <a:lstStyle/>
                    <a:p>
                      <a:pPr algn="ctr"/>
                      <a:r>
                        <a:rPr lang="en-US" dirty="0">
                          <a:solidFill>
                            <a:schemeClr val="tx1"/>
                          </a:solidFill>
                          <a:latin typeface="Tahoma" charset="0"/>
                          <a:ea typeface="Tahoma" charset="0"/>
                          <a:cs typeface="Tahoma" charset="0"/>
                        </a:rPr>
                        <a:t>731 pages</a:t>
                      </a:r>
                    </a:p>
                  </a:txBody>
                  <a:tcPr anchor="ctr">
                    <a:noFill/>
                  </a:tcPr>
                </a:tc>
                <a:tc>
                  <a:txBody>
                    <a:bodyPr/>
                    <a:lstStyle/>
                    <a:p>
                      <a:pPr algn="ctr"/>
                      <a:r>
                        <a:rPr lang="en-US" dirty="0">
                          <a:solidFill>
                            <a:schemeClr val="tx1"/>
                          </a:solidFill>
                          <a:latin typeface="Tahoma" charset="0"/>
                          <a:ea typeface="Tahoma" charset="0"/>
                          <a:cs typeface="Tahoma" charset="0"/>
                        </a:rPr>
                        <a:t>276 pages</a:t>
                      </a:r>
                    </a:p>
                  </a:txBody>
                  <a:tcPr anchor="ctr">
                    <a:noFill/>
                  </a:tcPr>
                </a:tc>
                <a:tc>
                  <a:txBody>
                    <a:bodyPr/>
                    <a:lstStyle/>
                    <a:p>
                      <a:pPr algn="ctr"/>
                      <a:r>
                        <a:rPr lang="en-US" b="1" dirty="0">
                          <a:solidFill>
                            <a:srgbClr val="FFFF00"/>
                          </a:solidFill>
                          <a:latin typeface="Tahoma" charset="0"/>
                          <a:ea typeface="Tahoma" charset="0"/>
                          <a:cs typeface="Tahoma" charset="0"/>
                        </a:rPr>
                        <a:t>2.65</a:t>
                      </a:r>
                    </a:p>
                  </a:txBody>
                  <a:tcPr anchor="c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351455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29429"/>
            <a:ext cx="7364412" cy="811096"/>
          </a:xfrm>
        </p:spPr>
        <p:txBody>
          <a:bodyPr>
            <a:noAutofit/>
          </a:bodyPr>
          <a:lstStyle/>
          <a:p>
            <a:r>
              <a:rPr lang="en-US" b="1" dirty="0">
                <a:solidFill>
                  <a:srgbClr val="E6BF6D"/>
                </a:solidFill>
                <a:latin typeface="Papyrus"/>
                <a:cs typeface="Papyrus"/>
              </a:rPr>
              <a:t>(1) </a:t>
            </a:r>
            <a:r>
              <a:rPr lang="en-US" dirty="0">
                <a:latin typeface="Papyrus"/>
                <a:cs typeface="Papyrus"/>
              </a:rPr>
              <a:t>Missing or altered text</a:t>
            </a:r>
            <a:endParaRPr lang="en-US" dirty="0">
              <a:solidFill>
                <a:srgbClr val="E6BF6D"/>
              </a:solidFill>
              <a:latin typeface="Papyrus"/>
              <a:cs typeface="Papyrus"/>
            </a:endParaRP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1363485" y="997565"/>
            <a:ext cx="7515402" cy="2139047"/>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Q: </a:t>
            </a:r>
            <a:r>
              <a:rPr lang="en-US" sz="1900" dirty="0">
                <a:latin typeface="Tahoma" charset="0"/>
                <a:ea typeface="Tahoma" charset="0"/>
                <a:cs typeface="Tahoma" charset="0"/>
              </a:rPr>
              <a:t>How do these translations reconcile the fact that there are thousands of words either missing or changed when the Bible itself says:</a:t>
            </a:r>
          </a:p>
          <a:p>
            <a:pPr algn="ctr"/>
            <a:r>
              <a:rPr lang="en-US" sz="1900" dirty="0">
                <a:latin typeface="Tahoma" charset="0"/>
                <a:ea typeface="Tahoma" charset="0"/>
                <a:cs typeface="Tahoma" charset="0"/>
              </a:rPr>
              <a:t>“And if any man shall take away from the words of the book of this prophecy, God shall take away away his part out of the book of life, and out of the holy city, and from the things which are written in this book” </a:t>
            </a:r>
            <a:r>
              <a:rPr lang="en-US" sz="1900" b="1" dirty="0">
                <a:solidFill>
                  <a:srgbClr val="FFFF00"/>
                </a:solidFill>
                <a:latin typeface="Tahoma" charset="0"/>
                <a:ea typeface="Tahoma" charset="0"/>
                <a:cs typeface="Tahoma" charset="0"/>
              </a:rPr>
              <a:t>Revelation 22v19</a:t>
            </a:r>
          </a:p>
        </p:txBody>
      </p:sp>
      <p:sp>
        <p:nvSpPr>
          <p:cNvPr id="18" name="TextBox 17"/>
          <p:cNvSpPr txBox="1"/>
          <p:nvPr/>
        </p:nvSpPr>
        <p:spPr>
          <a:xfrm>
            <a:off x="1278902" y="3429000"/>
            <a:ext cx="7780515" cy="3016210"/>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A: </a:t>
            </a:r>
            <a:r>
              <a:rPr lang="en-US" sz="1900" dirty="0">
                <a:latin typeface="Tahoma" charset="0"/>
                <a:ea typeface="Tahoma" charset="0"/>
                <a:cs typeface="Tahoma" charset="0"/>
              </a:rPr>
              <a:t>According to Codex </a:t>
            </a:r>
            <a:r>
              <a:rPr lang="en-US" sz="1900" dirty="0" err="1">
                <a:latin typeface="Tahoma" charset="0"/>
                <a:ea typeface="Tahoma" charset="0"/>
                <a:cs typeface="Tahoma" charset="0"/>
              </a:rPr>
              <a:t>Vaticanus</a:t>
            </a:r>
            <a:r>
              <a:rPr lang="en-US" sz="1900" dirty="0">
                <a:latin typeface="Tahoma" charset="0"/>
                <a:ea typeface="Tahoma" charset="0"/>
                <a:cs typeface="Tahoma" charset="0"/>
              </a:rPr>
              <a:t> and Codex </a:t>
            </a:r>
            <a:r>
              <a:rPr lang="en-US" sz="1900" dirty="0" err="1">
                <a:latin typeface="Tahoma" charset="0"/>
                <a:ea typeface="Tahoma" charset="0"/>
                <a:cs typeface="Tahoma" charset="0"/>
              </a:rPr>
              <a:t>Sinaiticus</a:t>
            </a:r>
            <a:r>
              <a:rPr lang="en-US" sz="1900" dirty="0">
                <a:latin typeface="Tahoma" charset="0"/>
                <a:ea typeface="Tahoma" charset="0"/>
                <a:cs typeface="Tahoma" charset="0"/>
              </a:rPr>
              <a:t>, </a:t>
            </a:r>
            <a:br>
              <a:rPr lang="en-US" sz="1900" dirty="0">
                <a:latin typeface="Tahoma" charset="0"/>
                <a:ea typeface="Tahoma" charset="0"/>
                <a:cs typeface="Tahoma" charset="0"/>
              </a:rPr>
            </a:br>
            <a:r>
              <a:rPr lang="en-US" sz="1900" dirty="0">
                <a:latin typeface="Tahoma" charset="0"/>
                <a:ea typeface="Tahoma" charset="0"/>
                <a:cs typeface="Tahoma" charset="0"/>
              </a:rPr>
              <a:t>the answer is easy!</a:t>
            </a:r>
          </a:p>
          <a:p>
            <a:pPr algn="ctr"/>
            <a:r>
              <a:rPr lang="en-US" sz="1900" b="1" dirty="0">
                <a:solidFill>
                  <a:srgbClr val="E6BF6D"/>
                </a:solidFill>
                <a:latin typeface="Tahoma" charset="0"/>
                <a:ea typeface="Tahoma" charset="0"/>
                <a:cs typeface="Tahoma" charset="0"/>
              </a:rPr>
              <a:t>Codex </a:t>
            </a:r>
            <a:r>
              <a:rPr lang="en-US" sz="1900" b="1" dirty="0" err="1">
                <a:solidFill>
                  <a:srgbClr val="E6BF6D"/>
                </a:solidFill>
                <a:latin typeface="Tahoma" charset="0"/>
                <a:ea typeface="Tahoma" charset="0"/>
                <a:cs typeface="Tahoma" charset="0"/>
              </a:rPr>
              <a:t>Vaticanus</a:t>
            </a:r>
            <a:r>
              <a:rPr lang="en-US" sz="1900" b="1" dirty="0">
                <a:solidFill>
                  <a:srgbClr val="E6BF6D"/>
                </a:solidFill>
                <a:latin typeface="Tahoma" charset="0"/>
                <a:ea typeface="Tahoma" charset="0"/>
                <a:cs typeface="Tahoma" charset="0"/>
              </a:rPr>
              <a:t> </a:t>
            </a:r>
            <a:r>
              <a:rPr lang="en-US" sz="1900" dirty="0">
                <a:latin typeface="Tahoma" charset="0"/>
                <a:ea typeface="Tahoma" charset="0"/>
                <a:cs typeface="Tahoma" charset="0"/>
              </a:rPr>
              <a:t>has all of Revelation missing and ends with the apocryphal book of the “Epistle of Barnabas”!  It is also missing parts of Genesis, Psalms, Hebrews, and some of Paul’s writings.</a:t>
            </a:r>
          </a:p>
          <a:p>
            <a:pPr algn="ctr"/>
            <a:r>
              <a:rPr lang="en-US" sz="1900" b="1" dirty="0">
                <a:solidFill>
                  <a:srgbClr val="FFFF00"/>
                </a:solidFill>
                <a:latin typeface="Tahoma" charset="0"/>
                <a:ea typeface="Tahoma" charset="0"/>
                <a:cs typeface="Tahoma" charset="0"/>
              </a:rPr>
              <a:t>LEAVE REVELATION OUT COMPLETELY!</a:t>
            </a:r>
          </a:p>
          <a:p>
            <a:pPr algn="ctr"/>
            <a:r>
              <a:rPr lang="en-US" sz="1900" b="1" dirty="0">
                <a:solidFill>
                  <a:srgbClr val="E6BF6D"/>
                </a:solidFill>
                <a:latin typeface="Tahoma" charset="0"/>
                <a:ea typeface="Tahoma" charset="0"/>
                <a:cs typeface="Tahoma" charset="0"/>
              </a:rPr>
              <a:t>Codex </a:t>
            </a:r>
            <a:r>
              <a:rPr lang="en-US" sz="1900" b="1" dirty="0" err="1">
                <a:solidFill>
                  <a:srgbClr val="E6BF6D"/>
                </a:solidFill>
                <a:latin typeface="Tahoma" charset="0"/>
                <a:ea typeface="Tahoma" charset="0"/>
                <a:cs typeface="Tahoma" charset="0"/>
              </a:rPr>
              <a:t>Sinaiticus</a:t>
            </a:r>
            <a:r>
              <a:rPr lang="en-US" sz="1900" b="1" dirty="0">
                <a:solidFill>
                  <a:srgbClr val="E6BF6D"/>
                </a:solidFill>
                <a:latin typeface="Tahoma" charset="0"/>
                <a:ea typeface="Tahoma" charset="0"/>
                <a:cs typeface="Tahoma" charset="0"/>
              </a:rPr>
              <a:t> </a:t>
            </a:r>
            <a:r>
              <a:rPr lang="en-US" sz="1900" dirty="0">
                <a:latin typeface="Tahoma" charset="0"/>
                <a:ea typeface="Tahoma" charset="0"/>
                <a:cs typeface="Tahoma" charset="0"/>
              </a:rPr>
              <a:t>includes the apocryphal books mixed in with the New Testament and omits many single verses.</a:t>
            </a:r>
          </a:p>
          <a:p>
            <a:pPr algn="ctr"/>
            <a:r>
              <a:rPr lang="en-US" sz="1900" b="1" dirty="0">
                <a:solidFill>
                  <a:srgbClr val="FFFF00"/>
                </a:solidFill>
                <a:latin typeface="Tahoma" charset="0"/>
                <a:ea typeface="Tahoma" charset="0"/>
                <a:cs typeface="Tahoma" charset="0"/>
              </a:rPr>
              <a:t>PUT IN EVERYTHING!</a:t>
            </a:r>
          </a:p>
          <a:p>
            <a:pPr algn="ctr"/>
            <a:endParaRPr lang="en-US" sz="1900" dirty="0">
              <a:latin typeface="Tahoma" charset="0"/>
              <a:ea typeface="Tahoma" charset="0"/>
              <a:cs typeface="Tahoma" charset="0"/>
            </a:endParaRPr>
          </a:p>
        </p:txBody>
      </p:sp>
    </p:spTree>
    <p:extLst>
      <p:ext uri="{BB962C8B-B14F-4D97-AF65-F5344CB8AC3E}">
        <p14:creationId xmlns:p14="http://schemas.microsoft.com/office/powerpoint/2010/main" val="1528450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fade">
                                      <p:cBhvr>
                                        <p:cTn id="12" dur="500"/>
                                        <p:tgtEl>
                                          <p:spTgt spid="1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xEl>
                                              <p:pRg st="1" end="1"/>
                                            </p:txEl>
                                          </p:spTgt>
                                        </p:tgtEl>
                                        <p:attrNameLst>
                                          <p:attrName>style.visibility</p:attrName>
                                        </p:attrNameLst>
                                      </p:cBhvr>
                                      <p:to>
                                        <p:strVal val="visible"/>
                                      </p:to>
                                    </p:set>
                                    <p:animEffect transition="in" filter="fade">
                                      <p:cBhvr>
                                        <p:cTn id="17" dur="500"/>
                                        <p:tgtEl>
                                          <p:spTgt spid="1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xEl>
                                              <p:pRg st="2" end="2"/>
                                            </p:txEl>
                                          </p:spTgt>
                                        </p:tgtEl>
                                        <p:attrNameLst>
                                          <p:attrName>style.visibility</p:attrName>
                                        </p:attrNameLst>
                                      </p:cBhvr>
                                      <p:to>
                                        <p:strVal val="visible"/>
                                      </p:to>
                                    </p:set>
                                    <p:animEffect transition="in" filter="fade">
                                      <p:cBhvr>
                                        <p:cTn id="22" dur="500"/>
                                        <p:tgtEl>
                                          <p:spTgt spid="1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xEl>
                                              <p:pRg st="3" end="3"/>
                                            </p:txEl>
                                          </p:spTgt>
                                        </p:tgtEl>
                                        <p:attrNameLst>
                                          <p:attrName>style.visibility</p:attrName>
                                        </p:attrNameLst>
                                      </p:cBhvr>
                                      <p:to>
                                        <p:strVal val="visible"/>
                                      </p:to>
                                    </p:set>
                                    <p:animEffect transition="in" filter="fade">
                                      <p:cBhvr>
                                        <p:cTn id="27" dur="500"/>
                                        <p:tgtEl>
                                          <p:spTgt spid="1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
                                            <p:txEl>
                                              <p:pRg st="4" end="4"/>
                                            </p:txEl>
                                          </p:spTgt>
                                        </p:tgtEl>
                                        <p:attrNameLst>
                                          <p:attrName>style.visibility</p:attrName>
                                        </p:attrNameLst>
                                      </p:cBhvr>
                                      <p:to>
                                        <p:strVal val="visible"/>
                                      </p:to>
                                    </p:set>
                                    <p:animEffect transition="in" filter="fade">
                                      <p:cBhvr>
                                        <p:cTn id="32" dur="500"/>
                                        <p:tgtEl>
                                          <p:spTgt spid="1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126920"/>
            <a:ext cx="7501693" cy="1178957"/>
          </a:xfrm>
        </p:spPr>
        <p:txBody>
          <a:bodyPr>
            <a:noAutofit/>
          </a:bodyPr>
          <a:lstStyle/>
          <a:p>
            <a:r>
              <a:rPr lang="en-US" sz="3600" b="1" dirty="0">
                <a:solidFill>
                  <a:srgbClr val="E6BF6D"/>
                </a:solidFill>
                <a:latin typeface="Papyrus"/>
                <a:cs typeface="Papyrus"/>
              </a:rPr>
              <a:t>(2) </a:t>
            </a:r>
            <a:r>
              <a:rPr lang="en-US" sz="3600" dirty="0">
                <a:latin typeface="Papyrus"/>
                <a:cs typeface="Papyrus"/>
              </a:rPr>
              <a:t>Failure to correctly translate the Greek making connections difficult</a:t>
            </a:r>
            <a:endParaRPr lang="en-US" sz="3600" dirty="0">
              <a:solidFill>
                <a:srgbClr val="E6BF6D"/>
              </a:solidFill>
              <a:latin typeface="Papyrus"/>
              <a:cs typeface="Papyrus"/>
            </a:endParaRP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1312161" y="1262463"/>
            <a:ext cx="7769040" cy="969496"/>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(1) </a:t>
            </a:r>
            <a:r>
              <a:rPr lang="en-US" sz="1900" dirty="0">
                <a:latin typeface="Tahoma" charset="0"/>
                <a:ea typeface="Tahoma" charset="0"/>
                <a:cs typeface="Tahoma" charset="0"/>
              </a:rPr>
              <a:t>The modern translations almost all use what is called an “eclectic text”. This is where the editor manufactures their own subjective Greek text using their best judgment.</a:t>
            </a:r>
          </a:p>
        </p:txBody>
      </p:sp>
      <p:sp>
        <p:nvSpPr>
          <p:cNvPr id="10" name="TextBox 9"/>
          <p:cNvSpPr txBox="1"/>
          <p:nvPr/>
        </p:nvSpPr>
        <p:spPr>
          <a:xfrm>
            <a:off x="1312161" y="2199921"/>
            <a:ext cx="7769040" cy="1554272"/>
          </a:xfrm>
          <a:prstGeom prst="rect">
            <a:avLst/>
          </a:prstGeom>
          <a:noFill/>
        </p:spPr>
        <p:txBody>
          <a:bodyPr wrap="square" rtlCol="0">
            <a:spAutoFit/>
          </a:bodyPr>
          <a:lstStyle/>
          <a:p>
            <a:pPr algn="ctr"/>
            <a:r>
              <a:rPr lang="en-US" sz="1900" dirty="0">
                <a:latin typeface="Tahoma" charset="0"/>
                <a:ea typeface="Tahoma" charset="0"/>
                <a:cs typeface="Tahoma" charset="0"/>
              </a:rPr>
              <a:t>“The Greek text used in translating the New Testament (of the NIV) was an </a:t>
            </a:r>
            <a:r>
              <a:rPr lang="en-US" sz="1900" b="1" dirty="0">
                <a:solidFill>
                  <a:srgbClr val="FFFF00"/>
                </a:solidFill>
                <a:latin typeface="Tahoma" charset="0"/>
                <a:ea typeface="Tahoma" charset="0"/>
                <a:cs typeface="Tahoma" charset="0"/>
              </a:rPr>
              <a:t>eclectic</a:t>
            </a:r>
            <a:r>
              <a:rPr lang="en-US" sz="1900" dirty="0">
                <a:latin typeface="Tahoma" charset="0"/>
                <a:ea typeface="Tahoma" charset="0"/>
                <a:cs typeface="Tahoma" charset="0"/>
              </a:rPr>
              <a:t> one</a:t>
            </a:r>
            <a:r>
              <a:rPr lang="mr-IN" sz="1900" dirty="0">
                <a:latin typeface="Tahoma" charset="0"/>
                <a:ea typeface="Tahoma" charset="0"/>
                <a:cs typeface="Tahoma" charset="0"/>
              </a:rPr>
              <a:t>…</a:t>
            </a:r>
            <a:r>
              <a:rPr lang="en-US" sz="1900" dirty="0">
                <a:latin typeface="Tahoma" charset="0"/>
                <a:ea typeface="Tahoma" charset="0"/>
                <a:cs typeface="Tahoma" charset="0"/>
              </a:rPr>
              <a:t> Where manuscripts differ, </a:t>
            </a:r>
            <a:r>
              <a:rPr lang="en-US" sz="1900" b="1" dirty="0">
                <a:solidFill>
                  <a:srgbClr val="FFFF00"/>
                </a:solidFill>
                <a:latin typeface="Tahoma" charset="0"/>
                <a:ea typeface="Tahoma" charset="0"/>
                <a:cs typeface="Tahoma" charset="0"/>
              </a:rPr>
              <a:t>the translators made their choice of readings </a:t>
            </a:r>
            <a:r>
              <a:rPr lang="en-US" sz="1900" dirty="0">
                <a:latin typeface="Tahoma" charset="0"/>
                <a:ea typeface="Tahoma" charset="0"/>
                <a:cs typeface="Tahoma" charset="0"/>
              </a:rPr>
              <a:t>according to accepted principles of New Testament criticism”</a:t>
            </a:r>
          </a:p>
          <a:p>
            <a:pPr algn="ctr"/>
            <a:r>
              <a:rPr lang="en-US" sz="1900" b="1" dirty="0">
                <a:solidFill>
                  <a:srgbClr val="E6BF6D"/>
                </a:solidFill>
                <a:latin typeface="Tahoma" charset="0"/>
                <a:ea typeface="Tahoma" charset="0"/>
                <a:cs typeface="Tahoma" charset="0"/>
              </a:rPr>
              <a:t>Preface to the New International Version 1978</a:t>
            </a:r>
          </a:p>
        </p:txBody>
      </p:sp>
      <p:sp>
        <p:nvSpPr>
          <p:cNvPr id="11" name="TextBox 10"/>
          <p:cNvSpPr txBox="1"/>
          <p:nvPr/>
        </p:nvSpPr>
        <p:spPr>
          <a:xfrm>
            <a:off x="1312161" y="3701260"/>
            <a:ext cx="7769040" cy="2139047"/>
          </a:xfrm>
          <a:prstGeom prst="rect">
            <a:avLst/>
          </a:prstGeom>
          <a:noFill/>
        </p:spPr>
        <p:txBody>
          <a:bodyPr wrap="square" rtlCol="0">
            <a:spAutoFit/>
          </a:bodyPr>
          <a:lstStyle/>
          <a:p>
            <a:pPr algn="ctr"/>
            <a:r>
              <a:rPr lang="en-US" sz="1900" dirty="0">
                <a:latin typeface="Tahoma" charset="0"/>
                <a:ea typeface="Tahoma" charset="0"/>
                <a:cs typeface="Tahoma" charset="0"/>
              </a:rPr>
              <a:t>“The recent editions (1881 onwards)</a:t>
            </a:r>
            <a:r>
              <a:rPr lang="mr-IN" sz="1900" dirty="0">
                <a:latin typeface="Tahoma" charset="0"/>
                <a:ea typeface="Tahoma" charset="0"/>
                <a:cs typeface="Tahoma" charset="0"/>
              </a:rPr>
              <a:t>…</a:t>
            </a:r>
            <a:r>
              <a:rPr lang="en-US" sz="1900" dirty="0">
                <a:latin typeface="Tahoma" charset="0"/>
                <a:ea typeface="Tahoma" charset="0"/>
                <a:cs typeface="Tahoma" charset="0"/>
              </a:rPr>
              <a:t> </a:t>
            </a:r>
            <a:r>
              <a:rPr lang="en-US" sz="1900" b="1" dirty="0">
                <a:solidFill>
                  <a:srgbClr val="FFFF00"/>
                </a:solidFill>
                <a:latin typeface="Tahoma" charset="0"/>
                <a:ea typeface="Tahoma" charset="0"/>
                <a:cs typeface="Tahoma" charset="0"/>
              </a:rPr>
              <a:t>give a text that never existed as a manuscript </a:t>
            </a:r>
            <a:r>
              <a:rPr lang="en-US" sz="1900" dirty="0">
                <a:latin typeface="Tahoma" charset="0"/>
                <a:ea typeface="Tahoma" charset="0"/>
                <a:cs typeface="Tahoma" charset="0"/>
              </a:rPr>
              <a:t>of the New Testament. They are all </a:t>
            </a:r>
            <a:r>
              <a:rPr lang="en-US" sz="1900" b="1" dirty="0">
                <a:solidFill>
                  <a:srgbClr val="FFFF00"/>
                </a:solidFill>
                <a:latin typeface="Tahoma" charset="0"/>
                <a:ea typeface="Tahoma" charset="0"/>
                <a:cs typeface="Tahoma" charset="0"/>
              </a:rPr>
              <a:t>reconstructions based on the editor’s choice</a:t>
            </a:r>
            <a:r>
              <a:rPr lang="en-US" sz="1900" dirty="0">
                <a:latin typeface="Tahoma" charset="0"/>
                <a:ea typeface="Tahoma" charset="0"/>
                <a:cs typeface="Tahoma" charset="0"/>
              </a:rPr>
              <a:t> of readings from manuscripts they had at their disposal, or which </a:t>
            </a:r>
            <a:r>
              <a:rPr lang="en-US" sz="1900" b="1" dirty="0">
                <a:solidFill>
                  <a:srgbClr val="FFFF00"/>
                </a:solidFill>
                <a:latin typeface="Tahoma" charset="0"/>
                <a:ea typeface="Tahoma" charset="0"/>
                <a:cs typeface="Tahoma" charset="0"/>
              </a:rPr>
              <a:t>they elected to concentrate on</a:t>
            </a:r>
            <a:r>
              <a:rPr lang="en-US" sz="1900" dirty="0">
                <a:latin typeface="Tahoma" charset="0"/>
                <a:ea typeface="Tahoma" charset="0"/>
                <a:cs typeface="Tahoma" charset="0"/>
              </a:rPr>
              <a:t>”</a:t>
            </a:r>
          </a:p>
          <a:p>
            <a:pPr algn="ctr"/>
            <a:r>
              <a:rPr lang="en-US" sz="1900" b="1" dirty="0">
                <a:solidFill>
                  <a:srgbClr val="E6BF6D"/>
                </a:solidFill>
                <a:latin typeface="Tahoma" charset="0"/>
                <a:ea typeface="Tahoma" charset="0"/>
                <a:cs typeface="Tahoma" charset="0"/>
              </a:rPr>
              <a:t>JK Elliot “The Original text of the Greek New Testament”</a:t>
            </a:r>
            <a:br>
              <a:rPr lang="en-US" sz="1900" b="1" dirty="0">
                <a:solidFill>
                  <a:srgbClr val="E6BF6D"/>
                </a:solidFill>
                <a:latin typeface="Tahoma" charset="0"/>
                <a:ea typeface="Tahoma" charset="0"/>
                <a:cs typeface="Tahoma" charset="0"/>
              </a:rPr>
            </a:br>
            <a:r>
              <a:rPr lang="en-US" sz="1900" b="1" dirty="0">
                <a:solidFill>
                  <a:srgbClr val="E6BF6D"/>
                </a:solidFill>
                <a:latin typeface="Tahoma" charset="0"/>
                <a:ea typeface="Tahoma" charset="0"/>
                <a:cs typeface="Tahoma" charset="0"/>
              </a:rPr>
              <a:t> Fax </a:t>
            </a:r>
            <a:r>
              <a:rPr lang="en-US" sz="1900" b="1" dirty="0" err="1">
                <a:solidFill>
                  <a:srgbClr val="E6BF6D"/>
                </a:solidFill>
                <a:latin typeface="Tahoma" charset="0"/>
                <a:ea typeface="Tahoma" charset="0"/>
                <a:cs typeface="Tahoma" charset="0"/>
              </a:rPr>
              <a:t>Theologica</a:t>
            </a:r>
            <a:r>
              <a:rPr lang="en-US" sz="1900" b="1" dirty="0">
                <a:solidFill>
                  <a:srgbClr val="E6BF6D"/>
                </a:solidFill>
                <a:latin typeface="Tahoma" charset="0"/>
                <a:ea typeface="Tahoma" charset="0"/>
                <a:cs typeface="Tahoma" charset="0"/>
              </a:rPr>
              <a:t> 1988 </a:t>
            </a:r>
            <a:r>
              <a:rPr lang="en-US" sz="1900" b="1" dirty="0" err="1">
                <a:solidFill>
                  <a:srgbClr val="E6BF6D"/>
                </a:solidFill>
                <a:latin typeface="Tahoma" charset="0"/>
                <a:ea typeface="Tahoma" charset="0"/>
                <a:cs typeface="Tahoma" charset="0"/>
              </a:rPr>
              <a:t>Pg</a:t>
            </a:r>
            <a:r>
              <a:rPr lang="en-US" sz="1900" b="1" dirty="0">
                <a:solidFill>
                  <a:srgbClr val="E6BF6D"/>
                </a:solidFill>
                <a:latin typeface="Tahoma" charset="0"/>
                <a:ea typeface="Tahoma" charset="0"/>
                <a:cs typeface="Tahoma" charset="0"/>
              </a:rPr>
              <a:t> 6</a:t>
            </a:r>
          </a:p>
        </p:txBody>
      </p:sp>
      <p:sp>
        <p:nvSpPr>
          <p:cNvPr id="8" name="TextBox 7"/>
          <p:cNvSpPr txBox="1"/>
          <p:nvPr/>
        </p:nvSpPr>
        <p:spPr>
          <a:xfrm>
            <a:off x="1343935" y="5840307"/>
            <a:ext cx="7769040" cy="969496"/>
          </a:xfrm>
          <a:prstGeom prst="rect">
            <a:avLst/>
          </a:prstGeom>
          <a:noFill/>
        </p:spPr>
        <p:txBody>
          <a:bodyPr wrap="square" rtlCol="0">
            <a:spAutoFit/>
          </a:bodyPr>
          <a:lstStyle/>
          <a:p>
            <a:pPr algn="ctr"/>
            <a:r>
              <a:rPr lang="en-US" sz="1900" dirty="0">
                <a:latin typeface="Tahoma" charset="0"/>
                <a:ea typeface="Tahoma" charset="0"/>
                <a:cs typeface="Tahoma" charset="0"/>
              </a:rPr>
              <a:t>“The United Bible Society text is a product of </a:t>
            </a:r>
            <a:r>
              <a:rPr lang="en-US" sz="1900" b="1" dirty="0">
                <a:solidFill>
                  <a:srgbClr val="FFFF00"/>
                </a:solidFill>
                <a:latin typeface="Tahoma" charset="0"/>
                <a:ea typeface="Tahoma" charset="0"/>
                <a:cs typeface="Tahoma" charset="0"/>
              </a:rPr>
              <a:t>a majority of scholars, not a majority of manuscripts</a:t>
            </a:r>
            <a:r>
              <a:rPr lang="en-US" sz="1900" dirty="0">
                <a:latin typeface="Tahoma" charset="0"/>
                <a:ea typeface="Tahoma" charset="0"/>
                <a:cs typeface="Tahoma" charset="0"/>
              </a:rPr>
              <a:t>”</a:t>
            </a:r>
          </a:p>
          <a:p>
            <a:pPr algn="ctr"/>
            <a:r>
              <a:rPr lang="en-US" sz="1900" b="1" dirty="0" err="1">
                <a:solidFill>
                  <a:srgbClr val="E6BF6D"/>
                </a:solidFill>
                <a:latin typeface="Tahoma" charset="0"/>
                <a:ea typeface="Tahoma" charset="0"/>
                <a:cs typeface="Tahoma" charset="0"/>
              </a:rPr>
              <a:t>Jakob</a:t>
            </a:r>
            <a:r>
              <a:rPr lang="en-US" sz="1900" b="1" dirty="0">
                <a:solidFill>
                  <a:srgbClr val="E6BF6D"/>
                </a:solidFill>
                <a:latin typeface="Tahoma" charset="0"/>
                <a:ea typeface="Tahoma" charset="0"/>
                <a:cs typeface="Tahoma" charset="0"/>
              </a:rPr>
              <a:t> van </a:t>
            </a:r>
            <a:r>
              <a:rPr lang="en-US" sz="1900" b="1" dirty="0" err="1">
                <a:solidFill>
                  <a:srgbClr val="E6BF6D"/>
                </a:solidFill>
                <a:latin typeface="Tahoma" charset="0"/>
                <a:ea typeface="Tahoma" charset="0"/>
                <a:cs typeface="Tahoma" charset="0"/>
              </a:rPr>
              <a:t>Bruggen</a:t>
            </a:r>
            <a:r>
              <a:rPr lang="en-US" sz="1900" b="1" dirty="0">
                <a:solidFill>
                  <a:srgbClr val="E6BF6D"/>
                </a:solidFill>
                <a:latin typeface="Tahoma" charset="0"/>
                <a:ea typeface="Tahoma" charset="0"/>
                <a:cs typeface="Tahoma" charset="0"/>
              </a:rPr>
              <a:t> The Future of the Bible 1977 </a:t>
            </a:r>
            <a:r>
              <a:rPr lang="en-US" sz="1900" b="1" dirty="0" err="1">
                <a:solidFill>
                  <a:srgbClr val="E6BF6D"/>
                </a:solidFill>
                <a:latin typeface="Tahoma" charset="0"/>
                <a:ea typeface="Tahoma" charset="0"/>
                <a:cs typeface="Tahoma" charset="0"/>
              </a:rPr>
              <a:t>Pg</a:t>
            </a:r>
            <a:r>
              <a:rPr lang="en-US" sz="1900" b="1" dirty="0">
                <a:solidFill>
                  <a:srgbClr val="E6BF6D"/>
                </a:solidFill>
                <a:latin typeface="Tahoma" charset="0"/>
                <a:ea typeface="Tahoma" charset="0"/>
                <a:cs typeface="Tahoma" charset="0"/>
              </a:rPr>
              <a:t> 23</a:t>
            </a:r>
          </a:p>
        </p:txBody>
      </p:sp>
    </p:spTree>
    <p:extLst>
      <p:ext uri="{BB962C8B-B14F-4D97-AF65-F5344CB8AC3E}">
        <p14:creationId xmlns:p14="http://schemas.microsoft.com/office/powerpoint/2010/main" val="121918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126920"/>
            <a:ext cx="7501693" cy="1178957"/>
          </a:xfrm>
        </p:spPr>
        <p:txBody>
          <a:bodyPr>
            <a:noAutofit/>
          </a:bodyPr>
          <a:lstStyle/>
          <a:p>
            <a:r>
              <a:rPr lang="en-US" sz="3600" b="1" dirty="0">
                <a:solidFill>
                  <a:srgbClr val="E6BF6D"/>
                </a:solidFill>
                <a:latin typeface="Papyrus"/>
                <a:cs typeface="Papyrus"/>
              </a:rPr>
              <a:t>(2) </a:t>
            </a:r>
            <a:r>
              <a:rPr lang="en-US" sz="3600" dirty="0">
                <a:latin typeface="Papyrus"/>
                <a:cs typeface="Papyrus"/>
              </a:rPr>
              <a:t>Failure to correctly translate the Greek making connections difficult</a:t>
            </a:r>
            <a:endParaRPr lang="en-US" sz="3600" dirty="0">
              <a:solidFill>
                <a:srgbClr val="E6BF6D"/>
              </a:solidFill>
              <a:latin typeface="Papyrus"/>
              <a:cs typeface="Papyrus"/>
            </a:endParaRP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1312161" y="1262463"/>
            <a:ext cx="7769040" cy="1261884"/>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(2) </a:t>
            </a:r>
            <a:r>
              <a:rPr lang="en-US" sz="1900" dirty="0">
                <a:latin typeface="Tahoma" charset="0"/>
                <a:ea typeface="Tahoma" charset="0"/>
                <a:cs typeface="Tahoma" charset="0"/>
              </a:rPr>
              <a:t>One of the strengths of a literal translation is more often than not the same Hebrew or Greek word is translated by the same English word which enables us to make spiritual connections, but this is not often the case with more modern translations</a:t>
            </a:r>
            <a:r>
              <a:rPr lang="mr-IN" sz="1900" dirty="0">
                <a:latin typeface="Tahoma" charset="0"/>
                <a:ea typeface="Tahoma" charset="0"/>
                <a:cs typeface="Tahoma" charset="0"/>
              </a:rPr>
              <a:t>…</a:t>
            </a:r>
            <a:endParaRPr lang="en-US" sz="1900" dirty="0">
              <a:latin typeface="Tahoma" charset="0"/>
              <a:ea typeface="Tahoma" charset="0"/>
              <a:cs typeface="Tahoma"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134361201"/>
              </p:ext>
            </p:extLst>
          </p:nvPr>
        </p:nvGraphicFramePr>
        <p:xfrm>
          <a:off x="1461925" y="2587815"/>
          <a:ext cx="7501693" cy="4062135"/>
        </p:xfrm>
        <a:graphic>
          <a:graphicData uri="http://schemas.openxmlformats.org/drawingml/2006/table">
            <a:tbl>
              <a:tblPr firstRow="1" bandRow="1">
                <a:tableStyleId>{5C22544A-7EE6-4342-B048-85BDC9FD1C3A}</a:tableStyleId>
              </a:tblPr>
              <a:tblGrid>
                <a:gridCol w="1509764">
                  <a:extLst>
                    <a:ext uri="{9D8B030D-6E8A-4147-A177-3AD203B41FA5}">
                      <a16:colId xmlns:a16="http://schemas.microsoft.com/office/drawing/2014/main" val="20000"/>
                    </a:ext>
                  </a:extLst>
                </a:gridCol>
                <a:gridCol w="3136819">
                  <a:extLst>
                    <a:ext uri="{9D8B030D-6E8A-4147-A177-3AD203B41FA5}">
                      <a16:colId xmlns:a16="http://schemas.microsoft.com/office/drawing/2014/main" val="20001"/>
                    </a:ext>
                  </a:extLst>
                </a:gridCol>
                <a:gridCol w="2855110">
                  <a:extLst>
                    <a:ext uri="{9D8B030D-6E8A-4147-A177-3AD203B41FA5}">
                      <a16:colId xmlns:a16="http://schemas.microsoft.com/office/drawing/2014/main" val="20002"/>
                    </a:ext>
                  </a:extLst>
                </a:gridCol>
              </a:tblGrid>
              <a:tr h="369285">
                <a:tc>
                  <a:txBody>
                    <a:bodyPr/>
                    <a:lstStyle/>
                    <a:p>
                      <a:pPr algn="ctr"/>
                      <a:endParaRPr lang="en-US" dirty="0">
                        <a:solidFill>
                          <a:schemeClr val="tx1"/>
                        </a:solidFill>
                        <a:latin typeface="Tahoma" charset="0"/>
                        <a:ea typeface="Tahoma" charset="0"/>
                        <a:cs typeface="Tahoma" charset="0"/>
                      </a:endParaRPr>
                    </a:p>
                  </a:txBody>
                  <a:tcPr>
                    <a:noFill/>
                  </a:tcPr>
                </a:tc>
                <a:tc>
                  <a:txBody>
                    <a:bodyPr/>
                    <a:lstStyle/>
                    <a:p>
                      <a:pPr algn="ctr"/>
                      <a:r>
                        <a:rPr lang="en-US" dirty="0">
                          <a:solidFill>
                            <a:schemeClr val="tx1"/>
                          </a:solidFill>
                          <a:latin typeface="Tahoma" charset="0"/>
                          <a:ea typeface="Tahoma" charset="0"/>
                          <a:cs typeface="Tahoma" charset="0"/>
                        </a:rPr>
                        <a:t>KJV</a:t>
                      </a:r>
                    </a:p>
                  </a:txBody>
                  <a:tcPr>
                    <a:noFill/>
                  </a:tcPr>
                </a:tc>
                <a:tc>
                  <a:txBody>
                    <a:bodyPr/>
                    <a:lstStyle/>
                    <a:p>
                      <a:pPr algn="ctr"/>
                      <a:r>
                        <a:rPr lang="en-US" dirty="0">
                          <a:solidFill>
                            <a:schemeClr val="tx1"/>
                          </a:solidFill>
                          <a:latin typeface="Tahoma" charset="0"/>
                          <a:ea typeface="Tahoma" charset="0"/>
                          <a:cs typeface="Tahoma" charset="0"/>
                        </a:rPr>
                        <a:t>NIV</a:t>
                      </a:r>
                    </a:p>
                  </a:txBody>
                  <a:tcPr>
                    <a:noFill/>
                  </a:tcPr>
                </a:tc>
                <a:extLst>
                  <a:ext uri="{0D108BD9-81ED-4DB2-BD59-A6C34878D82A}">
                    <a16:rowId xmlns:a16="http://schemas.microsoft.com/office/drawing/2014/main" val="10000"/>
                  </a:ext>
                </a:extLst>
              </a:tr>
              <a:tr h="369285">
                <a:tc>
                  <a:txBody>
                    <a:bodyPr/>
                    <a:lstStyle/>
                    <a:p>
                      <a:pPr algn="ctr"/>
                      <a:r>
                        <a:rPr lang="en-US" b="1" dirty="0">
                          <a:solidFill>
                            <a:srgbClr val="FFFF00"/>
                          </a:solidFill>
                          <a:latin typeface="Tahoma" charset="0"/>
                          <a:ea typeface="Tahoma" charset="0"/>
                          <a:cs typeface="Tahoma" charset="0"/>
                        </a:rPr>
                        <a:t>Luke 3v6</a:t>
                      </a:r>
                    </a:p>
                  </a:txBody>
                  <a:tcPr>
                    <a:noFill/>
                  </a:tcPr>
                </a:tc>
                <a:tc>
                  <a:txBody>
                    <a:bodyPr/>
                    <a:lstStyle/>
                    <a:p>
                      <a:pPr algn="ctr"/>
                      <a:r>
                        <a:rPr lang="en-US" dirty="0">
                          <a:solidFill>
                            <a:schemeClr val="tx1"/>
                          </a:solidFill>
                          <a:latin typeface="Tahoma" charset="0"/>
                          <a:ea typeface="Tahoma" charset="0"/>
                          <a:cs typeface="Tahoma" charset="0"/>
                        </a:rPr>
                        <a:t>“all flesh shall see salvation”</a:t>
                      </a:r>
                    </a:p>
                  </a:txBody>
                  <a:tcPr>
                    <a:noFill/>
                  </a:tcPr>
                </a:tc>
                <a:tc>
                  <a:txBody>
                    <a:bodyPr/>
                    <a:lstStyle/>
                    <a:p>
                      <a:pPr algn="ctr"/>
                      <a:r>
                        <a:rPr lang="en-US" dirty="0">
                          <a:solidFill>
                            <a:schemeClr val="tx1"/>
                          </a:solidFill>
                          <a:latin typeface="Tahoma" charset="0"/>
                          <a:ea typeface="Tahoma" charset="0"/>
                          <a:cs typeface="Tahoma" charset="0"/>
                        </a:rPr>
                        <a:t>“all mankind will see”</a:t>
                      </a:r>
                    </a:p>
                  </a:txBody>
                  <a:tcPr>
                    <a:noFill/>
                  </a:tcPr>
                </a:tc>
                <a:extLst>
                  <a:ext uri="{0D108BD9-81ED-4DB2-BD59-A6C34878D82A}">
                    <a16:rowId xmlns:a16="http://schemas.microsoft.com/office/drawing/2014/main" val="10001"/>
                  </a:ext>
                </a:extLst>
              </a:tr>
              <a:tr h="369285">
                <a:tc>
                  <a:txBody>
                    <a:bodyPr/>
                    <a:lstStyle/>
                    <a:p>
                      <a:pPr algn="ctr"/>
                      <a:r>
                        <a:rPr lang="en-US" b="1" dirty="0">
                          <a:solidFill>
                            <a:srgbClr val="FFFF00"/>
                          </a:solidFill>
                          <a:latin typeface="Tahoma" charset="0"/>
                          <a:ea typeface="Tahoma" charset="0"/>
                          <a:cs typeface="Tahoma" charset="0"/>
                        </a:rPr>
                        <a:t>John 1v13</a:t>
                      </a:r>
                    </a:p>
                  </a:txBody>
                  <a:tcPr>
                    <a:noFill/>
                  </a:tcPr>
                </a:tc>
                <a:tc>
                  <a:txBody>
                    <a:bodyPr/>
                    <a:lstStyle/>
                    <a:p>
                      <a:pPr algn="ctr"/>
                      <a:r>
                        <a:rPr lang="en-US" dirty="0">
                          <a:solidFill>
                            <a:schemeClr val="tx1"/>
                          </a:solidFill>
                          <a:latin typeface="Tahoma" charset="0"/>
                          <a:ea typeface="Tahoma" charset="0"/>
                          <a:cs typeface="Tahoma" charset="0"/>
                        </a:rPr>
                        <a:t>“born</a:t>
                      </a:r>
                      <a:r>
                        <a:rPr lang="mr-IN" dirty="0">
                          <a:solidFill>
                            <a:schemeClr val="tx1"/>
                          </a:solidFill>
                          <a:latin typeface="Tahoma" charset="0"/>
                          <a:ea typeface="Tahoma" charset="0"/>
                          <a:cs typeface="Tahoma" charset="0"/>
                        </a:rPr>
                        <a:t>…</a:t>
                      </a:r>
                      <a:r>
                        <a:rPr lang="en-US" dirty="0">
                          <a:solidFill>
                            <a:schemeClr val="tx1"/>
                          </a:solidFill>
                          <a:latin typeface="Tahoma" charset="0"/>
                          <a:ea typeface="Tahoma" charset="0"/>
                          <a:cs typeface="Tahoma" charset="0"/>
                        </a:rPr>
                        <a:t> not of will of flesh”</a:t>
                      </a:r>
                    </a:p>
                  </a:txBody>
                  <a:tcPr>
                    <a:noFill/>
                  </a:tcPr>
                </a:tc>
                <a:tc>
                  <a:txBody>
                    <a:bodyPr/>
                    <a:lstStyle/>
                    <a:p>
                      <a:pPr algn="ctr"/>
                      <a:r>
                        <a:rPr lang="en-US" dirty="0">
                          <a:solidFill>
                            <a:schemeClr val="tx1"/>
                          </a:solidFill>
                          <a:latin typeface="Tahoma" charset="0"/>
                          <a:ea typeface="Tahoma" charset="0"/>
                          <a:cs typeface="Tahoma" charset="0"/>
                        </a:rPr>
                        <a:t>“of human decision”</a:t>
                      </a:r>
                    </a:p>
                  </a:txBody>
                  <a:tcPr>
                    <a:noFill/>
                  </a:tcPr>
                </a:tc>
                <a:extLst>
                  <a:ext uri="{0D108BD9-81ED-4DB2-BD59-A6C34878D82A}">
                    <a16:rowId xmlns:a16="http://schemas.microsoft.com/office/drawing/2014/main" val="10002"/>
                  </a:ext>
                </a:extLst>
              </a:tr>
              <a:tr h="369285">
                <a:tc>
                  <a:txBody>
                    <a:bodyPr/>
                    <a:lstStyle/>
                    <a:p>
                      <a:pPr algn="ctr"/>
                      <a:r>
                        <a:rPr lang="en-US" b="1" dirty="0">
                          <a:solidFill>
                            <a:srgbClr val="FFFF00"/>
                          </a:solidFill>
                          <a:latin typeface="Tahoma" charset="0"/>
                          <a:ea typeface="Tahoma" charset="0"/>
                          <a:cs typeface="Tahoma" charset="0"/>
                        </a:rPr>
                        <a:t>John 17v2</a:t>
                      </a:r>
                    </a:p>
                  </a:txBody>
                  <a:tcPr>
                    <a:noFill/>
                  </a:tcPr>
                </a:tc>
                <a:tc>
                  <a:txBody>
                    <a:bodyPr/>
                    <a:lstStyle/>
                    <a:p>
                      <a:pPr algn="ctr"/>
                      <a:r>
                        <a:rPr lang="en-US" dirty="0">
                          <a:solidFill>
                            <a:schemeClr val="tx1"/>
                          </a:solidFill>
                          <a:latin typeface="Tahoma" charset="0"/>
                          <a:ea typeface="Tahoma" charset="0"/>
                          <a:cs typeface="Tahoma" charset="0"/>
                        </a:rPr>
                        <a:t>“power over all flesh”</a:t>
                      </a:r>
                    </a:p>
                  </a:txBody>
                  <a:tcPr>
                    <a:noFill/>
                  </a:tcPr>
                </a:tc>
                <a:tc>
                  <a:txBody>
                    <a:bodyPr/>
                    <a:lstStyle/>
                    <a:p>
                      <a:pPr algn="ctr"/>
                      <a:r>
                        <a:rPr lang="en-US" dirty="0">
                          <a:solidFill>
                            <a:schemeClr val="tx1"/>
                          </a:solidFill>
                          <a:latin typeface="Tahoma" charset="0"/>
                          <a:ea typeface="Tahoma" charset="0"/>
                          <a:cs typeface="Tahoma" charset="0"/>
                        </a:rPr>
                        <a:t>“authority over all people”</a:t>
                      </a:r>
                    </a:p>
                  </a:txBody>
                  <a:tcPr>
                    <a:noFill/>
                  </a:tcPr>
                </a:tc>
                <a:extLst>
                  <a:ext uri="{0D108BD9-81ED-4DB2-BD59-A6C34878D82A}">
                    <a16:rowId xmlns:a16="http://schemas.microsoft.com/office/drawing/2014/main" val="10003"/>
                  </a:ext>
                </a:extLst>
              </a:tr>
              <a:tr h="369285">
                <a:tc>
                  <a:txBody>
                    <a:bodyPr/>
                    <a:lstStyle/>
                    <a:p>
                      <a:pPr algn="ctr"/>
                      <a:r>
                        <a:rPr lang="en-US" b="1" dirty="0">
                          <a:solidFill>
                            <a:srgbClr val="FFFF00"/>
                          </a:solidFill>
                          <a:latin typeface="Tahoma" charset="0"/>
                          <a:ea typeface="Tahoma" charset="0"/>
                          <a:cs typeface="Tahoma" charset="0"/>
                        </a:rPr>
                        <a:t>Rom 1v3</a:t>
                      </a:r>
                    </a:p>
                  </a:txBody>
                  <a:tcPr>
                    <a:noFill/>
                  </a:tcPr>
                </a:tc>
                <a:tc>
                  <a:txBody>
                    <a:bodyPr/>
                    <a:lstStyle/>
                    <a:p>
                      <a:pPr algn="ctr"/>
                      <a:r>
                        <a:rPr lang="en-US" dirty="0">
                          <a:solidFill>
                            <a:schemeClr val="tx1"/>
                          </a:solidFill>
                          <a:latin typeface="Tahoma" charset="0"/>
                          <a:ea typeface="Tahoma" charset="0"/>
                          <a:cs typeface="Tahoma" charset="0"/>
                        </a:rPr>
                        <a:t>“according to the flesh”</a:t>
                      </a:r>
                    </a:p>
                  </a:txBody>
                  <a:tcPr>
                    <a:noFill/>
                  </a:tcPr>
                </a:tc>
                <a:tc>
                  <a:txBody>
                    <a:bodyPr/>
                    <a:lstStyle/>
                    <a:p>
                      <a:pPr algn="ctr"/>
                      <a:r>
                        <a:rPr lang="en-US" dirty="0">
                          <a:solidFill>
                            <a:schemeClr val="tx1"/>
                          </a:solidFill>
                          <a:latin typeface="Tahoma" charset="0"/>
                          <a:ea typeface="Tahoma" charset="0"/>
                          <a:cs typeface="Tahoma" charset="0"/>
                        </a:rPr>
                        <a:t>“as to his human nature”</a:t>
                      </a:r>
                    </a:p>
                  </a:txBody>
                  <a:tcPr>
                    <a:noFill/>
                  </a:tcPr>
                </a:tc>
                <a:extLst>
                  <a:ext uri="{0D108BD9-81ED-4DB2-BD59-A6C34878D82A}">
                    <a16:rowId xmlns:a16="http://schemas.microsoft.com/office/drawing/2014/main" val="10004"/>
                  </a:ext>
                </a:extLst>
              </a:tr>
              <a:tr h="369285">
                <a:tc>
                  <a:txBody>
                    <a:bodyPr/>
                    <a:lstStyle/>
                    <a:p>
                      <a:pPr algn="ctr"/>
                      <a:r>
                        <a:rPr lang="en-US" b="1" dirty="0">
                          <a:solidFill>
                            <a:srgbClr val="FFFF00"/>
                          </a:solidFill>
                          <a:latin typeface="Tahoma" charset="0"/>
                          <a:ea typeface="Tahoma" charset="0"/>
                          <a:cs typeface="Tahoma" charset="0"/>
                        </a:rPr>
                        <a:t>Rom 2v28</a:t>
                      </a:r>
                    </a:p>
                  </a:txBody>
                  <a:tcPr>
                    <a:noFill/>
                  </a:tcPr>
                </a:tc>
                <a:tc>
                  <a:txBody>
                    <a:bodyPr/>
                    <a:lstStyle/>
                    <a:p>
                      <a:pPr algn="ctr"/>
                      <a:r>
                        <a:rPr lang="en-US" dirty="0">
                          <a:solidFill>
                            <a:schemeClr val="tx1"/>
                          </a:solidFill>
                          <a:latin typeface="Tahoma" charset="0"/>
                          <a:ea typeface="Tahoma" charset="0"/>
                          <a:cs typeface="Tahoma" charset="0"/>
                        </a:rPr>
                        <a:t>“is outward in the flesh”</a:t>
                      </a:r>
                    </a:p>
                  </a:txBody>
                  <a:tcPr>
                    <a:noFill/>
                  </a:tcPr>
                </a:tc>
                <a:tc>
                  <a:txBody>
                    <a:bodyPr/>
                    <a:lstStyle/>
                    <a:p>
                      <a:pPr algn="ctr"/>
                      <a:r>
                        <a:rPr lang="en-US" dirty="0">
                          <a:solidFill>
                            <a:schemeClr val="tx1"/>
                          </a:solidFill>
                          <a:latin typeface="Tahoma" charset="0"/>
                          <a:ea typeface="Tahoma" charset="0"/>
                          <a:cs typeface="Tahoma" charset="0"/>
                        </a:rPr>
                        <a:t>“outward and physical”</a:t>
                      </a:r>
                    </a:p>
                  </a:txBody>
                  <a:tcPr>
                    <a:noFill/>
                  </a:tcPr>
                </a:tc>
                <a:extLst>
                  <a:ext uri="{0D108BD9-81ED-4DB2-BD59-A6C34878D82A}">
                    <a16:rowId xmlns:a16="http://schemas.microsoft.com/office/drawing/2014/main" val="10005"/>
                  </a:ext>
                </a:extLst>
              </a:tr>
              <a:tr h="369285">
                <a:tc>
                  <a:txBody>
                    <a:bodyPr/>
                    <a:lstStyle/>
                    <a:p>
                      <a:pPr algn="ctr"/>
                      <a:r>
                        <a:rPr lang="en-US" b="1" dirty="0">
                          <a:solidFill>
                            <a:srgbClr val="FFFF00"/>
                          </a:solidFill>
                          <a:latin typeface="Tahoma" charset="0"/>
                          <a:ea typeface="Tahoma" charset="0"/>
                          <a:cs typeface="Tahoma" charset="0"/>
                        </a:rPr>
                        <a:t>Rom 4v1</a:t>
                      </a:r>
                    </a:p>
                  </a:txBody>
                  <a:tcPr>
                    <a:noFill/>
                  </a:tcPr>
                </a:tc>
                <a:tc>
                  <a:txBody>
                    <a:bodyPr/>
                    <a:lstStyle/>
                    <a:p>
                      <a:pPr algn="ctr"/>
                      <a:r>
                        <a:rPr lang="en-US" dirty="0">
                          <a:solidFill>
                            <a:schemeClr val="tx1"/>
                          </a:solidFill>
                          <a:latin typeface="Tahoma" charset="0"/>
                          <a:ea typeface="Tahoma" charset="0"/>
                          <a:cs typeface="Tahoma" charset="0"/>
                        </a:rPr>
                        <a:t>“as pertaining to the flesh”</a:t>
                      </a:r>
                    </a:p>
                  </a:txBody>
                  <a:tcPr>
                    <a:noFill/>
                  </a:tcPr>
                </a:tc>
                <a:tc>
                  <a:txBody>
                    <a:bodyPr/>
                    <a:lstStyle/>
                    <a:p>
                      <a:pPr algn="ctr"/>
                      <a:r>
                        <a:rPr lang="en-US" dirty="0">
                          <a:solidFill>
                            <a:schemeClr val="tx1"/>
                          </a:solidFill>
                          <a:latin typeface="Tahoma" charset="0"/>
                          <a:ea typeface="Tahoma" charset="0"/>
                          <a:cs typeface="Tahoma" charset="0"/>
                        </a:rPr>
                        <a:t>“our forefather”</a:t>
                      </a:r>
                    </a:p>
                  </a:txBody>
                  <a:tcPr>
                    <a:noFill/>
                  </a:tcPr>
                </a:tc>
                <a:extLst>
                  <a:ext uri="{0D108BD9-81ED-4DB2-BD59-A6C34878D82A}">
                    <a16:rowId xmlns:a16="http://schemas.microsoft.com/office/drawing/2014/main" val="10006"/>
                  </a:ext>
                </a:extLst>
              </a:tr>
              <a:tr h="369285">
                <a:tc>
                  <a:txBody>
                    <a:bodyPr/>
                    <a:lstStyle/>
                    <a:p>
                      <a:pPr algn="ctr"/>
                      <a:r>
                        <a:rPr lang="en-US" b="1" dirty="0">
                          <a:solidFill>
                            <a:srgbClr val="FFFF00"/>
                          </a:solidFill>
                          <a:latin typeface="Tahoma" charset="0"/>
                          <a:ea typeface="Tahoma" charset="0"/>
                          <a:cs typeface="Tahoma" charset="0"/>
                        </a:rPr>
                        <a:t>Rom 7v18</a:t>
                      </a:r>
                    </a:p>
                  </a:txBody>
                  <a:tcPr>
                    <a:noFill/>
                  </a:tcPr>
                </a:tc>
                <a:tc>
                  <a:txBody>
                    <a:bodyPr/>
                    <a:lstStyle/>
                    <a:p>
                      <a:pPr algn="ctr"/>
                      <a:r>
                        <a:rPr lang="en-US" dirty="0">
                          <a:solidFill>
                            <a:schemeClr val="tx1"/>
                          </a:solidFill>
                          <a:latin typeface="Tahoma" charset="0"/>
                          <a:ea typeface="Tahoma" charset="0"/>
                          <a:cs typeface="Tahoma" charset="0"/>
                        </a:rPr>
                        <a:t>“in me (that is in my flesh)”</a:t>
                      </a:r>
                    </a:p>
                  </a:txBody>
                  <a:tcPr>
                    <a:noFill/>
                  </a:tcPr>
                </a:tc>
                <a:tc>
                  <a:txBody>
                    <a:bodyPr/>
                    <a:lstStyle/>
                    <a:p>
                      <a:pPr algn="ctr"/>
                      <a:r>
                        <a:rPr lang="en-US" dirty="0">
                          <a:solidFill>
                            <a:schemeClr val="tx1"/>
                          </a:solidFill>
                          <a:latin typeface="Tahoma" charset="0"/>
                          <a:ea typeface="Tahoma" charset="0"/>
                          <a:cs typeface="Tahoma" charset="0"/>
                        </a:rPr>
                        <a:t>“in my sinful nature”</a:t>
                      </a:r>
                    </a:p>
                  </a:txBody>
                  <a:tcPr>
                    <a:noFill/>
                  </a:tcPr>
                </a:tc>
                <a:extLst>
                  <a:ext uri="{0D108BD9-81ED-4DB2-BD59-A6C34878D82A}">
                    <a16:rowId xmlns:a16="http://schemas.microsoft.com/office/drawing/2014/main" val="10007"/>
                  </a:ext>
                </a:extLst>
              </a:tr>
              <a:tr h="369285">
                <a:tc>
                  <a:txBody>
                    <a:bodyPr/>
                    <a:lstStyle/>
                    <a:p>
                      <a:pPr algn="ctr"/>
                      <a:r>
                        <a:rPr lang="en-US" b="1" dirty="0">
                          <a:solidFill>
                            <a:srgbClr val="FFFF00"/>
                          </a:solidFill>
                          <a:latin typeface="Tahoma" charset="0"/>
                          <a:ea typeface="Tahoma" charset="0"/>
                          <a:cs typeface="Tahoma" charset="0"/>
                        </a:rPr>
                        <a:t>Rom</a:t>
                      </a:r>
                      <a:r>
                        <a:rPr lang="en-US" b="1" baseline="0" dirty="0">
                          <a:solidFill>
                            <a:srgbClr val="FFFF00"/>
                          </a:solidFill>
                          <a:latin typeface="Tahoma" charset="0"/>
                          <a:ea typeface="Tahoma" charset="0"/>
                          <a:cs typeface="Tahoma" charset="0"/>
                        </a:rPr>
                        <a:t> 9v3</a:t>
                      </a:r>
                      <a:endParaRPr lang="en-US" b="1" dirty="0">
                        <a:solidFill>
                          <a:srgbClr val="FFFF00"/>
                        </a:solidFill>
                        <a:latin typeface="Tahoma" charset="0"/>
                        <a:ea typeface="Tahoma" charset="0"/>
                        <a:cs typeface="Tahoma" charset="0"/>
                      </a:endParaRPr>
                    </a:p>
                  </a:txBody>
                  <a:tcPr>
                    <a:noFill/>
                  </a:tcPr>
                </a:tc>
                <a:tc>
                  <a:txBody>
                    <a:bodyPr/>
                    <a:lstStyle/>
                    <a:p>
                      <a:pPr algn="ctr"/>
                      <a:r>
                        <a:rPr lang="en-US" dirty="0">
                          <a:solidFill>
                            <a:schemeClr val="tx1"/>
                          </a:solidFill>
                          <a:latin typeface="Tahoma" charset="0"/>
                          <a:ea typeface="Tahoma" charset="0"/>
                          <a:cs typeface="Tahoma" charset="0"/>
                        </a:rPr>
                        <a:t>“according to the flesh”</a:t>
                      </a:r>
                    </a:p>
                  </a:txBody>
                  <a:tcPr>
                    <a:noFill/>
                  </a:tcPr>
                </a:tc>
                <a:tc>
                  <a:txBody>
                    <a:bodyPr/>
                    <a:lstStyle/>
                    <a:p>
                      <a:pPr algn="ctr"/>
                      <a:r>
                        <a:rPr lang="en-US" dirty="0">
                          <a:solidFill>
                            <a:schemeClr val="tx1"/>
                          </a:solidFill>
                          <a:latin typeface="Tahoma" charset="0"/>
                          <a:ea typeface="Tahoma" charset="0"/>
                          <a:cs typeface="Tahoma" charset="0"/>
                        </a:rPr>
                        <a:t>“those of my own race”</a:t>
                      </a:r>
                    </a:p>
                  </a:txBody>
                  <a:tcPr>
                    <a:noFill/>
                  </a:tcPr>
                </a:tc>
                <a:extLst>
                  <a:ext uri="{0D108BD9-81ED-4DB2-BD59-A6C34878D82A}">
                    <a16:rowId xmlns:a16="http://schemas.microsoft.com/office/drawing/2014/main" val="10008"/>
                  </a:ext>
                </a:extLst>
              </a:tr>
              <a:tr h="369285">
                <a:tc>
                  <a:txBody>
                    <a:bodyPr/>
                    <a:lstStyle/>
                    <a:p>
                      <a:pPr algn="ctr"/>
                      <a:r>
                        <a:rPr lang="en-US" b="1" dirty="0">
                          <a:solidFill>
                            <a:srgbClr val="FFFF00"/>
                          </a:solidFill>
                          <a:latin typeface="Tahoma" charset="0"/>
                          <a:ea typeface="Tahoma" charset="0"/>
                          <a:cs typeface="Tahoma" charset="0"/>
                        </a:rPr>
                        <a:t>Heb 5v7</a:t>
                      </a:r>
                    </a:p>
                  </a:txBody>
                  <a:tcPr>
                    <a:noFill/>
                  </a:tcPr>
                </a:tc>
                <a:tc>
                  <a:txBody>
                    <a:bodyPr/>
                    <a:lstStyle/>
                    <a:p>
                      <a:pPr algn="ctr"/>
                      <a:r>
                        <a:rPr lang="en-US" dirty="0">
                          <a:solidFill>
                            <a:schemeClr val="tx1"/>
                          </a:solidFill>
                          <a:latin typeface="Tahoma" charset="0"/>
                          <a:ea typeface="Tahoma" charset="0"/>
                          <a:cs typeface="Tahoma" charset="0"/>
                        </a:rPr>
                        <a:t>“who in the days of his flesh”</a:t>
                      </a:r>
                    </a:p>
                  </a:txBody>
                  <a:tcPr>
                    <a:noFill/>
                  </a:tcPr>
                </a:tc>
                <a:tc>
                  <a:txBody>
                    <a:bodyPr/>
                    <a:lstStyle/>
                    <a:p>
                      <a:pPr algn="ctr"/>
                      <a:r>
                        <a:rPr lang="en-US" dirty="0">
                          <a:solidFill>
                            <a:schemeClr val="tx1"/>
                          </a:solidFill>
                          <a:latin typeface="Tahoma" charset="0"/>
                          <a:ea typeface="Tahoma" charset="0"/>
                          <a:cs typeface="Tahoma" charset="0"/>
                        </a:rPr>
                        <a:t>“days of life on earth”</a:t>
                      </a:r>
                    </a:p>
                  </a:txBody>
                  <a:tcPr>
                    <a:noFill/>
                  </a:tcPr>
                </a:tc>
                <a:extLst>
                  <a:ext uri="{0D108BD9-81ED-4DB2-BD59-A6C34878D82A}">
                    <a16:rowId xmlns:a16="http://schemas.microsoft.com/office/drawing/2014/main" val="10009"/>
                  </a:ext>
                </a:extLst>
              </a:tr>
              <a:tr h="369285">
                <a:tc>
                  <a:txBody>
                    <a:bodyPr/>
                    <a:lstStyle/>
                    <a:p>
                      <a:pPr algn="ctr"/>
                      <a:r>
                        <a:rPr lang="en-US" b="1" dirty="0">
                          <a:solidFill>
                            <a:srgbClr val="FFFF00"/>
                          </a:solidFill>
                          <a:latin typeface="Tahoma" charset="0"/>
                          <a:ea typeface="Tahoma" charset="0"/>
                          <a:cs typeface="Tahoma" charset="0"/>
                        </a:rPr>
                        <a:t>Heb 10v20</a:t>
                      </a:r>
                    </a:p>
                  </a:txBody>
                  <a:tcPr>
                    <a:noFill/>
                  </a:tcPr>
                </a:tc>
                <a:tc>
                  <a:txBody>
                    <a:bodyPr/>
                    <a:lstStyle/>
                    <a:p>
                      <a:pPr algn="ctr"/>
                      <a:r>
                        <a:rPr lang="en-US" dirty="0">
                          <a:solidFill>
                            <a:schemeClr val="tx1"/>
                          </a:solidFill>
                          <a:latin typeface="Tahoma" charset="0"/>
                          <a:ea typeface="Tahoma" charset="0"/>
                          <a:cs typeface="Tahoma" charset="0"/>
                        </a:rPr>
                        <a:t>“through the veil</a:t>
                      </a:r>
                      <a:r>
                        <a:rPr lang="mr-IN" dirty="0">
                          <a:solidFill>
                            <a:schemeClr val="tx1"/>
                          </a:solidFill>
                          <a:latin typeface="Tahoma" charset="0"/>
                          <a:ea typeface="Tahoma" charset="0"/>
                          <a:cs typeface="Tahoma" charset="0"/>
                        </a:rPr>
                        <a:t>…</a:t>
                      </a:r>
                      <a:r>
                        <a:rPr lang="en-US" dirty="0">
                          <a:solidFill>
                            <a:schemeClr val="tx1"/>
                          </a:solidFill>
                          <a:latin typeface="Tahoma" charset="0"/>
                          <a:ea typeface="Tahoma" charset="0"/>
                          <a:cs typeface="Tahoma" charset="0"/>
                        </a:rPr>
                        <a:t> his flesh”</a:t>
                      </a:r>
                    </a:p>
                  </a:txBody>
                  <a:tcPr>
                    <a:noFill/>
                  </a:tcPr>
                </a:tc>
                <a:tc>
                  <a:txBody>
                    <a:bodyPr/>
                    <a:lstStyle/>
                    <a:p>
                      <a:pPr algn="ctr"/>
                      <a:r>
                        <a:rPr lang="en-US" dirty="0">
                          <a:solidFill>
                            <a:schemeClr val="tx1"/>
                          </a:solidFill>
                          <a:latin typeface="Tahoma" charset="0"/>
                          <a:ea typeface="Tahoma" charset="0"/>
                          <a:cs typeface="Tahoma" charset="0"/>
                        </a:rPr>
                        <a:t>“through</a:t>
                      </a:r>
                      <a:r>
                        <a:rPr lang="mr-IN" dirty="0">
                          <a:solidFill>
                            <a:schemeClr val="tx1"/>
                          </a:solidFill>
                          <a:latin typeface="Tahoma" charset="0"/>
                          <a:ea typeface="Tahoma" charset="0"/>
                          <a:cs typeface="Tahoma" charset="0"/>
                        </a:rPr>
                        <a:t>…</a:t>
                      </a:r>
                      <a:r>
                        <a:rPr lang="en-US" dirty="0">
                          <a:solidFill>
                            <a:schemeClr val="tx1"/>
                          </a:solidFill>
                          <a:latin typeface="Tahoma" charset="0"/>
                          <a:ea typeface="Tahoma" charset="0"/>
                          <a:cs typeface="Tahoma" charset="0"/>
                        </a:rPr>
                        <a:t> his body”</a:t>
                      </a:r>
                    </a:p>
                  </a:txBody>
                  <a:tcPr>
                    <a:no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537099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95080"/>
            <a:ext cx="7501693" cy="1178957"/>
          </a:xfrm>
        </p:spPr>
        <p:txBody>
          <a:bodyPr>
            <a:noAutofit/>
          </a:bodyPr>
          <a:lstStyle/>
          <a:p>
            <a:r>
              <a:rPr lang="en-US" sz="3600" b="1" dirty="0">
                <a:solidFill>
                  <a:srgbClr val="E6BF6D"/>
                </a:solidFill>
                <a:latin typeface="Papyrus"/>
                <a:cs typeface="Papyrus"/>
              </a:rPr>
              <a:t>(3) </a:t>
            </a:r>
            <a:r>
              <a:rPr lang="en-US" sz="3600" dirty="0">
                <a:latin typeface="Papyrus"/>
                <a:cs typeface="Papyrus"/>
              </a:rPr>
              <a:t>Doctrinal or social </a:t>
            </a:r>
            <a:br>
              <a:rPr lang="en-US" sz="3600" dirty="0">
                <a:latin typeface="Papyrus"/>
                <a:cs typeface="Papyrus"/>
              </a:rPr>
            </a:br>
            <a:r>
              <a:rPr lang="en-US" sz="3600" dirty="0">
                <a:latin typeface="Papyrus"/>
                <a:cs typeface="Papyrus"/>
              </a:rPr>
              <a:t>(humanistic) bias</a:t>
            </a:r>
            <a:endParaRPr lang="en-US" sz="3600" dirty="0">
              <a:solidFill>
                <a:srgbClr val="E6BF6D"/>
              </a:solidFill>
              <a:latin typeface="Papyrus"/>
              <a:cs typeface="Papyrus"/>
            </a:endParaRP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1312160" y="1546240"/>
            <a:ext cx="7831839" cy="2723823"/>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(1) </a:t>
            </a:r>
            <a:r>
              <a:rPr lang="en-US" sz="1900" dirty="0">
                <a:latin typeface="Tahoma" charset="0"/>
                <a:ea typeface="Tahoma" charset="0"/>
                <a:cs typeface="Tahoma" charset="0"/>
              </a:rPr>
              <a:t>Most disturbingly, there are clear omissions or alterations that have been made to further or accommodate a pre-existing doctrinal bias:</a:t>
            </a:r>
          </a:p>
          <a:p>
            <a:pPr algn="ctr"/>
            <a:r>
              <a:rPr lang="en-US" sz="1900" b="1" dirty="0">
                <a:solidFill>
                  <a:srgbClr val="E6BF6D"/>
                </a:solidFill>
                <a:latin typeface="Tahoma" charset="0"/>
                <a:ea typeface="Tahoma" charset="0"/>
                <a:cs typeface="Tahoma" charset="0"/>
              </a:rPr>
              <a:t>(a) </a:t>
            </a:r>
            <a:r>
              <a:rPr lang="en-US" sz="1900" b="1" dirty="0">
                <a:solidFill>
                  <a:srgbClr val="FFFF00"/>
                </a:solidFill>
                <a:latin typeface="Tahoma" charset="0"/>
                <a:ea typeface="Tahoma" charset="0"/>
                <a:cs typeface="Tahoma" charset="0"/>
              </a:rPr>
              <a:t>John 1v14,18, 3v16,18 </a:t>
            </a:r>
            <a:r>
              <a:rPr lang="en-US" sz="1900" dirty="0">
                <a:latin typeface="Tahoma" charset="0"/>
                <a:ea typeface="Tahoma" charset="0"/>
                <a:cs typeface="Tahoma" charset="0"/>
              </a:rPr>
              <a:t>drops the word “begotten” in the phrase “only begotten Son”. </a:t>
            </a:r>
            <a:br>
              <a:rPr lang="en-US" sz="1900" dirty="0">
                <a:latin typeface="Tahoma" charset="0"/>
                <a:ea typeface="Tahoma" charset="0"/>
                <a:cs typeface="Tahoma" charset="0"/>
              </a:rPr>
            </a:br>
            <a:r>
              <a:rPr lang="en-US" sz="1900" dirty="0">
                <a:latin typeface="Tahoma" charset="0"/>
                <a:ea typeface="Tahoma" charset="0"/>
                <a:cs typeface="Tahoma" charset="0"/>
              </a:rPr>
              <a:t>One of the translators of the NIV argues this way: “If it has to do with origins, derivation or descent, </a:t>
            </a:r>
            <a:r>
              <a:rPr lang="en-US" sz="1900" b="1" dirty="0">
                <a:solidFill>
                  <a:srgbClr val="FFFF00"/>
                </a:solidFill>
                <a:latin typeface="Tahoma" charset="0"/>
                <a:ea typeface="Tahoma" charset="0"/>
                <a:cs typeface="Tahoma" charset="0"/>
              </a:rPr>
              <a:t>how does that square with the Son’s eternality?</a:t>
            </a:r>
            <a:r>
              <a:rPr lang="en-US" sz="1900" dirty="0">
                <a:latin typeface="Tahoma" charset="0"/>
                <a:ea typeface="Tahoma" charset="0"/>
                <a:cs typeface="Tahoma" charset="0"/>
              </a:rPr>
              <a:t>” </a:t>
            </a:r>
            <a:br>
              <a:rPr lang="en-US" sz="1900" dirty="0">
                <a:latin typeface="Tahoma" charset="0"/>
                <a:ea typeface="Tahoma" charset="0"/>
                <a:cs typeface="Tahoma" charset="0"/>
              </a:rPr>
            </a:br>
            <a:r>
              <a:rPr lang="en-US" sz="1900" b="1" dirty="0">
                <a:solidFill>
                  <a:srgbClr val="E6BF6D"/>
                </a:solidFill>
                <a:latin typeface="Tahoma" charset="0"/>
                <a:ea typeface="Tahoma" charset="0"/>
                <a:cs typeface="Tahoma" charset="0"/>
              </a:rPr>
              <a:t>The making of a Contemporary Translation Kenneth Baker 1986 </a:t>
            </a:r>
            <a:r>
              <a:rPr lang="en-US" sz="1900" b="1" dirty="0" err="1">
                <a:solidFill>
                  <a:srgbClr val="E6BF6D"/>
                </a:solidFill>
                <a:latin typeface="Tahoma" charset="0"/>
                <a:ea typeface="Tahoma" charset="0"/>
                <a:cs typeface="Tahoma" charset="0"/>
              </a:rPr>
              <a:t>Pg</a:t>
            </a:r>
            <a:r>
              <a:rPr lang="en-US" sz="1900" b="1" dirty="0">
                <a:solidFill>
                  <a:srgbClr val="E6BF6D"/>
                </a:solidFill>
                <a:latin typeface="Tahoma" charset="0"/>
                <a:ea typeface="Tahoma" charset="0"/>
                <a:cs typeface="Tahoma" charset="0"/>
              </a:rPr>
              <a:t> 165</a:t>
            </a:r>
          </a:p>
        </p:txBody>
      </p:sp>
      <p:sp>
        <p:nvSpPr>
          <p:cNvPr id="7" name="TextBox 6"/>
          <p:cNvSpPr txBox="1"/>
          <p:nvPr/>
        </p:nvSpPr>
        <p:spPr>
          <a:xfrm>
            <a:off x="1278902" y="4229916"/>
            <a:ext cx="7831839" cy="969496"/>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(b) </a:t>
            </a:r>
            <a:r>
              <a:rPr lang="en-US" sz="1900" dirty="0">
                <a:latin typeface="Tahoma" charset="0"/>
                <a:ea typeface="Tahoma" charset="0"/>
                <a:cs typeface="Tahoma" charset="0"/>
              </a:rPr>
              <a:t>Many modern translations omit in </a:t>
            </a:r>
            <a:r>
              <a:rPr lang="en-US" sz="1900" b="1" dirty="0">
                <a:solidFill>
                  <a:srgbClr val="FFFF00"/>
                </a:solidFill>
                <a:latin typeface="Tahoma" charset="0"/>
                <a:ea typeface="Tahoma" charset="0"/>
                <a:cs typeface="Tahoma" charset="0"/>
              </a:rPr>
              <a:t>I John 4v3 </a:t>
            </a:r>
            <a:r>
              <a:rPr lang="en-US" sz="1900" dirty="0">
                <a:latin typeface="Tahoma" charset="0"/>
                <a:ea typeface="Tahoma" charset="0"/>
                <a:cs typeface="Tahoma" charset="0"/>
              </a:rPr>
              <a:t>the fact that Jesus comes “in the flesh”, and in the very context of John advising believers to “try the spirits” maybe he should have added </a:t>
            </a:r>
            <a:r>
              <a:rPr lang="en-US" sz="1900">
                <a:latin typeface="Tahoma" charset="0"/>
                <a:ea typeface="Tahoma" charset="0"/>
                <a:cs typeface="Tahoma" charset="0"/>
              </a:rPr>
              <a:t>“translations”!</a:t>
            </a:r>
            <a:endParaRPr lang="en-US" sz="1900" b="1" dirty="0">
              <a:solidFill>
                <a:srgbClr val="E6BF6D"/>
              </a:solidFill>
              <a:latin typeface="Tahoma" charset="0"/>
              <a:ea typeface="Tahoma" charset="0"/>
              <a:cs typeface="Tahoma" charset="0"/>
            </a:endParaRPr>
          </a:p>
        </p:txBody>
      </p:sp>
      <p:sp>
        <p:nvSpPr>
          <p:cNvPr id="8" name="TextBox 7"/>
          <p:cNvSpPr txBox="1"/>
          <p:nvPr/>
        </p:nvSpPr>
        <p:spPr>
          <a:xfrm>
            <a:off x="1312159" y="5198998"/>
            <a:ext cx="7831839" cy="1554272"/>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(c) </a:t>
            </a:r>
            <a:r>
              <a:rPr lang="en-US" sz="1900" dirty="0">
                <a:latin typeface="Tahoma" charset="0"/>
                <a:ea typeface="Tahoma" charset="0"/>
                <a:cs typeface="Tahoma" charset="0"/>
              </a:rPr>
              <a:t>Again many modern translations follow the RV and in </a:t>
            </a:r>
            <a:r>
              <a:rPr lang="en-US" sz="1900" b="1" dirty="0">
                <a:solidFill>
                  <a:srgbClr val="FFFF00"/>
                </a:solidFill>
                <a:latin typeface="Tahoma" charset="0"/>
                <a:ea typeface="Tahoma" charset="0"/>
                <a:cs typeface="Tahoma" charset="0"/>
              </a:rPr>
              <a:t>Rom 8v1 </a:t>
            </a:r>
            <a:r>
              <a:rPr lang="en-US" sz="1900" dirty="0">
                <a:latin typeface="Tahoma" charset="0"/>
                <a:ea typeface="Tahoma" charset="0"/>
                <a:cs typeface="Tahoma" charset="0"/>
              </a:rPr>
              <a:t>which says - “There is therefore now no condemnation to them that are in Christ Jesus”  the next phrase - “who walk not after the flesh but after the Spirit” is omitted as if this qualifying statement is not needed</a:t>
            </a:r>
            <a:r>
              <a:rPr lang="mr-IN" sz="1900" dirty="0">
                <a:latin typeface="Tahoma" charset="0"/>
                <a:ea typeface="Tahoma" charset="0"/>
                <a:cs typeface="Tahoma" charset="0"/>
              </a:rPr>
              <a:t>…</a:t>
            </a:r>
            <a:endParaRPr lang="en-US" sz="1900" b="1" dirty="0">
              <a:solidFill>
                <a:srgbClr val="E6BF6D"/>
              </a:solidFill>
              <a:latin typeface="Tahoma" charset="0"/>
              <a:ea typeface="Tahoma" charset="0"/>
              <a:cs typeface="Tahoma" charset="0"/>
            </a:endParaRPr>
          </a:p>
        </p:txBody>
      </p:sp>
    </p:spTree>
    <p:extLst>
      <p:ext uri="{BB962C8B-B14F-4D97-AF65-F5344CB8AC3E}">
        <p14:creationId xmlns:p14="http://schemas.microsoft.com/office/powerpoint/2010/main" val="637419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95080"/>
            <a:ext cx="7501693" cy="1178957"/>
          </a:xfrm>
        </p:spPr>
        <p:txBody>
          <a:bodyPr>
            <a:noAutofit/>
          </a:bodyPr>
          <a:lstStyle/>
          <a:p>
            <a:r>
              <a:rPr lang="en-US" sz="3600" b="1" dirty="0">
                <a:solidFill>
                  <a:srgbClr val="E6BF6D"/>
                </a:solidFill>
                <a:latin typeface="Papyrus"/>
                <a:cs typeface="Papyrus"/>
              </a:rPr>
              <a:t>(3) </a:t>
            </a:r>
            <a:r>
              <a:rPr lang="en-US" sz="3600" dirty="0">
                <a:latin typeface="Papyrus"/>
                <a:cs typeface="Papyrus"/>
              </a:rPr>
              <a:t>Doctrinal or social </a:t>
            </a:r>
            <a:br>
              <a:rPr lang="en-US" sz="3600" dirty="0">
                <a:latin typeface="Papyrus"/>
                <a:cs typeface="Papyrus"/>
              </a:rPr>
            </a:br>
            <a:r>
              <a:rPr lang="en-US" sz="3600" dirty="0">
                <a:latin typeface="Papyrus"/>
                <a:cs typeface="Papyrus"/>
              </a:rPr>
              <a:t>(humanistic) bias</a:t>
            </a:r>
            <a:endParaRPr lang="en-US" sz="3600" dirty="0">
              <a:solidFill>
                <a:srgbClr val="E6BF6D"/>
              </a:solidFill>
              <a:latin typeface="Papyrus"/>
              <a:cs typeface="Papyrus"/>
            </a:endParaRP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1312160" y="1546240"/>
            <a:ext cx="7831839" cy="1846659"/>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(2) </a:t>
            </a:r>
            <a:r>
              <a:rPr lang="en-US" sz="1900" dirty="0">
                <a:latin typeface="Tahoma" charset="0"/>
                <a:ea typeface="Tahoma" charset="0"/>
                <a:cs typeface="Tahoma" charset="0"/>
              </a:rPr>
              <a:t>Paraphrases are particularly guilty at inserting doctrinal bias in an attempt to make the verse easier to read</a:t>
            </a:r>
            <a:r>
              <a:rPr lang="mr-IN" sz="1900" dirty="0">
                <a:latin typeface="Tahoma" charset="0"/>
                <a:ea typeface="Tahoma" charset="0"/>
                <a:cs typeface="Tahoma" charset="0"/>
              </a:rPr>
              <a:t>…</a:t>
            </a:r>
            <a:endParaRPr lang="en-US" sz="1900" dirty="0">
              <a:latin typeface="Tahoma" charset="0"/>
              <a:ea typeface="Tahoma" charset="0"/>
              <a:cs typeface="Tahoma" charset="0"/>
            </a:endParaRPr>
          </a:p>
          <a:p>
            <a:pPr algn="ctr"/>
            <a:r>
              <a:rPr lang="en-US" sz="1900" b="1" dirty="0">
                <a:solidFill>
                  <a:srgbClr val="E6BF6D"/>
                </a:solidFill>
                <a:latin typeface="Tahoma" charset="0"/>
                <a:ea typeface="Tahoma" charset="0"/>
                <a:cs typeface="Tahoma" charset="0"/>
              </a:rPr>
              <a:t>(a) </a:t>
            </a:r>
            <a:r>
              <a:rPr lang="en-US" sz="1900" b="1" dirty="0">
                <a:solidFill>
                  <a:srgbClr val="FFFF00"/>
                </a:solidFill>
                <a:latin typeface="Tahoma" charset="0"/>
                <a:ea typeface="Tahoma" charset="0"/>
                <a:cs typeface="Tahoma" charset="0"/>
              </a:rPr>
              <a:t>John 20v17 </a:t>
            </a:r>
            <a:r>
              <a:rPr lang="en-US" sz="1900" dirty="0">
                <a:latin typeface="Tahoma" charset="0"/>
                <a:ea typeface="Tahoma" charset="0"/>
                <a:cs typeface="Tahoma" charset="0"/>
              </a:rPr>
              <a:t>(Good News Bible) </a:t>
            </a:r>
            <a:r>
              <a:rPr lang="mr-IN" sz="1900" dirty="0">
                <a:latin typeface="Tahoma" charset="0"/>
                <a:ea typeface="Tahoma" charset="0"/>
                <a:cs typeface="Tahoma" charset="0"/>
              </a:rPr>
              <a:t>–</a:t>
            </a:r>
            <a:r>
              <a:rPr lang="en-US" sz="1900" dirty="0">
                <a:latin typeface="Tahoma" charset="0"/>
                <a:ea typeface="Tahoma" charset="0"/>
                <a:cs typeface="Tahoma" charset="0"/>
              </a:rPr>
              <a:t> “Do not hold onto me” Jesus told her, “because I have not yet </a:t>
            </a:r>
            <a:r>
              <a:rPr lang="en-US" sz="1900" b="1" dirty="0">
                <a:solidFill>
                  <a:srgbClr val="E6BF6D"/>
                </a:solidFill>
                <a:latin typeface="Tahoma" charset="0"/>
                <a:ea typeface="Tahoma" charset="0"/>
                <a:cs typeface="Tahoma" charset="0"/>
              </a:rPr>
              <a:t>gone back up </a:t>
            </a:r>
            <a:r>
              <a:rPr lang="en-US" sz="1900" dirty="0">
                <a:latin typeface="Tahoma" charset="0"/>
                <a:ea typeface="Tahoma" charset="0"/>
                <a:cs typeface="Tahoma" charset="0"/>
              </a:rPr>
              <a:t>(KJV </a:t>
            </a:r>
            <a:r>
              <a:rPr lang="mr-IN" sz="1900" dirty="0">
                <a:latin typeface="Tahoma" charset="0"/>
                <a:ea typeface="Tahoma" charset="0"/>
                <a:cs typeface="Tahoma" charset="0"/>
              </a:rPr>
              <a:t>–</a:t>
            </a:r>
            <a:r>
              <a:rPr lang="en-US" sz="1900" dirty="0">
                <a:latin typeface="Tahoma" charset="0"/>
                <a:ea typeface="Tahoma" charset="0"/>
                <a:cs typeface="Tahoma" charset="0"/>
              </a:rPr>
              <a:t> “ascended”) to the Father. But go to my brothers and tell them that I am </a:t>
            </a:r>
            <a:r>
              <a:rPr lang="en-US" sz="1900" b="1" dirty="0">
                <a:solidFill>
                  <a:srgbClr val="E6BF6D"/>
                </a:solidFill>
                <a:latin typeface="Tahoma" charset="0"/>
                <a:ea typeface="Tahoma" charset="0"/>
                <a:cs typeface="Tahoma" charset="0"/>
              </a:rPr>
              <a:t>returning</a:t>
            </a:r>
            <a:r>
              <a:rPr lang="en-US" sz="1900" dirty="0">
                <a:latin typeface="Tahoma" charset="0"/>
                <a:ea typeface="Tahoma" charset="0"/>
                <a:cs typeface="Tahoma" charset="0"/>
              </a:rPr>
              <a:t> (KJV </a:t>
            </a:r>
            <a:r>
              <a:rPr lang="mr-IN" sz="1900" dirty="0">
                <a:latin typeface="Tahoma" charset="0"/>
                <a:ea typeface="Tahoma" charset="0"/>
                <a:cs typeface="Tahoma" charset="0"/>
              </a:rPr>
              <a:t>–</a:t>
            </a:r>
            <a:r>
              <a:rPr lang="en-US" sz="1900" dirty="0">
                <a:latin typeface="Tahoma" charset="0"/>
                <a:ea typeface="Tahoma" charset="0"/>
                <a:cs typeface="Tahoma" charset="0"/>
              </a:rPr>
              <a:t> “ascend”) to Him who is my father” </a:t>
            </a:r>
            <a:r>
              <a:rPr lang="en-US" sz="1900" dirty="0" err="1">
                <a:latin typeface="Tahoma" charset="0"/>
                <a:ea typeface="Tahoma" charset="0"/>
                <a:cs typeface="Tahoma" charset="0"/>
              </a:rPr>
              <a:t>Cp</a:t>
            </a:r>
            <a:r>
              <a:rPr lang="en-US" sz="1900" dirty="0">
                <a:latin typeface="Tahoma" charset="0"/>
                <a:ea typeface="Tahoma" charset="0"/>
                <a:cs typeface="Tahoma" charset="0"/>
              </a:rPr>
              <a:t> </a:t>
            </a:r>
            <a:r>
              <a:rPr lang="en-US" sz="1900" b="1" dirty="0">
                <a:solidFill>
                  <a:srgbClr val="FFFF00"/>
                </a:solidFill>
                <a:latin typeface="Tahoma" charset="0"/>
                <a:ea typeface="Tahoma" charset="0"/>
                <a:cs typeface="Tahoma" charset="0"/>
              </a:rPr>
              <a:t>Acts 2v34!</a:t>
            </a:r>
          </a:p>
        </p:txBody>
      </p:sp>
      <p:sp>
        <p:nvSpPr>
          <p:cNvPr id="7" name="TextBox 6"/>
          <p:cNvSpPr txBox="1"/>
          <p:nvPr/>
        </p:nvSpPr>
        <p:spPr>
          <a:xfrm>
            <a:off x="1208689" y="3523641"/>
            <a:ext cx="8050923" cy="969496"/>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(b) </a:t>
            </a:r>
            <a:r>
              <a:rPr lang="en-US" sz="1900" b="1" dirty="0">
                <a:solidFill>
                  <a:srgbClr val="FFFF00"/>
                </a:solidFill>
                <a:latin typeface="Tahoma" charset="0"/>
                <a:ea typeface="Tahoma" charset="0"/>
                <a:cs typeface="Tahoma" charset="0"/>
              </a:rPr>
              <a:t>John 1v1-3 </a:t>
            </a:r>
            <a:r>
              <a:rPr lang="en-US" sz="1900" dirty="0">
                <a:latin typeface="Tahoma" charset="0"/>
                <a:ea typeface="Tahoma" charset="0"/>
                <a:cs typeface="Tahoma" charset="0"/>
              </a:rPr>
              <a:t>(Living Bible) </a:t>
            </a:r>
            <a:r>
              <a:rPr lang="mr-IN" sz="1900" dirty="0">
                <a:latin typeface="Tahoma" charset="0"/>
                <a:ea typeface="Tahoma" charset="0"/>
                <a:cs typeface="Tahoma" charset="0"/>
              </a:rPr>
              <a:t>–</a:t>
            </a:r>
            <a:r>
              <a:rPr lang="en-US" sz="1900" dirty="0">
                <a:latin typeface="Tahoma" charset="0"/>
                <a:ea typeface="Tahoma" charset="0"/>
                <a:cs typeface="Tahoma" charset="0"/>
              </a:rPr>
              <a:t> “ Before anything else existed, there was Christ, with God. </a:t>
            </a:r>
            <a:r>
              <a:rPr lang="en-US" sz="1900" b="1" dirty="0">
                <a:solidFill>
                  <a:srgbClr val="E6BF6D"/>
                </a:solidFill>
                <a:latin typeface="Tahoma" charset="0"/>
                <a:ea typeface="Tahoma" charset="0"/>
                <a:cs typeface="Tahoma" charset="0"/>
              </a:rPr>
              <a:t>He has always been alive and is himself God</a:t>
            </a:r>
            <a:r>
              <a:rPr lang="en-US" sz="1900" dirty="0">
                <a:latin typeface="Tahoma" charset="0"/>
                <a:ea typeface="Tahoma" charset="0"/>
                <a:cs typeface="Tahoma" charset="0"/>
              </a:rPr>
              <a:t>. He created everything there is </a:t>
            </a:r>
            <a:r>
              <a:rPr lang="mr-IN" sz="1900" dirty="0">
                <a:latin typeface="Tahoma" charset="0"/>
                <a:ea typeface="Tahoma" charset="0"/>
                <a:cs typeface="Tahoma" charset="0"/>
              </a:rPr>
              <a:t>–</a:t>
            </a:r>
            <a:r>
              <a:rPr lang="en-US" sz="1900" dirty="0">
                <a:latin typeface="Tahoma" charset="0"/>
                <a:ea typeface="Tahoma" charset="0"/>
                <a:cs typeface="Tahoma" charset="0"/>
              </a:rPr>
              <a:t> nothing exists that he didn’t make”</a:t>
            </a:r>
            <a:endParaRPr lang="en-US" sz="1900" b="1" dirty="0">
              <a:solidFill>
                <a:srgbClr val="E6BF6D"/>
              </a:solidFill>
              <a:latin typeface="Tahoma" charset="0"/>
              <a:ea typeface="Tahoma" charset="0"/>
              <a:cs typeface="Tahoma" charset="0"/>
            </a:endParaRPr>
          </a:p>
        </p:txBody>
      </p:sp>
      <p:sp>
        <p:nvSpPr>
          <p:cNvPr id="10" name="TextBox 9"/>
          <p:cNvSpPr txBox="1"/>
          <p:nvPr/>
        </p:nvSpPr>
        <p:spPr>
          <a:xfrm>
            <a:off x="1279644" y="4639050"/>
            <a:ext cx="7831839" cy="1261884"/>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(c) </a:t>
            </a:r>
            <a:r>
              <a:rPr lang="en-US" sz="1900" b="1" dirty="0">
                <a:solidFill>
                  <a:srgbClr val="FFFF00"/>
                </a:solidFill>
                <a:latin typeface="Tahoma" charset="0"/>
                <a:ea typeface="Tahoma" charset="0"/>
                <a:cs typeface="Tahoma" charset="0"/>
              </a:rPr>
              <a:t>I Peter 1v3-6 </a:t>
            </a:r>
            <a:r>
              <a:rPr lang="en-US" sz="1900" dirty="0">
                <a:latin typeface="Tahoma" charset="0"/>
                <a:ea typeface="Tahoma" charset="0"/>
                <a:cs typeface="Tahoma" charset="0"/>
              </a:rPr>
              <a:t>(Living Bible) </a:t>
            </a:r>
            <a:r>
              <a:rPr lang="mr-IN" sz="1900" dirty="0">
                <a:latin typeface="Tahoma" charset="0"/>
                <a:ea typeface="Tahoma" charset="0"/>
                <a:cs typeface="Tahoma" charset="0"/>
              </a:rPr>
              <a:t>–</a:t>
            </a:r>
            <a:r>
              <a:rPr lang="en-US" sz="1900" dirty="0">
                <a:latin typeface="Tahoma" charset="0"/>
                <a:ea typeface="Tahoma" charset="0"/>
                <a:cs typeface="Tahoma" charset="0"/>
              </a:rPr>
              <a:t> “ And God has reserved for His children the priceless gift of eternal life; it is kept in heaven for you</a:t>
            </a:r>
            <a:r>
              <a:rPr lang="mr-IN" sz="1900" dirty="0">
                <a:latin typeface="Tahoma" charset="0"/>
                <a:ea typeface="Tahoma" charset="0"/>
                <a:cs typeface="Tahoma" charset="0"/>
              </a:rPr>
              <a:t>…</a:t>
            </a:r>
            <a:r>
              <a:rPr lang="en-US" sz="1900" dirty="0">
                <a:latin typeface="Tahoma" charset="0"/>
                <a:ea typeface="Tahoma" charset="0"/>
                <a:cs typeface="Tahoma" charset="0"/>
              </a:rPr>
              <a:t> And God in His mighty power will make sure that </a:t>
            </a:r>
            <a:r>
              <a:rPr lang="en-US" sz="1900" b="1" dirty="0">
                <a:solidFill>
                  <a:srgbClr val="E6BF6D"/>
                </a:solidFill>
                <a:latin typeface="Tahoma" charset="0"/>
                <a:ea typeface="Tahoma" charset="0"/>
                <a:cs typeface="Tahoma" charset="0"/>
              </a:rPr>
              <a:t>you get there safely to receive it</a:t>
            </a:r>
            <a:r>
              <a:rPr lang="en-US" sz="1900" dirty="0">
                <a:latin typeface="Tahoma" charset="0"/>
                <a:ea typeface="Tahoma" charset="0"/>
                <a:cs typeface="Tahoma" charset="0"/>
              </a:rPr>
              <a:t>, because you are trusting Him”</a:t>
            </a:r>
            <a:endParaRPr lang="en-US" sz="1900" b="1" dirty="0">
              <a:solidFill>
                <a:srgbClr val="E6BF6D"/>
              </a:solidFill>
              <a:latin typeface="Tahoma" charset="0"/>
              <a:ea typeface="Tahoma" charset="0"/>
              <a:cs typeface="Tahoma" charset="0"/>
            </a:endParaRPr>
          </a:p>
        </p:txBody>
      </p:sp>
      <p:sp>
        <p:nvSpPr>
          <p:cNvPr id="11" name="TextBox 10"/>
          <p:cNvSpPr txBox="1"/>
          <p:nvPr/>
        </p:nvSpPr>
        <p:spPr>
          <a:xfrm>
            <a:off x="1279643" y="5900934"/>
            <a:ext cx="7831839" cy="677108"/>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(d) </a:t>
            </a:r>
            <a:r>
              <a:rPr lang="en-US" sz="1900" b="1" dirty="0">
                <a:solidFill>
                  <a:srgbClr val="FFFF00"/>
                </a:solidFill>
                <a:latin typeface="Tahoma" charset="0"/>
                <a:ea typeface="Tahoma" charset="0"/>
                <a:cs typeface="Tahoma" charset="0"/>
              </a:rPr>
              <a:t>Mark 10v17 </a:t>
            </a:r>
            <a:r>
              <a:rPr lang="en-US" sz="1900" dirty="0">
                <a:latin typeface="Tahoma" charset="0"/>
                <a:ea typeface="Tahoma" charset="0"/>
                <a:cs typeface="Tahoma" charset="0"/>
              </a:rPr>
              <a:t>(Living Bible) </a:t>
            </a:r>
            <a:r>
              <a:rPr lang="mr-IN" sz="1900" dirty="0">
                <a:latin typeface="Tahoma" charset="0"/>
                <a:ea typeface="Tahoma" charset="0"/>
                <a:cs typeface="Tahoma" charset="0"/>
              </a:rPr>
              <a:t>–</a:t>
            </a:r>
            <a:r>
              <a:rPr lang="en-US" sz="1900" dirty="0">
                <a:latin typeface="Tahoma" charset="0"/>
                <a:ea typeface="Tahoma" charset="0"/>
                <a:cs typeface="Tahoma" charset="0"/>
              </a:rPr>
              <a:t> “ Good Teacher, what must I do to </a:t>
            </a:r>
            <a:r>
              <a:rPr lang="en-US" sz="1900" b="1" dirty="0">
                <a:solidFill>
                  <a:srgbClr val="E6BF6D"/>
                </a:solidFill>
                <a:latin typeface="Tahoma" charset="0"/>
                <a:ea typeface="Tahoma" charset="0"/>
                <a:cs typeface="Tahoma" charset="0"/>
              </a:rPr>
              <a:t>get to heaven</a:t>
            </a:r>
            <a:r>
              <a:rPr lang="en-US" sz="1900" dirty="0">
                <a:latin typeface="Tahoma" charset="0"/>
                <a:ea typeface="Tahoma" charset="0"/>
                <a:cs typeface="Tahoma" charset="0"/>
              </a:rPr>
              <a:t>?”</a:t>
            </a:r>
            <a:endParaRPr lang="en-US" sz="1900" b="1" dirty="0">
              <a:solidFill>
                <a:srgbClr val="E6BF6D"/>
              </a:solidFill>
              <a:latin typeface="Tahoma" charset="0"/>
              <a:ea typeface="Tahoma" charset="0"/>
              <a:cs typeface="Tahoma" charset="0"/>
            </a:endParaRPr>
          </a:p>
        </p:txBody>
      </p:sp>
    </p:spTree>
    <p:extLst>
      <p:ext uri="{BB962C8B-B14F-4D97-AF65-F5344CB8AC3E}">
        <p14:creationId xmlns:p14="http://schemas.microsoft.com/office/powerpoint/2010/main" val="957893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95080"/>
            <a:ext cx="7501693" cy="766465"/>
          </a:xfrm>
        </p:spPr>
        <p:txBody>
          <a:bodyPr>
            <a:noAutofit/>
          </a:bodyPr>
          <a:lstStyle/>
          <a:p>
            <a:r>
              <a:rPr lang="en-US" sz="3600" dirty="0">
                <a:latin typeface="Papyrus"/>
                <a:cs typeface="Papyrus"/>
              </a:rPr>
              <a:t>The Hand of </a:t>
            </a:r>
            <a:r>
              <a:rPr lang="en-US" sz="3600" dirty="0">
                <a:solidFill>
                  <a:srgbClr val="E6BF6D"/>
                </a:solidFill>
                <a:latin typeface="Papyrus"/>
                <a:cs typeface="Papyrus"/>
              </a:rPr>
              <a:t>Rome </a:t>
            </a:r>
            <a:r>
              <a:rPr lang="en-US" sz="3600" dirty="0">
                <a:latin typeface="Papyrus"/>
                <a:cs typeface="Papyrus"/>
              </a:rPr>
              <a:t>in the NIV?!</a:t>
            </a: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1312160" y="1031235"/>
            <a:ext cx="7831839" cy="4185761"/>
          </a:xfrm>
          <a:prstGeom prst="rect">
            <a:avLst/>
          </a:prstGeom>
          <a:noFill/>
        </p:spPr>
        <p:txBody>
          <a:bodyPr wrap="square" rtlCol="0">
            <a:spAutoFit/>
          </a:bodyPr>
          <a:lstStyle/>
          <a:p>
            <a:pPr algn="ctr"/>
            <a:r>
              <a:rPr lang="en-US" sz="1900" dirty="0">
                <a:latin typeface="Tahoma" charset="0"/>
                <a:ea typeface="Tahoma" charset="0"/>
                <a:cs typeface="Tahoma" charset="0"/>
              </a:rPr>
              <a:t>The Greek text used for the NIV was the United Bible Societies (UBS) and Nestle-Aland Greek New Testament text.</a:t>
            </a:r>
          </a:p>
          <a:p>
            <a:pPr algn="ctr"/>
            <a:r>
              <a:rPr lang="en-US" sz="1900" dirty="0">
                <a:latin typeface="Tahoma" charset="0"/>
                <a:ea typeface="Tahoma" charset="0"/>
                <a:cs typeface="Tahoma" charset="0"/>
              </a:rPr>
              <a:t>On closer inspection of the history of this committee, in 1964 the UBS and the Roman Catholic Church proposed a “common text” and ”common translation” that would be acceptable to all as part of the ecumenical movement. In 1965 the Second Vatican Council ratified this decision and in 1967 </a:t>
            </a:r>
            <a:r>
              <a:rPr lang="en-US" sz="1900" b="1" dirty="0">
                <a:solidFill>
                  <a:srgbClr val="FFFF00"/>
                </a:solidFill>
                <a:latin typeface="Tahoma" charset="0"/>
                <a:ea typeface="Tahoma" charset="0"/>
                <a:cs typeface="Tahoma" charset="0"/>
              </a:rPr>
              <a:t>Cardinal Carlo Martini, Archbishop of Milan, Greek scholar and a Jesuit, joined the UBS International Editorial Committee</a:t>
            </a:r>
            <a:r>
              <a:rPr lang="en-US" sz="1900" dirty="0">
                <a:latin typeface="Tahoma" charset="0"/>
                <a:ea typeface="Tahoma" charset="0"/>
                <a:cs typeface="Tahoma" charset="0"/>
              </a:rPr>
              <a:t>.</a:t>
            </a:r>
          </a:p>
          <a:p>
            <a:pPr algn="ctr"/>
            <a:r>
              <a:rPr lang="en-US" sz="1900" dirty="0">
                <a:latin typeface="Tahoma" charset="0"/>
                <a:ea typeface="Tahoma" charset="0"/>
                <a:cs typeface="Tahoma" charset="0"/>
              </a:rPr>
              <a:t>This committee of 5 scholars made an additional 500 changes between the second edition (1968) and the third edition (1975) with “</a:t>
            </a:r>
            <a:r>
              <a:rPr lang="en-US" sz="1900" b="1" dirty="0">
                <a:solidFill>
                  <a:srgbClr val="FFFF00"/>
                </a:solidFill>
                <a:latin typeface="Tahoma" charset="0"/>
                <a:ea typeface="Tahoma" charset="0"/>
                <a:cs typeface="Tahoma" charset="0"/>
              </a:rPr>
              <a:t>no significant accretion of new evidence</a:t>
            </a:r>
            <a:r>
              <a:rPr lang="en-US" sz="1900" dirty="0">
                <a:latin typeface="Tahoma" charset="0"/>
                <a:ea typeface="Tahoma" charset="0"/>
                <a:cs typeface="Tahoma" charset="0"/>
              </a:rPr>
              <a:t>”</a:t>
            </a:r>
          </a:p>
          <a:p>
            <a:pPr algn="ctr"/>
            <a:r>
              <a:rPr lang="en-US" sz="1900" b="1" dirty="0">
                <a:solidFill>
                  <a:srgbClr val="E6BF6D"/>
                </a:solidFill>
                <a:latin typeface="Tahoma" charset="0"/>
                <a:ea typeface="Tahoma" charset="0"/>
                <a:cs typeface="Tahoma" charset="0"/>
              </a:rPr>
              <a:t>All roads lead to Rome? The Ecumenical Movement Michael de </a:t>
            </a:r>
            <a:r>
              <a:rPr lang="en-US" sz="1900" b="1" dirty="0" err="1">
                <a:solidFill>
                  <a:srgbClr val="E6BF6D"/>
                </a:solidFill>
                <a:latin typeface="Tahoma" charset="0"/>
                <a:ea typeface="Tahoma" charset="0"/>
                <a:cs typeface="Tahoma" charset="0"/>
              </a:rPr>
              <a:t>Semlyen</a:t>
            </a:r>
            <a:r>
              <a:rPr lang="en-US" sz="1900" b="1" dirty="0">
                <a:solidFill>
                  <a:srgbClr val="E6BF6D"/>
                </a:solidFill>
                <a:latin typeface="Tahoma" charset="0"/>
                <a:ea typeface="Tahoma" charset="0"/>
                <a:cs typeface="Tahoma" charset="0"/>
              </a:rPr>
              <a:t> 1993 </a:t>
            </a:r>
            <a:r>
              <a:rPr lang="en-US" sz="1900" b="1" dirty="0" err="1">
                <a:solidFill>
                  <a:srgbClr val="E6BF6D"/>
                </a:solidFill>
                <a:latin typeface="Tahoma" charset="0"/>
                <a:ea typeface="Tahoma" charset="0"/>
                <a:cs typeface="Tahoma" charset="0"/>
              </a:rPr>
              <a:t>Pg</a:t>
            </a:r>
            <a:r>
              <a:rPr lang="en-US" sz="1900" b="1" dirty="0">
                <a:solidFill>
                  <a:srgbClr val="E6BF6D"/>
                </a:solidFill>
                <a:latin typeface="Tahoma" charset="0"/>
                <a:ea typeface="Tahoma" charset="0"/>
                <a:cs typeface="Tahoma" charset="0"/>
              </a:rPr>
              <a:t> 200</a:t>
            </a:r>
          </a:p>
        </p:txBody>
      </p:sp>
      <p:sp>
        <p:nvSpPr>
          <p:cNvPr id="12" name="TextBox 11"/>
          <p:cNvSpPr txBox="1"/>
          <p:nvPr/>
        </p:nvSpPr>
        <p:spPr>
          <a:xfrm>
            <a:off x="1349401" y="5335221"/>
            <a:ext cx="7831839" cy="1261884"/>
          </a:xfrm>
          <a:prstGeom prst="rect">
            <a:avLst/>
          </a:prstGeom>
          <a:noFill/>
        </p:spPr>
        <p:txBody>
          <a:bodyPr wrap="square" rtlCol="0">
            <a:spAutoFit/>
          </a:bodyPr>
          <a:lstStyle/>
          <a:p>
            <a:pPr algn="ctr"/>
            <a:r>
              <a:rPr lang="en-US" sz="1900" dirty="0">
                <a:latin typeface="Tahoma" charset="0"/>
                <a:ea typeface="Tahoma" charset="0"/>
                <a:cs typeface="Tahoma" charset="0"/>
              </a:rPr>
              <a:t>“Since the Word of God ought to be available at all times, </a:t>
            </a:r>
            <a:r>
              <a:rPr lang="en-US" sz="1900" b="1" dirty="0">
                <a:solidFill>
                  <a:srgbClr val="FFFF00"/>
                </a:solidFill>
                <a:latin typeface="Tahoma" charset="0"/>
                <a:ea typeface="Tahoma" charset="0"/>
                <a:cs typeface="Tahoma" charset="0"/>
              </a:rPr>
              <a:t>the Church with motherly care provides that suitable and accurate versions are made</a:t>
            </a:r>
            <a:r>
              <a:rPr lang="en-US" sz="1900" dirty="0">
                <a:latin typeface="Tahoma" charset="0"/>
                <a:ea typeface="Tahoma" charset="0"/>
                <a:cs typeface="Tahoma" charset="0"/>
              </a:rPr>
              <a:t> in a variety of languages”</a:t>
            </a:r>
          </a:p>
          <a:p>
            <a:pPr algn="ctr"/>
            <a:r>
              <a:rPr lang="en-US" sz="1900" b="1" dirty="0">
                <a:solidFill>
                  <a:srgbClr val="E6BF6D"/>
                </a:solidFill>
                <a:latin typeface="Tahoma" charset="0"/>
                <a:ea typeface="Tahoma" charset="0"/>
                <a:cs typeface="Tahoma" charset="0"/>
              </a:rPr>
              <a:t>The Second Vatican Council Catholic Truth Society 1966</a:t>
            </a:r>
          </a:p>
        </p:txBody>
      </p:sp>
    </p:spTree>
    <p:extLst>
      <p:ext uri="{BB962C8B-B14F-4D97-AF65-F5344CB8AC3E}">
        <p14:creationId xmlns:p14="http://schemas.microsoft.com/office/powerpoint/2010/main" val="72652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95080"/>
            <a:ext cx="7501693" cy="766465"/>
          </a:xfrm>
        </p:spPr>
        <p:txBody>
          <a:bodyPr>
            <a:noAutofit/>
          </a:bodyPr>
          <a:lstStyle/>
          <a:p>
            <a:r>
              <a:rPr lang="en-US" sz="3600" dirty="0">
                <a:latin typeface="Papyrus"/>
                <a:cs typeface="Papyrus"/>
              </a:rPr>
              <a:t>The Hand of </a:t>
            </a:r>
            <a:r>
              <a:rPr lang="en-US" sz="3600" dirty="0">
                <a:solidFill>
                  <a:srgbClr val="E6BF6D"/>
                </a:solidFill>
                <a:latin typeface="Papyrus"/>
                <a:cs typeface="Papyrus"/>
              </a:rPr>
              <a:t>Rome </a:t>
            </a:r>
            <a:r>
              <a:rPr lang="en-US" sz="3600" dirty="0">
                <a:latin typeface="Papyrus"/>
                <a:cs typeface="Papyrus"/>
              </a:rPr>
              <a:t>in the NIV?!</a:t>
            </a: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1312160" y="1031235"/>
            <a:ext cx="7831839" cy="1261884"/>
          </a:xfrm>
          <a:prstGeom prst="rect">
            <a:avLst/>
          </a:prstGeom>
          <a:noFill/>
        </p:spPr>
        <p:txBody>
          <a:bodyPr wrap="square" rtlCol="0">
            <a:spAutoFit/>
          </a:bodyPr>
          <a:lstStyle/>
          <a:p>
            <a:pPr algn="ctr"/>
            <a:r>
              <a:rPr lang="en-US" sz="1900" dirty="0">
                <a:latin typeface="Tahoma" charset="0"/>
                <a:ea typeface="Tahoma" charset="0"/>
                <a:cs typeface="Tahoma" charset="0"/>
              </a:rPr>
              <a:t>The NIV is the direct result of the Second Vatican Council and the Roman Catholic Church’s ecumenical influence on translations, especially in areas around the nature of Jesus, his supposed preexistence, and the Trinity:</a:t>
            </a:r>
            <a:endParaRPr lang="en-US" sz="1900" b="1" dirty="0">
              <a:solidFill>
                <a:srgbClr val="E6BF6D"/>
              </a:solidFill>
              <a:latin typeface="Tahoma" charset="0"/>
              <a:ea typeface="Tahoma" charset="0"/>
              <a:cs typeface="Tahoma"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410422251"/>
              </p:ext>
            </p:extLst>
          </p:nvPr>
        </p:nvGraphicFramePr>
        <p:xfrm>
          <a:off x="1514475" y="2277109"/>
          <a:ext cx="7356255" cy="4328160"/>
        </p:xfrm>
        <a:graphic>
          <a:graphicData uri="http://schemas.openxmlformats.org/drawingml/2006/table">
            <a:tbl>
              <a:tblPr firstRow="1" bandRow="1">
                <a:tableStyleId>{5C22544A-7EE6-4342-B048-85BDC9FD1C3A}</a:tableStyleId>
              </a:tblPr>
              <a:tblGrid>
                <a:gridCol w="1470463">
                  <a:extLst>
                    <a:ext uri="{9D8B030D-6E8A-4147-A177-3AD203B41FA5}">
                      <a16:colId xmlns:a16="http://schemas.microsoft.com/office/drawing/2014/main" val="20000"/>
                    </a:ext>
                  </a:extLst>
                </a:gridCol>
                <a:gridCol w="3016469">
                  <a:extLst>
                    <a:ext uri="{9D8B030D-6E8A-4147-A177-3AD203B41FA5}">
                      <a16:colId xmlns:a16="http://schemas.microsoft.com/office/drawing/2014/main" val="20001"/>
                    </a:ext>
                  </a:extLst>
                </a:gridCol>
                <a:gridCol w="2869323">
                  <a:extLst>
                    <a:ext uri="{9D8B030D-6E8A-4147-A177-3AD203B41FA5}">
                      <a16:colId xmlns:a16="http://schemas.microsoft.com/office/drawing/2014/main" val="20002"/>
                    </a:ext>
                  </a:extLst>
                </a:gridCol>
              </a:tblGrid>
              <a:tr h="370840">
                <a:tc>
                  <a:txBody>
                    <a:bodyPr/>
                    <a:lstStyle/>
                    <a:p>
                      <a:pPr algn="ctr"/>
                      <a:endParaRPr lang="en-US" sz="2000" dirty="0">
                        <a:latin typeface="Tahoma" charset="0"/>
                        <a:ea typeface="Tahoma" charset="0"/>
                        <a:cs typeface="Tahoma" charset="0"/>
                      </a:endParaRPr>
                    </a:p>
                  </a:txBody>
                  <a:tcPr anchor="ctr">
                    <a:noFill/>
                  </a:tcPr>
                </a:tc>
                <a:tc>
                  <a:txBody>
                    <a:bodyPr/>
                    <a:lstStyle/>
                    <a:p>
                      <a:pPr algn="ctr"/>
                      <a:r>
                        <a:rPr lang="en-US" sz="2000" dirty="0">
                          <a:latin typeface="Tahoma" charset="0"/>
                          <a:ea typeface="Tahoma" charset="0"/>
                          <a:cs typeface="Tahoma" charset="0"/>
                        </a:rPr>
                        <a:t>KJV</a:t>
                      </a:r>
                    </a:p>
                  </a:txBody>
                  <a:tcPr anchor="ctr">
                    <a:noFill/>
                  </a:tcPr>
                </a:tc>
                <a:tc>
                  <a:txBody>
                    <a:bodyPr/>
                    <a:lstStyle/>
                    <a:p>
                      <a:pPr algn="ctr"/>
                      <a:r>
                        <a:rPr lang="en-US" sz="2000" dirty="0">
                          <a:latin typeface="Tahoma" charset="0"/>
                          <a:ea typeface="Tahoma" charset="0"/>
                          <a:cs typeface="Tahoma" charset="0"/>
                        </a:rPr>
                        <a:t>NIV</a:t>
                      </a:r>
                    </a:p>
                  </a:txBody>
                  <a:tcPr anchor="ctr">
                    <a:noFill/>
                  </a:tcPr>
                </a:tc>
                <a:extLst>
                  <a:ext uri="{0D108BD9-81ED-4DB2-BD59-A6C34878D82A}">
                    <a16:rowId xmlns:a16="http://schemas.microsoft.com/office/drawing/2014/main" val="10000"/>
                  </a:ext>
                </a:extLst>
              </a:tr>
              <a:tr h="370840">
                <a:tc>
                  <a:txBody>
                    <a:bodyPr/>
                    <a:lstStyle/>
                    <a:p>
                      <a:pPr algn="ctr"/>
                      <a:r>
                        <a:rPr lang="en-US" sz="2000" b="1" dirty="0">
                          <a:solidFill>
                            <a:srgbClr val="FFFF00"/>
                          </a:solidFill>
                          <a:latin typeface="Tahoma" charset="0"/>
                          <a:ea typeface="Tahoma" charset="0"/>
                          <a:cs typeface="Tahoma" charset="0"/>
                        </a:rPr>
                        <a:t>Phil 2v6</a:t>
                      </a:r>
                    </a:p>
                  </a:txBody>
                  <a:tcPr anchor="ctr">
                    <a:noFill/>
                  </a:tcPr>
                </a:tc>
                <a:tc>
                  <a:txBody>
                    <a:bodyPr/>
                    <a:lstStyle/>
                    <a:p>
                      <a:pPr algn="ctr"/>
                      <a:r>
                        <a:rPr lang="en-US" sz="2000" dirty="0">
                          <a:solidFill>
                            <a:schemeClr val="tx1"/>
                          </a:solidFill>
                          <a:latin typeface="Tahoma" charset="0"/>
                          <a:ea typeface="Tahoma" charset="0"/>
                          <a:cs typeface="Tahoma" charset="0"/>
                        </a:rPr>
                        <a:t>“Who</a:t>
                      </a:r>
                      <a:r>
                        <a:rPr lang="en-US" sz="2000" baseline="0" dirty="0">
                          <a:solidFill>
                            <a:schemeClr val="tx1"/>
                          </a:solidFill>
                          <a:latin typeface="Tahoma" charset="0"/>
                          <a:ea typeface="Tahoma" charset="0"/>
                          <a:cs typeface="Tahoma" charset="0"/>
                        </a:rPr>
                        <a:t> being in the form of God"</a:t>
                      </a:r>
                      <a:endParaRPr lang="en-US" sz="2000" dirty="0">
                        <a:solidFill>
                          <a:schemeClr val="tx1"/>
                        </a:solidFill>
                        <a:latin typeface="Tahoma" charset="0"/>
                        <a:ea typeface="Tahoma" charset="0"/>
                        <a:cs typeface="Tahoma" charset="0"/>
                      </a:endParaRPr>
                    </a:p>
                  </a:txBody>
                  <a:tcPr anchor="ctr">
                    <a:noFill/>
                  </a:tcPr>
                </a:tc>
                <a:tc>
                  <a:txBody>
                    <a:bodyPr/>
                    <a:lstStyle/>
                    <a:p>
                      <a:pPr algn="ctr"/>
                      <a:r>
                        <a:rPr lang="en-US" sz="2000" dirty="0">
                          <a:solidFill>
                            <a:schemeClr val="tx1"/>
                          </a:solidFill>
                          <a:latin typeface="Tahoma" charset="0"/>
                          <a:ea typeface="Tahoma" charset="0"/>
                          <a:cs typeface="Tahoma" charset="0"/>
                        </a:rPr>
                        <a:t>“Who being </a:t>
                      </a:r>
                      <a:r>
                        <a:rPr lang="en-US" sz="2000" b="1" dirty="0">
                          <a:solidFill>
                            <a:srgbClr val="E6BF6D"/>
                          </a:solidFill>
                          <a:latin typeface="Tahoma" charset="0"/>
                          <a:ea typeface="Tahoma" charset="0"/>
                          <a:cs typeface="Tahoma" charset="0"/>
                        </a:rPr>
                        <a:t>in very nature God</a:t>
                      </a:r>
                      <a:r>
                        <a:rPr lang="en-US" sz="2000" dirty="0">
                          <a:solidFill>
                            <a:schemeClr val="tx1"/>
                          </a:solidFill>
                          <a:latin typeface="Tahoma" charset="0"/>
                          <a:ea typeface="Tahoma" charset="0"/>
                          <a:cs typeface="Tahoma" charset="0"/>
                        </a:rPr>
                        <a:t>”</a:t>
                      </a:r>
                    </a:p>
                  </a:txBody>
                  <a:tcPr anchor="ctr">
                    <a:noFill/>
                  </a:tcPr>
                </a:tc>
                <a:extLst>
                  <a:ext uri="{0D108BD9-81ED-4DB2-BD59-A6C34878D82A}">
                    <a16:rowId xmlns:a16="http://schemas.microsoft.com/office/drawing/2014/main" val="10001"/>
                  </a:ext>
                </a:extLst>
              </a:tr>
              <a:tr h="370840">
                <a:tc>
                  <a:txBody>
                    <a:bodyPr/>
                    <a:lstStyle/>
                    <a:p>
                      <a:pPr algn="ctr"/>
                      <a:r>
                        <a:rPr lang="en-US" sz="2000" b="1" dirty="0">
                          <a:solidFill>
                            <a:srgbClr val="FFFF00"/>
                          </a:solidFill>
                          <a:latin typeface="Tahoma" charset="0"/>
                          <a:ea typeface="Tahoma" charset="0"/>
                          <a:cs typeface="Tahoma" charset="0"/>
                        </a:rPr>
                        <a:t>Heb 2v14</a:t>
                      </a:r>
                    </a:p>
                  </a:txBody>
                  <a:tcPr anchor="ctr">
                    <a:noFill/>
                  </a:tcPr>
                </a:tc>
                <a:tc>
                  <a:txBody>
                    <a:bodyPr/>
                    <a:lstStyle/>
                    <a:p>
                      <a:pPr algn="ctr"/>
                      <a:r>
                        <a:rPr lang="en-US" sz="2000" dirty="0">
                          <a:solidFill>
                            <a:schemeClr val="tx1"/>
                          </a:solidFill>
                          <a:latin typeface="Tahoma" charset="0"/>
                          <a:ea typeface="Tahoma" charset="0"/>
                          <a:cs typeface="Tahoma" charset="0"/>
                        </a:rPr>
                        <a:t>“Forasmuch</a:t>
                      </a:r>
                      <a:r>
                        <a:rPr lang="en-US" sz="2000" baseline="0" dirty="0">
                          <a:solidFill>
                            <a:schemeClr val="tx1"/>
                          </a:solidFill>
                          <a:latin typeface="Tahoma" charset="0"/>
                          <a:ea typeface="Tahoma" charset="0"/>
                          <a:cs typeface="Tahoma" charset="0"/>
                        </a:rPr>
                        <a:t> then as the children are partakers of flesh and blood, he also himself likewise took part of the same”</a:t>
                      </a:r>
                      <a:endParaRPr lang="en-US" sz="2000" dirty="0">
                        <a:solidFill>
                          <a:schemeClr val="tx1"/>
                        </a:solidFill>
                        <a:latin typeface="Tahoma" charset="0"/>
                        <a:ea typeface="Tahoma" charset="0"/>
                        <a:cs typeface="Tahoma" charset="0"/>
                      </a:endParaRPr>
                    </a:p>
                  </a:txBody>
                  <a:tcPr anchor="ctr">
                    <a:noFill/>
                  </a:tcPr>
                </a:tc>
                <a:tc>
                  <a:txBody>
                    <a:bodyPr/>
                    <a:lstStyle/>
                    <a:p>
                      <a:pPr algn="ctr"/>
                      <a:r>
                        <a:rPr lang="en-US" sz="2000" dirty="0">
                          <a:solidFill>
                            <a:schemeClr val="tx1"/>
                          </a:solidFill>
                          <a:latin typeface="Tahoma" charset="0"/>
                          <a:ea typeface="Tahoma" charset="0"/>
                          <a:cs typeface="Tahoma" charset="0"/>
                        </a:rPr>
                        <a:t>“Since the children have flesh and blood, he too </a:t>
                      </a:r>
                      <a:r>
                        <a:rPr lang="en-US" sz="2000" b="1" dirty="0">
                          <a:solidFill>
                            <a:srgbClr val="E6BF6D"/>
                          </a:solidFill>
                          <a:latin typeface="Tahoma" charset="0"/>
                          <a:ea typeface="Tahoma" charset="0"/>
                          <a:cs typeface="Tahoma" charset="0"/>
                        </a:rPr>
                        <a:t>shared in their humanity</a:t>
                      </a:r>
                      <a:r>
                        <a:rPr lang="en-US" sz="2000" dirty="0">
                          <a:solidFill>
                            <a:schemeClr val="tx1"/>
                          </a:solidFill>
                          <a:latin typeface="Tahoma" charset="0"/>
                          <a:ea typeface="Tahoma" charset="0"/>
                          <a:cs typeface="Tahoma" charset="0"/>
                        </a:rPr>
                        <a:t>”</a:t>
                      </a:r>
                    </a:p>
                  </a:txBody>
                  <a:tcPr anchor="ctr">
                    <a:noFill/>
                  </a:tcPr>
                </a:tc>
                <a:extLst>
                  <a:ext uri="{0D108BD9-81ED-4DB2-BD59-A6C34878D82A}">
                    <a16:rowId xmlns:a16="http://schemas.microsoft.com/office/drawing/2014/main" val="10002"/>
                  </a:ext>
                </a:extLst>
              </a:tr>
              <a:tr h="370840">
                <a:tc>
                  <a:txBody>
                    <a:bodyPr/>
                    <a:lstStyle/>
                    <a:p>
                      <a:pPr algn="ctr"/>
                      <a:r>
                        <a:rPr lang="en-US" sz="2000" b="1" dirty="0">
                          <a:solidFill>
                            <a:srgbClr val="FFFF00"/>
                          </a:solidFill>
                          <a:latin typeface="Tahoma" charset="0"/>
                          <a:ea typeface="Tahoma" charset="0"/>
                          <a:cs typeface="Tahoma" charset="0"/>
                        </a:rPr>
                        <a:t>John 1v18</a:t>
                      </a:r>
                    </a:p>
                  </a:txBody>
                  <a:tcPr anchor="ctr">
                    <a:noFill/>
                  </a:tcPr>
                </a:tc>
                <a:tc>
                  <a:txBody>
                    <a:bodyPr/>
                    <a:lstStyle/>
                    <a:p>
                      <a:pPr algn="ctr"/>
                      <a:r>
                        <a:rPr lang="en-US" sz="2000" dirty="0">
                          <a:solidFill>
                            <a:schemeClr val="tx1"/>
                          </a:solidFill>
                          <a:latin typeface="Tahoma" charset="0"/>
                          <a:ea typeface="Tahoma" charset="0"/>
                          <a:cs typeface="Tahoma" charset="0"/>
                        </a:rPr>
                        <a:t>“No man hath seen God at any time; the only begotten Son</a:t>
                      </a:r>
                      <a:r>
                        <a:rPr lang="mr-IN" sz="2000" dirty="0">
                          <a:solidFill>
                            <a:schemeClr val="tx1"/>
                          </a:solidFill>
                          <a:latin typeface="Tahoma" charset="0"/>
                          <a:ea typeface="Tahoma" charset="0"/>
                          <a:cs typeface="Tahoma" charset="0"/>
                        </a:rPr>
                        <a:t>…</a:t>
                      </a:r>
                      <a:r>
                        <a:rPr lang="en-US" sz="2000" dirty="0">
                          <a:solidFill>
                            <a:schemeClr val="tx1"/>
                          </a:solidFill>
                          <a:latin typeface="Tahoma" charset="0"/>
                          <a:ea typeface="Tahoma" charset="0"/>
                          <a:cs typeface="Tahoma" charset="0"/>
                        </a:rPr>
                        <a:t> he hath declared</a:t>
                      </a:r>
                      <a:r>
                        <a:rPr lang="en-US" sz="2000" baseline="0" dirty="0">
                          <a:solidFill>
                            <a:schemeClr val="tx1"/>
                          </a:solidFill>
                          <a:latin typeface="Tahoma" charset="0"/>
                          <a:ea typeface="Tahoma" charset="0"/>
                          <a:cs typeface="Tahoma" charset="0"/>
                        </a:rPr>
                        <a:t> him”</a:t>
                      </a:r>
                      <a:endParaRPr lang="en-US" sz="2000" dirty="0">
                        <a:solidFill>
                          <a:schemeClr val="tx1"/>
                        </a:solidFill>
                        <a:latin typeface="Tahoma" charset="0"/>
                        <a:ea typeface="Tahoma" charset="0"/>
                        <a:cs typeface="Tahoma" charset="0"/>
                      </a:endParaRPr>
                    </a:p>
                  </a:txBody>
                  <a:tcPr anchor="ctr">
                    <a:noFill/>
                  </a:tcPr>
                </a:tc>
                <a:tc>
                  <a:txBody>
                    <a:bodyPr/>
                    <a:lstStyle/>
                    <a:p>
                      <a:pPr algn="ctr"/>
                      <a:r>
                        <a:rPr lang="en-US" sz="2000" dirty="0">
                          <a:solidFill>
                            <a:schemeClr val="tx1"/>
                          </a:solidFill>
                          <a:latin typeface="Tahoma" charset="0"/>
                          <a:ea typeface="Tahoma" charset="0"/>
                          <a:cs typeface="Tahoma" charset="0"/>
                        </a:rPr>
                        <a:t>“No-one</a:t>
                      </a:r>
                      <a:r>
                        <a:rPr lang="en-US" sz="2000" baseline="0" dirty="0">
                          <a:solidFill>
                            <a:schemeClr val="tx1"/>
                          </a:solidFill>
                          <a:latin typeface="Tahoma" charset="0"/>
                          <a:ea typeface="Tahoma" charset="0"/>
                          <a:cs typeface="Tahoma" charset="0"/>
                        </a:rPr>
                        <a:t> has ever seen God, but </a:t>
                      </a:r>
                      <a:r>
                        <a:rPr lang="en-US" sz="2000" b="1" baseline="0" dirty="0">
                          <a:solidFill>
                            <a:srgbClr val="E6BF6D"/>
                          </a:solidFill>
                          <a:latin typeface="Tahoma" charset="0"/>
                          <a:ea typeface="Tahoma" charset="0"/>
                          <a:cs typeface="Tahoma" charset="0"/>
                        </a:rPr>
                        <a:t>God the one and Only</a:t>
                      </a:r>
                      <a:r>
                        <a:rPr lang="en-US" sz="2000" baseline="0" dirty="0">
                          <a:solidFill>
                            <a:schemeClr val="tx1"/>
                          </a:solidFill>
                          <a:latin typeface="Tahoma" charset="0"/>
                          <a:ea typeface="Tahoma" charset="0"/>
                          <a:cs typeface="Tahoma" charset="0"/>
                        </a:rPr>
                        <a:t>, who is at the Father’s side, has made Him known”</a:t>
                      </a:r>
                      <a:endParaRPr lang="en-US" sz="2000" dirty="0">
                        <a:solidFill>
                          <a:schemeClr val="tx1"/>
                        </a:solidFill>
                        <a:latin typeface="Tahoma" charset="0"/>
                        <a:ea typeface="Tahoma" charset="0"/>
                        <a:cs typeface="Tahoma" charset="0"/>
                      </a:endParaRPr>
                    </a:p>
                  </a:txBody>
                  <a:tcPr anchor="c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28491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374960" y="-170622"/>
            <a:ext cx="7654739" cy="1470025"/>
          </a:xfrm>
        </p:spPr>
        <p:txBody>
          <a:bodyPr>
            <a:noAutofit/>
          </a:bodyPr>
          <a:lstStyle/>
          <a:p>
            <a:r>
              <a:rPr lang="en-US" dirty="0">
                <a:solidFill>
                  <a:srgbClr val="E6BF6D"/>
                </a:solidFill>
                <a:latin typeface="Papyrus"/>
                <a:cs typeface="Papyrus"/>
              </a:rPr>
              <a:t>Advice to Pope Jules III in 1550</a:t>
            </a: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1327335" y="825960"/>
            <a:ext cx="7769040" cy="5940088"/>
          </a:xfrm>
          <a:prstGeom prst="rect">
            <a:avLst/>
          </a:prstGeom>
          <a:noFill/>
        </p:spPr>
        <p:txBody>
          <a:bodyPr wrap="square" rtlCol="0">
            <a:spAutoFit/>
          </a:bodyPr>
          <a:lstStyle/>
          <a:p>
            <a:pPr algn="ctr"/>
            <a:r>
              <a:rPr lang="en-US" sz="1900" dirty="0">
                <a:latin typeface="Tahoma" charset="0"/>
                <a:ea typeface="Tahoma" charset="0"/>
                <a:cs typeface="Tahoma" charset="0"/>
              </a:rPr>
              <a:t>“Of all the advice that we can offer Your Holiness, we have kept the most necessary to the last. We must open our eyes well and use all possible force in the matter, namely, to permit the reading of the Gospel as little as possible, especially in the vernacular, in all those countries under your jurisdiction. Let the very little part of the Gospel suffice that is usually read in the Mass and let no one be permitted to read more. So long as the people will be content with that small amount, your interests will prosper, but as soon as the people want to read more your interests will begin to fail. The Bible is the book that, more than any other, has raised against us the tumults and tempests by which we have almost perished. </a:t>
            </a:r>
            <a:r>
              <a:rPr lang="en-US" sz="1900" b="1" dirty="0">
                <a:solidFill>
                  <a:srgbClr val="FFFF00"/>
                </a:solidFill>
                <a:latin typeface="Tahoma" charset="0"/>
                <a:ea typeface="Tahoma" charset="0"/>
                <a:cs typeface="Tahoma" charset="0"/>
              </a:rPr>
              <a:t>In fact, if anyone examines closely and compares the teachings of the Bible with what takes place in our churches he will soon find discord, and will realize that our teaching is often different from the Bible and oftener still contrary to it.</a:t>
            </a:r>
            <a:r>
              <a:rPr lang="en-US" sz="1900" dirty="0">
                <a:latin typeface="Tahoma" charset="0"/>
                <a:ea typeface="Tahoma" charset="0"/>
                <a:cs typeface="Tahoma" charset="0"/>
              </a:rPr>
              <a:t> And if the people wake up to this, they will never stop challenging you till everything is laid bare and then we shall become the object of universal scorn and hatred. Therefore, it is necessary to withdraw the Bible from the sight of the people, but with extreme caution in order not to cause rebellion...”</a:t>
            </a:r>
          </a:p>
          <a:p>
            <a:pPr algn="ctr"/>
            <a:r>
              <a:rPr lang="en-US" sz="1900" b="1" dirty="0" err="1">
                <a:solidFill>
                  <a:srgbClr val="E6BF6D"/>
                </a:solidFill>
                <a:latin typeface="Tahoma" charset="0"/>
                <a:ea typeface="Tahoma" charset="0"/>
                <a:cs typeface="Tahoma" charset="0"/>
              </a:rPr>
              <a:t>Nationale</a:t>
            </a:r>
            <a:r>
              <a:rPr lang="en-US" sz="1900" b="1" dirty="0">
                <a:solidFill>
                  <a:srgbClr val="E6BF6D"/>
                </a:solidFill>
                <a:latin typeface="Tahoma" charset="0"/>
                <a:ea typeface="Tahoma" charset="0"/>
                <a:cs typeface="Tahoma" charset="0"/>
              </a:rPr>
              <a:t> </a:t>
            </a:r>
            <a:r>
              <a:rPr lang="en-US" sz="1900" b="1" dirty="0" err="1">
                <a:solidFill>
                  <a:srgbClr val="E6BF6D"/>
                </a:solidFill>
                <a:latin typeface="Tahoma" charset="0"/>
                <a:ea typeface="Tahoma" charset="0"/>
                <a:cs typeface="Tahoma" charset="0"/>
              </a:rPr>
              <a:t>Bibliotheque</a:t>
            </a:r>
            <a:r>
              <a:rPr lang="en-US" sz="1900" b="1" dirty="0">
                <a:solidFill>
                  <a:srgbClr val="E6BF6D"/>
                </a:solidFill>
                <a:latin typeface="Tahoma" charset="0"/>
                <a:ea typeface="Tahoma" charset="0"/>
                <a:cs typeface="Tahoma" charset="0"/>
              </a:rPr>
              <a:t> de Paris 1089 </a:t>
            </a:r>
            <a:r>
              <a:rPr lang="en-US" sz="1900" b="1" dirty="0" err="1">
                <a:solidFill>
                  <a:srgbClr val="E6BF6D"/>
                </a:solidFill>
                <a:latin typeface="Tahoma" charset="0"/>
                <a:ea typeface="Tahoma" charset="0"/>
                <a:cs typeface="Tahoma" charset="0"/>
              </a:rPr>
              <a:t>Vol</a:t>
            </a:r>
            <a:r>
              <a:rPr lang="en-US" sz="1900" b="1" dirty="0">
                <a:solidFill>
                  <a:srgbClr val="E6BF6D"/>
                </a:solidFill>
                <a:latin typeface="Tahoma" charset="0"/>
                <a:ea typeface="Tahoma" charset="0"/>
                <a:cs typeface="Tahoma" charset="0"/>
              </a:rPr>
              <a:t> 2 </a:t>
            </a:r>
            <a:r>
              <a:rPr lang="en-US" sz="1900" b="1" dirty="0" err="1">
                <a:solidFill>
                  <a:srgbClr val="E6BF6D"/>
                </a:solidFill>
                <a:latin typeface="Tahoma" charset="0"/>
                <a:ea typeface="Tahoma" charset="0"/>
                <a:cs typeface="Tahoma" charset="0"/>
              </a:rPr>
              <a:t>Pg</a:t>
            </a:r>
            <a:r>
              <a:rPr lang="en-US" sz="1900" b="1" dirty="0">
                <a:solidFill>
                  <a:srgbClr val="E6BF6D"/>
                </a:solidFill>
                <a:latin typeface="Tahoma" charset="0"/>
                <a:ea typeface="Tahoma" charset="0"/>
                <a:cs typeface="Tahoma" charset="0"/>
              </a:rPr>
              <a:t> 641-650</a:t>
            </a:r>
          </a:p>
        </p:txBody>
      </p:sp>
    </p:spTree>
    <p:extLst>
      <p:ext uri="{BB962C8B-B14F-4D97-AF65-F5344CB8AC3E}">
        <p14:creationId xmlns:p14="http://schemas.microsoft.com/office/powerpoint/2010/main" val="17244254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29428"/>
            <a:ext cx="7364412" cy="1470025"/>
          </a:xfrm>
        </p:spPr>
        <p:txBody>
          <a:bodyPr>
            <a:noAutofit/>
          </a:bodyPr>
          <a:lstStyle/>
          <a:p>
            <a:r>
              <a:rPr lang="en-US" dirty="0">
                <a:latin typeface="Papyrus"/>
                <a:cs typeface="Papyrus"/>
              </a:rPr>
              <a:t>Translations </a:t>
            </a:r>
            <a:r>
              <a:rPr lang="mr-IN" dirty="0">
                <a:latin typeface="Papyrus"/>
                <a:cs typeface="Papyrus"/>
              </a:rPr>
              <a:t>–</a:t>
            </a:r>
            <a:r>
              <a:rPr lang="en-US" dirty="0">
                <a:latin typeface="Papyrus"/>
                <a:cs typeface="Papyrus"/>
              </a:rPr>
              <a:t> </a:t>
            </a:r>
            <a:r>
              <a:rPr lang="en-US" dirty="0">
                <a:solidFill>
                  <a:srgbClr val="E6BF6D"/>
                </a:solidFill>
                <a:latin typeface="Papyrus"/>
                <a:cs typeface="Papyrus"/>
              </a:rPr>
              <a:t>Does it matter which version we read?</a:t>
            </a: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1374960" y="2032762"/>
            <a:ext cx="7654739" cy="523220"/>
          </a:xfrm>
          <a:prstGeom prst="rect">
            <a:avLst/>
          </a:prstGeom>
          <a:noFill/>
        </p:spPr>
        <p:txBody>
          <a:bodyPr wrap="square" rtlCol="0">
            <a:spAutoFit/>
          </a:bodyPr>
          <a:lstStyle/>
          <a:p>
            <a:pPr algn="ctr"/>
            <a:r>
              <a:rPr lang="en-US" sz="2800" b="1" dirty="0">
                <a:latin typeface="Tahoma" charset="0"/>
                <a:ea typeface="Tahoma" charset="0"/>
                <a:cs typeface="Tahoma" charset="0"/>
              </a:rPr>
              <a:t>HISTORY OF TRANSLATIONS</a:t>
            </a:r>
          </a:p>
        </p:txBody>
      </p:sp>
      <p:sp>
        <p:nvSpPr>
          <p:cNvPr id="10" name="TextBox 9"/>
          <p:cNvSpPr txBox="1"/>
          <p:nvPr/>
        </p:nvSpPr>
        <p:spPr>
          <a:xfrm>
            <a:off x="1369311" y="3519976"/>
            <a:ext cx="7654739" cy="954107"/>
          </a:xfrm>
          <a:prstGeom prst="rect">
            <a:avLst/>
          </a:prstGeom>
          <a:noFill/>
        </p:spPr>
        <p:txBody>
          <a:bodyPr wrap="square" rtlCol="0">
            <a:spAutoFit/>
          </a:bodyPr>
          <a:lstStyle/>
          <a:p>
            <a:pPr algn="ctr"/>
            <a:r>
              <a:rPr lang="en-US" sz="2800" b="1">
                <a:latin typeface="Tahoma" charset="0"/>
                <a:ea typeface="Tahoma" charset="0"/>
                <a:cs typeface="Tahoma" charset="0"/>
              </a:rPr>
              <a:t>PROBLEMS WITH MODERN TRANSLATIONS</a:t>
            </a:r>
            <a:endParaRPr lang="en-US" sz="2800" b="1" dirty="0">
              <a:latin typeface="Tahoma" charset="0"/>
              <a:ea typeface="Tahoma" charset="0"/>
              <a:cs typeface="Tahoma" charset="0"/>
            </a:endParaRPr>
          </a:p>
        </p:txBody>
      </p:sp>
      <p:sp>
        <p:nvSpPr>
          <p:cNvPr id="11" name="TextBox 10"/>
          <p:cNvSpPr txBox="1"/>
          <p:nvPr/>
        </p:nvSpPr>
        <p:spPr>
          <a:xfrm>
            <a:off x="1369311" y="5364541"/>
            <a:ext cx="7654739" cy="523220"/>
          </a:xfrm>
          <a:prstGeom prst="rect">
            <a:avLst/>
          </a:prstGeom>
          <a:noFill/>
        </p:spPr>
        <p:txBody>
          <a:bodyPr wrap="square" rtlCol="0">
            <a:spAutoFit/>
          </a:bodyPr>
          <a:lstStyle/>
          <a:p>
            <a:pPr algn="ctr"/>
            <a:r>
              <a:rPr lang="en-US" sz="2800" b="1" dirty="0">
                <a:latin typeface="Tahoma" charset="0"/>
                <a:ea typeface="Tahoma" charset="0"/>
                <a:cs typeface="Tahoma" charset="0"/>
              </a:rPr>
              <a:t>CONCLUSIONS</a:t>
            </a:r>
          </a:p>
        </p:txBody>
      </p:sp>
      <p:sp>
        <p:nvSpPr>
          <p:cNvPr id="3" name="Right Arrow 2"/>
          <p:cNvSpPr/>
          <p:nvPr/>
        </p:nvSpPr>
        <p:spPr>
          <a:xfrm rot="5400000">
            <a:off x="4813737" y="2814766"/>
            <a:ext cx="609600" cy="399393"/>
          </a:xfrm>
          <a:prstGeom prst="rightArrow">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ight Arrow 11"/>
          <p:cNvSpPr/>
          <p:nvPr/>
        </p:nvSpPr>
        <p:spPr>
          <a:xfrm rot="5400000">
            <a:off x="4818995" y="4743410"/>
            <a:ext cx="609600" cy="399393"/>
          </a:xfrm>
          <a:prstGeom prst="rightArrow">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0727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P spid="3" grpId="0" animBg="1"/>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29428"/>
            <a:ext cx="7364412" cy="1470025"/>
          </a:xfrm>
        </p:spPr>
        <p:txBody>
          <a:bodyPr>
            <a:noAutofit/>
          </a:bodyPr>
          <a:lstStyle/>
          <a:p>
            <a:r>
              <a:rPr lang="en-US" dirty="0">
                <a:latin typeface="Papyrus"/>
                <a:cs typeface="Papyrus"/>
              </a:rPr>
              <a:t>Translations </a:t>
            </a:r>
            <a:r>
              <a:rPr lang="mr-IN" dirty="0">
                <a:latin typeface="Papyrus"/>
                <a:cs typeface="Papyrus"/>
              </a:rPr>
              <a:t>–</a:t>
            </a:r>
            <a:r>
              <a:rPr lang="en-US" dirty="0">
                <a:latin typeface="Papyrus"/>
                <a:cs typeface="Papyrus"/>
              </a:rPr>
              <a:t> </a:t>
            </a:r>
            <a:r>
              <a:rPr lang="en-US" dirty="0">
                <a:solidFill>
                  <a:srgbClr val="E6BF6D"/>
                </a:solidFill>
                <a:latin typeface="Papyrus"/>
                <a:cs typeface="Papyrus"/>
              </a:rPr>
              <a:t>Does it matter which version we read?</a:t>
            </a: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p:nvPicPr>
        <p:blipFill>
          <a:blip r:embed="rId2">
            <a:extLst>
              <a:ext uri="{BEBA8EAE-BF5A-486C-A8C5-ECC9F3942E4B}">
                <a14:imgProps xmlns:a14="http://schemas.microsoft.com/office/drawing/2010/main">
                  <a14:imgLayer r:embed="rId4">
                    <a14:imgEffect>
                      <a14:backgroundRemoval t="0" b="97384" l="1231" r="99231"/>
                    </a14:imgEffect>
                  </a14:imgLayer>
                </a14:imgProps>
              </a:ext>
            </a:extLst>
          </a:blip>
          <a:stretch>
            <a:fillRect/>
          </a:stretch>
        </p:blipFill>
        <p:spPr>
          <a:xfrm>
            <a:off x="2474584" y="2031179"/>
            <a:ext cx="5282463" cy="2795642"/>
          </a:xfrm>
          <a:prstGeom prst="rect">
            <a:avLst/>
          </a:prstGeom>
        </p:spPr>
      </p:pic>
      <p:sp>
        <p:nvSpPr>
          <p:cNvPr id="7" name="TextBox 6"/>
          <p:cNvSpPr txBox="1"/>
          <p:nvPr/>
        </p:nvSpPr>
        <p:spPr>
          <a:xfrm>
            <a:off x="1369311" y="5105997"/>
            <a:ext cx="7654739" cy="523220"/>
          </a:xfrm>
          <a:prstGeom prst="rect">
            <a:avLst/>
          </a:prstGeom>
          <a:noFill/>
        </p:spPr>
        <p:txBody>
          <a:bodyPr wrap="square" rtlCol="0">
            <a:spAutoFit/>
          </a:bodyPr>
          <a:lstStyle/>
          <a:p>
            <a:pPr algn="ctr"/>
            <a:r>
              <a:rPr lang="en-US" sz="2800" b="1" dirty="0">
                <a:latin typeface="Tahoma" charset="0"/>
                <a:ea typeface="Tahoma" charset="0"/>
                <a:cs typeface="Tahoma" charset="0"/>
              </a:rPr>
              <a:t>CONCLUSIONS</a:t>
            </a:r>
          </a:p>
        </p:txBody>
      </p:sp>
    </p:spTree>
    <p:extLst>
      <p:ext uri="{BB962C8B-B14F-4D97-AF65-F5344CB8AC3E}">
        <p14:creationId xmlns:p14="http://schemas.microsoft.com/office/powerpoint/2010/main" val="183216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29428"/>
            <a:ext cx="7364412" cy="1010793"/>
          </a:xfrm>
        </p:spPr>
        <p:txBody>
          <a:bodyPr>
            <a:noAutofit/>
          </a:bodyPr>
          <a:lstStyle/>
          <a:p>
            <a:pPr algn="l"/>
            <a:r>
              <a:rPr lang="en-US" dirty="0">
                <a:latin typeface="Papyrus"/>
                <a:cs typeface="Papyrus"/>
              </a:rPr>
              <a:t>Conclusions</a:t>
            </a:r>
            <a:r>
              <a:rPr lang="mr-IN" dirty="0">
                <a:latin typeface="Papyrus"/>
                <a:cs typeface="Papyrus"/>
              </a:rPr>
              <a:t>…</a:t>
            </a:r>
            <a:endParaRPr lang="en-US" dirty="0">
              <a:solidFill>
                <a:srgbClr val="E6BF6D"/>
              </a:solidFill>
              <a:latin typeface="Papyrus"/>
              <a:cs typeface="Papyrus"/>
            </a:endParaRP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p:nvPicPr>
        <p:blipFill>
          <a:blip r:embed="rId2">
            <a:extLst>
              <a:ext uri="{BEBA8EAE-BF5A-486C-A8C5-ECC9F3942E4B}">
                <a14:imgProps xmlns:a14="http://schemas.microsoft.com/office/drawing/2010/main">
                  <a14:imgLayer r:embed="rId4">
                    <a14:imgEffect>
                      <a14:backgroundRemoval t="0" b="97384" l="1231" r="99231"/>
                    </a14:imgEffect>
                  </a14:imgLayer>
                </a14:imgProps>
              </a:ext>
            </a:extLst>
          </a:blip>
          <a:stretch>
            <a:fillRect/>
          </a:stretch>
        </p:blipFill>
        <p:spPr>
          <a:xfrm>
            <a:off x="5520230" y="229428"/>
            <a:ext cx="3358657" cy="1777505"/>
          </a:xfrm>
          <a:prstGeom prst="rect">
            <a:avLst/>
          </a:prstGeom>
        </p:spPr>
      </p:pic>
      <p:sp>
        <p:nvSpPr>
          <p:cNvPr id="8" name="TextBox 7"/>
          <p:cNvSpPr txBox="1"/>
          <p:nvPr/>
        </p:nvSpPr>
        <p:spPr>
          <a:xfrm>
            <a:off x="1278902" y="2049407"/>
            <a:ext cx="7831839" cy="3016210"/>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(1) </a:t>
            </a:r>
            <a:r>
              <a:rPr lang="en-US" sz="1900" dirty="0">
                <a:latin typeface="Tahoma" charset="0"/>
                <a:ea typeface="Tahoma" charset="0"/>
                <a:cs typeface="Tahoma" charset="0"/>
              </a:rPr>
              <a:t>The KJV must stand up to the same standards as any other translation.  It cannot be made the standard by which all others are judged; it must take its place as one translation among many, so that it can be tested just as the NIV or NASB or RSV.  In some places it may well excel; in others it may lag behind. But we must be careful to avoid making the basic error of setting up one translation as the standard over all others. </a:t>
            </a:r>
            <a:r>
              <a:rPr lang="en-US" sz="1900" b="1" dirty="0">
                <a:solidFill>
                  <a:srgbClr val="FFFF00"/>
                </a:solidFill>
                <a:latin typeface="Tahoma" charset="0"/>
                <a:ea typeface="Tahoma" charset="0"/>
                <a:cs typeface="Tahoma" charset="0"/>
              </a:rPr>
              <a:t>Our standard must always be found in the question “What did the original author of Scripture say at this point</a:t>
            </a:r>
            <a:r>
              <a:rPr lang="en-US" sz="1900" dirty="0">
                <a:latin typeface="Tahoma" charset="0"/>
                <a:ea typeface="Tahoma" charset="0"/>
                <a:cs typeface="Tahoma" charset="0"/>
              </a:rPr>
              <a:t>?</a:t>
            </a:r>
            <a:br>
              <a:rPr lang="en-US" sz="1900" dirty="0">
                <a:latin typeface="Tahoma" charset="0"/>
                <a:ea typeface="Tahoma" charset="0"/>
                <a:cs typeface="Tahoma" charset="0"/>
              </a:rPr>
            </a:br>
            <a:r>
              <a:rPr lang="en-US" sz="1900" b="1" dirty="0">
                <a:solidFill>
                  <a:srgbClr val="E6BF6D"/>
                </a:solidFill>
                <a:latin typeface="Tahoma" charset="0"/>
                <a:ea typeface="Tahoma" charset="0"/>
                <a:cs typeface="Tahoma" charset="0"/>
              </a:rPr>
              <a:t>The King James Only Controversy James R White 1995 </a:t>
            </a:r>
            <a:r>
              <a:rPr lang="en-US" sz="1900" b="1" dirty="0" err="1">
                <a:solidFill>
                  <a:srgbClr val="E6BF6D"/>
                </a:solidFill>
                <a:latin typeface="Tahoma" charset="0"/>
                <a:ea typeface="Tahoma" charset="0"/>
                <a:cs typeface="Tahoma" charset="0"/>
              </a:rPr>
              <a:t>Pg</a:t>
            </a:r>
            <a:r>
              <a:rPr lang="en-US" sz="1900" b="1" dirty="0">
                <a:solidFill>
                  <a:srgbClr val="E6BF6D"/>
                </a:solidFill>
                <a:latin typeface="Tahoma" charset="0"/>
                <a:ea typeface="Tahoma" charset="0"/>
                <a:cs typeface="Tahoma" charset="0"/>
              </a:rPr>
              <a:t> 128 </a:t>
            </a:r>
          </a:p>
        </p:txBody>
      </p:sp>
      <p:sp>
        <p:nvSpPr>
          <p:cNvPr id="9" name="TextBox 8"/>
          <p:cNvSpPr txBox="1"/>
          <p:nvPr/>
        </p:nvSpPr>
        <p:spPr>
          <a:xfrm>
            <a:off x="1312161" y="5151914"/>
            <a:ext cx="7831839" cy="1554272"/>
          </a:xfrm>
          <a:prstGeom prst="rect">
            <a:avLst/>
          </a:prstGeom>
          <a:noFill/>
        </p:spPr>
        <p:txBody>
          <a:bodyPr wrap="square" rtlCol="0">
            <a:spAutoFit/>
          </a:bodyPr>
          <a:lstStyle/>
          <a:p>
            <a:pPr algn="ctr"/>
            <a:r>
              <a:rPr lang="en-US" sz="1900" b="1" dirty="0">
                <a:latin typeface="Tahoma" charset="0"/>
                <a:ea typeface="Tahoma" charset="0"/>
                <a:cs typeface="Tahoma" charset="0"/>
              </a:rPr>
              <a:t>The KJV or NKJV are not infallible but considering the manuscript basis, are still the most accurate literal equivalence translations and should probably be our main study tool with other translations being cautiously used where required as study aids</a:t>
            </a:r>
            <a:r>
              <a:rPr lang="mr-IN" sz="1900" b="1" dirty="0">
                <a:latin typeface="Tahoma" charset="0"/>
                <a:ea typeface="Tahoma" charset="0"/>
                <a:cs typeface="Tahoma" charset="0"/>
              </a:rPr>
              <a:t>…</a:t>
            </a:r>
            <a:endParaRPr lang="en-US" sz="1900" b="1" dirty="0">
              <a:solidFill>
                <a:srgbClr val="E6BF6D"/>
              </a:solidFill>
              <a:latin typeface="Tahoma" charset="0"/>
              <a:ea typeface="Tahoma" charset="0"/>
              <a:cs typeface="Tahoma" charset="0"/>
            </a:endParaRPr>
          </a:p>
        </p:txBody>
      </p:sp>
    </p:spTree>
    <p:extLst>
      <p:ext uri="{BB962C8B-B14F-4D97-AF65-F5344CB8AC3E}">
        <p14:creationId xmlns:p14="http://schemas.microsoft.com/office/powerpoint/2010/main" val="1036451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29428"/>
            <a:ext cx="7364412" cy="1010793"/>
          </a:xfrm>
        </p:spPr>
        <p:txBody>
          <a:bodyPr>
            <a:noAutofit/>
          </a:bodyPr>
          <a:lstStyle/>
          <a:p>
            <a:pPr algn="l"/>
            <a:r>
              <a:rPr lang="en-US" dirty="0">
                <a:latin typeface="Papyrus"/>
                <a:cs typeface="Papyrus"/>
              </a:rPr>
              <a:t>Conclusions</a:t>
            </a:r>
            <a:r>
              <a:rPr lang="mr-IN" dirty="0">
                <a:latin typeface="Papyrus"/>
                <a:cs typeface="Papyrus"/>
              </a:rPr>
              <a:t>…</a:t>
            </a:r>
            <a:endParaRPr lang="en-US" dirty="0">
              <a:solidFill>
                <a:srgbClr val="E6BF6D"/>
              </a:solidFill>
              <a:latin typeface="Papyrus"/>
              <a:cs typeface="Papyrus"/>
            </a:endParaRP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p:nvPicPr>
        <p:blipFill>
          <a:blip r:embed="rId2">
            <a:extLst>
              <a:ext uri="{BEBA8EAE-BF5A-486C-A8C5-ECC9F3942E4B}">
                <a14:imgProps xmlns:a14="http://schemas.microsoft.com/office/drawing/2010/main">
                  <a14:imgLayer r:embed="rId4">
                    <a14:imgEffect>
                      <a14:backgroundRemoval t="0" b="97384" l="1231" r="99231"/>
                    </a14:imgEffect>
                  </a14:imgLayer>
                </a14:imgProps>
              </a:ext>
            </a:extLst>
          </a:blip>
          <a:stretch>
            <a:fillRect/>
          </a:stretch>
        </p:blipFill>
        <p:spPr>
          <a:xfrm>
            <a:off x="5520230" y="229428"/>
            <a:ext cx="3358657" cy="1777505"/>
          </a:xfrm>
          <a:prstGeom prst="rect">
            <a:avLst/>
          </a:prstGeom>
        </p:spPr>
      </p:pic>
      <p:sp>
        <p:nvSpPr>
          <p:cNvPr id="8" name="TextBox 7"/>
          <p:cNvSpPr txBox="1"/>
          <p:nvPr/>
        </p:nvSpPr>
        <p:spPr>
          <a:xfrm>
            <a:off x="1278902" y="2292477"/>
            <a:ext cx="7831839" cy="1554272"/>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(2) </a:t>
            </a:r>
            <a:r>
              <a:rPr lang="en-US" sz="1900" dirty="0">
                <a:latin typeface="Tahoma" charset="0"/>
                <a:ea typeface="Tahoma" charset="0"/>
                <a:cs typeface="Tahoma" charset="0"/>
              </a:rPr>
              <a:t>Paraphrases and to a lesser extent dynamic equivalence translations based on constantly changing eclectic texts decide </a:t>
            </a:r>
            <a:r>
              <a:rPr lang="en-US" sz="1900" b="1" dirty="0">
                <a:solidFill>
                  <a:srgbClr val="FFFF00"/>
                </a:solidFill>
                <a:latin typeface="Tahoma" charset="0"/>
                <a:ea typeface="Tahoma" charset="0"/>
                <a:cs typeface="Tahoma" charset="0"/>
              </a:rPr>
              <a:t>what the text should say FIRST and then translate</a:t>
            </a:r>
            <a:r>
              <a:rPr lang="en-US" sz="1900" dirty="0">
                <a:latin typeface="Tahoma" charset="0"/>
                <a:ea typeface="Tahoma" charset="0"/>
                <a:cs typeface="Tahoma" charset="0"/>
              </a:rPr>
              <a:t>, whereas the KJV translates the original text literally and leaves it up to the reader to interpret the meaning on the basis of the rest of Scriptures</a:t>
            </a:r>
            <a:r>
              <a:rPr lang="mr-IN" sz="1900" dirty="0">
                <a:latin typeface="Tahoma" charset="0"/>
                <a:ea typeface="Tahoma" charset="0"/>
                <a:cs typeface="Tahoma" charset="0"/>
              </a:rPr>
              <a:t>…</a:t>
            </a:r>
            <a:endParaRPr lang="en-US" sz="1900" b="1" dirty="0">
              <a:solidFill>
                <a:srgbClr val="E6BF6D"/>
              </a:solidFill>
              <a:latin typeface="Tahoma" charset="0"/>
              <a:ea typeface="Tahoma" charset="0"/>
              <a:cs typeface="Tahoma" charset="0"/>
            </a:endParaRPr>
          </a:p>
        </p:txBody>
      </p:sp>
      <p:sp>
        <p:nvSpPr>
          <p:cNvPr id="9" name="TextBox 8"/>
          <p:cNvSpPr txBox="1"/>
          <p:nvPr/>
        </p:nvSpPr>
        <p:spPr>
          <a:xfrm>
            <a:off x="1278901" y="4024988"/>
            <a:ext cx="7831839" cy="2431435"/>
          </a:xfrm>
          <a:prstGeom prst="rect">
            <a:avLst/>
          </a:prstGeom>
          <a:noFill/>
        </p:spPr>
        <p:txBody>
          <a:bodyPr wrap="square" rtlCol="0">
            <a:spAutoFit/>
          </a:bodyPr>
          <a:lstStyle/>
          <a:p>
            <a:pPr algn="ctr"/>
            <a:r>
              <a:rPr lang="en-US" sz="1900" b="1" dirty="0">
                <a:latin typeface="Tahoma" charset="0"/>
                <a:ea typeface="Tahoma" charset="0"/>
                <a:cs typeface="Tahoma" charset="0"/>
              </a:rPr>
              <a:t>Paraphrases may make it easier to understand but the amount of alteration to the text or doctrinal bias present is impossible to know, and with the constant revisions that continually take place, it makes these Bibles of dubious </a:t>
            </a:r>
            <a:br>
              <a:rPr lang="en-US" sz="1900" b="1" dirty="0">
                <a:latin typeface="Tahoma" charset="0"/>
                <a:ea typeface="Tahoma" charset="0"/>
                <a:cs typeface="Tahoma" charset="0"/>
              </a:rPr>
            </a:br>
            <a:r>
              <a:rPr lang="en-US" sz="1900" b="1" dirty="0">
                <a:latin typeface="Tahoma" charset="0"/>
                <a:ea typeface="Tahoma" charset="0"/>
                <a:cs typeface="Tahoma" charset="0"/>
              </a:rPr>
              <a:t>or at least unknown value…</a:t>
            </a:r>
          </a:p>
          <a:p>
            <a:pPr algn="ctr"/>
            <a:r>
              <a:rPr lang="en-US" sz="1900" b="1" dirty="0">
                <a:solidFill>
                  <a:srgbClr val="E6BF6D"/>
                </a:solidFill>
                <a:latin typeface="Tahoma" charset="0"/>
                <a:ea typeface="Tahoma" charset="0"/>
                <a:cs typeface="Tahoma" charset="0"/>
              </a:rPr>
              <a:t>The criticism of the KJV is that its language is outdated and archaic, but this is also its greatest strength! – It hasn’t changed one word in 400 years!</a:t>
            </a:r>
          </a:p>
        </p:txBody>
      </p:sp>
    </p:spTree>
    <p:extLst>
      <p:ext uri="{BB962C8B-B14F-4D97-AF65-F5344CB8AC3E}">
        <p14:creationId xmlns:p14="http://schemas.microsoft.com/office/powerpoint/2010/main" val="21171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29428"/>
            <a:ext cx="7364412" cy="1010793"/>
          </a:xfrm>
        </p:spPr>
        <p:txBody>
          <a:bodyPr>
            <a:noAutofit/>
          </a:bodyPr>
          <a:lstStyle/>
          <a:p>
            <a:pPr algn="l"/>
            <a:r>
              <a:rPr lang="en-US" dirty="0">
                <a:latin typeface="Papyrus"/>
                <a:cs typeface="Papyrus"/>
              </a:rPr>
              <a:t>Conclusions</a:t>
            </a:r>
            <a:r>
              <a:rPr lang="mr-IN" dirty="0">
                <a:latin typeface="Papyrus"/>
                <a:cs typeface="Papyrus"/>
              </a:rPr>
              <a:t>…</a:t>
            </a:r>
            <a:endParaRPr lang="en-US" dirty="0">
              <a:solidFill>
                <a:srgbClr val="E6BF6D"/>
              </a:solidFill>
              <a:latin typeface="Papyrus"/>
              <a:cs typeface="Papyrus"/>
            </a:endParaRP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p:nvPicPr>
        <p:blipFill>
          <a:blip r:embed="rId2">
            <a:extLst>
              <a:ext uri="{BEBA8EAE-BF5A-486C-A8C5-ECC9F3942E4B}">
                <a14:imgProps xmlns:a14="http://schemas.microsoft.com/office/drawing/2010/main">
                  <a14:imgLayer r:embed="rId4">
                    <a14:imgEffect>
                      <a14:backgroundRemoval t="0" b="97384" l="1231" r="99231"/>
                    </a14:imgEffect>
                  </a14:imgLayer>
                </a14:imgProps>
              </a:ext>
            </a:extLst>
          </a:blip>
          <a:stretch>
            <a:fillRect/>
          </a:stretch>
        </p:blipFill>
        <p:spPr>
          <a:xfrm>
            <a:off x="5520230" y="229428"/>
            <a:ext cx="3358657" cy="1777505"/>
          </a:xfrm>
          <a:prstGeom prst="rect">
            <a:avLst/>
          </a:prstGeom>
        </p:spPr>
      </p:pic>
      <p:sp>
        <p:nvSpPr>
          <p:cNvPr id="8" name="TextBox 7"/>
          <p:cNvSpPr txBox="1"/>
          <p:nvPr/>
        </p:nvSpPr>
        <p:spPr>
          <a:xfrm>
            <a:off x="1278902" y="2292477"/>
            <a:ext cx="7831839" cy="2723823"/>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(3) </a:t>
            </a:r>
            <a:r>
              <a:rPr lang="en-US" sz="1900" dirty="0">
                <a:latin typeface="Tahoma" charset="0"/>
                <a:ea typeface="Tahoma" charset="0"/>
                <a:cs typeface="Tahoma" charset="0"/>
              </a:rPr>
              <a:t>The full range of Bible translations and paraphrases available leave us with two choices</a:t>
            </a:r>
            <a:r>
              <a:rPr lang="mr-IN" sz="1900" dirty="0">
                <a:latin typeface="Tahoma" charset="0"/>
                <a:ea typeface="Tahoma" charset="0"/>
                <a:cs typeface="Tahoma" charset="0"/>
              </a:rPr>
              <a:t>…</a:t>
            </a:r>
            <a:endParaRPr lang="en-US" sz="1900" dirty="0">
              <a:latin typeface="Tahoma" charset="0"/>
              <a:ea typeface="Tahoma" charset="0"/>
              <a:cs typeface="Tahoma" charset="0"/>
            </a:endParaRPr>
          </a:p>
          <a:p>
            <a:pPr algn="ctr"/>
            <a:endParaRPr lang="en-US" sz="1900" dirty="0">
              <a:latin typeface="Tahoma" charset="0"/>
              <a:ea typeface="Tahoma" charset="0"/>
              <a:cs typeface="Tahoma" charset="0"/>
            </a:endParaRPr>
          </a:p>
          <a:p>
            <a:pPr algn="ctr"/>
            <a:r>
              <a:rPr lang="en-US" sz="1900" b="1" dirty="0">
                <a:solidFill>
                  <a:srgbClr val="E6BF6D"/>
                </a:solidFill>
                <a:latin typeface="Tahoma" charset="0"/>
                <a:ea typeface="Tahoma" charset="0"/>
                <a:cs typeface="Tahoma" charset="0"/>
              </a:rPr>
              <a:t>(a) </a:t>
            </a:r>
            <a:r>
              <a:rPr lang="en-US" sz="1900" b="1" dirty="0">
                <a:latin typeface="Tahoma" charset="0"/>
                <a:ea typeface="Tahoma" charset="0"/>
                <a:cs typeface="Tahoma" charset="0"/>
              </a:rPr>
              <a:t>Use a version that is easier to read but may contain </a:t>
            </a:r>
            <a:br>
              <a:rPr lang="en-US" sz="1900" b="1" dirty="0">
                <a:latin typeface="Tahoma" charset="0"/>
                <a:ea typeface="Tahoma" charset="0"/>
                <a:cs typeface="Tahoma" charset="0"/>
              </a:rPr>
            </a:br>
            <a:r>
              <a:rPr lang="en-US" sz="1900" b="1" dirty="0">
                <a:latin typeface="Tahoma" charset="0"/>
                <a:ea typeface="Tahoma" charset="0"/>
                <a:cs typeface="Tahoma" charset="0"/>
              </a:rPr>
              <a:t>any amount of unknown errors</a:t>
            </a:r>
            <a:r>
              <a:rPr lang="mr-IN" sz="1900" b="1" dirty="0">
                <a:latin typeface="Tahoma" charset="0"/>
                <a:ea typeface="Tahoma" charset="0"/>
                <a:cs typeface="Tahoma" charset="0"/>
              </a:rPr>
              <a:t>…</a:t>
            </a:r>
            <a:br>
              <a:rPr lang="en-US" sz="1900" dirty="0">
                <a:latin typeface="Tahoma" charset="0"/>
                <a:ea typeface="Tahoma" charset="0"/>
                <a:cs typeface="Tahoma" charset="0"/>
              </a:rPr>
            </a:br>
            <a:br>
              <a:rPr lang="en-US" sz="1900" dirty="0">
                <a:solidFill>
                  <a:srgbClr val="E6BF6D"/>
                </a:solidFill>
                <a:latin typeface="Tahoma" charset="0"/>
                <a:ea typeface="Tahoma" charset="0"/>
                <a:cs typeface="Tahoma" charset="0"/>
              </a:rPr>
            </a:br>
            <a:r>
              <a:rPr lang="en-US" sz="1900" b="1" dirty="0">
                <a:solidFill>
                  <a:srgbClr val="E6BF6D"/>
                </a:solidFill>
                <a:latin typeface="Tahoma" charset="0"/>
                <a:ea typeface="Tahoma" charset="0"/>
                <a:cs typeface="Tahoma" charset="0"/>
              </a:rPr>
              <a:t>(b) </a:t>
            </a:r>
            <a:r>
              <a:rPr lang="en-US" sz="1900" b="1" dirty="0">
                <a:latin typeface="Tahoma" charset="0"/>
                <a:ea typeface="Tahoma" charset="0"/>
                <a:cs typeface="Tahoma" charset="0"/>
              </a:rPr>
              <a:t>Use a version which has the closest likeness to the </a:t>
            </a:r>
            <a:br>
              <a:rPr lang="en-US" sz="1900" b="1" dirty="0">
                <a:latin typeface="Tahoma" charset="0"/>
                <a:ea typeface="Tahoma" charset="0"/>
                <a:cs typeface="Tahoma" charset="0"/>
              </a:rPr>
            </a:br>
            <a:r>
              <a:rPr lang="en-US" sz="1900" b="1" dirty="0">
                <a:latin typeface="Tahoma" charset="0"/>
                <a:ea typeface="Tahoma" charset="0"/>
                <a:cs typeface="Tahoma" charset="0"/>
              </a:rPr>
              <a:t>original text but has a need for greater effort </a:t>
            </a:r>
            <a:br>
              <a:rPr lang="en-US" sz="1900" b="1" dirty="0">
                <a:latin typeface="Tahoma" charset="0"/>
                <a:ea typeface="Tahoma" charset="0"/>
                <a:cs typeface="Tahoma" charset="0"/>
              </a:rPr>
            </a:br>
            <a:r>
              <a:rPr lang="en-US" sz="1900" b="1" dirty="0">
                <a:latin typeface="Tahoma" charset="0"/>
                <a:ea typeface="Tahoma" charset="0"/>
                <a:cs typeface="Tahoma" charset="0"/>
              </a:rPr>
              <a:t>to understand its true meaning</a:t>
            </a:r>
            <a:r>
              <a:rPr lang="mr-IN" sz="1900" b="1" dirty="0">
                <a:latin typeface="Tahoma" charset="0"/>
                <a:ea typeface="Tahoma" charset="0"/>
                <a:cs typeface="Tahoma" charset="0"/>
              </a:rPr>
              <a:t>…</a:t>
            </a:r>
            <a:endParaRPr lang="en-US" sz="1900" b="1" dirty="0">
              <a:latin typeface="Tahoma" charset="0"/>
              <a:ea typeface="Tahoma" charset="0"/>
              <a:cs typeface="Tahoma" charset="0"/>
            </a:endParaRPr>
          </a:p>
        </p:txBody>
      </p:sp>
      <p:sp>
        <p:nvSpPr>
          <p:cNvPr id="9" name="TextBox 8"/>
          <p:cNvSpPr txBox="1"/>
          <p:nvPr/>
        </p:nvSpPr>
        <p:spPr>
          <a:xfrm>
            <a:off x="1278901" y="5337119"/>
            <a:ext cx="7831839" cy="969496"/>
          </a:xfrm>
          <a:prstGeom prst="rect">
            <a:avLst/>
          </a:prstGeom>
          <a:noFill/>
        </p:spPr>
        <p:txBody>
          <a:bodyPr wrap="square" rtlCol="0">
            <a:spAutoFit/>
          </a:bodyPr>
          <a:lstStyle/>
          <a:p>
            <a:pPr algn="ctr"/>
            <a:r>
              <a:rPr lang="en-US" sz="1900" b="1" dirty="0">
                <a:solidFill>
                  <a:srgbClr val="FFFF00"/>
                </a:solidFill>
                <a:latin typeface="Tahoma" charset="0"/>
                <a:ea typeface="Tahoma" charset="0"/>
                <a:cs typeface="Tahoma" charset="0"/>
              </a:rPr>
              <a:t>OUR RESPONSE TO THESE CHOICES MAY HAVE ETERNAL CONSEQUENCES</a:t>
            </a:r>
            <a:r>
              <a:rPr lang="mr-IN" sz="1900" b="1" dirty="0">
                <a:solidFill>
                  <a:srgbClr val="FFFF00"/>
                </a:solidFill>
                <a:latin typeface="Tahoma" charset="0"/>
                <a:ea typeface="Tahoma" charset="0"/>
                <a:cs typeface="Tahoma" charset="0"/>
              </a:rPr>
              <a:t>…</a:t>
            </a:r>
            <a:r>
              <a:rPr lang="en-US" sz="1900" b="1" dirty="0">
                <a:solidFill>
                  <a:srgbClr val="FFFF00"/>
                </a:solidFill>
                <a:latin typeface="Tahoma" charset="0"/>
                <a:ea typeface="Tahoma" charset="0"/>
                <a:cs typeface="Tahoma" charset="0"/>
              </a:rPr>
              <a:t> MAYBE NOT IN OUR GENERATION BUT MAYBE IN OUR CHILDRENS?</a:t>
            </a:r>
          </a:p>
        </p:txBody>
      </p:sp>
    </p:spTree>
    <p:extLst>
      <p:ext uri="{BB962C8B-B14F-4D97-AF65-F5344CB8AC3E}">
        <p14:creationId xmlns:p14="http://schemas.microsoft.com/office/powerpoint/2010/main" val="22397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314325" y="515178"/>
            <a:ext cx="8534399" cy="1470025"/>
          </a:xfrm>
        </p:spPr>
        <p:txBody>
          <a:bodyPr>
            <a:noAutofit/>
          </a:bodyPr>
          <a:lstStyle/>
          <a:p>
            <a:r>
              <a:rPr lang="en-US" dirty="0">
                <a:latin typeface="Papyrus"/>
                <a:cs typeface="Papyrus"/>
              </a:rPr>
              <a:t>Translations </a:t>
            </a:r>
            <a:r>
              <a:rPr lang="mr-IN" dirty="0">
                <a:latin typeface="Papyrus"/>
                <a:cs typeface="Papyrus"/>
              </a:rPr>
              <a:t>–</a:t>
            </a:r>
            <a:r>
              <a:rPr lang="en-US" dirty="0">
                <a:latin typeface="Papyrus"/>
                <a:cs typeface="Papyrus"/>
              </a:rPr>
              <a:t> </a:t>
            </a:r>
            <a:r>
              <a:rPr lang="en-US" dirty="0">
                <a:solidFill>
                  <a:srgbClr val="E6BF6D"/>
                </a:solidFill>
                <a:latin typeface="Papyrus"/>
                <a:cs typeface="Papyrus"/>
              </a:rPr>
              <a:t>Does it matter which version we read?</a:t>
            </a: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0" b="97384" l="1231" r="99231"/>
                    </a14:imgEffect>
                  </a14:imgLayer>
                </a14:imgProps>
              </a:ext>
            </a:extLst>
          </a:blip>
          <a:stretch>
            <a:fillRect/>
          </a:stretch>
        </p:blipFill>
        <p:spPr>
          <a:xfrm>
            <a:off x="446088" y="2168525"/>
            <a:ext cx="8255000" cy="4368800"/>
          </a:xfrm>
          <a:prstGeom prst="rect">
            <a:avLst/>
          </a:prstGeom>
        </p:spPr>
      </p:pic>
    </p:spTree>
    <p:extLst>
      <p:ext uri="{BB962C8B-B14F-4D97-AF65-F5344CB8AC3E}">
        <p14:creationId xmlns:p14="http://schemas.microsoft.com/office/powerpoint/2010/main" val="7090201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95080"/>
            <a:ext cx="7501693" cy="1178957"/>
          </a:xfrm>
        </p:spPr>
        <p:txBody>
          <a:bodyPr>
            <a:noAutofit/>
          </a:bodyPr>
          <a:lstStyle/>
          <a:p>
            <a:r>
              <a:rPr lang="en-US" dirty="0">
                <a:latin typeface="Papyrus"/>
                <a:cs typeface="Papyrus"/>
              </a:rPr>
              <a:t>We should not be swayed</a:t>
            </a:r>
            <a:r>
              <a:rPr lang="mr-IN" dirty="0">
                <a:latin typeface="Papyrus"/>
                <a:cs typeface="Papyrus"/>
              </a:rPr>
              <a:t>…</a:t>
            </a:r>
            <a:endParaRPr lang="en-US" dirty="0">
              <a:latin typeface="Papyrus"/>
              <a:cs typeface="Papyrus"/>
            </a:endParaRP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1349401" y="1399095"/>
            <a:ext cx="7831839" cy="2723823"/>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George Bernard Shaw </a:t>
            </a:r>
            <a:r>
              <a:rPr lang="en-US" sz="1900" dirty="0">
                <a:latin typeface="Tahoma" charset="0"/>
                <a:ea typeface="Tahoma" charset="0"/>
                <a:cs typeface="Tahoma" charset="0"/>
              </a:rPr>
              <a:t>wrote of the AV:</a:t>
            </a:r>
          </a:p>
          <a:p>
            <a:pPr algn="ctr"/>
            <a:r>
              <a:rPr lang="en-US" sz="1900" dirty="0">
                <a:latin typeface="Tahoma" charset="0"/>
                <a:ea typeface="Tahoma" charset="0"/>
                <a:cs typeface="Tahoma" charset="0"/>
              </a:rPr>
              <a:t>“The translation was extraordinarily well done because to the translators what they were translating was not merely a curious collection of ancient books written by different authors in different stages of culture, but the Word of God divinely revealed through his chosen and expressly inspired scribes.  </a:t>
            </a:r>
            <a:r>
              <a:rPr lang="en-US" sz="1900" b="1" dirty="0">
                <a:solidFill>
                  <a:srgbClr val="FFFF00"/>
                </a:solidFill>
                <a:latin typeface="Tahoma" charset="0"/>
                <a:ea typeface="Tahoma" charset="0"/>
                <a:cs typeface="Tahoma" charset="0"/>
              </a:rPr>
              <a:t>In this conviction they carried out their work with boundless reverence and care, and achieved a beautifully artistic result</a:t>
            </a:r>
            <a:r>
              <a:rPr lang="en-US" sz="1900" dirty="0">
                <a:latin typeface="Tahoma" charset="0"/>
                <a:ea typeface="Tahoma" charset="0"/>
                <a:cs typeface="Tahoma" charset="0"/>
              </a:rPr>
              <a:t>”</a:t>
            </a:r>
          </a:p>
          <a:p>
            <a:pPr algn="ctr"/>
            <a:r>
              <a:rPr lang="en-US" sz="1900" b="1" dirty="0">
                <a:solidFill>
                  <a:srgbClr val="E6BF6D"/>
                </a:solidFill>
                <a:latin typeface="Tahoma" charset="0"/>
                <a:ea typeface="Tahoma" charset="0"/>
                <a:cs typeface="Tahoma" charset="0"/>
              </a:rPr>
              <a:t>Preface to Revised Authorized version</a:t>
            </a:r>
          </a:p>
        </p:txBody>
      </p:sp>
      <p:sp>
        <p:nvSpPr>
          <p:cNvPr id="7" name="TextBox 6"/>
          <p:cNvSpPr txBox="1"/>
          <p:nvPr/>
        </p:nvSpPr>
        <p:spPr>
          <a:xfrm>
            <a:off x="1279644" y="4690910"/>
            <a:ext cx="7831839" cy="1261884"/>
          </a:xfrm>
          <a:prstGeom prst="rect">
            <a:avLst/>
          </a:prstGeom>
          <a:noFill/>
        </p:spPr>
        <p:txBody>
          <a:bodyPr wrap="square" rtlCol="0">
            <a:spAutoFit/>
          </a:bodyPr>
          <a:lstStyle/>
          <a:p>
            <a:pPr algn="ctr"/>
            <a:r>
              <a:rPr lang="en-US" sz="1900" dirty="0">
                <a:latin typeface="Tahoma" charset="0"/>
                <a:ea typeface="Tahoma" charset="0"/>
                <a:cs typeface="Tahoma" charset="0"/>
              </a:rPr>
              <a:t>“We have also a </a:t>
            </a:r>
            <a:r>
              <a:rPr lang="en-US" sz="1900" b="1" dirty="0">
                <a:solidFill>
                  <a:srgbClr val="FFFF00"/>
                </a:solidFill>
                <a:latin typeface="Tahoma" charset="0"/>
                <a:ea typeface="Tahoma" charset="0"/>
                <a:cs typeface="Tahoma" charset="0"/>
              </a:rPr>
              <a:t>more sure word of prophecy</a:t>
            </a:r>
            <a:r>
              <a:rPr lang="en-US" sz="1900" dirty="0">
                <a:latin typeface="Tahoma" charset="0"/>
                <a:ea typeface="Tahoma" charset="0"/>
                <a:cs typeface="Tahoma" charset="0"/>
              </a:rPr>
              <a:t>; whereunto ye do well that ye take heed, as unto a light that </a:t>
            </a:r>
            <a:r>
              <a:rPr lang="en-US" sz="1900" dirty="0" err="1">
                <a:latin typeface="Tahoma" charset="0"/>
                <a:ea typeface="Tahoma" charset="0"/>
                <a:cs typeface="Tahoma" charset="0"/>
              </a:rPr>
              <a:t>shineth</a:t>
            </a:r>
            <a:r>
              <a:rPr lang="en-US" sz="1900" dirty="0">
                <a:latin typeface="Tahoma" charset="0"/>
                <a:ea typeface="Tahoma" charset="0"/>
                <a:cs typeface="Tahoma" charset="0"/>
              </a:rPr>
              <a:t> in a dark place, until the day dawn, and the daystar arise in your hearts”</a:t>
            </a:r>
          </a:p>
          <a:p>
            <a:pPr algn="ctr"/>
            <a:r>
              <a:rPr lang="en-US" sz="1900" b="1" dirty="0">
                <a:solidFill>
                  <a:srgbClr val="E6BF6D"/>
                </a:solidFill>
                <a:latin typeface="Tahoma" charset="0"/>
                <a:ea typeface="Tahoma" charset="0"/>
                <a:cs typeface="Tahoma" charset="0"/>
              </a:rPr>
              <a:t>II Peter 1v19</a:t>
            </a:r>
          </a:p>
        </p:txBody>
      </p:sp>
    </p:spTree>
    <p:extLst>
      <p:ext uri="{BB962C8B-B14F-4D97-AF65-F5344CB8AC3E}">
        <p14:creationId xmlns:p14="http://schemas.microsoft.com/office/powerpoint/2010/main" val="358683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29428"/>
            <a:ext cx="7364412" cy="1470025"/>
          </a:xfrm>
        </p:spPr>
        <p:txBody>
          <a:bodyPr>
            <a:noAutofit/>
          </a:bodyPr>
          <a:lstStyle/>
          <a:p>
            <a:r>
              <a:rPr lang="en-US" dirty="0">
                <a:latin typeface="Papyrus"/>
                <a:cs typeface="Papyrus"/>
              </a:rPr>
              <a:t>Translations </a:t>
            </a:r>
            <a:r>
              <a:rPr lang="mr-IN" dirty="0">
                <a:latin typeface="Papyrus"/>
                <a:cs typeface="Papyrus"/>
              </a:rPr>
              <a:t>–</a:t>
            </a:r>
            <a:r>
              <a:rPr lang="en-US" dirty="0">
                <a:latin typeface="Papyrus"/>
                <a:cs typeface="Papyrus"/>
              </a:rPr>
              <a:t> </a:t>
            </a:r>
            <a:r>
              <a:rPr lang="en-US" dirty="0">
                <a:solidFill>
                  <a:srgbClr val="E6BF6D"/>
                </a:solidFill>
                <a:latin typeface="Papyrus"/>
                <a:cs typeface="Papyrus"/>
              </a:rPr>
              <a:t>Does it matter which version we read?</a:t>
            </a: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1374960" y="2032762"/>
            <a:ext cx="7654739" cy="523220"/>
          </a:xfrm>
          <a:prstGeom prst="rect">
            <a:avLst/>
          </a:prstGeom>
          <a:noFill/>
        </p:spPr>
        <p:txBody>
          <a:bodyPr wrap="square" rtlCol="0">
            <a:spAutoFit/>
          </a:bodyPr>
          <a:lstStyle/>
          <a:p>
            <a:pPr algn="ctr"/>
            <a:r>
              <a:rPr lang="en-US" sz="2800" b="1" dirty="0">
                <a:latin typeface="Tahoma" charset="0"/>
                <a:ea typeface="Tahoma" charset="0"/>
                <a:cs typeface="Tahoma" charset="0"/>
              </a:rPr>
              <a:t>HISTORY OF TRANSLATIONS</a:t>
            </a:r>
          </a:p>
        </p:txBody>
      </p:sp>
      <p:sp>
        <p:nvSpPr>
          <p:cNvPr id="10" name="TextBox 9"/>
          <p:cNvSpPr txBox="1"/>
          <p:nvPr/>
        </p:nvSpPr>
        <p:spPr>
          <a:xfrm>
            <a:off x="1369311" y="3519976"/>
            <a:ext cx="7654739" cy="954107"/>
          </a:xfrm>
          <a:prstGeom prst="rect">
            <a:avLst/>
          </a:prstGeom>
          <a:noFill/>
        </p:spPr>
        <p:txBody>
          <a:bodyPr wrap="square" rtlCol="0">
            <a:spAutoFit/>
          </a:bodyPr>
          <a:lstStyle/>
          <a:p>
            <a:pPr algn="ctr"/>
            <a:r>
              <a:rPr lang="en-US" sz="2800" b="1">
                <a:latin typeface="Tahoma" charset="0"/>
                <a:ea typeface="Tahoma" charset="0"/>
                <a:cs typeface="Tahoma" charset="0"/>
              </a:rPr>
              <a:t>PROBLEMS WITH MODERN TRANSLATIONS</a:t>
            </a:r>
            <a:endParaRPr lang="en-US" sz="2800" b="1" dirty="0">
              <a:latin typeface="Tahoma" charset="0"/>
              <a:ea typeface="Tahoma" charset="0"/>
              <a:cs typeface="Tahoma" charset="0"/>
            </a:endParaRPr>
          </a:p>
        </p:txBody>
      </p:sp>
      <p:sp>
        <p:nvSpPr>
          <p:cNvPr id="11" name="TextBox 10"/>
          <p:cNvSpPr txBox="1"/>
          <p:nvPr/>
        </p:nvSpPr>
        <p:spPr>
          <a:xfrm>
            <a:off x="1369311" y="5364541"/>
            <a:ext cx="7654739" cy="523220"/>
          </a:xfrm>
          <a:prstGeom prst="rect">
            <a:avLst/>
          </a:prstGeom>
          <a:noFill/>
        </p:spPr>
        <p:txBody>
          <a:bodyPr wrap="square" rtlCol="0">
            <a:spAutoFit/>
          </a:bodyPr>
          <a:lstStyle/>
          <a:p>
            <a:pPr algn="ctr"/>
            <a:r>
              <a:rPr lang="en-US" sz="2800" b="1" dirty="0">
                <a:latin typeface="Tahoma" charset="0"/>
                <a:ea typeface="Tahoma" charset="0"/>
                <a:cs typeface="Tahoma" charset="0"/>
              </a:rPr>
              <a:t>CONCLUSIONS</a:t>
            </a:r>
          </a:p>
        </p:txBody>
      </p:sp>
      <p:sp>
        <p:nvSpPr>
          <p:cNvPr id="3" name="Right Arrow 2"/>
          <p:cNvSpPr/>
          <p:nvPr/>
        </p:nvSpPr>
        <p:spPr>
          <a:xfrm rot="5400000">
            <a:off x="4813737" y="2814766"/>
            <a:ext cx="609600" cy="399393"/>
          </a:xfrm>
          <a:prstGeom prst="rightArrow">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ight Arrow 11"/>
          <p:cNvSpPr/>
          <p:nvPr/>
        </p:nvSpPr>
        <p:spPr>
          <a:xfrm rot="5400000">
            <a:off x="4818995" y="4743410"/>
            <a:ext cx="609600" cy="399393"/>
          </a:xfrm>
          <a:prstGeom prst="rightArrow">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0957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P spid="3"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514475" y="229428"/>
            <a:ext cx="7364412" cy="1470025"/>
          </a:xfrm>
        </p:spPr>
        <p:txBody>
          <a:bodyPr>
            <a:noAutofit/>
          </a:bodyPr>
          <a:lstStyle/>
          <a:p>
            <a:r>
              <a:rPr lang="en-US" dirty="0">
                <a:latin typeface="Papyrus"/>
                <a:cs typeface="Papyrus"/>
              </a:rPr>
              <a:t>Translations </a:t>
            </a:r>
            <a:r>
              <a:rPr lang="mr-IN" dirty="0">
                <a:latin typeface="Papyrus"/>
                <a:cs typeface="Papyrus"/>
              </a:rPr>
              <a:t>–</a:t>
            </a:r>
            <a:r>
              <a:rPr lang="en-US" dirty="0">
                <a:latin typeface="Papyrus"/>
                <a:cs typeface="Papyrus"/>
              </a:rPr>
              <a:t> </a:t>
            </a:r>
            <a:r>
              <a:rPr lang="en-US" dirty="0">
                <a:solidFill>
                  <a:srgbClr val="E6BF6D"/>
                </a:solidFill>
                <a:latin typeface="Papyrus"/>
                <a:cs typeface="Papyrus"/>
              </a:rPr>
              <a:t>Does it matter which version we read?</a:t>
            </a: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1390331" y="4996687"/>
            <a:ext cx="7654739" cy="523220"/>
          </a:xfrm>
          <a:prstGeom prst="rect">
            <a:avLst/>
          </a:prstGeom>
          <a:noFill/>
        </p:spPr>
        <p:txBody>
          <a:bodyPr wrap="square" rtlCol="0">
            <a:spAutoFit/>
          </a:bodyPr>
          <a:lstStyle/>
          <a:p>
            <a:pPr algn="ctr"/>
            <a:r>
              <a:rPr lang="en-US" sz="2800" b="1" dirty="0">
                <a:latin typeface="Tahoma" charset="0"/>
                <a:ea typeface="Tahoma" charset="0"/>
                <a:cs typeface="Tahoma" charset="0"/>
              </a:rPr>
              <a:t>HISTORY OF TRANSLATIONS</a:t>
            </a:r>
          </a:p>
        </p:txBody>
      </p:sp>
      <p:pic>
        <p:nvPicPr>
          <p:cNvPr id="13" name="Picture 12"/>
          <p:cNvPicPr>
            <a:picLocks noChangeAspect="1"/>
          </p:cNvPicPr>
          <p:nvPr/>
        </p:nvPicPr>
        <p:blipFill>
          <a:blip r:embed="rId2">
            <a:extLst>
              <a:ext uri="{BEBA8EAE-BF5A-486C-A8C5-ECC9F3942E4B}">
                <a14:imgProps xmlns:a14="http://schemas.microsoft.com/office/drawing/2010/main">
                  <a14:imgLayer r:embed="rId4">
                    <a14:imgEffect>
                      <a14:backgroundRemoval t="0" b="97384" l="1231" r="99231"/>
                    </a14:imgEffect>
                  </a14:imgLayer>
                </a14:imgProps>
              </a:ext>
            </a:extLst>
          </a:blip>
          <a:stretch>
            <a:fillRect/>
          </a:stretch>
        </p:blipFill>
        <p:spPr>
          <a:xfrm>
            <a:off x="2474584" y="2031179"/>
            <a:ext cx="5282463" cy="2795642"/>
          </a:xfrm>
          <a:prstGeom prst="rect">
            <a:avLst/>
          </a:prstGeom>
        </p:spPr>
      </p:pic>
    </p:spTree>
    <p:extLst>
      <p:ext uri="{BB962C8B-B14F-4D97-AF65-F5344CB8AC3E}">
        <p14:creationId xmlns:p14="http://schemas.microsoft.com/office/powerpoint/2010/main" val="295229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10" name="Title 1"/>
          <p:cNvSpPr txBox="1">
            <a:spLocks/>
          </p:cNvSpPr>
          <p:nvPr/>
        </p:nvSpPr>
        <p:spPr>
          <a:xfrm>
            <a:off x="1346319" y="143704"/>
            <a:ext cx="7744405" cy="96407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900" dirty="0">
                <a:solidFill>
                  <a:srgbClr val="E6BF6D"/>
                </a:solidFill>
                <a:latin typeface="Papyrus"/>
                <a:cs typeface="Papyrus"/>
              </a:rPr>
              <a:t>The History of the Old Testament</a:t>
            </a:r>
          </a:p>
        </p:txBody>
      </p:sp>
      <p:pic>
        <p:nvPicPr>
          <p:cNvPr id="3" name="Picture 2"/>
          <p:cNvPicPr>
            <a:picLocks noChangeAspect="1"/>
          </p:cNvPicPr>
          <p:nvPr/>
        </p:nvPicPr>
        <p:blipFill>
          <a:blip r:embed="rId4"/>
          <a:stretch>
            <a:fillRect/>
          </a:stretch>
        </p:blipFill>
        <p:spPr>
          <a:xfrm>
            <a:off x="1972004" y="969247"/>
            <a:ext cx="6656989" cy="3560715"/>
          </a:xfrm>
          <a:prstGeom prst="rect">
            <a:avLst/>
          </a:prstGeom>
        </p:spPr>
      </p:pic>
      <p:sp>
        <p:nvSpPr>
          <p:cNvPr id="19" name="TextBox 18"/>
          <p:cNvSpPr txBox="1"/>
          <p:nvPr/>
        </p:nvSpPr>
        <p:spPr>
          <a:xfrm>
            <a:off x="1501639" y="4549433"/>
            <a:ext cx="7433763" cy="2139047"/>
          </a:xfrm>
          <a:prstGeom prst="rect">
            <a:avLst/>
          </a:prstGeom>
          <a:noFill/>
        </p:spPr>
        <p:txBody>
          <a:bodyPr wrap="square" rtlCol="0">
            <a:spAutoFit/>
          </a:bodyPr>
          <a:lstStyle/>
          <a:p>
            <a:pPr algn="ctr"/>
            <a:r>
              <a:rPr lang="en-US" sz="1900" dirty="0">
                <a:latin typeface="Tahoma" charset="0"/>
                <a:ea typeface="Tahoma" charset="0"/>
                <a:cs typeface="Tahoma" charset="0"/>
              </a:rPr>
              <a:t>Up until the 1940s the earliest copies of the Old Testament were the meticulously copied Masoretic texts from around 9</a:t>
            </a:r>
            <a:r>
              <a:rPr lang="en-US" sz="1900" baseline="30000" dirty="0">
                <a:latin typeface="Tahoma" charset="0"/>
                <a:ea typeface="Tahoma" charset="0"/>
                <a:cs typeface="Tahoma" charset="0"/>
              </a:rPr>
              <a:t>th</a:t>
            </a:r>
            <a:r>
              <a:rPr lang="en-US" sz="1900" dirty="0">
                <a:latin typeface="Tahoma" charset="0"/>
                <a:ea typeface="Tahoma" charset="0"/>
                <a:cs typeface="Tahoma" charset="0"/>
              </a:rPr>
              <a:t> century</a:t>
            </a:r>
            <a:r>
              <a:rPr lang="mr-IN" sz="1900" dirty="0">
                <a:latin typeface="Tahoma" charset="0"/>
                <a:ea typeface="Tahoma" charset="0"/>
                <a:cs typeface="Tahoma" charset="0"/>
              </a:rPr>
              <a:t>…</a:t>
            </a:r>
            <a:endParaRPr lang="en-US" sz="1900" dirty="0">
              <a:latin typeface="Tahoma" charset="0"/>
              <a:ea typeface="Tahoma" charset="0"/>
              <a:cs typeface="Tahoma" charset="0"/>
            </a:endParaRPr>
          </a:p>
          <a:p>
            <a:pPr algn="ctr"/>
            <a:endParaRPr lang="en-US" sz="1900" dirty="0">
              <a:latin typeface="Tahoma" charset="0"/>
              <a:ea typeface="Tahoma" charset="0"/>
              <a:cs typeface="Tahoma" charset="0"/>
            </a:endParaRPr>
          </a:p>
          <a:p>
            <a:pPr algn="ctr"/>
            <a:r>
              <a:rPr lang="en-US" sz="1900" dirty="0">
                <a:latin typeface="Tahoma" charset="0"/>
                <a:ea typeface="Tahoma" charset="0"/>
                <a:cs typeface="Tahoma" charset="0"/>
              </a:rPr>
              <a:t>The discovery of the </a:t>
            </a:r>
            <a:r>
              <a:rPr lang="en-US" sz="1900" b="1" dirty="0">
                <a:solidFill>
                  <a:srgbClr val="FFFF00"/>
                </a:solidFill>
                <a:latin typeface="Tahoma" charset="0"/>
                <a:ea typeface="Tahoma" charset="0"/>
                <a:cs typeface="Tahoma" charset="0"/>
              </a:rPr>
              <a:t>Dead Sea Scrolls </a:t>
            </a:r>
            <a:r>
              <a:rPr lang="en-US" sz="1900" dirty="0">
                <a:latin typeface="Tahoma" charset="0"/>
                <a:ea typeface="Tahoma" charset="0"/>
                <a:cs typeface="Tahoma" charset="0"/>
              </a:rPr>
              <a:t>in 1946/1947 and 1956 in the 11 Qumran caves </a:t>
            </a:r>
            <a:r>
              <a:rPr lang="mr-IN" sz="1900" dirty="0">
                <a:latin typeface="Tahoma" charset="0"/>
                <a:ea typeface="Tahoma" charset="0"/>
                <a:cs typeface="Tahoma" charset="0"/>
              </a:rPr>
              <a:t>–</a:t>
            </a:r>
            <a:r>
              <a:rPr lang="en-US" sz="1900" dirty="0">
                <a:latin typeface="Tahoma" charset="0"/>
                <a:ea typeface="Tahoma" charset="0"/>
                <a:cs typeface="Tahoma" charset="0"/>
              </a:rPr>
              <a:t> 981 manuscripts dating back mostly from 300BC-100AD (</a:t>
            </a:r>
            <a:r>
              <a:rPr lang="en-US" sz="1900" dirty="0" err="1">
                <a:latin typeface="Tahoma" charset="0"/>
                <a:ea typeface="Tahoma" charset="0"/>
                <a:cs typeface="Tahoma" charset="0"/>
              </a:rPr>
              <a:t>eg:bronze</a:t>
            </a:r>
            <a:r>
              <a:rPr lang="en-US" sz="1900" dirty="0">
                <a:latin typeface="Tahoma" charset="0"/>
                <a:ea typeface="Tahoma" charset="0"/>
                <a:cs typeface="Tahoma" charset="0"/>
              </a:rPr>
              <a:t> coins dated from John </a:t>
            </a:r>
            <a:r>
              <a:rPr lang="en-US" sz="1900" dirty="0" err="1">
                <a:latin typeface="Tahoma" charset="0"/>
                <a:ea typeface="Tahoma" charset="0"/>
                <a:cs typeface="Tahoma" charset="0"/>
              </a:rPr>
              <a:t>Hyracanus</a:t>
            </a:r>
            <a:r>
              <a:rPr lang="en-US" sz="1900" dirty="0">
                <a:latin typeface="Tahoma" charset="0"/>
                <a:ea typeface="Tahoma" charset="0"/>
                <a:cs typeface="Tahoma" charset="0"/>
              </a:rPr>
              <a:t> 135BC) </a:t>
            </a:r>
            <a:r>
              <a:rPr lang="en-US" sz="1900" b="1" dirty="0">
                <a:solidFill>
                  <a:srgbClr val="FFFF00"/>
                </a:solidFill>
                <a:latin typeface="Tahoma" charset="0"/>
                <a:ea typeface="Tahoma" charset="0"/>
                <a:cs typeface="Tahoma" charset="0"/>
              </a:rPr>
              <a:t>have confirmed the Masoretic texts as extremely accurate</a:t>
            </a:r>
            <a:r>
              <a:rPr lang="mr-IN" sz="1900" dirty="0">
                <a:latin typeface="Tahoma" charset="0"/>
                <a:ea typeface="Tahoma" charset="0"/>
                <a:cs typeface="Tahoma" charset="0"/>
              </a:rPr>
              <a:t>…</a:t>
            </a:r>
            <a:endParaRPr lang="en-US" sz="1900" dirty="0">
              <a:latin typeface="Tahoma" charset="0"/>
              <a:ea typeface="Tahoma" charset="0"/>
              <a:cs typeface="Tahoma" charset="0"/>
            </a:endParaRPr>
          </a:p>
        </p:txBody>
      </p:sp>
    </p:spTree>
    <p:extLst>
      <p:ext uri="{BB962C8B-B14F-4D97-AF65-F5344CB8AC3E}">
        <p14:creationId xmlns:p14="http://schemas.microsoft.com/office/powerpoint/2010/main" val="1313657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2" end="2"/>
                                            </p:txEl>
                                          </p:spTgt>
                                        </p:tgtEl>
                                        <p:attrNameLst>
                                          <p:attrName>style.visibility</p:attrName>
                                        </p:attrNameLst>
                                      </p:cBhvr>
                                      <p:to>
                                        <p:strVal val="visible"/>
                                      </p:to>
                                    </p:set>
                                    <p:animEffect transition="in" filter="fade">
                                      <p:cBhvr>
                                        <p:cTn id="7"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346319" y="143704"/>
            <a:ext cx="7744405" cy="964078"/>
          </a:xfrm>
        </p:spPr>
        <p:txBody>
          <a:bodyPr>
            <a:noAutofit/>
          </a:bodyPr>
          <a:lstStyle/>
          <a:p>
            <a:r>
              <a:rPr lang="en-US" sz="3900" dirty="0">
                <a:solidFill>
                  <a:srgbClr val="E6BF6D"/>
                </a:solidFill>
                <a:latin typeface="Papyrus"/>
                <a:cs typeface="Papyrus"/>
              </a:rPr>
              <a:t>The History of the New Testament</a:t>
            </a: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pic>
        <p:nvPicPr>
          <p:cNvPr id="3" name="Picture 2"/>
          <p:cNvPicPr>
            <a:picLocks noChangeAspect="1"/>
          </p:cNvPicPr>
          <p:nvPr/>
        </p:nvPicPr>
        <p:blipFill rotWithShape="1">
          <a:blip r:embed="rId4"/>
          <a:srcRect l="937" t="362" r="28125" b="31723"/>
          <a:stretch/>
        </p:blipFill>
        <p:spPr>
          <a:xfrm>
            <a:off x="1447799" y="942903"/>
            <a:ext cx="7546304" cy="5724525"/>
          </a:xfrm>
          <a:prstGeom prst="rect">
            <a:avLst/>
          </a:prstGeom>
        </p:spPr>
      </p:pic>
      <p:sp>
        <p:nvSpPr>
          <p:cNvPr id="10" name="Oval 9"/>
          <p:cNvSpPr/>
          <p:nvPr/>
        </p:nvSpPr>
        <p:spPr>
          <a:xfrm>
            <a:off x="4387583" y="3585922"/>
            <a:ext cx="180975" cy="171450"/>
          </a:xfrm>
          <a:prstGeom prst="ellips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7581900" y="4826978"/>
            <a:ext cx="180975" cy="171450"/>
          </a:xfrm>
          <a:prstGeom prst="ellips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7105362" y="5448940"/>
            <a:ext cx="180975" cy="171450"/>
          </a:xfrm>
          <a:prstGeom prst="ellips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543675" y="3709916"/>
            <a:ext cx="180975" cy="171450"/>
          </a:xfrm>
          <a:prstGeom prst="ellips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 name="Group 15"/>
          <p:cNvGrpSpPr/>
          <p:nvPr/>
        </p:nvGrpSpPr>
        <p:grpSpPr>
          <a:xfrm>
            <a:off x="5748336" y="3139928"/>
            <a:ext cx="1962151" cy="533400"/>
            <a:chOff x="3295649" y="2400300"/>
            <a:chExt cx="1962151" cy="533400"/>
          </a:xfrm>
        </p:grpSpPr>
        <p:sp>
          <p:nvSpPr>
            <p:cNvPr id="14" name="Rectangle 13"/>
            <p:cNvSpPr/>
            <p:nvPr/>
          </p:nvSpPr>
          <p:spPr>
            <a:xfrm>
              <a:off x="3295649" y="2400300"/>
              <a:ext cx="1962151" cy="533400"/>
            </a:xfrm>
            <a:prstGeom prst="rect">
              <a:avLst/>
            </a:prstGeom>
            <a:solidFill>
              <a:schemeClr val="tx1">
                <a:lumMod val="50000"/>
              </a:schemeClr>
            </a:solidFill>
            <a:ln>
              <a:noFill/>
            </a:ln>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3335363" y="2476762"/>
              <a:ext cx="1922437" cy="369332"/>
            </a:xfrm>
            <a:prstGeom prst="rect">
              <a:avLst/>
            </a:prstGeom>
            <a:noFill/>
          </p:spPr>
          <p:txBody>
            <a:bodyPr wrap="square" rtlCol="0">
              <a:spAutoFit/>
            </a:bodyPr>
            <a:lstStyle/>
            <a:p>
              <a:r>
                <a:rPr lang="en-US" dirty="0"/>
                <a:t>CONSTANTINOPLE</a:t>
              </a:r>
            </a:p>
          </p:txBody>
        </p:sp>
      </p:grpSp>
      <p:grpSp>
        <p:nvGrpSpPr>
          <p:cNvPr id="20" name="Group 19"/>
          <p:cNvGrpSpPr/>
          <p:nvPr/>
        </p:nvGrpSpPr>
        <p:grpSpPr>
          <a:xfrm>
            <a:off x="6335004" y="5919972"/>
            <a:ext cx="1566864" cy="533400"/>
            <a:chOff x="6196012" y="5644474"/>
            <a:chExt cx="1566864" cy="533400"/>
          </a:xfrm>
        </p:grpSpPr>
        <p:sp>
          <p:nvSpPr>
            <p:cNvPr id="18" name="Rectangle 17"/>
            <p:cNvSpPr/>
            <p:nvPr/>
          </p:nvSpPr>
          <p:spPr>
            <a:xfrm>
              <a:off x="6196012" y="5644474"/>
              <a:ext cx="1566864" cy="533400"/>
            </a:xfrm>
            <a:prstGeom prst="rect">
              <a:avLst/>
            </a:prstGeom>
            <a:solidFill>
              <a:schemeClr val="tx1">
                <a:lumMod val="50000"/>
              </a:schemeClr>
            </a:solidFill>
            <a:ln>
              <a:noFill/>
            </a:ln>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p:cNvSpPr txBox="1"/>
            <p:nvPr/>
          </p:nvSpPr>
          <p:spPr>
            <a:xfrm>
              <a:off x="6235726" y="5720936"/>
              <a:ext cx="1527150" cy="369332"/>
            </a:xfrm>
            <a:prstGeom prst="rect">
              <a:avLst/>
            </a:prstGeom>
            <a:noFill/>
          </p:spPr>
          <p:txBody>
            <a:bodyPr wrap="square" rtlCol="0">
              <a:spAutoFit/>
            </a:bodyPr>
            <a:lstStyle/>
            <a:p>
              <a:pPr algn="ctr"/>
              <a:r>
                <a:rPr lang="en-US" dirty="0"/>
                <a:t>ALEXANDRIA</a:t>
              </a:r>
            </a:p>
          </p:txBody>
        </p:sp>
      </p:grpSp>
      <p:grpSp>
        <p:nvGrpSpPr>
          <p:cNvPr id="21" name="Group 20"/>
          <p:cNvGrpSpPr/>
          <p:nvPr/>
        </p:nvGrpSpPr>
        <p:grpSpPr>
          <a:xfrm>
            <a:off x="7177087" y="4255347"/>
            <a:ext cx="1271588" cy="533400"/>
            <a:chOff x="6196012" y="5644474"/>
            <a:chExt cx="1566864" cy="533400"/>
          </a:xfrm>
        </p:grpSpPr>
        <p:sp>
          <p:nvSpPr>
            <p:cNvPr id="22" name="Rectangle 21"/>
            <p:cNvSpPr/>
            <p:nvPr/>
          </p:nvSpPr>
          <p:spPr>
            <a:xfrm>
              <a:off x="6196012" y="5644474"/>
              <a:ext cx="1566864" cy="533400"/>
            </a:xfrm>
            <a:prstGeom prst="rect">
              <a:avLst/>
            </a:prstGeom>
            <a:solidFill>
              <a:schemeClr val="tx1">
                <a:lumMod val="50000"/>
              </a:schemeClr>
            </a:solidFill>
            <a:ln>
              <a:noFill/>
            </a:ln>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p:cNvSpPr txBox="1"/>
            <p:nvPr/>
          </p:nvSpPr>
          <p:spPr>
            <a:xfrm>
              <a:off x="6235726" y="5720936"/>
              <a:ext cx="1527150" cy="369332"/>
            </a:xfrm>
            <a:prstGeom prst="rect">
              <a:avLst/>
            </a:prstGeom>
            <a:noFill/>
          </p:spPr>
          <p:txBody>
            <a:bodyPr wrap="square" rtlCol="0">
              <a:spAutoFit/>
            </a:bodyPr>
            <a:lstStyle/>
            <a:p>
              <a:pPr algn="ctr"/>
              <a:r>
                <a:rPr lang="en-US" dirty="0"/>
                <a:t>ANTIOCH</a:t>
              </a:r>
            </a:p>
          </p:txBody>
        </p:sp>
      </p:grpSp>
      <p:grpSp>
        <p:nvGrpSpPr>
          <p:cNvPr id="24" name="Group 23"/>
          <p:cNvGrpSpPr/>
          <p:nvPr/>
        </p:nvGrpSpPr>
        <p:grpSpPr>
          <a:xfrm>
            <a:off x="4025899" y="3820365"/>
            <a:ext cx="981076" cy="533400"/>
            <a:chOff x="6196012" y="5644474"/>
            <a:chExt cx="1566864" cy="533400"/>
          </a:xfrm>
        </p:grpSpPr>
        <p:sp>
          <p:nvSpPr>
            <p:cNvPr id="25" name="Rectangle 24"/>
            <p:cNvSpPr/>
            <p:nvPr/>
          </p:nvSpPr>
          <p:spPr>
            <a:xfrm>
              <a:off x="6196012" y="5644474"/>
              <a:ext cx="1566864" cy="533400"/>
            </a:xfrm>
            <a:prstGeom prst="rect">
              <a:avLst/>
            </a:prstGeom>
            <a:solidFill>
              <a:schemeClr val="tx1">
                <a:lumMod val="50000"/>
              </a:schemeClr>
            </a:solidFill>
            <a:ln>
              <a:noFill/>
            </a:ln>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TextBox 25"/>
            <p:cNvSpPr txBox="1"/>
            <p:nvPr/>
          </p:nvSpPr>
          <p:spPr>
            <a:xfrm>
              <a:off x="6235727" y="5720936"/>
              <a:ext cx="1527149" cy="369332"/>
            </a:xfrm>
            <a:prstGeom prst="rect">
              <a:avLst/>
            </a:prstGeom>
            <a:noFill/>
          </p:spPr>
          <p:txBody>
            <a:bodyPr wrap="square" rtlCol="0">
              <a:spAutoFit/>
            </a:bodyPr>
            <a:lstStyle/>
            <a:p>
              <a:pPr algn="ctr"/>
              <a:r>
                <a:rPr lang="en-US" dirty="0"/>
                <a:t>ROME</a:t>
              </a:r>
            </a:p>
          </p:txBody>
        </p:sp>
      </p:grpSp>
      <p:cxnSp>
        <p:nvCxnSpPr>
          <p:cNvPr id="28" name="Straight Connector 27"/>
          <p:cNvCxnSpPr/>
          <p:nvPr/>
        </p:nvCxnSpPr>
        <p:spPr>
          <a:xfrm>
            <a:off x="4454982" y="2686628"/>
            <a:ext cx="3307893" cy="2809297"/>
          </a:xfrm>
          <a:prstGeom prst="line">
            <a:avLst/>
          </a:prstGeom>
          <a:ln w="76200">
            <a:solidFill>
              <a:srgbClr val="FFFF00"/>
            </a:solidFill>
            <a:prstDash val="sysDash"/>
          </a:ln>
        </p:spPr>
        <p:style>
          <a:lnRef idx="2">
            <a:schemeClr val="accent1"/>
          </a:lnRef>
          <a:fillRef idx="0">
            <a:schemeClr val="accent1"/>
          </a:fillRef>
          <a:effectRef idx="1">
            <a:schemeClr val="accent1"/>
          </a:effectRef>
          <a:fontRef idx="minor">
            <a:schemeClr val="tx1"/>
          </a:fontRef>
        </p:style>
      </p:cxnSp>
      <p:sp>
        <p:nvSpPr>
          <p:cNvPr id="32" name="Oval 31"/>
          <p:cNvSpPr/>
          <p:nvPr/>
        </p:nvSpPr>
        <p:spPr>
          <a:xfrm>
            <a:off x="3993484" y="4602200"/>
            <a:ext cx="2465345" cy="1628774"/>
          </a:xfrm>
          <a:prstGeom prst="ellipse">
            <a:avLst/>
          </a:prstGeom>
          <a:solidFill>
            <a:srgbClr val="D883FF">
              <a:alpha val="3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TextBox 30"/>
          <p:cNvSpPr txBox="1"/>
          <p:nvPr/>
        </p:nvSpPr>
        <p:spPr>
          <a:xfrm>
            <a:off x="4033837" y="4705207"/>
            <a:ext cx="2345980" cy="1384995"/>
          </a:xfrm>
          <a:prstGeom prst="rect">
            <a:avLst/>
          </a:prstGeom>
          <a:noFill/>
        </p:spPr>
        <p:txBody>
          <a:bodyPr wrap="square" rtlCol="0">
            <a:spAutoFit/>
          </a:bodyPr>
          <a:lstStyle/>
          <a:p>
            <a:pPr algn="ctr"/>
            <a:r>
              <a:rPr lang="en-US" b="1" dirty="0">
                <a:solidFill>
                  <a:schemeClr val="bg1"/>
                </a:solidFill>
                <a:latin typeface="Tahoma" charset="0"/>
                <a:ea typeface="Tahoma" charset="0"/>
                <a:cs typeface="Tahoma" charset="0"/>
              </a:rPr>
              <a:t>WESTERN MANUSCRIPTS</a:t>
            </a:r>
          </a:p>
          <a:p>
            <a:pPr algn="ctr"/>
            <a:r>
              <a:rPr lang="en-US" sz="1600" dirty="0">
                <a:solidFill>
                  <a:schemeClr val="bg1"/>
                </a:solidFill>
                <a:latin typeface="Tahoma" charset="0"/>
                <a:ea typeface="Tahoma" charset="0"/>
                <a:cs typeface="Tahoma" charset="0"/>
              </a:rPr>
              <a:t>45 manuscripts</a:t>
            </a:r>
          </a:p>
          <a:p>
            <a:pPr algn="ctr"/>
            <a:r>
              <a:rPr lang="en-US" sz="1600" dirty="0">
                <a:solidFill>
                  <a:schemeClr val="bg1"/>
                </a:solidFill>
                <a:latin typeface="Tahoma" charset="0"/>
                <a:ea typeface="Tahoma" charset="0"/>
                <a:cs typeface="Tahoma" charset="0"/>
              </a:rPr>
              <a:t>Clement/Origen/Gnostic doctrinal error</a:t>
            </a:r>
          </a:p>
        </p:txBody>
      </p:sp>
      <p:sp>
        <p:nvSpPr>
          <p:cNvPr id="34" name="Oval 33"/>
          <p:cNvSpPr/>
          <p:nvPr/>
        </p:nvSpPr>
        <p:spPr>
          <a:xfrm>
            <a:off x="6458785" y="1385448"/>
            <a:ext cx="2465345" cy="1628774"/>
          </a:xfrm>
          <a:prstGeom prst="ellipse">
            <a:avLst/>
          </a:prstGeom>
          <a:solidFill>
            <a:srgbClr val="21DC00">
              <a:alpha val="3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TextBox 32"/>
          <p:cNvSpPr txBox="1"/>
          <p:nvPr/>
        </p:nvSpPr>
        <p:spPr>
          <a:xfrm>
            <a:off x="6772969" y="1500764"/>
            <a:ext cx="1941709" cy="1384995"/>
          </a:xfrm>
          <a:prstGeom prst="rect">
            <a:avLst/>
          </a:prstGeom>
          <a:noFill/>
        </p:spPr>
        <p:txBody>
          <a:bodyPr wrap="square" rtlCol="0">
            <a:spAutoFit/>
          </a:bodyPr>
          <a:lstStyle/>
          <a:p>
            <a:pPr algn="ctr"/>
            <a:r>
              <a:rPr lang="en-US" b="1" dirty="0">
                <a:solidFill>
                  <a:schemeClr val="bg1"/>
                </a:solidFill>
                <a:latin typeface="Tahoma" charset="0"/>
                <a:ea typeface="Tahoma" charset="0"/>
                <a:cs typeface="Tahoma" charset="0"/>
              </a:rPr>
              <a:t>EASTERN MANUSCRIPTS</a:t>
            </a:r>
          </a:p>
          <a:p>
            <a:pPr algn="ctr"/>
            <a:r>
              <a:rPr lang="en-US" sz="1600" dirty="0">
                <a:solidFill>
                  <a:schemeClr val="bg1"/>
                </a:solidFill>
                <a:latin typeface="Tahoma" charset="0"/>
                <a:ea typeface="Tahoma" charset="0"/>
                <a:cs typeface="Tahoma" charset="0"/>
              </a:rPr>
              <a:t>5210 manuscripts</a:t>
            </a:r>
          </a:p>
          <a:p>
            <a:pPr algn="ctr"/>
            <a:r>
              <a:rPr lang="en-US" sz="1600" dirty="0">
                <a:solidFill>
                  <a:schemeClr val="bg1"/>
                </a:solidFill>
                <a:latin typeface="Tahoma" charset="0"/>
                <a:ea typeface="Tahoma" charset="0"/>
                <a:cs typeface="Tahoma" charset="0"/>
              </a:rPr>
              <a:t>Meticulous copying techniques</a:t>
            </a:r>
          </a:p>
        </p:txBody>
      </p:sp>
      <p:sp>
        <p:nvSpPr>
          <p:cNvPr id="36" name="Circular Arrow 35"/>
          <p:cNvSpPr/>
          <p:nvPr/>
        </p:nvSpPr>
        <p:spPr>
          <a:xfrm rot="17385492" flipV="1">
            <a:off x="7504000" y="4776525"/>
            <a:ext cx="542925" cy="730380"/>
          </a:xfrm>
          <a:prstGeom prst="circularArrow">
            <a:avLst>
              <a:gd name="adj1" fmla="val 12500"/>
              <a:gd name="adj2" fmla="val 1142319"/>
              <a:gd name="adj3" fmla="val 20457681"/>
              <a:gd name="adj4" fmla="val 10800000"/>
              <a:gd name="adj5" fmla="val 20289"/>
            </a:avLst>
          </a:prstGeom>
          <a:solidFill>
            <a:srgbClr val="21DC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7" name="Circular Arrow 36"/>
          <p:cNvSpPr/>
          <p:nvPr/>
        </p:nvSpPr>
        <p:spPr>
          <a:xfrm rot="19831058" flipH="1" flipV="1">
            <a:off x="7100750" y="5241847"/>
            <a:ext cx="626040" cy="639001"/>
          </a:xfrm>
          <a:prstGeom prst="circularArrow">
            <a:avLst>
              <a:gd name="adj1" fmla="val 12500"/>
              <a:gd name="adj2" fmla="val 1142319"/>
              <a:gd name="adj3" fmla="val 20457681"/>
              <a:gd name="adj4" fmla="val 10800000"/>
              <a:gd name="adj5" fmla="val 20289"/>
            </a:avLst>
          </a:prstGeom>
          <a:solidFill>
            <a:srgbClr val="D883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9" name="Rectangle 38"/>
          <p:cNvSpPr/>
          <p:nvPr/>
        </p:nvSpPr>
        <p:spPr>
          <a:xfrm>
            <a:off x="1559046" y="1041893"/>
            <a:ext cx="4815672" cy="1376672"/>
          </a:xfrm>
          <a:prstGeom prst="rect">
            <a:avLst/>
          </a:prstGeom>
          <a:solidFill>
            <a:schemeClr val="tx1">
              <a:lumMod val="50000"/>
            </a:schemeClr>
          </a:solidFill>
          <a:ln>
            <a:noFill/>
          </a:ln>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1559047" y="1034290"/>
            <a:ext cx="4775957" cy="1415772"/>
          </a:xfrm>
          <a:prstGeom prst="rect">
            <a:avLst/>
          </a:prstGeom>
          <a:noFill/>
        </p:spPr>
        <p:txBody>
          <a:bodyPr wrap="square" rtlCol="0">
            <a:spAutoFit/>
          </a:bodyPr>
          <a:lstStyle/>
          <a:p>
            <a:pPr algn="ctr"/>
            <a:r>
              <a:rPr lang="en-US" sz="1700" dirty="0">
                <a:latin typeface="Tahoma" charset="0"/>
                <a:ea typeface="Tahoma" charset="0"/>
                <a:cs typeface="Tahoma" charset="0"/>
              </a:rPr>
              <a:t>Then in </a:t>
            </a:r>
            <a:r>
              <a:rPr lang="en-US" sz="1700" b="1" dirty="0">
                <a:solidFill>
                  <a:srgbClr val="FFFF00"/>
                </a:solidFill>
                <a:latin typeface="Tahoma" charset="0"/>
                <a:ea typeface="Tahoma" charset="0"/>
                <a:cs typeface="Tahoma" charset="0"/>
              </a:rPr>
              <a:t>AD331</a:t>
            </a:r>
            <a:r>
              <a:rPr lang="en-US" sz="1700" dirty="0">
                <a:latin typeface="Tahoma" charset="0"/>
                <a:ea typeface="Tahoma" charset="0"/>
                <a:cs typeface="Tahoma" charset="0"/>
              </a:rPr>
              <a:t> Constantine commissioned Eusebius (Bishop of </a:t>
            </a:r>
            <a:r>
              <a:rPr lang="en-US" sz="1700" dirty="0" err="1">
                <a:latin typeface="Tahoma" charset="0"/>
                <a:ea typeface="Tahoma" charset="0"/>
                <a:cs typeface="Tahoma" charset="0"/>
              </a:rPr>
              <a:t>Ceasarea</a:t>
            </a:r>
            <a:r>
              <a:rPr lang="en-US" sz="1700" dirty="0">
                <a:latin typeface="Tahoma" charset="0"/>
                <a:ea typeface="Tahoma" charset="0"/>
                <a:cs typeface="Tahoma" charset="0"/>
              </a:rPr>
              <a:t>) to prepare 50 copies of the N.T., and because Eusebius admired Origen so much he chose to replicate the Western manuscripts</a:t>
            </a:r>
            <a:r>
              <a:rPr lang="mr-IN" dirty="0"/>
              <a:t>…</a:t>
            </a:r>
            <a:r>
              <a:rPr lang="en-US" dirty="0"/>
              <a:t> </a:t>
            </a:r>
          </a:p>
        </p:txBody>
      </p:sp>
      <p:sp>
        <p:nvSpPr>
          <p:cNvPr id="42" name="Rectangle 41"/>
          <p:cNvSpPr/>
          <p:nvPr/>
        </p:nvSpPr>
        <p:spPr>
          <a:xfrm>
            <a:off x="1570879" y="3724275"/>
            <a:ext cx="2315044" cy="2822466"/>
          </a:xfrm>
          <a:prstGeom prst="rect">
            <a:avLst/>
          </a:prstGeom>
          <a:solidFill>
            <a:schemeClr val="tx1">
              <a:lumMod val="50000"/>
            </a:schemeClr>
          </a:solidFill>
          <a:ln>
            <a:noFill/>
          </a:ln>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p:cNvSpPr txBox="1"/>
          <p:nvPr/>
        </p:nvSpPr>
        <p:spPr>
          <a:xfrm>
            <a:off x="1515012" y="3744170"/>
            <a:ext cx="2414760" cy="2769989"/>
          </a:xfrm>
          <a:prstGeom prst="rect">
            <a:avLst/>
          </a:prstGeom>
          <a:noFill/>
        </p:spPr>
        <p:txBody>
          <a:bodyPr wrap="square" rtlCol="0">
            <a:spAutoFit/>
          </a:bodyPr>
          <a:lstStyle/>
          <a:p>
            <a:pPr algn="ctr"/>
            <a:r>
              <a:rPr lang="en-US" sz="1700" dirty="0">
                <a:latin typeface="Tahoma" charset="0"/>
                <a:ea typeface="Tahoma" charset="0"/>
                <a:cs typeface="Tahoma" charset="0"/>
              </a:rPr>
              <a:t>Then in </a:t>
            </a:r>
            <a:r>
              <a:rPr lang="en-US" sz="1700" b="1" dirty="0">
                <a:solidFill>
                  <a:srgbClr val="FFFF00"/>
                </a:solidFill>
                <a:latin typeface="Tahoma" charset="0"/>
                <a:ea typeface="Tahoma" charset="0"/>
                <a:cs typeface="Tahoma" charset="0"/>
              </a:rPr>
              <a:t>AD382</a:t>
            </a:r>
            <a:r>
              <a:rPr lang="en-US" sz="1700" dirty="0">
                <a:latin typeface="Tahoma" charset="0"/>
                <a:ea typeface="Tahoma" charset="0"/>
                <a:cs typeface="Tahoma" charset="0"/>
              </a:rPr>
              <a:t> Jerome used these same texts as the basis for his Latin Vulgate version which became the official Catholic translation</a:t>
            </a:r>
            <a:r>
              <a:rPr lang="en-US" dirty="0">
                <a:latin typeface="Tahoma" charset="0"/>
                <a:ea typeface="Tahoma" charset="0"/>
                <a:cs typeface="Tahoma" charset="0"/>
              </a:rPr>
              <a:t> and was declared in </a:t>
            </a:r>
            <a:r>
              <a:rPr lang="en-US" b="1" dirty="0">
                <a:solidFill>
                  <a:srgbClr val="FFFF00"/>
                </a:solidFill>
                <a:latin typeface="Tahoma" charset="0"/>
                <a:ea typeface="Tahoma" charset="0"/>
                <a:cs typeface="Tahoma" charset="0"/>
              </a:rPr>
              <a:t>AD1943 </a:t>
            </a:r>
            <a:r>
              <a:rPr lang="en-US" dirty="0">
                <a:latin typeface="Tahoma" charset="0"/>
                <a:ea typeface="Tahoma" charset="0"/>
                <a:cs typeface="Tahoma" charset="0"/>
              </a:rPr>
              <a:t>by Pius XII to be “free from error”!</a:t>
            </a:r>
          </a:p>
        </p:txBody>
      </p:sp>
      <p:sp>
        <p:nvSpPr>
          <p:cNvPr id="44" name="Rectangle 43"/>
          <p:cNvSpPr/>
          <p:nvPr/>
        </p:nvSpPr>
        <p:spPr>
          <a:xfrm>
            <a:off x="1593828" y="2568149"/>
            <a:ext cx="2006797" cy="690074"/>
          </a:xfrm>
          <a:prstGeom prst="rect">
            <a:avLst/>
          </a:prstGeom>
          <a:solidFill>
            <a:schemeClr val="tx1">
              <a:lumMod val="50000"/>
            </a:schemeClr>
          </a:solidFill>
          <a:ln>
            <a:noFill/>
          </a:ln>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p:cNvSpPr txBox="1"/>
          <p:nvPr/>
        </p:nvSpPr>
        <p:spPr>
          <a:xfrm>
            <a:off x="1490169" y="2565091"/>
            <a:ext cx="2261457" cy="646331"/>
          </a:xfrm>
          <a:prstGeom prst="rect">
            <a:avLst/>
          </a:prstGeom>
          <a:noFill/>
        </p:spPr>
        <p:txBody>
          <a:bodyPr wrap="square" rtlCol="0">
            <a:spAutoFit/>
          </a:bodyPr>
          <a:lstStyle/>
          <a:p>
            <a:pPr algn="ctr"/>
            <a:r>
              <a:rPr lang="en-US" dirty="0">
                <a:latin typeface="Tahoma" charset="0"/>
                <a:ea typeface="Tahoma" charset="0"/>
                <a:cs typeface="Tahoma" charset="0"/>
              </a:rPr>
              <a:t>Codex </a:t>
            </a:r>
            <a:r>
              <a:rPr lang="en-US" b="1" dirty="0" err="1">
                <a:solidFill>
                  <a:srgbClr val="FFFF00"/>
                </a:solidFill>
                <a:latin typeface="Tahoma" charset="0"/>
                <a:ea typeface="Tahoma" charset="0"/>
                <a:cs typeface="Tahoma" charset="0"/>
              </a:rPr>
              <a:t>Vaticanus</a:t>
            </a:r>
            <a:endParaRPr lang="en-US" b="1" dirty="0">
              <a:solidFill>
                <a:srgbClr val="FFFF00"/>
              </a:solidFill>
              <a:latin typeface="Tahoma" charset="0"/>
              <a:ea typeface="Tahoma" charset="0"/>
              <a:cs typeface="Tahoma" charset="0"/>
            </a:endParaRPr>
          </a:p>
          <a:p>
            <a:pPr algn="ctr"/>
            <a:r>
              <a:rPr lang="en-US" dirty="0">
                <a:latin typeface="Tahoma" charset="0"/>
                <a:ea typeface="Tahoma" charset="0"/>
                <a:cs typeface="Tahoma" charset="0"/>
              </a:rPr>
              <a:t>Codex</a:t>
            </a:r>
            <a:r>
              <a:rPr lang="en-US" b="1" dirty="0">
                <a:solidFill>
                  <a:srgbClr val="FFFF00"/>
                </a:solidFill>
                <a:latin typeface="Tahoma" charset="0"/>
                <a:ea typeface="Tahoma" charset="0"/>
                <a:cs typeface="Tahoma" charset="0"/>
              </a:rPr>
              <a:t> </a:t>
            </a:r>
            <a:r>
              <a:rPr lang="en-US" b="1" dirty="0" err="1">
                <a:solidFill>
                  <a:srgbClr val="FFFF00"/>
                </a:solidFill>
                <a:latin typeface="Tahoma" charset="0"/>
                <a:ea typeface="Tahoma" charset="0"/>
                <a:cs typeface="Tahoma" charset="0"/>
              </a:rPr>
              <a:t>Sinaiticus</a:t>
            </a:r>
            <a:endParaRPr lang="en-US" b="1" dirty="0">
              <a:solidFill>
                <a:srgbClr val="FFFF00"/>
              </a:solidFill>
              <a:latin typeface="Tahoma" charset="0"/>
              <a:ea typeface="Tahoma" charset="0"/>
              <a:cs typeface="Tahoma" charset="0"/>
            </a:endParaRPr>
          </a:p>
        </p:txBody>
      </p:sp>
      <p:sp>
        <p:nvSpPr>
          <p:cNvPr id="46" name="Circular Arrow 45"/>
          <p:cNvSpPr/>
          <p:nvPr/>
        </p:nvSpPr>
        <p:spPr>
          <a:xfrm rot="18470371" flipH="1" flipV="1">
            <a:off x="3516884" y="2371515"/>
            <a:ext cx="684177" cy="639001"/>
          </a:xfrm>
          <a:prstGeom prst="circularArrow">
            <a:avLst>
              <a:gd name="adj1" fmla="val 12500"/>
              <a:gd name="adj2" fmla="val 1142319"/>
              <a:gd name="adj3" fmla="val 20457681"/>
              <a:gd name="adj4" fmla="val 10800000"/>
              <a:gd name="adj5" fmla="val 20289"/>
            </a:avLst>
          </a:prstGeom>
          <a:solidFill>
            <a:srgbClr val="D883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8" name="Right Arrow 47"/>
          <p:cNvSpPr/>
          <p:nvPr/>
        </p:nvSpPr>
        <p:spPr>
          <a:xfrm rot="13452453">
            <a:off x="6723909" y="3942638"/>
            <a:ext cx="503520" cy="202371"/>
          </a:xfrm>
          <a:prstGeom prst="rightArrow">
            <a:avLst/>
          </a:prstGeom>
          <a:solidFill>
            <a:srgbClr val="21DC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Bent-Up Arrow 49"/>
          <p:cNvSpPr/>
          <p:nvPr/>
        </p:nvSpPr>
        <p:spPr>
          <a:xfrm rot="13243925">
            <a:off x="4200768" y="4322023"/>
            <a:ext cx="3198484" cy="292933"/>
          </a:xfrm>
          <a:prstGeom prst="bentUpArrow">
            <a:avLst/>
          </a:prstGeom>
          <a:solidFill>
            <a:srgbClr val="D883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3877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fade">
                                      <p:cBhvr>
                                        <p:cTn id="10" dur="500"/>
                                        <p:tgtEl>
                                          <p:spTgt spid="36"/>
                                        </p:tgtEl>
                                      </p:cBhvr>
                                    </p:animEffect>
                                  </p:childTnLst>
                                </p:cTn>
                              </p:par>
                              <p:par>
                                <p:cTn id="11" presetID="10"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fade">
                                      <p:cBhvr>
                                        <p:cTn id="21" dur="500"/>
                                        <p:tgtEl>
                                          <p:spTgt spid="37"/>
                                        </p:tgtEl>
                                      </p:cBhvr>
                                    </p:animEffect>
                                  </p:childTnLst>
                                </p:cTn>
                              </p:par>
                              <p:par>
                                <p:cTn id="22" presetID="10"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8"/>
                                        </p:tgtEl>
                                        <p:attrNameLst>
                                          <p:attrName>style.visibility</p:attrName>
                                        </p:attrNameLst>
                                      </p:cBhvr>
                                      <p:to>
                                        <p:strVal val="visible"/>
                                      </p:to>
                                    </p:set>
                                    <p:animEffect transition="in" filter="fade">
                                      <p:cBhvr>
                                        <p:cTn id="29" dur="500"/>
                                        <p:tgtEl>
                                          <p:spTgt spid="4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par>
                                <p:cTn id="33" presetID="10"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0"/>
                                        </p:tgtEl>
                                        <p:attrNameLst>
                                          <p:attrName>style.visibility</p:attrName>
                                        </p:attrNameLst>
                                      </p:cBhvr>
                                      <p:to>
                                        <p:strVal val="visible"/>
                                      </p:to>
                                    </p:set>
                                    <p:animEffect transition="in" filter="fade">
                                      <p:cBhvr>
                                        <p:cTn id="40" dur="500"/>
                                        <p:tgtEl>
                                          <p:spTgt spid="5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par>
                                <p:cTn id="44" presetID="10" presetClass="entr" presetSubtype="0" fill="hold"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fade">
                                      <p:cBhvr>
                                        <p:cTn id="51" dur="500"/>
                                        <p:tgtEl>
                                          <p:spTgt spid="33"/>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fade">
                                      <p:cBhvr>
                                        <p:cTn id="54" dur="500"/>
                                        <p:tgtEl>
                                          <p:spTgt spid="3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fade">
                                      <p:cBhvr>
                                        <p:cTn id="59" dur="500"/>
                                        <p:tgtEl>
                                          <p:spTgt spid="31"/>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fade">
                                      <p:cBhvr>
                                        <p:cTn id="62" dur="500"/>
                                        <p:tgtEl>
                                          <p:spTgt spid="32"/>
                                        </p:tgtEl>
                                      </p:cBhvr>
                                    </p:animEffect>
                                  </p:childTnLst>
                                </p:cTn>
                              </p:par>
                              <p:par>
                                <p:cTn id="63" presetID="10" presetClass="entr" presetSubtype="0" fill="hold" nodeType="with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fade">
                                      <p:cBhvr>
                                        <p:cTn id="65" dur="500"/>
                                        <p:tgtEl>
                                          <p:spTgt spid="28"/>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39"/>
                                        </p:tgtEl>
                                        <p:attrNameLst>
                                          <p:attrName>style.visibility</p:attrName>
                                        </p:attrNameLst>
                                      </p:cBhvr>
                                      <p:to>
                                        <p:strVal val="visible"/>
                                      </p:to>
                                    </p:set>
                                    <p:animEffect transition="in" filter="fade">
                                      <p:cBhvr>
                                        <p:cTn id="70" dur="500"/>
                                        <p:tgtEl>
                                          <p:spTgt spid="39"/>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40"/>
                                        </p:tgtEl>
                                        <p:attrNameLst>
                                          <p:attrName>style.visibility</p:attrName>
                                        </p:attrNameLst>
                                      </p:cBhvr>
                                      <p:to>
                                        <p:strVal val="visible"/>
                                      </p:to>
                                    </p:set>
                                    <p:animEffect transition="in" filter="fade">
                                      <p:cBhvr>
                                        <p:cTn id="73" dur="500"/>
                                        <p:tgtEl>
                                          <p:spTgt spid="40"/>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46"/>
                                        </p:tgtEl>
                                        <p:attrNameLst>
                                          <p:attrName>style.visibility</p:attrName>
                                        </p:attrNameLst>
                                      </p:cBhvr>
                                      <p:to>
                                        <p:strVal val="visible"/>
                                      </p:to>
                                    </p:set>
                                    <p:animEffect transition="in" filter="fade">
                                      <p:cBhvr>
                                        <p:cTn id="78" dur="500"/>
                                        <p:tgtEl>
                                          <p:spTgt spid="46"/>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45"/>
                                        </p:tgtEl>
                                        <p:attrNameLst>
                                          <p:attrName>style.visibility</p:attrName>
                                        </p:attrNameLst>
                                      </p:cBhvr>
                                      <p:to>
                                        <p:strVal val="visible"/>
                                      </p:to>
                                    </p:set>
                                    <p:animEffect transition="in" filter="fade">
                                      <p:cBhvr>
                                        <p:cTn id="81" dur="500"/>
                                        <p:tgtEl>
                                          <p:spTgt spid="45"/>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44"/>
                                        </p:tgtEl>
                                        <p:attrNameLst>
                                          <p:attrName>style.visibility</p:attrName>
                                        </p:attrNameLst>
                                      </p:cBhvr>
                                      <p:to>
                                        <p:strVal val="visible"/>
                                      </p:to>
                                    </p:set>
                                    <p:animEffect transition="in" filter="fade">
                                      <p:cBhvr>
                                        <p:cTn id="84" dur="500"/>
                                        <p:tgtEl>
                                          <p:spTgt spid="44"/>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42"/>
                                        </p:tgtEl>
                                        <p:attrNameLst>
                                          <p:attrName>style.visibility</p:attrName>
                                        </p:attrNameLst>
                                      </p:cBhvr>
                                      <p:to>
                                        <p:strVal val="visible"/>
                                      </p:to>
                                    </p:set>
                                    <p:animEffect transition="in" filter="fade">
                                      <p:cBhvr>
                                        <p:cTn id="89" dur="500"/>
                                        <p:tgtEl>
                                          <p:spTgt spid="42"/>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41"/>
                                        </p:tgtEl>
                                        <p:attrNameLst>
                                          <p:attrName>style.visibility</p:attrName>
                                        </p:attrNameLst>
                                      </p:cBhvr>
                                      <p:to>
                                        <p:strVal val="visible"/>
                                      </p:to>
                                    </p:set>
                                    <p:animEffect transition="in" filter="fade">
                                      <p:cBhvr>
                                        <p:cTn id="9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32" grpId="0" animBg="1"/>
      <p:bldP spid="31" grpId="0"/>
      <p:bldP spid="34" grpId="0" animBg="1"/>
      <p:bldP spid="33" grpId="0"/>
      <p:bldP spid="36" grpId="0" animBg="1"/>
      <p:bldP spid="37" grpId="0" animBg="1"/>
      <p:bldP spid="39" grpId="0" animBg="1"/>
      <p:bldP spid="40" grpId="0"/>
      <p:bldP spid="42" grpId="0" animBg="1"/>
      <p:bldP spid="41" grpId="0"/>
      <p:bldP spid="44" grpId="0" animBg="1"/>
      <p:bldP spid="45" grpId="0"/>
      <p:bldP spid="46" grpId="0" animBg="1"/>
      <p:bldP spid="48" grpId="0" animBg="1"/>
      <p:bldP spid="5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5192110" y="2828988"/>
            <a:ext cx="3951890" cy="3893374"/>
          </a:xfrm>
          <a:prstGeom prst="rect">
            <a:avLst/>
          </a:prstGeom>
          <a:noFill/>
        </p:spPr>
        <p:txBody>
          <a:bodyPr wrap="square" rtlCol="0">
            <a:spAutoFit/>
          </a:bodyPr>
          <a:lstStyle/>
          <a:p>
            <a:pPr algn="ctr"/>
            <a:r>
              <a:rPr lang="en-US" sz="1900" dirty="0">
                <a:latin typeface="Tahoma" charset="0"/>
                <a:ea typeface="Tahoma" charset="0"/>
                <a:cs typeface="Tahoma" charset="0"/>
              </a:rPr>
              <a:t>“Come now you who would indulge your curiosity</a:t>
            </a:r>
            <a:r>
              <a:rPr lang="mr-IN" sz="1900" dirty="0">
                <a:latin typeface="Tahoma" charset="0"/>
                <a:ea typeface="Tahoma" charset="0"/>
                <a:cs typeface="Tahoma" charset="0"/>
              </a:rPr>
              <a:t>…</a:t>
            </a:r>
            <a:r>
              <a:rPr lang="en-US" sz="1900" dirty="0">
                <a:latin typeface="Tahoma" charset="0"/>
                <a:ea typeface="Tahoma" charset="0"/>
                <a:cs typeface="Tahoma" charset="0"/>
              </a:rPr>
              <a:t> Run over the apostolic churches, in which the seats of the apostles are still in their places, </a:t>
            </a:r>
            <a:r>
              <a:rPr lang="en-US" sz="1900" b="1" dirty="0">
                <a:solidFill>
                  <a:srgbClr val="FFFF00"/>
                </a:solidFill>
                <a:latin typeface="Tahoma" charset="0"/>
                <a:ea typeface="Tahoma" charset="0"/>
                <a:cs typeface="Tahoma" charset="0"/>
              </a:rPr>
              <a:t>in which their own authentic writings are read</a:t>
            </a:r>
            <a:r>
              <a:rPr lang="mr-IN" sz="1900" dirty="0">
                <a:latin typeface="Tahoma" charset="0"/>
                <a:ea typeface="Tahoma" charset="0"/>
                <a:cs typeface="Tahoma" charset="0"/>
              </a:rPr>
              <a:t>…</a:t>
            </a:r>
            <a:r>
              <a:rPr lang="en-US" sz="1900" dirty="0">
                <a:latin typeface="Tahoma" charset="0"/>
                <a:ea typeface="Tahoma" charset="0"/>
                <a:cs typeface="Tahoma" charset="0"/>
              </a:rPr>
              <a:t> Achaia</a:t>
            </a:r>
            <a:r>
              <a:rPr lang="mr-IN" sz="1900" dirty="0">
                <a:latin typeface="Tahoma" charset="0"/>
                <a:ea typeface="Tahoma" charset="0"/>
                <a:cs typeface="Tahoma" charset="0"/>
              </a:rPr>
              <a:t>…</a:t>
            </a:r>
            <a:r>
              <a:rPr lang="en-US" sz="1900" dirty="0">
                <a:latin typeface="Tahoma" charset="0"/>
                <a:ea typeface="Tahoma" charset="0"/>
                <a:cs typeface="Tahoma" charset="0"/>
              </a:rPr>
              <a:t> Corinth</a:t>
            </a:r>
            <a:r>
              <a:rPr lang="mr-IN" sz="1900" dirty="0">
                <a:latin typeface="Tahoma" charset="0"/>
                <a:ea typeface="Tahoma" charset="0"/>
                <a:cs typeface="Tahoma" charset="0"/>
              </a:rPr>
              <a:t>…</a:t>
            </a:r>
            <a:r>
              <a:rPr lang="en-US" sz="1900" dirty="0">
                <a:latin typeface="Tahoma" charset="0"/>
                <a:ea typeface="Tahoma" charset="0"/>
                <a:cs typeface="Tahoma" charset="0"/>
              </a:rPr>
              <a:t> Macedonia</a:t>
            </a:r>
            <a:r>
              <a:rPr lang="mr-IN" sz="1900" dirty="0">
                <a:latin typeface="Tahoma" charset="0"/>
                <a:ea typeface="Tahoma" charset="0"/>
                <a:cs typeface="Tahoma" charset="0"/>
              </a:rPr>
              <a:t>…</a:t>
            </a:r>
            <a:r>
              <a:rPr lang="en-US" sz="1900" dirty="0">
                <a:latin typeface="Tahoma" charset="0"/>
                <a:ea typeface="Tahoma" charset="0"/>
                <a:cs typeface="Tahoma" charset="0"/>
              </a:rPr>
              <a:t> Philippi</a:t>
            </a:r>
            <a:r>
              <a:rPr lang="mr-IN" sz="1900" dirty="0">
                <a:latin typeface="Tahoma" charset="0"/>
                <a:ea typeface="Tahoma" charset="0"/>
                <a:cs typeface="Tahoma" charset="0"/>
              </a:rPr>
              <a:t>…</a:t>
            </a:r>
            <a:r>
              <a:rPr lang="en-US" sz="1900" dirty="0">
                <a:latin typeface="Tahoma" charset="0"/>
                <a:ea typeface="Tahoma" charset="0"/>
                <a:cs typeface="Tahoma" charset="0"/>
              </a:rPr>
              <a:t> the Thessalonians</a:t>
            </a:r>
            <a:r>
              <a:rPr lang="mr-IN" sz="1900" dirty="0">
                <a:latin typeface="Tahoma" charset="0"/>
                <a:ea typeface="Tahoma" charset="0"/>
                <a:cs typeface="Tahoma" charset="0"/>
              </a:rPr>
              <a:t>…</a:t>
            </a:r>
            <a:r>
              <a:rPr lang="en-US" sz="1900" dirty="0">
                <a:latin typeface="Tahoma" charset="0"/>
                <a:ea typeface="Tahoma" charset="0"/>
                <a:cs typeface="Tahoma" charset="0"/>
              </a:rPr>
              <a:t> Ephesus</a:t>
            </a:r>
            <a:r>
              <a:rPr lang="mr-IN" sz="1900" dirty="0">
                <a:latin typeface="Tahoma" charset="0"/>
                <a:ea typeface="Tahoma" charset="0"/>
                <a:cs typeface="Tahoma" charset="0"/>
              </a:rPr>
              <a:t>…</a:t>
            </a:r>
            <a:r>
              <a:rPr lang="en-US" sz="1900" dirty="0">
                <a:latin typeface="Tahoma" charset="0"/>
                <a:ea typeface="Tahoma" charset="0"/>
                <a:cs typeface="Tahoma" charset="0"/>
              </a:rPr>
              <a:t> Rome</a:t>
            </a:r>
            <a:r>
              <a:rPr lang="mr-IN" sz="1900" dirty="0">
                <a:latin typeface="Tahoma" charset="0"/>
                <a:ea typeface="Tahoma" charset="0"/>
                <a:cs typeface="Tahoma" charset="0"/>
              </a:rPr>
              <a:t>…</a:t>
            </a:r>
            <a:r>
              <a:rPr lang="en-US" sz="1900" dirty="0">
                <a:latin typeface="Tahoma" charset="0"/>
                <a:ea typeface="Tahoma" charset="0"/>
                <a:cs typeface="Tahoma" charset="0"/>
              </a:rPr>
              <a:t> </a:t>
            </a:r>
            <a:r>
              <a:rPr lang="en-US" sz="1900" b="1" dirty="0">
                <a:solidFill>
                  <a:srgbClr val="FFFF00"/>
                </a:solidFill>
                <a:latin typeface="Tahoma" charset="0"/>
                <a:ea typeface="Tahoma" charset="0"/>
                <a:cs typeface="Tahoma" charset="0"/>
              </a:rPr>
              <a:t>the very authority of the apostles</a:t>
            </a:r>
            <a:r>
              <a:rPr lang="en-US" sz="1900" dirty="0">
                <a:latin typeface="Tahoma" charset="0"/>
                <a:ea typeface="Tahoma" charset="0"/>
                <a:cs typeface="Tahoma" charset="0"/>
              </a:rPr>
              <a:t>”</a:t>
            </a:r>
          </a:p>
          <a:p>
            <a:pPr algn="ctr"/>
            <a:r>
              <a:rPr lang="en-US" sz="1900" b="1" dirty="0">
                <a:solidFill>
                  <a:srgbClr val="E6BF6D"/>
                </a:solidFill>
                <a:latin typeface="Tahoma" charset="0"/>
                <a:ea typeface="Tahoma" charset="0"/>
                <a:cs typeface="Tahoma" charset="0"/>
              </a:rPr>
              <a:t>Roberts and Donaldson </a:t>
            </a:r>
            <a:br>
              <a:rPr lang="en-US" sz="1900" b="1" dirty="0">
                <a:solidFill>
                  <a:srgbClr val="E6BF6D"/>
                </a:solidFill>
                <a:latin typeface="Tahoma" charset="0"/>
                <a:ea typeface="Tahoma" charset="0"/>
                <a:cs typeface="Tahoma" charset="0"/>
              </a:rPr>
            </a:br>
            <a:r>
              <a:rPr lang="en-US" sz="1900" b="1" dirty="0">
                <a:solidFill>
                  <a:srgbClr val="E6BF6D"/>
                </a:solidFill>
                <a:latin typeface="Tahoma" charset="0"/>
                <a:ea typeface="Tahoma" charset="0"/>
                <a:cs typeface="Tahoma" charset="0"/>
              </a:rPr>
              <a:t>The Ante-Nicene Fathers 1989 </a:t>
            </a:r>
            <a:r>
              <a:rPr lang="en-US" sz="1900" b="1" dirty="0" err="1">
                <a:solidFill>
                  <a:srgbClr val="E6BF6D"/>
                </a:solidFill>
                <a:latin typeface="Tahoma" charset="0"/>
                <a:ea typeface="Tahoma" charset="0"/>
                <a:cs typeface="Tahoma" charset="0"/>
              </a:rPr>
              <a:t>Vol</a:t>
            </a:r>
            <a:r>
              <a:rPr lang="en-US" sz="1900" b="1" dirty="0">
                <a:solidFill>
                  <a:srgbClr val="E6BF6D"/>
                </a:solidFill>
                <a:latin typeface="Tahoma" charset="0"/>
                <a:ea typeface="Tahoma" charset="0"/>
                <a:cs typeface="Tahoma" charset="0"/>
              </a:rPr>
              <a:t> 3 </a:t>
            </a:r>
            <a:r>
              <a:rPr lang="en-US" sz="1900" b="1" dirty="0" err="1">
                <a:solidFill>
                  <a:srgbClr val="E6BF6D"/>
                </a:solidFill>
                <a:latin typeface="Tahoma" charset="0"/>
                <a:ea typeface="Tahoma" charset="0"/>
                <a:cs typeface="Tahoma" charset="0"/>
              </a:rPr>
              <a:t>Pg</a:t>
            </a:r>
            <a:r>
              <a:rPr lang="en-US" sz="1900" b="1" dirty="0">
                <a:solidFill>
                  <a:srgbClr val="E6BF6D"/>
                </a:solidFill>
                <a:latin typeface="Tahoma" charset="0"/>
                <a:ea typeface="Tahoma" charset="0"/>
                <a:cs typeface="Tahoma" charset="0"/>
              </a:rPr>
              <a:t> 260</a:t>
            </a:r>
          </a:p>
        </p:txBody>
      </p:sp>
      <p:sp>
        <p:nvSpPr>
          <p:cNvPr id="10" name="Title 1"/>
          <p:cNvSpPr txBox="1">
            <a:spLocks/>
          </p:cNvSpPr>
          <p:nvPr/>
        </p:nvSpPr>
        <p:spPr>
          <a:xfrm>
            <a:off x="1346319" y="143704"/>
            <a:ext cx="7744405" cy="96407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900">
                <a:solidFill>
                  <a:srgbClr val="E6BF6D"/>
                </a:solidFill>
                <a:latin typeface="Papyrus"/>
                <a:cs typeface="Papyrus"/>
              </a:rPr>
              <a:t>The History of the New Testament</a:t>
            </a:r>
            <a:endParaRPr lang="en-US" sz="3900" dirty="0">
              <a:solidFill>
                <a:srgbClr val="E6BF6D"/>
              </a:solidFill>
              <a:latin typeface="Papyrus"/>
              <a:cs typeface="Papyrus"/>
            </a:endParaRPr>
          </a:p>
        </p:txBody>
      </p:sp>
      <p:grpSp>
        <p:nvGrpSpPr>
          <p:cNvPr id="11" name="Group 10"/>
          <p:cNvGrpSpPr/>
          <p:nvPr/>
        </p:nvGrpSpPr>
        <p:grpSpPr>
          <a:xfrm>
            <a:off x="1365367" y="1680643"/>
            <a:ext cx="3700462" cy="1076325"/>
            <a:chOff x="1279645" y="923896"/>
            <a:chExt cx="3700462" cy="1076325"/>
          </a:xfrm>
        </p:grpSpPr>
        <p:sp>
          <p:nvSpPr>
            <p:cNvPr id="12" name="Rectangle 11"/>
            <p:cNvSpPr/>
            <p:nvPr/>
          </p:nvSpPr>
          <p:spPr>
            <a:xfrm>
              <a:off x="1279645" y="923896"/>
              <a:ext cx="3700462" cy="1076325"/>
            </a:xfrm>
            <a:prstGeom prst="rect">
              <a:avLst/>
            </a:prstGeom>
            <a:solidFill>
              <a:srgbClr val="D883FF">
                <a:alpha val="66000"/>
              </a:srgbClr>
            </a:solidFill>
            <a:ln>
              <a:noFill/>
            </a:ln>
            <a:effectLst>
              <a:outerShdw blurRad="40000" dist="23000" dir="5400000" rotWithShape="0">
                <a:srgbClr val="000000">
                  <a:alpha val="35000"/>
                </a:srgbClr>
              </a:outerShdw>
              <a:softEdge rad="508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1298694" y="992661"/>
              <a:ext cx="3681413" cy="861774"/>
            </a:xfrm>
            <a:prstGeom prst="rect">
              <a:avLst/>
            </a:prstGeom>
            <a:noFill/>
          </p:spPr>
          <p:txBody>
            <a:bodyPr wrap="square" rtlCol="0">
              <a:spAutoFit/>
            </a:bodyPr>
            <a:lstStyle/>
            <a:p>
              <a:pPr algn="ctr"/>
              <a:r>
                <a:rPr lang="en-US" b="1" dirty="0">
                  <a:latin typeface="Tahoma" charset="0"/>
                  <a:ea typeface="Tahoma" charset="0"/>
                  <a:cs typeface="Tahoma" charset="0"/>
                </a:rPr>
                <a:t>WESTERN MANUSCRIPTS</a:t>
              </a:r>
            </a:p>
            <a:p>
              <a:pPr algn="ctr"/>
              <a:r>
                <a:rPr lang="en-US" sz="1600" dirty="0">
                  <a:latin typeface="Tahoma" charset="0"/>
                  <a:ea typeface="Tahoma" charset="0"/>
                  <a:cs typeface="Tahoma" charset="0"/>
                </a:rPr>
                <a:t>45 manuscripts</a:t>
              </a:r>
            </a:p>
            <a:p>
              <a:pPr algn="ctr"/>
              <a:r>
                <a:rPr lang="en-US" sz="1600" dirty="0">
                  <a:latin typeface="Tahoma" charset="0"/>
                  <a:ea typeface="Tahoma" charset="0"/>
                  <a:cs typeface="Tahoma" charset="0"/>
                </a:rPr>
                <a:t>Clement/Origen/Gnostic doctrinal error</a:t>
              </a:r>
            </a:p>
          </p:txBody>
        </p:sp>
      </p:grpSp>
      <p:grpSp>
        <p:nvGrpSpPr>
          <p:cNvPr id="14" name="Group 13"/>
          <p:cNvGrpSpPr/>
          <p:nvPr/>
        </p:nvGrpSpPr>
        <p:grpSpPr>
          <a:xfrm>
            <a:off x="5285196" y="1680643"/>
            <a:ext cx="3719511" cy="1076325"/>
            <a:chOff x="4569952" y="1854435"/>
            <a:chExt cx="3719511" cy="1076325"/>
          </a:xfrm>
        </p:grpSpPr>
        <p:sp>
          <p:nvSpPr>
            <p:cNvPr id="15" name="Rectangle 14"/>
            <p:cNvSpPr/>
            <p:nvPr/>
          </p:nvSpPr>
          <p:spPr>
            <a:xfrm>
              <a:off x="4589001" y="1854435"/>
              <a:ext cx="3700462" cy="1076325"/>
            </a:xfrm>
            <a:prstGeom prst="rect">
              <a:avLst/>
            </a:prstGeom>
            <a:solidFill>
              <a:srgbClr val="21DC00">
                <a:alpha val="66000"/>
              </a:srgbClr>
            </a:solidFill>
            <a:ln>
              <a:noFill/>
            </a:ln>
            <a:effectLst>
              <a:outerShdw blurRad="40000" dist="23000" dir="5400000" rotWithShape="0">
                <a:srgbClr val="000000">
                  <a:alpha val="35000"/>
                </a:srgbClr>
              </a:outerShdw>
              <a:softEdge rad="508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4569952" y="1923200"/>
              <a:ext cx="3681413" cy="861774"/>
            </a:xfrm>
            <a:prstGeom prst="rect">
              <a:avLst/>
            </a:prstGeom>
            <a:noFill/>
          </p:spPr>
          <p:txBody>
            <a:bodyPr wrap="square" rtlCol="0">
              <a:spAutoFit/>
            </a:bodyPr>
            <a:lstStyle/>
            <a:p>
              <a:pPr algn="ctr"/>
              <a:r>
                <a:rPr lang="en-US" b="1" dirty="0">
                  <a:latin typeface="Tahoma" charset="0"/>
                  <a:ea typeface="Tahoma" charset="0"/>
                  <a:cs typeface="Tahoma" charset="0"/>
                </a:rPr>
                <a:t>EASTERN MANUSCRIPTS</a:t>
              </a:r>
            </a:p>
            <a:p>
              <a:pPr algn="ctr"/>
              <a:r>
                <a:rPr lang="en-US" sz="1600" dirty="0">
                  <a:latin typeface="Tahoma" charset="0"/>
                  <a:ea typeface="Tahoma" charset="0"/>
                  <a:cs typeface="Tahoma" charset="0"/>
                </a:rPr>
                <a:t>5210 manuscripts</a:t>
              </a:r>
            </a:p>
            <a:p>
              <a:pPr algn="ctr"/>
              <a:r>
                <a:rPr lang="en-US" sz="1600" dirty="0">
                  <a:latin typeface="Tahoma" charset="0"/>
                  <a:ea typeface="Tahoma" charset="0"/>
                  <a:cs typeface="Tahoma" charset="0"/>
                </a:rPr>
                <a:t>Meticulous copying techniques</a:t>
              </a:r>
            </a:p>
          </p:txBody>
        </p:sp>
      </p:grpSp>
      <p:sp>
        <p:nvSpPr>
          <p:cNvPr id="17" name="TextBox 16"/>
          <p:cNvSpPr txBox="1"/>
          <p:nvPr/>
        </p:nvSpPr>
        <p:spPr>
          <a:xfrm>
            <a:off x="1384416" y="977491"/>
            <a:ext cx="7620291" cy="677108"/>
          </a:xfrm>
          <a:prstGeom prst="rect">
            <a:avLst/>
          </a:prstGeom>
          <a:noFill/>
        </p:spPr>
        <p:txBody>
          <a:bodyPr wrap="square" rtlCol="0">
            <a:spAutoFit/>
          </a:bodyPr>
          <a:lstStyle/>
          <a:p>
            <a:pPr algn="ctr"/>
            <a:r>
              <a:rPr lang="en-US" sz="1900" b="1" dirty="0">
                <a:solidFill>
                  <a:srgbClr val="E6BF6D"/>
                </a:solidFill>
                <a:latin typeface="Tahoma" charset="0"/>
                <a:ea typeface="Tahoma" charset="0"/>
                <a:cs typeface="Tahoma" charset="0"/>
              </a:rPr>
              <a:t>Tertullian</a:t>
            </a:r>
            <a:r>
              <a:rPr lang="en-US" sz="1900" dirty="0">
                <a:latin typeface="Tahoma" charset="0"/>
                <a:ea typeface="Tahoma" charset="0"/>
                <a:cs typeface="Tahoma" charset="0"/>
              </a:rPr>
              <a:t> in </a:t>
            </a:r>
            <a:r>
              <a:rPr lang="en-US" sz="1900" b="1" dirty="0">
                <a:solidFill>
                  <a:srgbClr val="FFFF00"/>
                </a:solidFill>
                <a:latin typeface="Tahoma" charset="0"/>
                <a:ea typeface="Tahoma" charset="0"/>
                <a:cs typeface="Tahoma" charset="0"/>
              </a:rPr>
              <a:t>AD208</a:t>
            </a:r>
            <a:r>
              <a:rPr lang="en-US" sz="1900" dirty="0">
                <a:latin typeface="Tahoma" charset="0"/>
                <a:ea typeface="Tahoma" charset="0"/>
                <a:cs typeface="Tahoma" charset="0"/>
              </a:rPr>
              <a:t> in his treatise “On persecution against heretics” outlined the two different types of manuscripts in existence:</a:t>
            </a:r>
          </a:p>
        </p:txBody>
      </p:sp>
      <p:sp>
        <p:nvSpPr>
          <p:cNvPr id="18" name="TextBox 17"/>
          <p:cNvSpPr txBox="1"/>
          <p:nvPr/>
        </p:nvSpPr>
        <p:spPr>
          <a:xfrm>
            <a:off x="1384416" y="2825733"/>
            <a:ext cx="3951890" cy="3600986"/>
          </a:xfrm>
          <a:prstGeom prst="rect">
            <a:avLst/>
          </a:prstGeom>
          <a:noFill/>
        </p:spPr>
        <p:txBody>
          <a:bodyPr wrap="square" rtlCol="0">
            <a:spAutoFit/>
          </a:bodyPr>
          <a:lstStyle/>
          <a:p>
            <a:pPr algn="ctr"/>
            <a:r>
              <a:rPr lang="en-US" sz="1900" dirty="0">
                <a:latin typeface="Tahoma" charset="0"/>
                <a:ea typeface="Tahoma" charset="0"/>
                <a:cs typeface="Tahoma" charset="0"/>
              </a:rPr>
              <a:t>Tertullian also describes “mutilated Greek texts from Alexandria where the heretic </a:t>
            </a:r>
            <a:r>
              <a:rPr lang="en-US" sz="1900" dirty="0" err="1">
                <a:latin typeface="Tahoma" charset="0"/>
                <a:ea typeface="Tahoma" charset="0"/>
                <a:cs typeface="Tahoma" charset="0"/>
              </a:rPr>
              <a:t>Marcion</a:t>
            </a:r>
            <a:r>
              <a:rPr lang="en-US" sz="1900" dirty="0">
                <a:latin typeface="Tahoma" charset="0"/>
                <a:ea typeface="Tahoma" charset="0"/>
                <a:cs typeface="Tahoma" charset="0"/>
              </a:rPr>
              <a:t> (died AD160) had altered them to his own ends: </a:t>
            </a:r>
          </a:p>
          <a:p>
            <a:pPr algn="ctr"/>
            <a:r>
              <a:rPr lang="en-US" sz="1900" dirty="0">
                <a:latin typeface="Tahoma" charset="0"/>
                <a:ea typeface="Tahoma" charset="0"/>
                <a:cs typeface="Tahoma" charset="0"/>
              </a:rPr>
              <a:t>“He (</a:t>
            </a:r>
            <a:r>
              <a:rPr lang="en-US" sz="1900" dirty="0" err="1">
                <a:latin typeface="Tahoma" charset="0"/>
                <a:ea typeface="Tahoma" charset="0"/>
                <a:cs typeface="Tahoma" charset="0"/>
              </a:rPr>
              <a:t>Marcion</a:t>
            </a:r>
            <a:r>
              <a:rPr lang="en-US" sz="1900" dirty="0">
                <a:latin typeface="Tahoma" charset="0"/>
                <a:ea typeface="Tahoma" charset="0"/>
                <a:cs typeface="Tahoma" charset="0"/>
              </a:rPr>
              <a:t>) expressly and openly used the knife, not the pen, </a:t>
            </a:r>
            <a:r>
              <a:rPr lang="en-US" sz="1900" b="1" dirty="0">
                <a:solidFill>
                  <a:srgbClr val="FFFF00"/>
                </a:solidFill>
                <a:latin typeface="Tahoma" charset="0"/>
                <a:ea typeface="Tahoma" charset="0"/>
                <a:cs typeface="Tahoma" charset="0"/>
              </a:rPr>
              <a:t>since he made such an incision of the Scriptures as suited his own subject matter</a:t>
            </a:r>
            <a:r>
              <a:rPr lang="en-US" sz="1900" dirty="0">
                <a:latin typeface="Tahoma" charset="0"/>
                <a:ea typeface="Tahoma" charset="0"/>
                <a:cs typeface="Tahoma" charset="0"/>
              </a:rPr>
              <a:t>”</a:t>
            </a:r>
          </a:p>
          <a:p>
            <a:pPr algn="ctr"/>
            <a:r>
              <a:rPr lang="en-US" sz="1900" b="1" dirty="0">
                <a:solidFill>
                  <a:srgbClr val="E6BF6D"/>
                </a:solidFill>
                <a:latin typeface="Tahoma" charset="0"/>
                <a:ea typeface="Tahoma" charset="0"/>
                <a:cs typeface="Tahoma" charset="0"/>
              </a:rPr>
              <a:t>Roberts and Donaldson </a:t>
            </a:r>
            <a:br>
              <a:rPr lang="en-US" sz="1900" b="1" dirty="0">
                <a:solidFill>
                  <a:srgbClr val="E6BF6D"/>
                </a:solidFill>
                <a:latin typeface="Tahoma" charset="0"/>
                <a:ea typeface="Tahoma" charset="0"/>
                <a:cs typeface="Tahoma" charset="0"/>
              </a:rPr>
            </a:br>
            <a:r>
              <a:rPr lang="en-US" sz="1900" b="1" dirty="0">
                <a:solidFill>
                  <a:srgbClr val="E6BF6D"/>
                </a:solidFill>
                <a:latin typeface="Tahoma" charset="0"/>
                <a:ea typeface="Tahoma" charset="0"/>
                <a:cs typeface="Tahoma" charset="0"/>
              </a:rPr>
              <a:t>The Ante-Nicene Fathers 1989 </a:t>
            </a:r>
            <a:r>
              <a:rPr lang="en-US" sz="1900" b="1" dirty="0" err="1">
                <a:solidFill>
                  <a:srgbClr val="E6BF6D"/>
                </a:solidFill>
                <a:latin typeface="Tahoma" charset="0"/>
                <a:ea typeface="Tahoma" charset="0"/>
                <a:cs typeface="Tahoma" charset="0"/>
              </a:rPr>
              <a:t>Vol</a:t>
            </a:r>
            <a:r>
              <a:rPr lang="en-US" sz="1900" b="1" dirty="0">
                <a:solidFill>
                  <a:srgbClr val="E6BF6D"/>
                </a:solidFill>
                <a:latin typeface="Tahoma" charset="0"/>
                <a:ea typeface="Tahoma" charset="0"/>
                <a:cs typeface="Tahoma" charset="0"/>
              </a:rPr>
              <a:t> 3 </a:t>
            </a:r>
            <a:r>
              <a:rPr lang="en-US" sz="1900" b="1" dirty="0" err="1">
                <a:solidFill>
                  <a:srgbClr val="E6BF6D"/>
                </a:solidFill>
                <a:latin typeface="Tahoma" charset="0"/>
                <a:ea typeface="Tahoma" charset="0"/>
                <a:cs typeface="Tahoma" charset="0"/>
              </a:rPr>
              <a:t>Pg</a:t>
            </a:r>
            <a:r>
              <a:rPr lang="en-US" sz="1900" b="1" dirty="0">
                <a:solidFill>
                  <a:srgbClr val="E6BF6D"/>
                </a:solidFill>
                <a:latin typeface="Tahoma" charset="0"/>
                <a:ea typeface="Tahoma" charset="0"/>
                <a:cs typeface="Tahoma" charset="0"/>
              </a:rPr>
              <a:t> 262</a:t>
            </a:r>
          </a:p>
        </p:txBody>
      </p:sp>
    </p:spTree>
    <p:extLst>
      <p:ext uri="{BB962C8B-B14F-4D97-AF65-F5344CB8AC3E}">
        <p14:creationId xmlns:p14="http://schemas.microsoft.com/office/powerpoint/2010/main" val="987850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346319" y="143704"/>
            <a:ext cx="7744405" cy="964078"/>
          </a:xfrm>
        </p:spPr>
        <p:txBody>
          <a:bodyPr>
            <a:noAutofit/>
          </a:bodyPr>
          <a:lstStyle/>
          <a:p>
            <a:r>
              <a:rPr lang="en-US" sz="3900" dirty="0">
                <a:solidFill>
                  <a:srgbClr val="E6BF6D"/>
                </a:solidFill>
                <a:latin typeface="Papyrus"/>
                <a:cs typeface="Papyrus"/>
              </a:rPr>
              <a:t>The History of the New Testament</a:t>
            </a: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0" b="97384" l="1231" r="99231"/>
                    </a14:imgEffect>
                  </a14:imgLayer>
                </a14:imgProps>
              </a:ext>
            </a:extLst>
          </a:blip>
          <a:srcRect l="12463" r="66648"/>
          <a:stretch/>
        </p:blipFill>
        <p:spPr>
          <a:xfrm>
            <a:off x="-9526" y="3124200"/>
            <a:ext cx="1289913" cy="3754505"/>
          </a:xfrm>
          <a:prstGeom prst="rect">
            <a:avLst/>
          </a:prstGeom>
        </p:spPr>
      </p:pic>
      <p:cxnSp>
        <p:nvCxnSpPr>
          <p:cNvPr id="4" name="Straight Connector 3"/>
          <p:cNvCxnSpPr/>
          <p:nvPr/>
        </p:nvCxnSpPr>
        <p:spPr>
          <a:xfrm>
            <a:off x="1279644" y="0"/>
            <a:ext cx="0" cy="6858000"/>
          </a:xfrm>
          <a:prstGeom prst="line">
            <a:avLst/>
          </a:prstGeom>
          <a:ln w="15875">
            <a:solidFill>
              <a:schemeClr val="tx1">
                <a:lumMod val="85000"/>
              </a:schemeClr>
            </a:solidFill>
          </a:ln>
        </p:spPr>
        <p:style>
          <a:lnRef idx="2">
            <a:schemeClr val="accent1"/>
          </a:lnRef>
          <a:fillRef idx="0">
            <a:schemeClr val="accent1"/>
          </a:fillRef>
          <a:effectRef idx="1">
            <a:schemeClr val="accent1"/>
          </a:effectRef>
          <a:fontRef idx="minor">
            <a:schemeClr val="tx1"/>
          </a:fontRef>
        </p:style>
      </p:cxnSp>
      <p:grpSp>
        <p:nvGrpSpPr>
          <p:cNvPr id="7" name="Group 6"/>
          <p:cNvGrpSpPr/>
          <p:nvPr/>
        </p:nvGrpSpPr>
        <p:grpSpPr>
          <a:xfrm>
            <a:off x="1365367" y="923896"/>
            <a:ext cx="3700462" cy="1076325"/>
            <a:chOff x="1279645" y="923896"/>
            <a:chExt cx="3700462" cy="1076325"/>
          </a:xfrm>
        </p:grpSpPr>
        <p:sp>
          <p:nvSpPr>
            <p:cNvPr id="5" name="Rectangle 4"/>
            <p:cNvSpPr/>
            <p:nvPr/>
          </p:nvSpPr>
          <p:spPr>
            <a:xfrm>
              <a:off x="1279645" y="923896"/>
              <a:ext cx="3700462" cy="1076325"/>
            </a:xfrm>
            <a:prstGeom prst="rect">
              <a:avLst/>
            </a:prstGeom>
            <a:solidFill>
              <a:srgbClr val="D883FF">
                <a:alpha val="66000"/>
              </a:srgbClr>
            </a:solidFill>
            <a:ln>
              <a:noFill/>
            </a:ln>
            <a:effectLst>
              <a:outerShdw blurRad="40000" dist="23000" dir="5400000" rotWithShape="0">
                <a:srgbClr val="000000">
                  <a:alpha val="35000"/>
                </a:srgbClr>
              </a:outerShdw>
              <a:softEdge rad="508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TextBox 30"/>
            <p:cNvSpPr txBox="1"/>
            <p:nvPr/>
          </p:nvSpPr>
          <p:spPr>
            <a:xfrm>
              <a:off x="1298694" y="992661"/>
              <a:ext cx="3681413" cy="861774"/>
            </a:xfrm>
            <a:prstGeom prst="rect">
              <a:avLst/>
            </a:prstGeom>
            <a:noFill/>
          </p:spPr>
          <p:txBody>
            <a:bodyPr wrap="square" rtlCol="0">
              <a:spAutoFit/>
            </a:bodyPr>
            <a:lstStyle/>
            <a:p>
              <a:pPr algn="ctr"/>
              <a:r>
                <a:rPr lang="en-US" b="1" dirty="0">
                  <a:latin typeface="Tahoma" charset="0"/>
                  <a:ea typeface="Tahoma" charset="0"/>
                  <a:cs typeface="Tahoma" charset="0"/>
                </a:rPr>
                <a:t>WESTERN MANUSCRIPTS</a:t>
              </a:r>
            </a:p>
            <a:p>
              <a:pPr algn="ctr"/>
              <a:r>
                <a:rPr lang="en-US" sz="1600" dirty="0">
                  <a:latin typeface="Tahoma" charset="0"/>
                  <a:ea typeface="Tahoma" charset="0"/>
                  <a:cs typeface="Tahoma" charset="0"/>
                </a:rPr>
                <a:t>45 manuscripts</a:t>
              </a:r>
            </a:p>
            <a:p>
              <a:pPr algn="ctr"/>
              <a:r>
                <a:rPr lang="en-US" sz="1600" dirty="0">
                  <a:latin typeface="Tahoma" charset="0"/>
                  <a:ea typeface="Tahoma" charset="0"/>
                  <a:cs typeface="Tahoma" charset="0"/>
                </a:rPr>
                <a:t>Clement/Origen/Gnostic doctrinal error</a:t>
              </a:r>
            </a:p>
          </p:txBody>
        </p:sp>
      </p:grpSp>
      <p:grpSp>
        <p:nvGrpSpPr>
          <p:cNvPr id="8" name="Group 7"/>
          <p:cNvGrpSpPr/>
          <p:nvPr/>
        </p:nvGrpSpPr>
        <p:grpSpPr>
          <a:xfrm>
            <a:off x="5285196" y="923896"/>
            <a:ext cx="3719511" cy="1076325"/>
            <a:chOff x="4569952" y="1854435"/>
            <a:chExt cx="3719511" cy="1076325"/>
          </a:xfrm>
        </p:grpSpPr>
        <p:sp>
          <p:nvSpPr>
            <p:cNvPr id="47" name="Rectangle 46"/>
            <p:cNvSpPr/>
            <p:nvPr/>
          </p:nvSpPr>
          <p:spPr>
            <a:xfrm>
              <a:off x="4589001" y="1854435"/>
              <a:ext cx="3700462" cy="1076325"/>
            </a:xfrm>
            <a:prstGeom prst="rect">
              <a:avLst/>
            </a:prstGeom>
            <a:solidFill>
              <a:srgbClr val="21DC00">
                <a:alpha val="66000"/>
              </a:srgbClr>
            </a:solidFill>
            <a:ln>
              <a:noFill/>
            </a:ln>
            <a:effectLst>
              <a:outerShdw blurRad="40000" dist="23000" dir="5400000" rotWithShape="0">
                <a:srgbClr val="000000">
                  <a:alpha val="35000"/>
                </a:srgbClr>
              </a:outerShdw>
              <a:softEdge rad="508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TextBox 48"/>
            <p:cNvSpPr txBox="1"/>
            <p:nvPr/>
          </p:nvSpPr>
          <p:spPr>
            <a:xfrm>
              <a:off x="4569952" y="1923200"/>
              <a:ext cx="3681413" cy="861774"/>
            </a:xfrm>
            <a:prstGeom prst="rect">
              <a:avLst/>
            </a:prstGeom>
            <a:noFill/>
          </p:spPr>
          <p:txBody>
            <a:bodyPr wrap="square" rtlCol="0">
              <a:spAutoFit/>
            </a:bodyPr>
            <a:lstStyle/>
            <a:p>
              <a:pPr algn="ctr"/>
              <a:r>
                <a:rPr lang="en-US" b="1" dirty="0">
                  <a:latin typeface="Tahoma" charset="0"/>
                  <a:ea typeface="Tahoma" charset="0"/>
                  <a:cs typeface="Tahoma" charset="0"/>
                </a:rPr>
                <a:t>EASTERN MANUSCRIPTS</a:t>
              </a:r>
            </a:p>
            <a:p>
              <a:pPr algn="ctr"/>
              <a:r>
                <a:rPr lang="en-US" sz="1600" dirty="0">
                  <a:latin typeface="Tahoma" charset="0"/>
                  <a:ea typeface="Tahoma" charset="0"/>
                  <a:cs typeface="Tahoma" charset="0"/>
                </a:rPr>
                <a:t>5210 manuscripts</a:t>
              </a:r>
            </a:p>
            <a:p>
              <a:pPr algn="ctr"/>
              <a:r>
                <a:rPr lang="en-US" sz="1600" dirty="0">
                  <a:latin typeface="Tahoma" charset="0"/>
                  <a:ea typeface="Tahoma" charset="0"/>
                  <a:cs typeface="Tahoma" charset="0"/>
                </a:rPr>
                <a:t>Meticulous copying techniques</a:t>
              </a:r>
            </a:p>
          </p:txBody>
        </p:sp>
      </p:grpSp>
      <p:grpSp>
        <p:nvGrpSpPr>
          <p:cNvPr id="51" name="Group 50"/>
          <p:cNvGrpSpPr/>
          <p:nvPr/>
        </p:nvGrpSpPr>
        <p:grpSpPr>
          <a:xfrm>
            <a:off x="5369450" y="2068986"/>
            <a:ext cx="3597159" cy="533400"/>
            <a:chOff x="6196012" y="5644474"/>
            <a:chExt cx="1566864" cy="533400"/>
          </a:xfrm>
        </p:grpSpPr>
        <p:sp>
          <p:nvSpPr>
            <p:cNvPr id="52" name="Rectangle 51"/>
            <p:cNvSpPr/>
            <p:nvPr/>
          </p:nvSpPr>
          <p:spPr>
            <a:xfrm>
              <a:off x="6196012" y="5644474"/>
              <a:ext cx="1566864" cy="533400"/>
            </a:xfrm>
            <a:prstGeom prst="rect">
              <a:avLst/>
            </a:prstGeom>
            <a:solidFill>
              <a:schemeClr val="tx1">
                <a:lumMod val="50000"/>
              </a:schemeClr>
            </a:solidFill>
            <a:ln>
              <a:noFill/>
            </a:ln>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TextBox 52"/>
            <p:cNvSpPr txBox="1"/>
            <p:nvPr/>
          </p:nvSpPr>
          <p:spPr>
            <a:xfrm>
              <a:off x="6235727" y="5720936"/>
              <a:ext cx="1527149" cy="369332"/>
            </a:xfrm>
            <a:prstGeom prst="rect">
              <a:avLst/>
            </a:prstGeom>
            <a:noFill/>
          </p:spPr>
          <p:txBody>
            <a:bodyPr wrap="square" rtlCol="0">
              <a:spAutoFit/>
            </a:bodyPr>
            <a:lstStyle/>
            <a:p>
              <a:pPr algn="ctr"/>
              <a:r>
                <a:rPr lang="en-US" b="1" dirty="0">
                  <a:latin typeface="Tahoma" charset="0"/>
                  <a:ea typeface="Tahoma" charset="0"/>
                  <a:cs typeface="Tahoma" charset="0"/>
                </a:rPr>
                <a:t>SYRIA PESHITTAH </a:t>
              </a:r>
              <a:r>
                <a:rPr lang="en-US" b="1" dirty="0">
                  <a:solidFill>
                    <a:srgbClr val="FFFF00"/>
                  </a:solidFill>
                  <a:latin typeface="Tahoma" charset="0"/>
                  <a:ea typeface="Tahoma" charset="0"/>
                  <a:cs typeface="Tahoma" charset="0"/>
                </a:rPr>
                <a:t>AD200</a:t>
              </a:r>
            </a:p>
          </p:txBody>
        </p:sp>
      </p:grpSp>
      <p:grpSp>
        <p:nvGrpSpPr>
          <p:cNvPr id="54" name="Group 53"/>
          <p:cNvGrpSpPr/>
          <p:nvPr/>
        </p:nvGrpSpPr>
        <p:grpSpPr>
          <a:xfrm>
            <a:off x="5369450" y="2668648"/>
            <a:ext cx="3597159" cy="533400"/>
            <a:chOff x="6196012" y="5644474"/>
            <a:chExt cx="1566864" cy="533400"/>
          </a:xfrm>
        </p:grpSpPr>
        <p:sp>
          <p:nvSpPr>
            <p:cNvPr id="55" name="Rectangle 54"/>
            <p:cNvSpPr/>
            <p:nvPr/>
          </p:nvSpPr>
          <p:spPr>
            <a:xfrm>
              <a:off x="6196012" y="5644474"/>
              <a:ext cx="1566864" cy="533400"/>
            </a:xfrm>
            <a:prstGeom prst="rect">
              <a:avLst/>
            </a:prstGeom>
            <a:solidFill>
              <a:schemeClr val="tx1">
                <a:lumMod val="50000"/>
              </a:schemeClr>
            </a:solidFill>
            <a:ln>
              <a:noFill/>
            </a:ln>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TextBox 55"/>
            <p:cNvSpPr txBox="1"/>
            <p:nvPr/>
          </p:nvSpPr>
          <p:spPr>
            <a:xfrm>
              <a:off x="6235727" y="5720936"/>
              <a:ext cx="1527149" cy="369332"/>
            </a:xfrm>
            <a:prstGeom prst="rect">
              <a:avLst/>
            </a:prstGeom>
            <a:noFill/>
          </p:spPr>
          <p:txBody>
            <a:bodyPr wrap="square" rtlCol="0">
              <a:spAutoFit/>
            </a:bodyPr>
            <a:lstStyle/>
            <a:p>
              <a:pPr algn="ctr"/>
              <a:r>
                <a:rPr lang="en-US" b="1" dirty="0">
                  <a:latin typeface="Tahoma" charset="0"/>
                  <a:ea typeface="Tahoma" charset="0"/>
                  <a:cs typeface="Tahoma" charset="0"/>
                </a:rPr>
                <a:t>WYCLIFFE N.T. </a:t>
              </a:r>
              <a:r>
                <a:rPr lang="en-US" b="1" dirty="0">
                  <a:solidFill>
                    <a:srgbClr val="FFFF00"/>
                  </a:solidFill>
                  <a:latin typeface="Tahoma" charset="0"/>
                  <a:ea typeface="Tahoma" charset="0"/>
                  <a:cs typeface="Tahoma" charset="0"/>
                </a:rPr>
                <a:t>AD1380</a:t>
              </a:r>
            </a:p>
          </p:txBody>
        </p:sp>
      </p:grpSp>
      <p:grpSp>
        <p:nvGrpSpPr>
          <p:cNvPr id="57" name="Group 56"/>
          <p:cNvGrpSpPr/>
          <p:nvPr/>
        </p:nvGrpSpPr>
        <p:grpSpPr>
          <a:xfrm>
            <a:off x="5369450" y="3278510"/>
            <a:ext cx="3597159" cy="533400"/>
            <a:chOff x="6196012" y="5644474"/>
            <a:chExt cx="1566864" cy="533400"/>
          </a:xfrm>
        </p:grpSpPr>
        <p:sp>
          <p:nvSpPr>
            <p:cNvPr id="58" name="Rectangle 57"/>
            <p:cNvSpPr/>
            <p:nvPr/>
          </p:nvSpPr>
          <p:spPr>
            <a:xfrm>
              <a:off x="6196012" y="5644474"/>
              <a:ext cx="1566864" cy="533400"/>
            </a:xfrm>
            <a:prstGeom prst="rect">
              <a:avLst/>
            </a:prstGeom>
            <a:solidFill>
              <a:schemeClr val="tx1">
                <a:lumMod val="50000"/>
              </a:schemeClr>
            </a:solidFill>
            <a:ln>
              <a:noFill/>
            </a:ln>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TextBox 58"/>
            <p:cNvSpPr txBox="1"/>
            <p:nvPr/>
          </p:nvSpPr>
          <p:spPr>
            <a:xfrm>
              <a:off x="6235727" y="5720936"/>
              <a:ext cx="1527149" cy="369332"/>
            </a:xfrm>
            <a:prstGeom prst="rect">
              <a:avLst/>
            </a:prstGeom>
            <a:noFill/>
          </p:spPr>
          <p:txBody>
            <a:bodyPr wrap="square" rtlCol="0">
              <a:spAutoFit/>
            </a:bodyPr>
            <a:lstStyle/>
            <a:p>
              <a:pPr algn="ctr"/>
              <a:r>
                <a:rPr lang="en-US" b="1" dirty="0">
                  <a:latin typeface="Tahoma" charset="0"/>
                  <a:ea typeface="Tahoma" charset="0"/>
                  <a:cs typeface="Tahoma" charset="0"/>
                </a:rPr>
                <a:t>ERASMUS </a:t>
              </a:r>
              <a:r>
                <a:rPr lang="en-US" dirty="0">
                  <a:latin typeface="Tahoma" charset="0"/>
                  <a:ea typeface="Tahoma" charset="0"/>
                  <a:cs typeface="Tahoma" charset="0"/>
                </a:rPr>
                <a:t>(Received) </a:t>
              </a:r>
              <a:r>
                <a:rPr lang="en-US" b="1" dirty="0">
                  <a:solidFill>
                    <a:srgbClr val="FFFF00"/>
                  </a:solidFill>
                  <a:latin typeface="Tahoma" charset="0"/>
                  <a:ea typeface="Tahoma" charset="0"/>
                  <a:cs typeface="Tahoma" charset="0"/>
                </a:rPr>
                <a:t>AD1516</a:t>
              </a:r>
            </a:p>
          </p:txBody>
        </p:sp>
      </p:grpSp>
      <p:grpSp>
        <p:nvGrpSpPr>
          <p:cNvPr id="60" name="Group 59"/>
          <p:cNvGrpSpPr/>
          <p:nvPr/>
        </p:nvGrpSpPr>
        <p:grpSpPr>
          <a:xfrm>
            <a:off x="5369450" y="3888372"/>
            <a:ext cx="3597159" cy="533400"/>
            <a:chOff x="6196012" y="5644474"/>
            <a:chExt cx="1566864" cy="533400"/>
          </a:xfrm>
        </p:grpSpPr>
        <p:sp>
          <p:nvSpPr>
            <p:cNvPr id="61" name="Rectangle 60"/>
            <p:cNvSpPr/>
            <p:nvPr/>
          </p:nvSpPr>
          <p:spPr>
            <a:xfrm>
              <a:off x="6196012" y="5644474"/>
              <a:ext cx="1566864" cy="533400"/>
            </a:xfrm>
            <a:prstGeom prst="rect">
              <a:avLst/>
            </a:prstGeom>
            <a:solidFill>
              <a:schemeClr val="tx1">
                <a:lumMod val="50000"/>
              </a:schemeClr>
            </a:solidFill>
            <a:ln>
              <a:noFill/>
            </a:ln>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TextBox 61"/>
            <p:cNvSpPr txBox="1"/>
            <p:nvPr/>
          </p:nvSpPr>
          <p:spPr>
            <a:xfrm>
              <a:off x="6235727" y="5720936"/>
              <a:ext cx="1527149" cy="369332"/>
            </a:xfrm>
            <a:prstGeom prst="rect">
              <a:avLst/>
            </a:prstGeom>
            <a:noFill/>
          </p:spPr>
          <p:txBody>
            <a:bodyPr wrap="square" rtlCol="0">
              <a:spAutoFit/>
            </a:bodyPr>
            <a:lstStyle/>
            <a:p>
              <a:pPr algn="ctr"/>
              <a:r>
                <a:rPr lang="en-US" b="1" dirty="0">
                  <a:latin typeface="Tahoma" charset="0"/>
                  <a:ea typeface="Tahoma" charset="0"/>
                  <a:cs typeface="Tahoma" charset="0"/>
                </a:rPr>
                <a:t>TYNDALE BIBLE </a:t>
              </a:r>
              <a:r>
                <a:rPr lang="en-US" b="1" dirty="0">
                  <a:solidFill>
                    <a:srgbClr val="FFFF00"/>
                  </a:solidFill>
                  <a:latin typeface="Tahoma" charset="0"/>
                  <a:ea typeface="Tahoma" charset="0"/>
                  <a:cs typeface="Tahoma" charset="0"/>
                </a:rPr>
                <a:t>AD1522</a:t>
              </a:r>
            </a:p>
          </p:txBody>
        </p:sp>
      </p:grpSp>
      <p:grpSp>
        <p:nvGrpSpPr>
          <p:cNvPr id="63" name="Group 62"/>
          <p:cNvGrpSpPr/>
          <p:nvPr/>
        </p:nvGrpSpPr>
        <p:grpSpPr>
          <a:xfrm>
            <a:off x="5369450" y="4498234"/>
            <a:ext cx="3597159" cy="533400"/>
            <a:chOff x="6196012" y="5644474"/>
            <a:chExt cx="1566864" cy="533400"/>
          </a:xfrm>
        </p:grpSpPr>
        <p:sp>
          <p:nvSpPr>
            <p:cNvPr id="64" name="Rectangle 63"/>
            <p:cNvSpPr/>
            <p:nvPr/>
          </p:nvSpPr>
          <p:spPr>
            <a:xfrm>
              <a:off x="6196012" y="5644474"/>
              <a:ext cx="1566864" cy="533400"/>
            </a:xfrm>
            <a:prstGeom prst="rect">
              <a:avLst/>
            </a:prstGeom>
            <a:solidFill>
              <a:schemeClr val="tx1">
                <a:lumMod val="50000"/>
              </a:schemeClr>
            </a:solidFill>
            <a:ln>
              <a:noFill/>
            </a:ln>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TextBox 64"/>
            <p:cNvSpPr txBox="1"/>
            <p:nvPr/>
          </p:nvSpPr>
          <p:spPr>
            <a:xfrm>
              <a:off x="6235727" y="5720936"/>
              <a:ext cx="1527149" cy="369332"/>
            </a:xfrm>
            <a:prstGeom prst="rect">
              <a:avLst/>
            </a:prstGeom>
            <a:noFill/>
          </p:spPr>
          <p:txBody>
            <a:bodyPr wrap="square" rtlCol="0">
              <a:spAutoFit/>
            </a:bodyPr>
            <a:lstStyle/>
            <a:p>
              <a:pPr algn="ctr"/>
              <a:r>
                <a:rPr lang="en-US" b="1" dirty="0">
                  <a:latin typeface="Tahoma" charset="0"/>
                  <a:ea typeface="Tahoma" charset="0"/>
                  <a:cs typeface="Tahoma" charset="0"/>
                </a:rPr>
                <a:t>GENEVA BIBLE </a:t>
              </a:r>
              <a:r>
                <a:rPr lang="en-US" b="1" dirty="0">
                  <a:solidFill>
                    <a:srgbClr val="FFFF00"/>
                  </a:solidFill>
                  <a:latin typeface="Tahoma" charset="0"/>
                  <a:ea typeface="Tahoma" charset="0"/>
                  <a:cs typeface="Tahoma" charset="0"/>
                </a:rPr>
                <a:t>AD1560</a:t>
              </a:r>
            </a:p>
          </p:txBody>
        </p:sp>
      </p:grpSp>
      <p:sp>
        <p:nvSpPr>
          <p:cNvPr id="67" name="Rectangle 66"/>
          <p:cNvSpPr/>
          <p:nvPr/>
        </p:nvSpPr>
        <p:spPr>
          <a:xfrm>
            <a:off x="5369450" y="5108095"/>
            <a:ext cx="3597159" cy="722793"/>
          </a:xfrm>
          <a:prstGeom prst="rect">
            <a:avLst/>
          </a:prstGeom>
          <a:solidFill>
            <a:schemeClr val="tx1">
              <a:lumMod val="50000"/>
            </a:schemeClr>
          </a:solidFill>
          <a:ln>
            <a:noFill/>
          </a:ln>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TextBox 67"/>
          <p:cNvSpPr txBox="1"/>
          <p:nvPr/>
        </p:nvSpPr>
        <p:spPr>
          <a:xfrm>
            <a:off x="5460626" y="5184558"/>
            <a:ext cx="3505983" cy="646331"/>
          </a:xfrm>
          <a:prstGeom prst="rect">
            <a:avLst/>
          </a:prstGeom>
          <a:noFill/>
        </p:spPr>
        <p:txBody>
          <a:bodyPr wrap="square" rtlCol="0">
            <a:spAutoFit/>
          </a:bodyPr>
          <a:lstStyle/>
          <a:p>
            <a:pPr algn="ctr"/>
            <a:r>
              <a:rPr lang="en-US" b="1" dirty="0">
                <a:latin typeface="Tahoma" charset="0"/>
                <a:ea typeface="Tahoma" charset="0"/>
                <a:cs typeface="Tahoma" charset="0"/>
              </a:rPr>
              <a:t>KING JAMES VERSION </a:t>
            </a:r>
            <a:br>
              <a:rPr lang="en-US" b="1" dirty="0">
                <a:latin typeface="Tahoma" charset="0"/>
                <a:ea typeface="Tahoma" charset="0"/>
                <a:cs typeface="Tahoma" charset="0"/>
              </a:rPr>
            </a:br>
            <a:r>
              <a:rPr lang="en-US" b="1" dirty="0">
                <a:solidFill>
                  <a:srgbClr val="FFFF00"/>
                </a:solidFill>
                <a:latin typeface="Tahoma" charset="0"/>
                <a:ea typeface="Tahoma" charset="0"/>
                <a:cs typeface="Tahoma" charset="0"/>
              </a:rPr>
              <a:t>AD1611</a:t>
            </a:r>
          </a:p>
        </p:txBody>
      </p:sp>
      <p:sp>
        <p:nvSpPr>
          <p:cNvPr id="70" name="Rectangle 69"/>
          <p:cNvSpPr/>
          <p:nvPr/>
        </p:nvSpPr>
        <p:spPr>
          <a:xfrm>
            <a:off x="5313769" y="5849938"/>
            <a:ext cx="3700462" cy="999791"/>
          </a:xfrm>
          <a:prstGeom prst="rect">
            <a:avLst/>
          </a:prstGeom>
          <a:solidFill>
            <a:srgbClr val="21DC00">
              <a:alpha val="66000"/>
            </a:srgbClr>
          </a:solidFill>
          <a:ln>
            <a:noFill/>
          </a:ln>
          <a:effectLst>
            <a:outerShdw blurRad="40000" dist="23000" dir="5400000" rotWithShape="0">
              <a:srgbClr val="000000">
                <a:alpha val="35000"/>
              </a:srgbClr>
            </a:outerShdw>
            <a:softEdge rad="508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 name="TextBox 70"/>
          <p:cNvSpPr txBox="1"/>
          <p:nvPr/>
        </p:nvSpPr>
        <p:spPr>
          <a:xfrm>
            <a:off x="5340875" y="6021649"/>
            <a:ext cx="3681413" cy="646331"/>
          </a:xfrm>
          <a:prstGeom prst="rect">
            <a:avLst/>
          </a:prstGeom>
          <a:noFill/>
        </p:spPr>
        <p:txBody>
          <a:bodyPr wrap="square" rtlCol="0">
            <a:spAutoFit/>
          </a:bodyPr>
          <a:lstStyle/>
          <a:p>
            <a:pPr algn="ctr"/>
            <a:r>
              <a:rPr lang="en-US" b="1" dirty="0">
                <a:latin typeface="Tahoma" charset="0"/>
                <a:ea typeface="Tahoma" charset="0"/>
                <a:cs typeface="Tahoma" charset="0"/>
              </a:rPr>
              <a:t>PROTESTANT BIBLE </a:t>
            </a:r>
            <a:r>
              <a:rPr lang="en-US" dirty="0">
                <a:latin typeface="Tahoma" charset="0"/>
                <a:ea typeface="Tahoma" charset="0"/>
                <a:cs typeface="Tahoma" charset="0"/>
              </a:rPr>
              <a:t>associated with the </a:t>
            </a:r>
            <a:r>
              <a:rPr lang="en-US" b="1" dirty="0">
                <a:latin typeface="Tahoma" charset="0"/>
                <a:ea typeface="Tahoma" charset="0"/>
                <a:cs typeface="Tahoma" charset="0"/>
              </a:rPr>
              <a:t>REFORMATION</a:t>
            </a:r>
            <a:endParaRPr lang="en-US" dirty="0">
              <a:latin typeface="Tahoma" charset="0"/>
              <a:ea typeface="Tahoma" charset="0"/>
              <a:cs typeface="Tahoma" charset="0"/>
            </a:endParaRPr>
          </a:p>
        </p:txBody>
      </p:sp>
      <p:grpSp>
        <p:nvGrpSpPr>
          <p:cNvPr id="72" name="Group 71"/>
          <p:cNvGrpSpPr/>
          <p:nvPr/>
        </p:nvGrpSpPr>
        <p:grpSpPr>
          <a:xfrm>
            <a:off x="1426542" y="2070633"/>
            <a:ext cx="3597159" cy="533400"/>
            <a:chOff x="6196012" y="5644474"/>
            <a:chExt cx="1566864" cy="533400"/>
          </a:xfrm>
        </p:grpSpPr>
        <p:sp>
          <p:nvSpPr>
            <p:cNvPr id="73" name="Rectangle 72"/>
            <p:cNvSpPr/>
            <p:nvPr/>
          </p:nvSpPr>
          <p:spPr>
            <a:xfrm>
              <a:off x="6196012" y="5644474"/>
              <a:ext cx="1566864" cy="533400"/>
            </a:xfrm>
            <a:prstGeom prst="rect">
              <a:avLst/>
            </a:prstGeom>
            <a:solidFill>
              <a:schemeClr val="tx1">
                <a:lumMod val="50000"/>
              </a:schemeClr>
            </a:solidFill>
            <a:ln>
              <a:noFill/>
            </a:ln>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TextBox 73"/>
            <p:cNvSpPr txBox="1"/>
            <p:nvPr/>
          </p:nvSpPr>
          <p:spPr>
            <a:xfrm>
              <a:off x="6235727" y="5720936"/>
              <a:ext cx="1527149" cy="369332"/>
            </a:xfrm>
            <a:prstGeom prst="rect">
              <a:avLst/>
            </a:prstGeom>
            <a:noFill/>
          </p:spPr>
          <p:txBody>
            <a:bodyPr wrap="square" rtlCol="0">
              <a:spAutoFit/>
            </a:bodyPr>
            <a:lstStyle/>
            <a:p>
              <a:pPr algn="ctr"/>
              <a:r>
                <a:rPr lang="en-US" b="1" dirty="0">
                  <a:latin typeface="Tahoma" charset="0"/>
                  <a:ea typeface="Tahoma" charset="0"/>
                  <a:cs typeface="Tahoma" charset="0"/>
                </a:rPr>
                <a:t>CLEMENT </a:t>
              </a:r>
              <a:r>
                <a:rPr lang="en-US" b="1" dirty="0">
                  <a:solidFill>
                    <a:srgbClr val="FFFF00"/>
                  </a:solidFill>
                  <a:latin typeface="Tahoma" charset="0"/>
                  <a:ea typeface="Tahoma" charset="0"/>
                  <a:cs typeface="Tahoma" charset="0"/>
                </a:rPr>
                <a:t>AD150-215</a:t>
              </a:r>
            </a:p>
          </p:txBody>
        </p:sp>
      </p:grpSp>
      <p:grpSp>
        <p:nvGrpSpPr>
          <p:cNvPr id="75" name="Group 74"/>
          <p:cNvGrpSpPr/>
          <p:nvPr/>
        </p:nvGrpSpPr>
        <p:grpSpPr>
          <a:xfrm>
            <a:off x="1426541" y="2663076"/>
            <a:ext cx="3597159" cy="533400"/>
            <a:chOff x="6196012" y="5644474"/>
            <a:chExt cx="1566864" cy="533400"/>
          </a:xfrm>
        </p:grpSpPr>
        <p:sp>
          <p:nvSpPr>
            <p:cNvPr id="76" name="Rectangle 75"/>
            <p:cNvSpPr/>
            <p:nvPr/>
          </p:nvSpPr>
          <p:spPr>
            <a:xfrm>
              <a:off x="6196012" y="5644474"/>
              <a:ext cx="1566864" cy="533400"/>
            </a:xfrm>
            <a:prstGeom prst="rect">
              <a:avLst/>
            </a:prstGeom>
            <a:solidFill>
              <a:schemeClr val="tx1">
                <a:lumMod val="50000"/>
              </a:schemeClr>
            </a:solidFill>
            <a:ln>
              <a:noFill/>
            </a:ln>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7" name="TextBox 76"/>
            <p:cNvSpPr txBox="1"/>
            <p:nvPr/>
          </p:nvSpPr>
          <p:spPr>
            <a:xfrm>
              <a:off x="6235727" y="5720936"/>
              <a:ext cx="1527149" cy="369332"/>
            </a:xfrm>
            <a:prstGeom prst="rect">
              <a:avLst/>
            </a:prstGeom>
            <a:noFill/>
          </p:spPr>
          <p:txBody>
            <a:bodyPr wrap="square" rtlCol="0">
              <a:spAutoFit/>
            </a:bodyPr>
            <a:lstStyle/>
            <a:p>
              <a:pPr algn="ctr"/>
              <a:r>
                <a:rPr lang="en-US" b="1" dirty="0">
                  <a:latin typeface="Tahoma" charset="0"/>
                  <a:ea typeface="Tahoma" charset="0"/>
                  <a:cs typeface="Tahoma" charset="0"/>
                </a:rPr>
                <a:t>ORIGEN </a:t>
              </a:r>
              <a:r>
                <a:rPr lang="en-US" b="1" dirty="0">
                  <a:solidFill>
                    <a:srgbClr val="FFFF00"/>
                  </a:solidFill>
                  <a:latin typeface="Tahoma" charset="0"/>
                  <a:ea typeface="Tahoma" charset="0"/>
                  <a:cs typeface="Tahoma" charset="0"/>
                </a:rPr>
                <a:t>AD184-254</a:t>
              </a:r>
            </a:p>
          </p:txBody>
        </p:sp>
      </p:grpSp>
      <p:grpSp>
        <p:nvGrpSpPr>
          <p:cNvPr id="78" name="Group 77"/>
          <p:cNvGrpSpPr/>
          <p:nvPr/>
        </p:nvGrpSpPr>
        <p:grpSpPr>
          <a:xfrm>
            <a:off x="1426541" y="3272938"/>
            <a:ext cx="3597159" cy="533400"/>
            <a:chOff x="6196012" y="5644474"/>
            <a:chExt cx="1566864" cy="533400"/>
          </a:xfrm>
        </p:grpSpPr>
        <p:sp>
          <p:nvSpPr>
            <p:cNvPr id="79" name="Rectangle 78"/>
            <p:cNvSpPr/>
            <p:nvPr/>
          </p:nvSpPr>
          <p:spPr>
            <a:xfrm>
              <a:off x="6196012" y="5644474"/>
              <a:ext cx="1566864" cy="533400"/>
            </a:xfrm>
            <a:prstGeom prst="rect">
              <a:avLst/>
            </a:prstGeom>
            <a:solidFill>
              <a:schemeClr val="tx1">
                <a:lumMod val="50000"/>
              </a:schemeClr>
            </a:solidFill>
            <a:ln>
              <a:noFill/>
            </a:ln>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0" name="TextBox 79"/>
            <p:cNvSpPr txBox="1"/>
            <p:nvPr/>
          </p:nvSpPr>
          <p:spPr>
            <a:xfrm>
              <a:off x="6235727" y="5720936"/>
              <a:ext cx="1527149" cy="369332"/>
            </a:xfrm>
            <a:prstGeom prst="rect">
              <a:avLst/>
            </a:prstGeom>
            <a:noFill/>
          </p:spPr>
          <p:txBody>
            <a:bodyPr wrap="square" rtlCol="0">
              <a:spAutoFit/>
            </a:bodyPr>
            <a:lstStyle/>
            <a:p>
              <a:pPr algn="ctr"/>
              <a:r>
                <a:rPr lang="en-US" b="1" dirty="0">
                  <a:latin typeface="Tahoma" charset="0"/>
                  <a:ea typeface="Tahoma" charset="0"/>
                  <a:cs typeface="Tahoma" charset="0"/>
                </a:rPr>
                <a:t>EUSEBIUS </a:t>
              </a:r>
              <a:r>
                <a:rPr lang="en-US" b="1" dirty="0">
                  <a:solidFill>
                    <a:srgbClr val="FFFF00"/>
                  </a:solidFill>
                  <a:latin typeface="Tahoma" charset="0"/>
                  <a:ea typeface="Tahoma" charset="0"/>
                  <a:cs typeface="Tahoma" charset="0"/>
                </a:rPr>
                <a:t>AD260-340</a:t>
              </a:r>
            </a:p>
          </p:txBody>
        </p:sp>
      </p:grpSp>
      <p:grpSp>
        <p:nvGrpSpPr>
          <p:cNvPr id="81" name="Group 80"/>
          <p:cNvGrpSpPr/>
          <p:nvPr/>
        </p:nvGrpSpPr>
        <p:grpSpPr>
          <a:xfrm>
            <a:off x="1426541" y="3888372"/>
            <a:ext cx="3597159" cy="533400"/>
            <a:chOff x="6196012" y="5644474"/>
            <a:chExt cx="1566864" cy="533400"/>
          </a:xfrm>
        </p:grpSpPr>
        <p:sp>
          <p:nvSpPr>
            <p:cNvPr id="82" name="Rectangle 81"/>
            <p:cNvSpPr/>
            <p:nvPr/>
          </p:nvSpPr>
          <p:spPr>
            <a:xfrm>
              <a:off x="6196012" y="5644474"/>
              <a:ext cx="1566864" cy="533400"/>
            </a:xfrm>
            <a:prstGeom prst="rect">
              <a:avLst/>
            </a:prstGeom>
            <a:solidFill>
              <a:schemeClr val="tx1">
                <a:lumMod val="50000"/>
              </a:schemeClr>
            </a:solidFill>
            <a:ln>
              <a:noFill/>
            </a:ln>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3" name="TextBox 82"/>
            <p:cNvSpPr txBox="1"/>
            <p:nvPr/>
          </p:nvSpPr>
          <p:spPr>
            <a:xfrm>
              <a:off x="6235727" y="5720936"/>
              <a:ext cx="1527149" cy="369332"/>
            </a:xfrm>
            <a:prstGeom prst="rect">
              <a:avLst/>
            </a:prstGeom>
            <a:noFill/>
          </p:spPr>
          <p:txBody>
            <a:bodyPr wrap="square" rtlCol="0">
              <a:spAutoFit/>
            </a:bodyPr>
            <a:lstStyle/>
            <a:p>
              <a:pPr algn="ctr"/>
              <a:r>
                <a:rPr lang="en-US" b="1" dirty="0">
                  <a:latin typeface="Tahoma" charset="0"/>
                  <a:ea typeface="Tahoma" charset="0"/>
                  <a:cs typeface="Tahoma" charset="0"/>
                </a:rPr>
                <a:t>JEROME </a:t>
              </a:r>
              <a:r>
                <a:rPr lang="en-US" b="1" dirty="0">
                  <a:solidFill>
                    <a:srgbClr val="FFFF00"/>
                  </a:solidFill>
                  <a:latin typeface="Tahoma" charset="0"/>
                  <a:ea typeface="Tahoma" charset="0"/>
                  <a:cs typeface="Tahoma" charset="0"/>
                </a:rPr>
                <a:t>AD382</a:t>
              </a:r>
            </a:p>
          </p:txBody>
        </p:sp>
      </p:grpSp>
      <p:grpSp>
        <p:nvGrpSpPr>
          <p:cNvPr id="84" name="Group 83"/>
          <p:cNvGrpSpPr/>
          <p:nvPr/>
        </p:nvGrpSpPr>
        <p:grpSpPr>
          <a:xfrm>
            <a:off x="1426541" y="4498234"/>
            <a:ext cx="3597159" cy="533400"/>
            <a:chOff x="6196012" y="5644474"/>
            <a:chExt cx="1566864" cy="533400"/>
          </a:xfrm>
        </p:grpSpPr>
        <p:sp>
          <p:nvSpPr>
            <p:cNvPr id="85" name="Rectangle 84"/>
            <p:cNvSpPr/>
            <p:nvPr/>
          </p:nvSpPr>
          <p:spPr>
            <a:xfrm>
              <a:off x="6196012" y="5644474"/>
              <a:ext cx="1566864" cy="533400"/>
            </a:xfrm>
            <a:prstGeom prst="rect">
              <a:avLst/>
            </a:prstGeom>
            <a:solidFill>
              <a:schemeClr val="tx1">
                <a:lumMod val="50000"/>
              </a:schemeClr>
            </a:solidFill>
            <a:ln>
              <a:noFill/>
            </a:ln>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6" name="TextBox 85"/>
            <p:cNvSpPr txBox="1"/>
            <p:nvPr/>
          </p:nvSpPr>
          <p:spPr>
            <a:xfrm>
              <a:off x="6235727" y="5720936"/>
              <a:ext cx="1527149" cy="369332"/>
            </a:xfrm>
            <a:prstGeom prst="rect">
              <a:avLst/>
            </a:prstGeom>
            <a:noFill/>
          </p:spPr>
          <p:txBody>
            <a:bodyPr wrap="square" rtlCol="0">
              <a:spAutoFit/>
            </a:bodyPr>
            <a:lstStyle/>
            <a:p>
              <a:pPr algn="ctr"/>
              <a:r>
                <a:rPr lang="en-US" b="1" dirty="0">
                  <a:latin typeface="Tahoma" charset="0"/>
                  <a:ea typeface="Tahoma" charset="0"/>
                  <a:cs typeface="Tahoma" charset="0"/>
                </a:rPr>
                <a:t>RHEIMS-DOUAY  </a:t>
              </a:r>
              <a:r>
                <a:rPr lang="en-US" b="1" dirty="0">
                  <a:solidFill>
                    <a:srgbClr val="FFFF00"/>
                  </a:solidFill>
                  <a:latin typeface="Tahoma" charset="0"/>
                  <a:ea typeface="Tahoma" charset="0"/>
                  <a:cs typeface="Tahoma" charset="0"/>
                </a:rPr>
                <a:t>AD1582</a:t>
              </a:r>
            </a:p>
          </p:txBody>
        </p:sp>
      </p:grpSp>
      <p:sp>
        <p:nvSpPr>
          <p:cNvPr id="88" name="Rectangle 87"/>
          <p:cNvSpPr/>
          <p:nvPr/>
        </p:nvSpPr>
        <p:spPr>
          <a:xfrm>
            <a:off x="1426541" y="5089045"/>
            <a:ext cx="3597159" cy="722793"/>
          </a:xfrm>
          <a:prstGeom prst="rect">
            <a:avLst/>
          </a:prstGeom>
          <a:solidFill>
            <a:schemeClr val="tx1">
              <a:lumMod val="50000"/>
            </a:schemeClr>
          </a:solidFill>
          <a:ln>
            <a:noFill/>
          </a:ln>
          <a:effectLst>
            <a:outerShdw blurRad="40000" dist="23000" dir="5400000" rotWithShape="0">
              <a:srgbClr val="000000">
                <a:alpha val="35000"/>
              </a:srgbClr>
            </a:outerShdw>
            <a:softEdge rad="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TextBox 88"/>
          <p:cNvSpPr txBox="1"/>
          <p:nvPr/>
        </p:nvSpPr>
        <p:spPr>
          <a:xfrm>
            <a:off x="1444849" y="5136933"/>
            <a:ext cx="3597901" cy="646331"/>
          </a:xfrm>
          <a:prstGeom prst="rect">
            <a:avLst/>
          </a:prstGeom>
          <a:noFill/>
        </p:spPr>
        <p:txBody>
          <a:bodyPr wrap="square" rtlCol="0">
            <a:spAutoFit/>
          </a:bodyPr>
          <a:lstStyle/>
          <a:p>
            <a:pPr algn="ctr"/>
            <a:r>
              <a:rPr lang="en-US" b="1" dirty="0">
                <a:latin typeface="Tahoma" charset="0"/>
                <a:ea typeface="Tahoma" charset="0"/>
                <a:cs typeface="Tahoma" charset="0"/>
              </a:rPr>
              <a:t>WESTCOTT AND HORT </a:t>
            </a:r>
            <a:r>
              <a:rPr lang="en-US" dirty="0">
                <a:latin typeface="Tahoma" charset="0"/>
                <a:ea typeface="Tahoma" charset="0"/>
                <a:cs typeface="Tahoma" charset="0"/>
              </a:rPr>
              <a:t>and</a:t>
            </a:r>
            <a:r>
              <a:rPr lang="en-US" b="1" dirty="0">
                <a:latin typeface="Tahoma" charset="0"/>
                <a:ea typeface="Tahoma" charset="0"/>
                <a:cs typeface="Tahoma" charset="0"/>
              </a:rPr>
              <a:t> </a:t>
            </a:r>
            <a:r>
              <a:rPr lang="en-US" dirty="0">
                <a:latin typeface="Tahoma" charset="0"/>
                <a:ea typeface="Tahoma" charset="0"/>
                <a:cs typeface="Tahoma" charset="0"/>
              </a:rPr>
              <a:t>the</a:t>
            </a:r>
            <a:r>
              <a:rPr lang="en-US" b="1" dirty="0">
                <a:latin typeface="Tahoma" charset="0"/>
                <a:ea typeface="Tahoma" charset="0"/>
                <a:cs typeface="Tahoma" charset="0"/>
              </a:rPr>
              <a:t> REVISED VERSION </a:t>
            </a:r>
            <a:r>
              <a:rPr lang="en-US" b="1" dirty="0">
                <a:solidFill>
                  <a:srgbClr val="FFFF00"/>
                </a:solidFill>
                <a:latin typeface="Tahoma" charset="0"/>
                <a:ea typeface="Tahoma" charset="0"/>
                <a:cs typeface="Tahoma" charset="0"/>
              </a:rPr>
              <a:t>AD1885</a:t>
            </a:r>
          </a:p>
        </p:txBody>
      </p:sp>
      <p:sp>
        <p:nvSpPr>
          <p:cNvPr id="90" name="Rectangle 89"/>
          <p:cNvSpPr/>
          <p:nvPr/>
        </p:nvSpPr>
        <p:spPr>
          <a:xfrm>
            <a:off x="1387217" y="5849938"/>
            <a:ext cx="3700462" cy="999791"/>
          </a:xfrm>
          <a:prstGeom prst="rect">
            <a:avLst/>
          </a:prstGeom>
          <a:solidFill>
            <a:srgbClr val="D883FF">
              <a:alpha val="66000"/>
            </a:srgbClr>
          </a:solidFill>
          <a:ln>
            <a:noFill/>
          </a:ln>
          <a:effectLst>
            <a:outerShdw blurRad="40000" dist="23000" dir="5400000" rotWithShape="0">
              <a:srgbClr val="000000">
                <a:alpha val="35000"/>
              </a:srgbClr>
            </a:outerShdw>
            <a:softEdge rad="508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TextBox 90"/>
          <p:cNvSpPr txBox="1"/>
          <p:nvPr/>
        </p:nvSpPr>
        <p:spPr>
          <a:xfrm>
            <a:off x="1414323" y="6021649"/>
            <a:ext cx="3681413" cy="646331"/>
          </a:xfrm>
          <a:prstGeom prst="rect">
            <a:avLst/>
          </a:prstGeom>
          <a:noFill/>
        </p:spPr>
        <p:txBody>
          <a:bodyPr wrap="square" rtlCol="0">
            <a:spAutoFit/>
          </a:bodyPr>
          <a:lstStyle/>
          <a:p>
            <a:pPr algn="ctr"/>
            <a:r>
              <a:rPr lang="en-US" b="1" dirty="0">
                <a:latin typeface="Tahoma" charset="0"/>
                <a:ea typeface="Tahoma" charset="0"/>
                <a:cs typeface="Tahoma" charset="0"/>
              </a:rPr>
              <a:t>CATHOLIC BIBLE </a:t>
            </a:r>
            <a:r>
              <a:rPr lang="en-US" dirty="0">
                <a:latin typeface="Tahoma" charset="0"/>
                <a:ea typeface="Tahoma" charset="0"/>
                <a:cs typeface="Tahoma" charset="0"/>
              </a:rPr>
              <a:t>associated with all </a:t>
            </a:r>
            <a:r>
              <a:rPr lang="en-US" b="1" dirty="0">
                <a:latin typeface="Tahoma" charset="0"/>
                <a:ea typeface="Tahoma" charset="0"/>
                <a:cs typeface="Tahoma" charset="0"/>
              </a:rPr>
              <a:t>MODERN VERSIONS</a:t>
            </a:r>
          </a:p>
        </p:txBody>
      </p:sp>
    </p:spTree>
    <p:extLst>
      <p:ext uri="{BB962C8B-B14F-4D97-AF65-F5344CB8AC3E}">
        <p14:creationId xmlns:p14="http://schemas.microsoft.com/office/powerpoint/2010/main" val="1161658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fade">
                                      <p:cBhvr>
                                        <p:cTn id="12" dur="5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fade">
                                      <p:cBhvr>
                                        <p:cTn id="17" dur="500"/>
                                        <p:tgtEl>
                                          <p:spTgt spid="5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7"/>
                                        </p:tgtEl>
                                        <p:attrNameLst>
                                          <p:attrName>style.visibility</p:attrName>
                                        </p:attrNameLst>
                                      </p:cBhvr>
                                      <p:to>
                                        <p:strVal val="visible"/>
                                      </p:to>
                                    </p:set>
                                    <p:animEffect transition="in" filter="fade">
                                      <p:cBhvr>
                                        <p:cTn id="22" dur="500"/>
                                        <p:tgtEl>
                                          <p:spTgt spid="5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0"/>
                                        </p:tgtEl>
                                        <p:attrNameLst>
                                          <p:attrName>style.visibility</p:attrName>
                                        </p:attrNameLst>
                                      </p:cBhvr>
                                      <p:to>
                                        <p:strVal val="visible"/>
                                      </p:to>
                                    </p:set>
                                    <p:animEffect transition="in" filter="fade">
                                      <p:cBhvr>
                                        <p:cTn id="27" dur="500"/>
                                        <p:tgtEl>
                                          <p:spTgt spid="6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3"/>
                                        </p:tgtEl>
                                        <p:attrNameLst>
                                          <p:attrName>style.visibility</p:attrName>
                                        </p:attrNameLst>
                                      </p:cBhvr>
                                      <p:to>
                                        <p:strVal val="visible"/>
                                      </p:to>
                                    </p:set>
                                    <p:animEffect transition="in" filter="fade">
                                      <p:cBhvr>
                                        <p:cTn id="32" dur="500"/>
                                        <p:tgtEl>
                                          <p:spTgt spid="6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8"/>
                                        </p:tgtEl>
                                        <p:attrNameLst>
                                          <p:attrName>style.visibility</p:attrName>
                                        </p:attrNameLst>
                                      </p:cBhvr>
                                      <p:to>
                                        <p:strVal val="visible"/>
                                      </p:to>
                                    </p:set>
                                    <p:animEffect transition="in" filter="fade">
                                      <p:cBhvr>
                                        <p:cTn id="37" dur="500"/>
                                        <p:tgtEl>
                                          <p:spTgt spid="6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7"/>
                                        </p:tgtEl>
                                        <p:attrNameLst>
                                          <p:attrName>style.visibility</p:attrName>
                                        </p:attrNameLst>
                                      </p:cBhvr>
                                      <p:to>
                                        <p:strVal val="visible"/>
                                      </p:to>
                                    </p:set>
                                    <p:animEffect transition="in" filter="fade">
                                      <p:cBhvr>
                                        <p:cTn id="40" dur="500"/>
                                        <p:tgtEl>
                                          <p:spTgt spid="6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1"/>
                                        </p:tgtEl>
                                        <p:attrNameLst>
                                          <p:attrName>style.visibility</p:attrName>
                                        </p:attrNameLst>
                                      </p:cBhvr>
                                      <p:to>
                                        <p:strVal val="visible"/>
                                      </p:to>
                                    </p:set>
                                    <p:animEffect transition="in" filter="fade">
                                      <p:cBhvr>
                                        <p:cTn id="45" dur="500"/>
                                        <p:tgtEl>
                                          <p:spTgt spid="7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70"/>
                                        </p:tgtEl>
                                        <p:attrNameLst>
                                          <p:attrName>style.visibility</p:attrName>
                                        </p:attrNameLst>
                                      </p:cBhvr>
                                      <p:to>
                                        <p:strVal val="visible"/>
                                      </p:to>
                                    </p:set>
                                    <p:animEffect transition="in" filter="fade">
                                      <p:cBhvr>
                                        <p:cTn id="48" dur="500"/>
                                        <p:tgtEl>
                                          <p:spTgt spid="70"/>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fade">
                                      <p:cBhvr>
                                        <p:cTn id="53" dur="500"/>
                                        <p:tgtEl>
                                          <p:spTgt spid="7"/>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72"/>
                                        </p:tgtEl>
                                        <p:attrNameLst>
                                          <p:attrName>style.visibility</p:attrName>
                                        </p:attrNameLst>
                                      </p:cBhvr>
                                      <p:to>
                                        <p:strVal val="visible"/>
                                      </p:to>
                                    </p:set>
                                    <p:animEffect transition="in" filter="fade">
                                      <p:cBhvr>
                                        <p:cTn id="58" dur="500"/>
                                        <p:tgtEl>
                                          <p:spTgt spid="72"/>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75"/>
                                        </p:tgtEl>
                                        <p:attrNameLst>
                                          <p:attrName>style.visibility</p:attrName>
                                        </p:attrNameLst>
                                      </p:cBhvr>
                                      <p:to>
                                        <p:strVal val="visible"/>
                                      </p:to>
                                    </p:set>
                                    <p:animEffect transition="in" filter="fade">
                                      <p:cBhvr>
                                        <p:cTn id="63" dur="500"/>
                                        <p:tgtEl>
                                          <p:spTgt spid="75"/>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78"/>
                                        </p:tgtEl>
                                        <p:attrNameLst>
                                          <p:attrName>style.visibility</p:attrName>
                                        </p:attrNameLst>
                                      </p:cBhvr>
                                      <p:to>
                                        <p:strVal val="visible"/>
                                      </p:to>
                                    </p:set>
                                    <p:animEffect transition="in" filter="fade">
                                      <p:cBhvr>
                                        <p:cTn id="68" dur="500"/>
                                        <p:tgtEl>
                                          <p:spTgt spid="78"/>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81"/>
                                        </p:tgtEl>
                                        <p:attrNameLst>
                                          <p:attrName>style.visibility</p:attrName>
                                        </p:attrNameLst>
                                      </p:cBhvr>
                                      <p:to>
                                        <p:strVal val="visible"/>
                                      </p:to>
                                    </p:set>
                                    <p:animEffect transition="in" filter="fade">
                                      <p:cBhvr>
                                        <p:cTn id="73" dur="500"/>
                                        <p:tgtEl>
                                          <p:spTgt spid="81"/>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84"/>
                                        </p:tgtEl>
                                        <p:attrNameLst>
                                          <p:attrName>style.visibility</p:attrName>
                                        </p:attrNameLst>
                                      </p:cBhvr>
                                      <p:to>
                                        <p:strVal val="visible"/>
                                      </p:to>
                                    </p:set>
                                    <p:animEffect transition="in" filter="fade">
                                      <p:cBhvr>
                                        <p:cTn id="78" dur="500"/>
                                        <p:tgtEl>
                                          <p:spTgt spid="84"/>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88"/>
                                        </p:tgtEl>
                                        <p:attrNameLst>
                                          <p:attrName>style.visibility</p:attrName>
                                        </p:attrNameLst>
                                      </p:cBhvr>
                                      <p:to>
                                        <p:strVal val="visible"/>
                                      </p:to>
                                    </p:set>
                                    <p:animEffect transition="in" filter="fade">
                                      <p:cBhvr>
                                        <p:cTn id="83" dur="500"/>
                                        <p:tgtEl>
                                          <p:spTgt spid="88"/>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89"/>
                                        </p:tgtEl>
                                        <p:attrNameLst>
                                          <p:attrName>style.visibility</p:attrName>
                                        </p:attrNameLst>
                                      </p:cBhvr>
                                      <p:to>
                                        <p:strVal val="visible"/>
                                      </p:to>
                                    </p:set>
                                    <p:animEffect transition="in" filter="fade">
                                      <p:cBhvr>
                                        <p:cTn id="86" dur="500"/>
                                        <p:tgtEl>
                                          <p:spTgt spid="89"/>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91"/>
                                        </p:tgtEl>
                                        <p:attrNameLst>
                                          <p:attrName>style.visibility</p:attrName>
                                        </p:attrNameLst>
                                      </p:cBhvr>
                                      <p:to>
                                        <p:strVal val="visible"/>
                                      </p:to>
                                    </p:set>
                                    <p:animEffect transition="in" filter="fade">
                                      <p:cBhvr>
                                        <p:cTn id="91" dur="500"/>
                                        <p:tgtEl>
                                          <p:spTgt spid="91"/>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90"/>
                                        </p:tgtEl>
                                        <p:attrNameLst>
                                          <p:attrName>style.visibility</p:attrName>
                                        </p:attrNameLst>
                                      </p:cBhvr>
                                      <p:to>
                                        <p:strVal val="visible"/>
                                      </p:to>
                                    </p:set>
                                    <p:animEffect transition="in" filter="fade">
                                      <p:cBhvr>
                                        <p:cTn id="94"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68" grpId="0"/>
      <p:bldP spid="70" grpId="0" animBg="1"/>
      <p:bldP spid="71" grpId="0"/>
      <p:bldP spid="88" grpId="0" animBg="1"/>
      <p:bldP spid="89" grpId="0"/>
      <p:bldP spid="90" grpId="0" animBg="1"/>
      <p:bldP spid="9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7245</TotalTime>
  <Words>3716</Words>
  <Application>Microsoft Macintosh PowerPoint</Application>
  <PresentationFormat>On-screen Show (4:3)</PresentationFormat>
  <Paragraphs>265</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Papyrus</vt:lpstr>
      <vt:lpstr>Tahoma</vt:lpstr>
      <vt:lpstr>Office Theme</vt:lpstr>
      <vt:lpstr>Translations – Does it matter which version we read?</vt:lpstr>
      <vt:lpstr>Advice to Pope Jules III in 1550</vt:lpstr>
      <vt:lpstr>Advice to Pope Jules III in 1550</vt:lpstr>
      <vt:lpstr>Translations – Does it matter which version we read?</vt:lpstr>
      <vt:lpstr>Translations – Does it matter which version we read?</vt:lpstr>
      <vt:lpstr>PowerPoint Presentation</vt:lpstr>
      <vt:lpstr>The History of the New Testament</vt:lpstr>
      <vt:lpstr>PowerPoint Presentation</vt:lpstr>
      <vt:lpstr>The History of the New Testament</vt:lpstr>
      <vt:lpstr>Westcott and Hort 1881</vt:lpstr>
      <vt:lpstr>Westcott and Hort 1881</vt:lpstr>
      <vt:lpstr>Vaticanus and Sinaiticus</vt:lpstr>
      <vt:lpstr>Opposition to  “Alexandrian mystics”</vt:lpstr>
      <vt:lpstr>Alexandria vs Antioch</vt:lpstr>
      <vt:lpstr>Translations – Does it matter which version we read?</vt:lpstr>
      <vt:lpstr>Translations – Does it matter which version we read?</vt:lpstr>
      <vt:lpstr>Translations – Does it matter which version we read?</vt:lpstr>
      <vt:lpstr>Translations – Does it matter which version we read?</vt:lpstr>
      <vt:lpstr>(1) Missing or altered text</vt:lpstr>
      <vt:lpstr>(1) Missing or altered text</vt:lpstr>
      <vt:lpstr>(1) Missing or altered text</vt:lpstr>
      <vt:lpstr>(1) Missing or altered text</vt:lpstr>
      <vt:lpstr>(1) Missing or altered text</vt:lpstr>
      <vt:lpstr>(2) Failure to correctly translate the Greek making connections difficult</vt:lpstr>
      <vt:lpstr>(2) Failure to correctly translate the Greek making connections difficult</vt:lpstr>
      <vt:lpstr>(3) Doctrinal or social  (humanistic) bias</vt:lpstr>
      <vt:lpstr>(3) Doctrinal or social  (humanistic) bias</vt:lpstr>
      <vt:lpstr>The Hand of Rome in the NIV?!</vt:lpstr>
      <vt:lpstr>The Hand of Rome in the NIV?!</vt:lpstr>
      <vt:lpstr>Translations – Does it matter which version we read?</vt:lpstr>
      <vt:lpstr>Translations – Does it matter which version we read?</vt:lpstr>
      <vt:lpstr>Conclusions…</vt:lpstr>
      <vt:lpstr>Conclusions…</vt:lpstr>
      <vt:lpstr>Conclusions…</vt:lpstr>
      <vt:lpstr>Translations – Does it matter which version we read?</vt:lpstr>
      <vt:lpstr>We should not be swayed…</vt:lpstr>
    </vt:vector>
  </TitlesOfParts>
  <Company>USC School of Dentistry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the Angels  – in World History</dc:title>
  <dc:creator>Nathan and Susanna Lewis</dc:creator>
  <cp:lastModifiedBy>Nathan Lewis</cp:lastModifiedBy>
  <cp:revision>262</cp:revision>
  <cp:lastPrinted>2018-07-29T03:57:37Z</cp:lastPrinted>
  <dcterms:created xsi:type="dcterms:W3CDTF">2011-07-19T06:50:25Z</dcterms:created>
  <dcterms:modified xsi:type="dcterms:W3CDTF">2019-08-15T04:02:57Z</dcterms:modified>
</cp:coreProperties>
</file>