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441" r:id="rId2"/>
    <p:sldId id="400" r:id="rId3"/>
    <p:sldId id="479" r:id="rId4"/>
    <p:sldId id="469" r:id="rId5"/>
    <p:sldId id="448" r:id="rId6"/>
    <p:sldId id="489" r:id="rId7"/>
    <p:sldId id="490" r:id="rId8"/>
    <p:sldId id="397" r:id="rId9"/>
    <p:sldId id="399" r:id="rId10"/>
    <p:sldId id="401" r:id="rId11"/>
    <p:sldId id="472" r:id="rId12"/>
    <p:sldId id="458" r:id="rId13"/>
    <p:sldId id="459" r:id="rId14"/>
    <p:sldId id="403" r:id="rId15"/>
    <p:sldId id="473" r:id="rId16"/>
    <p:sldId id="488" r:id="rId17"/>
    <p:sldId id="402" r:id="rId18"/>
    <p:sldId id="467" r:id="rId19"/>
    <p:sldId id="456" r:id="rId20"/>
    <p:sldId id="470" r:id="rId21"/>
    <p:sldId id="457" r:id="rId22"/>
    <p:sldId id="443" r:id="rId23"/>
    <p:sldId id="461" r:id="rId24"/>
    <p:sldId id="446" r:id="rId25"/>
    <p:sldId id="466" r:id="rId26"/>
    <p:sldId id="474" r:id="rId27"/>
    <p:sldId id="445" r:id="rId28"/>
    <p:sldId id="449" r:id="rId29"/>
    <p:sldId id="464" r:id="rId30"/>
    <p:sldId id="450" r:id="rId31"/>
    <p:sldId id="491" r:id="rId32"/>
    <p:sldId id="465" r:id="rId33"/>
    <p:sldId id="444" r:id="rId34"/>
    <p:sldId id="463" r:id="rId35"/>
    <p:sldId id="454" r:id="rId36"/>
    <p:sldId id="455" r:id="rId37"/>
    <p:sldId id="478" r:id="rId38"/>
    <p:sldId id="471" r:id="rId39"/>
    <p:sldId id="404" r:id="rId40"/>
    <p:sldId id="410" r:id="rId41"/>
    <p:sldId id="406" r:id="rId42"/>
    <p:sldId id="480" r:id="rId43"/>
    <p:sldId id="481" r:id="rId44"/>
    <p:sldId id="482" r:id="rId45"/>
    <p:sldId id="483" r:id="rId46"/>
    <p:sldId id="484" r:id="rId47"/>
    <p:sldId id="485" r:id="rId48"/>
    <p:sldId id="486" r:id="rId49"/>
    <p:sldId id="487" r:id="rId50"/>
    <p:sldId id="475" r:id="rId51"/>
    <p:sldId id="47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2F2FFF"/>
    <a:srgbClr val="008000"/>
    <a:srgbClr val="FF4343"/>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3" autoAdjust="0"/>
    <p:restoredTop sz="94660"/>
  </p:normalViewPr>
  <p:slideViewPr>
    <p:cSldViewPr>
      <p:cViewPr varScale="1">
        <p:scale>
          <a:sx n="129" d="100"/>
          <a:sy n="129" d="100"/>
        </p:scale>
        <p:origin x="774" y="12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3/11/2020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38351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a:t>
            </a:fld>
            <a:endParaRPr lang="en-US"/>
          </a:p>
        </p:txBody>
      </p:sp>
    </p:spTree>
    <p:extLst>
      <p:ext uri="{BB962C8B-B14F-4D97-AF65-F5344CB8AC3E}">
        <p14:creationId xmlns:p14="http://schemas.microsoft.com/office/powerpoint/2010/main" val="2108806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768185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15</a:t>
            </a:fld>
            <a:endParaRPr lang="en-US"/>
          </a:p>
        </p:txBody>
      </p:sp>
    </p:spTree>
    <p:extLst>
      <p:ext uri="{BB962C8B-B14F-4D97-AF65-F5344CB8AC3E}">
        <p14:creationId xmlns:p14="http://schemas.microsoft.com/office/powerpoint/2010/main" val="4273890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16</a:t>
            </a:fld>
            <a:endParaRPr lang="en-US"/>
          </a:p>
        </p:txBody>
      </p:sp>
    </p:spTree>
    <p:extLst>
      <p:ext uri="{BB962C8B-B14F-4D97-AF65-F5344CB8AC3E}">
        <p14:creationId xmlns:p14="http://schemas.microsoft.com/office/powerpoint/2010/main" val="1710314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17</a:t>
            </a:fld>
            <a:endParaRPr lang="en-US"/>
          </a:p>
        </p:txBody>
      </p:sp>
    </p:spTree>
    <p:extLst>
      <p:ext uri="{BB962C8B-B14F-4D97-AF65-F5344CB8AC3E}">
        <p14:creationId xmlns:p14="http://schemas.microsoft.com/office/powerpoint/2010/main" val="3771162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20</a:t>
            </a:fld>
            <a:endParaRPr lang="en-US"/>
          </a:p>
        </p:txBody>
      </p:sp>
    </p:spTree>
    <p:extLst>
      <p:ext uri="{BB962C8B-B14F-4D97-AF65-F5344CB8AC3E}">
        <p14:creationId xmlns:p14="http://schemas.microsoft.com/office/powerpoint/2010/main" val="4003659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21</a:t>
            </a:fld>
            <a:endParaRPr lang="en-US"/>
          </a:p>
        </p:txBody>
      </p:sp>
    </p:spTree>
    <p:extLst>
      <p:ext uri="{BB962C8B-B14F-4D97-AF65-F5344CB8AC3E}">
        <p14:creationId xmlns:p14="http://schemas.microsoft.com/office/powerpoint/2010/main" val="112549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22</a:t>
            </a:fld>
            <a:endParaRPr lang="en-US"/>
          </a:p>
        </p:txBody>
      </p:sp>
    </p:spTree>
    <p:extLst>
      <p:ext uri="{BB962C8B-B14F-4D97-AF65-F5344CB8AC3E}">
        <p14:creationId xmlns:p14="http://schemas.microsoft.com/office/powerpoint/2010/main" val="2190477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23</a:t>
            </a:fld>
            <a:endParaRPr lang="en-US"/>
          </a:p>
        </p:txBody>
      </p:sp>
    </p:spTree>
    <p:extLst>
      <p:ext uri="{BB962C8B-B14F-4D97-AF65-F5344CB8AC3E}">
        <p14:creationId xmlns:p14="http://schemas.microsoft.com/office/powerpoint/2010/main" val="2874693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24</a:t>
            </a:fld>
            <a:endParaRPr lang="en-US"/>
          </a:p>
        </p:txBody>
      </p:sp>
    </p:spTree>
    <p:extLst>
      <p:ext uri="{BB962C8B-B14F-4D97-AF65-F5344CB8AC3E}">
        <p14:creationId xmlns:p14="http://schemas.microsoft.com/office/powerpoint/2010/main" val="1221727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56736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a:t>
            </a:fld>
            <a:endParaRPr lang="en-US"/>
          </a:p>
        </p:txBody>
      </p:sp>
    </p:spTree>
    <p:extLst>
      <p:ext uri="{BB962C8B-B14F-4D97-AF65-F5344CB8AC3E}">
        <p14:creationId xmlns:p14="http://schemas.microsoft.com/office/powerpoint/2010/main" val="1745640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975388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27</a:t>
            </a:fld>
            <a:endParaRPr lang="en-US"/>
          </a:p>
        </p:txBody>
      </p:sp>
    </p:spTree>
    <p:extLst>
      <p:ext uri="{BB962C8B-B14F-4D97-AF65-F5344CB8AC3E}">
        <p14:creationId xmlns:p14="http://schemas.microsoft.com/office/powerpoint/2010/main" val="304007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348285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29</a:t>
            </a:fld>
            <a:endParaRPr lang="en-US"/>
          </a:p>
        </p:txBody>
      </p:sp>
    </p:spTree>
    <p:extLst>
      <p:ext uri="{BB962C8B-B14F-4D97-AF65-F5344CB8AC3E}">
        <p14:creationId xmlns:p14="http://schemas.microsoft.com/office/powerpoint/2010/main" val="4053253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660680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007252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33</a:t>
            </a:fld>
            <a:endParaRPr lang="en-US"/>
          </a:p>
        </p:txBody>
      </p:sp>
    </p:spTree>
    <p:extLst>
      <p:ext uri="{BB962C8B-B14F-4D97-AF65-F5344CB8AC3E}">
        <p14:creationId xmlns:p14="http://schemas.microsoft.com/office/powerpoint/2010/main" val="205018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190932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8487948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619401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a:t>
            </a:fld>
            <a:endParaRPr lang="en-US"/>
          </a:p>
        </p:txBody>
      </p:sp>
    </p:spTree>
    <p:extLst>
      <p:ext uri="{BB962C8B-B14F-4D97-AF65-F5344CB8AC3E}">
        <p14:creationId xmlns:p14="http://schemas.microsoft.com/office/powerpoint/2010/main" val="1551904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39</a:t>
            </a:fld>
            <a:endParaRPr lang="en-US"/>
          </a:p>
        </p:txBody>
      </p:sp>
    </p:spTree>
    <p:extLst>
      <p:ext uri="{BB962C8B-B14F-4D97-AF65-F5344CB8AC3E}">
        <p14:creationId xmlns:p14="http://schemas.microsoft.com/office/powerpoint/2010/main" val="19283250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40</a:t>
            </a:fld>
            <a:endParaRPr lang="en-US"/>
          </a:p>
        </p:txBody>
      </p:sp>
    </p:spTree>
    <p:extLst>
      <p:ext uri="{BB962C8B-B14F-4D97-AF65-F5344CB8AC3E}">
        <p14:creationId xmlns:p14="http://schemas.microsoft.com/office/powerpoint/2010/main" val="3879214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41</a:t>
            </a:fld>
            <a:endParaRPr lang="en-US"/>
          </a:p>
        </p:txBody>
      </p:sp>
    </p:spTree>
    <p:extLst>
      <p:ext uri="{BB962C8B-B14F-4D97-AF65-F5344CB8AC3E}">
        <p14:creationId xmlns:p14="http://schemas.microsoft.com/office/powerpoint/2010/main" val="18820315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1060299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45</a:t>
            </a:fld>
            <a:endParaRPr lang="en-US"/>
          </a:p>
        </p:txBody>
      </p:sp>
    </p:spTree>
    <p:extLst>
      <p:ext uri="{BB962C8B-B14F-4D97-AF65-F5344CB8AC3E}">
        <p14:creationId xmlns:p14="http://schemas.microsoft.com/office/powerpoint/2010/main" val="4724156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0160860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093144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48</a:t>
            </a:fld>
            <a:endParaRPr lang="en-US"/>
          </a:p>
        </p:txBody>
      </p:sp>
    </p:spTree>
    <p:extLst>
      <p:ext uri="{BB962C8B-B14F-4D97-AF65-F5344CB8AC3E}">
        <p14:creationId xmlns:p14="http://schemas.microsoft.com/office/powerpoint/2010/main" val="34643011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49</a:t>
            </a:fld>
            <a:endParaRPr lang="en-US"/>
          </a:p>
        </p:txBody>
      </p:sp>
    </p:spTree>
    <p:extLst>
      <p:ext uri="{BB962C8B-B14F-4D97-AF65-F5344CB8AC3E}">
        <p14:creationId xmlns:p14="http://schemas.microsoft.com/office/powerpoint/2010/main" val="2919567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85351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051456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a:t>
            </a:fld>
            <a:endParaRPr lang="en-US"/>
          </a:p>
        </p:txBody>
      </p:sp>
    </p:spTree>
    <p:extLst>
      <p:ext uri="{BB962C8B-B14F-4D97-AF65-F5344CB8AC3E}">
        <p14:creationId xmlns:p14="http://schemas.microsoft.com/office/powerpoint/2010/main" val="370759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336209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280839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989284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3/11/2020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3/11/2020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3/11/2020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3/11/2020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5631"/>
            <a:ext cx="8305800" cy="1676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C00000"/>
                </a:solidFill>
              </a:rPr>
              <a:t>Job: Understanding How       God Trains His Children</a:t>
            </a:r>
          </a:p>
        </p:txBody>
      </p:sp>
      <p:sp>
        <p:nvSpPr>
          <p:cNvPr id="4" name="Text Box 5"/>
          <p:cNvSpPr txBox="1">
            <a:spLocks noChangeArrowheads="1"/>
          </p:cNvSpPr>
          <p:nvPr/>
        </p:nvSpPr>
        <p:spPr bwMode="auto">
          <a:xfrm>
            <a:off x="114300" y="5943600"/>
            <a:ext cx="89916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1) Accepting Good &amp; Bad from God’s Hand</a:t>
            </a:r>
            <a:endParaRPr lang="en-US" sz="3200" b="1" dirty="0">
              <a:solidFill>
                <a:srgbClr val="00B050"/>
              </a:solidFill>
              <a:latin typeface="Comic Sans MS" pitchFamily="66" charset="0"/>
            </a:endParaRPr>
          </a:p>
        </p:txBody>
      </p:sp>
      <p:pic>
        <p:nvPicPr>
          <p:cNvPr id="1026" name="Picture 2" descr="Image result for Job 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92031"/>
            <a:ext cx="7391400" cy="4158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78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5791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28700" y="543580"/>
            <a:ext cx="7010400" cy="914400"/>
          </a:xfrm>
        </p:spPr>
        <p:txBody>
          <a:bodyPr>
            <a:noAutofit/>
          </a:bodyPr>
          <a:lstStyle/>
          <a:p>
            <a:r>
              <a:rPr lang="en-US" sz="4800" b="1" dirty="0" smtClean="0">
                <a:solidFill>
                  <a:srgbClr val="663300"/>
                </a:solidFill>
              </a:rPr>
              <a:t>Job 1:4-5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295400"/>
            <a:ext cx="7086600" cy="4429780"/>
          </a:xfrm>
        </p:spPr>
        <p:txBody>
          <a:bodyPr>
            <a:normAutofit fontScale="92500" lnSpcReduction="20000"/>
          </a:bodyPr>
          <a:lstStyle/>
          <a:p>
            <a:pPr marL="0" indent="231775">
              <a:buNone/>
            </a:pPr>
            <a:r>
              <a:rPr lang="en-US" dirty="0" smtClean="0"/>
              <a:t>4 </a:t>
            </a:r>
            <a:r>
              <a:rPr lang="en-US" dirty="0"/>
              <a:t>And his sons would go and feast in their houses, each on his appointed day, and would send and invite their three sisters to eat and drink with them. 5 So it was, when the days of feasting had run their course, that </a:t>
            </a:r>
            <a:r>
              <a:rPr lang="en-US" b="1" dirty="0">
                <a:solidFill>
                  <a:srgbClr val="0000CC"/>
                </a:solidFill>
              </a:rPr>
              <a:t>Job would send and sanctify them</a:t>
            </a:r>
            <a:r>
              <a:rPr lang="en-US" dirty="0"/>
              <a:t>, and he would rise early in the morning and </a:t>
            </a:r>
            <a:r>
              <a:rPr lang="en-US" b="1" dirty="0">
                <a:solidFill>
                  <a:srgbClr val="0000CC"/>
                </a:solidFill>
              </a:rPr>
              <a:t>offer burnt offerings according to the number of them all.</a:t>
            </a:r>
            <a:r>
              <a:rPr lang="en-US" dirty="0"/>
              <a:t> For Job said, </a:t>
            </a:r>
            <a:r>
              <a:rPr lang="en-US" b="1" dirty="0">
                <a:solidFill>
                  <a:srgbClr val="7030A0"/>
                </a:solidFill>
              </a:rPr>
              <a:t>"It may be that my sons have sinned and cursed God in their hearts." </a:t>
            </a:r>
            <a:r>
              <a:rPr lang="en-US" b="1" dirty="0">
                <a:solidFill>
                  <a:srgbClr val="0070C0"/>
                </a:solidFill>
              </a:rPr>
              <a:t>Thus Job did regularly. </a:t>
            </a:r>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Tried to cover for others</a:t>
            </a:r>
          </a:p>
        </p:txBody>
      </p:sp>
      <p:sp>
        <p:nvSpPr>
          <p:cNvPr id="7" name="Text Box 5"/>
          <p:cNvSpPr txBox="1">
            <a:spLocks noChangeArrowheads="1"/>
          </p:cNvSpPr>
          <p:nvPr/>
        </p:nvSpPr>
        <p:spPr bwMode="auto">
          <a:xfrm>
            <a:off x="602343" y="5671132"/>
            <a:ext cx="79248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As priest of his family, Job attempted to sanctify his children and bring them to God</a:t>
            </a:r>
          </a:p>
        </p:txBody>
      </p:sp>
    </p:spTree>
    <p:extLst>
      <p:ext uri="{BB962C8B-B14F-4D97-AF65-F5344CB8AC3E}">
        <p14:creationId xmlns:p14="http://schemas.microsoft.com/office/powerpoint/2010/main" val="569608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job blameless and upright 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8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304800" y="152400"/>
            <a:ext cx="5105399" cy="1384995"/>
          </a:xfrm>
          <a:prstGeom prst="rect">
            <a:avLst/>
          </a:prstGeom>
          <a:solidFill>
            <a:srgbClr val="BEE9FE"/>
          </a:solidFill>
          <a:ln w="9525">
            <a:noFill/>
            <a:miter lim="800000"/>
            <a:headEnd/>
            <a:tailEnd/>
          </a:ln>
        </p:spPr>
        <p:txBody>
          <a:bodyPr wrap="square">
            <a:spAutoFit/>
          </a:bodyPr>
          <a:lstStyle/>
          <a:p>
            <a:pPr algn="ctr">
              <a:spcBef>
                <a:spcPct val="50000"/>
              </a:spcBef>
            </a:pPr>
            <a:r>
              <a:rPr lang="en-US" sz="2800" b="1" dirty="0" smtClean="0">
                <a:solidFill>
                  <a:srgbClr val="0000CC"/>
                </a:solidFill>
                <a:latin typeface="Comic Sans MS" pitchFamily="66" charset="0"/>
              </a:rPr>
              <a:t>Job is introduced as “blameless”, but he still had a lot to learn about God</a:t>
            </a:r>
          </a:p>
        </p:txBody>
      </p:sp>
    </p:spTree>
    <p:extLst>
      <p:ext uri="{BB962C8B-B14F-4D97-AF65-F5344CB8AC3E}">
        <p14:creationId xmlns:p14="http://schemas.microsoft.com/office/powerpoint/2010/main" val="32694036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ideplayer.com/736111/2/images/5/Possible+Location+of+U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977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533400" y="152400"/>
            <a:ext cx="10287000" cy="6324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41400" y="675620"/>
            <a:ext cx="7010400" cy="914400"/>
          </a:xfrm>
        </p:spPr>
        <p:txBody>
          <a:bodyPr>
            <a:noAutofit/>
          </a:bodyPr>
          <a:lstStyle/>
          <a:p>
            <a:r>
              <a:rPr lang="en-US" sz="4800" b="1" dirty="0" smtClean="0">
                <a:solidFill>
                  <a:srgbClr val="663300"/>
                </a:solidFill>
              </a:rPr>
              <a:t>Job 19:-20 </a:t>
            </a:r>
            <a:r>
              <a:rPr lang="en-US" sz="4000" b="1" dirty="0" smtClean="0">
                <a:solidFill>
                  <a:srgbClr val="663300"/>
                </a:solidFill>
              </a:rPr>
              <a:t>(ESV)</a:t>
            </a:r>
            <a:endParaRPr lang="en-US" sz="40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609600" y="1447800"/>
            <a:ext cx="8153400" cy="4429780"/>
          </a:xfrm>
        </p:spPr>
        <p:txBody>
          <a:bodyPr>
            <a:normAutofit fontScale="70000" lnSpcReduction="20000"/>
          </a:bodyPr>
          <a:lstStyle/>
          <a:p>
            <a:pPr marL="344488" indent="-344488">
              <a:buNone/>
            </a:pPr>
            <a:r>
              <a:rPr lang="en-US" dirty="0" smtClean="0"/>
              <a:t>13 </a:t>
            </a:r>
            <a:r>
              <a:rPr lang="en-US" dirty="0"/>
              <a:t>"He has put my brothers far from me</a:t>
            </a:r>
            <a:r>
              <a:rPr lang="en-US" dirty="0" smtClean="0"/>
              <a:t>, and </a:t>
            </a:r>
            <a:r>
              <a:rPr lang="en-US" dirty="0"/>
              <a:t>those who knew me are wholly estranged from me.</a:t>
            </a:r>
          </a:p>
          <a:p>
            <a:pPr marL="344488" indent="-344488">
              <a:buNone/>
            </a:pPr>
            <a:r>
              <a:rPr lang="en-US" dirty="0"/>
              <a:t>14 My relatives have failed me</a:t>
            </a:r>
            <a:r>
              <a:rPr lang="en-US" dirty="0" smtClean="0"/>
              <a:t>, my </a:t>
            </a:r>
            <a:r>
              <a:rPr lang="en-US" dirty="0"/>
              <a:t>close friends have forgotten me.</a:t>
            </a:r>
          </a:p>
          <a:p>
            <a:pPr marL="344488" indent="-344488">
              <a:buNone/>
            </a:pPr>
            <a:r>
              <a:rPr lang="en-US" dirty="0"/>
              <a:t>15 The guests in my house and my maidservants count me as a stranger</a:t>
            </a:r>
            <a:r>
              <a:rPr lang="en-US" dirty="0" smtClean="0"/>
              <a:t>; I </a:t>
            </a:r>
            <a:r>
              <a:rPr lang="en-US" dirty="0"/>
              <a:t>have become a foreigner in their eyes.</a:t>
            </a:r>
          </a:p>
          <a:p>
            <a:pPr marL="344488" indent="-344488">
              <a:buNone/>
            </a:pPr>
            <a:r>
              <a:rPr lang="en-US" dirty="0"/>
              <a:t>16 I call to my servant, but he gives me no answer</a:t>
            </a:r>
            <a:r>
              <a:rPr lang="en-US" dirty="0" smtClean="0"/>
              <a:t>; I </a:t>
            </a:r>
            <a:r>
              <a:rPr lang="en-US" dirty="0"/>
              <a:t>must plead with him with my mouth for mercy</a:t>
            </a:r>
            <a:r>
              <a:rPr lang="en-US" dirty="0" smtClean="0"/>
              <a:t>. </a:t>
            </a:r>
            <a:endParaRPr lang="en-US" dirty="0"/>
          </a:p>
          <a:p>
            <a:pPr marL="344488" indent="-344488">
              <a:buNone/>
            </a:pPr>
            <a:r>
              <a:rPr lang="en-US" dirty="0"/>
              <a:t>17 My breath is strange to my </a:t>
            </a:r>
            <a:r>
              <a:rPr lang="en-US" dirty="0" smtClean="0"/>
              <a:t>wife, and </a:t>
            </a:r>
            <a:r>
              <a:rPr lang="en-US" dirty="0"/>
              <a:t>I am a stench to the children of my own mother.</a:t>
            </a:r>
          </a:p>
          <a:p>
            <a:pPr marL="344488" indent="-344488">
              <a:buNone/>
            </a:pPr>
            <a:r>
              <a:rPr lang="en-US" dirty="0"/>
              <a:t>18 Even young children despise me</a:t>
            </a:r>
            <a:r>
              <a:rPr lang="en-US" dirty="0" smtClean="0"/>
              <a:t>; when </a:t>
            </a:r>
            <a:r>
              <a:rPr lang="en-US" dirty="0"/>
              <a:t>I rise they talk against me.</a:t>
            </a:r>
          </a:p>
          <a:p>
            <a:pPr marL="344488" indent="-344488">
              <a:buNone/>
            </a:pPr>
            <a:r>
              <a:rPr lang="en-US" dirty="0"/>
              <a:t>19 All my intimate friends abhor me</a:t>
            </a:r>
            <a:r>
              <a:rPr lang="en-US" dirty="0" smtClean="0"/>
              <a:t>, and </a:t>
            </a:r>
            <a:r>
              <a:rPr lang="en-US" dirty="0"/>
              <a:t>those whom I loved have turned against me.</a:t>
            </a:r>
          </a:p>
          <a:p>
            <a:pPr marL="344488" indent="-344488">
              <a:buNone/>
            </a:pPr>
            <a:r>
              <a:rPr lang="en-US" dirty="0"/>
              <a:t>20 My bones stick to my skin and to my flesh</a:t>
            </a:r>
            <a:r>
              <a:rPr lang="en-US" dirty="0" smtClean="0"/>
              <a:t>, and </a:t>
            </a:r>
            <a:r>
              <a:rPr lang="en-US" dirty="0"/>
              <a:t>I have escaped by the skin of my teeth</a:t>
            </a:r>
            <a:r>
              <a:rPr lang="en-US" dirty="0" smtClean="0"/>
              <a:t>.</a:t>
            </a:r>
            <a:endParaRPr lang="en-US" dirty="0"/>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Takes place over a few months</a:t>
            </a:r>
          </a:p>
        </p:txBody>
      </p:sp>
      <p:sp>
        <p:nvSpPr>
          <p:cNvPr id="7" name="Text Box 5"/>
          <p:cNvSpPr txBox="1">
            <a:spLocks noChangeArrowheads="1"/>
          </p:cNvSpPr>
          <p:nvPr/>
        </p:nvSpPr>
        <p:spPr bwMode="auto">
          <a:xfrm>
            <a:off x="990600" y="61722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All of these take time to develop</a:t>
            </a:r>
          </a:p>
        </p:txBody>
      </p:sp>
    </p:spTree>
    <p:extLst>
      <p:ext uri="{BB962C8B-B14F-4D97-AF65-F5344CB8AC3E}">
        <p14:creationId xmlns:p14="http://schemas.microsoft.com/office/powerpoint/2010/main" val="2336221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762000" y="152400"/>
            <a:ext cx="10744200" cy="6536364"/>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14400" y="478795"/>
            <a:ext cx="7010400" cy="914400"/>
          </a:xfrm>
        </p:spPr>
        <p:txBody>
          <a:bodyPr>
            <a:noAutofit/>
          </a:bodyPr>
          <a:lstStyle/>
          <a:p>
            <a:r>
              <a:rPr lang="en-US" b="1" dirty="0" smtClean="0">
                <a:solidFill>
                  <a:srgbClr val="663300"/>
                </a:solidFill>
              </a:rPr>
              <a:t>Job 1:6-12</a:t>
            </a:r>
            <a:endParaRPr lang="en-US"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331418" y="1219061"/>
            <a:ext cx="8709764" cy="5024765"/>
          </a:xfrm>
        </p:spPr>
        <p:txBody>
          <a:bodyPr>
            <a:normAutofit fontScale="70000" lnSpcReduction="20000"/>
          </a:bodyPr>
          <a:lstStyle/>
          <a:p>
            <a:pPr marL="0" indent="231775">
              <a:buNone/>
            </a:pPr>
            <a:r>
              <a:rPr lang="en-US" dirty="0" smtClean="0"/>
              <a:t>6 </a:t>
            </a:r>
            <a:r>
              <a:rPr lang="en-US" dirty="0"/>
              <a:t>Now there was a day when </a:t>
            </a:r>
            <a:r>
              <a:rPr lang="en-US" b="1" dirty="0">
                <a:solidFill>
                  <a:srgbClr val="0000CC"/>
                </a:solidFill>
              </a:rPr>
              <a:t>the sons of God </a:t>
            </a:r>
            <a:r>
              <a:rPr lang="en-US" dirty="0"/>
              <a:t>came to present themselves before the Lord, and </a:t>
            </a:r>
            <a:r>
              <a:rPr lang="en-US" b="1" dirty="0">
                <a:solidFill>
                  <a:srgbClr val="C00000"/>
                </a:solidFill>
              </a:rPr>
              <a:t>Satan also came among them. </a:t>
            </a:r>
            <a:r>
              <a:rPr lang="en-US" dirty="0"/>
              <a:t>7 And </a:t>
            </a:r>
            <a:r>
              <a:rPr lang="en-US" dirty="0" smtClean="0"/>
              <a:t>   the </a:t>
            </a:r>
            <a:r>
              <a:rPr lang="en-US" dirty="0"/>
              <a:t>Lord said to Satan, "From where do you come?"</a:t>
            </a:r>
          </a:p>
          <a:p>
            <a:pPr marL="0" indent="231775">
              <a:buNone/>
            </a:pPr>
            <a:r>
              <a:rPr lang="en-US" dirty="0" smtClean="0"/>
              <a:t>So </a:t>
            </a:r>
            <a:r>
              <a:rPr lang="en-US" dirty="0"/>
              <a:t>Satan answered the Lord and said, "From going to and fro on the earth, and from walking back and forth on it." </a:t>
            </a:r>
          </a:p>
          <a:p>
            <a:pPr marL="0" indent="231775">
              <a:buNone/>
            </a:pPr>
            <a:r>
              <a:rPr lang="en-US" dirty="0" smtClean="0"/>
              <a:t>8 </a:t>
            </a:r>
            <a:r>
              <a:rPr lang="en-US" dirty="0"/>
              <a:t>Then the Lord said to Satan, </a:t>
            </a:r>
            <a:r>
              <a:rPr lang="en-US" b="1" dirty="0">
                <a:solidFill>
                  <a:srgbClr val="0000CC"/>
                </a:solidFill>
              </a:rPr>
              <a:t>"Have you considered My servant Job, that there is none like him on the earth, a blameless and upright man, one who fears God and shuns evil?" </a:t>
            </a:r>
          </a:p>
          <a:p>
            <a:pPr marL="0" indent="231775">
              <a:buNone/>
            </a:pPr>
            <a:r>
              <a:rPr lang="en-US" dirty="0" smtClean="0"/>
              <a:t>9 </a:t>
            </a:r>
            <a:r>
              <a:rPr lang="en-US" dirty="0"/>
              <a:t>So Satan answered the Lord and said, </a:t>
            </a:r>
            <a:r>
              <a:rPr lang="en-US" b="1" dirty="0">
                <a:solidFill>
                  <a:srgbClr val="C00000"/>
                </a:solidFill>
              </a:rPr>
              <a:t>"Does Job fear God for nothing? 10 Have You not made a hedge around him, around his household, and around all that he has on every side? You have blessed the work of his hands, and his possessions have increased in the land. 11 But now, stretch out Your hand and touch all that he has, and he will surely curse You to Your face!" </a:t>
            </a:r>
          </a:p>
          <a:p>
            <a:pPr marL="0" indent="231775">
              <a:buNone/>
            </a:pPr>
            <a:r>
              <a:rPr lang="en-US" dirty="0" smtClean="0"/>
              <a:t>12 </a:t>
            </a:r>
            <a:r>
              <a:rPr lang="en-US" dirty="0"/>
              <a:t>And the Lord said to Satan, "Behold, all that he has is in your power; only do not lay a hand on his person</a:t>
            </a:r>
            <a:r>
              <a:rPr lang="en-US" dirty="0" smtClean="0"/>
              <a:t>.“   So </a:t>
            </a:r>
            <a:r>
              <a:rPr lang="en-US" dirty="0"/>
              <a:t>Satan went out from the presence of the Lord. </a:t>
            </a:r>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God’s challenge to Satan</a:t>
            </a:r>
          </a:p>
        </p:txBody>
      </p:sp>
      <p:sp>
        <p:nvSpPr>
          <p:cNvPr id="7" name="Text Box 5"/>
          <p:cNvSpPr txBox="1">
            <a:spLocks noChangeArrowheads="1"/>
          </p:cNvSpPr>
          <p:nvPr/>
        </p:nvSpPr>
        <p:spPr bwMode="auto">
          <a:xfrm>
            <a:off x="609600" y="6227099"/>
            <a:ext cx="81534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Remember: this was to help save Satan</a:t>
            </a:r>
          </a:p>
        </p:txBody>
      </p:sp>
    </p:spTree>
    <p:extLst>
      <p:ext uri="{BB962C8B-B14F-4D97-AF65-F5344CB8AC3E}">
        <p14:creationId xmlns:p14="http://schemas.microsoft.com/office/powerpoint/2010/main" val="2560710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5181600" cy="1143000"/>
          </a:xfrm>
        </p:spPr>
        <p:txBody>
          <a:bodyPr>
            <a:normAutofit/>
          </a:bodyPr>
          <a:lstStyle/>
          <a:p>
            <a:pPr eaLnBrk="1" hangingPunct="1"/>
            <a:r>
              <a:rPr lang="en-US" sz="4800" b="1" dirty="0" smtClean="0">
                <a:solidFill>
                  <a:srgbClr val="C00000"/>
                </a:solidFill>
              </a:rPr>
              <a:t>Job Himself</a:t>
            </a:r>
          </a:p>
        </p:txBody>
      </p:sp>
      <p:sp>
        <p:nvSpPr>
          <p:cNvPr id="4099" name="Rectangle 3"/>
          <p:cNvSpPr>
            <a:spLocks noGrp="1" noChangeArrowheads="1"/>
          </p:cNvSpPr>
          <p:nvPr>
            <p:ph type="body" idx="1"/>
          </p:nvPr>
        </p:nvSpPr>
        <p:spPr>
          <a:xfrm>
            <a:off x="457199" y="990600"/>
            <a:ext cx="8461375" cy="5562600"/>
          </a:xfrm>
        </p:spPr>
        <p:txBody>
          <a:bodyPr>
            <a:normAutofit fontScale="92500" lnSpcReduction="20000"/>
          </a:bodyPr>
          <a:lstStyle/>
          <a:p>
            <a:pPr eaLnBrk="1" hangingPunct="1">
              <a:lnSpc>
                <a:spcPct val="90000"/>
              </a:lnSpc>
            </a:pPr>
            <a:r>
              <a:rPr lang="en-US" sz="3700" dirty="0" smtClean="0"/>
              <a:t>A very Godly man</a:t>
            </a:r>
          </a:p>
          <a:p>
            <a:pPr eaLnBrk="1" hangingPunct="1">
              <a:lnSpc>
                <a:spcPct val="90000"/>
              </a:lnSpc>
            </a:pPr>
            <a:r>
              <a:rPr lang="en-US" sz="3700" dirty="0" smtClean="0"/>
              <a:t>Blessed with family &amp; wealth</a:t>
            </a:r>
          </a:p>
          <a:p>
            <a:pPr eaLnBrk="1" hangingPunct="1">
              <a:lnSpc>
                <a:spcPct val="90000"/>
              </a:lnSpc>
            </a:pPr>
            <a:r>
              <a:rPr lang="en-US" sz="3700" dirty="0" smtClean="0"/>
              <a:t>Tried to cover for his children</a:t>
            </a:r>
          </a:p>
          <a:p>
            <a:pPr lvl="0"/>
            <a:r>
              <a:rPr lang="en-US" sz="3700" b="1" dirty="0" smtClean="0">
                <a:solidFill>
                  <a:srgbClr val="0000CC"/>
                </a:solidFill>
              </a:rPr>
              <a:t>My </a:t>
            </a:r>
            <a:r>
              <a:rPr lang="en-US" sz="3700" b="1" dirty="0">
                <a:solidFill>
                  <a:srgbClr val="0000CC"/>
                </a:solidFill>
              </a:rPr>
              <a:t>servant </a:t>
            </a:r>
            <a:r>
              <a:rPr lang="en-US" sz="3700" b="1" dirty="0" smtClean="0">
                <a:solidFill>
                  <a:srgbClr val="0000CC"/>
                </a:solidFill>
              </a:rPr>
              <a:t>Job </a:t>
            </a:r>
            <a:r>
              <a:rPr lang="en-US" sz="3700" dirty="0" smtClean="0"/>
              <a:t>—served God in every way.</a:t>
            </a:r>
            <a:endParaRPr lang="en-US" sz="3700" dirty="0"/>
          </a:p>
          <a:p>
            <a:pPr lvl="0"/>
            <a:r>
              <a:rPr lang="en-US" sz="3700" b="1" dirty="0">
                <a:solidFill>
                  <a:srgbClr val="0000CC"/>
                </a:solidFill>
              </a:rPr>
              <a:t>None like </a:t>
            </a:r>
            <a:r>
              <a:rPr lang="en-US" sz="3700" b="1" dirty="0" smtClean="0">
                <a:solidFill>
                  <a:srgbClr val="0000CC"/>
                </a:solidFill>
              </a:rPr>
              <a:t>him </a:t>
            </a:r>
            <a:r>
              <a:rPr lang="en-US" sz="3700" dirty="0" smtClean="0"/>
              <a:t>—his </a:t>
            </a:r>
            <a:r>
              <a:rPr lang="en-US" sz="3700" dirty="0"/>
              <a:t>obedience is genuine </a:t>
            </a:r>
            <a:endParaRPr lang="en-US" sz="3700" dirty="0" smtClean="0"/>
          </a:p>
          <a:p>
            <a:pPr lvl="0"/>
            <a:r>
              <a:rPr lang="en-US" sz="3700" b="1" dirty="0" smtClean="0">
                <a:solidFill>
                  <a:srgbClr val="0000CC"/>
                </a:solidFill>
              </a:rPr>
              <a:t>Blameless </a:t>
            </a:r>
            <a:r>
              <a:rPr lang="en-US" sz="3700" b="1" dirty="0">
                <a:solidFill>
                  <a:srgbClr val="0000CC"/>
                </a:solidFill>
              </a:rPr>
              <a:t>and </a:t>
            </a:r>
            <a:r>
              <a:rPr lang="en-US" sz="3700" b="1" dirty="0" smtClean="0">
                <a:solidFill>
                  <a:srgbClr val="0000CC"/>
                </a:solidFill>
              </a:rPr>
              <a:t>upright </a:t>
            </a:r>
            <a:r>
              <a:rPr lang="en-US" sz="3700" dirty="0" smtClean="0"/>
              <a:t>—</a:t>
            </a:r>
            <a:r>
              <a:rPr lang="en-US" sz="3700" dirty="0"/>
              <a:t>without reproach</a:t>
            </a:r>
            <a:r>
              <a:rPr lang="en-US" sz="3700" i="1" dirty="0"/>
              <a:t> </a:t>
            </a:r>
            <a:r>
              <a:rPr lang="en-US" sz="3700" i="1" dirty="0" smtClean="0"/>
              <a:t>        	[</a:t>
            </a:r>
            <a:r>
              <a:rPr lang="en-US" sz="3700" i="1" dirty="0"/>
              <a:t>the 3 friends failed to </a:t>
            </a:r>
            <a:r>
              <a:rPr lang="en-US" sz="3700" i="1" dirty="0" smtClean="0"/>
              <a:t>recognize this].</a:t>
            </a:r>
            <a:endParaRPr lang="en-US" sz="3700" dirty="0"/>
          </a:p>
          <a:p>
            <a:pPr lvl="0"/>
            <a:r>
              <a:rPr lang="en-US" sz="3700" b="1" dirty="0">
                <a:solidFill>
                  <a:srgbClr val="0000CC"/>
                </a:solidFill>
              </a:rPr>
              <a:t>Fears </a:t>
            </a:r>
            <a:r>
              <a:rPr lang="en-US" sz="3700" b="1" dirty="0" smtClean="0">
                <a:solidFill>
                  <a:srgbClr val="0000CC"/>
                </a:solidFill>
              </a:rPr>
              <a:t>God </a:t>
            </a:r>
            <a:r>
              <a:rPr lang="en-US" sz="3700" dirty="0" smtClean="0"/>
              <a:t>—has </a:t>
            </a:r>
            <a:r>
              <a:rPr lang="en-US" sz="3700" dirty="0"/>
              <a:t>respect and regard for </a:t>
            </a:r>
            <a:r>
              <a:rPr lang="en-US" sz="3700" dirty="0" smtClean="0"/>
              <a:t>God.</a:t>
            </a:r>
            <a:endParaRPr lang="en-US" sz="3700" dirty="0"/>
          </a:p>
          <a:p>
            <a:r>
              <a:rPr lang="en-US" sz="3700" b="1" dirty="0">
                <a:solidFill>
                  <a:srgbClr val="0000CC"/>
                </a:solidFill>
              </a:rPr>
              <a:t>Shuns </a:t>
            </a:r>
            <a:r>
              <a:rPr lang="en-US" sz="3700" b="1" dirty="0" smtClean="0">
                <a:solidFill>
                  <a:srgbClr val="0000CC"/>
                </a:solidFill>
              </a:rPr>
              <a:t>evil </a:t>
            </a:r>
            <a:r>
              <a:rPr lang="en-US" sz="3700" dirty="0" smtClean="0"/>
              <a:t>—</a:t>
            </a:r>
            <a:r>
              <a:rPr lang="en-US" sz="3700" dirty="0"/>
              <a:t>rejects it, refuses it, turns away </a:t>
            </a:r>
            <a:r>
              <a:rPr lang="en-US" sz="3700" dirty="0" smtClean="0"/>
              <a:t> </a:t>
            </a:r>
          </a:p>
          <a:p>
            <a:r>
              <a:rPr lang="en-US" sz="3700" b="1" dirty="0" smtClean="0">
                <a:solidFill>
                  <a:srgbClr val="7030A0"/>
                </a:solidFill>
              </a:rPr>
              <a:t>May </a:t>
            </a:r>
            <a:r>
              <a:rPr lang="en-US" sz="3700" b="1" dirty="0">
                <a:solidFill>
                  <a:srgbClr val="7030A0"/>
                </a:solidFill>
              </a:rPr>
              <a:t>have been motivated by fear of punishment – not love</a:t>
            </a:r>
          </a:p>
          <a:p>
            <a:pPr lvl="0"/>
            <a:endParaRPr lang="en-US" sz="3700" dirty="0"/>
          </a:p>
          <a:p>
            <a:pPr eaLnBrk="1" hangingPunct="1">
              <a:lnSpc>
                <a:spcPct val="90000"/>
              </a:lnSpc>
            </a:pPr>
            <a:endParaRPr lang="en-US" dirty="0" smtClean="0"/>
          </a:p>
        </p:txBody>
      </p:sp>
      <p:pic>
        <p:nvPicPr>
          <p:cNvPr id="2050" name="Picture 2" descr="http://hookedonthebook.com/wp-content/uploads/2013/05/jo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76200"/>
            <a:ext cx="2517775" cy="1888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087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220868"/>
            <a:ext cx="4800600" cy="1295400"/>
          </a:xfrm>
        </p:spPr>
        <p:txBody>
          <a:bodyPr>
            <a:normAutofit/>
          </a:bodyPr>
          <a:lstStyle/>
          <a:p>
            <a:pPr eaLnBrk="1" hangingPunct="1">
              <a:lnSpc>
                <a:spcPts val="3900"/>
              </a:lnSpc>
            </a:pPr>
            <a:r>
              <a:rPr lang="en-US" sz="4000" b="1" dirty="0" smtClean="0">
                <a:solidFill>
                  <a:srgbClr val="C00000"/>
                </a:solidFill>
              </a:rPr>
              <a:t>Who Is Satan in the book of Job?</a:t>
            </a:r>
          </a:p>
        </p:txBody>
      </p:sp>
      <p:sp>
        <p:nvSpPr>
          <p:cNvPr id="4099" name="Rectangle 3"/>
          <p:cNvSpPr>
            <a:spLocks noGrp="1" noChangeArrowheads="1"/>
          </p:cNvSpPr>
          <p:nvPr>
            <p:ph type="body" idx="1"/>
          </p:nvPr>
        </p:nvSpPr>
        <p:spPr>
          <a:xfrm>
            <a:off x="304800" y="1676400"/>
            <a:ext cx="8534400" cy="5041812"/>
          </a:xfrm>
        </p:spPr>
        <p:txBody>
          <a:bodyPr>
            <a:normAutofit fontScale="92500" lnSpcReduction="20000"/>
          </a:bodyPr>
          <a:lstStyle/>
          <a:p>
            <a:pPr eaLnBrk="1" hangingPunct="1">
              <a:lnSpc>
                <a:spcPct val="90000"/>
              </a:lnSpc>
            </a:pPr>
            <a:r>
              <a:rPr lang="en-US" b="1" dirty="0" smtClean="0">
                <a:solidFill>
                  <a:srgbClr val="0000CC"/>
                </a:solidFill>
              </a:rPr>
              <a:t>He presents himself </a:t>
            </a:r>
            <a:r>
              <a:rPr lang="en-US" dirty="0" smtClean="0"/>
              <a:t>before the Lord (1:6)</a:t>
            </a:r>
          </a:p>
          <a:p>
            <a:pPr lvl="1">
              <a:lnSpc>
                <a:spcPct val="90000"/>
              </a:lnSpc>
            </a:pPr>
            <a:r>
              <a:rPr lang="en-US" dirty="0" smtClean="0"/>
              <a:t>Like Moses on Mt Sinai (Ex 34:2) and us (Jude 24) – on earth!</a:t>
            </a:r>
          </a:p>
          <a:p>
            <a:pPr eaLnBrk="1" hangingPunct="1">
              <a:lnSpc>
                <a:spcPct val="90000"/>
              </a:lnSpc>
            </a:pPr>
            <a:r>
              <a:rPr lang="en-US" b="1" dirty="0" smtClean="0">
                <a:solidFill>
                  <a:srgbClr val="0000CC"/>
                </a:solidFill>
              </a:rPr>
              <a:t>He comes from roaming </a:t>
            </a:r>
            <a:r>
              <a:rPr lang="en-US" dirty="0" smtClean="0"/>
              <a:t>through the earth (1:7)</a:t>
            </a:r>
          </a:p>
          <a:p>
            <a:pPr eaLnBrk="1" hangingPunct="1">
              <a:lnSpc>
                <a:spcPct val="90000"/>
              </a:lnSpc>
            </a:pPr>
            <a:r>
              <a:rPr lang="en-US" b="1" dirty="0" smtClean="0">
                <a:solidFill>
                  <a:srgbClr val="0000CC"/>
                </a:solidFill>
              </a:rPr>
              <a:t>He is jealous of Job and like Cain, </a:t>
            </a:r>
            <a:r>
              <a:rPr lang="en-US" dirty="0" smtClean="0"/>
              <a:t>who slew his brother because his works were evil and Abel’s were righteous</a:t>
            </a:r>
          </a:p>
          <a:p>
            <a:pPr eaLnBrk="1" hangingPunct="1">
              <a:lnSpc>
                <a:spcPct val="90000"/>
              </a:lnSpc>
            </a:pPr>
            <a:r>
              <a:rPr lang="en-US" b="1" dirty="0" smtClean="0">
                <a:solidFill>
                  <a:srgbClr val="0000CC"/>
                </a:solidFill>
              </a:rPr>
              <a:t>He is empowered by God </a:t>
            </a:r>
            <a:r>
              <a:rPr lang="en-US" dirty="0" smtClean="0"/>
              <a:t>(1:12; 2:6; 42:11)</a:t>
            </a:r>
          </a:p>
          <a:p>
            <a:pPr eaLnBrk="1" hangingPunct="1">
              <a:lnSpc>
                <a:spcPct val="90000"/>
              </a:lnSpc>
            </a:pPr>
            <a:r>
              <a:rPr lang="en-US" b="1" dirty="0" smtClean="0">
                <a:solidFill>
                  <a:srgbClr val="0000CC"/>
                </a:solidFill>
              </a:rPr>
              <a:t>Not an Angel:  </a:t>
            </a:r>
            <a:r>
              <a:rPr lang="en-US" b="1" dirty="0" smtClean="0">
                <a:solidFill>
                  <a:srgbClr val="7030A0"/>
                </a:solidFill>
              </a:rPr>
              <a:t>He claims God is wrong!</a:t>
            </a:r>
          </a:p>
          <a:p>
            <a:pPr lvl="1">
              <a:lnSpc>
                <a:spcPct val="90000"/>
              </a:lnSpc>
            </a:pPr>
            <a:r>
              <a:rPr lang="en-US" dirty="0" smtClean="0"/>
              <a:t>Satan is God’s opponent – Angels do His will (</a:t>
            </a:r>
            <a:r>
              <a:rPr lang="en-US" dirty="0" err="1" smtClean="0"/>
              <a:t>Psa</a:t>
            </a:r>
            <a:r>
              <a:rPr lang="en-US" dirty="0" smtClean="0"/>
              <a:t> 103)</a:t>
            </a:r>
          </a:p>
          <a:p>
            <a:pPr lvl="1">
              <a:lnSpc>
                <a:spcPct val="90000"/>
              </a:lnSpc>
            </a:pPr>
            <a:r>
              <a:rPr lang="en-US" dirty="0" smtClean="0"/>
              <a:t>Angels don’t bring slanderous accusations against God’s righteous children (1:9-11) &amp; are not jealous of humans &amp; would never delight in the downfall of righteous men</a:t>
            </a:r>
          </a:p>
          <a:p>
            <a:pPr eaLnBrk="1" hangingPunct="1">
              <a:lnSpc>
                <a:spcPct val="90000"/>
              </a:lnSpc>
            </a:pPr>
            <a:endParaRPr lang="en-US" dirty="0" smtClean="0"/>
          </a:p>
        </p:txBody>
      </p:sp>
      <p:pic>
        <p:nvPicPr>
          <p:cNvPr id="2050" name="Picture 2" descr="https://michaeloatway.files.wordpress.com/2013/09/image4.jpg?w=605&amp;h=2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76200"/>
            <a:ext cx="3324225" cy="1406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749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82600" y="57150"/>
            <a:ext cx="4800600" cy="1295400"/>
          </a:xfrm>
        </p:spPr>
        <p:txBody>
          <a:bodyPr>
            <a:normAutofit/>
          </a:bodyPr>
          <a:lstStyle/>
          <a:p>
            <a:pPr eaLnBrk="1" hangingPunct="1">
              <a:lnSpc>
                <a:spcPts val="3900"/>
              </a:lnSpc>
            </a:pPr>
            <a:r>
              <a:rPr lang="en-US" sz="4000" b="1" dirty="0" smtClean="0">
                <a:solidFill>
                  <a:srgbClr val="C00000"/>
                </a:solidFill>
              </a:rPr>
              <a:t>Who Is Satan in the book of Job?</a:t>
            </a:r>
          </a:p>
        </p:txBody>
      </p:sp>
      <p:sp>
        <p:nvSpPr>
          <p:cNvPr id="4099" name="Rectangle 3"/>
          <p:cNvSpPr>
            <a:spLocks noGrp="1" noChangeArrowheads="1"/>
          </p:cNvSpPr>
          <p:nvPr>
            <p:ph type="body" idx="1"/>
          </p:nvPr>
        </p:nvSpPr>
        <p:spPr>
          <a:xfrm>
            <a:off x="330200" y="1523999"/>
            <a:ext cx="8534400" cy="4710995"/>
          </a:xfrm>
        </p:spPr>
        <p:txBody>
          <a:bodyPr>
            <a:normAutofit fontScale="92500" lnSpcReduction="10000"/>
          </a:bodyPr>
          <a:lstStyle/>
          <a:p>
            <a:pPr eaLnBrk="1" hangingPunct="1">
              <a:lnSpc>
                <a:spcPct val="90000"/>
              </a:lnSpc>
            </a:pPr>
            <a:r>
              <a:rPr lang="en-US" b="1" dirty="0" smtClean="0">
                <a:solidFill>
                  <a:srgbClr val="0000CC"/>
                </a:solidFill>
              </a:rPr>
              <a:t>God attempts to save Satan </a:t>
            </a:r>
            <a:r>
              <a:rPr lang="en-US" dirty="0" smtClean="0"/>
              <a:t>&amp; convince him he is wrong</a:t>
            </a:r>
          </a:p>
          <a:p>
            <a:pPr eaLnBrk="1" hangingPunct="1">
              <a:lnSpc>
                <a:spcPct val="90000"/>
              </a:lnSpc>
            </a:pPr>
            <a:r>
              <a:rPr lang="en-US" b="1" dirty="0" smtClean="0">
                <a:solidFill>
                  <a:srgbClr val="0000CC"/>
                </a:solidFill>
              </a:rPr>
              <a:t>Satan can represent a group of people </a:t>
            </a:r>
            <a:r>
              <a:rPr lang="en-US" dirty="0" smtClean="0"/>
              <a:t>(</a:t>
            </a:r>
            <a:r>
              <a:rPr lang="en-US" dirty="0" err="1" smtClean="0"/>
              <a:t>Zech</a:t>
            </a:r>
            <a:r>
              <a:rPr lang="en-US" dirty="0" smtClean="0"/>
              <a:t> 3:1-2; Jude)</a:t>
            </a:r>
          </a:p>
          <a:p>
            <a:pPr>
              <a:lnSpc>
                <a:spcPct val="90000"/>
              </a:lnSpc>
            </a:pPr>
            <a:r>
              <a:rPr lang="en-US" b="1" dirty="0" smtClean="0">
                <a:solidFill>
                  <a:srgbClr val="0000CC"/>
                </a:solidFill>
              </a:rPr>
              <a:t>Probably not Job’s 3 friends </a:t>
            </a:r>
            <a:r>
              <a:rPr lang="en-US" dirty="0" smtClean="0"/>
              <a:t>because they would have known why all the calamities came on Job</a:t>
            </a:r>
          </a:p>
          <a:p>
            <a:pPr lvl="1">
              <a:lnSpc>
                <a:spcPct val="90000"/>
              </a:lnSpc>
            </a:pPr>
            <a:r>
              <a:rPr lang="en-US" b="1" dirty="0" smtClean="0">
                <a:solidFill>
                  <a:srgbClr val="0000CC"/>
                </a:solidFill>
              </a:rPr>
              <a:t>Job’s </a:t>
            </a:r>
            <a:r>
              <a:rPr lang="en-US" b="1" dirty="0">
                <a:solidFill>
                  <a:srgbClr val="0000CC"/>
                </a:solidFill>
              </a:rPr>
              <a:t>3 friends oppose </a:t>
            </a:r>
            <a:r>
              <a:rPr lang="en-US" b="1" dirty="0" smtClean="0">
                <a:solidFill>
                  <a:srgbClr val="0000CC"/>
                </a:solidFill>
              </a:rPr>
              <a:t>Job </a:t>
            </a:r>
            <a:r>
              <a:rPr lang="en-US" dirty="0" smtClean="0"/>
              <a:t>&amp; </a:t>
            </a:r>
            <a:r>
              <a:rPr lang="en-US" dirty="0"/>
              <a:t>make false accusations against Job – they certainly become part of </a:t>
            </a:r>
            <a:r>
              <a:rPr lang="en-US" dirty="0" smtClean="0"/>
              <a:t>Satan as the story progresses</a:t>
            </a:r>
            <a:endParaRPr lang="en-US" dirty="0"/>
          </a:p>
          <a:p>
            <a:pPr>
              <a:lnSpc>
                <a:spcPct val="90000"/>
              </a:lnSpc>
            </a:pPr>
            <a:r>
              <a:rPr lang="en-US" b="1" dirty="0" smtClean="0">
                <a:solidFill>
                  <a:srgbClr val="0000CC"/>
                </a:solidFill>
              </a:rPr>
              <a:t>He </a:t>
            </a:r>
            <a:r>
              <a:rPr lang="en-US" b="1" dirty="0">
                <a:solidFill>
                  <a:srgbClr val="0000CC"/>
                </a:solidFill>
              </a:rPr>
              <a:t>knows Job well </a:t>
            </a:r>
            <a:r>
              <a:rPr lang="en-US" dirty="0"/>
              <a:t>(1:10</a:t>
            </a:r>
            <a:r>
              <a:rPr lang="en-US" dirty="0" smtClean="0"/>
              <a:t>), so probably a member of Job’s ecclesia</a:t>
            </a:r>
            <a:endParaRPr lang="en-US" dirty="0"/>
          </a:p>
          <a:p>
            <a:pPr eaLnBrk="1" hangingPunct="1">
              <a:lnSpc>
                <a:spcPct val="90000"/>
              </a:lnSpc>
            </a:pPr>
            <a:endParaRPr lang="en-US" dirty="0" smtClean="0"/>
          </a:p>
        </p:txBody>
      </p:sp>
      <p:sp>
        <p:nvSpPr>
          <p:cNvPr id="4100" name="Text Box 5"/>
          <p:cNvSpPr txBox="1">
            <a:spLocks noChangeArrowheads="1"/>
          </p:cNvSpPr>
          <p:nvPr/>
        </p:nvSpPr>
        <p:spPr bwMode="auto">
          <a:xfrm>
            <a:off x="-1" y="6156325"/>
            <a:ext cx="9115425"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Be careful – you don’t want to be like him</a:t>
            </a:r>
            <a:endParaRPr lang="en-US" sz="3200" b="1" dirty="0">
              <a:solidFill>
                <a:srgbClr val="00B050"/>
              </a:solidFill>
              <a:latin typeface="Comic Sans MS" pitchFamily="66" charset="0"/>
            </a:endParaRPr>
          </a:p>
        </p:txBody>
      </p:sp>
      <p:pic>
        <p:nvPicPr>
          <p:cNvPr id="2050" name="Picture 2" descr="https://michaeloatway.files.wordpress.com/2013/09/image4.jpg?w=605&amp;h=2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76200"/>
            <a:ext cx="3324225" cy="1406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44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05049495"/>
              </p:ext>
            </p:extLst>
          </p:nvPr>
        </p:nvGraphicFramePr>
        <p:xfrm>
          <a:off x="304800" y="800100"/>
          <a:ext cx="8610600" cy="6438900"/>
        </p:xfrm>
        <a:graphic>
          <a:graphicData uri="http://schemas.openxmlformats.org/drawingml/2006/table">
            <a:tbl>
              <a:tblPr>
                <a:tableStyleId>{5C22544A-7EE6-4342-B048-85BDC9FD1C3A}</a:tableStyleId>
              </a:tblPr>
              <a:tblGrid>
                <a:gridCol w="4305300"/>
                <a:gridCol w="4305300"/>
              </a:tblGrid>
              <a:tr h="858520">
                <a:tc>
                  <a:txBody>
                    <a:bodyPr/>
                    <a:lstStyle/>
                    <a:p>
                      <a:pPr marL="0" marR="0" algn="ctr">
                        <a:lnSpc>
                          <a:spcPct val="100000"/>
                        </a:lnSpc>
                        <a:spcBef>
                          <a:spcPts val="0"/>
                        </a:spcBef>
                        <a:spcAft>
                          <a:spcPts val="0"/>
                        </a:spcAft>
                      </a:pPr>
                      <a:r>
                        <a:rPr lang="en-US" sz="2800" b="1" cap="small" dirty="0">
                          <a:effectLst/>
                        </a:rPr>
                        <a:t>Job’s “Satan”</a:t>
                      </a:r>
                      <a:endParaRPr lang="en-US" sz="6600" b="1" dirty="0">
                        <a:effectLst/>
                      </a:endParaRPr>
                    </a:p>
                    <a:p>
                      <a:pPr marL="0" marR="0" algn="ctr">
                        <a:lnSpc>
                          <a:spcPct val="100000"/>
                        </a:lnSpc>
                        <a:spcBef>
                          <a:spcPts val="0"/>
                        </a:spcBef>
                        <a:spcAft>
                          <a:spcPts val="0"/>
                        </a:spcAft>
                      </a:pPr>
                      <a:r>
                        <a:rPr lang="en-US" sz="2000" b="1" dirty="0">
                          <a:effectLst/>
                        </a:rPr>
                        <a:t>Hebrew: The adversary</a:t>
                      </a:r>
                      <a:endParaRPr lang="en-US" sz="5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2800" b="1" cap="small" dirty="0">
                          <a:effectLst/>
                        </a:rPr>
                        <a:t>Angels</a:t>
                      </a:r>
                      <a:endParaRPr lang="en-US" sz="6600" b="1" dirty="0">
                        <a:effectLst/>
                      </a:endParaRPr>
                    </a:p>
                    <a:p>
                      <a:pPr marL="0" marR="0" algn="ctr">
                        <a:lnSpc>
                          <a:spcPct val="100000"/>
                        </a:lnSpc>
                        <a:spcBef>
                          <a:spcPts val="0"/>
                        </a:spcBef>
                        <a:spcAft>
                          <a:spcPts val="0"/>
                        </a:spcAft>
                      </a:pPr>
                      <a:r>
                        <a:rPr lang="en-US" sz="2000" b="1" dirty="0">
                          <a:effectLst/>
                        </a:rPr>
                        <a:t>Hebrew: One sent, a messenger</a:t>
                      </a:r>
                      <a:endParaRPr lang="en-US" sz="5400" b="1" dirty="0">
                        <a:effectLst/>
                        <a:latin typeface="Times New Roman" panose="02020603050405020304" pitchFamily="18" charset="0"/>
                        <a:ea typeface="Times New Roman" panose="02020603050405020304" pitchFamily="18" charset="0"/>
                      </a:endParaRPr>
                    </a:p>
                  </a:txBody>
                  <a:tcPr marL="68580" marR="68580" marT="0" marB="0"/>
                </a:tc>
              </a:tr>
              <a:tr h="2146300">
                <a:tc>
                  <a:txBody>
                    <a:bodyPr/>
                    <a:lstStyle/>
                    <a:p>
                      <a:pPr marL="0" marR="0">
                        <a:lnSpc>
                          <a:spcPct val="100000"/>
                        </a:lnSpc>
                        <a:spcBef>
                          <a:spcPts val="600"/>
                        </a:spcBef>
                        <a:spcAft>
                          <a:spcPts val="600"/>
                        </a:spcAft>
                      </a:pPr>
                      <a:r>
                        <a:rPr lang="en-US" sz="2000" dirty="0">
                          <a:effectLst/>
                        </a:rPr>
                        <a:t>Satan answered the </a:t>
                      </a:r>
                      <a:r>
                        <a:rPr lang="en-US" sz="2000" cap="small" dirty="0">
                          <a:effectLst/>
                        </a:rPr>
                        <a:t>Lord,</a:t>
                      </a:r>
                      <a:r>
                        <a:rPr lang="en-US" sz="2000" dirty="0">
                          <a:effectLst/>
                        </a:rPr>
                        <a:t> “Does Job fear God for nothing?</a:t>
                      </a:r>
                      <a:r>
                        <a:rPr lang="en-US" sz="2000" dirty="0">
                          <a:effectLst/>
                          <a:sym typeface="Symbol" panose="05050102010706020507" pitchFamily="18" charset="2"/>
                        </a:rPr>
                        <a:t></a:t>
                      </a:r>
                      <a:r>
                        <a:rPr lang="en-US" sz="2000" dirty="0">
                          <a:effectLst/>
                        </a:rPr>
                        <a:t>stretch out Your hand and touch all that he has, and he will surely curse you to your face!”</a:t>
                      </a:r>
                      <a:r>
                        <a:rPr lang="en-US" sz="2000" dirty="0">
                          <a:effectLst/>
                          <a:sym typeface="Symbol" panose="05050102010706020507" pitchFamily="18" charset="2"/>
                        </a:rPr>
                        <a:t></a:t>
                      </a:r>
                      <a:r>
                        <a:rPr lang="en-US" sz="2000" dirty="0">
                          <a:effectLst/>
                        </a:rPr>
                        <a:t>Job 1:9</a:t>
                      </a:r>
                      <a:endParaRPr lang="en-US" sz="5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600"/>
                        </a:spcBef>
                        <a:spcAft>
                          <a:spcPts val="600"/>
                        </a:spcAft>
                      </a:pPr>
                      <a:r>
                        <a:rPr lang="en-US" sz="2000" dirty="0">
                          <a:effectLst/>
                        </a:rPr>
                        <a:t>Take heed that you do not despise one of these little ones, for I say to you that in heaven their angels always see the face of my Father who is in </a:t>
                      </a:r>
                      <a:r>
                        <a:rPr lang="en-US" sz="2000" dirty="0" err="1">
                          <a:effectLst/>
                        </a:rPr>
                        <a:t>heaven.</a:t>
                      </a:r>
                      <a:r>
                        <a:rPr lang="en-US" sz="2000" dirty="0" err="1">
                          <a:effectLst/>
                          <a:sym typeface="Symbol" panose="05050102010706020507" pitchFamily="18" charset="2"/>
                        </a:rPr>
                        <a:t></a:t>
                      </a:r>
                      <a:r>
                        <a:rPr lang="en-US" sz="2000" dirty="0" err="1">
                          <a:effectLst/>
                        </a:rPr>
                        <a:t>Mt</a:t>
                      </a:r>
                      <a:r>
                        <a:rPr lang="en-US" sz="2000" dirty="0">
                          <a:effectLst/>
                        </a:rPr>
                        <a:t> 18:10</a:t>
                      </a:r>
                      <a:endParaRPr lang="en-US" sz="5400" dirty="0">
                        <a:effectLst/>
                        <a:latin typeface="Times New Roman" panose="02020603050405020304" pitchFamily="18" charset="0"/>
                        <a:ea typeface="Times New Roman" panose="02020603050405020304" pitchFamily="18" charset="0"/>
                      </a:endParaRPr>
                    </a:p>
                  </a:txBody>
                  <a:tcPr marL="68580" marR="68580" marT="0" marB="0"/>
                </a:tc>
              </a:tr>
              <a:tr h="1287780">
                <a:tc>
                  <a:txBody>
                    <a:bodyPr/>
                    <a:lstStyle/>
                    <a:p>
                      <a:pPr marL="0" marR="0">
                        <a:lnSpc>
                          <a:spcPct val="100000"/>
                        </a:lnSpc>
                        <a:spcBef>
                          <a:spcPts val="600"/>
                        </a:spcBef>
                        <a:spcAft>
                          <a:spcPts val="600"/>
                        </a:spcAft>
                      </a:pPr>
                      <a:r>
                        <a:rPr lang="en-US" sz="2000" dirty="0">
                          <a:effectLst/>
                        </a:rPr>
                        <a:t>The </a:t>
                      </a:r>
                      <a:r>
                        <a:rPr lang="en-US" sz="2000" cap="small" dirty="0">
                          <a:effectLst/>
                        </a:rPr>
                        <a:t>Lord</a:t>
                      </a:r>
                      <a:r>
                        <a:rPr lang="en-US" sz="2000" dirty="0">
                          <a:effectLst/>
                        </a:rPr>
                        <a:t> said to Satan, “You incited me against him, to destroy him without </a:t>
                      </a:r>
                      <a:r>
                        <a:rPr lang="en-US" sz="2000" dirty="0" err="1">
                          <a:effectLst/>
                        </a:rPr>
                        <a:t>cause.”</a:t>
                      </a:r>
                      <a:r>
                        <a:rPr lang="en-US" sz="2000" dirty="0" err="1">
                          <a:effectLst/>
                          <a:sym typeface="Symbol" panose="05050102010706020507" pitchFamily="18" charset="2"/>
                        </a:rPr>
                        <a:t></a:t>
                      </a:r>
                      <a:r>
                        <a:rPr lang="en-US" sz="2000" dirty="0" err="1">
                          <a:effectLst/>
                        </a:rPr>
                        <a:t>Job</a:t>
                      </a:r>
                      <a:r>
                        <a:rPr lang="en-US" sz="2000" dirty="0">
                          <a:effectLst/>
                        </a:rPr>
                        <a:t> 2:3</a:t>
                      </a:r>
                      <a:endParaRPr lang="en-US" sz="5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600"/>
                        </a:spcBef>
                        <a:spcAft>
                          <a:spcPts val="600"/>
                        </a:spcAft>
                      </a:pPr>
                      <a:r>
                        <a:rPr lang="en-US" sz="2000" dirty="0">
                          <a:effectLst/>
                        </a:rPr>
                        <a:t>The angel of the Lord encamps all around those who fear him, and delivers </a:t>
                      </a:r>
                      <a:r>
                        <a:rPr lang="en-US" sz="2000" dirty="0" err="1">
                          <a:effectLst/>
                        </a:rPr>
                        <a:t>them.</a:t>
                      </a:r>
                      <a:r>
                        <a:rPr lang="en-US" sz="2000" dirty="0" err="1">
                          <a:effectLst/>
                          <a:sym typeface="Symbol" panose="05050102010706020507" pitchFamily="18" charset="2"/>
                        </a:rPr>
                        <a:t></a:t>
                      </a:r>
                      <a:r>
                        <a:rPr lang="en-US" sz="2000" dirty="0" err="1">
                          <a:effectLst/>
                        </a:rPr>
                        <a:t>Ps</a:t>
                      </a:r>
                      <a:r>
                        <a:rPr lang="en-US" sz="2000" dirty="0">
                          <a:effectLst/>
                        </a:rPr>
                        <a:t> 34:7</a:t>
                      </a:r>
                      <a:endParaRPr lang="en-US" sz="5400" dirty="0">
                        <a:effectLst/>
                        <a:latin typeface="Times New Roman" panose="02020603050405020304" pitchFamily="18" charset="0"/>
                        <a:ea typeface="Times New Roman" panose="02020603050405020304" pitchFamily="18" charset="0"/>
                      </a:endParaRPr>
                    </a:p>
                  </a:txBody>
                  <a:tcPr marL="68580" marR="68580" marT="0" marB="0"/>
                </a:tc>
              </a:tr>
              <a:tr h="2146300">
                <a:tc>
                  <a:txBody>
                    <a:bodyPr/>
                    <a:lstStyle/>
                    <a:p>
                      <a:pPr marL="0" marR="0">
                        <a:lnSpc>
                          <a:spcPct val="100000"/>
                        </a:lnSpc>
                        <a:spcBef>
                          <a:spcPts val="600"/>
                        </a:spcBef>
                        <a:spcAft>
                          <a:spcPts val="600"/>
                        </a:spcAft>
                      </a:pPr>
                      <a:r>
                        <a:rPr lang="en-US" sz="2000">
                          <a:effectLst/>
                        </a:rPr>
                        <a:t>Satan answered the </a:t>
                      </a:r>
                      <a:r>
                        <a:rPr lang="en-US" sz="2000" cap="small">
                          <a:effectLst/>
                        </a:rPr>
                        <a:t>Lord</a:t>
                      </a:r>
                      <a:r>
                        <a:rPr lang="en-US" sz="2000">
                          <a:effectLst/>
                        </a:rPr>
                        <a:t>, “Skin for skin! all that a man has he will give for his life</a:t>
                      </a:r>
                      <a:r>
                        <a:rPr lang="en-US" sz="2000">
                          <a:effectLst/>
                          <a:sym typeface="Symbol" panose="05050102010706020507" pitchFamily="18" charset="2"/>
                        </a:rPr>
                        <a:t></a:t>
                      </a:r>
                      <a:r>
                        <a:rPr lang="en-US" sz="2000">
                          <a:effectLst/>
                        </a:rPr>
                        <a:t>touch his bone and his flesh, he will curse you to your face!”</a:t>
                      </a:r>
                      <a:r>
                        <a:rPr lang="en-US" sz="2000">
                          <a:effectLst/>
                          <a:sym typeface="Symbol" panose="05050102010706020507" pitchFamily="18" charset="2"/>
                        </a:rPr>
                        <a:t></a:t>
                      </a:r>
                      <a:r>
                        <a:rPr lang="en-US" sz="2000">
                          <a:effectLst/>
                        </a:rPr>
                        <a:t>Job 2:4</a:t>
                      </a:r>
                      <a:endParaRPr lang="en-US" sz="5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0000"/>
                        </a:lnSpc>
                        <a:spcBef>
                          <a:spcPts val="600"/>
                        </a:spcBef>
                        <a:spcAft>
                          <a:spcPts val="600"/>
                        </a:spcAft>
                      </a:pPr>
                      <a:r>
                        <a:rPr lang="en-US" sz="2000" dirty="0">
                          <a:effectLst/>
                        </a:rPr>
                        <a:t>Are they not all ministering spirits sent forth to minister [do service] for those who will inherit salvation?</a:t>
                      </a:r>
                      <a:r>
                        <a:rPr lang="en-US" sz="2000" dirty="0">
                          <a:effectLst/>
                          <a:sym typeface="Symbol" panose="05050102010706020507" pitchFamily="18" charset="2"/>
                        </a:rPr>
                        <a:t></a:t>
                      </a:r>
                      <a:r>
                        <a:rPr lang="en-US" sz="2000" dirty="0">
                          <a:effectLst/>
                        </a:rPr>
                        <a:t>Heb 1:14</a:t>
                      </a:r>
                      <a:endParaRPr lang="en-US" sz="5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3" name="Rectangle 2"/>
          <p:cNvSpPr txBox="1">
            <a:spLocks noChangeArrowheads="1"/>
          </p:cNvSpPr>
          <p:nvPr/>
        </p:nvSpPr>
        <p:spPr>
          <a:xfrm>
            <a:off x="469900" y="152400"/>
            <a:ext cx="8128000" cy="1295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900"/>
              </a:lnSpc>
            </a:pPr>
            <a:r>
              <a:rPr lang="en-US" sz="4000" b="1" dirty="0" smtClean="0">
                <a:solidFill>
                  <a:srgbClr val="C00000"/>
                </a:solidFill>
              </a:rPr>
              <a:t>Job’s Satan is Not an Angel</a:t>
            </a:r>
          </a:p>
        </p:txBody>
      </p:sp>
    </p:spTree>
    <p:extLst>
      <p:ext uri="{BB962C8B-B14F-4D97-AF65-F5344CB8AC3E}">
        <p14:creationId xmlns:p14="http://schemas.microsoft.com/office/powerpoint/2010/main" val="2007402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https://jessmo17.files.wordpress.com/2016/11/jeremiah-1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457200" y="76200"/>
            <a:ext cx="8229600" cy="1295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200"/>
              </a:lnSpc>
            </a:pPr>
            <a:r>
              <a:rPr lang="en-US" sz="4000" b="1" dirty="0" smtClean="0">
                <a:solidFill>
                  <a:srgbClr val="FF4343"/>
                </a:solidFill>
              </a:rPr>
              <a:t>Satan represents all of us who falsely accuse our Brothers &amp; Sisters</a:t>
            </a:r>
          </a:p>
        </p:txBody>
      </p:sp>
    </p:spTree>
    <p:extLst>
      <p:ext uri="{BB962C8B-B14F-4D97-AF65-F5344CB8AC3E}">
        <p14:creationId xmlns:p14="http://schemas.microsoft.com/office/powerpoint/2010/main" val="4287340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70643"/>
            <a:ext cx="6019800" cy="919957"/>
          </a:xfrm>
        </p:spPr>
        <p:txBody>
          <a:bodyPr>
            <a:normAutofit/>
          </a:bodyPr>
          <a:lstStyle/>
          <a:p>
            <a:pPr eaLnBrk="1" hangingPunct="1"/>
            <a:r>
              <a:rPr lang="en-US" sz="5400" b="1" dirty="0" smtClean="0">
                <a:solidFill>
                  <a:srgbClr val="C00000"/>
                </a:solidFill>
              </a:rPr>
              <a:t>Why Study Job</a:t>
            </a:r>
          </a:p>
        </p:txBody>
      </p:sp>
      <p:sp>
        <p:nvSpPr>
          <p:cNvPr id="4099" name="Rectangle 3"/>
          <p:cNvSpPr>
            <a:spLocks noGrp="1" noChangeArrowheads="1"/>
          </p:cNvSpPr>
          <p:nvPr>
            <p:ph type="body" idx="1"/>
          </p:nvPr>
        </p:nvSpPr>
        <p:spPr>
          <a:xfrm>
            <a:off x="187712" y="1011044"/>
            <a:ext cx="8813800" cy="5313556"/>
          </a:xfrm>
        </p:spPr>
        <p:txBody>
          <a:bodyPr>
            <a:normAutofit fontScale="85000" lnSpcReduction="20000"/>
          </a:bodyPr>
          <a:lstStyle/>
          <a:p>
            <a:pPr eaLnBrk="1" hangingPunct="1">
              <a:lnSpc>
                <a:spcPct val="90000"/>
              </a:lnSpc>
            </a:pPr>
            <a:r>
              <a:rPr lang="en-US" b="1" dirty="0" smtClean="0">
                <a:solidFill>
                  <a:srgbClr val="0000CC"/>
                </a:solidFill>
              </a:rPr>
              <a:t>Help us understand how God works </a:t>
            </a:r>
            <a:r>
              <a:rPr lang="en-US" dirty="0" smtClean="0"/>
              <a:t>in                                            His family members’ lives so we can be                                     betters parents &amp; effective helpers in our ecclesias</a:t>
            </a:r>
          </a:p>
          <a:p>
            <a:pPr eaLnBrk="1" hangingPunct="1">
              <a:lnSpc>
                <a:spcPct val="90000"/>
              </a:lnSpc>
            </a:pPr>
            <a:r>
              <a:rPr lang="en-US" b="1" dirty="0" smtClean="0">
                <a:solidFill>
                  <a:srgbClr val="0000CC"/>
                </a:solidFill>
              </a:rPr>
              <a:t>Warns us to be careful </a:t>
            </a:r>
            <a:r>
              <a:rPr lang="en-US" dirty="0" smtClean="0"/>
              <a:t>about how we view and judge other brothers and sisters or God may have to bring on suffering</a:t>
            </a:r>
          </a:p>
          <a:p>
            <a:pPr>
              <a:lnSpc>
                <a:spcPct val="90000"/>
              </a:lnSpc>
            </a:pPr>
            <a:r>
              <a:rPr lang="en-US" b="1" dirty="0">
                <a:solidFill>
                  <a:srgbClr val="0000CC"/>
                </a:solidFill>
              </a:rPr>
              <a:t>Help us understand God </a:t>
            </a:r>
            <a:r>
              <a:rPr lang="en-US" dirty="0"/>
              <a:t>- Explains how our wonderful, loving, righteous God uses suffering to perfect all His children</a:t>
            </a:r>
          </a:p>
          <a:p>
            <a:pPr eaLnBrk="1" hangingPunct="1">
              <a:lnSpc>
                <a:spcPct val="90000"/>
              </a:lnSpc>
            </a:pPr>
            <a:r>
              <a:rPr lang="en-US" b="1" dirty="0" smtClean="0">
                <a:solidFill>
                  <a:srgbClr val="0000CC"/>
                </a:solidFill>
              </a:rPr>
              <a:t>Teaches us how to sincerely pray for others </a:t>
            </a:r>
            <a:r>
              <a:rPr lang="en-US" dirty="0" smtClean="0"/>
              <a:t>going through rough times without judging them</a:t>
            </a:r>
          </a:p>
          <a:p>
            <a:pPr>
              <a:lnSpc>
                <a:spcPct val="90000"/>
              </a:lnSpc>
            </a:pPr>
            <a:r>
              <a:rPr lang="en-US" b="1" dirty="0">
                <a:solidFill>
                  <a:srgbClr val="0000CC"/>
                </a:solidFill>
              </a:rPr>
              <a:t>Helps us to see the big picture </a:t>
            </a:r>
            <a:r>
              <a:rPr lang="en-US" dirty="0"/>
              <a:t>of what God is doing, rather than focus on specific events</a:t>
            </a:r>
          </a:p>
          <a:p>
            <a:pPr eaLnBrk="1" hangingPunct="1">
              <a:lnSpc>
                <a:spcPct val="90000"/>
              </a:lnSpc>
            </a:pPr>
            <a:r>
              <a:rPr lang="en-US" b="1" dirty="0" smtClean="0">
                <a:solidFill>
                  <a:srgbClr val="0000CC"/>
                </a:solidFill>
              </a:rPr>
              <a:t>Helps us realize and accept </a:t>
            </a:r>
            <a:r>
              <a:rPr lang="en-US" dirty="0" smtClean="0"/>
              <a:t>that we may have to suffer for the sake of others – like Jesus did</a:t>
            </a:r>
          </a:p>
          <a:p>
            <a:pPr eaLnBrk="1" hangingPunct="1">
              <a:lnSpc>
                <a:spcPct val="90000"/>
              </a:lnSpc>
            </a:pPr>
            <a:r>
              <a:rPr lang="en-US" b="1" dirty="0" smtClean="0">
                <a:solidFill>
                  <a:srgbClr val="0000CC"/>
                </a:solidFill>
              </a:rPr>
              <a:t>Most Sunday School curriculums skip Job, </a:t>
            </a:r>
            <a:r>
              <a:rPr lang="en-US" dirty="0" smtClean="0"/>
              <a:t>but it is 42 chapters and 3% of the Bible!   </a:t>
            </a:r>
            <a:r>
              <a:rPr lang="en-US" i="1" dirty="0" smtClean="0"/>
              <a:t>Must be important!</a:t>
            </a:r>
          </a:p>
        </p:txBody>
      </p:sp>
      <p:pic>
        <p:nvPicPr>
          <p:cNvPr id="2" name="Picture 2" descr="Image result for Job bible"/>
          <p:cNvPicPr>
            <a:picLocks noChangeAspect="1" noChangeArrowheads="1"/>
          </p:cNvPicPr>
          <p:nvPr/>
        </p:nvPicPr>
        <p:blipFill rotWithShape="1">
          <a:blip r:embed="rId3">
            <a:extLst>
              <a:ext uri="{28A0092B-C50C-407E-A947-70E740481C1C}">
                <a14:useLocalDpi xmlns:a14="http://schemas.microsoft.com/office/drawing/2010/main" val="0"/>
              </a:ext>
            </a:extLst>
          </a:blip>
          <a:srcRect t="7951" b="17868"/>
          <a:stretch/>
        </p:blipFill>
        <p:spPr bwMode="auto">
          <a:xfrm>
            <a:off x="6146180" y="50199"/>
            <a:ext cx="2780029" cy="1473801"/>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152400" y="6172200"/>
            <a:ext cx="88138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So we can become more effective comforters</a:t>
            </a:r>
            <a:endParaRPr lang="en-US" sz="2800" b="1" dirty="0">
              <a:solidFill>
                <a:srgbClr val="00B050"/>
              </a:solidFill>
              <a:latin typeface="Comic Sans MS" pitchFamily="66" charset="0"/>
            </a:endParaRPr>
          </a:p>
        </p:txBody>
      </p:sp>
    </p:spTree>
    <p:extLst>
      <p:ext uri="{BB962C8B-B14F-4D97-AF65-F5344CB8AC3E}">
        <p14:creationId xmlns:p14="http://schemas.microsoft.com/office/powerpoint/2010/main" val="234337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5562600" cy="1371600"/>
          </a:xfrm>
        </p:spPr>
        <p:txBody>
          <a:bodyPr/>
          <a:lstStyle/>
          <a:p>
            <a:pPr eaLnBrk="1" hangingPunct="1"/>
            <a:r>
              <a:rPr lang="en-US" sz="4000" b="1" dirty="0" smtClean="0">
                <a:solidFill>
                  <a:srgbClr val="C00000"/>
                </a:solidFill>
              </a:rPr>
              <a:t>John Thomas’ Explanation of Satan</a:t>
            </a:r>
          </a:p>
        </p:txBody>
      </p:sp>
      <p:sp>
        <p:nvSpPr>
          <p:cNvPr id="4099" name="Rectangle 3"/>
          <p:cNvSpPr>
            <a:spLocks noGrp="1" noChangeArrowheads="1"/>
          </p:cNvSpPr>
          <p:nvPr>
            <p:ph type="body" idx="1"/>
          </p:nvPr>
        </p:nvSpPr>
        <p:spPr>
          <a:xfrm>
            <a:off x="457200" y="1371600"/>
            <a:ext cx="8382000" cy="5257800"/>
          </a:xfrm>
        </p:spPr>
        <p:txBody>
          <a:bodyPr>
            <a:normAutofit fontScale="85000" lnSpcReduction="20000"/>
          </a:bodyPr>
          <a:lstStyle/>
          <a:p>
            <a:pPr marL="0" indent="0">
              <a:lnSpc>
                <a:spcPct val="90000"/>
              </a:lnSpc>
              <a:buNone/>
            </a:pPr>
            <a:r>
              <a:rPr lang="en-US" dirty="0" smtClean="0"/>
              <a:t>Job </a:t>
            </a:r>
            <a:r>
              <a:rPr lang="en-US" dirty="0"/>
              <a:t>was a man of substance and power, </a:t>
            </a:r>
            <a:r>
              <a:rPr lang="en-US" dirty="0" smtClean="0"/>
              <a:t>                                   being </a:t>
            </a:r>
            <a:r>
              <a:rPr lang="en-US" dirty="0"/>
              <a:t>“the greatest of all the men of the </a:t>
            </a:r>
            <a:r>
              <a:rPr lang="en-US" dirty="0" smtClean="0"/>
              <a:t>                                        East</a:t>
            </a:r>
            <a:r>
              <a:rPr lang="en-US" dirty="0"/>
              <a:t>”. He was one of “the sons of </a:t>
            </a:r>
            <a:r>
              <a:rPr lang="en-US" dirty="0" smtClean="0"/>
              <a:t>the                                               </a:t>
            </a:r>
            <a:r>
              <a:rPr lang="en-US" dirty="0"/>
              <a:t>Deity” belonging to that generation. </a:t>
            </a:r>
            <a:r>
              <a:rPr lang="en-US" dirty="0" smtClean="0"/>
              <a:t>                                             </a:t>
            </a:r>
            <a:r>
              <a:rPr lang="en-US" b="1" dirty="0" smtClean="0">
                <a:solidFill>
                  <a:srgbClr val="0000CC"/>
                </a:solidFill>
              </a:rPr>
              <a:t>There </a:t>
            </a:r>
            <a:r>
              <a:rPr lang="en-US" b="1" dirty="0">
                <a:solidFill>
                  <a:srgbClr val="0000CC"/>
                </a:solidFill>
              </a:rPr>
              <a:t>was among them also another man of power, who was nominally a coreligionist, but full of envy and unfriendly feeling towards Job.</a:t>
            </a:r>
            <a:r>
              <a:rPr lang="en-US" dirty="0"/>
              <a:t> This is not an unusual circumstance, even in societies reputed apostolic. In these, </a:t>
            </a:r>
            <a:r>
              <a:rPr lang="en-US" dirty="0" err="1"/>
              <a:t>Satans</a:t>
            </a:r>
            <a:r>
              <a:rPr lang="en-US" dirty="0"/>
              <a:t> too often abound, and become adversaries of those they cannot imitate. In Job’s day, there were general gatherings of the men of the East, with the sons of the Deity, at the place where the symbol of Yahweh’s presence was established... Here were two classes of worshippers, the nominal and the true; the former constituting the Satan; the latter consisting of the Sons of Deity, of whom Job was most eminent and conspicuous.</a:t>
            </a:r>
            <a:r>
              <a:rPr lang="en-US" i="1" dirty="0"/>
              <a:t> </a:t>
            </a:r>
            <a:r>
              <a:rPr lang="en-US" i="1" dirty="0" smtClean="0"/>
              <a:t>                              	                [</a:t>
            </a:r>
            <a:r>
              <a:rPr lang="en-US" i="1" dirty="0"/>
              <a:t>Eureka, </a:t>
            </a:r>
            <a:r>
              <a:rPr lang="en-US" i="1" dirty="0" err="1"/>
              <a:t>vol</a:t>
            </a:r>
            <a:r>
              <a:rPr lang="en-US" i="1" dirty="0"/>
              <a:t> 4, p82, Logos]</a:t>
            </a:r>
            <a:endParaRPr lang="en-US" dirty="0" smtClean="0"/>
          </a:p>
        </p:txBody>
      </p:sp>
      <p:pic>
        <p:nvPicPr>
          <p:cNvPr id="1026" name="Picture 2" descr="Image result for john thomas christadelphian"/>
          <p:cNvPicPr>
            <a:picLocks noChangeAspect="1" noChangeArrowheads="1"/>
          </p:cNvPicPr>
          <p:nvPr/>
        </p:nvPicPr>
        <p:blipFill rotWithShape="1">
          <a:blip r:embed="rId3">
            <a:extLst>
              <a:ext uri="{28A0092B-C50C-407E-A947-70E740481C1C}">
                <a14:useLocalDpi xmlns:a14="http://schemas.microsoft.com/office/drawing/2010/main" val="0"/>
              </a:ext>
            </a:extLst>
          </a:blip>
          <a:srcRect t="11446" r="17189" b="50267"/>
          <a:stretch/>
        </p:blipFill>
        <p:spPr bwMode="auto">
          <a:xfrm flipH="1">
            <a:off x="6400798" y="152401"/>
            <a:ext cx="259397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948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88900"/>
            <a:ext cx="8229600" cy="990600"/>
          </a:xfrm>
        </p:spPr>
        <p:txBody>
          <a:bodyPr>
            <a:normAutofit/>
          </a:bodyPr>
          <a:lstStyle/>
          <a:p>
            <a:pPr eaLnBrk="1" hangingPunct="1">
              <a:lnSpc>
                <a:spcPts val="3400"/>
              </a:lnSpc>
            </a:pPr>
            <a:r>
              <a:rPr lang="en-US" sz="3200" b="1" dirty="0" smtClean="0">
                <a:solidFill>
                  <a:srgbClr val="C00000"/>
                </a:solidFill>
              </a:rPr>
              <a:t>Every Character in Job says God (not Satan) brought the trouble on Job</a:t>
            </a:r>
          </a:p>
        </p:txBody>
      </p:sp>
      <p:sp>
        <p:nvSpPr>
          <p:cNvPr id="4099" name="Rectangle 3"/>
          <p:cNvSpPr>
            <a:spLocks noGrp="1" noChangeArrowheads="1"/>
          </p:cNvSpPr>
          <p:nvPr>
            <p:ph type="body" idx="1"/>
          </p:nvPr>
        </p:nvSpPr>
        <p:spPr>
          <a:xfrm>
            <a:off x="381000" y="1143000"/>
            <a:ext cx="8534400" cy="4876800"/>
          </a:xfrm>
        </p:spPr>
        <p:txBody>
          <a:bodyPr>
            <a:normAutofit fontScale="77500" lnSpcReduction="20000"/>
          </a:bodyPr>
          <a:lstStyle/>
          <a:p>
            <a:pPr marL="0" marR="0" indent="0">
              <a:spcBef>
                <a:spcPts val="0"/>
              </a:spcBef>
              <a:spcAft>
                <a:spcPts val="0"/>
              </a:spcAft>
              <a:buNone/>
            </a:pPr>
            <a:r>
              <a:rPr lang="en-US" b="1" dirty="0" smtClean="0">
                <a:solidFill>
                  <a:srgbClr val="0000CC"/>
                </a:solidFill>
                <a:ea typeface="Times New Roman" panose="02020603050405020304" pitchFamily="18" charset="0"/>
              </a:rPr>
              <a:t>A </a:t>
            </a:r>
            <a:r>
              <a:rPr lang="en-US" b="1" dirty="0">
                <a:solidFill>
                  <a:srgbClr val="0000CC"/>
                </a:solidFill>
                <a:ea typeface="Times New Roman" panose="02020603050405020304" pitchFamily="18" charset="0"/>
              </a:rPr>
              <a:t>messenger</a:t>
            </a:r>
            <a:r>
              <a:rPr lang="en-US" dirty="0">
                <a:solidFill>
                  <a:srgbClr val="0000CC"/>
                </a:solidFill>
                <a:ea typeface="Times New Roman" panose="02020603050405020304" pitchFamily="18" charset="0"/>
              </a:rPr>
              <a:t> </a:t>
            </a:r>
            <a:r>
              <a:rPr lang="en-US" b="1" dirty="0">
                <a:solidFill>
                  <a:srgbClr val="0000CC"/>
                </a:solidFill>
                <a:ea typeface="Times New Roman" panose="02020603050405020304" pitchFamily="18" charset="0"/>
              </a:rPr>
              <a:t>(1:16) </a:t>
            </a:r>
            <a:r>
              <a:rPr lang="en-US" dirty="0">
                <a:ea typeface="Times New Roman" panose="02020603050405020304" pitchFamily="18" charset="0"/>
              </a:rPr>
              <a:t>"The fire of God fell from heaven”</a:t>
            </a:r>
          </a:p>
          <a:p>
            <a:pPr marL="117475" marR="0" indent="-117475">
              <a:spcBef>
                <a:spcPts val="1800"/>
              </a:spcBef>
              <a:spcAft>
                <a:spcPts val="0"/>
              </a:spcAft>
              <a:buNone/>
            </a:pPr>
            <a:r>
              <a:rPr lang="en-US" b="1" dirty="0" smtClean="0">
                <a:solidFill>
                  <a:srgbClr val="0000CC"/>
                </a:solidFill>
                <a:ea typeface="Times New Roman" panose="02020603050405020304" pitchFamily="18" charset="0"/>
              </a:rPr>
              <a:t>Job  </a:t>
            </a:r>
            <a:r>
              <a:rPr lang="en-US" b="1" dirty="0">
                <a:solidFill>
                  <a:srgbClr val="0000CC"/>
                </a:solidFill>
                <a:ea typeface="Times New Roman" panose="02020603050405020304" pitchFamily="18" charset="0"/>
              </a:rPr>
              <a:t>(1:21)" </a:t>
            </a:r>
            <a:r>
              <a:rPr lang="en-US" dirty="0">
                <a:ea typeface="Times New Roman" panose="02020603050405020304" pitchFamily="18" charset="0"/>
              </a:rPr>
              <a:t>The LORD gave, and the LORD has taken away</a:t>
            </a:r>
            <a:r>
              <a:rPr lang="en-US" dirty="0" smtClean="0">
                <a:ea typeface="Times New Roman" panose="02020603050405020304" pitchFamily="18" charset="0"/>
              </a:rPr>
              <a:t>.“     </a:t>
            </a:r>
            <a:r>
              <a:rPr lang="en-US" i="1" dirty="0">
                <a:ea typeface="Times New Roman" panose="02020603050405020304" pitchFamily="18" charset="0"/>
              </a:rPr>
              <a:t>Note</a:t>
            </a:r>
            <a:r>
              <a:rPr lang="en-US" dirty="0">
                <a:ea typeface="Times New Roman" panose="02020603050405020304" pitchFamily="18" charset="0"/>
              </a:rPr>
              <a:t> (1:22) “in all this Job did not sin or charge God with wrong”</a:t>
            </a:r>
          </a:p>
          <a:p>
            <a:pPr marL="344488" marR="0" indent="-117475">
              <a:spcBef>
                <a:spcPts val="0"/>
              </a:spcBef>
              <a:spcAft>
                <a:spcPts val="0"/>
              </a:spcAft>
              <a:buNone/>
            </a:pPr>
            <a:r>
              <a:rPr lang="en-US" b="1" dirty="0" smtClean="0">
                <a:solidFill>
                  <a:srgbClr val="0000CC"/>
                </a:solidFill>
                <a:ea typeface="Times New Roman" panose="02020603050405020304" pitchFamily="18" charset="0"/>
              </a:rPr>
              <a:t>(</a:t>
            </a:r>
            <a:r>
              <a:rPr lang="en-US" b="1" dirty="0">
                <a:solidFill>
                  <a:srgbClr val="0000CC"/>
                </a:solidFill>
                <a:ea typeface="Times New Roman" panose="02020603050405020304" pitchFamily="18" charset="0"/>
              </a:rPr>
              <a:t>2:10) </a:t>
            </a:r>
            <a:r>
              <a:rPr lang="en-US" dirty="0">
                <a:ea typeface="Times New Roman" panose="02020603050405020304" pitchFamily="18" charset="0"/>
              </a:rPr>
              <a:t>“Shall we indeed accept good from God, and shall we not accept adversity?" </a:t>
            </a:r>
            <a:r>
              <a:rPr lang="en-US" dirty="0" smtClean="0">
                <a:ea typeface="Times New Roman" panose="02020603050405020304" pitchFamily="18" charset="0"/>
              </a:rPr>
              <a:t>   </a:t>
            </a:r>
            <a:r>
              <a:rPr lang="en-US" i="1" dirty="0">
                <a:ea typeface="Times New Roman" panose="02020603050405020304" pitchFamily="18" charset="0"/>
              </a:rPr>
              <a:t>Note</a:t>
            </a:r>
            <a:r>
              <a:rPr lang="en-US" dirty="0">
                <a:ea typeface="Times New Roman" panose="02020603050405020304" pitchFamily="18" charset="0"/>
              </a:rPr>
              <a:t>: (2:10) “In all this Job did not sin with his lips”</a:t>
            </a:r>
          </a:p>
          <a:p>
            <a:pPr marL="344488" marR="0" indent="-117475">
              <a:spcBef>
                <a:spcPts val="0"/>
              </a:spcBef>
              <a:spcAft>
                <a:spcPts val="0"/>
              </a:spcAft>
              <a:buNone/>
            </a:pPr>
            <a:r>
              <a:rPr lang="en-US" b="1" dirty="0" smtClean="0">
                <a:solidFill>
                  <a:srgbClr val="0000CC"/>
                </a:solidFill>
                <a:ea typeface="Times New Roman" panose="02020603050405020304" pitchFamily="18" charset="0"/>
              </a:rPr>
              <a:t>(</a:t>
            </a:r>
            <a:r>
              <a:rPr lang="en-US" b="1" dirty="0">
                <a:solidFill>
                  <a:srgbClr val="0000CC"/>
                </a:solidFill>
                <a:ea typeface="Times New Roman" panose="02020603050405020304" pitchFamily="18" charset="0"/>
              </a:rPr>
              <a:t>6:4) </a:t>
            </a:r>
            <a:r>
              <a:rPr lang="en-US" dirty="0" smtClean="0">
                <a:ea typeface="Times New Roman" panose="02020603050405020304" pitchFamily="18" charset="0"/>
              </a:rPr>
              <a:t>the </a:t>
            </a:r>
            <a:r>
              <a:rPr lang="en-US" dirty="0">
                <a:ea typeface="Times New Roman" panose="02020603050405020304" pitchFamily="18" charset="0"/>
              </a:rPr>
              <a:t>arrows of the Almighty are within me; my spirit drinks in their poison; the terrors of God are arrayed against me.</a:t>
            </a:r>
          </a:p>
          <a:p>
            <a:pPr marL="117475" marR="0" indent="-117475">
              <a:spcBef>
                <a:spcPts val="1800"/>
              </a:spcBef>
              <a:spcAft>
                <a:spcPts val="0"/>
              </a:spcAft>
              <a:buNone/>
            </a:pPr>
            <a:r>
              <a:rPr lang="en-US" b="1" dirty="0" smtClean="0">
                <a:solidFill>
                  <a:srgbClr val="0000CC"/>
                </a:solidFill>
                <a:ea typeface="Times New Roman" panose="02020603050405020304" pitchFamily="18" charset="0"/>
              </a:rPr>
              <a:t>Satan</a:t>
            </a:r>
            <a:r>
              <a:rPr lang="en-US" dirty="0" smtClean="0">
                <a:solidFill>
                  <a:srgbClr val="0000CC"/>
                </a:solidFill>
                <a:ea typeface="Times New Roman" panose="02020603050405020304" pitchFamily="18" charset="0"/>
              </a:rPr>
              <a:t> </a:t>
            </a:r>
            <a:r>
              <a:rPr lang="en-US" b="1" dirty="0">
                <a:solidFill>
                  <a:srgbClr val="0000CC"/>
                </a:solidFill>
                <a:ea typeface="Times New Roman" panose="02020603050405020304" pitchFamily="18" charset="0"/>
              </a:rPr>
              <a:t>(1:11) </a:t>
            </a:r>
            <a:r>
              <a:rPr lang="en-US" dirty="0">
                <a:ea typeface="Times New Roman" panose="02020603050405020304" pitchFamily="18" charset="0"/>
              </a:rPr>
              <a:t>"But now, stretch out Your hand and touch all that he has, and he will surely curse You to Your face!"</a:t>
            </a:r>
          </a:p>
          <a:p>
            <a:pPr marL="117475" marR="0" indent="-117475">
              <a:spcBef>
                <a:spcPts val="1800"/>
              </a:spcBef>
              <a:spcAft>
                <a:spcPts val="0"/>
              </a:spcAft>
              <a:buNone/>
            </a:pPr>
            <a:r>
              <a:rPr lang="en-US" b="1" dirty="0" smtClean="0">
                <a:solidFill>
                  <a:srgbClr val="0000CC"/>
                </a:solidFill>
                <a:ea typeface="Times New Roman" panose="02020603050405020304" pitchFamily="18" charset="0"/>
              </a:rPr>
              <a:t>God </a:t>
            </a:r>
            <a:r>
              <a:rPr lang="en-US" b="1" dirty="0">
                <a:solidFill>
                  <a:srgbClr val="0000CC"/>
                </a:solidFill>
                <a:ea typeface="Times New Roman" panose="02020603050405020304" pitchFamily="18" charset="0"/>
              </a:rPr>
              <a:t>(2:3) </a:t>
            </a:r>
            <a:r>
              <a:rPr lang="en-US" dirty="0">
                <a:ea typeface="Times New Roman" panose="02020603050405020304" pitchFamily="18" charset="0"/>
              </a:rPr>
              <a:t>“although you incited Me against him, to destroy him without cause</a:t>
            </a:r>
            <a:r>
              <a:rPr lang="en-US" dirty="0" smtClean="0">
                <a:ea typeface="Times New Roman" panose="02020603050405020304" pitchFamily="18" charset="0"/>
              </a:rPr>
              <a:t>”</a:t>
            </a:r>
            <a:endParaRPr lang="en-US" dirty="0">
              <a:ea typeface="Times New Roman" panose="02020603050405020304" pitchFamily="18" charset="0"/>
            </a:endParaRPr>
          </a:p>
        </p:txBody>
      </p:sp>
      <p:sp>
        <p:nvSpPr>
          <p:cNvPr id="4100" name="Text Box 5"/>
          <p:cNvSpPr txBox="1">
            <a:spLocks noChangeArrowheads="1"/>
          </p:cNvSpPr>
          <p:nvPr/>
        </p:nvSpPr>
        <p:spPr bwMode="auto">
          <a:xfrm>
            <a:off x="127000" y="6096000"/>
            <a:ext cx="88900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No one blames a fallen angel Devil</a:t>
            </a:r>
            <a:endParaRPr lang="en-US" sz="3200" b="1" dirty="0">
              <a:solidFill>
                <a:srgbClr val="00B050"/>
              </a:solidFill>
              <a:latin typeface="Comic Sans MS" pitchFamily="66" charset="0"/>
            </a:endParaRPr>
          </a:p>
        </p:txBody>
      </p:sp>
    </p:spTree>
    <p:extLst>
      <p:ext uri="{BB962C8B-B14F-4D97-AF65-F5344CB8AC3E}">
        <p14:creationId xmlns:p14="http://schemas.microsoft.com/office/powerpoint/2010/main" val="3771949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990600"/>
          </a:xfrm>
        </p:spPr>
        <p:txBody>
          <a:bodyPr>
            <a:normAutofit/>
          </a:bodyPr>
          <a:lstStyle/>
          <a:p>
            <a:pPr eaLnBrk="1" hangingPunct="1">
              <a:lnSpc>
                <a:spcPts val="3400"/>
              </a:lnSpc>
            </a:pPr>
            <a:r>
              <a:rPr lang="en-US" sz="3200" b="1" dirty="0" smtClean="0">
                <a:solidFill>
                  <a:srgbClr val="C00000"/>
                </a:solidFill>
              </a:rPr>
              <a:t>Every Character in Job says God (not Satan) brought the trouble on Job</a:t>
            </a:r>
          </a:p>
        </p:txBody>
      </p:sp>
      <p:sp>
        <p:nvSpPr>
          <p:cNvPr id="4099" name="Rectangle 3"/>
          <p:cNvSpPr>
            <a:spLocks noGrp="1" noChangeArrowheads="1"/>
          </p:cNvSpPr>
          <p:nvPr>
            <p:ph type="body" idx="1"/>
          </p:nvPr>
        </p:nvSpPr>
        <p:spPr>
          <a:xfrm>
            <a:off x="457200" y="1143000"/>
            <a:ext cx="8458200" cy="4876800"/>
          </a:xfrm>
        </p:spPr>
        <p:txBody>
          <a:bodyPr>
            <a:normAutofit fontScale="70000" lnSpcReduction="20000"/>
          </a:bodyPr>
          <a:lstStyle/>
          <a:p>
            <a:pPr marL="117475" marR="0" indent="-117475">
              <a:spcBef>
                <a:spcPts val="0"/>
              </a:spcBef>
              <a:spcAft>
                <a:spcPts val="1800"/>
              </a:spcAft>
              <a:buNone/>
            </a:pPr>
            <a:r>
              <a:rPr lang="en-US" b="1" dirty="0" err="1" smtClean="0">
                <a:solidFill>
                  <a:srgbClr val="0000CC"/>
                </a:solidFill>
                <a:ea typeface="Times New Roman" panose="02020603050405020304" pitchFamily="18" charset="0"/>
              </a:rPr>
              <a:t>Eliphaz</a:t>
            </a:r>
            <a:r>
              <a:rPr lang="en-US" b="1" dirty="0" smtClean="0">
                <a:solidFill>
                  <a:srgbClr val="0000CC"/>
                </a:solidFill>
                <a:ea typeface="Times New Roman" panose="02020603050405020304" pitchFamily="18" charset="0"/>
              </a:rPr>
              <a:t> </a:t>
            </a:r>
            <a:r>
              <a:rPr lang="en-US" b="1" dirty="0">
                <a:solidFill>
                  <a:srgbClr val="0000CC"/>
                </a:solidFill>
                <a:ea typeface="Times New Roman" panose="02020603050405020304" pitchFamily="18" charset="0"/>
              </a:rPr>
              <a:t>(5:17-18) </a:t>
            </a:r>
            <a:r>
              <a:rPr lang="en-US" dirty="0">
                <a:ea typeface="Times New Roman" panose="02020603050405020304" pitchFamily="18" charset="0"/>
              </a:rPr>
              <a:t>"Behold, happy is the man whom God corrects; therefore do not despise the chastening of the Almighty. For He bruises, but He binds up; he wounds, but His hands make whole.</a:t>
            </a:r>
          </a:p>
          <a:p>
            <a:pPr marL="117475" marR="0" indent="-117475">
              <a:spcBef>
                <a:spcPts val="0"/>
              </a:spcBef>
              <a:spcAft>
                <a:spcPts val="1800"/>
              </a:spcAft>
              <a:buNone/>
            </a:pPr>
            <a:r>
              <a:rPr lang="en-US" b="1" dirty="0" err="1" smtClean="0">
                <a:solidFill>
                  <a:srgbClr val="0000CC"/>
                </a:solidFill>
                <a:ea typeface="Times New Roman" panose="02020603050405020304" pitchFamily="18" charset="0"/>
              </a:rPr>
              <a:t>Bildad</a:t>
            </a:r>
            <a:r>
              <a:rPr lang="en-US" b="1" dirty="0" smtClean="0">
                <a:solidFill>
                  <a:srgbClr val="0000CC"/>
                </a:solidFill>
                <a:ea typeface="Times New Roman" panose="02020603050405020304" pitchFamily="18" charset="0"/>
              </a:rPr>
              <a:t> </a:t>
            </a:r>
            <a:r>
              <a:rPr lang="en-US" b="1" dirty="0">
                <a:solidFill>
                  <a:srgbClr val="0000CC"/>
                </a:solidFill>
                <a:ea typeface="Times New Roman" panose="02020603050405020304" pitchFamily="18" charset="0"/>
              </a:rPr>
              <a:t>(8:4) </a:t>
            </a:r>
            <a:r>
              <a:rPr lang="en-US" dirty="0">
                <a:ea typeface="Times New Roman" panose="02020603050405020304" pitchFamily="18" charset="0"/>
              </a:rPr>
              <a:t>If your (Job’s) sons have sinned against Him (God), he has cast them away for their transgression.</a:t>
            </a:r>
          </a:p>
          <a:p>
            <a:pPr marL="117475" marR="0" indent="-117475">
              <a:spcBef>
                <a:spcPts val="0"/>
              </a:spcBef>
              <a:spcAft>
                <a:spcPts val="1800"/>
              </a:spcAft>
              <a:buNone/>
            </a:pPr>
            <a:r>
              <a:rPr lang="en-US" b="1" dirty="0" err="1" smtClean="0">
                <a:solidFill>
                  <a:srgbClr val="0000CC"/>
                </a:solidFill>
                <a:ea typeface="Times New Roman" panose="02020603050405020304" pitchFamily="18" charset="0"/>
              </a:rPr>
              <a:t>Zophar</a:t>
            </a:r>
            <a:r>
              <a:rPr lang="en-US" b="1" dirty="0" smtClean="0">
                <a:solidFill>
                  <a:srgbClr val="0000CC"/>
                </a:solidFill>
                <a:ea typeface="Times New Roman" panose="02020603050405020304" pitchFamily="18" charset="0"/>
              </a:rPr>
              <a:t> </a:t>
            </a:r>
            <a:r>
              <a:rPr lang="en-US" b="1" dirty="0">
                <a:solidFill>
                  <a:srgbClr val="0000CC"/>
                </a:solidFill>
                <a:ea typeface="Times New Roman" panose="02020603050405020304" pitchFamily="18" charset="0"/>
              </a:rPr>
              <a:t>(11:6) </a:t>
            </a:r>
            <a:r>
              <a:rPr lang="en-US" dirty="0">
                <a:ea typeface="Times New Roman" panose="02020603050405020304" pitchFamily="18" charset="0"/>
              </a:rPr>
              <a:t>Know therefore that God exacts from you less than your iniquity deserves.</a:t>
            </a:r>
          </a:p>
          <a:p>
            <a:pPr marL="117475" marR="0" indent="-117475">
              <a:spcBef>
                <a:spcPts val="0"/>
              </a:spcBef>
              <a:spcAft>
                <a:spcPts val="1800"/>
              </a:spcAft>
              <a:buNone/>
            </a:pPr>
            <a:r>
              <a:rPr lang="en-US" b="1" dirty="0" err="1" smtClean="0">
                <a:solidFill>
                  <a:srgbClr val="0000CC"/>
                </a:solidFill>
                <a:ea typeface="Times New Roman" panose="02020603050405020304" pitchFamily="18" charset="0"/>
              </a:rPr>
              <a:t>Elihu</a:t>
            </a:r>
            <a:r>
              <a:rPr lang="en-US" b="1" dirty="0" smtClean="0">
                <a:solidFill>
                  <a:srgbClr val="0000CC"/>
                </a:solidFill>
                <a:ea typeface="Times New Roman" panose="02020603050405020304" pitchFamily="18" charset="0"/>
              </a:rPr>
              <a:t> </a:t>
            </a:r>
            <a:r>
              <a:rPr lang="en-US" b="1" dirty="0">
                <a:solidFill>
                  <a:srgbClr val="0000CC"/>
                </a:solidFill>
                <a:ea typeface="Times New Roman" panose="02020603050405020304" pitchFamily="18" charset="0"/>
              </a:rPr>
              <a:t>(33:19, 29) </a:t>
            </a:r>
            <a:r>
              <a:rPr lang="en-US" dirty="0">
                <a:ea typeface="Times New Roman" panose="02020603050405020304" pitchFamily="18" charset="0"/>
              </a:rPr>
              <a:t>“Man is also chastened with pain on his bed, and with strong pain in many of his bones” …. “Behold, God works all these things, twice, in fact, three times with a man,</a:t>
            </a:r>
          </a:p>
          <a:p>
            <a:pPr marL="117475" marR="0" indent="-117475">
              <a:spcBef>
                <a:spcPts val="0"/>
              </a:spcBef>
              <a:spcAft>
                <a:spcPts val="1800"/>
              </a:spcAft>
              <a:buNone/>
            </a:pPr>
            <a:r>
              <a:rPr lang="en-US" b="1" dirty="0" smtClean="0">
                <a:solidFill>
                  <a:srgbClr val="0000CC"/>
                </a:solidFill>
                <a:ea typeface="Times New Roman" panose="02020603050405020304" pitchFamily="18" charset="0"/>
              </a:rPr>
              <a:t>Author </a:t>
            </a:r>
            <a:r>
              <a:rPr lang="en-US" b="1" dirty="0">
                <a:solidFill>
                  <a:srgbClr val="0000CC"/>
                </a:solidFill>
                <a:ea typeface="Times New Roman" panose="02020603050405020304" pitchFamily="18" charset="0"/>
              </a:rPr>
              <a:t>(42:11) </a:t>
            </a:r>
            <a:r>
              <a:rPr lang="en-US" dirty="0">
                <a:ea typeface="Times New Roman" panose="02020603050405020304" pitchFamily="18" charset="0"/>
              </a:rPr>
              <a:t>Then all his brothers…sisters…acquaintances, came to him and ate food with him in his house; and they consoled him and comforted him for all the adversity that the LORD had brought upon him.</a:t>
            </a:r>
            <a:endParaRPr lang="en-US" dirty="0" smtClean="0"/>
          </a:p>
        </p:txBody>
      </p:sp>
      <p:sp>
        <p:nvSpPr>
          <p:cNvPr id="4100" name="Text Box 5"/>
          <p:cNvSpPr txBox="1">
            <a:spLocks noChangeArrowheads="1"/>
          </p:cNvSpPr>
          <p:nvPr/>
        </p:nvSpPr>
        <p:spPr bwMode="auto">
          <a:xfrm>
            <a:off x="127000" y="6037385"/>
            <a:ext cx="88900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No one blames a fallen angel Devil</a:t>
            </a:r>
            <a:endParaRPr lang="en-US" sz="3200" b="1" dirty="0">
              <a:solidFill>
                <a:srgbClr val="00B050"/>
              </a:solidFill>
              <a:latin typeface="Comic Sans MS" pitchFamily="66" charset="0"/>
            </a:endParaRPr>
          </a:p>
        </p:txBody>
      </p:sp>
    </p:spTree>
    <p:extLst>
      <p:ext uri="{BB962C8B-B14F-4D97-AF65-F5344CB8AC3E}">
        <p14:creationId xmlns:p14="http://schemas.microsoft.com/office/powerpoint/2010/main" val="2319814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23900" y="12699"/>
            <a:ext cx="4800600" cy="1306703"/>
          </a:xfrm>
        </p:spPr>
        <p:txBody>
          <a:bodyPr>
            <a:normAutofit fontScale="90000"/>
          </a:bodyPr>
          <a:lstStyle/>
          <a:p>
            <a:pPr eaLnBrk="1" hangingPunct="1"/>
            <a:r>
              <a:rPr lang="en-US" sz="4000" b="1" dirty="0" smtClean="0">
                <a:solidFill>
                  <a:srgbClr val="C00000"/>
                </a:solidFill>
              </a:rPr>
              <a:t>Why does all this happen to Job?</a:t>
            </a:r>
          </a:p>
        </p:txBody>
      </p:sp>
      <p:sp>
        <p:nvSpPr>
          <p:cNvPr id="4099" name="Rectangle 3"/>
          <p:cNvSpPr>
            <a:spLocks noGrp="1" noChangeArrowheads="1"/>
          </p:cNvSpPr>
          <p:nvPr>
            <p:ph type="body" idx="1"/>
          </p:nvPr>
        </p:nvSpPr>
        <p:spPr>
          <a:xfrm>
            <a:off x="304800" y="1319403"/>
            <a:ext cx="8534400" cy="4495800"/>
          </a:xfrm>
        </p:spPr>
        <p:txBody>
          <a:bodyPr>
            <a:normAutofit fontScale="92500"/>
          </a:bodyPr>
          <a:lstStyle/>
          <a:p>
            <a:pPr eaLnBrk="1" hangingPunct="1">
              <a:lnSpc>
                <a:spcPct val="90000"/>
              </a:lnSpc>
            </a:pPr>
            <a:r>
              <a:rPr lang="en-US" b="1" dirty="0" smtClean="0">
                <a:solidFill>
                  <a:srgbClr val="0000CC"/>
                </a:solidFill>
              </a:rPr>
              <a:t>Adversary was envious of Job</a:t>
            </a:r>
          </a:p>
          <a:p>
            <a:pPr eaLnBrk="1" hangingPunct="1">
              <a:lnSpc>
                <a:spcPct val="90000"/>
              </a:lnSpc>
            </a:pPr>
            <a:r>
              <a:rPr lang="en-US" b="1" dirty="0" smtClean="0">
                <a:solidFill>
                  <a:srgbClr val="0000CC"/>
                </a:solidFill>
              </a:rPr>
              <a:t>Adversary used Job’s                                         prosperity as an excuse </a:t>
            </a:r>
            <a:r>
              <a:rPr lang="en-US" dirty="0" smtClean="0"/>
              <a:t>as to                                       why he did not serve God like Job</a:t>
            </a:r>
          </a:p>
          <a:p>
            <a:pPr eaLnBrk="1" hangingPunct="1">
              <a:lnSpc>
                <a:spcPct val="90000"/>
              </a:lnSpc>
            </a:pPr>
            <a:r>
              <a:rPr lang="en-US" b="1" dirty="0" smtClean="0">
                <a:solidFill>
                  <a:srgbClr val="0000CC"/>
                </a:solidFill>
              </a:rPr>
              <a:t>God intended to show the adversary that God’s children live like God </a:t>
            </a:r>
            <a:r>
              <a:rPr lang="en-US" dirty="0" smtClean="0"/>
              <a:t>because they know it is the right way to live, not because of blessings in this life</a:t>
            </a:r>
          </a:p>
          <a:p>
            <a:pPr eaLnBrk="1" hangingPunct="1">
              <a:lnSpc>
                <a:spcPct val="90000"/>
              </a:lnSpc>
            </a:pPr>
            <a:r>
              <a:rPr lang="en-US" b="1" dirty="0" smtClean="0">
                <a:solidFill>
                  <a:srgbClr val="0000CC"/>
                </a:solidFill>
              </a:rPr>
              <a:t>God wanted to show the adversary that Job had faith in God’s righteousness</a:t>
            </a:r>
            <a:r>
              <a:rPr lang="en-US" dirty="0" smtClean="0">
                <a:solidFill>
                  <a:srgbClr val="0000CC"/>
                </a:solidFill>
              </a:rPr>
              <a:t> </a:t>
            </a:r>
            <a:r>
              <a:rPr lang="en-US" dirty="0" smtClean="0"/>
              <a:t>&amp; justice in spite of calamities in this life</a:t>
            </a:r>
          </a:p>
          <a:p>
            <a:pPr eaLnBrk="1" hangingPunct="1">
              <a:lnSpc>
                <a:spcPct val="90000"/>
              </a:lnSpc>
            </a:pPr>
            <a:endParaRPr lang="en-US" dirty="0" smtClean="0"/>
          </a:p>
          <a:p>
            <a:pPr eaLnBrk="1" hangingPunct="1">
              <a:lnSpc>
                <a:spcPct val="90000"/>
              </a:lnSpc>
            </a:pPr>
            <a:endParaRPr lang="en-US" dirty="0" smtClean="0"/>
          </a:p>
        </p:txBody>
      </p:sp>
      <p:sp>
        <p:nvSpPr>
          <p:cNvPr id="4100" name="Text Box 5"/>
          <p:cNvSpPr txBox="1">
            <a:spLocks noChangeArrowheads="1"/>
          </p:cNvSpPr>
          <p:nvPr/>
        </p:nvSpPr>
        <p:spPr bwMode="auto">
          <a:xfrm>
            <a:off x="381000" y="5867400"/>
            <a:ext cx="8229600" cy="646331"/>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B050"/>
                </a:solidFill>
                <a:latin typeface="Comic Sans MS" pitchFamily="66" charset="0"/>
              </a:rPr>
              <a:t>God was trying to save the Satan</a:t>
            </a:r>
            <a:endParaRPr lang="en-US" sz="3600" b="1" dirty="0">
              <a:solidFill>
                <a:srgbClr val="00B050"/>
              </a:solidFill>
              <a:latin typeface="Comic Sans MS" pitchFamily="66" charset="0"/>
            </a:endParaRPr>
          </a:p>
        </p:txBody>
      </p:sp>
      <p:pic>
        <p:nvPicPr>
          <p:cNvPr id="3074" name="Picture 2" descr="https://lightofzion.org/wp-content/uploads/2018/10/abraham-the-intercessor-e1540559364786.jpg"/>
          <p:cNvPicPr>
            <a:picLocks noChangeAspect="1" noChangeArrowheads="1"/>
          </p:cNvPicPr>
          <p:nvPr/>
        </p:nvPicPr>
        <p:blipFill rotWithShape="1">
          <a:blip r:embed="rId3">
            <a:extLst>
              <a:ext uri="{28A0092B-C50C-407E-A947-70E740481C1C}">
                <a14:useLocalDpi xmlns:a14="http://schemas.microsoft.com/office/drawing/2010/main" val="0"/>
              </a:ext>
            </a:extLst>
          </a:blip>
          <a:srcRect t="15583"/>
          <a:stretch/>
        </p:blipFill>
        <p:spPr bwMode="auto">
          <a:xfrm>
            <a:off x="5791200" y="228600"/>
            <a:ext cx="3200400" cy="2181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429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41357"/>
            <a:ext cx="5105400" cy="1143000"/>
          </a:xfrm>
        </p:spPr>
        <p:txBody>
          <a:bodyPr/>
          <a:lstStyle/>
          <a:p>
            <a:pPr eaLnBrk="1" hangingPunct="1"/>
            <a:r>
              <a:rPr lang="en-US" sz="4000" b="1" dirty="0" smtClean="0">
                <a:solidFill>
                  <a:srgbClr val="C00000"/>
                </a:solidFill>
              </a:rPr>
              <a:t>Adversary’s Position</a:t>
            </a:r>
          </a:p>
        </p:txBody>
      </p:sp>
      <p:sp>
        <p:nvSpPr>
          <p:cNvPr id="4099" name="Rectangle 3"/>
          <p:cNvSpPr>
            <a:spLocks noGrp="1" noChangeArrowheads="1"/>
          </p:cNvSpPr>
          <p:nvPr>
            <p:ph type="body" idx="1"/>
          </p:nvPr>
        </p:nvSpPr>
        <p:spPr>
          <a:xfrm>
            <a:off x="304800" y="919540"/>
            <a:ext cx="8229600" cy="4343400"/>
          </a:xfrm>
        </p:spPr>
        <p:txBody>
          <a:bodyPr>
            <a:normAutofit lnSpcReduction="10000"/>
          </a:bodyPr>
          <a:lstStyle/>
          <a:p>
            <a:pPr eaLnBrk="1" hangingPunct="1">
              <a:lnSpc>
                <a:spcPct val="90000"/>
              </a:lnSpc>
            </a:pPr>
            <a:r>
              <a:rPr lang="en-US" b="1" dirty="0" smtClean="0">
                <a:solidFill>
                  <a:srgbClr val="0000CC"/>
                </a:solidFill>
              </a:rPr>
              <a:t>He reasoned that Job served                                 God because God took care of                                  him </a:t>
            </a:r>
            <a:r>
              <a:rPr lang="en-US" dirty="0" smtClean="0"/>
              <a:t>and make life easy for Job</a:t>
            </a:r>
          </a:p>
          <a:p>
            <a:pPr eaLnBrk="1" hangingPunct="1">
              <a:lnSpc>
                <a:spcPct val="90000"/>
              </a:lnSpc>
            </a:pPr>
            <a:r>
              <a:rPr lang="en-US" b="1" dirty="0" smtClean="0">
                <a:solidFill>
                  <a:srgbClr val="0000CC"/>
                </a:solidFill>
              </a:rPr>
              <a:t>He thought life was easier for Job </a:t>
            </a:r>
            <a:r>
              <a:rPr lang="en-US" dirty="0" smtClean="0"/>
              <a:t>because of all the blessings Job received</a:t>
            </a:r>
          </a:p>
          <a:p>
            <a:pPr eaLnBrk="1" hangingPunct="1">
              <a:lnSpc>
                <a:spcPct val="90000"/>
              </a:lnSpc>
            </a:pPr>
            <a:r>
              <a:rPr lang="en-US" b="1" dirty="0" smtClean="0">
                <a:solidFill>
                  <a:srgbClr val="0000CC"/>
                </a:solidFill>
              </a:rPr>
              <a:t>He believed that if Job lost all his family </a:t>
            </a:r>
            <a:r>
              <a:rPr lang="en-US" dirty="0" smtClean="0"/>
              <a:t>and material blessings, Job would give up on God</a:t>
            </a:r>
          </a:p>
          <a:p>
            <a:pPr eaLnBrk="1" hangingPunct="1">
              <a:lnSpc>
                <a:spcPct val="90000"/>
              </a:lnSpc>
            </a:pPr>
            <a:r>
              <a:rPr lang="en-US" b="1" dirty="0" smtClean="0">
                <a:solidFill>
                  <a:srgbClr val="0000CC"/>
                </a:solidFill>
              </a:rPr>
              <a:t>He figured that if Job gave up after losing his blessings,</a:t>
            </a:r>
            <a:r>
              <a:rPr lang="en-US" b="1" dirty="0" smtClean="0">
                <a:solidFill>
                  <a:srgbClr val="2F2FFF"/>
                </a:solidFill>
              </a:rPr>
              <a:t> </a:t>
            </a:r>
            <a:r>
              <a:rPr lang="en-US" dirty="0" smtClean="0"/>
              <a:t>that would justify the adversary’s failure to serve God</a:t>
            </a:r>
          </a:p>
          <a:p>
            <a:pPr eaLnBrk="1" hangingPunct="1">
              <a:lnSpc>
                <a:spcPct val="90000"/>
              </a:lnSpc>
            </a:pPr>
            <a:endParaRPr lang="en-US" dirty="0" smtClean="0"/>
          </a:p>
        </p:txBody>
      </p:sp>
      <p:sp>
        <p:nvSpPr>
          <p:cNvPr id="4100" name="Text Box 5"/>
          <p:cNvSpPr txBox="1">
            <a:spLocks noChangeArrowheads="1"/>
          </p:cNvSpPr>
          <p:nvPr/>
        </p:nvSpPr>
        <p:spPr bwMode="auto">
          <a:xfrm>
            <a:off x="381000" y="5229980"/>
            <a:ext cx="8229600" cy="1569660"/>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Similar to our excuses today: we think if we had all the blessings of others, we would serve God faithfully </a:t>
            </a:r>
            <a:endParaRPr lang="en-US" sz="3200" b="1" dirty="0">
              <a:solidFill>
                <a:srgbClr val="00B050"/>
              </a:solidFill>
              <a:latin typeface="Comic Sans MS" pitchFamily="66" charset="0"/>
            </a:endParaRPr>
          </a:p>
        </p:txBody>
      </p:sp>
      <p:pic>
        <p:nvPicPr>
          <p:cNvPr id="5122" name="Picture 2" descr="https://theglorystory.com/wp-content/uploads/2016/07/Job-42.jpg"/>
          <p:cNvPicPr>
            <a:picLocks noChangeAspect="1" noChangeArrowheads="1"/>
          </p:cNvPicPr>
          <p:nvPr/>
        </p:nvPicPr>
        <p:blipFill rotWithShape="1">
          <a:blip r:embed="rId3">
            <a:extLst>
              <a:ext uri="{28A0092B-C50C-407E-A947-70E740481C1C}">
                <a14:useLocalDpi xmlns:a14="http://schemas.microsoft.com/office/drawing/2010/main" val="0"/>
              </a:ext>
            </a:extLst>
          </a:blip>
          <a:srcRect l="28093" r="5502" b="45833"/>
          <a:stretch/>
        </p:blipFill>
        <p:spPr bwMode="auto">
          <a:xfrm>
            <a:off x="5943600" y="143315"/>
            <a:ext cx="3132994" cy="191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603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76200" y="152400"/>
            <a:ext cx="9296400" cy="6324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626105"/>
            <a:ext cx="7010400" cy="914400"/>
          </a:xfrm>
        </p:spPr>
        <p:txBody>
          <a:bodyPr>
            <a:noAutofit/>
          </a:bodyPr>
          <a:lstStyle/>
          <a:p>
            <a:r>
              <a:rPr lang="en-US" sz="4800" b="1" dirty="0" smtClean="0">
                <a:solidFill>
                  <a:srgbClr val="663300"/>
                </a:solidFill>
              </a:rPr>
              <a:t>Job 1:13-19</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14400" y="1341558"/>
            <a:ext cx="7467600" cy="4781127"/>
          </a:xfrm>
        </p:spPr>
        <p:txBody>
          <a:bodyPr>
            <a:normAutofit fontScale="85000" lnSpcReduction="20000"/>
          </a:bodyPr>
          <a:lstStyle/>
          <a:p>
            <a:pPr marL="0" indent="231775">
              <a:buNone/>
            </a:pPr>
            <a:r>
              <a:rPr lang="en-US" dirty="0" smtClean="0"/>
              <a:t>13 </a:t>
            </a:r>
            <a:r>
              <a:rPr lang="en-US" dirty="0"/>
              <a:t>Now there was </a:t>
            </a:r>
            <a:r>
              <a:rPr lang="en-US" b="1" dirty="0">
                <a:solidFill>
                  <a:srgbClr val="0070C0"/>
                </a:solidFill>
              </a:rPr>
              <a:t>a day </a:t>
            </a:r>
            <a:r>
              <a:rPr lang="en-US" dirty="0"/>
              <a:t>when his sons and daughters were eating and drinking wine in their oldest brother's house; 14 and a messenger came to Job and said, "The oxen were plowing and the donkeys feeding beside them, 15 </a:t>
            </a:r>
            <a:r>
              <a:rPr lang="en-US" b="1" dirty="0">
                <a:solidFill>
                  <a:srgbClr val="7030A0"/>
                </a:solidFill>
              </a:rPr>
              <a:t>when the </a:t>
            </a:r>
            <a:r>
              <a:rPr lang="en-US" b="1" dirty="0" err="1">
                <a:solidFill>
                  <a:srgbClr val="7030A0"/>
                </a:solidFill>
              </a:rPr>
              <a:t>Sabeans</a:t>
            </a:r>
            <a:r>
              <a:rPr lang="en-US" b="1" dirty="0">
                <a:solidFill>
                  <a:srgbClr val="7030A0"/>
                </a:solidFill>
              </a:rPr>
              <a:t> raided them and took them away — indeed they have killed the servants with the edge of the sword; and I alone have escaped to tell you!" </a:t>
            </a:r>
          </a:p>
          <a:p>
            <a:pPr marL="0" indent="231775">
              <a:buNone/>
            </a:pPr>
            <a:r>
              <a:rPr lang="en-US" dirty="0" smtClean="0"/>
              <a:t>16 </a:t>
            </a:r>
            <a:r>
              <a:rPr lang="en-US" dirty="0"/>
              <a:t>While he was still speaking, another also came and said, </a:t>
            </a:r>
            <a:r>
              <a:rPr lang="en-US" b="1" dirty="0">
                <a:solidFill>
                  <a:srgbClr val="7030A0"/>
                </a:solidFill>
              </a:rPr>
              <a:t>"The fire of God fell from heaven and burned up the sheep and the servants, and consumed them; and I alone have escaped to tell you!" </a:t>
            </a:r>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Job’s Response</a:t>
            </a:r>
          </a:p>
        </p:txBody>
      </p:sp>
      <p:sp>
        <p:nvSpPr>
          <p:cNvPr id="7" name="Text Box 5"/>
          <p:cNvSpPr txBox="1">
            <a:spLocks noChangeArrowheads="1"/>
          </p:cNvSpPr>
          <p:nvPr/>
        </p:nvSpPr>
        <p:spPr bwMode="auto">
          <a:xfrm>
            <a:off x="990600" y="61722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Patient endurance &amp; acceptance</a:t>
            </a:r>
          </a:p>
        </p:txBody>
      </p:sp>
    </p:spTree>
    <p:extLst>
      <p:ext uri="{BB962C8B-B14F-4D97-AF65-F5344CB8AC3E}">
        <p14:creationId xmlns:p14="http://schemas.microsoft.com/office/powerpoint/2010/main" val="2941732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304800" y="152400"/>
            <a:ext cx="9753600" cy="6324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59543" y="500390"/>
            <a:ext cx="7010400" cy="914400"/>
          </a:xfrm>
        </p:spPr>
        <p:txBody>
          <a:bodyPr>
            <a:noAutofit/>
          </a:bodyPr>
          <a:lstStyle/>
          <a:p>
            <a:r>
              <a:rPr lang="en-US" sz="4800" b="1" dirty="0" smtClean="0">
                <a:solidFill>
                  <a:srgbClr val="663300"/>
                </a:solidFill>
              </a:rPr>
              <a:t>Job 1:13-19</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720271" y="1238673"/>
            <a:ext cx="7703457" cy="4724400"/>
          </a:xfrm>
        </p:spPr>
        <p:txBody>
          <a:bodyPr>
            <a:normAutofit fontScale="85000" lnSpcReduction="10000"/>
          </a:bodyPr>
          <a:lstStyle/>
          <a:p>
            <a:pPr marL="0" indent="231775">
              <a:buNone/>
            </a:pPr>
            <a:r>
              <a:rPr lang="en-US" dirty="0" smtClean="0"/>
              <a:t>17 </a:t>
            </a:r>
            <a:r>
              <a:rPr lang="en-US" dirty="0"/>
              <a:t>While he was still speaking, another also came and said, </a:t>
            </a:r>
            <a:r>
              <a:rPr lang="en-US" b="1" dirty="0">
                <a:solidFill>
                  <a:srgbClr val="7030A0"/>
                </a:solidFill>
              </a:rPr>
              <a:t>"The Chaldeans formed three bands, raided the camels and took them away, yes, and killed the servants with the edge of the sword; and I alone have escaped to tell you!" </a:t>
            </a:r>
          </a:p>
          <a:p>
            <a:pPr marL="0" indent="231775">
              <a:buNone/>
            </a:pPr>
            <a:r>
              <a:rPr lang="en-US" dirty="0" smtClean="0"/>
              <a:t>18 </a:t>
            </a:r>
            <a:r>
              <a:rPr lang="en-US" dirty="0"/>
              <a:t>While he was still speaking, another also came and said, </a:t>
            </a:r>
            <a:r>
              <a:rPr lang="en-US" b="1" dirty="0">
                <a:solidFill>
                  <a:srgbClr val="7030A0"/>
                </a:solidFill>
              </a:rPr>
              <a:t>"Your sons and daughters were eating and drinking wine in their oldest brother's house, 19 and suddenly a great wind came from across the wilderness and struck the four corners of the house, and it fell on the young people, and they are dead; and I alone have escaped to tell you!" </a:t>
            </a:r>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Job’s Response</a:t>
            </a:r>
          </a:p>
        </p:txBody>
      </p:sp>
      <p:sp>
        <p:nvSpPr>
          <p:cNvPr id="7" name="Text Box 5"/>
          <p:cNvSpPr txBox="1">
            <a:spLocks noChangeArrowheads="1"/>
          </p:cNvSpPr>
          <p:nvPr/>
        </p:nvSpPr>
        <p:spPr bwMode="auto">
          <a:xfrm>
            <a:off x="990600" y="61722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Patient endurance &amp; acceptance</a:t>
            </a:r>
          </a:p>
        </p:txBody>
      </p:sp>
    </p:spTree>
    <p:extLst>
      <p:ext uri="{BB962C8B-B14F-4D97-AF65-F5344CB8AC3E}">
        <p14:creationId xmlns:p14="http://schemas.microsoft.com/office/powerpoint/2010/main" val="158314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3025" y="0"/>
            <a:ext cx="6175375" cy="1143000"/>
          </a:xfrm>
        </p:spPr>
        <p:txBody>
          <a:bodyPr/>
          <a:lstStyle/>
          <a:p>
            <a:pPr eaLnBrk="1" hangingPunct="1"/>
            <a:r>
              <a:rPr lang="en-US" sz="4000" b="1" dirty="0" smtClean="0">
                <a:solidFill>
                  <a:srgbClr val="C00000"/>
                </a:solidFill>
              </a:rPr>
              <a:t>The First wave of Disasters</a:t>
            </a:r>
          </a:p>
        </p:txBody>
      </p:sp>
      <p:sp>
        <p:nvSpPr>
          <p:cNvPr id="4099" name="Rectangle 3"/>
          <p:cNvSpPr>
            <a:spLocks noGrp="1" noChangeArrowheads="1"/>
          </p:cNvSpPr>
          <p:nvPr>
            <p:ph type="body" idx="1"/>
          </p:nvPr>
        </p:nvSpPr>
        <p:spPr>
          <a:xfrm>
            <a:off x="457199" y="1142999"/>
            <a:ext cx="8308975" cy="2879725"/>
          </a:xfrm>
        </p:spPr>
        <p:txBody>
          <a:bodyPr>
            <a:normAutofit/>
          </a:bodyPr>
          <a:lstStyle/>
          <a:p>
            <a:pPr marL="460375" marR="0" indent="-460375" hangingPunct="0">
              <a:spcBef>
                <a:spcPts val="0"/>
              </a:spcBef>
              <a:spcAft>
                <a:spcPts val="1200"/>
              </a:spcAft>
              <a:tabLst>
                <a:tab pos="914400" algn="l"/>
              </a:tabLst>
            </a:pPr>
            <a:r>
              <a:rPr lang="en-US" u="sng" dirty="0" err="1" smtClean="0">
                <a:latin typeface="Arial" panose="020B0604020202020204" pitchFamily="34" charset="0"/>
                <a:ea typeface="Times New Roman" panose="02020603050405020304" pitchFamily="18" charset="0"/>
                <a:cs typeface="Times New Roman" panose="02020603050405020304" pitchFamily="18" charset="0"/>
              </a:rPr>
              <a:t>Sabeans</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killed oxen &amp; asses </a:t>
            </a:r>
            <a:r>
              <a:rPr lang="en-US" dirty="0" smtClean="0">
                <a:latin typeface="Arial" panose="020B0604020202020204" pitchFamily="34" charset="0"/>
                <a:ea typeface="Times New Roman" panose="02020603050405020304" pitchFamily="18" charset="0"/>
                <a:cs typeface="Times New Roman" panose="02020603050405020304" pitchFamily="18" charset="0"/>
              </a:rPr>
              <a:t>                                    and servants</a:t>
            </a:r>
            <a:endParaRPr lang="en-US" dirty="0">
              <a:latin typeface="Helv"/>
              <a:ea typeface="Times New Roman" panose="02020603050405020304" pitchFamily="18" charset="0"/>
              <a:cs typeface="Times New Roman" panose="02020603050405020304" pitchFamily="18" charset="0"/>
            </a:endParaRPr>
          </a:p>
          <a:p>
            <a:pPr marL="0" marR="0" hangingPunct="0">
              <a:spcBef>
                <a:spcPts val="0"/>
              </a:spcBef>
              <a:spcAft>
                <a:spcPts val="1200"/>
              </a:spcAft>
              <a:tabLst>
                <a:tab pos="228600" algn="l"/>
                <a:tab pos="457200" algn="l"/>
                <a:tab pos="685800" algn="l"/>
                <a:tab pos="914400" algn="l"/>
              </a:tabLst>
            </a:pPr>
            <a:r>
              <a:rPr lang="en-US" dirty="0">
                <a:latin typeface="Arial" panose="020B0604020202020204" pitchFamily="34" charset="0"/>
                <a:ea typeface="Times New Roman" panose="02020603050405020304" pitchFamily="18" charset="0"/>
                <a:cs typeface="Times New Roman" panose="02020603050405020304" pitchFamily="18" charset="0"/>
              </a:rPr>
              <a:t>	Fire of </a:t>
            </a:r>
            <a:r>
              <a:rPr lang="en-US" u="sng" dirty="0">
                <a:latin typeface="Arial" panose="020B0604020202020204" pitchFamily="34" charset="0"/>
                <a:ea typeface="Times New Roman" panose="02020603050405020304" pitchFamily="18" charset="0"/>
                <a:cs typeface="Times New Roman" panose="02020603050405020304" pitchFamily="18" charset="0"/>
              </a:rPr>
              <a:t>God</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smtClean="0">
                <a:latin typeface="Arial" panose="020B0604020202020204" pitchFamily="34" charset="0"/>
                <a:ea typeface="Times New Roman" panose="02020603050405020304" pitchFamily="18" charset="0"/>
                <a:cs typeface="Times New Roman" panose="02020603050405020304" pitchFamily="18" charset="0"/>
              </a:rPr>
              <a:t>(lightening) burned </a:t>
            </a:r>
            <a:r>
              <a:rPr lang="en-US" dirty="0">
                <a:latin typeface="Arial" panose="020B0604020202020204" pitchFamily="34" charset="0"/>
                <a:ea typeface="Times New Roman" panose="02020603050405020304" pitchFamily="18" charset="0"/>
                <a:cs typeface="Times New Roman" panose="02020603050405020304" pitchFamily="18" charset="0"/>
              </a:rPr>
              <a:t>up sheep</a:t>
            </a:r>
            <a:endParaRPr lang="en-US" dirty="0">
              <a:latin typeface="Helv"/>
              <a:ea typeface="Times New Roman" panose="02020603050405020304" pitchFamily="18" charset="0"/>
              <a:cs typeface="Times New Roman" panose="02020603050405020304" pitchFamily="18" charset="0"/>
            </a:endParaRPr>
          </a:p>
          <a:p>
            <a:pPr marL="0" marR="0" hangingPunct="0">
              <a:spcBef>
                <a:spcPts val="0"/>
              </a:spcBef>
              <a:spcAft>
                <a:spcPts val="1200"/>
              </a:spcAft>
              <a:tabLst>
                <a:tab pos="228600" algn="l"/>
                <a:tab pos="457200" algn="l"/>
                <a:tab pos="685800" algn="l"/>
                <a:tab pos="914400" algn="l"/>
              </a:tabLst>
            </a:pP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u="sng" dirty="0">
                <a:latin typeface="Arial" panose="020B0604020202020204" pitchFamily="34" charset="0"/>
                <a:ea typeface="Times New Roman" panose="02020603050405020304" pitchFamily="18" charset="0"/>
                <a:cs typeface="Times New Roman" panose="02020603050405020304" pitchFamily="18" charset="0"/>
              </a:rPr>
              <a:t>Chaldeans</a:t>
            </a:r>
            <a:r>
              <a:rPr lang="en-US" dirty="0">
                <a:latin typeface="Arial" panose="020B0604020202020204" pitchFamily="34" charset="0"/>
                <a:ea typeface="Times New Roman" panose="02020603050405020304" pitchFamily="18" charset="0"/>
                <a:cs typeface="Times New Roman" panose="02020603050405020304" pitchFamily="18" charset="0"/>
              </a:rPr>
              <a:t> killed camels &amp; servants</a:t>
            </a:r>
            <a:endParaRPr lang="en-US" dirty="0">
              <a:latin typeface="Helv"/>
              <a:ea typeface="Times New Roman" panose="02020603050405020304" pitchFamily="18" charset="0"/>
              <a:cs typeface="Times New Roman" panose="02020603050405020304" pitchFamily="18" charset="0"/>
            </a:endParaRPr>
          </a:p>
          <a:p>
            <a:pPr marL="0" marR="0" indent="0" hangingPunct="0">
              <a:spcBef>
                <a:spcPts val="0"/>
              </a:spcBef>
              <a:spcAft>
                <a:spcPts val="0"/>
              </a:spcAft>
              <a:buNone/>
              <a:tabLst>
                <a:tab pos="228600" algn="l"/>
                <a:tab pos="457200" algn="l"/>
                <a:tab pos="685800" algn="l"/>
                <a:tab pos="914400" algn="l"/>
              </a:tabLst>
            </a:pPr>
            <a:endParaRPr lang="en-US" dirty="0">
              <a:latin typeface="Helv"/>
              <a:ea typeface="Times New Roman" panose="02020603050405020304" pitchFamily="18" charset="0"/>
              <a:cs typeface="Times New Roman" panose="02020603050405020304" pitchFamily="18" charset="0"/>
            </a:endParaRPr>
          </a:p>
          <a:p>
            <a:pPr eaLnBrk="1" hangingPunct="1">
              <a:lnSpc>
                <a:spcPct val="90000"/>
              </a:lnSpc>
            </a:pPr>
            <a:endParaRPr lang="en-US" dirty="0" smtClean="0"/>
          </a:p>
        </p:txBody>
      </p:sp>
      <p:sp>
        <p:nvSpPr>
          <p:cNvPr id="4100" name="Text Box 5"/>
          <p:cNvSpPr txBox="1">
            <a:spLocks noChangeArrowheads="1"/>
          </p:cNvSpPr>
          <p:nvPr/>
        </p:nvSpPr>
        <p:spPr bwMode="auto">
          <a:xfrm>
            <a:off x="482600" y="5927725"/>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Note Job’s Response (v.20)</a:t>
            </a:r>
            <a:endParaRPr lang="en-US" sz="4000" b="1" dirty="0">
              <a:solidFill>
                <a:srgbClr val="00B050"/>
              </a:solidFill>
              <a:latin typeface="Comic Sans MS" pitchFamily="66" charset="0"/>
            </a:endParaRPr>
          </a:p>
        </p:txBody>
      </p:sp>
      <p:pic>
        <p:nvPicPr>
          <p:cNvPr id="1026" name="Picture 2" descr="Image result for job's disasters abibl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81400"/>
            <a:ext cx="3965575" cy="22273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ire of God on sheep&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5" y="100076"/>
            <a:ext cx="2711363" cy="20335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a:xfrm>
            <a:off x="4495799" y="3733800"/>
            <a:ext cx="4422774" cy="2590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0188" indent="-230188" hangingPunct="0">
              <a:spcBef>
                <a:spcPts val="0"/>
              </a:spcBef>
              <a:tabLst>
                <a:tab pos="228600" algn="l"/>
                <a:tab pos="457200" algn="l"/>
                <a:tab pos="685800" algn="l"/>
                <a:tab pos="914400" algn="l"/>
              </a:tabLst>
            </a:pP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smtClean="0">
                <a:latin typeface="Arial" panose="020B0604020202020204" pitchFamily="34" charset="0"/>
                <a:ea typeface="Times New Roman" panose="02020603050405020304" pitchFamily="18" charset="0"/>
                <a:cs typeface="Times New Roman" panose="02020603050405020304" pitchFamily="18" charset="0"/>
              </a:rPr>
              <a:t>Wind of </a:t>
            </a:r>
            <a:r>
              <a:rPr lang="en-US" u="sng" dirty="0" smtClean="0">
                <a:latin typeface="Arial" panose="020B0604020202020204" pitchFamily="34" charset="0"/>
                <a:ea typeface="Times New Roman" panose="02020603050405020304" pitchFamily="18" charset="0"/>
                <a:cs typeface="Times New Roman" panose="02020603050405020304" pitchFamily="18" charset="0"/>
              </a:rPr>
              <a:t>God</a:t>
            </a:r>
            <a:r>
              <a:rPr lang="en-US" dirty="0" smtClean="0">
                <a:latin typeface="Arial" panose="020B0604020202020204" pitchFamily="34" charset="0"/>
                <a:ea typeface="Times New Roman" panose="02020603050405020304" pitchFamily="18" charset="0"/>
                <a:cs typeface="Times New Roman" panose="02020603050405020304" pitchFamily="18" charset="0"/>
              </a:rPr>
              <a:t>  (tornado) killed all of Job’s kids</a:t>
            </a:r>
            <a:endParaRPr lang="en-US" dirty="0" smtClean="0">
              <a:latin typeface="Helv"/>
              <a:ea typeface="Times New Roman" panose="02020603050405020304" pitchFamily="18" charset="0"/>
              <a:cs typeface="Times New Roman" panose="02020603050405020304" pitchFamily="18" charset="0"/>
            </a:endParaRPr>
          </a:p>
          <a:p>
            <a:pPr marL="0" indent="0" hangingPunct="0">
              <a:spcBef>
                <a:spcPts val="0"/>
              </a:spcBef>
              <a:buFont typeface="Arial" pitchFamily="34" charset="0"/>
              <a:buNone/>
              <a:tabLst>
                <a:tab pos="228600" algn="l"/>
                <a:tab pos="457200" algn="l"/>
                <a:tab pos="685800" algn="l"/>
                <a:tab pos="914400" algn="l"/>
              </a:tabLst>
            </a:pPr>
            <a:endParaRPr lang="en-US" dirty="0" smtClean="0">
              <a:latin typeface="Helv"/>
              <a:ea typeface="Times New Roman" panose="02020603050405020304" pitchFamily="18" charset="0"/>
              <a:cs typeface="Times New Roman" panose="02020603050405020304" pitchFamily="18" charset="0"/>
            </a:endParaRPr>
          </a:p>
          <a:p>
            <a:pPr>
              <a:lnSpc>
                <a:spcPct val="90000"/>
              </a:lnSpc>
            </a:pPr>
            <a:endParaRPr lang="en-US" dirty="0" smtClean="0"/>
          </a:p>
        </p:txBody>
      </p:sp>
    </p:spTree>
    <p:extLst>
      <p:ext uri="{BB962C8B-B14F-4D97-AF65-F5344CB8AC3E}">
        <p14:creationId xmlns:p14="http://schemas.microsoft.com/office/powerpoint/2010/main" val="2214379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324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41400" y="675620"/>
            <a:ext cx="7010400" cy="914400"/>
          </a:xfrm>
        </p:spPr>
        <p:txBody>
          <a:bodyPr>
            <a:noAutofit/>
          </a:bodyPr>
          <a:lstStyle/>
          <a:p>
            <a:r>
              <a:rPr lang="en-US" sz="4800" b="1" dirty="0" smtClean="0">
                <a:solidFill>
                  <a:srgbClr val="663300"/>
                </a:solidFill>
              </a:rPr>
              <a:t>Job 1:20-22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467600" cy="4267200"/>
          </a:xfrm>
        </p:spPr>
        <p:txBody>
          <a:bodyPr>
            <a:normAutofit fontScale="85000" lnSpcReduction="10000"/>
          </a:bodyPr>
          <a:lstStyle/>
          <a:p>
            <a:pPr marL="0" indent="231775">
              <a:buNone/>
            </a:pPr>
            <a:r>
              <a:rPr lang="en-US" dirty="0" smtClean="0"/>
              <a:t>20 </a:t>
            </a:r>
            <a:r>
              <a:rPr lang="en-US" dirty="0"/>
              <a:t>Then Job arose, tore his </a:t>
            </a:r>
            <a:r>
              <a:rPr lang="en-US" dirty="0" smtClean="0"/>
              <a:t>robe </a:t>
            </a:r>
            <a:r>
              <a:rPr lang="en-US" i="1" dirty="0" smtClean="0"/>
              <a:t>[deeply sorrowful],</a:t>
            </a:r>
            <a:r>
              <a:rPr lang="en-US" dirty="0" smtClean="0"/>
              <a:t> </a:t>
            </a:r>
            <a:r>
              <a:rPr lang="en-US" dirty="0"/>
              <a:t>and shaved his </a:t>
            </a:r>
            <a:r>
              <a:rPr lang="en-US" dirty="0" smtClean="0"/>
              <a:t>head </a:t>
            </a:r>
            <a:r>
              <a:rPr lang="en-US" i="1" dirty="0" smtClean="0"/>
              <a:t>[repudiate sin &amp; start anew];</a:t>
            </a:r>
            <a:r>
              <a:rPr lang="en-US" dirty="0" smtClean="0"/>
              <a:t> </a:t>
            </a:r>
            <a:r>
              <a:rPr lang="en-US" dirty="0"/>
              <a:t>and he fell to the ground and </a:t>
            </a:r>
            <a:r>
              <a:rPr lang="en-US" dirty="0" smtClean="0"/>
              <a:t>worshiped </a:t>
            </a:r>
            <a:r>
              <a:rPr lang="en-US" i="1" dirty="0" smtClean="0"/>
              <a:t>[surrendered to God].</a:t>
            </a:r>
            <a:r>
              <a:rPr lang="en-US" dirty="0" smtClean="0"/>
              <a:t> </a:t>
            </a:r>
            <a:r>
              <a:rPr lang="en-US" dirty="0"/>
              <a:t>21 And he said</a:t>
            </a:r>
            <a:r>
              <a:rPr lang="en-US" dirty="0" smtClean="0"/>
              <a:t>:</a:t>
            </a:r>
          </a:p>
          <a:p>
            <a:pPr marL="0" indent="231775">
              <a:lnSpc>
                <a:spcPts val="3200"/>
              </a:lnSpc>
              <a:spcBef>
                <a:spcPts val="0"/>
              </a:spcBef>
              <a:buNone/>
            </a:pPr>
            <a:r>
              <a:rPr lang="en-US" dirty="0" smtClean="0"/>
              <a:t>"Naked I came from my mother's womb, and naked shall I return there. </a:t>
            </a:r>
            <a:r>
              <a:rPr lang="en-US" b="1" dirty="0" smtClean="0">
                <a:solidFill>
                  <a:srgbClr val="0000CC"/>
                </a:solidFill>
              </a:rPr>
              <a:t>The Lord gave, and the Lord has taken away; Blessed be the name of the Lord." </a:t>
            </a:r>
          </a:p>
          <a:p>
            <a:pPr marL="0" indent="231775">
              <a:buNone/>
            </a:pPr>
            <a:r>
              <a:rPr lang="en-US" dirty="0" smtClean="0"/>
              <a:t>22 </a:t>
            </a:r>
            <a:r>
              <a:rPr lang="en-US" b="1" dirty="0">
                <a:solidFill>
                  <a:srgbClr val="008000"/>
                </a:solidFill>
              </a:rPr>
              <a:t>In all this Job did not sin nor charge God with wrong. </a:t>
            </a:r>
            <a:r>
              <a:rPr lang="en-US" i="1" dirty="0" smtClean="0">
                <a:solidFill>
                  <a:srgbClr val="C00000"/>
                </a:solidFill>
              </a:rPr>
              <a:t>[so far, Satan has been shown to be wrong]</a:t>
            </a:r>
            <a:endParaRPr lang="en-US" i="1" dirty="0">
              <a:solidFill>
                <a:srgbClr val="C00000"/>
              </a:solidFill>
            </a:endParaRPr>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Job’s Response</a:t>
            </a:r>
          </a:p>
        </p:txBody>
      </p:sp>
      <p:sp>
        <p:nvSpPr>
          <p:cNvPr id="7" name="Text Box 5"/>
          <p:cNvSpPr txBox="1">
            <a:spLocks noChangeArrowheads="1"/>
          </p:cNvSpPr>
          <p:nvPr/>
        </p:nvSpPr>
        <p:spPr bwMode="auto">
          <a:xfrm>
            <a:off x="990600" y="61722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Patient endurance &amp; acceptance</a:t>
            </a:r>
          </a:p>
        </p:txBody>
      </p:sp>
    </p:spTree>
    <p:extLst>
      <p:ext uri="{BB962C8B-B14F-4D97-AF65-F5344CB8AC3E}">
        <p14:creationId xmlns:p14="http://schemas.microsoft.com/office/powerpoint/2010/main" val="1344511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237330"/>
            <a:ext cx="5105400" cy="1600200"/>
          </a:xfrm>
        </p:spPr>
        <p:txBody>
          <a:bodyPr/>
          <a:lstStyle/>
          <a:p>
            <a:pPr eaLnBrk="1" hangingPunct="1"/>
            <a:r>
              <a:rPr lang="en-US" sz="4000" b="1" dirty="0" smtClean="0">
                <a:solidFill>
                  <a:srgbClr val="C00000"/>
                </a:solidFill>
              </a:rPr>
              <a:t>Satan will not admit  he was wrong</a:t>
            </a:r>
          </a:p>
        </p:txBody>
      </p:sp>
      <p:sp>
        <p:nvSpPr>
          <p:cNvPr id="4099" name="Rectangle 3"/>
          <p:cNvSpPr>
            <a:spLocks noGrp="1" noChangeArrowheads="1"/>
          </p:cNvSpPr>
          <p:nvPr>
            <p:ph type="body" idx="1"/>
          </p:nvPr>
        </p:nvSpPr>
        <p:spPr>
          <a:xfrm>
            <a:off x="482600" y="1973262"/>
            <a:ext cx="7924800" cy="3733800"/>
          </a:xfrm>
        </p:spPr>
        <p:txBody>
          <a:bodyPr/>
          <a:lstStyle/>
          <a:p>
            <a:pPr eaLnBrk="1" hangingPunct="1">
              <a:lnSpc>
                <a:spcPct val="90000"/>
              </a:lnSpc>
            </a:pPr>
            <a:r>
              <a:rPr lang="en-US" dirty="0" smtClean="0"/>
              <a:t>The Adversary should have                         reconsidered his position</a:t>
            </a:r>
          </a:p>
          <a:p>
            <a:pPr eaLnBrk="1" hangingPunct="1">
              <a:lnSpc>
                <a:spcPct val="90000"/>
              </a:lnSpc>
            </a:pPr>
            <a:r>
              <a:rPr lang="en-US" dirty="0" smtClean="0"/>
              <a:t>Instead, he pursues further trials of Job</a:t>
            </a:r>
          </a:p>
        </p:txBody>
      </p:sp>
      <p:sp>
        <p:nvSpPr>
          <p:cNvPr id="4100" name="Text Box 5"/>
          <p:cNvSpPr txBox="1">
            <a:spLocks noChangeArrowheads="1"/>
          </p:cNvSpPr>
          <p:nvPr/>
        </p:nvSpPr>
        <p:spPr bwMode="auto">
          <a:xfrm>
            <a:off x="228600" y="3759992"/>
            <a:ext cx="8661400" cy="2862322"/>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Be careful when we get into debates and arguments when evidence is presented that shows we were wrong – Admit it and move on                – Don’t dig the hole deeper!</a:t>
            </a:r>
            <a:endParaRPr lang="en-US" sz="3600" b="1" dirty="0">
              <a:solidFill>
                <a:srgbClr val="00B050"/>
              </a:solidFill>
              <a:latin typeface="Comic Sans MS" pitchFamily="66" charset="0"/>
            </a:endParaRPr>
          </a:p>
        </p:txBody>
      </p:sp>
      <p:pic>
        <p:nvPicPr>
          <p:cNvPr id="2" name="Picture 1"/>
          <p:cNvPicPr>
            <a:picLocks noChangeAspect="1"/>
          </p:cNvPicPr>
          <p:nvPr/>
        </p:nvPicPr>
        <p:blipFill>
          <a:blip r:embed="rId3"/>
          <a:stretch>
            <a:fillRect/>
          </a:stretch>
        </p:blipFill>
        <p:spPr>
          <a:xfrm>
            <a:off x="5727700" y="169860"/>
            <a:ext cx="2933700" cy="2762250"/>
          </a:xfrm>
          <a:prstGeom prst="rect">
            <a:avLst/>
          </a:prstGeom>
        </p:spPr>
      </p:pic>
    </p:spTree>
    <p:extLst>
      <p:ext uri="{BB962C8B-B14F-4D97-AF65-F5344CB8AC3E}">
        <p14:creationId xmlns:p14="http://schemas.microsoft.com/office/powerpoint/2010/main" val="1042365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otivatemag.files.wordpress.com/2013/10/304450212_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9"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152400" y="76200"/>
            <a:ext cx="64008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8800" b="1" dirty="0" smtClean="0">
                <a:latin typeface="Edwardian Script ITC" panose="030303020407070D0804" pitchFamily="66" charset="0"/>
              </a:rPr>
              <a:t>Job Develops</a:t>
            </a:r>
          </a:p>
        </p:txBody>
      </p:sp>
      <p:pic>
        <p:nvPicPr>
          <p:cNvPr id="5" name="Picture 2" descr="https://motivatemag.files.wordpress.com/2013/10/304450212_640.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15000" contrast="-26000"/>
                    </a14:imgEffect>
                  </a14:imgLayer>
                </a14:imgProps>
              </a:ext>
              <a:ext uri="{28A0092B-C50C-407E-A947-70E740481C1C}">
                <a14:useLocalDpi xmlns:a14="http://schemas.microsoft.com/office/drawing/2010/main" val="0"/>
              </a:ext>
            </a:extLst>
          </a:blip>
          <a:srcRect l="54147" t="71111"/>
          <a:stretch/>
        </p:blipFill>
        <p:spPr bwMode="auto">
          <a:xfrm>
            <a:off x="4953000" y="4874941"/>
            <a:ext cx="4192859" cy="1981200"/>
          </a:xfrm>
          <a:prstGeom prst="rect">
            <a:avLst/>
          </a:prstGeom>
          <a:noFill/>
          <a:effectLst>
            <a:glow>
              <a:schemeClr val="accent1"/>
            </a:glow>
            <a:outerShdw dist="50800" sx="6000" sy="6000" algn="ctr" rotWithShape="0">
              <a:srgbClr val="000000"/>
            </a:outerShdw>
            <a:reflection endPos="0" dir="5400000" sy="-100000" algn="bl" rotWithShape="0"/>
          </a:effectLst>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a:xfrm>
            <a:off x="5105400" y="5181600"/>
            <a:ext cx="3657600" cy="1676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00CC"/>
                </a:solidFill>
              </a:rPr>
              <a:t>An important life issue that is not   in the B.A.S.F.</a:t>
            </a:r>
          </a:p>
        </p:txBody>
      </p:sp>
    </p:spTree>
    <p:extLst>
      <p:ext uri="{BB962C8B-B14F-4D97-AF65-F5344CB8AC3E}">
        <p14:creationId xmlns:p14="http://schemas.microsoft.com/office/powerpoint/2010/main" val="689821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324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41400" y="675620"/>
            <a:ext cx="7010400" cy="914400"/>
          </a:xfrm>
        </p:spPr>
        <p:txBody>
          <a:bodyPr>
            <a:noAutofit/>
          </a:bodyPr>
          <a:lstStyle/>
          <a:p>
            <a:r>
              <a:rPr lang="en-US" sz="4800" b="1" dirty="0" smtClean="0">
                <a:solidFill>
                  <a:srgbClr val="663300"/>
                </a:solidFill>
              </a:rPr>
              <a:t>Job 2:3-6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429780"/>
          </a:xfrm>
        </p:spPr>
        <p:txBody>
          <a:bodyPr>
            <a:normAutofit fontScale="77500" lnSpcReduction="20000"/>
          </a:bodyPr>
          <a:lstStyle/>
          <a:p>
            <a:pPr marL="0" indent="231775">
              <a:buNone/>
            </a:pPr>
            <a:r>
              <a:rPr lang="en-US" dirty="0" smtClean="0"/>
              <a:t>3 </a:t>
            </a:r>
            <a:r>
              <a:rPr lang="en-US" dirty="0"/>
              <a:t>Then the Lord said to Satan, "Have you considered My servant Job, </a:t>
            </a:r>
            <a:r>
              <a:rPr lang="en-US" b="1" dirty="0">
                <a:solidFill>
                  <a:srgbClr val="0000CC"/>
                </a:solidFill>
              </a:rPr>
              <a:t>that there is none like him on the earth, a blameless and upright man, one who fears God and shuns evil? And still he holds fast to his integrity, </a:t>
            </a:r>
            <a:r>
              <a:rPr lang="en-US" b="1" dirty="0">
                <a:solidFill>
                  <a:srgbClr val="C00000"/>
                </a:solidFill>
              </a:rPr>
              <a:t>although </a:t>
            </a:r>
            <a:r>
              <a:rPr lang="en-US" b="1" u="sng" dirty="0">
                <a:solidFill>
                  <a:srgbClr val="C00000"/>
                </a:solidFill>
              </a:rPr>
              <a:t>you incited Me against him, to destroy him without cause</a:t>
            </a:r>
            <a:r>
              <a:rPr lang="en-US" b="1" dirty="0">
                <a:solidFill>
                  <a:srgbClr val="C00000"/>
                </a:solidFill>
              </a:rPr>
              <a:t>." </a:t>
            </a:r>
          </a:p>
          <a:p>
            <a:pPr marL="0" indent="231775">
              <a:buNone/>
            </a:pPr>
            <a:r>
              <a:rPr lang="en-US" dirty="0" smtClean="0"/>
              <a:t>4 </a:t>
            </a:r>
            <a:r>
              <a:rPr lang="en-US" dirty="0"/>
              <a:t>So Satan answered the Lord and said, </a:t>
            </a:r>
            <a:r>
              <a:rPr lang="en-US" b="1" dirty="0">
                <a:solidFill>
                  <a:srgbClr val="C00000"/>
                </a:solidFill>
              </a:rPr>
              <a:t>"Skin for skin! Yes, all that a man has he will give for his life. </a:t>
            </a:r>
            <a:r>
              <a:rPr lang="en-US" b="1" dirty="0" smtClean="0">
                <a:solidFill>
                  <a:srgbClr val="C00000"/>
                </a:solidFill>
              </a:rPr>
              <a:t> 5 </a:t>
            </a:r>
            <a:r>
              <a:rPr lang="en-US" b="1" dirty="0">
                <a:solidFill>
                  <a:srgbClr val="C00000"/>
                </a:solidFill>
              </a:rPr>
              <a:t>But stretch out Your hand now, and touch his bone and his flesh, and he will surely curse You to Your face!" </a:t>
            </a:r>
          </a:p>
          <a:p>
            <a:pPr marL="0" indent="231775">
              <a:buNone/>
            </a:pPr>
            <a:r>
              <a:rPr lang="en-US" dirty="0" smtClean="0"/>
              <a:t>6 </a:t>
            </a:r>
            <a:r>
              <a:rPr lang="en-US" dirty="0"/>
              <a:t>And the Lord said to Satan,</a:t>
            </a:r>
            <a:r>
              <a:rPr lang="en-US" b="1" dirty="0">
                <a:solidFill>
                  <a:srgbClr val="008000"/>
                </a:solidFill>
              </a:rPr>
              <a:t> "Behold, he is in your hand, but spare his life." </a:t>
            </a:r>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Round 2 with Satan</a:t>
            </a:r>
          </a:p>
        </p:txBody>
      </p:sp>
      <p:sp>
        <p:nvSpPr>
          <p:cNvPr id="7" name="Text Box 5"/>
          <p:cNvSpPr txBox="1">
            <a:spLocks noChangeArrowheads="1"/>
          </p:cNvSpPr>
          <p:nvPr/>
        </p:nvSpPr>
        <p:spPr bwMode="auto">
          <a:xfrm>
            <a:off x="990600" y="61722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is still trying </a:t>
            </a:r>
            <a:r>
              <a:rPr lang="en-US" sz="2800" b="1" smtClean="0">
                <a:solidFill>
                  <a:srgbClr val="00B050"/>
                </a:solidFill>
                <a:latin typeface="Comic Sans MS" pitchFamily="66" charset="0"/>
              </a:rPr>
              <a:t>to convince Satan</a:t>
            </a:r>
            <a:endParaRPr lang="en-US" sz="2800" b="1" dirty="0" smtClean="0">
              <a:solidFill>
                <a:srgbClr val="00B050"/>
              </a:solidFill>
              <a:latin typeface="Comic Sans MS" pitchFamily="66" charset="0"/>
            </a:endParaRPr>
          </a:p>
        </p:txBody>
      </p:sp>
    </p:spTree>
    <p:extLst>
      <p:ext uri="{BB962C8B-B14F-4D97-AF65-F5344CB8AC3E}">
        <p14:creationId xmlns:p14="http://schemas.microsoft.com/office/powerpoint/2010/main" val="301584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Lory of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72" y="-13010"/>
            <a:ext cx="9170017" cy="687101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2376136" y="1600200"/>
            <a:ext cx="4343400" cy="3416320"/>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00CC"/>
                </a:solidFill>
                <a:latin typeface="Comic Sans MS" pitchFamily="66" charset="0"/>
              </a:rPr>
              <a:t>God is unbelievably patient (with an envious believer), shouldn’t we     be too?</a:t>
            </a:r>
          </a:p>
        </p:txBody>
      </p:sp>
    </p:spTree>
    <p:extLst>
      <p:ext uri="{BB962C8B-B14F-4D97-AF65-F5344CB8AC3E}">
        <p14:creationId xmlns:p14="http://schemas.microsoft.com/office/powerpoint/2010/main" val="2130090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81000"/>
            <a:ext cx="9158514" cy="6096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52500" y="848380"/>
            <a:ext cx="7010400" cy="914400"/>
          </a:xfrm>
        </p:spPr>
        <p:txBody>
          <a:bodyPr>
            <a:noAutofit/>
          </a:bodyPr>
          <a:lstStyle/>
          <a:p>
            <a:r>
              <a:rPr lang="en-US" sz="4800" b="1" dirty="0" smtClean="0">
                <a:solidFill>
                  <a:srgbClr val="663300"/>
                </a:solidFill>
              </a:rPr>
              <a:t>Job 2:7-10</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239000" cy="4429780"/>
          </a:xfrm>
        </p:spPr>
        <p:txBody>
          <a:bodyPr>
            <a:normAutofit fontScale="85000" lnSpcReduction="20000"/>
          </a:bodyPr>
          <a:lstStyle/>
          <a:p>
            <a:pPr marL="0" indent="231775">
              <a:buNone/>
            </a:pPr>
            <a:r>
              <a:rPr lang="en-US" dirty="0" smtClean="0"/>
              <a:t>7 </a:t>
            </a:r>
            <a:r>
              <a:rPr lang="en-US" dirty="0"/>
              <a:t>So Satan went out from the presence of the Lord, and </a:t>
            </a:r>
            <a:r>
              <a:rPr lang="en-US" b="1" dirty="0">
                <a:solidFill>
                  <a:srgbClr val="7030A0"/>
                </a:solidFill>
              </a:rPr>
              <a:t>struck Job with painful </a:t>
            </a:r>
            <a:r>
              <a:rPr lang="en-US" b="1" dirty="0" smtClean="0">
                <a:solidFill>
                  <a:srgbClr val="7030A0"/>
                </a:solidFill>
              </a:rPr>
              <a:t>boils</a:t>
            </a:r>
            <a:r>
              <a:rPr lang="en-US" i="1" dirty="0" smtClean="0">
                <a:solidFill>
                  <a:srgbClr val="7030A0"/>
                </a:solidFill>
              </a:rPr>
              <a:t> [probably leprosy]</a:t>
            </a:r>
            <a:r>
              <a:rPr lang="en-US" dirty="0" smtClean="0">
                <a:solidFill>
                  <a:srgbClr val="7030A0"/>
                </a:solidFill>
              </a:rPr>
              <a:t> </a:t>
            </a:r>
            <a:r>
              <a:rPr lang="en-US" b="1" dirty="0">
                <a:solidFill>
                  <a:srgbClr val="7030A0"/>
                </a:solidFill>
              </a:rPr>
              <a:t>from the sole of his foot to the crown of his head. </a:t>
            </a:r>
            <a:r>
              <a:rPr lang="en-US" dirty="0"/>
              <a:t>8 And he took for himself a potsherd with which to scrape himself while he sat in the midst of the ashes. </a:t>
            </a:r>
          </a:p>
          <a:p>
            <a:pPr marL="0" indent="231775">
              <a:buNone/>
            </a:pPr>
            <a:r>
              <a:rPr lang="en-US" dirty="0" smtClean="0"/>
              <a:t>9 </a:t>
            </a:r>
            <a:r>
              <a:rPr lang="en-US" dirty="0"/>
              <a:t>Then </a:t>
            </a:r>
            <a:r>
              <a:rPr lang="en-US" b="1" dirty="0">
                <a:solidFill>
                  <a:srgbClr val="C00000"/>
                </a:solidFill>
              </a:rPr>
              <a:t>his wife </a:t>
            </a:r>
            <a:r>
              <a:rPr lang="en-US" dirty="0"/>
              <a:t>said to him, </a:t>
            </a:r>
            <a:r>
              <a:rPr lang="en-US" b="1" dirty="0">
                <a:solidFill>
                  <a:srgbClr val="C00000"/>
                </a:solidFill>
              </a:rPr>
              <a:t>"Do you still hold fast to your integrity? Curse God and die!" </a:t>
            </a:r>
          </a:p>
          <a:p>
            <a:pPr marL="0" indent="231775">
              <a:buNone/>
            </a:pPr>
            <a:r>
              <a:rPr lang="en-US" dirty="0" smtClean="0"/>
              <a:t>10 </a:t>
            </a:r>
            <a:r>
              <a:rPr lang="en-US" dirty="0"/>
              <a:t>But he said to her, "You speak as one of the foolish women speaks. </a:t>
            </a:r>
            <a:r>
              <a:rPr lang="en-US" b="1" dirty="0">
                <a:solidFill>
                  <a:srgbClr val="0000CC"/>
                </a:solidFill>
              </a:rPr>
              <a:t>Shall we indeed accept good from God, and shall we not accept adversity?" </a:t>
            </a:r>
            <a:r>
              <a:rPr lang="en-US" b="1" dirty="0">
                <a:solidFill>
                  <a:srgbClr val="008000"/>
                </a:solidFill>
              </a:rPr>
              <a:t>In all this Job did not sin with his lips. </a:t>
            </a:r>
          </a:p>
        </p:txBody>
      </p:sp>
      <p:sp>
        <p:nvSpPr>
          <p:cNvPr id="6" name="Text Box 5"/>
          <p:cNvSpPr txBox="1">
            <a:spLocks noChangeArrowheads="1"/>
          </p:cNvSpPr>
          <p:nvPr/>
        </p:nvSpPr>
        <p:spPr bwMode="auto">
          <a:xfrm>
            <a:off x="990600" y="144840"/>
            <a:ext cx="7315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Envy &amp; Pride drove Satan to torture Job</a:t>
            </a:r>
          </a:p>
        </p:txBody>
      </p:sp>
      <p:sp>
        <p:nvSpPr>
          <p:cNvPr id="7" name="Text Box 5"/>
          <p:cNvSpPr txBox="1">
            <a:spLocks noChangeArrowheads="1"/>
          </p:cNvSpPr>
          <p:nvPr/>
        </p:nvSpPr>
        <p:spPr bwMode="auto">
          <a:xfrm>
            <a:off x="990600" y="61722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Satan was proved wrong again!</a:t>
            </a:r>
          </a:p>
        </p:txBody>
      </p:sp>
    </p:spTree>
    <p:extLst>
      <p:ext uri="{BB962C8B-B14F-4D97-AF65-F5344CB8AC3E}">
        <p14:creationId xmlns:p14="http://schemas.microsoft.com/office/powerpoint/2010/main" val="2357931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667000" y="144463"/>
            <a:ext cx="6248400" cy="1524000"/>
          </a:xfrm>
        </p:spPr>
        <p:txBody>
          <a:bodyPr>
            <a:normAutofit fontScale="90000"/>
          </a:bodyPr>
          <a:lstStyle/>
          <a:p>
            <a:pPr eaLnBrk="1" hangingPunct="1"/>
            <a:r>
              <a:rPr lang="en-US" sz="4000" b="1" dirty="0" smtClean="0">
                <a:solidFill>
                  <a:srgbClr val="C00000"/>
                </a:solidFill>
              </a:rPr>
              <a:t>You cannot Build your relationship with God based only on Good Events in our lives</a:t>
            </a:r>
          </a:p>
        </p:txBody>
      </p:sp>
      <p:sp>
        <p:nvSpPr>
          <p:cNvPr id="4099" name="Rectangle 3"/>
          <p:cNvSpPr>
            <a:spLocks noGrp="1" noChangeArrowheads="1"/>
          </p:cNvSpPr>
          <p:nvPr>
            <p:ph type="body" idx="1"/>
          </p:nvPr>
        </p:nvSpPr>
        <p:spPr>
          <a:xfrm>
            <a:off x="482600" y="1898650"/>
            <a:ext cx="8229600" cy="4038600"/>
          </a:xfrm>
        </p:spPr>
        <p:txBody>
          <a:bodyPr/>
          <a:lstStyle/>
          <a:p>
            <a:pPr eaLnBrk="1" hangingPunct="1">
              <a:lnSpc>
                <a:spcPct val="90000"/>
              </a:lnSpc>
            </a:pPr>
            <a:r>
              <a:rPr lang="en-US" b="1" dirty="0" smtClean="0">
                <a:solidFill>
                  <a:srgbClr val="0000CC"/>
                </a:solidFill>
              </a:rPr>
              <a:t>Leads to a prosperity gospel religion</a:t>
            </a:r>
          </a:p>
          <a:p>
            <a:pPr>
              <a:lnSpc>
                <a:spcPct val="90000"/>
              </a:lnSpc>
            </a:pPr>
            <a:r>
              <a:rPr lang="en-US" b="1" dirty="0">
                <a:solidFill>
                  <a:srgbClr val="0000CC"/>
                </a:solidFill>
              </a:rPr>
              <a:t>Leads to misjudging why God </a:t>
            </a:r>
            <a:r>
              <a:rPr lang="en-US" dirty="0"/>
              <a:t>brings tragic events into the lives of others </a:t>
            </a:r>
          </a:p>
          <a:p>
            <a:pPr eaLnBrk="1" hangingPunct="1">
              <a:lnSpc>
                <a:spcPct val="90000"/>
              </a:lnSpc>
            </a:pPr>
            <a:r>
              <a:rPr lang="en-US" b="1" dirty="0" smtClean="0">
                <a:solidFill>
                  <a:srgbClr val="0000CC"/>
                </a:solidFill>
              </a:rPr>
              <a:t>Does not prepare us for tragic events </a:t>
            </a:r>
            <a:r>
              <a:rPr lang="en-US" dirty="0" smtClean="0"/>
              <a:t>that God also brings into our lives</a:t>
            </a:r>
          </a:p>
          <a:p>
            <a:pPr eaLnBrk="1" hangingPunct="1">
              <a:lnSpc>
                <a:spcPct val="90000"/>
              </a:lnSpc>
            </a:pPr>
            <a:r>
              <a:rPr lang="en-US" b="1" dirty="0" smtClean="0">
                <a:solidFill>
                  <a:srgbClr val="0000CC"/>
                </a:solidFill>
              </a:rPr>
              <a:t>Results in anger against God                             </a:t>
            </a:r>
            <a:r>
              <a:rPr lang="en-US" dirty="0" smtClean="0"/>
              <a:t>when tragedies strike</a:t>
            </a:r>
          </a:p>
          <a:p>
            <a:pPr eaLnBrk="1" hangingPunct="1">
              <a:lnSpc>
                <a:spcPct val="90000"/>
              </a:lnSpc>
            </a:pPr>
            <a:endParaRPr lang="en-US" dirty="0" smtClean="0"/>
          </a:p>
          <a:p>
            <a:pPr eaLnBrk="1" hangingPunct="1">
              <a:lnSpc>
                <a:spcPct val="90000"/>
              </a:lnSpc>
            </a:pPr>
            <a:endParaRPr lang="en-US" dirty="0" smtClean="0"/>
          </a:p>
        </p:txBody>
      </p:sp>
      <p:sp>
        <p:nvSpPr>
          <p:cNvPr id="4100" name="Text Box 5"/>
          <p:cNvSpPr txBox="1">
            <a:spLocks noChangeArrowheads="1"/>
          </p:cNvSpPr>
          <p:nvPr/>
        </p:nvSpPr>
        <p:spPr bwMode="auto">
          <a:xfrm>
            <a:off x="228600" y="5318790"/>
            <a:ext cx="8610600" cy="1323439"/>
          </a:xfrm>
          <a:prstGeom prst="rect">
            <a:avLst/>
          </a:prstGeom>
          <a:noFill/>
          <a:ln w="9525">
            <a:noFill/>
            <a:miter lim="800000"/>
            <a:headEnd/>
            <a:tailEnd/>
          </a:ln>
        </p:spPr>
        <p:txBody>
          <a:bodyPr wrap="square">
            <a:spAutoFit/>
          </a:bodyPr>
          <a:lstStyle/>
          <a:p>
            <a:r>
              <a:rPr lang="en-US" sz="4000" b="1" dirty="0" smtClean="0">
                <a:solidFill>
                  <a:srgbClr val="00B050"/>
                </a:solidFill>
                <a:latin typeface="Comic Sans MS" pitchFamily="66" charset="0"/>
              </a:rPr>
              <a:t>   God uses Good and                     </a:t>
            </a:r>
          </a:p>
          <a:p>
            <a:r>
              <a:rPr lang="en-US" sz="4000" b="1" dirty="0" smtClean="0">
                <a:solidFill>
                  <a:srgbClr val="00B050"/>
                </a:solidFill>
                <a:latin typeface="Comic Sans MS" pitchFamily="66" charset="0"/>
              </a:rPr>
              <a:t> Calamities to train His children</a:t>
            </a:r>
            <a:endParaRPr lang="en-US" sz="4000" b="1" dirty="0">
              <a:solidFill>
                <a:srgbClr val="00B050"/>
              </a:solidFill>
              <a:latin typeface="Comic Sans MS" pitchFamily="66" charset="0"/>
            </a:endParaRPr>
          </a:p>
        </p:txBody>
      </p:sp>
      <p:pic>
        <p:nvPicPr>
          <p:cNvPr id="1026" name="Picture 2" descr="http://www.desicomments.com/wp-content/uploads/2017/02/Enjoy-Gods-Blessing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93" t="3624" r="11992" b="7575"/>
          <a:stretch/>
        </p:blipFill>
        <p:spPr bwMode="auto">
          <a:xfrm>
            <a:off x="104774" y="144463"/>
            <a:ext cx="2438401"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se2.mm.bing.net/th?id=OIP.d8khTO9dwCO7DLPMeMhaNQHaFH&amp;pid=Api&amp;P=0&amp;w=235&amp;h=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9738" y="4021932"/>
            <a:ext cx="2636612"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07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00"/>
                                        <p:tgtEl>
                                          <p:spTgt spid="10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wipe(down)">
                                      <p:cBhvr>
                                        <p:cTn id="10"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867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28700" y="926217"/>
            <a:ext cx="7010400" cy="543580"/>
          </a:xfrm>
        </p:spPr>
        <p:txBody>
          <a:bodyPr>
            <a:noAutofit/>
          </a:bodyPr>
          <a:lstStyle/>
          <a:p>
            <a:r>
              <a:rPr lang="en-US" sz="4800" b="1" dirty="0" smtClean="0">
                <a:solidFill>
                  <a:srgbClr val="663300"/>
                </a:solidFill>
              </a:rPr>
              <a:t>Ecclesiastes 7:13-14 </a:t>
            </a:r>
            <a:r>
              <a:rPr lang="en-US" b="1" dirty="0" smtClean="0">
                <a:solidFill>
                  <a:srgbClr val="663300"/>
                </a:solidFill>
              </a:rPr>
              <a:t>(NIV)</a:t>
            </a:r>
            <a:endParaRPr lang="en-US"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600200"/>
            <a:ext cx="7086600" cy="4396770"/>
          </a:xfrm>
        </p:spPr>
        <p:txBody>
          <a:bodyPr>
            <a:normAutofit fontScale="92500" lnSpcReduction="20000"/>
          </a:bodyPr>
          <a:lstStyle/>
          <a:p>
            <a:pPr marL="0" indent="231775">
              <a:lnSpc>
                <a:spcPct val="110000"/>
              </a:lnSpc>
              <a:spcBef>
                <a:spcPts val="0"/>
              </a:spcBef>
              <a:buNone/>
            </a:pPr>
            <a:r>
              <a:rPr lang="en-US" dirty="0" smtClean="0"/>
              <a:t>13</a:t>
            </a:r>
            <a:r>
              <a:rPr lang="en-US" b="1" dirty="0" smtClean="0">
                <a:solidFill>
                  <a:srgbClr val="0000CC"/>
                </a:solidFill>
              </a:rPr>
              <a:t> </a:t>
            </a:r>
            <a:r>
              <a:rPr lang="en-US" b="1" dirty="0">
                <a:solidFill>
                  <a:srgbClr val="0000CC"/>
                </a:solidFill>
              </a:rPr>
              <a:t>Consider what God has done:</a:t>
            </a:r>
          </a:p>
          <a:p>
            <a:pPr marL="0" indent="231775">
              <a:lnSpc>
                <a:spcPct val="110000"/>
              </a:lnSpc>
              <a:spcBef>
                <a:spcPts val="0"/>
              </a:spcBef>
              <a:buNone/>
            </a:pPr>
            <a:r>
              <a:rPr lang="en-US" dirty="0" smtClean="0"/>
              <a:t>Who </a:t>
            </a:r>
            <a:r>
              <a:rPr lang="en-US" dirty="0"/>
              <a:t>can </a:t>
            </a:r>
            <a:r>
              <a:rPr lang="en-US" dirty="0" smtClean="0"/>
              <a:t>straighten what </a:t>
            </a:r>
            <a:r>
              <a:rPr lang="en-US" dirty="0"/>
              <a:t>he has made crooked? </a:t>
            </a:r>
            <a:r>
              <a:rPr lang="en-US" dirty="0" smtClean="0"/>
              <a:t>14 </a:t>
            </a:r>
            <a:r>
              <a:rPr lang="en-US" dirty="0"/>
              <a:t>When times are good, be happy</a:t>
            </a:r>
            <a:r>
              <a:rPr lang="en-US" dirty="0" smtClean="0"/>
              <a:t>; but </a:t>
            </a:r>
            <a:r>
              <a:rPr lang="en-US" dirty="0"/>
              <a:t>when times are bad, consider:</a:t>
            </a:r>
          </a:p>
          <a:p>
            <a:pPr marL="0" indent="231775">
              <a:buNone/>
            </a:pPr>
            <a:r>
              <a:rPr lang="en-US" b="1" dirty="0">
                <a:solidFill>
                  <a:srgbClr val="0000CC"/>
                </a:solidFill>
              </a:rPr>
              <a:t>God has made the </a:t>
            </a:r>
            <a:r>
              <a:rPr lang="en-US" b="1" dirty="0" smtClean="0">
                <a:solidFill>
                  <a:srgbClr val="0000CC"/>
                </a:solidFill>
              </a:rPr>
              <a:t>one as </a:t>
            </a:r>
            <a:r>
              <a:rPr lang="en-US" b="1" dirty="0">
                <a:solidFill>
                  <a:srgbClr val="0000CC"/>
                </a:solidFill>
              </a:rPr>
              <a:t>well as the other</a:t>
            </a:r>
            <a:r>
              <a:rPr lang="en-US" b="1" dirty="0" smtClean="0">
                <a:solidFill>
                  <a:srgbClr val="0000CC"/>
                </a:solidFill>
              </a:rPr>
              <a:t>. </a:t>
            </a:r>
            <a:r>
              <a:rPr lang="en-US" dirty="0" smtClean="0"/>
              <a:t>Therefore</a:t>
            </a:r>
            <a:r>
              <a:rPr lang="en-US" dirty="0"/>
              <a:t>, a man cannot </a:t>
            </a:r>
            <a:r>
              <a:rPr lang="en-US" dirty="0" smtClean="0"/>
              <a:t>discover anything </a:t>
            </a:r>
            <a:r>
              <a:rPr lang="en-US" dirty="0"/>
              <a:t>about his future. </a:t>
            </a:r>
            <a:r>
              <a:rPr lang="en-US" i="1" dirty="0" smtClean="0">
                <a:solidFill>
                  <a:srgbClr val="663300"/>
                </a:solidFill>
              </a:rPr>
              <a:t>[you cannot tell from events of this life whether God will grant you eternal life or not! And you cannot judge others by events of their lives!]</a:t>
            </a:r>
            <a:endParaRPr lang="en-US" i="1" dirty="0">
              <a:solidFill>
                <a:srgbClr val="663300"/>
              </a:solidFill>
            </a:endParaRPr>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God brings blessing and calamity</a:t>
            </a:r>
          </a:p>
        </p:txBody>
      </p:sp>
      <p:sp>
        <p:nvSpPr>
          <p:cNvPr id="7" name="Text Box 5"/>
          <p:cNvSpPr txBox="1">
            <a:spLocks noChangeArrowheads="1"/>
          </p:cNvSpPr>
          <p:nvPr/>
        </p:nvSpPr>
        <p:spPr bwMode="auto">
          <a:xfrm>
            <a:off x="990600" y="5715000"/>
            <a:ext cx="72390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does not have a prosperity Gospel. He uses good and bad to train us.</a:t>
            </a:r>
          </a:p>
        </p:txBody>
      </p:sp>
    </p:spTree>
    <p:extLst>
      <p:ext uri="{BB962C8B-B14F-4D97-AF65-F5344CB8AC3E}">
        <p14:creationId xmlns:p14="http://schemas.microsoft.com/office/powerpoint/2010/main" val="3337495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324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41400" y="675620"/>
            <a:ext cx="7010400" cy="914400"/>
          </a:xfrm>
        </p:spPr>
        <p:txBody>
          <a:bodyPr>
            <a:noAutofit/>
          </a:bodyPr>
          <a:lstStyle/>
          <a:p>
            <a:r>
              <a:rPr lang="en-US" sz="4800" b="1" dirty="0" smtClean="0">
                <a:solidFill>
                  <a:srgbClr val="663300"/>
                </a:solidFill>
              </a:rPr>
              <a:t>Isaiah 45:5-7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429780"/>
          </a:xfrm>
        </p:spPr>
        <p:txBody>
          <a:bodyPr>
            <a:normAutofit fontScale="92500" lnSpcReduction="10000"/>
          </a:bodyPr>
          <a:lstStyle/>
          <a:p>
            <a:pPr marL="0" indent="231775">
              <a:buNone/>
            </a:pPr>
            <a:r>
              <a:rPr lang="en-US" dirty="0" smtClean="0"/>
              <a:t>5 </a:t>
            </a:r>
            <a:r>
              <a:rPr lang="en-US" b="1" dirty="0">
                <a:solidFill>
                  <a:srgbClr val="7030A0"/>
                </a:solidFill>
              </a:rPr>
              <a:t>I am the Lord, and there is no other</a:t>
            </a:r>
            <a:r>
              <a:rPr lang="en-US" b="1" dirty="0" smtClean="0">
                <a:solidFill>
                  <a:srgbClr val="7030A0"/>
                </a:solidFill>
              </a:rPr>
              <a:t>; There </a:t>
            </a:r>
            <a:r>
              <a:rPr lang="en-US" b="1" dirty="0">
                <a:solidFill>
                  <a:srgbClr val="7030A0"/>
                </a:solidFill>
              </a:rPr>
              <a:t>is no God besides Me</a:t>
            </a:r>
            <a:r>
              <a:rPr lang="en-US" b="1" dirty="0" smtClean="0">
                <a:solidFill>
                  <a:srgbClr val="7030A0"/>
                </a:solidFill>
              </a:rPr>
              <a:t>. </a:t>
            </a:r>
            <a:r>
              <a:rPr lang="en-US" dirty="0" smtClean="0"/>
              <a:t>I </a:t>
            </a:r>
            <a:r>
              <a:rPr lang="en-US" dirty="0"/>
              <a:t>will gird you, though you have not known Me</a:t>
            </a:r>
            <a:r>
              <a:rPr lang="en-US" dirty="0" smtClean="0"/>
              <a:t>,  </a:t>
            </a:r>
            <a:endParaRPr lang="en-US" dirty="0"/>
          </a:p>
          <a:p>
            <a:pPr marL="0" indent="231775">
              <a:buNone/>
            </a:pPr>
            <a:r>
              <a:rPr lang="en-US" dirty="0"/>
              <a:t>6 That they may know from the rising of the sun to its </a:t>
            </a:r>
            <a:r>
              <a:rPr lang="en-US" dirty="0" smtClean="0"/>
              <a:t>setting that </a:t>
            </a:r>
            <a:r>
              <a:rPr lang="en-US" b="1" dirty="0">
                <a:solidFill>
                  <a:srgbClr val="7030A0"/>
                </a:solidFill>
              </a:rPr>
              <a:t>there is none besides Me</a:t>
            </a:r>
            <a:r>
              <a:rPr lang="en-US" b="1" dirty="0" smtClean="0">
                <a:solidFill>
                  <a:srgbClr val="7030A0"/>
                </a:solidFill>
              </a:rPr>
              <a:t>.  I </a:t>
            </a:r>
            <a:r>
              <a:rPr lang="en-US" b="1" dirty="0">
                <a:solidFill>
                  <a:srgbClr val="7030A0"/>
                </a:solidFill>
              </a:rPr>
              <a:t>am the Lord, and there is no other; </a:t>
            </a:r>
          </a:p>
          <a:p>
            <a:pPr marL="0" indent="231775">
              <a:buNone/>
            </a:pPr>
            <a:r>
              <a:rPr lang="en-US" dirty="0"/>
              <a:t>7 I form the light and create darkness</a:t>
            </a:r>
            <a:r>
              <a:rPr lang="en-US" dirty="0" smtClean="0"/>
              <a:t>, </a:t>
            </a:r>
            <a:r>
              <a:rPr lang="en-US" b="1" dirty="0" smtClean="0">
                <a:solidFill>
                  <a:srgbClr val="0000CC"/>
                </a:solidFill>
              </a:rPr>
              <a:t>I </a:t>
            </a:r>
            <a:r>
              <a:rPr lang="en-US" b="1" dirty="0">
                <a:solidFill>
                  <a:srgbClr val="0000CC"/>
                </a:solidFill>
              </a:rPr>
              <a:t>make peace and create calamity</a:t>
            </a:r>
            <a:r>
              <a:rPr lang="en-US" b="1" dirty="0" smtClean="0">
                <a:solidFill>
                  <a:srgbClr val="0000CC"/>
                </a:solidFill>
              </a:rPr>
              <a:t>; I</a:t>
            </a:r>
            <a:r>
              <a:rPr lang="en-US" b="1" dirty="0">
                <a:solidFill>
                  <a:srgbClr val="0000CC"/>
                </a:solidFill>
              </a:rPr>
              <a:t>, the Lord, do all these things.' </a:t>
            </a:r>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God brings good and calamity</a:t>
            </a:r>
          </a:p>
        </p:txBody>
      </p:sp>
      <p:sp>
        <p:nvSpPr>
          <p:cNvPr id="7" name="Text Box 5"/>
          <p:cNvSpPr txBox="1">
            <a:spLocks noChangeArrowheads="1"/>
          </p:cNvSpPr>
          <p:nvPr/>
        </p:nvSpPr>
        <p:spPr bwMode="auto">
          <a:xfrm>
            <a:off x="762000" y="6172200"/>
            <a:ext cx="75438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uses disasters to accomplish His will</a:t>
            </a:r>
          </a:p>
        </p:txBody>
      </p:sp>
    </p:spTree>
    <p:extLst>
      <p:ext uri="{BB962C8B-B14F-4D97-AF65-F5344CB8AC3E}">
        <p14:creationId xmlns:p14="http://schemas.microsoft.com/office/powerpoint/2010/main" val="3598793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28600"/>
            <a:ext cx="9158514" cy="6248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143000" y="718810"/>
            <a:ext cx="7010400" cy="914400"/>
          </a:xfrm>
        </p:spPr>
        <p:txBody>
          <a:bodyPr>
            <a:noAutofit/>
          </a:bodyPr>
          <a:lstStyle/>
          <a:p>
            <a:r>
              <a:rPr lang="en-US" sz="4800" b="1" dirty="0" smtClean="0">
                <a:solidFill>
                  <a:srgbClr val="663300"/>
                </a:solidFill>
              </a:rPr>
              <a:t>Amos 3:3-6 </a:t>
            </a:r>
            <a:r>
              <a:rPr lang="en-US" sz="4000" b="1" dirty="0" smtClean="0">
                <a:solidFill>
                  <a:srgbClr val="663300"/>
                </a:solidFill>
              </a:rPr>
              <a:t>(ESV)</a:t>
            </a:r>
            <a:endParaRPr lang="en-US" sz="40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429780"/>
          </a:xfrm>
        </p:spPr>
        <p:txBody>
          <a:bodyPr>
            <a:normAutofit fontScale="85000" lnSpcReduction="20000"/>
          </a:bodyPr>
          <a:lstStyle/>
          <a:p>
            <a:pPr marL="0" indent="231775" algn="ctr">
              <a:buNone/>
            </a:pPr>
            <a:r>
              <a:rPr lang="en-US" b="1" dirty="0" smtClean="0">
                <a:solidFill>
                  <a:srgbClr val="0000CC"/>
                </a:solidFill>
              </a:rPr>
              <a:t>Cause &amp; Effect Situations</a:t>
            </a:r>
          </a:p>
          <a:p>
            <a:pPr marL="0" indent="231775">
              <a:buNone/>
            </a:pPr>
            <a:r>
              <a:rPr lang="en-US" dirty="0" smtClean="0"/>
              <a:t>3 </a:t>
            </a:r>
            <a:r>
              <a:rPr lang="en-US" dirty="0"/>
              <a:t>"Do two walk together</a:t>
            </a:r>
            <a:r>
              <a:rPr lang="en-US" dirty="0" smtClean="0"/>
              <a:t>, unless </a:t>
            </a:r>
            <a:r>
              <a:rPr lang="en-US" dirty="0"/>
              <a:t>they have agreed to meet?</a:t>
            </a:r>
          </a:p>
          <a:p>
            <a:pPr marL="0" indent="231775">
              <a:buNone/>
            </a:pPr>
            <a:r>
              <a:rPr lang="en-US" dirty="0"/>
              <a:t>4 Does a lion roar in the forest</a:t>
            </a:r>
            <a:r>
              <a:rPr lang="en-US" dirty="0" smtClean="0"/>
              <a:t>, when </a:t>
            </a:r>
            <a:r>
              <a:rPr lang="en-US" dirty="0"/>
              <a:t>he has no prey</a:t>
            </a:r>
            <a:r>
              <a:rPr lang="en-US" dirty="0" smtClean="0"/>
              <a:t>? Does </a:t>
            </a:r>
            <a:r>
              <a:rPr lang="en-US" dirty="0"/>
              <a:t>a young lion cry out from his den</a:t>
            </a:r>
            <a:r>
              <a:rPr lang="en-US" dirty="0" smtClean="0"/>
              <a:t>, if </a:t>
            </a:r>
            <a:r>
              <a:rPr lang="en-US" dirty="0"/>
              <a:t>he has taken nothing?</a:t>
            </a:r>
          </a:p>
          <a:p>
            <a:pPr marL="0" indent="231775">
              <a:buNone/>
            </a:pPr>
            <a:r>
              <a:rPr lang="en-US" dirty="0"/>
              <a:t>5 Does a bird fall in a snare on the earth</a:t>
            </a:r>
            <a:r>
              <a:rPr lang="en-US" dirty="0" smtClean="0"/>
              <a:t>, when </a:t>
            </a:r>
            <a:r>
              <a:rPr lang="en-US" dirty="0"/>
              <a:t>there is no trap for it</a:t>
            </a:r>
            <a:r>
              <a:rPr lang="en-US" dirty="0" smtClean="0"/>
              <a:t>? Does </a:t>
            </a:r>
            <a:r>
              <a:rPr lang="en-US" dirty="0"/>
              <a:t>a snare spring up from the ground</a:t>
            </a:r>
            <a:r>
              <a:rPr lang="en-US" dirty="0" smtClean="0"/>
              <a:t>, when </a:t>
            </a:r>
            <a:r>
              <a:rPr lang="en-US" dirty="0"/>
              <a:t>it has taken nothing?</a:t>
            </a:r>
          </a:p>
          <a:p>
            <a:pPr marL="0" indent="231775">
              <a:buNone/>
            </a:pPr>
            <a:r>
              <a:rPr lang="en-US" dirty="0"/>
              <a:t>6  Is a trumpet blown in a city</a:t>
            </a:r>
            <a:r>
              <a:rPr lang="en-US" dirty="0" smtClean="0"/>
              <a:t>, and </a:t>
            </a:r>
            <a:r>
              <a:rPr lang="en-US" dirty="0"/>
              <a:t>the people are not afraid</a:t>
            </a:r>
            <a:r>
              <a:rPr lang="en-US" dirty="0" smtClean="0"/>
              <a:t>?  </a:t>
            </a:r>
            <a:r>
              <a:rPr lang="en-US" b="1" dirty="0">
                <a:solidFill>
                  <a:srgbClr val="0000CC"/>
                </a:solidFill>
              </a:rPr>
              <a:t>Does disaster come to a city</a:t>
            </a:r>
            <a:r>
              <a:rPr lang="en-US" b="1" dirty="0" smtClean="0">
                <a:solidFill>
                  <a:srgbClr val="0000CC"/>
                </a:solidFill>
              </a:rPr>
              <a:t>, unless </a:t>
            </a:r>
            <a:r>
              <a:rPr lang="en-US" b="1" dirty="0">
                <a:solidFill>
                  <a:srgbClr val="0000CC"/>
                </a:solidFill>
              </a:rPr>
              <a:t>the Lord has done it</a:t>
            </a:r>
            <a:r>
              <a:rPr lang="en-US" b="1" dirty="0" smtClean="0">
                <a:solidFill>
                  <a:srgbClr val="0000CC"/>
                </a:solidFill>
              </a:rPr>
              <a:t>?</a:t>
            </a:r>
            <a:endParaRPr lang="en-US" b="1" dirty="0">
              <a:solidFill>
                <a:srgbClr val="0000CC"/>
              </a:solidFill>
            </a:endParaRPr>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a:solidFill>
                  <a:srgbClr val="C00000"/>
                </a:solidFill>
                <a:latin typeface="Comic Sans MS" pitchFamily="66" charset="0"/>
              </a:rPr>
              <a:t>God brings good and calamity</a:t>
            </a:r>
          </a:p>
        </p:txBody>
      </p:sp>
      <p:sp>
        <p:nvSpPr>
          <p:cNvPr id="8" name="Text Box 5"/>
          <p:cNvSpPr txBox="1">
            <a:spLocks noChangeArrowheads="1"/>
          </p:cNvSpPr>
          <p:nvPr/>
        </p:nvSpPr>
        <p:spPr bwMode="auto">
          <a:xfrm>
            <a:off x="762000" y="6096000"/>
            <a:ext cx="75438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uses disasters to accomplish His will</a:t>
            </a:r>
          </a:p>
        </p:txBody>
      </p:sp>
    </p:spTree>
    <p:extLst>
      <p:ext uri="{BB962C8B-B14F-4D97-AF65-F5344CB8AC3E}">
        <p14:creationId xmlns:p14="http://schemas.microsoft.com/office/powerpoint/2010/main" val="1558656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1524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C00000"/>
                </a:solidFill>
              </a:rPr>
              <a:t>Job’s Wife failed as a Comforter</a:t>
            </a:r>
          </a:p>
        </p:txBody>
      </p:sp>
      <p:sp>
        <p:nvSpPr>
          <p:cNvPr id="5" name="Text Box 5"/>
          <p:cNvSpPr txBox="1">
            <a:spLocks noChangeArrowheads="1"/>
          </p:cNvSpPr>
          <p:nvPr/>
        </p:nvSpPr>
        <p:spPr bwMode="auto">
          <a:xfrm>
            <a:off x="447431" y="5334000"/>
            <a:ext cx="8229600" cy="1323439"/>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Do you still hold fast to your integrity?  Curse God and Die!</a:t>
            </a:r>
            <a:endParaRPr lang="en-US" sz="4000" b="1" dirty="0">
              <a:solidFill>
                <a:srgbClr val="00B050"/>
              </a:solidFill>
              <a:latin typeface="Comic Sans MS" pitchFamily="66" charset="0"/>
            </a:endParaRPr>
          </a:p>
        </p:txBody>
      </p:sp>
      <p:pic>
        <p:nvPicPr>
          <p:cNvPr id="2" name="Picture 1"/>
          <p:cNvPicPr>
            <a:picLocks noChangeAspect="1"/>
          </p:cNvPicPr>
          <p:nvPr/>
        </p:nvPicPr>
        <p:blipFill>
          <a:blip r:embed="rId2"/>
          <a:stretch>
            <a:fillRect/>
          </a:stretch>
        </p:blipFill>
        <p:spPr>
          <a:xfrm>
            <a:off x="685799" y="990600"/>
            <a:ext cx="7991231" cy="4248150"/>
          </a:xfrm>
          <a:prstGeom prst="rect">
            <a:avLst/>
          </a:prstGeom>
        </p:spPr>
      </p:pic>
    </p:spTree>
    <p:extLst>
      <p:ext uri="{BB962C8B-B14F-4D97-AF65-F5344CB8AC3E}">
        <p14:creationId xmlns:p14="http://schemas.microsoft.com/office/powerpoint/2010/main" val="18964840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an sad"/>
          <p:cNvPicPr>
            <a:picLocks noChangeAspect="1" noChangeArrowheads="1"/>
          </p:cNvPicPr>
          <p:nvPr/>
        </p:nvPicPr>
        <p:blipFill rotWithShape="1">
          <a:blip r:embed="rId2">
            <a:extLst>
              <a:ext uri="{28A0092B-C50C-407E-A947-70E740481C1C}">
                <a14:useLocalDpi xmlns:a14="http://schemas.microsoft.com/office/drawing/2010/main" val="0"/>
              </a:ext>
            </a:extLst>
          </a:blip>
          <a:srcRect r="24792"/>
          <a:stretch/>
        </p:blipFill>
        <p:spPr bwMode="auto">
          <a:xfrm>
            <a:off x="-25400" y="0"/>
            <a:ext cx="9169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1981200" y="152400"/>
            <a:ext cx="3581400" cy="139443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How would you have held up and responded?</a:t>
            </a:r>
          </a:p>
        </p:txBody>
      </p:sp>
    </p:spTree>
    <p:extLst>
      <p:ext uri="{BB962C8B-B14F-4D97-AF65-F5344CB8AC3E}">
        <p14:creationId xmlns:p14="http://schemas.microsoft.com/office/powerpoint/2010/main" val="3030684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7543" y="135440"/>
            <a:ext cx="6172200" cy="1524000"/>
          </a:xfrm>
        </p:spPr>
        <p:txBody>
          <a:bodyPr>
            <a:normAutofit fontScale="90000"/>
          </a:bodyPr>
          <a:lstStyle/>
          <a:p>
            <a:pPr eaLnBrk="1" hangingPunct="1">
              <a:lnSpc>
                <a:spcPts val="3900"/>
              </a:lnSpc>
            </a:pPr>
            <a:r>
              <a:rPr lang="en-US" sz="4000" b="1" dirty="0" smtClean="0">
                <a:solidFill>
                  <a:srgbClr val="C00000"/>
                </a:solidFill>
              </a:rPr>
              <a:t>Job &amp; his friends misunderstood how God uses suffering and calamities</a:t>
            </a:r>
          </a:p>
        </p:txBody>
      </p:sp>
      <p:sp>
        <p:nvSpPr>
          <p:cNvPr id="4099" name="Rectangle 3"/>
          <p:cNvSpPr>
            <a:spLocks noGrp="1" noChangeArrowheads="1"/>
          </p:cNvSpPr>
          <p:nvPr>
            <p:ph type="body" idx="1"/>
          </p:nvPr>
        </p:nvSpPr>
        <p:spPr>
          <a:xfrm>
            <a:off x="342900" y="1932190"/>
            <a:ext cx="8458200" cy="4316209"/>
          </a:xfrm>
        </p:spPr>
        <p:txBody>
          <a:bodyPr>
            <a:normAutofit/>
          </a:bodyPr>
          <a:lstStyle/>
          <a:p>
            <a:pPr eaLnBrk="1" hangingPunct="1">
              <a:lnSpc>
                <a:spcPct val="90000"/>
              </a:lnSpc>
            </a:pPr>
            <a:r>
              <a:rPr lang="en-US" sz="2800" dirty="0" smtClean="0"/>
              <a:t>They thought all suffering is the punishment of Sin</a:t>
            </a:r>
          </a:p>
          <a:p>
            <a:pPr eaLnBrk="1" hangingPunct="1">
              <a:lnSpc>
                <a:spcPct val="90000"/>
              </a:lnSpc>
            </a:pPr>
            <a:r>
              <a:rPr lang="en-US" sz="2800" dirty="0" smtClean="0"/>
              <a:t>The degree of suffering is directly related to how terrible a sinner someone is</a:t>
            </a:r>
          </a:p>
          <a:p>
            <a:pPr eaLnBrk="1" hangingPunct="1">
              <a:lnSpc>
                <a:spcPct val="90000"/>
              </a:lnSpc>
            </a:pPr>
            <a:r>
              <a:rPr lang="en-US" sz="2800" dirty="0" smtClean="0"/>
              <a:t>To relieve suffering, one must confess &amp; repent of their sins</a:t>
            </a:r>
          </a:p>
          <a:p>
            <a:pPr marL="0" indent="0" eaLnBrk="1" hangingPunct="1">
              <a:lnSpc>
                <a:spcPct val="90000"/>
              </a:lnSpc>
              <a:spcBef>
                <a:spcPts val="600"/>
              </a:spcBef>
              <a:buNone/>
            </a:pPr>
            <a:r>
              <a:rPr lang="en-US" sz="2800" b="1" dirty="0" smtClean="0">
                <a:solidFill>
                  <a:srgbClr val="0000CC"/>
                </a:solidFill>
              </a:rPr>
              <a:t>               Applying this Understanding to Job:</a:t>
            </a:r>
          </a:p>
          <a:p>
            <a:pPr eaLnBrk="1" hangingPunct="1">
              <a:lnSpc>
                <a:spcPct val="90000"/>
              </a:lnSpc>
            </a:pPr>
            <a:r>
              <a:rPr lang="en-US" sz="2800" dirty="0" smtClean="0"/>
              <a:t>Job is a great sufferer</a:t>
            </a:r>
          </a:p>
          <a:p>
            <a:pPr eaLnBrk="1" hangingPunct="1">
              <a:lnSpc>
                <a:spcPct val="90000"/>
              </a:lnSpc>
            </a:pPr>
            <a:r>
              <a:rPr lang="en-US" sz="2800" dirty="0" smtClean="0"/>
              <a:t>Therefore Job must be a great sinner</a:t>
            </a:r>
            <a:endParaRPr lang="en-US" sz="2800" dirty="0"/>
          </a:p>
          <a:p>
            <a:pPr eaLnBrk="1" hangingPunct="1">
              <a:lnSpc>
                <a:spcPct val="90000"/>
              </a:lnSpc>
            </a:pPr>
            <a:r>
              <a:rPr lang="en-US" sz="2800" dirty="0" smtClean="0"/>
              <a:t>To help Job, everyone must get Job to confess his sins</a:t>
            </a:r>
          </a:p>
        </p:txBody>
      </p:sp>
      <p:sp>
        <p:nvSpPr>
          <p:cNvPr id="4100" name="Text Box 5"/>
          <p:cNvSpPr txBox="1">
            <a:spLocks noChangeArrowheads="1"/>
          </p:cNvSpPr>
          <p:nvPr/>
        </p:nvSpPr>
        <p:spPr bwMode="auto">
          <a:xfrm>
            <a:off x="228600" y="6172200"/>
            <a:ext cx="86868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Wrong understandings can have drastic effects</a:t>
            </a:r>
            <a:endParaRPr lang="en-US" sz="3600" b="1" dirty="0">
              <a:solidFill>
                <a:srgbClr val="00B050"/>
              </a:solidFill>
              <a:latin typeface="Comic Sans MS" pitchFamily="66" charset="0"/>
            </a:endParaRPr>
          </a:p>
        </p:txBody>
      </p:sp>
      <p:pic>
        <p:nvPicPr>
          <p:cNvPr id="1026" name="Picture 2" descr="Image result for God punishes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125" y="76200"/>
            <a:ext cx="273772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666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45327" y="139699"/>
            <a:ext cx="6400800" cy="1143000"/>
          </a:xfrm>
        </p:spPr>
        <p:txBody>
          <a:bodyPr>
            <a:normAutofit/>
          </a:bodyPr>
          <a:lstStyle/>
          <a:p>
            <a:pPr eaLnBrk="1" hangingPunct="1"/>
            <a:r>
              <a:rPr lang="en-US" b="1" dirty="0" smtClean="0">
                <a:solidFill>
                  <a:srgbClr val="C00000"/>
                </a:solidFill>
              </a:rPr>
              <a:t>To Understand Job….</a:t>
            </a:r>
          </a:p>
        </p:txBody>
      </p:sp>
      <p:sp>
        <p:nvSpPr>
          <p:cNvPr id="4099" name="Rectangle 3"/>
          <p:cNvSpPr>
            <a:spLocks noGrp="1" noChangeArrowheads="1"/>
          </p:cNvSpPr>
          <p:nvPr>
            <p:ph type="body" idx="1"/>
          </p:nvPr>
        </p:nvSpPr>
        <p:spPr>
          <a:xfrm>
            <a:off x="457200" y="1142999"/>
            <a:ext cx="8305800" cy="4784725"/>
          </a:xfrm>
        </p:spPr>
        <p:txBody>
          <a:bodyPr>
            <a:normAutofit fontScale="85000" lnSpcReduction="10000"/>
          </a:bodyPr>
          <a:lstStyle/>
          <a:p>
            <a:pPr eaLnBrk="1" hangingPunct="1">
              <a:lnSpc>
                <a:spcPct val="90000"/>
              </a:lnSpc>
            </a:pPr>
            <a:r>
              <a:rPr lang="en-US" b="1" dirty="0" smtClean="0">
                <a:solidFill>
                  <a:srgbClr val="0000CC"/>
                </a:solidFill>
              </a:rPr>
              <a:t>Must really feel the agony </a:t>
            </a:r>
            <a:r>
              <a:rPr lang="en-US" dirty="0" smtClean="0"/>
              <a:t>of our                           daily struggle with Sin</a:t>
            </a:r>
          </a:p>
          <a:p>
            <a:pPr eaLnBrk="1" hangingPunct="1">
              <a:lnSpc>
                <a:spcPct val="90000"/>
              </a:lnSpc>
            </a:pPr>
            <a:r>
              <a:rPr lang="en-US" b="1" dirty="0" smtClean="0">
                <a:solidFill>
                  <a:srgbClr val="0000CC"/>
                </a:solidFill>
              </a:rPr>
              <a:t>Must acknowledge that God </a:t>
            </a:r>
            <a:r>
              <a:rPr lang="en-US" dirty="0" smtClean="0"/>
              <a:t>is the                                only one who can defeat Sin in us</a:t>
            </a:r>
          </a:p>
          <a:p>
            <a:pPr eaLnBrk="1" hangingPunct="1">
              <a:lnSpc>
                <a:spcPct val="90000"/>
              </a:lnSpc>
            </a:pPr>
            <a:r>
              <a:rPr lang="en-US" b="1" dirty="0" smtClean="0">
                <a:solidFill>
                  <a:srgbClr val="0000CC"/>
                </a:solidFill>
              </a:rPr>
              <a:t>Must surrender to God’s plan to                                destroy Sin </a:t>
            </a:r>
            <a:r>
              <a:rPr lang="en-US" dirty="0" smtClean="0"/>
              <a:t>– it will cost more than we probably knew when we were baptized</a:t>
            </a:r>
            <a:r>
              <a:rPr lang="en-US" dirty="0"/>
              <a:t> </a:t>
            </a:r>
            <a:r>
              <a:rPr lang="en-US" dirty="0" smtClean="0"/>
              <a:t>– Like Jacob holding the angel.</a:t>
            </a:r>
          </a:p>
          <a:p>
            <a:pPr eaLnBrk="1" hangingPunct="1">
              <a:lnSpc>
                <a:spcPct val="90000"/>
              </a:lnSpc>
            </a:pPr>
            <a:r>
              <a:rPr lang="en-US" b="1" dirty="0" smtClean="0">
                <a:solidFill>
                  <a:srgbClr val="0000CC"/>
                </a:solidFill>
              </a:rPr>
              <a:t>Must admit that any goodness </a:t>
            </a:r>
            <a:r>
              <a:rPr lang="en-US" dirty="0" smtClean="0"/>
              <a:t>that has developed in us over time is the result of God’s work in our lives – not our own righteousness</a:t>
            </a:r>
          </a:p>
          <a:p>
            <a:pPr eaLnBrk="1" hangingPunct="1">
              <a:lnSpc>
                <a:spcPct val="90000"/>
              </a:lnSpc>
            </a:pPr>
            <a:r>
              <a:rPr lang="en-US" b="1" dirty="0" smtClean="0">
                <a:solidFill>
                  <a:srgbClr val="0000CC"/>
                </a:solidFill>
              </a:rPr>
              <a:t>Must understand that God sometimes requires the righteous to suffer </a:t>
            </a:r>
            <a:r>
              <a:rPr lang="en-US" dirty="0" smtClean="0"/>
              <a:t>to prevent them from falling into sin and to win over other people to His family</a:t>
            </a:r>
          </a:p>
        </p:txBody>
      </p:sp>
      <p:sp>
        <p:nvSpPr>
          <p:cNvPr id="4100" name="Text Box 5"/>
          <p:cNvSpPr txBox="1">
            <a:spLocks noChangeArrowheads="1"/>
          </p:cNvSpPr>
          <p:nvPr/>
        </p:nvSpPr>
        <p:spPr bwMode="auto">
          <a:xfrm>
            <a:off x="444500" y="5927724"/>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B050"/>
                </a:solidFill>
                <a:latin typeface="Comic Sans MS" pitchFamily="66" charset="0"/>
              </a:rPr>
              <a:t>God will train us for His family if we let Him</a:t>
            </a:r>
            <a:endParaRPr lang="en-US" sz="2800" b="1" dirty="0">
              <a:solidFill>
                <a:srgbClr val="00B050"/>
              </a:solidFill>
              <a:latin typeface="Comic Sans MS" pitchFamily="66" charset="0"/>
            </a:endParaRPr>
          </a:p>
        </p:txBody>
      </p:sp>
      <p:pic>
        <p:nvPicPr>
          <p:cNvPr id="1026" name="Picture 2" descr="http://4.bp.blogspot.com/-6gN4B6PEbuM/TgSsdfHIPFI/AAAAAAAAKto/DFFA4Qv3a-Y/s1600/Jacob+and+the+Angel.png"/>
          <p:cNvPicPr>
            <a:picLocks noChangeAspect="1" noChangeArrowheads="1"/>
          </p:cNvPicPr>
          <p:nvPr/>
        </p:nvPicPr>
        <p:blipFill rotWithShape="1">
          <a:blip r:embed="rId3">
            <a:extLst>
              <a:ext uri="{28A0092B-C50C-407E-A947-70E740481C1C}">
                <a14:useLocalDpi xmlns:a14="http://schemas.microsoft.com/office/drawing/2010/main" val="0"/>
              </a:ext>
            </a:extLst>
          </a:blip>
          <a:srcRect t="22035" r="19243" b="8474"/>
          <a:stretch/>
        </p:blipFill>
        <p:spPr bwMode="auto">
          <a:xfrm>
            <a:off x="6646127" y="152400"/>
            <a:ext cx="2107580" cy="2700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116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7935"/>
            <a:ext cx="4876800" cy="1600200"/>
          </a:xfrm>
        </p:spPr>
        <p:txBody>
          <a:bodyPr>
            <a:normAutofit fontScale="90000"/>
          </a:bodyPr>
          <a:lstStyle/>
          <a:p>
            <a:pPr eaLnBrk="1" hangingPunct="1">
              <a:lnSpc>
                <a:spcPts val="3800"/>
              </a:lnSpc>
            </a:pPr>
            <a:r>
              <a:rPr lang="en-US" sz="4000" b="1" dirty="0" smtClean="0">
                <a:solidFill>
                  <a:srgbClr val="C00000"/>
                </a:solidFill>
              </a:rPr>
              <a:t>Why do People like the idea of  Direct Retribution in this life?</a:t>
            </a:r>
          </a:p>
        </p:txBody>
      </p:sp>
      <p:sp>
        <p:nvSpPr>
          <p:cNvPr id="4099" name="Rectangle 3"/>
          <p:cNvSpPr>
            <a:spLocks noGrp="1" noChangeArrowheads="1"/>
          </p:cNvSpPr>
          <p:nvPr>
            <p:ph type="body" idx="1"/>
          </p:nvPr>
        </p:nvSpPr>
        <p:spPr>
          <a:xfrm>
            <a:off x="304800" y="1595435"/>
            <a:ext cx="8229600" cy="4424365"/>
          </a:xfrm>
        </p:spPr>
        <p:txBody>
          <a:bodyPr>
            <a:normAutofit fontScale="92500" lnSpcReduction="10000"/>
          </a:bodyPr>
          <a:lstStyle/>
          <a:p>
            <a:pPr>
              <a:lnSpc>
                <a:spcPct val="90000"/>
              </a:lnSpc>
            </a:pPr>
            <a:r>
              <a:rPr lang="en-US" b="1" dirty="0">
                <a:solidFill>
                  <a:srgbClr val="0000CC"/>
                </a:solidFill>
              </a:rPr>
              <a:t>Implies that if things are going </a:t>
            </a:r>
            <a:r>
              <a:rPr lang="en-US" b="1" dirty="0" smtClean="0">
                <a:solidFill>
                  <a:srgbClr val="0000CC"/>
                </a:solidFill>
              </a:rPr>
              <a:t>                              well</a:t>
            </a:r>
            <a:r>
              <a:rPr lang="en-US" b="1" dirty="0">
                <a:solidFill>
                  <a:srgbClr val="0000CC"/>
                </a:solidFill>
              </a:rPr>
              <a:t>, </a:t>
            </a:r>
            <a:r>
              <a:rPr lang="en-US" dirty="0"/>
              <a:t>I am doing well in God’s eyes</a:t>
            </a:r>
          </a:p>
          <a:p>
            <a:pPr eaLnBrk="1" hangingPunct="1">
              <a:lnSpc>
                <a:spcPct val="90000"/>
              </a:lnSpc>
            </a:pPr>
            <a:r>
              <a:rPr lang="en-US" b="1" dirty="0" smtClean="0">
                <a:solidFill>
                  <a:srgbClr val="0000CC"/>
                </a:solidFill>
              </a:rPr>
              <a:t>Many of us believe we are better                                 people than we really are, </a:t>
            </a:r>
            <a:r>
              <a:rPr lang="en-US" dirty="0" smtClean="0"/>
              <a:t>so we                                    expect good to happen in our lives.</a:t>
            </a:r>
          </a:p>
          <a:p>
            <a:pPr eaLnBrk="1" hangingPunct="1">
              <a:lnSpc>
                <a:spcPct val="90000"/>
              </a:lnSpc>
            </a:pPr>
            <a:r>
              <a:rPr lang="en-US" b="1" dirty="0" smtClean="0">
                <a:solidFill>
                  <a:srgbClr val="0000CC"/>
                </a:solidFill>
              </a:rPr>
              <a:t>When bad things happen to others </a:t>
            </a:r>
            <a:r>
              <a:rPr lang="en-US" dirty="0" smtClean="0"/>
              <a:t>it means they are not living by the high standard I maintain – it makes me feel better about myself</a:t>
            </a:r>
          </a:p>
          <a:p>
            <a:pPr eaLnBrk="1" hangingPunct="1">
              <a:lnSpc>
                <a:spcPct val="90000"/>
              </a:lnSpc>
            </a:pPr>
            <a:r>
              <a:rPr lang="en-US" b="1" dirty="0" smtClean="0">
                <a:solidFill>
                  <a:srgbClr val="0000CC"/>
                </a:solidFill>
              </a:rPr>
              <a:t>It gives us the false feeling that God is pleased with me </a:t>
            </a:r>
            <a:r>
              <a:rPr lang="en-US" dirty="0" smtClean="0"/>
              <a:t>and will give me eternal life</a:t>
            </a:r>
          </a:p>
          <a:p>
            <a:pPr eaLnBrk="1" hangingPunct="1">
              <a:lnSpc>
                <a:spcPct val="90000"/>
              </a:lnSpc>
            </a:pPr>
            <a:endParaRPr lang="en-US" dirty="0" smtClean="0"/>
          </a:p>
        </p:txBody>
      </p:sp>
      <p:sp>
        <p:nvSpPr>
          <p:cNvPr id="4100" name="Text Box 5"/>
          <p:cNvSpPr txBox="1">
            <a:spLocks noChangeArrowheads="1"/>
          </p:cNvSpPr>
          <p:nvPr/>
        </p:nvSpPr>
        <p:spPr bwMode="auto">
          <a:xfrm>
            <a:off x="1504950" y="5562600"/>
            <a:ext cx="58293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For most of us it’s a false sense of security</a:t>
            </a:r>
            <a:endParaRPr lang="en-US" sz="3600" b="1" dirty="0">
              <a:solidFill>
                <a:srgbClr val="00B050"/>
              </a:solidFill>
              <a:latin typeface="Comic Sans MS" pitchFamily="66" charset="0"/>
            </a:endParaRPr>
          </a:p>
        </p:txBody>
      </p:sp>
      <p:pic>
        <p:nvPicPr>
          <p:cNvPr id="2" name="Picture 1"/>
          <p:cNvPicPr>
            <a:picLocks noChangeAspect="1"/>
          </p:cNvPicPr>
          <p:nvPr/>
        </p:nvPicPr>
        <p:blipFill>
          <a:blip r:embed="rId3"/>
          <a:stretch>
            <a:fillRect/>
          </a:stretch>
        </p:blipFill>
        <p:spPr>
          <a:xfrm>
            <a:off x="6172200" y="152398"/>
            <a:ext cx="2760745" cy="3419475"/>
          </a:xfrm>
          <a:prstGeom prst="rect">
            <a:avLst/>
          </a:prstGeom>
        </p:spPr>
      </p:pic>
      <p:cxnSp>
        <p:nvCxnSpPr>
          <p:cNvPr id="4" name="Straight Arrow Connector 3"/>
          <p:cNvCxnSpPr/>
          <p:nvPr/>
        </p:nvCxnSpPr>
        <p:spPr>
          <a:xfrm flipV="1">
            <a:off x="5638800" y="1524000"/>
            <a:ext cx="838200" cy="9906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570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99271" y="216564"/>
            <a:ext cx="3581400" cy="1524000"/>
          </a:xfrm>
        </p:spPr>
        <p:txBody>
          <a:bodyPr>
            <a:normAutofit/>
          </a:bodyPr>
          <a:lstStyle/>
          <a:p>
            <a:pPr eaLnBrk="1" hangingPunct="1"/>
            <a:r>
              <a:rPr lang="en-US" b="1" dirty="0" smtClean="0">
                <a:solidFill>
                  <a:srgbClr val="C00000"/>
                </a:solidFill>
              </a:rPr>
              <a:t>A Warning for us All</a:t>
            </a:r>
          </a:p>
        </p:txBody>
      </p:sp>
      <p:sp>
        <p:nvSpPr>
          <p:cNvPr id="4099" name="Rectangle 3"/>
          <p:cNvSpPr>
            <a:spLocks noGrp="1" noChangeArrowheads="1"/>
          </p:cNvSpPr>
          <p:nvPr>
            <p:ph type="body" idx="1"/>
          </p:nvPr>
        </p:nvSpPr>
        <p:spPr>
          <a:xfrm>
            <a:off x="482600" y="1662445"/>
            <a:ext cx="7705725" cy="4343400"/>
          </a:xfrm>
        </p:spPr>
        <p:txBody>
          <a:bodyPr/>
          <a:lstStyle/>
          <a:p>
            <a:pPr eaLnBrk="1" hangingPunct="1">
              <a:lnSpc>
                <a:spcPct val="90000"/>
              </a:lnSpc>
            </a:pPr>
            <a:r>
              <a:rPr lang="en-US" dirty="0" err="1" smtClean="0"/>
              <a:t>Eliphaz</a:t>
            </a:r>
            <a:r>
              <a:rPr lang="en-US" dirty="0" smtClean="0"/>
              <a:t>, </a:t>
            </a:r>
            <a:r>
              <a:rPr lang="en-US" dirty="0" err="1" smtClean="0"/>
              <a:t>Bildad</a:t>
            </a:r>
            <a:r>
              <a:rPr lang="en-US" dirty="0" smtClean="0"/>
              <a:t> and                                            </a:t>
            </a:r>
            <a:r>
              <a:rPr lang="en-US" dirty="0" err="1" smtClean="0"/>
              <a:t>Zophar</a:t>
            </a:r>
            <a:r>
              <a:rPr lang="en-US" dirty="0" smtClean="0"/>
              <a:t> were friends                                               of Job</a:t>
            </a:r>
          </a:p>
          <a:p>
            <a:pPr eaLnBrk="1" hangingPunct="1">
              <a:lnSpc>
                <a:spcPct val="90000"/>
              </a:lnSpc>
            </a:pPr>
            <a:r>
              <a:rPr lang="en-US" dirty="0" smtClean="0"/>
              <a:t>They came from a distance to comfort him</a:t>
            </a:r>
          </a:p>
          <a:p>
            <a:pPr eaLnBrk="1" hangingPunct="1">
              <a:lnSpc>
                <a:spcPct val="90000"/>
              </a:lnSpc>
            </a:pPr>
            <a:r>
              <a:rPr lang="en-US" dirty="0" smtClean="0"/>
              <a:t>They sincerely wanted to help Job</a:t>
            </a:r>
          </a:p>
          <a:p>
            <a:pPr eaLnBrk="1" hangingPunct="1">
              <a:lnSpc>
                <a:spcPct val="90000"/>
              </a:lnSpc>
            </a:pPr>
            <a:r>
              <a:rPr lang="en-US" dirty="0" smtClean="0"/>
              <a:t>They sat in silence with Job for 7 days</a:t>
            </a:r>
          </a:p>
          <a:p>
            <a:pPr eaLnBrk="1" hangingPunct="1">
              <a:lnSpc>
                <a:spcPct val="90000"/>
              </a:lnSpc>
            </a:pPr>
            <a:r>
              <a:rPr lang="en-US" dirty="0" smtClean="0"/>
              <a:t>And yet they turned out to be miserable comforters!</a:t>
            </a:r>
          </a:p>
        </p:txBody>
      </p:sp>
      <p:sp>
        <p:nvSpPr>
          <p:cNvPr id="4100" name="Text Box 5"/>
          <p:cNvSpPr txBox="1">
            <a:spLocks noChangeArrowheads="1"/>
          </p:cNvSpPr>
          <p:nvPr/>
        </p:nvSpPr>
        <p:spPr bwMode="auto">
          <a:xfrm>
            <a:off x="482600" y="5638800"/>
            <a:ext cx="8229600" cy="1077218"/>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Think about what we can learn from all this so we can be better comforters</a:t>
            </a:r>
            <a:endParaRPr lang="en-US" sz="3200" b="1" dirty="0">
              <a:solidFill>
                <a:srgbClr val="00B050"/>
              </a:solidFill>
              <a:latin typeface="Comic Sans MS" pitchFamily="66" charset="0"/>
            </a:endParaRPr>
          </a:p>
        </p:txBody>
      </p:sp>
      <p:pic>
        <p:nvPicPr>
          <p:cNvPr id="2050" name="Picture 2" descr="Image result for Job's friends bible&quo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89" t="817" r="234" b="-817"/>
          <a:stretch/>
        </p:blipFill>
        <p:spPr bwMode="auto">
          <a:xfrm>
            <a:off x="4435475" y="235614"/>
            <a:ext cx="4533899" cy="2494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038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9893" y="795010"/>
            <a:ext cx="7010400" cy="914400"/>
          </a:xfrm>
        </p:spPr>
        <p:txBody>
          <a:bodyPr>
            <a:noAutofit/>
          </a:bodyPr>
          <a:lstStyle/>
          <a:p>
            <a:r>
              <a:rPr lang="en-US" sz="4800" b="1" dirty="0" smtClean="0">
                <a:solidFill>
                  <a:srgbClr val="663300"/>
                </a:solidFill>
              </a:rPr>
              <a:t>Job 2:11-13</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239000" cy="4429780"/>
          </a:xfrm>
        </p:spPr>
        <p:txBody>
          <a:bodyPr>
            <a:normAutofit fontScale="85000" lnSpcReduction="20000"/>
          </a:bodyPr>
          <a:lstStyle/>
          <a:p>
            <a:pPr marL="0" indent="231775">
              <a:buNone/>
            </a:pPr>
            <a:r>
              <a:rPr lang="en-US" dirty="0" smtClean="0"/>
              <a:t>11 </a:t>
            </a:r>
            <a:r>
              <a:rPr lang="en-US" dirty="0"/>
              <a:t>Now when </a:t>
            </a:r>
            <a:r>
              <a:rPr lang="en-US" b="1" dirty="0">
                <a:solidFill>
                  <a:srgbClr val="0000CC"/>
                </a:solidFill>
              </a:rPr>
              <a:t>Job's three friends </a:t>
            </a:r>
            <a:r>
              <a:rPr lang="en-US" dirty="0"/>
              <a:t>heard of all this adversity that had come upon him, each one came from his own place — </a:t>
            </a:r>
            <a:r>
              <a:rPr lang="en-US" b="1" dirty="0" err="1">
                <a:solidFill>
                  <a:srgbClr val="663300"/>
                </a:solidFill>
              </a:rPr>
              <a:t>Eliphaz</a:t>
            </a:r>
            <a:r>
              <a:rPr lang="en-US" dirty="0">
                <a:solidFill>
                  <a:srgbClr val="663300"/>
                </a:solidFill>
              </a:rPr>
              <a:t> </a:t>
            </a:r>
            <a:r>
              <a:rPr lang="en-US" dirty="0"/>
              <a:t>the </a:t>
            </a:r>
            <a:r>
              <a:rPr lang="en-US" dirty="0" err="1"/>
              <a:t>Temanite</a:t>
            </a:r>
            <a:r>
              <a:rPr lang="en-US" dirty="0"/>
              <a:t>, </a:t>
            </a:r>
            <a:r>
              <a:rPr lang="en-US" b="1" dirty="0" err="1">
                <a:solidFill>
                  <a:srgbClr val="663300"/>
                </a:solidFill>
              </a:rPr>
              <a:t>Bildad</a:t>
            </a:r>
            <a:r>
              <a:rPr lang="en-US" dirty="0">
                <a:solidFill>
                  <a:srgbClr val="663300"/>
                </a:solidFill>
              </a:rPr>
              <a:t> </a:t>
            </a:r>
            <a:r>
              <a:rPr lang="en-US" dirty="0"/>
              <a:t>the </a:t>
            </a:r>
            <a:r>
              <a:rPr lang="en-US" dirty="0" err="1"/>
              <a:t>Shuhite</a:t>
            </a:r>
            <a:r>
              <a:rPr lang="en-US" dirty="0"/>
              <a:t>, and </a:t>
            </a:r>
            <a:r>
              <a:rPr lang="en-US" b="1" dirty="0" err="1">
                <a:solidFill>
                  <a:srgbClr val="663300"/>
                </a:solidFill>
              </a:rPr>
              <a:t>Zophar</a:t>
            </a:r>
            <a:r>
              <a:rPr lang="en-US" dirty="0">
                <a:solidFill>
                  <a:srgbClr val="663300"/>
                </a:solidFill>
              </a:rPr>
              <a:t> </a:t>
            </a:r>
            <a:r>
              <a:rPr lang="en-US" dirty="0"/>
              <a:t>the </a:t>
            </a:r>
            <a:r>
              <a:rPr lang="en-US" dirty="0" err="1"/>
              <a:t>Naamathite</a:t>
            </a:r>
            <a:r>
              <a:rPr lang="en-US" dirty="0"/>
              <a:t>. For </a:t>
            </a:r>
            <a:r>
              <a:rPr lang="en-US" b="1" dirty="0">
                <a:solidFill>
                  <a:srgbClr val="0000CC"/>
                </a:solidFill>
              </a:rPr>
              <a:t>they had made an appointment together to come and mourn with him, and to comfort him.</a:t>
            </a:r>
            <a:r>
              <a:rPr lang="en-US" dirty="0"/>
              <a:t> 12 And when they raised their eyes from afar, and </a:t>
            </a:r>
            <a:r>
              <a:rPr lang="en-US" b="1" dirty="0">
                <a:solidFill>
                  <a:srgbClr val="7030A0"/>
                </a:solidFill>
              </a:rPr>
              <a:t>did not recognize him, they lifted their voices and wept;</a:t>
            </a:r>
            <a:r>
              <a:rPr lang="en-US" dirty="0"/>
              <a:t> and each one tore his robe and sprinkled dust on his head toward heaven. 13 </a:t>
            </a:r>
            <a:r>
              <a:rPr lang="en-US" b="1" dirty="0">
                <a:solidFill>
                  <a:srgbClr val="7030A0"/>
                </a:solidFill>
              </a:rPr>
              <a:t>So they sat down with him on the ground seven days and seven nights, and no one spoke a word to him, </a:t>
            </a:r>
            <a:r>
              <a:rPr lang="en-US" dirty="0"/>
              <a:t>for they saw that his grief was very great.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Real friends want to help out</a:t>
            </a:r>
          </a:p>
        </p:txBody>
      </p:sp>
      <p:sp>
        <p:nvSpPr>
          <p:cNvPr id="7" name="Text Box 5"/>
          <p:cNvSpPr txBox="1">
            <a:spLocks noChangeArrowheads="1"/>
          </p:cNvSpPr>
          <p:nvPr/>
        </p:nvSpPr>
        <p:spPr bwMode="auto">
          <a:xfrm>
            <a:off x="990600" y="61722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Started out as wonderful comforters</a:t>
            </a:r>
          </a:p>
        </p:txBody>
      </p:sp>
    </p:spTree>
    <p:extLst>
      <p:ext uri="{BB962C8B-B14F-4D97-AF65-F5344CB8AC3E}">
        <p14:creationId xmlns:p14="http://schemas.microsoft.com/office/powerpoint/2010/main" val="3073500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riendship"/>
          <p:cNvPicPr>
            <a:picLocks noChangeAspect="1" noChangeArrowheads="1"/>
          </p:cNvPicPr>
          <p:nvPr/>
        </p:nvPicPr>
        <p:blipFill rotWithShape="1">
          <a:blip r:embed="rId2">
            <a:extLst>
              <a:ext uri="{28A0092B-C50C-407E-A947-70E740481C1C}">
                <a14:useLocalDpi xmlns:a14="http://schemas.microsoft.com/office/drawing/2010/main" val="0"/>
              </a:ext>
            </a:extLst>
          </a:blip>
          <a:srcRect l="16600" r="21718"/>
          <a:stretch/>
        </p:blipFill>
        <p:spPr bwMode="auto">
          <a:xfrm>
            <a:off x="0" y="0"/>
            <a:ext cx="9144000" cy="6845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609600" y="152400"/>
            <a:ext cx="79248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2060"/>
                </a:solidFill>
                <a:latin typeface="Comic Sans MS" pitchFamily="66" charset="0"/>
              </a:rPr>
              <a:t>Effective comforters need to first be friends.  That means you must get to know others and develop a relationship of trust.</a:t>
            </a:r>
          </a:p>
        </p:txBody>
      </p:sp>
    </p:spTree>
    <p:extLst>
      <p:ext uri="{BB962C8B-B14F-4D97-AF65-F5344CB8AC3E}">
        <p14:creationId xmlns:p14="http://schemas.microsoft.com/office/powerpoint/2010/main" val="40879486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omforting the afflicted in hospitals"/>
          <p:cNvPicPr>
            <a:picLocks noChangeAspect="1" noChangeArrowheads="1"/>
          </p:cNvPicPr>
          <p:nvPr/>
        </p:nvPicPr>
        <p:blipFill rotWithShape="1">
          <a:blip r:embed="rId2">
            <a:extLst>
              <a:ext uri="{28A0092B-C50C-407E-A947-70E740481C1C}">
                <a14:useLocalDpi xmlns:a14="http://schemas.microsoft.com/office/drawing/2010/main" val="0"/>
              </a:ext>
            </a:extLst>
          </a:blip>
          <a:srcRect l="18267" r="15313"/>
          <a:stretch/>
        </p:blipFill>
        <p:spPr bwMode="auto">
          <a:xfrm>
            <a:off x="1" y="-25400"/>
            <a:ext cx="9144000" cy="6883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0" y="25400"/>
            <a:ext cx="2286000" cy="3108543"/>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2060"/>
                </a:solidFill>
                <a:latin typeface="Comic Sans MS" pitchFamily="66" charset="0"/>
              </a:rPr>
              <a:t>Sometimes you just need to sit quietly to let them know you care</a:t>
            </a:r>
          </a:p>
        </p:txBody>
      </p:sp>
      <p:sp>
        <p:nvSpPr>
          <p:cNvPr id="4" name="Text Box 5"/>
          <p:cNvSpPr txBox="1">
            <a:spLocks noChangeArrowheads="1"/>
          </p:cNvSpPr>
          <p:nvPr/>
        </p:nvSpPr>
        <p:spPr bwMode="auto">
          <a:xfrm>
            <a:off x="0" y="5638800"/>
            <a:ext cx="34290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2060"/>
                </a:solidFill>
                <a:latin typeface="Comic Sans MS" pitchFamily="66" charset="0"/>
              </a:rPr>
              <a:t>Maybe you can pray together</a:t>
            </a:r>
          </a:p>
        </p:txBody>
      </p:sp>
    </p:spTree>
    <p:extLst>
      <p:ext uri="{BB962C8B-B14F-4D97-AF65-F5344CB8AC3E}">
        <p14:creationId xmlns:p14="http://schemas.microsoft.com/office/powerpoint/2010/main" val="3358825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229942"/>
            <a:ext cx="4953000" cy="1143000"/>
          </a:xfrm>
        </p:spPr>
        <p:txBody>
          <a:bodyPr>
            <a:normAutofit fontScale="90000"/>
          </a:bodyPr>
          <a:lstStyle/>
          <a:p>
            <a:pPr eaLnBrk="1" hangingPunct="1"/>
            <a:r>
              <a:rPr lang="en-US" sz="4000" b="1" dirty="0" smtClean="0">
                <a:solidFill>
                  <a:srgbClr val="C00000"/>
                </a:solidFill>
              </a:rPr>
              <a:t>Job’s opening Lament (Job 3)</a:t>
            </a:r>
          </a:p>
        </p:txBody>
      </p:sp>
      <p:sp>
        <p:nvSpPr>
          <p:cNvPr id="4099" name="Rectangle 3"/>
          <p:cNvSpPr>
            <a:spLocks noGrp="1" noChangeArrowheads="1"/>
          </p:cNvSpPr>
          <p:nvPr>
            <p:ph type="body" idx="1"/>
          </p:nvPr>
        </p:nvSpPr>
        <p:spPr>
          <a:xfrm>
            <a:off x="457200" y="1526683"/>
            <a:ext cx="7924800" cy="2969117"/>
          </a:xfrm>
        </p:spPr>
        <p:txBody>
          <a:bodyPr/>
          <a:lstStyle/>
          <a:p>
            <a:pPr eaLnBrk="1" hangingPunct="1">
              <a:lnSpc>
                <a:spcPct val="90000"/>
              </a:lnSpc>
            </a:pPr>
            <a:r>
              <a:rPr lang="en-US" sz="3600" dirty="0" smtClean="0"/>
              <a:t>Wished he had never                                            been conceived (3:2)</a:t>
            </a:r>
          </a:p>
          <a:p>
            <a:pPr eaLnBrk="1" hangingPunct="1">
              <a:lnSpc>
                <a:spcPct val="90000"/>
              </a:lnSpc>
            </a:pPr>
            <a:r>
              <a:rPr lang="en-US" sz="3600" dirty="0" smtClean="0"/>
              <a:t>Wished he had died at                                             birth (3:11)</a:t>
            </a:r>
          </a:p>
          <a:p>
            <a:pPr eaLnBrk="1" hangingPunct="1">
              <a:lnSpc>
                <a:spcPct val="90000"/>
              </a:lnSpc>
            </a:pPr>
            <a:r>
              <a:rPr lang="en-US" sz="3600" dirty="0" smtClean="0"/>
              <a:t>Wished he could die now (3:20-21)</a:t>
            </a:r>
          </a:p>
          <a:p>
            <a:pPr marL="0" indent="0" eaLnBrk="1" hangingPunct="1">
              <a:lnSpc>
                <a:spcPct val="90000"/>
              </a:lnSpc>
              <a:buNone/>
            </a:pPr>
            <a:endParaRPr lang="en-US" dirty="0" smtClean="0"/>
          </a:p>
        </p:txBody>
      </p:sp>
      <p:sp>
        <p:nvSpPr>
          <p:cNvPr id="4100" name="Text Box 5"/>
          <p:cNvSpPr txBox="1">
            <a:spLocks noChangeArrowheads="1"/>
          </p:cNvSpPr>
          <p:nvPr/>
        </p:nvSpPr>
        <p:spPr bwMode="auto">
          <a:xfrm>
            <a:off x="442332" y="4985098"/>
            <a:ext cx="8229600" cy="1754326"/>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B050"/>
                </a:solidFill>
                <a:latin typeface="Comic Sans MS" pitchFamily="66" charset="0"/>
              </a:rPr>
              <a:t>Couldn’t see anything positive coming out of all his suffering and did not understand why it happened</a:t>
            </a:r>
            <a:endParaRPr lang="en-US" sz="3600" b="1" dirty="0">
              <a:solidFill>
                <a:srgbClr val="00B050"/>
              </a:solidFill>
              <a:latin typeface="Comic Sans MS" pitchFamily="66" charset="0"/>
            </a:endParaRPr>
          </a:p>
        </p:txBody>
      </p:sp>
      <p:pic>
        <p:nvPicPr>
          <p:cNvPr id="1026" name="Picture 2" descr="Image result for Job bible"/>
          <p:cNvPicPr>
            <a:picLocks noChangeAspect="1" noChangeArrowheads="1"/>
          </p:cNvPicPr>
          <p:nvPr/>
        </p:nvPicPr>
        <p:blipFill rotWithShape="1">
          <a:blip r:embed="rId3">
            <a:extLst>
              <a:ext uri="{28A0092B-C50C-407E-A947-70E740481C1C}">
                <a14:useLocalDpi xmlns:a14="http://schemas.microsoft.com/office/drawing/2010/main" val="0"/>
              </a:ext>
            </a:extLst>
          </a:blip>
          <a:srcRect l="35334" r="17333"/>
          <a:stretch/>
        </p:blipFill>
        <p:spPr bwMode="auto">
          <a:xfrm>
            <a:off x="5562600" y="76200"/>
            <a:ext cx="3429000" cy="3622183"/>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228600" y="4310987"/>
            <a:ext cx="8904514" cy="677108"/>
          </a:xfrm>
          <a:prstGeom prst="rect">
            <a:avLst/>
          </a:prstGeom>
          <a:noFill/>
          <a:ln w="9525">
            <a:noFill/>
            <a:miter lim="800000"/>
            <a:headEnd/>
            <a:tailEnd/>
          </a:ln>
        </p:spPr>
        <p:txBody>
          <a:bodyPr wrap="square">
            <a:spAutoFit/>
          </a:bodyPr>
          <a:lstStyle/>
          <a:p>
            <a:pPr algn="ctr">
              <a:spcBef>
                <a:spcPct val="50000"/>
              </a:spcBef>
            </a:pPr>
            <a:r>
              <a:rPr lang="en-US" sz="3800" b="1" dirty="0" smtClean="0">
                <a:solidFill>
                  <a:srgbClr val="7030A0"/>
                </a:solidFill>
                <a:latin typeface="Comic Sans MS" pitchFamily="66" charset="0"/>
              </a:rPr>
              <a:t>Overwhelmed with pain &amp; confusion</a:t>
            </a:r>
            <a:endParaRPr lang="en-US" sz="3800" b="1" dirty="0">
              <a:solidFill>
                <a:srgbClr val="7030A0"/>
              </a:solidFill>
              <a:latin typeface="Comic Sans MS" pitchFamily="66" charset="0"/>
            </a:endParaRPr>
          </a:p>
        </p:txBody>
      </p:sp>
    </p:spTree>
    <p:extLst>
      <p:ext uri="{BB962C8B-B14F-4D97-AF65-F5344CB8AC3E}">
        <p14:creationId xmlns:p14="http://schemas.microsoft.com/office/powerpoint/2010/main" val="2869453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248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576590"/>
            <a:ext cx="7010400" cy="914400"/>
          </a:xfrm>
        </p:spPr>
        <p:txBody>
          <a:bodyPr>
            <a:noAutofit/>
          </a:bodyPr>
          <a:lstStyle/>
          <a:p>
            <a:r>
              <a:rPr lang="en-US" sz="4800" b="1" dirty="0" smtClean="0">
                <a:solidFill>
                  <a:srgbClr val="663300"/>
                </a:solidFill>
              </a:rPr>
              <a:t>Jeremiah 20:14-18</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365275"/>
            <a:ext cx="7162800" cy="4648200"/>
          </a:xfrm>
        </p:spPr>
        <p:txBody>
          <a:bodyPr>
            <a:normAutofit fontScale="77500" lnSpcReduction="20000"/>
          </a:bodyPr>
          <a:lstStyle/>
          <a:p>
            <a:pPr marL="0" indent="231775">
              <a:buNone/>
            </a:pPr>
            <a:r>
              <a:rPr lang="en-US" dirty="0" smtClean="0"/>
              <a:t>14 </a:t>
            </a:r>
            <a:r>
              <a:rPr lang="en-US" b="1" dirty="0">
                <a:solidFill>
                  <a:srgbClr val="C00000"/>
                </a:solidFill>
              </a:rPr>
              <a:t>Cursed be the day in which I was </a:t>
            </a:r>
            <a:r>
              <a:rPr lang="en-US" b="1" dirty="0" smtClean="0">
                <a:solidFill>
                  <a:srgbClr val="C00000"/>
                </a:solidFill>
              </a:rPr>
              <a:t>born! </a:t>
            </a:r>
            <a:r>
              <a:rPr lang="en-US" dirty="0" smtClean="0"/>
              <a:t>Let </a:t>
            </a:r>
            <a:r>
              <a:rPr lang="en-US" dirty="0"/>
              <a:t>the day not be blessed in which my mother bore me! </a:t>
            </a:r>
            <a:r>
              <a:rPr lang="en-US" dirty="0" smtClean="0"/>
              <a:t> 15 </a:t>
            </a:r>
            <a:r>
              <a:rPr lang="en-US" b="1" dirty="0">
                <a:solidFill>
                  <a:srgbClr val="C00000"/>
                </a:solidFill>
              </a:rPr>
              <a:t>Let the man be </a:t>
            </a:r>
            <a:r>
              <a:rPr lang="en-US" b="1" dirty="0" smtClean="0">
                <a:solidFill>
                  <a:srgbClr val="C00000"/>
                </a:solidFill>
              </a:rPr>
              <a:t>cursed </a:t>
            </a:r>
            <a:r>
              <a:rPr lang="en-US" dirty="0" smtClean="0"/>
              <a:t>who </a:t>
            </a:r>
            <a:r>
              <a:rPr lang="en-US" dirty="0"/>
              <a:t>brought news to my father, saying</a:t>
            </a:r>
            <a:r>
              <a:rPr lang="en-US" dirty="0" smtClean="0"/>
              <a:t>, "</a:t>
            </a:r>
            <a:r>
              <a:rPr lang="en-US" dirty="0"/>
              <a:t>A male child has been born to you</a:t>
            </a:r>
            <a:r>
              <a:rPr lang="en-US" dirty="0" smtClean="0"/>
              <a:t>!“ Making </a:t>
            </a:r>
            <a:r>
              <a:rPr lang="en-US" dirty="0"/>
              <a:t>him very glad. </a:t>
            </a:r>
          </a:p>
          <a:p>
            <a:pPr marL="0" indent="231775">
              <a:buNone/>
            </a:pPr>
            <a:r>
              <a:rPr lang="en-US" dirty="0"/>
              <a:t>16 And let that man be like the </a:t>
            </a:r>
            <a:r>
              <a:rPr lang="en-US" dirty="0" smtClean="0"/>
              <a:t>cities which </a:t>
            </a:r>
            <a:r>
              <a:rPr lang="en-US" dirty="0"/>
              <a:t>the Lord overthrew, and did not relent</a:t>
            </a:r>
            <a:r>
              <a:rPr lang="en-US" dirty="0" smtClean="0"/>
              <a:t>; Let </a:t>
            </a:r>
            <a:r>
              <a:rPr lang="en-US" dirty="0"/>
              <a:t>him hear the cry in the </a:t>
            </a:r>
            <a:r>
              <a:rPr lang="en-US" dirty="0" smtClean="0"/>
              <a:t>morning and </a:t>
            </a:r>
            <a:r>
              <a:rPr lang="en-US" dirty="0"/>
              <a:t>the shouting at noon, </a:t>
            </a:r>
            <a:r>
              <a:rPr lang="en-US" dirty="0" smtClean="0"/>
              <a:t>17 </a:t>
            </a:r>
            <a:r>
              <a:rPr lang="en-US" b="1" dirty="0">
                <a:solidFill>
                  <a:srgbClr val="7030A0"/>
                </a:solidFill>
              </a:rPr>
              <a:t>Because he did not kill me from the womb</a:t>
            </a:r>
            <a:r>
              <a:rPr lang="en-US" b="1" dirty="0" smtClean="0">
                <a:solidFill>
                  <a:srgbClr val="7030A0"/>
                </a:solidFill>
              </a:rPr>
              <a:t>, </a:t>
            </a:r>
            <a:r>
              <a:rPr lang="en-US" dirty="0" smtClean="0"/>
              <a:t>that </a:t>
            </a:r>
            <a:r>
              <a:rPr lang="en-US" dirty="0"/>
              <a:t>my mother might have been my grave</a:t>
            </a:r>
            <a:r>
              <a:rPr lang="en-US" dirty="0" smtClean="0"/>
              <a:t>, and </a:t>
            </a:r>
            <a:r>
              <a:rPr lang="en-US" dirty="0"/>
              <a:t>her womb always enlarged with me. </a:t>
            </a:r>
          </a:p>
          <a:p>
            <a:pPr marL="0" indent="231775">
              <a:buNone/>
            </a:pPr>
            <a:r>
              <a:rPr lang="en-US" dirty="0"/>
              <a:t>18 </a:t>
            </a:r>
            <a:r>
              <a:rPr lang="en-US" b="1" dirty="0">
                <a:solidFill>
                  <a:srgbClr val="0000CC"/>
                </a:solidFill>
              </a:rPr>
              <a:t>Why did I come forth from the womb to see labor and sorrow</a:t>
            </a:r>
            <a:r>
              <a:rPr lang="en-US" b="1" dirty="0" smtClean="0">
                <a:solidFill>
                  <a:srgbClr val="0000CC"/>
                </a:solidFill>
              </a:rPr>
              <a:t>, that </a:t>
            </a:r>
            <a:r>
              <a:rPr lang="en-US" b="1" dirty="0">
                <a:solidFill>
                  <a:srgbClr val="0000CC"/>
                </a:solidFill>
              </a:rPr>
              <a:t>my days should be consumed with </a:t>
            </a:r>
            <a:r>
              <a:rPr lang="en-US" b="1" dirty="0" smtClean="0">
                <a:solidFill>
                  <a:srgbClr val="0000CC"/>
                </a:solidFill>
              </a:rPr>
              <a:t>shame?</a:t>
            </a:r>
            <a:endParaRPr lang="en-US" b="1" dirty="0">
              <a:solidFill>
                <a:srgbClr val="0000CC"/>
              </a:solidFill>
            </a:endParaRPr>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Jeremiah had similar feelings</a:t>
            </a:r>
          </a:p>
        </p:txBody>
      </p:sp>
      <p:sp>
        <p:nvSpPr>
          <p:cNvPr id="7" name="Text Box 5"/>
          <p:cNvSpPr txBox="1">
            <a:spLocks noChangeArrowheads="1"/>
          </p:cNvSpPr>
          <p:nvPr/>
        </p:nvSpPr>
        <p:spPr bwMode="auto">
          <a:xfrm>
            <a:off x="990600" y="61722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They did not understand God’s plan</a:t>
            </a:r>
          </a:p>
        </p:txBody>
      </p:sp>
    </p:spTree>
    <p:extLst>
      <p:ext uri="{BB962C8B-B14F-4D97-AF65-F5344CB8AC3E}">
        <p14:creationId xmlns:p14="http://schemas.microsoft.com/office/powerpoint/2010/main" val="3719435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28600"/>
            <a:ext cx="9158514" cy="6248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41400" y="675620"/>
            <a:ext cx="7010400" cy="914400"/>
          </a:xfrm>
        </p:spPr>
        <p:txBody>
          <a:bodyPr>
            <a:noAutofit/>
          </a:bodyPr>
          <a:lstStyle/>
          <a:p>
            <a:r>
              <a:rPr lang="en-US" sz="4800" b="1" dirty="0" smtClean="0">
                <a:solidFill>
                  <a:srgbClr val="663300"/>
                </a:solidFill>
              </a:rPr>
              <a:t>Job 3:23-26 </a:t>
            </a:r>
            <a:r>
              <a:rPr lang="en-US" sz="4000" b="1" dirty="0" smtClean="0">
                <a:solidFill>
                  <a:srgbClr val="663300"/>
                </a:solidFill>
              </a:rPr>
              <a:t>(ESV)</a:t>
            </a:r>
            <a:endParaRPr lang="en-US" sz="40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429780"/>
          </a:xfrm>
        </p:spPr>
        <p:txBody>
          <a:bodyPr>
            <a:normAutofit fontScale="92500" lnSpcReduction="20000"/>
          </a:bodyPr>
          <a:lstStyle/>
          <a:p>
            <a:pPr marL="0" indent="231775">
              <a:buNone/>
            </a:pPr>
            <a:r>
              <a:rPr lang="en-US" dirty="0" smtClean="0"/>
              <a:t>23 </a:t>
            </a:r>
            <a:r>
              <a:rPr lang="en-US" dirty="0"/>
              <a:t>Why is light given to a man whose way is hidden</a:t>
            </a:r>
            <a:r>
              <a:rPr lang="en-US" dirty="0" smtClean="0"/>
              <a:t>, </a:t>
            </a:r>
            <a:r>
              <a:rPr lang="en-US" b="1" dirty="0" smtClean="0">
                <a:solidFill>
                  <a:srgbClr val="C00000"/>
                </a:solidFill>
              </a:rPr>
              <a:t>whom </a:t>
            </a:r>
            <a:r>
              <a:rPr lang="en-US" b="1" dirty="0">
                <a:solidFill>
                  <a:srgbClr val="C00000"/>
                </a:solidFill>
              </a:rPr>
              <a:t>God has hedged in</a:t>
            </a:r>
            <a:r>
              <a:rPr lang="en-US" b="1" dirty="0" smtClean="0">
                <a:solidFill>
                  <a:srgbClr val="C00000"/>
                </a:solidFill>
              </a:rPr>
              <a:t>? </a:t>
            </a:r>
            <a:r>
              <a:rPr lang="en-US" i="1" dirty="0" smtClean="0">
                <a:solidFill>
                  <a:srgbClr val="7030A0"/>
                </a:solidFill>
              </a:rPr>
              <a:t>[Satan claimed God hedged Job in to protect &amp; bless him (1:10)]</a:t>
            </a:r>
            <a:endParaRPr lang="en-US" i="1" dirty="0">
              <a:solidFill>
                <a:srgbClr val="7030A0"/>
              </a:solidFill>
            </a:endParaRPr>
          </a:p>
          <a:p>
            <a:pPr marL="0" indent="231775">
              <a:buNone/>
            </a:pPr>
            <a:r>
              <a:rPr lang="en-US" dirty="0"/>
              <a:t>24 For my sighing comes instead of my bread</a:t>
            </a:r>
            <a:r>
              <a:rPr lang="en-US" dirty="0" smtClean="0"/>
              <a:t>, and </a:t>
            </a:r>
            <a:r>
              <a:rPr lang="en-US" dirty="0"/>
              <a:t>my groanings are poured out like water.</a:t>
            </a:r>
          </a:p>
          <a:p>
            <a:pPr marL="0" indent="231775">
              <a:buNone/>
            </a:pPr>
            <a:r>
              <a:rPr lang="en-US" dirty="0"/>
              <a:t>25  </a:t>
            </a:r>
            <a:r>
              <a:rPr lang="en-US" b="1" dirty="0">
                <a:solidFill>
                  <a:srgbClr val="C00000"/>
                </a:solidFill>
              </a:rPr>
              <a:t>For </a:t>
            </a:r>
            <a:r>
              <a:rPr lang="en-US" b="1" u="sng" dirty="0">
                <a:solidFill>
                  <a:srgbClr val="C00000"/>
                </a:solidFill>
              </a:rPr>
              <a:t>the thing that I fear </a:t>
            </a:r>
            <a:r>
              <a:rPr lang="en-US" b="1" dirty="0">
                <a:solidFill>
                  <a:srgbClr val="C00000"/>
                </a:solidFill>
              </a:rPr>
              <a:t>comes upon me</a:t>
            </a:r>
            <a:r>
              <a:rPr lang="en-US" b="1" dirty="0" smtClean="0">
                <a:solidFill>
                  <a:srgbClr val="C00000"/>
                </a:solidFill>
              </a:rPr>
              <a:t>, and </a:t>
            </a:r>
            <a:r>
              <a:rPr lang="en-US" b="1" dirty="0">
                <a:solidFill>
                  <a:srgbClr val="C00000"/>
                </a:solidFill>
              </a:rPr>
              <a:t>what I dread befalls me.</a:t>
            </a:r>
          </a:p>
          <a:p>
            <a:pPr marL="0" indent="231775">
              <a:buNone/>
            </a:pPr>
            <a:r>
              <a:rPr lang="en-US" dirty="0"/>
              <a:t>26 I am not at ease, nor am I quiet</a:t>
            </a:r>
            <a:r>
              <a:rPr lang="en-US" dirty="0" smtClean="0"/>
              <a:t>; I </a:t>
            </a:r>
            <a:r>
              <a:rPr lang="en-US" dirty="0"/>
              <a:t>have no rest, but trouble comes." </a:t>
            </a:r>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Job feels God is out to punish him</a:t>
            </a:r>
          </a:p>
        </p:txBody>
      </p:sp>
      <p:sp>
        <p:nvSpPr>
          <p:cNvPr id="7" name="Text Box 5"/>
          <p:cNvSpPr txBox="1">
            <a:spLocks noChangeArrowheads="1"/>
          </p:cNvSpPr>
          <p:nvPr/>
        </p:nvSpPr>
        <p:spPr bwMode="auto">
          <a:xfrm>
            <a:off x="609600" y="6172200"/>
            <a:ext cx="81534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Job had lived in fear of God’s punishments</a:t>
            </a:r>
          </a:p>
        </p:txBody>
      </p:sp>
    </p:spTree>
    <p:extLst>
      <p:ext uri="{BB962C8B-B14F-4D97-AF65-F5344CB8AC3E}">
        <p14:creationId xmlns:p14="http://schemas.microsoft.com/office/powerpoint/2010/main" val="1854582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7543" y="135440"/>
            <a:ext cx="6172200" cy="1524000"/>
          </a:xfrm>
        </p:spPr>
        <p:txBody>
          <a:bodyPr>
            <a:normAutofit fontScale="90000"/>
          </a:bodyPr>
          <a:lstStyle/>
          <a:p>
            <a:pPr eaLnBrk="1" hangingPunct="1">
              <a:lnSpc>
                <a:spcPts val="3900"/>
              </a:lnSpc>
            </a:pPr>
            <a:r>
              <a:rPr lang="en-US" sz="4000" b="1" dirty="0" smtClean="0">
                <a:solidFill>
                  <a:srgbClr val="C00000"/>
                </a:solidFill>
              </a:rPr>
              <a:t>Job &amp; his friends misunderstood how God uses suffering and calamities</a:t>
            </a:r>
          </a:p>
        </p:txBody>
      </p:sp>
      <p:sp>
        <p:nvSpPr>
          <p:cNvPr id="4099" name="Rectangle 3"/>
          <p:cNvSpPr>
            <a:spLocks noGrp="1" noChangeArrowheads="1"/>
          </p:cNvSpPr>
          <p:nvPr>
            <p:ph type="body" idx="1"/>
          </p:nvPr>
        </p:nvSpPr>
        <p:spPr>
          <a:xfrm>
            <a:off x="342900" y="1932191"/>
            <a:ext cx="8458200" cy="3935209"/>
          </a:xfrm>
        </p:spPr>
        <p:txBody>
          <a:bodyPr>
            <a:normAutofit lnSpcReduction="10000"/>
          </a:bodyPr>
          <a:lstStyle/>
          <a:p>
            <a:pPr eaLnBrk="1" hangingPunct="1">
              <a:lnSpc>
                <a:spcPct val="90000"/>
              </a:lnSpc>
            </a:pPr>
            <a:r>
              <a:rPr lang="en-US" sz="2800" dirty="0" smtClean="0"/>
              <a:t>They thought all suffering is the punishment of Sin</a:t>
            </a:r>
          </a:p>
          <a:p>
            <a:pPr eaLnBrk="1" hangingPunct="1">
              <a:lnSpc>
                <a:spcPct val="90000"/>
              </a:lnSpc>
            </a:pPr>
            <a:r>
              <a:rPr lang="en-US" sz="2800" dirty="0" smtClean="0"/>
              <a:t>The degree of suffering is directly related to how terrible a sinner someone is</a:t>
            </a:r>
          </a:p>
          <a:p>
            <a:pPr eaLnBrk="1" hangingPunct="1">
              <a:lnSpc>
                <a:spcPct val="90000"/>
              </a:lnSpc>
            </a:pPr>
            <a:r>
              <a:rPr lang="en-US" sz="2800" dirty="0" smtClean="0"/>
              <a:t>To relieve suffering, one must confess &amp; repent of their sins</a:t>
            </a:r>
          </a:p>
          <a:p>
            <a:pPr marL="0" indent="0" eaLnBrk="1" hangingPunct="1">
              <a:lnSpc>
                <a:spcPct val="90000"/>
              </a:lnSpc>
              <a:spcBef>
                <a:spcPts val="600"/>
              </a:spcBef>
              <a:buNone/>
            </a:pPr>
            <a:r>
              <a:rPr lang="en-US" sz="2800" b="1" dirty="0" smtClean="0">
                <a:solidFill>
                  <a:srgbClr val="0000CC"/>
                </a:solidFill>
              </a:rPr>
              <a:t>               Applying this Understanding to Job:</a:t>
            </a:r>
          </a:p>
          <a:p>
            <a:pPr eaLnBrk="1" hangingPunct="1">
              <a:lnSpc>
                <a:spcPct val="90000"/>
              </a:lnSpc>
            </a:pPr>
            <a:r>
              <a:rPr lang="en-US" sz="2800" dirty="0" smtClean="0"/>
              <a:t>Job is a great sufferer</a:t>
            </a:r>
          </a:p>
          <a:p>
            <a:pPr eaLnBrk="1" hangingPunct="1">
              <a:lnSpc>
                <a:spcPct val="90000"/>
              </a:lnSpc>
            </a:pPr>
            <a:r>
              <a:rPr lang="en-US" sz="2800" dirty="0" smtClean="0"/>
              <a:t>Therefore Job must be a great sinner</a:t>
            </a:r>
            <a:endParaRPr lang="en-US" sz="2800" dirty="0"/>
          </a:p>
          <a:p>
            <a:pPr eaLnBrk="1" hangingPunct="1">
              <a:lnSpc>
                <a:spcPct val="90000"/>
              </a:lnSpc>
            </a:pPr>
            <a:r>
              <a:rPr lang="en-US" sz="2800" dirty="0" smtClean="0"/>
              <a:t>To help Job, everyone must get Job to confess his sins</a:t>
            </a:r>
          </a:p>
        </p:txBody>
      </p:sp>
      <p:sp>
        <p:nvSpPr>
          <p:cNvPr id="4100" name="Text Box 5"/>
          <p:cNvSpPr txBox="1">
            <a:spLocks noChangeArrowheads="1"/>
          </p:cNvSpPr>
          <p:nvPr/>
        </p:nvSpPr>
        <p:spPr bwMode="auto">
          <a:xfrm>
            <a:off x="257543" y="5663097"/>
            <a:ext cx="86868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Wrong understandings can have drastic effects on our ability to comfort the afflicted</a:t>
            </a:r>
            <a:endParaRPr lang="en-US" sz="3600" b="1" dirty="0">
              <a:solidFill>
                <a:srgbClr val="00B050"/>
              </a:solidFill>
              <a:latin typeface="Comic Sans MS" pitchFamily="66" charset="0"/>
            </a:endParaRPr>
          </a:p>
        </p:txBody>
      </p:sp>
      <p:pic>
        <p:nvPicPr>
          <p:cNvPr id="1026" name="Picture 2" descr="Image result for God punishes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125" y="76200"/>
            <a:ext cx="273772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785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190500"/>
            <a:ext cx="4953000" cy="1143000"/>
          </a:xfrm>
        </p:spPr>
        <p:txBody>
          <a:bodyPr>
            <a:normAutofit fontScale="90000"/>
          </a:bodyPr>
          <a:lstStyle/>
          <a:p>
            <a:pPr eaLnBrk="1" hangingPunct="1"/>
            <a:r>
              <a:rPr lang="en-US" sz="4000" b="1" dirty="0" smtClean="0">
                <a:solidFill>
                  <a:srgbClr val="C00000"/>
                </a:solidFill>
              </a:rPr>
              <a:t>The Strategies of        Job’s 3 Friends</a:t>
            </a:r>
          </a:p>
        </p:txBody>
      </p:sp>
      <p:sp>
        <p:nvSpPr>
          <p:cNvPr id="4099" name="Rectangle 3"/>
          <p:cNvSpPr>
            <a:spLocks noGrp="1" noChangeArrowheads="1"/>
          </p:cNvSpPr>
          <p:nvPr>
            <p:ph type="body" idx="1"/>
          </p:nvPr>
        </p:nvSpPr>
        <p:spPr>
          <a:xfrm>
            <a:off x="457200" y="1447800"/>
            <a:ext cx="8458200" cy="4572000"/>
          </a:xfrm>
        </p:spPr>
        <p:txBody>
          <a:bodyPr>
            <a:noAutofit/>
          </a:bodyPr>
          <a:lstStyle/>
          <a:p>
            <a:pPr marL="0" indent="0">
              <a:buNone/>
            </a:pPr>
            <a:r>
              <a:rPr lang="en-US" sz="2300" b="1" dirty="0" err="1" smtClean="0">
                <a:solidFill>
                  <a:srgbClr val="0000CC"/>
                </a:solidFill>
              </a:rPr>
              <a:t>Eliphaz</a:t>
            </a:r>
            <a:r>
              <a:rPr lang="en-US" sz="2300" dirty="0">
                <a:solidFill>
                  <a:srgbClr val="0000CC"/>
                </a:solidFill>
              </a:rPr>
              <a:t>:  </a:t>
            </a:r>
            <a:r>
              <a:rPr lang="en-US" sz="2300" dirty="0" smtClean="0"/>
              <a:t>God </a:t>
            </a:r>
            <a:r>
              <a:rPr lang="en-US" sz="2300" dirty="0"/>
              <a:t>is so high &amp; pure, everyone is </a:t>
            </a:r>
            <a:r>
              <a:rPr lang="en-US" sz="2300" dirty="0" smtClean="0"/>
              <a:t>                                             wicked </a:t>
            </a:r>
            <a:r>
              <a:rPr lang="en-US" sz="2300" dirty="0"/>
              <a:t>and He doesn’t </a:t>
            </a:r>
            <a:r>
              <a:rPr lang="en-US" sz="2300" dirty="0" smtClean="0"/>
              <a:t>even trust </a:t>
            </a:r>
            <a:r>
              <a:rPr lang="en-US" sz="2300" dirty="0"/>
              <a:t>His angels. </a:t>
            </a:r>
            <a:r>
              <a:rPr lang="en-US" sz="2300" dirty="0" smtClean="0"/>
              <a:t> Bases </a:t>
            </a:r>
            <a:r>
              <a:rPr lang="en-US" sz="2300" dirty="0"/>
              <a:t>his doctrine on inspiration &amp; wisdom of the elders.  </a:t>
            </a:r>
            <a:r>
              <a:rPr lang="en-US" sz="2300" dirty="0" smtClean="0"/>
              <a:t> Round </a:t>
            </a:r>
            <a:r>
              <a:rPr lang="en-US" sz="2300" dirty="0"/>
              <a:t>3 turns to personal accusations!</a:t>
            </a:r>
          </a:p>
          <a:p>
            <a:pPr marL="0" indent="0">
              <a:buNone/>
            </a:pPr>
            <a:r>
              <a:rPr lang="en-US" sz="800" dirty="0"/>
              <a:t> </a:t>
            </a:r>
          </a:p>
          <a:p>
            <a:pPr marL="0" indent="0">
              <a:buNone/>
            </a:pPr>
            <a:r>
              <a:rPr lang="en-US" sz="2300" b="1" dirty="0" err="1">
                <a:solidFill>
                  <a:srgbClr val="0000CC"/>
                </a:solidFill>
              </a:rPr>
              <a:t>Bildad</a:t>
            </a:r>
            <a:r>
              <a:rPr lang="en-US" sz="2300" b="1" dirty="0">
                <a:solidFill>
                  <a:srgbClr val="0000CC"/>
                </a:solidFill>
              </a:rPr>
              <a:t>:</a:t>
            </a:r>
            <a:r>
              <a:rPr lang="en-US" sz="2300" dirty="0">
                <a:solidFill>
                  <a:srgbClr val="0000CC"/>
                </a:solidFill>
              </a:rPr>
              <a:t>  </a:t>
            </a:r>
            <a:r>
              <a:rPr lang="en-US" sz="2300" dirty="0"/>
              <a:t>Claims Job and his children must be wicked.  Appeals to his interpretation of how God treated the wicked in the past.  Job’s present situation proves he is a great sinner.  Round 3 – God is so high &amp; righteous he must be right &amp; Job is just a worm in God’s sight</a:t>
            </a:r>
          </a:p>
          <a:p>
            <a:pPr marL="0" indent="0">
              <a:buNone/>
            </a:pPr>
            <a:r>
              <a:rPr lang="en-US" sz="800" dirty="0"/>
              <a:t> </a:t>
            </a:r>
          </a:p>
          <a:p>
            <a:pPr marL="0" indent="0">
              <a:buNone/>
            </a:pPr>
            <a:r>
              <a:rPr lang="en-US" sz="2300" b="1" dirty="0" err="1">
                <a:solidFill>
                  <a:srgbClr val="0000CC"/>
                </a:solidFill>
              </a:rPr>
              <a:t>Zophar</a:t>
            </a:r>
            <a:r>
              <a:rPr lang="en-US" sz="2300" dirty="0">
                <a:solidFill>
                  <a:srgbClr val="0000CC"/>
                </a:solidFill>
              </a:rPr>
              <a:t>: </a:t>
            </a:r>
            <a:r>
              <a:rPr lang="en-US" sz="2300" dirty="0"/>
              <a:t>Tells Job to quit complaining – God is punishing you less than you deserve!  God knows all your faults. God destroys the wicked man &amp; that’s </a:t>
            </a:r>
            <a:r>
              <a:rPr lang="en-US" sz="2300" dirty="0" smtClean="0"/>
              <a:t>Job! Round 2 – personal accusations.   No round 3</a:t>
            </a:r>
            <a:endParaRPr lang="en-US" sz="2300" dirty="0"/>
          </a:p>
        </p:txBody>
      </p:sp>
      <p:sp>
        <p:nvSpPr>
          <p:cNvPr id="4100" name="Text Box 5"/>
          <p:cNvSpPr txBox="1">
            <a:spLocks noChangeArrowheads="1"/>
          </p:cNvSpPr>
          <p:nvPr/>
        </p:nvSpPr>
        <p:spPr bwMode="auto">
          <a:xfrm>
            <a:off x="152400" y="6019800"/>
            <a:ext cx="8687729"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Job calls them “miserable comforters” (16:2)</a:t>
            </a:r>
            <a:endParaRPr lang="en-US" sz="2800" b="1" dirty="0">
              <a:solidFill>
                <a:srgbClr val="00B050"/>
              </a:solidFill>
              <a:latin typeface="Comic Sans MS" pitchFamily="66" charset="0"/>
            </a:endParaRPr>
          </a:p>
        </p:txBody>
      </p:sp>
      <p:pic>
        <p:nvPicPr>
          <p:cNvPr id="2050" name="Picture 2" descr="Image result for Job 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4300"/>
            <a:ext cx="3086100" cy="1728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54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5233" y="76200"/>
            <a:ext cx="4224867" cy="1524000"/>
          </a:xfrm>
        </p:spPr>
        <p:txBody>
          <a:bodyPr>
            <a:noAutofit/>
          </a:bodyPr>
          <a:lstStyle/>
          <a:p>
            <a:pPr eaLnBrk="1" hangingPunct="1"/>
            <a:r>
              <a:rPr lang="en-US" b="1" dirty="0" smtClean="0">
                <a:solidFill>
                  <a:srgbClr val="C00000"/>
                </a:solidFill>
              </a:rPr>
              <a:t>Job is mentioned in the Bible</a:t>
            </a:r>
          </a:p>
        </p:txBody>
      </p:sp>
      <p:sp>
        <p:nvSpPr>
          <p:cNvPr id="4099" name="Rectangle 3"/>
          <p:cNvSpPr>
            <a:spLocks noGrp="1" noChangeArrowheads="1"/>
          </p:cNvSpPr>
          <p:nvPr>
            <p:ph type="body" idx="1"/>
          </p:nvPr>
        </p:nvSpPr>
        <p:spPr>
          <a:xfrm>
            <a:off x="237473" y="1684751"/>
            <a:ext cx="8610600" cy="3733800"/>
          </a:xfrm>
        </p:spPr>
        <p:txBody>
          <a:bodyPr/>
          <a:lstStyle/>
          <a:p>
            <a:pPr eaLnBrk="1" hangingPunct="1">
              <a:lnSpc>
                <a:spcPct val="90000"/>
              </a:lnSpc>
            </a:pPr>
            <a:r>
              <a:rPr lang="en-US" b="1" dirty="0" err="1" smtClean="0">
                <a:solidFill>
                  <a:srgbClr val="0000CC"/>
                </a:solidFill>
              </a:rPr>
              <a:t>Ezek</a:t>
            </a:r>
            <a:r>
              <a:rPr lang="en-US" b="1" dirty="0" smtClean="0">
                <a:solidFill>
                  <a:srgbClr val="0000CC"/>
                </a:solidFill>
              </a:rPr>
              <a:t> 14:14,20  </a:t>
            </a:r>
            <a:r>
              <a:rPr lang="en-US" dirty="0" smtClean="0"/>
              <a:t>Listed                                                along with Noah &amp; Daniel – men who were known for helping to save others</a:t>
            </a:r>
          </a:p>
          <a:p>
            <a:pPr eaLnBrk="1" hangingPunct="1">
              <a:lnSpc>
                <a:spcPct val="90000"/>
              </a:lnSpc>
            </a:pPr>
            <a:r>
              <a:rPr lang="en-US" b="1" dirty="0" smtClean="0">
                <a:solidFill>
                  <a:srgbClr val="0000CC"/>
                </a:solidFill>
              </a:rPr>
              <a:t>Jam 5:10-11  </a:t>
            </a:r>
            <a:r>
              <a:rPr lang="en-US" dirty="0" smtClean="0"/>
              <a:t>Patient endurance through suffering.  Note James’ warning about the tongue (Jam 3)  and then his exhortation (Jam 5) to pray for others – like Job did </a:t>
            </a:r>
          </a:p>
        </p:txBody>
      </p:sp>
      <p:sp>
        <p:nvSpPr>
          <p:cNvPr id="4100" name="Text Box 5"/>
          <p:cNvSpPr txBox="1">
            <a:spLocks noChangeArrowheads="1"/>
          </p:cNvSpPr>
          <p:nvPr/>
        </p:nvSpPr>
        <p:spPr bwMode="auto">
          <a:xfrm>
            <a:off x="901903" y="5105400"/>
            <a:ext cx="7281740" cy="1569660"/>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When we think of Job – think about patient endurance through trials and helping to save others</a:t>
            </a:r>
            <a:endParaRPr lang="en-US" sz="3200" b="1" dirty="0">
              <a:solidFill>
                <a:srgbClr val="00B050"/>
              </a:solidFill>
              <a:latin typeface="Comic Sans MS" pitchFamily="66" charset="0"/>
            </a:endParaRPr>
          </a:p>
        </p:txBody>
      </p:sp>
      <p:pic>
        <p:nvPicPr>
          <p:cNvPr id="2050"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9600" b="4000"/>
          <a:stretch/>
        </p:blipFill>
        <p:spPr bwMode="auto">
          <a:xfrm>
            <a:off x="4800600" y="76200"/>
            <a:ext cx="4233333"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379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eople at bible stu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58068" cy="4800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1066800" y="53370"/>
            <a:ext cx="69342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C00000"/>
                </a:solidFill>
                <a:latin typeface="Comic Sans MS" pitchFamily="66" charset="0"/>
              </a:rPr>
              <a:t>Love is patient, Love is Kind,        Love does not envy (1 Cor 13)</a:t>
            </a:r>
          </a:p>
        </p:txBody>
      </p:sp>
      <p:sp>
        <p:nvSpPr>
          <p:cNvPr id="4" name="Text Box 5"/>
          <p:cNvSpPr txBox="1">
            <a:spLocks noChangeArrowheads="1"/>
          </p:cNvSpPr>
          <p:nvPr/>
        </p:nvSpPr>
        <p:spPr bwMode="auto">
          <a:xfrm>
            <a:off x="152400" y="6019800"/>
            <a:ext cx="8687729"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Envy destroys relationships and people</a:t>
            </a:r>
            <a:endParaRPr lang="en-US" sz="3200" b="1" dirty="0">
              <a:solidFill>
                <a:srgbClr val="00B050"/>
              </a:solidFill>
              <a:latin typeface="Comic Sans MS" pitchFamily="66" charset="0"/>
            </a:endParaRPr>
          </a:p>
        </p:txBody>
      </p:sp>
    </p:spTree>
    <p:extLst>
      <p:ext uri="{BB962C8B-B14F-4D97-AF65-F5344CB8AC3E}">
        <p14:creationId xmlns:p14="http://schemas.microsoft.com/office/powerpoint/2010/main" val="21811592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879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609600" y="152400"/>
            <a:ext cx="10439400" cy="6324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819150" y="550184"/>
            <a:ext cx="7581900" cy="914400"/>
          </a:xfrm>
        </p:spPr>
        <p:txBody>
          <a:bodyPr>
            <a:noAutofit/>
          </a:bodyPr>
          <a:lstStyle/>
          <a:p>
            <a:r>
              <a:rPr lang="en-US" sz="4800" b="1" dirty="0" smtClean="0">
                <a:solidFill>
                  <a:srgbClr val="663300"/>
                </a:solidFill>
              </a:rPr>
              <a:t>Ezekiel 14:1-3, 12-14, 19-20</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457200" y="1371600"/>
            <a:ext cx="8458200" cy="4953000"/>
          </a:xfrm>
        </p:spPr>
        <p:txBody>
          <a:bodyPr>
            <a:normAutofit fontScale="70000" lnSpcReduction="20000"/>
          </a:bodyPr>
          <a:lstStyle/>
          <a:p>
            <a:pPr marL="0" indent="231775">
              <a:buNone/>
            </a:pPr>
            <a:r>
              <a:rPr lang="en-US" dirty="0" smtClean="0"/>
              <a:t>1 </a:t>
            </a:r>
            <a:r>
              <a:rPr lang="en-US" dirty="0"/>
              <a:t>Now </a:t>
            </a:r>
            <a:r>
              <a:rPr lang="en-US" b="1" dirty="0">
                <a:solidFill>
                  <a:srgbClr val="663300"/>
                </a:solidFill>
              </a:rPr>
              <a:t>some of the elders of Israel </a:t>
            </a:r>
            <a:r>
              <a:rPr lang="en-US" dirty="0"/>
              <a:t>came to me and sat before me. 2 And the word of the Lord came to me, saying, 3 "Son of man, </a:t>
            </a:r>
            <a:r>
              <a:rPr lang="en-US" b="1" dirty="0">
                <a:solidFill>
                  <a:srgbClr val="C00000"/>
                </a:solidFill>
              </a:rPr>
              <a:t>these men have set up their idols in their hearts, and put before them that which causes them to stumble into iniquity. </a:t>
            </a:r>
            <a:r>
              <a:rPr lang="en-US" dirty="0"/>
              <a:t>Should I let Myself be inquired of at all by them? </a:t>
            </a:r>
          </a:p>
          <a:p>
            <a:pPr marL="0" indent="231775">
              <a:buNone/>
            </a:pPr>
            <a:endParaRPr lang="en-US" sz="300" dirty="0"/>
          </a:p>
          <a:p>
            <a:pPr marL="0" indent="231775">
              <a:buNone/>
            </a:pPr>
            <a:r>
              <a:rPr lang="en-US" dirty="0"/>
              <a:t>12 The word of the Lord came again to me, saying: 13 "Son of man, </a:t>
            </a:r>
            <a:r>
              <a:rPr lang="en-US" b="1" dirty="0">
                <a:solidFill>
                  <a:srgbClr val="C00000"/>
                </a:solidFill>
              </a:rPr>
              <a:t>when a land sins against Me by persistent unfaithfulness, </a:t>
            </a:r>
            <a:r>
              <a:rPr lang="en-US" dirty="0"/>
              <a:t>I will stretch out My hand against it; I will cut off its supply of bread, send famine on it, and cut off man and beast from it. 14 </a:t>
            </a:r>
            <a:r>
              <a:rPr lang="en-US" b="1" dirty="0">
                <a:solidFill>
                  <a:srgbClr val="0000CC"/>
                </a:solidFill>
              </a:rPr>
              <a:t>Even if these three men, Noah, Daniel, and Job, were in it, they would deliver only themselves by their righteousness," </a:t>
            </a:r>
            <a:r>
              <a:rPr lang="en-US" dirty="0"/>
              <a:t>says the Lord God. </a:t>
            </a:r>
            <a:endParaRPr lang="en-US" dirty="0" smtClean="0"/>
          </a:p>
          <a:p>
            <a:pPr marL="0" indent="231775">
              <a:buNone/>
            </a:pPr>
            <a:endParaRPr lang="en-US" sz="400" dirty="0"/>
          </a:p>
          <a:p>
            <a:pPr marL="0" indent="231775">
              <a:buNone/>
            </a:pPr>
            <a:r>
              <a:rPr lang="en-US" dirty="0"/>
              <a:t>19 "Or if I send a pestilence into that land and pour out My fury on it in blood, and cut off from it man and beast, 20 </a:t>
            </a:r>
            <a:r>
              <a:rPr lang="en-US" b="1" dirty="0">
                <a:solidFill>
                  <a:srgbClr val="0000CC"/>
                </a:solidFill>
              </a:rPr>
              <a:t>even though Noah, Daniel, and Job were in it, as I live," says the Lord God, "they would deliver neither son nor daughter; they would deliver only themselves by their righteousness." </a:t>
            </a:r>
          </a:p>
          <a:p>
            <a:pPr marL="0" indent="231775">
              <a:buNone/>
            </a:pPr>
            <a:endParaRPr lang="en-US" dirty="0"/>
          </a:p>
        </p:txBody>
      </p:sp>
      <p:sp>
        <p:nvSpPr>
          <p:cNvPr id="6" name="Text Box 5"/>
          <p:cNvSpPr txBox="1">
            <a:spLocks noChangeArrowheads="1"/>
          </p:cNvSpPr>
          <p:nvPr/>
        </p:nvSpPr>
        <p:spPr bwMode="auto">
          <a:xfrm>
            <a:off x="838200" y="42110"/>
            <a:ext cx="7620000" cy="492443"/>
          </a:xfrm>
          <a:prstGeom prst="rect">
            <a:avLst/>
          </a:prstGeom>
          <a:noFill/>
          <a:ln w="9525">
            <a:noFill/>
            <a:miter lim="800000"/>
            <a:headEnd/>
            <a:tailEnd/>
          </a:ln>
        </p:spPr>
        <p:txBody>
          <a:bodyPr wrap="square">
            <a:spAutoFit/>
          </a:bodyPr>
          <a:lstStyle/>
          <a:p>
            <a:pPr algn="ctr">
              <a:spcBef>
                <a:spcPct val="50000"/>
              </a:spcBef>
            </a:pPr>
            <a:r>
              <a:rPr lang="en-US" sz="2600" b="1" dirty="0" smtClean="0">
                <a:solidFill>
                  <a:srgbClr val="C00000"/>
                </a:solidFill>
                <a:latin typeface="Comic Sans MS" pitchFamily="66" charset="0"/>
              </a:rPr>
              <a:t>Job is known for helping to deliver others</a:t>
            </a:r>
          </a:p>
        </p:txBody>
      </p:sp>
      <p:sp>
        <p:nvSpPr>
          <p:cNvPr id="7" name="Text Box 5"/>
          <p:cNvSpPr txBox="1">
            <a:spLocks noChangeArrowheads="1"/>
          </p:cNvSpPr>
          <p:nvPr/>
        </p:nvSpPr>
        <p:spPr bwMode="auto">
          <a:xfrm>
            <a:off x="990600" y="61722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Job is linked with Noah &amp; Daniel</a:t>
            </a:r>
          </a:p>
        </p:txBody>
      </p:sp>
    </p:spTree>
    <p:extLst>
      <p:ext uri="{BB962C8B-B14F-4D97-AF65-F5344CB8AC3E}">
        <p14:creationId xmlns:p14="http://schemas.microsoft.com/office/powerpoint/2010/main" val="2186180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324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41400" y="675620"/>
            <a:ext cx="7010400" cy="914400"/>
          </a:xfrm>
        </p:spPr>
        <p:txBody>
          <a:bodyPr>
            <a:noAutofit/>
          </a:bodyPr>
          <a:lstStyle/>
          <a:p>
            <a:r>
              <a:rPr lang="en-US" sz="4800" b="1" dirty="0" smtClean="0">
                <a:solidFill>
                  <a:srgbClr val="663300"/>
                </a:solidFill>
              </a:rPr>
              <a:t>James 5:9-11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429780"/>
          </a:xfrm>
        </p:spPr>
        <p:txBody>
          <a:bodyPr>
            <a:normAutofit fontScale="92500" lnSpcReduction="10000"/>
          </a:bodyPr>
          <a:lstStyle/>
          <a:p>
            <a:pPr marL="0" indent="231775">
              <a:buNone/>
            </a:pPr>
            <a:r>
              <a:rPr lang="en-US" dirty="0" smtClean="0"/>
              <a:t>9 </a:t>
            </a:r>
            <a:r>
              <a:rPr lang="en-US" b="1" dirty="0">
                <a:solidFill>
                  <a:srgbClr val="0000CC"/>
                </a:solidFill>
              </a:rPr>
              <a:t>Do not grumble against one another, brethren, lest you be condemned. </a:t>
            </a:r>
            <a:r>
              <a:rPr lang="en-US" dirty="0"/>
              <a:t>Behold, the Judge is standing at the door! 10 My brethren, take the </a:t>
            </a:r>
            <a:r>
              <a:rPr lang="en-US" b="1" dirty="0">
                <a:solidFill>
                  <a:srgbClr val="7030A0"/>
                </a:solidFill>
              </a:rPr>
              <a:t>prophets, </a:t>
            </a:r>
            <a:r>
              <a:rPr lang="en-US" dirty="0"/>
              <a:t>who spoke in the name of the Lord, </a:t>
            </a:r>
            <a:r>
              <a:rPr lang="en-US" b="1" dirty="0">
                <a:solidFill>
                  <a:srgbClr val="7030A0"/>
                </a:solidFill>
              </a:rPr>
              <a:t>as an example of suffering and patience.</a:t>
            </a:r>
            <a:r>
              <a:rPr lang="en-US" dirty="0">
                <a:solidFill>
                  <a:srgbClr val="7030A0"/>
                </a:solidFill>
              </a:rPr>
              <a:t> </a:t>
            </a:r>
            <a:r>
              <a:rPr lang="en-US" dirty="0"/>
              <a:t>11 Indeed we count them blessed who endure. </a:t>
            </a:r>
            <a:r>
              <a:rPr lang="en-US" b="1" dirty="0">
                <a:solidFill>
                  <a:srgbClr val="0000CC"/>
                </a:solidFill>
              </a:rPr>
              <a:t>You have heard of the perseverance of Job and seen the end intended by the Lord — that the Lord is very compassionate and merciful. </a:t>
            </a:r>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The perseverance of Job</a:t>
            </a:r>
          </a:p>
        </p:txBody>
      </p:sp>
      <p:sp>
        <p:nvSpPr>
          <p:cNvPr id="7" name="Text Box 5"/>
          <p:cNvSpPr txBox="1">
            <a:spLocks noChangeArrowheads="1"/>
          </p:cNvSpPr>
          <p:nvPr/>
        </p:nvSpPr>
        <p:spPr bwMode="auto">
          <a:xfrm>
            <a:off x="830943" y="6172200"/>
            <a:ext cx="74676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Result: God is compassionate &amp; merciful</a:t>
            </a:r>
          </a:p>
        </p:txBody>
      </p:sp>
    </p:spTree>
    <p:extLst>
      <p:ext uri="{BB962C8B-B14F-4D97-AF65-F5344CB8AC3E}">
        <p14:creationId xmlns:p14="http://schemas.microsoft.com/office/powerpoint/2010/main" val="4126939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99402"/>
            <a:ext cx="5410200" cy="1676400"/>
          </a:xfrm>
        </p:spPr>
        <p:txBody>
          <a:bodyPr>
            <a:normAutofit fontScale="90000"/>
          </a:bodyPr>
          <a:lstStyle/>
          <a:p>
            <a:pPr eaLnBrk="1" hangingPunct="1"/>
            <a:r>
              <a:rPr lang="en-US" sz="4000" b="1" dirty="0" smtClean="0">
                <a:solidFill>
                  <a:srgbClr val="C00000"/>
                </a:solidFill>
              </a:rPr>
              <a:t>Time Period of Job</a:t>
            </a:r>
            <a:br>
              <a:rPr lang="en-US" sz="4000" b="1" dirty="0" smtClean="0">
                <a:solidFill>
                  <a:srgbClr val="C00000"/>
                </a:solidFill>
              </a:rPr>
            </a:br>
            <a:r>
              <a:rPr lang="en-US" sz="2800" b="1" dirty="0" smtClean="0">
                <a:solidFill>
                  <a:srgbClr val="7030A0"/>
                </a:solidFill>
                <a:latin typeface="Arial" panose="020B0604020202020204" pitchFamily="34" charset="0"/>
                <a:cs typeface="Arial" panose="020B0604020202020204" pitchFamily="34" charset="0"/>
              </a:rPr>
              <a:t>Probably 5-10 generations after Abraham, but before Joshua</a:t>
            </a:r>
          </a:p>
        </p:txBody>
      </p:sp>
      <p:sp>
        <p:nvSpPr>
          <p:cNvPr id="4099" name="Rectangle 3"/>
          <p:cNvSpPr>
            <a:spLocks noGrp="1" noChangeArrowheads="1"/>
          </p:cNvSpPr>
          <p:nvPr>
            <p:ph type="body" idx="1"/>
          </p:nvPr>
        </p:nvSpPr>
        <p:spPr>
          <a:xfrm>
            <a:off x="228600" y="1905000"/>
            <a:ext cx="8610600" cy="4145712"/>
          </a:xfrm>
        </p:spPr>
        <p:txBody>
          <a:bodyPr>
            <a:normAutofit fontScale="70000" lnSpcReduction="20000"/>
          </a:bodyPr>
          <a:lstStyle/>
          <a:p>
            <a:pPr marL="0" marR="0">
              <a:spcBef>
                <a:spcPts val="0"/>
              </a:spcBef>
              <a:spcAft>
                <a:spcPts val="0"/>
              </a:spcAft>
            </a:pPr>
            <a:r>
              <a:rPr lang="en-US" b="1" dirty="0" err="1" smtClean="0">
                <a:solidFill>
                  <a:srgbClr val="0000CC"/>
                </a:solidFill>
                <a:latin typeface="Arial" panose="020B0604020202020204" pitchFamily="34" charset="0"/>
                <a:ea typeface="Times New Roman" panose="02020603050405020304" pitchFamily="18" charset="0"/>
                <a:cs typeface="Arial" panose="020B0604020202020204" pitchFamily="34" charset="0"/>
              </a:rPr>
              <a:t>Eliphaz</a:t>
            </a:r>
            <a:r>
              <a:rPr lang="en-US" b="1" dirty="0" smtClean="0">
                <a:solidFill>
                  <a:srgbClr val="0000CC"/>
                </a:solidFill>
                <a:latin typeface="Arial" panose="020B0604020202020204" pitchFamily="34" charset="0"/>
                <a:ea typeface="Times New Roman" panose="02020603050405020304" pitchFamily="18" charset="0"/>
                <a:cs typeface="Arial" panose="020B0604020202020204" pitchFamily="34" charset="0"/>
              </a:rPr>
              <a:t> </a:t>
            </a:r>
            <a:r>
              <a:rPr lang="en-US" b="1" dirty="0">
                <a:solidFill>
                  <a:srgbClr val="0000CC"/>
                </a:solidFill>
                <a:latin typeface="Arial" panose="020B0604020202020204" pitchFamily="34" charset="0"/>
                <a:ea typeface="Times New Roman" panose="02020603050405020304" pitchFamily="18" charset="0"/>
                <a:cs typeface="Arial" panose="020B0604020202020204" pitchFamily="34" charset="0"/>
              </a:rPr>
              <a:t>the </a:t>
            </a:r>
            <a:r>
              <a:rPr lang="en-US" b="1" dirty="0" err="1">
                <a:solidFill>
                  <a:srgbClr val="0000CC"/>
                </a:solidFill>
                <a:latin typeface="Arial" panose="020B0604020202020204" pitchFamily="34" charset="0"/>
                <a:ea typeface="Times New Roman" panose="02020603050405020304" pitchFamily="18" charset="0"/>
                <a:cs typeface="Arial" panose="020B0604020202020204" pitchFamily="34" charset="0"/>
              </a:rPr>
              <a:t>Temanite</a:t>
            </a:r>
            <a:r>
              <a:rPr lang="en-US" b="1" dirty="0">
                <a:solidFill>
                  <a:srgbClr val="0000CC"/>
                </a:solidFill>
                <a:latin typeface="Arial" panose="020B0604020202020204" pitchFamily="34" charset="0"/>
                <a:ea typeface="Times New Roman" panose="02020603050405020304" pitchFamily="18" charset="0"/>
                <a:cs typeface="Arial" panose="020B0604020202020204" pitchFamily="34" charset="0"/>
              </a:rPr>
              <a:t>: </a:t>
            </a:r>
            <a:r>
              <a:rPr lang="en-US" b="1" dirty="0" smtClean="0">
                <a:solidFill>
                  <a:srgbClr val="0000CC"/>
                </a:solidFill>
                <a:latin typeface="Arial" panose="020B0604020202020204" pitchFamily="34" charset="0"/>
                <a:ea typeface="Times New Roman" panose="02020603050405020304" pitchFamily="18" charset="0"/>
                <a:cs typeface="Arial" panose="020B0604020202020204" pitchFamily="34" charset="0"/>
              </a:rPr>
              <a:t> </a:t>
            </a:r>
            <a:r>
              <a:rPr lang="en-US" dirty="0" smtClean="0">
                <a:solidFill>
                  <a:srgbClr val="0000CC"/>
                </a:solidFill>
                <a:latin typeface="Arial" panose="020B0604020202020204" pitchFamily="34" charset="0"/>
                <a:ea typeface="Times New Roman" panose="02020603050405020304" pitchFamily="18" charset="0"/>
                <a:cs typeface="Arial" panose="020B0604020202020204" pitchFamily="34" charset="0"/>
              </a:rPr>
              <a:t>[Near Edom]</a:t>
            </a:r>
            <a:endParaRPr lang="en-US" dirty="0">
              <a:solidFill>
                <a:srgbClr val="0000CC"/>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smtClean="0">
                <a:latin typeface="Arial" panose="020B0604020202020204" pitchFamily="34" charset="0"/>
                <a:ea typeface="Times New Roman" panose="02020603050405020304" pitchFamily="18" charset="0"/>
                <a:cs typeface="Arial" panose="020B0604020202020204" pitchFamily="34" charset="0"/>
              </a:rPr>
              <a:t>  </a:t>
            </a:r>
            <a:r>
              <a:rPr lang="en-US" b="1" dirty="0" smtClean="0">
                <a:solidFill>
                  <a:srgbClr val="00B050"/>
                </a:solidFill>
                <a:latin typeface="Arial" panose="020B0604020202020204" pitchFamily="34" charset="0"/>
                <a:ea typeface="Times New Roman" panose="02020603050405020304" pitchFamily="18" charset="0"/>
                <a:cs typeface="Arial" panose="020B0604020202020204" pitchFamily="34" charset="0"/>
              </a:rPr>
              <a:t>Gen </a:t>
            </a:r>
            <a:r>
              <a:rPr lang="en-US" b="1" dirty="0">
                <a:solidFill>
                  <a:srgbClr val="00B050"/>
                </a:solidFill>
                <a:latin typeface="Arial" panose="020B0604020202020204" pitchFamily="34" charset="0"/>
                <a:ea typeface="Times New Roman" panose="02020603050405020304" pitchFamily="18" charset="0"/>
                <a:cs typeface="Arial" panose="020B0604020202020204" pitchFamily="34" charset="0"/>
              </a:rPr>
              <a:t>36:10, 11, 15  </a:t>
            </a:r>
            <a:r>
              <a:rPr lang="en-US" dirty="0" err="1">
                <a:latin typeface="Arial" panose="020B0604020202020204" pitchFamily="34" charset="0"/>
                <a:ea typeface="Times New Roman" panose="02020603050405020304" pitchFamily="18" charset="0"/>
                <a:cs typeface="Arial" panose="020B0604020202020204" pitchFamily="34" charset="0"/>
              </a:rPr>
              <a:t>Teman</a:t>
            </a:r>
            <a:r>
              <a:rPr lang="en-US" dirty="0">
                <a:latin typeface="Arial" panose="020B0604020202020204" pitchFamily="34" charset="0"/>
                <a:ea typeface="Times New Roman" panose="02020603050405020304" pitchFamily="18" charset="0"/>
                <a:cs typeface="Arial" panose="020B0604020202020204" pitchFamily="34" charset="0"/>
              </a:rPr>
              <a:t> is son of </a:t>
            </a:r>
            <a:r>
              <a:rPr lang="en-US" dirty="0" err="1" smtClean="0">
                <a:latin typeface="Arial" panose="020B0604020202020204" pitchFamily="34" charset="0"/>
                <a:ea typeface="Times New Roman" panose="02020603050405020304" pitchFamily="18" charset="0"/>
                <a:cs typeface="Arial" panose="020B0604020202020204" pitchFamily="34" charset="0"/>
              </a:rPr>
              <a:t>Eliphaz</a:t>
            </a:r>
            <a:r>
              <a:rPr lang="en-US" dirty="0">
                <a:latin typeface="Arial" panose="020B0604020202020204" pitchFamily="34" charset="0"/>
                <a:ea typeface="Times New Roman" panose="02020603050405020304" pitchFamily="18" charset="0"/>
                <a:cs typeface="Arial" panose="020B0604020202020204" pitchFamily="34" charset="0"/>
              </a:rPr>
              <a:t> &amp;</a:t>
            </a:r>
            <a:r>
              <a:rPr lang="en-US" dirty="0" smtClean="0">
                <a:latin typeface="Arial" panose="020B0604020202020204" pitchFamily="34" charset="0"/>
                <a:ea typeface="Times New Roman" panose="02020603050405020304" pitchFamily="18" charset="0"/>
                <a:cs typeface="Arial" panose="020B0604020202020204" pitchFamily="34" charset="0"/>
              </a:rPr>
              <a:t> Esau’s grandson                    </a:t>
            </a:r>
            <a:r>
              <a:rPr lang="en-US" sz="1900" dirty="0" smtClean="0">
                <a:latin typeface="Arial" panose="020B0604020202020204" pitchFamily="34" charset="0"/>
                <a:ea typeface="Times New Roman" panose="02020603050405020304" pitchFamily="18" charset="0"/>
                <a:cs typeface="Arial" panose="020B0604020202020204" pitchFamily="34" charset="0"/>
              </a:rPr>
              <a:t>	</a:t>
            </a:r>
            <a:endParaRPr lang="en-US" sz="1900" dirty="0">
              <a:latin typeface="Arial" panose="020B0604020202020204" pitchFamily="34" charset="0"/>
              <a:cs typeface="Arial" panose="020B0604020202020204" pitchFamily="34" charset="0"/>
            </a:endParaRPr>
          </a:p>
          <a:p>
            <a:pPr marL="0" marR="0">
              <a:spcBef>
                <a:spcPts val="0"/>
              </a:spcBef>
              <a:spcAft>
                <a:spcPts val="0"/>
              </a:spcAft>
            </a:pPr>
            <a:r>
              <a:rPr lang="en-US" b="1" dirty="0" err="1">
                <a:solidFill>
                  <a:srgbClr val="0000CC"/>
                </a:solidFill>
                <a:latin typeface="Arial" panose="020B0604020202020204" pitchFamily="34" charset="0"/>
                <a:ea typeface="Times New Roman" panose="02020603050405020304" pitchFamily="18" charset="0"/>
                <a:cs typeface="Arial" panose="020B0604020202020204" pitchFamily="34" charset="0"/>
              </a:rPr>
              <a:t>Bildad</a:t>
            </a:r>
            <a:r>
              <a:rPr lang="en-US" b="1" dirty="0">
                <a:solidFill>
                  <a:srgbClr val="0000CC"/>
                </a:solidFill>
                <a:latin typeface="Arial" panose="020B0604020202020204" pitchFamily="34" charset="0"/>
                <a:ea typeface="Times New Roman" panose="02020603050405020304" pitchFamily="18" charset="0"/>
                <a:cs typeface="Arial" panose="020B0604020202020204" pitchFamily="34" charset="0"/>
              </a:rPr>
              <a:t> the </a:t>
            </a:r>
            <a:r>
              <a:rPr lang="en-US" b="1" dirty="0" err="1">
                <a:solidFill>
                  <a:srgbClr val="0000CC"/>
                </a:solidFill>
                <a:latin typeface="Arial" panose="020B0604020202020204" pitchFamily="34" charset="0"/>
                <a:ea typeface="Times New Roman" panose="02020603050405020304" pitchFamily="18" charset="0"/>
                <a:cs typeface="Arial" panose="020B0604020202020204" pitchFamily="34" charset="0"/>
              </a:rPr>
              <a:t>Shuhite</a:t>
            </a:r>
            <a:r>
              <a:rPr lang="en-US" b="1" dirty="0">
                <a:solidFill>
                  <a:srgbClr val="0000CC"/>
                </a:solidFill>
                <a:latin typeface="Arial" panose="020B0604020202020204" pitchFamily="34" charset="0"/>
                <a:ea typeface="Times New Roman" panose="02020603050405020304" pitchFamily="18" charset="0"/>
                <a:cs typeface="Arial" panose="020B0604020202020204" pitchFamily="34" charset="0"/>
              </a:rPr>
              <a:t>:  </a:t>
            </a:r>
          </a:p>
          <a:p>
            <a:pPr marL="0" marR="0" indent="0">
              <a:spcBef>
                <a:spcPts val="0"/>
              </a:spcBef>
              <a:spcAft>
                <a:spcPts val="0"/>
              </a:spcAft>
              <a:buNone/>
            </a:pP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smtClean="0">
                <a:latin typeface="Arial" panose="020B0604020202020204" pitchFamily="34" charset="0"/>
                <a:ea typeface="Times New Roman" panose="02020603050405020304" pitchFamily="18" charset="0"/>
                <a:cs typeface="Arial" panose="020B0604020202020204" pitchFamily="34" charset="0"/>
              </a:rPr>
              <a:t>    </a:t>
            </a:r>
            <a:r>
              <a:rPr lang="en-US" b="1" dirty="0" smtClean="0">
                <a:solidFill>
                  <a:srgbClr val="00B050"/>
                </a:solidFill>
                <a:latin typeface="Arial" panose="020B0604020202020204" pitchFamily="34" charset="0"/>
                <a:ea typeface="Times New Roman" panose="02020603050405020304" pitchFamily="18" charset="0"/>
                <a:cs typeface="Arial" panose="020B0604020202020204" pitchFamily="34" charset="0"/>
              </a:rPr>
              <a:t>Gen </a:t>
            </a:r>
            <a:r>
              <a:rPr lang="en-US" b="1" dirty="0">
                <a:solidFill>
                  <a:srgbClr val="00B050"/>
                </a:solidFill>
                <a:latin typeface="Arial" panose="020B0604020202020204" pitchFamily="34" charset="0"/>
                <a:ea typeface="Times New Roman" panose="02020603050405020304" pitchFamily="18" charset="0"/>
                <a:cs typeface="Arial" panose="020B0604020202020204" pitchFamily="34" charset="0"/>
              </a:rPr>
              <a:t>25:2  </a:t>
            </a:r>
            <a:r>
              <a:rPr lang="en-US" dirty="0">
                <a:latin typeface="Arial" panose="020B0604020202020204" pitchFamily="34" charset="0"/>
                <a:ea typeface="Times New Roman" panose="02020603050405020304" pitchFamily="18" charset="0"/>
                <a:cs typeface="Arial" panose="020B0604020202020204" pitchFamily="34" charset="0"/>
              </a:rPr>
              <a:t>Abraham &amp; </a:t>
            </a:r>
            <a:r>
              <a:rPr lang="en-US" dirty="0" err="1">
                <a:latin typeface="Arial" panose="020B0604020202020204" pitchFamily="34" charset="0"/>
                <a:ea typeface="Times New Roman" panose="02020603050405020304" pitchFamily="18" charset="0"/>
                <a:cs typeface="Arial" panose="020B0604020202020204" pitchFamily="34" charset="0"/>
              </a:rPr>
              <a:t>Keturah</a:t>
            </a:r>
            <a:r>
              <a:rPr lang="en-US" dirty="0">
                <a:latin typeface="Arial" panose="020B0604020202020204" pitchFamily="34" charset="0"/>
                <a:ea typeface="Times New Roman" panose="02020603050405020304" pitchFamily="18" charset="0"/>
                <a:cs typeface="Arial" panose="020B0604020202020204" pitchFamily="34" charset="0"/>
              </a:rPr>
              <a:t> had son </a:t>
            </a:r>
            <a:r>
              <a:rPr lang="en-US" dirty="0" err="1">
                <a:latin typeface="Arial" panose="020B0604020202020204" pitchFamily="34" charset="0"/>
                <a:ea typeface="Times New Roman" panose="02020603050405020304" pitchFamily="18" charset="0"/>
                <a:cs typeface="Arial" panose="020B0604020202020204" pitchFamily="34" charset="0"/>
              </a:rPr>
              <a:t>Shuah</a:t>
            </a:r>
            <a:endParaRPr lang="en-US" dirty="0">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pPr>
            <a:r>
              <a:rPr lang="en-US" sz="1800" dirty="0">
                <a:latin typeface="Arial" panose="020B0604020202020204" pitchFamily="34" charset="0"/>
                <a:ea typeface="Times New Roman" panose="02020603050405020304" pitchFamily="18" charset="0"/>
                <a:cs typeface="Arial" panose="020B0604020202020204" pitchFamily="34" charset="0"/>
              </a:rPr>
              <a:t> </a:t>
            </a:r>
          </a:p>
          <a:p>
            <a:pPr marL="0" marR="0">
              <a:spcBef>
                <a:spcPts val="0"/>
              </a:spcBef>
              <a:spcAft>
                <a:spcPts val="0"/>
              </a:spcAft>
            </a:pPr>
            <a:r>
              <a:rPr lang="en-US" b="1" dirty="0" err="1">
                <a:solidFill>
                  <a:srgbClr val="0000CC"/>
                </a:solidFill>
                <a:latin typeface="Arial" panose="020B0604020202020204" pitchFamily="34" charset="0"/>
                <a:ea typeface="Times New Roman" panose="02020603050405020304" pitchFamily="18" charset="0"/>
                <a:cs typeface="Arial" panose="020B0604020202020204" pitchFamily="34" charset="0"/>
              </a:rPr>
              <a:t>Zophar</a:t>
            </a:r>
            <a:r>
              <a:rPr lang="en-US" b="1" dirty="0">
                <a:solidFill>
                  <a:srgbClr val="0000CC"/>
                </a:solidFill>
                <a:latin typeface="Arial" panose="020B0604020202020204" pitchFamily="34" charset="0"/>
                <a:ea typeface="Times New Roman" panose="02020603050405020304" pitchFamily="18" charset="0"/>
                <a:cs typeface="Arial" panose="020B0604020202020204" pitchFamily="34" charset="0"/>
              </a:rPr>
              <a:t> the </a:t>
            </a:r>
            <a:r>
              <a:rPr lang="en-US" b="1" dirty="0" err="1">
                <a:solidFill>
                  <a:srgbClr val="0000CC"/>
                </a:solidFill>
                <a:latin typeface="Arial" panose="020B0604020202020204" pitchFamily="34" charset="0"/>
                <a:ea typeface="Times New Roman" panose="02020603050405020304" pitchFamily="18" charset="0"/>
                <a:cs typeface="Arial" panose="020B0604020202020204" pitchFamily="34" charset="0"/>
              </a:rPr>
              <a:t>Naamathite</a:t>
            </a:r>
            <a:r>
              <a:rPr lang="en-US" b="1" dirty="0">
                <a:solidFill>
                  <a:srgbClr val="0000CC"/>
                </a:solidFill>
                <a:latin typeface="Arial" panose="020B0604020202020204" pitchFamily="34" charset="0"/>
                <a:ea typeface="Times New Roman" panose="02020603050405020304" pitchFamily="18" charset="0"/>
                <a:cs typeface="Arial" panose="020B0604020202020204" pitchFamily="34" charset="0"/>
              </a:rPr>
              <a:t>:   </a:t>
            </a:r>
          </a:p>
          <a:p>
            <a:pPr marL="625475" marR="0" indent="-625475">
              <a:spcBef>
                <a:spcPts val="0"/>
              </a:spcBef>
              <a:spcAft>
                <a:spcPts val="0"/>
              </a:spcAft>
              <a:buNone/>
            </a:pP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smtClean="0">
                <a:latin typeface="Arial" panose="020B0604020202020204" pitchFamily="34" charset="0"/>
                <a:ea typeface="Times New Roman" panose="02020603050405020304" pitchFamily="18" charset="0"/>
                <a:cs typeface="Arial" panose="020B0604020202020204" pitchFamily="34" charset="0"/>
              </a:rPr>
              <a:t>   </a:t>
            </a:r>
            <a:r>
              <a:rPr lang="en-US" b="1" dirty="0">
                <a:solidFill>
                  <a:srgbClr val="00B050"/>
                </a:solidFill>
                <a:latin typeface="Arial" panose="020B0604020202020204" pitchFamily="34" charset="0"/>
                <a:ea typeface="Times New Roman" panose="02020603050405020304" pitchFamily="18" charset="0"/>
                <a:cs typeface="Arial" panose="020B0604020202020204" pitchFamily="34" charset="0"/>
              </a:rPr>
              <a:t>In Josh 15:41 </a:t>
            </a:r>
            <a:r>
              <a:rPr lang="en-US" dirty="0" err="1">
                <a:latin typeface="Arial" panose="020B0604020202020204" pitchFamily="34" charset="0"/>
                <a:ea typeface="Times New Roman" panose="02020603050405020304" pitchFamily="18" charset="0"/>
                <a:cs typeface="Arial" panose="020B0604020202020204" pitchFamily="34" charset="0"/>
              </a:rPr>
              <a:t>Naamah</a:t>
            </a:r>
            <a:r>
              <a:rPr lang="en-US" dirty="0">
                <a:latin typeface="Arial" panose="020B0604020202020204" pitchFamily="34" charset="0"/>
                <a:ea typeface="Times New Roman" panose="02020603050405020304" pitchFamily="18" charset="0"/>
                <a:cs typeface="Arial" panose="020B0604020202020204" pitchFamily="34" charset="0"/>
              </a:rPr>
              <a:t> was a city in South of Judah on </a:t>
            </a:r>
            <a:r>
              <a:rPr lang="en-US" dirty="0" smtClean="0">
                <a:latin typeface="Arial" panose="020B0604020202020204" pitchFamily="34" charset="0"/>
                <a:ea typeface="Times New Roman" panose="02020603050405020304" pitchFamily="18" charset="0"/>
                <a:cs typeface="Arial" panose="020B0604020202020204" pitchFamily="34" charset="0"/>
              </a:rPr>
              <a:t>border with </a:t>
            </a:r>
            <a:r>
              <a:rPr lang="en-US" dirty="0">
                <a:latin typeface="Arial" panose="020B0604020202020204" pitchFamily="34" charset="0"/>
                <a:ea typeface="Times New Roman" panose="02020603050405020304" pitchFamily="18" charset="0"/>
                <a:cs typeface="Arial" panose="020B0604020202020204" pitchFamily="34" charset="0"/>
              </a:rPr>
              <a:t>Edom</a:t>
            </a:r>
          </a:p>
          <a:p>
            <a:pPr marL="0" marR="0" indent="0">
              <a:spcBef>
                <a:spcPts val="0"/>
              </a:spcBef>
              <a:spcAft>
                <a:spcPts val="0"/>
              </a:spcAft>
              <a:buNone/>
            </a:pPr>
            <a:r>
              <a:rPr lang="en-US" sz="1700" dirty="0">
                <a:latin typeface="Arial" panose="020B0604020202020204" pitchFamily="34" charset="0"/>
                <a:ea typeface="Times New Roman" panose="02020603050405020304" pitchFamily="18" charset="0"/>
                <a:cs typeface="Arial" panose="020B0604020202020204" pitchFamily="34" charset="0"/>
              </a:rPr>
              <a:t> </a:t>
            </a:r>
          </a:p>
          <a:p>
            <a:pPr marL="0" marR="0">
              <a:spcBef>
                <a:spcPts val="0"/>
              </a:spcBef>
              <a:spcAft>
                <a:spcPts val="0"/>
              </a:spcAft>
            </a:pPr>
            <a:r>
              <a:rPr lang="en-US" b="1" dirty="0" err="1">
                <a:solidFill>
                  <a:srgbClr val="0000CC"/>
                </a:solidFill>
                <a:latin typeface="Arial" panose="020B0604020202020204" pitchFamily="34" charset="0"/>
                <a:ea typeface="Times New Roman" panose="02020603050405020304" pitchFamily="18" charset="0"/>
                <a:cs typeface="Arial" panose="020B0604020202020204" pitchFamily="34" charset="0"/>
              </a:rPr>
              <a:t>Elihu</a:t>
            </a:r>
            <a:r>
              <a:rPr lang="en-US" b="1" dirty="0">
                <a:solidFill>
                  <a:srgbClr val="0000CC"/>
                </a:solidFill>
                <a:latin typeface="Arial" panose="020B0604020202020204" pitchFamily="34" charset="0"/>
                <a:ea typeface="Times New Roman" panose="02020603050405020304" pitchFamily="18" charset="0"/>
                <a:cs typeface="Arial" panose="020B0604020202020204" pitchFamily="34" charset="0"/>
              </a:rPr>
              <a:t> the </a:t>
            </a:r>
            <a:r>
              <a:rPr lang="en-US" b="1" dirty="0" err="1">
                <a:solidFill>
                  <a:srgbClr val="0000CC"/>
                </a:solidFill>
                <a:latin typeface="Arial" panose="020B0604020202020204" pitchFamily="34" charset="0"/>
                <a:ea typeface="Times New Roman" panose="02020603050405020304" pitchFamily="18" charset="0"/>
                <a:cs typeface="Arial" panose="020B0604020202020204" pitchFamily="34" charset="0"/>
              </a:rPr>
              <a:t>Buzite</a:t>
            </a:r>
            <a:r>
              <a:rPr lang="en-US" b="1" dirty="0">
                <a:solidFill>
                  <a:srgbClr val="0000CC"/>
                </a:solidFill>
                <a:latin typeface="Arial" panose="020B0604020202020204" pitchFamily="34" charset="0"/>
                <a:ea typeface="Times New Roman" panose="02020603050405020304" pitchFamily="18" charset="0"/>
                <a:cs typeface="Arial" panose="020B0604020202020204" pitchFamily="34" charset="0"/>
              </a:rPr>
              <a:t> (32:2):   </a:t>
            </a:r>
          </a:p>
          <a:p>
            <a:pPr marL="0" marR="0" indent="0">
              <a:spcBef>
                <a:spcPts val="0"/>
              </a:spcBef>
              <a:spcAft>
                <a:spcPts val="0"/>
              </a:spcAft>
              <a:buNone/>
            </a:pP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smtClean="0">
                <a:latin typeface="Arial" panose="020B0604020202020204" pitchFamily="34" charset="0"/>
                <a:ea typeface="Times New Roman" panose="02020603050405020304" pitchFamily="18" charset="0"/>
                <a:cs typeface="Arial" panose="020B0604020202020204" pitchFamily="34" charset="0"/>
              </a:rPr>
              <a:t>  </a:t>
            </a:r>
            <a:r>
              <a:rPr lang="en-US" b="1" dirty="0" smtClean="0">
                <a:solidFill>
                  <a:srgbClr val="00B050"/>
                </a:solidFill>
                <a:latin typeface="Arial" panose="020B0604020202020204" pitchFamily="34" charset="0"/>
                <a:ea typeface="Times New Roman" panose="02020603050405020304" pitchFamily="18" charset="0"/>
                <a:cs typeface="Arial" panose="020B0604020202020204" pitchFamily="34" charset="0"/>
              </a:rPr>
              <a:t>Gen </a:t>
            </a:r>
            <a:r>
              <a:rPr lang="en-US" b="1" dirty="0">
                <a:solidFill>
                  <a:srgbClr val="00B050"/>
                </a:solidFill>
                <a:latin typeface="Arial" panose="020B0604020202020204" pitchFamily="34" charset="0"/>
                <a:ea typeface="Times New Roman" panose="02020603050405020304" pitchFamily="18" charset="0"/>
                <a:cs typeface="Arial" panose="020B0604020202020204" pitchFamily="34" charset="0"/>
              </a:rPr>
              <a:t>22:20-21  </a:t>
            </a:r>
            <a:r>
              <a:rPr lang="en-US" dirty="0">
                <a:latin typeface="Arial" panose="020B0604020202020204" pitchFamily="34" charset="0"/>
                <a:ea typeface="Times New Roman" panose="02020603050405020304" pitchFamily="18" charset="0"/>
                <a:cs typeface="Arial" panose="020B0604020202020204" pitchFamily="34" charset="0"/>
              </a:rPr>
              <a:t>Abraham’s brother </a:t>
            </a:r>
            <a:r>
              <a:rPr lang="en-US" dirty="0" err="1">
                <a:latin typeface="Arial" panose="020B0604020202020204" pitchFamily="34" charset="0"/>
                <a:ea typeface="Times New Roman" panose="02020603050405020304" pitchFamily="18" charset="0"/>
                <a:cs typeface="Arial" panose="020B0604020202020204" pitchFamily="34" charset="0"/>
              </a:rPr>
              <a:t>Nahor</a:t>
            </a:r>
            <a:r>
              <a:rPr lang="en-US" dirty="0">
                <a:latin typeface="Arial" panose="020B0604020202020204" pitchFamily="34" charset="0"/>
                <a:ea typeface="Times New Roman" panose="02020603050405020304" pitchFamily="18" charset="0"/>
                <a:cs typeface="Arial" panose="020B0604020202020204" pitchFamily="34" charset="0"/>
              </a:rPr>
              <a:t> &amp; </a:t>
            </a:r>
            <a:r>
              <a:rPr lang="en-US" dirty="0" err="1">
                <a:latin typeface="Arial" panose="020B0604020202020204" pitchFamily="34" charset="0"/>
                <a:ea typeface="Times New Roman" panose="02020603050405020304" pitchFamily="18" charset="0"/>
                <a:cs typeface="Arial" panose="020B0604020202020204" pitchFamily="34" charset="0"/>
              </a:rPr>
              <a:t>Milcah</a:t>
            </a:r>
            <a:r>
              <a:rPr lang="en-US" dirty="0">
                <a:latin typeface="Arial" panose="020B0604020202020204" pitchFamily="34" charset="0"/>
                <a:ea typeface="Times New Roman" panose="02020603050405020304" pitchFamily="18" charset="0"/>
                <a:cs typeface="Arial" panose="020B0604020202020204" pitchFamily="34" charset="0"/>
              </a:rPr>
              <a:t> had </a:t>
            </a:r>
            <a:r>
              <a:rPr lang="en-US" dirty="0" err="1">
                <a:latin typeface="Arial" panose="020B0604020202020204" pitchFamily="34" charset="0"/>
                <a:ea typeface="Times New Roman" panose="02020603050405020304" pitchFamily="18" charset="0"/>
                <a:cs typeface="Arial" panose="020B0604020202020204" pitchFamily="34" charset="0"/>
              </a:rPr>
              <a:t>Buz</a:t>
            </a:r>
            <a:endParaRPr lang="en-US" dirty="0">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pPr>
            <a:r>
              <a:rPr lang="en-US" sz="1700" dirty="0">
                <a:latin typeface="Arial" panose="020B0604020202020204" pitchFamily="34" charset="0"/>
                <a:ea typeface="Times New Roman" panose="02020603050405020304" pitchFamily="18" charset="0"/>
                <a:cs typeface="Arial" panose="020B0604020202020204" pitchFamily="34" charset="0"/>
              </a:rPr>
              <a:t> </a:t>
            </a:r>
          </a:p>
          <a:p>
            <a:pPr marL="0" marR="0">
              <a:spcBef>
                <a:spcPts val="0"/>
              </a:spcBef>
              <a:spcAft>
                <a:spcPts val="0"/>
              </a:spcAft>
            </a:pPr>
            <a:r>
              <a:rPr lang="en-US" b="1" dirty="0">
                <a:solidFill>
                  <a:srgbClr val="0000CC"/>
                </a:solidFill>
                <a:latin typeface="Arial" panose="020B0604020202020204" pitchFamily="34" charset="0"/>
                <a:ea typeface="Times New Roman" panose="02020603050405020304" pitchFamily="18" charset="0"/>
                <a:cs typeface="Arial" panose="020B0604020202020204" pitchFamily="34" charset="0"/>
              </a:rPr>
              <a:t>Land of </a:t>
            </a:r>
            <a:r>
              <a:rPr lang="en-US" b="1" dirty="0" err="1">
                <a:solidFill>
                  <a:srgbClr val="0000CC"/>
                </a:solidFill>
                <a:latin typeface="Arial" panose="020B0604020202020204" pitchFamily="34" charset="0"/>
                <a:ea typeface="Times New Roman" panose="02020603050405020304" pitchFamily="18" charset="0"/>
                <a:cs typeface="Arial" panose="020B0604020202020204" pitchFamily="34" charset="0"/>
              </a:rPr>
              <a:t>Uz</a:t>
            </a:r>
            <a:r>
              <a:rPr lang="en-US" b="1" dirty="0">
                <a:solidFill>
                  <a:srgbClr val="0000CC"/>
                </a:solidFill>
                <a:latin typeface="Arial" panose="020B0604020202020204" pitchFamily="34" charset="0"/>
                <a:ea typeface="Times New Roman" panose="02020603050405020304" pitchFamily="18" charset="0"/>
                <a:cs typeface="Arial" panose="020B0604020202020204" pitchFamily="34" charset="0"/>
              </a:rPr>
              <a:t>:    </a:t>
            </a:r>
          </a:p>
          <a:p>
            <a:pPr marL="0" marR="0" indent="0">
              <a:spcBef>
                <a:spcPts val="0"/>
              </a:spcBef>
              <a:spcAft>
                <a:spcPts val="0"/>
              </a:spcAft>
              <a:buNone/>
            </a:pP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smtClean="0">
                <a:latin typeface="Arial" panose="020B0604020202020204" pitchFamily="34" charset="0"/>
                <a:ea typeface="Times New Roman" panose="02020603050405020304" pitchFamily="18" charset="0"/>
                <a:cs typeface="Arial" panose="020B0604020202020204" pitchFamily="34" charset="0"/>
              </a:rPr>
              <a:t>   </a:t>
            </a:r>
            <a:r>
              <a:rPr lang="en-US" b="1" dirty="0" smtClean="0">
                <a:solidFill>
                  <a:srgbClr val="00B050"/>
                </a:solidFill>
                <a:latin typeface="Arial" panose="020B0604020202020204" pitchFamily="34" charset="0"/>
                <a:ea typeface="Times New Roman" panose="02020603050405020304" pitchFamily="18" charset="0"/>
                <a:cs typeface="Arial" panose="020B0604020202020204" pitchFamily="34" charset="0"/>
              </a:rPr>
              <a:t>Gen </a:t>
            </a:r>
            <a:r>
              <a:rPr lang="en-US" b="1" dirty="0">
                <a:solidFill>
                  <a:srgbClr val="00B050"/>
                </a:solidFill>
                <a:latin typeface="Arial" panose="020B0604020202020204" pitchFamily="34" charset="0"/>
                <a:ea typeface="Times New Roman" panose="02020603050405020304" pitchFamily="18" charset="0"/>
                <a:cs typeface="Arial" panose="020B0604020202020204" pitchFamily="34" charset="0"/>
              </a:rPr>
              <a:t>36:28   </a:t>
            </a:r>
            <a:r>
              <a:rPr lang="en-US" dirty="0">
                <a:latin typeface="Arial" panose="020B0604020202020204" pitchFamily="34" charset="0"/>
                <a:ea typeface="Times New Roman" panose="02020603050405020304" pitchFamily="18" charset="0"/>
                <a:cs typeface="Arial" panose="020B0604020202020204" pitchFamily="34" charset="0"/>
              </a:rPr>
              <a:t>Esau:  </a:t>
            </a:r>
            <a:r>
              <a:rPr lang="en-US" dirty="0" err="1">
                <a:latin typeface="Arial" panose="020B0604020202020204" pitchFamily="34" charset="0"/>
                <a:ea typeface="Times New Roman" panose="02020603050405020304" pitchFamily="18" charset="0"/>
                <a:cs typeface="Arial" panose="020B0604020202020204" pitchFamily="34" charset="0"/>
              </a:rPr>
              <a:t>Seir</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Dishan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Uz</a:t>
            </a:r>
            <a:endParaRPr lang="en-US" dirty="0">
              <a:latin typeface="Arial" panose="020B0604020202020204" pitchFamily="34" charset="0"/>
              <a:ea typeface="Times New Roman" panose="02020603050405020304" pitchFamily="18" charset="0"/>
              <a:cs typeface="Arial" panose="020B0604020202020204" pitchFamily="34" charset="0"/>
            </a:endParaRPr>
          </a:p>
          <a:p>
            <a:pPr eaLnBrk="1" hangingPunct="1">
              <a:lnSpc>
                <a:spcPct val="90000"/>
              </a:lnSpc>
            </a:pPr>
            <a:endParaRPr lang="en-US" dirty="0" smtClean="0"/>
          </a:p>
        </p:txBody>
      </p:sp>
      <p:sp>
        <p:nvSpPr>
          <p:cNvPr id="4100" name="Text Box 5"/>
          <p:cNvSpPr txBox="1">
            <a:spLocks noChangeArrowheads="1"/>
          </p:cNvSpPr>
          <p:nvPr/>
        </p:nvSpPr>
        <p:spPr bwMode="auto">
          <a:xfrm>
            <a:off x="838200" y="5702856"/>
            <a:ext cx="7212904"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70C0"/>
                </a:solidFill>
                <a:latin typeface="Comic Sans MS" pitchFamily="66" charset="0"/>
              </a:rPr>
              <a:t>Maybe while Israel was in Egypt or wandering through the desert</a:t>
            </a:r>
            <a:endParaRPr lang="en-US" sz="2800" b="1" dirty="0">
              <a:solidFill>
                <a:srgbClr val="0070C0"/>
              </a:solidFill>
              <a:latin typeface="Comic Sans MS" pitchFamily="66" charset="0"/>
            </a:endParaRP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53178"/>
            <a:ext cx="3508375" cy="197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119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019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28700" y="576590"/>
            <a:ext cx="7010400" cy="914400"/>
          </a:xfrm>
        </p:spPr>
        <p:txBody>
          <a:bodyPr>
            <a:noAutofit/>
          </a:bodyPr>
          <a:lstStyle/>
          <a:p>
            <a:r>
              <a:rPr lang="en-US" sz="4800" b="1" dirty="0" smtClean="0">
                <a:solidFill>
                  <a:srgbClr val="663300"/>
                </a:solidFill>
              </a:rPr>
              <a:t>Job 1:1-3</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03300" y="1364396"/>
            <a:ext cx="7086600" cy="4429780"/>
          </a:xfrm>
        </p:spPr>
        <p:txBody>
          <a:bodyPr>
            <a:normAutofit fontScale="92500" lnSpcReduction="10000"/>
          </a:bodyPr>
          <a:lstStyle/>
          <a:p>
            <a:pPr marL="0" indent="231775">
              <a:buNone/>
            </a:pPr>
            <a:r>
              <a:rPr lang="en-US" dirty="0" smtClean="0"/>
              <a:t>There </a:t>
            </a:r>
            <a:r>
              <a:rPr lang="en-US" dirty="0"/>
              <a:t>was a man in the land of </a:t>
            </a:r>
            <a:r>
              <a:rPr lang="en-US" dirty="0" err="1"/>
              <a:t>Uz</a:t>
            </a:r>
            <a:r>
              <a:rPr lang="en-US" dirty="0"/>
              <a:t>, whose name was </a:t>
            </a:r>
            <a:r>
              <a:rPr lang="en-US" b="1" dirty="0">
                <a:solidFill>
                  <a:srgbClr val="0070C0"/>
                </a:solidFill>
              </a:rPr>
              <a:t>Job</a:t>
            </a:r>
            <a:r>
              <a:rPr lang="en-US" dirty="0"/>
              <a:t>; and </a:t>
            </a:r>
            <a:r>
              <a:rPr lang="en-US" b="1" dirty="0">
                <a:solidFill>
                  <a:srgbClr val="0000CC"/>
                </a:solidFill>
              </a:rPr>
              <a:t>that man was blameless and upright, and one who feared God and shunned evil.</a:t>
            </a:r>
            <a:r>
              <a:rPr lang="en-US" dirty="0"/>
              <a:t> 2 And </a:t>
            </a:r>
            <a:r>
              <a:rPr lang="en-US" b="1" dirty="0">
                <a:solidFill>
                  <a:srgbClr val="7030A0"/>
                </a:solidFill>
              </a:rPr>
              <a:t>seven sons and three daughters</a:t>
            </a:r>
            <a:r>
              <a:rPr lang="en-US" dirty="0"/>
              <a:t> were born to him. 3 Also, </a:t>
            </a:r>
            <a:r>
              <a:rPr lang="en-US" b="1" dirty="0">
                <a:solidFill>
                  <a:srgbClr val="008000"/>
                </a:solidFill>
              </a:rPr>
              <a:t>his possessions</a:t>
            </a:r>
            <a:r>
              <a:rPr lang="en-US" dirty="0"/>
              <a:t> were seven thousand sheep, three thousand camels, five hundred yoke of oxen, five hundred female donkeys, and a very large household, </a:t>
            </a:r>
            <a:r>
              <a:rPr lang="en-US" b="1" dirty="0">
                <a:solidFill>
                  <a:srgbClr val="0000CC"/>
                </a:solidFill>
              </a:rPr>
              <a:t>so that this man was the greatest of all the people of the East. </a:t>
            </a:r>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Job’s Greatness</a:t>
            </a:r>
          </a:p>
        </p:txBody>
      </p:sp>
      <p:sp>
        <p:nvSpPr>
          <p:cNvPr id="7" name="Text Box 5"/>
          <p:cNvSpPr txBox="1">
            <a:spLocks noChangeArrowheads="1"/>
          </p:cNvSpPr>
          <p:nvPr/>
        </p:nvSpPr>
        <p:spPr bwMode="auto">
          <a:xfrm>
            <a:off x="1079500" y="5794176"/>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used His greatest child of the East to educate all the Family</a:t>
            </a:r>
          </a:p>
        </p:txBody>
      </p:sp>
    </p:spTree>
    <p:extLst>
      <p:ext uri="{BB962C8B-B14F-4D97-AF65-F5344CB8AC3E}">
        <p14:creationId xmlns:p14="http://schemas.microsoft.com/office/powerpoint/2010/main" val="531017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4881</TotalTime>
  <Words>4822</Words>
  <Application>Microsoft Office PowerPoint</Application>
  <PresentationFormat>On-screen Show (4:3)</PresentationFormat>
  <Paragraphs>319</Paragraphs>
  <Slides>51</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Arial</vt:lpstr>
      <vt:lpstr>Calibri</vt:lpstr>
      <vt:lpstr>Comic Sans MS</vt:lpstr>
      <vt:lpstr>Edwardian Script ITC</vt:lpstr>
      <vt:lpstr>Helv</vt:lpstr>
      <vt:lpstr>Symbol</vt:lpstr>
      <vt:lpstr>Times New Roman</vt:lpstr>
      <vt:lpstr>Wingdings</vt:lpstr>
      <vt:lpstr>Office Theme</vt:lpstr>
      <vt:lpstr>PowerPoint Presentation</vt:lpstr>
      <vt:lpstr>Why Study Job</vt:lpstr>
      <vt:lpstr>PowerPoint Presentation</vt:lpstr>
      <vt:lpstr>To Understand Job….</vt:lpstr>
      <vt:lpstr>Job is mentioned in the Bible</vt:lpstr>
      <vt:lpstr>Ezekiel 14:1-3, 12-14, 19-20</vt:lpstr>
      <vt:lpstr>James 5:9-11</vt:lpstr>
      <vt:lpstr>Time Period of Job Probably 5-10 generations after Abraham, but before Joshua</vt:lpstr>
      <vt:lpstr>Job 1:1-3</vt:lpstr>
      <vt:lpstr>Job 1:4-5</vt:lpstr>
      <vt:lpstr>PowerPoint Presentation</vt:lpstr>
      <vt:lpstr>PowerPoint Presentation</vt:lpstr>
      <vt:lpstr>Job 19:-20 (ESV)</vt:lpstr>
      <vt:lpstr>Job 1:6-12</vt:lpstr>
      <vt:lpstr>Job Himself</vt:lpstr>
      <vt:lpstr>Who Is Satan in the book of Job?</vt:lpstr>
      <vt:lpstr>Who Is Satan in the book of Job?</vt:lpstr>
      <vt:lpstr>PowerPoint Presentation</vt:lpstr>
      <vt:lpstr>PowerPoint Presentation</vt:lpstr>
      <vt:lpstr>John Thomas’ Explanation of Satan</vt:lpstr>
      <vt:lpstr>Every Character in Job says God (not Satan) brought the trouble on Job</vt:lpstr>
      <vt:lpstr>Every Character in Job says God (not Satan) brought the trouble on Job</vt:lpstr>
      <vt:lpstr>Why does all this happen to Job?</vt:lpstr>
      <vt:lpstr>Adversary’s Position</vt:lpstr>
      <vt:lpstr>Job 1:13-19</vt:lpstr>
      <vt:lpstr>Job 1:13-19</vt:lpstr>
      <vt:lpstr>The First wave of Disasters</vt:lpstr>
      <vt:lpstr>Job 1:20-22</vt:lpstr>
      <vt:lpstr>Satan will not admit  he was wrong</vt:lpstr>
      <vt:lpstr>Job 2:3-6</vt:lpstr>
      <vt:lpstr>PowerPoint Presentation</vt:lpstr>
      <vt:lpstr>Job 2:7-10</vt:lpstr>
      <vt:lpstr>You cannot Build your relationship with God based only on Good Events in our lives</vt:lpstr>
      <vt:lpstr>Ecclesiastes 7:13-14 (NIV)</vt:lpstr>
      <vt:lpstr>Isaiah 45:5-7</vt:lpstr>
      <vt:lpstr>Amos 3:3-6 (ESV)</vt:lpstr>
      <vt:lpstr>PowerPoint Presentation</vt:lpstr>
      <vt:lpstr>PowerPoint Presentation</vt:lpstr>
      <vt:lpstr>Job &amp; his friends misunderstood how God uses suffering and calamities</vt:lpstr>
      <vt:lpstr>Why do People like the idea of  Direct Retribution in this life?</vt:lpstr>
      <vt:lpstr>A Warning for us All</vt:lpstr>
      <vt:lpstr>Job 2:11-13</vt:lpstr>
      <vt:lpstr>PowerPoint Presentation</vt:lpstr>
      <vt:lpstr>PowerPoint Presentation</vt:lpstr>
      <vt:lpstr>Job’s opening Lament (Job 3)</vt:lpstr>
      <vt:lpstr>Jeremiah 20:14-18</vt:lpstr>
      <vt:lpstr>Job 3:23-26 (ESV)</vt:lpstr>
      <vt:lpstr>Job &amp; his friends misunderstood how God uses suffering and calamities</vt:lpstr>
      <vt:lpstr>The Strategies of        Job’s 3 Friends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James Styles</cp:lastModifiedBy>
  <cp:revision>192</cp:revision>
  <dcterms:created xsi:type="dcterms:W3CDTF">2010-08-16T17:29:37Z</dcterms:created>
  <dcterms:modified xsi:type="dcterms:W3CDTF">2020-03-11T16:15:52Z</dcterms:modified>
</cp:coreProperties>
</file>