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0"/>
  </p:notesMasterIdLst>
  <p:sldIdLst>
    <p:sldId id="442" r:id="rId2"/>
    <p:sldId id="611" r:id="rId3"/>
    <p:sldId id="443" r:id="rId4"/>
    <p:sldId id="403" r:id="rId5"/>
    <p:sldId id="562" r:id="rId6"/>
    <p:sldId id="460" r:id="rId7"/>
    <p:sldId id="461" r:id="rId8"/>
    <p:sldId id="538" r:id="rId9"/>
    <p:sldId id="462" r:id="rId10"/>
    <p:sldId id="563" r:id="rId11"/>
    <p:sldId id="463" r:id="rId12"/>
    <p:sldId id="466" r:id="rId13"/>
    <p:sldId id="572" r:id="rId14"/>
    <p:sldId id="564" r:id="rId15"/>
    <p:sldId id="468" r:id="rId16"/>
    <p:sldId id="593" r:id="rId17"/>
    <p:sldId id="568" r:id="rId18"/>
    <p:sldId id="470" r:id="rId19"/>
    <p:sldId id="465" r:id="rId20"/>
    <p:sldId id="569" r:id="rId21"/>
    <p:sldId id="474" r:id="rId22"/>
    <p:sldId id="594" r:id="rId23"/>
    <p:sldId id="476" r:id="rId24"/>
    <p:sldId id="477" r:id="rId25"/>
    <p:sldId id="478" r:id="rId26"/>
    <p:sldId id="539" r:id="rId27"/>
    <p:sldId id="540" r:id="rId28"/>
    <p:sldId id="479" r:id="rId29"/>
    <p:sldId id="542" r:id="rId30"/>
    <p:sldId id="480" r:id="rId31"/>
    <p:sldId id="481" r:id="rId32"/>
    <p:sldId id="482" r:id="rId33"/>
    <p:sldId id="543" r:id="rId34"/>
    <p:sldId id="464" r:id="rId35"/>
    <p:sldId id="595" r:id="rId36"/>
    <p:sldId id="490" r:id="rId37"/>
    <p:sldId id="491" r:id="rId38"/>
    <p:sldId id="544" r:id="rId39"/>
    <p:sldId id="610" r:id="rId40"/>
    <p:sldId id="574" r:id="rId41"/>
    <p:sldId id="580" r:id="rId42"/>
    <p:sldId id="577" r:id="rId43"/>
    <p:sldId id="576" r:id="rId44"/>
    <p:sldId id="579" r:id="rId45"/>
    <p:sldId id="487" r:id="rId46"/>
    <p:sldId id="492" r:id="rId47"/>
    <p:sldId id="565" r:id="rId48"/>
    <p:sldId id="488" r:id="rId49"/>
    <p:sldId id="404" r:id="rId50"/>
    <p:sldId id="588" r:id="rId51"/>
    <p:sldId id="587" r:id="rId52"/>
    <p:sldId id="586" r:id="rId53"/>
    <p:sldId id="501" r:id="rId54"/>
    <p:sldId id="547" r:id="rId55"/>
    <p:sldId id="527" r:id="rId56"/>
    <p:sldId id="498" r:id="rId57"/>
    <p:sldId id="526" r:id="rId58"/>
    <p:sldId id="499" r:id="rId59"/>
    <p:sldId id="548" r:id="rId60"/>
    <p:sldId id="500" r:id="rId61"/>
    <p:sldId id="549" r:id="rId62"/>
    <p:sldId id="497" r:id="rId63"/>
    <p:sldId id="493" r:id="rId64"/>
    <p:sldId id="566" r:id="rId65"/>
    <p:sldId id="513" r:id="rId66"/>
    <p:sldId id="512" r:id="rId67"/>
    <p:sldId id="550" r:id="rId68"/>
    <p:sldId id="495" r:id="rId69"/>
    <p:sldId id="567" r:id="rId70"/>
    <p:sldId id="597" r:id="rId71"/>
    <p:sldId id="509" r:id="rId72"/>
    <p:sldId id="510" r:id="rId73"/>
    <p:sldId id="511" r:id="rId74"/>
    <p:sldId id="609" r:id="rId75"/>
    <p:sldId id="507" r:id="rId76"/>
    <p:sldId id="552" r:id="rId77"/>
    <p:sldId id="598" r:id="rId78"/>
    <p:sldId id="571" r:id="rId79"/>
    <p:sldId id="504" r:id="rId80"/>
    <p:sldId id="503" r:id="rId81"/>
    <p:sldId id="553" r:id="rId82"/>
    <p:sldId id="502" r:id="rId83"/>
    <p:sldId id="554" r:id="rId84"/>
    <p:sldId id="496" r:id="rId85"/>
    <p:sldId id="521" r:id="rId86"/>
    <p:sldId id="528" r:id="rId87"/>
    <p:sldId id="581" r:id="rId88"/>
    <p:sldId id="585" r:id="rId89"/>
    <p:sldId id="520" r:id="rId90"/>
    <p:sldId id="519" r:id="rId91"/>
    <p:sldId id="518" r:id="rId92"/>
    <p:sldId id="517" r:id="rId93"/>
    <p:sldId id="555" r:id="rId94"/>
    <p:sldId id="556" r:id="rId95"/>
    <p:sldId id="516" r:id="rId96"/>
    <p:sldId id="557" r:id="rId97"/>
    <p:sldId id="515" r:id="rId98"/>
    <p:sldId id="524" r:id="rId99"/>
    <p:sldId id="523" r:id="rId100"/>
    <p:sldId id="601" r:id="rId101"/>
    <p:sldId id="602" r:id="rId102"/>
    <p:sldId id="603" r:id="rId103"/>
    <p:sldId id="604" r:id="rId104"/>
    <p:sldId id="522" r:id="rId105"/>
    <p:sldId id="529" r:id="rId106"/>
    <p:sldId id="605" r:id="rId107"/>
    <p:sldId id="606" r:id="rId108"/>
    <p:sldId id="559" r:id="rId10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8000"/>
    <a:srgbClr val="663300"/>
    <a:srgbClr val="471A19"/>
    <a:srgbClr val="A400A4"/>
    <a:srgbClr val="CC00CC"/>
    <a:srgbClr val="CAB788"/>
    <a:srgbClr val="B79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>
      <p:cViewPr varScale="1">
        <p:scale>
          <a:sx n="129" d="100"/>
          <a:sy n="129" d="100"/>
        </p:scale>
        <p:origin x="94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569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8C481-C12E-4E5E-8C97-17372D1217D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5166E-042E-477A-8CA1-B8E10594A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3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60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13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42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29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82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50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912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90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53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93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65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852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0943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793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757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8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362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4793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908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35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089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93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4585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872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3310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485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61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7129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017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0091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303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3011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25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093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9957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589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673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072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8142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219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0909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1710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5873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27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4201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0202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322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63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184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0049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3469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66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01020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67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85057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412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69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0989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70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558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03282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71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7791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72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8943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73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00336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75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7606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77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39493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78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2750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79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4281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80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95282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81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0354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82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843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87728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83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17181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84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5383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85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4473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1574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87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6633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88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35240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89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44427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90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04853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91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6254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92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63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7071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93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07325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94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8081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95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911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96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9413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97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9617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6990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99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4818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129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7752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07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9482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0825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104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3068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4420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1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B5A5-581C-4AC5-9A7A-7B9A2E6D0C32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AB5A5-581C-4AC5-9A7A-7B9A2E6D0C32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EB903-DFBC-4CD7-8174-F2FDDEBED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15631"/>
            <a:ext cx="8305800" cy="1676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C00000"/>
                </a:solidFill>
              </a:rPr>
              <a:t>Job: Understanding How       God Trains His Children</a:t>
            </a:r>
          </a:p>
        </p:txBody>
      </p:sp>
      <p:pic>
        <p:nvPicPr>
          <p:cNvPr id="3074" name="Picture 2" descr="Image result for Time period of Job bi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8"/>
          <a:stretch/>
        </p:blipFill>
        <p:spPr bwMode="auto">
          <a:xfrm>
            <a:off x="1257300" y="1600200"/>
            <a:ext cx="6705600" cy="422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4300" y="5943600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B050"/>
                </a:solidFill>
                <a:latin typeface="Comic Sans MS" pitchFamily="66" charset="0"/>
              </a:rPr>
              <a:t>2</a:t>
            </a:r>
            <a:r>
              <a:rPr lang="en-US" sz="3200" b="1" smtClean="0">
                <a:solidFill>
                  <a:srgbClr val="00B050"/>
                </a:solidFill>
                <a:latin typeface="Comic Sans MS" pitchFamily="66" charset="0"/>
              </a:rPr>
              <a:t>) 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Learning to be </a:t>
            </a:r>
            <a:r>
              <a:rPr lang="en-US" sz="3200" b="1" smtClean="0">
                <a:solidFill>
                  <a:srgbClr val="00B050"/>
                </a:solidFill>
                <a:latin typeface="Comic Sans MS" pitchFamily="66" charset="0"/>
              </a:rPr>
              <a:t>Effective Comforters</a:t>
            </a:r>
            <a:endParaRPr lang="en-US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760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838200" y="152400"/>
            <a:ext cx="108966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77156"/>
            <a:ext cx="7010400" cy="9144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663300"/>
                </a:solidFill>
              </a:rPr>
              <a:t>Job 5:17-18</a:t>
            </a:r>
            <a:endParaRPr lang="en-US" sz="40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4570324"/>
          </a:xfrm>
        </p:spPr>
        <p:txBody>
          <a:bodyPr>
            <a:normAutofit fontScale="77500" lnSpcReduction="20000"/>
          </a:bodyPr>
          <a:lstStyle/>
          <a:p>
            <a:pPr marL="0" indent="231775">
              <a:buNone/>
            </a:pPr>
            <a:r>
              <a:rPr lang="en-US" dirty="0" smtClean="0"/>
              <a:t>17 </a:t>
            </a:r>
            <a:r>
              <a:rPr lang="en-US" dirty="0"/>
              <a:t>"Behold, happy is the man whom God corrects</a:t>
            </a:r>
            <a:r>
              <a:rPr lang="en-US" dirty="0" smtClean="0"/>
              <a:t>; </a:t>
            </a:r>
            <a:r>
              <a:rPr lang="en-US" b="1" dirty="0" smtClean="0">
                <a:solidFill>
                  <a:srgbClr val="0000CC"/>
                </a:solidFill>
              </a:rPr>
              <a:t>Therefore </a:t>
            </a:r>
            <a:r>
              <a:rPr lang="en-US" b="1" dirty="0">
                <a:solidFill>
                  <a:srgbClr val="0000CC"/>
                </a:solidFill>
              </a:rPr>
              <a:t>do not despise the chastening of the Almighty. 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18 </a:t>
            </a:r>
            <a:r>
              <a:rPr lang="en-US" dirty="0"/>
              <a:t>For He bruises, but He binds up</a:t>
            </a:r>
            <a:r>
              <a:rPr lang="en-US" dirty="0" smtClean="0"/>
              <a:t>; He </a:t>
            </a:r>
            <a:r>
              <a:rPr lang="en-US" dirty="0"/>
              <a:t>wounds, but </a:t>
            </a:r>
            <a:r>
              <a:rPr lang="en-US" dirty="0" smtClean="0"/>
              <a:t>His </a:t>
            </a:r>
            <a:r>
              <a:rPr lang="en-US" dirty="0"/>
              <a:t>hands make whole. </a:t>
            </a:r>
            <a:endParaRPr lang="en-US" dirty="0" smtClean="0"/>
          </a:p>
          <a:p>
            <a:pPr marL="0" indent="231775">
              <a:lnSpc>
                <a:spcPts val="2100"/>
              </a:lnSpc>
              <a:spcBef>
                <a:spcPts val="0"/>
              </a:spcBef>
              <a:buNone/>
            </a:pPr>
            <a:r>
              <a:rPr lang="en-US" b="1" i="1" dirty="0" smtClean="0">
                <a:solidFill>
                  <a:srgbClr val="7030A0"/>
                </a:solidFill>
              </a:rPr>
              <a:t>      </a:t>
            </a:r>
            <a:r>
              <a:rPr lang="en-US" b="1" i="1" dirty="0" err="1" smtClean="0">
                <a:solidFill>
                  <a:srgbClr val="7030A0"/>
                </a:solidFill>
              </a:rPr>
              <a:t>Eliphaz</a:t>
            </a:r>
            <a:r>
              <a:rPr lang="en-US" b="1" i="1" dirty="0" smtClean="0">
                <a:solidFill>
                  <a:srgbClr val="7030A0"/>
                </a:solidFill>
              </a:rPr>
              <a:t> says this from the perspective that God punishes</a:t>
            </a:r>
          </a:p>
          <a:p>
            <a:pPr marL="0" indent="231775">
              <a:lnSpc>
                <a:spcPts val="2100"/>
              </a:lnSpc>
              <a:spcBef>
                <a:spcPts val="0"/>
              </a:spcBef>
              <a:buNone/>
            </a:pP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smtClean="0">
                <a:solidFill>
                  <a:srgbClr val="7030A0"/>
                </a:solidFill>
              </a:rPr>
              <a:t>      you with bruises &amp; wounds in proportion to your sins</a:t>
            </a:r>
          </a:p>
          <a:p>
            <a:pPr marL="0" indent="231775">
              <a:lnSpc>
                <a:spcPts val="3800"/>
              </a:lnSpc>
              <a:spcBef>
                <a:spcPts val="600"/>
              </a:spcBef>
              <a:buNone/>
            </a:pPr>
            <a:r>
              <a:rPr lang="en-US" sz="5100" b="1" dirty="0" smtClean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5100" b="1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US" sz="5100" b="1" dirty="0" smtClean="0">
                <a:solidFill>
                  <a:srgbClr val="663300"/>
                </a:solidFill>
                <a:latin typeface="+mj-lt"/>
              </a:rPr>
              <a:t>               Hebrews </a:t>
            </a:r>
            <a:r>
              <a:rPr lang="en-US" sz="5100" b="1" dirty="0">
                <a:solidFill>
                  <a:srgbClr val="663300"/>
                </a:solidFill>
                <a:latin typeface="+mj-lt"/>
              </a:rPr>
              <a:t>12:5-6</a:t>
            </a:r>
          </a:p>
          <a:p>
            <a:pPr marL="0" indent="231775">
              <a:spcBef>
                <a:spcPts val="0"/>
              </a:spcBef>
              <a:buNone/>
            </a:pPr>
            <a:r>
              <a:rPr lang="en-US" dirty="0"/>
              <a:t>And you have forgotten the exhortation which speaks to you as to sons</a:t>
            </a:r>
            <a:r>
              <a:rPr lang="en-US" dirty="0" smtClean="0"/>
              <a:t>:       </a:t>
            </a:r>
            <a:r>
              <a:rPr lang="en-US" i="1" dirty="0" smtClean="0">
                <a:solidFill>
                  <a:srgbClr val="7030A0"/>
                </a:solidFill>
              </a:rPr>
              <a:t>Quotes from </a:t>
            </a:r>
            <a:r>
              <a:rPr lang="en-US" i="1" dirty="0" err="1" smtClean="0">
                <a:solidFill>
                  <a:srgbClr val="7030A0"/>
                </a:solidFill>
              </a:rPr>
              <a:t>Prov</a:t>
            </a:r>
            <a:r>
              <a:rPr lang="en-US" i="1" dirty="0" smtClean="0">
                <a:solidFill>
                  <a:srgbClr val="7030A0"/>
                </a:solidFill>
              </a:rPr>
              <a:t> 3:11-12 NOT </a:t>
            </a:r>
            <a:r>
              <a:rPr lang="en-US" i="1" dirty="0" err="1" smtClean="0">
                <a:solidFill>
                  <a:srgbClr val="7030A0"/>
                </a:solidFill>
              </a:rPr>
              <a:t>Eliphaz</a:t>
            </a:r>
            <a:r>
              <a:rPr lang="en-US" i="1" dirty="0" smtClean="0">
                <a:solidFill>
                  <a:srgbClr val="7030A0"/>
                </a:solidFill>
              </a:rPr>
              <a:t>!</a:t>
            </a:r>
            <a:endParaRPr lang="en-US" i="1" dirty="0">
              <a:solidFill>
                <a:srgbClr val="7030A0"/>
              </a:solidFill>
            </a:endParaRPr>
          </a:p>
          <a:p>
            <a:pPr marL="0" indent="231775">
              <a:spcBef>
                <a:spcPts val="0"/>
              </a:spcBef>
              <a:buNone/>
            </a:pPr>
            <a:r>
              <a:rPr lang="en-US" dirty="0" smtClean="0"/>
              <a:t>"</a:t>
            </a:r>
            <a:r>
              <a:rPr lang="en-US" dirty="0"/>
              <a:t>My son, </a:t>
            </a:r>
            <a:r>
              <a:rPr lang="en-US" b="1" dirty="0">
                <a:solidFill>
                  <a:srgbClr val="0000CC"/>
                </a:solidFill>
              </a:rPr>
              <a:t>do not despise the chastening of the Lord</a:t>
            </a:r>
            <a:r>
              <a:rPr lang="en-US" b="1" dirty="0" smtClean="0">
                <a:solidFill>
                  <a:srgbClr val="0000CC"/>
                </a:solidFill>
              </a:rPr>
              <a:t>, </a:t>
            </a:r>
            <a:r>
              <a:rPr lang="en-US" dirty="0" smtClean="0"/>
              <a:t>nor </a:t>
            </a:r>
            <a:r>
              <a:rPr lang="en-US" dirty="0"/>
              <a:t>be discouraged when you are rebuked by Him; </a:t>
            </a:r>
            <a:r>
              <a:rPr lang="en-US" dirty="0" smtClean="0"/>
              <a:t> For </a:t>
            </a:r>
            <a:r>
              <a:rPr lang="en-US" b="1" u="sng" dirty="0">
                <a:solidFill>
                  <a:srgbClr val="0070C0"/>
                </a:solidFill>
              </a:rPr>
              <a:t>whom the Lord loves </a:t>
            </a:r>
            <a:r>
              <a:rPr lang="en-US" dirty="0"/>
              <a:t>He chastens</a:t>
            </a:r>
            <a:r>
              <a:rPr lang="en-US" dirty="0" smtClean="0"/>
              <a:t>, and </a:t>
            </a:r>
            <a:r>
              <a:rPr lang="en-US" dirty="0"/>
              <a:t>scourges every son whom He receives." </a:t>
            </a:r>
          </a:p>
          <a:p>
            <a:pPr marL="0" indent="231775">
              <a:buNone/>
            </a:pPr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74197" y="53936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Mixture of Truth &amp; Error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74197" y="5580781"/>
            <a:ext cx="6934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That’s what makes it so difficult to sort thru the words of Job’s friends 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Comic Sans MS" pitchFamily="66" charset="0"/>
              </a:rPr>
              <a:t>“they have not spoken of Me what is right” (42:7)</a:t>
            </a:r>
            <a:endParaRPr lang="en-US" sz="24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52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</a:rPr>
              <a:t>Job’s Development through the Speeches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</a:rPr>
              <a:t>Job’s Relationship with God</a:t>
            </a:r>
            <a:endParaRPr lang="en-US" sz="4000" b="1" dirty="0" smtClean="0">
              <a:solidFill>
                <a:srgbClr val="0000CC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5486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Job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begins pleading with God to explain why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punishing him so much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Job says he has lived in fear of God’s punishments in this life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 thinks God targets him, considers Job His enemy, and just watches for Job to sin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Asks God to leave him alone – Has no loving relationship with God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Wants his day in court to reason with God and make Him listen to Job’s defense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 is convinced he has a witness in heaven who will justify him and prove God wrong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Job is very frustrated that as great as God is, He does not allow us to understand Him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Job continues to justify himself with his own righteousness and blames God for all his troubles &amp; feels God has been cruel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It’s a bit of conjecture, but in the end, Job finally realizes that God loves him, wants to train &amp; save him, and never punished him at all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54000" y="610618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God patiently waits for Job to struggle</a:t>
            </a:r>
            <a:endParaRPr lang="en-US" sz="28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54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Job’s Development through the Speeches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0000CC"/>
                </a:solidFill>
              </a:rPr>
              <a:t>Job’s Relationship with </a:t>
            </a:r>
            <a:r>
              <a:rPr lang="en-US" sz="3600" b="1" dirty="0" smtClean="0">
                <a:solidFill>
                  <a:srgbClr val="0000CC"/>
                </a:solidFill>
              </a:rPr>
              <a:t>His Friends</a:t>
            </a:r>
            <a:endParaRPr lang="en-US" sz="4000" b="1" dirty="0" smtClean="0">
              <a:solidFill>
                <a:srgbClr val="C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4114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Job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begins pleading with friends to comfort him and help him understand</a:t>
            </a:r>
          </a:p>
          <a:p>
            <a:pPr>
              <a:tabLst>
                <a:tab pos="571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Becomes disappointed by their comments &amp; says they are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miserable comforters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Pleads with them to listen &amp; understand what he says about the wicked</a:t>
            </a:r>
          </a:p>
          <a:p>
            <a:pPr>
              <a:tabLst>
                <a:tab pos="571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Eventually considers them his enemies, loses patience with them 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not listening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100" dirty="0"/>
              <a:t> </a:t>
            </a:r>
            <a:endParaRPr lang="en-US" sz="200" dirty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82600" y="5562600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See what happens when we don’t listen! They were supposed to comfort him</a:t>
            </a:r>
            <a:endParaRPr lang="en-US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90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Job’s Development through the Speeches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0000CC"/>
                </a:solidFill>
              </a:rPr>
              <a:t>Job’s Understanding about </a:t>
            </a:r>
            <a:r>
              <a:rPr lang="en-US" sz="3600" b="1" dirty="0" smtClean="0">
                <a:solidFill>
                  <a:srgbClr val="0000CC"/>
                </a:solidFill>
              </a:rPr>
              <a:t>                             God’s </a:t>
            </a:r>
            <a:r>
              <a:rPr lang="en-US" sz="3600" b="1" dirty="0">
                <a:solidFill>
                  <a:srgbClr val="0000CC"/>
                </a:solidFill>
              </a:rPr>
              <a:t>dealings with us now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89100"/>
            <a:ext cx="8255000" cy="4267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/>
              <a:t> </a:t>
            </a:r>
            <a:endParaRPr lang="en-US" sz="200" dirty="0"/>
          </a:p>
          <a:p>
            <a:pPr>
              <a:tabLst>
                <a:tab pos="571500" algn="l"/>
              </a:tabLs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Originally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thought God punished &amp; blessed us according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our righteousness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571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Laments that everyone sees Job’s situation as God’s punishment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him for his sins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571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Came to realize that God doesn’t usually punish the wicked now</a:t>
            </a:r>
          </a:p>
          <a:p>
            <a:pPr>
              <a:tabLst>
                <a:tab pos="571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Still could not understand how God works</a:t>
            </a:r>
          </a:p>
          <a:p>
            <a:pPr>
              <a:tabLst>
                <a:tab pos="5715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Seems in the end to realize that God is working to train &amp; save, not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punish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His children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59563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Job had to give up the prosperity gospel</a:t>
            </a:r>
            <a:endParaRPr lang="en-US" sz="28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5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</a:rPr>
              <a:t>Job’s Development through the Speeches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</a:rPr>
              <a:t>Job’s awareness of Resurrection</a:t>
            </a:r>
            <a:endParaRPr lang="en-US" sz="4000" b="1" dirty="0" smtClean="0">
              <a:solidFill>
                <a:srgbClr val="0000CC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Initially </a:t>
            </a:r>
            <a:r>
              <a:rPr lang="en-US" dirty="0"/>
              <a:t>Job focuses on being justified in this life – not thinking about resurrection</a:t>
            </a:r>
          </a:p>
          <a:p>
            <a:r>
              <a:rPr lang="en-US" dirty="0"/>
              <a:t>As he considers he will probably die, turns his focus to justification at the resurrection</a:t>
            </a:r>
          </a:p>
          <a:p>
            <a:r>
              <a:rPr lang="en-US" dirty="0"/>
              <a:t>Eventually is convinced he will be resurrected and justified before God</a:t>
            </a:r>
          </a:p>
          <a:p>
            <a:pPr marL="0" indent="0">
              <a:buNone/>
            </a:pPr>
            <a:r>
              <a:rPr lang="en-US" sz="3600" dirty="0"/>
              <a:t> </a:t>
            </a:r>
            <a:r>
              <a:rPr lang="en-US" sz="3600" dirty="0" smtClean="0"/>
              <a:t>                 </a:t>
            </a:r>
            <a:r>
              <a:rPr lang="en-US" sz="3800" b="1" dirty="0" smtClean="0">
                <a:solidFill>
                  <a:srgbClr val="0000CC"/>
                </a:solidFill>
              </a:rPr>
              <a:t>The </a:t>
            </a:r>
            <a:r>
              <a:rPr lang="en-US" sz="3800" b="1" dirty="0">
                <a:solidFill>
                  <a:srgbClr val="0000CC"/>
                </a:solidFill>
              </a:rPr>
              <a:t>punishment of the wicked</a:t>
            </a:r>
          </a:p>
          <a:p>
            <a:r>
              <a:rPr lang="en-US" dirty="0"/>
              <a:t>Begins with the idea that God punishes the wicked in this life according to their sins</a:t>
            </a:r>
          </a:p>
          <a:p>
            <a:r>
              <a:rPr lang="en-US" dirty="0"/>
              <a:t>Job points out that the wicked are not always punished in this life – travelers know</a:t>
            </a:r>
          </a:p>
          <a:p>
            <a:r>
              <a:rPr lang="en-US" dirty="0"/>
              <a:t>He realizes some think God will then punish their children</a:t>
            </a:r>
          </a:p>
          <a:p>
            <a:r>
              <a:rPr lang="en-US" dirty="0"/>
              <a:t>Job becomes convinced that God deals with the righteous and wicked alike</a:t>
            </a:r>
          </a:p>
        </p:txBody>
      </p:sp>
    </p:spTree>
    <p:extLst>
      <p:ext uri="{BB962C8B-B14F-4D97-AF65-F5344CB8AC3E}">
        <p14:creationId xmlns:p14="http://schemas.microsoft.com/office/powerpoint/2010/main" val="153629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228600"/>
            <a:ext cx="9158514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706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Romans 10:1-3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429780"/>
          </a:xfrm>
        </p:spPr>
        <p:txBody>
          <a:bodyPr>
            <a:normAutofit lnSpcReduction="10000"/>
          </a:bodyPr>
          <a:lstStyle/>
          <a:p>
            <a:pPr marL="0" indent="231775">
              <a:buNone/>
            </a:pPr>
            <a:r>
              <a:rPr lang="en-US" dirty="0" smtClean="0"/>
              <a:t>Brethren</a:t>
            </a:r>
            <a:r>
              <a:rPr lang="en-US" dirty="0"/>
              <a:t>, my heart's desire and prayer to God for Israel is that they may be saved. 2 For I bear them witness that </a:t>
            </a:r>
            <a:r>
              <a:rPr lang="en-US" b="1" dirty="0">
                <a:solidFill>
                  <a:srgbClr val="7030A0"/>
                </a:solidFill>
              </a:rPr>
              <a:t>they have a zeal for God, but not according to knowledge.</a:t>
            </a:r>
            <a:r>
              <a:rPr lang="en-US" dirty="0"/>
              <a:t> 3 </a:t>
            </a:r>
            <a:r>
              <a:rPr lang="en-US" b="1" dirty="0">
                <a:solidFill>
                  <a:srgbClr val="C00000"/>
                </a:solidFill>
              </a:rPr>
              <a:t>For they being ignorant of God's righteousness, and seeking to establish their own righteousness, have not submitted to the righteousness of God. </a:t>
            </a:r>
            <a:r>
              <a:rPr lang="en-US" b="1" dirty="0" smtClean="0">
                <a:solidFill>
                  <a:srgbClr val="C00000"/>
                </a:solidFill>
              </a:rPr>
              <a:t>      </a:t>
            </a:r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Job had the legalist’s problem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1722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Every generation has to deal with this</a:t>
            </a:r>
          </a:p>
        </p:txBody>
      </p:sp>
    </p:spTree>
    <p:extLst>
      <p:ext uri="{BB962C8B-B14F-4D97-AF65-F5344CB8AC3E}">
        <p14:creationId xmlns:p14="http://schemas.microsoft.com/office/powerpoint/2010/main" val="105963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humil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76200"/>
            <a:ext cx="2895600" cy="3505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663300"/>
                </a:solidFill>
                <a:latin typeface="Comic Sans MS" pitchFamily="66" charset="0"/>
              </a:rPr>
              <a:t>God opposes the proud, but gives grace to the humble</a:t>
            </a:r>
            <a:r>
              <a:rPr lang="en-US" sz="3600" b="1" dirty="0">
                <a:solidFill>
                  <a:srgbClr val="663300"/>
                </a:solidFill>
                <a:latin typeface="Comic Sans MS" pitchFamily="66" charset="0"/>
              </a:rPr>
              <a:t> </a:t>
            </a:r>
            <a:r>
              <a:rPr lang="en-US" sz="3600" b="1" dirty="0" smtClean="0">
                <a:solidFill>
                  <a:srgbClr val="663300"/>
                </a:solidFill>
                <a:latin typeface="Comic Sans MS" pitchFamily="66" charset="0"/>
              </a:rPr>
              <a:t>(Jam 4:6)</a:t>
            </a:r>
          </a:p>
        </p:txBody>
      </p:sp>
    </p:spTree>
    <p:extLst>
      <p:ext uri="{BB962C8B-B14F-4D97-AF65-F5344CB8AC3E}">
        <p14:creationId xmlns:p14="http://schemas.microsoft.com/office/powerpoint/2010/main" val="74337031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4953000" cy="1295400"/>
          </a:xfrm>
        </p:spPr>
        <p:txBody>
          <a:bodyPr>
            <a:noAutofit/>
          </a:bodyPr>
          <a:lstStyle/>
          <a:p>
            <a:pPr eaLnBrk="1" hangingPunct="1">
              <a:lnSpc>
                <a:spcPts val="46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Becoming Effective Comforters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9700"/>
            <a:ext cx="8382000" cy="50673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CC"/>
                </a:solidFill>
              </a:rPr>
              <a:t>Helpful to know </a:t>
            </a:r>
            <a:r>
              <a:rPr lang="en-US" b="1" dirty="0" smtClean="0">
                <a:solidFill>
                  <a:srgbClr val="0000CC"/>
                </a:solidFill>
              </a:rPr>
              <a:t>someone                                                              </a:t>
            </a:r>
            <a:r>
              <a:rPr lang="en-US" b="1" dirty="0">
                <a:solidFill>
                  <a:srgbClr val="0000CC"/>
                </a:solidFill>
              </a:rPr>
              <a:t>as a </a:t>
            </a:r>
            <a:r>
              <a:rPr lang="en-US" b="1" dirty="0" smtClean="0">
                <a:solidFill>
                  <a:srgbClr val="0000CC"/>
                </a:solidFill>
              </a:rPr>
              <a:t>friend first </a:t>
            </a:r>
            <a:r>
              <a:rPr lang="en-US" dirty="0"/>
              <a:t>so you </a:t>
            </a:r>
            <a:r>
              <a:rPr lang="en-US" dirty="0" smtClean="0"/>
              <a:t>can                                                   </a:t>
            </a:r>
            <a:r>
              <a:rPr lang="en-US" dirty="0"/>
              <a:t>adjust your </a:t>
            </a:r>
            <a:r>
              <a:rPr lang="en-US" dirty="0" smtClean="0"/>
              <a:t>comforting to </a:t>
            </a:r>
            <a:r>
              <a:rPr lang="en-US" dirty="0"/>
              <a:t>their specific needs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CC"/>
                </a:solidFill>
              </a:rPr>
              <a:t>Not a good time to make personal accusations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So important to see God as your loving comforter </a:t>
            </a:r>
            <a:r>
              <a:rPr lang="en-US" dirty="0" smtClean="0"/>
              <a:t>so you can help understand what God is doing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Appeal to the </a:t>
            </a:r>
            <a:r>
              <a:rPr lang="en-US" b="1" dirty="0" err="1" smtClean="0">
                <a:solidFill>
                  <a:srgbClr val="0000CC"/>
                </a:solidFill>
              </a:rPr>
              <a:t>suffer’s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>
                <a:solidFill>
                  <a:srgbClr val="0000CC"/>
                </a:solidFill>
              </a:rPr>
              <a:t>spiritual understanding </a:t>
            </a:r>
            <a:r>
              <a:rPr lang="en-US" dirty="0"/>
              <a:t>– like </a:t>
            </a:r>
            <a:r>
              <a:rPr lang="en-US" dirty="0" smtClean="0"/>
              <a:t>Abigail &amp; Jonathan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CC"/>
                </a:solidFill>
              </a:rPr>
              <a:t>Need to help people understand God’s training program</a:t>
            </a:r>
            <a:r>
              <a:rPr lang="en-US" dirty="0"/>
              <a:t> – so we need to understand it first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9218" name="Picture 2" descr="Image result for comforting the griev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8906"/>
            <a:ext cx="3571142" cy="2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40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4953000" cy="1295400"/>
          </a:xfrm>
        </p:spPr>
        <p:txBody>
          <a:bodyPr>
            <a:noAutofit/>
          </a:bodyPr>
          <a:lstStyle/>
          <a:p>
            <a:pPr eaLnBrk="1" hangingPunct="1">
              <a:lnSpc>
                <a:spcPts val="46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Becoming Effective Comforters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9700"/>
            <a:ext cx="8382000" cy="44577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Don’t </a:t>
            </a:r>
            <a:r>
              <a:rPr lang="en-US" b="1" dirty="0">
                <a:solidFill>
                  <a:srgbClr val="0000CC"/>
                </a:solidFill>
              </a:rPr>
              <a:t>say things about </a:t>
            </a:r>
            <a:r>
              <a:rPr lang="en-US" b="1" dirty="0" smtClean="0">
                <a:solidFill>
                  <a:srgbClr val="0000CC"/>
                </a:solidFill>
              </a:rPr>
              <a:t>God                                              </a:t>
            </a:r>
            <a:r>
              <a:rPr lang="en-US" dirty="0"/>
              <a:t>which are not true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Listen first,</a:t>
            </a:r>
            <a:r>
              <a:rPr lang="en-US" dirty="0" smtClean="0"/>
              <a:t> then determine how you can help relieve their burden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Effective comforting involves risks </a:t>
            </a:r>
            <a:r>
              <a:rPr lang="en-US" dirty="0" smtClean="0"/>
              <a:t>– some in ecclesia may not agree with your way of helping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It’s a tempting time to think </a:t>
            </a:r>
            <a:r>
              <a:rPr lang="en-US" dirty="0" smtClean="0"/>
              <a:t>we are somehow above those we want to comfort (Gal 6)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Use the Psalms: </a:t>
            </a:r>
            <a:r>
              <a:rPr lang="en-US" dirty="0" smtClean="0"/>
              <a:t>many begin with our frustrations and end with confidence that God is in control </a:t>
            </a:r>
          </a:p>
        </p:txBody>
      </p:sp>
      <p:pic>
        <p:nvPicPr>
          <p:cNvPr id="9218" name="Picture 2" descr="Image result for comforting the griev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8906"/>
            <a:ext cx="3571142" cy="2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62000" y="5562600"/>
            <a:ext cx="7772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Not preferable to comfort someone of the opposite gender by yourself</a:t>
            </a:r>
            <a:endParaRPr lang="en-US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89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204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304800" y="228600"/>
            <a:ext cx="96012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67562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6:1-5, 8-9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620000" cy="4495800"/>
          </a:xfrm>
        </p:spPr>
        <p:txBody>
          <a:bodyPr>
            <a:normAutofit fontScale="77500" lnSpcReduction="20000"/>
          </a:bodyPr>
          <a:lstStyle/>
          <a:p>
            <a:pPr marL="0" indent="231775">
              <a:buNone/>
            </a:pPr>
            <a:r>
              <a:rPr lang="en-US" dirty="0" smtClean="0"/>
              <a:t>Then </a:t>
            </a:r>
            <a:r>
              <a:rPr lang="en-US" dirty="0"/>
              <a:t>Job answered and said: </a:t>
            </a:r>
            <a:r>
              <a:rPr lang="en-US" dirty="0" smtClean="0"/>
              <a:t> 2 </a:t>
            </a:r>
            <a:r>
              <a:rPr lang="en-US" b="1" dirty="0">
                <a:solidFill>
                  <a:srgbClr val="0000CC"/>
                </a:solidFill>
              </a:rPr>
              <a:t>"Oh, that my grief were fully weighed</a:t>
            </a:r>
            <a:r>
              <a:rPr lang="en-US" b="1" dirty="0" smtClean="0">
                <a:solidFill>
                  <a:srgbClr val="0000CC"/>
                </a:solidFill>
              </a:rPr>
              <a:t>, and </a:t>
            </a:r>
            <a:r>
              <a:rPr lang="en-US" b="1" dirty="0">
                <a:solidFill>
                  <a:srgbClr val="0000CC"/>
                </a:solidFill>
              </a:rPr>
              <a:t>my calamity laid with it on the scales! 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3 </a:t>
            </a:r>
            <a:r>
              <a:rPr lang="en-US" dirty="0"/>
              <a:t>For then it would be heavier than the sand of the sea </a:t>
            </a:r>
            <a:r>
              <a:rPr lang="en-US" dirty="0" smtClean="0"/>
              <a:t>— Therefore </a:t>
            </a:r>
            <a:r>
              <a:rPr lang="en-US" dirty="0"/>
              <a:t>my words have been rash.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4 </a:t>
            </a:r>
            <a:r>
              <a:rPr lang="en-US" b="1" dirty="0">
                <a:solidFill>
                  <a:srgbClr val="7030A0"/>
                </a:solidFill>
              </a:rPr>
              <a:t>For the arrows of the Almighty are within me</a:t>
            </a:r>
            <a:r>
              <a:rPr lang="en-US" b="1" dirty="0" smtClean="0">
                <a:solidFill>
                  <a:srgbClr val="7030A0"/>
                </a:solidFill>
              </a:rPr>
              <a:t>;</a:t>
            </a:r>
            <a:r>
              <a:rPr lang="en-US" dirty="0" smtClean="0"/>
              <a:t> My </a:t>
            </a:r>
            <a:r>
              <a:rPr lang="en-US" dirty="0"/>
              <a:t>spirit drinks in their poison</a:t>
            </a:r>
            <a:r>
              <a:rPr lang="en-US" dirty="0" smtClean="0"/>
              <a:t>; </a:t>
            </a:r>
            <a:r>
              <a:rPr lang="en-US" b="1" dirty="0" smtClean="0">
                <a:solidFill>
                  <a:srgbClr val="7030A0"/>
                </a:solidFill>
              </a:rPr>
              <a:t>The </a:t>
            </a:r>
            <a:r>
              <a:rPr lang="en-US" b="1" dirty="0">
                <a:solidFill>
                  <a:srgbClr val="7030A0"/>
                </a:solidFill>
              </a:rPr>
              <a:t>terrors of God are arrayed against me. </a:t>
            </a:r>
          </a:p>
          <a:p>
            <a:pPr marL="0" indent="231775">
              <a:buNone/>
            </a:pPr>
            <a:r>
              <a:rPr lang="en-US" dirty="0"/>
              <a:t>5 Does the wild donkey bray when it has grass</a:t>
            </a:r>
            <a:r>
              <a:rPr lang="en-US" dirty="0" smtClean="0"/>
              <a:t>, or </a:t>
            </a:r>
            <a:r>
              <a:rPr lang="en-US" dirty="0"/>
              <a:t>does the ox low over its fodder</a:t>
            </a:r>
            <a:r>
              <a:rPr lang="en-US" dirty="0" smtClean="0"/>
              <a:t>? </a:t>
            </a:r>
            <a:r>
              <a:rPr lang="en-US" i="1" dirty="0" smtClean="0"/>
              <a:t>[Even animals don’t complain when they are taken care of]</a:t>
            </a:r>
          </a:p>
          <a:p>
            <a:pPr marL="0" indent="231775">
              <a:buNone/>
            </a:pPr>
            <a:endParaRPr lang="en-US" sz="1000" i="1" dirty="0"/>
          </a:p>
          <a:p>
            <a:pPr marL="0" indent="231775">
              <a:buNone/>
            </a:pPr>
            <a:r>
              <a:rPr lang="en-US" dirty="0"/>
              <a:t>8 "Oh, that I might have my request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00CC"/>
                </a:solidFill>
              </a:rPr>
              <a:t>that </a:t>
            </a:r>
            <a:r>
              <a:rPr lang="en-US" b="1" dirty="0">
                <a:solidFill>
                  <a:srgbClr val="0000CC"/>
                </a:solidFill>
              </a:rPr>
              <a:t>God would grant me the thing that I long for! </a:t>
            </a:r>
            <a:r>
              <a:rPr lang="en-US" b="1" dirty="0" smtClean="0">
                <a:solidFill>
                  <a:srgbClr val="0000CC"/>
                </a:solidFill>
              </a:rPr>
              <a:t> 9 </a:t>
            </a:r>
            <a:r>
              <a:rPr lang="en-US" b="1" dirty="0">
                <a:solidFill>
                  <a:srgbClr val="0000CC"/>
                </a:solidFill>
              </a:rPr>
              <a:t>That it would please God to crush me</a:t>
            </a:r>
            <a:r>
              <a:rPr lang="en-US" b="1" dirty="0" smtClean="0">
                <a:solidFill>
                  <a:srgbClr val="0000CC"/>
                </a:solidFill>
              </a:rPr>
              <a:t>,</a:t>
            </a:r>
            <a:r>
              <a:rPr lang="en-US" dirty="0" smtClean="0"/>
              <a:t> that </a:t>
            </a:r>
            <a:r>
              <a:rPr lang="en-US" dirty="0"/>
              <a:t>He would loose His hand and cut me off!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89000" y="53370"/>
            <a:ext cx="734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Job feels God is punishing him too much!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89000" y="6182380"/>
            <a:ext cx="716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With no hope in sight, Job wants to die</a:t>
            </a:r>
          </a:p>
        </p:txBody>
      </p:sp>
    </p:spTree>
    <p:extLst>
      <p:ext uri="{BB962C8B-B14F-4D97-AF65-F5344CB8AC3E}">
        <p14:creationId xmlns:p14="http://schemas.microsoft.com/office/powerpoint/2010/main" val="212035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304800"/>
            <a:ext cx="9158514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67562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6:14-15, 21-23  </a:t>
            </a:r>
            <a:r>
              <a:rPr lang="en-US" sz="4000" b="1" dirty="0" smtClean="0">
                <a:solidFill>
                  <a:srgbClr val="663300"/>
                </a:solidFill>
              </a:rPr>
              <a:t>(NIV)</a:t>
            </a:r>
            <a:endParaRPr lang="en-US" sz="40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90020"/>
            <a:ext cx="7162800" cy="4363760"/>
          </a:xfrm>
        </p:spPr>
        <p:txBody>
          <a:bodyPr>
            <a:normAutofit fontScale="77500" lnSpcReduction="20000"/>
          </a:bodyPr>
          <a:lstStyle/>
          <a:p>
            <a:pPr marL="0" indent="231775">
              <a:buNone/>
            </a:pPr>
            <a:r>
              <a:rPr lang="en-US" dirty="0" smtClean="0"/>
              <a:t>14 </a:t>
            </a:r>
            <a:r>
              <a:rPr lang="en-US" dirty="0"/>
              <a:t>"</a:t>
            </a:r>
            <a:r>
              <a:rPr lang="en-US" b="1" dirty="0">
                <a:solidFill>
                  <a:srgbClr val="0000CC"/>
                </a:solidFill>
              </a:rPr>
              <a:t>A despairing man should have the devotion of his friends</a:t>
            </a:r>
            <a:r>
              <a:rPr lang="en-US" b="1" dirty="0" smtClean="0">
                <a:solidFill>
                  <a:srgbClr val="0000CC"/>
                </a:solidFill>
              </a:rPr>
              <a:t>, </a:t>
            </a:r>
            <a:r>
              <a:rPr lang="en-US" dirty="0" smtClean="0"/>
              <a:t>even </a:t>
            </a:r>
            <a:r>
              <a:rPr lang="en-US" dirty="0"/>
              <a:t>though he forsakes the fear of the Almighty</a:t>
            </a:r>
            <a:r>
              <a:rPr lang="en-US" dirty="0" smtClean="0"/>
              <a:t>. 15 </a:t>
            </a:r>
            <a:r>
              <a:rPr lang="en-US" b="1" dirty="0">
                <a:solidFill>
                  <a:srgbClr val="C00000"/>
                </a:solidFill>
              </a:rPr>
              <a:t>But my brothers are as undependable as intermittent streams</a:t>
            </a:r>
            <a:r>
              <a:rPr lang="en-US" b="1" dirty="0" smtClean="0">
                <a:solidFill>
                  <a:srgbClr val="C00000"/>
                </a:solidFill>
              </a:rPr>
              <a:t>, as </a:t>
            </a:r>
            <a:r>
              <a:rPr lang="en-US" b="1" dirty="0">
                <a:solidFill>
                  <a:srgbClr val="C00000"/>
                </a:solidFill>
              </a:rPr>
              <a:t>the streams that </a:t>
            </a:r>
            <a:r>
              <a:rPr lang="en-US" b="1" dirty="0" smtClean="0">
                <a:solidFill>
                  <a:srgbClr val="C00000"/>
                </a:solidFill>
              </a:rPr>
              <a:t>overflow </a:t>
            </a:r>
            <a:r>
              <a:rPr lang="en-US" i="1" dirty="0" smtClean="0">
                <a:solidFill>
                  <a:srgbClr val="C00000"/>
                </a:solidFill>
              </a:rPr>
              <a:t>[they are destructive].</a:t>
            </a:r>
          </a:p>
          <a:p>
            <a:pPr marL="0" indent="231775">
              <a:buNone/>
            </a:pPr>
            <a:r>
              <a:rPr lang="en-US" sz="1900" dirty="0" smtClean="0"/>
              <a:t> </a:t>
            </a:r>
            <a:endParaRPr lang="en-US" sz="1900" dirty="0"/>
          </a:p>
          <a:p>
            <a:pPr marL="0" indent="231775">
              <a:buNone/>
            </a:pPr>
            <a:r>
              <a:rPr lang="en-US" dirty="0"/>
              <a:t>21 </a:t>
            </a:r>
            <a:r>
              <a:rPr lang="en-US" b="1" dirty="0">
                <a:solidFill>
                  <a:srgbClr val="C00000"/>
                </a:solidFill>
              </a:rPr>
              <a:t>Now you too have proved to be of no help</a:t>
            </a:r>
            <a:r>
              <a:rPr lang="en-US" b="1" dirty="0" smtClean="0">
                <a:solidFill>
                  <a:srgbClr val="C00000"/>
                </a:solidFill>
              </a:rPr>
              <a:t>; </a:t>
            </a:r>
            <a:r>
              <a:rPr lang="en-US" dirty="0" smtClean="0"/>
              <a:t>you </a:t>
            </a:r>
            <a:r>
              <a:rPr lang="en-US" dirty="0"/>
              <a:t>see my calamity and are </a:t>
            </a:r>
            <a:r>
              <a:rPr lang="en-US" dirty="0" smtClean="0"/>
              <a:t>afraid </a:t>
            </a:r>
            <a:r>
              <a:rPr lang="en-US" i="1" dirty="0" smtClean="0"/>
              <a:t>[maybe afraid to get too close to Job since God was punishing him]</a:t>
            </a:r>
            <a:r>
              <a:rPr lang="en-US" dirty="0" smtClean="0"/>
              <a:t>. 22 </a:t>
            </a:r>
            <a:r>
              <a:rPr lang="en-US" dirty="0"/>
              <a:t>Have I said, 'Make me a gift</a:t>
            </a:r>
            <a:r>
              <a:rPr lang="en-US" dirty="0" smtClean="0"/>
              <a:t>'? Or</a:t>
            </a:r>
            <a:r>
              <a:rPr lang="en-US" dirty="0"/>
              <a:t>, 'From your wealth offer a bribe for me</a:t>
            </a:r>
            <a:r>
              <a:rPr lang="en-US" dirty="0" smtClean="0"/>
              <a:t>'? 23 </a:t>
            </a:r>
            <a:r>
              <a:rPr lang="en-US" dirty="0"/>
              <a:t>Or, 'Deliver me from the adversary's hand</a:t>
            </a:r>
            <a:r>
              <a:rPr lang="en-US" dirty="0" smtClean="0"/>
              <a:t>'? Or</a:t>
            </a:r>
            <a:r>
              <a:rPr lang="en-US" dirty="0"/>
              <a:t>, 'Redeem me from the hand of the ruthless</a:t>
            </a:r>
            <a:r>
              <a:rPr lang="en-US" dirty="0" smtClean="0"/>
              <a:t>'? </a:t>
            </a:r>
            <a:r>
              <a:rPr lang="en-US" i="1" dirty="0" smtClean="0"/>
              <a:t>[ESV]  (extreme tasks to contrast with the little Job was asking of them – help to understand)</a:t>
            </a:r>
            <a:endParaRPr lang="en-US" i="1" dirty="0"/>
          </a:p>
          <a:p>
            <a:pPr marL="0" indent="231775">
              <a:buNone/>
            </a:pPr>
            <a:endParaRPr lang="en-US" dirty="0"/>
          </a:p>
          <a:p>
            <a:pPr marL="0" indent="231775">
              <a:buNone/>
            </a:pPr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Three friends have been no help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172200"/>
            <a:ext cx="706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Good comforters understand the needs</a:t>
            </a:r>
          </a:p>
        </p:txBody>
      </p:sp>
    </p:spTree>
    <p:extLst>
      <p:ext uri="{BB962C8B-B14F-4D97-AF65-F5344CB8AC3E}">
        <p14:creationId xmlns:p14="http://schemas.microsoft.com/office/powerpoint/2010/main" val="143530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3122" y="76200"/>
            <a:ext cx="4876800" cy="11430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</a:rPr>
              <a:t>Effective Comforters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4578" y="1067873"/>
            <a:ext cx="8458200" cy="4800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Listen to understand </a:t>
            </a:r>
            <a:r>
              <a:rPr lang="en-US" dirty="0" smtClean="0"/>
              <a:t>the                                                           needs of those suffering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Try to relieve </a:t>
            </a:r>
            <a:r>
              <a:rPr lang="en-US" dirty="0" smtClean="0"/>
              <a:t>some of the                                             suffering and bring confidence                                     that with God’s help you will get though this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Are not afraid to get involved</a:t>
            </a:r>
            <a:r>
              <a:rPr lang="en-US" dirty="0" smtClean="0"/>
              <a:t>, even if it will cost them emotionally, financially, </a:t>
            </a:r>
            <a:r>
              <a:rPr lang="en-US" dirty="0" err="1" smtClean="0"/>
              <a:t>ecclesially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Do not think they are better </a:t>
            </a:r>
            <a:r>
              <a:rPr lang="en-US" dirty="0" smtClean="0"/>
              <a:t>than the one suffering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Don’t use this as a time to preach and correct </a:t>
            </a:r>
            <a:r>
              <a:rPr lang="en-US" dirty="0" smtClean="0"/>
              <a:t>perceived spiritual weaknesses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08878" y="5606795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It’s easy to stand back and judge, but not effective in helping</a:t>
            </a:r>
            <a:endParaRPr lang="en-US" sz="3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026" name="Picture 2" descr="Image result for emotional support for s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222"/>
            <a:ext cx="3467100" cy="241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2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228600"/>
            <a:ext cx="9158514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7722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6:24-30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64620"/>
            <a:ext cx="7391400" cy="4582180"/>
          </a:xfrm>
        </p:spPr>
        <p:txBody>
          <a:bodyPr>
            <a:normAutofit fontScale="77500" lnSpcReduction="20000"/>
          </a:bodyPr>
          <a:lstStyle/>
          <a:p>
            <a:pPr marL="0" indent="231775">
              <a:buNone/>
            </a:pPr>
            <a:r>
              <a:rPr lang="en-US" dirty="0" smtClean="0"/>
              <a:t>24 </a:t>
            </a:r>
            <a:r>
              <a:rPr lang="en-US" b="1" dirty="0">
                <a:solidFill>
                  <a:srgbClr val="0000CC"/>
                </a:solidFill>
              </a:rPr>
              <a:t>"Teach me, and I will hold my tongue</a:t>
            </a:r>
            <a:r>
              <a:rPr lang="en-US" b="1" dirty="0" smtClean="0">
                <a:solidFill>
                  <a:srgbClr val="0000CC"/>
                </a:solidFill>
              </a:rPr>
              <a:t>; Cause </a:t>
            </a:r>
            <a:r>
              <a:rPr lang="en-US" b="1" dirty="0">
                <a:solidFill>
                  <a:srgbClr val="0000CC"/>
                </a:solidFill>
              </a:rPr>
              <a:t>me to understand wherein I have erred. 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25 </a:t>
            </a:r>
            <a:r>
              <a:rPr lang="en-US" dirty="0"/>
              <a:t>How forceful are right words</a:t>
            </a:r>
            <a:r>
              <a:rPr lang="en-US" dirty="0" smtClean="0"/>
              <a:t>! </a:t>
            </a:r>
            <a:r>
              <a:rPr lang="en-US" b="1" dirty="0" smtClean="0">
                <a:solidFill>
                  <a:srgbClr val="C00000"/>
                </a:solidFill>
              </a:rPr>
              <a:t>But </a:t>
            </a:r>
            <a:r>
              <a:rPr lang="en-US" b="1" dirty="0">
                <a:solidFill>
                  <a:srgbClr val="C00000"/>
                </a:solidFill>
              </a:rPr>
              <a:t>what does your arguing prove</a:t>
            </a:r>
            <a:r>
              <a:rPr lang="en-US" b="1" dirty="0" smtClean="0">
                <a:solidFill>
                  <a:srgbClr val="C00000"/>
                </a:solidFill>
              </a:rPr>
              <a:t>?</a:t>
            </a:r>
            <a:r>
              <a:rPr lang="en-US" dirty="0" smtClean="0"/>
              <a:t>    26 </a:t>
            </a:r>
            <a:r>
              <a:rPr lang="en-US" b="1" dirty="0">
                <a:solidFill>
                  <a:srgbClr val="C00000"/>
                </a:solidFill>
              </a:rPr>
              <a:t>Do you intend to rebuke my words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n-US" dirty="0" smtClean="0"/>
              <a:t>and </a:t>
            </a:r>
            <a:r>
              <a:rPr lang="en-US" dirty="0"/>
              <a:t>the speeches of a desperate one, which are as wind</a:t>
            </a:r>
            <a:r>
              <a:rPr lang="en-US" dirty="0" smtClean="0"/>
              <a:t>?          27 </a:t>
            </a:r>
            <a:r>
              <a:rPr lang="en-US" dirty="0"/>
              <a:t>Yes, you overwhelm the fatherless</a:t>
            </a:r>
            <a:r>
              <a:rPr lang="en-US" dirty="0" smtClean="0"/>
              <a:t>, and </a:t>
            </a:r>
            <a:r>
              <a:rPr lang="en-US" b="1" dirty="0">
                <a:solidFill>
                  <a:srgbClr val="C00000"/>
                </a:solidFill>
              </a:rPr>
              <a:t>you undermine your friend. </a:t>
            </a:r>
          </a:p>
          <a:p>
            <a:pPr marL="0" indent="231775">
              <a:buNone/>
            </a:pPr>
            <a:r>
              <a:rPr lang="en-US" dirty="0"/>
              <a:t>28 Now therefore, be pleased to look at me</a:t>
            </a:r>
            <a:r>
              <a:rPr lang="en-US" dirty="0" smtClean="0"/>
              <a:t>; For </a:t>
            </a:r>
            <a:r>
              <a:rPr lang="en-US" dirty="0"/>
              <a:t>I would never lie to your face. </a:t>
            </a:r>
            <a:r>
              <a:rPr lang="en-US" dirty="0" smtClean="0"/>
              <a:t>29 </a:t>
            </a:r>
            <a:r>
              <a:rPr lang="en-US" b="1" dirty="0">
                <a:solidFill>
                  <a:srgbClr val="0000CC"/>
                </a:solidFill>
              </a:rPr>
              <a:t>Yield </a:t>
            </a:r>
            <a:r>
              <a:rPr lang="en-US" i="1" dirty="0">
                <a:solidFill>
                  <a:srgbClr val="0000CC"/>
                </a:solidFill>
              </a:rPr>
              <a:t>[desist (NASB)], </a:t>
            </a:r>
            <a:r>
              <a:rPr lang="en-US" b="1" dirty="0" smtClean="0">
                <a:solidFill>
                  <a:srgbClr val="0000CC"/>
                </a:solidFill>
              </a:rPr>
              <a:t>now, let </a:t>
            </a:r>
            <a:r>
              <a:rPr lang="en-US" b="1" dirty="0">
                <a:solidFill>
                  <a:srgbClr val="0000CC"/>
                </a:solidFill>
              </a:rPr>
              <a:t>there be no injustice</a:t>
            </a:r>
            <a:r>
              <a:rPr lang="en-US" b="1" dirty="0" smtClean="0">
                <a:solidFill>
                  <a:srgbClr val="0000CC"/>
                </a:solidFill>
              </a:rPr>
              <a:t>! </a:t>
            </a:r>
            <a:r>
              <a:rPr lang="en-US" i="1" dirty="0" smtClean="0">
                <a:solidFill>
                  <a:srgbClr val="0000CC"/>
                </a:solidFill>
              </a:rPr>
              <a:t>[false accusations]   </a:t>
            </a:r>
            <a:r>
              <a:rPr lang="en-US" b="1" dirty="0" smtClean="0">
                <a:solidFill>
                  <a:srgbClr val="0000CC"/>
                </a:solidFill>
              </a:rPr>
              <a:t>Yes</a:t>
            </a:r>
            <a:r>
              <a:rPr lang="en-US" b="1" dirty="0">
                <a:solidFill>
                  <a:srgbClr val="0000CC"/>
                </a:solidFill>
              </a:rPr>
              <a:t>, concede, my righteousness still stands! </a:t>
            </a:r>
            <a:r>
              <a:rPr lang="en-US" i="1" dirty="0" smtClean="0">
                <a:solidFill>
                  <a:srgbClr val="0000CC"/>
                </a:solidFill>
              </a:rPr>
              <a:t>[I haven’t done anything to deserve this] </a:t>
            </a:r>
            <a:r>
              <a:rPr lang="en-US" dirty="0" smtClean="0"/>
              <a:t>30 </a:t>
            </a:r>
            <a:r>
              <a:rPr lang="en-US" dirty="0"/>
              <a:t>Is there injustice on my tongue</a:t>
            </a:r>
            <a:r>
              <a:rPr lang="en-US" dirty="0" smtClean="0"/>
              <a:t>? Cannot </a:t>
            </a:r>
            <a:r>
              <a:rPr lang="en-US" dirty="0"/>
              <a:t>my taste discern the </a:t>
            </a:r>
            <a:r>
              <a:rPr lang="en-US" dirty="0" smtClean="0"/>
              <a:t>unsavory </a:t>
            </a:r>
            <a:r>
              <a:rPr lang="en-US" i="1" dirty="0" smtClean="0"/>
              <a:t>[sin]? </a:t>
            </a:r>
            <a:endParaRPr lang="en-US" i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Job is searching for understanding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1722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His friends have no reasonable answer</a:t>
            </a:r>
          </a:p>
        </p:txBody>
      </p:sp>
    </p:spTree>
    <p:extLst>
      <p:ext uri="{BB962C8B-B14F-4D97-AF65-F5344CB8AC3E}">
        <p14:creationId xmlns:p14="http://schemas.microsoft.com/office/powerpoint/2010/main" val="352332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152400"/>
            <a:ext cx="9158514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67562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7:5, 17, 20-21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429780"/>
          </a:xfrm>
        </p:spPr>
        <p:txBody>
          <a:bodyPr>
            <a:normAutofit fontScale="70000" lnSpcReduction="20000"/>
          </a:bodyPr>
          <a:lstStyle/>
          <a:p>
            <a:pPr marL="0" indent="231775">
              <a:buNone/>
            </a:pPr>
            <a:r>
              <a:rPr lang="en-US" dirty="0" smtClean="0"/>
              <a:t>11 </a:t>
            </a:r>
            <a:r>
              <a:rPr lang="en-US" b="1" dirty="0">
                <a:solidFill>
                  <a:srgbClr val="0000CC"/>
                </a:solidFill>
              </a:rPr>
              <a:t>"Therefore I will not restrain my mouth</a:t>
            </a:r>
            <a:r>
              <a:rPr lang="en-US" b="1" dirty="0" smtClean="0">
                <a:solidFill>
                  <a:srgbClr val="0000CC"/>
                </a:solidFill>
              </a:rPr>
              <a:t>; I </a:t>
            </a:r>
            <a:r>
              <a:rPr lang="en-US" b="1" dirty="0">
                <a:solidFill>
                  <a:srgbClr val="0000CC"/>
                </a:solidFill>
              </a:rPr>
              <a:t>will speak in the anguish of my spirit</a:t>
            </a:r>
            <a:r>
              <a:rPr lang="en-US" b="1" dirty="0" smtClean="0">
                <a:solidFill>
                  <a:srgbClr val="0000CC"/>
                </a:solidFill>
              </a:rPr>
              <a:t>; I </a:t>
            </a:r>
            <a:r>
              <a:rPr lang="en-US" b="1" dirty="0">
                <a:solidFill>
                  <a:srgbClr val="0000CC"/>
                </a:solidFill>
              </a:rPr>
              <a:t>will complain in the bitterness of my soul. </a:t>
            </a:r>
            <a:endParaRPr lang="en-US" b="1" dirty="0" smtClean="0">
              <a:solidFill>
                <a:srgbClr val="0000CC"/>
              </a:solidFill>
            </a:endParaRPr>
          </a:p>
          <a:p>
            <a:pPr marL="0" indent="231775">
              <a:buNone/>
            </a:pPr>
            <a:r>
              <a:rPr lang="en-US" sz="1600" dirty="0" smtClean="0"/>
              <a:t> </a:t>
            </a:r>
            <a:endParaRPr lang="en-US" sz="1600" dirty="0"/>
          </a:p>
          <a:p>
            <a:pPr marL="0" indent="231775">
              <a:buNone/>
            </a:pPr>
            <a:r>
              <a:rPr lang="en-US" dirty="0"/>
              <a:t>16 </a:t>
            </a:r>
            <a:r>
              <a:rPr lang="en-US" b="1" dirty="0">
                <a:solidFill>
                  <a:srgbClr val="0000CC"/>
                </a:solidFill>
              </a:rPr>
              <a:t>I loathe my life</a:t>
            </a:r>
            <a:r>
              <a:rPr lang="en-US" b="1" dirty="0" smtClean="0">
                <a:solidFill>
                  <a:srgbClr val="0000CC"/>
                </a:solidFill>
              </a:rPr>
              <a:t>; I </a:t>
            </a:r>
            <a:r>
              <a:rPr lang="en-US" b="1" dirty="0">
                <a:solidFill>
                  <a:srgbClr val="0000CC"/>
                </a:solidFill>
              </a:rPr>
              <a:t>would not live forever</a:t>
            </a:r>
            <a:r>
              <a:rPr lang="en-US" b="1" dirty="0" smtClean="0">
                <a:solidFill>
                  <a:srgbClr val="0000CC"/>
                </a:solidFill>
              </a:rPr>
              <a:t>. Let </a:t>
            </a:r>
            <a:r>
              <a:rPr lang="en-US" b="1" dirty="0">
                <a:solidFill>
                  <a:srgbClr val="0000CC"/>
                </a:solidFill>
              </a:rPr>
              <a:t>me alone</a:t>
            </a:r>
            <a:r>
              <a:rPr lang="en-US" b="1" dirty="0" smtClean="0">
                <a:solidFill>
                  <a:srgbClr val="0000CC"/>
                </a:solidFill>
              </a:rPr>
              <a:t>, for </a:t>
            </a:r>
            <a:r>
              <a:rPr lang="en-US" b="1" dirty="0">
                <a:solidFill>
                  <a:srgbClr val="0000CC"/>
                </a:solidFill>
              </a:rPr>
              <a:t>my days are but a breath. </a:t>
            </a:r>
            <a:r>
              <a:rPr lang="en-US" dirty="0" smtClean="0"/>
              <a:t>17 </a:t>
            </a:r>
            <a:r>
              <a:rPr lang="en-US" dirty="0"/>
              <a:t>"What is man, that You should exalt him</a:t>
            </a:r>
            <a:r>
              <a:rPr lang="en-US" dirty="0" smtClean="0"/>
              <a:t>, that </a:t>
            </a:r>
            <a:r>
              <a:rPr lang="en-US" dirty="0"/>
              <a:t>You should set Your heart on him, </a:t>
            </a:r>
            <a:r>
              <a:rPr lang="en-US" dirty="0" smtClean="0"/>
              <a:t>18 </a:t>
            </a:r>
            <a:r>
              <a:rPr lang="en-US" dirty="0"/>
              <a:t>That You should visit him every morning</a:t>
            </a:r>
            <a:r>
              <a:rPr lang="en-US" dirty="0" smtClean="0"/>
              <a:t>, and </a:t>
            </a:r>
            <a:r>
              <a:rPr lang="en-US" b="1" dirty="0">
                <a:solidFill>
                  <a:srgbClr val="7030A0"/>
                </a:solidFill>
              </a:rPr>
              <a:t>test him every moment? </a:t>
            </a:r>
            <a:r>
              <a:rPr lang="en-US" dirty="0" smtClean="0"/>
              <a:t> 19 </a:t>
            </a:r>
            <a:r>
              <a:rPr lang="en-US" dirty="0"/>
              <a:t>How long</a:t>
            </a:r>
            <a:r>
              <a:rPr lang="en-US" dirty="0" smtClean="0"/>
              <a:t>? Will </a:t>
            </a:r>
            <a:r>
              <a:rPr lang="en-US" dirty="0"/>
              <a:t>You not look away from me</a:t>
            </a:r>
            <a:r>
              <a:rPr lang="en-US" dirty="0" smtClean="0"/>
              <a:t>, and </a:t>
            </a:r>
            <a:r>
              <a:rPr lang="en-US" dirty="0"/>
              <a:t>let me alone till I swallow my saliva? </a:t>
            </a:r>
          </a:p>
          <a:p>
            <a:pPr marL="0" indent="231775">
              <a:buNone/>
            </a:pPr>
            <a:r>
              <a:rPr lang="en-US" b="1" dirty="0">
                <a:solidFill>
                  <a:srgbClr val="7030A0"/>
                </a:solidFill>
              </a:rPr>
              <a:t>20 Have I sinned</a:t>
            </a:r>
            <a:r>
              <a:rPr lang="en-US" b="1" dirty="0" smtClean="0">
                <a:solidFill>
                  <a:srgbClr val="7030A0"/>
                </a:solidFill>
              </a:rPr>
              <a:t>? What </a:t>
            </a:r>
            <a:r>
              <a:rPr lang="en-US" b="1" dirty="0">
                <a:solidFill>
                  <a:srgbClr val="7030A0"/>
                </a:solidFill>
              </a:rPr>
              <a:t>have I done to You, O watcher of men</a:t>
            </a:r>
            <a:r>
              <a:rPr lang="en-US" b="1" dirty="0" smtClean="0">
                <a:solidFill>
                  <a:srgbClr val="7030A0"/>
                </a:solidFill>
              </a:rPr>
              <a:t>? Why </a:t>
            </a:r>
            <a:r>
              <a:rPr lang="en-US" b="1" dirty="0">
                <a:solidFill>
                  <a:srgbClr val="7030A0"/>
                </a:solidFill>
              </a:rPr>
              <a:t>have You set me as Your target</a:t>
            </a:r>
            <a:r>
              <a:rPr lang="en-US" b="1" dirty="0" smtClean="0">
                <a:solidFill>
                  <a:srgbClr val="7030A0"/>
                </a:solidFill>
              </a:rPr>
              <a:t>, </a:t>
            </a:r>
            <a:r>
              <a:rPr lang="en-US" dirty="0" smtClean="0"/>
              <a:t>so </a:t>
            </a:r>
            <a:r>
              <a:rPr lang="en-US" dirty="0"/>
              <a:t>that I am a burden to myself? </a:t>
            </a:r>
            <a:r>
              <a:rPr lang="en-US" dirty="0" smtClean="0"/>
              <a:t> 21 </a:t>
            </a:r>
            <a:r>
              <a:rPr lang="en-US" b="1" dirty="0">
                <a:solidFill>
                  <a:srgbClr val="0000CC"/>
                </a:solidFill>
              </a:rPr>
              <a:t>Why then do You not pardon my transgression</a:t>
            </a:r>
            <a:r>
              <a:rPr lang="en-US" b="1" dirty="0" smtClean="0">
                <a:solidFill>
                  <a:srgbClr val="0000CC"/>
                </a:solidFill>
              </a:rPr>
              <a:t>, and </a:t>
            </a:r>
            <a:r>
              <a:rPr lang="en-US" b="1" dirty="0">
                <a:solidFill>
                  <a:srgbClr val="0000CC"/>
                </a:solidFill>
              </a:rPr>
              <a:t>take away my iniquity</a:t>
            </a:r>
            <a:r>
              <a:rPr lang="en-US" b="1" dirty="0" smtClean="0">
                <a:solidFill>
                  <a:srgbClr val="0000CC"/>
                </a:solidFill>
              </a:rPr>
              <a:t>? </a:t>
            </a:r>
            <a:r>
              <a:rPr lang="en-US" dirty="0" smtClean="0"/>
              <a:t>For </a:t>
            </a:r>
            <a:r>
              <a:rPr lang="en-US" dirty="0"/>
              <a:t>now I will lie down in the dust</a:t>
            </a:r>
            <a:r>
              <a:rPr lang="en-US" dirty="0" smtClean="0"/>
              <a:t>, and </a:t>
            </a:r>
            <a:r>
              <a:rPr lang="en-US" dirty="0"/>
              <a:t>You will seek me diligently</a:t>
            </a:r>
            <a:r>
              <a:rPr lang="en-US" dirty="0" smtClean="0"/>
              <a:t>, but </a:t>
            </a:r>
            <a:r>
              <a:rPr lang="en-US" dirty="0"/>
              <a:t>I will no longer be." </a:t>
            </a:r>
            <a:r>
              <a:rPr lang="en-US" dirty="0" smtClean="0"/>
              <a:t> </a:t>
            </a:r>
            <a:r>
              <a:rPr lang="en-US" i="1" dirty="0" smtClean="0"/>
              <a:t>[not yet realizing that resurrection is the key]</a:t>
            </a:r>
            <a:endParaRPr lang="en-US" i="1" dirty="0"/>
          </a:p>
          <a:p>
            <a:pPr marL="0" indent="231775">
              <a:buNone/>
            </a:pPr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Job’s desperation &amp; frustration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2000" y="6215390"/>
            <a:ext cx="777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He never had a loving relationship with God</a:t>
            </a:r>
          </a:p>
        </p:txBody>
      </p:sp>
    </p:spTree>
    <p:extLst>
      <p:ext uri="{BB962C8B-B14F-4D97-AF65-F5344CB8AC3E}">
        <p14:creationId xmlns:p14="http://schemas.microsoft.com/office/powerpoint/2010/main" val="302842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6225"/>
            <a:ext cx="5867400" cy="11430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ts val="3800"/>
              </a:lnSpc>
            </a:pPr>
            <a:r>
              <a:rPr lang="en-US" sz="4000" b="1" dirty="0" err="1" smtClean="0">
                <a:solidFill>
                  <a:srgbClr val="C00000"/>
                </a:solidFill>
              </a:rPr>
              <a:t>Bildad</a:t>
            </a:r>
            <a:r>
              <a:rPr lang="en-US" sz="4000" b="1" dirty="0" smtClean="0">
                <a:solidFill>
                  <a:srgbClr val="C00000"/>
                </a:solidFill>
              </a:rPr>
              <a:t> builds his case on his interpretation of how God treated the wicked in the past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1619250"/>
            <a:ext cx="8446477" cy="4267200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3900" b="1" dirty="0" err="1" smtClean="0">
                <a:solidFill>
                  <a:srgbClr val="0000CC"/>
                </a:solidFill>
              </a:rPr>
              <a:t>Bildad</a:t>
            </a:r>
            <a:r>
              <a:rPr lang="en-US" sz="3900" b="1" dirty="0" smtClean="0">
                <a:solidFill>
                  <a:srgbClr val="0000CC"/>
                </a:solidFill>
              </a:rPr>
              <a:t> describes the wicked man</a:t>
            </a:r>
          </a:p>
          <a:p>
            <a:pPr marL="687388" indent="-687388" eaLnBrk="1" hangingPunct="1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8:3  </a:t>
            </a:r>
            <a:r>
              <a:rPr lang="en-US" dirty="0" smtClean="0"/>
              <a:t>His strength is starved and destruction is ready at his side</a:t>
            </a:r>
          </a:p>
          <a:p>
            <a:pPr marL="687388" indent="-687388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13   </a:t>
            </a:r>
            <a:r>
              <a:rPr lang="en-US" dirty="0" smtClean="0"/>
              <a:t>It </a:t>
            </a:r>
            <a:r>
              <a:rPr lang="en-US" dirty="0"/>
              <a:t>devours patches of his skin</a:t>
            </a:r>
            <a:r>
              <a:rPr lang="en-US" dirty="0" smtClean="0"/>
              <a:t>;  The </a:t>
            </a:r>
            <a:r>
              <a:rPr lang="en-US" dirty="0"/>
              <a:t>firstborn of death devours his limbs. </a:t>
            </a:r>
          </a:p>
          <a:p>
            <a:pPr marL="687388" indent="-687388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15   </a:t>
            </a:r>
            <a:r>
              <a:rPr lang="en-US" dirty="0" smtClean="0"/>
              <a:t>Fire </a:t>
            </a:r>
            <a:r>
              <a:rPr lang="en-US" dirty="0"/>
              <a:t>resides in his tent</a:t>
            </a:r>
            <a:r>
              <a:rPr lang="en-US" dirty="0" smtClean="0"/>
              <a:t>; burning </a:t>
            </a:r>
            <a:r>
              <a:rPr lang="en-US" dirty="0"/>
              <a:t>sulfur is scattered over his dwelling. </a:t>
            </a:r>
            <a:r>
              <a:rPr lang="en-US" dirty="0" smtClean="0"/>
              <a:t>(NIV)</a:t>
            </a:r>
            <a:endParaRPr lang="en-US" dirty="0"/>
          </a:p>
          <a:p>
            <a:pPr marL="687388" indent="-687388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19   </a:t>
            </a:r>
            <a:r>
              <a:rPr lang="en-US" dirty="0" smtClean="0"/>
              <a:t>He </a:t>
            </a:r>
            <a:r>
              <a:rPr lang="en-US" dirty="0"/>
              <a:t>has neither son nor posterity among his people</a:t>
            </a:r>
            <a:r>
              <a:rPr lang="en-US" dirty="0" smtClean="0"/>
              <a:t>, nor </a:t>
            </a:r>
            <a:r>
              <a:rPr lang="en-US" dirty="0"/>
              <a:t>any remaining in his dwellings. 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66076" y="5715000"/>
            <a:ext cx="8661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Nasty personal accusations                against Job, who is a Godly man</a:t>
            </a:r>
            <a:endParaRPr lang="en-US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2050" name="Picture 2" descr="http://wol.jw.org/en/wol/mp/r1/lp-e/mwb16/2016/20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2"/>
          <a:stretch/>
        </p:blipFill>
        <p:spPr bwMode="auto">
          <a:xfrm>
            <a:off x="6096000" y="76200"/>
            <a:ext cx="28956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36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381000"/>
            <a:ext cx="9158514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89404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8:1-7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99230"/>
            <a:ext cx="7315200" cy="4429780"/>
          </a:xfrm>
        </p:spPr>
        <p:txBody>
          <a:bodyPr>
            <a:normAutofit fontScale="85000" lnSpcReduction="20000"/>
          </a:bodyPr>
          <a:lstStyle/>
          <a:p>
            <a:pPr marL="0" indent="231775">
              <a:buNone/>
            </a:pPr>
            <a:r>
              <a:rPr lang="en-US" dirty="0" smtClean="0"/>
              <a:t>Then </a:t>
            </a:r>
            <a:r>
              <a:rPr lang="en-US" b="1" dirty="0" err="1">
                <a:solidFill>
                  <a:srgbClr val="663300"/>
                </a:solidFill>
              </a:rPr>
              <a:t>Bildad</a:t>
            </a:r>
            <a:r>
              <a:rPr lang="en-US" b="1" dirty="0">
                <a:solidFill>
                  <a:srgbClr val="663300"/>
                </a:solidFill>
              </a:rPr>
              <a:t> the </a:t>
            </a:r>
            <a:r>
              <a:rPr lang="en-US" b="1" dirty="0" err="1">
                <a:solidFill>
                  <a:srgbClr val="663300"/>
                </a:solidFill>
              </a:rPr>
              <a:t>Shuhite</a:t>
            </a:r>
            <a:r>
              <a:rPr lang="en-US" b="1" dirty="0">
                <a:solidFill>
                  <a:srgbClr val="663300"/>
                </a:solidFill>
              </a:rPr>
              <a:t> </a:t>
            </a:r>
            <a:r>
              <a:rPr lang="en-US" dirty="0"/>
              <a:t>answered and said: </a:t>
            </a:r>
          </a:p>
          <a:p>
            <a:pPr marL="0" indent="231775">
              <a:buNone/>
            </a:pPr>
            <a:r>
              <a:rPr lang="en-US" dirty="0" smtClean="0"/>
              <a:t>2 </a:t>
            </a:r>
            <a:r>
              <a:rPr lang="en-US" dirty="0"/>
              <a:t>"How long will you speak these things</a:t>
            </a:r>
            <a:r>
              <a:rPr lang="en-US" dirty="0" smtClean="0"/>
              <a:t>, and </a:t>
            </a:r>
            <a:r>
              <a:rPr lang="en-US" dirty="0"/>
              <a:t>the words of your mouth be like a strong wind? </a:t>
            </a:r>
          </a:p>
          <a:p>
            <a:pPr marL="0" indent="231775">
              <a:buNone/>
            </a:pPr>
            <a:r>
              <a:rPr lang="en-US" b="1" dirty="0" smtClean="0">
                <a:solidFill>
                  <a:srgbClr val="0000CC"/>
                </a:solidFill>
              </a:rPr>
              <a:t>Does </a:t>
            </a:r>
            <a:r>
              <a:rPr lang="en-US" b="1" dirty="0">
                <a:solidFill>
                  <a:srgbClr val="0000CC"/>
                </a:solidFill>
              </a:rPr>
              <a:t>God subvert judgment</a:t>
            </a:r>
            <a:r>
              <a:rPr lang="en-US" b="1" dirty="0" smtClean="0">
                <a:solidFill>
                  <a:srgbClr val="0000CC"/>
                </a:solidFill>
              </a:rPr>
              <a:t>? Or </a:t>
            </a:r>
            <a:r>
              <a:rPr lang="en-US" b="1" dirty="0">
                <a:solidFill>
                  <a:srgbClr val="0000CC"/>
                </a:solidFill>
              </a:rPr>
              <a:t>does the Almighty pervert justice? </a:t>
            </a:r>
            <a:r>
              <a:rPr lang="en-US" dirty="0" smtClean="0"/>
              <a:t>4 </a:t>
            </a:r>
            <a:r>
              <a:rPr lang="en-US" b="1" dirty="0">
                <a:solidFill>
                  <a:srgbClr val="C00000"/>
                </a:solidFill>
              </a:rPr>
              <a:t>If </a:t>
            </a:r>
            <a:r>
              <a:rPr lang="en-US" b="1" u="sng" dirty="0">
                <a:solidFill>
                  <a:srgbClr val="C00000"/>
                </a:solidFill>
              </a:rPr>
              <a:t>your sons </a:t>
            </a:r>
            <a:r>
              <a:rPr lang="en-US" b="1" dirty="0">
                <a:solidFill>
                  <a:srgbClr val="C00000"/>
                </a:solidFill>
              </a:rPr>
              <a:t>have sinned against Him</a:t>
            </a:r>
            <a:r>
              <a:rPr lang="en-US" b="1" dirty="0" smtClean="0">
                <a:solidFill>
                  <a:srgbClr val="C00000"/>
                </a:solidFill>
              </a:rPr>
              <a:t>, He </a:t>
            </a:r>
            <a:r>
              <a:rPr lang="en-US" b="1" dirty="0">
                <a:solidFill>
                  <a:srgbClr val="C00000"/>
                </a:solidFill>
              </a:rPr>
              <a:t>has cast them away for their transgression</a:t>
            </a:r>
            <a:r>
              <a:rPr lang="en-US" b="1" dirty="0" smtClean="0">
                <a:solidFill>
                  <a:srgbClr val="C00000"/>
                </a:solidFill>
              </a:rPr>
              <a:t>.  </a:t>
            </a:r>
            <a:r>
              <a:rPr lang="en-US" dirty="0" smtClean="0"/>
              <a:t>5 </a:t>
            </a:r>
            <a:r>
              <a:rPr lang="en-US" b="1" dirty="0">
                <a:solidFill>
                  <a:srgbClr val="7030A0"/>
                </a:solidFill>
              </a:rPr>
              <a:t>If </a:t>
            </a:r>
            <a:r>
              <a:rPr lang="en-US" b="1" u="sng" dirty="0">
                <a:solidFill>
                  <a:srgbClr val="7030A0"/>
                </a:solidFill>
              </a:rPr>
              <a:t>you</a:t>
            </a:r>
            <a:r>
              <a:rPr lang="en-US" b="1" dirty="0">
                <a:solidFill>
                  <a:srgbClr val="7030A0"/>
                </a:solidFill>
              </a:rPr>
              <a:t> would earnestly seek </a:t>
            </a:r>
            <a:r>
              <a:rPr lang="en-US" b="1" dirty="0" smtClean="0">
                <a:solidFill>
                  <a:srgbClr val="7030A0"/>
                </a:solidFill>
              </a:rPr>
              <a:t>God and </a:t>
            </a:r>
            <a:r>
              <a:rPr lang="en-US" b="1" dirty="0">
                <a:solidFill>
                  <a:srgbClr val="7030A0"/>
                </a:solidFill>
              </a:rPr>
              <a:t>make your supplication to the Almighty</a:t>
            </a:r>
            <a:r>
              <a:rPr lang="en-US" b="1" dirty="0" smtClean="0">
                <a:solidFill>
                  <a:srgbClr val="7030A0"/>
                </a:solidFill>
              </a:rPr>
              <a:t>, 6 </a:t>
            </a:r>
            <a:r>
              <a:rPr lang="en-US" b="1" dirty="0">
                <a:solidFill>
                  <a:srgbClr val="7030A0"/>
                </a:solidFill>
              </a:rPr>
              <a:t>If </a:t>
            </a:r>
            <a:r>
              <a:rPr lang="en-US" b="1" u="sng" dirty="0">
                <a:solidFill>
                  <a:srgbClr val="7030A0"/>
                </a:solidFill>
              </a:rPr>
              <a:t>you</a:t>
            </a:r>
            <a:r>
              <a:rPr lang="en-US" b="1" dirty="0">
                <a:solidFill>
                  <a:srgbClr val="7030A0"/>
                </a:solidFill>
              </a:rPr>
              <a:t> were pure and upright</a:t>
            </a:r>
            <a:r>
              <a:rPr lang="en-US" b="1" dirty="0" smtClean="0">
                <a:solidFill>
                  <a:srgbClr val="7030A0"/>
                </a:solidFill>
              </a:rPr>
              <a:t>, </a:t>
            </a:r>
            <a:r>
              <a:rPr lang="en-US" dirty="0" smtClean="0"/>
              <a:t>surely </a:t>
            </a:r>
            <a:r>
              <a:rPr lang="en-US" dirty="0"/>
              <a:t>now He would awake for you</a:t>
            </a:r>
            <a:r>
              <a:rPr lang="en-US" dirty="0" smtClean="0"/>
              <a:t>, and </a:t>
            </a:r>
            <a:r>
              <a:rPr lang="en-US" dirty="0"/>
              <a:t>prosper your rightful dwelling place. </a:t>
            </a:r>
            <a:r>
              <a:rPr lang="en-US" dirty="0" smtClean="0"/>
              <a:t>7 </a:t>
            </a:r>
            <a:r>
              <a:rPr lang="en-US" dirty="0"/>
              <a:t>Though your beginning was small</a:t>
            </a:r>
            <a:r>
              <a:rPr lang="en-US" dirty="0" smtClean="0"/>
              <a:t>, yet </a:t>
            </a:r>
            <a:r>
              <a:rPr lang="en-US" dirty="0"/>
              <a:t>your latter end would increase abundantly.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90600" y="104745"/>
            <a:ext cx="754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Claims Job &amp; kids got what they deserved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172200"/>
            <a:ext cx="754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Just repent &amp; change, God will bless you</a:t>
            </a:r>
          </a:p>
        </p:txBody>
      </p:sp>
    </p:spTree>
    <p:extLst>
      <p:ext uri="{BB962C8B-B14F-4D97-AF65-F5344CB8AC3E}">
        <p14:creationId xmlns:p14="http://schemas.microsoft.com/office/powerpoint/2010/main" val="328232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457200"/>
            <a:ext cx="9158514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979185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8:8-13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1400" y="1697995"/>
            <a:ext cx="7086600" cy="4429780"/>
          </a:xfrm>
        </p:spPr>
        <p:txBody>
          <a:bodyPr>
            <a:normAutofit fontScale="85000" lnSpcReduction="20000"/>
          </a:bodyPr>
          <a:lstStyle/>
          <a:p>
            <a:pPr marL="0" indent="231775">
              <a:buNone/>
            </a:pPr>
            <a:r>
              <a:rPr lang="en-US" dirty="0" smtClean="0"/>
              <a:t>8 </a:t>
            </a:r>
            <a:r>
              <a:rPr lang="en-US" b="1" dirty="0">
                <a:solidFill>
                  <a:srgbClr val="0000CC"/>
                </a:solidFill>
              </a:rPr>
              <a:t>"For inquire, please, of the former age</a:t>
            </a:r>
            <a:r>
              <a:rPr lang="en-US" b="1" dirty="0" smtClean="0">
                <a:solidFill>
                  <a:srgbClr val="0000CC"/>
                </a:solidFill>
              </a:rPr>
              <a:t>, and </a:t>
            </a:r>
            <a:r>
              <a:rPr lang="en-US" b="1" dirty="0">
                <a:solidFill>
                  <a:srgbClr val="0000CC"/>
                </a:solidFill>
              </a:rPr>
              <a:t>consider the things discovered by their fathers; 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9 </a:t>
            </a:r>
            <a:r>
              <a:rPr lang="en-US" dirty="0"/>
              <a:t>For we were born yesterday, and know nothing</a:t>
            </a:r>
            <a:r>
              <a:rPr lang="en-US" dirty="0" smtClean="0"/>
              <a:t>, because </a:t>
            </a:r>
            <a:r>
              <a:rPr lang="en-US" dirty="0"/>
              <a:t>our days on earth are a shadow. </a:t>
            </a:r>
            <a:r>
              <a:rPr lang="en-US" dirty="0" smtClean="0"/>
              <a:t>10 </a:t>
            </a:r>
            <a:r>
              <a:rPr lang="en-US" b="1" dirty="0">
                <a:solidFill>
                  <a:srgbClr val="0000CC"/>
                </a:solidFill>
              </a:rPr>
              <a:t>Will they not teach you and tell you</a:t>
            </a:r>
            <a:r>
              <a:rPr lang="en-US" b="1" dirty="0" smtClean="0">
                <a:solidFill>
                  <a:srgbClr val="0000CC"/>
                </a:solidFill>
              </a:rPr>
              <a:t>,</a:t>
            </a:r>
            <a:r>
              <a:rPr lang="en-US" dirty="0" smtClean="0"/>
              <a:t> and </a:t>
            </a:r>
            <a:r>
              <a:rPr lang="en-US" dirty="0"/>
              <a:t>utter words from their heart? </a:t>
            </a:r>
          </a:p>
          <a:p>
            <a:pPr marL="0" indent="231775">
              <a:buNone/>
            </a:pPr>
            <a:r>
              <a:rPr lang="en-US" dirty="0" smtClean="0"/>
              <a:t>11 </a:t>
            </a:r>
            <a:r>
              <a:rPr lang="en-US" dirty="0"/>
              <a:t>"Can the papyrus grow up without a marsh</a:t>
            </a:r>
            <a:r>
              <a:rPr lang="en-US" dirty="0" smtClean="0"/>
              <a:t>? Can </a:t>
            </a:r>
            <a:r>
              <a:rPr lang="en-US" dirty="0"/>
              <a:t>the reeds flourish without water? </a:t>
            </a:r>
            <a:r>
              <a:rPr lang="en-US" dirty="0" smtClean="0"/>
              <a:t> 12 </a:t>
            </a:r>
            <a:r>
              <a:rPr lang="en-US" dirty="0"/>
              <a:t>While it is yet green and not cut down</a:t>
            </a:r>
            <a:r>
              <a:rPr lang="en-US" dirty="0" smtClean="0"/>
              <a:t>, it </a:t>
            </a:r>
            <a:r>
              <a:rPr lang="en-US" dirty="0"/>
              <a:t>withers before any other plant</a:t>
            </a:r>
            <a:r>
              <a:rPr lang="en-US" dirty="0" smtClean="0"/>
              <a:t>. 13 </a:t>
            </a:r>
            <a:r>
              <a:rPr lang="en-US" b="1" dirty="0">
                <a:solidFill>
                  <a:srgbClr val="C00000"/>
                </a:solidFill>
              </a:rPr>
              <a:t>So are the paths of all who forget God</a:t>
            </a:r>
            <a:r>
              <a:rPr lang="en-US" b="1" dirty="0" smtClean="0">
                <a:solidFill>
                  <a:srgbClr val="C00000"/>
                </a:solidFill>
              </a:rPr>
              <a:t>; and </a:t>
            </a:r>
            <a:r>
              <a:rPr lang="en-US" b="1" dirty="0">
                <a:solidFill>
                  <a:srgbClr val="C00000"/>
                </a:solidFill>
              </a:rPr>
              <a:t>the hope of the hypocrite shall </a:t>
            </a:r>
            <a:r>
              <a:rPr lang="en-US" b="1" dirty="0" smtClean="0">
                <a:solidFill>
                  <a:srgbClr val="C00000"/>
                </a:solidFill>
              </a:rPr>
              <a:t>perish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79500" y="194355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Look to the past &amp; see how God works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38200" y="6215390"/>
            <a:ext cx="769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B050"/>
                </a:solidFill>
                <a:latin typeface="Comic Sans MS" pitchFamily="66" charset="0"/>
              </a:rPr>
              <a:t>Bildad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 sees the past through his own filter</a:t>
            </a:r>
          </a:p>
        </p:txBody>
      </p:sp>
    </p:spTree>
    <p:extLst>
      <p:ext uri="{BB962C8B-B14F-4D97-AF65-F5344CB8AC3E}">
        <p14:creationId xmlns:p14="http://schemas.microsoft.com/office/powerpoint/2010/main" val="280764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152400"/>
            <a:ext cx="9158514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67562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8:20-22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429780"/>
          </a:xfrm>
        </p:spPr>
        <p:txBody>
          <a:bodyPr>
            <a:normAutofit/>
          </a:bodyPr>
          <a:lstStyle/>
          <a:p>
            <a:pPr marL="0" indent="231775">
              <a:buNone/>
            </a:pPr>
            <a:r>
              <a:rPr lang="en-US" dirty="0" smtClean="0"/>
              <a:t>20 </a:t>
            </a:r>
            <a:r>
              <a:rPr lang="en-US" dirty="0"/>
              <a:t>Behold, </a:t>
            </a:r>
            <a:r>
              <a:rPr lang="en-US" b="1" dirty="0">
                <a:solidFill>
                  <a:srgbClr val="0000CC"/>
                </a:solidFill>
              </a:rPr>
              <a:t>God will not cast away the blameless</a:t>
            </a:r>
            <a:r>
              <a:rPr lang="en-US" b="1" dirty="0" smtClean="0">
                <a:solidFill>
                  <a:srgbClr val="0000CC"/>
                </a:solidFill>
              </a:rPr>
              <a:t>, nor </a:t>
            </a:r>
            <a:r>
              <a:rPr lang="en-US" b="1" dirty="0">
                <a:solidFill>
                  <a:srgbClr val="0000CC"/>
                </a:solidFill>
              </a:rPr>
              <a:t>will He uphold the evildoers.</a:t>
            </a:r>
            <a:r>
              <a:rPr lang="en-US" dirty="0"/>
              <a:t> </a:t>
            </a:r>
            <a:r>
              <a:rPr lang="en-US" dirty="0" smtClean="0"/>
              <a:t>21 </a:t>
            </a:r>
            <a:r>
              <a:rPr lang="en-US" dirty="0"/>
              <a:t>He will yet fill your mouth with laughing</a:t>
            </a:r>
            <a:r>
              <a:rPr lang="en-US" dirty="0" smtClean="0"/>
              <a:t>, and </a:t>
            </a:r>
            <a:r>
              <a:rPr lang="en-US" dirty="0"/>
              <a:t>your lips with rejoicing. </a:t>
            </a:r>
            <a:r>
              <a:rPr lang="en-US" i="1" dirty="0" smtClean="0"/>
              <a:t>[once you confess &amp; repent]</a:t>
            </a:r>
            <a:endParaRPr lang="en-US" i="1" dirty="0"/>
          </a:p>
          <a:p>
            <a:pPr marL="0" indent="231775">
              <a:buNone/>
            </a:pPr>
            <a:r>
              <a:rPr lang="en-US" dirty="0"/>
              <a:t>22 Those who hate you will be clothed with shame</a:t>
            </a:r>
            <a:r>
              <a:rPr lang="en-US" dirty="0" smtClean="0"/>
              <a:t>, and </a:t>
            </a:r>
            <a:r>
              <a:rPr lang="en-US" dirty="0"/>
              <a:t>the dwelling place of the wicked will come to nothing."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God only punishes the wicked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1722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But Job is suffering &amp; he is righteous</a:t>
            </a:r>
          </a:p>
        </p:txBody>
      </p:sp>
    </p:spTree>
    <p:extLst>
      <p:ext uri="{BB962C8B-B14F-4D97-AF65-F5344CB8AC3E}">
        <p14:creationId xmlns:p14="http://schemas.microsoft.com/office/powerpoint/2010/main" val="115514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job and friends bi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" r="20462"/>
          <a:stretch/>
        </p:blipFill>
        <p:spPr bwMode="auto">
          <a:xfrm>
            <a:off x="0" y="-18586"/>
            <a:ext cx="9144000" cy="687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276599" y="129570"/>
            <a:ext cx="579120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Comic Sans MS" pitchFamily="66" charset="0"/>
              </a:rPr>
              <a:t>General statements about the Wicked, counselling Job to just repent and God will bless you again</a:t>
            </a:r>
            <a:endParaRPr lang="en-US" sz="32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8101" y="129570"/>
            <a:ext cx="2552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C00000"/>
                </a:solidFill>
                <a:latin typeface="Comic Sans MS" pitchFamily="66" charset="0"/>
              </a:rPr>
              <a:t>Round 1:</a:t>
            </a:r>
            <a:endParaRPr lang="en-US" sz="36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699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990600" y="152400"/>
            <a:ext cx="111252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529595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9:2-3, 14-20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4778"/>
            <a:ext cx="8915400" cy="5109822"/>
          </a:xfrm>
        </p:spPr>
        <p:txBody>
          <a:bodyPr>
            <a:normAutofit fontScale="77500" lnSpcReduction="20000"/>
          </a:bodyPr>
          <a:lstStyle/>
          <a:p>
            <a:pPr marL="0" indent="231775">
              <a:buNone/>
            </a:pPr>
            <a:r>
              <a:rPr lang="en-US" dirty="0" smtClean="0"/>
              <a:t>2 </a:t>
            </a:r>
            <a:r>
              <a:rPr lang="en-US" dirty="0"/>
              <a:t>"Truly I know it is so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00CC"/>
                </a:solidFill>
              </a:rPr>
              <a:t>but </a:t>
            </a:r>
            <a:r>
              <a:rPr lang="en-US" b="1" dirty="0">
                <a:solidFill>
                  <a:srgbClr val="0000CC"/>
                </a:solidFill>
              </a:rPr>
              <a:t>how can a man be righteous before God? </a:t>
            </a:r>
            <a:r>
              <a:rPr lang="en-US" dirty="0" smtClean="0"/>
              <a:t>3 </a:t>
            </a:r>
            <a:r>
              <a:rPr lang="en-US" dirty="0"/>
              <a:t>If one wished to contend with </a:t>
            </a:r>
            <a:r>
              <a:rPr lang="en-US" dirty="0" smtClean="0"/>
              <a:t>Him, he </a:t>
            </a:r>
            <a:r>
              <a:rPr lang="en-US" dirty="0"/>
              <a:t>could not answer Him one time out of a thousand. </a:t>
            </a:r>
            <a:endParaRPr lang="en-US" dirty="0" smtClean="0"/>
          </a:p>
          <a:p>
            <a:pPr marL="0" indent="231775">
              <a:buNone/>
            </a:pPr>
            <a:r>
              <a:rPr lang="en-US" dirty="0" smtClean="0"/>
              <a:t>14 </a:t>
            </a:r>
            <a:r>
              <a:rPr lang="en-US" b="1" dirty="0">
                <a:solidFill>
                  <a:srgbClr val="0000CC"/>
                </a:solidFill>
              </a:rPr>
              <a:t>"How then can I answer Him</a:t>
            </a:r>
            <a:r>
              <a:rPr lang="en-US" b="1" dirty="0" smtClean="0">
                <a:solidFill>
                  <a:srgbClr val="0000CC"/>
                </a:solidFill>
              </a:rPr>
              <a:t>, and </a:t>
            </a:r>
            <a:r>
              <a:rPr lang="en-US" b="1" dirty="0">
                <a:solidFill>
                  <a:srgbClr val="0000CC"/>
                </a:solidFill>
              </a:rPr>
              <a:t>choose my words to reason with Him? </a:t>
            </a:r>
            <a:r>
              <a:rPr lang="en-US" b="1" dirty="0" smtClean="0">
                <a:solidFill>
                  <a:srgbClr val="0000CC"/>
                </a:solidFill>
              </a:rPr>
              <a:t> 15 </a:t>
            </a:r>
            <a:r>
              <a:rPr lang="en-US" b="1" dirty="0">
                <a:solidFill>
                  <a:srgbClr val="0000CC"/>
                </a:solidFill>
              </a:rPr>
              <a:t>For though I were righteous, I could not answer Him</a:t>
            </a:r>
            <a:r>
              <a:rPr lang="en-US" b="1" dirty="0" smtClean="0">
                <a:solidFill>
                  <a:srgbClr val="0000CC"/>
                </a:solidFill>
              </a:rPr>
              <a:t>;  I </a:t>
            </a:r>
            <a:r>
              <a:rPr lang="en-US" b="1" dirty="0">
                <a:solidFill>
                  <a:srgbClr val="0000CC"/>
                </a:solidFill>
              </a:rPr>
              <a:t>would beg mercy of my Judge</a:t>
            </a:r>
            <a:r>
              <a:rPr lang="en-US" b="1" dirty="0" smtClean="0">
                <a:solidFill>
                  <a:srgbClr val="0000CC"/>
                </a:solidFill>
              </a:rPr>
              <a:t>. </a:t>
            </a:r>
            <a:r>
              <a:rPr lang="en-US" i="1" dirty="0" smtClean="0"/>
              <a:t>[this is the only time Job mentions asking God for mercy, grace, pity &amp; it’s only because he would feel overwhelmed, not sorry]  </a:t>
            </a:r>
            <a:r>
              <a:rPr lang="en-US" dirty="0" smtClean="0">
                <a:solidFill>
                  <a:srgbClr val="C00000"/>
                </a:solidFill>
              </a:rPr>
              <a:t>16 </a:t>
            </a:r>
            <a:r>
              <a:rPr lang="en-US" b="1" dirty="0">
                <a:solidFill>
                  <a:srgbClr val="C00000"/>
                </a:solidFill>
              </a:rPr>
              <a:t>If I called and He answered me</a:t>
            </a:r>
            <a:r>
              <a:rPr lang="en-US" b="1" dirty="0" smtClean="0">
                <a:solidFill>
                  <a:srgbClr val="C00000"/>
                </a:solidFill>
              </a:rPr>
              <a:t>, I </a:t>
            </a:r>
            <a:r>
              <a:rPr lang="en-US" b="1" dirty="0">
                <a:solidFill>
                  <a:srgbClr val="C00000"/>
                </a:solidFill>
              </a:rPr>
              <a:t>would not believe that He was listening to my voice. </a:t>
            </a:r>
            <a:r>
              <a:rPr lang="en-US" b="1" dirty="0" smtClean="0">
                <a:solidFill>
                  <a:srgbClr val="C00000"/>
                </a:solidFill>
              </a:rPr>
              <a:t>17 </a:t>
            </a:r>
            <a:r>
              <a:rPr lang="en-US" b="1" dirty="0">
                <a:solidFill>
                  <a:srgbClr val="C00000"/>
                </a:solidFill>
              </a:rPr>
              <a:t>For He crushes me with a tempest</a:t>
            </a:r>
            <a:r>
              <a:rPr lang="en-US" b="1" dirty="0" smtClean="0">
                <a:solidFill>
                  <a:srgbClr val="C00000"/>
                </a:solidFill>
              </a:rPr>
              <a:t>, and </a:t>
            </a:r>
            <a:r>
              <a:rPr lang="en-US" b="1" dirty="0">
                <a:solidFill>
                  <a:srgbClr val="C00000"/>
                </a:solidFill>
              </a:rPr>
              <a:t>multiplies my wounds without cause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18 </a:t>
            </a:r>
            <a:r>
              <a:rPr lang="en-US" dirty="0"/>
              <a:t>He will not allow me to catch my breath</a:t>
            </a:r>
            <a:r>
              <a:rPr lang="en-US" dirty="0" smtClean="0"/>
              <a:t>, but </a:t>
            </a:r>
            <a:r>
              <a:rPr lang="en-US" dirty="0"/>
              <a:t>fills me with bitterness</a:t>
            </a:r>
            <a:r>
              <a:rPr lang="en-US" dirty="0" smtClean="0"/>
              <a:t>. 19 </a:t>
            </a:r>
            <a:r>
              <a:rPr lang="en-US" dirty="0"/>
              <a:t>If it is a matter of strength, indeed He is strong</a:t>
            </a:r>
            <a:r>
              <a:rPr lang="en-US" dirty="0" smtClean="0"/>
              <a:t>; and </a:t>
            </a:r>
            <a:r>
              <a:rPr lang="en-US" dirty="0"/>
              <a:t>if of justice, who will appoint my day in court? </a:t>
            </a:r>
            <a:r>
              <a:rPr lang="en-US" dirty="0" smtClean="0"/>
              <a:t> 20 </a:t>
            </a:r>
            <a:r>
              <a:rPr lang="en-US" b="1" dirty="0">
                <a:solidFill>
                  <a:srgbClr val="7030A0"/>
                </a:solidFill>
              </a:rPr>
              <a:t>Though I were righteous,</a:t>
            </a:r>
            <a:r>
              <a:rPr lang="en-US" dirty="0"/>
              <a:t> my own mouth would condemn me</a:t>
            </a:r>
            <a:r>
              <a:rPr lang="en-US" dirty="0" smtClean="0"/>
              <a:t>; </a:t>
            </a:r>
            <a:r>
              <a:rPr lang="en-US" b="1" dirty="0" smtClean="0">
                <a:solidFill>
                  <a:srgbClr val="7030A0"/>
                </a:solidFill>
              </a:rPr>
              <a:t>Though </a:t>
            </a:r>
            <a:r>
              <a:rPr lang="en-US" b="1" dirty="0">
                <a:solidFill>
                  <a:srgbClr val="7030A0"/>
                </a:solidFill>
              </a:rPr>
              <a:t>I were blameless,</a:t>
            </a:r>
            <a:r>
              <a:rPr lang="en-US" dirty="0"/>
              <a:t> it would prove me perverse. </a:t>
            </a:r>
          </a:p>
          <a:p>
            <a:pPr marL="0" indent="231775">
              <a:buNone/>
            </a:pPr>
            <a:endParaRPr lang="en-US" dirty="0"/>
          </a:p>
          <a:p>
            <a:pPr marL="0" indent="231775">
              <a:buNone/>
            </a:pPr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Job wants to reason with God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1722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Job sees God as way too far off </a:t>
            </a:r>
          </a:p>
        </p:txBody>
      </p:sp>
    </p:spTree>
    <p:extLst>
      <p:ext uri="{BB962C8B-B14F-4D97-AF65-F5344CB8AC3E}">
        <p14:creationId xmlns:p14="http://schemas.microsoft.com/office/powerpoint/2010/main" val="11170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304800"/>
            <a:ext cx="915851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75182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9:21-24 </a:t>
            </a:r>
            <a:r>
              <a:rPr lang="en-US" sz="4000" b="1" dirty="0" smtClean="0">
                <a:solidFill>
                  <a:srgbClr val="663300"/>
                </a:solidFill>
              </a:rPr>
              <a:t>(NASB)</a:t>
            </a:r>
            <a:endParaRPr lang="en-US" sz="40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429780"/>
          </a:xfrm>
        </p:spPr>
        <p:txBody>
          <a:bodyPr>
            <a:normAutofit lnSpcReduction="10000"/>
          </a:bodyPr>
          <a:lstStyle/>
          <a:p>
            <a:pPr marL="0" indent="231775">
              <a:buNone/>
            </a:pPr>
            <a:r>
              <a:rPr lang="en-US" dirty="0" smtClean="0"/>
              <a:t>21 </a:t>
            </a:r>
            <a:r>
              <a:rPr lang="en-US" b="1" dirty="0">
                <a:solidFill>
                  <a:srgbClr val="C00000"/>
                </a:solidFill>
              </a:rPr>
              <a:t>"I am guiltless</a:t>
            </a:r>
            <a:r>
              <a:rPr lang="en-US" b="1" dirty="0" smtClean="0">
                <a:solidFill>
                  <a:srgbClr val="C00000"/>
                </a:solidFill>
              </a:rPr>
              <a:t>; </a:t>
            </a:r>
            <a:r>
              <a:rPr lang="en-US" dirty="0" smtClean="0"/>
              <a:t>I </a:t>
            </a:r>
            <a:r>
              <a:rPr lang="en-US" dirty="0"/>
              <a:t>do not take notice of myself</a:t>
            </a:r>
            <a:r>
              <a:rPr lang="en-US" dirty="0" smtClean="0"/>
              <a:t>; </a:t>
            </a:r>
            <a:r>
              <a:rPr lang="en-US" b="1" dirty="0" smtClean="0">
                <a:solidFill>
                  <a:srgbClr val="7030A0"/>
                </a:solidFill>
              </a:rPr>
              <a:t>I </a:t>
            </a:r>
            <a:r>
              <a:rPr lang="en-US" b="1" dirty="0">
                <a:solidFill>
                  <a:srgbClr val="7030A0"/>
                </a:solidFill>
              </a:rPr>
              <a:t>despise my life</a:t>
            </a:r>
            <a:r>
              <a:rPr lang="en-US" b="1" dirty="0" smtClean="0">
                <a:solidFill>
                  <a:srgbClr val="7030A0"/>
                </a:solidFill>
              </a:rPr>
              <a:t>. </a:t>
            </a:r>
            <a:r>
              <a:rPr lang="en-US" b="1" dirty="0" smtClean="0">
                <a:solidFill>
                  <a:srgbClr val="C00000"/>
                </a:solidFill>
              </a:rPr>
              <a:t>22 </a:t>
            </a:r>
            <a:r>
              <a:rPr lang="en-US" b="1" dirty="0">
                <a:solidFill>
                  <a:srgbClr val="C00000"/>
                </a:solidFill>
              </a:rPr>
              <a:t>"It is all one; therefore I say</a:t>
            </a:r>
            <a:r>
              <a:rPr lang="en-US" b="1" dirty="0" smtClean="0">
                <a:solidFill>
                  <a:srgbClr val="C00000"/>
                </a:solidFill>
              </a:rPr>
              <a:t>, 'He </a:t>
            </a:r>
            <a:r>
              <a:rPr lang="en-US" b="1" dirty="0">
                <a:solidFill>
                  <a:srgbClr val="C00000"/>
                </a:solidFill>
              </a:rPr>
              <a:t>destroys the guiltless and the wicked.'</a:t>
            </a:r>
            <a:r>
              <a:rPr lang="en-US" dirty="0"/>
              <a:t> </a:t>
            </a:r>
            <a:r>
              <a:rPr lang="en-US" dirty="0" smtClean="0"/>
              <a:t>23 </a:t>
            </a:r>
            <a:r>
              <a:rPr lang="en-US" dirty="0"/>
              <a:t>"If the scourge kills suddenly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C00000"/>
                </a:solidFill>
              </a:rPr>
              <a:t>He </a:t>
            </a:r>
            <a:r>
              <a:rPr lang="en-US" b="1" dirty="0">
                <a:solidFill>
                  <a:srgbClr val="C00000"/>
                </a:solidFill>
              </a:rPr>
              <a:t>mocks the despair of the innocent.</a:t>
            </a:r>
            <a:r>
              <a:rPr lang="en-US" dirty="0"/>
              <a:t> </a:t>
            </a:r>
            <a:r>
              <a:rPr lang="en-US" dirty="0" smtClean="0"/>
              <a:t>24 </a:t>
            </a:r>
            <a:r>
              <a:rPr lang="en-US" dirty="0"/>
              <a:t>"The earth is given into the hand of the wicked</a:t>
            </a:r>
            <a:r>
              <a:rPr lang="en-US" dirty="0" smtClean="0"/>
              <a:t>; He covers the faces of its judges. If </a:t>
            </a:r>
            <a:r>
              <a:rPr lang="en-US" dirty="0"/>
              <a:t>it is not He, then who is it?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God destroys the blameless &amp; wicked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14400" y="5717976"/>
            <a:ext cx="7239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Job is left to conclude God is random and destroys both righteous and wicked</a:t>
            </a:r>
          </a:p>
        </p:txBody>
      </p:sp>
    </p:spTree>
    <p:extLst>
      <p:ext uri="{BB962C8B-B14F-4D97-AF65-F5344CB8AC3E}">
        <p14:creationId xmlns:p14="http://schemas.microsoft.com/office/powerpoint/2010/main" val="97662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762000"/>
            <a:ext cx="915851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1096536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9:32-35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8917" y="1800478"/>
            <a:ext cx="7086600" cy="4429780"/>
          </a:xfrm>
        </p:spPr>
        <p:txBody>
          <a:bodyPr>
            <a:normAutofit lnSpcReduction="10000"/>
          </a:bodyPr>
          <a:lstStyle/>
          <a:p>
            <a:pPr marL="0" indent="231775">
              <a:buNone/>
            </a:pPr>
            <a:r>
              <a:rPr lang="en-US" dirty="0" smtClean="0"/>
              <a:t>32 </a:t>
            </a:r>
            <a:r>
              <a:rPr lang="en-US" b="1" dirty="0">
                <a:solidFill>
                  <a:srgbClr val="0000CC"/>
                </a:solidFill>
              </a:rPr>
              <a:t>"For He is not a man, as I am</a:t>
            </a:r>
            <a:r>
              <a:rPr lang="en-US" b="1" dirty="0" smtClean="0">
                <a:solidFill>
                  <a:srgbClr val="0000CC"/>
                </a:solidFill>
              </a:rPr>
              <a:t>, that </a:t>
            </a:r>
            <a:r>
              <a:rPr lang="en-US" b="1" dirty="0">
                <a:solidFill>
                  <a:srgbClr val="0000CC"/>
                </a:solidFill>
              </a:rPr>
              <a:t>I may answer </a:t>
            </a:r>
            <a:r>
              <a:rPr lang="en-US" b="1" dirty="0" smtClean="0">
                <a:solidFill>
                  <a:srgbClr val="0000CC"/>
                </a:solidFill>
              </a:rPr>
              <a:t>Him,  and </a:t>
            </a:r>
            <a:r>
              <a:rPr lang="en-US" b="1" dirty="0">
                <a:solidFill>
                  <a:srgbClr val="0000CC"/>
                </a:solidFill>
              </a:rPr>
              <a:t>that we should go to court together. 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33 </a:t>
            </a:r>
            <a:r>
              <a:rPr lang="en-US" b="1" u="sng" dirty="0">
                <a:solidFill>
                  <a:srgbClr val="7030A0"/>
                </a:solidFill>
              </a:rPr>
              <a:t>Nor is there any mediator between us</a:t>
            </a:r>
            <a:r>
              <a:rPr lang="en-US" b="1" dirty="0" smtClean="0">
                <a:solidFill>
                  <a:srgbClr val="7030A0"/>
                </a:solidFill>
              </a:rPr>
              <a:t>, who </a:t>
            </a:r>
            <a:r>
              <a:rPr lang="en-US" b="1" dirty="0">
                <a:solidFill>
                  <a:srgbClr val="7030A0"/>
                </a:solidFill>
              </a:rPr>
              <a:t>may lay his hand on us both. </a:t>
            </a:r>
          </a:p>
          <a:p>
            <a:pPr marL="0" indent="231775">
              <a:buNone/>
            </a:pPr>
            <a:r>
              <a:rPr lang="en-US" dirty="0"/>
              <a:t>34 </a:t>
            </a:r>
            <a:r>
              <a:rPr lang="en-US" b="1" dirty="0">
                <a:solidFill>
                  <a:srgbClr val="0000CC"/>
                </a:solidFill>
              </a:rPr>
              <a:t>Let Him take His rod away from me</a:t>
            </a:r>
            <a:r>
              <a:rPr lang="en-US" b="1" dirty="0" smtClean="0">
                <a:solidFill>
                  <a:srgbClr val="0000CC"/>
                </a:solidFill>
              </a:rPr>
              <a:t>, and </a:t>
            </a:r>
            <a:r>
              <a:rPr lang="en-US" b="1" dirty="0">
                <a:solidFill>
                  <a:srgbClr val="0000CC"/>
                </a:solidFill>
              </a:rPr>
              <a:t>do not let dread of Him terrify me. 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35 </a:t>
            </a:r>
            <a:r>
              <a:rPr lang="en-US" b="1" dirty="0">
                <a:solidFill>
                  <a:srgbClr val="C00000"/>
                </a:solidFill>
              </a:rPr>
              <a:t>Then I would speak and not fear Him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n-US" dirty="0" smtClean="0"/>
              <a:t>but </a:t>
            </a:r>
            <a:r>
              <a:rPr lang="en-US" dirty="0"/>
              <a:t>it is not so with me.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Job’s Friends are not listening,       so Job wants to argue his case to God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36600" y="6215390"/>
            <a:ext cx="762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Job is too afraid of God to challenge Him</a:t>
            </a:r>
          </a:p>
        </p:txBody>
      </p:sp>
    </p:spTree>
    <p:extLst>
      <p:ext uri="{BB962C8B-B14F-4D97-AF65-F5344CB8AC3E}">
        <p14:creationId xmlns:p14="http://schemas.microsoft.com/office/powerpoint/2010/main" val="231749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152400"/>
            <a:ext cx="9158514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90267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10:14-17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69" y="1371600"/>
            <a:ext cx="7086600" cy="4429780"/>
          </a:xfrm>
        </p:spPr>
        <p:txBody>
          <a:bodyPr>
            <a:normAutofit fontScale="92500" lnSpcReduction="20000"/>
          </a:bodyPr>
          <a:lstStyle/>
          <a:p>
            <a:pPr marL="0" indent="231775">
              <a:buNone/>
            </a:pPr>
            <a:r>
              <a:rPr lang="en-US" dirty="0" smtClean="0"/>
              <a:t>14 </a:t>
            </a:r>
            <a:r>
              <a:rPr lang="en-US" dirty="0"/>
              <a:t>If I sin, then You mark me</a:t>
            </a:r>
            <a:r>
              <a:rPr lang="en-US" dirty="0" smtClean="0"/>
              <a:t>, and </a:t>
            </a:r>
            <a:r>
              <a:rPr lang="en-US" dirty="0"/>
              <a:t>will not acquit me of my iniquity. </a:t>
            </a:r>
            <a:r>
              <a:rPr lang="en-US" dirty="0" smtClean="0"/>
              <a:t> 15 </a:t>
            </a:r>
            <a:r>
              <a:rPr lang="en-US" dirty="0"/>
              <a:t>If I am wicked, woe to me</a:t>
            </a:r>
            <a:r>
              <a:rPr lang="en-US" dirty="0" smtClean="0"/>
              <a:t>; Even </a:t>
            </a:r>
            <a:r>
              <a:rPr lang="en-US" dirty="0"/>
              <a:t>if I </a:t>
            </a:r>
            <a:r>
              <a:rPr lang="en-US" dirty="0" smtClean="0"/>
              <a:t>am  </a:t>
            </a:r>
            <a:r>
              <a:rPr lang="en-US" dirty="0"/>
              <a:t>righteous, I cannot lift up my head</a:t>
            </a:r>
            <a:r>
              <a:rPr lang="en-US" dirty="0" smtClean="0"/>
              <a:t>. I </a:t>
            </a:r>
            <a:r>
              <a:rPr lang="en-US" dirty="0"/>
              <a:t>am full of disgrace</a:t>
            </a:r>
            <a:r>
              <a:rPr lang="en-US" dirty="0" smtClean="0"/>
              <a:t>; See </a:t>
            </a:r>
            <a:r>
              <a:rPr lang="en-US" dirty="0"/>
              <a:t>my misery! </a:t>
            </a:r>
          </a:p>
          <a:p>
            <a:pPr marL="0" indent="231775">
              <a:buNone/>
            </a:pPr>
            <a:r>
              <a:rPr lang="en-US" dirty="0"/>
              <a:t>16 If my head is exalted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C00000"/>
                </a:solidFill>
              </a:rPr>
              <a:t>you </a:t>
            </a:r>
            <a:r>
              <a:rPr lang="en-US" b="1" dirty="0">
                <a:solidFill>
                  <a:srgbClr val="C00000"/>
                </a:solidFill>
              </a:rPr>
              <a:t>hunt me like a fierce lion</a:t>
            </a:r>
            <a:r>
              <a:rPr lang="en-US" b="1" dirty="0" smtClean="0">
                <a:solidFill>
                  <a:srgbClr val="C00000"/>
                </a:solidFill>
              </a:rPr>
              <a:t>,</a:t>
            </a:r>
            <a:r>
              <a:rPr lang="en-US" dirty="0" smtClean="0"/>
              <a:t> and </a:t>
            </a:r>
            <a:r>
              <a:rPr lang="en-US" dirty="0"/>
              <a:t>again You show Yourself awesome against me. </a:t>
            </a:r>
            <a:r>
              <a:rPr lang="en-US" dirty="0" smtClean="0"/>
              <a:t>17 </a:t>
            </a:r>
            <a:r>
              <a:rPr lang="en-US" b="1" dirty="0">
                <a:solidFill>
                  <a:srgbClr val="C00000"/>
                </a:solidFill>
              </a:rPr>
              <a:t>You renew Your witnesses against me</a:t>
            </a:r>
            <a:r>
              <a:rPr lang="en-US" b="1" dirty="0" smtClean="0">
                <a:solidFill>
                  <a:srgbClr val="C00000"/>
                </a:solidFill>
              </a:rPr>
              <a:t>, and </a:t>
            </a:r>
            <a:r>
              <a:rPr lang="en-US" b="1" dirty="0">
                <a:solidFill>
                  <a:srgbClr val="C00000"/>
                </a:solidFill>
              </a:rPr>
              <a:t>increase Your indignation toward me</a:t>
            </a:r>
            <a:r>
              <a:rPr lang="en-US" b="1" dirty="0" smtClean="0">
                <a:solidFill>
                  <a:srgbClr val="C00000"/>
                </a:solidFill>
              </a:rPr>
              <a:t>; </a:t>
            </a:r>
            <a:r>
              <a:rPr lang="en-US" dirty="0" smtClean="0"/>
              <a:t>changes </a:t>
            </a:r>
            <a:r>
              <a:rPr lang="en-US" dirty="0"/>
              <a:t>and war are ever with me.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Job feels God is out to destroy him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65469" y="5704701"/>
            <a:ext cx="6705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Job feels God is telling everyone he is a terrible sinner</a:t>
            </a:r>
          </a:p>
        </p:txBody>
      </p:sp>
    </p:spTree>
    <p:extLst>
      <p:ext uri="{BB962C8B-B14F-4D97-AF65-F5344CB8AC3E}">
        <p14:creationId xmlns:p14="http://schemas.microsoft.com/office/powerpoint/2010/main" val="108467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609600"/>
            <a:ext cx="9158514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354" y="1007477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11:1-6  </a:t>
            </a:r>
            <a:r>
              <a:rPr lang="en-US" sz="4000" b="1" dirty="0" smtClean="0">
                <a:solidFill>
                  <a:srgbClr val="663300"/>
                </a:solidFill>
              </a:rPr>
              <a:t>(ESV)</a:t>
            </a:r>
            <a:endParaRPr lang="en-US" sz="40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086600" cy="4048780"/>
          </a:xfrm>
        </p:spPr>
        <p:txBody>
          <a:bodyPr>
            <a:normAutofit fontScale="77500" lnSpcReduction="20000"/>
          </a:bodyPr>
          <a:lstStyle/>
          <a:p>
            <a:pPr marL="0" indent="231775">
              <a:buNone/>
            </a:pPr>
            <a:r>
              <a:rPr lang="en-US" dirty="0" smtClean="0"/>
              <a:t>Then </a:t>
            </a:r>
            <a:r>
              <a:rPr lang="en-US" b="1" dirty="0" err="1">
                <a:solidFill>
                  <a:srgbClr val="663300"/>
                </a:solidFill>
              </a:rPr>
              <a:t>Zophar</a:t>
            </a:r>
            <a:r>
              <a:rPr lang="en-US" dirty="0">
                <a:solidFill>
                  <a:srgbClr val="663300"/>
                </a:solidFill>
              </a:rPr>
              <a:t> </a:t>
            </a:r>
            <a:r>
              <a:rPr lang="en-US" dirty="0"/>
              <a:t>the </a:t>
            </a:r>
            <a:r>
              <a:rPr lang="en-US" dirty="0" err="1"/>
              <a:t>Naamathite</a:t>
            </a:r>
            <a:r>
              <a:rPr lang="en-US" dirty="0"/>
              <a:t> answered and said:</a:t>
            </a:r>
          </a:p>
          <a:p>
            <a:pPr marL="0" indent="231775">
              <a:buNone/>
            </a:pPr>
            <a:r>
              <a:rPr lang="en-US" dirty="0" smtClean="0"/>
              <a:t>2 </a:t>
            </a:r>
            <a:r>
              <a:rPr lang="en-US" dirty="0"/>
              <a:t>"Should a multitude of words go unanswered</a:t>
            </a:r>
            <a:r>
              <a:rPr lang="en-US" dirty="0" smtClean="0"/>
              <a:t>, and </a:t>
            </a:r>
            <a:r>
              <a:rPr lang="en-US" dirty="0"/>
              <a:t>a man full of talk be judged right</a:t>
            </a:r>
            <a:r>
              <a:rPr lang="en-US" dirty="0" smtClean="0"/>
              <a:t>? 3 </a:t>
            </a:r>
            <a:r>
              <a:rPr lang="en-US" dirty="0"/>
              <a:t>Should your babble silence men</a:t>
            </a:r>
            <a:r>
              <a:rPr lang="en-US" dirty="0" smtClean="0"/>
              <a:t>, and </a:t>
            </a:r>
            <a:r>
              <a:rPr lang="en-US" dirty="0"/>
              <a:t>when you mock, shall no one shame you?</a:t>
            </a:r>
          </a:p>
          <a:p>
            <a:pPr marL="0" indent="231775">
              <a:buNone/>
            </a:pPr>
            <a:r>
              <a:rPr lang="en-US" dirty="0"/>
              <a:t>4 </a:t>
            </a:r>
            <a:r>
              <a:rPr lang="en-US" b="1" dirty="0">
                <a:solidFill>
                  <a:srgbClr val="7030A0"/>
                </a:solidFill>
              </a:rPr>
              <a:t>For you say, 'My doctrine is pure</a:t>
            </a:r>
            <a:r>
              <a:rPr lang="en-US" b="1" dirty="0" smtClean="0">
                <a:solidFill>
                  <a:srgbClr val="7030A0"/>
                </a:solidFill>
              </a:rPr>
              <a:t>, and </a:t>
            </a:r>
            <a:r>
              <a:rPr lang="en-US" b="1" dirty="0">
                <a:solidFill>
                  <a:srgbClr val="7030A0"/>
                </a:solidFill>
              </a:rPr>
              <a:t>I am clean in God's eyes</a:t>
            </a:r>
            <a:r>
              <a:rPr lang="en-US" b="1" dirty="0" smtClean="0">
                <a:solidFill>
                  <a:srgbClr val="7030A0"/>
                </a:solidFill>
              </a:rPr>
              <a:t>.’   </a:t>
            </a:r>
            <a:r>
              <a:rPr lang="en-US" i="1" dirty="0" smtClean="0"/>
              <a:t>[</a:t>
            </a:r>
            <a:r>
              <a:rPr lang="en-US" i="1" dirty="0" err="1" smtClean="0"/>
              <a:t>Elihu</a:t>
            </a:r>
            <a:r>
              <a:rPr lang="en-US" i="1" dirty="0" smtClean="0"/>
              <a:t> tackles this in 33:9]</a:t>
            </a:r>
            <a:endParaRPr lang="en-US" i="1" dirty="0"/>
          </a:p>
          <a:p>
            <a:pPr marL="0" indent="231775">
              <a:buNone/>
            </a:pPr>
            <a:r>
              <a:rPr lang="en-US" dirty="0"/>
              <a:t>5 </a:t>
            </a:r>
            <a:r>
              <a:rPr lang="en-US" b="1" dirty="0">
                <a:solidFill>
                  <a:srgbClr val="0000CC"/>
                </a:solidFill>
              </a:rPr>
              <a:t>But oh, that God would </a:t>
            </a:r>
            <a:r>
              <a:rPr lang="en-US" b="1" dirty="0" smtClean="0">
                <a:solidFill>
                  <a:srgbClr val="0000CC"/>
                </a:solidFill>
              </a:rPr>
              <a:t>speak and </a:t>
            </a:r>
            <a:r>
              <a:rPr lang="en-US" b="1" dirty="0">
                <a:solidFill>
                  <a:srgbClr val="0000CC"/>
                </a:solidFill>
              </a:rPr>
              <a:t>open his lips to you</a:t>
            </a:r>
            <a:r>
              <a:rPr lang="en-US" b="1" dirty="0" smtClean="0">
                <a:solidFill>
                  <a:srgbClr val="0000CC"/>
                </a:solidFill>
              </a:rPr>
              <a:t>, </a:t>
            </a:r>
            <a:r>
              <a:rPr lang="en-US" dirty="0" smtClean="0"/>
              <a:t>6 </a:t>
            </a:r>
            <a:r>
              <a:rPr lang="en-US" dirty="0"/>
              <a:t>and that he would tell you the secrets of wisdom</a:t>
            </a:r>
            <a:r>
              <a:rPr lang="en-US" dirty="0" smtClean="0"/>
              <a:t>! For </a:t>
            </a:r>
            <a:r>
              <a:rPr lang="en-US" dirty="0"/>
              <a:t>he is manifold in understanding. </a:t>
            </a:r>
            <a:r>
              <a:rPr lang="en-US" b="1" dirty="0" smtClean="0">
                <a:solidFill>
                  <a:srgbClr val="C00000"/>
                </a:solidFill>
              </a:rPr>
              <a:t>Know </a:t>
            </a:r>
            <a:r>
              <a:rPr lang="en-US" b="1" dirty="0">
                <a:solidFill>
                  <a:srgbClr val="C00000"/>
                </a:solidFill>
              </a:rPr>
              <a:t>then that God exacts of you less than your guilt deserves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C00000"/>
                </a:solidFill>
                <a:latin typeface="Comic Sans MS" pitchFamily="66" charset="0"/>
              </a:rPr>
              <a:t>Zophar</a:t>
            </a: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: God is punishing you less than you deserve, so quit complaining!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172200"/>
            <a:ext cx="693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Real effective comforting!</a:t>
            </a:r>
          </a:p>
        </p:txBody>
      </p:sp>
    </p:spTree>
    <p:extLst>
      <p:ext uri="{BB962C8B-B14F-4D97-AF65-F5344CB8AC3E}">
        <p14:creationId xmlns:p14="http://schemas.microsoft.com/office/powerpoint/2010/main" val="198681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457200" y="152400"/>
            <a:ext cx="99822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7562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11:13-20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61143"/>
            <a:ext cx="8077200" cy="4800600"/>
          </a:xfrm>
        </p:spPr>
        <p:txBody>
          <a:bodyPr>
            <a:normAutofit fontScale="77500" lnSpcReduction="20000"/>
          </a:bodyPr>
          <a:lstStyle/>
          <a:p>
            <a:pPr marL="0" indent="231775">
              <a:buNone/>
            </a:pPr>
            <a:r>
              <a:rPr lang="en-US" dirty="0" smtClean="0"/>
              <a:t>13 </a:t>
            </a:r>
            <a:r>
              <a:rPr lang="en-US" dirty="0"/>
              <a:t>"</a:t>
            </a:r>
            <a:r>
              <a:rPr lang="en-US" b="1" dirty="0">
                <a:solidFill>
                  <a:srgbClr val="0000CC"/>
                </a:solidFill>
              </a:rPr>
              <a:t>If you would prepare your </a:t>
            </a:r>
            <a:r>
              <a:rPr lang="en-US" b="1" dirty="0" smtClean="0">
                <a:solidFill>
                  <a:srgbClr val="0000CC"/>
                </a:solidFill>
              </a:rPr>
              <a:t>heart </a:t>
            </a:r>
            <a:r>
              <a:rPr lang="en-US" i="1" dirty="0" smtClean="0">
                <a:solidFill>
                  <a:srgbClr val="0000CC"/>
                </a:solidFill>
              </a:rPr>
              <a:t>[confess your great sin!],</a:t>
            </a:r>
            <a:r>
              <a:rPr lang="en-US" b="1" dirty="0" smtClean="0">
                <a:solidFill>
                  <a:srgbClr val="0000CC"/>
                </a:solidFill>
              </a:rPr>
              <a:t> and </a:t>
            </a:r>
            <a:r>
              <a:rPr lang="en-US" b="1" dirty="0">
                <a:solidFill>
                  <a:srgbClr val="0000CC"/>
                </a:solidFill>
              </a:rPr>
              <a:t>stretch out your hands toward Him; 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14 </a:t>
            </a:r>
            <a:r>
              <a:rPr lang="en-US" dirty="0"/>
              <a:t>If iniquity were in your hand, and you put it far away</a:t>
            </a:r>
            <a:r>
              <a:rPr lang="en-US" dirty="0" smtClean="0"/>
              <a:t>, and </a:t>
            </a:r>
            <a:r>
              <a:rPr lang="en-US" dirty="0"/>
              <a:t>would not let wickedness dwell in your tents; </a:t>
            </a:r>
            <a:r>
              <a:rPr lang="en-US" dirty="0" smtClean="0"/>
              <a:t> 15 </a:t>
            </a:r>
            <a:r>
              <a:rPr lang="en-US" b="1" dirty="0">
                <a:solidFill>
                  <a:srgbClr val="0000CC"/>
                </a:solidFill>
              </a:rPr>
              <a:t>Then surely you could lift up your face without spot</a:t>
            </a:r>
            <a:r>
              <a:rPr lang="en-US" b="1" dirty="0" smtClean="0">
                <a:solidFill>
                  <a:srgbClr val="0000CC"/>
                </a:solidFill>
              </a:rPr>
              <a:t>;</a:t>
            </a:r>
            <a:r>
              <a:rPr lang="en-US" dirty="0" smtClean="0"/>
              <a:t> Yes</a:t>
            </a:r>
            <a:r>
              <a:rPr lang="en-US" dirty="0"/>
              <a:t>, you could be steadfast, and not fear</a:t>
            </a:r>
            <a:r>
              <a:rPr lang="en-US" dirty="0" smtClean="0"/>
              <a:t>; 16 </a:t>
            </a:r>
            <a:r>
              <a:rPr lang="en-US" dirty="0"/>
              <a:t>Because you would forget your misery</a:t>
            </a:r>
            <a:r>
              <a:rPr lang="en-US" dirty="0" smtClean="0"/>
              <a:t>, and </a:t>
            </a:r>
            <a:r>
              <a:rPr lang="en-US" dirty="0"/>
              <a:t>remember it as waters that have passed away, </a:t>
            </a:r>
            <a:r>
              <a:rPr lang="en-US" dirty="0" smtClean="0"/>
              <a:t> 17 </a:t>
            </a:r>
            <a:r>
              <a:rPr lang="en-US" b="1" dirty="0">
                <a:solidFill>
                  <a:srgbClr val="7030A0"/>
                </a:solidFill>
              </a:rPr>
              <a:t>And your life would be brighter than noonday</a:t>
            </a:r>
            <a:r>
              <a:rPr lang="en-US" b="1" dirty="0" smtClean="0">
                <a:solidFill>
                  <a:srgbClr val="7030A0"/>
                </a:solidFill>
              </a:rPr>
              <a:t>.</a:t>
            </a:r>
            <a:r>
              <a:rPr lang="en-US" dirty="0" smtClean="0"/>
              <a:t> Though </a:t>
            </a:r>
            <a:r>
              <a:rPr lang="en-US" dirty="0"/>
              <a:t>you were dark, you would be like the morning. </a:t>
            </a:r>
            <a:r>
              <a:rPr lang="en-US" dirty="0" smtClean="0"/>
              <a:t> 18 </a:t>
            </a:r>
            <a:r>
              <a:rPr lang="en-US" b="1" dirty="0">
                <a:solidFill>
                  <a:srgbClr val="7030A0"/>
                </a:solidFill>
              </a:rPr>
              <a:t>And you would be secure, </a:t>
            </a:r>
            <a:r>
              <a:rPr lang="en-US" dirty="0"/>
              <a:t>because there is hope</a:t>
            </a:r>
            <a:r>
              <a:rPr lang="en-US" dirty="0" smtClean="0"/>
              <a:t>; Yes</a:t>
            </a:r>
            <a:r>
              <a:rPr lang="en-US" dirty="0"/>
              <a:t>, you would dig around you, and take your rest in safety. </a:t>
            </a:r>
            <a:r>
              <a:rPr lang="en-US" dirty="0" smtClean="0"/>
              <a:t> 19 </a:t>
            </a:r>
            <a:r>
              <a:rPr lang="en-US" dirty="0"/>
              <a:t>You would also lie down, and no one would make you afraid</a:t>
            </a:r>
            <a:r>
              <a:rPr lang="en-US" dirty="0" smtClean="0"/>
              <a:t>; Yes</a:t>
            </a:r>
            <a:r>
              <a:rPr lang="en-US" dirty="0"/>
              <a:t>, many would court your favor</a:t>
            </a:r>
            <a:r>
              <a:rPr lang="en-US" dirty="0" smtClean="0"/>
              <a:t>. 20 </a:t>
            </a:r>
            <a:r>
              <a:rPr lang="en-US" b="1" dirty="0">
                <a:solidFill>
                  <a:srgbClr val="C00000"/>
                </a:solidFill>
              </a:rPr>
              <a:t>But the eyes of the wicked will fail</a:t>
            </a:r>
            <a:r>
              <a:rPr lang="en-US" b="1" dirty="0" smtClean="0">
                <a:solidFill>
                  <a:srgbClr val="C00000"/>
                </a:solidFill>
              </a:rPr>
              <a:t>, and </a:t>
            </a:r>
            <a:r>
              <a:rPr lang="en-US" b="1" dirty="0">
                <a:solidFill>
                  <a:srgbClr val="C00000"/>
                </a:solidFill>
              </a:rPr>
              <a:t>they shall not escape</a:t>
            </a:r>
            <a:r>
              <a:rPr lang="en-US" b="1" dirty="0" smtClean="0">
                <a:solidFill>
                  <a:srgbClr val="C00000"/>
                </a:solidFill>
              </a:rPr>
              <a:t>, and </a:t>
            </a:r>
            <a:r>
              <a:rPr lang="en-US" b="1" dirty="0">
                <a:solidFill>
                  <a:srgbClr val="C00000"/>
                </a:solidFill>
              </a:rPr>
              <a:t>their hope — loss of life!"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Just confess your great sin!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38200" y="621539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God will bless you as soon as you confess</a:t>
            </a:r>
          </a:p>
        </p:txBody>
      </p:sp>
    </p:spTree>
    <p:extLst>
      <p:ext uri="{BB962C8B-B14F-4D97-AF65-F5344CB8AC3E}">
        <p14:creationId xmlns:p14="http://schemas.microsoft.com/office/powerpoint/2010/main" val="224814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prosperity gospel teach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8300"/>
            <a:ext cx="9041642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" y="304800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C000"/>
                </a:solidFill>
                <a:latin typeface="Comic Sans MS" pitchFamily="66" charset="0"/>
              </a:rPr>
              <a:t>Job &amp; his friends had beliefs very similar to the Prosperity Gospel teachings today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7200" y="5943600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C000"/>
                </a:solidFill>
                <a:latin typeface="Comic Sans MS" pitchFamily="66" charset="0"/>
              </a:rPr>
              <a:t>This is similar to works based Judaism</a:t>
            </a:r>
          </a:p>
        </p:txBody>
      </p:sp>
    </p:spTree>
    <p:extLst>
      <p:ext uri="{BB962C8B-B14F-4D97-AF65-F5344CB8AC3E}">
        <p14:creationId xmlns:p14="http://schemas.microsoft.com/office/powerpoint/2010/main" val="2992187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person viewing the worl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r="19390"/>
          <a:stretch/>
        </p:blipFill>
        <p:spPr bwMode="auto">
          <a:xfrm>
            <a:off x="0" y="-25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867400" y="3124200"/>
            <a:ext cx="3276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002060"/>
                </a:solidFill>
                <a:latin typeface="Comic Sans MS" pitchFamily="66" charset="0"/>
              </a:rPr>
              <a:t>Job’s reply: Open your eyes and see the Truth</a:t>
            </a:r>
          </a:p>
        </p:txBody>
      </p:sp>
    </p:spTree>
    <p:extLst>
      <p:ext uri="{BB962C8B-B14F-4D97-AF65-F5344CB8AC3E}">
        <p14:creationId xmlns:p14="http://schemas.microsoft.com/office/powerpoint/2010/main" val="3680781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990600" y="152400"/>
            <a:ext cx="11049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516895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12:1-9 </a:t>
            </a:r>
            <a:r>
              <a:rPr lang="en-US" sz="4000" b="1" dirty="0" smtClean="0">
                <a:solidFill>
                  <a:srgbClr val="663300"/>
                </a:solidFill>
              </a:rPr>
              <a:t>(NCV)</a:t>
            </a:r>
            <a:endParaRPr lang="en-US" sz="40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97970"/>
            <a:ext cx="8915400" cy="5026630"/>
          </a:xfrm>
        </p:spPr>
        <p:txBody>
          <a:bodyPr>
            <a:normAutofit fontScale="77500" lnSpcReduction="20000"/>
          </a:bodyPr>
          <a:lstStyle/>
          <a:p>
            <a:pPr marL="0" indent="231775">
              <a:buNone/>
            </a:pPr>
            <a:r>
              <a:rPr lang="en-US" dirty="0" smtClean="0"/>
              <a:t>Then </a:t>
            </a:r>
            <a:r>
              <a:rPr lang="en-US" dirty="0"/>
              <a:t>Job answered: </a:t>
            </a:r>
            <a:r>
              <a:rPr lang="en-US" dirty="0" smtClean="0"/>
              <a:t> 2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"You really think you are the only wise </a:t>
            </a:r>
            <a:r>
              <a:rPr lang="en-US" b="1" dirty="0" smtClean="0">
                <a:solidFill>
                  <a:srgbClr val="C00000"/>
                </a:solidFill>
              </a:rPr>
              <a:t>people and </a:t>
            </a:r>
            <a:r>
              <a:rPr lang="en-US" b="1" dirty="0">
                <a:solidFill>
                  <a:srgbClr val="C00000"/>
                </a:solidFill>
              </a:rPr>
              <a:t>that when you die, wisdom will die with you! </a:t>
            </a:r>
            <a:r>
              <a:rPr lang="en-US" dirty="0" smtClean="0"/>
              <a:t>3 </a:t>
            </a:r>
            <a:r>
              <a:rPr lang="en-US" dirty="0"/>
              <a:t>But my mind is as good as yours</a:t>
            </a:r>
            <a:r>
              <a:rPr lang="en-US" dirty="0" smtClean="0"/>
              <a:t>; you </a:t>
            </a:r>
            <a:r>
              <a:rPr lang="en-US" dirty="0"/>
              <a:t>are not better than I am</a:t>
            </a:r>
            <a:r>
              <a:rPr lang="en-US" dirty="0" smtClean="0"/>
              <a:t>. </a:t>
            </a:r>
            <a:r>
              <a:rPr lang="en-US" b="1" dirty="0" smtClean="0">
                <a:solidFill>
                  <a:srgbClr val="0000CC"/>
                </a:solidFill>
              </a:rPr>
              <a:t>Everyone </a:t>
            </a:r>
            <a:r>
              <a:rPr lang="en-US" b="1" dirty="0">
                <a:solidFill>
                  <a:srgbClr val="0000CC"/>
                </a:solidFill>
              </a:rPr>
              <a:t>knows all these things. </a:t>
            </a:r>
            <a:r>
              <a:rPr lang="en-US" b="1" dirty="0" smtClean="0">
                <a:solidFill>
                  <a:srgbClr val="0000CC"/>
                </a:solidFill>
              </a:rPr>
              <a:t>   </a:t>
            </a:r>
            <a:r>
              <a:rPr lang="en-US" i="1" dirty="0" smtClean="0"/>
              <a:t>[God is great &amp; He will punish the wicked]</a:t>
            </a:r>
            <a:endParaRPr lang="en-US" i="1" dirty="0"/>
          </a:p>
          <a:p>
            <a:pPr marL="0" indent="231775">
              <a:buNone/>
            </a:pPr>
            <a:r>
              <a:rPr lang="en-US" dirty="0"/>
              <a:t>4 My friends all laugh at </a:t>
            </a:r>
            <a:r>
              <a:rPr lang="en-US" dirty="0" smtClean="0"/>
              <a:t>me when </a:t>
            </a:r>
            <a:r>
              <a:rPr lang="en-US" dirty="0"/>
              <a:t>I call on God and expect him to answer me</a:t>
            </a:r>
            <a:r>
              <a:rPr lang="en-US" dirty="0" smtClean="0"/>
              <a:t>; they </a:t>
            </a:r>
            <a:r>
              <a:rPr lang="en-US" dirty="0"/>
              <a:t>laugh at me </a:t>
            </a:r>
            <a:r>
              <a:rPr lang="en-US" b="1" dirty="0">
                <a:solidFill>
                  <a:srgbClr val="7030A0"/>
                </a:solidFill>
              </a:rPr>
              <a:t>even though I am right and innocent! </a:t>
            </a:r>
            <a:r>
              <a:rPr lang="en-US" dirty="0" smtClean="0"/>
              <a:t>5 </a:t>
            </a:r>
            <a:r>
              <a:rPr lang="en-US" b="1" dirty="0">
                <a:solidFill>
                  <a:srgbClr val="008000"/>
                </a:solidFill>
              </a:rPr>
              <a:t>Those who are comfortable don't care that others have trouble</a:t>
            </a:r>
            <a:r>
              <a:rPr lang="en-US" b="1" dirty="0" smtClean="0">
                <a:solidFill>
                  <a:srgbClr val="008000"/>
                </a:solidFill>
              </a:rPr>
              <a:t>; they </a:t>
            </a:r>
            <a:r>
              <a:rPr lang="en-US" b="1" dirty="0">
                <a:solidFill>
                  <a:srgbClr val="008000"/>
                </a:solidFill>
              </a:rPr>
              <a:t>think it right that those people should have troubles. </a:t>
            </a:r>
            <a:r>
              <a:rPr lang="en-US" dirty="0" smtClean="0"/>
              <a:t>6 </a:t>
            </a:r>
            <a:r>
              <a:rPr lang="en-US" b="1" dirty="0">
                <a:solidFill>
                  <a:srgbClr val="663300"/>
                </a:solidFill>
              </a:rPr>
              <a:t>The tents of robbers are not bothered</a:t>
            </a:r>
            <a:r>
              <a:rPr lang="en-US" b="1" dirty="0" smtClean="0">
                <a:solidFill>
                  <a:srgbClr val="663300"/>
                </a:solidFill>
              </a:rPr>
              <a:t>, and </a:t>
            </a:r>
            <a:r>
              <a:rPr lang="en-US" b="1" dirty="0">
                <a:solidFill>
                  <a:srgbClr val="663300"/>
                </a:solidFill>
              </a:rPr>
              <a:t>those who make God angry are safe</a:t>
            </a:r>
            <a:r>
              <a:rPr lang="en-US" b="1" dirty="0" smtClean="0">
                <a:solidFill>
                  <a:srgbClr val="663300"/>
                </a:solidFill>
              </a:rPr>
              <a:t>.  In what God provides by His hand.</a:t>
            </a:r>
            <a:endParaRPr lang="en-US" b="1" dirty="0">
              <a:solidFill>
                <a:srgbClr val="663300"/>
              </a:solidFill>
            </a:endParaRPr>
          </a:p>
          <a:p>
            <a:pPr marL="0" indent="231775">
              <a:buNone/>
            </a:pPr>
            <a:r>
              <a:rPr lang="en-US" dirty="0" smtClean="0"/>
              <a:t>7 </a:t>
            </a:r>
            <a:r>
              <a:rPr lang="en-US" b="1" dirty="0">
                <a:solidFill>
                  <a:srgbClr val="7030A0"/>
                </a:solidFill>
              </a:rPr>
              <a:t>"But ask the animals, </a:t>
            </a:r>
            <a:r>
              <a:rPr lang="en-US" dirty="0"/>
              <a:t>and they will teach you</a:t>
            </a:r>
            <a:r>
              <a:rPr lang="en-US" dirty="0" smtClean="0"/>
              <a:t>, or </a:t>
            </a:r>
            <a:r>
              <a:rPr lang="en-US" dirty="0"/>
              <a:t>ask the birds of the air, and they will tell you</a:t>
            </a:r>
            <a:r>
              <a:rPr lang="en-US" dirty="0" smtClean="0"/>
              <a:t>. 8 </a:t>
            </a:r>
            <a:r>
              <a:rPr lang="en-US" dirty="0"/>
              <a:t>Speak to the earth, and it will teach you</a:t>
            </a:r>
            <a:r>
              <a:rPr lang="en-US" dirty="0" smtClean="0"/>
              <a:t>, or </a:t>
            </a:r>
            <a:r>
              <a:rPr lang="en-US" dirty="0"/>
              <a:t>let the fish of the sea tell you. </a:t>
            </a:r>
            <a:r>
              <a:rPr lang="en-US" dirty="0" smtClean="0"/>
              <a:t>9 </a:t>
            </a:r>
            <a:r>
              <a:rPr lang="en-US" b="1" dirty="0">
                <a:solidFill>
                  <a:srgbClr val="0000CC"/>
                </a:solidFill>
              </a:rPr>
              <a:t>Every one of these </a:t>
            </a:r>
            <a:r>
              <a:rPr lang="en-US" b="1" dirty="0" smtClean="0">
                <a:solidFill>
                  <a:srgbClr val="0000CC"/>
                </a:solidFill>
              </a:rPr>
              <a:t>knows that </a:t>
            </a:r>
            <a:r>
              <a:rPr lang="en-US" b="1" dirty="0">
                <a:solidFill>
                  <a:srgbClr val="0000CC"/>
                </a:solidFill>
              </a:rPr>
              <a:t>the hand of the Lord has done this.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Many times the wicked prosper!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41729" y="6154579"/>
            <a:ext cx="915125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 smtClean="0">
                <a:solidFill>
                  <a:srgbClr val="00B050"/>
                </a:solidFill>
                <a:latin typeface="Comic Sans MS" pitchFamily="66" charset="0"/>
              </a:rPr>
              <a:t>God is responsible for the prosperity of the wicked</a:t>
            </a:r>
          </a:p>
        </p:txBody>
      </p:sp>
    </p:spTree>
    <p:extLst>
      <p:ext uri="{BB962C8B-B14F-4D97-AF65-F5344CB8AC3E}">
        <p14:creationId xmlns:p14="http://schemas.microsoft.com/office/powerpoint/2010/main" val="200366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the wicked pros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839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304800"/>
            <a:ext cx="9158514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67562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4:1-6  </a:t>
            </a:r>
            <a:r>
              <a:rPr lang="en-US" sz="4000" b="1" dirty="0" smtClean="0">
                <a:solidFill>
                  <a:srgbClr val="663300"/>
                </a:solidFill>
              </a:rPr>
              <a:t>(ESV)</a:t>
            </a:r>
            <a:endParaRPr lang="en-US" sz="40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429780"/>
          </a:xfrm>
        </p:spPr>
        <p:txBody>
          <a:bodyPr>
            <a:normAutofit fontScale="85000" lnSpcReduction="10000"/>
          </a:bodyPr>
          <a:lstStyle/>
          <a:p>
            <a:pPr marL="0" indent="231775">
              <a:buNone/>
            </a:pPr>
            <a:r>
              <a:rPr lang="en-US" dirty="0" smtClean="0"/>
              <a:t>Then </a:t>
            </a:r>
            <a:r>
              <a:rPr lang="en-US" b="1" dirty="0" err="1">
                <a:solidFill>
                  <a:srgbClr val="663300"/>
                </a:solidFill>
              </a:rPr>
              <a:t>Eliphaz</a:t>
            </a:r>
            <a:r>
              <a:rPr lang="en-US" b="1" dirty="0">
                <a:solidFill>
                  <a:srgbClr val="663300"/>
                </a:solidFill>
              </a:rPr>
              <a:t> the </a:t>
            </a:r>
            <a:r>
              <a:rPr lang="en-US" b="1" dirty="0" err="1">
                <a:solidFill>
                  <a:srgbClr val="663300"/>
                </a:solidFill>
              </a:rPr>
              <a:t>Temanite</a:t>
            </a:r>
            <a:r>
              <a:rPr lang="en-US" b="1" dirty="0">
                <a:solidFill>
                  <a:srgbClr val="663300"/>
                </a:solidFill>
              </a:rPr>
              <a:t> </a:t>
            </a:r>
            <a:r>
              <a:rPr lang="en-US" dirty="0"/>
              <a:t>answered and said:</a:t>
            </a:r>
          </a:p>
          <a:p>
            <a:pPr marL="0" indent="231775">
              <a:buNone/>
            </a:pPr>
            <a:r>
              <a:rPr lang="en-US" dirty="0" smtClean="0"/>
              <a:t>2 </a:t>
            </a:r>
            <a:r>
              <a:rPr lang="en-US" dirty="0"/>
              <a:t>"If one ventures a word with you, will you be impatient</a:t>
            </a:r>
            <a:r>
              <a:rPr lang="en-US" dirty="0" smtClean="0"/>
              <a:t>? Yet </a:t>
            </a:r>
            <a:r>
              <a:rPr lang="en-US" dirty="0"/>
              <a:t>who can keep from speaking</a:t>
            </a:r>
            <a:r>
              <a:rPr lang="en-US" dirty="0" smtClean="0"/>
              <a:t>? 3 </a:t>
            </a:r>
            <a:r>
              <a:rPr lang="en-US" b="1" dirty="0">
                <a:solidFill>
                  <a:srgbClr val="0000CC"/>
                </a:solidFill>
              </a:rPr>
              <a:t>Behold, you have instructed many</a:t>
            </a:r>
            <a:r>
              <a:rPr lang="en-US" b="1" dirty="0" smtClean="0">
                <a:solidFill>
                  <a:srgbClr val="0000CC"/>
                </a:solidFill>
              </a:rPr>
              <a:t>, and </a:t>
            </a:r>
            <a:r>
              <a:rPr lang="en-US" b="1" dirty="0">
                <a:solidFill>
                  <a:srgbClr val="0000CC"/>
                </a:solidFill>
              </a:rPr>
              <a:t>you have strengthened the weak hands</a:t>
            </a:r>
            <a:r>
              <a:rPr lang="en-US" b="1" dirty="0" smtClean="0">
                <a:solidFill>
                  <a:srgbClr val="0000CC"/>
                </a:solidFill>
              </a:rPr>
              <a:t>. 4 </a:t>
            </a:r>
            <a:r>
              <a:rPr lang="en-US" b="1" dirty="0">
                <a:solidFill>
                  <a:srgbClr val="0000CC"/>
                </a:solidFill>
              </a:rPr>
              <a:t>Your words have upheld him who was stumbling</a:t>
            </a:r>
            <a:r>
              <a:rPr lang="en-US" b="1" dirty="0" smtClean="0">
                <a:solidFill>
                  <a:srgbClr val="0000CC"/>
                </a:solidFill>
              </a:rPr>
              <a:t>, and </a:t>
            </a:r>
            <a:r>
              <a:rPr lang="en-US" b="1" dirty="0">
                <a:solidFill>
                  <a:srgbClr val="0000CC"/>
                </a:solidFill>
              </a:rPr>
              <a:t>you have made firm the feeble knees.</a:t>
            </a:r>
          </a:p>
          <a:p>
            <a:pPr marL="0" indent="231775">
              <a:buNone/>
            </a:pPr>
            <a:r>
              <a:rPr lang="en-US" dirty="0"/>
              <a:t>5 </a:t>
            </a:r>
            <a:r>
              <a:rPr lang="en-US" b="1" dirty="0">
                <a:solidFill>
                  <a:srgbClr val="7030A0"/>
                </a:solidFill>
              </a:rPr>
              <a:t>But now it has come to you, and you are impatient</a:t>
            </a:r>
            <a:r>
              <a:rPr lang="en-US" b="1" dirty="0" smtClean="0">
                <a:solidFill>
                  <a:srgbClr val="7030A0"/>
                </a:solidFill>
              </a:rPr>
              <a:t>; </a:t>
            </a:r>
            <a:r>
              <a:rPr lang="en-US" dirty="0" smtClean="0"/>
              <a:t>it </a:t>
            </a:r>
            <a:r>
              <a:rPr lang="en-US" dirty="0"/>
              <a:t>touches you, and you are dismayed</a:t>
            </a:r>
            <a:r>
              <a:rPr lang="en-US" dirty="0" smtClean="0"/>
              <a:t>. 6  </a:t>
            </a:r>
            <a:r>
              <a:rPr lang="en-US" dirty="0"/>
              <a:t>Is not your fear of God your confidence</a:t>
            </a:r>
            <a:r>
              <a:rPr lang="en-US" dirty="0" smtClean="0"/>
              <a:t>, and </a:t>
            </a:r>
            <a:r>
              <a:rPr lang="en-US" dirty="0"/>
              <a:t>the integrity of your ways your hope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7643" y="1295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C00000"/>
                </a:solidFill>
                <a:latin typeface="Comic Sans MS" pitchFamily="66" charset="0"/>
              </a:rPr>
              <a:t>Eliphaz</a:t>
            </a: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: Now it’s your turn Job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1722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Job was used to counselling others</a:t>
            </a:r>
          </a:p>
        </p:txBody>
      </p:sp>
    </p:spTree>
    <p:extLst>
      <p:ext uri="{BB962C8B-B14F-4D97-AF65-F5344CB8AC3E}">
        <p14:creationId xmlns:p14="http://schemas.microsoft.com/office/powerpoint/2010/main" val="225950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304800"/>
            <a:ext cx="9158514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91440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13:1-3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086600" cy="4201180"/>
          </a:xfrm>
        </p:spPr>
        <p:txBody>
          <a:bodyPr>
            <a:normAutofit/>
          </a:bodyPr>
          <a:lstStyle/>
          <a:p>
            <a:pPr marL="0" indent="231775">
              <a:buNone/>
            </a:pPr>
            <a:r>
              <a:rPr lang="en-US" dirty="0" smtClean="0"/>
              <a:t>"</a:t>
            </a:r>
            <a:r>
              <a:rPr lang="en-US" dirty="0"/>
              <a:t>Behold, my eye has seen all this</a:t>
            </a:r>
            <a:r>
              <a:rPr lang="en-US" dirty="0" smtClean="0"/>
              <a:t>, My </a:t>
            </a:r>
            <a:r>
              <a:rPr lang="en-US" dirty="0"/>
              <a:t>ear has heard and understood it. </a:t>
            </a:r>
            <a:r>
              <a:rPr lang="en-US" dirty="0" smtClean="0"/>
              <a:t> 2 </a:t>
            </a:r>
            <a:r>
              <a:rPr lang="en-US" b="1" dirty="0">
                <a:solidFill>
                  <a:srgbClr val="0000CC"/>
                </a:solidFill>
              </a:rPr>
              <a:t>What you know, I also know</a:t>
            </a:r>
            <a:r>
              <a:rPr lang="en-US" b="1" dirty="0" smtClean="0">
                <a:solidFill>
                  <a:srgbClr val="0000CC"/>
                </a:solidFill>
              </a:rPr>
              <a:t>; </a:t>
            </a:r>
            <a:r>
              <a:rPr lang="en-US" dirty="0" smtClean="0"/>
              <a:t>I </a:t>
            </a:r>
            <a:r>
              <a:rPr lang="en-US" dirty="0"/>
              <a:t>am not inferior to you. </a:t>
            </a:r>
          </a:p>
          <a:p>
            <a:pPr marL="0" indent="231775">
              <a:buNone/>
            </a:pPr>
            <a:r>
              <a:rPr lang="en-US" dirty="0"/>
              <a:t>3 </a:t>
            </a:r>
            <a:r>
              <a:rPr lang="en-US" b="1" dirty="0">
                <a:solidFill>
                  <a:srgbClr val="C00000"/>
                </a:solidFill>
              </a:rPr>
              <a:t>But I would speak to the Almighty</a:t>
            </a:r>
            <a:r>
              <a:rPr lang="en-US" b="1" dirty="0" smtClean="0">
                <a:solidFill>
                  <a:srgbClr val="C00000"/>
                </a:solidFill>
              </a:rPr>
              <a:t>, and </a:t>
            </a:r>
            <a:r>
              <a:rPr lang="en-US" b="1" dirty="0">
                <a:solidFill>
                  <a:srgbClr val="C00000"/>
                </a:solidFill>
              </a:rPr>
              <a:t>I desire to reason with God.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Job wants to present his case to God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14400" y="5641776"/>
            <a:ext cx="7239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The 3 friends haven’t presented anything that Job did not already know</a:t>
            </a:r>
          </a:p>
        </p:txBody>
      </p:sp>
    </p:spTree>
    <p:extLst>
      <p:ext uri="{BB962C8B-B14F-4D97-AF65-F5344CB8AC3E}">
        <p14:creationId xmlns:p14="http://schemas.microsoft.com/office/powerpoint/2010/main" val="8667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152400"/>
            <a:ext cx="9158514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67562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13:4-12 </a:t>
            </a:r>
            <a:r>
              <a:rPr lang="en-US" sz="4000" b="1" dirty="0" smtClean="0">
                <a:solidFill>
                  <a:srgbClr val="663300"/>
                </a:solidFill>
              </a:rPr>
              <a:t>(NIV)</a:t>
            </a:r>
            <a:endParaRPr lang="en-US" sz="40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1457980"/>
            <a:ext cx="7086600" cy="4495800"/>
          </a:xfrm>
        </p:spPr>
        <p:txBody>
          <a:bodyPr>
            <a:normAutofit fontScale="77500" lnSpcReduction="20000"/>
          </a:bodyPr>
          <a:lstStyle/>
          <a:p>
            <a:pPr marL="0" indent="231775">
              <a:buNone/>
            </a:pPr>
            <a:r>
              <a:rPr lang="en-US" dirty="0" smtClean="0"/>
              <a:t>4 </a:t>
            </a:r>
            <a:r>
              <a:rPr lang="en-US" b="1" dirty="0">
                <a:solidFill>
                  <a:srgbClr val="C00000"/>
                </a:solidFill>
              </a:rPr>
              <a:t>You, however, smear me with lies</a:t>
            </a:r>
            <a:r>
              <a:rPr lang="en-US" b="1" dirty="0" smtClean="0">
                <a:solidFill>
                  <a:srgbClr val="C00000"/>
                </a:solidFill>
              </a:rPr>
              <a:t>; you </a:t>
            </a:r>
            <a:r>
              <a:rPr lang="en-US" b="1" dirty="0">
                <a:solidFill>
                  <a:srgbClr val="C00000"/>
                </a:solidFill>
              </a:rPr>
              <a:t>are worthless physicians, all of you!</a:t>
            </a:r>
            <a:r>
              <a:rPr lang="en-US" dirty="0"/>
              <a:t> </a:t>
            </a:r>
            <a:r>
              <a:rPr lang="en-US" dirty="0" smtClean="0"/>
              <a:t> 5 </a:t>
            </a:r>
            <a:r>
              <a:rPr lang="en-US" dirty="0"/>
              <a:t>If only you would be altogether silent</a:t>
            </a:r>
            <a:r>
              <a:rPr lang="en-US" dirty="0" smtClean="0"/>
              <a:t>! For </a:t>
            </a:r>
            <a:r>
              <a:rPr lang="en-US" dirty="0"/>
              <a:t>you, that would be wisdom. </a:t>
            </a:r>
          </a:p>
          <a:p>
            <a:pPr marL="0" indent="231775">
              <a:buNone/>
            </a:pPr>
            <a:r>
              <a:rPr lang="en-US" b="1" dirty="0">
                <a:solidFill>
                  <a:srgbClr val="0000CC"/>
                </a:solidFill>
              </a:rPr>
              <a:t>6 Hear now my argument</a:t>
            </a:r>
            <a:r>
              <a:rPr lang="en-US" b="1" dirty="0" smtClean="0">
                <a:solidFill>
                  <a:srgbClr val="0000CC"/>
                </a:solidFill>
              </a:rPr>
              <a:t>; listen </a:t>
            </a:r>
            <a:r>
              <a:rPr lang="en-US" b="1" dirty="0">
                <a:solidFill>
                  <a:srgbClr val="0000CC"/>
                </a:solidFill>
              </a:rPr>
              <a:t>to the plea of my lips</a:t>
            </a:r>
            <a:r>
              <a:rPr lang="en-US" b="1" dirty="0" smtClean="0">
                <a:solidFill>
                  <a:srgbClr val="0000CC"/>
                </a:solidFill>
              </a:rPr>
              <a:t>. </a:t>
            </a:r>
            <a:r>
              <a:rPr lang="en-US" dirty="0" smtClean="0"/>
              <a:t>7 </a:t>
            </a:r>
            <a:r>
              <a:rPr lang="en-US" b="1" dirty="0">
                <a:solidFill>
                  <a:srgbClr val="C00000"/>
                </a:solidFill>
              </a:rPr>
              <a:t>Will you speak wickedly on God's behalf</a:t>
            </a:r>
            <a:r>
              <a:rPr lang="en-US" b="1" dirty="0" smtClean="0">
                <a:solidFill>
                  <a:srgbClr val="C00000"/>
                </a:solidFill>
              </a:rPr>
              <a:t>? Will </a:t>
            </a:r>
            <a:r>
              <a:rPr lang="en-US" b="1" dirty="0">
                <a:solidFill>
                  <a:srgbClr val="C00000"/>
                </a:solidFill>
              </a:rPr>
              <a:t>you speak deceitfully for him</a:t>
            </a:r>
            <a:r>
              <a:rPr lang="en-US" b="1" dirty="0" smtClean="0">
                <a:solidFill>
                  <a:srgbClr val="C00000"/>
                </a:solidFill>
              </a:rPr>
              <a:t>? 8 </a:t>
            </a:r>
            <a:r>
              <a:rPr lang="en-US" b="1" dirty="0">
                <a:solidFill>
                  <a:srgbClr val="C00000"/>
                </a:solidFill>
              </a:rPr>
              <a:t>Will you show him partiality</a:t>
            </a:r>
            <a:r>
              <a:rPr lang="en-US" b="1" dirty="0" smtClean="0">
                <a:solidFill>
                  <a:srgbClr val="C00000"/>
                </a:solidFill>
              </a:rPr>
              <a:t>? </a:t>
            </a:r>
            <a:r>
              <a:rPr lang="en-US" i="1" dirty="0" smtClean="0"/>
              <a:t>[by claiming God considers Job a wicked sinner]</a:t>
            </a:r>
            <a:r>
              <a:rPr lang="en-US" dirty="0" smtClean="0"/>
              <a:t> Will </a:t>
            </a:r>
            <a:r>
              <a:rPr lang="en-US" dirty="0"/>
              <a:t>you argue the case for God? </a:t>
            </a:r>
            <a:r>
              <a:rPr lang="en-US" dirty="0" smtClean="0"/>
              <a:t>9 </a:t>
            </a:r>
            <a:r>
              <a:rPr lang="en-US" b="1" dirty="0">
                <a:solidFill>
                  <a:srgbClr val="008000"/>
                </a:solidFill>
              </a:rPr>
              <a:t>Would it turn out well if he examined you</a:t>
            </a:r>
            <a:r>
              <a:rPr lang="en-US" b="1" dirty="0" smtClean="0">
                <a:solidFill>
                  <a:srgbClr val="008000"/>
                </a:solidFill>
              </a:rPr>
              <a:t>? Could </a:t>
            </a:r>
            <a:r>
              <a:rPr lang="en-US" b="1" dirty="0">
                <a:solidFill>
                  <a:srgbClr val="008000"/>
                </a:solidFill>
              </a:rPr>
              <a:t>you deceive him as you might deceive men? 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10 </a:t>
            </a:r>
            <a:r>
              <a:rPr lang="en-US" dirty="0"/>
              <a:t>He would surely rebuke </a:t>
            </a:r>
            <a:r>
              <a:rPr lang="en-US" dirty="0" smtClean="0"/>
              <a:t>you if </a:t>
            </a:r>
            <a:r>
              <a:rPr lang="en-US" dirty="0"/>
              <a:t>you secretly showed partiality</a:t>
            </a:r>
            <a:r>
              <a:rPr lang="en-US" dirty="0" smtClean="0"/>
              <a:t>.  11 </a:t>
            </a:r>
            <a:r>
              <a:rPr lang="en-US" dirty="0"/>
              <a:t>Would not his splendor terrify you</a:t>
            </a:r>
            <a:r>
              <a:rPr lang="en-US" dirty="0" smtClean="0"/>
              <a:t>? Would </a:t>
            </a:r>
            <a:r>
              <a:rPr lang="en-US" dirty="0"/>
              <a:t>not the dread of him fall on you? </a:t>
            </a:r>
            <a:r>
              <a:rPr lang="en-US" dirty="0" smtClean="0"/>
              <a:t> 12 </a:t>
            </a:r>
            <a:r>
              <a:rPr lang="en-US" dirty="0"/>
              <a:t>Your maxims are proverbs of ashes</a:t>
            </a:r>
            <a:r>
              <a:rPr lang="en-US" dirty="0" smtClean="0"/>
              <a:t>; your </a:t>
            </a:r>
            <a:r>
              <a:rPr lang="en-US" dirty="0"/>
              <a:t>defenses are defenses of clay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Job challenges his friends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78543" y="6212920"/>
            <a:ext cx="777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Sufferers wish bad comforters would quit</a:t>
            </a:r>
          </a:p>
        </p:txBody>
      </p:sp>
    </p:spTree>
    <p:extLst>
      <p:ext uri="{BB962C8B-B14F-4D97-AF65-F5344CB8AC3E}">
        <p14:creationId xmlns:p14="http://schemas.microsoft.com/office/powerpoint/2010/main" val="251041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381000"/>
            <a:ext cx="9158514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01700" y="79501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13:13-19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90020"/>
            <a:ext cx="7086600" cy="4363760"/>
          </a:xfrm>
        </p:spPr>
        <p:txBody>
          <a:bodyPr>
            <a:normAutofit fontScale="85000" lnSpcReduction="20000"/>
          </a:bodyPr>
          <a:lstStyle/>
          <a:p>
            <a:pPr marL="0" indent="231775">
              <a:buNone/>
            </a:pPr>
            <a:r>
              <a:rPr lang="en-US" dirty="0" smtClean="0"/>
              <a:t>13 </a:t>
            </a:r>
            <a:r>
              <a:rPr lang="en-US" dirty="0"/>
              <a:t>"</a:t>
            </a:r>
            <a:r>
              <a:rPr lang="en-US" b="1" dirty="0">
                <a:solidFill>
                  <a:srgbClr val="0000CC"/>
                </a:solidFill>
              </a:rPr>
              <a:t>Hold your peace with me, and let me speak</a:t>
            </a:r>
            <a:r>
              <a:rPr lang="en-US" b="1" dirty="0" smtClean="0">
                <a:solidFill>
                  <a:srgbClr val="0000CC"/>
                </a:solidFill>
              </a:rPr>
              <a:t>, then </a:t>
            </a:r>
            <a:r>
              <a:rPr lang="en-US" b="1" dirty="0">
                <a:solidFill>
                  <a:srgbClr val="0000CC"/>
                </a:solidFill>
              </a:rPr>
              <a:t>let come on me what may!</a:t>
            </a:r>
            <a:r>
              <a:rPr lang="en-US" dirty="0"/>
              <a:t> </a:t>
            </a:r>
            <a:r>
              <a:rPr lang="en-US" dirty="0" smtClean="0"/>
              <a:t> 14 </a:t>
            </a:r>
            <a:r>
              <a:rPr lang="en-US" dirty="0"/>
              <a:t>Why do I take my flesh in my teeth</a:t>
            </a:r>
            <a:r>
              <a:rPr lang="en-US" dirty="0" smtClean="0"/>
              <a:t>, and </a:t>
            </a:r>
            <a:r>
              <a:rPr lang="en-US" dirty="0"/>
              <a:t>put my life in my hands? </a:t>
            </a:r>
            <a:r>
              <a:rPr lang="en-US" dirty="0" smtClean="0"/>
              <a:t>15 </a:t>
            </a:r>
            <a:r>
              <a:rPr lang="en-US" b="1" dirty="0">
                <a:solidFill>
                  <a:srgbClr val="0000CC"/>
                </a:solidFill>
              </a:rPr>
              <a:t>Though He slay me, yet will I trust Him</a:t>
            </a:r>
            <a:r>
              <a:rPr lang="en-US" b="1" dirty="0" smtClean="0">
                <a:solidFill>
                  <a:srgbClr val="0000CC"/>
                </a:solidFill>
              </a:rPr>
              <a:t>.  </a:t>
            </a:r>
            <a:r>
              <a:rPr lang="en-US" b="1" dirty="0" smtClean="0">
                <a:solidFill>
                  <a:srgbClr val="C00000"/>
                </a:solidFill>
              </a:rPr>
              <a:t>Even </a:t>
            </a:r>
            <a:r>
              <a:rPr lang="en-US" b="1" dirty="0">
                <a:solidFill>
                  <a:srgbClr val="C00000"/>
                </a:solidFill>
              </a:rPr>
              <a:t>so, I will defend my own ways before Him.</a:t>
            </a:r>
            <a:r>
              <a:rPr lang="en-US" dirty="0"/>
              <a:t> </a:t>
            </a:r>
            <a:r>
              <a:rPr lang="en-US" dirty="0" smtClean="0"/>
              <a:t> 16 </a:t>
            </a:r>
            <a:r>
              <a:rPr lang="en-US" b="1" dirty="0">
                <a:solidFill>
                  <a:srgbClr val="0000CC"/>
                </a:solidFill>
              </a:rPr>
              <a:t>He also shall be my salvation</a:t>
            </a:r>
            <a:r>
              <a:rPr lang="en-US" b="1" dirty="0" smtClean="0">
                <a:solidFill>
                  <a:srgbClr val="0000CC"/>
                </a:solidFill>
              </a:rPr>
              <a:t>, </a:t>
            </a:r>
            <a:r>
              <a:rPr lang="en-US" dirty="0" smtClean="0"/>
              <a:t>for </a:t>
            </a:r>
            <a:r>
              <a:rPr lang="en-US" dirty="0"/>
              <a:t>a hypocrite could not come before Him. </a:t>
            </a:r>
            <a:r>
              <a:rPr lang="en-US" dirty="0" smtClean="0"/>
              <a:t>17 </a:t>
            </a:r>
            <a:r>
              <a:rPr lang="en-US" dirty="0"/>
              <a:t>Listen carefully to my speech</a:t>
            </a:r>
            <a:r>
              <a:rPr lang="en-US" dirty="0" smtClean="0"/>
              <a:t>, and </a:t>
            </a:r>
            <a:r>
              <a:rPr lang="en-US" dirty="0"/>
              <a:t>to my declaration with your ears. </a:t>
            </a:r>
            <a:r>
              <a:rPr lang="en-US" dirty="0" smtClean="0"/>
              <a:t>18 </a:t>
            </a:r>
            <a:r>
              <a:rPr lang="en-US" dirty="0"/>
              <a:t>See now</a:t>
            </a:r>
            <a:r>
              <a:rPr lang="en-US" b="1" dirty="0">
                <a:solidFill>
                  <a:srgbClr val="C00000"/>
                </a:solidFill>
              </a:rPr>
              <a:t>, I have prepared my case</a:t>
            </a:r>
            <a:r>
              <a:rPr lang="en-US" b="1" dirty="0" smtClean="0">
                <a:solidFill>
                  <a:srgbClr val="C00000"/>
                </a:solidFill>
              </a:rPr>
              <a:t>, I </a:t>
            </a:r>
            <a:r>
              <a:rPr lang="en-US" b="1" dirty="0">
                <a:solidFill>
                  <a:srgbClr val="C00000"/>
                </a:solidFill>
              </a:rPr>
              <a:t>know that I shall be vindicated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  <a:r>
              <a:rPr lang="en-US" dirty="0" smtClean="0"/>
              <a:t>  19 </a:t>
            </a:r>
            <a:r>
              <a:rPr lang="en-US" dirty="0"/>
              <a:t>Who is he who will contend with me</a:t>
            </a:r>
            <a:r>
              <a:rPr lang="en-US" dirty="0" smtClean="0"/>
              <a:t>? If </a:t>
            </a:r>
            <a:r>
              <a:rPr lang="en-US" dirty="0"/>
              <a:t>now I hold my tongue, I perish.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04900" y="11939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Job’s desire to defend himself to God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1722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Job is confident of his innocence</a:t>
            </a:r>
          </a:p>
        </p:txBody>
      </p:sp>
    </p:spTree>
    <p:extLst>
      <p:ext uri="{BB962C8B-B14F-4D97-AF65-F5344CB8AC3E}">
        <p14:creationId xmlns:p14="http://schemas.microsoft.com/office/powerpoint/2010/main" val="280273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take God to 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40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22132" y="381000"/>
            <a:ext cx="2209800" cy="1509452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</a:rPr>
              <a:t>Job’s desire</a:t>
            </a:r>
            <a:endParaRPr lang="en-US" sz="54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543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152400"/>
            <a:ext cx="9158514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67562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13:20-26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1447800"/>
            <a:ext cx="7086600" cy="4429780"/>
          </a:xfrm>
        </p:spPr>
        <p:txBody>
          <a:bodyPr>
            <a:normAutofit fontScale="77500" lnSpcReduction="20000"/>
          </a:bodyPr>
          <a:lstStyle/>
          <a:p>
            <a:pPr marL="0" indent="231775">
              <a:buNone/>
            </a:pPr>
            <a:r>
              <a:rPr lang="en-US" dirty="0" smtClean="0"/>
              <a:t>20 </a:t>
            </a:r>
            <a:r>
              <a:rPr lang="en-US" dirty="0"/>
              <a:t>"Only two things do not do to me</a:t>
            </a:r>
            <a:r>
              <a:rPr lang="en-US" dirty="0" smtClean="0"/>
              <a:t>, then </a:t>
            </a:r>
            <a:r>
              <a:rPr lang="en-US" dirty="0"/>
              <a:t>I will not hide myself from You: </a:t>
            </a:r>
            <a:r>
              <a:rPr lang="en-US" dirty="0" smtClean="0"/>
              <a:t> 21  </a:t>
            </a:r>
            <a:r>
              <a:rPr lang="en-US" b="1" dirty="0" smtClean="0">
                <a:solidFill>
                  <a:srgbClr val="0000CC"/>
                </a:solidFill>
              </a:rPr>
              <a:t>1) Withdraw </a:t>
            </a:r>
            <a:r>
              <a:rPr lang="en-US" b="1" dirty="0">
                <a:solidFill>
                  <a:srgbClr val="0000CC"/>
                </a:solidFill>
              </a:rPr>
              <a:t>Your hand far from me</a:t>
            </a:r>
            <a:r>
              <a:rPr lang="en-US" b="1" dirty="0" smtClean="0">
                <a:solidFill>
                  <a:srgbClr val="0000CC"/>
                </a:solidFill>
              </a:rPr>
              <a:t>, and  2) let </a:t>
            </a:r>
            <a:r>
              <a:rPr lang="en-US" b="1" dirty="0">
                <a:solidFill>
                  <a:srgbClr val="0000CC"/>
                </a:solidFill>
              </a:rPr>
              <a:t>not the dread of You make me afraid.</a:t>
            </a:r>
            <a:r>
              <a:rPr lang="en-US" dirty="0"/>
              <a:t> </a:t>
            </a:r>
            <a:r>
              <a:rPr lang="en-US" dirty="0" smtClean="0"/>
              <a:t>22 </a:t>
            </a:r>
            <a:r>
              <a:rPr lang="en-US" b="1" dirty="0">
                <a:solidFill>
                  <a:srgbClr val="C00000"/>
                </a:solidFill>
              </a:rPr>
              <a:t>Then call, and I will answer</a:t>
            </a:r>
            <a:r>
              <a:rPr lang="en-US" b="1" dirty="0" smtClean="0">
                <a:solidFill>
                  <a:srgbClr val="C00000"/>
                </a:solidFill>
              </a:rPr>
              <a:t>; or </a:t>
            </a:r>
            <a:r>
              <a:rPr lang="en-US" b="1" dirty="0">
                <a:solidFill>
                  <a:srgbClr val="C00000"/>
                </a:solidFill>
              </a:rPr>
              <a:t>let me speak, then You respond to me.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23 </a:t>
            </a:r>
            <a:r>
              <a:rPr lang="en-US" dirty="0"/>
              <a:t>How many are my iniquities and sins</a:t>
            </a:r>
            <a:r>
              <a:rPr lang="en-US" dirty="0" smtClean="0"/>
              <a:t>? </a:t>
            </a:r>
            <a:r>
              <a:rPr lang="en-US" b="1" dirty="0" smtClean="0">
                <a:solidFill>
                  <a:srgbClr val="7030A0"/>
                </a:solidFill>
              </a:rPr>
              <a:t>Make </a:t>
            </a:r>
            <a:r>
              <a:rPr lang="en-US" b="1" dirty="0">
                <a:solidFill>
                  <a:srgbClr val="7030A0"/>
                </a:solidFill>
              </a:rPr>
              <a:t>me know my transgression and my sin. 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24 </a:t>
            </a:r>
            <a:r>
              <a:rPr lang="en-US" dirty="0"/>
              <a:t>Why do You hide Your face</a:t>
            </a:r>
            <a:r>
              <a:rPr lang="en-US" dirty="0" smtClean="0"/>
              <a:t>, and </a:t>
            </a:r>
            <a:r>
              <a:rPr lang="en-US" b="1" dirty="0">
                <a:solidFill>
                  <a:srgbClr val="C00000"/>
                </a:solidFill>
              </a:rPr>
              <a:t>regard me as Your enemy? </a:t>
            </a:r>
            <a:r>
              <a:rPr lang="en-US" i="1" dirty="0" smtClean="0"/>
              <a:t>[when we have a relationship with God based on punishment &amp; fear]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25 </a:t>
            </a:r>
            <a:r>
              <a:rPr lang="en-US" dirty="0"/>
              <a:t>Will You frighten a leaf driven to and </a:t>
            </a:r>
            <a:r>
              <a:rPr lang="en-US" dirty="0" smtClean="0"/>
              <a:t>fro?  And </a:t>
            </a:r>
            <a:r>
              <a:rPr lang="en-US" dirty="0"/>
              <a:t>will You pursue dry stubble? </a:t>
            </a:r>
            <a:r>
              <a:rPr lang="en-US" dirty="0" smtClean="0"/>
              <a:t>26 </a:t>
            </a:r>
            <a:r>
              <a:rPr lang="en-US" dirty="0"/>
              <a:t>For You write bitter things against me</a:t>
            </a:r>
            <a:r>
              <a:rPr lang="en-US" dirty="0" smtClean="0"/>
              <a:t>, and </a:t>
            </a:r>
            <a:r>
              <a:rPr lang="en-US" b="1" dirty="0" smtClean="0">
                <a:solidFill>
                  <a:srgbClr val="C00000"/>
                </a:solidFill>
              </a:rPr>
              <a:t>make me inherit the iniquities of my youth.</a:t>
            </a:r>
            <a:r>
              <a:rPr lang="en-US" dirty="0" smtClean="0"/>
              <a:t>  </a:t>
            </a:r>
            <a:r>
              <a:rPr lang="en-US" i="1" dirty="0" smtClean="0"/>
              <a:t>[Job’s only explanation: God must punish us later for sins we committed early in life]</a:t>
            </a:r>
            <a:endParaRPr lang="en-US" i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Job’s Hopeless prayer to God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1722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Wrong views of God push us away</a:t>
            </a:r>
          </a:p>
        </p:txBody>
      </p:sp>
    </p:spTree>
    <p:extLst>
      <p:ext uri="{BB962C8B-B14F-4D97-AF65-F5344CB8AC3E}">
        <p14:creationId xmlns:p14="http://schemas.microsoft.com/office/powerpoint/2010/main" val="101524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espai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11" t="-2222" r="11111" b="2222"/>
          <a:stretch/>
        </p:blipFill>
        <p:spPr bwMode="auto">
          <a:xfrm>
            <a:off x="-1143000" y="-152400"/>
            <a:ext cx="10286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648200" y="609600"/>
            <a:ext cx="3886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00CC"/>
                </a:solidFill>
                <a:latin typeface="Comic Sans MS" pitchFamily="66" charset="0"/>
              </a:rPr>
              <a:t>If we have a relationship with God build on fear &amp; punishment, when bad things happen we can only understand that an angry God is punishing us</a:t>
            </a:r>
          </a:p>
        </p:txBody>
      </p:sp>
    </p:spTree>
    <p:extLst>
      <p:ext uri="{BB962C8B-B14F-4D97-AF65-F5344CB8AC3E}">
        <p14:creationId xmlns:p14="http://schemas.microsoft.com/office/powerpoint/2010/main" val="8532672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304800" y="228600"/>
            <a:ext cx="9615714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675620"/>
            <a:ext cx="7010400" cy="77218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14:13-19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76800"/>
          </a:xfrm>
        </p:spPr>
        <p:txBody>
          <a:bodyPr>
            <a:normAutofit fontScale="77500" lnSpcReduction="20000"/>
          </a:bodyPr>
          <a:lstStyle/>
          <a:p>
            <a:pPr marL="0" indent="231775">
              <a:buNone/>
            </a:pPr>
            <a:r>
              <a:rPr lang="en-US" dirty="0" smtClean="0"/>
              <a:t>13 </a:t>
            </a:r>
            <a:r>
              <a:rPr lang="en-US" dirty="0"/>
              <a:t>"</a:t>
            </a:r>
            <a:r>
              <a:rPr lang="en-US" b="1" dirty="0">
                <a:solidFill>
                  <a:srgbClr val="0000CC"/>
                </a:solidFill>
              </a:rPr>
              <a:t>Oh, that You would hide me in the grave</a:t>
            </a:r>
            <a:r>
              <a:rPr lang="en-US" dirty="0" smtClean="0"/>
              <a:t>, that </a:t>
            </a:r>
            <a:r>
              <a:rPr lang="en-US" dirty="0"/>
              <a:t>You would conceal me </a:t>
            </a:r>
            <a:r>
              <a:rPr lang="en-US" b="1" dirty="0">
                <a:solidFill>
                  <a:srgbClr val="C00000"/>
                </a:solidFill>
              </a:rPr>
              <a:t>until Your wrath is past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b="1" dirty="0" smtClean="0">
                <a:solidFill>
                  <a:srgbClr val="0000CC"/>
                </a:solidFill>
              </a:rPr>
              <a:t>that </a:t>
            </a:r>
            <a:r>
              <a:rPr lang="en-US" b="1" dirty="0">
                <a:solidFill>
                  <a:srgbClr val="0000CC"/>
                </a:solidFill>
              </a:rPr>
              <a:t>You would appoint me a set time, and remember me! </a:t>
            </a:r>
          </a:p>
          <a:p>
            <a:pPr marL="0" indent="231775">
              <a:buNone/>
            </a:pPr>
            <a:r>
              <a:rPr lang="en-US" dirty="0"/>
              <a:t>14 If a man dies, shall he live again</a:t>
            </a:r>
            <a:r>
              <a:rPr lang="en-US" dirty="0" smtClean="0"/>
              <a:t>? All </a:t>
            </a:r>
            <a:r>
              <a:rPr lang="en-US" dirty="0"/>
              <a:t>the days of my hard service I will wait</a:t>
            </a:r>
            <a:r>
              <a:rPr lang="en-US" dirty="0" smtClean="0"/>
              <a:t>, till </a:t>
            </a:r>
            <a:r>
              <a:rPr lang="en-US" dirty="0"/>
              <a:t>my change comes</a:t>
            </a:r>
            <a:r>
              <a:rPr lang="en-US" dirty="0" smtClean="0"/>
              <a:t>. </a:t>
            </a:r>
            <a:r>
              <a:rPr lang="en-US" i="1" dirty="0" smtClean="0"/>
              <a:t>[the patience of Job!]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CC"/>
                </a:solidFill>
              </a:rPr>
              <a:t>15 </a:t>
            </a:r>
            <a:r>
              <a:rPr lang="en-US" b="1" dirty="0">
                <a:solidFill>
                  <a:srgbClr val="0000CC"/>
                </a:solidFill>
              </a:rPr>
              <a:t>You shall call, and I will answer You</a:t>
            </a:r>
            <a:r>
              <a:rPr lang="en-US" b="1" dirty="0" smtClean="0">
                <a:solidFill>
                  <a:srgbClr val="0000CC"/>
                </a:solidFill>
              </a:rPr>
              <a:t>; You </a:t>
            </a:r>
            <a:r>
              <a:rPr lang="en-US" b="1" dirty="0">
                <a:solidFill>
                  <a:srgbClr val="0000CC"/>
                </a:solidFill>
              </a:rPr>
              <a:t>shall desire the work of Your hands.</a:t>
            </a:r>
            <a:r>
              <a:rPr lang="en-US" dirty="0"/>
              <a:t> </a:t>
            </a:r>
            <a:r>
              <a:rPr lang="en-US" dirty="0" smtClean="0"/>
              <a:t>16 </a:t>
            </a:r>
            <a:r>
              <a:rPr lang="en-US" dirty="0"/>
              <a:t>For now You number my steps</a:t>
            </a:r>
            <a:r>
              <a:rPr lang="en-US" dirty="0" smtClean="0"/>
              <a:t>, but </a:t>
            </a:r>
            <a:r>
              <a:rPr lang="en-US" dirty="0"/>
              <a:t>do not watch over my sin</a:t>
            </a:r>
            <a:r>
              <a:rPr lang="en-US" dirty="0" smtClean="0"/>
              <a:t>. 17 </a:t>
            </a:r>
            <a:r>
              <a:rPr lang="en-US" dirty="0"/>
              <a:t>My transgression is sealed up in a bag</a:t>
            </a:r>
            <a:r>
              <a:rPr lang="en-US" dirty="0" smtClean="0"/>
              <a:t>, and </a:t>
            </a:r>
            <a:r>
              <a:rPr lang="en-US" dirty="0"/>
              <a:t>You cover my iniquity. </a:t>
            </a:r>
            <a:r>
              <a:rPr lang="en-US" i="1" dirty="0" smtClean="0"/>
              <a:t>[God will not tell Job about his sin]</a:t>
            </a:r>
          </a:p>
          <a:p>
            <a:pPr marL="0" indent="231775">
              <a:buNone/>
            </a:pPr>
            <a:r>
              <a:rPr lang="en-US" dirty="0" smtClean="0"/>
              <a:t>18 </a:t>
            </a:r>
            <a:r>
              <a:rPr lang="en-US" dirty="0"/>
              <a:t>"But as a mountain falls and crumbles </a:t>
            </a:r>
            <a:r>
              <a:rPr lang="en-US" dirty="0" smtClean="0"/>
              <a:t>away</a:t>
            </a:r>
            <a:r>
              <a:rPr lang="en-US" i="1" dirty="0" smtClean="0"/>
              <a:t> [God destroys even strong men],</a:t>
            </a:r>
            <a:r>
              <a:rPr lang="en-US" dirty="0" smtClean="0"/>
              <a:t> and </a:t>
            </a:r>
            <a:r>
              <a:rPr lang="en-US" dirty="0"/>
              <a:t>as a rock is moved from its place; </a:t>
            </a:r>
            <a:r>
              <a:rPr lang="en-US" dirty="0" smtClean="0"/>
              <a:t>19 </a:t>
            </a:r>
            <a:r>
              <a:rPr lang="en-US" dirty="0"/>
              <a:t>As water wears away stones</a:t>
            </a:r>
            <a:r>
              <a:rPr lang="en-US" dirty="0" smtClean="0"/>
              <a:t>, and </a:t>
            </a:r>
            <a:r>
              <a:rPr lang="en-US" dirty="0"/>
              <a:t>as torrents wash away the soil of the earth</a:t>
            </a:r>
            <a:r>
              <a:rPr lang="en-US" dirty="0" smtClean="0"/>
              <a:t>; </a:t>
            </a:r>
            <a:r>
              <a:rPr lang="en-US" b="1" dirty="0" smtClean="0">
                <a:solidFill>
                  <a:srgbClr val="C00000"/>
                </a:solidFill>
              </a:rPr>
              <a:t>So </a:t>
            </a:r>
            <a:r>
              <a:rPr lang="en-US" b="1" dirty="0">
                <a:solidFill>
                  <a:srgbClr val="C00000"/>
                </a:solidFill>
              </a:rPr>
              <a:t>You destroy the hope of man.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14400" y="5584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Job’s hope is resurrection &amp; justification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14400" y="6268760"/>
            <a:ext cx="713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Feels God destroys our hope in this life</a:t>
            </a:r>
          </a:p>
        </p:txBody>
      </p:sp>
    </p:spTree>
    <p:extLst>
      <p:ext uri="{BB962C8B-B14F-4D97-AF65-F5344CB8AC3E}">
        <p14:creationId xmlns:p14="http://schemas.microsoft.com/office/powerpoint/2010/main" val="290255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77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</a:rPr>
              <a:t>Tragic position of the Friends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343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Falsely accused Job </a:t>
            </a:r>
            <a:r>
              <a:rPr lang="en-US" dirty="0" smtClean="0"/>
              <a:t>of terrible sins                              he did not commit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CC"/>
                </a:solidFill>
              </a:rPr>
              <a:t>Said things about God that were not true 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claimed God was punishing Job for his great sins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Told Job to just confess &amp; then God would bless him  (prosperity gospel)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Did not modify their position </a:t>
            </a:r>
            <a:r>
              <a:rPr lang="en-US" dirty="0" smtClean="0"/>
              <a:t>even though Job was presenting evidence that something was wrong – all they do is become more intense by increasing their accusations about Job personally and driving Job further into despair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533400" y="5562600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Be Careful that we don’t fall     into this same tragic mistake!</a:t>
            </a:r>
            <a:endParaRPr lang="en-US" sz="36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3074" name="Picture 2" descr="Image result for job's friends bib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704" y="7143"/>
            <a:ext cx="2701341" cy="197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45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group bible stud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6" r="5659"/>
          <a:stretch/>
        </p:blipFill>
        <p:spPr bwMode="auto">
          <a:xfrm>
            <a:off x="0" y="-635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057400" y="152400"/>
            <a:ext cx="6934200" cy="1511300"/>
          </a:xfrm>
          <a:prstGeom prst="roundRect">
            <a:avLst/>
          </a:prstGeom>
          <a:solidFill>
            <a:srgbClr val="CAB788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09800" y="215552"/>
            <a:ext cx="693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Good Godly counsellors are willing to listen, try to understand, and open to modifying their view before suggesting a plan of action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098444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media.freebibleimages.org/stories/FB_Job/overview-thumbnails/014-job.jpg?15386587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14301"/>
            <a:ext cx="9296399" cy="69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638800" y="76697"/>
            <a:ext cx="2895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C00000"/>
                </a:solidFill>
                <a:latin typeface="Comic Sans MS" pitchFamily="66" charset="0"/>
              </a:rPr>
              <a:t>Round </a:t>
            </a:r>
            <a:r>
              <a:rPr lang="en-US" sz="4400" b="1" dirty="0" smtClean="0">
                <a:solidFill>
                  <a:srgbClr val="C00000"/>
                </a:solidFill>
                <a:latin typeface="Comic Sans MS" pitchFamily="66" charset="0"/>
              </a:rPr>
              <a:t>2</a:t>
            </a:r>
            <a:endParaRPr lang="en-US" sz="44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2400" y="32643"/>
            <a:ext cx="4038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Job is being punished as wicked man, no mention of repent</a:t>
            </a:r>
            <a:endParaRPr lang="en-US" sz="28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754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152400"/>
            <a:ext cx="9158514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67562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4:7-9  </a:t>
            </a:r>
            <a:r>
              <a:rPr lang="en-US" sz="4000" b="1" dirty="0" smtClean="0">
                <a:solidFill>
                  <a:srgbClr val="663300"/>
                </a:solidFill>
              </a:rPr>
              <a:t>(ESV)</a:t>
            </a:r>
            <a:endParaRPr lang="en-US" sz="40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429780"/>
          </a:xfrm>
        </p:spPr>
        <p:txBody>
          <a:bodyPr>
            <a:normAutofit lnSpcReduction="10000"/>
          </a:bodyPr>
          <a:lstStyle/>
          <a:p>
            <a:pPr marL="0" indent="231775">
              <a:buNone/>
            </a:pPr>
            <a:r>
              <a:rPr lang="en-US" dirty="0" smtClean="0"/>
              <a:t>7 </a:t>
            </a:r>
            <a:r>
              <a:rPr lang="en-US" dirty="0"/>
              <a:t>"</a:t>
            </a:r>
            <a:r>
              <a:rPr lang="en-US" b="1" dirty="0">
                <a:solidFill>
                  <a:srgbClr val="7030A0"/>
                </a:solidFill>
              </a:rPr>
              <a:t>Remember: who that was innocent ever perished</a:t>
            </a:r>
            <a:r>
              <a:rPr lang="en-US" b="1" dirty="0" smtClean="0">
                <a:solidFill>
                  <a:srgbClr val="7030A0"/>
                </a:solidFill>
              </a:rPr>
              <a:t>? Or </a:t>
            </a:r>
            <a:r>
              <a:rPr lang="en-US" b="1" dirty="0">
                <a:solidFill>
                  <a:srgbClr val="7030A0"/>
                </a:solidFill>
              </a:rPr>
              <a:t>where were the upright cut off</a:t>
            </a:r>
            <a:r>
              <a:rPr lang="en-US" b="1" dirty="0" smtClean="0">
                <a:solidFill>
                  <a:srgbClr val="7030A0"/>
                </a:solidFill>
              </a:rPr>
              <a:t>?  </a:t>
            </a:r>
            <a:r>
              <a:rPr lang="en-US" i="1" dirty="0" smtClean="0"/>
              <a:t>[what about Abel?]</a:t>
            </a:r>
            <a:endParaRPr lang="en-US" i="1" dirty="0"/>
          </a:p>
          <a:p>
            <a:pPr marL="0" indent="231775">
              <a:buNone/>
            </a:pPr>
            <a:r>
              <a:rPr lang="en-US" dirty="0"/>
              <a:t>8 </a:t>
            </a:r>
            <a:r>
              <a:rPr lang="en-US" b="1" dirty="0">
                <a:solidFill>
                  <a:srgbClr val="7030A0"/>
                </a:solidFill>
              </a:rPr>
              <a:t>As I have </a:t>
            </a:r>
            <a:r>
              <a:rPr lang="en-US" b="1" dirty="0" smtClean="0">
                <a:solidFill>
                  <a:srgbClr val="7030A0"/>
                </a:solidFill>
              </a:rPr>
              <a:t>seen </a:t>
            </a:r>
            <a:r>
              <a:rPr lang="en-US" i="1" dirty="0" smtClean="0"/>
              <a:t>[through his filter],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those who plow </a:t>
            </a:r>
            <a:r>
              <a:rPr lang="en-US" b="1" dirty="0" smtClean="0">
                <a:solidFill>
                  <a:srgbClr val="C00000"/>
                </a:solidFill>
              </a:rPr>
              <a:t>iniquity and </a:t>
            </a:r>
            <a:r>
              <a:rPr lang="en-US" b="1" dirty="0">
                <a:solidFill>
                  <a:srgbClr val="C00000"/>
                </a:solidFill>
              </a:rPr>
              <a:t>sow trouble reap the same.</a:t>
            </a:r>
          </a:p>
          <a:p>
            <a:pPr marL="0" indent="231775">
              <a:buNone/>
            </a:pPr>
            <a:r>
              <a:rPr lang="en-US" dirty="0"/>
              <a:t>9 </a:t>
            </a:r>
            <a:r>
              <a:rPr lang="en-US" b="1" dirty="0">
                <a:solidFill>
                  <a:srgbClr val="008000"/>
                </a:solidFill>
              </a:rPr>
              <a:t>By the breath of God they perish</a:t>
            </a:r>
            <a:r>
              <a:rPr lang="en-US" b="1" dirty="0" smtClean="0">
                <a:solidFill>
                  <a:srgbClr val="008000"/>
                </a:solidFill>
              </a:rPr>
              <a:t>, and </a:t>
            </a:r>
            <a:r>
              <a:rPr lang="en-US" b="1" dirty="0">
                <a:solidFill>
                  <a:srgbClr val="008000"/>
                </a:solidFill>
              </a:rPr>
              <a:t>by the blast of his anger they are </a:t>
            </a:r>
            <a:r>
              <a:rPr lang="en-US" b="1" dirty="0" smtClean="0">
                <a:solidFill>
                  <a:srgbClr val="008000"/>
                </a:solidFill>
              </a:rPr>
              <a:t> consumed.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God does destroy the wicked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1722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Sometimes true, but not always!</a:t>
            </a:r>
          </a:p>
        </p:txBody>
      </p:sp>
    </p:spTree>
    <p:extLst>
      <p:ext uri="{BB962C8B-B14F-4D97-AF65-F5344CB8AC3E}">
        <p14:creationId xmlns:p14="http://schemas.microsoft.com/office/powerpoint/2010/main" val="256071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381000"/>
            <a:ext cx="9158514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54314" y="84838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15:1-6 </a:t>
            </a:r>
            <a:r>
              <a:rPr lang="en-US" sz="4000" b="1" dirty="0" smtClean="0">
                <a:solidFill>
                  <a:srgbClr val="663300"/>
                </a:solidFill>
              </a:rPr>
              <a:t>(NASB)</a:t>
            </a:r>
            <a:endParaRPr lang="en-US" sz="40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429780"/>
          </a:xfrm>
        </p:spPr>
        <p:txBody>
          <a:bodyPr>
            <a:normAutofit fontScale="85000" lnSpcReduction="10000"/>
          </a:bodyPr>
          <a:lstStyle/>
          <a:p>
            <a:pPr marL="0" indent="231775">
              <a:buNone/>
            </a:pPr>
            <a:r>
              <a:rPr lang="en-US" dirty="0" smtClean="0"/>
              <a:t>Then </a:t>
            </a:r>
            <a:r>
              <a:rPr lang="en-US" b="1" dirty="0" err="1">
                <a:solidFill>
                  <a:srgbClr val="663300"/>
                </a:solidFill>
              </a:rPr>
              <a:t>Eliphaz</a:t>
            </a:r>
            <a:r>
              <a:rPr lang="en-US" b="1" dirty="0">
                <a:solidFill>
                  <a:srgbClr val="663300"/>
                </a:solidFill>
              </a:rPr>
              <a:t> the </a:t>
            </a:r>
            <a:r>
              <a:rPr lang="en-US" b="1" dirty="0" err="1">
                <a:solidFill>
                  <a:srgbClr val="663300"/>
                </a:solidFill>
              </a:rPr>
              <a:t>Temanite</a:t>
            </a:r>
            <a:r>
              <a:rPr lang="en-US" b="1" dirty="0">
                <a:solidFill>
                  <a:srgbClr val="663300"/>
                </a:solidFill>
              </a:rPr>
              <a:t> </a:t>
            </a:r>
            <a:r>
              <a:rPr lang="en-US" dirty="0"/>
              <a:t>responded, </a:t>
            </a:r>
          </a:p>
          <a:p>
            <a:pPr marL="0" indent="231775">
              <a:buNone/>
            </a:pPr>
            <a:r>
              <a:rPr lang="en-US" dirty="0" smtClean="0"/>
              <a:t>2 </a:t>
            </a:r>
            <a:r>
              <a:rPr lang="en-US" dirty="0"/>
              <a:t>"Should a </a:t>
            </a:r>
            <a:r>
              <a:rPr lang="en-US" b="1" dirty="0">
                <a:solidFill>
                  <a:srgbClr val="008000"/>
                </a:solidFill>
              </a:rPr>
              <a:t>wise man </a:t>
            </a:r>
            <a:r>
              <a:rPr lang="en-US" dirty="0"/>
              <a:t>answer with windy </a:t>
            </a:r>
            <a:r>
              <a:rPr lang="en-US" dirty="0" smtClean="0"/>
              <a:t>knowledge and </a:t>
            </a:r>
            <a:r>
              <a:rPr lang="en-US" dirty="0"/>
              <a:t>fill himself with the east wind? </a:t>
            </a:r>
            <a:r>
              <a:rPr lang="en-US" dirty="0" smtClean="0"/>
              <a:t> 3 </a:t>
            </a:r>
            <a:r>
              <a:rPr lang="en-US" b="1" dirty="0">
                <a:solidFill>
                  <a:srgbClr val="0000CC"/>
                </a:solidFill>
              </a:rPr>
              <a:t>"Should he argue with useless talk</a:t>
            </a:r>
            <a:r>
              <a:rPr lang="en-US" b="1" dirty="0" smtClean="0">
                <a:solidFill>
                  <a:srgbClr val="0000CC"/>
                </a:solidFill>
              </a:rPr>
              <a:t>, or </a:t>
            </a:r>
            <a:r>
              <a:rPr lang="en-US" b="1" dirty="0">
                <a:solidFill>
                  <a:srgbClr val="0000CC"/>
                </a:solidFill>
              </a:rPr>
              <a:t>with words which are not profitable? </a:t>
            </a:r>
            <a:r>
              <a:rPr lang="en-US" b="1" dirty="0" smtClean="0">
                <a:solidFill>
                  <a:srgbClr val="0000CC"/>
                </a:solidFill>
              </a:rPr>
              <a:t> 4 </a:t>
            </a:r>
            <a:r>
              <a:rPr lang="en-US" b="1" dirty="0">
                <a:solidFill>
                  <a:srgbClr val="0000CC"/>
                </a:solidFill>
              </a:rPr>
              <a:t>"Indeed, you do away with </a:t>
            </a:r>
            <a:r>
              <a:rPr lang="en-US" b="1" dirty="0" smtClean="0">
                <a:solidFill>
                  <a:srgbClr val="0000CC"/>
                </a:solidFill>
              </a:rPr>
              <a:t>reverence and </a:t>
            </a:r>
            <a:r>
              <a:rPr lang="en-US" b="1" dirty="0">
                <a:solidFill>
                  <a:srgbClr val="0000CC"/>
                </a:solidFill>
              </a:rPr>
              <a:t>hinder meditation before God</a:t>
            </a:r>
            <a:r>
              <a:rPr lang="en-US" b="1" dirty="0" smtClean="0">
                <a:solidFill>
                  <a:srgbClr val="0000CC"/>
                </a:solidFill>
              </a:rPr>
              <a:t>.</a:t>
            </a:r>
            <a:r>
              <a:rPr lang="en-US" dirty="0" smtClean="0"/>
              <a:t> 5 </a:t>
            </a:r>
            <a:r>
              <a:rPr lang="en-US" dirty="0"/>
              <a:t>"</a:t>
            </a:r>
            <a:r>
              <a:rPr lang="en-US" b="1" dirty="0">
                <a:solidFill>
                  <a:srgbClr val="C00000"/>
                </a:solidFill>
              </a:rPr>
              <a:t>For your guilt teaches your mouth</a:t>
            </a:r>
            <a:r>
              <a:rPr lang="en-US" b="1" dirty="0" smtClean="0">
                <a:solidFill>
                  <a:srgbClr val="C00000"/>
                </a:solidFill>
              </a:rPr>
              <a:t>, and </a:t>
            </a:r>
            <a:r>
              <a:rPr lang="en-US" b="1" dirty="0">
                <a:solidFill>
                  <a:srgbClr val="C00000"/>
                </a:solidFill>
              </a:rPr>
              <a:t>you choose the language of the crafty. </a:t>
            </a:r>
            <a:r>
              <a:rPr lang="en-US" b="1" dirty="0" smtClean="0">
                <a:solidFill>
                  <a:srgbClr val="C00000"/>
                </a:solidFill>
              </a:rPr>
              <a:t> 6 </a:t>
            </a:r>
            <a:r>
              <a:rPr lang="en-US" b="1" dirty="0">
                <a:solidFill>
                  <a:srgbClr val="C00000"/>
                </a:solidFill>
              </a:rPr>
              <a:t>"Your own mouth condemns you, </a:t>
            </a:r>
            <a:r>
              <a:rPr lang="en-US" dirty="0"/>
              <a:t>and not I</a:t>
            </a:r>
            <a:r>
              <a:rPr lang="en-US" dirty="0" smtClean="0"/>
              <a:t>; and </a:t>
            </a:r>
            <a:r>
              <a:rPr lang="en-US" dirty="0"/>
              <a:t>your own lips testify against </a:t>
            </a:r>
            <a:r>
              <a:rPr lang="en-US" dirty="0" smtClean="0"/>
              <a:t>you </a:t>
            </a:r>
            <a:r>
              <a:rPr lang="en-US" i="1" dirty="0" smtClean="0"/>
              <a:t>[that you are not wise!]. </a:t>
            </a:r>
            <a:endParaRPr lang="en-US" i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106740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C00000"/>
                </a:solidFill>
                <a:latin typeface="Comic Sans MS" pitchFamily="66" charset="0"/>
              </a:rPr>
              <a:t>Eliphaz</a:t>
            </a: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: Job argues with worthless words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1722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He thinks Job’s guilt is deceiving him</a:t>
            </a:r>
          </a:p>
        </p:txBody>
      </p:sp>
    </p:spTree>
    <p:extLst>
      <p:ext uri="{BB962C8B-B14F-4D97-AF65-F5344CB8AC3E}">
        <p14:creationId xmlns:p14="http://schemas.microsoft.com/office/powerpoint/2010/main" val="71104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203200" y="314980"/>
            <a:ext cx="94488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7562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15:7-13 </a:t>
            </a:r>
            <a:r>
              <a:rPr lang="en-US" sz="4000" b="1" dirty="0" smtClean="0">
                <a:solidFill>
                  <a:srgbClr val="663300"/>
                </a:solidFill>
              </a:rPr>
              <a:t>(NIV)</a:t>
            </a:r>
            <a:endParaRPr lang="en-US" sz="40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7400" y="1524000"/>
            <a:ext cx="7442200" cy="4572000"/>
          </a:xfrm>
        </p:spPr>
        <p:txBody>
          <a:bodyPr>
            <a:normAutofit fontScale="85000" lnSpcReduction="20000"/>
          </a:bodyPr>
          <a:lstStyle/>
          <a:p>
            <a:pPr marL="0" indent="231775">
              <a:buNone/>
            </a:pPr>
            <a:r>
              <a:rPr lang="en-US" dirty="0" smtClean="0"/>
              <a:t>7 </a:t>
            </a:r>
            <a:r>
              <a:rPr lang="en-US" b="1" dirty="0">
                <a:solidFill>
                  <a:srgbClr val="0000CC"/>
                </a:solidFill>
              </a:rPr>
              <a:t>"Are you the first man ever born</a:t>
            </a:r>
            <a:r>
              <a:rPr lang="en-US" b="1" dirty="0" smtClean="0">
                <a:solidFill>
                  <a:srgbClr val="0000CC"/>
                </a:solidFill>
              </a:rPr>
              <a:t>? </a:t>
            </a:r>
            <a:r>
              <a:rPr lang="en-US" dirty="0" smtClean="0"/>
              <a:t>Were </a:t>
            </a:r>
            <a:r>
              <a:rPr lang="en-US" dirty="0"/>
              <a:t>you brought forth before the hills? </a:t>
            </a:r>
            <a:r>
              <a:rPr lang="en-US" dirty="0" smtClean="0"/>
              <a:t> 8 </a:t>
            </a:r>
            <a:r>
              <a:rPr lang="en-US" b="1" dirty="0">
                <a:solidFill>
                  <a:srgbClr val="0000CC"/>
                </a:solidFill>
              </a:rPr>
              <a:t>Do you listen in on God's </a:t>
            </a:r>
            <a:r>
              <a:rPr lang="en-US" b="1" dirty="0" smtClean="0">
                <a:solidFill>
                  <a:srgbClr val="0000CC"/>
                </a:solidFill>
              </a:rPr>
              <a:t>council? Do </a:t>
            </a:r>
            <a:r>
              <a:rPr lang="en-US" b="1" dirty="0">
                <a:solidFill>
                  <a:srgbClr val="0000CC"/>
                </a:solidFill>
              </a:rPr>
              <a:t>you limit wisdom to yourself</a:t>
            </a:r>
            <a:r>
              <a:rPr lang="en-US" b="1" dirty="0" smtClean="0">
                <a:solidFill>
                  <a:srgbClr val="0000CC"/>
                </a:solidFill>
              </a:rPr>
              <a:t>?      </a:t>
            </a:r>
            <a:r>
              <a:rPr lang="en-US" dirty="0" smtClean="0"/>
              <a:t>9 </a:t>
            </a:r>
            <a:r>
              <a:rPr lang="en-US" dirty="0"/>
              <a:t>What do you know that we do not know</a:t>
            </a:r>
            <a:r>
              <a:rPr lang="en-US" dirty="0" smtClean="0"/>
              <a:t>? What </a:t>
            </a:r>
            <a:r>
              <a:rPr lang="en-US" dirty="0"/>
              <a:t>insights do you have that we do not have? </a:t>
            </a:r>
            <a:r>
              <a:rPr lang="en-US" dirty="0" smtClean="0"/>
              <a:t> </a:t>
            </a:r>
            <a:endParaRPr lang="en-US" dirty="0"/>
          </a:p>
          <a:p>
            <a:pPr marL="0" indent="231775">
              <a:buNone/>
            </a:pPr>
            <a:r>
              <a:rPr lang="en-US" dirty="0"/>
              <a:t>10 </a:t>
            </a:r>
            <a:r>
              <a:rPr lang="en-US" b="1" dirty="0">
                <a:solidFill>
                  <a:srgbClr val="0000CC"/>
                </a:solidFill>
              </a:rPr>
              <a:t>The gray-haired and the aged are on our side</a:t>
            </a:r>
            <a:r>
              <a:rPr lang="en-US" b="1" dirty="0" smtClean="0">
                <a:solidFill>
                  <a:srgbClr val="0000CC"/>
                </a:solidFill>
              </a:rPr>
              <a:t>, men </a:t>
            </a:r>
            <a:r>
              <a:rPr lang="en-US" b="1" dirty="0">
                <a:solidFill>
                  <a:srgbClr val="0000CC"/>
                </a:solidFill>
              </a:rPr>
              <a:t>even older than your father. 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11 </a:t>
            </a:r>
            <a:r>
              <a:rPr lang="en-US" dirty="0"/>
              <a:t>Are God's consolations not enough for you</a:t>
            </a:r>
            <a:r>
              <a:rPr lang="en-US" dirty="0" smtClean="0"/>
              <a:t>, words </a:t>
            </a:r>
            <a:r>
              <a:rPr lang="en-US" dirty="0"/>
              <a:t>spoken gently to </a:t>
            </a:r>
            <a:r>
              <a:rPr lang="en-US" dirty="0" smtClean="0"/>
              <a:t>you </a:t>
            </a:r>
            <a:r>
              <a:rPr lang="en-US" i="1" dirty="0" smtClean="0"/>
              <a:t>[by the 3 friends]?  </a:t>
            </a:r>
            <a:r>
              <a:rPr lang="en-US" dirty="0" smtClean="0"/>
              <a:t>12 </a:t>
            </a:r>
            <a:r>
              <a:rPr lang="en-US" b="1" dirty="0">
                <a:solidFill>
                  <a:srgbClr val="0000CC"/>
                </a:solidFill>
              </a:rPr>
              <a:t>Why has your heart carried you </a:t>
            </a:r>
            <a:r>
              <a:rPr lang="en-US" b="1" dirty="0" smtClean="0">
                <a:solidFill>
                  <a:srgbClr val="0000CC"/>
                </a:solidFill>
              </a:rPr>
              <a:t>away </a:t>
            </a:r>
            <a:r>
              <a:rPr lang="en-US" b="1" i="1" dirty="0" smtClean="0">
                <a:solidFill>
                  <a:srgbClr val="0000CC"/>
                </a:solidFill>
              </a:rPr>
              <a:t>[with such passion], </a:t>
            </a:r>
            <a:r>
              <a:rPr lang="en-US" b="1" dirty="0" smtClean="0">
                <a:solidFill>
                  <a:srgbClr val="0000CC"/>
                </a:solidFill>
              </a:rPr>
              <a:t>and </a:t>
            </a:r>
            <a:r>
              <a:rPr lang="en-US" b="1" dirty="0">
                <a:solidFill>
                  <a:srgbClr val="0000CC"/>
                </a:solidFill>
              </a:rPr>
              <a:t>why do </a:t>
            </a:r>
            <a:r>
              <a:rPr lang="en-US" b="1" dirty="0" smtClean="0">
                <a:solidFill>
                  <a:srgbClr val="0000CC"/>
                </a:solidFill>
              </a:rPr>
              <a:t>your </a:t>
            </a:r>
            <a:r>
              <a:rPr lang="en-US" b="1" dirty="0">
                <a:solidFill>
                  <a:srgbClr val="0000CC"/>
                </a:solidFill>
              </a:rPr>
              <a:t>eyes </a:t>
            </a:r>
            <a:r>
              <a:rPr lang="en-US" b="1" dirty="0" smtClean="0">
                <a:solidFill>
                  <a:srgbClr val="0000CC"/>
                </a:solidFill>
              </a:rPr>
              <a:t>flash </a:t>
            </a:r>
            <a:r>
              <a:rPr lang="en-US" b="1" i="1" dirty="0" smtClean="0">
                <a:solidFill>
                  <a:srgbClr val="0000CC"/>
                </a:solidFill>
              </a:rPr>
              <a:t>[with anger], </a:t>
            </a:r>
            <a:r>
              <a:rPr lang="en-US" i="1" dirty="0" smtClean="0"/>
              <a:t> </a:t>
            </a:r>
            <a:r>
              <a:rPr lang="en-US" dirty="0" smtClean="0"/>
              <a:t>13 </a:t>
            </a:r>
            <a:r>
              <a:rPr lang="en-US" b="1" dirty="0">
                <a:solidFill>
                  <a:srgbClr val="C00000"/>
                </a:solidFill>
              </a:rPr>
              <a:t>so that you vent your rage against </a:t>
            </a:r>
            <a:r>
              <a:rPr lang="en-US" b="1" dirty="0" smtClean="0">
                <a:solidFill>
                  <a:srgbClr val="C00000"/>
                </a:solidFill>
              </a:rPr>
              <a:t>God and </a:t>
            </a:r>
            <a:r>
              <a:rPr lang="en-US" b="1" dirty="0">
                <a:solidFill>
                  <a:srgbClr val="C00000"/>
                </a:solidFill>
              </a:rPr>
              <a:t>pour out such words from your mouth?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C00000"/>
                </a:solidFill>
                <a:latin typeface="Comic Sans MS" pitchFamily="66" charset="0"/>
              </a:rPr>
              <a:t>Eliphaz</a:t>
            </a: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 challenges Job’s wisdom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1722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The wise old men agree with us Job</a:t>
            </a:r>
          </a:p>
        </p:txBody>
      </p:sp>
    </p:spTree>
    <p:extLst>
      <p:ext uri="{BB962C8B-B14F-4D97-AF65-F5344CB8AC3E}">
        <p14:creationId xmlns:p14="http://schemas.microsoft.com/office/powerpoint/2010/main" val="140133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52400" y="152400"/>
            <a:ext cx="96012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9543" y="542295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15:14-18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03458" cy="4131305"/>
          </a:xfrm>
        </p:spPr>
        <p:txBody>
          <a:bodyPr>
            <a:normAutofit fontScale="85000" lnSpcReduction="20000"/>
          </a:bodyPr>
          <a:lstStyle/>
          <a:p>
            <a:pPr marL="0" indent="231775">
              <a:buNone/>
            </a:pPr>
            <a:r>
              <a:rPr lang="en-US" dirty="0" smtClean="0"/>
              <a:t>14 </a:t>
            </a:r>
            <a:r>
              <a:rPr lang="en-US" dirty="0"/>
              <a:t>"What is man, that he could be pure</a:t>
            </a:r>
            <a:r>
              <a:rPr lang="en-US" dirty="0" smtClean="0"/>
              <a:t>? </a:t>
            </a:r>
            <a:r>
              <a:rPr lang="en-US" dirty="0"/>
              <a:t>A</a:t>
            </a:r>
            <a:r>
              <a:rPr lang="en-US" dirty="0" smtClean="0"/>
              <a:t>nd </a:t>
            </a:r>
            <a:r>
              <a:rPr lang="en-US" dirty="0"/>
              <a:t>he who is born of a woman, that he could be righteous? </a:t>
            </a:r>
            <a:r>
              <a:rPr lang="en-US" b="1" dirty="0" smtClean="0">
                <a:solidFill>
                  <a:srgbClr val="C00000"/>
                </a:solidFill>
              </a:rPr>
              <a:t>15 </a:t>
            </a:r>
            <a:r>
              <a:rPr lang="en-US" b="1" dirty="0">
                <a:solidFill>
                  <a:srgbClr val="C00000"/>
                </a:solidFill>
              </a:rPr>
              <a:t>If God puts no trust in His saints</a:t>
            </a:r>
            <a:r>
              <a:rPr lang="en-US" b="1" dirty="0" smtClean="0">
                <a:solidFill>
                  <a:srgbClr val="C00000"/>
                </a:solidFill>
              </a:rPr>
              <a:t>, and </a:t>
            </a:r>
            <a:r>
              <a:rPr lang="en-US" b="1" dirty="0">
                <a:solidFill>
                  <a:srgbClr val="C00000"/>
                </a:solidFill>
              </a:rPr>
              <a:t>the heavens are not pure in His sight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n-US" i="1" dirty="0" smtClean="0"/>
              <a:t>[from 4:18, then repeated by </a:t>
            </a:r>
            <a:r>
              <a:rPr lang="en-US" i="1" dirty="0" err="1" smtClean="0"/>
              <a:t>Bildad</a:t>
            </a:r>
            <a:r>
              <a:rPr lang="en-US" i="1" dirty="0" smtClean="0"/>
              <a:t> in 25:4-5]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16 </a:t>
            </a:r>
            <a:r>
              <a:rPr lang="en-US" dirty="0"/>
              <a:t>How much less man, who is abominable and filthy</a:t>
            </a:r>
            <a:r>
              <a:rPr lang="en-US" dirty="0" smtClean="0"/>
              <a:t>, who </a:t>
            </a:r>
            <a:r>
              <a:rPr lang="en-US" dirty="0"/>
              <a:t>drinks iniquity like water! </a:t>
            </a:r>
          </a:p>
          <a:p>
            <a:pPr marL="0" indent="231775">
              <a:buNone/>
            </a:pPr>
            <a:r>
              <a:rPr lang="en-US" dirty="0" smtClean="0"/>
              <a:t>17 </a:t>
            </a:r>
            <a:r>
              <a:rPr lang="en-US" dirty="0"/>
              <a:t>"I will tell you, hear me</a:t>
            </a:r>
            <a:r>
              <a:rPr lang="en-US" dirty="0" smtClean="0"/>
              <a:t>; </a:t>
            </a:r>
            <a:r>
              <a:rPr lang="en-US" b="1" dirty="0" smtClean="0">
                <a:solidFill>
                  <a:srgbClr val="7030A0"/>
                </a:solidFill>
              </a:rPr>
              <a:t>a) What </a:t>
            </a:r>
            <a:r>
              <a:rPr lang="en-US" b="1" dirty="0">
                <a:solidFill>
                  <a:srgbClr val="7030A0"/>
                </a:solidFill>
              </a:rPr>
              <a:t>I have seen </a:t>
            </a:r>
            <a:r>
              <a:rPr lang="en-US" dirty="0"/>
              <a:t>I will declare, </a:t>
            </a:r>
            <a:r>
              <a:rPr lang="en-US" dirty="0" smtClean="0"/>
              <a:t>18 </a:t>
            </a:r>
            <a:r>
              <a:rPr lang="en-US" b="1" dirty="0" smtClean="0">
                <a:solidFill>
                  <a:srgbClr val="7030A0"/>
                </a:solidFill>
              </a:rPr>
              <a:t>b) What </a:t>
            </a:r>
            <a:r>
              <a:rPr lang="en-US" b="1" dirty="0">
                <a:solidFill>
                  <a:srgbClr val="7030A0"/>
                </a:solidFill>
              </a:rPr>
              <a:t>wise men have told</a:t>
            </a:r>
            <a:r>
              <a:rPr lang="en-US" b="1" dirty="0" smtClean="0">
                <a:solidFill>
                  <a:srgbClr val="7030A0"/>
                </a:solidFill>
              </a:rPr>
              <a:t>,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not </a:t>
            </a:r>
            <a:r>
              <a:rPr lang="en-US" dirty="0"/>
              <a:t>hiding anything received from their </a:t>
            </a:r>
            <a:r>
              <a:rPr lang="en-US" dirty="0" smtClean="0"/>
              <a:t>fathers, 19 </a:t>
            </a:r>
            <a:r>
              <a:rPr lang="en-US" dirty="0"/>
              <a:t>To whom </a:t>
            </a:r>
            <a:r>
              <a:rPr lang="en-US" b="1" dirty="0">
                <a:solidFill>
                  <a:srgbClr val="7030A0"/>
                </a:solidFill>
              </a:rPr>
              <a:t>alone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the land was given</a:t>
            </a:r>
            <a:r>
              <a:rPr lang="en-US" dirty="0" smtClean="0"/>
              <a:t>, and </a:t>
            </a:r>
            <a:r>
              <a:rPr lang="en-US" b="1" dirty="0" smtClean="0">
                <a:solidFill>
                  <a:srgbClr val="7030A0"/>
                </a:solidFill>
              </a:rPr>
              <a:t>c)no </a:t>
            </a:r>
            <a:r>
              <a:rPr lang="en-US" b="1" dirty="0">
                <a:solidFill>
                  <a:srgbClr val="7030A0"/>
                </a:solidFill>
              </a:rPr>
              <a:t>alien passed among them: </a:t>
            </a:r>
            <a:r>
              <a:rPr lang="en-US" i="1" dirty="0" smtClean="0"/>
              <a:t>[not contaminated by foreigners]</a:t>
            </a:r>
            <a:endParaRPr lang="en-US" i="1" dirty="0"/>
          </a:p>
          <a:p>
            <a:pPr marL="0" indent="231775">
              <a:buNone/>
            </a:pPr>
            <a:endParaRPr lang="en-US" dirty="0"/>
          </a:p>
          <a:p>
            <a:pPr marL="0" indent="231775">
              <a:buNone/>
            </a:pPr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Everyone and thing is impure to God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46843" y="5732621"/>
            <a:ext cx="6934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Leaves you with a God with no trusting relationship with anyone</a:t>
            </a:r>
          </a:p>
        </p:txBody>
      </p:sp>
    </p:spTree>
    <p:extLst>
      <p:ext uri="{BB962C8B-B14F-4D97-AF65-F5344CB8AC3E}">
        <p14:creationId xmlns:p14="http://schemas.microsoft.com/office/powerpoint/2010/main" val="230960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457200"/>
            <a:ext cx="9158514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87368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15:20-26 </a:t>
            </a:r>
            <a:r>
              <a:rPr lang="en-US" sz="4000" b="1" dirty="0" smtClean="0">
                <a:solidFill>
                  <a:srgbClr val="663300"/>
                </a:solidFill>
              </a:rPr>
              <a:t>(NIV)</a:t>
            </a:r>
            <a:endParaRPr lang="en-US" sz="40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2329" y="1584930"/>
            <a:ext cx="7226300" cy="4429780"/>
          </a:xfrm>
        </p:spPr>
        <p:txBody>
          <a:bodyPr>
            <a:normAutofit fontScale="85000" lnSpcReduction="20000"/>
          </a:bodyPr>
          <a:lstStyle/>
          <a:p>
            <a:pPr marL="0" indent="231775">
              <a:buNone/>
            </a:pPr>
            <a:r>
              <a:rPr lang="en-US" b="1" dirty="0" smtClean="0">
                <a:solidFill>
                  <a:srgbClr val="C00000"/>
                </a:solidFill>
              </a:rPr>
              <a:t>All </a:t>
            </a:r>
            <a:r>
              <a:rPr lang="en-US" b="1" dirty="0">
                <a:solidFill>
                  <a:srgbClr val="C00000"/>
                </a:solidFill>
              </a:rPr>
              <a:t>his days the wicked man suffers torment, </a:t>
            </a:r>
            <a:r>
              <a:rPr lang="en-US" b="1" dirty="0" smtClean="0">
                <a:solidFill>
                  <a:srgbClr val="C00000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cruel suffer during all the years saved up for </a:t>
            </a:r>
            <a:r>
              <a:rPr lang="en-US" b="1" dirty="0" smtClean="0">
                <a:solidFill>
                  <a:srgbClr val="C00000"/>
                </a:solidFill>
              </a:rPr>
              <a:t>them </a:t>
            </a:r>
            <a:r>
              <a:rPr lang="en-US" i="1" dirty="0" smtClean="0"/>
              <a:t>[NCV].  </a:t>
            </a:r>
            <a:r>
              <a:rPr lang="en-US" dirty="0" smtClean="0"/>
              <a:t>21 </a:t>
            </a:r>
            <a:r>
              <a:rPr lang="en-US" dirty="0"/>
              <a:t>Terrifying sounds fill his ears</a:t>
            </a:r>
            <a:r>
              <a:rPr lang="en-US" dirty="0" smtClean="0"/>
              <a:t>; when </a:t>
            </a:r>
            <a:r>
              <a:rPr lang="en-US" dirty="0"/>
              <a:t>all seems well, marauders attack him. </a:t>
            </a:r>
            <a:r>
              <a:rPr lang="en-US" dirty="0" smtClean="0"/>
              <a:t>22 </a:t>
            </a:r>
            <a:r>
              <a:rPr lang="en-US" b="1" dirty="0">
                <a:solidFill>
                  <a:srgbClr val="C00000"/>
                </a:solidFill>
              </a:rPr>
              <a:t>He despairs of escaping the darkness</a:t>
            </a:r>
            <a:r>
              <a:rPr lang="en-US" b="1" dirty="0" smtClean="0">
                <a:solidFill>
                  <a:srgbClr val="C00000"/>
                </a:solidFill>
              </a:rPr>
              <a:t>; </a:t>
            </a:r>
            <a:r>
              <a:rPr lang="en-US" dirty="0" smtClean="0"/>
              <a:t>he </a:t>
            </a:r>
            <a:r>
              <a:rPr lang="en-US" dirty="0"/>
              <a:t>is marked for the sword. </a:t>
            </a:r>
            <a:r>
              <a:rPr lang="en-US" dirty="0" smtClean="0"/>
              <a:t>23 </a:t>
            </a:r>
            <a:r>
              <a:rPr lang="en-US" dirty="0"/>
              <a:t>He wanders about — food for vultures</a:t>
            </a:r>
            <a:r>
              <a:rPr lang="en-US" dirty="0" smtClean="0"/>
              <a:t>; he </a:t>
            </a:r>
            <a:r>
              <a:rPr lang="en-US" dirty="0"/>
              <a:t>knows the day of darkness is at hand. </a:t>
            </a:r>
            <a:r>
              <a:rPr lang="en-US" dirty="0" smtClean="0"/>
              <a:t>24 </a:t>
            </a:r>
            <a:r>
              <a:rPr lang="en-US" b="1" dirty="0">
                <a:solidFill>
                  <a:srgbClr val="7030A0"/>
                </a:solidFill>
              </a:rPr>
              <a:t>Distress and anguish fill him with terror</a:t>
            </a:r>
            <a:r>
              <a:rPr lang="en-US" b="1" dirty="0" smtClean="0">
                <a:solidFill>
                  <a:srgbClr val="7030A0"/>
                </a:solidFill>
              </a:rPr>
              <a:t>; they </a:t>
            </a:r>
            <a:r>
              <a:rPr lang="en-US" b="1" dirty="0">
                <a:solidFill>
                  <a:srgbClr val="7030A0"/>
                </a:solidFill>
              </a:rPr>
              <a:t>overwhelm him, like a king poised to attack, 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25 </a:t>
            </a:r>
            <a:r>
              <a:rPr lang="en-US" b="1" dirty="0">
                <a:solidFill>
                  <a:srgbClr val="C00000"/>
                </a:solidFill>
              </a:rPr>
              <a:t>because he shakes his fist at </a:t>
            </a:r>
            <a:r>
              <a:rPr lang="en-US" b="1" dirty="0" smtClean="0">
                <a:solidFill>
                  <a:srgbClr val="C00000"/>
                </a:solidFill>
              </a:rPr>
              <a:t>God and </a:t>
            </a:r>
            <a:r>
              <a:rPr lang="en-US" b="1" dirty="0">
                <a:solidFill>
                  <a:srgbClr val="C00000"/>
                </a:solidFill>
              </a:rPr>
              <a:t>vaunts himself against the Almighty,</a:t>
            </a:r>
            <a:r>
              <a:rPr lang="en-US" dirty="0"/>
              <a:t> </a:t>
            </a:r>
            <a:r>
              <a:rPr lang="en-US" dirty="0" smtClean="0"/>
              <a:t>26 </a:t>
            </a:r>
            <a:r>
              <a:rPr lang="en-US" dirty="0"/>
              <a:t>defiantly charging against </a:t>
            </a:r>
            <a:r>
              <a:rPr lang="en-US" dirty="0" smtClean="0"/>
              <a:t>him with </a:t>
            </a:r>
            <a:r>
              <a:rPr lang="en-US" dirty="0"/>
              <a:t>a thick, strong shield. </a:t>
            </a:r>
            <a:r>
              <a:rPr lang="en-US" dirty="0" smtClean="0"/>
              <a:t> </a:t>
            </a:r>
            <a:r>
              <a:rPr lang="en-US" i="1" dirty="0" smtClean="0"/>
              <a:t>[like </a:t>
            </a:r>
            <a:r>
              <a:rPr lang="en-US" i="1" dirty="0" err="1" smtClean="0"/>
              <a:t>Eliphaz</a:t>
            </a:r>
            <a:r>
              <a:rPr lang="en-US" i="1" dirty="0" smtClean="0"/>
              <a:t> sees Job doing]</a:t>
            </a:r>
            <a:endParaRPr lang="en-US" i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78543" y="142220"/>
            <a:ext cx="777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The wicked live in fear of their punishment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1722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There is no peace for the wicked</a:t>
            </a:r>
          </a:p>
        </p:txBody>
      </p:sp>
    </p:spTree>
    <p:extLst>
      <p:ext uri="{BB962C8B-B14F-4D97-AF65-F5344CB8AC3E}">
        <p14:creationId xmlns:p14="http://schemas.microsoft.com/office/powerpoint/2010/main" val="161489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685800" y="86380"/>
            <a:ext cx="10668000" cy="660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9543" y="438366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15:27-35 (</a:t>
            </a:r>
            <a:r>
              <a:rPr lang="en-US" sz="4800" b="1" dirty="0" err="1" smtClean="0">
                <a:solidFill>
                  <a:srgbClr val="663300"/>
                </a:solidFill>
              </a:rPr>
              <a:t>NiRV</a:t>
            </a:r>
            <a:r>
              <a:rPr lang="en-US" sz="4800" b="1" dirty="0" smtClean="0">
                <a:solidFill>
                  <a:srgbClr val="663300"/>
                </a:solidFill>
              </a:rPr>
              <a:t>)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743" y="1213066"/>
            <a:ext cx="8541657" cy="5098834"/>
          </a:xfrm>
        </p:spPr>
        <p:txBody>
          <a:bodyPr>
            <a:normAutofit fontScale="77500" lnSpcReduction="20000"/>
          </a:bodyPr>
          <a:lstStyle/>
          <a:p>
            <a:pPr marL="0" indent="231775">
              <a:buNone/>
            </a:pPr>
            <a:r>
              <a:rPr lang="en-US" dirty="0" smtClean="0"/>
              <a:t>27 </a:t>
            </a:r>
            <a:r>
              <a:rPr lang="en-US" dirty="0"/>
              <a:t>“</a:t>
            </a:r>
            <a:r>
              <a:rPr lang="en-US" b="1" dirty="0">
                <a:solidFill>
                  <a:srgbClr val="C00000"/>
                </a:solidFill>
              </a:rPr>
              <a:t>Their faces are very fat</a:t>
            </a:r>
            <a:r>
              <a:rPr lang="en-US" b="1" dirty="0" smtClean="0">
                <a:solidFill>
                  <a:srgbClr val="C00000"/>
                </a:solidFill>
              </a:rPr>
              <a:t>. Their </a:t>
            </a:r>
            <a:r>
              <a:rPr lang="en-US" b="1" dirty="0">
                <a:solidFill>
                  <a:srgbClr val="C00000"/>
                </a:solidFill>
              </a:rPr>
              <a:t>stomachs hang out</a:t>
            </a:r>
            <a:r>
              <a:rPr lang="en-US" b="1" dirty="0" smtClean="0">
                <a:solidFill>
                  <a:srgbClr val="C00000"/>
                </a:solidFill>
              </a:rPr>
              <a:t>. </a:t>
            </a:r>
            <a:r>
              <a:rPr lang="en-US" dirty="0" smtClean="0"/>
              <a:t>28 </a:t>
            </a:r>
            <a:r>
              <a:rPr lang="en-US" dirty="0"/>
              <a:t>They’ll live in towns that have been destroyed</a:t>
            </a:r>
            <a:r>
              <a:rPr lang="en-US" dirty="0" smtClean="0"/>
              <a:t>. They’ll </a:t>
            </a:r>
            <a:r>
              <a:rPr lang="en-US" dirty="0"/>
              <a:t>live in houses where no one else lives</a:t>
            </a:r>
            <a:r>
              <a:rPr lang="en-US" dirty="0" smtClean="0"/>
              <a:t>. </a:t>
            </a:r>
            <a:r>
              <a:rPr lang="en-US" b="1" dirty="0" smtClean="0">
                <a:solidFill>
                  <a:srgbClr val="7030A0"/>
                </a:solidFill>
              </a:rPr>
              <a:t>The </a:t>
            </a:r>
            <a:r>
              <a:rPr lang="en-US" b="1" dirty="0">
                <a:solidFill>
                  <a:srgbClr val="7030A0"/>
                </a:solidFill>
              </a:rPr>
              <a:t>houses will crumble to pieces</a:t>
            </a:r>
            <a:r>
              <a:rPr lang="en-US" b="1" dirty="0" smtClean="0">
                <a:solidFill>
                  <a:srgbClr val="7030A0"/>
                </a:solidFill>
              </a:rPr>
              <a:t>.</a:t>
            </a:r>
            <a:r>
              <a:rPr lang="en-US" dirty="0" smtClean="0"/>
              <a:t> 29 </a:t>
            </a:r>
            <a:r>
              <a:rPr lang="en-US" b="1" dirty="0">
                <a:solidFill>
                  <a:srgbClr val="7030A0"/>
                </a:solidFill>
              </a:rPr>
              <a:t>They won’t be rich anymore. </a:t>
            </a:r>
            <a:r>
              <a:rPr lang="en-US" dirty="0"/>
              <a:t>Their wealth won’t last</a:t>
            </a:r>
            <a:r>
              <a:rPr lang="en-US" dirty="0" smtClean="0"/>
              <a:t>. Their </a:t>
            </a:r>
            <a:r>
              <a:rPr lang="en-US" dirty="0"/>
              <a:t>property will no longer spread out over the land</a:t>
            </a:r>
            <a:r>
              <a:rPr lang="en-US" dirty="0" smtClean="0"/>
              <a:t>. 30 </a:t>
            </a:r>
            <a:r>
              <a:rPr lang="en-US" dirty="0"/>
              <a:t>They won’t escape the </a:t>
            </a:r>
            <a:r>
              <a:rPr lang="en-US" dirty="0" smtClean="0"/>
              <a:t>darkness. A </a:t>
            </a:r>
            <a:r>
              <a:rPr lang="en-US" dirty="0"/>
              <a:t>flame will dry up everything they have</a:t>
            </a:r>
            <a:r>
              <a:rPr lang="en-US" dirty="0" smtClean="0"/>
              <a:t>. </a:t>
            </a:r>
            <a:r>
              <a:rPr lang="en-US" b="1" dirty="0" smtClean="0">
                <a:solidFill>
                  <a:srgbClr val="7030A0"/>
                </a:solidFill>
              </a:rPr>
              <a:t>The </a:t>
            </a:r>
            <a:r>
              <a:rPr lang="en-US" b="1" dirty="0">
                <a:solidFill>
                  <a:srgbClr val="7030A0"/>
                </a:solidFill>
              </a:rPr>
              <a:t>breath of God will blow them away</a:t>
            </a:r>
            <a:r>
              <a:rPr lang="en-US" b="1" dirty="0" smtClean="0">
                <a:solidFill>
                  <a:srgbClr val="7030A0"/>
                </a:solidFill>
              </a:rPr>
              <a:t>. </a:t>
            </a:r>
            <a:r>
              <a:rPr lang="en-US" dirty="0" smtClean="0"/>
              <a:t>31 </a:t>
            </a:r>
            <a:r>
              <a:rPr lang="en-US" b="1" dirty="0">
                <a:solidFill>
                  <a:srgbClr val="C00000"/>
                </a:solidFill>
              </a:rPr>
              <a:t>Don’t let them fool </a:t>
            </a:r>
            <a:r>
              <a:rPr lang="en-US" b="1" dirty="0" smtClean="0">
                <a:solidFill>
                  <a:srgbClr val="C00000"/>
                </a:solidFill>
              </a:rPr>
              <a:t>themselves by </a:t>
            </a:r>
            <a:r>
              <a:rPr lang="en-US" b="1" dirty="0">
                <a:solidFill>
                  <a:srgbClr val="C00000"/>
                </a:solidFill>
              </a:rPr>
              <a:t>trusting in what is worthless</a:t>
            </a:r>
            <a:r>
              <a:rPr lang="en-US" b="1" dirty="0" smtClean="0">
                <a:solidFill>
                  <a:srgbClr val="C00000"/>
                </a:solidFill>
              </a:rPr>
              <a:t>. They </a:t>
            </a:r>
            <a:r>
              <a:rPr lang="en-US" b="1" dirty="0">
                <a:solidFill>
                  <a:srgbClr val="C00000"/>
                </a:solidFill>
              </a:rPr>
              <a:t>won’t get anything out of it</a:t>
            </a:r>
            <a:r>
              <a:rPr lang="en-US" b="1" dirty="0" smtClean="0">
                <a:solidFill>
                  <a:srgbClr val="C00000"/>
                </a:solidFill>
              </a:rPr>
              <a:t>. 32 </a:t>
            </a:r>
            <a:r>
              <a:rPr lang="en-US" b="1" dirty="0">
                <a:solidFill>
                  <a:srgbClr val="7030A0"/>
                </a:solidFill>
              </a:rPr>
              <a:t>Even before they die, they’ll be paid back in full</a:t>
            </a:r>
            <a:r>
              <a:rPr lang="en-US" b="1" dirty="0" smtClean="0">
                <a:solidFill>
                  <a:srgbClr val="7030A0"/>
                </a:solidFill>
              </a:rPr>
              <a:t>.</a:t>
            </a:r>
            <a:r>
              <a:rPr lang="en-US" b="1" dirty="0" smtClean="0">
                <a:solidFill>
                  <a:srgbClr val="C00000"/>
                </a:solidFill>
              </a:rPr>
              <a:t> No </a:t>
            </a:r>
            <a:r>
              <a:rPr lang="en-US" b="1" dirty="0">
                <a:solidFill>
                  <a:srgbClr val="C00000"/>
                </a:solidFill>
              </a:rPr>
              <a:t>matter what they do, it won’t succeed</a:t>
            </a:r>
            <a:r>
              <a:rPr lang="en-US" b="1" dirty="0" smtClean="0">
                <a:solidFill>
                  <a:srgbClr val="C00000"/>
                </a:solidFill>
              </a:rPr>
              <a:t>. </a:t>
            </a:r>
            <a:r>
              <a:rPr lang="en-US" dirty="0" smtClean="0"/>
              <a:t>33 </a:t>
            </a:r>
            <a:r>
              <a:rPr lang="en-US" dirty="0"/>
              <a:t>They’ll be like </a:t>
            </a:r>
            <a:r>
              <a:rPr lang="en-US" dirty="0" smtClean="0"/>
              <a:t>vines that </a:t>
            </a:r>
            <a:r>
              <a:rPr lang="en-US" dirty="0"/>
              <a:t>are stripped of their unripe grapes</a:t>
            </a:r>
            <a:r>
              <a:rPr lang="en-US" dirty="0" smtClean="0"/>
              <a:t>. They’ll </a:t>
            </a:r>
            <a:r>
              <a:rPr lang="en-US" dirty="0"/>
              <a:t>be like olive </a:t>
            </a:r>
            <a:r>
              <a:rPr lang="en-US" dirty="0" smtClean="0"/>
              <a:t>trees that </a:t>
            </a:r>
            <a:r>
              <a:rPr lang="en-US" dirty="0"/>
              <a:t>drop their flowers</a:t>
            </a:r>
            <a:r>
              <a:rPr lang="en-US" dirty="0" smtClean="0"/>
              <a:t>. 34 </a:t>
            </a:r>
            <a:r>
              <a:rPr lang="en-US" b="1" dirty="0">
                <a:solidFill>
                  <a:srgbClr val="7030A0"/>
                </a:solidFill>
              </a:rPr>
              <a:t>People who are ungodly won’t have any children</a:t>
            </a:r>
            <a:r>
              <a:rPr lang="en-US" b="1" dirty="0" smtClean="0">
                <a:solidFill>
                  <a:srgbClr val="7030A0"/>
                </a:solidFill>
              </a:rPr>
              <a:t>. Fire </a:t>
            </a:r>
            <a:r>
              <a:rPr lang="en-US" b="1" dirty="0">
                <a:solidFill>
                  <a:srgbClr val="7030A0"/>
                </a:solidFill>
              </a:rPr>
              <a:t>will burn up the tents </a:t>
            </a:r>
            <a:r>
              <a:rPr lang="en-US" dirty="0"/>
              <a:t>of people who accept </a:t>
            </a:r>
            <a:r>
              <a:rPr lang="en-US" dirty="0" smtClean="0"/>
              <a:t>money from </a:t>
            </a:r>
            <a:r>
              <a:rPr lang="en-US" dirty="0"/>
              <a:t>those who want special favors</a:t>
            </a:r>
            <a:r>
              <a:rPr lang="en-US" dirty="0" smtClean="0"/>
              <a:t>. 35 </a:t>
            </a:r>
            <a:r>
              <a:rPr lang="en-US" dirty="0"/>
              <a:t>Instead of having children</a:t>
            </a:r>
            <a:r>
              <a:rPr lang="en-US" dirty="0" smtClean="0"/>
              <a:t>, ungodly </a:t>
            </a:r>
            <a:r>
              <a:rPr lang="en-US" dirty="0"/>
              <a:t>people create suffering</a:t>
            </a:r>
            <a:r>
              <a:rPr lang="en-US" dirty="0" smtClean="0"/>
              <a:t>. All </a:t>
            </a:r>
            <a:r>
              <a:rPr lang="en-US" dirty="0"/>
              <a:t>they produce is evil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73743" y="40886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God will judge the wicked in this life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14400" y="63119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This is YOU Job!</a:t>
            </a:r>
          </a:p>
        </p:txBody>
      </p:sp>
    </p:spTree>
    <p:extLst>
      <p:ext uri="{BB962C8B-B14F-4D97-AF65-F5344CB8AC3E}">
        <p14:creationId xmlns:p14="http://schemas.microsoft.com/office/powerpoint/2010/main" val="180272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533400"/>
            <a:ext cx="9158514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79185"/>
            <a:ext cx="7010400" cy="82802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16:1-5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611615"/>
            <a:ext cx="7010400" cy="4429780"/>
          </a:xfrm>
        </p:spPr>
        <p:txBody>
          <a:bodyPr>
            <a:normAutofit fontScale="92500" lnSpcReduction="20000"/>
          </a:bodyPr>
          <a:lstStyle/>
          <a:p>
            <a:pPr marL="0" indent="231775">
              <a:buNone/>
            </a:pPr>
            <a:r>
              <a:rPr lang="en-US" dirty="0" smtClean="0"/>
              <a:t>Then </a:t>
            </a:r>
            <a:r>
              <a:rPr lang="en-US" dirty="0"/>
              <a:t>Job answered and said: </a:t>
            </a:r>
          </a:p>
          <a:p>
            <a:pPr marL="0" indent="231775">
              <a:buNone/>
            </a:pPr>
            <a:r>
              <a:rPr lang="en-US" dirty="0" smtClean="0"/>
              <a:t>2 </a:t>
            </a:r>
            <a:r>
              <a:rPr lang="en-US" dirty="0"/>
              <a:t>"I have heard many such things</a:t>
            </a:r>
            <a:r>
              <a:rPr lang="en-US" dirty="0" smtClean="0"/>
              <a:t>;  </a:t>
            </a:r>
            <a:r>
              <a:rPr lang="en-US" b="1" dirty="0" smtClean="0">
                <a:solidFill>
                  <a:srgbClr val="C00000"/>
                </a:solidFill>
              </a:rPr>
              <a:t>Miserable </a:t>
            </a:r>
            <a:r>
              <a:rPr lang="en-US" b="1" dirty="0">
                <a:solidFill>
                  <a:srgbClr val="C00000"/>
                </a:solidFill>
              </a:rPr>
              <a:t>comforters are you all! </a:t>
            </a:r>
            <a:r>
              <a:rPr lang="en-US" dirty="0" smtClean="0"/>
              <a:t>3 </a:t>
            </a:r>
            <a:r>
              <a:rPr lang="en-US" dirty="0"/>
              <a:t>Shall words of wind have an end</a:t>
            </a:r>
            <a:r>
              <a:rPr lang="en-US" dirty="0" smtClean="0"/>
              <a:t>? Or </a:t>
            </a:r>
            <a:r>
              <a:rPr lang="en-US" dirty="0"/>
              <a:t>what provokes you that you answer? </a:t>
            </a:r>
          </a:p>
          <a:p>
            <a:pPr marL="0" indent="231775">
              <a:buNone/>
            </a:pPr>
            <a:r>
              <a:rPr lang="en-US" dirty="0"/>
              <a:t>4 I also could speak as you do</a:t>
            </a:r>
            <a:r>
              <a:rPr lang="en-US" dirty="0" smtClean="0"/>
              <a:t>, if </a:t>
            </a:r>
            <a:r>
              <a:rPr lang="en-US" dirty="0"/>
              <a:t>your soul were in my soul's place</a:t>
            </a:r>
            <a:r>
              <a:rPr lang="en-US" dirty="0" smtClean="0"/>
              <a:t>. </a:t>
            </a:r>
            <a:r>
              <a:rPr lang="en-US" b="1" dirty="0" smtClean="0">
                <a:solidFill>
                  <a:srgbClr val="7030A0"/>
                </a:solidFill>
              </a:rPr>
              <a:t>I </a:t>
            </a:r>
            <a:r>
              <a:rPr lang="en-US" b="1" dirty="0">
                <a:solidFill>
                  <a:srgbClr val="7030A0"/>
                </a:solidFill>
              </a:rPr>
              <a:t>could heap up words against you</a:t>
            </a:r>
            <a:r>
              <a:rPr lang="en-US" b="1" dirty="0" smtClean="0">
                <a:solidFill>
                  <a:srgbClr val="7030A0"/>
                </a:solidFill>
              </a:rPr>
              <a:t>, and </a:t>
            </a:r>
            <a:r>
              <a:rPr lang="en-US" b="1" dirty="0">
                <a:solidFill>
                  <a:srgbClr val="7030A0"/>
                </a:solidFill>
              </a:rPr>
              <a:t>shake my head at you;</a:t>
            </a:r>
            <a:r>
              <a:rPr lang="en-US" dirty="0"/>
              <a:t> </a:t>
            </a:r>
            <a:r>
              <a:rPr lang="en-US" dirty="0" smtClean="0"/>
              <a:t> 5 </a:t>
            </a:r>
            <a:r>
              <a:rPr lang="en-US" b="1" dirty="0">
                <a:solidFill>
                  <a:srgbClr val="0000CC"/>
                </a:solidFill>
              </a:rPr>
              <a:t>But I would strengthen you with my mouth</a:t>
            </a:r>
            <a:r>
              <a:rPr lang="en-US" b="1" dirty="0" smtClean="0">
                <a:solidFill>
                  <a:srgbClr val="0000CC"/>
                </a:solidFill>
              </a:rPr>
              <a:t>, and </a:t>
            </a:r>
            <a:r>
              <a:rPr lang="en-US" b="1" dirty="0">
                <a:solidFill>
                  <a:srgbClr val="0000CC"/>
                </a:solidFill>
              </a:rPr>
              <a:t>the comfort of my lips would relieve your </a:t>
            </a:r>
            <a:r>
              <a:rPr lang="en-US" b="1" dirty="0" smtClean="0">
                <a:solidFill>
                  <a:srgbClr val="0000CC"/>
                </a:solidFill>
              </a:rPr>
              <a:t>grief</a:t>
            </a:r>
            <a:r>
              <a:rPr lang="en-US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16643" y="139750"/>
            <a:ext cx="769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Job is getting no comfort, just accusations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1722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Job used to comfort sufferers</a:t>
            </a:r>
          </a:p>
        </p:txBody>
      </p:sp>
    </p:spTree>
    <p:extLst>
      <p:ext uri="{BB962C8B-B14F-4D97-AF65-F5344CB8AC3E}">
        <p14:creationId xmlns:p14="http://schemas.microsoft.com/office/powerpoint/2010/main" val="141294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381000"/>
            <a:ext cx="9158514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7900" y="83820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16:7-10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429780"/>
          </a:xfrm>
        </p:spPr>
        <p:txBody>
          <a:bodyPr>
            <a:normAutofit fontScale="92500" lnSpcReduction="10000"/>
          </a:bodyPr>
          <a:lstStyle/>
          <a:p>
            <a:pPr marL="0" indent="231775">
              <a:buNone/>
            </a:pPr>
            <a:r>
              <a:rPr lang="en-US" dirty="0" smtClean="0"/>
              <a:t>7 </a:t>
            </a:r>
            <a:r>
              <a:rPr lang="en-US" b="1" dirty="0">
                <a:solidFill>
                  <a:srgbClr val="7030A0"/>
                </a:solidFill>
              </a:rPr>
              <a:t>But now He has worn me out</a:t>
            </a:r>
            <a:r>
              <a:rPr lang="en-US" b="1" dirty="0" smtClean="0">
                <a:solidFill>
                  <a:srgbClr val="7030A0"/>
                </a:solidFill>
              </a:rPr>
              <a:t>; </a:t>
            </a:r>
            <a:r>
              <a:rPr lang="en-US" dirty="0" smtClean="0"/>
              <a:t>You </a:t>
            </a:r>
            <a:r>
              <a:rPr lang="en-US" dirty="0"/>
              <a:t>have made desolate all my company. </a:t>
            </a:r>
            <a:r>
              <a:rPr lang="en-US" dirty="0" smtClean="0"/>
              <a:t>8 </a:t>
            </a:r>
            <a:r>
              <a:rPr lang="en-US" dirty="0"/>
              <a:t>You have shriveled me up</a:t>
            </a:r>
            <a:r>
              <a:rPr lang="en-US" dirty="0" smtClean="0"/>
              <a:t>, and </a:t>
            </a:r>
            <a:r>
              <a:rPr lang="en-US" b="1" dirty="0">
                <a:solidFill>
                  <a:srgbClr val="7030A0"/>
                </a:solidFill>
              </a:rPr>
              <a:t>it is a witness against me</a:t>
            </a:r>
            <a:r>
              <a:rPr lang="en-US" b="1" dirty="0" smtClean="0">
                <a:solidFill>
                  <a:srgbClr val="7030A0"/>
                </a:solidFill>
              </a:rPr>
              <a:t>; </a:t>
            </a:r>
            <a:r>
              <a:rPr lang="en-US" dirty="0" smtClean="0"/>
              <a:t>My </a:t>
            </a:r>
            <a:r>
              <a:rPr lang="en-US" dirty="0"/>
              <a:t>leanness rises up against </a:t>
            </a:r>
            <a:r>
              <a:rPr lang="en-US" dirty="0" smtClean="0"/>
              <a:t>me and </a:t>
            </a:r>
            <a:r>
              <a:rPr lang="en-US" dirty="0"/>
              <a:t>bears witness to my face. </a:t>
            </a:r>
            <a:r>
              <a:rPr lang="en-US" dirty="0" smtClean="0"/>
              <a:t>9 </a:t>
            </a:r>
            <a:r>
              <a:rPr lang="en-US" b="1" dirty="0">
                <a:solidFill>
                  <a:srgbClr val="C00000"/>
                </a:solidFill>
              </a:rPr>
              <a:t>He tears me in His wrath, and hates me</a:t>
            </a:r>
            <a:r>
              <a:rPr lang="en-US" b="1" dirty="0" smtClean="0">
                <a:solidFill>
                  <a:srgbClr val="C00000"/>
                </a:solidFill>
              </a:rPr>
              <a:t>; He </a:t>
            </a:r>
            <a:r>
              <a:rPr lang="en-US" b="1" dirty="0">
                <a:solidFill>
                  <a:srgbClr val="C00000"/>
                </a:solidFill>
              </a:rPr>
              <a:t>gnashes at me with His teeth</a:t>
            </a:r>
            <a:r>
              <a:rPr lang="en-US" b="1" dirty="0" smtClean="0">
                <a:solidFill>
                  <a:srgbClr val="C00000"/>
                </a:solidFill>
              </a:rPr>
              <a:t>; My </a:t>
            </a:r>
            <a:r>
              <a:rPr lang="en-US" b="1" dirty="0">
                <a:solidFill>
                  <a:srgbClr val="C00000"/>
                </a:solidFill>
              </a:rPr>
              <a:t>adversary sharpens His gaze on me. </a:t>
            </a:r>
            <a:r>
              <a:rPr lang="en-US" dirty="0" smtClean="0"/>
              <a:t>10 </a:t>
            </a:r>
            <a:r>
              <a:rPr lang="en-US" dirty="0"/>
              <a:t>They gape at me with their mouth</a:t>
            </a:r>
            <a:r>
              <a:rPr lang="en-US" dirty="0" smtClean="0"/>
              <a:t>, they </a:t>
            </a:r>
            <a:r>
              <a:rPr lang="en-US" dirty="0"/>
              <a:t>strike me reproachfully on the cheek</a:t>
            </a:r>
            <a:r>
              <a:rPr lang="en-US" dirty="0" smtClean="0"/>
              <a:t>, they </a:t>
            </a:r>
            <a:r>
              <a:rPr lang="en-US" dirty="0"/>
              <a:t>gather together against me.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7643" y="119390"/>
            <a:ext cx="693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Comic Sans MS" pitchFamily="66" charset="0"/>
              </a:rPr>
              <a:t>God has witnessed against me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38200" y="6215390"/>
            <a:ext cx="769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Feels God has turned everyone against Job</a:t>
            </a:r>
          </a:p>
        </p:txBody>
      </p:sp>
    </p:spTree>
    <p:extLst>
      <p:ext uri="{BB962C8B-B14F-4D97-AF65-F5344CB8AC3E}">
        <p14:creationId xmlns:p14="http://schemas.microsoft.com/office/powerpoint/2010/main" val="159163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152400"/>
            <a:ext cx="9158514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67562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16:11-14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429780"/>
          </a:xfrm>
        </p:spPr>
        <p:txBody>
          <a:bodyPr>
            <a:normAutofit fontScale="92500" lnSpcReduction="10000"/>
          </a:bodyPr>
          <a:lstStyle/>
          <a:p>
            <a:pPr marL="0" indent="231775">
              <a:buNone/>
            </a:pPr>
            <a:r>
              <a:rPr lang="en-US" dirty="0" smtClean="0"/>
              <a:t>11 </a:t>
            </a:r>
            <a:r>
              <a:rPr lang="en-US" b="1" dirty="0">
                <a:solidFill>
                  <a:srgbClr val="C00000"/>
                </a:solidFill>
              </a:rPr>
              <a:t>God has delivered me to the ungodly</a:t>
            </a:r>
            <a:r>
              <a:rPr lang="en-US" b="1" dirty="0" smtClean="0">
                <a:solidFill>
                  <a:srgbClr val="C00000"/>
                </a:solidFill>
              </a:rPr>
              <a:t>, and </a:t>
            </a:r>
            <a:r>
              <a:rPr lang="en-US" b="1" dirty="0">
                <a:solidFill>
                  <a:srgbClr val="C00000"/>
                </a:solidFill>
              </a:rPr>
              <a:t>turned me over to the hands of the wicked. </a:t>
            </a:r>
            <a:r>
              <a:rPr lang="en-US" dirty="0" smtClean="0"/>
              <a:t>12 </a:t>
            </a:r>
            <a:r>
              <a:rPr lang="en-US" dirty="0"/>
              <a:t>I was at ease, </a:t>
            </a:r>
            <a:r>
              <a:rPr lang="en-US" b="1" dirty="0">
                <a:solidFill>
                  <a:srgbClr val="C00000"/>
                </a:solidFill>
              </a:rPr>
              <a:t>but He has shattered me</a:t>
            </a:r>
            <a:r>
              <a:rPr lang="en-US" b="1" dirty="0" smtClean="0">
                <a:solidFill>
                  <a:srgbClr val="C00000"/>
                </a:solidFill>
              </a:rPr>
              <a:t>; He </a:t>
            </a:r>
            <a:r>
              <a:rPr lang="en-US" b="1" dirty="0">
                <a:solidFill>
                  <a:srgbClr val="C00000"/>
                </a:solidFill>
              </a:rPr>
              <a:t>also has taken me by my neck, and shaken me to pieces</a:t>
            </a:r>
            <a:r>
              <a:rPr lang="en-US" b="1" dirty="0" smtClean="0">
                <a:solidFill>
                  <a:srgbClr val="C00000"/>
                </a:solidFill>
              </a:rPr>
              <a:t>; He </a:t>
            </a:r>
            <a:r>
              <a:rPr lang="en-US" b="1" dirty="0">
                <a:solidFill>
                  <a:srgbClr val="C00000"/>
                </a:solidFill>
              </a:rPr>
              <a:t>has set me up for His target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n-US" dirty="0" smtClean="0"/>
              <a:t>13 </a:t>
            </a:r>
            <a:r>
              <a:rPr lang="en-US" dirty="0"/>
              <a:t>His archers surround me</a:t>
            </a:r>
            <a:r>
              <a:rPr lang="en-US" dirty="0" smtClean="0"/>
              <a:t>. </a:t>
            </a:r>
            <a:r>
              <a:rPr lang="en-US" b="1" dirty="0" smtClean="0">
                <a:solidFill>
                  <a:srgbClr val="C00000"/>
                </a:solidFill>
              </a:rPr>
              <a:t>He </a:t>
            </a:r>
            <a:r>
              <a:rPr lang="en-US" b="1" dirty="0">
                <a:solidFill>
                  <a:srgbClr val="C00000"/>
                </a:solidFill>
              </a:rPr>
              <a:t>pierces my heart and does not pity</a:t>
            </a:r>
            <a:r>
              <a:rPr lang="en-US" b="1" dirty="0" smtClean="0">
                <a:solidFill>
                  <a:srgbClr val="C00000"/>
                </a:solidFill>
              </a:rPr>
              <a:t>;</a:t>
            </a:r>
            <a:r>
              <a:rPr lang="en-US" dirty="0" smtClean="0"/>
              <a:t> He </a:t>
            </a:r>
            <a:r>
              <a:rPr lang="en-US" dirty="0"/>
              <a:t>pours out my gall on the ground. </a:t>
            </a:r>
            <a:r>
              <a:rPr lang="en-US" dirty="0" smtClean="0"/>
              <a:t>14 </a:t>
            </a:r>
            <a:r>
              <a:rPr lang="en-US" dirty="0"/>
              <a:t>He breaks me with wound upon wound</a:t>
            </a:r>
            <a:r>
              <a:rPr lang="en-US" dirty="0" smtClean="0"/>
              <a:t>; </a:t>
            </a:r>
            <a:r>
              <a:rPr lang="en-US" b="1" dirty="0" smtClean="0">
                <a:solidFill>
                  <a:srgbClr val="C00000"/>
                </a:solidFill>
              </a:rPr>
              <a:t>He </a:t>
            </a:r>
            <a:r>
              <a:rPr lang="en-US" b="1" dirty="0">
                <a:solidFill>
                  <a:srgbClr val="C00000"/>
                </a:solidFill>
              </a:rPr>
              <a:t>runs at me like a warrior.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God has set out to destroy me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1722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Feels God has no compassion or pity</a:t>
            </a:r>
          </a:p>
        </p:txBody>
      </p:sp>
    </p:spTree>
    <p:extLst>
      <p:ext uri="{BB962C8B-B14F-4D97-AF65-F5344CB8AC3E}">
        <p14:creationId xmlns:p14="http://schemas.microsoft.com/office/powerpoint/2010/main" val="307527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304800"/>
            <a:ext cx="9158514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789076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16:18-22 </a:t>
            </a:r>
            <a:r>
              <a:rPr lang="en-US" b="1" dirty="0" smtClean="0">
                <a:solidFill>
                  <a:srgbClr val="663300"/>
                </a:solidFill>
              </a:rPr>
              <a:t>(ESV)</a:t>
            </a:r>
            <a:endParaRPr lang="en-US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429780"/>
          </a:xfrm>
        </p:spPr>
        <p:txBody>
          <a:bodyPr>
            <a:normAutofit fontScale="92500" lnSpcReduction="10000"/>
          </a:bodyPr>
          <a:lstStyle/>
          <a:p>
            <a:pPr marL="0" indent="231775">
              <a:buNone/>
            </a:pPr>
            <a:r>
              <a:rPr lang="en-US" dirty="0" smtClean="0"/>
              <a:t>18 </a:t>
            </a:r>
            <a:r>
              <a:rPr lang="en-US" b="1" dirty="0">
                <a:solidFill>
                  <a:srgbClr val="0000CC"/>
                </a:solidFill>
              </a:rPr>
              <a:t>"O earth, cover not my blood</a:t>
            </a:r>
            <a:r>
              <a:rPr lang="en-US" b="1" dirty="0" smtClean="0">
                <a:solidFill>
                  <a:srgbClr val="0000CC"/>
                </a:solidFill>
              </a:rPr>
              <a:t>, and </a:t>
            </a:r>
            <a:r>
              <a:rPr lang="en-US" b="1" dirty="0">
                <a:solidFill>
                  <a:srgbClr val="0000CC"/>
                </a:solidFill>
              </a:rPr>
              <a:t>let my cry find no resting place</a:t>
            </a:r>
            <a:r>
              <a:rPr lang="en-US" b="1" dirty="0" smtClean="0">
                <a:solidFill>
                  <a:srgbClr val="0000CC"/>
                </a:solidFill>
              </a:rPr>
              <a:t>. </a:t>
            </a:r>
            <a:r>
              <a:rPr lang="en-US" dirty="0" smtClean="0"/>
              <a:t>19 </a:t>
            </a:r>
            <a:r>
              <a:rPr lang="en-US" b="1" dirty="0">
                <a:solidFill>
                  <a:srgbClr val="7030A0"/>
                </a:solidFill>
              </a:rPr>
              <a:t>Even now, behold, my witness is in heaven</a:t>
            </a:r>
            <a:r>
              <a:rPr lang="en-US" b="1" dirty="0" smtClean="0">
                <a:solidFill>
                  <a:srgbClr val="7030A0"/>
                </a:solidFill>
              </a:rPr>
              <a:t>, and </a:t>
            </a:r>
            <a:r>
              <a:rPr lang="en-US" b="1" dirty="0">
                <a:solidFill>
                  <a:srgbClr val="7030A0"/>
                </a:solidFill>
              </a:rPr>
              <a:t>he who testifies for me is on high.</a:t>
            </a:r>
          </a:p>
          <a:p>
            <a:pPr marL="0" indent="231775">
              <a:buNone/>
            </a:pPr>
            <a:r>
              <a:rPr lang="en-US" dirty="0"/>
              <a:t>20 My friends scorn me</a:t>
            </a:r>
            <a:r>
              <a:rPr lang="en-US" dirty="0" smtClean="0"/>
              <a:t>; my </a:t>
            </a:r>
            <a:r>
              <a:rPr lang="en-US" dirty="0"/>
              <a:t>eye pours out tears to God</a:t>
            </a:r>
            <a:r>
              <a:rPr lang="en-US" dirty="0" smtClean="0"/>
              <a:t>, 21 </a:t>
            </a:r>
            <a:r>
              <a:rPr lang="en-US" b="1" dirty="0">
                <a:solidFill>
                  <a:srgbClr val="C00000"/>
                </a:solidFill>
              </a:rPr>
              <a:t>that </a:t>
            </a:r>
            <a:r>
              <a:rPr lang="en-US" b="1" dirty="0" smtClean="0">
                <a:solidFill>
                  <a:srgbClr val="C00000"/>
                </a:solidFill>
              </a:rPr>
              <a:t>he </a:t>
            </a:r>
            <a:r>
              <a:rPr lang="en-US" i="1" dirty="0" smtClean="0"/>
              <a:t>[Job’s witness] </a:t>
            </a:r>
            <a:r>
              <a:rPr lang="en-US" b="1" dirty="0">
                <a:solidFill>
                  <a:srgbClr val="C00000"/>
                </a:solidFill>
              </a:rPr>
              <a:t>would argue the case of a man with God</a:t>
            </a:r>
            <a:r>
              <a:rPr lang="en-US" b="1" dirty="0" smtClean="0">
                <a:solidFill>
                  <a:srgbClr val="C00000"/>
                </a:solidFill>
              </a:rPr>
              <a:t>, as </a:t>
            </a:r>
            <a:r>
              <a:rPr lang="en-US" b="1" dirty="0">
                <a:solidFill>
                  <a:srgbClr val="C00000"/>
                </a:solidFill>
              </a:rPr>
              <a:t>a son of man does with his neighbor.</a:t>
            </a:r>
          </a:p>
          <a:p>
            <a:pPr marL="0" indent="231775">
              <a:buNone/>
            </a:pPr>
            <a:r>
              <a:rPr lang="en-US" dirty="0"/>
              <a:t>22 For when a few years have </a:t>
            </a:r>
            <a:r>
              <a:rPr lang="en-US" dirty="0" smtClean="0"/>
              <a:t>come I </a:t>
            </a:r>
            <a:r>
              <a:rPr lang="en-US" dirty="0"/>
              <a:t>shall go the way from which I shall not return.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74700" y="98811"/>
            <a:ext cx="75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</a:rPr>
              <a:t>There must be a witness who will justify Job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1722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Job wants to be vindicated in this life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581400" y="2667000"/>
            <a:ext cx="990600" cy="11430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1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3733800" cy="1295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1" dirty="0" smtClean="0">
                <a:solidFill>
                  <a:srgbClr val="C00000"/>
                </a:solidFill>
              </a:rPr>
              <a:t>Job’s Concern    at this time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550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Job is convinced that in                                      God’s justice, </a:t>
            </a:r>
            <a:r>
              <a:rPr lang="en-US" dirty="0" smtClean="0"/>
              <a:t>there must be a time and situation when a witness [Job’s redeemer] will stand up and vindicate Job before God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He wants his witness to convince God </a:t>
            </a:r>
            <a:r>
              <a:rPr lang="en-US" dirty="0" smtClean="0"/>
              <a:t>that God is wrong and has unjustly held Job guilty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CC"/>
                </a:solidFill>
              </a:rPr>
              <a:t>He wants everyone else to know </a:t>
            </a:r>
            <a:r>
              <a:rPr lang="en-US" dirty="0" smtClean="0"/>
              <a:t>that Job was innocent all the time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533400" y="5513754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Job wants this now before he dies, but is sure it will have to eventually happen</a:t>
            </a:r>
            <a:endParaRPr lang="en-US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2" name="Picture 2" descr="Image result for Job bi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442" y="76200"/>
            <a:ext cx="352735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66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304800"/>
            <a:ext cx="9158514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9501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4:12-16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429780"/>
          </a:xfrm>
        </p:spPr>
        <p:txBody>
          <a:bodyPr>
            <a:normAutofit fontScale="92500" lnSpcReduction="20000"/>
          </a:bodyPr>
          <a:lstStyle/>
          <a:p>
            <a:pPr marL="0" indent="231775">
              <a:buNone/>
            </a:pPr>
            <a:r>
              <a:rPr lang="en-US" dirty="0" smtClean="0"/>
              <a:t>12 </a:t>
            </a:r>
            <a:r>
              <a:rPr lang="en-US" dirty="0"/>
              <a:t>"Now </a:t>
            </a:r>
            <a:r>
              <a:rPr lang="en-US" b="1" dirty="0">
                <a:solidFill>
                  <a:srgbClr val="7030A0"/>
                </a:solidFill>
              </a:rPr>
              <a:t>a word was secretly brought to me</a:t>
            </a:r>
            <a:r>
              <a:rPr lang="en-US" b="1" dirty="0" smtClean="0">
                <a:solidFill>
                  <a:srgbClr val="7030A0"/>
                </a:solidFill>
              </a:rPr>
              <a:t>,</a:t>
            </a:r>
            <a:r>
              <a:rPr lang="en-US" dirty="0" smtClean="0"/>
              <a:t> and </a:t>
            </a:r>
            <a:r>
              <a:rPr lang="en-US" dirty="0"/>
              <a:t>my ear received a whisper of it. </a:t>
            </a:r>
            <a:r>
              <a:rPr lang="en-US" dirty="0" smtClean="0"/>
              <a:t> 13 </a:t>
            </a:r>
            <a:r>
              <a:rPr lang="en-US" dirty="0"/>
              <a:t>In disquieting thoughts from </a:t>
            </a:r>
            <a:r>
              <a:rPr lang="en-US" b="1" dirty="0">
                <a:solidFill>
                  <a:srgbClr val="7030A0"/>
                </a:solidFill>
              </a:rPr>
              <a:t>the visions of the night</a:t>
            </a:r>
            <a:r>
              <a:rPr lang="en-US" b="1" dirty="0" smtClean="0">
                <a:solidFill>
                  <a:srgbClr val="7030A0"/>
                </a:solidFill>
              </a:rPr>
              <a:t>, </a:t>
            </a:r>
            <a:r>
              <a:rPr lang="en-US" dirty="0" smtClean="0"/>
              <a:t>when </a:t>
            </a:r>
            <a:r>
              <a:rPr lang="en-US" dirty="0"/>
              <a:t>deep sleep falls on men, </a:t>
            </a:r>
            <a:r>
              <a:rPr lang="en-US" dirty="0" smtClean="0"/>
              <a:t>14 </a:t>
            </a:r>
            <a:r>
              <a:rPr lang="en-US" dirty="0"/>
              <a:t>Fear came upon me, and trembling</a:t>
            </a:r>
            <a:r>
              <a:rPr lang="en-US" dirty="0" smtClean="0"/>
              <a:t>, which </a:t>
            </a:r>
            <a:r>
              <a:rPr lang="en-US" dirty="0"/>
              <a:t>made all my bones shake. </a:t>
            </a:r>
          </a:p>
          <a:p>
            <a:pPr marL="0" indent="231775">
              <a:buNone/>
            </a:pPr>
            <a:r>
              <a:rPr lang="en-US" dirty="0"/>
              <a:t>15 </a:t>
            </a:r>
            <a:r>
              <a:rPr lang="en-US" b="1" dirty="0">
                <a:solidFill>
                  <a:srgbClr val="7030A0"/>
                </a:solidFill>
              </a:rPr>
              <a:t>Then a spirit passed before my face</a:t>
            </a:r>
            <a:r>
              <a:rPr lang="en-US" b="1" dirty="0" smtClean="0">
                <a:solidFill>
                  <a:srgbClr val="7030A0"/>
                </a:solidFill>
              </a:rPr>
              <a:t>; </a:t>
            </a:r>
            <a:r>
              <a:rPr lang="en-US" dirty="0" smtClean="0"/>
              <a:t>The </a:t>
            </a:r>
            <a:r>
              <a:rPr lang="en-US" dirty="0"/>
              <a:t>hair on my body stood up. </a:t>
            </a:r>
            <a:r>
              <a:rPr lang="en-US" dirty="0" smtClean="0"/>
              <a:t> 16 </a:t>
            </a:r>
            <a:r>
              <a:rPr lang="en-US" dirty="0"/>
              <a:t>It stood still</a:t>
            </a:r>
            <a:r>
              <a:rPr lang="en-US" dirty="0" smtClean="0"/>
              <a:t>, but </a:t>
            </a:r>
            <a:r>
              <a:rPr lang="en-US" dirty="0"/>
              <a:t>I could not discern its appearance</a:t>
            </a:r>
            <a:r>
              <a:rPr lang="en-US" dirty="0" smtClean="0"/>
              <a:t>. A </a:t>
            </a:r>
            <a:r>
              <a:rPr lang="en-US" dirty="0"/>
              <a:t>form was before my eyes</a:t>
            </a:r>
            <a:r>
              <a:rPr lang="en-US" dirty="0" smtClean="0"/>
              <a:t>; There </a:t>
            </a:r>
            <a:r>
              <a:rPr lang="en-US" dirty="0"/>
              <a:t>was silence</a:t>
            </a:r>
            <a:r>
              <a:rPr lang="en-US" dirty="0" smtClean="0"/>
              <a:t>; </a:t>
            </a:r>
            <a:r>
              <a:rPr lang="en-US" b="1" dirty="0" smtClean="0">
                <a:solidFill>
                  <a:srgbClr val="7030A0"/>
                </a:solidFill>
              </a:rPr>
              <a:t>Then </a:t>
            </a:r>
            <a:r>
              <a:rPr lang="en-US" b="1" dirty="0">
                <a:solidFill>
                  <a:srgbClr val="7030A0"/>
                </a:solidFill>
              </a:rPr>
              <a:t>I heard a voice saying: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C00000"/>
                </a:solidFill>
                <a:latin typeface="Comic Sans MS" pitchFamily="66" charset="0"/>
              </a:rPr>
              <a:t>Eliphaz</a:t>
            </a: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 claims Divine Inspiration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1722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How can you argue against inspiration?</a:t>
            </a:r>
          </a:p>
        </p:txBody>
      </p:sp>
    </p:spTree>
    <p:extLst>
      <p:ext uri="{BB962C8B-B14F-4D97-AF65-F5344CB8AC3E}">
        <p14:creationId xmlns:p14="http://schemas.microsoft.com/office/powerpoint/2010/main" val="135930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381000"/>
            <a:ext cx="9158514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2001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17:1-5 </a:t>
            </a:r>
            <a:r>
              <a:rPr lang="en-US" sz="4000" b="1" dirty="0" smtClean="0">
                <a:solidFill>
                  <a:srgbClr val="663300"/>
                </a:solidFill>
              </a:rPr>
              <a:t>(NASB)</a:t>
            </a:r>
            <a:endParaRPr lang="en-US" sz="40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162800" cy="4429780"/>
          </a:xfrm>
        </p:spPr>
        <p:txBody>
          <a:bodyPr>
            <a:normAutofit fontScale="85000" lnSpcReduction="10000"/>
          </a:bodyPr>
          <a:lstStyle/>
          <a:p>
            <a:pPr marL="0" indent="231775">
              <a:buNone/>
            </a:pPr>
            <a:r>
              <a:rPr lang="en-US" b="1" dirty="0" smtClean="0">
                <a:solidFill>
                  <a:srgbClr val="0000CC"/>
                </a:solidFill>
              </a:rPr>
              <a:t>"</a:t>
            </a:r>
            <a:r>
              <a:rPr lang="en-US" b="1" dirty="0">
                <a:solidFill>
                  <a:srgbClr val="0000CC"/>
                </a:solidFill>
              </a:rPr>
              <a:t>My spirit is broken, my days are extinguished</a:t>
            </a:r>
            <a:r>
              <a:rPr lang="en-US" b="1" dirty="0" smtClean="0">
                <a:solidFill>
                  <a:srgbClr val="0000CC"/>
                </a:solidFill>
              </a:rPr>
              <a:t>, the </a:t>
            </a:r>
            <a:r>
              <a:rPr lang="en-US" b="1" dirty="0">
                <a:solidFill>
                  <a:srgbClr val="0000CC"/>
                </a:solidFill>
              </a:rPr>
              <a:t>grave is ready for me.</a:t>
            </a:r>
            <a:r>
              <a:rPr lang="en-US" dirty="0"/>
              <a:t> </a:t>
            </a:r>
            <a:r>
              <a:rPr lang="en-US" dirty="0" smtClean="0"/>
              <a:t>2 </a:t>
            </a:r>
            <a:r>
              <a:rPr lang="en-US" dirty="0"/>
              <a:t>"Surely mockers are with </a:t>
            </a:r>
            <a:r>
              <a:rPr lang="en-US" dirty="0" smtClean="0"/>
              <a:t>me, and </a:t>
            </a:r>
            <a:r>
              <a:rPr lang="en-US" dirty="0"/>
              <a:t>my eye gazes on their provocation. </a:t>
            </a:r>
          </a:p>
          <a:p>
            <a:pPr marL="0" indent="231775">
              <a:buNone/>
            </a:pPr>
            <a:r>
              <a:rPr lang="en-US" dirty="0" smtClean="0"/>
              <a:t>3 </a:t>
            </a:r>
            <a:r>
              <a:rPr lang="en-US" b="1" dirty="0">
                <a:solidFill>
                  <a:srgbClr val="0000CC"/>
                </a:solidFill>
              </a:rPr>
              <a:t>"Lay down, now, a pledge for me with Yourself</a:t>
            </a:r>
            <a:r>
              <a:rPr lang="en-US" b="1" dirty="0" smtClean="0">
                <a:solidFill>
                  <a:srgbClr val="0000CC"/>
                </a:solidFill>
              </a:rPr>
              <a:t>; Who </a:t>
            </a:r>
            <a:r>
              <a:rPr lang="en-US" b="1" dirty="0">
                <a:solidFill>
                  <a:srgbClr val="0000CC"/>
                </a:solidFill>
              </a:rPr>
              <a:t>is there that will be my guarantor? 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4 </a:t>
            </a:r>
            <a:r>
              <a:rPr lang="en-US" b="1" dirty="0">
                <a:solidFill>
                  <a:srgbClr val="0000CC"/>
                </a:solidFill>
              </a:rPr>
              <a:t>"For You have kept their heart from understanding</a:t>
            </a:r>
            <a:r>
              <a:rPr lang="en-US" b="1" dirty="0" smtClean="0">
                <a:solidFill>
                  <a:srgbClr val="0000CC"/>
                </a:solidFill>
              </a:rPr>
              <a:t>, </a:t>
            </a:r>
            <a:r>
              <a:rPr lang="en-US" dirty="0" smtClean="0"/>
              <a:t>therefore </a:t>
            </a:r>
            <a:r>
              <a:rPr lang="en-US" dirty="0"/>
              <a:t>You will not exalt them. </a:t>
            </a:r>
          </a:p>
          <a:p>
            <a:pPr marL="0" indent="231775">
              <a:buNone/>
            </a:pPr>
            <a:r>
              <a:rPr lang="en-US" dirty="0"/>
              <a:t>5 "He who informs against friends for a share of the spoil</a:t>
            </a:r>
            <a:r>
              <a:rPr lang="en-US" dirty="0" smtClean="0"/>
              <a:t>, the </a:t>
            </a:r>
            <a:r>
              <a:rPr lang="en-US" dirty="0"/>
              <a:t>eyes of his children also will languish. </a:t>
            </a:r>
            <a:r>
              <a:rPr lang="en-US" i="1" dirty="0" smtClean="0"/>
              <a:t>[their children will be shamed when they see what their parents did]</a:t>
            </a:r>
            <a:endParaRPr lang="en-US" i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16643" y="133904"/>
            <a:ext cx="769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Job wants to be justified to his community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87614" y="6219019"/>
            <a:ext cx="769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Only God can eventually reveal Job’s Truth</a:t>
            </a:r>
          </a:p>
        </p:txBody>
      </p:sp>
    </p:spTree>
    <p:extLst>
      <p:ext uri="{BB962C8B-B14F-4D97-AF65-F5344CB8AC3E}">
        <p14:creationId xmlns:p14="http://schemas.microsoft.com/office/powerpoint/2010/main" val="234902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381000"/>
            <a:ext cx="9158514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91440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17:6-9 </a:t>
            </a:r>
            <a:r>
              <a:rPr lang="en-US" sz="4000" b="1" dirty="0" smtClean="0">
                <a:solidFill>
                  <a:srgbClr val="663300"/>
                </a:solidFill>
              </a:rPr>
              <a:t>(NIV)</a:t>
            </a:r>
            <a:endParaRPr lang="en-US" sz="40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1314" y="1590020"/>
            <a:ext cx="7086600" cy="4429780"/>
          </a:xfrm>
        </p:spPr>
        <p:txBody>
          <a:bodyPr>
            <a:normAutofit fontScale="92500" lnSpcReduction="10000"/>
          </a:bodyPr>
          <a:lstStyle/>
          <a:p>
            <a:pPr marL="0" indent="231775">
              <a:buNone/>
            </a:pPr>
            <a:r>
              <a:rPr lang="en-US" dirty="0" smtClean="0"/>
              <a:t>6 </a:t>
            </a:r>
            <a:r>
              <a:rPr lang="en-US" b="1" dirty="0">
                <a:solidFill>
                  <a:srgbClr val="0000CC"/>
                </a:solidFill>
              </a:rPr>
              <a:t>"God has made me a byword to everyone</a:t>
            </a:r>
            <a:r>
              <a:rPr lang="en-US" b="1" dirty="0" smtClean="0">
                <a:solidFill>
                  <a:srgbClr val="0000CC"/>
                </a:solidFill>
              </a:rPr>
              <a:t>, a </a:t>
            </a:r>
            <a:r>
              <a:rPr lang="en-US" b="1" dirty="0">
                <a:solidFill>
                  <a:srgbClr val="0000CC"/>
                </a:solidFill>
              </a:rPr>
              <a:t>man in whose face people spit. </a:t>
            </a:r>
            <a:r>
              <a:rPr lang="en-US" dirty="0" smtClean="0"/>
              <a:t>7 </a:t>
            </a:r>
            <a:r>
              <a:rPr lang="en-US" dirty="0"/>
              <a:t>My eyes have grown dim with grief</a:t>
            </a:r>
            <a:r>
              <a:rPr lang="en-US" dirty="0" smtClean="0"/>
              <a:t>; my </a:t>
            </a:r>
            <a:r>
              <a:rPr lang="en-US" dirty="0"/>
              <a:t>whole frame is but a shadow. </a:t>
            </a:r>
            <a:r>
              <a:rPr lang="en-US" dirty="0" smtClean="0"/>
              <a:t> 8 </a:t>
            </a:r>
            <a:r>
              <a:rPr lang="en-US" b="1" dirty="0">
                <a:solidFill>
                  <a:srgbClr val="008000"/>
                </a:solidFill>
              </a:rPr>
              <a:t>Upright </a:t>
            </a:r>
            <a:r>
              <a:rPr lang="en-US" b="1" dirty="0" smtClean="0">
                <a:solidFill>
                  <a:srgbClr val="008000"/>
                </a:solidFill>
              </a:rPr>
              <a:t>men </a:t>
            </a:r>
            <a:r>
              <a:rPr lang="en-US" i="1" dirty="0" smtClean="0"/>
              <a:t>[not 3 friends] </a:t>
            </a:r>
            <a:r>
              <a:rPr lang="en-US" b="1" dirty="0">
                <a:solidFill>
                  <a:srgbClr val="0000CC"/>
                </a:solidFill>
              </a:rPr>
              <a:t>are appalled at this</a:t>
            </a:r>
            <a:r>
              <a:rPr lang="en-US" dirty="0" smtClean="0"/>
              <a:t>; </a:t>
            </a:r>
            <a:r>
              <a:rPr lang="en-US" b="1" dirty="0" smtClean="0">
                <a:solidFill>
                  <a:srgbClr val="008000"/>
                </a:solidFill>
              </a:rPr>
              <a:t>the </a:t>
            </a:r>
            <a:r>
              <a:rPr lang="en-US" b="1" dirty="0">
                <a:solidFill>
                  <a:srgbClr val="008000"/>
                </a:solidFill>
              </a:rPr>
              <a:t>innocent</a:t>
            </a:r>
            <a:r>
              <a:rPr lang="en-US" dirty="0"/>
              <a:t> </a:t>
            </a:r>
            <a:r>
              <a:rPr lang="en-US" i="1" dirty="0" smtClean="0"/>
              <a:t>[like Job] </a:t>
            </a:r>
            <a:r>
              <a:rPr lang="en-US" dirty="0" smtClean="0"/>
              <a:t>are </a:t>
            </a:r>
            <a:r>
              <a:rPr lang="en-US" dirty="0"/>
              <a:t>aroused against the </a:t>
            </a:r>
            <a:r>
              <a:rPr lang="en-US" dirty="0" smtClean="0"/>
              <a:t>ungodly </a:t>
            </a:r>
            <a:r>
              <a:rPr lang="en-US" i="1" dirty="0" smtClean="0"/>
              <a:t>[questioning why the wicked prosper].  </a:t>
            </a:r>
            <a:r>
              <a:rPr lang="en-US" dirty="0" smtClean="0"/>
              <a:t>9 </a:t>
            </a:r>
            <a:r>
              <a:rPr lang="en-US" b="1" dirty="0">
                <a:solidFill>
                  <a:srgbClr val="0000CC"/>
                </a:solidFill>
              </a:rPr>
              <a:t>Nevertheless, the righteous will hold to their ways</a:t>
            </a:r>
            <a:r>
              <a:rPr lang="en-US" b="1" dirty="0" smtClean="0">
                <a:solidFill>
                  <a:srgbClr val="0000CC"/>
                </a:solidFill>
              </a:rPr>
              <a:t>, and </a:t>
            </a:r>
            <a:r>
              <a:rPr lang="en-US" b="1" dirty="0">
                <a:solidFill>
                  <a:srgbClr val="0000CC"/>
                </a:solidFill>
              </a:rPr>
              <a:t>those with clean hands will grow stronger.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81314" y="129923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God has humiliated &amp; worn out Job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1722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Upright men are questioning, like Job</a:t>
            </a:r>
          </a:p>
        </p:txBody>
      </p:sp>
    </p:spTree>
    <p:extLst>
      <p:ext uri="{BB962C8B-B14F-4D97-AF65-F5344CB8AC3E}">
        <p14:creationId xmlns:p14="http://schemas.microsoft.com/office/powerpoint/2010/main" val="11802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228600"/>
            <a:ext cx="9158514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67562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17:10-16 </a:t>
            </a:r>
            <a:r>
              <a:rPr lang="en-US" sz="4000" b="1" dirty="0" smtClean="0">
                <a:solidFill>
                  <a:srgbClr val="663300"/>
                </a:solidFill>
              </a:rPr>
              <a:t>(NIV)</a:t>
            </a:r>
            <a:endParaRPr lang="en-US" sz="40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239000" cy="4429780"/>
          </a:xfrm>
        </p:spPr>
        <p:txBody>
          <a:bodyPr>
            <a:normAutofit fontScale="85000" lnSpcReduction="20000"/>
          </a:bodyPr>
          <a:lstStyle/>
          <a:p>
            <a:pPr marL="0" indent="231775">
              <a:buNone/>
            </a:pPr>
            <a:r>
              <a:rPr lang="en-US" dirty="0" smtClean="0"/>
              <a:t>10 </a:t>
            </a:r>
            <a:r>
              <a:rPr lang="en-US" dirty="0"/>
              <a:t>"</a:t>
            </a:r>
            <a:r>
              <a:rPr lang="en-US" b="1" dirty="0">
                <a:solidFill>
                  <a:srgbClr val="0000CC"/>
                </a:solidFill>
              </a:rPr>
              <a:t>But come on, all of you, try again</a:t>
            </a:r>
            <a:r>
              <a:rPr lang="en-US" b="1" dirty="0" smtClean="0">
                <a:solidFill>
                  <a:srgbClr val="0000CC"/>
                </a:solidFill>
              </a:rPr>
              <a:t>! I </a:t>
            </a:r>
            <a:r>
              <a:rPr lang="en-US" b="1" dirty="0">
                <a:solidFill>
                  <a:srgbClr val="0000CC"/>
                </a:solidFill>
              </a:rPr>
              <a:t>will not find a wise man among you. 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11 </a:t>
            </a:r>
            <a:r>
              <a:rPr lang="en-US" b="1" dirty="0">
                <a:solidFill>
                  <a:srgbClr val="7030A0"/>
                </a:solidFill>
              </a:rPr>
              <a:t>My days have passed, my plans are shattered</a:t>
            </a:r>
            <a:r>
              <a:rPr lang="en-US" b="1" dirty="0" smtClean="0">
                <a:solidFill>
                  <a:srgbClr val="7030A0"/>
                </a:solidFill>
              </a:rPr>
              <a:t>, and </a:t>
            </a:r>
            <a:r>
              <a:rPr lang="en-US" b="1" dirty="0">
                <a:solidFill>
                  <a:srgbClr val="7030A0"/>
                </a:solidFill>
              </a:rPr>
              <a:t>so are the desires of my heart. 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12 </a:t>
            </a:r>
            <a:r>
              <a:rPr lang="en-US" dirty="0"/>
              <a:t>These men turn night into day</a:t>
            </a:r>
            <a:r>
              <a:rPr lang="en-US" dirty="0" smtClean="0"/>
              <a:t>; in </a:t>
            </a:r>
            <a:r>
              <a:rPr lang="en-US" dirty="0"/>
              <a:t>the face of darkness they say, 'Light is near</a:t>
            </a:r>
            <a:r>
              <a:rPr lang="en-US" dirty="0" smtClean="0"/>
              <a:t>.‘ </a:t>
            </a:r>
            <a:r>
              <a:rPr lang="en-US" i="1" dirty="0" smtClean="0"/>
              <a:t>[by telling Job to confess &amp; repent &amp; then be restored] </a:t>
            </a:r>
            <a:r>
              <a:rPr lang="en-US" dirty="0" smtClean="0"/>
              <a:t>13 </a:t>
            </a:r>
            <a:r>
              <a:rPr lang="en-US" b="1" dirty="0">
                <a:solidFill>
                  <a:srgbClr val="0000CC"/>
                </a:solidFill>
              </a:rPr>
              <a:t>If the only home I hope for is the grave, 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if </a:t>
            </a:r>
            <a:r>
              <a:rPr lang="en-US" dirty="0"/>
              <a:t>I spread out my bed in darkness, </a:t>
            </a:r>
            <a:r>
              <a:rPr lang="en-US" dirty="0" smtClean="0"/>
              <a:t>14 </a:t>
            </a:r>
            <a:r>
              <a:rPr lang="en-US" dirty="0"/>
              <a:t>if I say to corruption, 'You are my father</a:t>
            </a:r>
            <a:r>
              <a:rPr lang="en-US" dirty="0" smtClean="0"/>
              <a:t>,‘ and </a:t>
            </a:r>
            <a:r>
              <a:rPr lang="en-US" dirty="0"/>
              <a:t>to the worm, 'My mother' or 'My sister</a:t>
            </a:r>
            <a:r>
              <a:rPr lang="en-US" dirty="0" smtClean="0"/>
              <a:t>,‘ 15 </a:t>
            </a:r>
            <a:r>
              <a:rPr lang="en-US" b="1" dirty="0">
                <a:solidFill>
                  <a:srgbClr val="0000CC"/>
                </a:solidFill>
              </a:rPr>
              <a:t>where then is my hope</a:t>
            </a:r>
            <a:r>
              <a:rPr lang="en-US" b="1" dirty="0" smtClean="0">
                <a:solidFill>
                  <a:srgbClr val="0000CC"/>
                </a:solidFill>
              </a:rPr>
              <a:t>? Who </a:t>
            </a:r>
            <a:r>
              <a:rPr lang="en-US" b="1" dirty="0">
                <a:solidFill>
                  <a:srgbClr val="0000CC"/>
                </a:solidFill>
              </a:rPr>
              <a:t>can see any hope for me? </a:t>
            </a:r>
            <a:r>
              <a:rPr lang="en-US" dirty="0" smtClean="0"/>
              <a:t>16 </a:t>
            </a:r>
            <a:r>
              <a:rPr lang="en-US" dirty="0"/>
              <a:t>Will it go down to the gates of death? </a:t>
            </a:r>
            <a:r>
              <a:rPr lang="en-US" dirty="0" smtClean="0"/>
              <a:t>Will </a:t>
            </a:r>
            <a:r>
              <a:rPr lang="en-US" dirty="0"/>
              <a:t>we descend together into the dust?"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Job is consigned to his soon death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2000" y="6215390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So sad he will die &amp; not see his justification</a:t>
            </a:r>
          </a:p>
        </p:txBody>
      </p:sp>
    </p:spTree>
    <p:extLst>
      <p:ext uri="{BB962C8B-B14F-4D97-AF65-F5344CB8AC3E}">
        <p14:creationId xmlns:p14="http://schemas.microsoft.com/office/powerpoint/2010/main" val="313021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457200"/>
            <a:ext cx="9158514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6362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18:1-6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1582415"/>
            <a:ext cx="7315200" cy="4429780"/>
          </a:xfrm>
        </p:spPr>
        <p:txBody>
          <a:bodyPr>
            <a:normAutofit fontScale="85000" lnSpcReduction="10000"/>
          </a:bodyPr>
          <a:lstStyle/>
          <a:p>
            <a:pPr marL="0" indent="231775">
              <a:buNone/>
            </a:pPr>
            <a:r>
              <a:rPr lang="en-US" dirty="0" smtClean="0"/>
              <a:t>Then </a:t>
            </a:r>
            <a:r>
              <a:rPr lang="en-US" b="1" dirty="0" err="1">
                <a:solidFill>
                  <a:srgbClr val="663300"/>
                </a:solidFill>
              </a:rPr>
              <a:t>Bildad</a:t>
            </a:r>
            <a:r>
              <a:rPr lang="en-US" b="1" dirty="0">
                <a:solidFill>
                  <a:srgbClr val="663300"/>
                </a:solidFill>
              </a:rPr>
              <a:t> the </a:t>
            </a:r>
            <a:r>
              <a:rPr lang="en-US" b="1" dirty="0" err="1">
                <a:solidFill>
                  <a:srgbClr val="663300"/>
                </a:solidFill>
              </a:rPr>
              <a:t>Shuhite</a:t>
            </a:r>
            <a:r>
              <a:rPr lang="en-US" b="1" dirty="0">
                <a:solidFill>
                  <a:srgbClr val="663300"/>
                </a:solidFill>
              </a:rPr>
              <a:t> </a:t>
            </a:r>
            <a:r>
              <a:rPr lang="en-US" dirty="0"/>
              <a:t>answered and said: </a:t>
            </a:r>
          </a:p>
          <a:p>
            <a:pPr marL="0" indent="231775">
              <a:buNone/>
            </a:pPr>
            <a:r>
              <a:rPr lang="en-US" dirty="0" smtClean="0"/>
              <a:t>2 </a:t>
            </a:r>
            <a:r>
              <a:rPr lang="en-US" dirty="0"/>
              <a:t>"How long till you put an end to words</a:t>
            </a:r>
            <a:r>
              <a:rPr lang="en-US" dirty="0" smtClean="0"/>
              <a:t>? Gain </a:t>
            </a:r>
            <a:r>
              <a:rPr lang="en-US" dirty="0"/>
              <a:t>understanding, and afterward we will speak. </a:t>
            </a:r>
            <a:r>
              <a:rPr lang="en-US" dirty="0" smtClean="0"/>
              <a:t>3 </a:t>
            </a:r>
            <a:r>
              <a:rPr lang="en-US" dirty="0"/>
              <a:t>Why are we counted as beasts</a:t>
            </a:r>
            <a:r>
              <a:rPr lang="en-US" dirty="0" smtClean="0"/>
              <a:t>, and </a:t>
            </a:r>
            <a:r>
              <a:rPr lang="en-US" dirty="0"/>
              <a:t>regarded as stupid in your sight</a:t>
            </a:r>
            <a:r>
              <a:rPr lang="en-US" dirty="0" smtClean="0"/>
              <a:t>? 4 </a:t>
            </a:r>
            <a:r>
              <a:rPr lang="en-US" b="1" dirty="0">
                <a:solidFill>
                  <a:srgbClr val="0070C0"/>
                </a:solidFill>
              </a:rPr>
              <a:t>You who tear yourself in anger</a:t>
            </a:r>
            <a:r>
              <a:rPr lang="en-US" b="1" dirty="0" smtClean="0">
                <a:solidFill>
                  <a:srgbClr val="0070C0"/>
                </a:solidFill>
              </a:rPr>
              <a:t>, shall </a:t>
            </a:r>
            <a:r>
              <a:rPr lang="en-US" b="1" dirty="0">
                <a:solidFill>
                  <a:srgbClr val="0070C0"/>
                </a:solidFill>
              </a:rPr>
              <a:t>the earth be forsaken for you</a:t>
            </a:r>
            <a:r>
              <a:rPr lang="en-US" b="1" dirty="0" smtClean="0">
                <a:solidFill>
                  <a:srgbClr val="0070C0"/>
                </a:solidFill>
              </a:rPr>
              <a:t>?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Or </a:t>
            </a:r>
            <a:r>
              <a:rPr lang="en-US" dirty="0"/>
              <a:t>shall the rock be removed from its place? </a:t>
            </a:r>
          </a:p>
          <a:p>
            <a:pPr marL="0" indent="231775">
              <a:buNone/>
            </a:pPr>
            <a:r>
              <a:rPr lang="en-US" dirty="0" smtClean="0"/>
              <a:t>5 </a:t>
            </a:r>
            <a:r>
              <a:rPr lang="en-US" dirty="0"/>
              <a:t>"The </a:t>
            </a:r>
            <a:r>
              <a:rPr lang="en-US" b="1" dirty="0">
                <a:solidFill>
                  <a:srgbClr val="C00000"/>
                </a:solidFill>
              </a:rPr>
              <a:t>light of the wicked indeed goes out</a:t>
            </a:r>
            <a:r>
              <a:rPr lang="en-US" dirty="0" smtClean="0"/>
              <a:t>, and </a:t>
            </a:r>
            <a:r>
              <a:rPr lang="en-US" dirty="0"/>
              <a:t>the flame of his fire does not shine. </a:t>
            </a:r>
            <a:r>
              <a:rPr lang="en-US" dirty="0" smtClean="0"/>
              <a:t> 6 </a:t>
            </a:r>
            <a:r>
              <a:rPr lang="en-US" dirty="0"/>
              <a:t>The light is dark in his tent</a:t>
            </a:r>
            <a:r>
              <a:rPr lang="en-US" dirty="0" smtClean="0"/>
              <a:t>, and </a:t>
            </a:r>
            <a:r>
              <a:rPr lang="en-US" dirty="0"/>
              <a:t>his lamp beside him is put out. </a:t>
            </a:r>
          </a:p>
          <a:p>
            <a:pPr marL="0" indent="231775">
              <a:buNone/>
            </a:pPr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31800" y="13719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C00000"/>
                </a:solidFill>
                <a:latin typeface="Comic Sans MS" pitchFamily="66" charset="0"/>
              </a:rPr>
              <a:t>Bildad</a:t>
            </a: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 hadn’t thought about Job’s words at all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79500" y="5776883"/>
            <a:ext cx="693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B050"/>
                </a:solidFill>
                <a:latin typeface="Comic Sans MS" pitchFamily="66" charset="0"/>
              </a:rPr>
              <a:t>Bildad</a:t>
            </a:r>
            <a:r>
              <a:rPr lang="en-US" sz="2800" b="1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was convinced he was right    in spite of Job’s evidence</a:t>
            </a:r>
          </a:p>
        </p:txBody>
      </p:sp>
    </p:spTree>
    <p:extLst>
      <p:ext uri="{BB962C8B-B14F-4D97-AF65-F5344CB8AC3E}">
        <p14:creationId xmlns:p14="http://schemas.microsoft.com/office/powerpoint/2010/main" val="124339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152400"/>
            <a:ext cx="915851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9170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18:12-14, 17-19, 21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46145"/>
            <a:ext cx="7239000" cy="4114800"/>
          </a:xfrm>
        </p:spPr>
        <p:txBody>
          <a:bodyPr>
            <a:normAutofit fontScale="77500" lnSpcReduction="20000"/>
          </a:bodyPr>
          <a:lstStyle/>
          <a:p>
            <a:pPr marL="0" indent="231775">
              <a:buNone/>
            </a:pPr>
            <a:r>
              <a:rPr lang="en-US" b="1" dirty="0" smtClean="0">
                <a:solidFill>
                  <a:srgbClr val="7030A0"/>
                </a:solidFill>
              </a:rPr>
              <a:t>12 His strength </a:t>
            </a:r>
            <a:r>
              <a:rPr lang="en-US" b="1" dirty="0">
                <a:solidFill>
                  <a:srgbClr val="7030A0"/>
                </a:solidFill>
              </a:rPr>
              <a:t>is starved, </a:t>
            </a:r>
            <a:r>
              <a:rPr lang="en-US" dirty="0"/>
              <a:t>and destruction is ready at his side.  13 </a:t>
            </a:r>
            <a:r>
              <a:rPr lang="en-US" b="1" dirty="0">
                <a:solidFill>
                  <a:srgbClr val="7030A0"/>
                </a:solidFill>
              </a:rPr>
              <a:t>It devours patches of his skin; </a:t>
            </a:r>
            <a:r>
              <a:rPr lang="en-US" dirty="0"/>
              <a:t>The firstborn of death devours his limbs.  14 </a:t>
            </a:r>
            <a:r>
              <a:rPr lang="en-US" b="1" dirty="0">
                <a:solidFill>
                  <a:srgbClr val="7030A0"/>
                </a:solidFill>
              </a:rPr>
              <a:t>He is uprooted from the shelter of his tent, </a:t>
            </a:r>
            <a:r>
              <a:rPr lang="en-US" dirty="0"/>
              <a:t>and they parade him before the king of </a:t>
            </a:r>
            <a:r>
              <a:rPr lang="en-US" dirty="0" smtClean="0"/>
              <a:t>terrors.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</a:p>
          <a:p>
            <a:pPr marL="0" indent="231775">
              <a:buNone/>
            </a:pPr>
            <a:r>
              <a:rPr lang="en-US" b="1" dirty="0" smtClean="0">
                <a:solidFill>
                  <a:srgbClr val="7030A0"/>
                </a:solidFill>
              </a:rPr>
              <a:t>17 The memory </a:t>
            </a:r>
            <a:r>
              <a:rPr lang="en-US" b="1" dirty="0">
                <a:solidFill>
                  <a:srgbClr val="7030A0"/>
                </a:solidFill>
              </a:rPr>
              <a:t>of him perishes from the earth, and he has no name among the </a:t>
            </a:r>
            <a:r>
              <a:rPr lang="en-US" b="1" dirty="0" smtClean="0">
                <a:solidFill>
                  <a:srgbClr val="7030A0"/>
                </a:solidFill>
              </a:rPr>
              <a:t>renowned</a:t>
            </a:r>
            <a:r>
              <a:rPr lang="en-US" dirty="0" smtClean="0"/>
              <a:t> 18 </a:t>
            </a:r>
            <a:r>
              <a:rPr lang="en-US" dirty="0"/>
              <a:t>He is driven from light into darkness</a:t>
            </a:r>
            <a:r>
              <a:rPr lang="en-US" dirty="0" smtClean="0"/>
              <a:t>, and </a:t>
            </a:r>
            <a:r>
              <a:rPr lang="en-US" dirty="0"/>
              <a:t>chased out of the world</a:t>
            </a:r>
            <a:r>
              <a:rPr lang="en-US" dirty="0" smtClean="0"/>
              <a:t>. 19 </a:t>
            </a:r>
            <a:r>
              <a:rPr lang="en-US" b="1" dirty="0">
                <a:solidFill>
                  <a:srgbClr val="7030A0"/>
                </a:solidFill>
              </a:rPr>
              <a:t>He has neither son nor posterity among his people</a:t>
            </a:r>
            <a:r>
              <a:rPr lang="en-US" b="1" dirty="0" smtClean="0">
                <a:solidFill>
                  <a:srgbClr val="7030A0"/>
                </a:solidFill>
              </a:rPr>
              <a:t>, nor </a:t>
            </a:r>
            <a:r>
              <a:rPr lang="en-US" b="1" dirty="0">
                <a:solidFill>
                  <a:srgbClr val="7030A0"/>
                </a:solidFill>
              </a:rPr>
              <a:t>any remaining in his dwellings. </a:t>
            </a:r>
          </a:p>
          <a:p>
            <a:pPr marL="0" indent="231775">
              <a:buNone/>
            </a:pPr>
            <a:r>
              <a:rPr lang="en-US" dirty="0" smtClean="0"/>
              <a:t>21 </a:t>
            </a:r>
            <a:r>
              <a:rPr lang="en-US" b="1" dirty="0">
                <a:solidFill>
                  <a:srgbClr val="C00000"/>
                </a:solidFill>
              </a:rPr>
              <a:t>Surely such are the dwellings of the wicked</a:t>
            </a:r>
            <a:r>
              <a:rPr lang="en-US" b="1" dirty="0" smtClean="0">
                <a:solidFill>
                  <a:srgbClr val="C00000"/>
                </a:solidFill>
              </a:rPr>
              <a:t>, and </a:t>
            </a:r>
            <a:r>
              <a:rPr lang="en-US" b="1" dirty="0">
                <a:solidFill>
                  <a:srgbClr val="C00000"/>
                </a:solidFill>
              </a:rPr>
              <a:t>this is the place of him who does not know God." </a:t>
            </a:r>
          </a:p>
          <a:p>
            <a:pPr marL="0" indent="231775">
              <a:buNone/>
            </a:pPr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Job is suffering like wicked men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47800" y="5685343"/>
            <a:ext cx="6172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Now </a:t>
            </a:r>
            <a:r>
              <a:rPr lang="en-US" sz="2800" b="1" dirty="0" err="1" smtClean="0">
                <a:solidFill>
                  <a:srgbClr val="00B050"/>
                </a:solidFill>
                <a:latin typeface="Comic Sans MS" pitchFamily="66" charset="0"/>
              </a:rPr>
              <a:t>Bildad</a:t>
            </a:r>
            <a:r>
              <a:rPr lang="en-US" sz="2800" b="1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makes it personal.  Job – You are the wicked man!</a:t>
            </a:r>
          </a:p>
        </p:txBody>
      </p:sp>
    </p:spTree>
    <p:extLst>
      <p:ext uri="{BB962C8B-B14F-4D97-AF65-F5344CB8AC3E}">
        <p14:creationId xmlns:p14="http://schemas.microsoft.com/office/powerpoint/2010/main" val="3442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6225"/>
            <a:ext cx="5791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err="1" smtClean="0">
                <a:solidFill>
                  <a:srgbClr val="C00000"/>
                </a:solidFill>
              </a:rPr>
              <a:t>Bildad</a:t>
            </a:r>
            <a:r>
              <a:rPr lang="en-US" sz="4000" b="1" dirty="0" smtClean="0">
                <a:solidFill>
                  <a:srgbClr val="C00000"/>
                </a:solidFill>
              </a:rPr>
              <a:t> customizes his words to Job’s situation (Job 18)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1619250"/>
            <a:ext cx="8446477" cy="4267200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3900" b="1" dirty="0" err="1" smtClean="0">
                <a:solidFill>
                  <a:srgbClr val="0000CC"/>
                </a:solidFill>
              </a:rPr>
              <a:t>Bildad</a:t>
            </a:r>
            <a:r>
              <a:rPr lang="en-US" sz="3900" b="1" dirty="0" smtClean="0">
                <a:solidFill>
                  <a:srgbClr val="0000CC"/>
                </a:solidFill>
              </a:rPr>
              <a:t> describes the wicked man</a:t>
            </a:r>
          </a:p>
          <a:p>
            <a:pPr marL="687388" indent="-687388" eaLnBrk="1" hangingPunct="1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12   </a:t>
            </a:r>
            <a:r>
              <a:rPr lang="en-US" dirty="0" smtClean="0"/>
              <a:t>His strength is starved and destruction is ready at his side</a:t>
            </a:r>
          </a:p>
          <a:p>
            <a:pPr marL="687388" indent="-687388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13   </a:t>
            </a:r>
            <a:r>
              <a:rPr lang="en-US" dirty="0" smtClean="0"/>
              <a:t>It </a:t>
            </a:r>
            <a:r>
              <a:rPr lang="en-US" dirty="0"/>
              <a:t>devours patches of his skin</a:t>
            </a:r>
            <a:r>
              <a:rPr lang="en-US" dirty="0" smtClean="0"/>
              <a:t>;  The </a:t>
            </a:r>
            <a:r>
              <a:rPr lang="en-US" dirty="0"/>
              <a:t>firstborn of death devours his limbs. </a:t>
            </a:r>
          </a:p>
          <a:p>
            <a:pPr marL="687388" indent="-687388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</a:rPr>
              <a:t>15   </a:t>
            </a:r>
            <a:r>
              <a:rPr lang="en-US" dirty="0" smtClean="0"/>
              <a:t>Fire </a:t>
            </a:r>
            <a:r>
              <a:rPr lang="en-US" dirty="0"/>
              <a:t>resides in his tent</a:t>
            </a:r>
            <a:r>
              <a:rPr lang="en-US" dirty="0" smtClean="0"/>
              <a:t>; burning </a:t>
            </a:r>
            <a:r>
              <a:rPr lang="en-US" dirty="0"/>
              <a:t>sulfur is scattered over his dwelling. </a:t>
            </a:r>
            <a:r>
              <a:rPr lang="en-US" dirty="0" smtClean="0"/>
              <a:t>(NIV)</a:t>
            </a:r>
            <a:endParaRPr lang="en-US" dirty="0"/>
          </a:p>
          <a:p>
            <a:pPr marL="687388" indent="-687388">
              <a:lnSpc>
                <a:spcPct val="90000"/>
              </a:lnSpc>
              <a:buNone/>
            </a:pPr>
            <a:r>
              <a:rPr lang="en-US" b="1" smtClean="0">
                <a:solidFill>
                  <a:srgbClr val="0070C0"/>
                </a:solidFill>
              </a:rPr>
              <a:t>19   </a:t>
            </a:r>
            <a:r>
              <a:rPr lang="en-US" dirty="0" smtClean="0"/>
              <a:t>He </a:t>
            </a:r>
            <a:r>
              <a:rPr lang="en-US" dirty="0"/>
              <a:t>has neither son nor posterity among his people</a:t>
            </a:r>
            <a:r>
              <a:rPr lang="en-US" dirty="0" smtClean="0"/>
              <a:t>, Nor </a:t>
            </a:r>
            <a:r>
              <a:rPr lang="en-US" dirty="0"/>
              <a:t>any remaining in his dwellings. 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66077" y="6041048"/>
            <a:ext cx="866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Nasty accusations against a Godly man</a:t>
            </a:r>
            <a:endParaRPr lang="en-US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2050" name="Picture 2" descr="http://wol.jw.org/en/wol/mp/r1/lp-e/mwb16/2016/2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6200"/>
            <a:ext cx="30861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61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152400"/>
            <a:ext cx="9158514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67562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19:1-6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162800" cy="4429780"/>
          </a:xfrm>
        </p:spPr>
        <p:txBody>
          <a:bodyPr>
            <a:normAutofit fontScale="92500" lnSpcReduction="20000"/>
          </a:bodyPr>
          <a:lstStyle/>
          <a:p>
            <a:pPr marL="0" indent="231775">
              <a:buNone/>
            </a:pPr>
            <a:r>
              <a:rPr lang="en-US" dirty="0" smtClean="0"/>
              <a:t>Then </a:t>
            </a:r>
            <a:r>
              <a:rPr lang="en-US" b="1" dirty="0">
                <a:solidFill>
                  <a:srgbClr val="663300"/>
                </a:solidFill>
              </a:rPr>
              <a:t>Job answered </a:t>
            </a:r>
            <a:r>
              <a:rPr lang="en-US" dirty="0"/>
              <a:t>and said: </a:t>
            </a:r>
          </a:p>
          <a:p>
            <a:pPr marL="0" indent="231775">
              <a:buNone/>
            </a:pPr>
            <a:r>
              <a:rPr lang="en-US" dirty="0" smtClean="0"/>
              <a:t>2 </a:t>
            </a:r>
            <a:r>
              <a:rPr lang="en-US" b="1" dirty="0">
                <a:solidFill>
                  <a:srgbClr val="7030A0"/>
                </a:solidFill>
              </a:rPr>
              <a:t>"How long will you torment my soul</a:t>
            </a:r>
            <a:r>
              <a:rPr lang="en-US" b="1" dirty="0" smtClean="0">
                <a:solidFill>
                  <a:srgbClr val="7030A0"/>
                </a:solidFill>
              </a:rPr>
              <a:t>, and </a:t>
            </a:r>
            <a:r>
              <a:rPr lang="en-US" b="1" dirty="0">
                <a:solidFill>
                  <a:srgbClr val="7030A0"/>
                </a:solidFill>
              </a:rPr>
              <a:t>break me in pieces with words? </a:t>
            </a:r>
            <a:r>
              <a:rPr lang="en-US" b="1" dirty="0" smtClean="0">
                <a:solidFill>
                  <a:srgbClr val="7030A0"/>
                </a:solidFill>
              </a:rPr>
              <a:t>             3 </a:t>
            </a:r>
            <a:r>
              <a:rPr lang="en-US" b="1" dirty="0">
                <a:solidFill>
                  <a:srgbClr val="7030A0"/>
                </a:solidFill>
              </a:rPr>
              <a:t>These ten times you have reproached me</a:t>
            </a:r>
            <a:r>
              <a:rPr lang="en-US" b="1" dirty="0" smtClean="0">
                <a:solidFill>
                  <a:srgbClr val="7030A0"/>
                </a:solidFill>
              </a:rPr>
              <a:t>; You </a:t>
            </a:r>
            <a:r>
              <a:rPr lang="en-US" b="1" dirty="0">
                <a:solidFill>
                  <a:srgbClr val="7030A0"/>
                </a:solidFill>
              </a:rPr>
              <a:t>are not ashamed that you have wronged me. </a:t>
            </a:r>
            <a:r>
              <a:rPr lang="en-US" dirty="0" smtClean="0"/>
              <a:t>4 </a:t>
            </a:r>
            <a:r>
              <a:rPr lang="en-US" dirty="0"/>
              <a:t>And if indeed I have erred</a:t>
            </a:r>
            <a:r>
              <a:rPr lang="en-US" dirty="0" smtClean="0"/>
              <a:t>, my </a:t>
            </a:r>
            <a:r>
              <a:rPr lang="en-US" dirty="0"/>
              <a:t>error remains with me. </a:t>
            </a:r>
          </a:p>
          <a:p>
            <a:pPr marL="0" indent="231775">
              <a:buNone/>
            </a:pPr>
            <a:r>
              <a:rPr lang="en-US" dirty="0"/>
              <a:t>5 If indeed you exalt yourselves against me</a:t>
            </a:r>
            <a:r>
              <a:rPr lang="en-US" dirty="0" smtClean="0"/>
              <a:t>, and </a:t>
            </a:r>
            <a:r>
              <a:rPr lang="en-US" dirty="0"/>
              <a:t>plead my disgrace against me, </a:t>
            </a:r>
            <a:r>
              <a:rPr lang="en-US" dirty="0" smtClean="0"/>
              <a:t> 6 </a:t>
            </a:r>
            <a:r>
              <a:rPr lang="en-US" b="1" dirty="0">
                <a:solidFill>
                  <a:srgbClr val="C00000"/>
                </a:solidFill>
              </a:rPr>
              <a:t>Know then that God has wronged me</a:t>
            </a:r>
            <a:r>
              <a:rPr lang="en-US" b="1" dirty="0" smtClean="0">
                <a:solidFill>
                  <a:srgbClr val="C00000"/>
                </a:solidFill>
              </a:rPr>
              <a:t>, and </a:t>
            </a:r>
            <a:r>
              <a:rPr lang="en-US" b="1" dirty="0">
                <a:solidFill>
                  <a:srgbClr val="C00000"/>
                </a:solidFill>
              </a:rPr>
              <a:t>has surrounded me with His net.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Job reproaches his friends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38200" y="6215390"/>
            <a:ext cx="784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Job claims God has wronged him by mistake</a:t>
            </a:r>
          </a:p>
        </p:txBody>
      </p:sp>
    </p:spTree>
    <p:extLst>
      <p:ext uri="{BB962C8B-B14F-4D97-AF65-F5344CB8AC3E}">
        <p14:creationId xmlns:p14="http://schemas.microsoft.com/office/powerpoint/2010/main" val="238903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519" y="-80986"/>
            <a:ext cx="5334000" cy="18288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Job gets backed into a corner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02094"/>
            <a:ext cx="8373979" cy="347950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7030A0"/>
                </a:solidFill>
              </a:rPr>
              <a:t>Job</a:t>
            </a:r>
            <a:r>
              <a:rPr lang="en-US" dirty="0" smtClean="0"/>
              <a:t> </a:t>
            </a:r>
            <a:r>
              <a:rPr lang="en-US" dirty="0"/>
              <a:t>knows he has not committed sins                                that are greater than his friends, so </a:t>
            </a:r>
            <a:r>
              <a:rPr lang="en-US" dirty="0" smtClean="0"/>
              <a:t>according to their views about suffering, God must be wrong.  </a:t>
            </a:r>
            <a:r>
              <a:rPr lang="en-US" dirty="0" smtClean="0">
                <a:solidFill>
                  <a:srgbClr val="7030A0"/>
                </a:solidFill>
              </a:rPr>
              <a:t>Job does consider other reasons for suffering during the discussions (God is random 9:16,22,23), but always comes back to his defense that God is wrong about him.  </a:t>
            </a:r>
            <a:r>
              <a:rPr lang="en-US" dirty="0" smtClean="0">
                <a:solidFill>
                  <a:srgbClr val="0070C0"/>
                </a:solidFill>
              </a:rPr>
              <a:t>No one so far is able to give Job another reason for suffering.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525379" y="5105400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Be careful not to back others into corners to defend themselves!         We might push them to extremes.</a:t>
            </a:r>
            <a:endParaRPr lang="en-US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5" name="Picture 2" descr="Image result for animal backed into a corn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4" b="21766"/>
          <a:stretch/>
        </p:blipFill>
        <p:spPr bwMode="auto">
          <a:xfrm>
            <a:off x="6172200" y="115927"/>
            <a:ext cx="2805723" cy="201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86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228600"/>
            <a:ext cx="9158514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13460" y="602948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19:7-12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7315200" cy="4800600"/>
          </a:xfrm>
        </p:spPr>
        <p:txBody>
          <a:bodyPr>
            <a:normAutofit fontScale="92500" lnSpcReduction="20000"/>
          </a:bodyPr>
          <a:lstStyle/>
          <a:p>
            <a:pPr marL="0" indent="231775">
              <a:buNone/>
            </a:pPr>
            <a:r>
              <a:rPr lang="en-US" dirty="0" smtClean="0"/>
              <a:t>7 </a:t>
            </a:r>
            <a:r>
              <a:rPr lang="en-US" dirty="0"/>
              <a:t>"If I cry out concerning wrong, I am not heard</a:t>
            </a:r>
            <a:r>
              <a:rPr lang="en-US" dirty="0" smtClean="0"/>
              <a:t>. </a:t>
            </a:r>
            <a:r>
              <a:rPr lang="en-US" b="1" dirty="0" smtClean="0">
                <a:solidFill>
                  <a:srgbClr val="C00000"/>
                </a:solidFill>
              </a:rPr>
              <a:t>If </a:t>
            </a:r>
            <a:r>
              <a:rPr lang="en-US" b="1" dirty="0">
                <a:solidFill>
                  <a:srgbClr val="C00000"/>
                </a:solidFill>
              </a:rPr>
              <a:t>I cry aloud, there is no justice</a:t>
            </a:r>
            <a:r>
              <a:rPr lang="en-US" b="1" dirty="0" smtClean="0">
                <a:solidFill>
                  <a:srgbClr val="C00000"/>
                </a:solidFill>
              </a:rPr>
              <a:t>. 8 </a:t>
            </a:r>
            <a:r>
              <a:rPr lang="en-US" b="1" dirty="0">
                <a:solidFill>
                  <a:srgbClr val="C00000"/>
                </a:solidFill>
              </a:rPr>
              <a:t>He has fenced up my way, so that I cannot pass</a:t>
            </a:r>
            <a:r>
              <a:rPr lang="en-US" b="1" dirty="0" smtClean="0">
                <a:solidFill>
                  <a:srgbClr val="C00000"/>
                </a:solidFill>
              </a:rPr>
              <a:t>; and </a:t>
            </a:r>
            <a:r>
              <a:rPr lang="en-US" b="1" dirty="0">
                <a:solidFill>
                  <a:srgbClr val="C00000"/>
                </a:solidFill>
              </a:rPr>
              <a:t>He has set darkness in my paths.</a:t>
            </a:r>
            <a:r>
              <a:rPr lang="en-US" dirty="0"/>
              <a:t> </a:t>
            </a:r>
            <a:r>
              <a:rPr lang="en-US" dirty="0" smtClean="0"/>
              <a:t> 9 </a:t>
            </a:r>
            <a:r>
              <a:rPr lang="en-US" b="1" dirty="0">
                <a:solidFill>
                  <a:srgbClr val="C00000"/>
                </a:solidFill>
              </a:rPr>
              <a:t>He has stripped me of my glory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n-US" dirty="0" smtClean="0"/>
              <a:t>and </a:t>
            </a:r>
            <a:r>
              <a:rPr lang="en-US" dirty="0"/>
              <a:t>taken the crown from my head. </a:t>
            </a:r>
            <a:r>
              <a:rPr lang="en-US" dirty="0" smtClean="0"/>
              <a:t> 10 </a:t>
            </a:r>
            <a:r>
              <a:rPr lang="en-US" b="1" dirty="0">
                <a:solidFill>
                  <a:srgbClr val="C00000"/>
                </a:solidFill>
              </a:rPr>
              <a:t>He breaks me down </a:t>
            </a:r>
            <a:r>
              <a:rPr lang="en-US" dirty="0"/>
              <a:t>on every side</a:t>
            </a:r>
            <a:r>
              <a:rPr lang="en-US" dirty="0" smtClean="0"/>
              <a:t>, and </a:t>
            </a:r>
            <a:r>
              <a:rPr lang="en-US" dirty="0"/>
              <a:t>I am gone</a:t>
            </a:r>
            <a:r>
              <a:rPr lang="en-US" dirty="0" smtClean="0"/>
              <a:t>;  My </a:t>
            </a:r>
            <a:r>
              <a:rPr lang="en-US" dirty="0"/>
              <a:t>hope He has uprooted like a tree</a:t>
            </a:r>
            <a:r>
              <a:rPr lang="en-US" dirty="0" smtClean="0"/>
              <a:t>. 11 </a:t>
            </a:r>
            <a:r>
              <a:rPr lang="en-US" b="1" dirty="0">
                <a:solidFill>
                  <a:srgbClr val="C00000"/>
                </a:solidFill>
              </a:rPr>
              <a:t>He has also kindled His wrath against me</a:t>
            </a:r>
            <a:r>
              <a:rPr lang="en-US" b="1" dirty="0" smtClean="0">
                <a:solidFill>
                  <a:srgbClr val="C00000"/>
                </a:solidFill>
              </a:rPr>
              <a:t>, and </a:t>
            </a:r>
            <a:r>
              <a:rPr lang="en-US" b="1" dirty="0">
                <a:solidFill>
                  <a:srgbClr val="C00000"/>
                </a:solidFill>
              </a:rPr>
              <a:t>He counts me as one of His enemies.</a:t>
            </a:r>
            <a:r>
              <a:rPr lang="en-US" dirty="0"/>
              <a:t> </a:t>
            </a:r>
            <a:r>
              <a:rPr lang="en-US" dirty="0" smtClean="0"/>
              <a:t> 12 </a:t>
            </a:r>
            <a:r>
              <a:rPr lang="en-US" dirty="0"/>
              <a:t>His troops come </a:t>
            </a:r>
            <a:r>
              <a:rPr lang="en-US" dirty="0" smtClean="0"/>
              <a:t>together and </a:t>
            </a:r>
            <a:r>
              <a:rPr lang="en-US" dirty="0"/>
              <a:t>build up their road against me</a:t>
            </a:r>
            <a:r>
              <a:rPr lang="en-US" dirty="0" smtClean="0"/>
              <a:t>; They </a:t>
            </a:r>
            <a:r>
              <a:rPr lang="en-US" dirty="0"/>
              <a:t>encamp all around my tent.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38200" y="95563"/>
            <a:ext cx="75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</a:rPr>
              <a:t>Job feels God has wrongfully destroyed him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1722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Job blames God for all of this!</a:t>
            </a:r>
          </a:p>
        </p:txBody>
      </p:sp>
    </p:spTree>
    <p:extLst>
      <p:ext uri="{BB962C8B-B14F-4D97-AF65-F5344CB8AC3E}">
        <p14:creationId xmlns:p14="http://schemas.microsoft.com/office/powerpoint/2010/main" val="84726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304800"/>
            <a:ext cx="9158514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9543" y="73917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19:13-20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14790"/>
            <a:ext cx="7315200" cy="4681210"/>
          </a:xfrm>
        </p:spPr>
        <p:txBody>
          <a:bodyPr>
            <a:normAutofit fontScale="77500" lnSpcReduction="20000"/>
          </a:bodyPr>
          <a:lstStyle/>
          <a:p>
            <a:pPr marL="0" indent="231775">
              <a:buNone/>
            </a:pPr>
            <a:r>
              <a:rPr lang="en-US" dirty="0" smtClean="0"/>
              <a:t>13 </a:t>
            </a:r>
            <a:r>
              <a:rPr lang="en-US" dirty="0"/>
              <a:t>"</a:t>
            </a:r>
            <a:r>
              <a:rPr lang="en-US" b="1" dirty="0">
                <a:solidFill>
                  <a:srgbClr val="C00000"/>
                </a:solidFill>
              </a:rPr>
              <a:t>He has removed my brothers </a:t>
            </a:r>
            <a:r>
              <a:rPr lang="en-US" dirty="0"/>
              <a:t>far from me</a:t>
            </a:r>
            <a:r>
              <a:rPr lang="en-US" dirty="0" smtClean="0"/>
              <a:t>, and </a:t>
            </a:r>
            <a:r>
              <a:rPr lang="en-US" dirty="0"/>
              <a:t>my acquaintances are completely estranged from me</a:t>
            </a:r>
            <a:r>
              <a:rPr lang="en-US" dirty="0" smtClean="0"/>
              <a:t>. 14 </a:t>
            </a:r>
            <a:r>
              <a:rPr lang="en-US" b="1" dirty="0">
                <a:solidFill>
                  <a:srgbClr val="C00000"/>
                </a:solidFill>
              </a:rPr>
              <a:t>My relatives have failed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  <a:r>
              <a:rPr lang="en-US" dirty="0" smtClean="0"/>
              <a:t> and </a:t>
            </a:r>
            <a:r>
              <a:rPr lang="en-US" dirty="0"/>
              <a:t>my close friends have forgotten me</a:t>
            </a:r>
            <a:r>
              <a:rPr lang="en-US" dirty="0" smtClean="0"/>
              <a:t>. 15 </a:t>
            </a:r>
            <a:r>
              <a:rPr lang="en-US" dirty="0"/>
              <a:t>Those who dwell in my house, and my maidservants</a:t>
            </a:r>
            <a:r>
              <a:rPr lang="en-US" dirty="0" smtClean="0"/>
              <a:t>, count </a:t>
            </a:r>
            <a:r>
              <a:rPr lang="en-US" dirty="0"/>
              <a:t>me as a stranger</a:t>
            </a:r>
            <a:r>
              <a:rPr lang="en-US" dirty="0" smtClean="0"/>
              <a:t>;  I </a:t>
            </a:r>
            <a:r>
              <a:rPr lang="en-US" dirty="0"/>
              <a:t>am an alien in their sight. </a:t>
            </a:r>
            <a:r>
              <a:rPr lang="en-US" dirty="0" smtClean="0"/>
              <a:t> 16 </a:t>
            </a:r>
            <a:r>
              <a:rPr lang="en-US" dirty="0"/>
              <a:t>I call my servant, but he gives no answer</a:t>
            </a:r>
            <a:r>
              <a:rPr lang="en-US" dirty="0" smtClean="0"/>
              <a:t>; I </a:t>
            </a:r>
            <a:r>
              <a:rPr lang="en-US" dirty="0"/>
              <a:t>beg him with my mouth. </a:t>
            </a:r>
            <a:r>
              <a:rPr lang="en-US" dirty="0" smtClean="0"/>
              <a:t> 17 </a:t>
            </a:r>
            <a:r>
              <a:rPr lang="en-US" b="1" dirty="0">
                <a:solidFill>
                  <a:srgbClr val="C00000"/>
                </a:solidFill>
              </a:rPr>
              <a:t>My breath is offensive to my wife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n-US" dirty="0" smtClean="0"/>
              <a:t>and </a:t>
            </a:r>
            <a:r>
              <a:rPr lang="en-US" dirty="0"/>
              <a:t>I am repulsive to the children of my own body. </a:t>
            </a:r>
            <a:r>
              <a:rPr lang="en-US" dirty="0" smtClean="0"/>
              <a:t> 18 </a:t>
            </a:r>
            <a:r>
              <a:rPr lang="en-US" dirty="0"/>
              <a:t>Even young children despise me</a:t>
            </a:r>
            <a:r>
              <a:rPr lang="en-US" dirty="0" smtClean="0"/>
              <a:t>; I </a:t>
            </a:r>
            <a:r>
              <a:rPr lang="en-US" dirty="0"/>
              <a:t>arise, and they speak against me</a:t>
            </a:r>
            <a:r>
              <a:rPr lang="en-US" dirty="0" smtClean="0"/>
              <a:t>.  19 </a:t>
            </a:r>
            <a:r>
              <a:rPr lang="en-US" b="1" dirty="0">
                <a:solidFill>
                  <a:srgbClr val="C00000"/>
                </a:solidFill>
              </a:rPr>
              <a:t>All my close friends abhor me</a:t>
            </a:r>
            <a:r>
              <a:rPr lang="en-US" b="1" dirty="0" smtClean="0">
                <a:solidFill>
                  <a:srgbClr val="C00000"/>
                </a:solidFill>
              </a:rPr>
              <a:t>, and </a:t>
            </a:r>
            <a:r>
              <a:rPr lang="en-US" b="1" dirty="0">
                <a:solidFill>
                  <a:srgbClr val="C00000"/>
                </a:solidFill>
              </a:rPr>
              <a:t>those whom I love have turned against me.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20 </a:t>
            </a:r>
            <a:r>
              <a:rPr lang="en-US" dirty="0"/>
              <a:t>My bone clings to my skin and to my flesh</a:t>
            </a:r>
            <a:r>
              <a:rPr lang="en-US" dirty="0" smtClean="0"/>
              <a:t>, and </a:t>
            </a:r>
            <a:r>
              <a:rPr lang="en-US" dirty="0"/>
              <a:t>I have escaped by the skin of my teeth.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38200" y="95563"/>
            <a:ext cx="75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</a:rPr>
              <a:t>Job feels God has wrongfully destroyed him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1722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Job blames God for all of this!</a:t>
            </a:r>
          </a:p>
        </p:txBody>
      </p:sp>
    </p:spTree>
    <p:extLst>
      <p:ext uri="{BB962C8B-B14F-4D97-AF65-F5344CB8AC3E}">
        <p14:creationId xmlns:p14="http://schemas.microsoft.com/office/powerpoint/2010/main" val="300975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381000"/>
            <a:ext cx="9158514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864513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4:17-19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429780"/>
          </a:xfrm>
        </p:spPr>
        <p:txBody>
          <a:bodyPr>
            <a:normAutofit/>
          </a:bodyPr>
          <a:lstStyle/>
          <a:p>
            <a:pPr marL="0" indent="231775">
              <a:buNone/>
            </a:pPr>
            <a:r>
              <a:rPr lang="en-US" dirty="0" smtClean="0"/>
              <a:t>17 </a:t>
            </a:r>
            <a:r>
              <a:rPr lang="en-US" b="1" dirty="0">
                <a:solidFill>
                  <a:srgbClr val="0000CC"/>
                </a:solidFill>
              </a:rPr>
              <a:t>'Can a mortal be more righteous than God</a:t>
            </a:r>
            <a:r>
              <a:rPr lang="en-US" b="1" dirty="0" smtClean="0">
                <a:solidFill>
                  <a:srgbClr val="0000CC"/>
                </a:solidFill>
              </a:rPr>
              <a:t>? Can </a:t>
            </a:r>
            <a:r>
              <a:rPr lang="en-US" b="1" dirty="0">
                <a:solidFill>
                  <a:srgbClr val="0000CC"/>
                </a:solidFill>
              </a:rPr>
              <a:t>a man be more pure than his Maker? 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18 </a:t>
            </a:r>
            <a:r>
              <a:rPr lang="en-US" b="1" dirty="0">
                <a:solidFill>
                  <a:srgbClr val="C00000"/>
                </a:solidFill>
              </a:rPr>
              <a:t>If He puts no trust in His </a:t>
            </a:r>
            <a:r>
              <a:rPr lang="en-US" i="1" dirty="0" smtClean="0">
                <a:solidFill>
                  <a:srgbClr val="C00000"/>
                </a:solidFill>
              </a:rPr>
              <a:t>[heavenly] </a:t>
            </a:r>
            <a:r>
              <a:rPr lang="en-US" b="1" dirty="0" smtClean="0">
                <a:solidFill>
                  <a:srgbClr val="C00000"/>
                </a:solidFill>
              </a:rPr>
              <a:t>servants, if </a:t>
            </a:r>
            <a:r>
              <a:rPr lang="en-US" b="1" dirty="0">
                <a:solidFill>
                  <a:srgbClr val="C00000"/>
                </a:solidFill>
              </a:rPr>
              <a:t>He charges His angels with error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n-US" i="1" dirty="0" smtClean="0">
                <a:solidFill>
                  <a:srgbClr val="C00000"/>
                </a:solidFill>
              </a:rPr>
              <a:t>(see 15:15) </a:t>
            </a:r>
            <a:r>
              <a:rPr lang="en-US" dirty="0" smtClean="0"/>
              <a:t>19 </a:t>
            </a:r>
            <a:r>
              <a:rPr lang="en-US" dirty="0"/>
              <a:t>How much more those who dwell in houses of clay</a:t>
            </a:r>
            <a:r>
              <a:rPr lang="en-US" dirty="0" smtClean="0"/>
              <a:t>, whose </a:t>
            </a:r>
            <a:r>
              <a:rPr lang="en-US" dirty="0"/>
              <a:t>foundation is in the dust</a:t>
            </a:r>
            <a:r>
              <a:rPr lang="en-US" dirty="0" smtClean="0"/>
              <a:t>, who </a:t>
            </a:r>
            <a:r>
              <a:rPr lang="en-US" dirty="0"/>
              <a:t>are crushed </a:t>
            </a:r>
            <a:r>
              <a:rPr lang="en-US" dirty="0" smtClean="0"/>
              <a:t>like </a:t>
            </a:r>
            <a:r>
              <a:rPr lang="en-US" dirty="0"/>
              <a:t>a moth?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09546" y="136075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God is so far beyond all His creations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41400" y="5725180"/>
            <a:ext cx="693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B050"/>
                </a:solidFill>
                <a:latin typeface="Comic Sans MS" pitchFamily="66" charset="0"/>
              </a:rPr>
              <a:t>Eliphaz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’ sees God as so righteous    He is far removed from His family</a:t>
            </a:r>
          </a:p>
        </p:txBody>
      </p:sp>
    </p:spTree>
    <p:extLst>
      <p:ext uri="{BB962C8B-B14F-4D97-AF65-F5344CB8AC3E}">
        <p14:creationId xmlns:p14="http://schemas.microsoft.com/office/powerpoint/2010/main" val="163037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762000"/>
            <a:ext cx="9158514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0239" y="1225897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19:21-22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69522"/>
            <a:ext cx="7086600" cy="3340678"/>
          </a:xfrm>
        </p:spPr>
        <p:txBody>
          <a:bodyPr>
            <a:normAutofit lnSpcReduction="10000"/>
          </a:bodyPr>
          <a:lstStyle/>
          <a:p>
            <a:pPr marL="0" indent="231775">
              <a:buNone/>
            </a:pPr>
            <a:r>
              <a:rPr lang="en-US" sz="3600" dirty="0" smtClean="0"/>
              <a:t>21 </a:t>
            </a:r>
            <a:r>
              <a:rPr lang="en-US" sz="3600" b="1" dirty="0">
                <a:solidFill>
                  <a:srgbClr val="0000CC"/>
                </a:solidFill>
              </a:rPr>
              <a:t>"Have pity on me, have pity on me</a:t>
            </a:r>
            <a:r>
              <a:rPr lang="en-US" sz="3600" b="1" dirty="0" smtClean="0">
                <a:solidFill>
                  <a:srgbClr val="0000CC"/>
                </a:solidFill>
              </a:rPr>
              <a:t>,   </a:t>
            </a:r>
            <a:r>
              <a:rPr lang="en-US" sz="3600" dirty="0"/>
              <a:t>O you my friends</a:t>
            </a:r>
            <a:r>
              <a:rPr lang="en-US" sz="3600" dirty="0" smtClean="0"/>
              <a:t>, </a:t>
            </a:r>
            <a:r>
              <a:rPr lang="en-US" sz="3600" b="1" dirty="0" smtClean="0">
                <a:solidFill>
                  <a:srgbClr val="C00000"/>
                </a:solidFill>
              </a:rPr>
              <a:t>for </a:t>
            </a:r>
            <a:r>
              <a:rPr lang="en-US" sz="3600" b="1" dirty="0">
                <a:solidFill>
                  <a:srgbClr val="C00000"/>
                </a:solidFill>
              </a:rPr>
              <a:t>the hand of God has struck me! </a:t>
            </a:r>
          </a:p>
          <a:p>
            <a:pPr marL="0" indent="231775">
              <a:buNone/>
            </a:pPr>
            <a:r>
              <a:rPr lang="en-US" sz="3600" dirty="0"/>
              <a:t>22 </a:t>
            </a:r>
            <a:r>
              <a:rPr lang="en-US" sz="3600" b="1" dirty="0">
                <a:solidFill>
                  <a:srgbClr val="C00000"/>
                </a:solidFill>
              </a:rPr>
              <a:t>Why do you persecute me as God does</a:t>
            </a:r>
            <a:r>
              <a:rPr lang="en-US" sz="3600" b="1" dirty="0" smtClean="0">
                <a:solidFill>
                  <a:srgbClr val="C00000"/>
                </a:solidFill>
              </a:rPr>
              <a:t>, </a:t>
            </a:r>
            <a:r>
              <a:rPr lang="en-US" sz="3600" dirty="0" smtClean="0"/>
              <a:t>and </a:t>
            </a:r>
            <a:r>
              <a:rPr lang="en-US" sz="3600" dirty="0"/>
              <a:t>are not satisfied with my flesh?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83443" y="162580"/>
            <a:ext cx="5562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Job pleads for compassion from his friends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66800" y="5604518"/>
            <a:ext cx="713195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He feels that God is mistakenly angry with him and wrongfully persecutes him</a:t>
            </a:r>
          </a:p>
        </p:txBody>
      </p:sp>
    </p:spTree>
    <p:extLst>
      <p:ext uri="{BB962C8B-B14F-4D97-AF65-F5344CB8AC3E}">
        <p14:creationId xmlns:p14="http://schemas.microsoft.com/office/powerpoint/2010/main" val="366387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I know that my redeemer lives Job bi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" r="6992" b="9784"/>
          <a:stretch/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290286" y="92076"/>
            <a:ext cx="90224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Good Bible exposition is based on Context</a:t>
            </a:r>
          </a:p>
        </p:txBody>
      </p:sp>
    </p:spTree>
    <p:extLst>
      <p:ext uri="{BB962C8B-B14F-4D97-AF65-F5344CB8AC3E}">
        <p14:creationId xmlns:p14="http://schemas.microsoft.com/office/powerpoint/2010/main" val="32499982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304800" y="609600"/>
            <a:ext cx="96774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9543" y="978268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19:23-27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6643" y="1735803"/>
            <a:ext cx="7696200" cy="4343400"/>
          </a:xfrm>
        </p:spPr>
        <p:txBody>
          <a:bodyPr>
            <a:normAutofit fontScale="85000" lnSpcReduction="10000"/>
          </a:bodyPr>
          <a:lstStyle/>
          <a:p>
            <a:pPr marL="0" indent="231775">
              <a:buNone/>
            </a:pPr>
            <a:r>
              <a:rPr lang="en-US" dirty="0" smtClean="0"/>
              <a:t>23 </a:t>
            </a:r>
            <a:r>
              <a:rPr lang="en-US" dirty="0"/>
              <a:t>"</a:t>
            </a:r>
            <a:r>
              <a:rPr lang="en-US" b="1" dirty="0">
                <a:solidFill>
                  <a:srgbClr val="7030A0"/>
                </a:solidFill>
              </a:rPr>
              <a:t>Oh, that my words were written</a:t>
            </a:r>
            <a:r>
              <a:rPr lang="en-US" dirty="0" smtClean="0"/>
              <a:t>! Oh</a:t>
            </a:r>
            <a:r>
              <a:rPr lang="en-US" dirty="0"/>
              <a:t>, that they were inscribed in a book! </a:t>
            </a:r>
            <a:r>
              <a:rPr lang="en-US" dirty="0" smtClean="0"/>
              <a:t>24 </a:t>
            </a:r>
            <a:r>
              <a:rPr lang="en-US" dirty="0"/>
              <a:t>That they were engraved on a </a:t>
            </a:r>
            <a:r>
              <a:rPr lang="en-US" dirty="0" smtClean="0"/>
              <a:t>rock with </a:t>
            </a:r>
            <a:r>
              <a:rPr lang="en-US" dirty="0"/>
              <a:t>an iron pen and lead, </a:t>
            </a:r>
            <a:r>
              <a:rPr lang="en-US" b="1" dirty="0">
                <a:solidFill>
                  <a:srgbClr val="7030A0"/>
                </a:solidFill>
              </a:rPr>
              <a:t>forever! </a:t>
            </a:r>
          </a:p>
          <a:p>
            <a:pPr marL="0" indent="231775">
              <a:buNone/>
            </a:pPr>
            <a:r>
              <a:rPr lang="en-US" dirty="0"/>
              <a:t>25 </a:t>
            </a:r>
            <a:r>
              <a:rPr lang="en-US" b="1" dirty="0">
                <a:solidFill>
                  <a:srgbClr val="0000CC"/>
                </a:solidFill>
              </a:rPr>
              <a:t>For I know that my Redeemer lives</a:t>
            </a:r>
            <a:r>
              <a:rPr lang="en-US" dirty="0" smtClean="0">
                <a:solidFill>
                  <a:srgbClr val="0000CC"/>
                </a:solidFill>
              </a:rPr>
              <a:t>, </a:t>
            </a:r>
            <a:r>
              <a:rPr lang="en-US" i="1" dirty="0" smtClean="0">
                <a:solidFill>
                  <a:srgbClr val="0000CC"/>
                </a:solidFill>
              </a:rPr>
              <a:t>[Job expects according to God’s justice someone will have to show Job is innocent and God has wronged him (v.6)]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/>
              <a:t>He shall stand at last on the earth; </a:t>
            </a:r>
            <a:r>
              <a:rPr lang="en-US" dirty="0" smtClean="0"/>
              <a:t> 26 </a:t>
            </a:r>
            <a:r>
              <a:rPr lang="en-US" dirty="0"/>
              <a:t>And after my skin is destroyed, this I know</a:t>
            </a:r>
            <a:r>
              <a:rPr lang="en-US" dirty="0" smtClean="0"/>
              <a:t>, that </a:t>
            </a:r>
            <a:r>
              <a:rPr lang="en-US" dirty="0"/>
              <a:t>in my flesh I shall see God, </a:t>
            </a:r>
            <a:r>
              <a:rPr lang="en-US" dirty="0" smtClean="0"/>
              <a:t> 27 </a:t>
            </a:r>
            <a:r>
              <a:rPr lang="en-US" b="1" dirty="0">
                <a:solidFill>
                  <a:srgbClr val="0000CC"/>
                </a:solidFill>
              </a:rPr>
              <a:t>Whom I shall see for </a:t>
            </a:r>
            <a:r>
              <a:rPr lang="en-US" b="1" dirty="0" smtClean="0">
                <a:solidFill>
                  <a:srgbClr val="0000CC"/>
                </a:solidFill>
              </a:rPr>
              <a:t>myself </a:t>
            </a:r>
            <a:r>
              <a:rPr lang="en-US" i="1" dirty="0" smtClean="0">
                <a:solidFill>
                  <a:srgbClr val="0000CC"/>
                </a:solidFill>
              </a:rPr>
              <a:t>[“whom I will see on my side” (RSV)],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my eyes shall behold, and not another</a:t>
            </a:r>
            <a:r>
              <a:rPr lang="en-US" dirty="0" smtClean="0"/>
              <a:t>.  </a:t>
            </a:r>
            <a:r>
              <a:rPr lang="en-US" b="1" dirty="0" smtClean="0">
                <a:solidFill>
                  <a:srgbClr val="008000"/>
                </a:solidFill>
              </a:rPr>
              <a:t>How </a:t>
            </a:r>
            <a:r>
              <a:rPr lang="en-US" b="1" dirty="0">
                <a:solidFill>
                  <a:srgbClr val="008000"/>
                </a:solidFill>
              </a:rPr>
              <a:t>my heart yearns within me!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73743" y="24161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Job fully expects his redeemer to justify him and show God to be wrong!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76507" y="6246167"/>
            <a:ext cx="75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Job is excited for the day he will be vindicated!</a:t>
            </a:r>
          </a:p>
        </p:txBody>
      </p:sp>
    </p:spTree>
    <p:extLst>
      <p:ext uri="{BB962C8B-B14F-4D97-AF65-F5344CB8AC3E}">
        <p14:creationId xmlns:p14="http://schemas.microsoft.com/office/powerpoint/2010/main" val="366974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152400"/>
            <a:ext cx="915851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9501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19:28-29 (</a:t>
            </a:r>
            <a:r>
              <a:rPr lang="en-US" sz="4800" b="1" dirty="0" err="1" smtClean="0">
                <a:solidFill>
                  <a:srgbClr val="663300"/>
                </a:solidFill>
              </a:rPr>
              <a:t>NIrV</a:t>
            </a:r>
            <a:r>
              <a:rPr lang="en-US" sz="4800" b="1" dirty="0" smtClean="0">
                <a:solidFill>
                  <a:srgbClr val="663300"/>
                </a:solidFill>
              </a:rPr>
              <a:t>)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09410"/>
            <a:ext cx="7239000" cy="4244370"/>
          </a:xfrm>
        </p:spPr>
        <p:txBody>
          <a:bodyPr>
            <a:normAutofit/>
          </a:bodyPr>
          <a:lstStyle/>
          <a:p>
            <a:pPr marL="0" indent="231775">
              <a:buNone/>
            </a:pPr>
            <a:r>
              <a:rPr lang="en-US" dirty="0" smtClean="0"/>
              <a:t>28 </a:t>
            </a:r>
            <a:r>
              <a:rPr lang="en-US" dirty="0"/>
              <a:t>“You might say, </a:t>
            </a:r>
            <a:r>
              <a:rPr lang="en-US" b="1" dirty="0">
                <a:solidFill>
                  <a:srgbClr val="C00000"/>
                </a:solidFill>
              </a:rPr>
              <a:t>‘Let’s keep bothering Job</a:t>
            </a:r>
            <a:r>
              <a:rPr lang="en-US" b="1" dirty="0" smtClean="0">
                <a:solidFill>
                  <a:srgbClr val="C00000"/>
                </a:solidFill>
              </a:rPr>
              <a:t>.  After </a:t>
            </a:r>
            <a:r>
              <a:rPr lang="en-US" b="1" dirty="0">
                <a:solidFill>
                  <a:srgbClr val="C00000"/>
                </a:solidFill>
              </a:rPr>
              <a:t>all, he’s the cause of all of his suffering.’</a:t>
            </a:r>
          </a:p>
          <a:p>
            <a:pPr marL="0" indent="231775">
              <a:buNone/>
            </a:pPr>
            <a:r>
              <a:rPr lang="en-US" dirty="0"/>
              <a:t>29 But </a:t>
            </a:r>
            <a:r>
              <a:rPr lang="en-US" b="1" dirty="0">
                <a:solidFill>
                  <a:srgbClr val="0000CC"/>
                </a:solidFill>
              </a:rPr>
              <a:t>you should be afraid when God comes to judge you</a:t>
            </a:r>
            <a:r>
              <a:rPr lang="en-US" b="1" dirty="0" smtClean="0">
                <a:solidFill>
                  <a:srgbClr val="0000CC"/>
                </a:solidFill>
              </a:rPr>
              <a:t>.</a:t>
            </a:r>
            <a:r>
              <a:rPr lang="en-US" dirty="0" smtClean="0"/>
              <a:t> He’ll </a:t>
            </a:r>
            <a:r>
              <a:rPr lang="en-US" dirty="0"/>
              <a:t>be angry. He’ll punish you with his sword</a:t>
            </a:r>
            <a:r>
              <a:rPr lang="en-US" dirty="0" smtClean="0"/>
              <a:t>. Then </a:t>
            </a:r>
            <a:r>
              <a:rPr lang="en-US" dirty="0"/>
              <a:t>you will know that he is the Judge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Job warns his friends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07093" y="5608766"/>
            <a:ext cx="820601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Job knows God will hold us accountable     for false accusations against one another</a:t>
            </a:r>
          </a:p>
        </p:txBody>
      </p:sp>
    </p:spTree>
    <p:extLst>
      <p:ext uri="{BB962C8B-B14F-4D97-AF65-F5344CB8AC3E}">
        <p14:creationId xmlns:p14="http://schemas.microsoft.com/office/powerpoint/2010/main" val="363126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381000"/>
            <a:ext cx="9158514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84838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20:1-5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429780"/>
          </a:xfrm>
        </p:spPr>
        <p:txBody>
          <a:bodyPr>
            <a:normAutofit fontScale="85000" lnSpcReduction="10000"/>
          </a:bodyPr>
          <a:lstStyle/>
          <a:p>
            <a:pPr marL="0" indent="231775">
              <a:buNone/>
            </a:pPr>
            <a:r>
              <a:rPr lang="en-US" dirty="0" smtClean="0"/>
              <a:t>Then </a:t>
            </a:r>
            <a:r>
              <a:rPr lang="en-US" b="1" dirty="0" err="1">
                <a:solidFill>
                  <a:srgbClr val="663300"/>
                </a:solidFill>
              </a:rPr>
              <a:t>Zophar</a:t>
            </a:r>
            <a:r>
              <a:rPr lang="en-US" b="1" dirty="0">
                <a:solidFill>
                  <a:srgbClr val="663300"/>
                </a:solidFill>
              </a:rPr>
              <a:t> the </a:t>
            </a:r>
            <a:r>
              <a:rPr lang="en-US" b="1" dirty="0" err="1">
                <a:solidFill>
                  <a:srgbClr val="663300"/>
                </a:solidFill>
              </a:rPr>
              <a:t>Naamathite</a:t>
            </a:r>
            <a:r>
              <a:rPr lang="en-US" b="1" dirty="0">
                <a:solidFill>
                  <a:srgbClr val="663300"/>
                </a:solidFill>
              </a:rPr>
              <a:t> answered </a:t>
            </a:r>
            <a:r>
              <a:rPr lang="en-US" dirty="0"/>
              <a:t>and said: </a:t>
            </a:r>
          </a:p>
          <a:p>
            <a:pPr marL="0" indent="231775">
              <a:buNone/>
            </a:pPr>
            <a:r>
              <a:rPr lang="en-US" dirty="0" smtClean="0"/>
              <a:t>2 </a:t>
            </a:r>
            <a:r>
              <a:rPr lang="en-US" dirty="0"/>
              <a:t>"Therefore my anxious thoughts make me answer</a:t>
            </a:r>
            <a:r>
              <a:rPr lang="en-US" dirty="0" smtClean="0"/>
              <a:t>, because </a:t>
            </a:r>
            <a:r>
              <a:rPr lang="en-US" dirty="0"/>
              <a:t>of the turmoil within me</a:t>
            </a:r>
            <a:r>
              <a:rPr lang="en-US" dirty="0" smtClean="0"/>
              <a:t>. 3 </a:t>
            </a:r>
            <a:r>
              <a:rPr lang="en-US" dirty="0"/>
              <a:t>I have heard the rebuke that reproaches </a:t>
            </a:r>
            <a:r>
              <a:rPr lang="en-US" dirty="0" smtClean="0"/>
              <a:t>me </a:t>
            </a:r>
            <a:r>
              <a:rPr lang="en-US" i="1" dirty="0" smtClean="0"/>
              <a:t>[understood that Job reproved him], </a:t>
            </a:r>
            <a:r>
              <a:rPr lang="en-US" dirty="0" smtClean="0"/>
              <a:t>and </a:t>
            </a:r>
            <a:r>
              <a:rPr lang="en-US" dirty="0"/>
              <a:t>the spirit of my understanding causes me to answer. </a:t>
            </a:r>
          </a:p>
          <a:p>
            <a:pPr marL="0" indent="231775">
              <a:buNone/>
            </a:pPr>
            <a:r>
              <a:rPr lang="en-US" dirty="0" smtClean="0"/>
              <a:t>4 </a:t>
            </a:r>
            <a:r>
              <a:rPr lang="en-US" dirty="0"/>
              <a:t>"Do you not know this of old</a:t>
            </a:r>
            <a:r>
              <a:rPr lang="en-US" dirty="0" smtClean="0"/>
              <a:t>, since </a:t>
            </a:r>
            <a:r>
              <a:rPr lang="en-US" dirty="0"/>
              <a:t>man was placed on earth, </a:t>
            </a:r>
            <a:r>
              <a:rPr lang="en-US" dirty="0" smtClean="0"/>
              <a:t>5 </a:t>
            </a:r>
            <a:r>
              <a:rPr lang="en-US" b="1" dirty="0">
                <a:solidFill>
                  <a:srgbClr val="7030A0"/>
                </a:solidFill>
              </a:rPr>
              <a:t>That the triumphing of the wicked is short</a:t>
            </a:r>
            <a:r>
              <a:rPr lang="en-US" b="1" dirty="0" smtClean="0">
                <a:solidFill>
                  <a:srgbClr val="7030A0"/>
                </a:solidFill>
              </a:rPr>
              <a:t>, and </a:t>
            </a:r>
            <a:r>
              <a:rPr lang="en-US" b="1" dirty="0">
                <a:solidFill>
                  <a:srgbClr val="7030A0"/>
                </a:solidFill>
              </a:rPr>
              <a:t>the joy of the hypocrite is but for a moment?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11939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C00000"/>
                </a:solidFill>
                <a:latin typeface="Comic Sans MS" pitchFamily="66" charset="0"/>
              </a:rPr>
              <a:t>Zophar</a:t>
            </a: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 hasn’t understood Job at all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1722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Right back to “judgment in this life”</a:t>
            </a:r>
          </a:p>
        </p:txBody>
      </p:sp>
    </p:spTree>
    <p:extLst>
      <p:ext uri="{BB962C8B-B14F-4D97-AF65-F5344CB8AC3E}">
        <p14:creationId xmlns:p14="http://schemas.microsoft.com/office/powerpoint/2010/main" val="24190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152400"/>
            <a:ext cx="9158514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18478" y="60960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20:4-11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8034" y="1447800"/>
            <a:ext cx="7086600" cy="4429780"/>
          </a:xfrm>
        </p:spPr>
        <p:txBody>
          <a:bodyPr>
            <a:normAutofit fontScale="77500" lnSpcReduction="20000"/>
          </a:bodyPr>
          <a:lstStyle/>
          <a:p>
            <a:pPr marL="0" indent="231775">
              <a:buNone/>
            </a:pPr>
            <a:r>
              <a:rPr lang="en-US" dirty="0" smtClean="0"/>
              <a:t>4 </a:t>
            </a:r>
            <a:r>
              <a:rPr lang="en-US" dirty="0"/>
              <a:t>"</a:t>
            </a:r>
            <a:r>
              <a:rPr lang="en-US" b="1" dirty="0">
                <a:solidFill>
                  <a:srgbClr val="7030A0"/>
                </a:solidFill>
              </a:rPr>
              <a:t>Do you not know this of old</a:t>
            </a:r>
            <a:r>
              <a:rPr lang="en-US" b="1" dirty="0" smtClean="0">
                <a:solidFill>
                  <a:srgbClr val="7030A0"/>
                </a:solidFill>
              </a:rPr>
              <a:t>,  </a:t>
            </a:r>
            <a:r>
              <a:rPr lang="en-US" dirty="0" smtClean="0"/>
              <a:t>since </a:t>
            </a:r>
            <a:r>
              <a:rPr lang="en-US" dirty="0"/>
              <a:t>man was placed on earth, 5 </a:t>
            </a:r>
            <a:r>
              <a:rPr lang="en-US" b="1" dirty="0">
                <a:solidFill>
                  <a:srgbClr val="C00000"/>
                </a:solidFill>
              </a:rPr>
              <a:t>That the triumphing of the wicked is short</a:t>
            </a:r>
            <a:r>
              <a:rPr lang="en-US" b="1" dirty="0" smtClean="0">
                <a:solidFill>
                  <a:srgbClr val="C00000"/>
                </a:solidFill>
              </a:rPr>
              <a:t>,  and </a:t>
            </a:r>
            <a:r>
              <a:rPr lang="en-US" b="1" dirty="0">
                <a:solidFill>
                  <a:srgbClr val="C00000"/>
                </a:solidFill>
              </a:rPr>
              <a:t>the joy of the hypocrite is but for a moment?</a:t>
            </a:r>
            <a:r>
              <a:rPr lang="en-US" dirty="0"/>
              <a:t> 6 Though his haughtiness mounts up to the heavens</a:t>
            </a:r>
            <a:r>
              <a:rPr lang="en-US" dirty="0" smtClean="0"/>
              <a:t>, and </a:t>
            </a:r>
            <a:r>
              <a:rPr lang="en-US" dirty="0"/>
              <a:t>his head reaches to the clouds, </a:t>
            </a:r>
            <a:r>
              <a:rPr lang="en-US" dirty="0" smtClean="0"/>
              <a:t>       7 </a:t>
            </a:r>
            <a:r>
              <a:rPr lang="en-US" b="1" dirty="0">
                <a:solidFill>
                  <a:srgbClr val="C00000"/>
                </a:solidFill>
              </a:rPr>
              <a:t>Yet he will perish forever like his own refuse</a:t>
            </a:r>
            <a:r>
              <a:rPr lang="en-US" b="1" dirty="0" smtClean="0">
                <a:solidFill>
                  <a:srgbClr val="C00000"/>
                </a:solidFill>
              </a:rPr>
              <a:t>; </a:t>
            </a:r>
            <a:r>
              <a:rPr lang="en-US" dirty="0" smtClean="0"/>
              <a:t>Those </a:t>
            </a:r>
            <a:r>
              <a:rPr lang="en-US" dirty="0"/>
              <a:t>who have seen him will say, 'Where is he?' 8 </a:t>
            </a:r>
            <a:r>
              <a:rPr lang="en-US" b="1" dirty="0">
                <a:solidFill>
                  <a:srgbClr val="C00000"/>
                </a:solidFill>
              </a:rPr>
              <a:t>He will fly away like a dream, and not be found</a:t>
            </a:r>
            <a:r>
              <a:rPr lang="en-US" b="1" dirty="0" smtClean="0">
                <a:solidFill>
                  <a:srgbClr val="C00000"/>
                </a:solidFill>
              </a:rPr>
              <a:t>; </a:t>
            </a:r>
            <a:r>
              <a:rPr lang="en-US" dirty="0" smtClean="0"/>
              <a:t>Yes</a:t>
            </a:r>
            <a:r>
              <a:rPr lang="en-US" dirty="0"/>
              <a:t>, </a:t>
            </a:r>
            <a:r>
              <a:rPr lang="en-US" b="1" dirty="0">
                <a:solidFill>
                  <a:srgbClr val="C00000"/>
                </a:solidFill>
              </a:rPr>
              <a:t>he will be chased away like a vision of the night. </a:t>
            </a:r>
            <a:r>
              <a:rPr lang="en-US" dirty="0"/>
              <a:t>9 The eye that saw him will </a:t>
            </a:r>
            <a:r>
              <a:rPr lang="en-US" b="1" dirty="0">
                <a:solidFill>
                  <a:srgbClr val="C00000"/>
                </a:solidFill>
              </a:rPr>
              <a:t>see him no more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n-US" dirty="0" smtClean="0"/>
              <a:t>nor </a:t>
            </a:r>
            <a:r>
              <a:rPr lang="en-US" dirty="0"/>
              <a:t>will his place behold him anymore. </a:t>
            </a:r>
            <a:r>
              <a:rPr lang="en-US" b="1" dirty="0">
                <a:solidFill>
                  <a:srgbClr val="C00000"/>
                </a:solidFill>
              </a:rPr>
              <a:t>10 His children will seek the favor of the poor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n-US" dirty="0" smtClean="0"/>
              <a:t>and </a:t>
            </a:r>
            <a:r>
              <a:rPr lang="en-US" b="1" dirty="0">
                <a:solidFill>
                  <a:srgbClr val="C00000"/>
                </a:solidFill>
              </a:rPr>
              <a:t>his hands will restore his wealth. </a:t>
            </a:r>
            <a:r>
              <a:rPr lang="en-US" dirty="0"/>
              <a:t>11 His bones are full of his youthful vigor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C00000"/>
                </a:solidFill>
              </a:rPr>
              <a:t>but </a:t>
            </a:r>
            <a:r>
              <a:rPr lang="en-US" b="1" dirty="0">
                <a:solidFill>
                  <a:srgbClr val="C00000"/>
                </a:solidFill>
              </a:rPr>
              <a:t>it will lie down with him in the dust.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79500" y="14868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Comic Sans MS" pitchFamily="66" charset="0"/>
              </a:rPr>
              <a:t>The fate of the Wicked Man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85800" y="6215390"/>
            <a:ext cx="815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Everyone knows the wicked man will die early</a:t>
            </a:r>
          </a:p>
        </p:txBody>
      </p:sp>
    </p:spTree>
    <p:extLst>
      <p:ext uri="{BB962C8B-B14F-4D97-AF65-F5344CB8AC3E}">
        <p14:creationId xmlns:p14="http://schemas.microsoft.com/office/powerpoint/2010/main" val="424711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152400"/>
            <a:ext cx="9158514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67562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20: 12-19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429780"/>
          </a:xfrm>
        </p:spPr>
        <p:txBody>
          <a:bodyPr>
            <a:normAutofit fontScale="77500" lnSpcReduction="20000"/>
          </a:bodyPr>
          <a:lstStyle/>
          <a:p>
            <a:pPr marL="0" indent="231775">
              <a:buNone/>
            </a:pPr>
            <a:r>
              <a:rPr lang="en-US" dirty="0" smtClean="0"/>
              <a:t>12 </a:t>
            </a:r>
            <a:r>
              <a:rPr lang="en-US" b="1" dirty="0">
                <a:solidFill>
                  <a:srgbClr val="7030A0"/>
                </a:solidFill>
              </a:rPr>
              <a:t>"Though evil is sweet in his mouth</a:t>
            </a:r>
            <a:r>
              <a:rPr lang="en-US" b="1" dirty="0" smtClean="0">
                <a:solidFill>
                  <a:srgbClr val="7030A0"/>
                </a:solidFill>
              </a:rPr>
              <a:t>, and </a:t>
            </a:r>
            <a:r>
              <a:rPr lang="en-US" b="1" dirty="0">
                <a:solidFill>
                  <a:srgbClr val="7030A0"/>
                </a:solidFill>
              </a:rPr>
              <a:t>he hides it under his tongue, 13 Though he spares it and does not forsake it</a:t>
            </a:r>
            <a:r>
              <a:rPr lang="en-US" b="1" dirty="0" smtClean="0">
                <a:solidFill>
                  <a:srgbClr val="7030A0"/>
                </a:solidFill>
              </a:rPr>
              <a:t>, but </a:t>
            </a:r>
            <a:r>
              <a:rPr lang="en-US" b="1" dirty="0">
                <a:solidFill>
                  <a:srgbClr val="7030A0"/>
                </a:solidFill>
              </a:rPr>
              <a:t>still keeps it in his mouth, </a:t>
            </a:r>
            <a:r>
              <a:rPr lang="en-US" dirty="0"/>
              <a:t>14 </a:t>
            </a:r>
            <a:r>
              <a:rPr lang="en-US" b="1" dirty="0">
                <a:solidFill>
                  <a:srgbClr val="C00000"/>
                </a:solidFill>
              </a:rPr>
              <a:t>Yet his food in his stomach turns sour</a:t>
            </a:r>
            <a:r>
              <a:rPr lang="en-US" b="1" dirty="0" smtClean="0">
                <a:solidFill>
                  <a:srgbClr val="C00000"/>
                </a:solidFill>
              </a:rPr>
              <a:t>; </a:t>
            </a:r>
            <a:r>
              <a:rPr lang="en-US" dirty="0" smtClean="0"/>
              <a:t>it </a:t>
            </a:r>
            <a:r>
              <a:rPr lang="en-US" dirty="0"/>
              <a:t>becomes cobra venom within him. 15 He swallows down </a:t>
            </a:r>
            <a:r>
              <a:rPr lang="en-US" dirty="0" smtClean="0"/>
              <a:t>riches </a:t>
            </a:r>
            <a:r>
              <a:rPr lang="en-US" b="1" dirty="0" smtClean="0">
                <a:solidFill>
                  <a:srgbClr val="C00000"/>
                </a:solidFill>
              </a:rPr>
              <a:t>and </a:t>
            </a:r>
            <a:r>
              <a:rPr lang="en-US" b="1" dirty="0">
                <a:solidFill>
                  <a:srgbClr val="C00000"/>
                </a:solidFill>
              </a:rPr>
              <a:t>vomits them up again</a:t>
            </a:r>
            <a:r>
              <a:rPr lang="en-US" b="1" dirty="0" smtClean="0">
                <a:solidFill>
                  <a:srgbClr val="C00000"/>
                </a:solidFill>
              </a:rPr>
              <a:t>;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God </a:t>
            </a:r>
            <a:r>
              <a:rPr lang="en-US" b="1" dirty="0">
                <a:solidFill>
                  <a:srgbClr val="0070C0"/>
                </a:solidFill>
              </a:rPr>
              <a:t>casts them out of his belly. </a:t>
            </a:r>
            <a:r>
              <a:rPr lang="en-US" dirty="0"/>
              <a:t>16 </a:t>
            </a:r>
            <a:r>
              <a:rPr lang="en-US" b="1" dirty="0">
                <a:solidFill>
                  <a:srgbClr val="C00000"/>
                </a:solidFill>
              </a:rPr>
              <a:t>He will suck the poison of cobras</a:t>
            </a:r>
            <a:r>
              <a:rPr lang="en-US" b="1" dirty="0" smtClean="0">
                <a:solidFill>
                  <a:srgbClr val="C00000"/>
                </a:solidFill>
              </a:rPr>
              <a:t>; </a:t>
            </a:r>
            <a:r>
              <a:rPr lang="en-US" dirty="0" smtClean="0"/>
              <a:t>The </a:t>
            </a:r>
            <a:r>
              <a:rPr lang="en-US" dirty="0"/>
              <a:t>viper's tongue will slay him. 17 </a:t>
            </a:r>
            <a:r>
              <a:rPr lang="en-US" b="1" dirty="0">
                <a:solidFill>
                  <a:srgbClr val="C00000"/>
                </a:solidFill>
              </a:rPr>
              <a:t>He will not see the streams</a:t>
            </a:r>
            <a:r>
              <a:rPr lang="en-US" b="1" dirty="0" smtClean="0">
                <a:solidFill>
                  <a:srgbClr val="C00000"/>
                </a:solidFill>
              </a:rPr>
              <a:t>, the </a:t>
            </a:r>
            <a:r>
              <a:rPr lang="en-US" b="1" dirty="0">
                <a:solidFill>
                  <a:srgbClr val="C00000"/>
                </a:solidFill>
              </a:rPr>
              <a:t>rivers flowing with honey and cream. </a:t>
            </a:r>
            <a:r>
              <a:rPr lang="en-US" dirty="0"/>
              <a:t>18 </a:t>
            </a:r>
            <a:r>
              <a:rPr lang="en-US" b="1" dirty="0">
                <a:solidFill>
                  <a:srgbClr val="C00000"/>
                </a:solidFill>
              </a:rPr>
              <a:t>He will restore that for which he labored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n-US" dirty="0" smtClean="0"/>
              <a:t>and </a:t>
            </a:r>
            <a:r>
              <a:rPr lang="en-US" dirty="0"/>
              <a:t>will not swallow it down</a:t>
            </a:r>
            <a:r>
              <a:rPr lang="en-US" dirty="0" smtClean="0"/>
              <a:t>; </a:t>
            </a:r>
            <a:r>
              <a:rPr lang="en-US" b="1" dirty="0" smtClean="0">
                <a:solidFill>
                  <a:srgbClr val="C00000"/>
                </a:solidFill>
              </a:rPr>
              <a:t>From </a:t>
            </a:r>
            <a:r>
              <a:rPr lang="en-US" b="1" dirty="0">
                <a:solidFill>
                  <a:srgbClr val="C00000"/>
                </a:solidFill>
              </a:rPr>
              <a:t>the proceeds of </a:t>
            </a:r>
            <a:r>
              <a:rPr lang="en-US" b="1" dirty="0" smtClean="0">
                <a:solidFill>
                  <a:srgbClr val="C00000"/>
                </a:solidFill>
              </a:rPr>
              <a:t>business he </a:t>
            </a:r>
            <a:r>
              <a:rPr lang="en-US" b="1" dirty="0">
                <a:solidFill>
                  <a:srgbClr val="C00000"/>
                </a:solidFill>
              </a:rPr>
              <a:t>will get no enjoyment. </a:t>
            </a:r>
            <a:r>
              <a:rPr lang="en-US" dirty="0"/>
              <a:t>19 </a:t>
            </a:r>
            <a:r>
              <a:rPr lang="en-US" b="1" dirty="0">
                <a:solidFill>
                  <a:srgbClr val="7030A0"/>
                </a:solidFill>
              </a:rPr>
              <a:t>For he has oppressed and forsaken the poor</a:t>
            </a:r>
            <a:r>
              <a:rPr lang="en-US" b="1" dirty="0" smtClean="0">
                <a:solidFill>
                  <a:srgbClr val="7030A0"/>
                </a:solidFill>
              </a:rPr>
              <a:t>, he </a:t>
            </a:r>
            <a:r>
              <a:rPr lang="en-US" b="1" dirty="0">
                <a:solidFill>
                  <a:srgbClr val="7030A0"/>
                </a:solidFill>
              </a:rPr>
              <a:t>has violently seized a house which he did not build.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The fate of the Wicked Man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1722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God will take away all his stuff</a:t>
            </a:r>
          </a:p>
        </p:txBody>
      </p:sp>
    </p:spTree>
    <p:extLst>
      <p:ext uri="{BB962C8B-B14F-4D97-AF65-F5344CB8AC3E}">
        <p14:creationId xmlns:p14="http://schemas.microsoft.com/office/powerpoint/2010/main" val="190423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152400"/>
            <a:ext cx="9158514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7659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20:20-25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239000" cy="4724400"/>
          </a:xfrm>
        </p:spPr>
        <p:txBody>
          <a:bodyPr>
            <a:normAutofit fontScale="85000" lnSpcReduction="10000"/>
          </a:bodyPr>
          <a:lstStyle/>
          <a:p>
            <a:pPr marL="0" indent="231775">
              <a:buNone/>
            </a:pPr>
            <a:r>
              <a:rPr lang="en-US" dirty="0" smtClean="0"/>
              <a:t>20 </a:t>
            </a:r>
            <a:r>
              <a:rPr lang="en-US" dirty="0"/>
              <a:t>"Because he knows no quietness in his heart, </a:t>
            </a:r>
            <a:r>
              <a:rPr lang="en-US" b="1" dirty="0" smtClean="0">
                <a:solidFill>
                  <a:srgbClr val="C00000"/>
                </a:solidFill>
              </a:rPr>
              <a:t>he </a:t>
            </a:r>
            <a:r>
              <a:rPr lang="en-US" b="1" dirty="0">
                <a:solidFill>
                  <a:srgbClr val="C00000"/>
                </a:solidFill>
              </a:rPr>
              <a:t>will not save anything he desires. 21 Nothing is left for him to eat</a:t>
            </a:r>
            <a:r>
              <a:rPr lang="en-US" b="1" dirty="0" smtClean="0">
                <a:solidFill>
                  <a:srgbClr val="C00000"/>
                </a:solidFill>
              </a:rPr>
              <a:t>; Therefore </a:t>
            </a:r>
            <a:r>
              <a:rPr lang="en-US" b="1" dirty="0">
                <a:solidFill>
                  <a:srgbClr val="C00000"/>
                </a:solidFill>
              </a:rPr>
              <a:t>his well-being will not last. </a:t>
            </a:r>
            <a:r>
              <a:rPr lang="en-US" dirty="0"/>
              <a:t>22 In his </a:t>
            </a:r>
            <a:r>
              <a:rPr lang="en-US" b="1" dirty="0">
                <a:solidFill>
                  <a:srgbClr val="C00000"/>
                </a:solidFill>
              </a:rPr>
              <a:t>self-sufficiency he will be in distress</a:t>
            </a:r>
            <a:r>
              <a:rPr lang="en-US" b="1" dirty="0" smtClean="0">
                <a:solidFill>
                  <a:srgbClr val="C00000"/>
                </a:solidFill>
              </a:rPr>
              <a:t>; Every </a:t>
            </a:r>
            <a:r>
              <a:rPr lang="en-US" b="1" dirty="0">
                <a:solidFill>
                  <a:srgbClr val="C00000"/>
                </a:solidFill>
              </a:rPr>
              <a:t>hand of misery will come against him.</a:t>
            </a:r>
            <a:r>
              <a:rPr lang="en-US" dirty="0"/>
              <a:t> 23 When he is about to fill his stomach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70C0"/>
                </a:solidFill>
              </a:rPr>
              <a:t>God </a:t>
            </a:r>
            <a:r>
              <a:rPr lang="en-US" b="1" dirty="0">
                <a:solidFill>
                  <a:srgbClr val="0070C0"/>
                </a:solidFill>
              </a:rPr>
              <a:t>will cast on him the fury of His wrath</a:t>
            </a:r>
            <a:r>
              <a:rPr lang="en-US" b="1" dirty="0" smtClean="0">
                <a:solidFill>
                  <a:srgbClr val="0070C0"/>
                </a:solidFill>
              </a:rPr>
              <a:t>, and </a:t>
            </a:r>
            <a:r>
              <a:rPr lang="en-US" b="1" dirty="0">
                <a:solidFill>
                  <a:srgbClr val="0070C0"/>
                </a:solidFill>
              </a:rPr>
              <a:t>will rain it on him while he is eating. </a:t>
            </a:r>
            <a:r>
              <a:rPr lang="en-US" dirty="0"/>
              <a:t>24 He will flee from the iron weapon</a:t>
            </a:r>
            <a:r>
              <a:rPr lang="en-US" dirty="0" smtClean="0"/>
              <a:t>; </a:t>
            </a:r>
            <a:r>
              <a:rPr lang="en-US" b="1" dirty="0" smtClean="0">
                <a:solidFill>
                  <a:srgbClr val="C00000"/>
                </a:solidFill>
              </a:rPr>
              <a:t>A </a:t>
            </a:r>
            <a:r>
              <a:rPr lang="en-US" b="1" dirty="0">
                <a:solidFill>
                  <a:srgbClr val="C00000"/>
                </a:solidFill>
              </a:rPr>
              <a:t>bronze bow will pierce him through. </a:t>
            </a:r>
            <a:r>
              <a:rPr lang="en-US" dirty="0"/>
              <a:t>25 It is drawn, and comes out of the body</a:t>
            </a:r>
            <a:r>
              <a:rPr lang="en-US" dirty="0" smtClean="0"/>
              <a:t>; Yes</a:t>
            </a:r>
            <a:r>
              <a:rPr lang="en-US" dirty="0"/>
              <a:t>, the glittering point comes out of his gall</a:t>
            </a:r>
            <a:r>
              <a:rPr lang="en-US" dirty="0" smtClean="0"/>
              <a:t>. </a:t>
            </a:r>
            <a:r>
              <a:rPr lang="en-US" b="1" dirty="0" smtClean="0">
                <a:solidFill>
                  <a:srgbClr val="C00000"/>
                </a:solidFill>
              </a:rPr>
              <a:t>Terrors </a:t>
            </a:r>
            <a:r>
              <a:rPr lang="en-US" b="1" dirty="0">
                <a:solidFill>
                  <a:srgbClr val="C00000"/>
                </a:solidFill>
              </a:rPr>
              <a:t>come upon him;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Comic Sans MS" pitchFamily="66" charset="0"/>
              </a:rPr>
              <a:t>The fate of the Wicked Man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9600" y="6246167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God will bring misery on a wicked </a:t>
            </a:r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m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an – You Job!</a:t>
            </a:r>
          </a:p>
        </p:txBody>
      </p:sp>
    </p:spTree>
    <p:extLst>
      <p:ext uri="{BB962C8B-B14F-4D97-AF65-F5344CB8AC3E}">
        <p14:creationId xmlns:p14="http://schemas.microsoft.com/office/powerpoint/2010/main" val="375212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228600"/>
            <a:ext cx="9158514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781243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20:26-29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670000"/>
            <a:ext cx="7239000" cy="4390564"/>
          </a:xfrm>
        </p:spPr>
        <p:txBody>
          <a:bodyPr>
            <a:normAutofit fontScale="92500" lnSpcReduction="10000"/>
          </a:bodyPr>
          <a:lstStyle/>
          <a:p>
            <a:pPr marL="0" indent="231775">
              <a:buNone/>
            </a:pPr>
            <a:r>
              <a:rPr lang="en-US" dirty="0" smtClean="0"/>
              <a:t>26 </a:t>
            </a:r>
            <a:r>
              <a:rPr lang="en-US" dirty="0"/>
              <a:t>Total darkness is reserved for his </a:t>
            </a:r>
            <a:r>
              <a:rPr lang="en-US" dirty="0" smtClean="0"/>
              <a:t>treasures. </a:t>
            </a:r>
            <a:r>
              <a:rPr lang="en-US" b="1" dirty="0" smtClean="0">
                <a:solidFill>
                  <a:srgbClr val="C00000"/>
                </a:solidFill>
              </a:rPr>
              <a:t>An </a:t>
            </a:r>
            <a:r>
              <a:rPr lang="en-US" b="1" dirty="0">
                <a:solidFill>
                  <a:srgbClr val="C00000"/>
                </a:solidFill>
              </a:rPr>
              <a:t>unfanned fire will consume him</a:t>
            </a:r>
            <a:r>
              <a:rPr lang="en-US" b="1" dirty="0" smtClean="0">
                <a:solidFill>
                  <a:srgbClr val="C00000"/>
                </a:solidFill>
              </a:rPr>
              <a:t>; It </a:t>
            </a:r>
            <a:r>
              <a:rPr lang="en-US" b="1" dirty="0">
                <a:solidFill>
                  <a:srgbClr val="C00000"/>
                </a:solidFill>
              </a:rPr>
              <a:t>shall go ill with him who is left in his tent. </a:t>
            </a:r>
            <a:r>
              <a:rPr lang="en-US" dirty="0"/>
              <a:t>27 The </a:t>
            </a:r>
            <a:r>
              <a:rPr lang="en-US" b="1" dirty="0">
                <a:solidFill>
                  <a:srgbClr val="0070C0"/>
                </a:solidFill>
              </a:rPr>
              <a:t>heavens will reveal </a:t>
            </a:r>
            <a:r>
              <a:rPr lang="en-US" b="1" dirty="0">
                <a:solidFill>
                  <a:srgbClr val="C00000"/>
                </a:solidFill>
              </a:rPr>
              <a:t>his iniquity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</a:rPr>
              <a:t>and </a:t>
            </a:r>
            <a:r>
              <a:rPr lang="en-US" b="1" dirty="0">
                <a:solidFill>
                  <a:srgbClr val="0070C0"/>
                </a:solidFill>
              </a:rPr>
              <a:t>the earth will rise up against him. </a:t>
            </a:r>
            <a:r>
              <a:rPr lang="en-US" dirty="0"/>
              <a:t>28 The increase of his house will depart</a:t>
            </a:r>
            <a:r>
              <a:rPr lang="en-US" dirty="0" smtClean="0"/>
              <a:t>, and </a:t>
            </a:r>
            <a:r>
              <a:rPr lang="en-US" b="1" dirty="0">
                <a:solidFill>
                  <a:srgbClr val="0070C0"/>
                </a:solidFill>
              </a:rPr>
              <a:t>his goods will flow away in the day of His wrath.</a:t>
            </a:r>
            <a:r>
              <a:rPr lang="en-US" dirty="0"/>
              <a:t> 29 </a:t>
            </a:r>
            <a:r>
              <a:rPr lang="en-US" b="1" dirty="0">
                <a:solidFill>
                  <a:srgbClr val="0070C0"/>
                </a:solidFill>
              </a:rPr>
              <a:t>This is the portion from God </a:t>
            </a:r>
            <a:r>
              <a:rPr lang="en-US" b="1" dirty="0">
                <a:solidFill>
                  <a:srgbClr val="C00000"/>
                </a:solidFill>
              </a:rPr>
              <a:t>for a wicked man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</a:rPr>
              <a:t>the </a:t>
            </a:r>
            <a:r>
              <a:rPr lang="en-US" b="1" dirty="0">
                <a:solidFill>
                  <a:srgbClr val="0070C0"/>
                </a:solidFill>
              </a:rPr>
              <a:t>heritage appointed to him by God."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Comic Sans MS" pitchFamily="66" charset="0"/>
              </a:rPr>
              <a:t>The fate of the Wicked Man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9600" y="6246167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God will bring misery on a wicked </a:t>
            </a:r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m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an – You Job!</a:t>
            </a:r>
          </a:p>
        </p:txBody>
      </p:sp>
    </p:spTree>
    <p:extLst>
      <p:ext uri="{BB962C8B-B14F-4D97-AF65-F5344CB8AC3E}">
        <p14:creationId xmlns:p14="http://schemas.microsoft.com/office/powerpoint/2010/main" val="257507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0" y="228600"/>
            <a:ext cx="9158514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67562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21:1-6 </a:t>
            </a:r>
            <a:r>
              <a:rPr lang="en-US" sz="4000" b="1" dirty="0" smtClean="0">
                <a:solidFill>
                  <a:srgbClr val="663300"/>
                </a:solidFill>
              </a:rPr>
              <a:t>(NCV)</a:t>
            </a:r>
            <a:endParaRPr lang="en-US" sz="40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90020"/>
            <a:ext cx="7239000" cy="4114800"/>
          </a:xfrm>
        </p:spPr>
        <p:txBody>
          <a:bodyPr>
            <a:normAutofit fontScale="92500" lnSpcReduction="20000"/>
          </a:bodyPr>
          <a:lstStyle/>
          <a:p>
            <a:pPr marL="0" indent="231775">
              <a:buNone/>
            </a:pPr>
            <a:r>
              <a:rPr lang="en-US" dirty="0" smtClean="0"/>
              <a:t>Then </a:t>
            </a:r>
            <a:r>
              <a:rPr lang="en-US" dirty="0"/>
              <a:t>Job answered: </a:t>
            </a:r>
          </a:p>
          <a:p>
            <a:pPr marL="0" indent="231775">
              <a:buNone/>
            </a:pPr>
            <a:r>
              <a:rPr lang="en-US" dirty="0" smtClean="0"/>
              <a:t>2 </a:t>
            </a:r>
            <a:r>
              <a:rPr lang="en-US" b="1" dirty="0">
                <a:solidFill>
                  <a:srgbClr val="0000CC"/>
                </a:solidFill>
              </a:rPr>
              <a:t>"Listen carefully to my words</a:t>
            </a:r>
            <a:r>
              <a:rPr lang="en-US" b="1" dirty="0" smtClean="0">
                <a:solidFill>
                  <a:srgbClr val="0000CC"/>
                </a:solidFill>
              </a:rPr>
              <a:t>, and </a:t>
            </a:r>
            <a:r>
              <a:rPr lang="en-US" b="1" dirty="0">
                <a:solidFill>
                  <a:srgbClr val="0000CC"/>
                </a:solidFill>
              </a:rPr>
              <a:t>let this be the way you comfort me. 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3 </a:t>
            </a:r>
            <a:r>
              <a:rPr lang="en-US" dirty="0"/>
              <a:t>Be patient while I speak</a:t>
            </a:r>
            <a:r>
              <a:rPr lang="en-US" dirty="0" smtClean="0"/>
              <a:t>. After </a:t>
            </a:r>
            <a:r>
              <a:rPr lang="en-US" dirty="0"/>
              <a:t>I have finished, you may continue to make fun of me. </a:t>
            </a:r>
          </a:p>
          <a:p>
            <a:pPr marL="0" indent="231775">
              <a:buNone/>
            </a:pPr>
            <a:r>
              <a:rPr lang="en-US" dirty="0" smtClean="0"/>
              <a:t>4 </a:t>
            </a:r>
            <a:r>
              <a:rPr lang="en-US" b="1" dirty="0">
                <a:solidFill>
                  <a:srgbClr val="0000CC"/>
                </a:solidFill>
              </a:rPr>
              <a:t>"My complaint is not just against people</a:t>
            </a:r>
            <a:r>
              <a:rPr lang="en-US" b="1" dirty="0" smtClean="0">
                <a:solidFill>
                  <a:srgbClr val="0000CC"/>
                </a:solidFill>
              </a:rPr>
              <a:t>; I </a:t>
            </a:r>
            <a:r>
              <a:rPr lang="en-US" b="1" dirty="0">
                <a:solidFill>
                  <a:srgbClr val="0000CC"/>
                </a:solidFill>
              </a:rPr>
              <a:t>have reason to be impatient. </a:t>
            </a:r>
            <a:r>
              <a:rPr lang="en-US" dirty="0" smtClean="0"/>
              <a:t>5 </a:t>
            </a:r>
            <a:r>
              <a:rPr lang="en-US" b="1" dirty="0">
                <a:solidFill>
                  <a:srgbClr val="7030A0"/>
                </a:solidFill>
              </a:rPr>
              <a:t>Look at me and be shocked</a:t>
            </a:r>
            <a:r>
              <a:rPr lang="en-US" b="1" dirty="0" smtClean="0">
                <a:solidFill>
                  <a:srgbClr val="7030A0"/>
                </a:solidFill>
              </a:rPr>
              <a:t>; put </a:t>
            </a:r>
            <a:r>
              <a:rPr lang="en-US" b="1" dirty="0">
                <a:solidFill>
                  <a:srgbClr val="7030A0"/>
                </a:solidFill>
              </a:rPr>
              <a:t>your hand over your mouth in shock</a:t>
            </a:r>
            <a:r>
              <a:rPr lang="en-US" b="1" dirty="0" smtClean="0">
                <a:solidFill>
                  <a:srgbClr val="7030A0"/>
                </a:solidFill>
              </a:rPr>
              <a:t>. </a:t>
            </a:r>
            <a:r>
              <a:rPr lang="en-US" dirty="0" smtClean="0"/>
              <a:t>6 </a:t>
            </a:r>
            <a:r>
              <a:rPr lang="en-US" dirty="0"/>
              <a:t>When I think about this, I am terribly </a:t>
            </a:r>
            <a:r>
              <a:rPr lang="en-US" dirty="0" smtClean="0"/>
              <a:t>afraid and </a:t>
            </a:r>
            <a:r>
              <a:rPr lang="en-US" dirty="0"/>
              <a:t>my body shakes.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Job pleads with them to listen to him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5870376"/>
            <a:ext cx="693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They should have listened and considered Job’s words</a:t>
            </a:r>
          </a:p>
        </p:txBody>
      </p:sp>
    </p:spTree>
    <p:extLst>
      <p:ext uri="{BB962C8B-B14F-4D97-AF65-F5344CB8AC3E}">
        <p14:creationId xmlns:p14="http://schemas.microsoft.com/office/powerpoint/2010/main" val="195370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0" y="395716"/>
            <a:ext cx="9158514" cy="56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79394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5:1-6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923" y="1625554"/>
            <a:ext cx="7086600" cy="4449261"/>
          </a:xfrm>
        </p:spPr>
        <p:txBody>
          <a:bodyPr>
            <a:normAutofit fontScale="77500" lnSpcReduction="20000"/>
          </a:bodyPr>
          <a:lstStyle/>
          <a:p>
            <a:pPr marL="0" indent="231775">
              <a:buNone/>
            </a:pPr>
            <a:r>
              <a:rPr lang="en-US" dirty="0" smtClean="0"/>
              <a:t>"</a:t>
            </a:r>
            <a:r>
              <a:rPr lang="en-US" dirty="0"/>
              <a:t>Call out now</a:t>
            </a:r>
            <a:r>
              <a:rPr lang="en-US" dirty="0" smtClean="0"/>
              <a:t>; Is </a:t>
            </a:r>
            <a:r>
              <a:rPr lang="en-US" dirty="0"/>
              <a:t>there anyone who will answer you</a:t>
            </a:r>
            <a:r>
              <a:rPr lang="en-US" dirty="0" smtClean="0"/>
              <a:t>? And </a:t>
            </a:r>
            <a:r>
              <a:rPr lang="en-US" dirty="0"/>
              <a:t>to which of the holy </a:t>
            </a:r>
            <a:r>
              <a:rPr lang="en-US" dirty="0" smtClean="0"/>
              <a:t>ones </a:t>
            </a:r>
            <a:r>
              <a:rPr lang="en-US" i="1" dirty="0" smtClean="0"/>
              <a:t>[angels] </a:t>
            </a:r>
            <a:r>
              <a:rPr lang="en-US" dirty="0"/>
              <a:t>will you turn? </a:t>
            </a:r>
            <a:r>
              <a:rPr lang="en-US" dirty="0" smtClean="0"/>
              <a:t>2 </a:t>
            </a:r>
            <a:r>
              <a:rPr lang="en-US" dirty="0"/>
              <a:t>For wrath kills a foolish man</a:t>
            </a:r>
            <a:r>
              <a:rPr lang="en-US" dirty="0" smtClean="0"/>
              <a:t>, and </a:t>
            </a:r>
            <a:r>
              <a:rPr lang="en-US" dirty="0"/>
              <a:t>envy slays a simple one. </a:t>
            </a:r>
          </a:p>
          <a:p>
            <a:pPr marL="0" indent="231775">
              <a:buNone/>
            </a:pPr>
            <a:r>
              <a:rPr lang="en-US" dirty="0"/>
              <a:t>3 </a:t>
            </a:r>
            <a:r>
              <a:rPr lang="en-US" b="1" dirty="0">
                <a:solidFill>
                  <a:srgbClr val="7030A0"/>
                </a:solidFill>
              </a:rPr>
              <a:t>I have seen </a:t>
            </a:r>
            <a:r>
              <a:rPr lang="en-US" b="1" dirty="0">
                <a:solidFill>
                  <a:srgbClr val="C00000"/>
                </a:solidFill>
              </a:rPr>
              <a:t>the foolish taking root</a:t>
            </a:r>
            <a:r>
              <a:rPr lang="en-US" b="1" dirty="0" smtClean="0">
                <a:solidFill>
                  <a:srgbClr val="C00000"/>
                </a:solidFill>
              </a:rPr>
              <a:t>,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but </a:t>
            </a:r>
            <a:r>
              <a:rPr lang="en-US" b="1" dirty="0">
                <a:solidFill>
                  <a:srgbClr val="7030A0"/>
                </a:solidFill>
              </a:rPr>
              <a:t>suddenly </a:t>
            </a:r>
            <a:r>
              <a:rPr lang="en-US" b="1" u="sng" dirty="0">
                <a:solidFill>
                  <a:srgbClr val="7030A0"/>
                </a:solidFill>
              </a:rPr>
              <a:t>I cursed </a:t>
            </a:r>
            <a:r>
              <a:rPr lang="en-US" b="1" dirty="0">
                <a:solidFill>
                  <a:srgbClr val="7030A0"/>
                </a:solidFill>
              </a:rPr>
              <a:t>his dwelling place. </a:t>
            </a:r>
            <a:r>
              <a:rPr lang="en-US" dirty="0" smtClean="0"/>
              <a:t> 4 </a:t>
            </a:r>
            <a:r>
              <a:rPr lang="en-US" dirty="0"/>
              <a:t>His sons are far from safety</a:t>
            </a:r>
            <a:r>
              <a:rPr lang="en-US" dirty="0" smtClean="0"/>
              <a:t>, they </a:t>
            </a:r>
            <a:r>
              <a:rPr lang="en-US" dirty="0"/>
              <a:t>are crushed in the gate</a:t>
            </a:r>
            <a:r>
              <a:rPr lang="en-US" dirty="0" smtClean="0"/>
              <a:t>, and </a:t>
            </a:r>
            <a:r>
              <a:rPr lang="en-US" dirty="0"/>
              <a:t>there is no deliverer</a:t>
            </a:r>
            <a:r>
              <a:rPr lang="en-US" dirty="0" smtClean="0"/>
              <a:t>. 5 </a:t>
            </a:r>
            <a:r>
              <a:rPr lang="en-US" dirty="0"/>
              <a:t>Because the hungry eat up his harvest</a:t>
            </a:r>
            <a:r>
              <a:rPr lang="en-US" dirty="0" smtClean="0"/>
              <a:t>, taking </a:t>
            </a:r>
            <a:r>
              <a:rPr lang="en-US" dirty="0"/>
              <a:t>it even from the thorns, </a:t>
            </a:r>
            <a:r>
              <a:rPr lang="en-US" dirty="0" smtClean="0"/>
              <a:t>and </a:t>
            </a:r>
            <a:r>
              <a:rPr lang="en-US" dirty="0"/>
              <a:t>a snare snatches their substance</a:t>
            </a:r>
            <a:r>
              <a:rPr lang="en-US" dirty="0" smtClean="0"/>
              <a:t>. 6 </a:t>
            </a:r>
            <a:r>
              <a:rPr lang="en-US" b="1" dirty="0">
                <a:solidFill>
                  <a:srgbClr val="7030A0"/>
                </a:solidFill>
              </a:rPr>
              <a:t>For affliction does not come from the dust</a:t>
            </a:r>
            <a:r>
              <a:rPr lang="en-US" b="1" dirty="0" smtClean="0">
                <a:solidFill>
                  <a:srgbClr val="7030A0"/>
                </a:solidFill>
              </a:rPr>
              <a:t>, nor </a:t>
            </a:r>
            <a:r>
              <a:rPr lang="en-US" b="1" dirty="0">
                <a:solidFill>
                  <a:srgbClr val="7030A0"/>
                </a:solidFill>
              </a:rPr>
              <a:t>does trouble spring from the ground; </a:t>
            </a:r>
            <a:r>
              <a:rPr lang="en-US" i="1" dirty="0" smtClean="0"/>
              <a:t>[this is not random, God is punishing you!]</a:t>
            </a:r>
            <a:endParaRPr lang="en-US" i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53123" y="16258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C00000"/>
                </a:solidFill>
                <a:latin typeface="Comic Sans MS" pitchFamily="66" charset="0"/>
              </a:rPr>
              <a:t>Eliphaz</a:t>
            </a: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 judged people &amp; cursed them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3400" y="5709652"/>
            <a:ext cx="78622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When we become fixed on judging others,          it can lead to us cursing those we consider wicked</a:t>
            </a:r>
          </a:p>
        </p:txBody>
      </p:sp>
    </p:spTree>
    <p:extLst>
      <p:ext uri="{BB962C8B-B14F-4D97-AF65-F5344CB8AC3E}">
        <p14:creationId xmlns:p14="http://schemas.microsoft.com/office/powerpoint/2010/main" val="150516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533400" y="152400"/>
            <a:ext cx="10134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675620"/>
            <a:ext cx="7010400" cy="62996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21:7-16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1230035"/>
            <a:ext cx="8216900" cy="5019020"/>
          </a:xfrm>
        </p:spPr>
        <p:txBody>
          <a:bodyPr>
            <a:normAutofit fontScale="77500" lnSpcReduction="20000"/>
          </a:bodyPr>
          <a:lstStyle/>
          <a:p>
            <a:pPr marL="0" indent="231775">
              <a:buNone/>
            </a:pPr>
            <a:r>
              <a:rPr lang="en-US" dirty="0" smtClean="0"/>
              <a:t>7 </a:t>
            </a:r>
            <a:r>
              <a:rPr lang="en-US" b="1" dirty="0">
                <a:solidFill>
                  <a:srgbClr val="0000CC"/>
                </a:solidFill>
              </a:rPr>
              <a:t>Why do </a:t>
            </a:r>
            <a:r>
              <a:rPr lang="en-US" b="1" dirty="0">
                <a:solidFill>
                  <a:srgbClr val="C00000"/>
                </a:solidFill>
              </a:rPr>
              <a:t>the wicked </a:t>
            </a:r>
            <a:r>
              <a:rPr lang="en-US" b="1" dirty="0">
                <a:solidFill>
                  <a:srgbClr val="0000CC"/>
                </a:solidFill>
              </a:rPr>
              <a:t>live and become old</a:t>
            </a:r>
            <a:r>
              <a:rPr lang="en-US" b="1" dirty="0" smtClean="0">
                <a:solidFill>
                  <a:srgbClr val="0000CC"/>
                </a:solidFill>
              </a:rPr>
              <a:t>, yes</a:t>
            </a:r>
            <a:r>
              <a:rPr lang="en-US" b="1" dirty="0">
                <a:solidFill>
                  <a:srgbClr val="0000CC"/>
                </a:solidFill>
              </a:rPr>
              <a:t>, become mighty in power</a:t>
            </a:r>
            <a:r>
              <a:rPr lang="en-US" b="1" dirty="0" smtClean="0">
                <a:solidFill>
                  <a:srgbClr val="0000CC"/>
                </a:solidFill>
              </a:rPr>
              <a:t>? </a:t>
            </a:r>
            <a:r>
              <a:rPr lang="en-US" dirty="0" smtClean="0"/>
              <a:t>8 </a:t>
            </a:r>
            <a:r>
              <a:rPr lang="en-US" dirty="0"/>
              <a:t>Their descendants are established with them in their sight</a:t>
            </a:r>
            <a:r>
              <a:rPr lang="en-US" dirty="0" smtClean="0"/>
              <a:t>, and </a:t>
            </a:r>
            <a:r>
              <a:rPr lang="en-US" dirty="0"/>
              <a:t>their offspring before their eyes</a:t>
            </a:r>
            <a:r>
              <a:rPr lang="en-US" dirty="0" smtClean="0"/>
              <a:t>.          9 </a:t>
            </a:r>
            <a:r>
              <a:rPr lang="en-US" dirty="0"/>
              <a:t>Their houses are safe from fear</a:t>
            </a:r>
            <a:r>
              <a:rPr lang="en-US" dirty="0" smtClean="0"/>
              <a:t>, neither </a:t>
            </a:r>
            <a:r>
              <a:rPr lang="en-US" dirty="0"/>
              <a:t>is the rod of God upon them. </a:t>
            </a:r>
            <a:r>
              <a:rPr lang="en-US" dirty="0" smtClean="0"/>
              <a:t> 10 </a:t>
            </a:r>
            <a:r>
              <a:rPr lang="en-US" dirty="0"/>
              <a:t>Their bull breeds without </a:t>
            </a:r>
            <a:r>
              <a:rPr lang="en-US" dirty="0" smtClean="0"/>
              <a:t>failure; Their </a:t>
            </a:r>
            <a:r>
              <a:rPr lang="en-US" dirty="0"/>
              <a:t>cow calves without miscarriage</a:t>
            </a:r>
            <a:r>
              <a:rPr lang="en-US" dirty="0" smtClean="0"/>
              <a:t>. 11 </a:t>
            </a:r>
            <a:r>
              <a:rPr lang="en-US" dirty="0"/>
              <a:t>They send forth their little ones like a flock</a:t>
            </a:r>
            <a:r>
              <a:rPr lang="en-US" dirty="0" smtClean="0"/>
              <a:t>, and </a:t>
            </a:r>
            <a:r>
              <a:rPr lang="en-US" dirty="0"/>
              <a:t>their children dance. </a:t>
            </a:r>
            <a:r>
              <a:rPr lang="en-US" dirty="0" smtClean="0"/>
              <a:t> 12 </a:t>
            </a:r>
            <a:r>
              <a:rPr lang="en-US" dirty="0"/>
              <a:t>They sing to the tambourine and harp</a:t>
            </a:r>
            <a:r>
              <a:rPr lang="en-US" dirty="0" smtClean="0"/>
              <a:t>, and </a:t>
            </a:r>
            <a:r>
              <a:rPr lang="en-US" dirty="0"/>
              <a:t>rejoice to the sound of the flute</a:t>
            </a:r>
            <a:r>
              <a:rPr lang="en-US" dirty="0" smtClean="0"/>
              <a:t>.  13 </a:t>
            </a:r>
            <a:r>
              <a:rPr lang="en-US" b="1" dirty="0">
                <a:solidFill>
                  <a:srgbClr val="0000CC"/>
                </a:solidFill>
              </a:rPr>
              <a:t>They spend their days in wealth</a:t>
            </a:r>
            <a:r>
              <a:rPr lang="en-US" b="1" dirty="0" smtClean="0">
                <a:solidFill>
                  <a:srgbClr val="0000CC"/>
                </a:solidFill>
              </a:rPr>
              <a:t>, and </a:t>
            </a:r>
            <a:r>
              <a:rPr lang="en-US" b="1" dirty="0">
                <a:solidFill>
                  <a:srgbClr val="0000CC"/>
                </a:solidFill>
              </a:rPr>
              <a:t>in a moment go down to the grave. 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14 </a:t>
            </a:r>
            <a:r>
              <a:rPr lang="en-US" b="1" dirty="0">
                <a:solidFill>
                  <a:srgbClr val="C00000"/>
                </a:solidFill>
              </a:rPr>
              <a:t>Yet they say to God, 'Depart from </a:t>
            </a:r>
            <a:r>
              <a:rPr lang="en-US" b="1" dirty="0" smtClean="0">
                <a:solidFill>
                  <a:srgbClr val="C00000"/>
                </a:solidFill>
              </a:rPr>
              <a:t>us, for </a:t>
            </a:r>
            <a:r>
              <a:rPr lang="en-US" b="1" dirty="0">
                <a:solidFill>
                  <a:srgbClr val="C00000"/>
                </a:solidFill>
              </a:rPr>
              <a:t>we do not desire the knowledge of Your ways. </a:t>
            </a:r>
            <a:r>
              <a:rPr lang="en-US" b="1" dirty="0" smtClean="0">
                <a:solidFill>
                  <a:srgbClr val="C00000"/>
                </a:solidFill>
              </a:rPr>
              <a:t> 15 </a:t>
            </a:r>
            <a:r>
              <a:rPr lang="en-US" b="1" dirty="0">
                <a:solidFill>
                  <a:srgbClr val="C00000"/>
                </a:solidFill>
              </a:rPr>
              <a:t>Who is the Almighty, that we should serve Him</a:t>
            </a:r>
            <a:r>
              <a:rPr lang="en-US" b="1" dirty="0" smtClean="0">
                <a:solidFill>
                  <a:srgbClr val="C00000"/>
                </a:solidFill>
              </a:rPr>
              <a:t>? And </a:t>
            </a:r>
            <a:r>
              <a:rPr lang="en-US" b="1" dirty="0">
                <a:solidFill>
                  <a:srgbClr val="C00000"/>
                </a:solidFill>
              </a:rPr>
              <a:t>what profit do we have if we pray to Him?'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16 </a:t>
            </a:r>
            <a:r>
              <a:rPr lang="en-US" b="1" dirty="0" smtClean="0">
                <a:solidFill>
                  <a:srgbClr val="7030A0"/>
                </a:solidFill>
              </a:rPr>
              <a:t>But </a:t>
            </a:r>
            <a:r>
              <a:rPr lang="en-US" b="1" dirty="0">
                <a:solidFill>
                  <a:srgbClr val="7030A0"/>
                </a:solidFill>
              </a:rPr>
              <a:t>their prosperity is not </a:t>
            </a:r>
            <a:r>
              <a:rPr lang="en-US" b="1" dirty="0" smtClean="0">
                <a:solidFill>
                  <a:srgbClr val="7030A0"/>
                </a:solidFill>
              </a:rPr>
              <a:t>in </a:t>
            </a:r>
            <a:r>
              <a:rPr lang="en-US" b="1" dirty="0">
                <a:solidFill>
                  <a:srgbClr val="7030A0"/>
                </a:solidFill>
              </a:rPr>
              <a:t>their own hands</a:t>
            </a:r>
            <a:r>
              <a:rPr lang="en-US" b="1" dirty="0" smtClean="0">
                <a:solidFill>
                  <a:srgbClr val="7030A0"/>
                </a:solidFill>
              </a:rPr>
              <a:t>, so </a:t>
            </a:r>
            <a:r>
              <a:rPr lang="en-US" b="1" dirty="0">
                <a:solidFill>
                  <a:srgbClr val="7030A0"/>
                </a:solidFill>
              </a:rPr>
              <a:t>I stand aloof from the counsel of the </a:t>
            </a:r>
            <a:r>
              <a:rPr lang="en-US" b="1" dirty="0" smtClean="0">
                <a:solidFill>
                  <a:srgbClr val="7030A0"/>
                </a:solidFill>
              </a:rPr>
              <a:t>wicked </a:t>
            </a:r>
            <a:r>
              <a:rPr lang="en-US" b="1" i="1" dirty="0" smtClean="0">
                <a:solidFill>
                  <a:srgbClr val="7030A0"/>
                </a:solidFill>
              </a:rPr>
              <a:t>(NIV).</a:t>
            </a:r>
            <a:r>
              <a:rPr lang="en-US" i="1" dirty="0" smtClean="0"/>
              <a:t> [Job is not influenced by their reasoning] 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Some of the Wicked prosper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1722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They prosper because God allows it</a:t>
            </a:r>
          </a:p>
        </p:txBody>
      </p:sp>
    </p:spTree>
    <p:extLst>
      <p:ext uri="{BB962C8B-B14F-4D97-AF65-F5344CB8AC3E}">
        <p14:creationId xmlns:p14="http://schemas.microsoft.com/office/powerpoint/2010/main" val="342463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152400"/>
            <a:ext cx="9158514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51944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21:17-21 </a:t>
            </a:r>
            <a:r>
              <a:rPr lang="en-US" sz="4000" b="1" dirty="0" smtClean="0">
                <a:solidFill>
                  <a:srgbClr val="663300"/>
                </a:solidFill>
              </a:rPr>
              <a:t>(ESV)</a:t>
            </a:r>
            <a:endParaRPr lang="en-US" sz="40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1295400"/>
            <a:ext cx="7086600" cy="4114800"/>
          </a:xfrm>
        </p:spPr>
        <p:txBody>
          <a:bodyPr>
            <a:normAutofit fontScale="85000" lnSpcReduction="20000"/>
          </a:bodyPr>
          <a:lstStyle/>
          <a:p>
            <a:pPr marL="0" indent="231775">
              <a:buNone/>
            </a:pPr>
            <a:r>
              <a:rPr lang="en-US" dirty="0" smtClean="0"/>
              <a:t>17 </a:t>
            </a:r>
            <a:r>
              <a:rPr lang="en-US" b="1" dirty="0">
                <a:solidFill>
                  <a:srgbClr val="0000CC"/>
                </a:solidFill>
              </a:rPr>
              <a:t>"How often is it that the lamp of the wicked is put out</a:t>
            </a:r>
            <a:r>
              <a:rPr lang="en-US" b="1" dirty="0" smtClean="0">
                <a:solidFill>
                  <a:srgbClr val="0000CC"/>
                </a:solidFill>
              </a:rPr>
              <a:t>? That </a:t>
            </a:r>
            <a:r>
              <a:rPr lang="en-US" b="1" dirty="0">
                <a:solidFill>
                  <a:srgbClr val="0000CC"/>
                </a:solidFill>
              </a:rPr>
              <a:t>their calamity comes upon them</a:t>
            </a:r>
            <a:r>
              <a:rPr lang="en-US" b="1" dirty="0" smtClean="0">
                <a:solidFill>
                  <a:srgbClr val="0000CC"/>
                </a:solidFill>
              </a:rPr>
              <a:t>? That </a:t>
            </a:r>
            <a:r>
              <a:rPr lang="en-US" b="1" dirty="0">
                <a:solidFill>
                  <a:srgbClr val="0000CC"/>
                </a:solidFill>
              </a:rPr>
              <a:t>God distributes pains in his anger</a:t>
            </a:r>
            <a:r>
              <a:rPr lang="en-US" b="1" dirty="0" smtClean="0">
                <a:solidFill>
                  <a:srgbClr val="0000CC"/>
                </a:solidFill>
              </a:rPr>
              <a:t>? </a:t>
            </a:r>
            <a:r>
              <a:rPr lang="en-US" dirty="0" smtClean="0"/>
              <a:t>18 </a:t>
            </a:r>
            <a:r>
              <a:rPr lang="en-US" dirty="0"/>
              <a:t>That they are like straw before the wind</a:t>
            </a:r>
            <a:r>
              <a:rPr lang="en-US" dirty="0" smtClean="0"/>
              <a:t>, and </a:t>
            </a:r>
            <a:r>
              <a:rPr lang="en-US" dirty="0"/>
              <a:t>like chaff that the storm carries away</a:t>
            </a:r>
            <a:r>
              <a:rPr lang="en-US" dirty="0" smtClean="0"/>
              <a:t>? 19 </a:t>
            </a:r>
            <a:r>
              <a:rPr lang="en-US" b="1" dirty="0">
                <a:solidFill>
                  <a:srgbClr val="C00000"/>
                </a:solidFill>
              </a:rPr>
              <a:t>You say, </a:t>
            </a:r>
            <a:r>
              <a:rPr lang="en-US" b="1" dirty="0" smtClean="0">
                <a:solidFill>
                  <a:srgbClr val="C00000"/>
                </a:solidFill>
              </a:rPr>
              <a:t>‘God </a:t>
            </a:r>
            <a:r>
              <a:rPr lang="en-US" b="1" dirty="0">
                <a:solidFill>
                  <a:srgbClr val="C00000"/>
                </a:solidFill>
              </a:rPr>
              <a:t>stores up their iniquity for their children</a:t>
            </a:r>
            <a:r>
              <a:rPr lang="en-US" b="1" dirty="0" smtClean="0">
                <a:solidFill>
                  <a:srgbClr val="C00000"/>
                </a:solidFill>
              </a:rPr>
              <a:t>.’  </a:t>
            </a:r>
            <a:r>
              <a:rPr lang="en-US" b="1" dirty="0" smtClean="0">
                <a:solidFill>
                  <a:srgbClr val="0000CC"/>
                </a:solidFill>
              </a:rPr>
              <a:t>Let Him </a:t>
            </a:r>
            <a:r>
              <a:rPr lang="en-US" b="1" dirty="0">
                <a:solidFill>
                  <a:srgbClr val="0000CC"/>
                </a:solidFill>
              </a:rPr>
              <a:t>pay it out to them, that they may know it</a:t>
            </a:r>
            <a:r>
              <a:rPr lang="en-US" b="1" dirty="0" smtClean="0">
                <a:solidFill>
                  <a:srgbClr val="0000CC"/>
                </a:solidFill>
              </a:rPr>
              <a:t>. 20 </a:t>
            </a:r>
            <a:r>
              <a:rPr lang="en-US" b="1" dirty="0">
                <a:solidFill>
                  <a:srgbClr val="0000CC"/>
                </a:solidFill>
              </a:rPr>
              <a:t>Let their own eyes see their destruction</a:t>
            </a:r>
            <a:r>
              <a:rPr lang="en-US" b="1" dirty="0" smtClean="0">
                <a:solidFill>
                  <a:srgbClr val="0000CC"/>
                </a:solidFill>
              </a:rPr>
              <a:t>, and </a:t>
            </a:r>
            <a:r>
              <a:rPr lang="en-US" b="1" dirty="0">
                <a:solidFill>
                  <a:srgbClr val="0000CC"/>
                </a:solidFill>
              </a:rPr>
              <a:t>let them drink of the wrath of the Almighty</a:t>
            </a:r>
            <a:r>
              <a:rPr lang="en-US" b="1" dirty="0" smtClean="0">
                <a:solidFill>
                  <a:srgbClr val="0000CC"/>
                </a:solidFill>
              </a:rPr>
              <a:t>.</a:t>
            </a:r>
            <a:r>
              <a:rPr lang="en-US" dirty="0" smtClean="0"/>
              <a:t> 21 </a:t>
            </a:r>
            <a:r>
              <a:rPr lang="en-US" dirty="0"/>
              <a:t>For what do they care for their houses after them</a:t>
            </a:r>
            <a:r>
              <a:rPr lang="en-US" dirty="0" smtClean="0"/>
              <a:t>, when </a:t>
            </a:r>
            <a:r>
              <a:rPr lang="en-US" dirty="0"/>
              <a:t>the number of their months is cut off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The wicked are rarely destroyed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71575" y="5465742"/>
            <a:ext cx="6934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B050"/>
                </a:solidFill>
                <a:latin typeface="Comic Sans MS" pitchFamily="66" charset="0"/>
              </a:rPr>
              <a:t>F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riends believed that if God did not destroy the wicked, He would destroy their kids! (</a:t>
            </a:r>
            <a:r>
              <a:rPr lang="en-US" sz="2800" b="1" dirty="0" err="1" smtClean="0">
                <a:solidFill>
                  <a:srgbClr val="00B050"/>
                </a:solidFill>
                <a:latin typeface="Comic Sans MS" pitchFamily="66" charset="0"/>
              </a:rPr>
              <a:t>Ezek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 18, Jn 9)</a:t>
            </a:r>
          </a:p>
        </p:txBody>
      </p:sp>
    </p:spTree>
    <p:extLst>
      <p:ext uri="{BB962C8B-B14F-4D97-AF65-F5344CB8AC3E}">
        <p14:creationId xmlns:p14="http://schemas.microsoft.com/office/powerpoint/2010/main" val="124337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533400"/>
            <a:ext cx="9158514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1030307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21:22-26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1075" y="1828800"/>
            <a:ext cx="7086600" cy="4277380"/>
          </a:xfrm>
        </p:spPr>
        <p:txBody>
          <a:bodyPr>
            <a:normAutofit fontScale="85000" lnSpcReduction="10000"/>
          </a:bodyPr>
          <a:lstStyle/>
          <a:p>
            <a:pPr marL="0" indent="231775">
              <a:buNone/>
            </a:pPr>
            <a:r>
              <a:rPr lang="en-US" dirty="0" smtClean="0"/>
              <a:t>22 </a:t>
            </a:r>
            <a:r>
              <a:rPr lang="en-US" dirty="0"/>
              <a:t>"</a:t>
            </a:r>
            <a:r>
              <a:rPr lang="en-US" b="1" dirty="0">
                <a:solidFill>
                  <a:srgbClr val="0000CC"/>
                </a:solidFill>
              </a:rPr>
              <a:t>Can anyone teach God </a:t>
            </a:r>
            <a:r>
              <a:rPr lang="en-US" b="1" dirty="0" smtClean="0">
                <a:solidFill>
                  <a:srgbClr val="0000CC"/>
                </a:solidFill>
              </a:rPr>
              <a:t>knowledge </a:t>
            </a:r>
            <a:r>
              <a:rPr lang="en-US" i="1" dirty="0" smtClean="0"/>
              <a:t>[about how to judge the wicked], </a:t>
            </a:r>
            <a:r>
              <a:rPr lang="en-US" dirty="0" smtClean="0"/>
              <a:t>since </a:t>
            </a:r>
            <a:r>
              <a:rPr lang="en-US" dirty="0"/>
              <a:t>He judges those on high? </a:t>
            </a:r>
            <a:r>
              <a:rPr lang="en-US" dirty="0" smtClean="0"/>
              <a:t> </a:t>
            </a:r>
          </a:p>
          <a:p>
            <a:pPr marL="0" indent="231775">
              <a:buNone/>
            </a:pPr>
            <a:r>
              <a:rPr lang="en-US" dirty="0" smtClean="0"/>
              <a:t>23 </a:t>
            </a:r>
            <a:r>
              <a:rPr lang="en-US" b="1" dirty="0">
                <a:solidFill>
                  <a:srgbClr val="C00000"/>
                </a:solidFill>
              </a:rPr>
              <a:t>One </a:t>
            </a:r>
            <a:r>
              <a:rPr lang="en-US" b="1" dirty="0" smtClean="0">
                <a:solidFill>
                  <a:srgbClr val="C00000"/>
                </a:solidFill>
              </a:rPr>
              <a:t>[wicked man] dies </a:t>
            </a:r>
            <a:r>
              <a:rPr lang="en-US" b="1" dirty="0">
                <a:solidFill>
                  <a:srgbClr val="C00000"/>
                </a:solidFill>
              </a:rPr>
              <a:t>in his full strength</a:t>
            </a:r>
            <a:r>
              <a:rPr lang="en-US" b="1" dirty="0" smtClean="0">
                <a:solidFill>
                  <a:srgbClr val="C00000"/>
                </a:solidFill>
              </a:rPr>
              <a:t>, being </a:t>
            </a:r>
            <a:r>
              <a:rPr lang="en-US" b="1" dirty="0">
                <a:solidFill>
                  <a:srgbClr val="C00000"/>
                </a:solidFill>
              </a:rPr>
              <a:t>wholly at ease and secure;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24 </a:t>
            </a:r>
            <a:r>
              <a:rPr lang="en-US" dirty="0"/>
              <a:t>His pails are full of milk</a:t>
            </a:r>
            <a:r>
              <a:rPr lang="en-US" dirty="0" smtClean="0"/>
              <a:t>, and </a:t>
            </a:r>
            <a:r>
              <a:rPr lang="en-US" dirty="0"/>
              <a:t>the marrow of his bones is moist. </a:t>
            </a:r>
          </a:p>
          <a:p>
            <a:pPr marL="0" indent="231775">
              <a:buNone/>
            </a:pPr>
            <a:r>
              <a:rPr lang="en-US" dirty="0"/>
              <a:t>25 </a:t>
            </a:r>
            <a:r>
              <a:rPr lang="en-US" b="1" dirty="0">
                <a:solidFill>
                  <a:srgbClr val="C00000"/>
                </a:solidFill>
              </a:rPr>
              <a:t>Another </a:t>
            </a:r>
            <a:r>
              <a:rPr lang="en-US" b="1" dirty="0" smtClean="0">
                <a:solidFill>
                  <a:srgbClr val="C00000"/>
                </a:solidFill>
              </a:rPr>
              <a:t>[wicked] man </a:t>
            </a:r>
            <a:r>
              <a:rPr lang="en-US" b="1" dirty="0">
                <a:solidFill>
                  <a:srgbClr val="C00000"/>
                </a:solidFill>
              </a:rPr>
              <a:t>dies in the bitterness of his soul</a:t>
            </a:r>
            <a:r>
              <a:rPr lang="en-US" b="1" dirty="0" smtClean="0">
                <a:solidFill>
                  <a:srgbClr val="C00000"/>
                </a:solidFill>
              </a:rPr>
              <a:t>, never </a:t>
            </a:r>
            <a:r>
              <a:rPr lang="en-US" b="1" dirty="0">
                <a:solidFill>
                  <a:srgbClr val="C00000"/>
                </a:solidFill>
              </a:rPr>
              <a:t>having eaten with pleasure. </a:t>
            </a:r>
          </a:p>
          <a:p>
            <a:pPr marL="0" indent="231775">
              <a:buNone/>
            </a:pPr>
            <a:r>
              <a:rPr lang="en-US" dirty="0"/>
              <a:t>26 </a:t>
            </a:r>
            <a:r>
              <a:rPr lang="en-US" b="1" dirty="0">
                <a:solidFill>
                  <a:srgbClr val="0070C0"/>
                </a:solidFill>
              </a:rPr>
              <a:t>They lie down alike in the dust</a:t>
            </a:r>
            <a:r>
              <a:rPr lang="en-US" b="1" dirty="0" smtClean="0">
                <a:solidFill>
                  <a:srgbClr val="0070C0"/>
                </a:solidFill>
              </a:rPr>
              <a:t>, and </a:t>
            </a:r>
            <a:r>
              <a:rPr lang="en-US" b="1" dirty="0">
                <a:solidFill>
                  <a:srgbClr val="0070C0"/>
                </a:solidFill>
              </a:rPr>
              <a:t>worms cover them.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631043" y="2680"/>
            <a:ext cx="5867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Job now thinks God treats wicked men randomly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172200"/>
            <a:ext cx="693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The both end up the same!</a:t>
            </a:r>
          </a:p>
        </p:txBody>
      </p:sp>
    </p:spTree>
    <p:extLst>
      <p:ext uri="{BB962C8B-B14F-4D97-AF65-F5344CB8AC3E}">
        <p14:creationId xmlns:p14="http://schemas.microsoft.com/office/powerpoint/2010/main" val="173333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749300" y="41042"/>
            <a:ext cx="10591800" cy="651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59164"/>
            <a:ext cx="7010400" cy="61391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21:27-34 (ESV)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00473"/>
            <a:ext cx="8534400" cy="4876800"/>
          </a:xfrm>
        </p:spPr>
        <p:txBody>
          <a:bodyPr>
            <a:normAutofit fontScale="77500" lnSpcReduction="20000"/>
          </a:bodyPr>
          <a:lstStyle/>
          <a:p>
            <a:pPr marL="0" indent="231775">
              <a:buNone/>
            </a:pPr>
            <a:r>
              <a:rPr lang="en-US" dirty="0" smtClean="0"/>
              <a:t>27 </a:t>
            </a:r>
            <a:r>
              <a:rPr lang="en-US" dirty="0"/>
              <a:t>"Behold, I know your </a:t>
            </a:r>
            <a:r>
              <a:rPr lang="en-US" dirty="0" smtClean="0"/>
              <a:t>thoughts and </a:t>
            </a:r>
            <a:r>
              <a:rPr lang="en-US" dirty="0"/>
              <a:t>your schemes to wrong me</a:t>
            </a:r>
            <a:r>
              <a:rPr lang="en-US" dirty="0" smtClean="0"/>
              <a:t>. 28 </a:t>
            </a:r>
            <a:r>
              <a:rPr lang="en-US" b="1" dirty="0">
                <a:solidFill>
                  <a:srgbClr val="C00000"/>
                </a:solidFill>
              </a:rPr>
              <a:t>For you say, 'Where is the house of the </a:t>
            </a:r>
            <a:r>
              <a:rPr lang="en-US" b="1" dirty="0" smtClean="0">
                <a:solidFill>
                  <a:srgbClr val="C00000"/>
                </a:solidFill>
              </a:rPr>
              <a:t>prince </a:t>
            </a:r>
            <a:r>
              <a:rPr lang="en-US" i="1" dirty="0" smtClean="0">
                <a:solidFill>
                  <a:srgbClr val="C00000"/>
                </a:solidFill>
              </a:rPr>
              <a:t>[maybe implying Job]</a:t>
            </a:r>
            <a:r>
              <a:rPr lang="en-US" b="1" dirty="0" smtClean="0">
                <a:solidFill>
                  <a:srgbClr val="C00000"/>
                </a:solidFill>
              </a:rPr>
              <a:t>? Where </a:t>
            </a:r>
            <a:r>
              <a:rPr lang="en-US" b="1" dirty="0">
                <a:solidFill>
                  <a:srgbClr val="C00000"/>
                </a:solidFill>
              </a:rPr>
              <a:t>is the tent in which the wicked lived</a:t>
            </a:r>
            <a:r>
              <a:rPr lang="en-US" b="1" dirty="0" smtClean="0">
                <a:solidFill>
                  <a:srgbClr val="C00000"/>
                </a:solidFill>
              </a:rPr>
              <a:t>?‘  </a:t>
            </a:r>
            <a:r>
              <a:rPr lang="en-US" i="1" dirty="0" smtClean="0"/>
              <a:t>[they claimed God always destroyed the wicked]</a:t>
            </a:r>
            <a:endParaRPr lang="en-US" i="1" dirty="0"/>
          </a:p>
          <a:p>
            <a:pPr marL="0" indent="231775">
              <a:buNone/>
            </a:pPr>
            <a:r>
              <a:rPr lang="en-US" dirty="0"/>
              <a:t>29 Have you not asked those who travel the roads</a:t>
            </a:r>
            <a:r>
              <a:rPr lang="en-US" dirty="0" smtClean="0"/>
              <a:t>, and </a:t>
            </a:r>
            <a:r>
              <a:rPr lang="en-US" dirty="0"/>
              <a:t>do you not accept </a:t>
            </a:r>
            <a:r>
              <a:rPr lang="en-US" dirty="0" smtClean="0"/>
              <a:t>their testimony 30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that the </a:t>
            </a:r>
            <a:r>
              <a:rPr lang="en-US" b="1" dirty="0">
                <a:solidFill>
                  <a:srgbClr val="C00000"/>
                </a:solidFill>
              </a:rPr>
              <a:t>evil man </a:t>
            </a:r>
            <a:r>
              <a:rPr lang="en-US" b="1" dirty="0">
                <a:solidFill>
                  <a:srgbClr val="7030A0"/>
                </a:solidFill>
              </a:rPr>
              <a:t>is </a:t>
            </a:r>
            <a:r>
              <a:rPr lang="en-US" b="1" u="sng" dirty="0">
                <a:solidFill>
                  <a:srgbClr val="7030A0"/>
                </a:solidFill>
              </a:rPr>
              <a:t>spared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in </a:t>
            </a:r>
            <a:r>
              <a:rPr lang="en-US" i="1" dirty="0" smtClean="0">
                <a:solidFill>
                  <a:srgbClr val="7030A0"/>
                </a:solidFill>
              </a:rPr>
              <a:t>[“reserved from</a:t>
            </a:r>
            <a:r>
              <a:rPr lang="en-US" i="1" dirty="0">
                <a:solidFill>
                  <a:srgbClr val="7030A0"/>
                </a:solidFill>
              </a:rPr>
              <a:t>” in some versions</a:t>
            </a:r>
            <a:r>
              <a:rPr lang="en-US" i="1" dirty="0" smtClean="0">
                <a:solidFill>
                  <a:srgbClr val="7030A0"/>
                </a:solidFill>
              </a:rPr>
              <a:t>]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the day of calamity</a:t>
            </a:r>
            <a:r>
              <a:rPr lang="en-US" b="1" dirty="0" smtClean="0">
                <a:solidFill>
                  <a:srgbClr val="7030A0"/>
                </a:solidFill>
              </a:rPr>
              <a:t>, that </a:t>
            </a:r>
            <a:r>
              <a:rPr lang="en-US" b="1" dirty="0">
                <a:solidFill>
                  <a:srgbClr val="7030A0"/>
                </a:solidFill>
              </a:rPr>
              <a:t>he is rescued in </a:t>
            </a:r>
            <a:r>
              <a:rPr lang="en-US" i="1" dirty="0" smtClean="0">
                <a:solidFill>
                  <a:srgbClr val="7030A0"/>
                </a:solidFill>
              </a:rPr>
              <a:t>[“brought out on” in some versions]</a:t>
            </a:r>
            <a:r>
              <a:rPr lang="en-US" b="1" dirty="0" smtClean="0">
                <a:solidFill>
                  <a:srgbClr val="7030A0"/>
                </a:solidFill>
              </a:rPr>
              <a:t> the </a:t>
            </a:r>
            <a:r>
              <a:rPr lang="en-US" b="1" dirty="0">
                <a:solidFill>
                  <a:srgbClr val="7030A0"/>
                </a:solidFill>
              </a:rPr>
              <a:t>day of wrath</a:t>
            </a:r>
            <a:r>
              <a:rPr lang="en-US" b="1" dirty="0" smtClean="0">
                <a:solidFill>
                  <a:srgbClr val="7030A0"/>
                </a:solidFill>
              </a:rPr>
              <a:t>? </a:t>
            </a:r>
            <a:r>
              <a:rPr lang="en-US" dirty="0" smtClean="0"/>
              <a:t>31 </a:t>
            </a:r>
            <a:r>
              <a:rPr lang="en-US" b="1" dirty="0">
                <a:solidFill>
                  <a:srgbClr val="0070C0"/>
                </a:solidFill>
              </a:rPr>
              <a:t>Who declares his way to his face</a:t>
            </a:r>
            <a:r>
              <a:rPr lang="en-US" b="1" dirty="0" smtClean="0">
                <a:solidFill>
                  <a:srgbClr val="0070C0"/>
                </a:solidFill>
              </a:rPr>
              <a:t>, and </a:t>
            </a:r>
            <a:r>
              <a:rPr lang="en-US" b="1" dirty="0">
                <a:solidFill>
                  <a:srgbClr val="0070C0"/>
                </a:solidFill>
              </a:rPr>
              <a:t>who repays him for what he has done</a:t>
            </a:r>
            <a:r>
              <a:rPr lang="en-US" b="1" dirty="0" smtClean="0">
                <a:solidFill>
                  <a:srgbClr val="0070C0"/>
                </a:solidFill>
              </a:rPr>
              <a:t>? </a:t>
            </a:r>
            <a:r>
              <a:rPr lang="en-US" dirty="0" smtClean="0"/>
              <a:t>32 </a:t>
            </a:r>
            <a:r>
              <a:rPr lang="en-US" dirty="0"/>
              <a:t>When he is carried to the grave</a:t>
            </a:r>
            <a:r>
              <a:rPr lang="en-US" dirty="0" smtClean="0"/>
              <a:t>, watch </a:t>
            </a:r>
            <a:r>
              <a:rPr lang="en-US" dirty="0"/>
              <a:t>is kept over his tomb</a:t>
            </a:r>
            <a:r>
              <a:rPr lang="en-US" dirty="0" smtClean="0"/>
              <a:t>. 33  </a:t>
            </a:r>
            <a:r>
              <a:rPr lang="en-US" dirty="0"/>
              <a:t>The clods of the valley are sweet to him</a:t>
            </a:r>
            <a:r>
              <a:rPr lang="en-US" dirty="0" smtClean="0"/>
              <a:t>; all </a:t>
            </a:r>
            <a:r>
              <a:rPr lang="en-US" dirty="0"/>
              <a:t>mankind follows after him</a:t>
            </a:r>
            <a:r>
              <a:rPr lang="en-US" dirty="0" smtClean="0"/>
              <a:t>, and </a:t>
            </a:r>
            <a:r>
              <a:rPr lang="en-US" dirty="0"/>
              <a:t>those who go before him are innumerable.</a:t>
            </a:r>
          </a:p>
          <a:p>
            <a:pPr marL="0" indent="231775">
              <a:buNone/>
            </a:pPr>
            <a:r>
              <a:rPr lang="en-US" dirty="0"/>
              <a:t>34 </a:t>
            </a:r>
            <a:r>
              <a:rPr lang="en-US" b="1" dirty="0">
                <a:solidFill>
                  <a:srgbClr val="0000CC"/>
                </a:solidFill>
              </a:rPr>
              <a:t>How then will you comfort me with empty nothings</a:t>
            </a:r>
            <a:r>
              <a:rPr lang="en-US" b="1" dirty="0" smtClean="0">
                <a:solidFill>
                  <a:srgbClr val="0000CC"/>
                </a:solidFill>
              </a:rPr>
              <a:t>? There </a:t>
            </a:r>
            <a:r>
              <a:rPr lang="en-US" b="1" dirty="0">
                <a:solidFill>
                  <a:srgbClr val="0000CC"/>
                </a:solidFill>
              </a:rPr>
              <a:t>is nothing left of your answers but falsehood."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62000" y="41042"/>
            <a:ext cx="792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</a:rPr>
              <a:t>Many evil men are not punished in this life!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69900" y="6188248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Their useless words did not fit Job’s experience</a:t>
            </a:r>
          </a:p>
        </p:txBody>
      </p:sp>
    </p:spTree>
    <p:extLst>
      <p:ext uri="{BB962C8B-B14F-4D97-AF65-F5344CB8AC3E}">
        <p14:creationId xmlns:p14="http://schemas.microsoft.com/office/powerpoint/2010/main" val="285515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job and friends bi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r="2308"/>
          <a:stretch/>
        </p:blipFill>
        <p:spPr bwMode="auto">
          <a:xfrm>
            <a:off x="0" y="-152400"/>
            <a:ext cx="92202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38200" y="76200"/>
            <a:ext cx="2895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C00000"/>
                </a:solidFill>
                <a:latin typeface="Comic Sans MS" pitchFamily="66" charset="0"/>
              </a:rPr>
              <a:t>Round 3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477000" y="990600"/>
            <a:ext cx="2438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Nasty, </a:t>
            </a: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Personal </a:t>
            </a: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accusations</a:t>
            </a:r>
          </a:p>
        </p:txBody>
      </p:sp>
    </p:spTree>
    <p:extLst>
      <p:ext uri="{BB962C8B-B14F-4D97-AF65-F5344CB8AC3E}">
        <p14:creationId xmlns:p14="http://schemas.microsoft.com/office/powerpoint/2010/main" val="18317838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152400"/>
            <a:ext cx="9158514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67562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22:4-11 </a:t>
            </a:r>
            <a:r>
              <a:rPr lang="en-US" sz="4000" b="1" dirty="0" smtClean="0">
                <a:solidFill>
                  <a:srgbClr val="663300"/>
                </a:solidFill>
              </a:rPr>
              <a:t>(NIV)</a:t>
            </a:r>
            <a:endParaRPr lang="en-US" sz="40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239000" cy="4429780"/>
          </a:xfrm>
        </p:spPr>
        <p:txBody>
          <a:bodyPr>
            <a:normAutofit fontScale="77500" lnSpcReduction="20000"/>
          </a:bodyPr>
          <a:lstStyle/>
          <a:p>
            <a:pPr marL="0" indent="231775">
              <a:buNone/>
            </a:pPr>
            <a:r>
              <a:rPr lang="en-US" dirty="0" smtClean="0"/>
              <a:t>4 </a:t>
            </a:r>
            <a:r>
              <a:rPr lang="en-US" dirty="0"/>
              <a:t>"Is it for your piety that he rebukes </a:t>
            </a:r>
            <a:r>
              <a:rPr lang="en-US" dirty="0" smtClean="0"/>
              <a:t>you and </a:t>
            </a:r>
            <a:r>
              <a:rPr lang="en-US" dirty="0"/>
              <a:t>brings charges against you? </a:t>
            </a:r>
            <a:r>
              <a:rPr lang="en-US" dirty="0" smtClean="0"/>
              <a:t> 5 </a:t>
            </a:r>
            <a:r>
              <a:rPr lang="en-US" b="1" dirty="0">
                <a:solidFill>
                  <a:srgbClr val="C00000"/>
                </a:solidFill>
              </a:rPr>
              <a:t>Is not your wickedness great</a:t>
            </a:r>
            <a:r>
              <a:rPr lang="en-US" b="1" dirty="0" smtClean="0">
                <a:solidFill>
                  <a:srgbClr val="C00000"/>
                </a:solidFill>
              </a:rPr>
              <a:t>? Are </a:t>
            </a:r>
            <a:r>
              <a:rPr lang="en-US" b="1" dirty="0">
                <a:solidFill>
                  <a:srgbClr val="C00000"/>
                </a:solidFill>
              </a:rPr>
              <a:t>not your sins endless? </a:t>
            </a:r>
          </a:p>
          <a:p>
            <a:pPr marL="0" indent="231775">
              <a:buNone/>
            </a:pPr>
            <a:r>
              <a:rPr lang="en-US" dirty="0"/>
              <a:t>6 </a:t>
            </a:r>
            <a:r>
              <a:rPr lang="en-US" b="1" dirty="0">
                <a:solidFill>
                  <a:srgbClr val="C00000"/>
                </a:solidFill>
              </a:rPr>
              <a:t>You demanded security </a:t>
            </a:r>
            <a:r>
              <a:rPr lang="en-US" dirty="0"/>
              <a:t>from your brothers for no reason</a:t>
            </a:r>
            <a:r>
              <a:rPr lang="en-US" dirty="0" smtClean="0"/>
              <a:t>; </a:t>
            </a:r>
            <a:r>
              <a:rPr lang="en-US" b="1" dirty="0" smtClean="0">
                <a:solidFill>
                  <a:srgbClr val="C00000"/>
                </a:solidFill>
              </a:rPr>
              <a:t>you </a:t>
            </a:r>
            <a:r>
              <a:rPr lang="en-US" b="1" dirty="0">
                <a:solidFill>
                  <a:srgbClr val="C00000"/>
                </a:solidFill>
              </a:rPr>
              <a:t>stripped men </a:t>
            </a:r>
            <a:r>
              <a:rPr lang="en-US" dirty="0"/>
              <a:t>of their clothing, leaving them naked. </a:t>
            </a:r>
            <a:r>
              <a:rPr lang="en-US" dirty="0" smtClean="0"/>
              <a:t>7 </a:t>
            </a:r>
            <a:r>
              <a:rPr lang="en-US" b="1" dirty="0">
                <a:solidFill>
                  <a:srgbClr val="C00000"/>
                </a:solidFill>
              </a:rPr>
              <a:t>You gave no water </a:t>
            </a:r>
            <a:r>
              <a:rPr lang="en-US" dirty="0"/>
              <a:t>to the </a:t>
            </a:r>
            <a:r>
              <a:rPr lang="en-US" dirty="0" smtClean="0"/>
              <a:t>weary and </a:t>
            </a:r>
            <a:r>
              <a:rPr lang="en-US" dirty="0"/>
              <a:t>you </a:t>
            </a:r>
            <a:r>
              <a:rPr lang="en-US" b="1" dirty="0">
                <a:solidFill>
                  <a:srgbClr val="C00000"/>
                </a:solidFill>
              </a:rPr>
              <a:t>withheld food from the hungry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</a:p>
          <a:p>
            <a:pPr marL="0" indent="231775">
              <a:buNone/>
            </a:pPr>
            <a:r>
              <a:rPr lang="en-US" dirty="0" smtClean="0"/>
              <a:t>8 </a:t>
            </a:r>
            <a:r>
              <a:rPr lang="en-US" dirty="0"/>
              <a:t>though you were a powerful man, owning land </a:t>
            </a:r>
            <a:r>
              <a:rPr lang="en-US" dirty="0" smtClean="0"/>
              <a:t>— an </a:t>
            </a:r>
            <a:r>
              <a:rPr lang="en-US" dirty="0"/>
              <a:t>honored man, living on it. </a:t>
            </a:r>
            <a:r>
              <a:rPr lang="en-US" dirty="0" smtClean="0"/>
              <a:t> 9 </a:t>
            </a:r>
            <a:r>
              <a:rPr lang="en-US" dirty="0"/>
              <a:t>And </a:t>
            </a:r>
            <a:r>
              <a:rPr lang="en-US" b="1" dirty="0">
                <a:solidFill>
                  <a:srgbClr val="C00000"/>
                </a:solidFill>
              </a:rPr>
              <a:t>you sent widows away </a:t>
            </a:r>
            <a:r>
              <a:rPr lang="en-US" b="1" dirty="0" smtClean="0">
                <a:solidFill>
                  <a:srgbClr val="C00000"/>
                </a:solidFill>
              </a:rPr>
              <a:t>empty-handed </a:t>
            </a:r>
            <a:r>
              <a:rPr lang="en-US" dirty="0" smtClean="0"/>
              <a:t>and </a:t>
            </a:r>
            <a:r>
              <a:rPr lang="en-US" b="1" dirty="0">
                <a:solidFill>
                  <a:srgbClr val="C00000"/>
                </a:solidFill>
              </a:rPr>
              <a:t>broke the strength of the fatherless. </a:t>
            </a:r>
            <a:r>
              <a:rPr lang="en-US" dirty="0" smtClean="0"/>
              <a:t>10 </a:t>
            </a:r>
            <a:r>
              <a:rPr lang="en-US" b="1" dirty="0">
                <a:solidFill>
                  <a:srgbClr val="7030A0"/>
                </a:solidFill>
              </a:rPr>
              <a:t>That is why snares are all around you</a:t>
            </a:r>
            <a:r>
              <a:rPr lang="en-US" b="1" dirty="0" smtClean="0">
                <a:solidFill>
                  <a:srgbClr val="7030A0"/>
                </a:solidFill>
              </a:rPr>
              <a:t>, why </a:t>
            </a:r>
            <a:r>
              <a:rPr lang="en-US" b="1" dirty="0">
                <a:solidFill>
                  <a:srgbClr val="7030A0"/>
                </a:solidFill>
              </a:rPr>
              <a:t>sudden peril terrifies you</a:t>
            </a:r>
            <a:r>
              <a:rPr lang="en-US" b="1" dirty="0" smtClean="0">
                <a:solidFill>
                  <a:srgbClr val="7030A0"/>
                </a:solidFill>
              </a:rPr>
              <a:t>, 11 </a:t>
            </a:r>
            <a:r>
              <a:rPr lang="en-US" b="1" dirty="0">
                <a:solidFill>
                  <a:srgbClr val="7030A0"/>
                </a:solidFill>
              </a:rPr>
              <a:t>why it is so dark you cannot see</a:t>
            </a:r>
            <a:r>
              <a:rPr lang="en-US" b="1" dirty="0" smtClean="0">
                <a:solidFill>
                  <a:srgbClr val="7030A0"/>
                </a:solidFill>
              </a:rPr>
              <a:t>, and </a:t>
            </a:r>
            <a:r>
              <a:rPr lang="en-US" b="1" dirty="0">
                <a:solidFill>
                  <a:srgbClr val="7030A0"/>
                </a:solidFill>
              </a:rPr>
              <a:t>why a flood of water covers you.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C00000"/>
                </a:solidFill>
                <a:latin typeface="Comic Sans MS" pitchFamily="66" charset="0"/>
              </a:rPr>
              <a:t>Eliphaz</a:t>
            </a: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’ false accusations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1722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Terrible false accusations</a:t>
            </a:r>
          </a:p>
        </p:txBody>
      </p:sp>
    </p:spTree>
    <p:extLst>
      <p:ext uri="{BB962C8B-B14F-4D97-AF65-F5344CB8AC3E}">
        <p14:creationId xmlns:p14="http://schemas.microsoft.com/office/powerpoint/2010/main" val="349944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falsely accus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02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667000" y="533400"/>
            <a:ext cx="2286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Comic Sans MS" pitchFamily="66" charset="0"/>
              </a:rPr>
              <a:t>False accusations destroy friendships and can ruin lives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57400" y="3201531"/>
            <a:ext cx="2286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471A19"/>
                </a:solidFill>
              </a:rPr>
              <a:t> </a:t>
            </a:r>
            <a:r>
              <a:rPr lang="en-US" sz="2000" b="1" dirty="0">
                <a:solidFill>
                  <a:srgbClr val="471A19"/>
                </a:solidFill>
              </a:rPr>
              <a:t>“‘Do not go around spreading lies among your people.</a:t>
            </a:r>
          </a:p>
          <a:p>
            <a:pPr algn="ctr"/>
            <a:r>
              <a:rPr lang="en-US" sz="2000" b="1" dirty="0" smtClean="0">
                <a:solidFill>
                  <a:srgbClr val="471A19"/>
                </a:solidFill>
              </a:rPr>
              <a:t>“‘Love your neighbor as you love yourself       Lev 19:16, 18</a:t>
            </a:r>
            <a:endParaRPr lang="en-US" sz="2000" b="1" dirty="0">
              <a:solidFill>
                <a:srgbClr val="471A19"/>
              </a:solidFill>
            </a:endParaRPr>
          </a:p>
          <a:p>
            <a:endParaRPr lang="en-US" sz="2800" dirty="0">
              <a:solidFill>
                <a:srgbClr val="471A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480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152400"/>
            <a:ext cx="9158514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67562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23:1-7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162800" cy="4429780"/>
          </a:xfrm>
        </p:spPr>
        <p:txBody>
          <a:bodyPr>
            <a:normAutofit fontScale="85000" lnSpcReduction="20000"/>
          </a:bodyPr>
          <a:lstStyle/>
          <a:p>
            <a:pPr marL="0" indent="231775">
              <a:buNone/>
            </a:pPr>
            <a:r>
              <a:rPr lang="en-US" dirty="0" smtClean="0"/>
              <a:t>Then </a:t>
            </a:r>
            <a:r>
              <a:rPr lang="en-US" b="1" dirty="0">
                <a:solidFill>
                  <a:srgbClr val="663300"/>
                </a:solidFill>
              </a:rPr>
              <a:t>Job answered </a:t>
            </a:r>
            <a:r>
              <a:rPr lang="en-US" dirty="0"/>
              <a:t>and said: </a:t>
            </a:r>
          </a:p>
          <a:p>
            <a:pPr marL="0" indent="231775">
              <a:buNone/>
            </a:pPr>
            <a:r>
              <a:rPr lang="en-US" dirty="0" smtClean="0"/>
              <a:t>2 </a:t>
            </a:r>
            <a:r>
              <a:rPr lang="en-US" dirty="0"/>
              <a:t>"Even today my complaint is bitter</a:t>
            </a:r>
            <a:r>
              <a:rPr lang="en-US" dirty="0" smtClean="0"/>
              <a:t>; My </a:t>
            </a:r>
            <a:r>
              <a:rPr lang="en-US" dirty="0"/>
              <a:t>hand is listless because of my groaning. </a:t>
            </a:r>
            <a:r>
              <a:rPr lang="en-US" dirty="0" smtClean="0"/>
              <a:t> 3 </a:t>
            </a:r>
            <a:r>
              <a:rPr lang="en-US" b="1" dirty="0">
                <a:solidFill>
                  <a:srgbClr val="7030A0"/>
                </a:solidFill>
              </a:rPr>
              <a:t>Oh, that I knew where I might find Him</a:t>
            </a:r>
            <a:r>
              <a:rPr lang="en-US" b="1" dirty="0" smtClean="0">
                <a:solidFill>
                  <a:srgbClr val="7030A0"/>
                </a:solidFill>
              </a:rPr>
              <a:t>, that </a:t>
            </a:r>
            <a:r>
              <a:rPr lang="en-US" b="1" dirty="0">
                <a:solidFill>
                  <a:srgbClr val="7030A0"/>
                </a:solidFill>
              </a:rPr>
              <a:t>I might come to His seat! </a:t>
            </a:r>
            <a:r>
              <a:rPr lang="en-US" b="1" dirty="0" smtClean="0">
                <a:solidFill>
                  <a:srgbClr val="7030A0"/>
                </a:solidFill>
              </a:rPr>
              <a:t>   4 </a:t>
            </a:r>
            <a:r>
              <a:rPr lang="en-US" b="1" dirty="0">
                <a:solidFill>
                  <a:srgbClr val="7030A0"/>
                </a:solidFill>
              </a:rPr>
              <a:t>I would present my case before Him</a:t>
            </a:r>
            <a:r>
              <a:rPr lang="en-US" b="1" dirty="0" smtClean="0">
                <a:solidFill>
                  <a:srgbClr val="7030A0"/>
                </a:solidFill>
              </a:rPr>
              <a:t>, and </a:t>
            </a:r>
            <a:r>
              <a:rPr lang="en-US" b="1" dirty="0">
                <a:solidFill>
                  <a:srgbClr val="7030A0"/>
                </a:solidFill>
              </a:rPr>
              <a:t>fill my mouth with </a:t>
            </a:r>
            <a:r>
              <a:rPr lang="en-US" b="1" dirty="0" smtClean="0">
                <a:solidFill>
                  <a:srgbClr val="7030A0"/>
                </a:solidFill>
              </a:rPr>
              <a:t>arguments. </a:t>
            </a:r>
            <a:r>
              <a:rPr lang="en-US" dirty="0" smtClean="0"/>
              <a:t>5 </a:t>
            </a:r>
            <a:r>
              <a:rPr lang="en-US" dirty="0"/>
              <a:t>I would know the words which He would answer me</a:t>
            </a:r>
            <a:r>
              <a:rPr lang="en-US" dirty="0" smtClean="0"/>
              <a:t>, and </a:t>
            </a:r>
            <a:r>
              <a:rPr lang="en-US" dirty="0"/>
              <a:t>understand what He would say to me. </a:t>
            </a:r>
            <a:r>
              <a:rPr lang="en-US" dirty="0" smtClean="0"/>
              <a:t> </a:t>
            </a:r>
            <a:endParaRPr lang="en-US" dirty="0"/>
          </a:p>
          <a:p>
            <a:pPr marL="0" indent="231775">
              <a:buNone/>
            </a:pPr>
            <a:r>
              <a:rPr lang="en-US" dirty="0"/>
              <a:t>6 </a:t>
            </a:r>
            <a:r>
              <a:rPr lang="en-US" b="1" dirty="0">
                <a:solidFill>
                  <a:srgbClr val="C00000"/>
                </a:solidFill>
              </a:rPr>
              <a:t>Would He contend with me in His great power</a:t>
            </a:r>
            <a:r>
              <a:rPr lang="en-US" b="1" dirty="0" smtClean="0">
                <a:solidFill>
                  <a:srgbClr val="C00000"/>
                </a:solidFill>
              </a:rPr>
              <a:t>? No</a:t>
            </a:r>
            <a:r>
              <a:rPr lang="en-US" b="1" dirty="0">
                <a:solidFill>
                  <a:srgbClr val="C00000"/>
                </a:solidFill>
              </a:rPr>
              <a:t>! But He would take note of me. </a:t>
            </a:r>
            <a:r>
              <a:rPr lang="en-US" b="1" dirty="0" smtClean="0">
                <a:solidFill>
                  <a:srgbClr val="C00000"/>
                </a:solidFill>
              </a:rPr>
              <a:t>         7 </a:t>
            </a:r>
            <a:r>
              <a:rPr lang="en-US" b="1" dirty="0">
                <a:solidFill>
                  <a:srgbClr val="C00000"/>
                </a:solidFill>
              </a:rPr>
              <a:t>There the upright could reason with Him</a:t>
            </a:r>
            <a:r>
              <a:rPr lang="en-US" b="1" dirty="0" smtClean="0">
                <a:solidFill>
                  <a:srgbClr val="C00000"/>
                </a:solidFill>
              </a:rPr>
              <a:t>, and </a:t>
            </a:r>
            <a:r>
              <a:rPr lang="en-US" b="1" dirty="0">
                <a:solidFill>
                  <a:srgbClr val="C00000"/>
                </a:solidFill>
              </a:rPr>
              <a:t>I would be delivered forever </a:t>
            </a:r>
            <a:r>
              <a:rPr lang="en-US" b="1" u="sng" dirty="0">
                <a:solidFill>
                  <a:srgbClr val="C00000"/>
                </a:solidFill>
              </a:rPr>
              <a:t>from my Judge</a:t>
            </a:r>
            <a:r>
              <a:rPr lang="en-US" b="1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Job wants his day in court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172200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Seeking to be delivered from his Judge</a:t>
            </a:r>
          </a:p>
        </p:txBody>
      </p:sp>
    </p:spTree>
    <p:extLst>
      <p:ext uri="{BB962C8B-B14F-4D97-AF65-F5344CB8AC3E}">
        <p14:creationId xmlns:p14="http://schemas.microsoft.com/office/powerpoint/2010/main" val="86576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228600"/>
            <a:ext cx="9158514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23:8-12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288" y="1371600"/>
            <a:ext cx="7239000" cy="4648200"/>
          </a:xfrm>
        </p:spPr>
        <p:txBody>
          <a:bodyPr>
            <a:normAutofit fontScale="85000" lnSpcReduction="20000"/>
          </a:bodyPr>
          <a:lstStyle/>
          <a:p>
            <a:pPr marL="0" indent="231775">
              <a:buNone/>
            </a:pPr>
            <a:r>
              <a:rPr lang="en-US" dirty="0" smtClean="0"/>
              <a:t>8 </a:t>
            </a:r>
            <a:r>
              <a:rPr lang="en-US" dirty="0"/>
              <a:t>"Look, I go forward, but He is not there</a:t>
            </a:r>
            <a:r>
              <a:rPr lang="en-US" dirty="0" smtClean="0"/>
              <a:t>, and </a:t>
            </a:r>
            <a:r>
              <a:rPr lang="en-US" dirty="0"/>
              <a:t>backward, but I cannot perceive Him; </a:t>
            </a:r>
            <a:r>
              <a:rPr lang="en-US" dirty="0" smtClean="0"/>
              <a:t> 9 </a:t>
            </a:r>
            <a:r>
              <a:rPr lang="en-US" dirty="0"/>
              <a:t>When He works on the left hand, I cannot behold Him</a:t>
            </a:r>
            <a:r>
              <a:rPr lang="en-US" dirty="0" smtClean="0"/>
              <a:t>; When </a:t>
            </a:r>
            <a:r>
              <a:rPr lang="en-US" dirty="0"/>
              <a:t>He turns to the right hand, I cannot see Him. </a:t>
            </a:r>
            <a:r>
              <a:rPr lang="en-US" dirty="0" smtClean="0"/>
              <a:t> </a:t>
            </a:r>
          </a:p>
          <a:p>
            <a:pPr marL="0" indent="231775">
              <a:buNone/>
            </a:pPr>
            <a:r>
              <a:rPr lang="en-US" dirty="0" smtClean="0"/>
              <a:t>10 </a:t>
            </a:r>
            <a:r>
              <a:rPr lang="en-US" b="1" dirty="0">
                <a:solidFill>
                  <a:srgbClr val="7030A0"/>
                </a:solidFill>
              </a:rPr>
              <a:t>But He knows the way that I take</a:t>
            </a:r>
            <a:r>
              <a:rPr lang="en-US" b="1" dirty="0" smtClean="0">
                <a:solidFill>
                  <a:srgbClr val="7030A0"/>
                </a:solidFill>
              </a:rPr>
              <a:t>; </a:t>
            </a:r>
            <a:r>
              <a:rPr lang="en-US" b="1" dirty="0" smtClean="0">
                <a:solidFill>
                  <a:srgbClr val="0000CC"/>
                </a:solidFill>
              </a:rPr>
              <a:t>when </a:t>
            </a:r>
            <a:r>
              <a:rPr lang="en-US" b="1" dirty="0">
                <a:solidFill>
                  <a:srgbClr val="0000CC"/>
                </a:solidFill>
              </a:rPr>
              <a:t>He has tested me, I shall come forth as gold. 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11 </a:t>
            </a:r>
            <a:r>
              <a:rPr lang="en-US" b="1" dirty="0">
                <a:solidFill>
                  <a:srgbClr val="0000CC"/>
                </a:solidFill>
              </a:rPr>
              <a:t>My foot has held fast to His steps</a:t>
            </a:r>
            <a:r>
              <a:rPr lang="en-US" b="1" dirty="0" smtClean="0">
                <a:solidFill>
                  <a:srgbClr val="0000CC"/>
                </a:solidFill>
              </a:rPr>
              <a:t>; I </a:t>
            </a:r>
            <a:r>
              <a:rPr lang="en-US" b="1" dirty="0">
                <a:solidFill>
                  <a:srgbClr val="0000CC"/>
                </a:solidFill>
              </a:rPr>
              <a:t>have kept His way and not turned aside. </a:t>
            </a:r>
            <a:r>
              <a:rPr lang="en-US" b="1" dirty="0" smtClean="0">
                <a:solidFill>
                  <a:srgbClr val="0000CC"/>
                </a:solidFill>
              </a:rPr>
              <a:t> 12 </a:t>
            </a:r>
            <a:r>
              <a:rPr lang="en-US" b="1" dirty="0">
                <a:solidFill>
                  <a:srgbClr val="0000CC"/>
                </a:solidFill>
              </a:rPr>
              <a:t>I have not departed from the commandment of His lips</a:t>
            </a:r>
            <a:r>
              <a:rPr lang="en-US" b="1" dirty="0" smtClean="0">
                <a:solidFill>
                  <a:srgbClr val="0000CC"/>
                </a:solidFill>
              </a:rPr>
              <a:t>; I </a:t>
            </a:r>
            <a:r>
              <a:rPr lang="en-US" b="1" dirty="0">
                <a:solidFill>
                  <a:srgbClr val="0000CC"/>
                </a:solidFill>
              </a:rPr>
              <a:t>have treasured the words of His </a:t>
            </a:r>
            <a:r>
              <a:rPr lang="en-US" b="1" dirty="0" smtClean="0">
                <a:solidFill>
                  <a:srgbClr val="0000CC"/>
                </a:solidFill>
              </a:rPr>
              <a:t>mouth more </a:t>
            </a:r>
            <a:r>
              <a:rPr lang="en-US" b="1" dirty="0">
                <a:solidFill>
                  <a:srgbClr val="0000CC"/>
                </a:solidFill>
              </a:rPr>
              <a:t>than my necessary food. </a:t>
            </a:r>
            <a:r>
              <a:rPr lang="en-US" i="1" dirty="0" smtClean="0"/>
              <a:t>[Job thought he was responsible for his righteousness]</a:t>
            </a:r>
            <a:endParaRPr lang="en-US" i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I can’t find God, but He finds me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1722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Job still feels he will be justified</a:t>
            </a:r>
          </a:p>
        </p:txBody>
      </p:sp>
    </p:spTree>
    <p:extLst>
      <p:ext uri="{BB962C8B-B14F-4D97-AF65-F5344CB8AC3E}">
        <p14:creationId xmlns:p14="http://schemas.microsoft.com/office/powerpoint/2010/main" val="310078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152400"/>
            <a:ext cx="9158514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675620"/>
            <a:ext cx="7010400" cy="69598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23:13-17 </a:t>
            </a:r>
            <a:r>
              <a:rPr lang="en-US" sz="4000" b="1" dirty="0" smtClean="0">
                <a:solidFill>
                  <a:srgbClr val="663300"/>
                </a:solidFill>
              </a:rPr>
              <a:t>(NASB)</a:t>
            </a:r>
            <a:endParaRPr lang="en-US" sz="40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3610" y="1371600"/>
            <a:ext cx="7162800" cy="4429780"/>
          </a:xfrm>
        </p:spPr>
        <p:txBody>
          <a:bodyPr>
            <a:normAutofit fontScale="92500" lnSpcReduction="20000"/>
          </a:bodyPr>
          <a:lstStyle/>
          <a:p>
            <a:pPr marL="0" indent="231775">
              <a:buNone/>
            </a:pPr>
            <a:r>
              <a:rPr lang="en-US" dirty="0" smtClean="0"/>
              <a:t>13 </a:t>
            </a:r>
            <a:r>
              <a:rPr lang="en-US" dirty="0"/>
              <a:t>"But He is unique and who can turn Him</a:t>
            </a:r>
            <a:r>
              <a:rPr lang="en-US" dirty="0" smtClean="0"/>
              <a:t>? </a:t>
            </a:r>
            <a:r>
              <a:rPr lang="en-US" i="1" dirty="0" smtClean="0"/>
              <a:t>[change him]  </a:t>
            </a:r>
            <a:r>
              <a:rPr lang="en-US" dirty="0" smtClean="0"/>
              <a:t>And </a:t>
            </a:r>
            <a:r>
              <a:rPr lang="en-US" dirty="0"/>
              <a:t>what His soul desires, that He does. </a:t>
            </a:r>
            <a:r>
              <a:rPr lang="en-US" dirty="0" smtClean="0"/>
              <a:t> 14 </a:t>
            </a:r>
            <a:r>
              <a:rPr lang="en-US" dirty="0"/>
              <a:t>"For He performs what is appointed for me</a:t>
            </a:r>
            <a:r>
              <a:rPr lang="en-US" dirty="0" smtClean="0"/>
              <a:t>, </a:t>
            </a:r>
            <a:r>
              <a:rPr lang="en-US" dirty="0"/>
              <a:t>a</a:t>
            </a:r>
            <a:r>
              <a:rPr lang="en-US" dirty="0" smtClean="0"/>
              <a:t>nd </a:t>
            </a:r>
            <a:r>
              <a:rPr lang="en-US" dirty="0"/>
              <a:t>many such decrees are with Him. </a:t>
            </a:r>
          </a:p>
          <a:p>
            <a:pPr marL="0" indent="231775">
              <a:buNone/>
            </a:pPr>
            <a:r>
              <a:rPr lang="en-US" dirty="0"/>
              <a:t>15 </a:t>
            </a:r>
            <a:r>
              <a:rPr lang="en-US" b="1" dirty="0">
                <a:solidFill>
                  <a:srgbClr val="008000"/>
                </a:solidFill>
              </a:rPr>
              <a:t>"Therefore, I would be dismayed at His presence</a:t>
            </a:r>
            <a:r>
              <a:rPr lang="en-US" b="1" dirty="0" smtClean="0">
                <a:solidFill>
                  <a:srgbClr val="008000"/>
                </a:solidFill>
              </a:rPr>
              <a:t>; When </a:t>
            </a:r>
            <a:r>
              <a:rPr lang="en-US" b="1" dirty="0">
                <a:solidFill>
                  <a:srgbClr val="008000"/>
                </a:solidFill>
              </a:rPr>
              <a:t>I consider, I am terrified of Him. 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16 </a:t>
            </a:r>
            <a:r>
              <a:rPr lang="en-US" dirty="0"/>
              <a:t>"</a:t>
            </a:r>
            <a:r>
              <a:rPr lang="en-US" b="1" dirty="0">
                <a:solidFill>
                  <a:srgbClr val="C00000"/>
                </a:solidFill>
              </a:rPr>
              <a:t>It is God who has made my heart faint</a:t>
            </a:r>
            <a:r>
              <a:rPr lang="en-US" b="1" dirty="0" smtClean="0">
                <a:solidFill>
                  <a:srgbClr val="C00000"/>
                </a:solidFill>
              </a:rPr>
              <a:t>, and </a:t>
            </a:r>
            <a:r>
              <a:rPr lang="en-US" b="1" dirty="0">
                <a:solidFill>
                  <a:srgbClr val="C00000"/>
                </a:solidFill>
              </a:rPr>
              <a:t>the Almighty who has dismayed me,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17 </a:t>
            </a:r>
            <a:r>
              <a:rPr lang="en-US" b="1" dirty="0">
                <a:solidFill>
                  <a:srgbClr val="7030A0"/>
                </a:solidFill>
              </a:rPr>
              <a:t>But I am not silenced by the darkness</a:t>
            </a:r>
            <a:r>
              <a:rPr lang="en-US" b="1" dirty="0" smtClean="0">
                <a:solidFill>
                  <a:srgbClr val="7030A0"/>
                </a:solidFill>
              </a:rPr>
              <a:t>, nor </a:t>
            </a:r>
            <a:r>
              <a:rPr lang="en-US" b="1" dirty="0">
                <a:solidFill>
                  <a:srgbClr val="7030A0"/>
                </a:solidFill>
              </a:rPr>
              <a:t>deep gloom which covers me</a:t>
            </a:r>
            <a:r>
              <a:rPr lang="en-US" b="1" dirty="0" smtClean="0">
                <a:solidFill>
                  <a:srgbClr val="7030A0"/>
                </a:solidFill>
              </a:rPr>
              <a:t>.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41400" y="37171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God does what He wants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14761" y="5766257"/>
            <a:ext cx="693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Feels God has worn him down,                but he is not giving up</a:t>
            </a:r>
          </a:p>
        </p:txBody>
      </p:sp>
    </p:spTree>
    <p:extLst>
      <p:ext uri="{BB962C8B-B14F-4D97-AF65-F5344CB8AC3E}">
        <p14:creationId xmlns:p14="http://schemas.microsoft.com/office/powerpoint/2010/main" val="150957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emotionally suffering te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57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648200" y="990600"/>
            <a:ext cx="4114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Comic Sans MS" pitchFamily="66" charset="0"/>
              </a:rPr>
              <a:t>If we are normally focused on judging others, we will not be effective comforters because we can always find a reason they are experiencing suffering</a:t>
            </a:r>
          </a:p>
        </p:txBody>
      </p:sp>
    </p:spTree>
    <p:extLst>
      <p:ext uri="{BB962C8B-B14F-4D97-AF65-F5344CB8AC3E}">
        <p14:creationId xmlns:p14="http://schemas.microsoft.com/office/powerpoint/2010/main" val="160551462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228600"/>
            <a:ext cx="9158514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9543" y="828020"/>
            <a:ext cx="7010400" cy="69598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24:1-8 </a:t>
            </a:r>
            <a:r>
              <a:rPr lang="en-US" sz="4000" b="1" dirty="0" smtClean="0">
                <a:solidFill>
                  <a:srgbClr val="663300"/>
                </a:solidFill>
              </a:rPr>
              <a:t>(NIV)</a:t>
            </a:r>
            <a:endParaRPr lang="en-US" sz="40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231743" cy="4843790"/>
          </a:xfrm>
        </p:spPr>
        <p:txBody>
          <a:bodyPr>
            <a:normAutofit fontScale="77500" lnSpcReduction="20000"/>
          </a:bodyPr>
          <a:lstStyle/>
          <a:p>
            <a:pPr marL="0" indent="231775">
              <a:buNone/>
            </a:pPr>
            <a:r>
              <a:rPr lang="en-US" dirty="0" smtClean="0">
                <a:solidFill>
                  <a:srgbClr val="7030A0"/>
                </a:solidFill>
              </a:rPr>
              <a:t>"</a:t>
            </a:r>
            <a:r>
              <a:rPr lang="en-US" b="1" dirty="0">
                <a:solidFill>
                  <a:srgbClr val="7030A0"/>
                </a:solidFill>
              </a:rPr>
              <a:t>Why does the Almighty not set times for judgment</a:t>
            </a:r>
            <a:r>
              <a:rPr lang="en-US" b="1" dirty="0" smtClean="0">
                <a:solidFill>
                  <a:srgbClr val="7030A0"/>
                </a:solidFill>
              </a:rPr>
              <a:t>? Why </a:t>
            </a:r>
            <a:r>
              <a:rPr lang="en-US" b="1" dirty="0">
                <a:solidFill>
                  <a:srgbClr val="7030A0"/>
                </a:solidFill>
              </a:rPr>
              <a:t>must those who know him look in vain for such days? </a:t>
            </a:r>
            <a:r>
              <a:rPr lang="en-US" dirty="0"/>
              <a:t>2 </a:t>
            </a:r>
            <a:r>
              <a:rPr lang="en-US" b="1" dirty="0">
                <a:solidFill>
                  <a:srgbClr val="C00000"/>
                </a:solidFill>
              </a:rPr>
              <a:t>Men move boundary stones</a:t>
            </a:r>
            <a:r>
              <a:rPr lang="en-US" b="1" dirty="0" smtClean="0">
                <a:solidFill>
                  <a:srgbClr val="C00000"/>
                </a:solidFill>
              </a:rPr>
              <a:t>; they </a:t>
            </a:r>
            <a:r>
              <a:rPr lang="en-US" b="1" dirty="0">
                <a:solidFill>
                  <a:srgbClr val="C00000"/>
                </a:solidFill>
              </a:rPr>
              <a:t>pasture flocks they have stolen. </a:t>
            </a:r>
            <a:r>
              <a:rPr lang="en-US" dirty="0"/>
              <a:t>3 They drive away </a:t>
            </a:r>
            <a:r>
              <a:rPr lang="en-US" b="1" dirty="0">
                <a:solidFill>
                  <a:srgbClr val="008000"/>
                </a:solidFill>
              </a:rPr>
              <a:t>the orphan's </a:t>
            </a:r>
            <a:r>
              <a:rPr lang="en-US" dirty="0" smtClean="0"/>
              <a:t>donkey and </a:t>
            </a:r>
            <a:r>
              <a:rPr lang="en-US" dirty="0"/>
              <a:t>take </a:t>
            </a:r>
            <a:r>
              <a:rPr lang="en-US" b="1" dirty="0">
                <a:solidFill>
                  <a:srgbClr val="008000"/>
                </a:solidFill>
              </a:rPr>
              <a:t>the widow's </a:t>
            </a:r>
            <a:r>
              <a:rPr lang="en-US" dirty="0"/>
              <a:t>ox in pledge. 4 They thrust </a:t>
            </a:r>
            <a:r>
              <a:rPr lang="en-US" b="1" dirty="0">
                <a:solidFill>
                  <a:srgbClr val="008000"/>
                </a:solidFill>
              </a:rPr>
              <a:t>the needy </a:t>
            </a:r>
            <a:r>
              <a:rPr lang="en-US" dirty="0"/>
              <a:t>from the </a:t>
            </a:r>
            <a:r>
              <a:rPr lang="en-US" dirty="0" smtClean="0"/>
              <a:t>path and </a:t>
            </a:r>
            <a:r>
              <a:rPr lang="en-US" dirty="0"/>
              <a:t>force all the poor of the land into hiding. 5 Like wild donkeys in the desert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8000"/>
                </a:solidFill>
              </a:rPr>
              <a:t>the </a:t>
            </a:r>
            <a:r>
              <a:rPr lang="en-US" b="1" dirty="0">
                <a:solidFill>
                  <a:srgbClr val="008000"/>
                </a:solidFill>
              </a:rPr>
              <a:t>poor </a:t>
            </a:r>
            <a:r>
              <a:rPr lang="en-US" dirty="0"/>
              <a:t>go about their labor of foraging food</a:t>
            </a:r>
            <a:r>
              <a:rPr lang="en-US" dirty="0" smtClean="0"/>
              <a:t>; the </a:t>
            </a:r>
            <a:r>
              <a:rPr lang="en-US" dirty="0"/>
              <a:t>wasteland provides food for their children. 6 They gather fodder in the </a:t>
            </a:r>
            <a:r>
              <a:rPr lang="en-US" dirty="0" smtClean="0"/>
              <a:t>fields and </a:t>
            </a:r>
            <a:r>
              <a:rPr lang="en-US" dirty="0"/>
              <a:t>glean in the vineyards of the wicked. 7 Lacking clothes, they spend the night naked</a:t>
            </a:r>
            <a:r>
              <a:rPr lang="en-US" dirty="0" smtClean="0"/>
              <a:t>; they </a:t>
            </a:r>
            <a:r>
              <a:rPr lang="en-US" dirty="0"/>
              <a:t>have nothing to cover themselves in the cold. 8 They are drenched by mountain </a:t>
            </a:r>
            <a:r>
              <a:rPr lang="en-US" dirty="0" smtClean="0"/>
              <a:t>rains and </a:t>
            </a:r>
            <a:r>
              <a:rPr lang="en-US" dirty="0"/>
              <a:t>hug the rocks for lack of shelter.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731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God doesn’t hold the wicked accountable!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07143" y="6215390"/>
            <a:ext cx="731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The wicked abuse &amp; oppress others</a:t>
            </a:r>
          </a:p>
        </p:txBody>
      </p:sp>
    </p:spTree>
    <p:extLst>
      <p:ext uri="{BB962C8B-B14F-4D97-AF65-F5344CB8AC3E}">
        <p14:creationId xmlns:p14="http://schemas.microsoft.com/office/powerpoint/2010/main" val="87472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228600"/>
            <a:ext cx="9158514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774650"/>
            <a:ext cx="7010400" cy="69598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24:9-12 </a:t>
            </a:r>
            <a:r>
              <a:rPr lang="en-US" sz="4000" b="1" dirty="0" smtClean="0">
                <a:solidFill>
                  <a:srgbClr val="663300"/>
                </a:solidFill>
              </a:rPr>
              <a:t>(NIV)</a:t>
            </a:r>
            <a:endParaRPr lang="en-US" sz="40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70630"/>
            <a:ext cx="7086600" cy="4483150"/>
          </a:xfrm>
        </p:spPr>
        <p:txBody>
          <a:bodyPr>
            <a:normAutofit fontScale="92500" lnSpcReduction="10000"/>
          </a:bodyPr>
          <a:lstStyle/>
          <a:p>
            <a:pPr marL="0" indent="231775">
              <a:buNone/>
            </a:pPr>
            <a:r>
              <a:rPr lang="en-US" dirty="0" smtClean="0"/>
              <a:t>9 </a:t>
            </a:r>
            <a:r>
              <a:rPr lang="en-US" dirty="0"/>
              <a:t>The </a:t>
            </a:r>
            <a:r>
              <a:rPr lang="en-US" b="1" dirty="0">
                <a:solidFill>
                  <a:srgbClr val="008000"/>
                </a:solidFill>
              </a:rPr>
              <a:t>fatherless child </a:t>
            </a:r>
            <a:r>
              <a:rPr lang="en-US" dirty="0"/>
              <a:t>is snatched from the breast</a:t>
            </a:r>
            <a:r>
              <a:rPr lang="en-US" dirty="0" smtClean="0"/>
              <a:t>; the </a:t>
            </a:r>
            <a:r>
              <a:rPr lang="en-US" b="1" dirty="0">
                <a:solidFill>
                  <a:srgbClr val="008000"/>
                </a:solidFill>
              </a:rPr>
              <a:t>infant of the poor </a:t>
            </a:r>
            <a:r>
              <a:rPr lang="en-US" dirty="0"/>
              <a:t>is seized for a debt. 10 Lacking clothes, they go about naked</a:t>
            </a:r>
            <a:r>
              <a:rPr lang="en-US" dirty="0" smtClean="0"/>
              <a:t>; they </a:t>
            </a:r>
            <a:r>
              <a:rPr lang="en-US" dirty="0"/>
              <a:t>carry the sheaves, but still go hungry. 11 They crush olives among the terraces; they tread the winepresses, yet suffer thirst. 12 </a:t>
            </a:r>
            <a:r>
              <a:rPr lang="en-US" b="1" dirty="0">
                <a:solidFill>
                  <a:srgbClr val="008000"/>
                </a:solidFill>
              </a:rPr>
              <a:t>The groans of the dying </a:t>
            </a:r>
            <a:r>
              <a:rPr lang="en-US" dirty="0"/>
              <a:t>rise from the city</a:t>
            </a:r>
            <a:r>
              <a:rPr lang="en-US" dirty="0" smtClean="0"/>
              <a:t>, and </a:t>
            </a:r>
            <a:r>
              <a:rPr lang="en-US" dirty="0"/>
              <a:t>the </a:t>
            </a:r>
            <a:r>
              <a:rPr lang="en-US" b="1" dirty="0">
                <a:solidFill>
                  <a:srgbClr val="008000"/>
                </a:solidFill>
              </a:rPr>
              <a:t>souls of the wounded </a:t>
            </a:r>
            <a:r>
              <a:rPr lang="en-US" dirty="0"/>
              <a:t>cry out for help</a:t>
            </a:r>
            <a:r>
              <a:rPr lang="en-US" dirty="0" smtClean="0"/>
              <a:t>. </a:t>
            </a:r>
            <a:r>
              <a:rPr lang="en-US" b="1" dirty="0" smtClean="0">
                <a:solidFill>
                  <a:srgbClr val="7030A0"/>
                </a:solidFill>
              </a:rPr>
              <a:t>But </a:t>
            </a:r>
            <a:r>
              <a:rPr lang="en-US" b="1" dirty="0">
                <a:solidFill>
                  <a:srgbClr val="7030A0"/>
                </a:solidFill>
              </a:rPr>
              <a:t>God charges no one with wrongdoing.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731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God doesn’t hold the wicked accountable!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07143" y="6215390"/>
            <a:ext cx="731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The wicked abuse &amp; oppress others</a:t>
            </a:r>
          </a:p>
        </p:txBody>
      </p:sp>
    </p:spTree>
    <p:extLst>
      <p:ext uri="{BB962C8B-B14F-4D97-AF65-F5344CB8AC3E}">
        <p14:creationId xmlns:p14="http://schemas.microsoft.com/office/powerpoint/2010/main" val="128869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228600"/>
            <a:ext cx="9158514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67562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24:13-17 </a:t>
            </a:r>
            <a:r>
              <a:rPr lang="en-US" sz="4000" b="1" dirty="0" smtClean="0">
                <a:solidFill>
                  <a:srgbClr val="663300"/>
                </a:solidFill>
              </a:rPr>
              <a:t>(NIV) </a:t>
            </a:r>
            <a:endParaRPr lang="en-US" sz="40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429780"/>
          </a:xfrm>
        </p:spPr>
        <p:txBody>
          <a:bodyPr>
            <a:normAutofit fontScale="77500" lnSpcReduction="20000"/>
          </a:bodyPr>
          <a:lstStyle/>
          <a:p>
            <a:pPr marL="0" indent="231775">
              <a:buNone/>
            </a:pPr>
            <a:r>
              <a:rPr lang="en-US" dirty="0" smtClean="0"/>
              <a:t>13 </a:t>
            </a:r>
            <a:r>
              <a:rPr lang="en-US" dirty="0"/>
              <a:t>"There are </a:t>
            </a:r>
            <a:r>
              <a:rPr lang="en-US" b="1" dirty="0">
                <a:solidFill>
                  <a:srgbClr val="C00000"/>
                </a:solidFill>
              </a:rPr>
              <a:t>those who rebel against the light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n-US" dirty="0" smtClean="0"/>
              <a:t>who </a:t>
            </a:r>
            <a:r>
              <a:rPr lang="en-US" dirty="0"/>
              <a:t>do not know its </a:t>
            </a:r>
            <a:r>
              <a:rPr lang="en-US" dirty="0" smtClean="0"/>
              <a:t>ways or </a:t>
            </a:r>
            <a:r>
              <a:rPr lang="en-US" dirty="0"/>
              <a:t>stay in its paths</a:t>
            </a:r>
            <a:r>
              <a:rPr lang="en-US" dirty="0" smtClean="0"/>
              <a:t>. 14 </a:t>
            </a:r>
            <a:r>
              <a:rPr lang="en-US" dirty="0"/>
              <a:t>When daylight is gone, the </a:t>
            </a:r>
            <a:r>
              <a:rPr lang="en-US" b="1" dirty="0">
                <a:solidFill>
                  <a:srgbClr val="C00000"/>
                </a:solidFill>
              </a:rPr>
              <a:t>murderer</a:t>
            </a:r>
            <a:r>
              <a:rPr lang="en-US" dirty="0"/>
              <a:t> rises </a:t>
            </a:r>
            <a:r>
              <a:rPr lang="en-US" dirty="0" smtClean="0"/>
              <a:t>up and </a:t>
            </a:r>
            <a:r>
              <a:rPr lang="en-US" dirty="0"/>
              <a:t>kills the poor and needy</a:t>
            </a:r>
            <a:r>
              <a:rPr lang="en-US" dirty="0" smtClean="0"/>
              <a:t>; in </a:t>
            </a:r>
            <a:r>
              <a:rPr lang="en-US" dirty="0"/>
              <a:t>the night he steals forth like a thief. </a:t>
            </a:r>
          </a:p>
          <a:p>
            <a:pPr marL="0" indent="231775">
              <a:buNone/>
            </a:pPr>
            <a:r>
              <a:rPr lang="en-US" dirty="0"/>
              <a:t>15 The eye of the </a:t>
            </a:r>
            <a:r>
              <a:rPr lang="en-US" b="1" dirty="0">
                <a:solidFill>
                  <a:srgbClr val="C00000"/>
                </a:solidFill>
              </a:rPr>
              <a:t>adulterer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watches for </a:t>
            </a:r>
            <a:r>
              <a:rPr lang="en-US" dirty="0" smtClean="0"/>
              <a:t>dusk; he </a:t>
            </a:r>
            <a:r>
              <a:rPr lang="en-US" dirty="0"/>
              <a:t>thinks, 'No eye will see me</a:t>
            </a:r>
            <a:r>
              <a:rPr lang="en-US" dirty="0" smtClean="0"/>
              <a:t>,‘ and </a:t>
            </a:r>
            <a:r>
              <a:rPr lang="en-US" dirty="0"/>
              <a:t>he keeps his face concealed</a:t>
            </a:r>
            <a:r>
              <a:rPr lang="en-US" dirty="0" smtClean="0"/>
              <a:t>. </a:t>
            </a:r>
            <a:endParaRPr lang="en-US" dirty="0"/>
          </a:p>
          <a:p>
            <a:pPr marL="0" indent="231775">
              <a:buNone/>
            </a:pPr>
            <a:r>
              <a:rPr lang="en-US" dirty="0"/>
              <a:t>16 In the dark, </a:t>
            </a:r>
            <a:r>
              <a:rPr lang="en-US" b="1" dirty="0">
                <a:solidFill>
                  <a:srgbClr val="C00000"/>
                </a:solidFill>
              </a:rPr>
              <a:t>men break into houses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n-US" dirty="0" smtClean="0"/>
              <a:t>but </a:t>
            </a:r>
            <a:r>
              <a:rPr lang="en-US" dirty="0"/>
              <a:t>by day they shut themselves in</a:t>
            </a:r>
            <a:r>
              <a:rPr lang="en-US" dirty="0" smtClean="0"/>
              <a:t>; they </a:t>
            </a:r>
            <a:r>
              <a:rPr lang="en-US" dirty="0"/>
              <a:t>want nothing to do with the light</a:t>
            </a:r>
            <a:r>
              <a:rPr lang="en-US" dirty="0" smtClean="0"/>
              <a:t>. 17 </a:t>
            </a:r>
            <a:r>
              <a:rPr lang="en-US" dirty="0"/>
              <a:t>For all of them, deep darkness is their morning; </a:t>
            </a:r>
            <a:r>
              <a:rPr lang="en-US" dirty="0" smtClean="0"/>
              <a:t>they </a:t>
            </a:r>
            <a:r>
              <a:rPr lang="en-US" dirty="0"/>
              <a:t>make friends with the terrors of darkness.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Evils men get away with at night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1722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God doesn’t judge them now</a:t>
            </a:r>
          </a:p>
        </p:txBody>
      </p:sp>
    </p:spTree>
    <p:extLst>
      <p:ext uri="{BB962C8B-B14F-4D97-AF65-F5344CB8AC3E}">
        <p14:creationId xmlns:p14="http://schemas.microsoft.com/office/powerpoint/2010/main" val="231436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457200"/>
            <a:ext cx="9158514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970895"/>
            <a:ext cx="7010400" cy="92458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24:18-21</a:t>
            </a:r>
            <a:endParaRPr lang="en-US" sz="40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239000" cy="4419600"/>
          </a:xfrm>
        </p:spPr>
        <p:txBody>
          <a:bodyPr>
            <a:normAutofit fontScale="85000" lnSpcReduction="10000"/>
          </a:bodyPr>
          <a:lstStyle/>
          <a:p>
            <a:pPr marL="0" indent="231775">
              <a:buNone/>
            </a:pPr>
            <a:r>
              <a:rPr lang="en-US" dirty="0" smtClean="0"/>
              <a:t>18 </a:t>
            </a:r>
            <a:r>
              <a:rPr lang="en-US" b="1" dirty="0">
                <a:solidFill>
                  <a:srgbClr val="C00000"/>
                </a:solidFill>
              </a:rPr>
              <a:t>"You say</a:t>
            </a:r>
            <a:r>
              <a:rPr lang="en-US" b="1" dirty="0" smtClean="0">
                <a:solidFill>
                  <a:srgbClr val="C00000"/>
                </a:solidFill>
              </a:rPr>
              <a:t>, [ESV]  </a:t>
            </a:r>
            <a:r>
              <a:rPr lang="en-US" dirty="0"/>
              <a:t>'Swift are they on the face of the </a:t>
            </a:r>
            <a:r>
              <a:rPr lang="en-US" dirty="0" smtClean="0"/>
              <a:t>waters </a:t>
            </a:r>
            <a:r>
              <a:rPr lang="en-US" i="1" dirty="0" smtClean="0"/>
              <a:t>[quickly taken away for punishment]; </a:t>
            </a:r>
            <a:r>
              <a:rPr lang="en-US" dirty="0" smtClean="0"/>
              <a:t>their </a:t>
            </a:r>
            <a:r>
              <a:rPr lang="en-US" dirty="0"/>
              <a:t>portion is cursed in the land</a:t>
            </a:r>
            <a:r>
              <a:rPr lang="en-US" dirty="0" smtClean="0"/>
              <a:t>; no </a:t>
            </a:r>
            <a:r>
              <a:rPr lang="en-US" dirty="0" err="1"/>
              <a:t>treader</a:t>
            </a:r>
            <a:r>
              <a:rPr lang="en-US" dirty="0"/>
              <a:t> turns toward their </a:t>
            </a:r>
            <a:r>
              <a:rPr lang="en-US" dirty="0" smtClean="0"/>
              <a:t>vineyards.</a:t>
            </a:r>
            <a:r>
              <a:rPr lang="en-US" b="1" dirty="0" smtClean="0"/>
              <a:t> </a:t>
            </a:r>
            <a:r>
              <a:rPr lang="en-US" dirty="0" smtClean="0"/>
              <a:t>19 </a:t>
            </a:r>
            <a:r>
              <a:rPr lang="en-US" dirty="0"/>
              <a:t>As drought and heat consume the snow waters</a:t>
            </a:r>
            <a:r>
              <a:rPr lang="en-US" dirty="0" smtClean="0"/>
              <a:t>, so </a:t>
            </a:r>
            <a:r>
              <a:rPr lang="en-US" dirty="0"/>
              <a:t>the grave consumes those who have sinned. </a:t>
            </a:r>
            <a:r>
              <a:rPr lang="en-US" dirty="0" smtClean="0"/>
              <a:t> 20 </a:t>
            </a:r>
            <a:r>
              <a:rPr lang="en-US" dirty="0"/>
              <a:t>The womb </a:t>
            </a:r>
            <a:r>
              <a:rPr lang="en-US" i="1" dirty="0" smtClean="0"/>
              <a:t>[his mother] </a:t>
            </a:r>
            <a:r>
              <a:rPr lang="en-US" dirty="0" smtClean="0"/>
              <a:t>should </a:t>
            </a:r>
            <a:r>
              <a:rPr lang="en-US" dirty="0"/>
              <a:t>forget him</a:t>
            </a:r>
            <a:r>
              <a:rPr lang="en-US" dirty="0" smtClean="0"/>
              <a:t>, the </a:t>
            </a:r>
            <a:r>
              <a:rPr lang="en-US" dirty="0"/>
              <a:t>worm should feed sweetly on him</a:t>
            </a:r>
            <a:r>
              <a:rPr lang="en-US" dirty="0" smtClean="0"/>
              <a:t>; He </a:t>
            </a:r>
            <a:r>
              <a:rPr lang="en-US" dirty="0"/>
              <a:t>should be remembered no more</a:t>
            </a:r>
            <a:r>
              <a:rPr lang="en-US" dirty="0" smtClean="0"/>
              <a:t>, and </a:t>
            </a:r>
            <a:r>
              <a:rPr lang="en-US" dirty="0"/>
              <a:t>wickedness should be broken like a tree</a:t>
            </a:r>
            <a:r>
              <a:rPr lang="en-US" dirty="0" smtClean="0"/>
              <a:t>. 21 </a:t>
            </a:r>
            <a:r>
              <a:rPr lang="en-US" dirty="0"/>
              <a:t>For he preys on the barren who do not bear</a:t>
            </a:r>
            <a:r>
              <a:rPr lang="en-US" dirty="0" smtClean="0"/>
              <a:t>, and </a:t>
            </a:r>
            <a:r>
              <a:rPr lang="en-US" dirty="0"/>
              <a:t>does no good for the widow.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26143" y="118304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You claim the Wicked are quickly destroyed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1722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But Job does not find this to be true</a:t>
            </a:r>
          </a:p>
        </p:txBody>
      </p:sp>
    </p:spTree>
    <p:extLst>
      <p:ext uri="{BB962C8B-B14F-4D97-AF65-F5344CB8AC3E}">
        <p14:creationId xmlns:p14="http://schemas.microsoft.com/office/powerpoint/2010/main" val="82701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152400"/>
            <a:ext cx="9158514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28990"/>
            <a:ext cx="7010400" cy="69598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24:22-25</a:t>
            </a:r>
            <a:endParaRPr lang="en-US" sz="40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8034" y="1371600"/>
            <a:ext cx="7239000" cy="4648200"/>
          </a:xfrm>
        </p:spPr>
        <p:txBody>
          <a:bodyPr>
            <a:normAutofit fontScale="92500" lnSpcReduction="10000"/>
          </a:bodyPr>
          <a:lstStyle/>
          <a:p>
            <a:pPr marL="0" indent="231775">
              <a:buNone/>
            </a:pPr>
            <a:r>
              <a:rPr lang="en-US" b="1" dirty="0" smtClean="0">
                <a:solidFill>
                  <a:srgbClr val="663300"/>
                </a:solidFill>
              </a:rPr>
              <a:t>[ESV] </a:t>
            </a:r>
            <a:r>
              <a:rPr lang="en-US" dirty="0" smtClean="0"/>
              <a:t>22 </a:t>
            </a:r>
            <a:r>
              <a:rPr lang="en-US" b="1" u="sng" dirty="0" smtClean="0">
                <a:solidFill>
                  <a:srgbClr val="7030A0"/>
                </a:solidFill>
              </a:rPr>
              <a:t>Yet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God prolongs the life of the mighty by his power</a:t>
            </a:r>
            <a:r>
              <a:rPr lang="en-US" b="1" dirty="0" smtClean="0">
                <a:solidFill>
                  <a:srgbClr val="7030A0"/>
                </a:solidFill>
              </a:rPr>
              <a:t>; they </a:t>
            </a:r>
            <a:r>
              <a:rPr lang="en-US" b="1" dirty="0">
                <a:solidFill>
                  <a:srgbClr val="7030A0"/>
                </a:solidFill>
              </a:rPr>
              <a:t>rise up when they despair of life</a:t>
            </a:r>
            <a:r>
              <a:rPr lang="en-US" b="1" dirty="0" smtClean="0">
                <a:solidFill>
                  <a:srgbClr val="7030A0"/>
                </a:solidFill>
              </a:rPr>
              <a:t>. </a:t>
            </a:r>
            <a:r>
              <a:rPr lang="en-US" dirty="0" smtClean="0"/>
              <a:t>23 </a:t>
            </a:r>
            <a:r>
              <a:rPr lang="en-US" dirty="0"/>
              <a:t>He gives them security, and they are supported</a:t>
            </a:r>
            <a:r>
              <a:rPr lang="en-US" dirty="0" smtClean="0"/>
              <a:t>, and </a:t>
            </a:r>
            <a:r>
              <a:rPr lang="en-US" dirty="0"/>
              <a:t>his eyes are upon their </a:t>
            </a:r>
            <a:r>
              <a:rPr lang="en-US" dirty="0" smtClean="0"/>
              <a:t>ways </a:t>
            </a:r>
            <a:r>
              <a:rPr lang="en-US" i="1" dirty="0" smtClean="0"/>
              <a:t>[they prosper]. </a:t>
            </a:r>
            <a:r>
              <a:rPr lang="en-US" dirty="0" smtClean="0"/>
              <a:t>24 </a:t>
            </a:r>
            <a:r>
              <a:rPr lang="en-US" dirty="0"/>
              <a:t>They are exalted a little while, and then are </a:t>
            </a:r>
            <a:r>
              <a:rPr lang="en-US" dirty="0" smtClean="0"/>
              <a:t>gone </a:t>
            </a:r>
            <a:r>
              <a:rPr lang="en-US" i="1" dirty="0" smtClean="0"/>
              <a:t>[with no punishment!]; </a:t>
            </a:r>
            <a:r>
              <a:rPr lang="en-US" dirty="0" smtClean="0"/>
              <a:t>they </a:t>
            </a:r>
            <a:r>
              <a:rPr lang="en-US" dirty="0"/>
              <a:t>are brought low and </a:t>
            </a:r>
            <a:r>
              <a:rPr lang="en-US" b="1" dirty="0">
                <a:solidFill>
                  <a:srgbClr val="7030A0"/>
                </a:solidFill>
              </a:rPr>
              <a:t>gathered up like all others</a:t>
            </a:r>
            <a:r>
              <a:rPr lang="en-US" b="1" dirty="0" smtClean="0">
                <a:solidFill>
                  <a:srgbClr val="7030A0"/>
                </a:solidFill>
              </a:rPr>
              <a:t>; </a:t>
            </a:r>
            <a:r>
              <a:rPr lang="en-US" dirty="0" smtClean="0"/>
              <a:t>they </a:t>
            </a:r>
            <a:r>
              <a:rPr lang="en-US" dirty="0"/>
              <a:t>are cut off like the heads of </a:t>
            </a:r>
            <a:r>
              <a:rPr lang="en-US" dirty="0" smtClean="0"/>
              <a:t>grain </a:t>
            </a:r>
            <a:r>
              <a:rPr lang="en-US" i="1" dirty="0" smtClean="0"/>
              <a:t>[after full life]. </a:t>
            </a:r>
            <a:r>
              <a:rPr lang="en-US" dirty="0" smtClean="0"/>
              <a:t>25 </a:t>
            </a:r>
            <a:r>
              <a:rPr lang="en-US" b="1" dirty="0">
                <a:solidFill>
                  <a:srgbClr val="0000CC"/>
                </a:solidFill>
              </a:rPr>
              <a:t>If it is not so, who will prove me a </a:t>
            </a:r>
            <a:r>
              <a:rPr lang="en-US" b="1" dirty="0" smtClean="0">
                <a:solidFill>
                  <a:srgbClr val="0000CC"/>
                </a:solidFill>
              </a:rPr>
              <a:t>liar and </a:t>
            </a:r>
            <a:r>
              <a:rPr lang="en-US" b="1" dirty="0">
                <a:solidFill>
                  <a:srgbClr val="0000CC"/>
                </a:solidFill>
              </a:rPr>
              <a:t>show that there is nothing in what I say</a:t>
            </a:r>
            <a:r>
              <a:rPr lang="en-US" b="1" dirty="0" smtClean="0">
                <a:solidFill>
                  <a:srgbClr val="0000CC"/>
                </a:solidFill>
              </a:rPr>
              <a:t>?"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But God keeps the wicked alive!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1722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They just die like everyone else</a:t>
            </a:r>
          </a:p>
        </p:txBody>
      </p:sp>
    </p:spTree>
    <p:extLst>
      <p:ext uri="{BB962C8B-B14F-4D97-AF65-F5344CB8AC3E}">
        <p14:creationId xmlns:p14="http://schemas.microsoft.com/office/powerpoint/2010/main" val="250671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304800"/>
            <a:ext cx="9158514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67562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25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162800" cy="4429780"/>
          </a:xfrm>
        </p:spPr>
        <p:txBody>
          <a:bodyPr>
            <a:normAutofit fontScale="85000" lnSpcReduction="10000"/>
          </a:bodyPr>
          <a:lstStyle/>
          <a:p>
            <a:pPr marL="0" indent="231775">
              <a:buNone/>
            </a:pPr>
            <a:r>
              <a:rPr lang="en-US" dirty="0" smtClean="0"/>
              <a:t>Then </a:t>
            </a:r>
            <a:r>
              <a:rPr lang="en-US" b="1" dirty="0" err="1">
                <a:solidFill>
                  <a:srgbClr val="663300"/>
                </a:solidFill>
              </a:rPr>
              <a:t>Bildad</a:t>
            </a:r>
            <a:r>
              <a:rPr lang="en-US" b="1" dirty="0">
                <a:solidFill>
                  <a:srgbClr val="663300"/>
                </a:solidFill>
              </a:rPr>
              <a:t> the </a:t>
            </a:r>
            <a:r>
              <a:rPr lang="en-US" b="1" dirty="0" err="1">
                <a:solidFill>
                  <a:srgbClr val="663300"/>
                </a:solidFill>
              </a:rPr>
              <a:t>Shuhite</a:t>
            </a:r>
            <a:r>
              <a:rPr lang="en-US" b="1" dirty="0">
                <a:solidFill>
                  <a:srgbClr val="663300"/>
                </a:solidFill>
              </a:rPr>
              <a:t> </a:t>
            </a:r>
            <a:r>
              <a:rPr lang="en-US" dirty="0"/>
              <a:t>answered and said: </a:t>
            </a:r>
          </a:p>
          <a:p>
            <a:pPr marL="0" indent="231775">
              <a:buNone/>
            </a:pPr>
            <a:r>
              <a:rPr lang="en-US" dirty="0" smtClean="0"/>
              <a:t>2 </a:t>
            </a:r>
            <a:r>
              <a:rPr lang="en-US" b="1" dirty="0">
                <a:solidFill>
                  <a:srgbClr val="0000CC"/>
                </a:solidFill>
              </a:rPr>
              <a:t>"Dominion and fear belong to Him</a:t>
            </a:r>
            <a:r>
              <a:rPr lang="en-US" b="1" dirty="0" smtClean="0">
                <a:solidFill>
                  <a:srgbClr val="0000CC"/>
                </a:solidFill>
              </a:rPr>
              <a:t>; </a:t>
            </a:r>
            <a:r>
              <a:rPr lang="en-US" dirty="0" smtClean="0"/>
              <a:t>He </a:t>
            </a:r>
            <a:r>
              <a:rPr lang="en-US" dirty="0"/>
              <a:t>makes peace in His high places. </a:t>
            </a:r>
            <a:r>
              <a:rPr lang="en-US" dirty="0" smtClean="0"/>
              <a:t> 3 </a:t>
            </a:r>
            <a:r>
              <a:rPr lang="en-US" dirty="0"/>
              <a:t>Is there any number to His armies</a:t>
            </a:r>
            <a:r>
              <a:rPr lang="en-US" dirty="0" smtClean="0"/>
              <a:t>? Upon </a:t>
            </a:r>
            <a:r>
              <a:rPr lang="en-US" dirty="0"/>
              <a:t>whom does His light not rise? </a:t>
            </a:r>
            <a:endParaRPr lang="en-US" dirty="0" smtClean="0"/>
          </a:p>
          <a:p>
            <a:pPr marL="0" indent="231775">
              <a:buNone/>
            </a:pPr>
            <a:r>
              <a:rPr lang="en-US" b="1" i="1" dirty="0" smtClean="0">
                <a:solidFill>
                  <a:srgbClr val="008000"/>
                </a:solidFill>
              </a:rPr>
              <a:t>Vs 4-6 are similar to </a:t>
            </a:r>
            <a:r>
              <a:rPr lang="en-US" b="1" i="1" dirty="0" err="1" smtClean="0">
                <a:solidFill>
                  <a:srgbClr val="008000"/>
                </a:solidFill>
              </a:rPr>
              <a:t>Eliphaz</a:t>
            </a:r>
            <a:r>
              <a:rPr lang="en-US" b="1" i="1" dirty="0" smtClean="0">
                <a:solidFill>
                  <a:srgbClr val="008000"/>
                </a:solidFill>
              </a:rPr>
              <a:t> (4:17; 15:14-16)</a:t>
            </a:r>
            <a:endParaRPr lang="en-US" b="1" i="1" dirty="0">
              <a:solidFill>
                <a:srgbClr val="008000"/>
              </a:solidFill>
            </a:endParaRPr>
          </a:p>
          <a:p>
            <a:pPr marL="0" indent="231775">
              <a:buNone/>
            </a:pPr>
            <a:r>
              <a:rPr lang="en-US" dirty="0"/>
              <a:t>4 </a:t>
            </a:r>
            <a:r>
              <a:rPr lang="en-US" b="1" dirty="0">
                <a:solidFill>
                  <a:srgbClr val="0000CC"/>
                </a:solidFill>
              </a:rPr>
              <a:t>How then can man be righteous before God</a:t>
            </a:r>
            <a:r>
              <a:rPr lang="en-US" b="1" dirty="0" smtClean="0">
                <a:solidFill>
                  <a:srgbClr val="0000CC"/>
                </a:solidFill>
              </a:rPr>
              <a:t>? Or </a:t>
            </a:r>
            <a:r>
              <a:rPr lang="en-US" b="1" dirty="0">
                <a:solidFill>
                  <a:srgbClr val="0000CC"/>
                </a:solidFill>
              </a:rPr>
              <a:t>how can he be pure who is born of a woman? 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5 </a:t>
            </a:r>
            <a:r>
              <a:rPr lang="en-US" dirty="0"/>
              <a:t>If even the moon does not shine</a:t>
            </a:r>
            <a:r>
              <a:rPr lang="en-US" dirty="0" smtClean="0"/>
              <a:t>, and </a:t>
            </a:r>
            <a:r>
              <a:rPr lang="en-US" dirty="0"/>
              <a:t>the stars are not pure in His sight, </a:t>
            </a:r>
            <a:r>
              <a:rPr lang="en-US" dirty="0" smtClean="0"/>
              <a:t> 6 </a:t>
            </a:r>
            <a:r>
              <a:rPr lang="en-US" dirty="0"/>
              <a:t>How much less man, who is a maggot</a:t>
            </a:r>
            <a:r>
              <a:rPr lang="en-US" dirty="0" smtClean="0"/>
              <a:t>, and </a:t>
            </a:r>
            <a:r>
              <a:rPr lang="en-US" dirty="0"/>
              <a:t>a son of man, who is a worm?"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C00000"/>
                </a:solidFill>
                <a:latin typeface="Comic Sans MS" pitchFamily="66" charset="0"/>
              </a:rPr>
              <a:t>Bildad</a:t>
            </a: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 doesn’t answer Job’s claims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85800" y="6172200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Still arguing: God is great, man is just a worm</a:t>
            </a:r>
          </a:p>
        </p:txBody>
      </p:sp>
    </p:spTree>
    <p:extLst>
      <p:ext uri="{BB962C8B-B14F-4D97-AF65-F5344CB8AC3E}">
        <p14:creationId xmlns:p14="http://schemas.microsoft.com/office/powerpoint/2010/main" val="380355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86936" y="152400"/>
            <a:ext cx="4800600" cy="1630363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ts val="3800"/>
              </a:lnSpc>
            </a:pPr>
            <a:r>
              <a:rPr lang="en-US" sz="4000" b="1" dirty="0" smtClean="0">
                <a:solidFill>
                  <a:srgbClr val="C00000"/>
                </a:solidFill>
              </a:rPr>
              <a:t>Job’s Friends used Bible Principles, but did not apply them correctly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04800" y="5791200"/>
            <a:ext cx="8763000" cy="83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900"/>
              </a:lnSpc>
            </a:pP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Warning to us: Be careful how you apply God’s principles, especially when making accusations against others</a:t>
            </a:r>
            <a:endParaRPr lang="en-US" sz="24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2068" y="1897667"/>
            <a:ext cx="8229600" cy="4525963"/>
          </a:xfrm>
        </p:spPr>
        <p:txBody>
          <a:bodyPr>
            <a:normAutofit fontScale="92500"/>
          </a:bodyPr>
          <a:lstStyle/>
          <a:p>
            <a:pPr marL="225425" lvl="0" indent="-225425" eaLnBrk="0" fontAlgn="base" hangingPunct="0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b="1" dirty="0">
                <a:solidFill>
                  <a:srgbClr val="0000CC"/>
                </a:solidFill>
                <a:ea typeface="Times New Roman" panose="02020603050405020304" pitchFamily="18" charset="0"/>
              </a:rPr>
              <a:t>5:13</a:t>
            </a:r>
            <a:r>
              <a:rPr lang="en-US" altLang="en-US" dirty="0">
                <a:ea typeface="Times New Roman" panose="02020603050405020304" pitchFamily="18" charset="0"/>
              </a:rPr>
              <a:t>	</a:t>
            </a:r>
            <a:r>
              <a:rPr lang="en-US" altLang="en-US" b="1" dirty="0" err="1" smtClean="0">
                <a:solidFill>
                  <a:srgbClr val="7030A0"/>
                </a:solidFill>
                <a:ea typeface="Times New Roman" panose="02020603050405020304" pitchFamily="18" charset="0"/>
              </a:rPr>
              <a:t>Eliphaz</a:t>
            </a:r>
            <a:r>
              <a:rPr lang="en-US" altLang="en-US" b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:  </a:t>
            </a:r>
            <a:r>
              <a:rPr lang="en-US" altLang="en-US" dirty="0">
                <a:ea typeface="Times New Roman" panose="02020603050405020304" pitchFamily="18" charset="0"/>
              </a:rPr>
              <a:t>He catches the </a:t>
            </a:r>
            <a:r>
              <a:rPr lang="en-US" altLang="en-US" dirty="0" smtClean="0">
                <a:ea typeface="Times New Roman" panose="02020603050405020304" pitchFamily="18" charset="0"/>
              </a:rPr>
              <a:t>                                       wise </a:t>
            </a:r>
            <a:r>
              <a:rPr lang="en-US" altLang="en-US" dirty="0">
                <a:ea typeface="Times New Roman" panose="02020603050405020304" pitchFamily="18" charset="0"/>
              </a:rPr>
              <a:t>in their own craftiness.  </a:t>
            </a:r>
            <a:r>
              <a:rPr lang="en-US" altLang="en-US" dirty="0" smtClean="0">
                <a:ea typeface="Times New Roman" panose="02020603050405020304" pitchFamily="18" charset="0"/>
              </a:rPr>
              <a:t>[quoted in 1Cor </a:t>
            </a:r>
            <a:r>
              <a:rPr lang="en-US" altLang="en-US" dirty="0">
                <a:ea typeface="Times New Roman" panose="02020603050405020304" pitchFamily="18" charset="0"/>
              </a:rPr>
              <a:t>3:19]</a:t>
            </a:r>
            <a:endParaRPr lang="en-US" altLang="en-US" sz="800" dirty="0"/>
          </a:p>
          <a:p>
            <a:pPr marL="225425" lvl="0" indent="-225425" eaLnBrk="0" fontAlgn="base" hangingPunct="0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b="1" dirty="0">
                <a:solidFill>
                  <a:srgbClr val="0000CC"/>
                </a:solidFill>
                <a:ea typeface="Times New Roman" panose="02020603050405020304" pitchFamily="18" charset="0"/>
              </a:rPr>
              <a:t>5:17</a:t>
            </a:r>
            <a:r>
              <a:rPr lang="en-US" altLang="en-US" dirty="0">
                <a:ea typeface="Times New Roman" panose="02020603050405020304" pitchFamily="18" charset="0"/>
              </a:rPr>
              <a:t>	</a:t>
            </a:r>
            <a:r>
              <a:rPr lang="en-US" altLang="en-US" b="1" dirty="0" err="1" smtClean="0">
                <a:solidFill>
                  <a:srgbClr val="7030A0"/>
                </a:solidFill>
                <a:ea typeface="Times New Roman" panose="02020603050405020304" pitchFamily="18" charset="0"/>
              </a:rPr>
              <a:t>Eliphaz</a:t>
            </a:r>
            <a:r>
              <a:rPr lang="en-US" altLang="en-US" b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:  </a:t>
            </a:r>
            <a:r>
              <a:rPr lang="en-US" altLang="en-US" dirty="0">
                <a:ea typeface="Times New Roman" panose="02020603050405020304" pitchFamily="18" charset="0"/>
              </a:rPr>
              <a:t>Behold, happy is the man whom God corrects; therefore do not despise the chastening of the Almighty.  [Pro 3:11; Heb </a:t>
            </a:r>
            <a:r>
              <a:rPr lang="en-US" altLang="en-US" dirty="0" smtClean="0">
                <a:ea typeface="Times New Roman" panose="02020603050405020304" pitchFamily="18" charset="0"/>
              </a:rPr>
              <a:t>12:5]</a:t>
            </a:r>
          </a:p>
          <a:p>
            <a:pPr marL="225425" indent="-225425" eaLnBrk="0" fontAlgn="base" hangingPunct="0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0000CC"/>
                </a:solidFill>
              </a:rPr>
              <a:t>8:19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Bildad</a:t>
            </a:r>
            <a:r>
              <a:rPr lang="en-US" b="1" dirty="0" smtClean="0">
                <a:solidFill>
                  <a:srgbClr val="7030A0"/>
                </a:solidFill>
              </a:rPr>
              <a:t>: </a:t>
            </a:r>
            <a:r>
              <a:rPr lang="en-US" dirty="0"/>
              <a:t>God will not cast away the blameless, </a:t>
            </a:r>
            <a:r>
              <a:rPr lang="en-US" dirty="0" smtClean="0"/>
              <a:t>nor </a:t>
            </a:r>
            <a:r>
              <a:rPr lang="en-US" dirty="0"/>
              <a:t>will He uphold the </a:t>
            </a:r>
            <a:r>
              <a:rPr lang="en-US" dirty="0" smtClean="0"/>
              <a:t>evildoers</a:t>
            </a:r>
          </a:p>
          <a:p>
            <a:pPr marL="225425" indent="-225425" eaLnBrk="0" fontAlgn="base" hangingPunct="0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>
                <a:solidFill>
                  <a:srgbClr val="0000CC"/>
                </a:solidFill>
              </a:rPr>
              <a:t>20:5</a:t>
            </a:r>
            <a:r>
              <a:rPr lang="en-US" dirty="0" smtClean="0"/>
              <a:t>  </a:t>
            </a:r>
            <a:r>
              <a:rPr lang="en-US" b="1" dirty="0" err="1" smtClean="0">
                <a:solidFill>
                  <a:srgbClr val="7030A0"/>
                </a:solidFill>
              </a:rPr>
              <a:t>Zophar</a:t>
            </a:r>
            <a:r>
              <a:rPr lang="en-US" b="1" dirty="0" smtClean="0">
                <a:solidFill>
                  <a:srgbClr val="7030A0"/>
                </a:solidFill>
              </a:rPr>
              <a:t>: </a:t>
            </a:r>
            <a:r>
              <a:rPr lang="en-US" dirty="0" smtClean="0"/>
              <a:t>the triumphing of the wicked is short, and the joy of the hypocrite is but for a moment</a:t>
            </a:r>
            <a:endParaRPr lang="en-US" dirty="0"/>
          </a:p>
          <a:p>
            <a:pPr marL="0" lvl="0" indent="0" eaLnBrk="0" fontAlgn="base" hangingPunct="0">
              <a:spcBef>
                <a:spcPts val="0"/>
              </a:spcBef>
              <a:spcAft>
                <a:spcPts val="600"/>
              </a:spcAft>
              <a:buNone/>
            </a:pPr>
            <a:endParaRPr lang="en-US" altLang="en-US" dirty="0" smtClean="0">
              <a:ea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ts val="0"/>
              </a:spcBef>
              <a:spcAft>
                <a:spcPts val="600"/>
              </a:spcAft>
              <a:buNone/>
            </a:pPr>
            <a:endParaRPr lang="en-US" altLang="en-US" sz="800" dirty="0">
              <a:latin typeface="Arial" panose="020B0604020202020204" pitchFamily="34" charset="0"/>
            </a:endParaRPr>
          </a:p>
        </p:txBody>
      </p:sp>
      <p:pic>
        <p:nvPicPr>
          <p:cNvPr id="1030" name="Picture 6" descr="https://churchcoffee.files.wordpress.com/2012/05/man-holding-bib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2" b="12100"/>
          <a:stretch/>
        </p:blipFill>
        <p:spPr bwMode="auto">
          <a:xfrm>
            <a:off x="5486400" y="11151"/>
            <a:ext cx="3088579" cy="223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32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152400"/>
            <a:ext cx="9158514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79501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26:1-4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429780"/>
          </a:xfrm>
        </p:spPr>
        <p:txBody>
          <a:bodyPr>
            <a:normAutofit fontScale="92500" lnSpcReduction="10000"/>
          </a:bodyPr>
          <a:lstStyle/>
          <a:p>
            <a:pPr marL="0" indent="231775">
              <a:buNone/>
            </a:pPr>
            <a:r>
              <a:rPr lang="en-US" dirty="0" smtClean="0"/>
              <a:t>Then </a:t>
            </a:r>
            <a:r>
              <a:rPr lang="en-US" dirty="0"/>
              <a:t>Job replied:</a:t>
            </a:r>
          </a:p>
          <a:p>
            <a:pPr marL="0" indent="231775">
              <a:buNone/>
            </a:pPr>
            <a:r>
              <a:rPr lang="en-US" dirty="0" smtClean="0"/>
              <a:t>2 </a:t>
            </a:r>
            <a:r>
              <a:rPr lang="en-US" dirty="0"/>
              <a:t>"How </a:t>
            </a:r>
            <a:r>
              <a:rPr lang="en-US" b="1" dirty="0">
                <a:solidFill>
                  <a:srgbClr val="C00000"/>
                </a:solidFill>
              </a:rPr>
              <a:t>you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[</a:t>
            </a:r>
            <a:r>
              <a:rPr lang="en-US" dirty="0" err="1" smtClean="0">
                <a:solidFill>
                  <a:srgbClr val="C00000"/>
                </a:solidFill>
              </a:rPr>
              <a:t>Bildad</a:t>
            </a:r>
            <a:r>
              <a:rPr lang="en-US" dirty="0" smtClean="0">
                <a:solidFill>
                  <a:srgbClr val="C00000"/>
                </a:solidFill>
              </a:rPr>
              <a:t>] </a:t>
            </a:r>
            <a:r>
              <a:rPr lang="en-US" dirty="0" smtClean="0"/>
              <a:t>have </a:t>
            </a:r>
            <a:r>
              <a:rPr lang="en-US" dirty="0"/>
              <a:t>helped the powerless! </a:t>
            </a:r>
            <a:r>
              <a:rPr lang="en-US" dirty="0" smtClean="0"/>
              <a:t> How </a:t>
            </a:r>
            <a:r>
              <a:rPr lang="en-US" dirty="0"/>
              <a:t>you have saved the arm that is feeble! </a:t>
            </a:r>
          </a:p>
          <a:p>
            <a:pPr marL="0" indent="231775">
              <a:buNone/>
            </a:pPr>
            <a:r>
              <a:rPr lang="en-US" dirty="0"/>
              <a:t>3 What advice you have offered to one without wisdom</a:t>
            </a:r>
            <a:r>
              <a:rPr lang="en-US" dirty="0" smtClean="0"/>
              <a:t>! And </a:t>
            </a:r>
            <a:r>
              <a:rPr lang="en-US" dirty="0"/>
              <a:t>what great insight you have displayed!</a:t>
            </a:r>
          </a:p>
          <a:p>
            <a:pPr marL="0" indent="231775">
              <a:buNone/>
            </a:pPr>
            <a:r>
              <a:rPr lang="en-US" dirty="0"/>
              <a:t>4 Who has helped you utter these words</a:t>
            </a:r>
            <a:r>
              <a:rPr lang="en-US" dirty="0" smtClean="0"/>
              <a:t>? And </a:t>
            </a:r>
            <a:r>
              <a:rPr lang="en-US" dirty="0"/>
              <a:t>whose spirit spoke from your mouth?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Job’s sarcastic reply to </a:t>
            </a:r>
            <a:r>
              <a:rPr lang="en-US" sz="2800" b="1" dirty="0" err="1" smtClean="0">
                <a:solidFill>
                  <a:srgbClr val="C00000"/>
                </a:solidFill>
                <a:latin typeface="Comic Sans MS" pitchFamily="66" charset="0"/>
              </a:rPr>
              <a:t>Bildad</a:t>
            </a:r>
            <a:endParaRPr lang="en-US" sz="28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1722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B050"/>
                </a:solidFill>
                <a:latin typeface="Comic Sans MS" pitchFamily="66" charset="0"/>
              </a:rPr>
              <a:t>Bildad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 hadn’t helped anyone</a:t>
            </a:r>
          </a:p>
        </p:txBody>
      </p:sp>
    </p:spTree>
    <p:extLst>
      <p:ext uri="{BB962C8B-B14F-4D97-AF65-F5344CB8AC3E}">
        <p14:creationId xmlns:p14="http://schemas.microsoft.com/office/powerpoint/2010/main" val="121362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609600" y="152400"/>
            <a:ext cx="103632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0039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26:5-14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233714"/>
            <a:ext cx="8026400" cy="4734580"/>
          </a:xfrm>
        </p:spPr>
        <p:txBody>
          <a:bodyPr>
            <a:normAutofit fontScale="77500" lnSpcReduction="20000"/>
          </a:bodyPr>
          <a:lstStyle/>
          <a:p>
            <a:pPr marL="0" indent="231775">
              <a:buNone/>
            </a:pPr>
            <a:r>
              <a:rPr lang="en-US" dirty="0" smtClean="0"/>
              <a:t>5 </a:t>
            </a:r>
            <a:r>
              <a:rPr lang="en-US" dirty="0"/>
              <a:t>"</a:t>
            </a:r>
            <a:r>
              <a:rPr lang="en-US" b="1" dirty="0">
                <a:solidFill>
                  <a:srgbClr val="0000CC"/>
                </a:solidFill>
              </a:rPr>
              <a:t>The dead tremble</a:t>
            </a:r>
            <a:r>
              <a:rPr lang="en-US" b="1" dirty="0" smtClean="0">
                <a:solidFill>
                  <a:srgbClr val="0000CC"/>
                </a:solidFill>
              </a:rPr>
              <a:t>, </a:t>
            </a:r>
            <a:r>
              <a:rPr lang="en-US" dirty="0" smtClean="0"/>
              <a:t>those </a:t>
            </a:r>
            <a:r>
              <a:rPr lang="en-US" dirty="0"/>
              <a:t>under the waters and those inhabiting them. </a:t>
            </a:r>
            <a:r>
              <a:rPr lang="en-US" dirty="0" smtClean="0"/>
              <a:t> 6 </a:t>
            </a:r>
            <a:r>
              <a:rPr lang="en-US" b="1" dirty="0" err="1">
                <a:solidFill>
                  <a:srgbClr val="0000CC"/>
                </a:solidFill>
              </a:rPr>
              <a:t>Sheol</a:t>
            </a:r>
            <a:r>
              <a:rPr lang="en-US" b="1" dirty="0">
                <a:solidFill>
                  <a:srgbClr val="0000CC"/>
                </a:solidFill>
              </a:rPr>
              <a:t> is naked before Him</a:t>
            </a:r>
            <a:r>
              <a:rPr lang="en-US" b="1" dirty="0" smtClean="0">
                <a:solidFill>
                  <a:srgbClr val="0000CC"/>
                </a:solidFill>
              </a:rPr>
              <a:t>, </a:t>
            </a:r>
            <a:r>
              <a:rPr lang="en-US" dirty="0" smtClean="0"/>
              <a:t>and </a:t>
            </a:r>
            <a:r>
              <a:rPr lang="en-US" dirty="0"/>
              <a:t>Destruction has no covering. </a:t>
            </a:r>
            <a:r>
              <a:rPr lang="en-US" dirty="0" smtClean="0"/>
              <a:t> 7 </a:t>
            </a:r>
            <a:r>
              <a:rPr lang="en-US" dirty="0"/>
              <a:t>He stretches out the north over empty space</a:t>
            </a:r>
            <a:r>
              <a:rPr lang="en-US" dirty="0" smtClean="0"/>
              <a:t>; He </a:t>
            </a:r>
            <a:r>
              <a:rPr lang="en-US" dirty="0"/>
              <a:t>hangs the earth on nothing. </a:t>
            </a:r>
            <a:r>
              <a:rPr lang="en-US" dirty="0" smtClean="0"/>
              <a:t>8 </a:t>
            </a:r>
            <a:r>
              <a:rPr lang="en-US" dirty="0"/>
              <a:t>He binds up the water in His thick clouds</a:t>
            </a:r>
            <a:r>
              <a:rPr lang="en-US" dirty="0" smtClean="0"/>
              <a:t>, yet </a:t>
            </a:r>
            <a:r>
              <a:rPr lang="en-US" dirty="0"/>
              <a:t>the clouds are not broken under it</a:t>
            </a:r>
            <a:r>
              <a:rPr lang="en-US" dirty="0" smtClean="0"/>
              <a:t>. 9 </a:t>
            </a:r>
            <a:r>
              <a:rPr lang="en-US" dirty="0"/>
              <a:t>He covers the face of His throne</a:t>
            </a:r>
            <a:r>
              <a:rPr lang="en-US" dirty="0" smtClean="0"/>
              <a:t>, and </a:t>
            </a:r>
            <a:r>
              <a:rPr lang="en-US" dirty="0"/>
              <a:t>spreads His cloud over it. </a:t>
            </a:r>
            <a:r>
              <a:rPr lang="en-US" dirty="0" smtClean="0"/>
              <a:t> 10 </a:t>
            </a:r>
            <a:r>
              <a:rPr lang="en-US" dirty="0"/>
              <a:t>He drew a circular horizon on the face of the waters</a:t>
            </a:r>
            <a:r>
              <a:rPr lang="en-US" dirty="0" smtClean="0"/>
              <a:t>, at </a:t>
            </a:r>
            <a:r>
              <a:rPr lang="en-US" dirty="0"/>
              <a:t>the boundary of light and darkness</a:t>
            </a:r>
            <a:r>
              <a:rPr lang="en-US" dirty="0" smtClean="0"/>
              <a:t>. 11 </a:t>
            </a:r>
            <a:r>
              <a:rPr lang="en-US" dirty="0"/>
              <a:t>The pillars of heaven tremble</a:t>
            </a:r>
            <a:r>
              <a:rPr lang="en-US" dirty="0" smtClean="0"/>
              <a:t>, and </a:t>
            </a:r>
            <a:r>
              <a:rPr lang="en-US" dirty="0"/>
              <a:t>are astonished at His rebuke. </a:t>
            </a:r>
            <a:r>
              <a:rPr lang="en-US" dirty="0" smtClean="0"/>
              <a:t>12 </a:t>
            </a:r>
            <a:r>
              <a:rPr lang="en-US" b="1" dirty="0">
                <a:solidFill>
                  <a:srgbClr val="0000CC"/>
                </a:solidFill>
              </a:rPr>
              <a:t>He stirs up the sea with His power</a:t>
            </a:r>
            <a:r>
              <a:rPr lang="en-US" b="1" dirty="0" smtClean="0">
                <a:solidFill>
                  <a:srgbClr val="0000CC"/>
                </a:solidFill>
              </a:rPr>
              <a:t>, and </a:t>
            </a:r>
            <a:r>
              <a:rPr lang="en-US" b="1" dirty="0">
                <a:solidFill>
                  <a:srgbClr val="0000CC"/>
                </a:solidFill>
              </a:rPr>
              <a:t>by His understanding He breaks up the storm. </a:t>
            </a:r>
            <a:r>
              <a:rPr lang="en-US" b="1" dirty="0" smtClean="0">
                <a:solidFill>
                  <a:srgbClr val="0000CC"/>
                </a:solidFill>
              </a:rPr>
              <a:t> 13 </a:t>
            </a:r>
            <a:r>
              <a:rPr lang="en-US" b="1" dirty="0">
                <a:solidFill>
                  <a:srgbClr val="0000CC"/>
                </a:solidFill>
              </a:rPr>
              <a:t>By His Spirit He adorned the heavens</a:t>
            </a:r>
            <a:r>
              <a:rPr lang="en-US" b="1" dirty="0" smtClean="0">
                <a:solidFill>
                  <a:srgbClr val="0000CC"/>
                </a:solidFill>
              </a:rPr>
              <a:t>; </a:t>
            </a:r>
            <a:r>
              <a:rPr lang="en-US" dirty="0" smtClean="0"/>
              <a:t>His </a:t>
            </a:r>
            <a:r>
              <a:rPr lang="en-US" dirty="0"/>
              <a:t>hand pierced the fleeing serpent.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14 </a:t>
            </a:r>
            <a:r>
              <a:rPr lang="en-US" b="1" dirty="0">
                <a:solidFill>
                  <a:srgbClr val="7030A0"/>
                </a:solidFill>
              </a:rPr>
              <a:t>Indeed these are the mere edges of His ways</a:t>
            </a:r>
            <a:r>
              <a:rPr lang="en-US" b="1" dirty="0" smtClean="0">
                <a:solidFill>
                  <a:srgbClr val="7030A0"/>
                </a:solidFill>
              </a:rPr>
              <a:t>, and </a:t>
            </a:r>
            <a:r>
              <a:rPr lang="en-US" b="1" dirty="0">
                <a:solidFill>
                  <a:srgbClr val="7030A0"/>
                </a:solidFill>
              </a:rPr>
              <a:t>how small a whisper we hear of Him</a:t>
            </a:r>
            <a:r>
              <a:rPr lang="en-US" b="1" dirty="0" smtClean="0">
                <a:solidFill>
                  <a:srgbClr val="7030A0"/>
                </a:solidFill>
              </a:rPr>
              <a:t>! But </a:t>
            </a:r>
            <a:r>
              <a:rPr lang="en-US" b="1" dirty="0">
                <a:solidFill>
                  <a:srgbClr val="7030A0"/>
                </a:solidFill>
              </a:rPr>
              <a:t>the thunder of His power who can understand?"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Job acknowledges God’s greatness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1722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But God doesn’t let us understand Him</a:t>
            </a:r>
          </a:p>
        </p:txBody>
      </p:sp>
    </p:spTree>
    <p:extLst>
      <p:ext uri="{BB962C8B-B14F-4D97-AF65-F5344CB8AC3E}">
        <p14:creationId xmlns:p14="http://schemas.microsoft.com/office/powerpoint/2010/main" val="186767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304800"/>
            <a:ext cx="9158514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67562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27:1-6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239000" cy="4429780"/>
          </a:xfrm>
        </p:spPr>
        <p:txBody>
          <a:bodyPr>
            <a:normAutofit fontScale="85000" lnSpcReduction="10000"/>
          </a:bodyPr>
          <a:lstStyle/>
          <a:p>
            <a:pPr marL="0" indent="231775">
              <a:buNone/>
            </a:pPr>
            <a:r>
              <a:rPr lang="en-US" dirty="0" smtClean="0"/>
              <a:t>Moreover </a:t>
            </a:r>
            <a:r>
              <a:rPr lang="en-US" dirty="0"/>
              <a:t>Job continued his discourse, and said: </a:t>
            </a:r>
          </a:p>
          <a:p>
            <a:pPr marL="0" indent="231775">
              <a:buNone/>
            </a:pPr>
            <a:r>
              <a:rPr lang="en-US" b="1" dirty="0" smtClean="0">
                <a:solidFill>
                  <a:srgbClr val="C00000"/>
                </a:solidFill>
              </a:rPr>
              <a:t>2 </a:t>
            </a:r>
            <a:r>
              <a:rPr lang="en-US" b="1" dirty="0">
                <a:solidFill>
                  <a:srgbClr val="C00000"/>
                </a:solidFill>
              </a:rPr>
              <a:t>"As God lives, who has taken away my justice</a:t>
            </a:r>
            <a:r>
              <a:rPr lang="en-US" b="1" dirty="0" smtClean="0">
                <a:solidFill>
                  <a:srgbClr val="C00000"/>
                </a:solidFill>
              </a:rPr>
              <a:t>, and </a:t>
            </a:r>
            <a:r>
              <a:rPr lang="en-US" b="1" dirty="0">
                <a:solidFill>
                  <a:srgbClr val="C00000"/>
                </a:solidFill>
              </a:rPr>
              <a:t>the Almighty, who has made my soul bitter,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3 </a:t>
            </a:r>
            <a:r>
              <a:rPr lang="en-US" dirty="0"/>
              <a:t>As long as my breath is in me</a:t>
            </a:r>
            <a:r>
              <a:rPr lang="en-US" dirty="0" smtClean="0"/>
              <a:t>, and </a:t>
            </a:r>
            <a:r>
              <a:rPr lang="en-US" dirty="0"/>
              <a:t>the breath of God in my nostrils</a:t>
            </a:r>
            <a:r>
              <a:rPr lang="en-US" dirty="0" smtClean="0"/>
              <a:t>, 4 </a:t>
            </a:r>
            <a:r>
              <a:rPr lang="en-US" b="1" dirty="0">
                <a:solidFill>
                  <a:srgbClr val="0000CC"/>
                </a:solidFill>
              </a:rPr>
              <a:t>My lips will not speak wickedness</a:t>
            </a:r>
            <a:r>
              <a:rPr lang="en-US" b="1" dirty="0" smtClean="0">
                <a:solidFill>
                  <a:srgbClr val="0000CC"/>
                </a:solidFill>
              </a:rPr>
              <a:t>, nor </a:t>
            </a:r>
            <a:r>
              <a:rPr lang="en-US" b="1" dirty="0">
                <a:solidFill>
                  <a:srgbClr val="0000CC"/>
                </a:solidFill>
              </a:rPr>
              <a:t>my tongue utter deceit. </a:t>
            </a:r>
          </a:p>
          <a:p>
            <a:pPr marL="0" indent="231775">
              <a:buNone/>
            </a:pPr>
            <a:r>
              <a:rPr lang="en-US" dirty="0"/>
              <a:t>5 </a:t>
            </a:r>
            <a:r>
              <a:rPr lang="en-US" b="1" dirty="0">
                <a:solidFill>
                  <a:srgbClr val="7030A0"/>
                </a:solidFill>
              </a:rPr>
              <a:t>Far be it from </a:t>
            </a:r>
            <a:r>
              <a:rPr lang="en-US" b="1" dirty="0" smtClean="0">
                <a:solidFill>
                  <a:srgbClr val="7030A0"/>
                </a:solidFill>
              </a:rPr>
              <a:t>me that </a:t>
            </a:r>
            <a:r>
              <a:rPr lang="en-US" b="1" dirty="0">
                <a:solidFill>
                  <a:srgbClr val="7030A0"/>
                </a:solidFill>
              </a:rPr>
              <a:t>I should say you are right</a:t>
            </a:r>
            <a:r>
              <a:rPr lang="en-US" b="1" dirty="0" smtClean="0">
                <a:solidFill>
                  <a:srgbClr val="7030A0"/>
                </a:solidFill>
              </a:rPr>
              <a:t>; Till </a:t>
            </a:r>
            <a:r>
              <a:rPr lang="en-US" b="1" dirty="0">
                <a:solidFill>
                  <a:srgbClr val="7030A0"/>
                </a:solidFill>
              </a:rPr>
              <a:t>I die I will not put away my integrity from me. </a:t>
            </a:r>
            <a:r>
              <a:rPr lang="en-US" b="1" dirty="0" smtClean="0">
                <a:solidFill>
                  <a:srgbClr val="7030A0"/>
                </a:solidFill>
              </a:rPr>
              <a:t>6 </a:t>
            </a:r>
            <a:r>
              <a:rPr lang="en-US" b="1" dirty="0">
                <a:solidFill>
                  <a:srgbClr val="7030A0"/>
                </a:solidFill>
              </a:rPr>
              <a:t>My righteousness I hold fast, and will not let it go</a:t>
            </a:r>
            <a:r>
              <a:rPr lang="en-US" b="1" dirty="0" smtClean="0">
                <a:solidFill>
                  <a:srgbClr val="7030A0"/>
                </a:solidFill>
              </a:rPr>
              <a:t>; </a:t>
            </a:r>
            <a:r>
              <a:rPr lang="en-US" dirty="0" smtClean="0"/>
              <a:t>My </a:t>
            </a:r>
            <a:r>
              <a:rPr lang="en-US" dirty="0"/>
              <a:t>heart shall not reproach me as long as I </a:t>
            </a:r>
            <a:r>
              <a:rPr lang="en-US" dirty="0" smtClean="0"/>
              <a:t>live</a:t>
            </a:r>
            <a:r>
              <a:rPr lang="en-US" dirty="0"/>
              <a:t>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14400" y="152400"/>
            <a:ext cx="75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</a:rPr>
              <a:t>Job refuses to let go of his righteousness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1722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Still blames God for all his trouble</a:t>
            </a:r>
          </a:p>
        </p:txBody>
      </p:sp>
    </p:spTree>
    <p:extLst>
      <p:ext uri="{BB962C8B-B14F-4D97-AF65-F5344CB8AC3E}">
        <p14:creationId xmlns:p14="http://schemas.microsoft.com/office/powerpoint/2010/main" val="391308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228600"/>
            <a:ext cx="9158514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67562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5:8-9, 17-18 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239000" cy="4202564"/>
          </a:xfrm>
        </p:spPr>
        <p:txBody>
          <a:bodyPr>
            <a:normAutofit fontScale="85000" lnSpcReduction="10000"/>
          </a:bodyPr>
          <a:lstStyle/>
          <a:p>
            <a:pPr marL="0" indent="231775">
              <a:buNone/>
            </a:pPr>
            <a:r>
              <a:rPr lang="en-US" dirty="0" smtClean="0"/>
              <a:t>8 </a:t>
            </a:r>
            <a:r>
              <a:rPr lang="en-US" dirty="0"/>
              <a:t>"</a:t>
            </a:r>
            <a:r>
              <a:rPr lang="en-US" b="1" dirty="0">
                <a:solidFill>
                  <a:srgbClr val="7030A0"/>
                </a:solidFill>
              </a:rPr>
              <a:t>But as for me, I would seek God</a:t>
            </a:r>
            <a:r>
              <a:rPr lang="en-US" b="1" dirty="0" smtClean="0">
                <a:solidFill>
                  <a:srgbClr val="7030A0"/>
                </a:solidFill>
              </a:rPr>
              <a:t>, </a:t>
            </a:r>
            <a:r>
              <a:rPr lang="en-US" dirty="0" smtClean="0"/>
              <a:t>and </a:t>
            </a:r>
            <a:r>
              <a:rPr lang="en-US" dirty="0"/>
              <a:t>to God I would commit my cause </a:t>
            </a:r>
            <a:r>
              <a:rPr lang="en-US" dirty="0" smtClean="0"/>
              <a:t>— </a:t>
            </a:r>
            <a:r>
              <a:rPr lang="en-US" i="1" dirty="0" smtClean="0"/>
              <a:t>[by admitting my sins!]</a:t>
            </a:r>
            <a:r>
              <a:rPr lang="en-US" dirty="0" smtClean="0"/>
              <a:t>  9 </a:t>
            </a:r>
            <a:r>
              <a:rPr lang="en-US" dirty="0"/>
              <a:t>Who does great things, and </a:t>
            </a:r>
            <a:r>
              <a:rPr lang="en-US" dirty="0" smtClean="0"/>
              <a:t>unsearchable, marvelous </a:t>
            </a:r>
            <a:r>
              <a:rPr lang="en-US" dirty="0"/>
              <a:t>things without </a:t>
            </a:r>
            <a:r>
              <a:rPr lang="en-US" dirty="0" smtClean="0"/>
              <a:t>number.</a:t>
            </a:r>
          </a:p>
          <a:p>
            <a:pPr marL="0" indent="231775">
              <a:buNone/>
            </a:pPr>
            <a:endParaRPr lang="en-US" sz="1200" dirty="0"/>
          </a:p>
          <a:p>
            <a:pPr marL="0" indent="231775">
              <a:buNone/>
            </a:pPr>
            <a:r>
              <a:rPr lang="en-US" dirty="0"/>
              <a:t>17 </a:t>
            </a:r>
            <a:r>
              <a:rPr lang="en-US" b="1" dirty="0">
                <a:solidFill>
                  <a:srgbClr val="0000CC"/>
                </a:solidFill>
              </a:rPr>
              <a:t>"Behold, happy is the man whom God corrects</a:t>
            </a:r>
            <a:r>
              <a:rPr lang="en-US" b="1" dirty="0" smtClean="0">
                <a:solidFill>
                  <a:srgbClr val="0000CC"/>
                </a:solidFill>
              </a:rPr>
              <a:t>;  Therefore </a:t>
            </a:r>
            <a:r>
              <a:rPr lang="en-US" b="1" dirty="0">
                <a:solidFill>
                  <a:srgbClr val="0000CC"/>
                </a:solidFill>
              </a:rPr>
              <a:t>do not despise the chastening of the Almighty</a:t>
            </a:r>
            <a:r>
              <a:rPr lang="en-US" b="1" dirty="0" smtClean="0">
                <a:solidFill>
                  <a:srgbClr val="0000CC"/>
                </a:solidFill>
              </a:rPr>
              <a:t>.     </a:t>
            </a:r>
            <a:r>
              <a:rPr lang="en-US" i="1" dirty="0" smtClean="0"/>
              <a:t>[</a:t>
            </a:r>
            <a:r>
              <a:rPr lang="en-US" i="1" dirty="0" err="1" smtClean="0"/>
              <a:t>Prov</a:t>
            </a:r>
            <a:r>
              <a:rPr lang="en-US" i="1" dirty="0" smtClean="0"/>
              <a:t> 3:11;            Heb 12:5-6]    </a:t>
            </a:r>
            <a:r>
              <a:rPr lang="en-US" dirty="0" smtClean="0"/>
              <a:t>18 </a:t>
            </a:r>
            <a:r>
              <a:rPr lang="en-US" dirty="0"/>
              <a:t>For He </a:t>
            </a:r>
            <a:r>
              <a:rPr lang="en-US" dirty="0" smtClean="0"/>
              <a:t>bruises </a:t>
            </a:r>
            <a:r>
              <a:rPr lang="en-US" i="1" dirty="0" smtClean="0"/>
              <a:t>[punishment],    </a:t>
            </a:r>
            <a:r>
              <a:rPr lang="en-US" dirty="0"/>
              <a:t>but He binds </a:t>
            </a:r>
            <a:r>
              <a:rPr lang="en-US" dirty="0" smtClean="0"/>
              <a:t>up </a:t>
            </a:r>
            <a:r>
              <a:rPr lang="en-US" i="1" dirty="0" smtClean="0"/>
              <a:t>[when you confess sin]</a:t>
            </a:r>
            <a:r>
              <a:rPr lang="en-US" dirty="0" smtClean="0"/>
              <a:t>; He </a:t>
            </a:r>
            <a:r>
              <a:rPr lang="en-US" dirty="0"/>
              <a:t>wounds, but His hands make whole.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Accept God’s punishment and repent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41400" y="5726564"/>
            <a:ext cx="6934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B050"/>
                </a:solidFill>
                <a:latin typeface="Comic Sans MS" pitchFamily="66" charset="0"/>
              </a:rPr>
              <a:t>Eliphaz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 had great sounding words,  but applied them incorrectly to Job</a:t>
            </a:r>
          </a:p>
        </p:txBody>
      </p:sp>
    </p:spTree>
    <p:extLst>
      <p:ext uri="{BB962C8B-B14F-4D97-AF65-F5344CB8AC3E}">
        <p14:creationId xmlns:p14="http://schemas.microsoft.com/office/powerpoint/2010/main" val="345417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152400"/>
            <a:ext cx="9158514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67562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27:7-12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429780"/>
          </a:xfrm>
        </p:spPr>
        <p:txBody>
          <a:bodyPr>
            <a:normAutofit fontScale="85000" lnSpcReduction="20000"/>
          </a:bodyPr>
          <a:lstStyle/>
          <a:p>
            <a:pPr marL="0" indent="231775">
              <a:buNone/>
            </a:pPr>
            <a:r>
              <a:rPr lang="en-US" dirty="0" smtClean="0"/>
              <a:t>7 </a:t>
            </a:r>
            <a:r>
              <a:rPr lang="en-US" b="1" dirty="0">
                <a:solidFill>
                  <a:srgbClr val="C00000"/>
                </a:solidFill>
              </a:rPr>
              <a:t>"May my </a:t>
            </a:r>
            <a:r>
              <a:rPr lang="en-US" b="1" dirty="0" smtClean="0">
                <a:solidFill>
                  <a:srgbClr val="C00000"/>
                </a:solidFill>
              </a:rPr>
              <a:t>enemy </a:t>
            </a:r>
            <a:r>
              <a:rPr lang="en-US" i="1" dirty="0" smtClean="0">
                <a:solidFill>
                  <a:srgbClr val="C00000"/>
                </a:solidFill>
              </a:rPr>
              <a:t>[Job’s friends have become his enemy]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be like the wicked</a:t>
            </a:r>
            <a:r>
              <a:rPr lang="en-US" b="1" dirty="0" smtClean="0">
                <a:solidFill>
                  <a:srgbClr val="C00000"/>
                </a:solidFill>
              </a:rPr>
              <a:t>, and </a:t>
            </a:r>
            <a:r>
              <a:rPr lang="en-US" b="1" dirty="0">
                <a:solidFill>
                  <a:srgbClr val="C00000"/>
                </a:solidFill>
              </a:rPr>
              <a:t>he who rises up against me like the unrighteous.</a:t>
            </a:r>
            <a:r>
              <a:rPr lang="en-US" dirty="0"/>
              <a:t> </a:t>
            </a:r>
            <a:r>
              <a:rPr lang="en-US" dirty="0" smtClean="0"/>
              <a:t> 8 </a:t>
            </a:r>
            <a:r>
              <a:rPr lang="en-US" dirty="0"/>
              <a:t>For what is the hope of the hypocrite</a:t>
            </a:r>
            <a:r>
              <a:rPr lang="en-US" dirty="0" smtClean="0"/>
              <a:t>, though </a:t>
            </a:r>
            <a:r>
              <a:rPr lang="en-US" dirty="0"/>
              <a:t>he may gain much</a:t>
            </a:r>
            <a:r>
              <a:rPr lang="en-US" dirty="0" smtClean="0"/>
              <a:t>, if </a:t>
            </a:r>
            <a:r>
              <a:rPr lang="en-US" dirty="0"/>
              <a:t>God takes away his life? </a:t>
            </a:r>
            <a:r>
              <a:rPr lang="en-US" dirty="0" smtClean="0"/>
              <a:t> 9 </a:t>
            </a:r>
            <a:r>
              <a:rPr lang="en-US" dirty="0"/>
              <a:t>Will God hear his </a:t>
            </a:r>
            <a:r>
              <a:rPr lang="en-US" dirty="0" smtClean="0"/>
              <a:t>cry when </a:t>
            </a:r>
            <a:r>
              <a:rPr lang="en-US" dirty="0"/>
              <a:t>trouble comes upon him? </a:t>
            </a:r>
            <a:r>
              <a:rPr lang="en-US" dirty="0" smtClean="0"/>
              <a:t> 10 </a:t>
            </a:r>
            <a:r>
              <a:rPr lang="en-US" dirty="0"/>
              <a:t>Will he delight himself in the </a:t>
            </a:r>
            <a:r>
              <a:rPr lang="en-US" dirty="0" smtClean="0"/>
              <a:t>Almighty? Will </a:t>
            </a:r>
            <a:r>
              <a:rPr lang="en-US" dirty="0"/>
              <a:t>he always call on God? </a:t>
            </a:r>
            <a:r>
              <a:rPr lang="en-US" dirty="0" smtClean="0"/>
              <a:t> </a:t>
            </a:r>
            <a:r>
              <a:rPr lang="en-US" i="1" dirty="0" smtClean="0"/>
              <a:t>[like Job has!]</a:t>
            </a:r>
            <a:endParaRPr lang="en-US" i="1" dirty="0"/>
          </a:p>
          <a:p>
            <a:pPr marL="0" indent="231775">
              <a:buNone/>
            </a:pPr>
            <a:r>
              <a:rPr lang="en-US" dirty="0" smtClean="0"/>
              <a:t>11 </a:t>
            </a:r>
            <a:r>
              <a:rPr lang="en-US" b="1" dirty="0">
                <a:solidFill>
                  <a:srgbClr val="0000CC"/>
                </a:solidFill>
              </a:rPr>
              <a:t>"I will teach you about the hand of God</a:t>
            </a:r>
            <a:r>
              <a:rPr lang="en-US" b="1" dirty="0" smtClean="0">
                <a:solidFill>
                  <a:srgbClr val="0000CC"/>
                </a:solidFill>
              </a:rPr>
              <a:t>; What </a:t>
            </a:r>
            <a:r>
              <a:rPr lang="en-US" b="1" dirty="0">
                <a:solidFill>
                  <a:srgbClr val="0000CC"/>
                </a:solidFill>
              </a:rPr>
              <a:t>is with the Almighty I will not conceal.</a:t>
            </a:r>
            <a:r>
              <a:rPr lang="en-US" dirty="0"/>
              <a:t> </a:t>
            </a:r>
            <a:r>
              <a:rPr lang="en-US" dirty="0" smtClean="0"/>
              <a:t>12 </a:t>
            </a:r>
            <a:r>
              <a:rPr lang="en-US" b="1" dirty="0">
                <a:solidFill>
                  <a:srgbClr val="7030A0"/>
                </a:solidFill>
              </a:rPr>
              <a:t>Surely </a:t>
            </a:r>
            <a:r>
              <a:rPr lang="en-US" b="1" u="sng" dirty="0">
                <a:solidFill>
                  <a:srgbClr val="7030A0"/>
                </a:solidFill>
              </a:rPr>
              <a:t>all of you </a:t>
            </a:r>
            <a:r>
              <a:rPr lang="en-US" b="1" dirty="0">
                <a:solidFill>
                  <a:srgbClr val="7030A0"/>
                </a:solidFill>
              </a:rPr>
              <a:t>have seen it</a:t>
            </a:r>
            <a:r>
              <a:rPr lang="en-US" b="1" dirty="0" smtClean="0">
                <a:solidFill>
                  <a:srgbClr val="7030A0"/>
                </a:solidFill>
              </a:rPr>
              <a:t>; Why </a:t>
            </a:r>
            <a:r>
              <a:rPr lang="en-US" b="1" dirty="0">
                <a:solidFill>
                  <a:srgbClr val="7030A0"/>
                </a:solidFill>
              </a:rPr>
              <a:t>then do you behave with complete nonsense?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Job losing patience with his friends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617220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Job still trying to educate his friends</a:t>
            </a:r>
          </a:p>
        </p:txBody>
      </p:sp>
    </p:spTree>
    <p:extLst>
      <p:ext uri="{BB962C8B-B14F-4D97-AF65-F5344CB8AC3E}">
        <p14:creationId xmlns:p14="http://schemas.microsoft.com/office/powerpoint/2010/main" val="49068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685800" y="304800"/>
            <a:ext cx="10515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92987"/>
            <a:ext cx="7010400" cy="67562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27:13-23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83803"/>
            <a:ext cx="8229600" cy="4038600"/>
          </a:xfrm>
        </p:spPr>
        <p:txBody>
          <a:bodyPr>
            <a:normAutofit fontScale="77500" lnSpcReduction="20000"/>
          </a:bodyPr>
          <a:lstStyle/>
          <a:p>
            <a:pPr marL="0" indent="231775">
              <a:buNone/>
            </a:pPr>
            <a:r>
              <a:rPr lang="en-US" dirty="0" smtClean="0"/>
              <a:t>13 </a:t>
            </a:r>
            <a:r>
              <a:rPr lang="en-US" b="1" dirty="0" smtClean="0">
                <a:solidFill>
                  <a:srgbClr val="C00000"/>
                </a:solidFill>
              </a:rPr>
              <a:t>"This is the portion of a wicked man with God, and the heritage of oppressors, received from the Almighty: </a:t>
            </a:r>
          </a:p>
          <a:p>
            <a:pPr marL="0" indent="231775">
              <a:buNone/>
            </a:pPr>
            <a:r>
              <a:rPr lang="en-US" dirty="0" smtClean="0"/>
              <a:t>14 If his children are multiplied, it is for the sword; and his offspring shall not be satisfied with bread.  16 </a:t>
            </a:r>
            <a:r>
              <a:rPr lang="en-US" dirty="0"/>
              <a:t>Though he heaps up silver like dust</a:t>
            </a:r>
            <a:r>
              <a:rPr lang="en-US" dirty="0" smtClean="0"/>
              <a:t>, and </a:t>
            </a:r>
            <a:r>
              <a:rPr lang="en-US" dirty="0"/>
              <a:t>piles up clothing like clay —  </a:t>
            </a:r>
            <a:r>
              <a:rPr lang="en-US" dirty="0" smtClean="0"/>
              <a:t>17 </a:t>
            </a:r>
            <a:r>
              <a:rPr lang="en-US" dirty="0"/>
              <a:t>He may pile it up, but the just will wear it</a:t>
            </a:r>
            <a:r>
              <a:rPr lang="en-US" dirty="0" smtClean="0"/>
              <a:t>, and </a:t>
            </a:r>
            <a:r>
              <a:rPr lang="en-US" dirty="0"/>
              <a:t>the innocent will divide the silver</a:t>
            </a:r>
            <a:r>
              <a:rPr lang="en-US" dirty="0" smtClean="0"/>
              <a:t>. 19 </a:t>
            </a:r>
            <a:r>
              <a:rPr lang="en-US" dirty="0"/>
              <a:t>The rich man will lie down</a:t>
            </a:r>
            <a:r>
              <a:rPr lang="en-US" dirty="0" smtClean="0"/>
              <a:t>, but </a:t>
            </a:r>
            <a:r>
              <a:rPr lang="en-US" dirty="0"/>
              <a:t>not be gathered up</a:t>
            </a:r>
            <a:r>
              <a:rPr lang="en-US" dirty="0" smtClean="0"/>
              <a:t>; He </a:t>
            </a:r>
            <a:r>
              <a:rPr lang="en-US" dirty="0"/>
              <a:t>opens his eyes</a:t>
            </a:r>
            <a:r>
              <a:rPr lang="en-US" dirty="0" smtClean="0"/>
              <a:t>, and </a:t>
            </a:r>
            <a:r>
              <a:rPr lang="en-US" dirty="0"/>
              <a:t>he is no more. </a:t>
            </a:r>
            <a:r>
              <a:rPr lang="en-US" dirty="0" smtClean="0"/>
              <a:t> 20 </a:t>
            </a:r>
            <a:r>
              <a:rPr lang="en-US" dirty="0"/>
              <a:t>Terrors overtake him like a flood</a:t>
            </a:r>
            <a:r>
              <a:rPr lang="en-US" dirty="0" smtClean="0"/>
              <a:t>; A </a:t>
            </a:r>
            <a:r>
              <a:rPr lang="en-US" dirty="0"/>
              <a:t>tempest steals him away in the night. </a:t>
            </a:r>
            <a:r>
              <a:rPr lang="en-US" dirty="0" smtClean="0"/>
              <a:t>21 </a:t>
            </a:r>
            <a:r>
              <a:rPr lang="en-US" dirty="0"/>
              <a:t>The east wind carries him away, and he is gone</a:t>
            </a:r>
            <a:r>
              <a:rPr lang="en-US" dirty="0" smtClean="0"/>
              <a:t>; It </a:t>
            </a:r>
            <a:r>
              <a:rPr lang="en-US" dirty="0"/>
              <a:t>sweeps him out of his place. </a:t>
            </a:r>
            <a:r>
              <a:rPr lang="en-US" dirty="0" smtClean="0"/>
              <a:t>23 </a:t>
            </a:r>
            <a:r>
              <a:rPr lang="en-US" dirty="0"/>
              <a:t>Men shall clap their hands at him</a:t>
            </a:r>
            <a:r>
              <a:rPr lang="en-US" dirty="0" smtClean="0"/>
              <a:t>, and </a:t>
            </a:r>
            <a:r>
              <a:rPr lang="en-US" dirty="0"/>
              <a:t>shall hiss him out of his place.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Job summarizes the 3 friends’ view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0600" y="5638800"/>
            <a:ext cx="7239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Then Job does on to search for wisdom to understand what God is doing &amp; why</a:t>
            </a:r>
          </a:p>
        </p:txBody>
      </p:sp>
    </p:spTree>
    <p:extLst>
      <p:ext uri="{BB962C8B-B14F-4D97-AF65-F5344CB8AC3E}">
        <p14:creationId xmlns:p14="http://schemas.microsoft.com/office/powerpoint/2010/main" val="107591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609600" y="152400"/>
            <a:ext cx="103632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15035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28:1-15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001000" cy="4658380"/>
          </a:xfrm>
        </p:spPr>
        <p:txBody>
          <a:bodyPr>
            <a:normAutofit fontScale="85000" lnSpcReduction="10000"/>
          </a:bodyPr>
          <a:lstStyle/>
          <a:p>
            <a:pPr marL="0" indent="231775">
              <a:buNone/>
            </a:pPr>
            <a:r>
              <a:rPr lang="en-US" dirty="0" smtClean="0"/>
              <a:t>1 "Surely </a:t>
            </a:r>
            <a:r>
              <a:rPr lang="en-US" dirty="0"/>
              <a:t>there is a mine for silver</a:t>
            </a:r>
            <a:r>
              <a:rPr lang="en-US" dirty="0" smtClean="0"/>
              <a:t>, and </a:t>
            </a:r>
            <a:r>
              <a:rPr lang="en-US" dirty="0"/>
              <a:t>a place where gold is refined. 2 Iron is taken from the earth</a:t>
            </a:r>
            <a:r>
              <a:rPr lang="en-US" dirty="0" smtClean="0"/>
              <a:t>, and </a:t>
            </a:r>
            <a:r>
              <a:rPr lang="en-US" dirty="0"/>
              <a:t>copper is smelted from ore. 3 Man puts an end to darkness</a:t>
            </a:r>
            <a:r>
              <a:rPr lang="en-US" dirty="0" smtClean="0"/>
              <a:t>, and </a:t>
            </a:r>
            <a:r>
              <a:rPr lang="en-US" dirty="0"/>
              <a:t>searches every </a:t>
            </a:r>
            <a:r>
              <a:rPr lang="en-US" dirty="0" smtClean="0"/>
              <a:t>recess for </a:t>
            </a:r>
            <a:r>
              <a:rPr lang="en-US" dirty="0"/>
              <a:t>ore in the darkness and the shadow of </a:t>
            </a:r>
            <a:r>
              <a:rPr lang="en-US" dirty="0" smtClean="0"/>
              <a:t>death…. 10 </a:t>
            </a:r>
            <a:r>
              <a:rPr lang="en-US" b="1" dirty="0" smtClean="0">
                <a:solidFill>
                  <a:srgbClr val="0000CC"/>
                </a:solidFill>
              </a:rPr>
              <a:t>What </a:t>
            </a:r>
            <a:r>
              <a:rPr lang="en-US" b="1" dirty="0">
                <a:solidFill>
                  <a:srgbClr val="0000CC"/>
                </a:solidFill>
              </a:rPr>
              <a:t>is hidden he brings forth to light. </a:t>
            </a:r>
          </a:p>
          <a:p>
            <a:pPr marL="0" indent="231775">
              <a:buNone/>
            </a:pPr>
            <a:r>
              <a:rPr lang="en-US" dirty="0"/>
              <a:t>12 "</a:t>
            </a:r>
            <a:r>
              <a:rPr lang="en-US" b="1" dirty="0">
                <a:solidFill>
                  <a:srgbClr val="0000CC"/>
                </a:solidFill>
              </a:rPr>
              <a:t>But where can wisdom be found</a:t>
            </a:r>
            <a:r>
              <a:rPr lang="en-US" b="1" dirty="0" smtClean="0">
                <a:solidFill>
                  <a:srgbClr val="0000CC"/>
                </a:solidFill>
              </a:rPr>
              <a:t>? And </a:t>
            </a:r>
            <a:r>
              <a:rPr lang="en-US" b="1" dirty="0">
                <a:solidFill>
                  <a:srgbClr val="0000CC"/>
                </a:solidFill>
              </a:rPr>
              <a:t>where is the place of understanding? </a:t>
            </a:r>
            <a:r>
              <a:rPr lang="en-US" dirty="0"/>
              <a:t>13 Man does not know its value</a:t>
            </a:r>
            <a:r>
              <a:rPr lang="en-US" dirty="0" smtClean="0"/>
              <a:t>, nor </a:t>
            </a:r>
            <a:r>
              <a:rPr lang="en-US" dirty="0"/>
              <a:t>is it found in the land of the living. 14 The deep says, 'It is not in me</a:t>
            </a:r>
            <a:r>
              <a:rPr lang="en-US" dirty="0" smtClean="0"/>
              <a:t>'; and </a:t>
            </a:r>
            <a:r>
              <a:rPr lang="en-US" dirty="0"/>
              <a:t>the sea says, 'It is not with me.' 15 </a:t>
            </a:r>
            <a:r>
              <a:rPr lang="en-US" b="1" dirty="0">
                <a:solidFill>
                  <a:srgbClr val="0000CC"/>
                </a:solidFill>
              </a:rPr>
              <a:t>It cannot be purchased for gold</a:t>
            </a:r>
            <a:r>
              <a:rPr lang="en-US" b="1" dirty="0" smtClean="0">
                <a:solidFill>
                  <a:srgbClr val="0000CC"/>
                </a:solidFill>
              </a:rPr>
              <a:t>, nor </a:t>
            </a:r>
            <a:r>
              <a:rPr lang="en-US" b="1" dirty="0">
                <a:solidFill>
                  <a:srgbClr val="0000CC"/>
                </a:solidFill>
              </a:rPr>
              <a:t>can silver be weighed for its price. </a:t>
            </a:r>
            <a:endParaRPr lang="en-US" b="1" dirty="0" smtClean="0">
              <a:solidFill>
                <a:srgbClr val="0000CC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</a:rPr>
              <a:t>Man is clever, but cannot find God’s wisdom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64820" y="6164015"/>
            <a:ext cx="8039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It’s hidden from man and cannot be bought</a:t>
            </a:r>
          </a:p>
        </p:txBody>
      </p:sp>
    </p:spTree>
    <p:extLst>
      <p:ext uri="{BB962C8B-B14F-4D97-AF65-F5344CB8AC3E}">
        <p14:creationId xmlns:p14="http://schemas.microsoft.com/office/powerpoint/2010/main" val="123182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609600" y="144780"/>
            <a:ext cx="10363200" cy="610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6445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28:20-28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06575"/>
            <a:ext cx="8001000" cy="4395439"/>
          </a:xfrm>
        </p:spPr>
        <p:txBody>
          <a:bodyPr>
            <a:normAutofit fontScale="85000" lnSpcReduction="10000"/>
          </a:bodyPr>
          <a:lstStyle/>
          <a:p>
            <a:pPr marL="0" indent="231775">
              <a:buNone/>
            </a:pPr>
            <a:r>
              <a:rPr lang="en-US" dirty="0" smtClean="0"/>
              <a:t>20 </a:t>
            </a:r>
            <a:r>
              <a:rPr lang="en-US" b="1" dirty="0">
                <a:solidFill>
                  <a:srgbClr val="0000CC"/>
                </a:solidFill>
              </a:rPr>
              <a:t>"From where then does wisdom come</a:t>
            </a:r>
            <a:r>
              <a:rPr lang="en-US" b="1" dirty="0" smtClean="0">
                <a:solidFill>
                  <a:srgbClr val="0000CC"/>
                </a:solidFill>
              </a:rPr>
              <a:t>? </a:t>
            </a:r>
            <a:r>
              <a:rPr lang="en-US" b="1" dirty="0">
                <a:solidFill>
                  <a:srgbClr val="0000CC"/>
                </a:solidFill>
              </a:rPr>
              <a:t>A</a:t>
            </a:r>
            <a:r>
              <a:rPr lang="en-US" b="1" dirty="0" smtClean="0">
                <a:solidFill>
                  <a:srgbClr val="0000CC"/>
                </a:solidFill>
              </a:rPr>
              <a:t>nd </a:t>
            </a:r>
            <a:r>
              <a:rPr lang="en-US" b="1" dirty="0">
                <a:solidFill>
                  <a:srgbClr val="0000CC"/>
                </a:solidFill>
              </a:rPr>
              <a:t>where is the place of understanding? </a:t>
            </a:r>
            <a:r>
              <a:rPr lang="en-US" b="1" dirty="0">
                <a:solidFill>
                  <a:srgbClr val="008000"/>
                </a:solidFill>
              </a:rPr>
              <a:t>21 It is hidden from the eyes of all living</a:t>
            </a:r>
            <a:r>
              <a:rPr lang="en-US" b="1" dirty="0" smtClean="0">
                <a:solidFill>
                  <a:srgbClr val="008000"/>
                </a:solidFill>
              </a:rPr>
              <a:t>,</a:t>
            </a:r>
            <a:r>
              <a:rPr lang="en-US" dirty="0" smtClean="0"/>
              <a:t> and </a:t>
            </a:r>
            <a:r>
              <a:rPr lang="en-US" dirty="0"/>
              <a:t>concealed from the birds of the air. </a:t>
            </a:r>
            <a:r>
              <a:rPr lang="en-US" dirty="0" smtClean="0"/>
              <a:t>23 </a:t>
            </a:r>
            <a:r>
              <a:rPr lang="en-US" b="1" dirty="0">
                <a:solidFill>
                  <a:srgbClr val="0000CC"/>
                </a:solidFill>
              </a:rPr>
              <a:t>God understands its way</a:t>
            </a:r>
            <a:r>
              <a:rPr lang="en-US" b="1" dirty="0" smtClean="0">
                <a:solidFill>
                  <a:srgbClr val="0000CC"/>
                </a:solidFill>
              </a:rPr>
              <a:t>, and </a:t>
            </a:r>
            <a:r>
              <a:rPr lang="en-US" b="1" dirty="0">
                <a:solidFill>
                  <a:srgbClr val="0000CC"/>
                </a:solidFill>
              </a:rPr>
              <a:t>He knows its place.</a:t>
            </a:r>
            <a:r>
              <a:rPr lang="en-US" dirty="0"/>
              <a:t> 24 For He looks to the ends of the earth</a:t>
            </a:r>
            <a:r>
              <a:rPr lang="en-US" dirty="0" smtClean="0"/>
              <a:t>, and </a:t>
            </a:r>
            <a:r>
              <a:rPr lang="en-US" dirty="0"/>
              <a:t>sees under the whole </a:t>
            </a:r>
            <a:r>
              <a:rPr lang="en-US" dirty="0" smtClean="0"/>
              <a:t>heavens  26 </a:t>
            </a:r>
            <a:r>
              <a:rPr lang="en-US" dirty="0"/>
              <a:t>When He made a law for the rain</a:t>
            </a:r>
            <a:r>
              <a:rPr lang="en-US" dirty="0" smtClean="0"/>
              <a:t>, and </a:t>
            </a:r>
            <a:r>
              <a:rPr lang="en-US" dirty="0"/>
              <a:t>a path for the thunderbolt, 27 </a:t>
            </a:r>
            <a:r>
              <a:rPr lang="en-US" b="1" dirty="0">
                <a:solidFill>
                  <a:srgbClr val="0000CC"/>
                </a:solidFill>
              </a:rPr>
              <a:t>Then He saw wisdom and declared it</a:t>
            </a:r>
            <a:r>
              <a:rPr lang="en-US" b="1" dirty="0" smtClean="0">
                <a:solidFill>
                  <a:srgbClr val="0000CC"/>
                </a:solidFill>
              </a:rPr>
              <a:t>; He </a:t>
            </a:r>
            <a:r>
              <a:rPr lang="en-US" b="1" dirty="0">
                <a:solidFill>
                  <a:srgbClr val="0000CC"/>
                </a:solidFill>
              </a:rPr>
              <a:t>prepared it, indeed, He searched it out.</a:t>
            </a:r>
            <a:r>
              <a:rPr lang="en-US" dirty="0"/>
              <a:t> 28 </a:t>
            </a:r>
            <a:r>
              <a:rPr lang="en-US" b="1" dirty="0">
                <a:solidFill>
                  <a:srgbClr val="7030A0"/>
                </a:solidFill>
              </a:rPr>
              <a:t>And to man He said</a:t>
            </a:r>
            <a:r>
              <a:rPr lang="en-US" b="1" dirty="0" smtClean="0">
                <a:solidFill>
                  <a:srgbClr val="7030A0"/>
                </a:solidFill>
              </a:rPr>
              <a:t>, 'Behold</a:t>
            </a:r>
            <a:r>
              <a:rPr lang="en-US" b="1" dirty="0">
                <a:solidFill>
                  <a:srgbClr val="7030A0"/>
                </a:solidFill>
              </a:rPr>
              <a:t>, the fear of the Lord, that is wisdom</a:t>
            </a:r>
            <a:r>
              <a:rPr lang="en-US" b="1" dirty="0" smtClean="0">
                <a:solidFill>
                  <a:srgbClr val="7030A0"/>
                </a:solidFill>
              </a:rPr>
              <a:t>, and </a:t>
            </a:r>
            <a:r>
              <a:rPr lang="en-US" b="1" dirty="0">
                <a:solidFill>
                  <a:srgbClr val="7030A0"/>
                </a:solidFill>
              </a:rPr>
              <a:t>to depart from evil is understanding.'"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</a:rPr>
              <a:t>Man is clever, but cannot find God’s wisdom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00100" y="5828360"/>
            <a:ext cx="7391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The best man can do is                         to fear the Lord and depart from evil</a:t>
            </a:r>
          </a:p>
        </p:txBody>
      </p:sp>
    </p:spTree>
    <p:extLst>
      <p:ext uri="{BB962C8B-B14F-4D97-AF65-F5344CB8AC3E}">
        <p14:creationId xmlns:p14="http://schemas.microsoft.com/office/powerpoint/2010/main" val="335014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609600" y="152400"/>
            <a:ext cx="103632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0039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29:2-9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4800600"/>
          </a:xfrm>
        </p:spPr>
        <p:txBody>
          <a:bodyPr>
            <a:normAutofit fontScale="85000" lnSpcReduction="10000"/>
          </a:bodyPr>
          <a:lstStyle/>
          <a:p>
            <a:pPr marL="0" indent="231775">
              <a:buNone/>
            </a:pPr>
            <a:r>
              <a:rPr lang="en-US" dirty="0" smtClean="0"/>
              <a:t>2 </a:t>
            </a:r>
            <a:r>
              <a:rPr lang="en-US" dirty="0"/>
              <a:t>"</a:t>
            </a:r>
            <a:r>
              <a:rPr lang="en-US" b="1" dirty="0">
                <a:solidFill>
                  <a:srgbClr val="0000CC"/>
                </a:solidFill>
              </a:rPr>
              <a:t>Oh, that I were as in months past</a:t>
            </a:r>
            <a:r>
              <a:rPr lang="en-US" b="1" dirty="0" smtClean="0">
                <a:solidFill>
                  <a:srgbClr val="0000CC"/>
                </a:solidFill>
              </a:rPr>
              <a:t>, as </a:t>
            </a:r>
            <a:r>
              <a:rPr lang="en-US" b="1" dirty="0">
                <a:solidFill>
                  <a:srgbClr val="0000CC"/>
                </a:solidFill>
              </a:rPr>
              <a:t>in the days when God watched over me; </a:t>
            </a:r>
            <a:r>
              <a:rPr lang="en-US" dirty="0" smtClean="0"/>
              <a:t>3 </a:t>
            </a:r>
            <a:r>
              <a:rPr lang="en-US" dirty="0"/>
              <a:t>When His lamp shone upon my head</a:t>
            </a:r>
            <a:r>
              <a:rPr lang="en-US" dirty="0" smtClean="0"/>
              <a:t>, and </a:t>
            </a:r>
            <a:r>
              <a:rPr lang="en-US" dirty="0"/>
              <a:t>when by His light I walked through darkness; 4 Just as I was in the days of my prime</a:t>
            </a:r>
            <a:r>
              <a:rPr lang="en-US" dirty="0" smtClean="0"/>
              <a:t>, when </a:t>
            </a:r>
            <a:r>
              <a:rPr lang="en-US" dirty="0"/>
              <a:t>the friendly counsel of God was over my tent; 5 </a:t>
            </a:r>
            <a:r>
              <a:rPr lang="en-US" b="1" dirty="0">
                <a:solidFill>
                  <a:srgbClr val="0000CC"/>
                </a:solidFill>
              </a:rPr>
              <a:t>When the Almighty was yet with me</a:t>
            </a:r>
            <a:r>
              <a:rPr lang="en-US" b="1" dirty="0" smtClean="0">
                <a:solidFill>
                  <a:srgbClr val="0000CC"/>
                </a:solidFill>
              </a:rPr>
              <a:t>,</a:t>
            </a:r>
            <a:r>
              <a:rPr lang="en-US" dirty="0" smtClean="0"/>
              <a:t> when </a:t>
            </a:r>
            <a:r>
              <a:rPr lang="en-US" dirty="0"/>
              <a:t>my children were around me; 6 When my steps were bathed with cream, And the rock poured out rivers of oil for me! </a:t>
            </a:r>
          </a:p>
          <a:p>
            <a:pPr marL="0" indent="231775">
              <a:buNone/>
            </a:pPr>
            <a:r>
              <a:rPr lang="en-US" dirty="0"/>
              <a:t>7 </a:t>
            </a:r>
            <a:r>
              <a:rPr lang="en-US" b="1" dirty="0">
                <a:solidFill>
                  <a:srgbClr val="0000CC"/>
                </a:solidFill>
              </a:rPr>
              <a:t>"When I went out to the gate by the city</a:t>
            </a:r>
            <a:r>
              <a:rPr lang="en-US" b="1" dirty="0" smtClean="0">
                <a:solidFill>
                  <a:srgbClr val="0000CC"/>
                </a:solidFill>
              </a:rPr>
              <a:t>, when </a:t>
            </a:r>
            <a:r>
              <a:rPr lang="en-US" b="1" dirty="0">
                <a:solidFill>
                  <a:srgbClr val="0000CC"/>
                </a:solidFill>
              </a:rPr>
              <a:t>I took my seat in the open square, </a:t>
            </a:r>
            <a:r>
              <a:rPr lang="en-US" dirty="0"/>
              <a:t>8 The young men saw me and hid</a:t>
            </a:r>
            <a:r>
              <a:rPr lang="en-US" dirty="0" smtClean="0"/>
              <a:t>, and </a:t>
            </a:r>
            <a:r>
              <a:rPr lang="en-US" dirty="0"/>
              <a:t>the aged arose and stood; 9 The princes refrained from talking</a:t>
            </a:r>
            <a:r>
              <a:rPr lang="en-US" dirty="0" smtClean="0"/>
              <a:t>, and </a:t>
            </a:r>
            <a:r>
              <a:rPr lang="en-US" dirty="0"/>
              <a:t>put their hand on their mouth; </a:t>
            </a:r>
            <a:endParaRPr lang="en-US" dirty="0" smtClean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</a:rPr>
              <a:t>Job remembers when God watched over him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3400" y="6172200"/>
            <a:ext cx="800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Now everything’s changed &amp; Job doesn’t know why</a:t>
            </a:r>
          </a:p>
        </p:txBody>
      </p:sp>
    </p:spTree>
    <p:extLst>
      <p:ext uri="{BB962C8B-B14F-4D97-AF65-F5344CB8AC3E}">
        <p14:creationId xmlns:p14="http://schemas.microsoft.com/office/powerpoint/2010/main" val="381836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609600" y="152400"/>
            <a:ext cx="103632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0039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29:12-25</a:t>
            </a:r>
            <a:endParaRPr lang="en-US" sz="48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029200"/>
          </a:xfrm>
        </p:spPr>
        <p:txBody>
          <a:bodyPr>
            <a:normAutofit fontScale="77500" lnSpcReduction="20000"/>
          </a:bodyPr>
          <a:lstStyle/>
          <a:p>
            <a:pPr marL="0" indent="231775">
              <a:buNone/>
            </a:pPr>
            <a:r>
              <a:rPr lang="en-US" dirty="0" smtClean="0"/>
              <a:t>12 </a:t>
            </a:r>
            <a:r>
              <a:rPr lang="en-US" b="1" dirty="0">
                <a:solidFill>
                  <a:srgbClr val="0000CC"/>
                </a:solidFill>
              </a:rPr>
              <a:t>Because I delivered the poor who cried out</a:t>
            </a:r>
            <a:r>
              <a:rPr lang="en-US" b="1" dirty="0" smtClean="0">
                <a:solidFill>
                  <a:srgbClr val="0000CC"/>
                </a:solidFill>
              </a:rPr>
              <a:t>, </a:t>
            </a:r>
            <a:r>
              <a:rPr lang="en-US" dirty="0" smtClean="0"/>
              <a:t>the </a:t>
            </a:r>
            <a:r>
              <a:rPr lang="en-US" dirty="0"/>
              <a:t>fatherless and the one who had no helper. 13 The blessing of a perishing man came upon me</a:t>
            </a:r>
            <a:r>
              <a:rPr lang="en-US" dirty="0" smtClean="0"/>
              <a:t>, and </a:t>
            </a:r>
            <a:r>
              <a:rPr lang="en-US" dirty="0"/>
              <a:t>I caused the widow's heart to sing for joy. 14 </a:t>
            </a:r>
            <a:r>
              <a:rPr lang="en-US" b="1" dirty="0">
                <a:solidFill>
                  <a:srgbClr val="0000CC"/>
                </a:solidFill>
              </a:rPr>
              <a:t>I put on righteousness, and it clothed me</a:t>
            </a:r>
            <a:r>
              <a:rPr lang="en-US" b="1" dirty="0" smtClean="0">
                <a:solidFill>
                  <a:srgbClr val="0000CC"/>
                </a:solidFill>
              </a:rPr>
              <a:t>; My </a:t>
            </a:r>
            <a:r>
              <a:rPr lang="en-US" b="1" dirty="0">
                <a:solidFill>
                  <a:srgbClr val="0000CC"/>
                </a:solidFill>
              </a:rPr>
              <a:t>justice was like a robe and a turban. </a:t>
            </a:r>
            <a:r>
              <a:rPr lang="en-US" dirty="0"/>
              <a:t>15 I was eyes to the blind</a:t>
            </a:r>
            <a:r>
              <a:rPr lang="en-US" dirty="0" smtClean="0"/>
              <a:t>, and </a:t>
            </a:r>
            <a:r>
              <a:rPr lang="en-US" dirty="0"/>
              <a:t>I was feet to the lame. 16 I was a father to the poor</a:t>
            </a:r>
            <a:r>
              <a:rPr lang="en-US" dirty="0" smtClean="0"/>
              <a:t>, and </a:t>
            </a:r>
            <a:r>
              <a:rPr lang="en-US" dirty="0"/>
              <a:t>I searched out the case that I did not know. 17 I broke the fangs of the wicked</a:t>
            </a:r>
            <a:r>
              <a:rPr lang="en-US" dirty="0" smtClean="0"/>
              <a:t>, and </a:t>
            </a:r>
            <a:r>
              <a:rPr lang="en-US" dirty="0"/>
              <a:t>plucked the victim from his teeth. </a:t>
            </a:r>
          </a:p>
          <a:p>
            <a:pPr marL="0" indent="231775">
              <a:buNone/>
            </a:pPr>
            <a:r>
              <a:rPr lang="en-US" dirty="0"/>
              <a:t>18 "Then I said, 'I shall die in my nest</a:t>
            </a:r>
            <a:r>
              <a:rPr lang="en-US" dirty="0" smtClean="0"/>
              <a:t>, and </a:t>
            </a:r>
            <a:r>
              <a:rPr lang="en-US" dirty="0"/>
              <a:t>multiply my days as the sand. 19 My root is spread out to the waters</a:t>
            </a:r>
            <a:r>
              <a:rPr lang="en-US" dirty="0" smtClean="0"/>
              <a:t>, and </a:t>
            </a:r>
            <a:r>
              <a:rPr lang="en-US" dirty="0"/>
              <a:t>the dew lies all night on my branch. </a:t>
            </a:r>
            <a:r>
              <a:rPr lang="en-US" dirty="0" smtClean="0"/>
              <a:t> 21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dirty="0">
                <a:solidFill>
                  <a:srgbClr val="0000CC"/>
                </a:solidFill>
              </a:rPr>
              <a:t>"Men listened to me and waited</a:t>
            </a:r>
            <a:r>
              <a:rPr lang="en-US" b="1" dirty="0" smtClean="0">
                <a:solidFill>
                  <a:srgbClr val="0000CC"/>
                </a:solidFill>
              </a:rPr>
              <a:t>, </a:t>
            </a:r>
            <a:r>
              <a:rPr lang="en-US" dirty="0" smtClean="0"/>
              <a:t>and </a:t>
            </a:r>
            <a:r>
              <a:rPr lang="en-US" dirty="0"/>
              <a:t>kept silence for my counsel. 22 After my words they did not speak again</a:t>
            </a:r>
            <a:r>
              <a:rPr lang="en-US" dirty="0" smtClean="0"/>
              <a:t>, and </a:t>
            </a:r>
            <a:r>
              <a:rPr lang="en-US" dirty="0"/>
              <a:t>my speech settled on them as </a:t>
            </a:r>
            <a:r>
              <a:rPr lang="en-US" dirty="0" smtClean="0"/>
              <a:t>dew….. 25 </a:t>
            </a:r>
            <a:r>
              <a:rPr lang="en-US" dirty="0"/>
              <a:t>I chose the way for them, and sat as chief</a:t>
            </a:r>
            <a:r>
              <a:rPr lang="en-US" dirty="0" smtClean="0"/>
              <a:t>; </a:t>
            </a:r>
            <a:r>
              <a:rPr lang="en-US" b="1" dirty="0" smtClean="0">
                <a:solidFill>
                  <a:srgbClr val="0000CC"/>
                </a:solidFill>
              </a:rPr>
              <a:t>So </a:t>
            </a:r>
            <a:r>
              <a:rPr lang="en-US" b="1" dirty="0">
                <a:solidFill>
                  <a:srgbClr val="0000CC"/>
                </a:solidFill>
              </a:rPr>
              <a:t>I </a:t>
            </a:r>
            <a:r>
              <a:rPr lang="en-US" b="1" dirty="0" smtClean="0">
                <a:solidFill>
                  <a:srgbClr val="0000CC"/>
                </a:solidFill>
              </a:rPr>
              <a:t> dwelt </a:t>
            </a:r>
            <a:r>
              <a:rPr lang="en-US" b="1" dirty="0">
                <a:solidFill>
                  <a:srgbClr val="0000CC"/>
                </a:solidFill>
              </a:rPr>
              <a:t>as a king in the army</a:t>
            </a:r>
            <a:r>
              <a:rPr lang="en-US" b="1" dirty="0" smtClean="0">
                <a:solidFill>
                  <a:srgbClr val="0000CC"/>
                </a:solidFill>
              </a:rPr>
              <a:t>, as </a:t>
            </a:r>
            <a:r>
              <a:rPr lang="en-US" b="1" dirty="0">
                <a:solidFill>
                  <a:srgbClr val="0000CC"/>
                </a:solidFill>
              </a:rPr>
              <a:t>one who comforts mourners.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C00000"/>
                </a:solidFill>
                <a:latin typeface="Comic Sans MS" pitchFamily="66" charset="0"/>
              </a:rPr>
              <a:t>Job remembers when God watched over him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3400" y="6172200"/>
            <a:ext cx="800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Now everything’s changed &amp; Job doesn’t know why</a:t>
            </a:r>
          </a:p>
        </p:txBody>
      </p:sp>
    </p:spTree>
    <p:extLst>
      <p:ext uri="{BB962C8B-B14F-4D97-AF65-F5344CB8AC3E}">
        <p14:creationId xmlns:p14="http://schemas.microsoft.com/office/powerpoint/2010/main" val="79202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762000" y="228600"/>
            <a:ext cx="10668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620" y="543580"/>
            <a:ext cx="7010400" cy="9144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663300"/>
                </a:solidFill>
              </a:rPr>
              <a:t>Job 30:1-11 </a:t>
            </a:r>
            <a:r>
              <a:rPr lang="en-US" sz="3200" b="1" dirty="0" smtClean="0">
                <a:solidFill>
                  <a:srgbClr val="663300"/>
                </a:solidFill>
              </a:rPr>
              <a:t>(ESV)</a:t>
            </a:r>
            <a:endParaRPr lang="en-US" sz="32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</p:spPr>
        <p:txBody>
          <a:bodyPr>
            <a:normAutofit fontScale="85000" lnSpcReduction="10000"/>
          </a:bodyPr>
          <a:lstStyle/>
          <a:p>
            <a:pPr marL="0" indent="231775">
              <a:buNone/>
            </a:pPr>
            <a:r>
              <a:rPr lang="en-US" dirty="0" smtClean="0"/>
              <a:t>"</a:t>
            </a:r>
            <a:r>
              <a:rPr lang="en-US" b="1" dirty="0">
                <a:solidFill>
                  <a:srgbClr val="0000CC"/>
                </a:solidFill>
              </a:rPr>
              <a:t>But now they laugh at me</a:t>
            </a:r>
            <a:r>
              <a:rPr lang="en-US" b="1" dirty="0" smtClean="0">
                <a:solidFill>
                  <a:srgbClr val="0000CC"/>
                </a:solidFill>
              </a:rPr>
              <a:t>, men </a:t>
            </a:r>
            <a:r>
              <a:rPr lang="en-US" b="1" dirty="0">
                <a:solidFill>
                  <a:srgbClr val="0000CC"/>
                </a:solidFill>
              </a:rPr>
              <a:t>who are younger than I</a:t>
            </a:r>
            <a:r>
              <a:rPr lang="en-US" b="1" dirty="0" smtClean="0">
                <a:solidFill>
                  <a:srgbClr val="0000CC"/>
                </a:solidFill>
              </a:rPr>
              <a:t>, whose </a:t>
            </a:r>
            <a:r>
              <a:rPr lang="en-US" b="1" dirty="0">
                <a:solidFill>
                  <a:srgbClr val="0000CC"/>
                </a:solidFill>
              </a:rPr>
              <a:t>fathers I would have </a:t>
            </a:r>
            <a:r>
              <a:rPr lang="en-US" b="1" dirty="0" smtClean="0">
                <a:solidFill>
                  <a:srgbClr val="0000CC"/>
                </a:solidFill>
              </a:rPr>
              <a:t>disdained to </a:t>
            </a:r>
            <a:r>
              <a:rPr lang="en-US" b="1" dirty="0">
                <a:solidFill>
                  <a:srgbClr val="0000CC"/>
                </a:solidFill>
              </a:rPr>
              <a:t>set with the dogs of my flock</a:t>
            </a:r>
            <a:r>
              <a:rPr lang="en-US" b="1" dirty="0" smtClean="0">
                <a:solidFill>
                  <a:srgbClr val="0000CC"/>
                </a:solidFill>
              </a:rPr>
              <a:t>. </a:t>
            </a:r>
            <a:r>
              <a:rPr lang="en-US" dirty="0" smtClean="0"/>
              <a:t>3 </a:t>
            </a:r>
            <a:r>
              <a:rPr lang="en-US" dirty="0"/>
              <a:t>Through want and hard </a:t>
            </a:r>
            <a:r>
              <a:rPr lang="en-US" dirty="0" smtClean="0"/>
              <a:t>hunger they </a:t>
            </a:r>
            <a:r>
              <a:rPr lang="en-US" dirty="0"/>
              <a:t>gnaw the dry ground by night in waste and desolation</a:t>
            </a:r>
            <a:r>
              <a:rPr lang="en-US" dirty="0" smtClean="0"/>
              <a:t>; 4 </a:t>
            </a:r>
            <a:r>
              <a:rPr lang="en-US" dirty="0"/>
              <a:t>they pick saltwort and the leaves of bushes</a:t>
            </a:r>
            <a:r>
              <a:rPr lang="en-US" dirty="0" smtClean="0"/>
              <a:t>, and </a:t>
            </a:r>
            <a:r>
              <a:rPr lang="en-US" dirty="0"/>
              <a:t>the roots of the broom tree for their food. </a:t>
            </a:r>
            <a:endParaRPr lang="en-US" dirty="0" smtClean="0"/>
          </a:p>
          <a:p>
            <a:pPr marL="0" indent="231775">
              <a:buNone/>
            </a:pPr>
            <a:r>
              <a:rPr lang="en-US" dirty="0" smtClean="0"/>
              <a:t>9 </a:t>
            </a:r>
            <a:r>
              <a:rPr lang="en-US" dirty="0"/>
              <a:t>"And now I have become their song</a:t>
            </a:r>
            <a:r>
              <a:rPr lang="en-US" dirty="0" smtClean="0"/>
              <a:t>; I </a:t>
            </a:r>
            <a:r>
              <a:rPr lang="en-US" dirty="0"/>
              <a:t>am a byword to them</a:t>
            </a:r>
            <a:r>
              <a:rPr lang="en-US" dirty="0" smtClean="0"/>
              <a:t>. 10 </a:t>
            </a:r>
            <a:r>
              <a:rPr lang="en-US" dirty="0"/>
              <a:t>They abhor me; they keep aloof from me</a:t>
            </a:r>
            <a:r>
              <a:rPr lang="en-US" dirty="0" smtClean="0"/>
              <a:t>; they </a:t>
            </a:r>
            <a:r>
              <a:rPr lang="en-US" dirty="0"/>
              <a:t>do not hesitate to spit at the sight of me</a:t>
            </a:r>
            <a:r>
              <a:rPr lang="en-US" dirty="0" smtClean="0"/>
              <a:t>. 11 </a:t>
            </a:r>
            <a:r>
              <a:rPr lang="en-US" b="1" dirty="0">
                <a:solidFill>
                  <a:srgbClr val="008000"/>
                </a:solidFill>
              </a:rPr>
              <a:t>Because God has loosed my cord and humbled me</a:t>
            </a:r>
            <a:r>
              <a:rPr lang="en-US" b="1" dirty="0" smtClean="0">
                <a:solidFill>
                  <a:srgbClr val="008000"/>
                </a:solidFill>
              </a:rPr>
              <a:t>, </a:t>
            </a:r>
            <a:r>
              <a:rPr lang="en-US" dirty="0" smtClean="0"/>
              <a:t>they </a:t>
            </a:r>
            <a:r>
              <a:rPr lang="en-US" dirty="0"/>
              <a:t>have cast off restraint in my presence</a:t>
            </a:r>
            <a:r>
              <a:rPr lang="en-US" dirty="0" smtClean="0"/>
              <a:t>.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1000" y="5337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God has cast Job away &amp; caused his ridicule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11820" y="6174059"/>
            <a:ext cx="762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Job sees no other answer to his situation</a:t>
            </a:r>
          </a:p>
        </p:txBody>
      </p:sp>
    </p:spTree>
    <p:extLst>
      <p:ext uri="{BB962C8B-B14F-4D97-AF65-F5344CB8AC3E}">
        <p14:creationId xmlns:p14="http://schemas.microsoft.com/office/powerpoint/2010/main" val="276954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762000" y="228600"/>
            <a:ext cx="10668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620" y="543580"/>
            <a:ext cx="7010400" cy="9144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663300"/>
                </a:solidFill>
              </a:rPr>
              <a:t>Job 30:16-28 </a:t>
            </a:r>
            <a:r>
              <a:rPr lang="en-US" sz="3200" b="1" dirty="0" smtClean="0">
                <a:solidFill>
                  <a:srgbClr val="663300"/>
                </a:solidFill>
              </a:rPr>
              <a:t>(ESV)</a:t>
            </a:r>
            <a:endParaRPr lang="en-US" sz="32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4953000"/>
          </a:xfrm>
        </p:spPr>
        <p:txBody>
          <a:bodyPr>
            <a:normAutofit fontScale="70000" lnSpcReduction="20000"/>
          </a:bodyPr>
          <a:lstStyle/>
          <a:p>
            <a:pPr marL="0" indent="231775">
              <a:buNone/>
            </a:pPr>
            <a:r>
              <a:rPr lang="en-US" dirty="0" smtClean="0"/>
              <a:t>16 </a:t>
            </a:r>
            <a:r>
              <a:rPr lang="en-US" dirty="0"/>
              <a:t>"And now my soul is poured out within me</a:t>
            </a:r>
            <a:r>
              <a:rPr lang="en-US" dirty="0" smtClean="0"/>
              <a:t>; days </a:t>
            </a:r>
            <a:r>
              <a:rPr lang="en-US" dirty="0"/>
              <a:t>of affliction have taken hold of me.17  The night racks my bones</a:t>
            </a:r>
            <a:r>
              <a:rPr lang="en-US" dirty="0" smtClean="0"/>
              <a:t>, and </a:t>
            </a:r>
            <a:r>
              <a:rPr lang="en-US" dirty="0"/>
              <a:t>the pain that gnaws me takes no rest</a:t>
            </a:r>
            <a:r>
              <a:rPr lang="en-US" dirty="0" smtClean="0"/>
              <a:t>. 18 </a:t>
            </a:r>
            <a:r>
              <a:rPr lang="en-US" dirty="0"/>
              <a:t>With great force my garment is disfigured</a:t>
            </a:r>
            <a:r>
              <a:rPr lang="en-US" dirty="0" smtClean="0"/>
              <a:t>; it </a:t>
            </a:r>
            <a:r>
              <a:rPr lang="en-US" dirty="0"/>
              <a:t>binds me about like the collar of my tunic</a:t>
            </a:r>
            <a:r>
              <a:rPr lang="en-US" dirty="0" smtClean="0"/>
              <a:t>. 19 </a:t>
            </a:r>
            <a:r>
              <a:rPr lang="en-US" b="1" dirty="0">
                <a:solidFill>
                  <a:srgbClr val="008000"/>
                </a:solidFill>
              </a:rPr>
              <a:t>God has cast me into the mire</a:t>
            </a:r>
            <a:r>
              <a:rPr lang="en-US" b="1" dirty="0" smtClean="0">
                <a:solidFill>
                  <a:srgbClr val="008000"/>
                </a:solidFill>
              </a:rPr>
              <a:t>, </a:t>
            </a:r>
            <a:r>
              <a:rPr lang="en-US" dirty="0" smtClean="0"/>
              <a:t>and </a:t>
            </a:r>
            <a:r>
              <a:rPr lang="en-US" dirty="0"/>
              <a:t>I have become like dust and ashes</a:t>
            </a:r>
            <a:r>
              <a:rPr lang="en-US" dirty="0" smtClean="0"/>
              <a:t>. 20 </a:t>
            </a:r>
            <a:r>
              <a:rPr lang="en-US" b="1" dirty="0">
                <a:solidFill>
                  <a:srgbClr val="008000"/>
                </a:solidFill>
              </a:rPr>
              <a:t>I cry to you for help and you do not answer me</a:t>
            </a:r>
            <a:r>
              <a:rPr lang="en-US" b="1" dirty="0" smtClean="0">
                <a:solidFill>
                  <a:srgbClr val="008000"/>
                </a:solidFill>
              </a:rPr>
              <a:t>; I </a:t>
            </a:r>
            <a:r>
              <a:rPr lang="en-US" b="1" dirty="0">
                <a:solidFill>
                  <a:srgbClr val="008000"/>
                </a:solidFill>
              </a:rPr>
              <a:t>stand, and you only look at me</a:t>
            </a:r>
            <a:r>
              <a:rPr lang="en-US" b="1" dirty="0" smtClean="0">
                <a:solidFill>
                  <a:srgbClr val="008000"/>
                </a:solidFill>
              </a:rPr>
              <a:t>. 21 </a:t>
            </a:r>
            <a:r>
              <a:rPr lang="en-US" b="1" dirty="0">
                <a:solidFill>
                  <a:srgbClr val="008000"/>
                </a:solidFill>
              </a:rPr>
              <a:t>You have turned cruel to me</a:t>
            </a:r>
            <a:r>
              <a:rPr lang="en-US" b="1" dirty="0" smtClean="0">
                <a:solidFill>
                  <a:srgbClr val="008000"/>
                </a:solidFill>
              </a:rPr>
              <a:t>; with </a:t>
            </a:r>
            <a:r>
              <a:rPr lang="en-US" b="1" dirty="0">
                <a:solidFill>
                  <a:srgbClr val="008000"/>
                </a:solidFill>
              </a:rPr>
              <a:t>the might of your hand you persecute me</a:t>
            </a:r>
            <a:r>
              <a:rPr lang="en-US" b="1" dirty="0" smtClean="0">
                <a:solidFill>
                  <a:srgbClr val="008000"/>
                </a:solidFill>
              </a:rPr>
              <a:t>. 22  </a:t>
            </a:r>
            <a:r>
              <a:rPr lang="en-US" b="1" dirty="0">
                <a:solidFill>
                  <a:srgbClr val="008000"/>
                </a:solidFill>
              </a:rPr>
              <a:t>You lift me up on the wind; you make me ride on it</a:t>
            </a:r>
            <a:r>
              <a:rPr lang="en-US" b="1" dirty="0" smtClean="0">
                <a:solidFill>
                  <a:srgbClr val="008000"/>
                </a:solidFill>
              </a:rPr>
              <a:t>, and </a:t>
            </a:r>
            <a:r>
              <a:rPr lang="en-US" b="1" dirty="0">
                <a:solidFill>
                  <a:srgbClr val="008000"/>
                </a:solidFill>
              </a:rPr>
              <a:t>you toss me about in the roar of the storm</a:t>
            </a:r>
            <a:r>
              <a:rPr lang="en-US" b="1" dirty="0" smtClean="0">
                <a:solidFill>
                  <a:srgbClr val="008000"/>
                </a:solidFill>
              </a:rPr>
              <a:t>. 23  </a:t>
            </a:r>
            <a:r>
              <a:rPr lang="en-US" b="1" dirty="0">
                <a:solidFill>
                  <a:srgbClr val="008000"/>
                </a:solidFill>
              </a:rPr>
              <a:t>For I know that you will bring me to </a:t>
            </a:r>
            <a:r>
              <a:rPr lang="en-US" b="1" dirty="0" smtClean="0">
                <a:solidFill>
                  <a:srgbClr val="008000"/>
                </a:solidFill>
              </a:rPr>
              <a:t>death and </a:t>
            </a:r>
            <a:r>
              <a:rPr lang="en-US" b="1" dirty="0">
                <a:solidFill>
                  <a:srgbClr val="008000"/>
                </a:solidFill>
              </a:rPr>
              <a:t>to the house appointed for all living.</a:t>
            </a:r>
          </a:p>
          <a:p>
            <a:pPr marL="0" indent="231775">
              <a:buNone/>
            </a:pPr>
            <a:r>
              <a:rPr lang="en-US" dirty="0"/>
              <a:t>24 "Yet does not one in a heap of ruins stretch out his hand</a:t>
            </a:r>
            <a:r>
              <a:rPr lang="en-US" dirty="0" smtClean="0"/>
              <a:t>, and </a:t>
            </a:r>
            <a:r>
              <a:rPr lang="en-US" dirty="0"/>
              <a:t>in his disaster cry for help? 25 </a:t>
            </a:r>
            <a:r>
              <a:rPr lang="en-US" b="1" dirty="0">
                <a:solidFill>
                  <a:srgbClr val="7030A0"/>
                </a:solidFill>
              </a:rPr>
              <a:t>Did not I weep for him whose day was hard</a:t>
            </a:r>
            <a:r>
              <a:rPr lang="en-US" b="1" dirty="0" smtClean="0">
                <a:solidFill>
                  <a:srgbClr val="7030A0"/>
                </a:solidFill>
              </a:rPr>
              <a:t>? Was </a:t>
            </a:r>
            <a:r>
              <a:rPr lang="en-US" b="1" dirty="0">
                <a:solidFill>
                  <a:srgbClr val="7030A0"/>
                </a:solidFill>
              </a:rPr>
              <a:t>not my soul grieved for the needy</a:t>
            </a:r>
            <a:r>
              <a:rPr lang="en-US" b="1" dirty="0" smtClean="0">
                <a:solidFill>
                  <a:srgbClr val="7030A0"/>
                </a:solidFill>
              </a:rPr>
              <a:t>? </a:t>
            </a:r>
            <a:r>
              <a:rPr lang="en-US" dirty="0" smtClean="0"/>
              <a:t>26 </a:t>
            </a:r>
            <a:r>
              <a:rPr lang="en-US" b="1" dirty="0">
                <a:solidFill>
                  <a:srgbClr val="0000CC"/>
                </a:solidFill>
              </a:rPr>
              <a:t>But when I hoped for good, evil came</a:t>
            </a:r>
            <a:r>
              <a:rPr lang="en-US" b="1" dirty="0" smtClean="0">
                <a:solidFill>
                  <a:srgbClr val="0000CC"/>
                </a:solidFill>
              </a:rPr>
              <a:t>, and </a:t>
            </a:r>
            <a:r>
              <a:rPr lang="en-US" b="1" dirty="0">
                <a:solidFill>
                  <a:srgbClr val="0000CC"/>
                </a:solidFill>
              </a:rPr>
              <a:t>when I waited for light, darkness came</a:t>
            </a:r>
            <a:r>
              <a:rPr lang="en-US" b="1" dirty="0" smtClean="0">
                <a:solidFill>
                  <a:srgbClr val="0000CC"/>
                </a:solidFill>
              </a:rPr>
              <a:t>. </a:t>
            </a:r>
            <a:r>
              <a:rPr lang="en-US" dirty="0" smtClean="0"/>
              <a:t>27 </a:t>
            </a:r>
            <a:r>
              <a:rPr lang="en-US" dirty="0"/>
              <a:t>My inward parts are in turmoil and never still</a:t>
            </a:r>
            <a:r>
              <a:rPr lang="en-US" dirty="0" smtClean="0"/>
              <a:t>; days </a:t>
            </a:r>
            <a:r>
              <a:rPr lang="en-US" dirty="0"/>
              <a:t>of affliction come to meet me</a:t>
            </a:r>
            <a:r>
              <a:rPr lang="en-US" dirty="0" smtClean="0"/>
              <a:t>. 28 </a:t>
            </a:r>
            <a:r>
              <a:rPr lang="en-US" b="1" dirty="0">
                <a:solidFill>
                  <a:srgbClr val="0000CC"/>
                </a:solidFill>
              </a:rPr>
              <a:t>I go about darkened, but not by the sun</a:t>
            </a:r>
            <a:r>
              <a:rPr lang="en-US" b="1" dirty="0" smtClean="0">
                <a:solidFill>
                  <a:srgbClr val="0000CC"/>
                </a:solidFill>
              </a:rPr>
              <a:t>; I </a:t>
            </a:r>
            <a:r>
              <a:rPr lang="en-US" b="1" dirty="0">
                <a:solidFill>
                  <a:srgbClr val="0000CC"/>
                </a:solidFill>
              </a:rPr>
              <a:t>stand up in the assembly and cry for help</a:t>
            </a:r>
            <a:r>
              <a:rPr lang="en-US" b="1" dirty="0" smtClean="0">
                <a:solidFill>
                  <a:srgbClr val="0000CC"/>
                </a:solidFill>
              </a:rPr>
              <a:t>. </a:t>
            </a:r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1000" y="5337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God has cast Job away &amp; caused his ridicule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11820" y="6174059"/>
            <a:ext cx="762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Job sees no other answer to his situation</a:t>
            </a:r>
          </a:p>
        </p:txBody>
      </p:sp>
    </p:spTree>
    <p:extLst>
      <p:ext uri="{BB962C8B-B14F-4D97-AF65-F5344CB8AC3E}">
        <p14:creationId xmlns:p14="http://schemas.microsoft.com/office/powerpoint/2010/main" val="313653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6248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</a:rPr>
              <a:t>Job’s Final words attempt to declares his Righteousness (31)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6553200" cy="39624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00CC"/>
                </a:solidFill>
              </a:rPr>
              <a:t>1-12</a:t>
            </a:r>
            <a:r>
              <a:rPr lang="en-US" dirty="0" smtClean="0"/>
              <a:t>   All Sexual sins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CC"/>
                </a:solidFill>
              </a:rPr>
              <a:t>13-15</a:t>
            </a:r>
            <a:r>
              <a:rPr lang="en-US" dirty="0" smtClean="0"/>
              <a:t>  Abuse of his servants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CC"/>
                </a:solidFill>
              </a:rPr>
              <a:t>16-23</a:t>
            </a:r>
            <a:r>
              <a:rPr lang="en-US" dirty="0" smtClean="0"/>
              <a:t>  Abuse of poor, widows, orphans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CC"/>
                </a:solidFill>
              </a:rPr>
              <a:t>24-25 </a:t>
            </a:r>
            <a:r>
              <a:rPr lang="en-US" dirty="0" smtClean="0"/>
              <a:t> Coveting riches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CC"/>
                </a:solidFill>
              </a:rPr>
              <a:t>26-28</a:t>
            </a:r>
            <a:r>
              <a:rPr lang="en-US" dirty="0" smtClean="0"/>
              <a:t>  Idolatry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CC"/>
                </a:solidFill>
              </a:rPr>
              <a:t>29-30</a:t>
            </a:r>
            <a:r>
              <a:rPr lang="en-US" dirty="0" smtClean="0"/>
              <a:t>  Joy over his enemy’s destruction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CC"/>
                </a:solidFill>
              </a:rPr>
              <a:t>31-32</a:t>
            </a:r>
            <a:r>
              <a:rPr lang="en-US" dirty="0" smtClean="0"/>
              <a:t>  Failure to show hospitality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CC"/>
                </a:solidFill>
              </a:rPr>
              <a:t>33-34</a:t>
            </a:r>
            <a:r>
              <a:rPr lang="en-US" dirty="0" smtClean="0"/>
              <a:t>  Attempting to hide his sins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00CC"/>
                </a:solidFill>
              </a:rPr>
              <a:t>38-40</a:t>
            </a:r>
            <a:r>
              <a:rPr lang="en-US" dirty="0" smtClean="0"/>
              <a:t>  Abuse of the land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092200" y="5791200"/>
            <a:ext cx="645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He still failed to realize that all his righteousness was really God’s</a:t>
            </a:r>
            <a:endParaRPr lang="en-US" sz="28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4800" y="1405042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7030A0"/>
                </a:solidFill>
                <a:latin typeface="Comic Sans MS" pitchFamily="66" charset="0"/>
              </a:rPr>
              <a:t>Job claims to be innocent of:</a:t>
            </a:r>
            <a:endParaRPr lang="en-US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26" name="Picture 2" descr="Image result for Job bib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9" t="30886" r="16845" b="868"/>
          <a:stretch/>
        </p:blipFill>
        <p:spPr bwMode="auto">
          <a:xfrm>
            <a:off x="6629400" y="76200"/>
            <a:ext cx="2362201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967221" y="3207023"/>
            <a:ext cx="1981200" cy="2895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A400A4"/>
                </a:solidFill>
                <a:latin typeface="Comic Sans MS" pitchFamily="66" charset="0"/>
              </a:rPr>
              <a:t>How will he ever stay humble?</a:t>
            </a:r>
          </a:p>
        </p:txBody>
      </p:sp>
    </p:spTree>
    <p:extLst>
      <p:ext uri="{BB962C8B-B14F-4D97-AF65-F5344CB8AC3E}">
        <p14:creationId xmlns:p14="http://schemas.microsoft.com/office/powerpoint/2010/main" val="269308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152400"/>
            <a:ext cx="9158514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675620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</a:rPr>
              <a:t>Job 31:35-37 </a:t>
            </a:r>
            <a:r>
              <a:rPr lang="en-US" sz="4000" b="1" dirty="0" smtClean="0">
                <a:solidFill>
                  <a:srgbClr val="663300"/>
                </a:solidFill>
              </a:rPr>
              <a:t>(ESV)</a:t>
            </a:r>
            <a:endParaRPr lang="en-US" sz="40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038600"/>
          </a:xfrm>
        </p:spPr>
        <p:txBody>
          <a:bodyPr>
            <a:normAutofit/>
          </a:bodyPr>
          <a:lstStyle/>
          <a:p>
            <a:pPr marL="0" indent="231775">
              <a:buNone/>
            </a:pPr>
            <a:r>
              <a:rPr lang="en-US" dirty="0" smtClean="0"/>
              <a:t>35 </a:t>
            </a:r>
            <a:r>
              <a:rPr lang="en-US" b="1" dirty="0">
                <a:solidFill>
                  <a:srgbClr val="0000CC"/>
                </a:solidFill>
              </a:rPr>
              <a:t>Oh, that I had one to hear me</a:t>
            </a:r>
            <a:r>
              <a:rPr lang="en-US" b="1" dirty="0" smtClean="0">
                <a:solidFill>
                  <a:srgbClr val="0000CC"/>
                </a:solidFill>
              </a:rPr>
              <a:t>! </a:t>
            </a:r>
            <a:r>
              <a:rPr lang="en-US" dirty="0" smtClean="0"/>
              <a:t>(</a:t>
            </a:r>
            <a:r>
              <a:rPr lang="en-US" dirty="0"/>
              <a:t>Here is my signature! Let the Almighty answer me</a:t>
            </a:r>
            <a:r>
              <a:rPr lang="en-US" dirty="0" smtClean="0"/>
              <a:t>!) </a:t>
            </a:r>
            <a:r>
              <a:rPr lang="en-US" b="1" dirty="0" smtClean="0">
                <a:solidFill>
                  <a:srgbClr val="0000CC"/>
                </a:solidFill>
              </a:rPr>
              <a:t>Oh</a:t>
            </a:r>
            <a:r>
              <a:rPr lang="en-US" b="1" dirty="0">
                <a:solidFill>
                  <a:srgbClr val="0000CC"/>
                </a:solidFill>
              </a:rPr>
              <a:t>, that I had the indictment written by my adversary</a:t>
            </a:r>
            <a:r>
              <a:rPr lang="en-US" b="1" dirty="0" smtClean="0">
                <a:solidFill>
                  <a:srgbClr val="0000CC"/>
                </a:solidFill>
              </a:rPr>
              <a:t>! </a:t>
            </a:r>
            <a:r>
              <a:rPr lang="en-US" dirty="0" smtClean="0"/>
              <a:t>36 </a:t>
            </a:r>
            <a:r>
              <a:rPr lang="en-US" dirty="0"/>
              <a:t>Surely I would carry it on my shoulder</a:t>
            </a:r>
            <a:r>
              <a:rPr lang="en-US" dirty="0" smtClean="0"/>
              <a:t>; I </a:t>
            </a:r>
            <a:r>
              <a:rPr lang="en-US" dirty="0"/>
              <a:t>would bind it on me as a crown</a:t>
            </a:r>
            <a:r>
              <a:rPr lang="en-US" dirty="0" smtClean="0"/>
              <a:t>; 37 </a:t>
            </a:r>
            <a:r>
              <a:rPr lang="en-US" b="1" dirty="0">
                <a:solidFill>
                  <a:srgbClr val="0000CC"/>
                </a:solidFill>
              </a:rPr>
              <a:t>I would give him an account of all my steps</a:t>
            </a:r>
            <a:r>
              <a:rPr lang="en-US" b="1" dirty="0" smtClean="0">
                <a:solidFill>
                  <a:srgbClr val="0000CC"/>
                </a:solidFill>
              </a:rPr>
              <a:t>; </a:t>
            </a:r>
            <a:r>
              <a:rPr lang="en-US" b="1" dirty="0" smtClean="0">
                <a:solidFill>
                  <a:srgbClr val="0070C0"/>
                </a:solidFill>
              </a:rPr>
              <a:t>like </a:t>
            </a:r>
            <a:r>
              <a:rPr lang="en-US" b="1" dirty="0">
                <a:solidFill>
                  <a:srgbClr val="0070C0"/>
                </a:solidFill>
              </a:rPr>
              <a:t>a prince I would approach him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6800" y="533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Job’s final thoughts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2000" y="5867400"/>
            <a:ext cx="7848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 smtClean="0">
                <a:solidFill>
                  <a:srgbClr val="00B050"/>
                </a:solidFill>
                <a:latin typeface="Comic Sans MS" pitchFamily="66" charset="0"/>
              </a:rPr>
              <a:t>Job longs for an explanation of the indictment against him, so he can clear his character</a:t>
            </a:r>
          </a:p>
        </p:txBody>
      </p:sp>
    </p:spTree>
    <p:extLst>
      <p:ext uri="{BB962C8B-B14F-4D97-AF65-F5344CB8AC3E}">
        <p14:creationId xmlns:p14="http://schemas.microsoft.com/office/powerpoint/2010/main" val="194532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10599</TotalTime>
  <Words>12897</Words>
  <Application>Microsoft Office PowerPoint</Application>
  <PresentationFormat>On-screen Show (4:3)</PresentationFormat>
  <Paragraphs>621</Paragraphs>
  <Slides>108</Slides>
  <Notes>93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3" baseType="lpstr"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Job 4:1-6  (ESV)</vt:lpstr>
      <vt:lpstr>Job 4:7-9  (ESV)</vt:lpstr>
      <vt:lpstr>Job 4:12-16</vt:lpstr>
      <vt:lpstr>Job 4:17-19</vt:lpstr>
      <vt:lpstr>Job 5:1-6</vt:lpstr>
      <vt:lpstr>PowerPoint Presentation</vt:lpstr>
      <vt:lpstr>Job 5:8-9, 17-18 </vt:lpstr>
      <vt:lpstr>Job 5:17-18</vt:lpstr>
      <vt:lpstr>Job 6:1-5, 8-9</vt:lpstr>
      <vt:lpstr>Job 6:14-15, 21-23  (NIV)</vt:lpstr>
      <vt:lpstr>Effective Comforters</vt:lpstr>
      <vt:lpstr>Job 6:24-30</vt:lpstr>
      <vt:lpstr>Job 7:5, 17, 20-21</vt:lpstr>
      <vt:lpstr>Bildad builds his case on his interpretation of how God treated the wicked in the past</vt:lpstr>
      <vt:lpstr>Job 8:1-7</vt:lpstr>
      <vt:lpstr>Job 8:8-13</vt:lpstr>
      <vt:lpstr>Job 8:20-22</vt:lpstr>
      <vt:lpstr>Job 9:2-3, 14-20</vt:lpstr>
      <vt:lpstr>Job 9:21-24 (NASB)</vt:lpstr>
      <vt:lpstr>Job 9:32-35</vt:lpstr>
      <vt:lpstr>Job 10:14-17</vt:lpstr>
      <vt:lpstr>Job 11:1-6  (ESV)</vt:lpstr>
      <vt:lpstr>Job 11:13-20</vt:lpstr>
      <vt:lpstr>PowerPoint Presentation</vt:lpstr>
      <vt:lpstr>PowerPoint Presentation</vt:lpstr>
      <vt:lpstr>Job 12:1-9 (NCV)</vt:lpstr>
      <vt:lpstr>PowerPoint Presentation</vt:lpstr>
      <vt:lpstr>Job 13:1-3</vt:lpstr>
      <vt:lpstr>Job 13:4-12 (NIV)</vt:lpstr>
      <vt:lpstr>Job 13:13-19</vt:lpstr>
      <vt:lpstr>PowerPoint Presentation</vt:lpstr>
      <vt:lpstr>Job 13:20-26</vt:lpstr>
      <vt:lpstr>PowerPoint Presentation</vt:lpstr>
      <vt:lpstr>Job 14:13-19</vt:lpstr>
      <vt:lpstr>Tragic position of the Friends</vt:lpstr>
      <vt:lpstr>PowerPoint Presentation</vt:lpstr>
      <vt:lpstr>PowerPoint Presentation</vt:lpstr>
      <vt:lpstr>Job 15:1-6 (NASB)</vt:lpstr>
      <vt:lpstr>Job 15:7-13 (NIV)</vt:lpstr>
      <vt:lpstr>Job 15:14-18</vt:lpstr>
      <vt:lpstr>Job 15:20-26 (NIV)</vt:lpstr>
      <vt:lpstr>Job 15:27-35 (NiRV)</vt:lpstr>
      <vt:lpstr>Job 16:1-5</vt:lpstr>
      <vt:lpstr>Job 16:7-10</vt:lpstr>
      <vt:lpstr>Job 16:11-14</vt:lpstr>
      <vt:lpstr>Job 16:18-22 (ESV)</vt:lpstr>
      <vt:lpstr>Job’s Concern    at this time</vt:lpstr>
      <vt:lpstr>Job 17:1-5 (NASB)</vt:lpstr>
      <vt:lpstr>Job 17:6-9 (NIV)</vt:lpstr>
      <vt:lpstr>Job 17:10-16 (NIV)</vt:lpstr>
      <vt:lpstr>Job 18:1-6</vt:lpstr>
      <vt:lpstr>Job 18:12-14, 17-19, 21</vt:lpstr>
      <vt:lpstr>Bildad customizes his words to Job’s situation (Job 18)</vt:lpstr>
      <vt:lpstr>Job 19:1-6</vt:lpstr>
      <vt:lpstr>Job gets backed into a corner</vt:lpstr>
      <vt:lpstr>Job 19:7-12</vt:lpstr>
      <vt:lpstr>Job 19:13-20</vt:lpstr>
      <vt:lpstr>Job 19:21-22</vt:lpstr>
      <vt:lpstr>PowerPoint Presentation</vt:lpstr>
      <vt:lpstr>Job 19:23-27</vt:lpstr>
      <vt:lpstr>Job 19:28-29 (NIrV)</vt:lpstr>
      <vt:lpstr>Job 20:1-5</vt:lpstr>
      <vt:lpstr>Job 20:4-11</vt:lpstr>
      <vt:lpstr>Job 20: 12-19</vt:lpstr>
      <vt:lpstr>Job 20:20-25</vt:lpstr>
      <vt:lpstr>Job 20:26-29</vt:lpstr>
      <vt:lpstr>Job 21:1-6 (NCV)</vt:lpstr>
      <vt:lpstr>Job 21:7-16</vt:lpstr>
      <vt:lpstr>Job 21:17-21 (ESV)</vt:lpstr>
      <vt:lpstr>Job 21:22-26</vt:lpstr>
      <vt:lpstr>Job 21:27-34 (ESV)</vt:lpstr>
      <vt:lpstr>PowerPoint Presentation</vt:lpstr>
      <vt:lpstr>Job 22:4-11 (NIV)</vt:lpstr>
      <vt:lpstr>PowerPoint Presentation</vt:lpstr>
      <vt:lpstr>Job 23:1-7</vt:lpstr>
      <vt:lpstr>Job 23:8-12</vt:lpstr>
      <vt:lpstr>Job 23:13-17 (NASB)</vt:lpstr>
      <vt:lpstr>Job 24:1-8 (NIV)</vt:lpstr>
      <vt:lpstr>Job 24:9-12 (NIV)</vt:lpstr>
      <vt:lpstr>Job 24:13-17 (NIV) </vt:lpstr>
      <vt:lpstr>Job 24:18-21</vt:lpstr>
      <vt:lpstr>Job 24:22-25</vt:lpstr>
      <vt:lpstr>Job 25</vt:lpstr>
      <vt:lpstr>Job’s Friends used Bible Principles, but did not apply them correctly</vt:lpstr>
      <vt:lpstr>Job 26:1-4</vt:lpstr>
      <vt:lpstr>Job 26:5-14</vt:lpstr>
      <vt:lpstr>Job 27:1-6</vt:lpstr>
      <vt:lpstr>Job 27:7-12</vt:lpstr>
      <vt:lpstr>Job 27:13-23</vt:lpstr>
      <vt:lpstr>Job 28:1-15</vt:lpstr>
      <vt:lpstr>Job 28:20-28</vt:lpstr>
      <vt:lpstr>Job 29:2-9</vt:lpstr>
      <vt:lpstr>Job 29:12-25</vt:lpstr>
      <vt:lpstr>Job 30:1-11 (ESV)</vt:lpstr>
      <vt:lpstr>Job 30:16-28 (ESV)</vt:lpstr>
      <vt:lpstr>Job’s Final words attempt to declares his Righteousness (31)</vt:lpstr>
      <vt:lpstr>Job 31:35-37 (ESV)</vt:lpstr>
      <vt:lpstr>Job’s Development through the Speeches Job’s Relationship with God</vt:lpstr>
      <vt:lpstr>Job’s Development through the Speeches Job’s Relationship with His Friends</vt:lpstr>
      <vt:lpstr>Job’s Development through the Speeches Job’s Understanding about                              God’s dealings with us now</vt:lpstr>
      <vt:lpstr>Job’s Development through the Speeches Job’s awareness of Resurrection</vt:lpstr>
      <vt:lpstr>Romans 10:1-3</vt:lpstr>
      <vt:lpstr>PowerPoint Presentation</vt:lpstr>
      <vt:lpstr>Becoming Effective Comforters</vt:lpstr>
      <vt:lpstr>Becoming Effective Comforters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</dc:creator>
  <cp:lastModifiedBy>James Styles</cp:lastModifiedBy>
  <cp:revision>281</cp:revision>
  <dcterms:created xsi:type="dcterms:W3CDTF">2010-08-16T17:29:37Z</dcterms:created>
  <dcterms:modified xsi:type="dcterms:W3CDTF">2020-03-12T02:39:31Z</dcterms:modified>
</cp:coreProperties>
</file>