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442" r:id="rId2"/>
    <p:sldId id="444" r:id="rId3"/>
    <p:sldId id="445" r:id="rId4"/>
    <p:sldId id="446" r:id="rId5"/>
    <p:sldId id="513" r:id="rId6"/>
    <p:sldId id="447" r:id="rId7"/>
    <p:sldId id="448" r:id="rId8"/>
    <p:sldId id="449" r:id="rId9"/>
    <p:sldId id="499" r:id="rId10"/>
    <p:sldId id="505" r:id="rId11"/>
    <p:sldId id="506" r:id="rId12"/>
    <p:sldId id="500" r:id="rId13"/>
    <p:sldId id="501" r:id="rId14"/>
    <p:sldId id="456" r:id="rId15"/>
    <p:sldId id="457" r:id="rId16"/>
    <p:sldId id="458" r:id="rId17"/>
    <p:sldId id="459" r:id="rId18"/>
    <p:sldId id="460" r:id="rId19"/>
    <p:sldId id="461" r:id="rId20"/>
    <p:sldId id="462" r:id="rId21"/>
    <p:sldId id="520" r:id="rId22"/>
    <p:sldId id="463" r:id="rId23"/>
    <p:sldId id="514" r:id="rId24"/>
    <p:sldId id="464" r:id="rId25"/>
    <p:sldId id="465" r:id="rId26"/>
    <p:sldId id="466" r:id="rId27"/>
    <p:sldId id="504" r:id="rId28"/>
    <p:sldId id="468" r:id="rId29"/>
    <p:sldId id="469" r:id="rId30"/>
    <p:sldId id="470" r:id="rId31"/>
    <p:sldId id="471" r:id="rId32"/>
    <p:sldId id="472" r:id="rId33"/>
    <p:sldId id="515" r:id="rId34"/>
    <p:sldId id="473" r:id="rId35"/>
    <p:sldId id="474" r:id="rId36"/>
    <p:sldId id="475" r:id="rId37"/>
    <p:sldId id="476" r:id="rId38"/>
    <p:sldId id="477" r:id="rId39"/>
    <p:sldId id="478" r:id="rId40"/>
    <p:sldId id="516" r:id="rId41"/>
    <p:sldId id="479" r:id="rId42"/>
    <p:sldId id="480" r:id="rId43"/>
    <p:sldId id="481" r:id="rId44"/>
    <p:sldId id="482" r:id="rId45"/>
    <p:sldId id="517" r:id="rId46"/>
    <p:sldId id="483" r:id="rId47"/>
    <p:sldId id="518" r:id="rId48"/>
    <p:sldId id="484" r:id="rId49"/>
    <p:sldId id="510" r:id="rId50"/>
    <p:sldId id="509" r:id="rId51"/>
    <p:sldId id="508" r:id="rId52"/>
    <p:sldId id="507" r:id="rId53"/>
    <p:sldId id="485" r:id="rId54"/>
    <p:sldId id="486" r:id="rId55"/>
    <p:sldId id="503" r:id="rId56"/>
    <p:sldId id="489" r:id="rId57"/>
    <p:sldId id="490"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343"/>
    <a:srgbClr val="0000CC"/>
    <a:srgbClr val="663300"/>
    <a:srgbClr val="008000"/>
    <a:srgbClr val="CC00CC"/>
    <a:srgbClr val="FF9900"/>
    <a:srgbClr val="FFC5E2"/>
    <a:srgbClr val="FFDF79"/>
    <a:srgbClr val="82C836"/>
    <a:srgbClr val="C0E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22" d="100"/>
          <a:sy n="122" d="100"/>
        </p:scale>
        <p:origin x="1206" y="10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412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8C481-C12E-4E5E-8C97-17372D1217D9}" type="datetimeFigureOut">
              <a:rPr lang="en-US" smtClean="0"/>
              <a:pPr/>
              <a:t>3/11/2020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5166E-042E-477A-8CA1-B8E10594A22A}" type="slidenum">
              <a:rPr lang="en-US" smtClean="0"/>
              <a:pPr/>
              <a:t>‹#›</a:t>
            </a:fld>
            <a:endParaRPr lang="en-US"/>
          </a:p>
        </p:txBody>
      </p:sp>
    </p:spTree>
    <p:extLst>
      <p:ext uri="{BB962C8B-B14F-4D97-AF65-F5344CB8AC3E}">
        <p14:creationId xmlns:p14="http://schemas.microsoft.com/office/powerpoint/2010/main" val="38351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5166E-042E-477A-8CA1-B8E10594A22A}" type="slidenum">
              <a:rPr lang="en-US" smtClean="0"/>
              <a:pPr/>
              <a:t>1</a:t>
            </a:fld>
            <a:endParaRPr lang="en-US"/>
          </a:p>
        </p:txBody>
      </p:sp>
    </p:spTree>
    <p:extLst>
      <p:ext uri="{BB962C8B-B14F-4D97-AF65-F5344CB8AC3E}">
        <p14:creationId xmlns:p14="http://schemas.microsoft.com/office/powerpoint/2010/main" val="2723355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768044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543123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988376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18</a:t>
            </a:fld>
            <a:endParaRPr lang="en-US"/>
          </a:p>
        </p:txBody>
      </p:sp>
    </p:spTree>
    <p:extLst>
      <p:ext uri="{BB962C8B-B14F-4D97-AF65-F5344CB8AC3E}">
        <p14:creationId xmlns:p14="http://schemas.microsoft.com/office/powerpoint/2010/main" val="3258292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69531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20</a:t>
            </a:fld>
            <a:endParaRPr lang="en-US"/>
          </a:p>
        </p:txBody>
      </p:sp>
    </p:spTree>
    <p:extLst>
      <p:ext uri="{BB962C8B-B14F-4D97-AF65-F5344CB8AC3E}">
        <p14:creationId xmlns:p14="http://schemas.microsoft.com/office/powerpoint/2010/main" val="1673992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058810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23</a:t>
            </a:fld>
            <a:endParaRPr lang="en-US"/>
          </a:p>
        </p:txBody>
      </p:sp>
    </p:spTree>
    <p:extLst>
      <p:ext uri="{BB962C8B-B14F-4D97-AF65-F5344CB8AC3E}">
        <p14:creationId xmlns:p14="http://schemas.microsoft.com/office/powerpoint/2010/main" val="2787681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24</a:t>
            </a:fld>
            <a:endParaRPr lang="en-US"/>
          </a:p>
        </p:txBody>
      </p:sp>
    </p:spTree>
    <p:extLst>
      <p:ext uri="{BB962C8B-B14F-4D97-AF65-F5344CB8AC3E}">
        <p14:creationId xmlns:p14="http://schemas.microsoft.com/office/powerpoint/2010/main" val="707419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405546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403031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848756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594005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28</a:t>
            </a:fld>
            <a:endParaRPr lang="en-US"/>
          </a:p>
        </p:txBody>
      </p:sp>
    </p:spTree>
    <p:extLst>
      <p:ext uri="{BB962C8B-B14F-4D97-AF65-F5344CB8AC3E}">
        <p14:creationId xmlns:p14="http://schemas.microsoft.com/office/powerpoint/2010/main" val="726550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60351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30</a:t>
            </a:fld>
            <a:endParaRPr lang="en-US"/>
          </a:p>
        </p:txBody>
      </p:sp>
    </p:spTree>
    <p:extLst>
      <p:ext uri="{BB962C8B-B14F-4D97-AF65-F5344CB8AC3E}">
        <p14:creationId xmlns:p14="http://schemas.microsoft.com/office/powerpoint/2010/main" val="25409845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31</a:t>
            </a:fld>
            <a:endParaRPr lang="en-US"/>
          </a:p>
        </p:txBody>
      </p:sp>
    </p:spTree>
    <p:extLst>
      <p:ext uri="{BB962C8B-B14F-4D97-AF65-F5344CB8AC3E}">
        <p14:creationId xmlns:p14="http://schemas.microsoft.com/office/powerpoint/2010/main" val="15431850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32</a:t>
            </a:fld>
            <a:endParaRPr lang="en-US"/>
          </a:p>
        </p:txBody>
      </p:sp>
    </p:spTree>
    <p:extLst>
      <p:ext uri="{BB962C8B-B14F-4D97-AF65-F5344CB8AC3E}">
        <p14:creationId xmlns:p14="http://schemas.microsoft.com/office/powerpoint/2010/main" val="2964207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33</a:t>
            </a:fld>
            <a:endParaRPr lang="en-US"/>
          </a:p>
        </p:txBody>
      </p:sp>
    </p:spTree>
    <p:extLst>
      <p:ext uri="{BB962C8B-B14F-4D97-AF65-F5344CB8AC3E}">
        <p14:creationId xmlns:p14="http://schemas.microsoft.com/office/powerpoint/2010/main" val="3599474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34</a:t>
            </a:fld>
            <a:endParaRPr lang="en-US"/>
          </a:p>
        </p:txBody>
      </p:sp>
    </p:spTree>
    <p:extLst>
      <p:ext uri="{BB962C8B-B14F-4D97-AF65-F5344CB8AC3E}">
        <p14:creationId xmlns:p14="http://schemas.microsoft.com/office/powerpoint/2010/main" val="93972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35</a:t>
            </a:fld>
            <a:endParaRPr lang="en-US"/>
          </a:p>
        </p:txBody>
      </p:sp>
    </p:spTree>
    <p:extLst>
      <p:ext uri="{BB962C8B-B14F-4D97-AF65-F5344CB8AC3E}">
        <p14:creationId xmlns:p14="http://schemas.microsoft.com/office/powerpoint/2010/main" val="2748123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a:t>
            </a:fld>
            <a:endParaRPr lang="en-US"/>
          </a:p>
        </p:txBody>
      </p:sp>
    </p:spTree>
    <p:extLst>
      <p:ext uri="{BB962C8B-B14F-4D97-AF65-F5344CB8AC3E}">
        <p14:creationId xmlns:p14="http://schemas.microsoft.com/office/powerpoint/2010/main" val="34579997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7403335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37</a:t>
            </a:fld>
            <a:endParaRPr lang="en-US"/>
          </a:p>
        </p:txBody>
      </p:sp>
    </p:spTree>
    <p:extLst>
      <p:ext uri="{BB962C8B-B14F-4D97-AF65-F5344CB8AC3E}">
        <p14:creationId xmlns:p14="http://schemas.microsoft.com/office/powerpoint/2010/main" val="30442980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7342359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081565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9848437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4609320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9236872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3536955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8736942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174850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a:t>
            </a:fld>
            <a:endParaRPr lang="en-US"/>
          </a:p>
        </p:txBody>
      </p:sp>
    </p:spTree>
    <p:extLst>
      <p:ext uri="{BB962C8B-B14F-4D97-AF65-F5344CB8AC3E}">
        <p14:creationId xmlns:p14="http://schemas.microsoft.com/office/powerpoint/2010/main" val="35046729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1791608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4077559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21296794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9014933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42725634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37327889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0464713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494904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55</a:t>
            </a:fld>
            <a:endParaRPr lang="en-US"/>
          </a:p>
        </p:txBody>
      </p:sp>
    </p:spTree>
    <p:extLst>
      <p:ext uri="{BB962C8B-B14F-4D97-AF65-F5344CB8AC3E}">
        <p14:creationId xmlns:p14="http://schemas.microsoft.com/office/powerpoint/2010/main" val="1096120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435202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a:t>
            </a:fld>
            <a:endParaRPr lang="en-US"/>
          </a:p>
        </p:txBody>
      </p:sp>
    </p:spTree>
    <p:extLst>
      <p:ext uri="{BB962C8B-B14F-4D97-AF65-F5344CB8AC3E}">
        <p14:creationId xmlns:p14="http://schemas.microsoft.com/office/powerpoint/2010/main" val="3641025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911977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94465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14</a:t>
            </a:fld>
            <a:endParaRPr lang="en-US"/>
          </a:p>
        </p:txBody>
      </p:sp>
    </p:spTree>
    <p:extLst>
      <p:ext uri="{BB962C8B-B14F-4D97-AF65-F5344CB8AC3E}">
        <p14:creationId xmlns:p14="http://schemas.microsoft.com/office/powerpoint/2010/main" val="3739922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pPr/>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pPr/>
              <a:t>3/11/2020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pPr/>
              <a:t>3/11/2020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pPr/>
              <a:t>3/11/2020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AB5A5-581C-4AC5-9A7A-7B9A2E6D0C32}" type="datetimeFigureOut">
              <a:rPr lang="en-US" smtClean="0"/>
              <a:pPr/>
              <a:t>3/11/2020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B903-DFBC-4CD7-8174-F2FDDEBED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5631"/>
            <a:ext cx="8305800" cy="1676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solidFill>
                  <a:srgbClr val="C00000"/>
                </a:solidFill>
              </a:rPr>
              <a:t>Job: Understanding How       God Trains His Children</a:t>
            </a:r>
          </a:p>
        </p:txBody>
      </p:sp>
      <p:sp>
        <p:nvSpPr>
          <p:cNvPr id="4" name="Text Box 5"/>
          <p:cNvSpPr txBox="1">
            <a:spLocks noChangeArrowheads="1"/>
          </p:cNvSpPr>
          <p:nvPr/>
        </p:nvSpPr>
        <p:spPr bwMode="auto">
          <a:xfrm>
            <a:off x="27354" y="6096000"/>
            <a:ext cx="89916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3) </a:t>
            </a:r>
            <a:r>
              <a:rPr lang="en-US" sz="3200" b="1" dirty="0" err="1" smtClean="0">
                <a:solidFill>
                  <a:srgbClr val="00B050"/>
                </a:solidFill>
                <a:latin typeface="Comic Sans MS" pitchFamily="66" charset="0"/>
              </a:rPr>
              <a:t>Elihu’s</a:t>
            </a:r>
            <a:r>
              <a:rPr lang="en-US" sz="3200" b="1" dirty="0" smtClean="0">
                <a:solidFill>
                  <a:srgbClr val="00B050"/>
                </a:solidFill>
                <a:latin typeface="Comic Sans MS" pitchFamily="66" charset="0"/>
              </a:rPr>
              <a:t> New Approach</a:t>
            </a:r>
            <a:endParaRPr lang="en-US" sz="3200" b="1" dirty="0">
              <a:solidFill>
                <a:srgbClr val="00B050"/>
              </a:solidFill>
              <a:latin typeface="Comic Sans MS" pitchFamily="66" charset="0"/>
            </a:endParaRPr>
          </a:p>
        </p:txBody>
      </p:sp>
      <p:pic>
        <p:nvPicPr>
          <p:cNvPr id="5" name="Picture 2" descr="Image result for job friends elih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86868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760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81000"/>
            <a:ext cx="9158514" cy="6096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35538" y="904220"/>
            <a:ext cx="7010400" cy="914400"/>
          </a:xfrm>
        </p:spPr>
        <p:txBody>
          <a:bodyPr>
            <a:noAutofit/>
          </a:bodyPr>
          <a:lstStyle/>
          <a:p>
            <a:r>
              <a:rPr lang="en-US" sz="4800" b="1" dirty="0" smtClean="0">
                <a:solidFill>
                  <a:srgbClr val="663300"/>
                </a:solidFill>
              </a:rPr>
              <a:t>Isaiah 53:5 (NKJV)</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92905"/>
            <a:ext cx="7086600" cy="4429780"/>
          </a:xfrm>
        </p:spPr>
        <p:txBody>
          <a:bodyPr>
            <a:normAutofit fontScale="85000" lnSpcReduction="10000"/>
          </a:bodyPr>
          <a:lstStyle/>
          <a:p>
            <a:pPr marL="0" indent="231775">
              <a:buNone/>
            </a:pPr>
            <a:r>
              <a:rPr lang="en-US" dirty="0" smtClean="0"/>
              <a:t>5 </a:t>
            </a:r>
            <a:r>
              <a:rPr lang="en-US" dirty="0"/>
              <a:t>But He was wounded for our transgressions</a:t>
            </a:r>
            <a:r>
              <a:rPr lang="en-US" dirty="0" smtClean="0"/>
              <a:t>, he </a:t>
            </a:r>
            <a:r>
              <a:rPr lang="en-US" dirty="0"/>
              <a:t>was bruised for our iniquities</a:t>
            </a:r>
            <a:r>
              <a:rPr lang="en-US" dirty="0" smtClean="0"/>
              <a:t>; The </a:t>
            </a:r>
            <a:r>
              <a:rPr lang="en-US" b="1" dirty="0">
                <a:solidFill>
                  <a:srgbClr val="0000CC"/>
                </a:solidFill>
              </a:rPr>
              <a:t>chastisement</a:t>
            </a:r>
            <a:r>
              <a:rPr lang="en-US" dirty="0">
                <a:solidFill>
                  <a:srgbClr val="0000CC"/>
                </a:solidFill>
              </a:rPr>
              <a:t> </a:t>
            </a:r>
            <a:r>
              <a:rPr lang="en-US" dirty="0"/>
              <a:t>for our peace was upon Him</a:t>
            </a:r>
            <a:r>
              <a:rPr lang="en-US" dirty="0" smtClean="0"/>
              <a:t>, and </a:t>
            </a:r>
            <a:r>
              <a:rPr lang="en-US" dirty="0"/>
              <a:t>by His stripes we are healed. </a:t>
            </a:r>
            <a:endParaRPr lang="en-US" dirty="0" smtClean="0"/>
          </a:p>
          <a:p>
            <a:pPr marL="0" indent="231775">
              <a:buNone/>
            </a:pPr>
            <a:endParaRPr lang="en-US" sz="900" dirty="0" smtClean="0"/>
          </a:p>
          <a:p>
            <a:pPr marL="0" indent="231775" algn="ctr">
              <a:buNone/>
            </a:pPr>
            <a:r>
              <a:rPr lang="en-US" sz="5600" b="1" dirty="0" smtClean="0">
                <a:solidFill>
                  <a:srgbClr val="663300"/>
                </a:solidFill>
              </a:rPr>
              <a:t>Isaiah 53:5 (NIV)</a:t>
            </a:r>
            <a:endParaRPr lang="en-US" sz="5600" b="1" dirty="0">
              <a:solidFill>
                <a:srgbClr val="663300"/>
              </a:solidFill>
            </a:endParaRPr>
          </a:p>
          <a:p>
            <a:pPr marL="0" indent="231775">
              <a:buNone/>
            </a:pPr>
            <a:r>
              <a:rPr lang="en-US" dirty="0"/>
              <a:t>5 But he was pierced for our transgressions</a:t>
            </a:r>
            <a:r>
              <a:rPr lang="en-US" dirty="0" smtClean="0"/>
              <a:t>, he </a:t>
            </a:r>
            <a:r>
              <a:rPr lang="en-US" dirty="0"/>
              <a:t>was crushed for our iniquities</a:t>
            </a:r>
            <a:r>
              <a:rPr lang="en-US" dirty="0" smtClean="0"/>
              <a:t>; the </a:t>
            </a:r>
            <a:r>
              <a:rPr lang="en-US" b="1" dirty="0">
                <a:solidFill>
                  <a:srgbClr val="0000CC"/>
                </a:solidFill>
              </a:rPr>
              <a:t>punishment</a:t>
            </a:r>
            <a:r>
              <a:rPr lang="en-US" dirty="0">
                <a:solidFill>
                  <a:srgbClr val="0000CC"/>
                </a:solidFill>
              </a:rPr>
              <a:t> </a:t>
            </a:r>
            <a:r>
              <a:rPr lang="en-US" dirty="0"/>
              <a:t>that brought us peace was upon him</a:t>
            </a:r>
            <a:r>
              <a:rPr lang="en-US" dirty="0" smtClean="0"/>
              <a:t>, and </a:t>
            </a:r>
            <a:r>
              <a:rPr lang="en-US" dirty="0"/>
              <a:t>by his wounds we are healed. </a:t>
            </a:r>
          </a:p>
          <a:p>
            <a:pPr marL="0" indent="231775">
              <a:buNone/>
            </a:pPr>
            <a:endParaRPr lang="en-US" dirty="0"/>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Chastisement or Punishment?</a:t>
            </a:r>
          </a:p>
        </p:txBody>
      </p:sp>
      <p:sp>
        <p:nvSpPr>
          <p:cNvPr id="7" name="Text Box 5"/>
          <p:cNvSpPr txBox="1">
            <a:spLocks noChangeArrowheads="1"/>
          </p:cNvSpPr>
          <p:nvPr/>
        </p:nvSpPr>
        <p:spPr bwMode="auto">
          <a:xfrm>
            <a:off x="990600" y="61722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Did God punish Jesus or chasten him?</a:t>
            </a:r>
          </a:p>
        </p:txBody>
      </p:sp>
    </p:spTree>
    <p:extLst>
      <p:ext uri="{BB962C8B-B14F-4D97-AF65-F5344CB8AC3E}">
        <p14:creationId xmlns:p14="http://schemas.microsoft.com/office/powerpoint/2010/main" val="1275086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600" y="0"/>
            <a:ext cx="7710774" cy="6881446"/>
          </a:xfrm>
          <a:prstGeom prst="rect">
            <a:avLst/>
          </a:prstGeom>
        </p:spPr>
      </p:pic>
      <p:sp>
        <p:nvSpPr>
          <p:cNvPr id="5" name="Rounded Rectangle 4"/>
          <p:cNvSpPr/>
          <p:nvPr/>
        </p:nvSpPr>
        <p:spPr>
          <a:xfrm>
            <a:off x="609600" y="838200"/>
            <a:ext cx="7772400" cy="228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78787" y="6248400"/>
            <a:ext cx="7772400" cy="228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6200" y="6162645"/>
            <a:ext cx="683398" cy="400110"/>
          </a:xfrm>
          <a:prstGeom prst="rect">
            <a:avLst/>
          </a:prstGeom>
          <a:noFill/>
        </p:spPr>
        <p:txBody>
          <a:bodyPr wrap="square" rtlCol="0">
            <a:spAutoFit/>
          </a:bodyPr>
          <a:lstStyle/>
          <a:p>
            <a:r>
              <a:rPr lang="en-US" sz="2000" b="1" dirty="0" smtClean="0"/>
              <a:t>KJV</a:t>
            </a:r>
            <a:endParaRPr lang="en-US" sz="2000" b="1" dirty="0"/>
          </a:p>
        </p:txBody>
      </p:sp>
    </p:spTree>
    <p:extLst>
      <p:ext uri="{BB962C8B-B14F-4D97-AF65-F5344CB8AC3E}">
        <p14:creationId xmlns:p14="http://schemas.microsoft.com/office/powerpoint/2010/main" val="365159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 y="734646"/>
            <a:ext cx="9040390" cy="5257800"/>
          </a:xfrm>
          <a:prstGeom prst="rect">
            <a:avLst/>
          </a:prstGeom>
        </p:spPr>
      </p:pic>
      <p:sp>
        <p:nvSpPr>
          <p:cNvPr id="3" name="Rectangle 2"/>
          <p:cNvSpPr txBox="1">
            <a:spLocks noChangeArrowheads="1"/>
          </p:cNvSpPr>
          <p:nvPr/>
        </p:nvSpPr>
        <p:spPr>
          <a:xfrm>
            <a:off x="533400" y="1039446"/>
            <a:ext cx="6248400" cy="431775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700" b="1" dirty="0" smtClean="0">
                <a:solidFill>
                  <a:srgbClr val="0000CC"/>
                </a:solidFill>
                <a:latin typeface="Bookman Old Style" panose="02050604050505020204" pitchFamily="18" charset="0"/>
              </a:rPr>
              <a:t>8 </a:t>
            </a:r>
            <a:r>
              <a:rPr lang="en-US" sz="1700" b="1" dirty="0">
                <a:solidFill>
                  <a:srgbClr val="0000CC"/>
                </a:solidFill>
                <a:latin typeface="Bookman Old Style" panose="02050604050505020204" pitchFamily="18" charset="0"/>
              </a:rPr>
              <a:t>The Lord is merciful and gracious</a:t>
            </a:r>
            <a:r>
              <a:rPr lang="en-US" sz="1700" b="1" dirty="0" smtClean="0">
                <a:solidFill>
                  <a:srgbClr val="0000CC"/>
                </a:solidFill>
                <a:latin typeface="Bookman Old Style" panose="02050604050505020204" pitchFamily="18" charset="0"/>
              </a:rPr>
              <a:t>, slow </a:t>
            </a:r>
            <a:r>
              <a:rPr lang="en-US" sz="1700" b="1" dirty="0">
                <a:solidFill>
                  <a:srgbClr val="0000CC"/>
                </a:solidFill>
                <a:latin typeface="Bookman Old Style" panose="02050604050505020204" pitchFamily="18" charset="0"/>
              </a:rPr>
              <a:t>to anger and abounding in steadfast love</a:t>
            </a:r>
            <a:r>
              <a:rPr lang="en-US" sz="1700" b="1" dirty="0" smtClean="0">
                <a:solidFill>
                  <a:srgbClr val="0000CC"/>
                </a:solidFill>
                <a:latin typeface="Bookman Old Style" panose="02050604050505020204" pitchFamily="18" charset="0"/>
              </a:rPr>
              <a:t>. 9  </a:t>
            </a:r>
            <a:r>
              <a:rPr lang="en-US" sz="1700" b="1" dirty="0">
                <a:solidFill>
                  <a:srgbClr val="0000CC"/>
                </a:solidFill>
                <a:latin typeface="Bookman Old Style" panose="02050604050505020204" pitchFamily="18" charset="0"/>
              </a:rPr>
              <a:t>He will not always chide</a:t>
            </a:r>
            <a:r>
              <a:rPr lang="en-US" sz="1700" b="1" dirty="0" smtClean="0">
                <a:solidFill>
                  <a:srgbClr val="0000CC"/>
                </a:solidFill>
                <a:latin typeface="Bookman Old Style" panose="02050604050505020204" pitchFamily="18" charset="0"/>
              </a:rPr>
              <a:t>, nor </a:t>
            </a:r>
            <a:r>
              <a:rPr lang="en-US" sz="1700" b="1" dirty="0">
                <a:solidFill>
                  <a:srgbClr val="0000CC"/>
                </a:solidFill>
                <a:latin typeface="Bookman Old Style" panose="02050604050505020204" pitchFamily="18" charset="0"/>
              </a:rPr>
              <a:t>will he keep his anger forever</a:t>
            </a:r>
            <a:r>
              <a:rPr lang="en-US" sz="1700" b="1" dirty="0" smtClean="0">
                <a:solidFill>
                  <a:srgbClr val="0000CC"/>
                </a:solidFill>
                <a:latin typeface="Bookman Old Style" panose="02050604050505020204" pitchFamily="18" charset="0"/>
              </a:rPr>
              <a:t>. 10 </a:t>
            </a:r>
            <a:r>
              <a:rPr lang="en-US" sz="1700" b="1" dirty="0">
                <a:solidFill>
                  <a:srgbClr val="0000CC"/>
                </a:solidFill>
                <a:latin typeface="Bookman Old Style" panose="02050604050505020204" pitchFamily="18" charset="0"/>
              </a:rPr>
              <a:t>He does not deal with us according to our sins</a:t>
            </a:r>
            <a:r>
              <a:rPr lang="en-US" sz="1700" b="1" dirty="0" smtClean="0">
                <a:solidFill>
                  <a:srgbClr val="0000CC"/>
                </a:solidFill>
                <a:latin typeface="Bookman Old Style" panose="02050604050505020204" pitchFamily="18" charset="0"/>
              </a:rPr>
              <a:t>, nor </a:t>
            </a:r>
            <a:r>
              <a:rPr lang="en-US" sz="1700" b="1" dirty="0">
                <a:solidFill>
                  <a:srgbClr val="0000CC"/>
                </a:solidFill>
                <a:latin typeface="Bookman Old Style" panose="02050604050505020204" pitchFamily="18" charset="0"/>
              </a:rPr>
              <a:t>repay us according to our iniquities.</a:t>
            </a:r>
          </a:p>
          <a:p>
            <a:pPr algn="l">
              <a:spcAft>
                <a:spcPts val="600"/>
              </a:spcAft>
            </a:pPr>
            <a:r>
              <a:rPr lang="en-US" sz="1700" b="1" dirty="0">
                <a:solidFill>
                  <a:srgbClr val="0000CC"/>
                </a:solidFill>
                <a:latin typeface="Bookman Old Style" panose="02050604050505020204" pitchFamily="18" charset="0"/>
              </a:rPr>
              <a:t>11 For as high as the heavens are above the earth</a:t>
            </a:r>
            <a:r>
              <a:rPr lang="en-US" sz="1700" b="1" dirty="0" smtClean="0">
                <a:solidFill>
                  <a:srgbClr val="0000CC"/>
                </a:solidFill>
                <a:latin typeface="Bookman Old Style" panose="02050604050505020204" pitchFamily="18" charset="0"/>
              </a:rPr>
              <a:t>, so </a:t>
            </a:r>
            <a:r>
              <a:rPr lang="en-US" sz="1700" b="1" dirty="0">
                <a:solidFill>
                  <a:srgbClr val="0000CC"/>
                </a:solidFill>
                <a:latin typeface="Bookman Old Style" panose="02050604050505020204" pitchFamily="18" charset="0"/>
              </a:rPr>
              <a:t>great is his steadfast love </a:t>
            </a:r>
            <a:r>
              <a:rPr lang="en-US" sz="1700" b="1" dirty="0" smtClean="0">
                <a:solidFill>
                  <a:srgbClr val="0000CC"/>
                </a:solidFill>
                <a:latin typeface="Bookman Old Style" panose="02050604050505020204" pitchFamily="18" charset="0"/>
              </a:rPr>
              <a:t>toward </a:t>
            </a:r>
            <a:r>
              <a:rPr lang="en-US" sz="1700" b="1" dirty="0">
                <a:solidFill>
                  <a:srgbClr val="0000CC"/>
                </a:solidFill>
                <a:latin typeface="Bookman Old Style" panose="02050604050505020204" pitchFamily="18" charset="0"/>
              </a:rPr>
              <a:t>those </a:t>
            </a:r>
            <a:r>
              <a:rPr lang="en-US" sz="1700" b="1" dirty="0" smtClean="0">
                <a:solidFill>
                  <a:srgbClr val="0000CC"/>
                </a:solidFill>
                <a:latin typeface="Bookman Old Style" panose="02050604050505020204" pitchFamily="18" charset="0"/>
              </a:rPr>
              <a:t>                   who </a:t>
            </a:r>
            <a:r>
              <a:rPr lang="en-US" sz="1700" b="1" dirty="0">
                <a:solidFill>
                  <a:srgbClr val="0000CC"/>
                </a:solidFill>
                <a:latin typeface="Bookman Old Style" panose="02050604050505020204" pitchFamily="18" charset="0"/>
              </a:rPr>
              <a:t>fear him</a:t>
            </a:r>
            <a:r>
              <a:rPr lang="en-US" sz="1700" b="1" dirty="0" smtClean="0">
                <a:solidFill>
                  <a:srgbClr val="0000CC"/>
                </a:solidFill>
                <a:latin typeface="Bookman Old Style" panose="02050604050505020204" pitchFamily="18" charset="0"/>
              </a:rPr>
              <a:t>; 12 </a:t>
            </a:r>
            <a:r>
              <a:rPr lang="en-US" sz="1700" b="1" dirty="0">
                <a:solidFill>
                  <a:srgbClr val="0000CC"/>
                </a:solidFill>
                <a:latin typeface="Bookman Old Style" panose="02050604050505020204" pitchFamily="18" charset="0"/>
              </a:rPr>
              <a:t>as </a:t>
            </a:r>
            <a:r>
              <a:rPr lang="en-US" sz="1700" b="1" dirty="0" smtClean="0">
                <a:solidFill>
                  <a:srgbClr val="0000CC"/>
                </a:solidFill>
                <a:latin typeface="Bookman Old Style" panose="02050604050505020204" pitchFamily="18" charset="0"/>
              </a:rPr>
              <a:t>far as </a:t>
            </a:r>
            <a:r>
              <a:rPr lang="en-US" sz="1700" b="1" dirty="0">
                <a:solidFill>
                  <a:srgbClr val="0000CC"/>
                </a:solidFill>
                <a:latin typeface="Bookman Old Style" panose="02050604050505020204" pitchFamily="18" charset="0"/>
              </a:rPr>
              <a:t>the east is </a:t>
            </a:r>
            <a:r>
              <a:rPr lang="en-US" sz="1700" b="1" dirty="0" smtClean="0">
                <a:solidFill>
                  <a:srgbClr val="0000CC"/>
                </a:solidFill>
                <a:latin typeface="Bookman Old Style" panose="02050604050505020204" pitchFamily="18" charset="0"/>
              </a:rPr>
              <a:t>                        from </a:t>
            </a:r>
            <a:r>
              <a:rPr lang="en-US" sz="1700" b="1" dirty="0">
                <a:solidFill>
                  <a:srgbClr val="0000CC"/>
                </a:solidFill>
                <a:latin typeface="Bookman Old Style" panose="02050604050505020204" pitchFamily="18" charset="0"/>
              </a:rPr>
              <a:t>the west</a:t>
            </a:r>
            <a:r>
              <a:rPr lang="en-US" sz="1700" b="1" dirty="0" smtClean="0">
                <a:solidFill>
                  <a:srgbClr val="0000CC"/>
                </a:solidFill>
                <a:latin typeface="Bookman Old Style" panose="02050604050505020204" pitchFamily="18" charset="0"/>
              </a:rPr>
              <a:t>, so </a:t>
            </a:r>
            <a:r>
              <a:rPr lang="en-US" sz="1700" b="1" dirty="0">
                <a:solidFill>
                  <a:srgbClr val="0000CC"/>
                </a:solidFill>
                <a:latin typeface="Bookman Old Style" panose="02050604050505020204" pitchFamily="18" charset="0"/>
              </a:rPr>
              <a:t>far </a:t>
            </a:r>
            <a:r>
              <a:rPr lang="en-US" sz="1700" b="1" dirty="0" smtClean="0">
                <a:solidFill>
                  <a:srgbClr val="0000CC"/>
                </a:solidFill>
                <a:latin typeface="Bookman Old Style" panose="02050604050505020204" pitchFamily="18" charset="0"/>
              </a:rPr>
              <a:t>does </a:t>
            </a:r>
            <a:r>
              <a:rPr lang="en-US" sz="1700" b="1" dirty="0">
                <a:solidFill>
                  <a:srgbClr val="0000CC"/>
                </a:solidFill>
                <a:latin typeface="Bookman Old Style" panose="02050604050505020204" pitchFamily="18" charset="0"/>
              </a:rPr>
              <a:t>he remove </a:t>
            </a:r>
            <a:r>
              <a:rPr lang="en-US" sz="1700" b="1" dirty="0" smtClean="0">
                <a:solidFill>
                  <a:srgbClr val="0000CC"/>
                </a:solidFill>
                <a:latin typeface="Bookman Old Style" panose="02050604050505020204" pitchFamily="18" charset="0"/>
              </a:rPr>
              <a:t>                            our transgressions from </a:t>
            </a:r>
            <a:r>
              <a:rPr lang="en-US" sz="1700" b="1" dirty="0">
                <a:solidFill>
                  <a:srgbClr val="0000CC"/>
                </a:solidFill>
                <a:latin typeface="Bookman Old Style" panose="02050604050505020204" pitchFamily="18" charset="0"/>
              </a:rPr>
              <a:t>us.</a:t>
            </a:r>
          </a:p>
          <a:p>
            <a:pPr algn="l">
              <a:spcAft>
                <a:spcPts val="600"/>
              </a:spcAft>
            </a:pPr>
            <a:r>
              <a:rPr lang="en-US" sz="1700" b="1" dirty="0">
                <a:solidFill>
                  <a:srgbClr val="0000CC"/>
                </a:solidFill>
                <a:latin typeface="Bookman Old Style" panose="02050604050505020204" pitchFamily="18" charset="0"/>
              </a:rPr>
              <a:t>13 As a father shows compassion </a:t>
            </a:r>
            <a:r>
              <a:rPr lang="en-US" sz="1700" b="1" dirty="0" smtClean="0">
                <a:solidFill>
                  <a:srgbClr val="0000CC"/>
                </a:solidFill>
                <a:latin typeface="Bookman Old Style" panose="02050604050505020204" pitchFamily="18" charset="0"/>
              </a:rPr>
              <a:t>                                to </a:t>
            </a:r>
            <a:r>
              <a:rPr lang="en-US" sz="1700" b="1" dirty="0">
                <a:solidFill>
                  <a:srgbClr val="0000CC"/>
                </a:solidFill>
                <a:latin typeface="Bookman Old Style" panose="02050604050505020204" pitchFamily="18" charset="0"/>
              </a:rPr>
              <a:t>his children</a:t>
            </a:r>
            <a:r>
              <a:rPr lang="en-US" sz="1700" b="1" dirty="0" smtClean="0">
                <a:solidFill>
                  <a:srgbClr val="0000CC"/>
                </a:solidFill>
                <a:latin typeface="Bookman Old Style" panose="02050604050505020204" pitchFamily="18" charset="0"/>
              </a:rPr>
              <a:t>, so </a:t>
            </a:r>
            <a:r>
              <a:rPr lang="en-US" sz="1700" b="1" dirty="0">
                <a:solidFill>
                  <a:srgbClr val="0000CC"/>
                </a:solidFill>
                <a:latin typeface="Bookman Old Style" panose="02050604050505020204" pitchFamily="18" charset="0"/>
              </a:rPr>
              <a:t>the Lord </a:t>
            </a:r>
            <a:r>
              <a:rPr lang="en-US" sz="1700" b="1" dirty="0" smtClean="0">
                <a:solidFill>
                  <a:srgbClr val="0000CC"/>
                </a:solidFill>
                <a:latin typeface="Bookman Old Style" panose="02050604050505020204" pitchFamily="18" charset="0"/>
              </a:rPr>
              <a:t>                                          shows </a:t>
            </a:r>
            <a:r>
              <a:rPr lang="en-US" sz="1700" b="1" dirty="0">
                <a:solidFill>
                  <a:srgbClr val="0000CC"/>
                </a:solidFill>
                <a:latin typeface="Bookman Old Style" panose="02050604050505020204" pitchFamily="18" charset="0"/>
              </a:rPr>
              <a:t>compassion to those </a:t>
            </a:r>
            <a:r>
              <a:rPr lang="en-US" sz="1700" b="1" dirty="0" smtClean="0">
                <a:solidFill>
                  <a:srgbClr val="0000CC"/>
                </a:solidFill>
                <a:latin typeface="Bookman Old Style" panose="02050604050505020204" pitchFamily="18" charset="0"/>
              </a:rPr>
              <a:t>                                   who </a:t>
            </a:r>
            <a:r>
              <a:rPr lang="en-US" sz="1700" b="1" dirty="0">
                <a:solidFill>
                  <a:srgbClr val="0000CC"/>
                </a:solidFill>
                <a:latin typeface="Bookman Old Style" panose="02050604050505020204" pitchFamily="18" charset="0"/>
              </a:rPr>
              <a:t>fear him</a:t>
            </a:r>
            <a:r>
              <a:rPr lang="en-US" sz="1700" b="1" dirty="0" smtClean="0">
                <a:solidFill>
                  <a:srgbClr val="0000CC"/>
                </a:solidFill>
                <a:latin typeface="Bookman Old Style" panose="02050604050505020204" pitchFamily="18" charset="0"/>
              </a:rPr>
              <a:t>. 14 </a:t>
            </a:r>
            <a:r>
              <a:rPr lang="en-US" sz="1700" b="1" dirty="0">
                <a:solidFill>
                  <a:srgbClr val="0000CC"/>
                </a:solidFill>
                <a:latin typeface="Bookman Old Style" panose="02050604050505020204" pitchFamily="18" charset="0"/>
              </a:rPr>
              <a:t>For he </a:t>
            </a:r>
            <a:r>
              <a:rPr lang="en-US" sz="1700" b="1" dirty="0" smtClean="0">
                <a:solidFill>
                  <a:srgbClr val="0000CC"/>
                </a:solidFill>
                <a:latin typeface="Bookman Old Style" panose="02050604050505020204" pitchFamily="18" charset="0"/>
              </a:rPr>
              <a:t>                                        knows </a:t>
            </a:r>
            <a:r>
              <a:rPr lang="en-US" sz="1700" b="1" dirty="0">
                <a:solidFill>
                  <a:srgbClr val="0000CC"/>
                </a:solidFill>
                <a:latin typeface="Bookman Old Style" panose="02050604050505020204" pitchFamily="18" charset="0"/>
              </a:rPr>
              <a:t>our frame; </a:t>
            </a:r>
            <a:r>
              <a:rPr lang="en-US" sz="1700" b="1" dirty="0" smtClean="0">
                <a:solidFill>
                  <a:srgbClr val="0000CC"/>
                </a:solidFill>
                <a:latin typeface="Bookman Old Style" panose="02050604050505020204" pitchFamily="18" charset="0"/>
              </a:rPr>
              <a:t>he                                           remembers </a:t>
            </a:r>
            <a:r>
              <a:rPr lang="en-US" sz="1700" b="1" dirty="0">
                <a:solidFill>
                  <a:srgbClr val="0000CC"/>
                </a:solidFill>
                <a:latin typeface="Bookman Old Style" panose="02050604050505020204" pitchFamily="18" charset="0"/>
              </a:rPr>
              <a:t>that we are dust.</a:t>
            </a:r>
          </a:p>
          <a:p>
            <a:pPr algn="l">
              <a:spcAft>
                <a:spcPts val="600"/>
              </a:spcAft>
            </a:pPr>
            <a:r>
              <a:rPr lang="en-US" sz="1700" b="1" dirty="0" smtClean="0">
                <a:solidFill>
                  <a:srgbClr val="0000CC"/>
                </a:solidFill>
                <a:latin typeface="Bookman Old Style" panose="02050604050505020204" pitchFamily="18" charset="0"/>
              </a:rPr>
              <a:t>        (Psalm 103:8-14  ESV)</a:t>
            </a:r>
            <a:endParaRPr lang="en-US" sz="1700" b="1" dirty="0">
              <a:solidFill>
                <a:srgbClr val="0000CC"/>
              </a:solidFill>
              <a:latin typeface="Bookman Old Style" panose="02050604050505020204" pitchFamily="18" charset="0"/>
            </a:endParaRPr>
          </a:p>
        </p:txBody>
      </p:sp>
      <p:sp>
        <p:nvSpPr>
          <p:cNvPr id="5" name="Text Box 5"/>
          <p:cNvSpPr txBox="1">
            <a:spLocks noChangeArrowheads="1"/>
          </p:cNvSpPr>
          <p:nvPr/>
        </p:nvSpPr>
        <p:spPr bwMode="auto">
          <a:xfrm>
            <a:off x="247155" y="6019800"/>
            <a:ext cx="8698480"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God does not punish His children!</a:t>
            </a:r>
            <a:endParaRPr lang="en-US" sz="3600" b="1" dirty="0">
              <a:solidFill>
                <a:srgbClr val="00B050"/>
              </a:solidFill>
              <a:latin typeface="Comic Sans MS" pitchFamily="66" charset="0"/>
            </a:endParaRPr>
          </a:p>
        </p:txBody>
      </p:sp>
      <p:sp>
        <p:nvSpPr>
          <p:cNvPr id="6" name="Text Box 5"/>
          <p:cNvSpPr txBox="1">
            <a:spLocks noChangeArrowheads="1"/>
          </p:cNvSpPr>
          <p:nvPr/>
        </p:nvSpPr>
        <p:spPr bwMode="auto">
          <a:xfrm>
            <a:off x="976895" y="195590"/>
            <a:ext cx="72390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God loves His children &amp; He trains them</a:t>
            </a:r>
          </a:p>
        </p:txBody>
      </p:sp>
    </p:spTree>
    <p:extLst>
      <p:ext uri="{BB962C8B-B14F-4D97-AF65-F5344CB8AC3E}">
        <p14:creationId xmlns:p14="http://schemas.microsoft.com/office/powerpoint/2010/main" val="4009666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o not despise the chastening of the lord"/>
          <p:cNvPicPr>
            <a:picLocks noChangeAspect="1" noChangeArrowheads="1"/>
          </p:cNvPicPr>
          <p:nvPr/>
        </p:nvPicPr>
        <p:blipFill rotWithShape="1">
          <a:blip r:embed="rId2">
            <a:extLst>
              <a:ext uri="{28A0092B-C50C-407E-A947-70E740481C1C}">
                <a14:useLocalDpi xmlns:a14="http://schemas.microsoft.com/office/drawing/2010/main" val="0"/>
              </a:ext>
            </a:extLst>
          </a:blip>
          <a:srcRect l="5533" r="4499"/>
          <a:stretch/>
        </p:blipFill>
        <p:spPr bwMode="auto">
          <a:xfrm>
            <a:off x="0" y="-23447"/>
            <a:ext cx="9144000" cy="68814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304800" y="152400"/>
            <a:ext cx="3352800" cy="56388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Bookman Old Style" panose="02050604050505020204" pitchFamily="18" charset="0"/>
              </a:rPr>
              <a:t>11 </a:t>
            </a:r>
            <a:r>
              <a:rPr lang="en-US" sz="2800" b="1" dirty="0">
                <a:latin typeface="Bookman Old Style" panose="02050604050505020204" pitchFamily="18" charset="0"/>
              </a:rPr>
              <a:t>My son, do not despise the chastening of the Lord</a:t>
            </a:r>
            <a:r>
              <a:rPr lang="en-US" sz="2800" b="1" dirty="0" smtClean="0">
                <a:latin typeface="Bookman Old Style" panose="02050604050505020204" pitchFamily="18" charset="0"/>
              </a:rPr>
              <a:t>, nor </a:t>
            </a:r>
            <a:r>
              <a:rPr lang="en-US" sz="2800" b="1" dirty="0">
                <a:latin typeface="Bookman Old Style" panose="02050604050505020204" pitchFamily="18" charset="0"/>
              </a:rPr>
              <a:t>detest His correction; </a:t>
            </a:r>
          </a:p>
          <a:p>
            <a:r>
              <a:rPr lang="en-US" sz="2800" b="1" dirty="0">
                <a:latin typeface="Bookman Old Style" panose="02050604050505020204" pitchFamily="18" charset="0"/>
              </a:rPr>
              <a:t>12 For whom the Lord loves He corrects,</a:t>
            </a:r>
          </a:p>
          <a:p>
            <a:r>
              <a:rPr lang="en-US" sz="2800" b="1" dirty="0">
                <a:latin typeface="Bookman Old Style" panose="02050604050505020204" pitchFamily="18" charset="0"/>
              </a:rPr>
              <a:t>Just as a father the son in whom he delights. </a:t>
            </a:r>
            <a:endParaRPr lang="en-US" sz="2800" b="1" dirty="0" smtClean="0">
              <a:latin typeface="Bookman Old Style" panose="02050604050505020204" pitchFamily="18" charset="0"/>
            </a:endParaRPr>
          </a:p>
          <a:p>
            <a:endParaRPr lang="en-US" sz="1000" b="1" dirty="0">
              <a:latin typeface="Bookman Old Style" panose="02050604050505020204" pitchFamily="18" charset="0"/>
            </a:endParaRPr>
          </a:p>
          <a:p>
            <a:r>
              <a:rPr lang="en-US" sz="2800" b="1" dirty="0" smtClean="0">
                <a:latin typeface="Bookman Old Style" panose="02050604050505020204" pitchFamily="18" charset="0"/>
              </a:rPr>
              <a:t>Proverbs 3:11-12</a:t>
            </a:r>
            <a:endParaRPr lang="en-US" sz="2800" b="1" dirty="0">
              <a:latin typeface="Bookman Old Style" panose="02050604050505020204" pitchFamily="18" charset="0"/>
            </a:endParaRPr>
          </a:p>
        </p:txBody>
      </p:sp>
    </p:spTree>
    <p:extLst>
      <p:ext uri="{BB962C8B-B14F-4D97-AF65-F5344CB8AC3E}">
        <p14:creationId xmlns:p14="http://schemas.microsoft.com/office/powerpoint/2010/main" val="2245727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898857"/>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Job 32:1-5</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239000" cy="4191000"/>
          </a:xfrm>
        </p:spPr>
        <p:txBody>
          <a:bodyPr>
            <a:normAutofit fontScale="85000" lnSpcReduction="20000"/>
          </a:bodyPr>
          <a:lstStyle/>
          <a:p>
            <a:pPr marL="0" indent="231775">
              <a:buNone/>
            </a:pPr>
            <a:r>
              <a:rPr lang="en-US" dirty="0" smtClean="0"/>
              <a:t>1 So </a:t>
            </a:r>
            <a:r>
              <a:rPr lang="en-US" dirty="0"/>
              <a:t>these three men ceased answering Job, </a:t>
            </a:r>
            <a:r>
              <a:rPr lang="en-US" b="1" dirty="0">
                <a:solidFill>
                  <a:srgbClr val="C00000"/>
                </a:solidFill>
              </a:rPr>
              <a:t>because he was righteous in his own eyes. </a:t>
            </a:r>
            <a:r>
              <a:rPr lang="en-US" dirty="0"/>
              <a:t>2 </a:t>
            </a:r>
            <a:r>
              <a:rPr lang="en-US" b="1" dirty="0">
                <a:solidFill>
                  <a:srgbClr val="0000CC"/>
                </a:solidFill>
              </a:rPr>
              <a:t>Then the wrath of Elihu</a:t>
            </a:r>
            <a:r>
              <a:rPr lang="en-US" dirty="0"/>
              <a:t>, the son of </a:t>
            </a:r>
            <a:r>
              <a:rPr lang="en-US" dirty="0" err="1"/>
              <a:t>Barachel</a:t>
            </a:r>
            <a:r>
              <a:rPr lang="en-US" dirty="0"/>
              <a:t> the </a:t>
            </a:r>
            <a:r>
              <a:rPr lang="en-US" dirty="0" err="1"/>
              <a:t>Buzite</a:t>
            </a:r>
            <a:r>
              <a:rPr lang="en-US" dirty="0"/>
              <a:t>, of the family of Ram, </a:t>
            </a:r>
            <a:r>
              <a:rPr lang="en-US" b="1" dirty="0">
                <a:solidFill>
                  <a:srgbClr val="0000CC"/>
                </a:solidFill>
              </a:rPr>
              <a:t>was aroused against Job; his wrath was aroused because he justified himself rather than God.</a:t>
            </a:r>
            <a:r>
              <a:rPr lang="en-US" dirty="0"/>
              <a:t> 3 </a:t>
            </a:r>
            <a:r>
              <a:rPr lang="en-US" b="1" dirty="0">
                <a:solidFill>
                  <a:srgbClr val="7030A0"/>
                </a:solidFill>
              </a:rPr>
              <a:t>Also against his three friends his wrath was aroused, because they had found no answer, and yet had condemned Job. </a:t>
            </a:r>
          </a:p>
          <a:p>
            <a:pPr marL="0" indent="231775">
              <a:buNone/>
            </a:pPr>
            <a:r>
              <a:rPr lang="en-US" dirty="0" smtClean="0"/>
              <a:t>4 </a:t>
            </a:r>
            <a:r>
              <a:rPr lang="en-US" dirty="0"/>
              <a:t>Now because they were years older than he, Elihu had waited to speak to Job.  5 When Elihu saw that there was no answer in the mouth of these three men, his wrath was aroused.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Elihu waits to speak up</a:t>
            </a:r>
          </a:p>
        </p:txBody>
      </p:sp>
      <p:sp>
        <p:nvSpPr>
          <p:cNvPr id="7" name="Text Box 5"/>
          <p:cNvSpPr txBox="1">
            <a:spLocks noChangeArrowheads="1"/>
          </p:cNvSpPr>
          <p:nvPr/>
        </p:nvSpPr>
        <p:spPr bwMode="auto">
          <a:xfrm>
            <a:off x="740393" y="5963388"/>
            <a:ext cx="7648699"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Elihu deals with Job’s attempt to justify himself &amp; the friends failure to answer Job’s questions</a:t>
            </a:r>
          </a:p>
        </p:txBody>
      </p:sp>
    </p:spTree>
    <p:extLst>
      <p:ext uri="{BB962C8B-B14F-4D97-AF65-F5344CB8AC3E}">
        <p14:creationId xmlns:p14="http://schemas.microsoft.com/office/powerpoint/2010/main" val="23745167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898857"/>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59543" y="652790"/>
            <a:ext cx="7010400" cy="914400"/>
          </a:xfrm>
        </p:spPr>
        <p:txBody>
          <a:bodyPr>
            <a:noAutofit/>
          </a:bodyPr>
          <a:lstStyle/>
          <a:p>
            <a:r>
              <a:rPr lang="en-US" sz="4800" b="1" dirty="0" smtClean="0">
                <a:solidFill>
                  <a:srgbClr val="663300"/>
                </a:solidFill>
              </a:rPr>
              <a:t>Job 32:6-14</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869043" y="1384286"/>
            <a:ext cx="7391400" cy="4495801"/>
          </a:xfrm>
        </p:spPr>
        <p:txBody>
          <a:bodyPr>
            <a:normAutofit fontScale="92500" lnSpcReduction="20000"/>
          </a:bodyPr>
          <a:lstStyle/>
          <a:p>
            <a:pPr marL="0" indent="231775">
              <a:buNone/>
            </a:pPr>
            <a:r>
              <a:rPr lang="en-US" dirty="0" smtClean="0"/>
              <a:t>6 </a:t>
            </a:r>
            <a:r>
              <a:rPr lang="en-US" dirty="0"/>
              <a:t>So Elihu, the son of </a:t>
            </a:r>
            <a:r>
              <a:rPr lang="en-US" dirty="0" err="1"/>
              <a:t>Barachel</a:t>
            </a:r>
            <a:r>
              <a:rPr lang="en-US" dirty="0"/>
              <a:t> the </a:t>
            </a:r>
            <a:r>
              <a:rPr lang="en-US" dirty="0" err="1"/>
              <a:t>Buzite</a:t>
            </a:r>
            <a:r>
              <a:rPr lang="en-US" dirty="0"/>
              <a:t>, answered </a:t>
            </a:r>
            <a:r>
              <a:rPr lang="en-US" dirty="0" smtClean="0"/>
              <a:t>and </a:t>
            </a:r>
            <a:r>
              <a:rPr lang="en-US" dirty="0"/>
              <a:t>said:</a:t>
            </a:r>
          </a:p>
          <a:p>
            <a:pPr marL="0" indent="231775">
              <a:buNone/>
            </a:pPr>
            <a:r>
              <a:rPr lang="en-US" b="1" dirty="0" smtClean="0">
                <a:solidFill>
                  <a:srgbClr val="0000CC"/>
                </a:solidFill>
              </a:rPr>
              <a:t>  "</a:t>
            </a:r>
            <a:r>
              <a:rPr lang="en-US" b="1" dirty="0">
                <a:solidFill>
                  <a:srgbClr val="0000CC"/>
                </a:solidFill>
              </a:rPr>
              <a:t>I am young in years, and you are very old</a:t>
            </a:r>
            <a:r>
              <a:rPr lang="en-US" b="1" dirty="0" smtClean="0">
                <a:solidFill>
                  <a:srgbClr val="0000CC"/>
                </a:solidFill>
              </a:rPr>
              <a:t>; </a:t>
            </a:r>
            <a:r>
              <a:rPr lang="en-US" dirty="0" smtClean="0"/>
              <a:t>  Therefore </a:t>
            </a:r>
            <a:r>
              <a:rPr lang="en-US" dirty="0"/>
              <a:t>I was afraid</a:t>
            </a:r>
            <a:r>
              <a:rPr lang="en-US" dirty="0" smtClean="0"/>
              <a:t>, and </a:t>
            </a:r>
            <a:r>
              <a:rPr lang="en-US" dirty="0"/>
              <a:t>dared not declare my opinion to you. </a:t>
            </a:r>
            <a:r>
              <a:rPr lang="en-US" dirty="0" smtClean="0"/>
              <a:t> 7 </a:t>
            </a:r>
            <a:r>
              <a:rPr lang="en-US" b="1" dirty="0">
                <a:solidFill>
                  <a:srgbClr val="0000CC"/>
                </a:solidFill>
              </a:rPr>
              <a:t>I said, 'Age should speak</a:t>
            </a:r>
            <a:r>
              <a:rPr lang="en-US" b="1" dirty="0" smtClean="0">
                <a:solidFill>
                  <a:srgbClr val="0000CC"/>
                </a:solidFill>
              </a:rPr>
              <a:t>, and </a:t>
            </a:r>
            <a:r>
              <a:rPr lang="en-US" b="1" dirty="0">
                <a:solidFill>
                  <a:srgbClr val="0000CC"/>
                </a:solidFill>
              </a:rPr>
              <a:t>multitude of years should teach wisdom.' </a:t>
            </a:r>
          </a:p>
          <a:p>
            <a:pPr marL="0" indent="231775">
              <a:buNone/>
            </a:pPr>
            <a:r>
              <a:rPr lang="en-US" dirty="0"/>
              <a:t>8 But there is a spirit in man</a:t>
            </a:r>
            <a:r>
              <a:rPr lang="en-US" dirty="0" smtClean="0"/>
              <a:t>, and </a:t>
            </a:r>
            <a:r>
              <a:rPr lang="en-US" b="1" dirty="0">
                <a:solidFill>
                  <a:srgbClr val="0000CC"/>
                </a:solidFill>
              </a:rPr>
              <a:t>the </a:t>
            </a:r>
            <a:r>
              <a:rPr lang="en-US" b="1" dirty="0" smtClean="0">
                <a:solidFill>
                  <a:srgbClr val="0000CC"/>
                </a:solidFill>
              </a:rPr>
              <a:t>breath of </a:t>
            </a:r>
            <a:r>
              <a:rPr lang="en-US" b="1" dirty="0">
                <a:solidFill>
                  <a:srgbClr val="0000CC"/>
                </a:solidFill>
              </a:rPr>
              <a:t>the </a:t>
            </a:r>
            <a:r>
              <a:rPr lang="en-US" b="1" dirty="0" smtClean="0">
                <a:solidFill>
                  <a:srgbClr val="0000CC"/>
                </a:solidFill>
              </a:rPr>
              <a:t>Almighty </a:t>
            </a:r>
            <a:r>
              <a:rPr lang="en-US" b="1" dirty="0">
                <a:solidFill>
                  <a:srgbClr val="0000CC"/>
                </a:solidFill>
              </a:rPr>
              <a:t>gives him understanding</a:t>
            </a:r>
            <a:r>
              <a:rPr lang="en-US" dirty="0"/>
              <a:t>. </a:t>
            </a:r>
            <a:r>
              <a:rPr lang="en-US" dirty="0" smtClean="0"/>
              <a:t>      9 </a:t>
            </a:r>
            <a:r>
              <a:rPr lang="en-US" b="1" dirty="0">
                <a:solidFill>
                  <a:srgbClr val="7030A0"/>
                </a:solidFill>
              </a:rPr>
              <a:t>Great men are not always wise</a:t>
            </a:r>
            <a:r>
              <a:rPr lang="en-US" b="1" dirty="0" smtClean="0">
                <a:solidFill>
                  <a:srgbClr val="7030A0"/>
                </a:solidFill>
              </a:rPr>
              <a:t>, nor </a:t>
            </a:r>
            <a:r>
              <a:rPr lang="en-US" b="1" dirty="0">
                <a:solidFill>
                  <a:srgbClr val="7030A0"/>
                </a:solidFill>
              </a:rPr>
              <a:t>do the aged always understand justice. </a:t>
            </a:r>
          </a:p>
          <a:p>
            <a:pPr marL="0" indent="231775">
              <a:buNone/>
            </a:pPr>
            <a:endParaRPr lang="en-US" dirty="0"/>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err="1" smtClean="0">
                <a:solidFill>
                  <a:srgbClr val="C00000"/>
                </a:solidFill>
                <a:latin typeface="Comic Sans MS" pitchFamily="66" charset="0"/>
              </a:rPr>
              <a:t>Elihu’s</a:t>
            </a:r>
            <a:r>
              <a:rPr lang="en-US" sz="2800" b="1" dirty="0" smtClean="0">
                <a:solidFill>
                  <a:srgbClr val="C00000"/>
                </a:solidFill>
                <a:latin typeface="Comic Sans MS" pitchFamily="66" charset="0"/>
              </a:rPr>
              <a:t> challenge to 3 friends</a:t>
            </a:r>
          </a:p>
        </p:txBody>
      </p:sp>
      <p:sp>
        <p:nvSpPr>
          <p:cNvPr id="7" name="Text Box 5"/>
          <p:cNvSpPr txBox="1">
            <a:spLocks noChangeArrowheads="1"/>
          </p:cNvSpPr>
          <p:nvPr/>
        </p:nvSpPr>
        <p:spPr bwMode="auto">
          <a:xfrm>
            <a:off x="1144954" y="5880087"/>
            <a:ext cx="6934200"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Good to let elders go first,                       but age doesn’t always produce wisdom!</a:t>
            </a:r>
          </a:p>
        </p:txBody>
      </p:sp>
    </p:spTree>
    <p:extLst>
      <p:ext uri="{BB962C8B-B14F-4D97-AF65-F5344CB8AC3E}">
        <p14:creationId xmlns:p14="http://schemas.microsoft.com/office/powerpoint/2010/main" val="35783269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Job 32:6-14</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429780"/>
          </a:xfrm>
        </p:spPr>
        <p:txBody>
          <a:bodyPr>
            <a:normAutofit fontScale="85000" lnSpcReduction="10000"/>
          </a:bodyPr>
          <a:lstStyle/>
          <a:p>
            <a:pPr marL="0" indent="231775">
              <a:buNone/>
            </a:pPr>
            <a:r>
              <a:rPr lang="en-US" dirty="0" smtClean="0"/>
              <a:t>10 </a:t>
            </a:r>
            <a:r>
              <a:rPr lang="en-US" dirty="0"/>
              <a:t>"Therefore I say, 'Listen to me</a:t>
            </a:r>
            <a:r>
              <a:rPr lang="en-US" dirty="0" smtClean="0"/>
              <a:t>, I </a:t>
            </a:r>
            <a:r>
              <a:rPr lang="en-US" dirty="0"/>
              <a:t>also will declare my opinion.' </a:t>
            </a:r>
            <a:r>
              <a:rPr lang="en-US" dirty="0" smtClean="0"/>
              <a:t>11 </a:t>
            </a:r>
            <a:r>
              <a:rPr lang="en-US" dirty="0"/>
              <a:t>Indeed I waited for your words</a:t>
            </a:r>
            <a:r>
              <a:rPr lang="en-US" dirty="0" smtClean="0"/>
              <a:t>, I </a:t>
            </a:r>
            <a:r>
              <a:rPr lang="en-US" dirty="0"/>
              <a:t>listened to your </a:t>
            </a:r>
            <a:r>
              <a:rPr lang="en-US" dirty="0" err="1"/>
              <a:t>reasonings</a:t>
            </a:r>
            <a:r>
              <a:rPr lang="en-US" dirty="0"/>
              <a:t>, while you searched out </a:t>
            </a:r>
            <a:r>
              <a:rPr lang="en-US" dirty="0" smtClean="0"/>
              <a:t>what </a:t>
            </a:r>
            <a:r>
              <a:rPr lang="en-US" dirty="0"/>
              <a:t>to say. </a:t>
            </a:r>
            <a:r>
              <a:rPr lang="en-US" dirty="0" smtClean="0"/>
              <a:t> 12 </a:t>
            </a:r>
            <a:r>
              <a:rPr lang="en-US" dirty="0"/>
              <a:t>I paid close attention to you</a:t>
            </a:r>
            <a:r>
              <a:rPr lang="en-US" dirty="0" smtClean="0"/>
              <a:t>; and </a:t>
            </a:r>
            <a:r>
              <a:rPr lang="en-US" dirty="0"/>
              <a:t>surely </a:t>
            </a:r>
            <a:r>
              <a:rPr lang="en-US" b="1" dirty="0">
                <a:solidFill>
                  <a:srgbClr val="0000CC"/>
                </a:solidFill>
              </a:rPr>
              <a:t>not one of you convinced Job</a:t>
            </a:r>
            <a:r>
              <a:rPr lang="en-US" b="1" dirty="0" smtClean="0">
                <a:solidFill>
                  <a:srgbClr val="0000CC"/>
                </a:solidFill>
              </a:rPr>
              <a:t>, or </a:t>
            </a:r>
            <a:r>
              <a:rPr lang="en-US" b="1" dirty="0">
                <a:solidFill>
                  <a:srgbClr val="0000CC"/>
                </a:solidFill>
              </a:rPr>
              <a:t>answered his words —  </a:t>
            </a:r>
          </a:p>
          <a:p>
            <a:pPr marL="0" indent="231775">
              <a:buNone/>
            </a:pPr>
            <a:r>
              <a:rPr lang="en-US" dirty="0"/>
              <a:t>13 Lest you say</a:t>
            </a:r>
            <a:r>
              <a:rPr lang="en-US" dirty="0" smtClean="0"/>
              <a:t>, 'We </a:t>
            </a:r>
            <a:r>
              <a:rPr lang="en-US" dirty="0"/>
              <a:t>have found </a:t>
            </a:r>
            <a:r>
              <a:rPr lang="en-US" dirty="0" smtClean="0"/>
              <a:t>wisdom‘ </a:t>
            </a:r>
            <a:r>
              <a:rPr lang="en-US" i="1" dirty="0" smtClean="0"/>
              <a:t>[that they could not contradict];</a:t>
            </a:r>
            <a:r>
              <a:rPr lang="en-US" dirty="0" smtClean="0"/>
              <a:t> God </a:t>
            </a:r>
            <a:r>
              <a:rPr lang="en-US" dirty="0"/>
              <a:t>will vanquish him, not man</a:t>
            </a:r>
            <a:r>
              <a:rPr lang="en-US" dirty="0" smtClean="0"/>
              <a:t>. </a:t>
            </a:r>
            <a:r>
              <a:rPr lang="en-US" i="1" dirty="0" smtClean="0"/>
              <a:t>[so let God prove him wrong] </a:t>
            </a:r>
            <a:r>
              <a:rPr lang="en-US" dirty="0" smtClean="0"/>
              <a:t>14 </a:t>
            </a:r>
            <a:r>
              <a:rPr lang="en-US" dirty="0"/>
              <a:t>Now he has not directed his words against me</a:t>
            </a:r>
            <a:r>
              <a:rPr lang="en-US" dirty="0" smtClean="0"/>
              <a:t>;  </a:t>
            </a:r>
            <a:r>
              <a:rPr lang="en-US" b="1" dirty="0" smtClean="0">
                <a:solidFill>
                  <a:srgbClr val="7030A0"/>
                </a:solidFill>
              </a:rPr>
              <a:t>So </a:t>
            </a:r>
            <a:r>
              <a:rPr lang="en-US" b="1" dirty="0">
                <a:solidFill>
                  <a:srgbClr val="7030A0"/>
                </a:solidFill>
              </a:rPr>
              <a:t>I will not answer him with your words.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err="1" smtClean="0">
                <a:solidFill>
                  <a:srgbClr val="C00000"/>
                </a:solidFill>
                <a:latin typeface="Comic Sans MS" pitchFamily="66" charset="0"/>
              </a:rPr>
              <a:t>Elihu’s</a:t>
            </a:r>
            <a:r>
              <a:rPr lang="en-US" sz="2800" b="1" dirty="0" smtClean="0">
                <a:solidFill>
                  <a:srgbClr val="C00000"/>
                </a:solidFill>
                <a:latin typeface="Comic Sans MS" pitchFamily="66" charset="0"/>
              </a:rPr>
              <a:t> challenge to 3 friends</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Elihu claims to introduce new ideas</a:t>
            </a:r>
          </a:p>
        </p:txBody>
      </p:sp>
    </p:spTree>
    <p:extLst>
      <p:ext uri="{BB962C8B-B14F-4D97-AF65-F5344CB8AC3E}">
        <p14:creationId xmlns:p14="http://schemas.microsoft.com/office/powerpoint/2010/main" val="741678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1"/>
            <a:ext cx="9158514" cy="5791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59543" y="628762"/>
            <a:ext cx="7010400" cy="914400"/>
          </a:xfrm>
        </p:spPr>
        <p:txBody>
          <a:bodyPr>
            <a:noAutofit/>
          </a:bodyPr>
          <a:lstStyle/>
          <a:p>
            <a:r>
              <a:rPr lang="en-US" sz="4800" b="1" dirty="0" smtClean="0">
                <a:solidFill>
                  <a:srgbClr val="663300"/>
                </a:solidFill>
              </a:rPr>
              <a:t>Job 32:15-22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21443" y="1447800"/>
            <a:ext cx="7086600" cy="4277380"/>
          </a:xfrm>
        </p:spPr>
        <p:txBody>
          <a:bodyPr>
            <a:normAutofit fontScale="77500" lnSpcReduction="20000"/>
          </a:bodyPr>
          <a:lstStyle/>
          <a:p>
            <a:pPr marL="0" indent="117475">
              <a:buNone/>
            </a:pPr>
            <a:r>
              <a:rPr lang="en-US" dirty="0" smtClean="0"/>
              <a:t>15 </a:t>
            </a:r>
            <a:r>
              <a:rPr lang="en-US" b="1" dirty="0">
                <a:solidFill>
                  <a:srgbClr val="0070C0"/>
                </a:solidFill>
              </a:rPr>
              <a:t>"They are dismayed and answer no more</a:t>
            </a:r>
            <a:r>
              <a:rPr lang="en-US" b="1" dirty="0" smtClean="0">
                <a:solidFill>
                  <a:srgbClr val="0070C0"/>
                </a:solidFill>
              </a:rPr>
              <a:t>; words </a:t>
            </a:r>
            <a:r>
              <a:rPr lang="en-US" b="1" dirty="0">
                <a:solidFill>
                  <a:srgbClr val="0070C0"/>
                </a:solidFill>
              </a:rPr>
              <a:t>escape them</a:t>
            </a:r>
            <a:r>
              <a:rPr lang="en-US" b="1" dirty="0" smtClean="0">
                <a:solidFill>
                  <a:srgbClr val="0070C0"/>
                </a:solidFill>
              </a:rPr>
              <a:t>. </a:t>
            </a:r>
            <a:r>
              <a:rPr lang="en-US" dirty="0" smtClean="0"/>
              <a:t>16 </a:t>
            </a:r>
            <a:r>
              <a:rPr lang="en-US" dirty="0"/>
              <a:t>And I have waited, because they did not speak</a:t>
            </a:r>
            <a:r>
              <a:rPr lang="en-US" dirty="0" smtClean="0"/>
              <a:t>, because </a:t>
            </a:r>
            <a:r>
              <a:rPr lang="en-US" dirty="0"/>
              <a:t>they stood still and answered no more. </a:t>
            </a:r>
            <a:r>
              <a:rPr lang="en-US" dirty="0" smtClean="0"/>
              <a:t>17 </a:t>
            </a:r>
            <a:r>
              <a:rPr lang="en-US" b="1" dirty="0">
                <a:solidFill>
                  <a:srgbClr val="0000CC"/>
                </a:solidFill>
              </a:rPr>
              <a:t>I also will answer my part</a:t>
            </a:r>
            <a:r>
              <a:rPr lang="en-US" b="1" dirty="0" smtClean="0">
                <a:solidFill>
                  <a:srgbClr val="0000CC"/>
                </a:solidFill>
              </a:rPr>
              <a:t>, I </a:t>
            </a:r>
            <a:r>
              <a:rPr lang="en-US" b="1" dirty="0">
                <a:solidFill>
                  <a:srgbClr val="0000CC"/>
                </a:solidFill>
              </a:rPr>
              <a:t>too will declare my opinion. </a:t>
            </a:r>
            <a:r>
              <a:rPr lang="en-US" b="1" dirty="0" smtClean="0">
                <a:solidFill>
                  <a:srgbClr val="0000CC"/>
                </a:solidFill>
              </a:rPr>
              <a:t>18 For I am full of words; The spirit within me compels me</a:t>
            </a:r>
            <a:r>
              <a:rPr lang="en-US" b="1" dirty="0" smtClean="0"/>
              <a:t>.    </a:t>
            </a:r>
            <a:r>
              <a:rPr lang="en-US" i="1" dirty="0" smtClean="0"/>
              <a:t>[Like Jeremiah 6:11] </a:t>
            </a:r>
          </a:p>
          <a:p>
            <a:pPr marL="0" indent="117475">
              <a:buNone/>
            </a:pPr>
            <a:r>
              <a:rPr lang="en-US" dirty="0" smtClean="0"/>
              <a:t>19 </a:t>
            </a:r>
            <a:r>
              <a:rPr lang="en-US" dirty="0"/>
              <a:t>Indeed my belly is like wine </a:t>
            </a:r>
            <a:r>
              <a:rPr lang="en-US" dirty="0" smtClean="0"/>
              <a:t>that </a:t>
            </a:r>
            <a:r>
              <a:rPr lang="en-US" dirty="0"/>
              <a:t>has no vent</a:t>
            </a:r>
            <a:r>
              <a:rPr lang="en-US" dirty="0" smtClean="0"/>
              <a:t>; It </a:t>
            </a:r>
            <a:r>
              <a:rPr lang="en-US" dirty="0"/>
              <a:t>is ready to burst like new wineskins. </a:t>
            </a:r>
            <a:r>
              <a:rPr lang="en-US" dirty="0" smtClean="0"/>
              <a:t> 20 </a:t>
            </a:r>
            <a:r>
              <a:rPr lang="en-US" b="1" dirty="0">
                <a:solidFill>
                  <a:srgbClr val="0000CC"/>
                </a:solidFill>
              </a:rPr>
              <a:t>I will speak, that I may find relief</a:t>
            </a:r>
            <a:r>
              <a:rPr lang="en-US" b="1" dirty="0" smtClean="0">
                <a:solidFill>
                  <a:srgbClr val="0000CC"/>
                </a:solidFill>
              </a:rPr>
              <a:t>;  I </a:t>
            </a:r>
            <a:r>
              <a:rPr lang="en-US" b="1" dirty="0">
                <a:solidFill>
                  <a:srgbClr val="0000CC"/>
                </a:solidFill>
              </a:rPr>
              <a:t>must open my lips and answer</a:t>
            </a:r>
            <a:r>
              <a:rPr lang="en-US" b="1" dirty="0" smtClean="0">
                <a:solidFill>
                  <a:srgbClr val="0000CC"/>
                </a:solidFill>
              </a:rPr>
              <a:t>. 21 </a:t>
            </a:r>
            <a:r>
              <a:rPr lang="en-US" b="1" dirty="0">
                <a:solidFill>
                  <a:srgbClr val="0000CC"/>
                </a:solidFill>
              </a:rPr>
              <a:t>Let me not, I pray, show partiality to anyone</a:t>
            </a:r>
            <a:r>
              <a:rPr lang="en-US" b="1" dirty="0" smtClean="0">
                <a:solidFill>
                  <a:srgbClr val="0000CC"/>
                </a:solidFill>
              </a:rPr>
              <a:t>; nor </a:t>
            </a:r>
            <a:r>
              <a:rPr lang="en-US" b="1" dirty="0">
                <a:solidFill>
                  <a:srgbClr val="0000CC"/>
                </a:solidFill>
              </a:rPr>
              <a:t>let me flatter any man</a:t>
            </a:r>
            <a:r>
              <a:rPr lang="en-US" b="1" dirty="0" smtClean="0">
                <a:solidFill>
                  <a:srgbClr val="0000CC"/>
                </a:solidFill>
              </a:rPr>
              <a:t>. </a:t>
            </a:r>
            <a:r>
              <a:rPr lang="en-US" dirty="0" smtClean="0"/>
              <a:t>22 </a:t>
            </a:r>
            <a:r>
              <a:rPr lang="en-US" dirty="0"/>
              <a:t>For I do not know how to flatter</a:t>
            </a:r>
            <a:r>
              <a:rPr lang="en-US" dirty="0" smtClean="0"/>
              <a:t>, else </a:t>
            </a:r>
            <a:r>
              <a:rPr lang="en-US" dirty="0"/>
              <a:t>my Maker would soon take me away.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err="1" smtClean="0">
                <a:solidFill>
                  <a:srgbClr val="C00000"/>
                </a:solidFill>
                <a:latin typeface="Comic Sans MS" pitchFamily="66" charset="0"/>
              </a:rPr>
              <a:t>Elihu’s</a:t>
            </a:r>
            <a:r>
              <a:rPr lang="en-US" sz="2800" b="1" dirty="0" smtClean="0">
                <a:solidFill>
                  <a:srgbClr val="C00000"/>
                </a:solidFill>
                <a:latin typeface="Comic Sans MS" pitchFamily="66" charset="0"/>
              </a:rPr>
              <a:t> Challenge to Job</a:t>
            </a:r>
          </a:p>
        </p:txBody>
      </p:sp>
      <p:sp>
        <p:nvSpPr>
          <p:cNvPr id="7" name="Text Box 5"/>
          <p:cNvSpPr txBox="1">
            <a:spLocks noChangeArrowheads="1"/>
          </p:cNvSpPr>
          <p:nvPr/>
        </p:nvSpPr>
        <p:spPr bwMode="auto">
          <a:xfrm>
            <a:off x="762000" y="5851542"/>
            <a:ext cx="7953499"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Elihu had waiting long enough – He couldn’t wait any longer to reveal God’s ways</a:t>
            </a:r>
          </a:p>
        </p:txBody>
      </p:sp>
    </p:spTree>
    <p:extLst>
      <p:ext uri="{BB962C8B-B14F-4D97-AF65-F5344CB8AC3E}">
        <p14:creationId xmlns:p14="http://schemas.microsoft.com/office/powerpoint/2010/main" val="39541525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324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Job 33:1-7 </a:t>
            </a:r>
            <a:r>
              <a:rPr lang="en-US" sz="4000" b="1" dirty="0" smtClean="0">
                <a:solidFill>
                  <a:srgbClr val="663300"/>
                </a:solidFill>
              </a:rPr>
              <a:t>(NIV)</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572000"/>
          </a:xfrm>
        </p:spPr>
        <p:txBody>
          <a:bodyPr>
            <a:normAutofit fontScale="85000" lnSpcReduction="20000"/>
          </a:bodyPr>
          <a:lstStyle/>
          <a:p>
            <a:pPr marL="0" indent="227013">
              <a:buNone/>
            </a:pPr>
            <a:r>
              <a:rPr lang="en-US" dirty="0" smtClean="0"/>
              <a:t>"But </a:t>
            </a:r>
            <a:r>
              <a:rPr lang="en-US" dirty="0"/>
              <a:t>now, Job, listen to my words</a:t>
            </a:r>
            <a:r>
              <a:rPr lang="en-US" dirty="0" smtClean="0"/>
              <a:t>; pay </a:t>
            </a:r>
            <a:r>
              <a:rPr lang="en-US" dirty="0"/>
              <a:t>attention to everything I say. </a:t>
            </a:r>
            <a:r>
              <a:rPr lang="en-US" dirty="0" smtClean="0"/>
              <a:t>2 </a:t>
            </a:r>
            <a:r>
              <a:rPr lang="en-US" dirty="0"/>
              <a:t>I am about to open my mouth</a:t>
            </a:r>
            <a:r>
              <a:rPr lang="en-US" dirty="0" smtClean="0"/>
              <a:t>; my </a:t>
            </a:r>
            <a:r>
              <a:rPr lang="en-US" dirty="0"/>
              <a:t>words are on the tip of my tongue. </a:t>
            </a:r>
            <a:r>
              <a:rPr lang="en-US" dirty="0" smtClean="0"/>
              <a:t>3 </a:t>
            </a:r>
            <a:r>
              <a:rPr lang="en-US" b="1" dirty="0">
                <a:solidFill>
                  <a:srgbClr val="0000CC"/>
                </a:solidFill>
              </a:rPr>
              <a:t>My words come from an upright heart</a:t>
            </a:r>
            <a:r>
              <a:rPr lang="en-US" b="1" dirty="0" smtClean="0">
                <a:solidFill>
                  <a:srgbClr val="0000CC"/>
                </a:solidFill>
              </a:rPr>
              <a:t>; my </a:t>
            </a:r>
            <a:r>
              <a:rPr lang="en-US" b="1" dirty="0">
                <a:solidFill>
                  <a:srgbClr val="0000CC"/>
                </a:solidFill>
              </a:rPr>
              <a:t>lips sincerely speak what I know. </a:t>
            </a:r>
            <a:r>
              <a:rPr lang="en-US" dirty="0" smtClean="0"/>
              <a:t>4 </a:t>
            </a:r>
            <a:r>
              <a:rPr lang="en-US" dirty="0"/>
              <a:t>The Spirit of God has made me</a:t>
            </a:r>
            <a:r>
              <a:rPr lang="en-US" dirty="0" smtClean="0"/>
              <a:t>; the </a:t>
            </a:r>
            <a:r>
              <a:rPr lang="en-US" dirty="0"/>
              <a:t>breath of the Almighty gives me life</a:t>
            </a:r>
            <a:r>
              <a:rPr lang="en-US" dirty="0" smtClean="0"/>
              <a:t>. 5 </a:t>
            </a:r>
            <a:r>
              <a:rPr lang="en-US" b="1" dirty="0">
                <a:solidFill>
                  <a:srgbClr val="0000CC"/>
                </a:solidFill>
              </a:rPr>
              <a:t>Answer me then, if you can</a:t>
            </a:r>
            <a:r>
              <a:rPr lang="en-US" b="1" dirty="0" smtClean="0">
                <a:solidFill>
                  <a:srgbClr val="0000CC"/>
                </a:solidFill>
              </a:rPr>
              <a:t>; prepare </a:t>
            </a:r>
            <a:r>
              <a:rPr lang="en-US" b="1" dirty="0">
                <a:solidFill>
                  <a:srgbClr val="0000CC"/>
                </a:solidFill>
              </a:rPr>
              <a:t>yourself and confront me. </a:t>
            </a:r>
            <a:r>
              <a:rPr lang="en-US" dirty="0" smtClean="0"/>
              <a:t>6 </a:t>
            </a:r>
            <a:r>
              <a:rPr lang="en-US" b="1" dirty="0">
                <a:solidFill>
                  <a:srgbClr val="7030A0"/>
                </a:solidFill>
              </a:rPr>
              <a:t>I am just like you before God</a:t>
            </a:r>
            <a:r>
              <a:rPr lang="en-US" b="1" dirty="0" smtClean="0">
                <a:solidFill>
                  <a:srgbClr val="7030A0"/>
                </a:solidFill>
              </a:rPr>
              <a:t>; I </a:t>
            </a:r>
            <a:r>
              <a:rPr lang="en-US" b="1" dirty="0">
                <a:solidFill>
                  <a:srgbClr val="7030A0"/>
                </a:solidFill>
              </a:rPr>
              <a:t>too have been taken from clay. </a:t>
            </a:r>
            <a:r>
              <a:rPr lang="en-US" i="1" dirty="0">
                <a:solidFill>
                  <a:srgbClr val="0070C0"/>
                </a:solidFill>
              </a:rPr>
              <a:t>[Elihu enters as a human spokesman for God who will not intimidate Job</a:t>
            </a:r>
            <a:r>
              <a:rPr lang="en-US" i="1" dirty="0" smtClean="0">
                <a:solidFill>
                  <a:srgbClr val="0070C0"/>
                </a:solidFill>
              </a:rPr>
              <a:t>] </a:t>
            </a:r>
            <a:r>
              <a:rPr lang="en-US" dirty="0" smtClean="0"/>
              <a:t>7</a:t>
            </a:r>
            <a:r>
              <a:rPr lang="en-US" b="1" dirty="0" smtClean="0">
                <a:solidFill>
                  <a:srgbClr val="7030A0"/>
                </a:solidFill>
              </a:rPr>
              <a:t> </a:t>
            </a:r>
            <a:r>
              <a:rPr lang="en-US" b="1" dirty="0">
                <a:solidFill>
                  <a:srgbClr val="7030A0"/>
                </a:solidFill>
              </a:rPr>
              <a:t>No fear of me should alarm you</a:t>
            </a:r>
            <a:r>
              <a:rPr lang="en-US" b="1" dirty="0" smtClean="0">
                <a:solidFill>
                  <a:srgbClr val="7030A0"/>
                </a:solidFill>
              </a:rPr>
              <a:t>, nor </a:t>
            </a:r>
            <a:r>
              <a:rPr lang="en-US" b="1" dirty="0">
                <a:solidFill>
                  <a:srgbClr val="7030A0"/>
                </a:solidFill>
              </a:rPr>
              <a:t>should my hand be heavy upon you. </a:t>
            </a:r>
            <a:r>
              <a:rPr lang="en-US" b="1" dirty="0" smtClean="0">
                <a:solidFill>
                  <a:srgbClr val="7030A0"/>
                </a:solidFill>
              </a:rPr>
              <a:t> </a:t>
            </a:r>
            <a:r>
              <a:rPr lang="en-US" i="1" dirty="0" smtClean="0">
                <a:solidFill>
                  <a:srgbClr val="0070C0"/>
                </a:solidFill>
              </a:rPr>
              <a:t>[Job was afraid of God: 9:34; 13:21]</a:t>
            </a:r>
            <a:endParaRPr lang="en-US" i="1" dirty="0">
              <a:solidFill>
                <a:srgbClr val="0070C0"/>
              </a:solidFill>
            </a:endParaRP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Elihu is God’s human spokesman</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No intimidation:  Job should answer</a:t>
            </a:r>
          </a:p>
        </p:txBody>
      </p:sp>
    </p:spTree>
    <p:extLst>
      <p:ext uri="{BB962C8B-B14F-4D97-AF65-F5344CB8AC3E}">
        <p14:creationId xmlns:p14="http://schemas.microsoft.com/office/powerpoint/2010/main" val="11709719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019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Job 33:8-12  </a:t>
            </a:r>
            <a:r>
              <a:rPr lang="en-US" sz="4000" b="1" dirty="0" smtClean="0">
                <a:solidFill>
                  <a:srgbClr val="663300"/>
                </a:solidFill>
              </a:rPr>
              <a:t>(ESV)</a:t>
            </a:r>
            <a:endParaRPr lang="en-US" sz="40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61901" y="1600200"/>
            <a:ext cx="7086600" cy="4191000"/>
          </a:xfrm>
        </p:spPr>
        <p:txBody>
          <a:bodyPr>
            <a:normAutofit fontScale="92500" lnSpcReduction="10000"/>
          </a:bodyPr>
          <a:lstStyle/>
          <a:p>
            <a:pPr marL="0" indent="227013">
              <a:buNone/>
            </a:pPr>
            <a:r>
              <a:rPr lang="en-US" dirty="0" smtClean="0"/>
              <a:t>8 </a:t>
            </a:r>
            <a:r>
              <a:rPr lang="en-US" dirty="0"/>
              <a:t>"Surely you have spoken in my </a:t>
            </a:r>
            <a:r>
              <a:rPr lang="en-US" dirty="0" smtClean="0"/>
              <a:t>ears, and </a:t>
            </a:r>
            <a:r>
              <a:rPr lang="en-US" dirty="0"/>
              <a:t>I have heard the sound of your words</a:t>
            </a:r>
            <a:r>
              <a:rPr lang="en-US" dirty="0" smtClean="0"/>
              <a:t>. 9 </a:t>
            </a:r>
            <a:r>
              <a:rPr lang="en-US" dirty="0"/>
              <a:t>You say, </a:t>
            </a:r>
            <a:r>
              <a:rPr lang="en-US" b="1" dirty="0">
                <a:solidFill>
                  <a:srgbClr val="C00000"/>
                </a:solidFill>
              </a:rPr>
              <a:t>'I am pure, without transgression</a:t>
            </a:r>
            <a:r>
              <a:rPr lang="en-US" b="1" dirty="0" smtClean="0">
                <a:solidFill>
                  <a:srgbClr val="C00000"/>
                </a:solidFill>
              </a:rPr>
              <a:t>; I </a:t>
            </a:r>
            <a:r>
              <a:rPr lang="en-US" b="1" dirty="0">
                <a:solidFill>
                  <a:srgbClr val="C00000"/>
                </a:solidFill>
              </a:rPr>
              <a:t>am clean, and there is no iniquity in me</a:t>
            </a:r>
            <a:r>
              <a:rPr lang="en-US" b="1" dirty="0" smtClean="0">
                <a:solidFill>
                  <a:srgbClr val="C00000"/>
                </a:solidFill>
              </a:rPr>
              <a:t>. 10 </a:t>
            </a:r>
            <a:r>
              <a:rPr lang="en-US" b="1" dirty="0">
                <a:solidFill>
                  <a:srgbClr val="C00000"/>
                </a:solidFill>
              </a:rPr>
              <a:t>Behold, he finds occasions against me</a:t>
            </a:r>
            <a:r>
              <a:rPr lang="en-US" b="1" dirty="0" smtClean="0">
                <a:solidFill>
                  <a:srgbClr val="C00000"/>
                </a:solidFill>
              </a:rPr>
              <a:t>, he </a:t>
            </a:r>
            <a:r>
              <a:rPr lang="en-US" b="1" dirty="0">
                <a:solidFill>
                  <a:srgbClr val="C00000"/>
                </a:solidFill>
              </a:rPr>
              <a:t>counts me as his enemy</a:t>
            </a:r>
            <a:r>
              <a:rPr lang="en-US" b="1" dirty="0" smtClean="0">
                <a:solidFill>
                  <a:srgbClr val="C00000"/>
                </a:solidFill>
              </a:rPr>
              <a:t>, 11 </a:t>
            </a:r>
            <a:r>
              <a:rPr lang="en-US" b="1" dirty="0">
                <a:solidFill>
                  <a:srgbClr val="C00000"/>
                </a:solidFill>
              </a:rPr>
              <a:t>he puts my feet in the </a:t>
            </a:r>
            <a:r>
              <a:rPr lang="en-US" b="1" dirty="0" smtClean="0">
                <a:solidFill>
                  <a:srgbClr val="C00000"/>
                </a:solidFill>
              </a:rPr>
              <a:t>stocks and </a:t>
            </a:r>
            <a:r>
              <a:rPr lang="en-US" b="1" dirty="0">
                <a:solidFill>
                  <a:srgbClr val="C00000"/>
                </a:solidFill>
              </a:rPr>
              <a:t>watches all my paths</a:t>
            </a:r>
            <a:r>
              <a:rPr lang="en-US" b="1" dirty="0" smtClean="0">
                <a:solidFill>
                  <a:srgbClr val="C00000"/>
                </a:solidFill>
              </a:rPr>
              <a:t>.‘</a:t>
            </a:r>
          </a:p>
          <a:p>
            <a:pPr marL="0" indent="227013">
              <a:buNone/>
            </a:pPr>
            <a:endParaRPr lang="en-US" sz="600" dirty="0"/>
          </a:p>
          <a:p>
            <a:pPr marL="0" indent="227013">
              <a:buNone/>
            </a:pPr>
            <a:r>
              <a:rPr lang="en-US" dirty="0"/>
              <a:t>12 </a:t>
            </a:r>
            <a:r>
              <a:rPr lang="en-US" b="1" dirty="0">
                <a:solidFill>
                  <a:srgbClr val="0000CC"/>
                </a:solidFill>
              </a:rPr>
              <a:t>"Behold, in this you are not right. I will answer you</a:t>
            </a:r>
            <a:r>
              <a:rPr lang="en-US" b="1" dirty="0" smtClean="0">
                <a:solidFill>
                  <a:srgbClr val="0000CC"/>
                </a:solidFill>
              </a:rPr>
              <a:t>, for </a:t>
            </a:r>
            <a:r>
              <a:rPr lang="en-US" b="1" dirty="0">
                <a:solidFill>
                  <a:srgbClr val="0000CC"/>
                </a:solidFill>
              </a:rPr>
              <a:t>God is greater than man</a:t>
            </a:r>
            <a:r>
              <a:rPr lang="en-US" b="1" dirty="0" smtClean="0">
                <a:solidFill>
                  <a:srgbClr val="0000CC"/>
                </a:solidFill>
              </a:rPr>
              <a:t>.</a:t>
            </a:r>
            <a:endParaRPr lang="en-US" b="1" dirty="0">
              <a:solidFill>
                <a:srgbClr val="0000CC"/>
              </a:solidFill>
            </a:endParaRP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Elihu answers Job’s false claims</a:t>
            </a:r>
          </a:p>
        </p:txBody>
      </p:sp>
      <p:sp>
        <p:nvSpPr>
          <p:cNvPr id="7" name="Text Box 5"/>
          <p:cNvSpPr txBox="1">
            <a:spLocks noChangeArrowheads="1"/>
          </p:cNvSpPr>
          <p:nvPr/>
        </p:nvSpPr>
        <p:spPr bwMode="auto">
          <a:xfrm>
            <a:off x="671450" y="6215390"/>
            <a:ext cx="7801099"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You should expect something new to follow</a:t>
            </a:r>
          </a:p>
        </p:txBody>
      </p:sp>
    </p:spTree>
    <p:extLst>
      <p:ext uri="{BB962C8B-B14F-4D97-AF65-F5344CB8AC3E}">
        <p14:creationId xmlns:p14="http://schemas.microsoft.com/office/powerpoint/2010/main" val="13177688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73538" y="152400"/>
            <a:ext cx="5257800" cy="1798638"/>
          </a:xfrm>
        </p:spPr>
        <p:txBody>
          <a:bodyPr>
            <a:noAutofit/>
          </a:bodyPr>
          <a:lstStyle/>
          <a:p>
            <a:pPr eaLnBrk="1" hangingPunct="1"/>
            <a:r>
              <a:rPr lang="en-US" sz="4000" b="1" dirty="0" smtClean="0">
                <a:solidFill>
                  <a:srgbClr val="C00000"/>
                </a:solidFill>
                <a:latin typeface="Comic Sans MS" pitchFamily="66" charset="0"/>
              </a:rPr>
              <a:t>Two very Diverse Opposing views about Elihu</a:t>
            </a:r>
          </a:p>
        </p:txBody>
      </p:sp>
      <p:sp>
        <p:nvSpPr>
          <p:cNvPr id="4099" name="Rectangle 3"/>
          <p:cNvSpPr>
            <a:spLocks noGrp="1" noChangeArrowheads="1"/>
          </p:cNvSpPr>
          <p:nvPr>
            <p:ph type="body" idx="1"/>
          </p:nvPr>
        </p:nvSpPr>
        <p:spPr>
          <a:xfrm>
            <a:off x="457200" y="2285999"/>
            <a:ext cx="8440615" cy="3863023"/>
          </a:xfrm>
        </p:spPr>
        <p:txBody>
          <a:bodyPr/>
          <a:lstStyle/>
          <a:p>
            <a:pPr eaLnBrk="1" hangingPunct="1">
              <a:lnSpc>
                <a:spcPct val="90000"/>
              </a:lnSpc>
            </a:pPr>
            <a:r>
              <a:rPr lang="en-US" b="1" dirty="0" smtClean="0">
                <a:solidFill>
                  <a:srgbClr val="0000CC"/>
                </a:solidFill>
              </a:rPr>
              <a:t>Some consider Elihu a brash young man </a:t>
            </a:r>
            <a:r>
              <a:rPr lang="en-US" dirty="0" smtClean="0"/>
              <a:t>who offers nothing new in the discussion, and is therefore ignored by Job &amp; God.</a:t>
            </a:r>
          </a:p>
          <a:p>
            <a:pPr eaLnBrk="1" hangingPunct="1">
              <a:lnSpc>
                <a:spcPct val="90000"/>
              </a:lnSpc>
            </a:pPr>
            <a:r>
              <a:rPr lang="en-US" b="1" dirty="0" smtClean="0">
                <a:solidFill>
                  <a:srgbClr val="0000CC"/>
                </a:solidFill>
              </a:rPr>
              <a:t>Others think Elihu adds new information </a:t>
            </a:r>
            <a:r>
              <a:rPr lang="en-US" dirty="0" smtClean="0"/>
              <a:t>to the discussion that causes Job to pause and consider his position, and that </a:t>
            </a:r>
            <a:r>
              <a:rPr lang="en-US" dirty="0" err="1" smtClean="0"/>
              <a:t>Elihu’s</a:t>
            </a:r>
            <a:r>
              <a:rPr lang="en-US" dirty="0" smtClean="0"/>
              <a:t> thoughts lead into God’s answer. </a:t>
            </a:r>
          </a:p>
        </p:txBody>
      </p:sp>
      <p:sp>
        <p:nvSpPr>
          <p:cNvPr id="4100" name="Text Box 5"/>
          <p:cNvSpPr txBox="1">
            <a:spLocks noChangeArrowheads="1"/>
          </p:cNvSpPr>
          <p:nvPr/>
        </p:nvSpPr>
        <p:spPr bwMode="auto">
          <a:xfrm>
            <a:off x="600807" y="5610413"/>
            <a:ext cx="81534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Depending on your viewpoint, it really changes how you see </a:t>
            </a:r>
            <a:r>
              <a:rPr lang="en-US" sz="3200" b="1" dirty="0" err="1" smtClean="0">
                <a:solidFill>
                  <a:srgbClr val="00B050"/>
                </a:solidFill>
                <a:latin typeface="Comic Sans MS" pitchFamily="66" charset="0"/>
              </a:rPr>
              <a:t>Elihu’s</a:t>
            </a:r>
            <a:r>
              <a:rPr lang="en-US" sz="3200" b="1" dirty="0" smtClean="0">
                <a:solidFill>
                  <a:srgbClr val="00B050"/>
                </a:solidFill>
                <a:latin typeface="Comic Sans MS" pitchFamily="66" charset="0"/>
              </a:rPr>
              <a:t> role</a:t>
            </a:r>
            <a:endParaRPr lang="en-US" sz="3200" b="1" dirty="0">
              <a:solidFill>
                <a:srgbClr val="00B050"/>
              </a:solidFill>
              <a:latin typeface="Comic Sans MS" pitchFamily="66" charset="0"/>
            </a:endParaRPr>
          </a:p>
        </p:txBody>
      </p:sp>
      <p:pic>
        <p:nvPicPr>
          <p:cNvPr id="5" name="Picture 2" descr="Image result for job friends elihu"/>
          <p:cNvPicPr>
            <a:picLocks noChangeAspect="1" noChangeArrowheads="1"/>
          </p:cNvPicPr>
          <p:nvPr/>
        </p:nvPicPr>
        <p:blipFill rotWithShape="1">
          <a:blip r:embed="rId3">
            <a:extLst>
              <a:ext uri="{28A0092B-C50C-407E-A947-70E740481C1C}">
                <a14:useLocalDpi xmlns:a14="http://schemas.microsoft.com/office/drawing/2010/main" val="0"/>
              </a:ext>
            </a:extLst>
          </a:blip>
          <a:srcRect l="39111" t="5334" r="19111" b="52000"/>
          <a:stretch/>
        </p:blipFill>
        <p:spPr bwMode="auto">
          <a:xfrm>
            <a:off x="5410200" y="152400"/>
            <a:ext cx="3581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144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638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Job 33:13-18 </a:t>
            </a:r>
            <a:r>
              <a:rPr lang="en-US" sz="3600" b="1" dirty="0" smtClean="0">
                <a:solidFill>
                  <a:srgbClr val="663300"/>
                </a:solidFill>
              </a:rPr>
              <a:t>(</a:t>
            </a:r>
            <a:r>
              <a:rPr lang="en-US" sz="3600" b="1" dirty="0" err="1" smtClean="0">
                <a:solidFill>
                  <a:srgbClr val="663300"/>
                </a:solidFill>
              </a:rPr>
              <a:t>NIrV</a:t>
            </a:r>
            <a:r>
              <a:rPr lang="en-US" sz="3600" b="1" dirty="0" smtClean="0">
                <a:solidFill>
                  <a:srgbClr val="663300"/>
                </a:solidFill>
              </a:rPr>
              <a:t>)</a:t>
            </a:r>
            <a:endParaRPr lang="en-US" sz="36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00200"/>
            <a:ext cx="7086600" cy="4038600"/>
          </a:xfrm>
        </p:spPr>
        <p:txBody>
          <a:bodyPr>
            <a:normAutofit fontScale="77500" lnSpcReduction="20000"/>
          </a:bodyPr>
          <a:lstStyle/>
          <a:p>
            <a:pPr marL="0" indent="227013">
              <a:buNone/>
            </a:pPr>
            <a:r>
              <a:rPr lang="en-US" dirty="0" smtClean="0"/>
              <a:t>13 </a:t>
            </a:r>
            <a:r>
              <a:rPr lang="en-US" b="1" dirty="0">
                <a:solidFill>
                  <a:srgbClr val="C00000"/>
                </a:solidFill>
              </a:rPr>
              <a:t>Why do you claim that </a:t>
            </a:r>
            <a:r>
              <a:rPr lang="en-US" b="1" dirty="0" smtClean="0">
                <a:solidFill>
                  <a:srgbClr val="C00000"/>
                </a:solidFill>
              </a:rPr>
              <a:t>God never </a:t>
            </a:r>
            <a:r>
              <a:rPr lang="en-US" b="1" dirty="0">
                <a:solidFill>
                  <a:srgbClr val="C00000"/>
                </a:solidFill>
              </a:rPr>
              <a:t>answers any of our questions</a:t>
            </a:r>
            <a:r>
              <a:rPr lang="en-US" b="1" dirty="0" smtClean="0">
                <a:solidFill>
                  <a:srgbClr val="C00000"/>
                </a:solidFill>
              </a:rPr>
              <a:t>?  [19:7] </a:t>
            </a:r>
            <a:r>
              <a:rPr lang="en-US" dirty="0" smtClean="0"/>
              <a:t>14 </a:t>
            </a:r>
            <a:r>
              <a:rPr lang="en-US" b="1" dirty="0">
                <a:solidFill>
                  <a:srgbClr val="7030A0"/>
                </a:solidFill>
              </a:rPr>
              <a:t>He speaks in one way and then another</a:t>
            </a:r>
            <a:r>
              <a:rPr lang="en-US" b="1" dirty="0" smtClean="0">
                <a:solidFill>
                  <a:srgbClr val="7030A0"/>
                </a:solidFill>
              </a:rPr>
              <a:t>. We </a:t>
            </a:r>
            <a:r>
              <a:rPr lang="en-US" b="1" dirty="0">
                <a:solidFill>
                  <a:srgbClr val="7030A0"/>
                </a:solidFill>
              </a:rPr>
              <a:t>might not even realize it</a:t>
            </a:r>
            <a:r>
              <a:rPr lang="en-US" b="1" dirty="0" smtClean="0">
                <a:solidFill>
                  <a:srgbClr val="7030A0"/>
                </a:solidFill>
              </a:rPr>
              <a:t>. </a:t>
            </a:r>
            <a:r>
              <a:rPr lang="en-US" dirty="0" smtClean="0"/>
              <a:t>15 </a:t>
            </a:r>
            <a:r>
              <a:rPr lang="en-US" b="1" dirty="0">
                <a:solidFill>
                  <a:srgbClr val="0070C0"/>
                </a:solidFill>
              </a:rPr>
              <a:t>He might speak in a dream or in a vision at night</a:t>
            </a:r>
            <a:r>
              <a:rPr lang="en-US" b="1" dirty="0" smtClean="0">
                <a:solidFill>
                  <a:srgbClr val="0070C0"/>
                </a:solidFill>
              </a:rPr>
              <a:t>. </a:t>
            </a:r>
            <a:r>
              <a:rPr lang="en-US" dirty="0" smtClean="0"/>
              <a:t>That’s </a:t>
            </a:r>
            <a:r>
              <a:rPr lang="en-US" dirty="0"/>
              <a:t>when people are sound asleep in their beds</a:t>
            </a:r>
            <a:r>
              <a:rPr lang="en-US" dirty="0" smtClean="0"/>
              <a:t>.</a:t>
            </a:r>
            <a:r>
              <a:rPr lang="en-US" dirty="0"/>
              <a:t> [Abimelech, Neb, etc</a:t>
            </a:r>
            <a:r>
              <a:rPr lang="en-US" dirty="0" smtClean="0"/>
              <a:t>.] 16 </a:t>
            </a:r>
            <a:r>
              <a:rPr lang="en-US" b="1" dirty="0">
                <a:solidFill>
                  <a:srgbClr val="0070C0"/>
                </a:solidFill>
              </a:rPr>
              <a:t>He might speak in their ears</a:t>
            </a:r>
            <a:r>
              <a:rPr lang="en-US" b="1" dirty="0" smtClean="0">
                <a:solidFill>
                  <a:srgbClr val="0070C0"/>
                </a:solidFill>
              </a:rPr>
              <a:t>.  </a:t>
            </a:r>
            <a:r>
              <a:rPr lang="en-US" i="1" dirty="0" smtClean="0">
                <a:solidFill>
                  <a:srgbClr val="7030A0"/>
                </a:solidFill>
              </a:rPr>
              <a:t>[Samuel, David 2Sam 7:27]  </a:t>
            </a:r>
            <a:r>
              <a:rPr lang="en-US" dirty="0" smtClean="0"/>
              <a:t>And seals their instruction </a:t>
            </a:r>
            <a:r>
              <a:rPr lang="en-US" sz="2600" dirty="0" smtClean="0"/>
              <a:t>[NKJV]  </a:t>
            </a:r>
            <a:r>
              <a:rPr lang="en-US" dirty="0" smtClean="0"/>
              <a:t>17 </a:t>
            </a:r>
            <a:r>
              <a:rPr lang="en-US" b="1" dirty="0">
                <a:solidFill>
                  <a:srgbClr val="0000CC"/>
                </a:solidFill>
              </a:rPr>
              <a:t>He warns men in order to turn them away from sinning</a:t>
            </a:r>
            <a:r>
              <a:rPr lang="en-US" b="1" dirty="0" smtClean="0">
                <a:solidFill>
                  <a:srgbClr val="0000CC"/>
                </a:solidFill>
              </a:rPr>
              <a:t>.  He </a:t>
            </a:r>
            <a:r>
              <a:rPr lang="en-US" b="1" dirty="0">
                <a:solidFill>
                  <a:srgbClr val="0000CC"/>
                </a:solidFill>
              </a:rPr>
              <a:t>wants to keep them from being proud</a:t>
            </a:r>
            <a:r>
              <a:rPr lang="en-US" b="1" dirty="0" smtClean="0">
                <a:solidFill>
                  <a:srgbClr val="0000CC"/>
                </a:solidFill>
              </a:rPr>
              <a:t>. </a:t>
            </a:r>
            <a:r>
              <a:rPr lang="en-US" i="1" dirty="0" smtClean="0">
                <a:solidFill>
                  <a:srgbClr val="0000CC"/>
                </a:solidFill>
              </a:rPr>
              <a:t>[ New Idea: prevention!]</a:t>
            </a:r>
            <a:r>
              <a:rPr lang="en-US" dirty="0" smtClean="0"/>
              <a:t>18 </a:t>
            </a:r>
            <a:r>
              <a:rPr lang="en-US" b="1" dirty="0">
                <a:solidFill>
                  <a:srgbClr val="0000CC"/>
                </a:solidFill>
              </a:rPr>
              <a:t>He wants to stop them from going down into the grave</a:t>
            </a:r>
            <a:r>
              <a:rPr lang="en-US" b="1" dirty="0" smtClean="0">
                <a:solidFill>
                  <a:srgbClr val="0000CC"/>
                </a:solidFill>
              </a:rPr>
              <a:t>. He </a:t>
            </a:r>
            <a:r>
              <a:rPr lang="en-US" b="1" dirty="0">
                <a:solidFill>
                  <a:srgbClr val="0000CC"/>
                </a:solidFill>
              </a:rPr>
              <a:t>doesn’t want them to be killed with swords</a:t>
            </a:r>
            <a:r>
              <a:rPr lang="en-US" b="1" dirty="0" smtClean="0">
                <a:solidFill>
                  <a:srgbClr val="0000CC"/>
                </a:solidFill>
              </a:rPr>
              <a:t>.</a:t>
            </a:r>
            <a:endParaRPr lang="en-US" b="1" dirty="0">
              <a:solidFill>
                <a:srgbClr val="0000CC"/>
              </a:solidFill>
            </a:endParaRP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a:solidFill>
                  <a:srgbClr val="C00000"/>
                </a:solidFill>
                <a:latin typeface="Comic Sans MS" pitchFamily="66" charset="0"/>
              </a:rPr>
              <a:t>God does speak to men</a:t>
            </a:r>
          </a:p>
        </p:txBody>
      </p:sp>
      <p:sp>
        <p:nvSpPr>
          <p:cNvPr id="7" name="Text Box 5"/>
          <p:cNvSpPr txBox="1">
            <a:spLocks noChangeArrowheads="1"/>
          </p:cNvSpPr>
          <p:nvPr/>
        </p:nvSpPr>
        <p:spPr bwMode="auto">
          <a:xfrm>
            <a:off x="990600" y="5794176"/>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tries to prevent us from sinning!  It’s not punishment!</a:t>
            </a:r>
          </a:p>
        </p:txBody>
      </p:sp>
    </p:spTree>
    <p:extLst>
      <p:ext uri="{BB962C8B-B14F-4D97-AF65-F5344CB8AC3E}">
        <p14:creationId xmlns:p14="http://schemas.microsoft.com/office/powerpoint/2010/main" val="11720856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raise to 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971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609600" y="152400"/>
            <a:ext cx="7589157" cy="255454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2060"/>
                </a:solidFill>
                <a:latin typeface="Comic Sans MS" pitchFamily="66" charset="0"/>
              </a:rPr>
              <a:t>Now to Him who is able to keep you from stumbling, </a:t>
            </a:r>
            <a:r>
              <a:rPr lang="en-US" sz="3200" b="1" u="sng" dirty="0" smtClean="0">
                <a:solidFill>
                  <a:srgbClr val="002060"/>
                </a:solidFill>
                <a:latin typeface="Comic Sans MS" pitchFamily="66" charset="0"/>
              </a:rPr>
              <a:t>and</a:t>
            </a:r>
            <a:r>
              <a:rPr lang="en-US" sz="3200" b="1" dirty="0" smtClean="0">
                <a:solidFill>
                  <a:srgbClr val="002060"/>
                </a:solidFill>
                <a:latin typeface="Comic Sans MS" pitchFamily="66" charset="0"/>
              </a:rPr>
              <a:t> to present you without blemish before the presence of his glory with rejoicing        (Jude 24)</a:t>
            </a:r>
            <a:endParaRPr lang="en-US" sz="3200" b="1" dirty="0">
              <a:solidFill>
                <a:srgbClr val="002060"/>
              </a:solidFill>
              <a:latin typeface="Comic Sans MS" pitchFamily="66" charset="0"/>
            </a:endParaRPr>
          </a:p>
        </p:txBody>
      </p:sp>
      <p:sp>
        <p:nvSpPr>
          <p:cNvPr id="4" name="Text Box 5"/>
          <p:cNvSpPr txBox="1">
            <a:spLocks noChangeArrowheads="1"/>
          </p:cNvSpPr>
          <p:nvPr/>
        </p:nvSpPr>
        <p:spPr bwMode="auto">
          <a:xfrm>
            <a:off x="6400800" y="3733800"/>
            <a:ext cx="2559957" cy="2062103"/>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chemeClr val="bg2">
                    <a:lumMod val="10000"/>
                  </a:schemeClr>
                </a:solidFill>
                <a:latin typeface="Comic Sans MS" pitchFamily="66" charset="0"/>
              </a:rPr>
              <a:t>It’s not just about forgiveness of sins</a:t>
            </a:r>
            <a:endParaRPr lang="en-US" sz="3200" b="1" dirty="0">
              <a:solidFill>
                <a:schemeClr val="bg2">
                  <a:lumMod val="10000"/>
                </a:schemeClr>
              </a:solidFill>
              <a:latin typeface="Comic Sans MS" pitchFamily="66" charset="0"/>
            </a:endParaRPr>
          </a:p>
        </p:txBody>
      </p:sp>
    </p:spTree>
    <p:extLst>
      <p:ext uri="{BB962C8B-B14F-4D97-AF65-F5344CB8AC3E}">
        <p14:creationId xmlns:p14="http://schemas.microsoft.com/office/powerpoint/2010/main" val="3604902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52400" y="304800"/>
            <a:ext cx="9372600" cy="6019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Job 33:19-24 </a:t>
            </a:r>
            <a:r>
              <a:rPr lang="en-US" sz="4000" b="1" dirty="0" smtClean="0">
                <a:solidFill>
                  <a:srgbClr val="663300"/>
                </a:solidFill>
              </a:rPr>
              <a:t>(ESV)</a:t>
            </a:r>
            <a:endParaRPr lang="en-US" sz="40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800100" y="1611386"/>
            <a:ext cx="7467600" cy="4778229"/>
          </a:xfrm>
        </p:spPr>
        <p:txBody>
          <a:bodyPr>
            <a:normAutofit fontScale="85000" lnSpcReduction="10000"/>
          </a:bodyPr>
          <a:lstStyle/>
          <a:p>
            <a:pPr marL="0" indent="227013">
              <a:buNone/>
            </a:pPr>
            <a:r>
              <a:rPr lang="en-US" dirty="0" smtClean="0"/>
              <a:t>19 </a:t>
            </a:r>
            <a:r>
              <a:rPr lang="en-US" b="1" dirty="0">
                <a:solidFill>
                  <a:srgbClr val="0070C0"/>
                </a:solidFill>
              </a:rPr>
              <a:t>"Man is also rebuked with pain on his </a:t>
            </a:r>
            <a:r>
              <a:rPr lang="en-US" b="1" dirty="0" smtClean="0">
                <a:solidFill>
                  <a:srgbClr val="0070C0"/>
                </a:solidFill>
              </a:rPr>
              <a:t>bed </a:t>
            </a:r>
            <a:r>
              <a:rPr lang="en-US" dirty="0" smtClean="0"/>
              <a:t>and </a:t>
            </a:r>
            <a:r>
              <a:rPr lang="en-US" dirty="0"/>
              <a:t>with continual strife in his bones</a:t>
            </a:r>
            <a:r>
              <a:rPr lang="en-US" dirty="0" smtClean="0"/>
              <a:t>, 20 </a:t>
            </a:r>
            <a:r>
              <a:rPr lang="en-US" dirty="0"/>
              <a:t>so that his life loathes bread</a:t>
            </a:r>
            <a:r>
              <a:rPr lang="en-US" dirty="0" smtClean="0"/>
              <a:t>, and </a:t>
            </a:r>
            <a:r>
              <a:rPr lang="en-US" dirty="0"/>
              <a:t>his appetite the choicest food</a:t>
            </a:r>
            <a:r>
              <a:rPr lang="en-US" dirty="0" smtClean="0"/>
              <a:t>. 21 </a:t>
            </a:r>
            <a:r>
              <a:rPr lang="en-US" dirty="0"/>
              <a:t>His flesh is so wasted away that it cannot be seen</a:t>
            </a:r>
            <a:r>
              <a:rPr lang="en-US" dirty="0" smtClean="0"/>
              <a:t>, and </a:t>
            </a:r>
            <a:r>
              <a:rPr lang="en-US" dirty="0"/>
              <a:t>his bones that were not seen stick out</a:t>
            </a:r>
            <a:r>
              <a:rPr lang="en-US" dirty="0" smtClean="0"/>
              <a:t>. 22 </a:t>
            </a:r>
            <a:r>
              <a:rPr lang="en-US" dirty="0"/>
              <a:t>His soul draws near the pit</a:t>
            </a:r>
            <a:r>
              <a:rPr lang="en-US" dirty="0" smtClean="0"/>
              <a:t>, and </a:t>
            </a:r>
            <a:r>
              <a:rPr lang="en-US" dirty="0"/>
              <a:t>his life to those who bring death</a:t>
            </a:r>
            <a:r>
              <a:rPr lang="en-US" dirty="0" smtClean="0"/>
              <a:t>. 23 </a:t>
            </a:r>
            <a:r>
              <a:rPr lang="en-US" b="1" dirty="0">
                <a:solidFill>
                  <a:srgbClr val="0070C0"/>
                </a:solidFill>
              </a:rPr>
              <a:t>If there be for him an angel</a:t>
            </a:r>
            <a:r>
              <a:rPr lang="en-US" b="1" dirty="0" smtClean="0">
                <a:solidFill>
                  <a:srgbClr val="0070C0"/>
                </a:solidFill>
              </a:rPr>
              <a:t>, </a:t>
            </a:r>
            <a:r>
              <a:rPr lang="en-US" b="1" dirty="0">
                <a:solidFill>
                  <a:srgbClr val="0070C0"/>
                </a:solidFill>
              </a:rPr>
              <a:t>a mediator, one of the thousand</a:t>
            </a:r>
            <a:r>
              <a:rPr lang="en-US" b="1" dirty="0" smtClean="0">
                <a:solidFill>
                  <a:srgbClr val="0070C0"/>
                </a:solidFill>
              </a:rPr>
              <a:t>, to </a:t>
            </a:r>
            <a:r>
              <a:rPr lang="en-US" b="1" dirty="0">
                <a:solidFill>
                  <a:srgbClr val="0070C0"/>
                </a:solidFill>
              </a:rPr>
              <a:t>declare to man what is right for </a:t>
            </a:r>
            <a:r>
              <a:rPr lang="en-US" b="1" dirty="0" smtClean="0">
                <a:solidFill>
                  <a:srgbClr val="0070C0"/>
                </a:solidFill>
              </a:rPr>
              <a:t>him </a:t>
            </a:r>
            <a:r>
              <a:rPr lang="en-US" i="1" dirty="0" smtClean="0">
                <a:solidFill>
                  <a:srgbClr val="0070C0"/>
                </a:solidFill>
              </a:rPr>
              <a:t>[God’s righteousness], </a:t>
            </a:r>
            <a:r>
              <a:rPr lang="en-US" dirty="0" smtClean="0"/>
              <a:t>24 </a:t>
            </a:r>
            <a:r>
              <a:rPr lang="en-US" dirty="0"/>
              <a:t>and </a:t>
            </a:r>
            <a:r>
              <a:rPr lang="en-US" b="1" dirty="0">
                <a:solidFill>
                  <a:srgbClr val="7030A0"/>
                </a:solidFill>
              </a:rPr>
              <a:t>he is </a:t>
            </a:r>
            <a:r>
              <a:rPr lang="en-US" b="1" u="sng" dirty="0">
                <a:solidFill>
                  <a:srgbClr val="7030A0"/>
                </a:solidFill>
              </a:rPr>
              <a:t>merciful</a:t>
            </a:r>
            <a:r>
              <a:rPr lang="en-US" b="1" dirty="0">
                <a:solidFill>
                  <a:srgbClr val="7030A0"/>
                </a:solidFill>
              </a:rPr>
              <a:t> to him</a:t>
            </a:r>
            <a:r>
              <a:rPr lang="en-US" dirty="0"/>
              <a:t>, and says</a:t>
            </a:r>
            <a:r>
              <a:rPr lang="en-US" dirty="0" smtClean="0"/>
              <a:t>, 'Deliver </a:t>
            </a:r>
            <a:r>
              <a:rPr lang="en-US" dirty="0"/>
              <a:t>him from going down into the pit</a:t>
            </a:r>
            <a:r>
              <a:rPr lang="en-US" dirty="0" smtClean="0"/>
              <a:t>; </a:t>
            </a:r>
            <a:r>
              <a:rPr lang="en-US" b="1" dirty="0" smtClean="0">
                <a:solidFill>
                  <a:srgbClr val="7030A0"/>
                </a:solidFill>
              </a:rPr>
              <a:t>I </a:t>
            </a:r>
            <a:r>
              <a:rPr lang="en-US" b="1" dirty="0">
                <a:solidFill>
                  <a:srgbClr val="7030A0"/>
                </a:solidFill>
              </a:rPr>
              <a:t>have found a ransom</a:t>
            </a:r>
            <a:r>
              <a:rPr lang="en-US" b="1" dirty="0" smtClean="0">
                <a:solidFill>
                  <a:srgbClr val="7030A0"/>
                </a:solidFill>
              </a:rPr>
              <a:t>;</a:t>
            </a:r>
            <a:endParaRPr lang="en-US" b="1" dirty="0">
              <a:solidFill>
                <a:srgbClr val="7030A0"/>
              </a:solidFill>
            </a:endParaRP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Elihu brings new ideas about God</a:t>
            </a:r>
          </a:p>
        </p:txBody>
      </p:sp>
      <p:sp>
        <p:nvSpPr>
          <p:cNvPr id="7" name="Text Box 5"/>
          <p:cNvSpPr txBox="1">
            <a:spLocks noChangeArrowheads="1"/>
          </p:cNvSpPr>
          <p:nvPr/>
        </p:nvSpPr>
        <p:spPr bwMode="auto">
          <a:xfrm>
            <a:off x="990600" y="5880054"/>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Learning obedience &amp; appreciating our merciful ransom through suffering!</a:t>
            </a:r>
          </a:p>
        </p:txBody>
      </p:sp>
    </p:spTree>
    <p:extLst>
      <p:ext uri="{BB962C8B-B14F-4D97-AF65-F5344CB8AC3E}">
        <p14:creationId xmlns:p14="http://schemas.microsoft.com/office/powerpoint/2010/main" val="11911847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867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59543" y="717164"/>
            <a:ext cx="7010400" cy="914400"/>
          </a:xfrm>
        </p:spPr>
        <p:txBody>
          <a:bodyPr>
            <a:noAutofit/>
          </a:bodyPr>
          <a:lstStyle/>
          <a:p>
            <a:r>
              <a:rPr lang="en-US" sz="4800" b="1" dirty="0" smtClean="0">
                <a:solidFill>
                  <a:srgbClr val="663300"/>
                </a:solidFill>
              </a:rPr>
              <a:t>Romans 3:19-26</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07143" y="1538898"/>
            <a:ext cx="7086600" cy="4191000"/>
          </a:xfrm>
        </p:spPr>
        <p:txBody>
          <a:bodyPr>
            <a:normAutofit/>
          </a:bodyPr>
          <a:lstStyle/>
          <a:p>
            <a:pPr marL="0" indent="231775">
              <a:buNone/>
            </a:pPr>
            <a:r>
              <a:rPr lang="en-US" dirty="0" smtClean="0"/>
              <a:t>19 </a:t>
            </a:r>
            <a:r>
              <a:rPr lang="en-US" dirty="0"/>
              <a:t>Now we know that whatever the law says, it says to those who are under the law, </a:t>
            </a:r>
            <a:r>
              <a:rPr lang="en-US" b="1" dirty="0">
                <a:solidFill>
                  <a:srgbClr val="C00000"/>
                </a:solidFill>
              </a:rPr>
              <a:t>that every mouth may be stopped, and all the world may become guilty before God. 20 Therefore by the deeds of the law no flesh will be justified in His sight, for by the law is the knowledge of sin.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Paul expands on </a:t>
            </a:r>
            <a:r>
              <a:rPr lang="en-US" sz="2800" b="1" dirty="0" err="1" smtClean="0">
                <a:solidFill>
                  <a:srgbClr val="C00000"/>
                </a:solidFill>
                <a:latin typeface="Comic Sans MS" pitchFamily="66" charset="0"/>
              </a:rPr>
              <a:t>Elihu’s</a:t>
            </a:r>
            <a:r>
              <a:rPr lang="en-US" sz="2800" b="1" dirty="0" smtClean="0">
                <a:solidFill>
                  <a:srgbClr val="C00000"/>
                </a:solidFill>
                <a:latin typeface="Comic Sans MS" pitchFamily="66" charset="0"/>
              </a:rPr>
              <a:t> ideas</a:t>
            </a:r>
          </a:p>
        </p:txBody>
      </p:sp>
      <p:sp>
        <p:nvSpPr>
          <p:cNvPr id="7" name="Text Box 5"/>
          <p:cNvSpPr txBox="1">
            <a:spLocks noChangeArrowheads="1"/>
          </p:cNvSpPr>
          <p:nvPr/>
        </p:nvSpPr>
        <p:spPr bwMode="auto">
          <a:xfrm>
            <a:off x="1059543" y="5817513"/>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Justification through God’s mercy, grace and righteousness</a:t>
            </a:r>
          </a:p>
        </p:txBody>
      </p:sp>
    </p:spTree>
    <p:extLst>
      <p:ext uri="{BB962C8B-B14F-4D97-AF65-F5344CB8AC3E}">
        <p14:creationId xmlns:p14="http://schemas.microsoft.com/office/powerpoint/2010/main" val="8090038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943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59543" y="717164"/>
            <a:ext cx="7010400" cy="914400"/>
          </a:xfrm>
        </p:spPr>
        <p:txBody>
          <a:bodyPr>
            <a:noAutofit/>
          </a:bodyPr>
          <a:lstStyle/>
          <a:p>
            <a:r>
              <a:rPr lang="en-US" sz="4800" b="1" dirty="0" smtClean="0">
                <a:solidFill>
                  <a:srgbClr val="663300"/>
                </a:solidFill>
              </a:rPr>
              <a:t>Romans 3:19-26</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03514" y="1438539"/>
            <a:ext cx="7322457" cy="4572000"/>
          </a:xfrm>
        </p:spPr>
        <p:txBody>
          <a:bodyPr>
            <a:normAutofit fontScale="77500" lnSpcReduction="20000"/>
          </a:bodyPr>
          <a:lstStyle/>
          <a:p>
            <a:pPr marL="0" indent="231775">
              <a:buNone/>
            </a:pPr>
            <a:r>
              <a:rPr lang="en-US" dirty="0" smtClean="0"/>
              <a:t>21 </a:t>
            </a:r>
            <a:r>
              <a:rPr lang="en-US" dirty="0"/>
              <a:t>But now the righteousness of God apart from the law is revealed, being witnessed by the Law and the Prophets, 22 </a:t>
            </a:r>
            <a:r>
              <a:rPr lang="en-US" b="1" dirty="0">
                <a:solidFill>
                  <a:srgbClr val="0000CC"/>
                </a:solidFill>
              </a:rPr>
              <a:t>even the righteousness of God, through faith in Jesus Christ, to all and on all who believe. </a:t>
            </a:r>
            <a:r>
              <a:rPr lang="en-US" dirty="0"/>
              <a:t>For there is no difference; 23 </a:t>
            </a:r>
            <a:r>
              <a:rPr lang="en-US" b="1" dirty="0">
                <a:solidFill>
                  <a:srgbClr val="C00000"/>
                </a:solidFill>
              </a:rPr>
              <a:t>for all have sinned and fall short of the glory of God, </a:t>
            </a:r>
            <a:r>
              <a:rPr lang="en-US" dirty="0"/>
              <a:t>24 </a:t>
            </a:r>
            <a:r>
              <a:rPr lang="en-US" b="1" dirty="0">
                <a:solidFill>
                  <a:srgbClr val="0000CC"/>
                </a:solidFill>
              </a:rPr>
              <a:t>being justified freely by His grace through the redemption that is in Christ Jesus, 25 whom God set forth as a propitiation by His blood, through faith, </a:t>
            </a:r>
            <a:r>
              <a:rPr lang="en-US" b="1" dirty="0">
                <a:solidFill>
                  <a:srgbClr val="008000"/>
                </a:solidFill>
              </a:rPr>
              <a:t>to demonstrate His righteousness,</a:t>
            </a:r>
            <a:r>
              <a:rPr lang="en-US" dirty="0">
                <a:solidFill>
                  <a:srgbClr val="008000"/>
                </a:solidFill>
              </a:rPr>
              <a:t> </a:t>
            </a:r>
            <a:r>
              <a:rPr lang="en-US" dirty="0"/>
              <a:t>because in His forbearance God had passed over the sins that were previously committed, 26 </a:t>
            </a:r>
            <a:r>
              <a:rPr lang="en-US" b="1" dirty="0">
                <a:solidFill>
                  <a:srgbClr val="008000"/>
                </a:solidFill>
              </a:rPr>
              <a:t>to demonstrate at the present time His righteousness, </a:t>
            </a:r>
            <a:r>
              <a:rPr lang="en-US" b="1" dirty="0">
                <a:solidFill>
                  <a:srgbClr val="0000CC"/>
                </a:solidFill>
              </a:rPr>
              <a:t>that He might be just and the justifier of the one who has faith in Jesus.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Paul expands on </a:t>
            </a:r>
            <a:r>
              <a:rPr lang="en-US" sz="2800" b="1" dirty="0" err="1" smtClean="0">
                <a:solidFill>
                  <a:srgbClr val="C00000"/>
                </a:solidFill>
                <a:latin typeface="Comic Sans MS" pitchFamily="66" charset="0"/>
              </a:rPr>
              <a:t>Elihu’s</a:t>
            </a:r>
            <a:r>
              <a:rPr lang="en-US" sz="2800" b="1" dirty="0" smtClean="0">
                <a:solidFill>
                  <a:srgbClr val="C00000"/>
                </a:solidFill>
                <a:latin typeface="Comic Sans MS" pitchFamily="66" charset="0"/>
              </a:rPr>
              <a:t> ideas</a:t>
            </a:r>
          </a:p>
        </p:txBody>
      </p:sp>
      <p:sp>
        <p:nvSpPr>
          <p:cNvPr id="7" name="Text Box 5"/>
          <p:cNvSpPr txBox="1">
            <a:spLocks noChangeArrowheads="1"/>
          </p:cNvSpPr>
          <p:nvPr/>
        </p:nvSpPr>
        <p:spPr bwMode="auto">
          <a:xfrm>
            <a:off x="1059543" y="5817513"/>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Justification through God’s mercy, grace and righteousness</a:t>
            </a:r>
          </a:p>
        </p:txBody>
      </p:sp>
    </p:spTree>
    <p:extLst>
      <p:ext uri="{BB962C8B-B14F-4D97-AF65-F5344CB8AC3E}">
        <p14:creationId xmlns:p14="http://schemas.microsoft.com/office/powerpoint/2010/main" val="34653959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791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668215"/>
            <a:ext cx="7010400" cy="914400"/>
          </a:xfrm>
        </p:spPr>
        <p:txBody>
          <a:bodyPr>
            <a:noAutofit/>
          </a:bodyPr>
          <a:lstStyle/>
          <a:p>
            <a:r>
              <a:rPr lang="en-US" sz="4800" b="1" dirty="0" smtClean="0">
                <a:solidFill>
                  <a:srgbClr val="663300"/>
                </a:solidFill>
              </a:rPr>
              <a:t>Job 33:25-28 </a:t>
            </a:r>
            <a:r>
              <a:rPr lang="en-US" sz="4000" b="1" dirty="0" smtClean="0">
                <a:solidFill>
                  <a:srgbClr val="663300"/>
                </a:solidFill>
              </a:rPr>
              <a:t>(ESV)</a:t>
            </a:r>
            <a:endParaRPr lang="en-US" sz="40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876300" y="1447800"/>
            <a:ext cx="7391400" cy="4191000"/>
          </a:xfrm>
        </p:spPr>
        <p:txBody>
          <a:bodyPr>
            <a:normAutofit fontScale="77500" lnSpcReduction="20000"/>
          </a:bodyPr>
          <a:lstStyle/>
          <a:p>
            <a:pPr marL="0" indent="227013">
              <a:buNone/>
            </a:pPr>
            <a:r>
              <a:rPr lang="en-US" dirty="0" smtClean="0"/>
              <a:t>25 </a:t>
            </a:r>
            <a:r>
              <a:rPr lang="en-US" dirty="0"/>
              <a:t>let his flesh become fresh with youth</a:t>
            </a:r>
            <a:r>
              <a:rPr lang="en-US" dirty="0" smtClean="0"/>
              <a:t>; let </a:t>
            </a:r>
            <a:r>
              <a:rPr lang="en-US" dirty="0"/>
              <a:t>him return to the days of his youthful vigor</a:t>
            </a:r>
            <a:r>
              <a:rPr lang="en-US" dirty="0" smtClean="0"/>
              <a:t>'; 26 </a:t>
            </a:r>
            <a:r>
              <a:rPr lang="en-US" dirty="0"/>
              <a:t>then man </a:t>
            </a:r>
            <a:r>
              <a:rPr lang="en-US" dirty="0" smtClean="0"/>
              <a:t>prays </a:t>
            </a:r>
            <a:r>
              <a:rPr lang="en-US" dirty="0"/>
              <a:t>to God, and </a:t>
            </a:r>
            <a:r>
              <a:rPr lang="en-US" dirty="0" smtClean="0"/>
              <a:t>He accepts </a:t>
            </a:r>
            <a:r>
              <a:rPr lang="en-US" i="1" dirty="0" smtClean="0">
                <a:solidFill>
                  <a:srgbClr val="7030A0"/>
                </a:solidFill>
              </a:rPr>
              <a:t>[“to be please with, specifically to satisfy a debt (ST) “pardoned” in Isa 40:2]</a:t>
            </a:r>
            <a:r>
              <a:rPr lang="en-US" dirty="0" smtClean="0">
                <a:solidFill>
                  <a:srgbClr val="7030A0"/>
                </a:solidFill>
              </a:rPr>
              <a:t> </a:t>
            </a:r>
            <a:r>
              <a:rPr lang="en-US" dirty="0"/>
              <a:t>him</a:t>
            </a:r>
            <a:r>
              <a:rPr lang="en-US" dirty="0" smtClean="0"/>
              <a:t>; </a:t>
            </a:r>
            <a:r>
              <a:rPr lang="en-US" b="1" dirty="0" smtClean="0">
                <a:solidFill>
                  <a:srgbClr val="008000"/>
                </a:solidFill>
              </a:rPr>
              <a:t>He</a:t>
            </a:r>
            <a:r>
              <a:rPr lang="en-US" b="1" dirty="0" smtClean="0">
                <a:solidFill>
                  <a:srgbClr val="00B050"/>
                </a:solidFill>
              </a:rPr>
              <a:t> </a:t>
            </a:r>
            <a:r>
              <a:rPr lang="en-US" i="1" dirty="0" smtClean="0">
                <a:solidFill>
                  <a:srgbClr val="7030A0"/>
                </a:solidFill>
              </a:rPr>
              <a:t>[God] </a:t>
            </a:r>
            <a:r>
              <a:rPr lang="en-US" b="1" dirty="0">
                <a:solidFill>
                  <a:srgbClr val="008000"/>
                </a:solidFill>
              </a:rPr>
              <a:t>sees </a:t>
            </a:r>
            <a:r>
              <a:rPr lang="en-US" b="1" dirty="0" smtClean="0">
                <a:solidFill>
                  <a:srgbClr val="008000"/>
                </a:solidFill>
              </a:rPr>
              <a:t>his </a:t>
            </a:r>
            <a:r>
              <a:rPr lang="en-US" i="1" dirty="0" smtClean="0">
                <a:solidFill>
                  <a:srgbClr val="7030A0"/>
                </a:solidFill>
              </a:rPr>
              <a:t>[man] </a:t>
            </a:r>
            <a:r>
              <a:rPr lang="en-US" b="1" dirty="0">
                <a:solidFill>
                  <a:srgbClr val="008000"/>
                </a:solidFill>
              </a:rPr>
              <a:t>face with a </a:t>
            </a:r>
            <a:r>
              <a:rPr lang="en-US" b="1" u="sng" dirty="0">
                <a:solidFill>
                  <a:srgbClr val="008000"/>
                </a:solidFill>
              </a:rPr>
              <a:t>shout of joy</a:t>
            </a:r>
            <a:r>
              <a:rPr lang="en-US" b="1" dirty="0" smtClean="0">
                <a:solidFill>
                  <a:srgbClr val="008000"/>
                </a:solidFill>
              </a:rPr>
              <a:t>, and He </a:t>
            </a:r>
            <a:r>
              <a:rPr lang="en-US" b="1" dirty="0">
                <a:solidFill>
                  <a:srgbClr val="008000"/>
                </a:solidFill>
              </a:rPr>
              <a:t>restores to man his righteousness</a:t>
            </a:r>
            <a:r>
              <a:rPr lang="en-US" b="1" dirty="0" smtClean="0">
                <a:solidFill>
                  <a:srgbClr val="008000"/>
                </a:solidFill>
              </a:rPr>
              <a:t>. </a:t>
            </a:r>
            <a:r>
              <a:rPr lang="en-US" i="1" dirty="0" smtClean="0"/>
              <a:t>[because God loves man, not because man suffered and paid for his sins]</a:t>
            </a:r>
            <a:endParaRPr lang="en-US" i="1" dirty="0"/>
          </a:p>
          <a:p>
            <a:pPr marL="0" indent="227013">
              <a:buNone/>
            </a:pPr>
            <a:r>
              <a:rPr lang="en-US" dirty="0"/>
              <a:t>27 He sings before men and says</a:t>
            </a:r>
            <a:r>
              <a:rPr lang="en-US" dirty="0" smtClean="0"/>
              <a:t>:</a:t>
            </a:r>
            <a:r>
              <a:rPr lang="en-US" b="1" dirty="0" smtClean="0">
                <a:solidFill>
                  <a:srgbClr val="C00000"/>
                </a:solidFill>
              </a:rPr>
              <a:t>  'I </a:t>
            </a:r>
            <a:r>
              <a:rPr lang="en-US" b="1" dirty="0">
                <a:solidFill>
                  <a:srgbClr val="C00000"/>
                </a:solidFill>
              </a:rPr>
              <a:t>sinned and perverted what was right</a:t>
            </a:r>
            <a:r>
              <a:rPr lang="en-US" b="1" dirty="0" smtClean="0">
                <a:solidFill>
                  <a:srgbClr val="C00000"/>
                </a:solidFill>
              </a:rPr>
              <a:t>,</a:t>
            </a:r>
            <a:r>
              <a:rPr lang="en-US" dirty="0" smtClean="0"/>
              <a:t> </a:t>
            </a:r>
            <a:r>
              <a:rPr lang="en-US" b="1" dirty="0" smtClean="0">
                <a:solidFill>
                  <a:srgbClr val="7030A0"/>
                </a:solidFill>
              </a:rPr>
              <a:t>and </a:t>
            </a:r>
            <a:r>
              <a:rPr lang="en-US" b="1" u="sng" dirty="0">
                <a:solidFill>
                  <a:srgbClr val="7030A0"/>
                </a:solidFill>
              </a:rPr>
              <a:t>it was not repaid to me</a:t>
            </a:r>
            <a:r>
              <a:rPr lang="en-US" b="1" dirty="0" smtClean="0">
                <a:solidFill>
                  <a:srgbClr val="7030A0"/>
                </a:solidFill>
              </a:rPr>
              <a:t>.   </a:t>
            </a:r>
            <a:r>
              <a:rPr lang="en-US" i="1" dirty="0" smtClean="0">
                <a:solidFill>
                  <a:srgbClr val="0070C0"/>
                </a:solidFill>
              </a:rPr>
              <a:t>[Job’s friends thought it was] </a:t>
            </a:r>
            <a:r>
              <a:rPr lang="en-US" dirty="0" smtClean="0"/>
              <a:t>28 </a:t>
            </a:r>
            <a:r>
              <a:rPr lang="en-US" b="1" dirty="0">
                <a:solidFill>
                  <a:srgbClr val="7030A0"/>
                </a:solidFill>
              </a:rPr>
              <a:t>He has </a:t>
            </a:r>
            <a:r>
              <a:rPr lang="en-US" b="1" u="sng" dirty="0">
                <a:solidFill>
                  <a:srgbClr val="7030A0"/>
                </a:solidFill>
              </a:rPr>
              <a:t>redeemed my soul </a:t>
            </a:r>
            <a:r>
              <a:rPr lang="en-US" b="1" dirty="0">
                <a:solidFill>
                  <a:srgbClr val="7030A0"/>
                </a:solidFill>
              </a:rPr>
              <a:t>from going down into the pit</a:t>
            </a:r>
            <a:r>
              <a:rPr lang="en-US" b="1" dirty="0" smtClean="0">
                <a:solidFill>
                  <a:srgbClr val="7030A0"/>
                </a:solidFill>
              </a:rPr>
              <a:t>, and </a:t>
            </a:r>
            <a:r>
              <a:rPr lang="en-US" b="1" dirty="0">
                <a:solidFill>
                  <a:srgbClr val="7030A0"/>
                </a:solidFill>
              </a:rPr>
              <a:t>my life shall look upon the light</a:t>
            </a:r>
            <a:r>
              <a:rPr lang="en-US" b="1" dirty="0" smtClean="0">
                <a:solidFill>
                  <a:srgbClr val="7030A0"/>
                </a:solidFill>
              </a:rPr>
              <a:t>.'</a:t>
            </a:r>
            <a:endParaRPr lang="en-US" b="1" dirty="0">
              <a:solidFill>
                <a:srgbClr val="7030A0"/>
              </a:solidFill>
            </a:endParaRPr>
          </a:p>
        </p:txBody>
      </p:sp>
      <p:sp>
        <p:nvSpPr>
          <p:cNvPr id="6" name="Text Box 5"/>
          <p:cNvSpPr txBox="1">
            <a:spLocks noChangeArrowheads="1"/>
          </p:cNvSpPr>
          <p:nvPr/>
        </p:nvSpPr>
        <p:spPr bwMode="auto">
          <a:xfrm>
            <a:off x="685800" y="152400"/>
            <a:ext cx="7848600" cy="461665"/>
          </a:xfrm>
          <a:prstGeom prst="rect">
            <a:avLst/>
          </a:prstGeom>
          <a:noFill/>
          <a:ln w="9525">
            <a:noFill/>
            <a:miter lim="800000"/>
            <a:headEnd/>
            <a:tailEnd/>
          </a:ln>
        </p:spPr>
        <p:txBody>
          <a:bodyPr wrap="square">
            <a:spAutoFit/>
          </a:bodyPr>
          <a:lstStyle/>
          <a:p>
            <a:pPr algn="ctr">
              <a:spcBef>
                <a:spcPct val="50000"/>
              </a:spcBef>
            </a:pPr>
            <a:r>
              <a:rPr lang="en-US" sz="2400" b="1" dirty="0" err="1" smtClean="0">
                <a:solidFill>
                  <a:srgbClr val="C00000"/>
                </a:solidFill>
                <a:latin typeface="Comic Sans MS" pitchFamily="66" charset="0"/>
              </a:rPr>
              <a:t>Elihu’s</a:t>
            </a:r>
            <a:r>
              <a:rPr lang="en-US" sz="2400" b="1" dirty="0" smtClean="0">
                <a:solidFill>
                  <a:srgbClr val="C00000"/>
                </a:solidFill>
                <a:latin typeface="Comic Sans MS" pitchFamily="66" charset="0"/>
              </a:rPr>
              <a:t> new ideas: teaching, not punishment</a:t>
            </a:r>
          </a:p>
        </p:txBody>
      </p:sp>
      <p:sp>
        <p:nvSpPr>
          <p:cNvPr id="7" name="Text Box 5"/>
          <p:cNvSpPr txBox="1">
            <a:spLocks noChangeArrowheads="1"/>
          </p:cNvSpPr>
          <p:nvPr/>
        </p:nvSpPr>
        <p:spPr bwMode="auto">
          <a:xfrm>
            <a:off x="381000" y="5800338"/>
            <a:ext cx="83820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Elihu introduces God’s training plan accomplished thru mercy, grace and kindness </a:t>
            </a:r>
          </a:p>
        </p:txBody>
      </p:sp>
    </p:spTree>
    <p:extLst>
      <p:ext uri="{BB962C8B-B14F-4D97-AF65-F5344CB8AC3E}">
        <p14:creationId xmlns:p14="http://schemas.microsoft.com/office/powerpoint/2010/main" val="19806791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867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Job 33:29-33 </a:t>
            </a:r>
            <a:r>
              <a:rPr lang="en-US" sz="4000" b="1" dirty="0" smtClean="0">
                <a:solidFill>
                  <a:srgbClr val="663300"/>
                </a:solidFill>
              </a:rPr>
              <a:t>(ESV)</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00200"/>
            <a:ext cx="7086600" cy="4191000"/>
          </a:xfrm>
        </p:spPr>
        <p:txBody>
          <a:bodyPr>
            <a:normAutofit fontScale="92500" lnSpcReduction="20000"/>
          </a:bodyPr>
          <a:lstStyle/>
          <a:p>
            <a:pPr marL="0" indent="231775">
              <a:buNone/>
            </a:pPr>
            <a:r>
              <a:rPr lang="en-US" dirty="0" smtClean="0"/>
              <a:t>29 </a:t>
            </a:r>
            <a:r>
              <a:rPr lang="en-US" dirty="0"/>
              <a:t>"Behold, God does all these things</a:t>
            </a:r>
            <a:r>
              <a:rPr lang="en-US" dirty="0" smtClean="0"/>
              <a:t>, twice</a:t>
            </a:r>
            <a:r>
              <a:rPr lang="en-US" dirty="0"/>
              <a:t>, three times, with a man</a:t>
            </a:r>
            <a:r>
              <a:rPr lang="en-US" dirty="0" smtClean="0"/>
              <a:t>, 30 </a:t>
            </a:r>
            <a:r>
              <a:rPr lang="en-US" b="1" dirty="0">
                <a:solidFill>
                  <a:srgbClr val="7030A0"/>
                </a:solidFill>
              </a:rPr>
              <a:t>to bring back his soul from the pit</a:t>
            </a:r>
            <a:r>
              <a:rPr lang="en-US" b="1" dirty="0" smtClean="0">
                <a:solidFill>
                  <a:srgbClr val="7030A0"/>
                </a:solidFill>
              </a:rPr>
              <a:t>, that </a:t>
            </a:r>
            <a:r>
              <a:rPr lang="en-US" b="1" dirty="0">
                <a:solidFill>
                  <a:srgbClr val="7030A0"/>
                </a:solidFill>
              </a:rPr>
              <a:t>he may be lighted with the light of life</a:t>
            </a:r>
            <a:r>
              <a:rPr lang="en-US" b="1" dirty="0" smtClean="0">
                <a:solidFill>
                  <a:srgbClr val="7030A0"/>
                </a:solidFill>
              </a:rPr>
              <a:t>. </a:t>
            </a:r>
            <a:r>
              <a:rPr lang="en-US" i="1" dirty="0" smtClean="0">
                <a:solidFill>
                  <a:srgbClr val="0070C0"/>
                </a:solidFill>
              </a:rPr>
              <a:t>[God wants to save you, not punish you!]</a:t>
            </a:r>
            <a:endParaRPr lang="en-US" i="1" dirty="0">
              <a:solidFill>
                <a:srgbClr val="0070C0"/>
              </a:solidFill>
            </a:endParaRPr>
          </a:p>
          <a:p>
            <a:pPr marL="0" indent="231775">
              <a:buNone/>
            </a:pPr>
            <a:r>
              <a:rPr lang="en-US" dirty="0"/>
              <a:t>31 Pay attention, O Job, listen to me</a:t>
            </a:r>
            <a:r>
              <a:rPr lang="en-US" dirty="0" smtClean="0"/>
              <a:t>; be </a:t>
            </a:r>
            <a:r>
              <a:rPr lang="en-US" dirty="0"/>
              <a:t>silent, and I will speak</a:t>
            </a:r>
            <a:r>
              <a:rPr lang="en-US" dirty="0" smtClean="0"/>
              <a:t>. 32 </a:t>
            </a:r>
            <a:r>
              <a:rPr lang="en-US" dirty="0"/>
              <a:t>If you have any words, answer me</a:t>
            </a:r>
            <a:r>
              <a:rPr lang="en-US" dirty="0" smtClean="0"/>
              <a:t>;  </a:t>
            </a:r>
            <a:r>
              <a:rPr lang="en-US" dirty="0"/>
              <a:t>speak, </a:t>
            </a:r>
            <a:r>
              <a:rPr lang="en-US" b="1" dirty="0">
                <a:solidFill>
                  <a:srgbClr val="0000CC"/>
                </a:solidFill>
              </a:rPr>
              <a:t>for I desire to justify you</a:t>
            </a:r>
            <a:r>
              <a:rPr lang="en-US" b="1" dirty="0" smtClean="0">
                <a:solidFill>
                  <a:srgbClr val="0000CC"/>
                </a:solidFill>
              </a:rPr>
              <a:t>. </a:t>
            </a:r>
            <a:r>
              <a:rPr lang="en-US" dirty="0" smtClean="0"/>
              <a:t>33 </a:t>
            </a:r>
            <a:r>
              <a:rPr lang="en-US" b="1" dirty="0">
                <a:solidFill>
                  <a:srgbClr val="0000CC"/>
                </a:solidFill>
              </a:rPr>
              <a:t>If not, listen to me</a:t>
            </a:r>
            <a:r>
              <a:rPr lang="en-US" b="1" dirty="0" smtClean="0">
                <a:solidFill>
                  <a:srgbClr val="0000CC"/>
                </a:solidFill>
              </a:rPr>
              <a:t>; be </a:t>
            </a:r>
            <a:r>
              <a:rPr lang="en-US" b="1" dirty="0">
                <a:solidFill>
                  <a:srgbClr val="0000CC"/>
                </a:solidFill>
              </a:rPr>
              <a:t>silent, and I will teach you wisdom."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Suffering can be for discipline!</a:t>
            </a:r>
          </a:p>
        </p:txBody>
      </p:sp>
      <p:sp>
        <p:nvSpPr>
          <p:cNvPr id="7" name="Text Box 5"/>
          <p:cNvSpPr txBox="1">
            <a:spLocks noChangeArrowheads="1"/>
          </p:cNvSpPr>
          <p:nvPr/>
        </p:nvSpPr>
        <p:spPr bwMode="auto">
          <a:xfrm>
            <a:off x="1143000" y="5791200"/>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Elihu gave Job lots of new ideas to consider. Job thinks, not speaks!</a:t>
            </a:r>
          </a:p>
        </p:txBody>
      </p:sp>
    </p:spTree>
    <p:extLst>
      <p:ext uri="{BB962C8B-B14F-4D97-AF65-F5344CB8AC3E}">
        <p14:creationId xmlns:p14="http://schemas.microsoft.com/office/powerpoint/2010/main" val="24904663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324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0600" y="515035"/>
            <a:ext cx="7010400" cy="914400"/>
          </a:xfrm>
        </p:spPr>
        <p:txBody>
          <a:bodyPr>
            <a:noAutofit/>
          </a:bodyPr>
          <a:lstStyle/>
          <a:p>
            <a:r>
              <a:rPr lang="en-US" sz="4800" b="1" dirty="0" smtClean="0">
                <a:solidFill>
                  <a:srgbClr val="663300"/>
                </a:solidFill>
              </a:rPr>
              <a:t>Hebrews 12:7-11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14400" y="1219200"/>
            <a:ext cx="7391400" cy="4800600"/>
          </a:xfrm>
        </p:spPr>
        <p:txBody>
          <a:bodyPr>
            <a:normAutofit fontScale="77500" lnSpcReduction="20000"/>
          </a:bodyPr>
          <a:lstStyle/>
          <a:p>
            <a:pPr marL="0" indent="231775">
              <a:buNone/>
            </a:pPr>
            <a:r>
              <a:rPr lang="en-US" dirty="0" smtClean="0"/>
              <a:t>7 </a:t>
            </a:r>
            <a:r>
              <a:rPr lang="en-US" dirty="0"/>
              <a:t>If you endure chastening, God deals with you as with sons; </a:t>
            </a:r>
            <a:r>
              <a:rPr lang="en-US" b="1" dirty="0">
                <a:solidFill>
                  <a:srgbClr val="0000CC"/>
                </a:solidFill>
              </a:rPr>
              <a:t>for what son is there whom a father does not </a:t>
            </a:r>
            <a:r>
              <a:rPr lang="en-US" b="1" u="sng" dirty="0">
                <a:solidFill>
                  <a:srgbClr val="0000CC"/>
                </a:solidFill>
              </a:rPr>
              <a:t>chasten </a:t>
            </a:r>
            <a:r>
              <a:rPr lang="en-US" i="1" dirty="0" smtClean="0">
                <a:solidFill>
                  <a:srgbClr val="7030A0"/>
                </a:solidFill>
              </a:rPr>
              <a:t>[3809 paideia “tutorage</a:t>
            </a:r>
            <a:r>
              <a:rPr lang="en-US" i="1" dirty="0">
                <a:solidFill>
                  <a:srgbClr val="7030A0"/>
                </a:solidFill>
              </a:rPr>
              <a:t>, i.e. education or </a:t>
            </a:r>
            <a:r>
              <a:rPr lang="en-US" i="1" dirty="0" smtClean="0">
                <a:solidFill>
                  <a:srgbClr val="7030A0"/>
                </a:solidFill>
              </a:rPr>
              <a:t>training”]</a:t>
            </a:r>
            <a:r>
              <a:rPr lang="en-US" dirty="0" smtClean="0"/>
              <a:t>?</a:t>
            </a:r>
            <a:r>
              <a:rPr lang="en-US" b="1" dirty="0" smtClean="0">
                <a:solidFill>
                  <a:srgbClr val="0000CC"/>
                </a:solidFill>
              </a:rPr>
              <a:t> </a:t>
            </a:r>
            <a:r>
              <a:rPr lang="en-US" dirty="0"/>
              <a:t>8 But if you are without chastening, of which all have become partakers, then you are illegitimate and not sons. 9 Furthermore, we have had human fathers who corrected us, and we paid them respect. Shall we not much more readily be in subjection to the Father of spirits and live? 10 For they indeed for a few days chastened us as seemed best to them, but </a:t>
            </a:r>
            <a:r>
              <a:rPr lang="en-US" b="1" dirty="0">
                <a:solidFill>
                  <a:srgbClr val="0070C0"/>
                </a:solidFill>
              </a:rPr>
              <a:t>He for our profit, that we may be partakers of His holiness. </a:t>
            </a:r>
            <a:r>
              <a:rPr lang="en-US" dirty="0"/>
              <a:t>11 Now no chastening seems to be joyful for the present, but painful; nevertheless, </a:t>
            </a:r>
            <a:r>
              <a:rPr lang="en-US" b="1" dirty="0">
                <a:solidFill>
                  <a:srgbClr val="0000CC"/>
                </a:solidFill>
              </a:rPr>
              <a:t>afterward it yields the peaceable fruit of righteousness to those who have been </a:t>
            </a:r>
            <a:r>
              <a:rPr lang="en-US" b="1" u="sng" dirty="0">
                <a:solidFill>
                  <a:srgbClr val="0000CC"/>
                </a:solidFill>
              </a:rPr>
              <a:t>trained</a:t>
            </a:r>
            <a:r>
              <a:rPr lang="en-US" b="1" dirty="0">
                <a:solidFill>
                  <a:srgbClr val="0000CC"/>
                </a:solidFill>
              </a:rPr>
              <a:t> by it. </a:t>
            </a:r>
          </a:p>
        </p:txBody>
      </p:sp>
      <p:sp>
        <p:nvSpPr>
          <p:cNvPr id="6" name="Text Box 5"/>
          <p:cNvSpPr txBox="1">
            <a:spLocks noChangeArrowheads="1"/>
          </p:cNvSpPr>
          <p:nvPr/>
        </p:nvSpPr>
        <p:spPr bwMode="auto">
          <a:xfrm>
            <a:off x="1066800" y="53370"/>
            <a:ext cx="6934200" cy="461665"/>
          </a:xfrm>
          <a:prstGeom prst="rect">
            <a:avLst/>
          </a:prstGeom>
          <a:noFill/>
          <a:ln w="9525">
            <a:noFill/>
            <a:miter lim="800000"/>
            <a:headEnd/>
            <a:tailEnd/>
          </a:ln>
        </p:spPr>
        <p:txBody>
          <a:bodyPr wrap="square">
            <a:spAutoFit/>
          </a:bodyPr>
          <a:lstStyle/>
          <a:p>
            <a:pPr algn="ctr">
              <a:spcBef>
                <a:spcPct val="50000"/>
              </a:spcBef>
            </a:pPr>
            <a:r>
              <a:rPr lang="en-US" sz="2400" b="1" dirty="0">
                <a:solidFill>
                  <a:srgbClr val="C00000"/>
                </a:solidFill>
                <a:latin typeface="Comic Sans MS" pitchFamily="66" charset="0"/>
              </a:rPr>
              <a:t>God’s </a:t>
            </a:r>
            <a:r>
              <a:rPr lang="en-US" sz="2400" b="1" dirty="0" smtClean="0">
                <a:solidFill>
                  <a:srgbClr val="C00000"/>
                </a:solidFill>
                <a:latin typeface="Comic Sans MS" pitchFamily="66" charset="0"/>
              </a:rPr>
              <a:t>training program is </a:t>
            </a:r>
            <a:r>
              <a:rPr lang="en-US" sz="2400" b="1" dirty="0">
                <a:solidFill>
                  <a:srgbClr val="C00000"/>
                </a:solidFill>
                <a:latin typeface="Comic Sans MS" pitchFamily="66" charset="0"/>
              </a:rPr>
              <a:t>for all His children</a:t>
            </a:r>
          </a:p>
        </p:txBody>
      </p:sp>
      <p:sp>
        <p:nvSpPr>
          <p:cNvPr id="8" name="Text Box 5"/>
          <p:cNvSpPr txBox="1">
            <a:spLocks noChangeArrowheads="1"/>
          </p:cNvSpPr>
          <p:nvPr/>
        </p:nvSpPr>
        <p:spPr bwMode="auto">
          <a:xfrm>
            <a:off x="557150" y="6243935"/>
            <a:ext cx="8105899"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Even Jesus learned obedience thru suffering (5:8)</a:t>
            </a:r>
          </a:p>
        </p:txBody>
      </p:sp>
    </p:spTree>
    <p:extLst>
      <p:ext uri="{BB962C8B-B14F-4D97-AF65-F5344CB8AC3E}">
        <p14:creationId xmlns:p14="http://schemas.microsoft.com/office/powerpoint/2010/main" val="1609149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2840" y="510318"/>
            <a:ext cx="9158514" cy="5814283"/>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83966" y="971062"/>
            <a:ext cx="7010400" cy="762000"/>
          </a:xfrm>
        </p:spPr>
        <p:txBody>
          <a:bodyPr>
            <a:noAutofit/>
          </a:bodyPr>
          <a:lstStyle/>
          <a:p>
            <a:r>
              <a:rPr lang="en-US" sz="4800" b="1" dirty="0" smtClean="0">
                <a:solidFill>
                  <a:srgbClr val="663300"/>
                </a:solidFill>
              </a:rPr>
              <a:t>Psalm 19:7-13 </a:t>
            </a:r>
            <a:r>
              <a:rPr lang="en-US" sz="3600" b="1" dirty="0" smtClean="0">
                <a:solidFill>
                  <a:srgbClr val="663300"/>
                </a:solidFill>
              </a:rPr>
              <a:t>(</a:t>
            </a:r>
            <a:r>
              <a:rPr lang="en-US" sz="3600" b="1" dirty="0" err="1" smtClean="0">
                <a:solidFill>
                  <a:srgbClr val="663300"/>
                </a:solidFill>
              </a:rPr>
              <a:t>NIrV</a:t>
            </a:r>
            <a:r>
              <a:rPr lang="en-US" sz="3600" b="1" dirty="0" smtClean="0">
                <a:solidFill>
                  <a:srgbClr val="663300"/>
                </a:solidFill>
              </a:rPr>
              <a:t>)</a:t>
            </a:r>
            <a:endParaRPr lang="en-US" sz="36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21443" y="1676400"/>
            <a:ext cx="7086600" cy="4648201"/>
          </a:xfrm>
        </p:spPr>
        <p:txBody>
          <a:bodyPr>
            <a:normAutofit fontScale="70000" lnSpcReduction="20000"/>
          </a:bodyPr>
          <a:lstStyle/>
          <a:p>
            <a:pPr marL="0" indent="231775">
              <a:buNone/>
            </a:pPr>
            <a:r>
              <a:rPr lang="en-US" dirty="0" smtClean="0"/>
              <a:t>7 </a:t>
            </a:r>
            <a:r>
              <a:rPr lang="en-US" dirty="0"/>
              <a:t>The law of the Lord is perfect</a:t>
            </a:r>
            <a:r>
              <a:rPr lang="en-US" dirty="0" smtClean="0"/>
              <a:t>. It </a:t>
            </a:r>
            <a:r>
              <a:rPr lang="en-US" dirty="0"/>
              <a:t>gives us new strength</a:t>
            </a:r>
            <a:r>
              <a:rPr lang="en-US" dirty="0" smtClean="0"/>
              <a:t>. The </a:t>
            </a:r>
            <a:r>
              <a:rPr lang="en-US" dirty="0"/>
              <a:t>laws of the Lord can be trusted</a:t>
            </a:r>
            <a:r>
              <a:rPr lang="en-US" dirty="0" smtClean="0"/>
              <a:t>. They </a:t>
            </a:r>
            <a:r>
              <a:rPr lang="en-US" dirty="0"/>
              <a:t>make childish people wise</a:t>
            </a:r>
            <a:r>
              <a:rPr lang="en-US" dirty="0" smtClean="0"/>
              <a:t>. 8 </a:t>
            </a:r>
            <a:r>
              <a:rPr lang="en-US" dirty="0"/>
              <a:t>The rules of the Lord are right</a:t>
            </a:r>
            <a:r>
              <a:rPr lang="en-US" dirty="0" smtClean="0"/>
              <a:t>. They </a:t>
            </a:r>
            <a:r>
              <a:rPr lang="en-US" dirty="0"/>
              <a:t>give joy to our hearts</a:t>
            </a:r>
            <a:r>
              <a:rPr lang="en-US" dirty="0" smtClean="0"/>
              <a:t>. The commands </a:t>
            </a:r>
            <a:r>
              <a:rPr lang="en-US" dirty="0"/>
              <a:t>of the Lord shine brightly</a:t>
            </a:r>
            <a:r>
              <a:rPr lang="en-US" dirty="0" smtClean="0"/>
              <a:t>. They </a:t>
            </a:r>
            <a:r>
              <a:rPr lang="en-US" dirty="0"/>
              <a:t>give light to our minds</a:t>
            </a:r>
            <a:r>
              <a:rPr lang="en-US" dirty="0" smtClean="0"/>
              <a:t>. 9 </a:t>
            </a:r>
            <a:r>
              <a:rPr lang="en-US" dirty="0"/>
              <a:t>The law that brings respect for the Lord is pure</a:t>
            </a:r>
            <a:r>
              <a:rPr lang="en-US" dirty="0" smtClean="0"/>
              <a:t>. It </a:t>
            </a:r>
            <a:r>
              <a:rPr lang="en-US" dirty="0"/>
              <a:t>lasts forever</a:t>
            </a:r>
            <a:r>
              <a:rPr lang="en-US" dirty="0" smtClean="0"/>
              <a:t>. The </a:t>
            </a:r>
            <a:r>
              <a:rPr lang="en-US" dirty="0"/>
              <a:t>directions the Lord gives are true</a:t>
            </a:r>
            <a:r>
              <a:rPr lang="en-US" dirty="0" smtClean="0"/>
              <a:t>. All </a:t>
            </a:r>
            <a:r>
              <a:rPr lang="en-US" dirty="0"/>
              <a:t>of them are completely right</a:t>
            </a:r>
            <a:r>
              <a:rPr lang="en-US" dirty="0" smtClean="0"/>
              <a:t>. 10 </a:t>
            </a:r>
            <a:r>
              <a:rPr lang="en-US" dirty="0"/>
              <a:t>They are more priceless than gold</a:t>
            </a:r>
            <a:r>
              <a:rPr lang="en-US" dirty="0" smtClean="0"/>
              <a:t>. They </a:t>
            </a:r>
            <a:r>
              <a:rPr lang="en-US" dirty="0"/>
              <a:t>have greater value than huge amounts of pure gold</a:t>
            </a:r>
            <a:r>
              <a:rPr lang="en-US" dirty="0" smtClean="0"/>
              <a:t>. They </a:t>
            </a:r>
            <a:r>
              <a:rPr lang="en-US" dirty="0"/>
              <a:t>are sweeter than </a:t>
            </a:r>
            <a:r>
              <a:rPr lang="en-US" dirty="0" smtClean="0"/>
              <a:t>honey that </a:t>
            </a:r>
            <a:r>
              <a:rPr lang="en-US" dirty="0"/>
              <a:t>is taken from the honeycomb</a:t>
            </a:r>
            <a:r>
              <a:rPr lang="en-US" dirty="0" smtClean="0"/>
              <a:t>. 11 </a:t>
            </a:r>
            <a:r>
              <a:rPr lang="en-US" b="1" dirty="0">
                <a:solidFill>
                  <a:srgbClr val="0000CC"/>
                </a:solidFill>
              </a:rPr>
              <a:t>I am warned by them</a:t>
            </a:r>
            <a:r>
              <a:rPr lang="en-US" b="1" dirty="0" smtClean="0">
                <a:solidFill>
                  <a:srgbClr val="0000CC"/>
                </a:solidFill>
              </a:rPr>
              <a:t>. In keeping them there is great reward.</a:t>
            </a:r>
            <a:endParaRPr lang="en-US" b="1" dirty="0">
              <a:solidFill>
                <a:srgbClr val="0000CC"/>
              </a:solidFill>
            </a:endParaRPr>
          </a:p>
          <a:p>
            <a:pPr marL="0" indent="231775">
              <a:buNone/>
            </a:pPr>
            <a:r>
              <a:rPr lang="en-US" dirty="0" smtClean="0"/>
              <a:t>12 </a:t>
            </a:r>
            <a:r>
              <a:rPr lang="en-US" dirty="0"/>
              <a:t>Can I know my mistakes</a:t>
            </a:r>
            <a:r>
              <a:rPr lang="en-US" dirty="0" smtClean="0"/>
              <a:t>? </a:t>
            </a:r>
            <a:r>
              <a:rPr lang="en-US" b="1" dirty="0" smtClean="0">
                <a:solidFill>
                  <a:srgbClr val="C00000"/>
                </a:solidFill>
              </a:rPr>
              <a:t>Forgive </a:t>
            </a:r>
            <a:r>
              <a:rPr lang="en-US" b="1" dirty="0">
                <a:solidFill>
                  <a:srgbClr val="C00000"/>
                </a:solidFill>
              </a:rPr>
              <a:t>my hidden faults</a:t>
            </a:r>
            <a:r>
              <a:rPr lang="en-US" b="1" dirty="0" smtClean="0">
                <a:solidFill>
                  <a:srgbClr val="C00000"/>
                </a:solidFill>
              </a:rPr>
              <a:t>. </a:t>
            </a:r>
            <a:r>
              <a:rPr lang="en-US" dirty="0" smtClean="0"/>
              <a:t>13 </a:t>
            </a:r>
            <a:r>
              <a:rPr lang="en-US" b="1" dirty="0">
                <a:solidFill>
                  <a:srgbClr val="008000"/>
                </a:solidFill>
              </a:rPr>
              <a:t>Keep me also from the sins I want to commit</a:t>
            </a:r>
            <a:r>
              <a:rPr lang="en-US" b="1" dirty="0" smtClean="0">
                <a:solidFill>
                  <a:srgbClr val="008000"/>
                </a:solidFill>
              </a:rPr>
              <a:t>. </a:t>
            </a:r>
            <a:r>
              <a:rPr lang="en-US" b="1" dirty="0" smtClean="0">
                <a:solidFill>
                  <a:srgbClr val="0000CC"/>
                </a:solidFill>
              </a:rPr>
              <a:t>May </a:t>
            </a:r>
            <a:r>
              <a:rPr lang="en-US" b="1" dirty="0">
                <a:solidFill>
                  <a:srgbClr val="0000CC"/>
                </a:solidFill>
              </a:rPr>
              <a:t>they not be my master</a:t>
            </a:r>
            <a:r>
              <a:rPr lang="en-US" b="1" dirty="0" smtClean="0">
                <a:solidFill>
                  <a:srgbClr val="0000CC"/>
                </a:solidFill>
              </a:rPr>
              <a:t>. Then </a:t>
            </a:r>
            <a:r>
              <a:rPr lang="en-US" b="1" dirty="0">
                <a:solidFill>
                  <a:srgbClr val="0000CC"/>
                </a:solidFill>
              </a:rPr>
              <a:t>I will be without blame</a:t>
            </a:r>
            <a:r>
              <a:rPr lang="en-US" b="1" dirty="0" smtClean="0">
                <a:solidFill>
                  <a:srgbClr val="0000CC"/>
                </a:solidFill>
              </a:rPr>
              <a:t>. I </a:t>
            </a:r>
            <a:r>
              <a:rPr lang="en-US" b="1" dirty="0">
                <a:solidFill>
                  <a:srgbClr val="0000CC"/>
                </a:solidFill>
              </a:rPr>
              <a:t>will not be guilty of any great sin against your law</a:t>
            </a:r>
            <a:r>
              <a:rPr lang="en-US" b="1" dirty="0" smtClean="0">
                <a:solidFill>
                  <a:srgbClr val="0000CC"/>
                </a:solidFill>
              </a:rPr>
              <a:t>.</a:t>
            </a:r>
            <a:endParaRPr lang="en-US" b="1" dirty="0">
              <a:solidFill>
                <a:srgbClr val="0000CC"/>
              </a:solidFill>
            </a:endParaRPr>
          </a:p>
        </p:txBody>
      </p:sp>
      <p:sp>
        <p:nvSpPr>
          <p:cNvPr id="6" name="Text Box 5"/>
          <p:cNvSpPr txBox="1">
            <a:spLocks noChangeArrowheads="1"/>
          </p:cNvSpPr>
          <p:nvPr/>
        </p:nvSpPr>
        <p:spPr bwMode="auto">
          <a:xfrm>
            <a:off x="1752600" y="87005"/>
            <a:ext cx="5455557"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C00000"/>
                </a:solidFill>
                <a:latin typeface="Comic Sans MS" pitchFamily="66" charset="0"/>
              </a:rPr>
              <a:t>David understood &amp; prayed for God’s preventive ways</a:t>
            </a:r>
          </a:p>
        </p:txBody>
      </p:sp>
      <p:sp>
        <p:nvSpPr>
          <p:cNvPr id="7" name="Text Box 5"/>
          <p:cNvSpPr txBox="1">
            <a:spLocks noChangeArrowheads="1"/>
          </p:cNvSpPr>
          <p:nvPr/>
        </p:nvSpPr>
        <p:spPr bwMode="auto">
          <a:xfrm>
            <a:off x="609600" y="5903240"/>
            <a:ext cx="8105899"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God doesn’t just forgive our sins,                      He works daily to prevent us from falling into sin.</a:t>
            </a:r>
          </a:p>
        </p:txBody>
      </p:sp>
    </p:spTree>
    <p:extLst>
      <p:ext uri="{BB962C8B-B14F-4D97-AF65-F5344CB8AC3E}">
        <p14:creationId xmlns:p14="http://schemas.microsoft.com/office/powerpoint/2010/main" val="30388108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226993"/>
            <a:ext cx="6553200" cy="1143000"/>
          </a:xfrm>
        </p:spPr>
        <p:txBody>
          <a:bodyPr>
            <a:normAutofit/>
          </a:bodyPr>
          <a:lstStyle/>
          <a:p>
            <a:pPr eaLnBrk="1" hangingPunct="1"/>
            <a:r>
              <a:rPr lang="en-US" sz="3200" b="1" dirty="0" smtClean="0">
                <a:solidFill>
                  <a:srgbClr val="C00000"/>
                </a:solidFill>
                <a:latin typeface="Comic Sans MS" pitchFamily="66" charset="0"/>
              </a:rPr>
              <a:t>How is </a:t>
            </a:r>
            <a:r>
              <a:rPr lang="en-US" sz="3200" b="1" dirty="0" err="1" smtClean="0">
                <a:solidFill>
                  <a:srgbClr val="C00000"/>
                </a:solidFill>
                <a:latin typeface="Comic Sans MS" pitchFamily="66" charset="0"/>
              </a:rPr>
              <a:t>Elihu’s</a:t>
            </a:r>
            <a:r>
              <a:rPr lang="en-US" sz="3200" b="1" dirty="0" smtClean="0">
                <a:solidFill>
                  <a:srgbClr val="C00000"/>
                </a:solidFill>
                <a:latin typeface="Comic Sans MS" pitchFamily="66" charset="0"/>
              </a:rPr>
              <a:t> message different than the 3 friends</a:t>
            </a:r>
          </a:p>
        </p:txBody>
      </p:sp>
      <p:sp>
        <p:nvSpPr>
          <p:cNvPr id="4099" name="Rectangle 3"/>
          <p:cNvSpPr>
            <a:spLocks noGrp="1" noChangeArrowheads="1"/>
          </p:cNvSpPr>
          <p:nvPr>
            <p:ph type="body" idx="1"/>
          </p:nvPr>
        </p:nvSpPr>
        <p:spPr>
          <a:xfrm>
            <a:off x="457200" y="1600200"/>
            <a:ext cx="8382000" cy="4343400"/>
          </a:xfrm>
        </p:spPr>
        <p:txBody>
          <a:bodyPr>
            <a:normAutofit fontScale="85000" lnSpcReduction="20000"/>
          </a:bodyPr>
          <a:lstStyle/>
          <a:p>
            <a:pPr eaLnBrk="1" hangingPunct="1">
              <a:lnSpc>
                <a:spcPct val="90000"/>
              </a:lnSpc>
              <a:spcBef>
                <a:spcPts val="0"/>
              </a:spcBef>
              <a:spcAft>
                <a:spcPts val="1200"/>
              </a:spcAft>
            </a:pPr>
            <a:r>
              <a:rPr lang="en-US" b="1" dirty="0" smtClean="0">
                <a:solidFill>
                  <a:srgbClr val="0000CC"/>
                </a:solidFill>
              </a:rPr>
              <a:t>Elihu does not charge Job with being a terrible sinner </a:t>
            </a:r>
            <a:r>
              <a:rPr lang="en-US" dirty="0" smtClean="0"/>
              <a:t>that caused his troubles</a:t>
            </a:r>
          </a:p>
          <a:p>
            <a:pPr eaLnBrk="1" hangingPunct="1">
              <a:lnSpc>
                <a:spcPct val="90000"/>
              </a:lnSpc>
              <a:spcBef>
                <a:spcPts val="0"/>
              </a:spcBef>
              <a:spcAft>
                <a:spcPts val="1200"/>
              </a:spcAft>
            </a:pPr>
            <a:r>
              <a:rPr lang="en-US" b="1" dirty="0" smtClean="0">
                <a:solidFill>
                  <a:srgbClr val="0000CC"/>
                </a:solidFill>
              </a:rPr>
              <a:t>Elihu does not present Job as God’s enemy </a:t>
            </a:r>
            <a:r>
              <a:rPr lang="en-US" dirty="0" smtClean="0"/>
              <a:t>who needs to be punished</a:t>
            </a:r>
          </a:p>
          <a:p>
            <a:pPr>
              <a:lnSpc>
                <a:spcPct val="90000"/>
              </a:lnSpc>
              <a:spcBef>
                <a:spcPts val="0"/>
              </a:spcBef>
              <a:spcAft>
                <a:spcPts val="1200"/>
              </a:spcAft>
            </a:pPr>
            <a:r>
              <a:rPr lang="en-US" b="1" dirty="0">
                <a:solidFill>
                  <a:srgbClr val="0000CC"/>
                </a:solidFill>
              </a:rPr>
              <a:t>Elihu claims that God does speak to people thru various means </a:t>
            </a:r>
            <a:r>
              <a:rPr lang="en-US" dirty="0"/>
              <a:t>– suffering is one of them</a:t>
            </a:r>
          </a:p>
          <a:p>
            <a:pPr eaLnBrk="1" hangingPunct="1">
              <a:lnSpc>
                <a:spcPct val="90000"/>
              </a:lnSpc>
              <a:spcBef>
                <a:spcPts val="0"/>
              </a:spcBef>
              <a:spcAft>
                <a:spcPts val="1200"/>
              </a:spcAft>
            </a:pPr>
            <a:r>
              <a:rPr lang="en-US" dirty="0" smtClean="0"/>
              <a:t>Elihu introduces the concept that </a:t>
            </a:r>
            <a:r>
              <a:rPr lang="en-US" b="1" dirty="0" smtClean="0">
                <a:solidFill>
                  <a:srgbClr val="0000CC"/>
                </a:solidFill>
              </a:rPr>
              <a:t>God uses suffering to chasten us to </a:t>
            </a:r>
            <a:r>
              <a:rPr lang="en-US" b="1" i="1" dirty="0" smtClean="0">
                <a:solidFill>
                  <a:srgbClr val="7030A0"/>
                </a:solidFill>
              </a:rPr>
              <a:t>prevent us from sin</a:t>
            </a:r>
          </a:p>
          <a:p>
            <a:pPr>
              <a:lnSpc>
                <a:spcPct val="90000"/>
              </a:lnSpc>
              <a:spcBef>
                <a:spcPts val="0"/>
              </a:spcBef>
              <a:spcAft>
                <a:spcPts val="1200"/>
              </a:spcAft>
            </a:pPr>
            <a:r>
              <a:rPr lang="en-US" b="1" dirty="0">
                <a:solidFill>
                  <a:srgbClr val="0000CC"/>
                </a:solidFill>
              </a:rPr>
              <a:t>Elihu reveals that God forgives sins and shows mercy to us </a:t>
            </a:r>
            <a:r>
              <a:rPr lang="en-US" dirty="0"/>
              <a:t>because of the work of a mediator who declares what is right for us, providing a ransom.</a:t>
            </a:r>
          </a:p>
          <a:p>
            <a:pPr eaLnBrk="1" hangingPunct="1">
              <a:lnSpc>
                <a:spcPct val="90000"/>
              </a:lnSpc>
            </a:pPr>
            <a:endParaRPr lang="en-US" dirty="0" smtClean="0"/>
          </a:p>
        </p:txBody>
      </p:sp>
      <p:sp>
        <p:nvSpPr>
          <p:cNvPr id="4100" name="Text Box 5"/>
          <p:cNvSpPr txBox="1">
            <a:spLocks noChangeArrowheads="1"/>
          </p:cNvSpPr>
          <p:nvPr/>
        </p:nvSpPr>
        <p:spPr bwMode="auto">
          <a:xfrm>
            <a:off x="494323" y="5562600"/>
            <a:ext cx="8229600" cy="954107"/>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B050"/>
                </a:solidFill>
                <a:latin typeface="Comic Sans MS" pitchFamily="66" charset="0"/>
              </a:rPr>
              <a:t>Job realized </a:t>
            </a:r>
            <a:r>
              <a:rPr lang="en-US" sz="2800" b="1" dirty="0" err="1" smtClean="0">
                <a:solidFill>
                  <a:srgbClr val="00B050"/>
                </a:solidFill>
                <a:latin typeface="Comic Sans MS" pitchFamily="66" charset="0"/>
              </a:rPr>
              <a:t>Elihu’s</a:t>
            </a:r>
            <a:r>
              <a:rPr lang="en-US" sz="2800" b="1" dirty="0" smtClean="0">
                <a:solidFill>
                  <a:srgbClr val="00B050"/>
                </a:solidFill>
                <a:latin typeface="Comic Sans MS" pitchFamily="66" charset="0"/>
              </a:rPr>
              <a:t> message was different.  He thought about it and did not respond.</a:t>
            </a:r>
            <a:endParaRPr lang="en-US" sz="2800" b="1" dirty="0">
              <a:solidFill>
                <a:srgbClr val="00B050"/>
              </a:solidFill>
              <a:latin typeface="Comic Sans MS" pitchFamily="66" charset="0"/>
            </a:endParaRPr>
          </a:p>
        </p:txBody>
      </p:sp>
      <p:pic>
        <p:nvPicPr>
          <p:cNvPr id="5" name="Picture 2" descr="Image result for job friends elih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6993"/>
            <a:ext cx="2171700" cy="108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4847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026" name="Picture 2" descr="job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2" y="609600"/>
            <a:ext cx="9136678" cy="57053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14400" y="274638"/>
            <a:ext cx="7620000" cy="1143000"/>
          </a:xfrm>
        </p:spPr>
        <p:txBody>
          <a:bodyPr>
            <a:normAutofit fontScale="90000"/>
          </a:bodyPr>
          <a:lstStyle/>
          <a:p>
            <a:r>
              <a:rPr lang="en-US" b="1" dirty="0" smtClean="0">
                <a:solidFill>
                  <a:srgbClr val="FFC000"/>
                </a:solidFill>
              </a:rPr>
              <a:t>Note how much of the book of Job is taken up by </a:t>
            </a:r>
            <a:r>
              <a:rPr lang="en-US" b="1" dirty="0" err="1" smtClean="0">
                <a:solidFill>
                  <a:srgbClr val="FFC000"/>
                </a:solidFill>
              </a:rPr>
              <a:t>Elihu’s</a:t>
            </a:r>
            <a:r>
              <a:rPr lang="en-US" b="1" dirty="0" smtClean="0">
                <a:solidFill>
                  <a:srgbClr val="FFC000"/>
                </a:solidFill>
              </a:rPr>
              <a:t> words</a:t>
            </a:r>
            <a:endParaRPr lang="en-US" b="1" dirty="0">
              <a:solidFill>
                <a:srgbClr val="FFC000"/>
              </a:solidFill>
            </a:endParaRPr>
          </a:p>
        </p:txBody>
      </p:sp>
      <p:sp>
        <p:nvSpPr>
          <p:cNvPr id="5" name="Title 1"/>
          <p:cNvSpPr txBox="1">
            <a:spLocks/>
          </p:cNvSpPr>
          <p:nvPr/>
        </p:nvSpPr>
        <p:spPr>
          <a:xfrm>
            <a:off x="301869" y="5837841"/>
            <a:ext cx="852121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FFFF00"/>
                </a:solidFill>
                <a:latin typeface="Comic Sans MS" panose="030F0702030302020204" pitchFamily="66" charset="0"/>
              </a:rPr>
              <a:t>Not very likely that Elihu should be ignored</a:t>
            </a:r>
            <a:endParaRPr lang="en-US" sz="2800" b="1" dirty="0">
              <a:solidFill>
                <a:srgbClr val="FFFF00"/>
              </a:solidFill>
              <a:latin typeface="Comic Sans MS" panose="030F0702030302020204" pitchFamily="66" charset="0"/>
            </a:endParaRPr>
          </a:p>
        </p:txBody>
      </p:sp>
      <p:sp>
        <p:nvSpPr>
          <p:cNvPr id="6" name="Title 1"/>
          <p:cNvSpPr txBox="1">
            <a:spLocks/>
          </p:cNvSpPr>
          <p:nvPr/>
        </p:nvSpPr>
        <p:spPr>
          <a:xfrm>
            <a:off x="6705600" y="2133600"/>
            <a:ext cx="106680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smtClean="0">
                <a:solidFill>
                  <a:srgbClr val="C0E399"/>
                </a:solidFill>
                <a:latin typeface="Comic Sans MS" panose="030F0702030302020204" pitchFamily="66" charset="0"/>
              </a:rPr>
              <a:t>2088</a:t>
            </a:r>
            <a:endParaRPr lang="en-US" sz="2000" b="1" dirty="0">
              <a:solidFill>
                <a:srgbClr val="C0E399"/>
              </a:solidFill>
              <a:latin typeface="Comic Sans MS" panose="030F0702030302020204" pitchFamily="66" charset="0"/>
            </a:endParaRPr>
          </a:p>
        </p:txBody>
      </p:sp>
      <p:sp>
        <p:nvSpPr>
          <p:cNvPr id="7" name="Title 1"/>
          <p:cNvSpPr txBox="1">
            <a:spLocks/>
          </p:cNvSpPr>
          <p:nvPr/>
        </p:nvSpPr>
        <p:spPr>
          <a:xfrm>
            <a:off x="6324600" y="2530046"/>
            <a:ext cx="106680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smtClean="0">
                <a:solidFill>
                  <a:srgbClr val="82C836"/>
                </a:solidFill>
                <a:latin typeface="Comic Sans MS" panose="030F0702030302020204" pitchFamily="66" charset="0"/>
              </a:rPr>
              <a:t>2830</a:t>
            </a:r>
            <a:endParaRPr lang="en-US" sz="2000" b="1" dirty="0">
              <a:solidFill>
                <a:srgbClr val="82C836"/>
              </a:solidFill>
              <a:latin typeface="Comic Sans MS" panose="030F0702030302020204" pitchFamily="66" charset="0"/>
            </a:endParaRPr>
          </a:p>
        </p:txBody>
      </p:sp>
      <p:sp>
        <p:nvSpPr>
          <p:cNvPr id="8" name="Title 1"/>
          <p:cNvSpPr txBox="1">
            <a:spLocks/>
          </p:cNvSpPr>
          <p:nvPr/>
        </p:nvSpPr>
        <p:spPr>
          <a:xfrm>
            <a:off x="1981200" y="2141231"/>
            <a:ext cx="106680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smtClean="0">
                <a:solidFill>
                  <a:srgbClr val="FFDF79"/>
                </a:solidFill>
                <a:latin typeface="Comic Sans MS" panose="030F0702030302020204" pitchFamily="66" charset="0"/>
              </a:rPr>
              <a:t>1927</a:t>
            </a:r>
            <a:endParaRPr lang="en-US" sz="2000" b="1" dirty="0">
              <a:solidFill>
                <a:srgbClr val="FFDF79"/>
              </a:solidFill>
              <a:latin typeface="Comic Sans MS" panose="030F0702030302020204" pitchFamily="66" charset="0"/>
            </a:endParaRPr>
          </a:p>
        </p:txBody>
      </p:sp>
      <p:sp>
        <p:nvSpPr>
          <p:cNvPr id="9" name="Title 1"/>
          <p:cNvSpPr txBox="1">
            <a:spLocks/>
          </p:cNvSpPr>
          <p:nvPr/>
        </p:nvSpPr>
        <p:spPr>
          <a:xfrm>
            <a:off x="2324100" y="2530046"/>
            <a:ext cx="106680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smtClean="0">
                <a:solidFill>
                  <a:srgbClr val="FFC5E2"/>
                </a:solidFill>
                <a:latin typeface="Comic Sans MS" panose="030F0702030302020204" pitchFamily="66" charset="0"/>
              </a:rPr>
              <a:t>1180</a:t>
            </a:r>
            <a:endParaRPr lang="en-US" sz="2000" b="1" dirty="0">
              <a:solidFill>
                <a:srgbClr val="FFC5E2"/>
              </a:solidFill>
              <a:latin typeface="Comic Sans MS" panose="030F0702030302020204" pitchFamily="66" charset="0"/>
            </a:endParaRPr>
          </a:p>
        </p:txBody>
      </p:sp>
      <p:sp>
        <p:nvSpPr>
          <p:cNvPr id="10" name="Title 1"/>
          <p:cNvSpPr txBox="1">
            <a:spLocks/>
          </p:cNvSpPr>
          <p:nvPr/>
        </p:nvSpPr>
        <p:spPr>
          <a:xfrm>
            <a:off x="2508738" y="2918861"/>
            <a:ext cx="106680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smtClean="0">
                <a:solidFill>
                  <a:srgbClr val="FFB343"/>
                </a:solidFill>
                <a:latin typeface="Comic Sans MS" panose="030F0702030302020204" pitchFamily="66" charset="0"/>
              </a:rPr>
              <a:t>905</a:t>
            </a:r>
            <a:endParaRPr lang="en-US" sz="2000" b="1" dirty="0">
              <a:solidFill>
                <a:srgbClr val="FFB343"/>
              </a:solidFill>
              <a:latin typeface="Comic Sans MS" panose="030F0702030302020204" pitchFamily="66" charset="0"/>
            </a:endParaRPr>
          </a:p>
        </p:txBody>
      </p:sp>
      <p:sp>
        <p:nvSpPr>
          <p:cNvPr id="11" name="Title 1"/>
          <p:cNvSpPr txBox="1">
            <a:spLocks/>
          </p:cNvSpPr>
          <p:nvPr/>
        </p:nvSpPr>
        <p:spPr>
          <a:xfrm>
            <a:off x="3575538" y="3634823"/>
            <a:ext cx="304800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chemeClr val="accent1">
                    <a:lumMod val="60000"/>
                    <a:lumOff val="40000"/>
                  </a:schemeClr>
                </a:solidFill>
                <a:latin typeface="Comic Sans MS" panose="030F0702030302020204" pitchFamily="66" charset="0"/>
              </a:rPr>
              <a:t>w</a:t>
            </a:r>
            <a:r>
              <a:rPr lang="en-US" sz="2000" b="1" dirty="0" smtClean="0">
                <a:solidFill>
                  <a:schemeClr val="accent1">
                    <a:lumMod val="60000"/>
                    <a:lumOff val="40000"/>
                  </a:schemeClr>
                </a:solidFill>
                <a:latin typeface="Comic Sans MS" panose="030F0702030302020204" pitchFamily="66" charset="0"/>
              </a:rPr>
              <a:t>ord counts from KJV</a:t>
            </a:r>
            <a:endParaRPr lang="en-US" sz="2000" b="1" dirty="0">
              <a:solidFill>
                <a:schemeClr val="accent1">
                  <a:lumMod val="60000"/>
                  <a:lumOff val="40000"/>
                </a:schemeClr>
              </a:solidFill>
              <a:latin typeface="Comic Sans MS" panose="030F0702030302020204" pitchFamily="66" charset="0"/>
            </a:endParaRPr>
          </a:p>
        </p:txBody>
      </p:sp>
    </p:spTree>
    <p:extLst>
      <p:ext uri="{BB962C8B-B14F-4D97-AF65-F5344CB8AC3E}">
        <p14:creationId xmlns:p14="http://schemas.microsoft.com/office/powerpoint/2010/main" val="24850841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2347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59543" y="816297"/>
            <a:ext cx="7010400" cy="631503"/>
          </a:xfrm>
        </p:spPr>
        <p:txBody>
          <a:bodyPr>
            <a:noAutofit/>
          </a:bodyPr>
          <a:lstStyle/>
          <a:p>
            <a:r>
              <a:rPr lang="en-US" sz="4800" b="1" dirty="0" smtClean="0">
                <a:solidFill>
                  <a:srgbClr val="663300"/>
                </a:solidFill>
              </a:rPr>
              <a:t>Job 34:1-9</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60874" y="1447800"/>
            <a:ext cx="7344926" cy="4876800"/>
          </a:xfrm>
        </p:spPr>
        <p:txBody>
          <a:bodyPr>
            <a:normAutofit fontScale="77500" lnSpcReduction="20000"/>
          </a:bodyPr>
          <a:lstStyle/>
          <a:p>
            <a:pPr marL="0" indent="231775">
              <a:buNone/>
            </a:pPr>
            <a:r>
              <a:rPr lang="en-US" dirty="0" smtClean="0"/>
              <a:t>1  Elihu </a:t>
            </a:r>
            <a:r>
              <a:rPr lang="en-US" dirty="0"/>
              <a:t>further answered and said: </a:t>
            </a:r>
            <a:r>
              <a:rPr lang="en-US" dirty="0" smtClean="0"/>
              <a:t> </a:t>
            </a:r>
            <a:r>
              <a:rPr lang="en-US" i="1" dirty="0" smtClean="0">
                <a:solidFill>
                  <a:srgbClr val="7030A0"/>
                </a:solidFill>
              </a:rPr>
              <a:t>[to 3 friends too!] </a:t>
            </a:r>
            <a:r>
              <a:rPr lang="en-US" dirty="0" smtClean="0"/>
              <a:t>2 </a:t>
            </a:r>
            <a:r>
              <a:rPr lang="en-US" dirty="0"/>
              <a:t>"Hear my words, </a:t>
            </a:r>
            <a:r>
              <a:rPr lang="en-US" b="1" dirty="0">
                <a:solidFill>
                  <a:srgbClr val="0070C0"/>
                </a:solidFill>
              </a:rPr>
              <a:t>you wise men</a:t>
            </a:r>
            <a:r>
              <a:rPr lang="en-US" dirty="0" smtClean="0"/>
              <a:t>; Give </a:t>
            </a:r>
            <a:r>
              <a:rPr lang="en-US" dirty="0"/>
              <a:t>ear to me, you who have knowledge. </a:t>
            </a:r>
            <a:r>
              <a:rPr lang="en-US" dirty="0" smtClean="0"/>
              <a:t> 3 </a:t>
            </a:r>
            <a:r>
              <a:rPr lang="en-US" dirty="0"/>
              <a:t>For the ear tests </a:t>
            </a:r>
            <a:r>
              <a:rPr lang="en-US" dirty="0" smtClean="0"/>
              <a:t>words as </a:t>
            </a:r>
            <a:r>
              <a:rPr lang="en-US" dirty="0"/>
              <a:t>the palate tastes food</a:t>
            </a:r>
            <a:r>
              <a:rPr lang="en-US" dirty="0" smtClean="0"/>
              <a:t>. 4 </a:t>
            </a:r>
            <a:r>
              <a:rPr lang="en-US" dirty="0"/>
              <a:t>Let us choose justice for ourselves</a:t>
            </a:r>
            <a:r>
              <a:rPr lang="en-US" dirty="0" smtClean="0"/>
              <a:t>; Let </a:t>
            </a:r>
            <a:r>
              <a:rPr lang="en-US" dirty="0"/>
              <a:t>us know among ourselves what is good. </a:t>
            </a:r>
          </a:p>
          <a:p>
            <a:pPr marL="0" indent="231775">
              <a:buNone/>
            </a:pPr>
            <a:r>
              <a:rPr lang="en-US" dirty="0" smtClean="0"/>
              <a:t>5 </a:t>
            </a:r>
            <a:r>
              <a:rPr lang="en-US" b="1" dirty="0">
                <a:solidFill>
                  <a:srgbClr val="C00000"/>
                </a:solidFill>
              </a:rPr>
              <a:t>"For Job has said, 'I am righteous</a:t>
            </a:r>
            <a:r>
              <a:rPr lang="en-US" b="1" dirty="0" smtClean="0">
                <a:solidFill>
                  <a:srgbClr val="C00000"/>
                </a:solidFill>
              </a:rPr>
              <a:t>, but </a:t>
            </a:r>
            <a:r>
              <a:rPr lang="en-US" b="1" dirty="0">
                <a:solidFill>
                  <a:srgbClr val="C00000"/>
                </a:solidFill>
              </a:rPr>
              <a:t>God has taken away my justice; </a:t>
            </a:r>
            <a:r>
              <a:rPr lang="en-US" b="1" dirty="0" smtClean="0">
                <a:solidFill>
                  <a:srgbClr val="C00000"/>
                </a:solidFill>
              </a:rPr>
              <a:t>  (27:2; 13:18)  </a:t>
            </a:r>
            <a:r>
              <a:rPr lang="en-US" dirty="0" smtClean="0"/>
              <a:t>6</a:t>
            </a:r>
            <a:r>
              <a:rPr lang="en-US" b="1" dirty="0" smtClean="0">
                <a:solidFill>
                  <a:srgbClr val="C00000"/>
                </a:solidFill>
              </a:rPr>
              <a:t> </a:t>
            </a:r>
            <a:r>
              <a:rPr lang="en-US" b="1" dirty="0">
                <a:solidFill>
                  <a:srgbClr val="C00000"/>
                </a:solidFill>
              </a:rPr>
              <a:t>Should I lie concerning my right</a:t>
            </a:r>
            <a:r>
              <a:rPr lang="en-US" b="1" dirty="0" smtClean="0">
                <a:solidFill>
                  <a:srgbClr val="C00000"/>
                </a:solidFill>
              </a:rPr>
              <a:t>? My </a:t>
            </a:r>
            <a:r>
              <a:rPr lang="en-US" b="1" dirty="0">
                <a:solidFill>
                  <a:srgbClr val="C00000"/>
                </a:solidFill>
              </a:rPr>
              <a:t>wound is incurable, though I am without transgression.' </a:t>
            </a:r>
            <a:endParaRPr lang="en-US" b="1" dirty="0" smtClean="0">
              <a:solidFill>
                <a:srgbClr val="C00000"/>
              </a:solidFill>
            </a:endParaRPr>
          </a:p>
          <a:p>
            <a:pPr marL="0" indent="231775">
              <a:buNone/>
            </a:pPr>
            <a:r>
              <a:rPr lang="en-US" dirty="0" smtClean="0"/>
              <a:t>7 </a:t>
            </a:r>
            <a:r>
              <a:rPr lang="en-US" dirty="0"/>
              <a:t>What man is like Job</a:t>
            </a:r>
            <a:r>
              <a:rPr lang="en-US" dirty="0" smtClean="0"/>
              <a:t>, who </a:t>
            </a:r>
            <a:r>
              <a:rPr lang="en-US" dirty="0"/>
              <a:t>drinks scorn like </a:t>
            </a:r>
            <a:r>
              <a:rPr lang="en-US" dirty="0" smtClean="0"/>
              <a:t>water [Job’s disrespect for God: 27:2; 10:3;], 8 </a:t>
            </a:r>
            <a:r>
              <a:rPr lang="en-US" dirty="0"/>
              <a:t>w</a:t>
            </a:r>
            <a:r>
              <a:rPr lang="en-US" dirty="0" smtClean="0"/>
              <a:t>ho </a:t>
            </a:r>
            <a:r>
              <a:rPr lang="en-US" dirty="0"/>
              <a:t>goes in company with the workers of iniquity</a:t>
            </a:r>
            <a:r>
              <a:rPr lang="en-US" dirty="0" smtClean="0"/>
              <a:t>, and </a:t>
            </a:r>
            <a:r>
              <a:rPr lang="en-US" dirty="0"/>
              <a:t>walks with wicked men? </a:t>
            </a:r>
            <a:r>
              <a:rPr lang="en-US" dirty="0" smtClean="0"/>
              <a:t>9 </a:t>
            </a:r>
            <a:r>
              <a:rPr lang="en-US" dirty="0"/>
              <a:t>For he has said, </a:t>
            </a:r>
            <a:r>
              <a:rPr lang="en-US" b="1" dirty="0">
                <a:solidFill>
                  <a:srgbClr val="C00000"/>
                </a:solidFill>
              </a:rPr>
              <a:t>'It profits a man </a:t>
            </a:r>
            <a:r>
              <a:rPr lang="en-US" b="1" dirty="0" smtClean="0">
                <a:solidFill>
                  <a:srgbClr val="C00000"/>
                </a:solidFill>
              </a:rPr>
              <a:t>nothing that </a:t>
            </a:r>
            <a:r>
              <a:rPr lang="en-US" b="1" dirty="0">
                <a:solidFill>
                  <a:srgbClr val="C00000"/>
                </a:solidFill>
              </a:rPr>
              <a:t>he should delight in God.' </a:t>
            </a:r>
            <a:r>
              <a:rPr lang="en-US" b="1" dirty="0" smtClean="0">
                <a:solidFill>
                  <a:srgbClr val="C00000"/>
                </a:solidFill>
              </a:rPr>
              <a:t>  [9:21-22]</a:t>
            </a:r>
            <a:endParaRPr lang="en-US" b="1" dirty="0">
              <a:solidFill>
                <a:srgbClr val="C00000"/>
              </a:solidFill>
            </a:endParaRP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God is Just!</a:t>
            </a:r>
          </a:p>
        </p:txBody>
      </p:sp>
      <p:sp>
        <p:nvSpPr>
          <p:cNvPr id="7" name="Text Box 5"/>
          <p:cNvSpPr txBox="1">
            <a:spLocks noChangeArrowheads="1"/>
          </p:cNvSpPr>
          <p:nvPr/>
        </p:nvSpPr>
        <p:spPr bwMode="auto">
          <a:xfrm>
            <a:off x="1676400" y="6009418"/>
            <a:ext cx="5286499"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Job was pushed to claim      there is no profit in serving God</a:t>
            </a:r>
          </a:p>
        </p:txBody>
      </p:sp>
    </p:spTree>
    <p:extLst>
      <p:ext uri="{BB962C8B-B14F-4D97-AF65-F5344CB8AC3E}">
        <p14:creationId xmlns:p14="http://schemas.microsoft.com/office/powerpoint/2010/main" val="31656291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0" y="304801"/>
            <a:ext cx="9158514" cy="5638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97643" y="631878"/>
            <a:ext cx="7010400" cy="914400"/>
          </a:xfrm>
        </p:spPr>
        <p:txBody>
          <a:bodyPr>
            <a:noAutofit/>
          </a:bodyPr>
          <a:lstStyle/>
          <a:p>
            <a:r>
              <a:rPr lang="en-US" sz="4800" b="1" dirty="0" smtClean="0">
                <a:solidFill>
                  <a:srgbClr val="663300"/>
                </a:solidFill>
              </a:rPr>
              <a:t>Job 34:10-15</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82448" y="1344554"/>
            <a:ext cx="7164590" cy="4114800"/>
          </a:xfrm>
        </p:spPr>
        <p:txBody>
          <a:bodyPr>
            <a:normAutofit fontScale="77500" lnSpcReduction="20000"/>
          </a:bodyPr>
          <a:lstStyle/>
          <a:p>
            <a:pPr marL="0" indent="231775">
              <a:buNone/>
            </a:pPr>
            <a:r>
              <a:rPr lang="en-US" dirty="0" smtClean="0"/>
              <a:t>10 </a:t>
            </a:r>
            <a:r>
              <a:rPr lang="en-US" dirty="0"/>
              <a:t>"Therefore listen to me, you men of understanding</a:t>
            </a:r>
            <a:r>
              <a:rPr lang="en-US" dirty="0" smtClean="0">
                <a:solidFill>
                  <a:srgbClr val="0000CC"/>
                </a:solidFill>
              </a:rPr>
              <a:t>:  </a:t>
            </a:r>
            <a:r>
              <a:rPr lang="en-US" b="1" dirty="0" smtClean="0">
                <a:solidFill>
                  <a:srgbClr val="0000CC"/>
                </a:solidFill>
              </a:rPr>
              <a:t>Far </a:t>
            </a:r>
            <a:r>
              <a:rPr lang="en-US" b="1" dirty="0">
                <a:solidFill>
                  <a:srgbClr val="0000CC"/>
                </a:solidFill>
              </a:rPr>
              <a:t>be it from God to do wickedness</a:t>
            </a:r>
            <a:r>
              <a:rPr lang="en-US" b="1" dirty="0" smtClean="0">
                <a:solidFill>
                  <a:srgbClr val="0000CC"/>
                </a:solidFill>
              </a:rPr>
              <a:t>, and </a:t>
            </a:r>
            <a:r>
              <a:rPr lang="en-US" b="1" dirty="0">
                <a:solidFill>
                  <a:srgbClr val="0000CC"/>
                </a:solidFill>
              </a:rPr>
              <a:t>from the Almighty to commit iniquity. </a:t>
            </a:r>
            <a:r>
              <a:rPr lang="en-US" b="1" dirty="0" smtClean="0">
                <a:solidFill>
                  <a:srgbClr val="0000CC"/>
                </a:solidFill>
              </a:rPr>
              <a:t> </a:t>
            </a:r>
            <a:r>
              <a:rPr lang="en-US" dirty="0" smtClean="0">
                <a:solidFill>
                  <a:srgbClr val="008000"/>
                </a:solidFill>
              </a:rPr>
              <a:t>11 </a:t>
            </a:r>
            <a:r>
              <a:rPr lang="en-US" b="1" dirty="0">
                <a:solidFill>
                  <a:srgbClr val="008000"/>
                </a:solidFill>
              </a:rPr>
              <a:t>For He repays man according to his work</a:t>
            </a:r>
            <a:r>
              <a:rPr lang="en-US" b="1" dirty="0" smtClean="0">
                <a:solidFill>
                  <a:srgbClr val="008000"/>
                </a:solidFill>
              </a:rPr>
              <a:t>, and </a:t>
            </a:r>
            <a:r>
              <a:rPr lang="en-US" b="1" dirty="0">
                <a:solidFill>
                  <a:srgbClr val="008000"/>
                </a:solidFill>
              </a:rPr>
              <a:t>makes man to find a reward according to his way. </a:t>
            </a:r>
            <a:r>
              <a:rPr lang="en-US" b="1" dirty="0" smtClean="0">
                <a:solidFill>
                  <a:srgbClr val="008000"/>
                </a:solidFill>
              </a:rPr>
              <a:t> </a:t>
            </a:r>
            <a:r>
              <a:rPr lang="en-US" i="1" dirty="0" smtClean="0">
                <a:solidFill>
                  <a:srgbClr val="7030A0"/>
                </a:solidFill>
              </a:rPr>
              <a:t>[not arbitrary!]  </a:t>
            </a:r>
            <a:r>
              <a:rPr lang="en-US" dirty="0" smtClean="0"/>
              <a:t>12 </a:t>
            </a:r>
            <a:r>
              <a:rPr lang="en-US" b="1" dirty="0">
                <a:solidFill>
                  <a:srgbClr val="0000CC"/>
                </a:solidFill>
              </a:rPr>
              <a:t>Surely God will never do wickedly</a:t>
            </a:r>
            <a:r>
              <a:rPr lang="en-US" b="1" dirty="0" smtClean="0">
                <a:solidFill>
                  <a:srgbClr val="0000CC"/>
                </a:solidFill>
              </a:rPr>
              <a:t>, nor </a:t>
            </a:r>
            <a:r>
              <a:rPr lang="en-US" b="1" dirty="0">
                <a:solidFill>
                  <a:srgbClr val="0000CC"/>
                </a:solidFill>
              </a:rPr>
              <a:t>will the Almighty pervert justice. </a:t>
            </a:r>
            <a:r>
              <a:rPr lang="en-US" b="1" dirty="0" smtClean="0">
                <a:solidFill>
                  <a:srgbClr val="0000CC"/>
                </a:solidFill>
              </a:rPr>
              <a:t> </a:t>
            </a:r>
            <a:r>
              <a:rPr lang="en-US" dirty="0" smtClean="0"/>
              <a:t>13 </a:t>
            </a:r>
            <a:r>
              <a:rPr lang="en-US" dirty="0"/>
              <a:t>Who gave Him charge over the earth</a:t>
            </a:r>
            <a:r>
              <a:rPr lang="en-US" dirty="0" smtClean="0"/>
              <a:t>?  Or </a:t>
            </a:r>
            <a:r>
              <a:rPr lang="en-US" dirty="0"/>
              <a:t>who appointed Him over the whole world? </a:t>
            </a:r>
            <a:r>
              <a:rPr lang="en-US" i="1" dirty="0" smtClean="0">
                <a:solidFill>
                  <a:srgbClr val="7030A0"/>
                </a:solidFill>
              </a:rPr>
              <a:t>[He is the creator!] </a:t>
            </a:r>
            <a:r>
              <a:rPr lang="en-US" dirty="0" smtClean="0"/>
              <a:t>14 </a:t>
            </a:r>
            <a:r>
              <a:rPr lang="en-US" dirty="0"/>
              <a:t>If He should set His heart on it</a:t>
            </a:r>
            <a:r>
              <a:rPr lang="en-US" dirty="0" smtClean="0"/>
              <a:t>, if </a:t>
            </a:r>
            <a:r>
              <a:rPr lang="en-US" dirty="0"/>
              <a:t>He should gather to Himself His Spirit and His breath, 1</a:t>
            </a:r>
            <a:r>
              <a:rPr lang="en-US" dirty="0" smtClean="0"/>
              <a:t>5 </a:t>
            </a:r>
            <a:r>
              <a:rPr lang="en-US" dirty="0"/>
              <a:t>a</a:t>
            </a:r>
            <a:r>
              <a:rPr lang="en-US" dirty="0" smtClean="0"/>
              <a:t>ll </a:t>
            </a:r>
            <a:r>
              <a:rPr lang="en-US" dirty="0"/>
              <a:t>flesh would perish together</a:t>
            </a:r>
            <a:r>
              <a:rPr lang="en-US" dirty="0" smtClean="0"/>
              <a:t>, and </a:t>
            </a:r>
            <a:r>
              <a:rPr lang="en-US" dirty="0"/>
              <a:t>man would return to dust. </a:t>
            </a:r>
            <a:r>
              <a:rPr lang="en-US" i="1" dirty="0" smtClean="0">
                <a:solidFill>
                  <a:srgbClr val="7030A0"/>
                </a:solidFill>
              </a:rPr>
              <a:t>[but God’s mercy &amp; kindness prevent this!]</a:t>
            </a:r>
            <a:endParaRPr lang="en-US" i="1" dirty="0">
              <a:solidFill>
                <a:srgbClr val="7030A0"/>
              </a:solidFill>
            </a:endParaRP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God is Just – Not partial or random</a:t>
            </a:r>
          </a:p>
        </p:txBody>
      </p:sp>
      <p:sp>
        <p:nvSpPr>
          <p:cNvPr id="7" name="Text Box 5"/>
          <p:cNvSpPr txBox="1">
            <a:spLocks noChangeArrowheads="1"/>
          </p:cNvSpPr>
          <p:nvPr/>
        </p:nvSpPr>
        <p:spPr bwMode="auto">
          <a:xfrm>
            <a:off x="1097643" y="5546969"/>
            <a:ext cx="7055593" cy="1292662"/>
          </a:xfrm>
          <a:prstGeom prst="rect">
            <a:avLst/>
          </a:prstGeom>
          <a:noFill/>
          <a:ln w="9525">
            <a:noFill/>
            <a:miter lim="800000"/>
            <a:headEnd/>
            <a:tailEnd/>
          </a:ln>
        </p:spPr>
        <p:txBody>
          <a:bodyPr wrap="square">
            <a:spAutoFit/>
          </a:bodyPr>
          <a:lstStyle/>
          <a:p>
            <a:pPr algn="ctr">
              <a:spcBef>
                <a:spcPct val="50000"/>
              </a:spcBef>
            </a:pPr>
            <a:r>
              <a:rPr lang="en-US" sz="2600" b="1" dirty="0" smtClean="0">
                <a:solidFill>
                  <a:srgbClr val="00B050"/>
                </a:solidFill>
                <a:latin typeface="Comic Sans MS" pitchFamily="66" charset="0"/>
              </a:rPr>
              <a:t>God made everything &amp; everyone and    sustains them all, whether they deserve it or not.  He doesn’t show partiality!</a:t>
            </a:r>
          </a:p>
        </p:txBody>
      </p:sp>
    </p:spTree>
    <p:extLst>
      <p:ext uri="{BB962C8B-B14F-4D97-AF65-F5344CB8AC3E}">
        <p14:creationId xmlns:p14="http://schemas.microsoft.com/office/powerpoint/2010/main" val="41528026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1"/>
            <a:ext cx="9158514" cy="5638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Job 34:16-20</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00200"/>
            <a:ext cx="7086600" cy="4114800"/>
          </a:xfrm>
        </p:spPr>
        <p:txBody>
          <a:bodyPr>
            <a:normAutofit fontScale="85000" lnSpcReduction="20000"/>
          </a:bodyPr>
          <a:lstStyle/>
          <a:p>
            <a:pPr marL="0" indent="231775">
              <a:buNone/>
            </a:pPr>
            <a:r>
              <a:rPr lang="en-US" dirty="0" smtClean="0"/>
              <a:t>16 </a:t>
            </a:r>
            <a:r>
              <a:rPr lang="en-US" dirty="0"/>
              <a:t>"If you have understanding, hear this</a:t>
            </a:r>
            <a:r>
              <a:rPr lang="en-US" dirty="0" smtClean="0"/>
              <a:t>; listen </a:t>
            </a:r>
            <a:r>
              <a:rPr lang="en-US" dirty="0"/>
              <a:t>to the sound of my words: </a:t>
            </a:r>
            <a:r>
              <a:rPr lang="en-US" dirty="0" smtClean="0"/>
              <a:t>17 </a:t>
            </a:r>
            <a:r>
              <a:rPr lang="en-US" b="1" dirty="0">
                <a:solidFill>
                  <a:srgbClr val="0000CC"/>
                </a:solidFill>
              </a:rPr>
              <a:t>Should one who hates justice govern</a:t>
            </a:r>
            <a:r>
              <a:rPr lang="en-US" b="1" dirty="0" smtClean="0">
                <a:solidFill>
                  <a:srgbClr val="0000CC"/>
                </a:solidFill>
              </a:rPr>
              <a:t>? Will </a:t>
            </a:r>
            <a:r>
              <a:rPr lang="en-US" b="1" dirty="0">
                <a:solidFill>
                  <a:srgbClr val="0000CC"/>
                </a:solidFill>
              </a:rPr>
              <a:t>you condemn Him who is most just? </a:t>
            </a:r>
            <a:r>
              <a:rPr lang="en-US" b="1" dirty="0" smtClean="0">
                <a:solidFill>
                  <a:srgbClr val="7030A0"/>
                </a:solidFill>
              </a:rPr>
              <a:t>18 Who </a:t>
            </a:r>
            <a:r>
              <a:rPr lang="en-US" i="1" dirty="0" smtClean="0"/>
              <a:t>[God] </a:t>
            </a:r>
            <a:r>
              <a:rPr lang="en-US" b="1" dirty="0">
                <a:solidFill>
                  <a:srgbClr val="7030A0"/>
                </a:solidFill>
              </a:rPr>
              <a:t>says to a king, 'Worthless one</a:t>
            </a:r>
            <a:r>
              <a:rPr lang="en-US" b="1" dirty="0" smtClean="0">
                <a:solidFill>
                  <a:srgbClr val="7030A0"/>
                </a:solidFill>
              </a:rPr>
              <a:t>,‘  To </a:t>
            </a:r>
            <a:r>
              <a:rPr lang="en-US" b="1" dirty="0">
                <a:solidFill>
                  <a:srgbClr val="7030A0"/>
                </a:solidFill>
              </a:rPr>
              <a:t>nobles, 'Wicked ones'; </a:t>
            </a:r>
            <a:r>
              <a:rPr lang="en-US" b="1" dirty="0" smtClean="0">
                <a:solidFill>
                  <a:srgbClr val="7030A0"/>
                </a:solidFill>
              </a:rPr>
              <a:t> [NASU]  </a:t>
            </a:r>
            <a:r>
              <a:rPr lang="en-US" dirty="0" smtClean="0"/>
              <a:t>19 </a:t>
            </a:r>
            <a:r>
              <a:rPr lang="en-US" b="1" dirty="0" smtClean="0">
                <a:solidFill>
                  <a:srgbClr val="008000"/>
                </a:solidFill>
              </a:rPr>
              <a:t>He </a:t>
            </a:r>
            <a:r>
              <a:rPr lang="en-US" b="1" dirty="0">
                <a:solidFill>
                  <a:srgbClr val="008000"/>
                </a:solidFill>
              </a:rPr>
              <a:t>is not partial </a:t>
            </a:r>
            <a:r>
              <a:rPr lang="en-US" dirty="0"/>
              <a:t>to princes</a:t>
            </a:r>
            <a:r>
              <a:rPr lang="en-US" dirty="0" smtClean="0"/>
              <a:t>, nor </a:t>
            </a:r>
            <a:r>
              <a:rPr lang="en-US" dirty="0"/>
              <a:t>does He regard the rich more than the poor</a:t>
            </a:r>
            <a:r>
              <a:rPr lang="en-US" dirty="0" smtClean="0"/>
              <a:t>; For </a:t>
            </a:r>
            <a:r>
              <a:rPr lang="en-US" dirty="0"/>
              <a:t>they are all the work of His hands. </a:t>
            </a:r>
            <a:r>
              <a:rPr lang="en-US" dirty="0" smtClean="0"/>
              <a:t> 20 </a:t>
            </a:r>
            <a:r>
              <a:rPr lang="en-US" dirty="0"/>
              <a:t>In a moment they die, in the middle of the night</a:t>
            </a:r>
            <a:r>
              <a:rPr lang="en-US" dirty="0" smtClean="0"/>
              <a:t>; The </a:t>
            </a:r>
            <a:r>
              <a:rPr lang="en-US" dirty="0"/>
              <a:t>people are shaken and pass away</a:t>
            </a:r>
            <a:r>
              <a:rPr lang="en-US" dirty="0" smtClean="0"/>
              <a:t>; The </a:t>
            </a:r>
            <a:r>
              <a:rPr lang="en-US" dirty="0"/>
              <a:t>mighty are taken away without a hand. </a:t>
            </a:r>
            <a:r>
              <a:rPr lang="en-US" i="1" dirty="0" smtClean="0"/>
              <a:t>[when God decides to act]</a:t>
            </a:r>
            <a:endParaRPr lang="en-US" i="1" dirty="0"/>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God shows no partiality</a:t>
            </a:r>
          </a:p>
        </p:txBody>
      </p:sp>
      <p:sp>
        <p:nvSpPr>
          <p:cNvPr id="7" name="Text Box 5"/>
          <p:cNvSpPr txBox="1">
            <a:spLocks noChangeArrowheads="1"/>
          </p:cNvSpPr>
          <p:nvPr/>
        </p:nvSpPr>
        <p:spPr bwMode="auto">
          <a:xfrm>
            <a:off x="1066800" y="5715000"/>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shows no partiality to either the rich or poor when He chooses to act.</a:t>
            </a:r>
          </a:p>
        </p:txBody>
      </p:sp>
    </p:spTree>
    <p:extLst>
      <p:ext uri="{BB962C8B-B14F-4D97-AF65-F5344CB8AC3E}">
        <p14:creationId xmlns:p14="http://schemas.microsoft.com/office/powerpoint/2010/main" val="34406534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228600" y="228600"/>
            <a:ext cx="9677400" cy="6248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38405" y="557042"/>
            <a:ext cx="7010400" cy="914400"/>
          </a:xfrm>
        </p:spPr>
        <p:txBody>
          <a:bodyPr>
            <a:noAutofit/>
          </a:bodyPr>
          <a:lstStyle/>
          <a:p>
            <a:r>
              <a:rPr lang="en-US" sz="4000" b="1" dirty="0" smtClean="0">
                <a:solidFill>
                  <a:srgbClr val="663300"/>
                </a:solidFill>
              </a:rPr>
              <a:t>Job 34:21-30</a:t>
            </a:r>
            <a:endParaRPr lang="en-US" sz="40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07143" y="1295400"/>
            <a:ext cx="7315200" cy="4800600"/>
          </a:xfrm>
        </p:spPr>
        <p:txBody>
          <a:bodyPr>
            <a:normAutofit fontScale="77500" lnSpcReduction="20000"/>
          </a:bodyPr>
          <a:lstStyle/>
          <a:p>
            <a:pPr marL="0" indent="231775">
              <a:buNone/>
            </a:pPr>
            <a:r>
              <a:rPr lang="en-US" dirty="0" smtClean="0"/>
              <a:t>21 </a:t>
            </a:r>
            <a:r>
              <a:rPr lang="en-US" dirty="0"/>
              <a:t>"</a:t>
            </a:r>
            <a:r>
              <a:rPr lang="en-US" b="1" dirty="0">
                <a:solidFill>
                  <a:srgbClr val="0000CC"/>
                </a:solidFill>
              </a:rPr>
              <a:t>For His eyes are on the ways of man</a:t>
            </a:r>
            <a:r>
              <a:rPr lang="en-US" b="1" dirty="0" smtClean="0">
                <a:solidFill>
                  <a:srgbClr val="0000CC"/>
                </a:solidFill>
              </a:rPr>
              <a:t>, and </a:t>
            </a:r>
            <a:r>
              <a:rPr lang="en-US" b="1" dirty="0">
                <a:solidFill>
                  <a:srgbClr val="0000CC"/>
                </a:solidFill>
              </a:rPr>
              <a:t>He sees all his steps. </a:t>
            </a:r>
            <a:r>
              <a:rPr lang="en-US" b="1" dirty="0" smtClean="0">
                <a:solidFill>
                  <a:srgbClr val="0000CC"/>
                </a:solidFill>
              </a:rPr>
              <a:t> </a:t>
            </a:r>
            <a:r>
              <a:rPr lang="en-US" dirty="0" smtClean="0"/>
              <a:t>22 </a:t>
            </a:r>
            <a:r>
              <a:rPr lang="en-US" dirty="0"/>
              <a:t>There is no darkness nor </a:t>
            </a:r>
            <a:r>
              <a:rPr lang="en-US" b="1" dirty="0">
                <a:solidFill>
                  <a:srgbClr val="0000CC"/>
                </a:solidFill>
              </a:rPr>
              <a:t>shadow of </a:t>
            </a:r>
            <a:r>
              <a:rPr lang="en-US" b="1" dirty="0" smtClean="0">
                <a:solidFill>
                  <a:srgbClr val="0000CC"/>
                </a:solidFill>
              </a:rPr>
              <a:t>death where </a:t>
            </a:r>
            <a:r>
              <a:rPr lang="en-US" b="1" dirty="0">
                <a:solidFill>
                  <a:srgbClr val="0000CC"/>
                </a:solidFill>
              </a:rPr>
              <a:t>the workers of iniquity may hide themselves. </a:t>
            </a:r>
            <a:r>
              <a:rPr lang="en-US" dirty="0" smtClean="0"/>
              <a:t>23 </a:t>
            </a:r>
            <a:r>
              <a:rPr lang="en-US" b="1" dirty="0">
                <a:solidFill>
                  <a:srgbClr val="0000CC"/>
                </a:solidFill>
              </a:rPr>
              <a:t>For He need not further consider a man</a:t>
            </a:r>
            <a:r>
              <a:rPr lang="en-US" b="1" dirty="0" smtClean="0">
                <a:solidFill>
                  <a:srgbClr val="0000CC"/>
                </a:solidFill>
              </a:rPr>
              <a:t>, that </a:t>
            </a:r>
            <a:r>
              <a:rPr lang="en-US" b="1" dirty="0">
                <a:solidFill>
                  <a:srgbClr val="0000CC"/>
                </a:solidFill>
              </a:rPr>
              <a:t>he should go before God in judgment. </a:t>
            </a:r>
            <a:r>
              <a:rPr lang="en-US" dirty="0" smtClean="0"/>
              <a:t>24 </a:t>
            </a:r>
            <a:r>
              <a:rPr lang="en-US" dirty="0"/>
              <a:t>He breaks in pieces mighty men </a:t>
            </a:r>
            <a:r>
              <a:rPr lang="en-US" b="1" i="1" dirty="0">
                <a:solidFill>
                  <a:srgbClr val="0000CC"/>
                </a:solidFill>
              </a:rPr>
              <a:t>without inquiry</a:t>
            </a:r>
            <a:r>
              <a:rPr lang="en-US" b="1" i="1" dirty="0" smtClean="0">
                <a:solidFill>
                  <a:srgbClr val="0000CC"/>
                </a:solidFill>
              </a:rPr>
              <a:t>, </a:t>
            </a:r>
            <a:r>
              <a:rPr lang="en-US" dirty="0" smtClean="0"/>
              <a:t>and </a:t>
            </a:r>
            <a:r>
              <a:rPr lang="en-US" dirty="0"/>
              <a:t>sets others in their place</a:t>
            </a:r>
            <a:r>
              <a:rPr lang="en-US" dirty="0" smtClean="0"/>
              <a:t>. 25 </a:t>
            </a:r>
            <a:r>
              <a:rPr lang="en-US" dirty="0"/>
              <a:t>Therefore </a:t>
            </a:r>
            <a:r>
              <a:rPr lang="en-US" b="1" dirty="0">
                <a:solidFill>
                  <a:srgbClr val="0000CC"/>
                </a:solidFill>
              </a:rPr>
              <a:t>He knows their works</a:t>
            </a:r>
            <a:r>
              <a:rPr lang="en-US" dirty="0" smtClean="0"/>
              <a:t>; He </a:t>
            </a:r>
            <a:r>
              <a:rPr lang="en-US" dirty="0"/>
              <a:t>overthrows them in the night</a:t>
            </a:r>
            <a:r>
              <a:rPr lang="en-US" dirty="0" smtClean="0"/>
              <a:t>, and </a:t>
            </a:r>
            <a:r>
              <a:rPr lang="en-US" dirty="0"/>
              <a:t>they are crushed</a:t>
            </a:r>
            <a:r>
              <a:rPr lang="en-US" dirty="0" smtClean="0"/>
              <a:t>. 26 </a:t>
            </a:r>
            <a:r>
              <a:rPr lang="en-US" dirty="0"/>
              <a:t>He strikes them as wicked </a:t>
            </a:r>
            <a:r>
              <a:rPr lang="en-US" dirty="0" smtClean="0"/>
              <a:t>men in </a:t>
            </a:r>
            <a:r>
              <a:rPr lang="en-US" dirty="0"/>
              <a:t>the open sight of others, </a:t>
            </a:r>
            <a:r>
              <a:rPr lang="en-US" dirty="0" smtClean="0"/>
              <a:t>27 </a:t>
            </a:r>
            <a:r>
              <a:rPr lang="en-US" b="1" dirty="0">
                <a:solidFill>
                  <a:srgbClr val="C00000"/>
                </a:solidFill>
              </a:rPr>
              <a:t>Because they turned back from Him</a:t>
            </a:r>
            <a:r>
              <a:rPr lang="en-US" b="1" dirty="0" smtClean="0">
                <a:solidFill>
                  <a:srgbClr val="C00000"/>
                </a:solidFill>
              </a:rPr>
              <a:t>, and </a:t>
            </a:r>
            <a:r>
              <a:rPr lang="en-US" b="1" dirty="0">
                <a:solidFill>
                  <a:srgbClr val="C00000"/>
                </a:solidFill>
              </a:rPr>
              <a:t>would not consider any of His ways, </a:t>
            </a:r>
            <a:r>
              <a:rPr lang="en-US" b="1" dirty="0" smtClean="0">
                <a:solidFill>
                  <a:srgbClr val="C00000"/>
                </a:solidFill>
              </a:rPr>
              <a:t>  </a:t>
            </a:r>
            <a:r>
              <a:rPr lang="en-US" b="1" i="1" dirty="0" smtClean="0">
                <a:solidFill>
                  <a:srgbClr val="7030A0"/>
                </a:solidFill>
              </a:rPr>
              <a:t>[these are the wicked who do not follow God’s ways!]  </a:t>
            </a:r>
            <a:r>
              <a:rPr lang="en-US" dirty="0" smtClean="0"/>
              <a:t>28 </a:t>
            </a:r>
            <a:r>
              <a:rPr lang="en-US" dirty="0"/>
              <a:t>So that they caused the cry of the poor to come to Him</a:t>
            </a:r>
            <a:r>
              <a:rPr lang="en-US" dirty="0" smtClean="0"/>
              <a:t>; For </a:t>
            </a:r>
            <a:r>
              <a:rPr lang="en-US" dirty="0"/>
              <a:t>He hears the cry of the afflicted. </a:t>
            </a:r>
            <a:r>
              <a:rPr lang="en-US" dirty="0" smtClean="0"/>
              <a:t>  </a:t>
            </a:r>
            <a:r>
              <a:rPr lang="en-US" dirty="0" smtClean="0">
                <a:solidFill>
                  <a:srgbClr val="7030A0"/>
                </a:solidFill>
              </a:rPr>
              <a:t>[</a:t>
            </a:r>
            <a:r>
              <a:rPr lang="en-US" dirty="0" err="1" smtClean="0">
                <a:solidFill>
                  <a:srgbClr val="7030A0"/>
                </a:solidFill>
              </a:rPr>
              <a:t>Deut</a:t>
            </a:r>
            <a:r>
              <a:rPr lang="en-US" dirty="0" smtClean="0">
                <a:solidFill>
                  <a:srgbClr val="7030A0"/>
                </a:solidFill>
              </a:rPr>
              <a:t> 15:9;  24:15] </a:t>
            </a:r>
          </a:p>
          <a:p>
            <a:pPr marL="0" indent="231775">
              <a:buNone/>
            </a:pPr>
            <a:endParaRPr lang="en-US" i="1" dirty="0">
              <a:solidFill>
                <a:srgbClr val="7030A0"/>
              </a:solidFill>
            </a:endParaRPr>
          </a:p>
        </p:txBody>
      </p:sp>
      <p:sp>
        <p:nvSpPr>
          <p:cNvPr id="6" name="Text Box 5"/>
          <p:cNvSpPr txBox="1">
            <a:spLocks noChangeArrowheads="1"/>
          </p:cNvSpPr>
          <p:nvPr/>
        </p:nvSpPr>
        <p:spPr bwMode="auto">
          <a:xfrm>
            <a:off x="1219200" y="53360"/>
            <a:ext cx="7208157"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God’s judgment on the wicked is true</a:t>
            </a:r>
          </a:p>
        </p:txBody>
      </p:sp>
      <p:sp>
        <p:nvSpPr>
          <p:cNvPr id="7" name="Text Box 5"/>
          <p:cNvSpPr txBox="1">
            <a:spLocks noChangeArrowheads="1"/>
          </p:cNvSpPr>
          <p:nvPr/>
        </p:nvSpPr>
        <p:spPr bwMode="auto">
          <a:xfrm>
            <a:off x="838200" y="6027003"/>
            <a:ext cx="7801099"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God doesn’t always judge in this life, but when He does, it is just and for the sake of the righteous</a:t>
            </a:r>
          </a:p>
        </p:txBody>
      </p:sp>
    </p:spTree>
    <p:extLst>
      <p:ext uri="{BB962C8B-B14F-4D97-AF65-F5344CB8AC3E}">
        <p14:creationId xmlns:p14="http://schemas.microsoft.com/office/powerpoint/2010/main" val="40067474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228600" y="228600"/>
            <a:ext cx="9677400" cy="6019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45589" y="707390"/>
            <a:ext cx="7010400" cy="914400"/>
          </a:xfrm>
        </p:spPr>
        <p:txBody>
          <a:bodyPr>
            <a:noAutofit/>
          </a:bodyPr>
          <a:lstStyle/>
          <a:p>
            <a:r>
              <a:rPr lang="en-US" sz="4800" b="1" dirty="0" smtClean="0">
                <a:solidFill>
                  <a:srgbClr val="663300"/>
                </a:solidFill>
              </a:rPr>
              <a:t>Job 34:21-30</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45589" y="1549919"/>
            <a:ext cx="7315200" cy="4477084"/>
          </a:xfrm>
        </p:spPr>
        <p:txBody>
          <a:bodyPr>
            <a:normAutofit lnSpcReduction="10000"/>
          </a:bodyPr>
          <a:lstStyle/>
          <a:p>
            <a:pPr marL="0" indent="231775">
              <a:buNone/>
            </a:pPr>
            <a:r>
              <a:rPr lang="en-US" dirty="0" smtClean="0"/>
              <a:t>29 </a:t>
            </a:r>
            <a:r>
              <a:rPr lang="en-US" b="1" dirty="0">
                <a:solidFill>
                  <a:srgbClr val="0000CC"/>
                </a:solidFill>
              </a:rPr>
              <a:t>But if he remains silent, who can judge him</a:t>
            </a:r>
            <a:r>
              <a:rPr lang="en-US" b="1" dirty="0" smtClean="0">
                <a:solidFill>
                  <a:srgbClr val="0000CC"/>
                </a:solidFill>
              </a:rPr>
              <a:t>? </a:t>
            </a:r>
            <a:r>
              <a:rPr lang="en-US" dirty="0" smtClean="0"/>
              <a:t>If </a:t>
            </a:r>
            <a:r>
              <a:rPr lang="en-US" dirty="0"/>
              <a:t>he turns his face away, who can see him</a:t>
            </a:r>
            <a:r>
              <a:rPr lang="en-US" dirty="0" smtClean="0"/>
              <a:t>? He </a:t>
            </a:r>
            <a:r>
              <a:rPr lang="en-US" dirty="0"/>
              <a:t>rules over people and nations alike</a:t>
            </a:r>
            <a:r>
              <a:rPr lang="en-US" dirty="0" smtClean="0"/>
              <a:t>. [</a:t>
            </a:r>
            <a:r>
              <a:rPr lang="en-US" dirty="0" err="1" smtClean="0"/>
              <a:t>NIrV</a:t>
            </a:r>
            <a:r>
              <a:rPr lang="en-US" dirty="0" smtClean="0"/>
              <a:t>] 30 </a:t>
            </a:r>
            <a:r>
              <a:rPr lang="en-US" dirty="0"/>
              <a:t>He keeps those who are ungodly from ruling</a:t>
            </a:r>
            <a:r>
              <a:rPr lang="en-US" dirty="0" smtClean="0"/>
              <a:t>. He </a:t>
            </a:r>
            <a:r>
              <a:rPr lang="en-US" dirty="0"/>
              <a:t>keeps them from laying traps for others</a:t>
            </a:r>
            <a:r>
              <a:rPr lang="en-US" dirty="0" smtClean="0"/>
              <a:t>. [</a:t>
            </a:r>
            <a:r>
              <a:rPr lang="en-US" dirty="0" err="1" smtClean="0"/>
              <a:t>NIrV</a:t>
            </a:r>
            <a:r>
              <a:rPr lang="en-US" dirty="0" smtClean="0"/>
              <a:t>]  </a:t>
            </a:r>
            <a:r>
              <a:rPr lang="en-US" i="1" dirty="0" smtClean="0">
                <a:solidFill>
                  <a:srgbClr val="7030A0"/>
                </a:solidFill>
              </a:rPr>
              <a:t>[God’s judgments are designed to prevent wickedness from prospering to the detriment of the righteous]</a:t>
            </a:r>
            <a:endParaRPr lang="en-US" i="1" dirty="0">
              <a:solidFill>
                <a:srgbClr val="7030A0"/>
              </a:solidFill>
            </a:endParaRPr>
          </a:p>
          <a:p>
            <a:pPr marL="0" indent="231775">
              <a:buNone/>
            </a:pPr>
            <a:endParaRPr lang="en-US" i="1" dirty="0">
              <a:solidFill>
                <a:srgbClr val="7030A0"/>
              </a:solidFill>
            </a:endParaRPr>
          </a:p>
        </p:txBody>
      </p:sp>
      <p:sp>
        <p:nvSpPr>
          <p:cNvPr id="6" name="Text Box 5"/>
          <p:cNvSpPr txBox="1">
            <a:spLocks noChangeArrowheads="1"/>
          </p:cNvSpPr>
          <p:nvPr/>
        </p:nvSpPr>
        <p:spPr bwMode="auto">
          <a:xfrm>
            <a:off x="1219200" y="53360"/>
            <a:ext cx="7208157"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God’s judgment on the wicked is true</a:t>
            </a:r>
          </a:p>
        </p:txBody>
      </p:sp>
      <p:sp>
        <p:nvSpPr>
          <p:cNvPr id="7" name="Text Box 5"/>
          <p:cNvSpPr txBox="1">
            <a:spLocks noChangeArrowheads="1"/>
          </p:cNvSpPr>
          <p:nvPr/>
        </p:nvSpPr>
        <p:spPr bwMode="auto">
          <a:xfrm>
            <a:off x="802639" y="5955883"/>
            <a:ext cx="7801099"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God doesn’t always judge in this life, but when He does, it is just and for the sake of the righteous</a:t>
            </a:r>
          </a:p>
        </p:txBody>
      </p:sp>
    </p:spTree>
    <p:extLst>
      <p:ext uri="{BB962C8B-B14F-4D97-AF65-F5344CB8AC3E}">
        <p14:creationId xmlns:p14="http://schemas.microsoft.com/office/powerpoint/2010/main" val="33031266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81000"/>
            <a:ext cx="9158514" cy="5105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28699" y="840529"/>
            <a:ext cx="7010400" cy="914400"/>
          </a:xfrm>
        </p:spPr>
        <p:txBody>
          <a:bodyPr>
            <a:noAutofit/>
          </a:bodyPr>
          <a:lstStyle/>
          <a:p>
            <a:r>
              <a:rPr lang="en-US" sz="4800" b="1" dirty="0" smtClean="0">
                <a:solidFill>
                  <a:srgbClr val="663300"/>
                </a:solidFill>
              </a:rPr>
              <a:t>Job 34:31-33 </a:t>
            </a:r>
            <a:r>
              <a:rPr lang="en-US" sz="4000" b="1" dirty="0" smtClean="0">
                <a:solidFill>
                  <a:srgbClr val="663300"/>
                </a:solidFill>
              </a:rPr>
              <a:t>(NASB)</a:t>
            </a:r>
            <a:endParaRPr lang="en-US" sz="40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5484" y="1754929"/>
            <a:ext cx="7086600" cy="3440100"/>
          </a:xfrm>
        </p:spPr>
        <p:txBody>
          <a:bodyPr>
            <a:normAutofit fontScale="92500" lnSpcReduction="20000"/>
          </a:bodyPr>
          <a:lstStyle/>
          <a:p>
            <a:pPr marL="0" indent="231775">
              <a:buNone/>
            </a:pPr>
            <a:r>
              <a:rPr lang="en-US" dirty="0" smtClean="0"/>
              <a:t>31 </a:t>
            </a:r>
            <a:r>
              <a:rPr lang="en-US" dirty="0"/>
              <a:t>"For has anyone said to God</a:t>
            </a:r>
            <a:r>
              <a:rPr lang="en-US" dirty="0" smtClean="0"/>
              <a:t>,  </a:t>
            </a:r>
            <a:r>
              <a:rPr lang="en-US" b="1" dirty="0" smtClean="0">
                <a:solidFill>
                  <a:srgbClr val="C00000"/>
                </a:solidFill>
              </a:rPr>
              <a:t>'I </a:t>
            </a:r>
            <a:r>
              <a:rPr lang="en-US" b="1" dirty="0">
                <a:solidFill>
                  <a:srgbClr val="C00000"/>
                </a:solidFill>
              </a:rPr>
              <a:t>have borne chastisement</a:t>
            </a:r>
            <a:r>
              <a:rPr lang="en-US" b="1" dirty="0" smtClean="0">
                <a:solidFill>
                  <a:srgbClr val="C00000"/>
                </a:solidFill>
              </a:rPr>
              <a:t>; I </a:t>
            </a:r>
            <a:r>
              <a:rPr lang="en-US" b="1" dirty="0">
                <a:solidFill>
                  <a:srgbClr val="C00000"/>
                </a:solidFill>
              </a:rPr>
              <a:t>will not offend anymore; </a:t>
            </a:r>
            <a:r>
              <a:rPr lang="en-US" b="1" dirty="0" smtClean="0">
                <a:solidFill>
                  <a:srgbClr val="C00000"/>
                </a:solidFill>
              </a:rPr>
              <a:t> 32 </a:t>
            </a:r>
            <a:r>
              <a:rPr lang="en-US" b="1" dirty="0">
                <a:solidFill>
                  <a:srgbClr val="C00000"/>
                </a:solidFill>
              </a:rPr>
              <a:t>Teach me what I do not see</a:t>
            </a:r>
            <a:r>
              <a:rPr lang="en-US" b="1" dirty="0" smtClean="0">
                <a:solidFill>
                  <a:srgbClr val="C00000"/>
                </a:solidFill>
              </a:rPr>
              <a:t>; If </a:t>
            </a:r>
            <a:r>
              <a:rPr lang="en-US" b="1" dirty="0">
                <a:solidFill>
                  <a:srgbClr val="C00000"/>
                </a:solidFill>
              </a:rPr>
              <a:t>I have done iniquity</a:t>
            </a:r>
            <a:r>
              <a:rPr lang="en-US" b="1" dirty="0" smtClean="0">
                <a:solidFill>
                  <a:srgbClr val="C00000"/>
                </a:solidFill>
              </a:rPr>
              <a:t>, I </a:t>
            </a:r>
            <a:r>
              <a:rPr lang="en-US" b="1" dirty="0">
                <a:solidFill>
                  <a:srgbClr val="C00000"/>
                </a:solidFill>
              </a:rPr>
              <a:t>will not do it again'? </a:t>
            </a:r>
          </a:p>
          <a:p>
            <a:pPr marL="0" indent="231775">
              <a:buNone/>
            </a:pPr>
            <a:r>
              <a:rPr lang="en-US" dirty="0"/>
              <a:t>33 "Shall He recompense on your terms, because you have rejected it</a:t>
            </a:r>
            <a:r>
              <a:rPr lang="en-US" dirty="0" smtClean="0"/>
              <a:t>?</a:t>
            </a:r>
            <a:r>
              <a:rPr lang="en-US" b="1" dirty="0">
                <a:solidFill>
                  <a:srgbClr val="0000CC"/>
                </a:solidFill>
              </a:rPr>
              <a:t> </a:t>
            </a:r>
            <a:r>
              <a:rPr lang="en-US" b="1" dirty="0">
                <a:solidFill>
                  <a:srgbClr val="7030A0"/>
                </a:solidFill>
              </a:rPr>
              <a:t>[you reject God’s chastening]</a:t>
            </a:r>
            <a:r>
              <a:rPr lang="en-US" b="1" dirty="0">
                <a:solidFill>
                  <a:srgbClr val="0000CC"/>
                </a:solidFill>
              </a:rPr>
              <a:t> </a:t>
            </a:r>
            <a:r>
              <a:rPr lang="en-US" b="1" dirty="0" smtClean="0">
                <a:solidFill>
                  <a:srgbClr val="0000CC"/>
                </a:solidFill>
              </a:rPr>
              <a:t> </a:t>
            </a:r>
            <a:r>
              <a:rPr lang="en-US" dirty="0" smtClean="0"/>
              <a:t>For </a:t>
            </a:r>
            <a:r>
              <a:rPr lang="en-US" dirty="0"/>
              <a:t>you must choose, and not I</a:t>
            </a:r>
            <a:r>
              <a:rPr lang="en-US" dirty="0" smtClean="0"/>
              <a:t>; Therefore </a:t>
            </a:r>
            <a:r>
              <a:rPr lang="en-US" dirty="0"/>
              <a:t>declare what you know. </a:t>
            </a:r>
          </a:p>
        </p:txBody>
      </p:sp>
      <p:sp>
        <p:nvSpPr>
          <p:cNvPr id="6" name="Text Box 5"/>
          <p:cNvSpPr txBox="1">
            <a:spLocks noChangeArrowheads="1"/>
          </p:cNvSpPr>
          <p:nvPr/>
        </p:nvSpPr>
        <p:spPr bwMode="auto">
          <a:xfrm>
            <a:off x="701221" y="96159"/>
            <a:ext cx="7665357"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God’s chastening is just &amp; has a purpose</a:t>
            </a:r>
          </a:p>
        </p:txBody>
      </p:sp>
      <p:sp>
        <p:nvSpPr>
          <p:cNvPr id="7" name="Text Box 5"/>
          <p:cNvSpPr txBox="1">
            <a:spLocks noChangeArrowheads="1"/>
          </p:cNvSpPr>
          <p:nvPr/>
        </p:nvSpPr>
        <p:spPr bwMode="auto">
          <a:xfrm>
            <a:off x="259443" y="5257800"/>
            <a:ext cx="8610600"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Job had made a covenant with his eyes        not to look on any young woman (31:1).        He thought he could determine to sin no more!</a:t>
            </a:r>
          </a:p>
        </p:txBody>
      </p:sp>
    </p:spTree>
    <p:extLst>
      <p:ext uri="{BB962C8B-B14F-4D97-AF65-F5344CB8AC3E}">
        <p14:creationId xmlns:p14="http://schemas.microsoft.com/office/powerpoint/2010/main" val="30474171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638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Job 34:34-37 </a:t>
            </a:r>
            <a:r>
              <a:rPr lang="en-US" sz="3600" b="1" dirty="0" smtClean="0">
                <a:solidFill>
                  <a:srgbClr val="663300"/>
                </a:solidFill>
              </a:rPr>
              <a:t>(NASB)</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76400"/>
            <a:ext cx="7294684" cy="3886200"/>
          </a:xfrm>
        </p:spPr>
        <p:txBody>
          <a:bodyPr>
            <a:normAutofit fontScale="92500" lnSpcReduction="10000"/>
          </a:bodyPr>
          <a:lstStyle/>
          <a:p>
            <a:pPr marL="0" indent="231775">
              <a:buNone/>
            </a:pPr>
            <a:r>
              <a:rPr lang="en-US" dirty="0" smtClean="0"/>
              <a:t>34 </a:t>
            </a:r>
            <a:r>
              <a:rPr lang="en-US" dirty="0"/>
              <a:t>"</a:t>
            </a:r>
            <a:r>
              <a:rPr lang="en-US" b="1" dirty="0">
                <a:solidFill>
                  <a:srgbClr val="663300"/>
                </a:solidFill>
              </a:rPr>
              <a:t>Men of understanding </a:t>
            </a:r>
            <a:r>
              <a:rPr lang="en-US" dirty="0"/>
              <a:t>will say to me</a:t>
            </a:r>
            <a:r>
              <a:rPr lang="en-US" dirty="0" smtClean="0"/>
              <a:t>, and </a:t>
            </a:r>
            <a:r>
              <a:rPr lang="en-US" dirty="0"/>
              <a:t>a </a:t>
            </a:r>
            <a:r>
              <a:rPr lang="en-US" b="1" dirty="0">
                <a:solidFill>
                  <a:srgbClr val="663300"/>
                </a:solidFill>
              </a:rPr>
              <a:t>wise man </a:t>
            </a:r>
            <a:r>
              <a:rPr lang="en-US" dirty="0"/>
              <a:t>who hears me, </a:t>
            </a:r>
            <a:r>
              <a:rPr lang="en-US" dirty="0" smtClean="0"/>
              <a:t>35 </a:t>
            </a:r>
            <a:r>
              <a:rPr lang="en-US" b="1" dirty="0">
                <a:solidFill>
                  <a:srgbClr val="C00000"/>
                </a:solidFill>
              </a:rPr>
              <a:t>'Job speaks without knowledge</a:t>
            </a:r>
            <a:r>
              <a:rPr lang="en-US" b="1" dirty="0" smtClean="0">
                <a:solidFill>
                  <a:srgbClr val="C00000"/>
                </a:solidFill>
              </a:rPr>
              <a:t>, and </a:t>
            </a:r>
            <a:r>
              <a:rPr lang="en-US" b="1" dirty="0">
                <a:solidFill>
                  <a:srgbClr val="C00000"/>
                </a:solidFill>
              </a:rPr>
              <a:t>his words are without wisdom. </a:t>
            </a:r>
            <a:r>
              <a:rPr lang="en-US" b="1" dirty="0" smtClean="0">
                <a:solidFill>
                  <a:srgbClr val="C00000"/>
                </a:solidFill>
              </a:rPr>
              <a:t> 36 </a:t>
            </a:r>
            <a:r>
              <a:rPr lang="en-US" b="1" dirty="0">
                <a:solidFill>
                  <a:srgbClr val="C00000"/>
                </a:solidFill>
              </a:rPr>
              <a:t>'Job ought to be tried to the limit</a:t>
            </a:r>
            <a:r>
              <a:rPr lang="en-US" b="1" dirty="0" smtClean="0">
                <a:solidFill>
                  <a:srgbClr val="C00000"/>
                </a:solidFill>
              </a:rPr>
              <a:t>, because </a:t>
            </a:r>
            <a:r>
              <a:rPr lang="en-US" b="1" dirty="0">
                <a:solidFill>
                  <a:srgbClr val="C00000"/>
                </a:solidFill>
              </a:rPr>
              <a:t>he answers like wicked men. </a:t>
            </a:r>
            <a:r>
              <a:rPr lang="en-US" b="1" dirty="0" smtClean="0">
                <a:solidFill>
                  <a:srgbClr val="C00000"/>
                </a:solidFill>
              </a:rPr>
              <a:t>37 </a:t>
            </a:r>
            <a:r>
              <a:rPr lang="en-US" b="1" dirty="0">
                <a:solidFill>
                  <a:srgbClr val="C00000"/>
                </a:solidFill>
              </a:rPr>
              <a:t>'For he adds rebellion to his sin</a:t>
            </a:r>
            <a:r>
              <a:rPr lang="en-US" b="1" dirty="0" smtClean="0">
                <a:solidFill>
                  <a:srgbClr val="C00000"/>
                </a:solidFill>
              </a:rPr>
              <a:t>; He </a:t>
            </a:r>
            <a:r>
              <a:rPr lang="en-US" b="1" dirty="0">
                <a:solidFill>
                  <a:srgbClr val="C00000"/>
                </a:solidFill>
              </a:rPr>
              <a:t>claps his hands among us</a:t>
            </a:r>
            <a:r>
              <a:rPr lang="en-US" b="1" dirty="0" smtClean="0">
                <a:solidFill>
                  <a:srgbClr val="C00000"/>
                </a:solidFill>
              </a:rPr>
              <a:t>,</a:t>
            </a:r>
            <a:r>
              <a:rPr lang="en-US" dirty="0" smtClean="0">
                <a:solidFill>
                  <a:srgbClr val="0070C0"/>
                </a:solidFill>
              </a:rPr>
              <a:t> </a:t>
            </a:r>
            <a:r>
              <a:rPr lang="en-US" i="1" dirty="0" smtClean="0"/>
              <a:t>[to make fun of us]</a:t>
            </a:r>
            <a:r>
              <a:rPr lang="en-US" i="1" dirty="0" smtClean="0">
                <a:solidFill>
                  <a:srgbClr val="7030A0"/>
                </a:solidFill>
              </a:rPr>
              <a:t> </a:t>
            </a:r>
            <a:r>
              <a:rPr lang="en-US" b="1" dirty="0" smtClean="0">
                <a:solidFill>
                  <a:srgbClr val="C00000"/>
                </a:solidFill>
              </a:rPr>
              <a:t>and </a:t>
            </a:r>
            <a:r>
              <a:rPr lang="en-US" b="1" dirty="0">
                <a:solidFill>
                  <a:srgbClr val="C00000"/>
                </a:solidFill>
              </a:rPr>
              <a:t>multiplies his words against God</a:t>
            </a:r>
            <a:r>
              <a:rPr lang="en-US" b="1" dirty="0" smtClean="0">
                <a:solidFill>
                  <a:srgbClr val="C00000"/>
                </a:solidFill>
              </a:rPr>
              <a:t>.'"</a:t>
            </a:r>
            <a:endParaRPr lang="en-US" b="1" dirty="0">
              <a:solidFill>
                <a:srgbClr val="C00000"/>
              </a:solidFill>
            </a:endParaRP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How Job is being perceived</a:t>
            </a:r>
          </a:p>
        </p:txBody>
      </p:sp>
      <p:sp>
        <p:nvSpPr>
          <p:cNvPr id="7" name="Text Box 5"/>
          <p:cNvSpPr txBox="1">
            <a:spLocks noChangeArrowheads="1"/>
          </p:cNvSpPr>
          <p:nvPr/>
        </p:nvSpPr>
        <p:spPr bwMode="auto">
          <a:xfrm>
            <a:off x="858715" y="5641776"/>
            <a:ext cx="7426569"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Some bible versions indicate these are words that the wise men will say to Elihu</a:t>
            </a:r>
          </a:p>
        </p:txBody>
      </p:sp>
    </p:spTree>
    <p:extLst>
      <p:ext uri="{BB962C8B-B14F-4D97-AF65-F5344CB8AC3E}">
        <p14:creationId xmlns:p14="http://schemas.microsoft.com/office/powerpoint/2010/main" val="41071797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04775"/>
            <a:ext cx="6553200" cy="1143000"/>
          </a:xfrm>
        </p:spPr>
        <p:txBody>
          <a:bodyPr>
            <a:normAutofit/>
          </a:bodyPr>
          <a:lstStyle/>
          <a:p>
            <a:pPr eaLnBrk="1" hangingPunct="1"/>
            <a:r>
              <a:rPr lang="en-US" sz="3200" b="1" dirty="0" smtClean="0">
                <a:solidFill>
                  <a:srgbClr val="C00000"/>
                </a:solidFill>
                <a:latin typeface="Comic Sans MS" pitchFamily="66" charset="0"/>
              </a:rPr>
              <a:t>How is </a:t>
            </a:r>
            <a:r>
              <a:rPr lang="en-US" sz="3200" b="1" dirty="0" err="1" smtClean="0">
                <a:solidFill>
                  <a:srgbClr val="C00000"/>
                </a:solidFill>
                <a:latin typeface="Comic Sans MS" pitchFamily="66" charset="0"/>
              </a:rPr>
              <a:t>Elihu’s</a:t>
            </a:r>
            <a:r>
              <a:rPr lang="en-US" sz="3200" b="1" dirty="0" smtClean="0">
                <a:solidFill>
                  <a:srgbClr val="C00000"/>
                </a:solidFill>
                <a:latin typeface="Comic Sans MS" pitchFamily="66" charset="0"/>
              </a:rPr>
              <a:t> message different than the 3 friends</a:t>
            </a:r>
          </a:p>
        </p:txBody>
      </p:sp>
      <p:sp>
        <p:nvSpPr>
          <p:cNvPr id="4099" name="Rectangle 3"/>
          <p:cNvSpPr>
            <a:spLocks noGrp="1" noChangeArrowheads="1"/>
          </p:cNvSpPr>
          <p:nvPr>
            <p:ph type="body" idx="1"/>
          </p:nvPr>
        </p:nvSpPr>
        <p:spPr>
          <a:xfrm>
            <a:off x="381000" y="1447800"/>
            <a:ext cx="8534400" cy="4191000"/>
          </a:xfrm>
        </p:spPr>
        <p:txBody>
          <a:bodyPr>
            <a:normAutofit fontScale="85000" lnSpcReduction="20000"/>
          </a:bodyPr>
          <a:lstStyle/>
          <a:p>
            <a:pPr>
              <a:lnSpc>
                <a:spcPct val="90000"/>
              </a:lnSpc>
            </a:pPr>
            <a:r>
              <a:rPr lang="en-US" b="1" dirty="0" smtClean="0">
                <a:solidFill>
                  <a:srgbClr val="0000CC"/>
                </a:solidFill>
              </a:rPr>
              <a:t>God’s </a:t>
            </a:r>
            <a:r>
              <a:rPr lang="en-US" b="1" dirty="0">
                <a:solidFill>
                  <a:srgbClr val="0000CC"/>
                </a:solidFill>
              </a:rPr>
              <a:t>judgments on the wicked are designed for the sake of the righteous</a:t>
            </a:r>
            <a:r>
              <a:rPr lang="en-US" dirty="0"/>
              <a:t>, so there are </a:t>
            </a:r>
            <a:r>
              <a:rPr lang="en-US" dirty="0" smtClean="0"/>
              <a:t>times </a:t>
            </a:r>
            <a:r>
              <a:rPr lang="en-US" dirty="0"/>
              <a:t>when God chooses to remain silent</a:t>
            </a:r>
          </a:p>
          <a:p>
            <a:pPr eaLnBrk="1" hangingPunct="1">
              <a:lnSpc>
                <a:spcPct val="90000"/>
              </a:lnSpc>
            </a:pPr>
            <a:r>
              <a:rPr lang="en-US" b="1" dirty="0" smtClean="0">
                <a:solidFill>
                  <a:srgbClr val="0000CC"/>
                </a:solidFill>
              </a:rPr>
              <a:t>Elihu explains that no one can claim they will sin no more, </a:t>
            </a:r>
            <a:r>
              <a:rPr lang="en-US" dirty="0" smtClean="0"/>
              <a:t>so God has to constantly work at preventing us from sin</a:t>
            </a:r>
          </a:p>
          <a:p>
            <a:pPr eaLnBrk="1" hangingPunct="1">
              <a:lnSpc>
                <a:spcPct val="90000"/>
              </a:lnSpc>
            </a:pPr>
            <a:endParaRPr lang="en-US" sz="1300" dirty="0" smtClean="0"/>
          </a:p>
          <a:p>
            <a:pPr marL="0" indent="0" eaLnBrk="1" hangingPunct="1">
              <a:lnSpc>
                <a:spcPct val="90000"/>
              </a:lnSpc>
              <a:buNone/>
            </a:pPr>
            <a:r>
              <a:rPr lang="en-US" b="1" dirty="0" smtClean="0">
                <a:solidFill>
                  <a:srgbClr val="C00000"/>
                </a:solidFill>
                <a:latin typeface="Comic Sans MS" panose="030F0702030302020204" pitchFamily="66" charset="0"/>
              </a:rPr>
              <a:t>            Elihu corrects Job himself:</a:t>
            </a:r>
            <a:endParaRPr lang="en-US" b="1" dirty="0">
              <a:solidFill>
                <a:srgbClr val="C00000"/>
              </a:solidFill>
              <a:latin typeface="Comic Sans MS" panose="030F0702030302020204" pitchFamily="66" charset="0"/>
            </a:endParaRPr>
          </a:p>
          <a:p>
            <a:pPr>
              <a:lnSpc>
                <a:spcPct val="90000"/>
              </a:lnSpc>
            </a:pPr>
            <a:r>
              <a:rPr lang="en-US" b="1" dirty="0" smtClean="0">
                <a:solidFill>
                  <a:srgbClr val="0000CC"/>
                </a:solidFill>
              </a:rPr>
              <a:t>God </a:t>
            </a:r>
            <a:r>
              <a:rPr lang="en-US" b="1" dirty="0">
                <a:solidFill>
                  <a:srgbClr val="0000CC"/>
                </a:solidFill>
              </a:rPr>
              <a:t>is aware of everything so when He does punish the wicked it is just and right. </a:t>
            </a:r>
            <a:endParaRPr lang="en-US" b="1" dirty="0" smtClean="0">
              <a:solidFill>
                <a:srgbClr val="0000CC"/>
              </a:solidFill>
            </a:endParaRPr>
          </a:p>
          <a:p>
            <a:pPr>
              <a:lnSpc>
                <a:spcPct val="90000"/>
              </a:lnSpc>
            </a:pPr>
            <a:r>
              <a:rPr lang="en-US" b="1" dirty="0">
                <a:solidFill>
                  <a:srgbClr val="0000CC"/>
                </a:solidFill>
              </a:rPr>
              <a:t>God is not arbitrary and doesn’t show partiality </a:t>
            </a:r>
            <a:r>
              <a:rPr lang="en-US" dirty="0"/>
              <a:t>when He brings punishment on the wicked or chastening to the righteous.</a:t>
            </a:r>
          </a:p>
          <a:p>
            <a:pPr eaLnBrk="1" hangingPunct="1">
              <a:lnSpc>
                <a:spcPct val="90000"/>
              </a:lnSpc>
            </a:pPr>
            <a:endParaRPr lang="en-US" dirty="0" smtClean="0"/>
          </a:p>
        </p:txBody>
      </p:sp>
      <p:sp>
        <p:nvSpPr>
          <p:cNvPr id="4100" name="Text Box 5"/>
          <p:cNvSpPr txBox="1">
            <a:spLocks noChangeArrowheads="1"/>
          </p:cNvSpPr>
          <p:nvPr/>
        </p:nvSpPr>
        <p:spPr bwMode="auto">
          <a:xfrm>
            <a:off x="533400" y="5715000"/>
            <a:ext cx="8229600" cy="954107"/>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B050"/>
                </a:solidFill>
                <a:latin typeface="Comic Sans MS" pitchFamily="66" charset="0"/>
              </a:rPr>
              <a:t>Job realized </a:t>
            </a:r>
            <a:r>
              <a:rPr lang="en-US" sz="2800" b="1" dirty="0" err="1" smtClean="0">
                <a:solidFill>
                  <a:srgbClr val="00B050"/>
                </a:solidFill>
                <a:latin typeface="Comic Sans MS" pitchFamily="66" charset="0"/>
              </a:rPr>
              <a:t>Elihu’s</a:t>
            </a:r>
            <a:r>
              <a:rPr lang="en-US" sz="2800" b="1" dirty="0" smtClean="0">
                <a:solidFill>
                  <a:srgbClr val="00B050"/>
                </a:solidFill>
                <a:latin typeface="Comic Sans MS" pitchFamily="66" charset="0"/>
              </a:rPr>
              <a:t> message was different.  He thought about it and did not respond.</a:t>
            </a:r>
            <a:endParaRPr lang="en-US" sz="2800" b="1" dirty="0">
              <a:solidFill>
                <a:srgbClr val="00B050"/>
              </a:solidFill>
              <a:latin typeface="Comic Sans MS" pitchFamily="66" charset="0"/>
            </a:endParaRPr>
          </a:p>
        </p:txBody>
      </p:sp>
      <p:pic>
        <p:nvPicPr>
          <p:cNvPr id="5" name="Picture 2" descr="Image result for job friends elih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133350"/>
            <a:ext cx="2171700" cy="108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1995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334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Job 35:1-4</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3657600"/>
          </a:xfrm>
        </p:spPr>
        <p:txBody>
          <a:bodyPr>
            <a:normAutofit fontScale="92500" lnSpcReduction="10000"/>
          </a:bodyPr>
          <a:lstStyle/>
          <a:p>
            <a:pPr marL="0" indent="231775">
              <a:buNone/>
            </a:pPr>
            <a:r>
              <a:rPr lang="en-US" dirty="0" smtClean="0"/>
              <a:t>1  Moreover </a:t>
            </a:r>
            <a:r>
              <a:rPr lang="en-US" dirty="0"/>
              <a:t>Elihu answered and said: </a:t>
            </a:r>
          </a:p>
          <a:p>
            <a:pPr marL="0" indent="231775">
              <a:buNone/>
            </a:pPr>
            <a:r>
              <a:rPr lang="en-US" dirty="0" smtClean="0"/>
              <a:t>2 </a:t>
            </a:r>
            <a:r>
              <a:rPr lang="en-US" dirty="0"/>
              <a:t>"Do you think this is right</a:t>
            </a:r>
            <a:r>
              <a:rPr lang="en-US" dirty="0" smtClean="0"/>
              <a:t>? Do </a:t>
            </a:r>
            <a:r>
              <a:rPr lang="en-US" dirty="0"/>
              <a:t>you say</a:t>
            </a:r>
            <a:r>
              <a:rPr lang="en-US" dirty="0" smtClean="0"/>
              <a:t>, </a:t>
            </a:r>
            <a:r>
              <a:rPr lang="en-US" b="1" dirty="0" smtClean="0">
                <a:solidFill>
                  <a:srgbClr val="C00000"/>
                </a:solidFill>
              </a:rPr>
              <a:t>'My </a:t>
            </a:r>
            <a:r>
              <a:rPr lang="en-US" b="1" dirty="0">
                <a:solidFill>
                  <a:srgbClr val="C00000"/>
                </a:solidFill>
              </a:rPr>
              <a:t>righteousness is more than God's'? </a:t>
            </a:r>
          </a:p>
          <a:p>
            <a:pPr marL="0" indent="231775">
              <a:buNone/>
            </a:pPr>
            <a:r>
              <a:rPr lang="en-US" dirty="0"/>
              <a:t>3 For you say</a:t>
            </a:r>
            <a:r>
              <a:rPr lang="en-US" dirty="0" smtClean="0"/>
              <a:t>, </a:t>
            </a:r>
            <a:r>
              <a:rPr lang="en-US" b="1" dirty="0" smtClean="0">
                <a:solidFill>
                  <a:srgbClr val="C00000"/>
                </a:solidFill>
              </a:rPr>
              <a:t>'What </a:t>
            </a:r>
            <a:r>
              <a:rPr lang="en-US" b="1" dirty="0">
                <a:solidFill>
                  <a:srgbClr val="C00000"/>
                </a:solidFill>
              </a:rPr>
              <a:t>advantage will it be to You</a:t>
            </a:r>
            <a:r>
              <a:rPr lang="en-US" b="1" dirty="0" smtClean="0">
                <a:solidFill>
                  <a:srgbClr val="C00000"/>
                </a:solidFill>
              </a:rPr>
              <a:t>?  What </a:t>
            </a:r>
            <a:r>
              <a:rPr lang="en-US" b="1" dirty="0">
                <a:solidFill>
                  <a:srgbClr val="C00000"/>
                </a:solidFill>
              </a:rPr>
              <a:t>profit shall I have, more than if I had sinned?' </a:t>
            </a:r>
          </a:p>
          <a:p>
            <a:pPr marL="0" indent="231775">
              <a:buNone/>
            </a:pPr>
            <a:r>
              <a:rPr lang="en-US" dirty="0" smtClean="0"/>
              <a:t>4 </a:t>
            </a:r>
            <a:r>
              <a:rPr lang="en-US" dirty="0"/>
              <a:t>"I will answer you</a:t>
            </a:r>
            <a:r>
              <a:rPr lang="en-US" dirty="0" smtClean="0"/>
              <a:t>, </a:t>
            </a:r>
            <a:r>
              <a:rPr lang="en-US" b="1" dirty="0" smtClean="0">
                <a:solidFill>
                  <a:srgbClr val="0000CC"/>
                </a:solidFill>
              </a:rPr>
              <a:t>and </a:t>
            </a:r>
            <a:r>
              <a:rPr lang="en-US" b="1" dirty="0">
                <a:solidFill>
                  <a:srgbClr val="0000CC"/>
                </a:solidFill>
              </a:rPr>
              <a:t>your companions with you. </a:t>
            </a:r>
            <a:r>
              <a:rPr lang="en-US" b="1" dirty="0" smtClean="0">
                <a:solidFill>
                  <a:srgbClr val="0000CC"/>
                </a:solidFill>
              </a:rPr>
              <a:t>  </a:t>
            </a:r>
            <a:r>
              <a:rPr lang="en-US" i="1" dirty="0" smtClean="0">
                <a:solidFill>
                  <a:srgbClr val="0000CC"/>
                </a:solidFill>
              </a:rPr>
              <a:t>[they never answered Job]</a:t>
            </a:r>
            <a:endParaRPr lang="en-US" i="1" dirty="0">
              <a:solidFill>
                <a:srgbClr val="0000CC"/>
              </a:solidFill>
            </a:endParaRP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Is there any value in righteousness?</a:t>
            </a:r>
          </a:p>
        </p:txBody>
      </p:sp>
      <p:sp>
        <p:nvSpPr>
          <p:cNvPr id="7" name="Text Box 5"/>
          <p:cNvSpPr txBox="1">
            <a:spLocks noChangeArrowheads="1"/>
          </p:cNvSpPr>
          <p:nvPr/>
        </p:nvSpPr>
        <p:spPr bwMode="auto">
          <a:xfrm>
            <a:off x="971550" y="5313907"/>
            <a:ext cx="7315200"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anose="030F0702030302020204" pitchFamily="66" charset="0"/>
              </a:rPr>
              <a:t>Elihu sets out to answer </a:t>
            </a:r>
            <a:r>
              <a:rPr lang="en-US" sz="2800" b="1" dirty="0">
                <a:solidFill>
                  <a:srgbClr val="00B050"/>
                </a:solidFill>
                <a:latin typeface="Comic Sans MS" panose="030F0702030302020204" pitchFamily="66" charset="0"/>
              </a:rPr>
              <a:t>Job’s claim that “it profits a man nothing that he should delight in God” [34:9, 9:21-22</a:t>
            </a:r>
            <a:r>
              <a:rPr lang="en-US" sz="2800" b="1" dirty="0" smtClean="0">
                <a:solidFill>
                  <a:srgbClr val="00B050"/>
                </a:solidFill>
                <a:latin typeface="Comic Sans MS" panose="030F0702030302020204" pitchFamily="66" charset="0"/>
              </a:rPr>
              <a:t>]</a:t>
            </a:r>
          </a:p>
        </p:txBody>
      </p:sp>
    </p:spTree>
    <p:extLst>
      <p:ext uri="{BB962C8B-B14F-4D97-AF65-F5344CB8AC3E}">
        <p14:creationId xmlns:p14="http://schemas.microsoft.com/office/powerpoint/2010/main" val="30240518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457200"/>
            <a:ext cx="9158514" cy="5410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21443" y="805190"/>
            <a:ext cx="7010400" cy="914400"/>
          </a:xfrm>
        </p:spPr>
        <p:txBody>
          <a:bodyPr>
            <a:noAutofit/>
          </a:bodyPr>
          <a:lstStyle/>
          <a:p>
            <a:r>
              <a:rPr lang="en-US" sz="4800" b="1" dirty="0" smtClean="0">
                <a:solidFill>
                  <a:srgbClr val="663300"/>
                </a:solidFill>
              </a:rPr>
              <a:t>Job 35:5-8</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83343" y="1524000"/>
            <a:ext cx="7086600" cy="3810000"/>
          </a:xfrm>
        </p:spPr>
        <p:txBody>
          <a:bodyPr>
            <a:normAutofit fontScale="85000" lnSpcReduction="10000"/>
          </a:bodyPr>
          <a:lstStyle/>
          <a:p>
            <a:pPr marL="0" indent="231775">
              <a:buNone/>
            </a:pPr>
            <a:r>
              <a:rPr lang="en-US" dirty="0" smtClean="0"/>
              <a:t>5 </a:t>
            </a:r>
            <a:r>
              <a:rPr lang="en-US" dirty="0"/>
              <a:t>Look to the heavens and see</a:t>
            </a:r>
            <a:r>
              <a:rPr lang="en-US" dirty="0" smtClean="0"/>
              <a:t>;  and </a:t>
            </a:r>
            <a:r>
              <a:rPr lang="en-US" dirty="0"/>
              <a:t>behold the clouds — </a:t>
            </a:r>
            <a:r>
              <a:rPr lang="en-US" dirty="0" smtClean="0"/>
              <a:t> They </a:t>
            </a:r>
            <a:r>
              <a:rPr lang="en-US" dirty="0"/>
              <a:t>are higher than you. </a:t>
            </a:r>
            <a:r>
              <a:rPr lang="en-US" i="1" dirty="0" smtClean="0">
                <a:solidFill>
                  <a:srgbClr val="7030A0"/>
                </a:solidFill>
              </a:rPr>
              <a:t>[you don’t affect the clouds &amp; you don’t affect God] </a:t>
            </a:r>
            <a:r>
              <a:rPr lang="en-US" dirty="0" smtClean="0"/>
              <a:t>6 </a:t>
            </a:r>
            <a:r>
              <a:rPr lang="en-US" b="1" dirty="0">
                <a:solidFill>
                  <a:srgbClr val="C00000"/>
                </a:solidFill>
              </a:rPr>
              <a:t>If you sin, </a:t>
            </a:r>
            <a:r>
              <a:rPr lang="en-US" b="1" dirty="0">
                <a:solidFill>
                  <a:srgbClr val="0000CC"/>
                </a:solidFill>
              </a:rPr>
              <a:t>what do you accomplish against Him</a:t>
            </a:r>
            <a:r>
              <a:rPr lang="en-US" b="1" dirty="0" smtClean="0">
                <a:solidFill>
                  <a:srgbClr val="0000CC"/>
                </a:solidFill>
              </a:rPr>
              <a:t>? Or</a:t>
            </a:r>
            <a:r>
              <a:rPr lang="en-US" b="1" dirty="0">
                <a:solidFill>
                  <a:srgbClr val="0000CC"/>
                </a:solidFill>
              </a:rPr>
              <a:t>, if your transgressions are multiplied, what do you do to Him? </a:t>
            </a:r>
            <a:r>
              <a:rPr lang="en-US" dirty="0" smtClean="0"/>
              <a:t>7 </a:t>
            </a:r>
            <a:r>
              <a:rPr lang="en-US" b="1" dirty="0">
                <a:solidFill>
                  <a:srgbClr val="008000"/>
                </a:solidFill>
              </a:rPr>
              <a:t>If you are righteous</a:t>
            </a:r>
            <a:r>
              <a:rPr lang="en-US" dirty="0">
                <a:solidFill>
                  <a:srgbClr val="008000"/>
                </a:solidFill>
              </a:rPr>
              <a:t>, </a:t>
            </a:r>
            <a:r>
              <a:rPr lang="en-US" dirty="0"/>
              <a:t>what do you give Him</a:t>
            </a:r>
            <a:r>
              <a:rPr lang="en-US" dirty="0" smtClean="0"/>
              <a:t>? Or </a:t>
            </a:r>
            <a:r>
              <a:rPr lang="en-US" dirty="0"/>
              <a:t>what does He receive from your hand? </a:t>
            </a:r>
            <a:r>
              <a:rPr lang="en-US" dirty="0" smtClean="0"/>
              <a:t>8 </a:t>
            </a:r>
            <a:r>
              <a:rPr lang="en-US" b="1" dirty="0">
                <a:solidFill>
                  <a:srgbClr val="0000CC"/>
                </a:solidFill>
              </a:rPr>
              <a:t>Your wickedness affects a man such as you</a:t>
            </a:r>
            <a:r>
              <a:rPr lang="en-US" b="1" dirty="0" smtClean="0">
                <a:solidFill>
                  <a:srgbClr val="0000CC"/>
                </a:solidFill>
              </a:rPr>
              <a:t>, and </a:t>
            </a:r>
            <a:r>
              <a:rPr lang="en-US" b="1" dirty="0">
                <a:solidFill>
                  <a:srgbClr val="0000CC"/>
                </a:solidFill>
              </a:rPr>
              <a:t>your righteousness a son of man</a:t>
            </a:r>
            <a:r>
              <a:rPr lang="en-US" b="1" dirty="0" smtClean="0">
                <a:solidFill>
                  <a:srgbClr val="0000CC"/>
                </a:solidFill>
              </a:rPr>
              <a:t>. </a:t>
            </a:r>
            <a:r>
              <a:rPr lang="en-US" i="1" dirty="0" smtClean="0">
                <a:solidFill>
                  <a:srgbClr val="0000CC"/>
                </a:solidFill>
              </a:rPr>
              <a:t>[and the good you do only other human beings (</a:t>
            </a:r>
            <a:r>
              <a:rPr lang="en-US" i="1" dirty="0" err="1" smtClean="0">
                <a:solidFill>
                  <a:srgbClr val="0000CC"/>
                </a:solidFill>
              </a:rPr>
              <a:t>NiRV</a:t>
            </a:r>
            <a:r>
              <a:rPr lang="en-US" i="1" dirty="0" smtClean="0">
                <a:solidFill>
                  <a:srgbClr val="0000CC"/>
                </a:solidFill>
              </a:rPr>
              <a:t>)] </a:t>
            </a:r>
            <a:endParaRPr lang="en-US" i="1" dirty="0">
              <a:solidFill>
                <a:srgbClr val="0000CC"/>
              </a:solidFill>
            </a:endParaRP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God is not really affected by our sins</a:t>
            </a:r>
          </a:p>
        </p:txBody>
      </p:sp>
      <p:sp>
        <p:nvSpPr>
          <p:cNvPr id="7" name="Text Box 5"/>
          <p:cNvSpPr txBox="1">
            <a:spLocks noChangeArrowheads="1"/>
          </p:cNvSpPr>
          <p:nvPr/>
        </p:nvSpPr>
        <p:spPr bwMode="auto">
          <a:xfrm>
            <a:off x="633350" y="5638800"/>
            <a:ext cx="78773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may be excited or disappointed by    our lives, but it doesn’t affect God himself</a:t>
            </a:r>
          </a:p>
        </p:txBody>
      </p:sp>
    </p:spTree>
    <p:extLst>
      <p:ext uri="{BB962C8B-B14F-4D97-AF65-F5344CB8AC3E}">
        <p14:creationId xmlns:p14="http://schemas.microsoft.com/office/powerpoint/2010/main" val="23411485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287906"/>
            <a:ext cx="5791200" cy="1143000"/>
          </a:xfrm>
        </p:spPr>
        <p:txBody>
          <a:bodyPr>
            <a:noAutofit/>
          </a:bodyPr>
          <a:lstStyle/>
          <a:p>
            <a:pPr eaLnBrk="1" hangingPunct="1"/>
            <a:r>
              <a:rPr lang="en-US" sz="3200" b="1" dirty="0" smtClean="0">
                <a:solidFill>
                  <a:srgbClr val="C00000"/>
                </a:solidFill>
                <a:latin typeface="Comic Sans MS" pitchFamily="66" charset="0"/>
              </a:rPr>
              <a:t>According to the flow of the story, Elihu must introduce new ideas</a:t>
            </a:r>
          </a:p>
        </p:txBody>
      </p:sp>
      <p:sp>
        <p:nvSpPr>
          <p:cNvPr id="4099" name="Rectangle 3"/>
          <p:cNvSpPr>
            <a:spLocks noGrp="1" noChangeArrowheads="1"/>
          </p:cNvSpPr>
          <p:nvPr>
            <p:ph type="body" idx="1"/>
          </p:nvPr>
        </p:nvSpPr>
        <p:spPr>
          <a:xfrm>
            <a:off x="381000" y="1828800"/>
            <a:ext cx="8610600" cy="4696725"/>
          </a:xfrm>
        </p:spPr>
        <p:txBody>
          <a:bodyPr>
            <a:normAutofit fontScale="92500" lnSpcReduction="10000"/>
          </a:bodyPr>
          <a:lstStyle/>
          <a:p>
            <a:r>
              <a:rPr lang="en-US" b="1" dirty="0" smtClean="0">
                <a:solidFill>
                  <a:srgbClr val="0000CC"/>
                </a:solidFill>
              </a:rPr>
              <a:t>Elihu is not happy with Job or his friends</a:t>
            </a:r>
          </a:p>
          <a:p>
            <a:pPr marL="346075" indent="-346075">
              <a:buNone/>
            </a:pPr>
            <a:r>
              <a:rPr lang="en-US" dirty="0"/>
              <a:t> </a:t>
            </a:r>
            <a:r>
              <a:rPr lang="en-US" dirty="0" smtClean="0"/>
              <a:t>   </a:t>
            </a:r>
            <a:r>
              <a:rPr lang="en-US" b="1" dirty="0" smtClean="0">
                <a:solidFill>
                  <a:srgbClr val="7030A0"/>
                </a:solidFill>
              </a:rPr>
              <a:t>Angry </a:t>
            </a:r>
            <a:r>
              <a:rPr lang="en-US" b="1" dirty="0">
                <a:solidFill>
                  <a:srgbClr val="7030A0"/>
                </a:solidFill>
              </a:rPr>
              <a:t>at Job </a:t>
            </a:r>
            <a:r>
              <a:rPr lang="en-US" dirty="0" smtClean="0"/>
              <a:t>because </a:t>
            </a:r>
            <a:r>
              <a:rPr lang="en-US" dirty="0"/>
              <a:t>he justified himself, </a:t>
            </a:r>
            <a:r>
              <a:rPr lang="en-US" dirty="0" smtClean="0"/>
              <a:t>rather than justifying God (32:2)</a:t>
            </a:r>
            <a:endParaRPr lang="en-US" dirty="0"/>
          </a:p>
          <a:p>
            <a:pPr marL="398463" indent="-398463">
              <a:buNone/>
            </a:pPr>
            <a:r>
              <a:rPr lang="en-US" dirty="0"/>
              <a:t> </a:t>
            </a:r>
            <a:r>
              <a:rPr lang="en-US" dirty="0" smtClean="0"/>
              <a:t>   </a:t>
            </a:r>
            <a:r>
              <a:rPr lang="en-US" b="1" dirty="0" smtClean="0">
                <a:solidFill>
                  <a:srgbClr val="7030A0"/>
                </a:solidFill>
              </a:rPr>
              <a:t>Angry </a:t>
            </a:r>
            <a:r>
              <a:rPr lang="en-US" b="1" dirty="0">
                <a:solidFill>
                  <a:srgbClr val="7030A0"/>
                </a:solidFill>
              </a:rPr>
              <a:t>at 3 friends </a:t>
            </a:r>
            <a:r>
              <a:rPr lang="en-US" dirty="0" smtClean="0"/>
              <a:t>because </a:t>
            </a:r>
            <a:r>
              <a:rPr lang="en-US" dirty="0"/>
              <a:t>they had no answers for </a:t>
            </a:r>
            <a:r>
              <a:rPr lang="en-US" dirty="0" smtClean="0"/>
              <a:t>Job, yet condemned him (32:3) – </a:t>
            </a:r>
            <a:r>
              <a:rPr lang="en-US" b="1" dirty="0" smtClean="0">
                <a:solidFill>
                  <a:srgbClr val="0070C0"/>
                </a:solidFill>
              </a:rPr>
              <a:t>pretty clear that Elihu thinks he has something new to offer</a:t>
            </a:r>
            <a:endParaRPr lang="en-US" b="1" dirty="0">
              <a:solidFill>
                <a:srgbClr val="0070C0"/>
              </a:solidFill>
            </a:endParaRPr>
          </a:p>
          <a:p>
            <a:pPr marL="0" indent="0">
              <a:buNone/>
            </a:pPr>
            <a:r>
              <a:rPr lang="en-US" sz="1300" dirty="0"/>
              <a:t> </a:t>
            </a:r>
          </a:p>
          <a:p>
            <a:r>
              <a:rPr lang="en-US" b="1" dirty="0">
                <a:solidFill>
                  <a:srgbClr val="0000CC"/>
                </a:solidFill>
              </a:rPr>
              <a:t>Why bother including so much from Elihu </a:t>
            </a:r>
            <a:r>
              <a:rPr lang="en-US" dirty="0"/>
              <a:t>in this story if he doesn’t add some critical information for Job</a:t>
            </a:r>
          </a:p>
          <a:p>
            <a:endParaRPr lang="en-US" dirty="0" smtClean="0"/>
          </a:p>
        </p:txBody>
      </p:sp>
      <p:pic>
        <p:nvPicPr>
          <p:cNvPr id="1026" name="Picture 2" descr="Image result for new ideas"/>
          <p:cNvPicPr>
            <a:picLocks noChangeAspect="1" noChangeArrowheads="1"/>
          </p:cNvPicPr>
          <p:nvPr/>
        </p:nvPicPr>
        <p:blipFill rotWithShape="1">
          <a:blip r:embed="rId3">
            <a:extLst>
              <a:ext uri="{28A0092B-C50C-407E-A947-70E740481C1C}">
                <a14:useLocalDpi xmlns:a14="http://schemas.microsoft.com/office/drawing/2010/main" val="0"/>
              </a:ext>
            </a:extLst>
          </a:blip>
          <a:srcRect l="6398" t="19291" r="23925" b="17935"/>
          <a:stretch/>
        </p:blipFill>
        <p:spPr bwMode="auto">
          <a:xfrm>
            <a:off x="6477000" y="48843"/>
            <a:ext cx="2590800" cy="1343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0343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096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0600" y="812818"/>
            <a:ext cx="7010400" cy="914400"/>
          </a:xfrm>
        </p:spPr>
        <p:txBody>
          <a:bodyPr>
            <a:noAutofit/>
          </a:bodyPr>
          <a:lstStyle/>
          <a:p>
            <a:r>
              <a:rPr lang="en-US" sz="4800" b="1" dirty="0" smtClean="0">
                <a:solidFill>
                  <a:srgbClr val="663300"/>
                </a:solidFill>
              </a:rPr>
              <a:t>Job 35:9-16</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21442" y="1604108"/>
            <a:ext cx="7086600" cy="4572000"/>
          </a:xfrm>
        </p:spPr>
        <p:txBody>
          <a:bodyPr>
            <a:normAutofit fontScale="92500" lnSpcReduction="20000"/>
          </a:bodyPr>
          <a:lstStyle/>
          <a:p>
            <a:pPr marL="0" indent="231775">
              <a:buNone/>
            </a:pPr>
            <a:r>
              <a:rPr lang="en-US" dirty="0" smtClean="0"/>
              <a:t>9 </a:t>
            </a:r>
            <a:r>
              <a:rPr lang="en-US" dirty="0"/>
              <a:t>"Because of the multitude of oppressions </a:t>
            </a:r>
            <a:r>
              <a:rPr lang="en-US" dirty="0" smtClean="0"/>
              <a:t>they </a:t>
            </a:r>
            <a:r>
              <a:rPr lang="en-US" i="1" dirty="0" smtClean="0"/>
              <a:t>[the oppressed] </a:t>
            </a:r>
            <a:r>
              <a:rPr lang="en-US" dirty="0"/>
              <a:t>cry out</a:t>
            </a:r>
            <a:r>
              <a:rPr lang="en-US" dirty="0" smtClean="0"/>
              <a:t>; They </a:t>
            </a:r>
            <a:r>
              <a:rPr lang="en-US" dirty="0"/>
              <a:t>cry out for help because of the arm of the mighty. </a:t>
            </a:r>
            <a:r>
              <a:rPr lang="en-US" dirty="0" smtClean="0"/>
              <a:t> </a:t>
            </a:r>
            <a:r>
              <a:rPr lang="en-US" i="1" dirty="0" smtClean="0">
                <a:solidFill>
                  <a:srgbClr val="7030A0"/>
                </a:solidFill>
              </a:rPr>
              <a:t>[cry for relief of suffering, but not to acknowledge God or respond to him] </a:t>
            </a:r>
            <a:r>
              <a:rPr lang="en-US" dirty="0" smtClean="0"/>
              <a:t>10 </a:t>
            </a:r>
            <a:r>
              <a:rPr lang="en-US" b="1" dirty="0">
                <a:solidFill>
                  <a:srgbClr val="C00000"/>
                </a:solidFill>
              </a:rPr>
              <a:t>But no one says, </a:t>
            </a:r>
            <a:r>
              <a:rPr lang="en-US" dirty="0"/>
              <a:t>'Where is God my Maker</a:t>
            </a:r>
            <a:r>
              <a:rPr lang="en-US" dirty="0" smtClean="0"/>
              <a:t>, who </a:t>
            </a:r>
            <a:r>
              <a:rPr lang="en-US" dirty="0"/>
              <a:t>gives songs in the night, </a:t>
            </a:r>
            <a:r>
              <a:rPr lang="en-US" i="1" dirty="0" smtClean="0">
                <a:solidFill>
                  <a:srgbClr val="7030A0"/>
                </a:solidFill>
              </a:rPr>
              <a:t>[God tries to use oppression &amp; suffering to cause us to seek Him!] </a:t>
            </a:r>
            <a:r>
              <a:rPr lang="en-US" dirty="0" smtClean="0"/>
              <a:t>11 </a:t>
            </a:r>
            <a:r>
              <a:rPr lang="en-US" dirty="0"/>
              <a:t>Who teaches us more than the beasts of the earth</a:t>
            </a:r>
            <a:r>
              <a:rPr lang="en-US" dirty="0" smtClean="0"/>
              <a:t>, and </a:t>
            </a:r>
            <a:r>
              <a:rPr lang="en-US" dirty="0"/>
              <a:t>makes us wiser than the birds of heaven?' </a:t>
            </a:r>
          </a:p>
        </p:txBody>
      </p:sp>
      <p:sp>
        <p:nvSpPr>
          <p:cNvPr id="6" name="Text Box 5"/>
          <p:cNvSpPr txBox="1">
            <a:spLocks noChangeArrowheads="1"/>
          </p:cNvSpPr>
          <p:nvPr/>
        </p:nvSpPr>
        <p:spPr bwMode="auto">
          <a:xfrm>
            <a:off x="732064" y="104589"/>
            <a:ext cx="7665357" cy="430887"/>
          </a:xfrm>
          <a:prstGeom prst="rect">
            <a:avLst/>
          </a:prstGeom>
          <a:noFill/>
          <a:ln w="9525">
            <a:noFill/>
            <a:miter lim="800000"/>
            <a:headEnd/>
            <a:tailEnd/>
          </a:ln>
        </p:spPr>
        <p:txBody>
          <a:bodyPr wrap="square">
            <a:spAutoFit/>
          </a:bodyPr>
          <a:lstStyle/>
          <a:p>
            <a:pPr algn="ctr">
              <a:spcBef>
                <a:spcPct val="50000"/>
              </a:spcBef>
            </a:pPr>
            <a:r>
              <a:rPr lang="en-US" sz="2200" b="1" dirty="0" smtClean="0">
                <a:solidFill>
                  <a:srgbClr val="C00000"/>
                </a:solidFill>
                <a:latin typeface="Comic Sans MS" pitchFamily="66" charset="0"/>
              </a:rPr>
              <a:t>God quietly uses trouble to cause people to seek Him</a:t>
            </a:r>
          </a:p>
        </p:txBody>
      </p:sp>
      <p:sp>
        <p:nvSpPr>
          <p:cNvPr id="7" name="Text Box 5"/>
          <p:cNvSpPr txBox="1">
            <a:spLocks noChangeArrowheads="1"/>
          </p:cNvSpPr>
          <p:nvPr/>
        </p:nvSpPr>
        <p:spPr bwMode="auto">
          <a:xfrm>
            <a:off x="1066800" y="5903893"/>
            <a:ext cx="6934200"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When life gets tough, God hopes we will seek Him – He does this in mercy &amp; kindness</a:t>
            </a:r>
          </a:p>
        </p:txBody>
      </p:sp>
    </p:spTree>
    <p:extLst>
      <p:ext uri="{BB962C8B-B14F-4D97-AF65-F5344CB8AC3E}">
        <p14:creationId xmlns:p14="http://schemas.microsoft.com/office/powerpoint/2010/main" val="27791054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096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689708"/>
            <a:ext cx="7010400" cy="914400"/>
          </a:xfrm>
        </p:spPr>
        <p:txBody>
          <a:bodyPr>
            <a:noAutofit/>
          </a:bodyPr>
          <a:lstStyle/>
          <a:p>
            <a:r>
              <a:rPr lang="en-US" sz="4800" b="1" dirty="0" smtClean="0">
                <a:solidFill>
                  <a:srgbClr val="663300"/>
                </a:solidFill>
              </a:rPr>
              <a:t>Job 35:9-16</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447800"/>
            <a:ext cx="7086600" cy="4572000"/>
          </a:xfrm>
        </p:spPr>
        <p:txBody>
          <a:bodyPr>
            <a:normAutofit fontScale="85000" lnSpcReduction="20000"/>
          </a:bodyPr>
          <a:lstStyle/>
          <a:p>
            <a:pPr marL="0" indent="231775">
              <a:buNone/>
            </a:pPr>
            <a:r>
              <a:rPr lang="en-US" dirty="0" smtClean="0"/>
              <a:t>12 </a:t>
            </a:r>
            <a:r>
              <a:rPr lang="en-US" b="1" dirty="0">
                <a:solidFill>
                  <a:srgbClr val="0000CC"/>
                </a:solidFill>
              </a:rPr>
              <a:t>There they cry out, but He does not answer</a:t>
            </a:r>
            <a:r>
              <a:rPr lang="en-US" dirty="0" smtClean="0"/>
              <a:t>, </a:t>
            </a:r>
            <a:r>
              <a:rPr lang="en-US" b="1" dirty="0" smtClean="0">
                <a:solidFill>
                  <a:srgbClr val="C00000"/>
                </a:solidFill>
              </a:rPr>
              <a:t>because </a:t>
            </a:r>
            <a:r>
              <a:rPr lang="en-US" b="1" dirty="0">
                <a:solidFill>
                  <a:srgbClr val="C00000"/>
                </a:solidFill>
              </a:rPr>
              <a:t>of the pride of evil men. </a:t>
            </a:r>
            <a:r>
              <a:rPr lang="en-US" b="1" dirty="0" smtClean="0">
                <a:solidFill>
                  <a:srgbClr val="C00000"/>
                </a:solidFill>
              </a:rPr>
              <a:t> </a:t>
            </a:r>
            <a:r>
              <a:rPr lang="en-US" dirty="0" smtClean="0"/>
              <a:t>13 </a:t>
            </a:r>
            <a:r>
              <a:rPr lang="en-US" dirty="0"/>
              <a:t>Surely God will not listen to empty talk</a:t>
            </a:r>
            <a:r>
              <a:rPr lang="en-US" dirty="0" smtClean="0"/>
              <a:t>, nor </a:t>
            </a:r>
            <a:r>
              <a:rPr lang="en-US" dirty="0"/>
              <a:t>will the Almighty regard it. </a:t>
            </a:r>
            <a:r>
              <a:rPr lang="en-US" dirty="0" smtClean="0"/>
              <a:t> 14 </a:t>
            </a:r>
            <a:r>
              <a:rPr lang="en-US" dirty="0"/>
              <a:t>Although you say you do not see </a:t>
            </a:r>
            <a:r>
              <a:rPr lang="en-US" dirty="0" smtClean="0"/>
              <a:t>Him </a:t>
            </a:r>
            <a:r>
              <a:rPr lang="en-US" i="1" dirty="0" smtClean="0">
                <a:solidFill>
                  <a:srgbClr val="7030A0"/>
                </a:solidFill>
              </a:rPr>
              <a:t>[23:8 -  Job finally does see him “but now my eyes sees you (42:5)]</a:t>
            </a:r>
            <a:r>
              <a:rPr lang="en-US" dirty="0" smtClean="0"/>
              <a:t>, </a:t>
            </a:r>
            <a:r>
              <a:rPr lang="en-US" b="1" dirty="0" smtClean="0">
                <a:solidFill>
                  <a:srgbClr val="0000CC"/>
                </a:solidFill>
              </a:rPr>
              <a:t>yet </a:t>
            </a:r>
            <a:r>
              <a:rPr lang="en-US" b="1" dirty="0">
                <a:solidFill>
                  <a:srgbClr val="0000CC"/>
                </a:solidFill>
              </a:rPr>
              <a:t>justice is before Him, and you must wait for Him.</a:t>
            </a:r>
            <a:r>
              <a:rPr lang="en-US" dirty="0"/>
              <a:t> </a:t>
            </a:r>
            <a:r>
              <a:rPr lang="en-US" dirty="0" smtClean="0"/>
              <a:t> </a:t>
            </a:r>
            <a:r>
              <a:rPr lang="en-US" i="1" dirty="0" smtClean="0">
                <a:solidFill>
                  <a:srgbClr val="7030A0"/>
                </a:solidFill>
              </a:rPr>
              <a:t>[God expects patience based on faith]</a:t>
            </a:r>
            <a:endParaRPr lang="en-US" i="1" dirty="0">
              <a:solidFill>
                <a:srgbClr val="7030A0"/>
              </a:solidFill>
            </a:endParaRPr>
          </a:p>
          <a:p>
            <a:pPr marL="0" indent="231775">
              <a:buNone/>
            </a:pPr>
            <a:r>
              <a:rPr lang="en-US" dirty="0"/>
              <a:t>15 And now, </a:t>
            </a:r>
            <a:r>
              <a:rPr lang="en-US" b="1" dirty="0">
                <a:solidFill>
                  <a:srgbClr val="0070C0"/>
                </a:solidFill>
              </a:rPr>
              <a:t>because He has not punished in His anger</a:t>
            </a:r>
            <a:r>
              <a:rPr lang="en-US" b="1" dirty="0" smtClean="0">
                <a:solidFill>
                  <a:srgbClr val="0070C0"/>
                </a:solidFill>
              </a:rPr>
              <a:t>, </a:t>
            </a:r>
            <a:r>
              <a:rPr lang="en-US" i="1" dirty="0" smtClean="0">
                <a:solidFill>
                  <a:srgbClr val="7030A0"/>
                </a:solidFill>
              </a:rPr>
              <a:t>[there are times when God’s longsuffering waits] </a:t>
            </a:r>
            <a:r>
              <a:rPr lang="en-US" dirty="0" smtClean="0"/>
              <a:t>nor </a:t>
            </a:r>
            <a:r>
              <a:rPr lang="en-US" dirty="0"/>
              <a:t>taken much notice of folly</a:t>
            </a:r>
            <a:r>
              <a:rPr lang="en-US" dirty="0" smtClean="0"/>
              <a:t>, 16 </a:t>
            </a:r>
            <a:r>
              <a:rPr lang="en-US" b="1" dirty="0">
                <a:solidFill>
                  <a:srgbClr val="C00000"/>
                </a:solidFill>
              </a:rPr>
              <a:t>Therefore Job opens his mouth in vain</a:t>
            </a:r>
            <a:r>
              <a:rPr lang="en-US" b="1" dirty="0" smtClean="0">
                <a:solidFill>
                  <a:srgbClr val="C00000"/>
                </a:solidFill>
              </a:rPr>
              <a:t>;  He </a:t>
            </a:r>
            <a:r>
              <a:rPr lang="en-US" b="1" dirty="0">
                <a:solidFill>
                  <a:srgbClr val="C00000"/>
                </a:solidFill>
              </a:rPr>
              <a:t>multiplies words without knowledge." </a:t>
            </a:r>
          </a:p>
        </p:txBody>
      </p:sp>
      <p:sp>
        <p:nvSpPr>
          <p:cNvPr id="6" name="Text Box 5"/>
          <p:cNvSpPr txBox="1">
            <a:spLocks noChangeArrowheads="1"/>
          </p:cNvSpPr>
          <p:nvPr/>
        </p:nvSpPr>
        <p:spPr bwMode="auto">
          <a:xfrm>
            <a:off x="732064" y="104589"/>
            <a:ext cx="7665357" cy="430887"/>
          </a:xfrm>
          <a:prstGeom prst="rect">
            <a:avLst/>
          </a:prstGeom>
          <a:noFill/>
          <a:ln w="9525">
            <a:noFill/>
            <a:miter lim="800000"/>
            <a:headEnd/>
            <a:tailEnd/>
          </a:ln>
        </p:spPr>
        <p:txBody>
          <a:bodyPr wrap="square">
            <a:spAutoFit/>
          </a:bodyPr>
          <a:lstStyle/>
          <a:p>
            <a:pPr algn="ctr">
              <a:spcBef>
                <a:spcPct val="50000"/>
              </a:spcBef>
            </a:pPr>
            <a:r>
              <a:rPr lang="en-US" sz="2200" b="1" dirty="0" smtClean="0">
                <a:solidFill>
                  <a:srgbClr val="C00000"/>
                </a:solidFill>
                <a:latin typeface="Comic Sans MS" pitchFamily="66" charset="0"/>
              </a:rPr>
              <a:t>God quietly uses trouble to cause people to seek Him</a:t>
            </a:r>
          </a:p>
        </p:txBody>
      </p:sp>
      <p:sp>
        <p:nvSpPr>
          <p:cNvPr id="7" name="Text Box 5"/>
          <p:cNvSpPr txBox="1">
            <a:spLocks noChangeArrowheads="1"/>
          </p:cNvSpPr>
          <p:nvPr/>
        </p:nvSpPr>
        <p:spPr bwMode="auto">
          <a:xfrm>
            <a:off x="1066800" y="5903893"/>
            <a:ext cx="6934200"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When life gets tough, God hopes we will seek Him – He does this in mercy &amp; kindness</a:t>
            </a:r>
          </a:p>
        </p:txBody>
      </p:sp>
    </p:spTree>
    <p:extLst>
      <p:ext uri="{BB962C8B-B14F-4D97-AF65-F5344CB8AC3E}">
        <p14:creationId xmlns:p14="http://schemas.microsoft.com/office/powerpoint/2010/main" val="35956032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04775"/>
            <a:ext cx="6553200" cy="1143000"/>
          </a:xfrm>
        </p:spPr>
        <p:txBody>
          <a:bodyPr>
            <a:normAutofit/>
          </a:bodyPr>
          <a:lstStyle/>
          <a:p>
            <a:pPr eaLnBrk="1" hangingPunct="1"/>
            <a:r>
              <a:rPr lang="en-US" sz="3200" b="1" dirty="0" smtClean="0">
                <a:solidFill>
                  <a:srgbClr val="C00000"/>
                </a:solidFill>
                <a:latin typeface="Comic Sans MS" pitchFamily="66" charset="0"/>
              </a:rPr>
              <a:t>How is </a:t>
            </a:r>
            <a:r>
              <a:rPr lang="en-US" sz="3200" b="1" dirty="0" err="1" smtClean="0">
                <a:solidFill>
                  <a:srgbClr val="C00000"/>
                </a:solidFill>
                <a:latin typeface="Comic Sans MS" pitchFamily="66" charset="0"/>
              </a:rPr>
              <a:t>Elihu’s</a:t>
            </a:r>
            <a:r>
              <a:rPr lang="en-US" sz="3200" b="1" dirty="0" smtClean="0">
                <a:solidFill>
                  <a:srgbClr val="C00000"/>
                </a:solidFill>
                <a:latin typeface="Comic Sans MS" pitchFamily="66" charset="0"/>
              </a:rPr>
              <a:t> message different than the 3 friends</a:t>
            </a:r>
          </a:p>
        </p:txBody>
      </p:sp>
      <p:sp>
        <p:nvSpPr>
          <p:cNvPr id="4099" name="Rectangle 3"/>
          <p:cNvSpPr>
            <a:spLocks noGrp="1" noChangeArrowheads="1"/>
          </p:cNvSpPr>
          <p:nvPr>
            <p:ph type="body" idx="1"/>
          </p:nvPr>
        </p:nvSpPr>
        <p:spPr>
          <a:xfrm>
            <a:off x="381000" y="1752600"/>
            <a:ext cx="8382000" cy="3886200"/>
          </a:xfrm>
        </p:spPr>
        <p:txBody>
          <a:bodyPr>
            <a:normAutofit fontScale="92500" lnSpcReduction="10000"/>
          </a:bodyPr>
          <a:lstStyle/>
          <a:p>
            <a:pPr>
              <a:lnSpc>
                <a:spcPct val="90000"/>
              </a:lnSpc>
            </a:pPr>
            <a:r>
              <a:rPr lang="en-US" b="1" dirty="0" smtClean="0">
                <a:solidFill>
                  <a:srgbClr val="0000CC"/>
                </a:solidFill>
              </a:rPr>
              <a:t>God sometimes quietly uses suffering and troubles </a:t>
            </a:r>
            <a:r>
              <a:rPr lang="en-US" dirty="0" smtClean="0"/>
              <a:t>to encourage people to search for  him – </a:t>
            </a:r>
            <a:r>
              <a:rPr lang="en-US" i="1" dirty="0" smtClean="0">
                <a:solidFill>
                  <a:srgbClr val="7030A0"/>
                </a:solidFill>
              </a:rPr>
              <a:t>not to punish them</a:t>
            </a:r>
          </a:p>
          <a:p>
            <a:pPr eaLnBrk="1" hangingPunct="1">
              <a:lnSpc>
                <a:spcPct val="90000"/>
              </a:lnSpc>
            </a:pPr>
            <a:endParaRPr lang="en-US" sz="2200" dirty="0" smtClean="0"/>
          </a:p>
          <a:p>
            <a:pPr marL="0" indent="0" eaLnBrk="1" hangingPunct="1">
              <a:lnSpc>
                <a:spcPct val="90000"/>
              </a:lnSpc>
              <a:buNone/>
            </a:pPr>
            <a:r>
              <a:rPr lang="en-US" b="1" dirty="0" smtClean="0">
                <a:solidFill>
                  <a:srgbClr val="C00000"/>
                </a:solidFill>
                <a:latin typeface="Comic Sans MS" panose="030F0702030302020204" pitchFamily="66" charset="0"/>
              </a:rPr>
              <a:t>         Elihu corrects Job himself:</a:t>
            </a:r>
            <a:endParaRPr lang="en-US" b="1" dirty="0">
              <a:solidFill>
                <a:srgbClr val="C00000"/>
              </a:solidFill>
              <a:latin typeface="Comic Sans MS" panose="030F0702030302020204" pitchFamily="66" charset="0"/>
            </a:endParaRPr>
          </a:p>
          <a:p>
            <a:pPr>
              <a:lnSpc>
                <a:spcPct val="90000"/>
              </a:lnSpc>
            </a:pPr>
            <a:r>
              <a:rPr lang="en-US" b="1" dirty="0" smtClean="0">
                <a:solidFill>
                  <a:srgbClr val="0000CC"/>
                </a:solidFill>
              </a:rPr>
              <a:t>Man’s righteousness </a:t>
            </a:r>
            <a:r>
              <a:rPr lang="en-US" sz="3500" dirty="0" smtClean="0"/>
              <a:t>is nothing when compared to God’s.</a:t>
            </a:r>
            <a:endParaRPr lang="en-US" dirty="0" smtClean="0"/>
          </a:p>
          <a:p>
            <a:pPr>
              <a:lnSpc>
                <a:spcPct val="90000"/>
              </a:lnSpc>
            </a:pPr>
            <a:r>
              <a:rPr lang="en-US" b="1" dirty="0" smtClean="0">
                <a:solidFill>
                  <a:srgbClr val="0000CC"/>
                </a:solidFill>
              </a:rPr>
              <a:t>Living a righteous life </a:t>
            </a:r>
            <a:r>
              <a:rPr lang="en-US" dirty="0" smtClean="0"/>
              <a:t>does have value for us and those around us, but it does not affect God himself</a:t>
            </a:r>
            <a:endParaRPr lang="en-US" dirty="0"/>
          </a:p>
          <a:p>
            <a:pPr eaLnBrk="1" hangingPunct="1">
              <a:lnSpc>
                <a:spcPct val="90000"/>
              </a:lnSpc>
            </a:pPr>
            <a:endParaRPr lang="en-US" dirty="0" smtClean="0"/>
          </a:p>
        </p:txBody>
      </p:sp>
      <p:sp>
        <p:nvSpPr>
          <p:cNvPr id="4100" name="Text Box 5"/>
          <p:cNvSpPr txBox="1">
            <a:spLocks noChangeArrowheads="1"/>
          </p:cNvSpPr>
          <p:nvPr/>
        </p:nvSpPr>
        <p:spPr bwMode="auto">
          <a:xfrm>
            <a:off x="533400" y="5715000"/>
            <a:ext cx="8229600" cy="954107"/>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B050"/>
                </a:solidFill>
                <a:latin typeface="Comic Sans MS" pitchFamily="66" charset="0"/>
              </a:rPr>
              <a:t>Job realized </a:t>
            </a:r>
            <a:r>
              <a:rPr lang="en-US" sz="2800" b="1" dirty="0" err="1" smtClean="0">
                <a:solidFill>
                  <a:srgbClr val="00B050"/>
                </a:solidFill>
                <a:latin typeface="Comic Sans MS" pitchFamily="66" charset="0"/>
              </a:rPr>
              <a:t>Elihu’s</a:t>
            </a:r>
            <a:r>
              <a:rPr lang="en-US" sz="2800" b="1" dirty="0" smtClean="0">
                <a:solidFill>
                  <a:srgbClr val="00B050"/>
                </a:solidFill>
                <a:latin typeface="Comic Sans MS" pitchFamily="66" charset="0"/>
              </a:rPr>
              <a:t> message was different.  He thought about it and did not respond.</a:t>
            </a:r>
            <a:endParaRPr lang="en-US" sz="2800" b="1" dirty="0">
              <a:solidFill>
                <a:srgbClr val="00B050"/>
              </a:solidFill>
              <a:latin typeface="Comic Sans MS" pitchFamily="66" charset="0"/>
            </a:endParaRPr>
          </a:p>
        </p:txBody>
      </p:sp>
      <p:pic>
        <p:nvPicPr>
          <p:cNvPr id="5" name="Picture 2" descr="Image result for job friends elih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133350"/>
            <a:ext cx="2171700" cy="108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4248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457200"/>
            <a:ext cx="9158514" cy="5410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59543" y="865444"/>
            <a:ext cx="7010400" cy="914400"/>
          </a:xfrm>
        </p:spPr>
        <p:txBody>
          <a:bodyPr>
            <a:noAutofit/>
          </a:bodyPr>
          <a:lstStyle/>
          <a:p>
            <a:r>
              <a:rPr lang="en-US" sz="4800" b="1" dirty="0" smtClean="0">
                <a:solidFill>
                  <a:srgbClr val="663300"/>
                </a:solidFill>
              </a:rPr>
              <a:t>Job 36:1-4</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76400"/>
            <a:ext cx="7086600" cy="3733800"/>
          </a:xfrm>
        </p:spPr>
        <p:txBody>
          <a:bodyPr>
            <a:normAutofit fontScale="92500" lnSpcReduction="20000"/>
          </a:bodyPr>
          <a:lstStyle/>
          <a:p>
            <a:pPr marL="0" indent="231775">
              <a:buNone/>
            </a:pPr>
            <a:r>
              <a:rPr lang="en-US" dirty="0" smtClean="0"/>
              <a:t>1  Elihu </a:t>
            </a:r>
            <a:r>
              <a:rPr lang="en-US" dirty="0"/>
              <a:t>also proceeded and said: </a:t>
            </a:r>
          </a:p>
          <a:p>
            <a:pPr marL="0" indent="231775">
              <a:buNone/>
            </a:pPr>
            <a:endParaRPr lang="en-US" sz="800" dirty="0"/>
          </a:p>
          <a:p>
            <a:pPr marL="0" indent="231775">
              <a:buNone/>
            </a:pPr>
            <a:r>
              <a:rPr lang="en-US" dirty="0"/>
              <a:t>2 "Bear with me a little, and I will show </a:t>
            </a:r>
            <a:r>
              <a:rPr lang="en-US" dirty="0" smtClean="0"/>
              <a:t>you that </a:t>
            </a:r>
            <a:r>
              <a:rPr lang="en-US" dirty="0"/>
              <a:t>there are yet </a:t>
            </a:r>
            <a:r>
              <a:rPr lang="en-US" b="1" dirty="0">
                <a:solidFill>
                  <a:srgbClr val="0000CC"/>
                </a:solidFill>
              </a:rPr>
              <a:t>words to speak on God's behalf. </a:t>
            </a:r>
            <a:r>
              <a:rPr lang="en-US" b="1" dirty="0" smtClean="0">
                <a:solidFill>
                  <a:srgbClr val="0000CC"/>
                </a:solidFill>
              </a:rPr>
              <a:t> </a:t>
            </a:r>
            <a:r>
              <a:rPr lang="en-US" dirty="0" smtClean="0"/>
              <a:t>3 </a:t>
            </a:r>
            <a:r>
              <a:rPr lang="en-US" b="1" dirty="0">
                <a:solidFill>
                  <a:srgbClr val="0000CC"/>
                </a:solidFill>
              </a:rPr>
              <a:t>I will fetch my knowledge from afar</a:t>
            </a:r>
            <a:r>
              <a:rPr lang="en-US" dirty="0" smtClean="0"/>
              <a:t>; I </a:t>
            </a:r>
            <a:r>
              <a:rPr lang="en-US" dirty="0"/>
              <a:t>will ascribe righteousness to </a:t>
            </a:r>
            <a:r>
              <a:rPr lang="en-US" b="1" dirty="0">
                <a:solidFill>
                  <a:srgbClr val="0000CC"/>
                </a:solidFill>
              </a:rPr>
              <a:t>my Maker. </a:t>
            </a:r>
            <a:r>
              <a:rPr lang="en-US" dirty="0" smtClean="0"/>
              <a:t>4 </a:t>
            </a:r>
            <a:r>
              <a:rPr lang="en-US" dirty="0"/>
              <a:t>For truly my words are not false</a:t>
            </a:r>
            <a:r>
              <a:rPr lang="en-US" dirty="0" smtClean="0"/>
              <a:t>; One </a:t>
            </a:r>
            <a:r>
              <a:rPr lang="en-US" dirty="0"/>
              <a:t>who is </a:t>
            </a:r>
            <a:r>
              <a:rPr lang="en-US" b="1" dirty="0">
                <a:solidFill>
                  <a:srgbClr val="0000CC"/>
                </a:solidFill>
              </a:rPr>
              <a:t>perfect in knowledge </a:t>
            </a:r>
            <a:r>
              <a:rPr lang="en-US" i="1" dirty="0" smtClean="0">
                <a:solidFill>
                  <a:srgbClr val="7030A0"/>
                </a:solidFill>
              </a:rPr>
              <a:t>[used by Elihu of God in 37:16]</a:t>
            </a:r>
            <a:r>
              <a:rPr lang="en-US" dirty="0" smtClean="0">
                <a:solidFill>
                  <a:srgbClr val="7030A0"/>
                </a:solidFill>
              </a:rPr>
              <a:t> </a:t>
            </a:r>
            <a:r>
              <a:rPr lang="en-US" dirty="0" smtClean="0"/>
              <a:t>is </a:t>
            </a:r>
            <a:r>
              <a:rPr lang="en-US" dirty="0"/>
              <a:t>with you. </a:t>
            </a:r>
            <a:r>
              <a:rPr lang="en-US" i="1" dirty="0" smtClean="0"/>
              <a:t>[God is still with you Job!] </a:t>
            </a:r>
            <a:endParaRPr lang="en-US" i="1" dirty="0">
              <a:solidFill>
                <a:srgbClr val="7030A0"/>
              </a:solidFill>
            </a:endParaRP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err="1" smtClean="0">
                <a:solidFill>
                  <a:srgbClr val="C00000"/>
                </a:solidFill>
                <a:latin typeface="Comic Sans MS" pitchFamily="66" charset="0"/>
              </a:rPr>
              <a:t>Elihu’s</a:t>
            </a:r>
            <a:r>
              <a:rPr lang="en-US" sz="2800" b="1" dirty="0" smtClean="0">
                <a:solidFill>
                  <a:srgbClr val="C00000"/>
                </a:solidFill>
                <a:latin typeface="Comic Sans MS" pitchFamily="66" charset="0"/>
              </a:rPr>
              <a:t> 4</a:t>
            </a:r>
            <a:r>
              <a:rPr lang="en-US" sz="2800" b="1" baseline="30000" dirty="0" smtClean="0">
                <a:solidFill>
                  <a:srgbClr val="C00000"/>
                </a:solidFill>
                <a:latin typeface="Comic Sans MS" pitchFamily="66" charset="0"/>
              </a:rPr>
              <a:t>th</a:t>
            </a:r>
            <a:r>
              <a:rPr lang="en-US" sz="2800" b="1" dirty="0" smtClean="0">
                <a:solidFill>
                  <a:srgbClr val="C00000"/>
                </a:solidFill>
                <a:latin typeface="Comic Sans MS" pitchFamily="66" charset="0"/>
              </a:rPr>
              <a:t> reply to Job &amp; Friends</a:t>
            </a:r>
          </a:p>
        </p:txBody>
      </p:sp>
      <p:sp>
        <p:nvSpPr>
          <p:cNvPr id="7" name="Text Box 5"/>
          <p:cNvSpPr txBox="1">
            <a:spLocks noChangeArrowheads="1"/>
          </p:cNvSpPr>
          <p:nvPr/>
        </p:nvSpPr>
        <p:spPr bwMode="auto">
          <a:xfrm>
            <a:off x="1129323" y="5618947"/>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Elihu claims his words and  explanations are from God</a:t>
            </a:r>
          </a:p>
        </p:txBody>
      </p:sp>
    </p:spTree>
    <p:extLst>
      <p:ext uri="{BB962C8B-B14F-4D97-AF65-F5344CB8AC3E}">
        <p14:creationId xmlns:p14="http://schemas.microsoft.com/office/powerpoint/2010/main" val="30414099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019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Job 36:5-12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162800" cy="4429780"/>
          </a:xfrm>
        </p:spPr>
        <p:txBody>
          <a:bodyPr>
            <a:normAutofit fontScale="77500" lnSpcReduction="20000"/>
          </a:bodyPr>
          <a:lstStyle/>
          <a:p>
            <a:pPr marL="0" indent="231775">
              <a:buNone/>
            </a:pPr>
            <a:r>
              <a:rPr lang="en-US" dirty="0" smtClean="0"/>
              <a:t>5 </a:t>
            </a:r>
            <a:r>
              <a:rPr lang="en-US" dirty="0"/>
              <a:t>"Behold, God is mighty, but despises no one</a:t>
            </a:r>
            <a:r>
              <a:rPr lang="en-US" dirty="0" smtClean="0"/>
              <a:t>; </a:t>
            </a:r>
            <a:r>
              <a:rPr lang="en-US" b="1" dirty="0" smtClean="0">
                <a:solidFill>
                  <a:srgbClr val="0000CC"/>
                </a:solidFill>
              </a:rPr>
              <a:t>He </a:t>
            </a:r>
            <a:r>
              <a:rPr lang="en-US" b="1" dirty="0">
                <a:solidFill>
                  <a:srgbClr val="0000CC"/>
                </a:solidFill>
              </a:rPr>
              <a:t>is mighty in strength of understanding. </a:t>
            </a:r>
            <a:r>
              <a:rPr lang="en-US" b="1" dirty="0" smtClean="0">
                <a:solidFill>
                  <a:srgbClr val="0000CC"/>
                </a:solidFill>
              </a:rPr>
              <a:t>  </a:t>
            </a:r>
            <a:r>
              <a:rPr lang="en-US" i="1" dirty="0" smtClean="0">
                <a:solidFill>
                  <a:srgbClr val="7030A0"/>
                </a:solidFill>
              </a:rPr>
              <a:t>[God’s justice comes from His understanding of all] </a:t>
            </a:r>
            <a:r>
              <a:rPr lang="en-US" dirty="0" smtClean="0"/>
              <a:t>6 </a:t>
            </a:r>
            <a:r>
              <a:rPr lang="en-US" dirty="0"/>
              <a:t>He does not preserve the life of the wicked</a:t>
            </a:r>
            <a:r>
              <a:rPr lang="en-US" dirty="0" smtClean="0"/>
              <a:t>, but </a:t>
            </a:r>
            <a:r>
              <a:rPr lang="en-US" b="1" dirty="0">
                <a:solidFill>
                  <a:srgbClr val="008000"/>
                </a:solidFill>
              </a:rPr>
              <a:t>gives justice to the oppressed. </a:t>
            </a:r>
            <a:r>
              <a:rPr lang="en-US" b="1" dirty="0" smtClean="0">
                <a:solidFill>
                  <a:srgbClr val="008000"/>
                </a:solidFill>
              </a:rPr>
              <a:t> </a:t>
            </a:r>
            <a:r>
              <a:rPr lang="en-US" dirty="0" smtClean="0"/>
              <a:t>7 </a:t>
            </a:r>
            <a:r>
              <a:rPr lang="en-US" dirty="0"/>
              <a:t>He does not withdraw His eyes from </a:t>
            </a:r>
            <a:r>
              <a:rPr lang="en-US" b="1" dirty="0">
                <a:solidFill>
                  <a:srgbClr val="0070C0"/>
                </a:solidFill>
              </a:rPr>
              <a:t>the righteous</a:t>
            </a:r>
            <a:r>
              <a:rPr lang="en-US" dirty="0" smtClean="0"/>
              <a:t>; but </a:t>
            </a:r>
            <a:r>
              <a:rPr lang="en-US" dirty="0"/>
              <a:t>they are on the throne with kings</a:t>
            </a:r>
            <a:r>
              <a:rPr lang="en-US" dirty="0" smtClean="0"/>
              <a:t>, for </a:t>
            </a:r>
            <a:r>
              <a:rPr lang="en-US" dirty="0"/>
              <a:t>He has seated them forever</a:t>
            </a:r>
            <a:r>
              <a:rPr lang="en-US" dirty="0" smtClean="0"/>
              <a:t>, and </a:t>
            </a:r>
            <a:r>
              <a:rPr lang="en-US" dirty="0"/>
              <a:t>they are exalted. </a:t>
            </a:r>
            <a:r>
              <a:rPr lang="en-US" dirty="0" smtClean="0"/>
              <a:t> 8 </a:t>
            </a:r>
            <a:r>
              <a:rPr lang="en-US" dirty="0"/>
              <a:t>And </a:t>
            </a:r>
            <a:r>
              <a:rPr lang="en-US" b="1" dirty="0">
                <a:solidFill>
                  <a:srgbClr val="0000CC"/>
                </a:solidFill>
              </a:rPr>
              <a:t>if they are bound in fetters</a:t>
            </a:r>
            <a:r>
              <a:rPr lang="en-US" b="1" dirty="0" smtClean="0">
                <a:solidFill>
                  <a:srgbClr val="0000CC"/>
                </a:solidFill>
              </a:rPr>
              <a:t>, held </a:t>
            </a:r>
            <a:r>
              <a:rPr lang="en-US" b="1" dirty="0">
                <a:solidFill>
                  <a:srgbClr val="0000CC"/>
                </a:solidFill>
              </a:rPr>
              <a:t>in the cords of affliction</a:t>
            </a:r>
            <a:r>
              <a:rPr lang="en-US" b="1" dirty="0" smtClean="0">
                <a:solidFill>
                  <a:srgbClr val="0000CC"/>
                </a:solidFill>
              </a:rPr>
              <a:t>, </a:t>
            </a:r>
            <a:r>
              <a:rPr lang="en-US" i="1" dirty="0" smtClean="0">
                <a:solidFill>
                  <a:srgbClr val="7030A0"/>
                </a:solidFill>
              </a:rPr>
              <a:t>[when the righteous suffer]       </a:t>
            </a:r>
            <a:r>
              <a:rPr lang="en-US" dirty="0" smtClean="0"/>
              <a:t>9 </a:t>
            </a:r>
            <a:r>
              <a:rPr lang="en-US" dirty="0"/>
              <a:t>Then He tells them </a:t>
            </a:r>
            <a:r>
              <a:rPr lang="en-US" b="1" dirty="0">
                <a:solidFill>
                  <a:srgbClr val="C00000"/>
                </a:solidFill>
              </a:rPr>
              <a:t>their </a:t>
            </a:r>
            <a:r>
              <a:rPr lang="en-US" b="1" dirty="0" smtClean="0">
                <a:solidFill>
                  <a:srgbClr val="C00000"/>
                </a:solidFill>
              </a:rPr>
              <a:t>work [deeds or acts] </a:t>
            </a:r>
            <a:r>
              <a:rPr lang="en-US" b="1" dirty="0">
                <a:solidFill>
                  <a:srgbClr val="C00000"/>
                </a:solidFill>
              </a:rPr>
              <a:t>and their transgressions — </a:t>
            </a:r>
            <a:r>
              <a:rPr lang="en-US" b="1" dirty="0" smtClean="0">
                <a:solidFill>
                  <a:srgbClr val="C00000"/>
                </a:solidFill>
              </a:rPr>
              <a:t>That </a:t>
            </a:r>
            <a:r>
              <a:rPr lang="en-US" b="1" dirty="0">
                <a:solidFill>
                  <a:srgbClr val="C00000"/>
                </a:solidFill>
              </a:rPr>
              <a:t>they have acted defiantly</a:t>
            </a:r>
            <a:r>
              <a:rPr lang="en-US" b="1" dirty="0" smtClean="0">
                <a:solidFill>
                  <a:srgbClr val="C00000"/>
                </a:solidFill>
              </a:rPr>
              <a:t>. </a:t>
            </a:r>
            <a:r>
              <a:rPr lang="en-US" dirty="0" smtClean="0"/>
              <a:t>10 </a:t>
            </a:r>
            <a:r>
              <a:rPr lang="en-US" b="1" dirty="0">
                <a:solidFill>
                  <a:srgbClr val="0070C0"/>
                </a:solidFill>
              </a:rPr>
              <a:t>He also opens their ear to instruction</a:t>
            </a:r>
            <a:r>
              <a:rPr lang="en-US" dirty="0" smtClean="0"/>
              <a:t>, and </a:t>
            </a:r>
            <a:r>
              <a:rPr lang="en-US" b="1" dirty="0">
                <a:solidFill>
                  <a:srgbClr val="0070C0"/>
                </a:solidFill>
              </a:rPr>
              <a:t>commands that they turn from iniquity. </a:t>
            </a:r>
          </a:p>
        </p:txBody>
      </p:sp>
      <p:sp>
        <p:nvSpPr>
          <p:cNvPr id="6" name="Text Box 5"/>
          <p:cNvSpPr txBox="1">
            <a:spLocks noChangeArrowheads="1"/>
          </p:cNvSpPr>
          <p:nvPr/>
        </p:nvSpPr>
        <p:spPr bwMode="auto">
          <a:xfrm>
            <a:off x="990600" y="129570"/>
            <a:ext cx="7284357"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God’s perfect knowledge &amp; understanding</a:t>
            </a:r>
          </a:p>
        </p:txBody>
      </p:sp>
      <p:sp>
        <p:nvSpPr>
          <p:cNvPr id="7" name="Text Box 5"/>
          <p:cNvSpPr txBox="1">
            <a:spLocks noChangeArrowheads="1"/>
          </p:cNvSpPr>
          <p:nvPr/>
        </p:nvSpPr>
        <p:spPr bwMode="auto">
          <a:xfrm>
            <a:off x="1082012" y="5827693"/>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understands all and knows effective ways to try to reach people!</a:t>
            </a:r>
          </a:p>
        </p:txBody>
      </p:sp>
    </p:spTree>
    <p:extLst>
      <p:ext uri="{BB962C8B-B14F-4D97-AF65-F5344CB8AC3E}">
        <p14:creationId xmlns:p14="http://schemas.microsoft.com/office/powerpoint/2010/main" val="42454948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533400"/>
            <a:ext cx="9158514" cy="5294293"/>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14400" y="937230"/>
            <a:ext cx="7010400" cy="914400"/>
          </a:xfrm>
        </p:spPr>
        <p:txBody>
          <a:bodyPr>
            <a:noAutofit/>
          </a:bodyPr>
          <a:lstStyle/>
          <a:p>
            <a:r>
              <a:rPr lang="en-US" sz="4800" b="1" dirty="0" smtClean="0">
                <a:solidFill>
                  <a:srgbClr val="663300"/>
                </a:solidFill>
              </a:rPr>
              <a:t>Job 36:5-12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851630"/>
            <a:ext cx="7086600" cy="4102150"/>
          </a:xfrm>
        </p:spPr>
        <p:txBody>
          <a:bodyPr>
            <a:normAutofit/>
          </a:bodyPr>
          <a:lstStyle/>
          <a:p>
            <a:pPr marL="0" indent="231775">
              <a:buNone/>
            </a:pPr>
            <a:r>
              <a:rPr lang="en-US" dirty="0" smtClean="0"/>
              <a:t>11 </a:t>
            </a:r>
            <a:r>
              <a:rPr lang="en-US" b="1" dirty="0">
                <a:solidFill>
                  <a:srgbClr val="008000"/>
                </a:solidFill>
              </a:rPr>
              <a:t>If they obey and serve Him</a:t>
            </a:r>
            <a:r>
              <a:rPr lang="en-US" b="1" dirty="0" smtClean="0">
                <a:solidFill>
                  <a:srgbClr val="008000"/>
                </a:solidFill>
              </a:rPr>
              <a:t>, </a:t>
            </a:r>
            <a:r>
              <a:rPr lang="en-US" dirty="0" smtClean="0"/>
              <a:t>they </a:t>
            </a:r>
            <a:r>
              <a:rPr lang="en-US" dirty="0"/>
              <a:t>shall spend their days in prosperity</a:t>
            </a:r>
            <a:r>
              <a:rPr lang="en-US" dirty="0" smtClean="0"/>
              <a:t>, and </a:t>
            </a:r>
            <a:r>
              <a:rPr lang="en-US" dirty="0"/>
              <a:t>their years in pleasures. </a:t>
            </a:r>
            <a:r>
              <a:rPr lang="en-US" dirty="0" smtClean="0"/>
              <a:t>12 </a:t>
            </a:r>
            <a:r>
              <a:rPr lang="en-US" b="1" dirty="0">
                <a:solidFill>
                  <a:srgbClr val="008000"/>
                </a:solidFill>
              </a:rPr>
              <a:t>But if they do not obey</a:t>
            </a:r>
            <a:r>
              <a:rPr lang="en-US" b="1" dirty="0" smtClean="0">
                <a:solidFill>
                  <a:srgbClr val="008000"/>
                </a:solidFill>
              </a:rPr>
              <a:t>, </a:t>
            </a:r>
            <a:r>
              <a:rPr lang="en-US" dirty="0" smtClean="0"/>
              <a:t>they </a:t>
            </a:r>
            <a:r>
              <a:rPr lang="en-US" dirty="0"/>
              <a:t>shall perish by the sword</a:t>
            </a:r>
            <a:r>
              <a:rPr lang="en-US" dirty="0" smtClean="0"/>
              <a:t>, and </a:t>
            </a:r>
            <a:r>
              <a:rPr lang="en-US" dirty="0"/>
              <a:t>they shall die without </a:t>
            </a:r>
            <a:r>
              <a:rPr lang="en-US" dirty="0" smtClean="0"/>
              <a:t>knowledge</a:t>
            </a:r>
            <a:r>
              <a:rPr lang="en-US" dirty="0"/>
              <a:t>. </a:t>
            </a:r>
            <a:r>
              <a:rPr lang="en-US" dirty="0" smtClean="0"/>
              <a:t> </a:t>
            </a:r>
            <a:r>
              <a:rPr lang="en-US" i="1" dirty="0" smtClean="0">
                <a:solidFill>
                  <a:srgbClr val="7030A0"/>
                </a:solidFill>
              </a:rPr>
              <a:t>[they refused to try to understand why]</a:t>
            </a:r>
            <a:endParaRPr lang="en-US" i="1" dirty="0">
              <a:solidFill>
                <a:srgbClr val="7030A0"/>
              </a:solidFill>
            </a:endParaRPr>
          </a:p>
        </p:txBody>
      </p:sp>
      <p:sp>
        <p:nvSpPr>
          <p:cNvPr id="6" name="Text Box 5"/>
          <p:cNvSpPr txBox="1">
            <a:spLocks noChangeArrowheads="1"/>
          </p:cNvSpPr>
          <p:nvPr/>
        </p:nvSpPr>
        <p:spPr bwMode="auto">
          <a:xfrm>
            <a:off x="960120" y="218420"/>
            <a:ext cx="7284357"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God’s perfect knowledge &amp; understanding</a:t>
            </a:r>
          </a:p>
        </p:txBody>
      </p:sp>
      <p:sp>
        <p:nvSpPr>
          <p:cNvPr id="7" name="Text Box 5"/>
          <p:cNvSpPr txBox="1">
            <a:spLocks noChangeArrowheads="1"/>
          </p:cNvSpPr>
          <p:nvPr/>
        </p:nvSpPr>
        <p:spPr bwMode="auto">
          <a:xfrm>
            <a:off x="487694" y="5640408"/>
            <a:ext cx="8092412"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God understands all and knows effective ways to try to reach people!</a:t>
            </a:r>
          </a:p>
        </p:txBody>
      </p:sp>
    </p:spTree>
    <p:extLst>
      <p:ext uri="{BB962C8B-B14F-4D97-AF65-F5344CB8AC3E}">
        <p14:creationId xmlns:p14="http://schemas.microsoft.com/office/powerpoint/2010/main" val="2856307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80999"/>
            <a:ext cx="9158514" cy="5715001"/>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28700" y="904219"/>
            <a:ext cx="7010400" cy="914400"/>
          </a:xfrm>
        </p:spPr>
        <p:txBody>
          <a:bodyPr>
            <a:noAutofit/>
          </a:bodyPr>
          <a:lstStyle/>
          <a:p>
            <a:r>
              <a:rPr lang="en-US" sz="4800" b="1" dirty="0" smtClean="0">
                <a:solidFill>
                  <a:srgbClr val="663300"/>
                </a:solidFill>
              </a:rPr>
              <a:t>Job 36:13-17 </a:t>
            </a:r>
            <a:r>
              <a:rPr lang="en-US" sz="3600" b="1" dirty="0" smtClean="0">
                <a:solidFill>
                  <a:srgbClr val="663300"/>
                </a:solidFill>
              </a:rPr>
              <a:t>(NIV)</a:t>
            </a:r>
            <a:endParaRPr lang="en-US" sz="36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21443" y="1818619"/>
            <a:ext cx="7086600" cy="4038600"/>
          </a:xfrm>
        </p:spPr>
        <p:txBody>
          <a:bodyPr>
            <a:normAutofit fontScale="77500" lnSpcReduction="20000"/>
          </a:bodyPr>
          <a:lstStyle/>
          <a:p>
            <a:pPr marL="0" indent="231775">
              <a:buNone/>
            </a:pPr>
            <a:r>
              <a:rPr lang="en-US" dirty="0" smtClean="0"/>
              <a:t>13 </a:t>
            </a:r>
            <a:r>
              <a:rPr lang="en-US" b="1" dirty="0">
                <a:solidFill>
                  <a:srgbClr val="C00000"/>
                </a:solidFill>
              </a:rPr>
              <a:t>"The godless in heart harbor resentment</a:t>
            </a:r>
            <a:r>
              <a:rPr lang="en-US" b="1" dirty="0" smtClean="0">
                <a:solidFill>
                  <a:srgbClr val="C00000"/>
                </a:solidFill>
              </a:rPr>
              <a:t>; even </a:t>
            </a:r>
            <a:r>
              <a:rPr lang="en-US" b="1" dirty="0">
                <a:solidFill>
                  <a:srgbClr val="C00000"/>
                </a:solidFill>
              </a:rPr>
              <a:t>when he fetters them, they do not cry for help. </a:t>
            </a:r>
            <a:r>
              <a:rPr lang="en-US" i="1" dirty="0">
                <a:solidFill>
                  <a:srgbClr val="7030A0"/>
                </a:solidFill>
              </a:rPr>
              <a:t>[the unrighteous don’t respond to God’s chastisement</a:t>
            </a:r>
            <a:r>
              <a:rPr lang="en-US" i="1" dirty="0" smtClean="0">
                <a:solidFill>
                  <a:srgbClr val="7030A0"/>
                </a:solidFill>
              </a:rPr>
              <a:t>] </a:t>
            </a:r>
            <a:r>
              <a:rPr lang="en-US" dirty="0" smtClean="0"/>
              <a:t>14 </a:t>
            </a:r>
            <a:r>
              <a:rPr lang="en-US" dirty="0"/>
              <a:t>They die in their youth</a:t>
            </a:r>
            <a:r>
              <a:rPr lang="en-US" dirty="0" smtClean="0"/>
              <a:t>, among </a:t>
            </a:r>
            <a:r>
              <a:rPr lang="en-US" dirty="0"/>
              <a:t>male prostitutes of the shrines. </a:t>
            </a:r>
          </a:p>
          <a:p>
            <a:pPr marL="0" indent="231775">
              <a:buNone/>
            </a:pPr>
            <a:r>
              <a:rPr lang="en-US" dirty="0"/>
              <a:t>15 But </a:t>
            </a:r>
            <a:r>
              <a:rPr lang="en-US" b="1" dirty="0">
                <a:solidFill>
                  <a:srgbClr val="0000CC"/>
                </a:solidFill>
              </a:rPr>
              <a:t>those who suffer he delivers in their suffering</a:t>
            </a:r>
            <a:r>
              <a:rPr lang="en-US" dirty="0" smtClean="0"/>
              <a:t>; </a:t>
            </a:r>
            <a:r>
              <a:rPr lang="en-US" b="1" dirty="0" smtClean="0">
                <a:solidFill>
                  <a:srgbClr val="0000CC"/>
                </a:solidFill>
              </a:rPr>
              <a:t>he </a:t>
            </a:r>
            <a:r>
              <a:rPr lang="en-US" b="1" dirty="0">
                <a:solidFill>
                  <a:srgbClr val="0000CC"/>
                </a:solidFill>
              </a:rPr>
              <a:t>speaks to them in their affliction. </a:t>
            </a:r>
            <a:r>
              <a:rPr lang="en-US" i="1" dirty="0">
                <a:solidFill>
                  <a:srgbClr val="7030A0"/>
                </a:solidFill>
              </a:rPr>
              <a:t>[God uses affliction to talk to </a:t>
            </a:r>
            <a:r>
              <a:rPr lang="en-US" i="1" dirty="0" smtClean="0">
                <a:solidFill>
                  <a:srgbClr val="7030A0"/>
                </a:solidFill>
              </a:rPr>
              <a:t>us, turn us from evil, </a:t>
            </a:r>
            <a:r>
              <a:rPr lang="en-US" i="1" dirty="0">
                <a:solidFill>
                  <a:srgbClr val="7030A0"/>
                </a:solidFill>
              </a:rPr>
              <a:t>and save us</a:t>
            </a:r>
            <a:r>
              <a:rPr lang="en-US" i="1" dirty="0" smtClean="0">
                <a:solidFill>
                  <a:srgbClr val="7030A0"/>
                </a:solidFill>
              </a:rPr>
              <a:t>!] </a:t>
            </a:r>
            <a:r>
              <a:rPr lang="en-US" dirty="0" smtClean="0"/>
              <a:t>16 </a:t>
            </a:r>
            <a:r>
              <a:rPr lang="en-US" dirty="0"/>
              <a:t>"He is wooing </a:t>
            </a:r>
            <a:r>
              <a:rPr lang="en-US" b="1" dirty="0">
                <a:solidFill>
                  <a:srgbClr val="0070C0"/>
                </a:solidFill>
              </a:rPr>
              <a:t>you</a:t>
            </a:r>
            <a:r>
              <a:rPr lang="en-US" dirty="0">
                <a:solidFill>
                  <a:srgbClr val="0070C0"/>
                </a:solidFill>
              </a:rPr>
              <a:t> </a:t>
            </a:r>
            <a:r>
              <a:rPr lang="en-US" dirty="0"/>
              <a:t>from the jaws of </a:t>
            </a:r>
            <a:r>
              <a:rPr lang="en-US" dirty="0" smtClean="0"/>
              <a:t>distress to </a:t>
            </a:r>
            <a:r>
              <a:rPr lang="en-US" dirty="0"/>
              <a:t>a spacious place free from restriction</a:t>
            </a:r>
            <a:r>
              <a:rPr lang="en-US" dirty="0" smtClean="0"/>
              <a:t>, to </a:t>
            </a:r>
            <a:r>
              <a:rPr lang="en-US" dirty="0"/>
              <a:t>the comfort of your table laden with choice food.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Suffering will help save us if we let it</a:t>
            </a:r>
          </a:p>
        </p:txBody>
      </p:sp>
      <p:sp>
        <p:nvSpPr>
          <p:cNvPr id="7" name="Text Box 5"/>
          <p:cNvSpPr txBox="1">
            <a:spLocks noChangeArrowheads="1"/>
          </p:cNvSpPr>
          <p:nvPr/>
        </p:nvSpPr>
        <p:spPr bwMode="auto">
          <a:xfrm>
            <a:off x="716643" y="5780818"/>
            <a:ext cx="7696200"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Even though Satan suggested the trials,            God used the trials to educate &amp; discipline Job</a:t>
            </a:r>
          </a:p>
        </p:txBody>
      </p:sp>
    </p:spTree>
    <p:extLst>
      <p:ext uri="{BB962C8B-B14F-4D97-AF65-F5344CB8AC3E}">
        <p14:creationId xmlns:p14="http://schemas.microsoft.com/office/powerpoint/2010/main" val="16260069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715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137920" y="675640"/>
            <a:ext cx="7010400" cy="914400"/>
          </a:xfrm>
        </p:spPr>
        <p:txBody>
          <a:bodyPr>
            <a:noAutofit/>
          </a:bodyPr>
          <a:lstStyle/>
          <a:p>
            <a:r>
              <a:rPr lang="en-US" sz="4800" b="1" dirty="0" smtClean="0">
                <a:solidFill>
                  <a:srgbClr val="663300"/>
                </a:solidFill>
              </a:rPr>
              <a:t>Job 36:17-23 </a:t>
            </a:r>
            <a:r>
              <a:rPr lang="en-US" sz="3600" b="1" dirty="0" smtClean="0">
                <a:solidFill>
                  <a:srgbClr val="663300"/>
                </a:solidFill>
              </a:rPr>
              <a:t>(ESV)</a:t>
            </a:r>
            <a:endParaRPr lang="en-US" sz="36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83343" y="1444269"/>
            <a:ext cx="7162800" cy="4353580"/>
          </a:xfrm>
        </p:spPr>
        <p:txBody>
          <a:bodyPr>
            <a:normAutofit fontScale="85000" lnSpcReduction="10000"/>
          </a:bodyPr>
          <a:lstStyle/>
          <a:p>
            <a:pPr marL="0" indent="231775">
              <a:buNone/>
            </a:pPr>
            <a:r>
              <a:rPr lang="en-US" dirty="0" smtClean="0"/>
              <a:t>17 </a:t>
            </a:r>
            <a:r>
              <a:rPr lang="en-US" dirty="0"/>
              <a:t>"But </a:t>
            </a:r>
            <a:r>
              <a:rPr lang="en-US" u="sng" dirty="0" smtClean="0"/>
              <a:t>you</a:t>
            </a:r>
            <a:r>
              <a:rPr lang="en-US" dirty="0" smtClean="0"/>
              <a:t> </a:t>
            </a:r>
            <a:r>
              <a:rPr lang="en-US" b="1" dirty="0" smtClean="0">
                <a:solidFill>
                  <a:srgbClr val="7030A0"/>
                </a:solidFill>
              </a:rPr>
              <a:t>[Job] </a:t>
            </a:r>
            <a:r>
              <a:rPr lang="en-US" dirty="0"/>
              <a:t>are full of the judgment </a:t>
            </a:r>
            <a:r>
              <a:rPr lang="en-US" dirty="0" smtClean="0"/>
              <a:t>of </a:t>
            </a:r>
            <a:r>
              <a:rPr lang="en-US" dirty="0" smtClean="0">
                <a:solidFill>
                  <a:srgbClr val="7030A0"/>
                </a:solidFill>
              </a:rPr>
              <a:t>[YLT] </a:t>
            </a:r>
            <a:r>
              <a:rPr lang="en-US" dirty="0"/>
              <a:t>the wicked</a:t>
            </a:r>
            <a:r>
              <a:rPr lang="en-US" dirty="0" smtClean="0"/>
              <a:t>; </a:t>
            </a:r>
            <a:r>
              <a:rPr lang="en-US" i="1" dirty="0" smtClean="0">
                <a:solidFill>
                  <a:srgbClr val="7030A0"/>
                </a:solidFill>
              </a:rPr>
              <a:t>[the views of the wicked about God’s justice &amp; judgment]  </a:t>
            </a:r>
            <a:r>
              <a:rPr lang="en-US" dirty="0" smtClean="0"/>
              <a:t>judgment </a:t>
            </a:r>
            <a:r>
              <a:rPr lang="en-US" dirty="0"/>
              <a:t>and justice seize you</a:t>
            </a:r>
            <a:r>
              <a:rPr lang="en-US" dirty="0" smtClean="0"/>
              <a:t>. </a:t>
            </a:r>
            <a:r>
              <a:rPr lang="en-US" i="1" dirty="0" smtClean="0">
                <a:solidFill>
                  <a:srgbClr val="7030A0"/>
                </a:solidFill>
              </a:rPr>
              <a:t>[you will get God’s justice against the wicked] </a:t>
            </a:r>
            <a:r>
              <a:rPr lang="en-US" dirty="0" smtClean="0"/>
              <a:t>18 </a:t>
            </a:r>
            <a:r>
              <a:rPr lang="en-US" b="1" dirty="0">
                <a:solidFill>
                  <a:srgbClr val="C00000"/>
                </a:solidFill>
              </a:rPr>
              <a:t>Beware lest </a:t>
            </a:r>
            <a:r>
              <a:rPr lang="en-US" b="1" dirty="0" smtClean="0">
                <a:solidFill>
                  <a:srgbClr val="C00000"/>
                </a:solidFill>
              </a:rPr>
              <a:t>wrath </a:t>
            </a:r>
            <a:r>
              <a:rPr lang="en-US" i="1" dirty="0" smtClean="0">
                <a:solidFill>
                  <a:srgbClr val="7030A0"/>
                </a:solidFill>
              </a:rPr>
              <a:t>[Job’s anger against God because he did not understand how God uses suffering] </a:t>
            </a:r>
            <a:r>
              <a:rPr lang="en-US" b="1" dirty="0">
                <a:solidFill>
                  <a:srgbClr val="C00000"/>
                </a:solidFill>
              </a:rPr>
              <a:t>entice you into scoffing</a:t>
            </a:r>
            <a:r>
              <a:rPr lang="en-US" b="1" dirty="0" smtClean="0">
                <a:solidFill>
                  <a:srgbClr val="C00000"/>
                </a:solidFill>
              </a:rPr>
              <a:t>, </a:t>
            </a:r>
            <a:r>
              <a:rPr lang="en-US" dirty="0" smtClean="0"/>
              <a:t>and </a:t>
            </a:r>
            <a:r>
              <a:rPr lang="en-US" b="1" dirty="0">
                <a:solidFill>
                  <a:srgbClr val="0070C0"/>
                </a:solidFill>
              </a:rPr>
              <a:t>let not the greatness of the ransom turn you aside</a:t>
            </a:r>
            <a:r>
              <a:rPr lang="en-US" b="1" dirty="0" smtClean="0">
                <a:solidFill>
                  <a:srgbClr val="0070C0"/>
                </a:solidFill>
              </a:rPr>
              <a:t>. </a:t>
            </a:r>
            <a:r>
              <a:rPr lang="en-US" i="1" dirty="0" smtClean="0">
                <a:solidFill>
                  <a:srgbClr val="7030A0"/>
                </a:solidFill>
              </a:rPr>
              <a:t>[it takes suffering sometimes to educate us and teach us obedience by what we suffer – it’s strong, tough medicine!]</a:t>
            </a:r>
            <a:endParaRPr lang="en-US" i="1" dirty="0">
              <a:solidFill>
                <a:srgbClr val="7030A0"/>
              </a:solidFill>
            </a:endParaRPr>
          </a:p>
        </p:txBody>
      </p:sp>
      <p:sp>
        <p:nvSpPr>
          <p:cNvPr id="6" name="Text Box 5"/>
          <p:cNvSpPr txBox="1">
            <a:spLocks noChangeArrowheads="1"/>
          </p:cNvSpPr>
          <p:nvPr/>
        </p:nvSpPr>
        <p:spPr bwMode="auto">
          <a:xfrm>
            <a:off x="1104900" y="119883"/>
            <a:ext cx="6934200"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C00000"/>
                </a:solidFill>
                <a:latin typeface="Comic Sans MS" pitchFamily="66" charset="0"/>
              </a:rPr>
              <a:t>Job was starting to think like the wicked</a:t>
            </a:r>
          </a:p>
        </p:txBody>
      </p:sp>
      <p:sp>
        <p:nvSpPr>
          <p:cNvPr id="7" name="Text Box 5"/>
          <p:cNvSpPr txBox="1">
            <a:spLocks noChangeArrowheads="1"/>
          </p:cNvSpPr>
          <p:nvPr/>
        </p:nvSpPr>
        <p:spPr bwMode="auto">
          <a:xfrm>
            <a:off x="777631" y="5723198"/>
            <a:ext cx="7375769"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Don’t let the strength of God’s medicine to drive Sin away entice us to scoffing</a:t>
            </a:r>
          </a:p>
        </p:txBody>
      </p:sp>
    </p:spTree>
    <p:extLst>
      <p:ext uri="{BB962C8B-B14F-4D97-AF65-F5344CB8AC3E}">
        <p14:creationId xmlns:p14="http://schemas.microsoft.com/office/powerpoint/2010/main" val="34761676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52400" y="304800"/>
            <a:ext cx="9448800" cy="5715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127760" y="675640"/>
            <a:ext cx="7010400" cy="914400"/>
          </a:xfrm>
        </p:spPr>
        <p:txBody>
          <a:bodyPr>
            <a:noAutofit/>
          </a:bodyPr>
          <a:lstStyle/>
          <a:p>
            <a:r>
              <a:rPr lang="en-US" sz="4800" b="1" dirty="0" smtClean="0">
                <a:solidFill>
                  <a:srgbClr val="663300"/>
                </a:solidFill>
              </a:rPr>
              <a:t>Job 36:17-23 </a:t>
            </a:r>
            <a:r>
              <a:rPr lang="en-US" sz="3600" b="1" dirty="0" smtClean="0">
                <a:solidFill>
                  <a:srgbClr val="663300"/>
                </a:solidFill>
              </a:rPr>
              <a:t>(ESV)</a:t>
            </a:r>
            <a:endParaRPr lang="en-US" sz="36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899160" y="1538827"/>
            <a:ext cx="7467600" cy="4184371"/>
          </a:xfrm>
        </p:spPr>
        <p:txBody>
          <a:bodyPr>
            <a:normAutofit fontScale="92500" lnSpcReduction="20000"/>
          </a:bodyPr>
          <a:lstStyle/>
          <a:p>
            <a:pPr marL="0" indent="231775">
              <a:buNone/>
            </a:pPr>
            <a:r>
              <a:rPr lang="en-US" dirty="0" smtClean="0"/>
              <a:t>19 </a:t>
            </a:r>
            <a:r>
              <a:rPr lang="en-US" dirty="0"/>
              <a:t>Would </a:t>
            </a:r>
            <a:r>
              <a:rPr lang="en-US" dirty="0">
                <a:solidFill>
                  <a:srgbClr val="C00000"/>
                </a:solidFill>
              </a:rPr>
              <a:t>your </a:t>
            </a:r>
            <a:r>
              <a:rPr lang="en-US" dirty="0" smtClean="0">
                <a:solidFill>
                  <a:srgbClr val="C00000"/>
                </a:solidFill>
              </a:rPr>
              <a:t>wealth </a:t>
            </a:r>
            <a:r>
              <a:rPr lang="en-US" dirty="0" smtClean="0"/>
              <a:t>or </a:t>
            </a:r>
            <a:r>
              <a:rPr lang="en-US" dirty="0"/>
              <a:t>even </a:t>
            </a:r>
            <a:r>
              <a:rPr lang="en-US" dirty="0">
                <a:solidFill>
                  <a:srgbClr val="C00000"/>
                </a:solidFill>
              </a:rPr>
              <a:t>all your mighty </a:t>
            </a:r>
            <a:r>
              <a:rPr lang="en-US" dirty="0" smtClean="0">
                <a:solidFill>
                  <a:srgbClr val="C00000"/>
                </a:solidFill>
              </a:rPr>
              <a:t>efforts </a:t>
            </a:r>
            <a:r>
              <a:rPr lang="en-US" dirty="0" smtClean="0"/>
              <a:t>sustain </a:t>
            </a:r>
            <a:r>
              <a:rPr lang="en-US" dirty="0"/>
              <a:t>you so you would not be in distress? </a:t>
            </a:r>
            <a:r>
              <a:rPr lang="en-US" dirty="0" smtClean="0">
                <a:solidFill>
                  <a:srgbClr val="7030A0"/>
                </a:solidFill>
              </a:rPr>
              <a:t>[NIV] </a:t>
            </a:r>
            <a:r>
              <a:rPr lang="en-US" dirty="0" smtClean="0"/>
              <a:t>20 </a:t>
            </a:r>
            <a:r>
              <a:rPr lang="en-US" dirty="0"/>
              <a:t>Do not long for the </a:t>
            </a:r>
            <a:r>
              <a:rPr lang="en-US" dirty="0" smtClean="0"/>
              <a:t>night </a:t>
            </a:r>
            <a:r>
              <a:rPr lang="en-US" i="1" dirty="0" smtClean="0"/>
              <a:t>[death], </a:t>
            </a:r>
            <a:r>
              <a:rPr lang="en-US" dirty="0" smtClean="0"/>
              <a:t>when </a:t>
            </a:r>
            <a:r>
              <a:rPr lang="en-US" dirty="0"/>
              <a:t>peoples vanish in their place</a:t>
            </a:r>
            <a:r>
              <a:rPr lang="en-US" dirty="0" smtClean="0"/>
              <a:t>. 21 </a:t>
            </a:r>
            <a:r>
              <a:rPr lang="en-US" dirty="0"/>
              <a:t>Take care; </a:t>
            </a:r>
            <a:r>
              <a:rPr lang="en-US" b="1" dirty="0">
                <a:solidFill>
                  <a:srgbClr val="C00000"/>
                </a:solidFill>
              </a:rPr>
              <a:t>do not turn to iniquity</a:t>
            </a:r>
            <a:r>
              <a:rPr lang="en-US" b="1" dirty="0" smtClean="0">
                <a:solidFill>
                  <a:srgbClr val="C00000"/>
                </a:solidFill>
              </a:rPr>
              <a:t>, for </a:t>
            </a:r>
            <a:r>
              <a:rPr lang="en-US" b="1" dirty="0">
                <a:solidFill>
                  <a:srgbClr val="C00000"/>
                </a:solidFill>
              </a:rPr>
              <a:t>this you have chosen rather than affliction.</a:t>
            </a:r>
          </a:p>
          <a:p>
            <a:pPr marL="0" indent="231775">
              <a:buNone/>
            </a:pPr>
            <a:r>
              <a:rPr lang="en-US" dirty="0"/>
              <a:t>22 Behold, </a:t>
            </a:r>
            <a:r>
              <a:rPr lang="en-US" b="1" dirty="0">
                <a:solidFill>
                  <a:srgbClr val="0000CC"/>
                </a:solidFill>
              </a:rPr>
              <a:t>God is exalted in his power</a:t>
            </a:r>
            <a:r>
              <a:rPr lang="en-US" b="1" dirty="0" smtClean="0">
                <a:solidFill>
                  <a:srgbClr val="0000CC"/>
                </a:solidFill>
              </a:rPr>
              <a:t>; </a:t>
            </a:r>
            <a:r>
              <a:rPr lang="en-US" dirty="0" smtClean="0"/>
              <a:t>who </a:t>
            </a:r>
            <a:r>
              <a:rPr lang="en-US" dirty="0"/>
              <a:t>is a teacher like him</a:t>
            </a:r>
            <a:r>
              <a:rPr lang="en-US" dirty="0" smtClean="0"/>
              <a:t>? 23 </a:t>
            </a:r>
            <a:r>
              <a:rPr lang="en-US" dirty="0"/>
              <a:t>Who has prescribed for him his way</a:t>
            </a:r>
            <a:r>
              <a:rPr lang="en-US" dirty="0" smtClean="0"/>
              <a:t>, or </a:t>
            </a:r>
            <a:r>
              <a:rPr lang="en-US" b="1" dirty="0">
                <a:solidFill>
                  <a:srgbClr val="0000CC"/>
                </a:solidFill>
              </a:rPr>
              <a:t>who can say, 'You have done wrong</a:t>
            </a:r>
            <a:r>
              <a:rPr lang="en-US" b="1" dirty="0" smtClean="0">
                <a:solidFill>
                  <a:srgbClr val="0000CC"/>
                </a:solidFill>
              </a:rPr>
              <a:t>'?</a:t>
            </a:r>
            <a:endParaRPr lang="en-US" b="1" dirty="0">
              <a:solidFill>
                <a:srgbClr val="0000CC"/>
              </a:solidFill>
            </a:endParaRPr>
          </a:p>
        </p:txBody>
      </p:sp>
      <p:sp>
        <p:nvSpPr>
          <p:cNvPr id="6" name="Text Box 5"/>
          <p:cNvSpPr txBox="1">
            <a:spLocks noChangeArrowheads="1"/>
          </p:cNvSpPr>
          <p:nvPr/>
        </p:nvSpPr>
        <p:spPr bwMode="auto">
          <a:xfrm>
            <a:off x="1104900" y="119883"/>
            <a:ext cx="6934200"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C00000"/>
                </a:solidFill>
                <a:latin typeface="Comic Sans MS" pitchFamily="66" charset="0"/>
              </a:rPr>
              <a:t>Job was starting to think like the wicked</a:t>
            </a:r>
          </a:p>
        </p:txBody>
      </p:sp>
      <p:sp>
        <p:nvSpPr>
          <p:cNvPr id="7" name="Text Box 5"/>
          <p:cNvSpPr txBox="1">
            <a:spLocks noChangeArrowheads="1"/>
          </p:cNvSpPr>
          <p:nvPr/>
        </p:nvSpPr>
        <p:spPr bwMode="auto">
          <a:xfrm>
            <a:off x="777631" y="5723198"/>
            <a:ext cx="7375769"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Don’t let the strength of God’s medicine to drive Sin away entice us to scoffing</a:t>
            </a:r>
          </a:p>
        </p:txBody>
      </p:sp>
    </p:spTree>
    <p:extLst>
      <p:ext uri="{BB962C8B-B14F-4D97-AF65-F5344CB8AC3E}">
        <p14:creationId xmlns:p14="http://schemas.microsoft.com/office/powerpoint/2010/main" val="32743820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248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576590"/>
            <a:ext cx="7010400" cy="914400"/>
          </a:xfrm>
        </p:spPr>
        <p:txBody>
          <a:bodyPr>
            <a:noAutofit/>
          </a:bodyPr>
          <a:lstStyle/>
          <a:p>
            <a:r>
              <a:rPr lang="en-US" sz="4800" b="1" dirty="0" smtClean="0">
                <a:solidFill>
                  <a:srgbClr val="663300"/>
                </a:solidFill>
              </a:rPr>
              <a:t>Job 37:1-8 </a:t>
            </a:r>
            <a:r>
              <a:rPr lang="en-US" sz="4000" b="1" dirty="0" smtClean="0">
                <a:solidFill>
                  <a:srgbClr val="663300"/>
                </a:solidFill>
              </a:rPr>
              <a:t>(NIV)</a:t>
            </a:r>
            <a:endParaRPr lang="en-US" sz="40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14400" y="1359877"/>
            <a:ext cx="7315200" cy="4440000"/>
          </a:xfrm>
        </p:spPr>
        <p:txBody>
          <a:bodyPr>
            <a:normAutofit fontScale="77500" lnSpcReduction="20000"/>
          </a:bodyPr>
          <a:lstStyle/>
          <a:p>
            <a:pPr marL="0" indent="231775">
              <a:buNone/>
            </a:pPr>
            <a:r>
              <a:rPr lang="en-US" dirty="0" smtClean="0"/>
              <a:t>"</a:t>
            </a:r>
            <a:r>
              <a:rPr lang="en-US" b="1" dirty="0">
                <a:solidFill>
                  <a:srgbClr val="0000CC"/>
                </a:solidFill>
              </a:rPr>
              <a:t>At this my heart </a:t>
            </a:r>
            <a:r>
              <a:rPr lang="en-US" b="1" dirty="0" smtClean="0">
                <a:solidFill>
                  <a:srgbClr val="0000CC"/>
                </a:solidFill>
              </a:rPr>
              <a:t>pounds and </a:t>
            </a:r>
            <a:r>
              <a:rPr lang="en-US" b="1" dirty="0">
                <a:solidFill>
                  <a:srgbClr val="0000CC"/>
                </a:solidFill>
              </a:rPr>
              <a:t>leaps from </a:t>
            </a:r>
            <a:r>
              <a:rPr lang="en-US" b="1" dirty="0" smtClean="0">
                <a:solidFill>
                  <a:srgbClr val="0000CC"/>
                </a:solidFill>
              </a:rPr>
              <a:t>                               its </a:t>
            </a:r>
            <a:r>
              <a:rPr lang="en-US" b="1" dirty="0">
                <a:solidFill>
                  <a:srgbClr val="0000CC"/>
                </a:solidFill>
              </a:rPr>
              <a:t>place. </a:t>
            </a:r>
            <a:r>
              <a:rPr lang="en-US" b="1" dirty="0" smtClean="0">
                <a:solidFill>
                  <a:srgbClr val="0000CC"/>
                </a:solidFill>
              </a:rPr>
              <a:t> </a:t>
            </a:r>
            <a:r>
              <a:rPr lang="en-US" dirty="0" smtClean="0"/>
              <a:t>2 </a:t>
            </a:r>
            <a:r>
              <a:rPr lang="en-US" b="1" dirty="0" smtClean="0">
                <a:solidFill>
                  <a:srgbClr val="7030A0"/>
                </a:solidFill>
              </a:rPr>
              <a:t>Listen </a:t>
            </a:r>
            <a:r>
              <a:rPr lang="en-US" i="1" dirty="0" smtClean="0">
                <a:solidFill>
                  <a:srgbClr val="7030A0"/>
                </a:solidFill>
              </a:rPr>
              <a:t>[everyone (</a:t>
            </a:r>
            <a:r>
              <a:rPr lang="en-US" i="1" dirty="0" err="1" smtClean="0">
                <a:solidFill>
                  <a:srgbClr val="7030A0"/>
                </a:solidFill>
              </a:rPr>
              <a:t>pl</a:t>
            </a:r>
            <a:r>
              <a:rPr lang="en-US" i="1" dirty="0" smtClean="0">
                <a:solidFill>
                  <a:srgbClr val="7030A0"/>
                </a:solidFill>
              </a:rPr>
              <a:t>)]! </a:t>
            </a:r>
            <a:r>
              <a:rPr lang="en-US" b="1" dirty="0">
                <a:solidFill>
                  <a:srgbClr val="7030A0"/>
                </a:solidFill>
              </a:rPr>
              <a:t>Listen to the roar of his voice</a:t>
            </a:r>
            <a:r>
              <a:rPr lang="en-US" b="1" dirty="0" smtClean="0">
                <a:solidFill>
                  <a:srgbClr val="7030A0"/>
                </a:solidFill>
              </a:rPr>
              <a:t>, to </a:t>
            </a:r>
            <a:r>
              <a:rPr lang="en-US" b="1" dirty="0">
                <a:solidFill>
                  <a:srgbClr val="7030A0"/>
                </a:solidFill>
              </a:rPr>
              <a:t>the rumbling that comes from </a:t>
            </a:r>
            <a:r>
              <a:rPr lang="en-US" b="1" dirty="0" smtClean="0">
                <a:solidFill>
                  <a:srgbClr val="7030A0"/>
                </a:solidFill>
              </a:rPr>
              <a:t>his mouth. </a:t>
            </a:r>
            <a:r>
              <a:rPr lang="en-US" dirty="0" smtClean="0"/>
              <a:t> 3 </a:t>
            </a:r>
            <a:r>
              <a:rPr lang="en-US" dirty="0"/>
              <a:t>He unleashes his lightning beneath the </a:t>
            </a:r>
            <a:r>
              <a:rPr lang="en-US" dirty="0" smtClean="0"/>
              <a:t>whole heaven and </a:t>
            </a:r>
            <a:r>
              <a:rPr lang="en-US" dirty="0"/>
              <a:t>sends it to the ends of the earth. </a:t>
            </a:r>
            <a:r>
              <a:rPr lang="en-US" dirty="0" smtClean="0"/>
              <a:t> 4 </a:t>
            </a:r>
            <a:r>
              <a:rPr lang="en-US" dirty="0"/>
              <a:t>After that comes the sound of his roar</a:t>
            </a:r>
            <a:r>
              <a:rPr lang="en-US" dirty="0" smtClean="0"/>
              <a:t>; he </a:t>
            </a:r>
            <a:r>
              <a:rPr lang="en-US" dirty="0"/>
              <a:t>thunders with his majestic voice</a:t>
            </a:r>
            <a:r>
              <a:rPr lang="en-US" dirty="0" smtClean="0"/>
              <a:t>. When </a:t>
            </a:r>
            <a:r>
              <a:rPr lang="en-US" dirty="0"/>
              <a:t>his voice resounds</a:t>
            </a:r>
            <a:r>
              <a:rPr lang="en-US" dirty="0" smtClean="0"/>
              <a:t>, he </a:t>
            </a:r>
            <a:r>
              <a:rPr lang="en-US" dirty="0"/>
              <a:t>holds nothing back. </a:t>
            </a:r>
            <a:r>
              <a:rPr lang="en-US" dirty="0" smtClean="0"/>
              <a:t> 5 </a:t>
            </a:r>
            <a:r>
              <a:rPr lang="en-US" b="1" dirty="0">
                <a:solidFill>
                  <a:srgbClr val="0000CC"/>
                </a:solidFill>
              </a:rPr>
              <a:t>God's voice thunders in marvelous ways</a:t>
            </a:r>
            <a:r>
              <a:rPr lang="en-US" b="1" dirty="0" smtClean="0">
                <a:solidFill>
                  <a:srgbClr val="0000CC"/>
                </a:solidFill>
              </a:rPr>
              <a:t>; he </a:t>
            </a:r>
            <a:r>
              <a:rPr lang="en-US" b="1" dirty="0">
                <a:solidFill>
                  <a:srgbClr val="0000CC"/>
                </a:solidFill>
              </a:rPr>
              <a:t>does great things beyond our understanding. </a:t>
            </a:r>
            <a:endParaRPr lang="en-US" dirty="0"/>
          </a:p>
          <a:p>
            <a:pPr marL="0" indent="231775">
              <a:buNone/>
            </a:pPr>
            <a:r>
              <a:rPr lang="en-US" dirty="0"/>
              <a:t>6 He says to the snow, 'Fall on the earth</a:t>
            </a:r>
            <a:r>
              <a:rPr lang="en-US" dirty="0" smtClean="0"/>
              <a:t>,‘ and </a:t>
            </a:r>
            <a:r>
              <a:rPr lang="en-US" dirty="0"/>
              <a:t>to the rain shower, 'Be a mighty downpour.' </a:t>
            </a:r>
            <a:r>
              <a:rPr lang="en-US" dirty="0" smtClean="0"/>
              <a:t>7 </a:t>
            </a:r>
            <a:r>
              <a:rPr lang="en-US" dirty="0"/>
              <a:t>So that all men he has made may know his work</a:t>
            </a:r>
            <a:r>
              <a:rPr lang="en-US" dirty="0" smtClean="0"/>
              <a:t>, </a:t>
            </a:r>
            <a:r>
              <a:rPr lang="en-US" b="1" dirty="0" smtClean="0">
                <a:solidFill>
                  <a:srgbClr val="7030A0"/>
                </a:solidFill>
              </a:rPr>
              <a:t>he </a:t>
            </a:r>
            <a:r>
              <a:rPr lang="en-US" b="1" dirty="0">
                <a:solidFill>
                  <a:srgbClr val="7030A0"/>
                </a:solidFill>
              </a:rPr>
              <a:t>stops every man from his labor.</a:t>
            </a:r>
            <a:r>
              <a:rPr lang="en-US" dirty="0"/>
              <a:t> </a:t>
            </a:r>
            <a:r>
              <a:rPr lang="en-US" dirty="0" smtClean="0"/>
              <a:t>8 </a:t>
            </a:r>
            <a:r>
              <a:rPr lang="en-US" dirty="0"/>
              <a:t>The animals take cover</a:t>
            </a:r>
            <a:r>
              <a:rPr lang="en-US" dirty="0" smtClean="0"/>
              <a:t>; they </a:t>
            </a:r>
            <a:r>
              <a:rPr lang="en-US" dirty="0"/>
              <a:t>remain in their dens. </a:t>
            </a:r>
          </a:p>
          <a:p>
            <a:pPr marL="0" indent="231775">
              <a:buNone/>
            </a:pPr>
            <a:endParaRPr lang="en-US" b="1" dirty="0">
              <a:solidFill>
                <a:srgbClr val="0000CC"/>
              </a:solidFill>
            </a:endParaRPr>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The approaching storm!</a:t>
            </a:r>
          </a:p>
        </p:txBody>
      </p:sp>
      <p:sp>
        <p:nvSpPr>
          <p:cNvPr id="7" name="Text Box 5"/>
          <p:cNvSpPr txBox="1">
            <a:spLocks noChangeArrowheads="1"/>
          </p:cNvSpPr>
          <p:nvPr/>
        </p:nvSpPr>
        <p:spPr bwMode="auto">
          <a:xfrm>
            <a:off x="1143000" y="598679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None can resist God’s awesome power</a:t>
            </a:r>
          </a:p>
        </p:txBody>
      </p:sp>
      <p:pic>
        <p:nvPicPr>
          <p:cNvPr id="1026" name="Picture 2" descr="Image result for electric storm thund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3139" y="43147"/>
            <a:ext cx="2289175" cy="1610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882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249221"/>
            <a:ext cx="5486400" cy="1143000"/>
          </a:xfrm>
        </p:spPr>
        <p:txBody>
          <a:bodyPr>
            <a:noAutofit/>
          </a:bodyPr>
          <a:lstStyle/>
          <a:p>
            <a:pPr eaLnBrk="1" hangingPunct="1"/>
            <a:r>
              <a:rPr lang="en-US" sz="3200" b="1" dirty="0" smtClean="0">
                <a:solidFill>
                  <a:srgbClr val="C00000"/>
                </a:solidFill>
                <a:latin typeface="Comic Sans MS" pitchFamily="66" charset="0"/>
              </a:rPr>
              <a:t>According to the flow of the story, Elihu must introduce new ideas</a:t>
            </a:r>
          </a:p>
        </p:txBody>
      </p:sp>
      <p:sp>
        <p:nvSpPr>
          <p:cNvPr id="4099" name="Rectangle 3"/>
          <p:cNvSpPr>
            <a:spLocks noGrp="1" noChangeArrowheads="1"/>
          </p:cNvSpPr>
          <p:nvPr>
            <p:ph type="body" idx="1"/>
          </p:nvPr>
        </p:nvSpPr>
        <p:spPr>
          <a:xfrm>
            <a:off x="266700" y="1636081"/>
            <a:ext cx="8610600" cy="4165279"/>
          </a:xfrm>
        </p:spPr>
        <p:txBody>
          <a:bodyPr>
            <a:normAutofit fontScale="85000" lnSpcReduction="10000"/>
          </a:bodyPr>
          <a:lstStyle/>
          <a:p>
            <a:r>
              <a:rPr lang="en-US" b="1" dirty="0" smtClean="0">
                <a:solidFill>
                  <a:srgbClr val="0000CC"/>
                </a:solidFill>
              </a:rPr>
              <a:t>Elihu </a:t>
            </a:r>
            <a:r>
              <a:rPr lang="en-US" b="1" dirty="0">
                <a:solidFill>
                  <a:srgbClr val="0000CC"/>
                </a:solidFill>
              </a:rPr>
              <a:t>c</a:t>
            </a:r>
            <a:r>
              <a:rPr lang="en-US" b="1" dirty="0" smtClean="0">
                <a:solidFill>
                  <a:srgbClr val="0000CC"/>
                </a:solidFill>
              </a:rPr>
              <a:t>laims to speak </a:t>
            </a:r>
            <a:r>
              <a:rPr lang="en-US" b="1" dirty="0">
                <a:solidFill>
                  <a:srgbClr val="0000CC"/>
                </a:solidFill>
              </a:rPr>
              <a:t>for God </a:t>
            </a:r>
            <a:r>
              <a:rPr lang="en-US" dirty="0"/>
              <a:t>– He </a:t>
            </a:r>
            <a:r>
              <a:rPr lang="en-US" dirty="0" smtClean="0"/>
              <a:t>directly attempts to answer </a:t>
            </a:r>
            <a:r>
              <a:rPr lang="en-US" dirty="0"/>
              <a:t>Job’s false </a:t>
            </a:r>
            <a:r>
              <a:rPr lang="en-US" dirty="0" smtClean="0"/>
              <a:t>claims.  His name means </a:t>
            </a:r>
            <a:r>
              <a:rPr lang="en-US" b="1" i="1" dirty="0" smtClean="0"/>
              <a:t>“God himself”</a:t>
            </a:r>
            <a:endParaRPr lang="en-US" b="1" i="1" dirty="0"/>
          </a:p>
          <a:p>
            <a:r>
              <a:rPr lang="en-US" b="1" dirty="0" smtClean="0">
                <a:solidFill>
                  <a:srgbClr val="0000CC"/>
                </a:solidFill>
              </a:rPr>
              <a:t>Job </a:t>
            </a:r>
            <a:r>
              <a:rPr lang="en-US" b="1" dirty="0">
                <a:solidFill>
                  <a:srgbClr val="0000CC"/>
                </a:solidFill>
              </a:rPr>
              <a:t>does not answer </a:t>
            </a:r>
            <a:r>
              <a:rPr lang="en-US" b="1" dirty="0" smtClean="0">
                <a:solidFill>
                  <a:srgbClr val="0000CC"/>
                </a:solidFill>
              </a:rPr>
              <a:t>Elihu </a:t>
            </a:r>
            <a:r>
              <a:rPr lang="en-US" dirty="0"/>
              <a:t>even </a:t>
            </a:r>
            <a:r>
              <a:rPr lang="en-US" dirty="0" err="1"/>
              <a:t>tho</a:t>
            </a:r>
            <a:r>
              <a:rPr lang="en-US" dirty="0"/>
              <a:t> Elihu directly answers Job’s claims</a:t>
            </a:r>
          </a:p>
          <a:p>
            <a:r>
              <a:rPr lang="en-US" b="1" dirty="0" smtClean="0">
                <a:solidFill>
                  <a:srgbClr val="0000CC"/>
                </a:solidFill>
              </a:rPr>
              <a:t>God </a:t>
            </a:r>
            <a:r>
              <a:rPr lang="en-US" b="1" dirty="0">
                <a:solidFill>
                  <a:srgbClr val="0000CC"/>
                </a:solidFill>
              </a:rPr>
              <a:t>does not correct </a:t>
            </a:r>
            <a:r>
              <a:rPr lang="en-US" b="1" dirty="0" smtClean="0">
                <a:solidFill>
                  <a:srgbClr val="0000CC"/>
                </a:solidFill>
              </a:rPr>
              <a:t>Elihu,</a:t>
            </a:r>
            <a:r>
              <a:rPr lang="en-US" b="1" dirty="0" smtClean="0"/>
              <a:t> </a:t>
            </a:r>
            <a:r>
              <a:rPr lang="en-US" dirty="0"/>
              <a:t>doesn’t require Job to pray for him</a:t>
            </a:r>
          </a:p>
          <a:p>
            <a:pPr defTabSz="569913"/>
            <a:r>
              <a:rPr lang="en-US" b="1" dirty="0">
                <a:solidFill>
                  <a:srgbClr val="0000CC"/>
                </a:solidFill>
              </a:rPr>
              <a:t>Elihu does not condemn Job for sins leading to his </a:t>
            </a:r>
            <a:r>
              <a:rPr lang="en-US" b="1" dirty="0" smtClean="0">
                <a:solidFill>
                  <a:srgbClr val="0000CC"/>
                </a:solidFill>
              </a:rPr>
              <a:t>suffering </a:t>
            </a:r>
            <a:r>
              <a:rPr lang="en-US" dirty="0" smtClean="0"/>
              <a:t>– He offers alternative possibilities as to how God uses suffering</a:t>
            </a:r>
            <a:endParaRPr lang="en-US" dirty="0"/>
          </a:p>
          <a:p>
            <a:r>
              <a:rPr lang="en-US" b="1" dirty="0" err="1" smtClean="0">
                <a:solidFill>
                  <a:srgbClr val="0000CC"/>
                </a:solidFill>
              </a:rPr>
              <a:t>Elihu’s</a:t>
            </a:r>
            <a:r>
              <a:rPr lang="en-US" b="1" dirty="0" smtClean="0">
                <a:solidFill>
                  <a:srgbClr val="0000CC"/>
                </a:solidFill>
              </a:rPr>
              <a:t> </a:t>
            </a:r>
            <a:r>
              <a:rPr lang="en-US" b="1" dirty="0">
                <a:solidFill>
                  <a:srgbClr val="0000CC"/>
                </a:solidFill>
              </a:rPr>
              <a:t>words &amp; themes </a:t>
            </a:r>
            <a:r>
              <a:rPr lang="en-US" dirty="0"/>
              <a:t>lead into God’s </a:t>
            </a:r>
            <a:r>
              <a:rPr lang="en-US" dirty="0" smtClean="0"/>
              <a:t>answer</a:t>
            </a:r>
          </a:p>
        </p:txBody>
      </p:sp>
      <p:sp>
        <p:nvSpPr>
          <p:cNvPr id="4100" name="Text Box 5"/>
          <p:cNvSpPr txBox="1">
            <a:spLocks noChangeArrowheads="1"/>
          </p:cNvSpPr>
          <p:nvPr/>
        </p:nvSpPr>
        <p:spPr bwMode="auto">
          <a:xfrm>
            <a:off x="457200" y="5791200"/>
            <a:ext cx="8229600" cy="954107"/>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B050"/>
                </a:solidFill>
                <a:latin typeface="Comic Sans MS" pitchFamily="66" charset="0"/>
              </a:rPr>
              <a:t>If </a:t>
            </a:r>
            <a:r>
              <a:rPr lang="en-US" sz="2800" b="1" dirty="0" err="1" smtClean="0">
                <a:solidFill>
                  <a:srgbClr val="00B050"/>
                </a:solidFill>
                <a:latin typeface="Comic Sans MS" pitchFamily="66" charset="0"/>
              </a:rPr>
              <a:t>Elihu’s</a:t>
            </a:r>
            <a:r>
              <a:rPr lang="en-US" sz="2800" b="1" dirty="0" smtClean="0">
                <a:solidFill>
                  <a:srgbClr val="00B050"/>
                </a:solidFill>
                <a:latin typeface="Comic Sans MS" pitchFamily="66" charset="0"/>
              </a:rPr>
              <a:t> message seems like the 3 friends, then maybe we don’t understand him </a:t>
            </a:r>
            <a:endParaRPr lang="en-US" sz="2800" b="1" dirty="0">
              <a:solidFill>
                <a:srgbClr val="00B050"/>
              </a:solidFill>
              <a:latin typeface="Comic Sans MS" pitchFamily="66" charset="0"/>
            </a:endParaRPr>
          </a:p>
        </p:txBody>
      </p:sp>
      <p:pic>
        <p:nvPicPr>
          <p:cNvPr id="1026" name="Picture 2" descr="Image result for new ideas"/>
          <p:cNvPicPr>
            <a:picLocks noChangeAspect="1" noChangeArrowheads="1"/>
          </p:cNvPicPr>
          <p:nvPr/>
        </p:nvPicPr>
        <p:blipFill rotWithShape="1">
          <a:blip r:embed="rId3">
            <a:extLst>
              <a:ext uri="{28A0092B-C50C-407E-A947-70E740481C1C}">
                <a14:useLocalDpi xmlns:a14="http://schemas.microsoft.com/office/drawing/2010/main" val="0"/>
              </a:ext>
            </a:extLst>
          </a:blip>
          <a:srcRect l="6398" t="19291" r="23925" b="17935"/>
          <a:stretch/>
        </p:blipFill>
        <p:spPr bwMode="auto">
          <a:xfrm>
            <a:off x="6477000" y="48843"/>
            <a:ext cx="2590800" cy="1343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7724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324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71062" y="761795"/>
            <a:ext cx="4972539" cy="914400"/>
          </a:xfrm>
        </p:spPr>
        <p:txBody>
          <a:bodyPr>
            <a:noAutofit/>
          </a:bodyPr>
          <a:lstStyle/>
          <a:p>
            <a:pPr algn="l"/>
            <a:r>
              <a:rPr lang="en-US" b="1" dirty="0" smtClean="0">
                <a:solidFill>
                  <a:srgbClr val="663300"/>
                </a:solidFill>
              </a:rPr>
              <a:t>Job 37:9-13 </a:t>
            </a:r>
            <a:r>
              <a:rPr lang="en-US" sz="3200" b="1" dirty="0" smtClean="0">
                <a:solidFill>
                  <a:srgbClr val="663300"/>
                </a:solidFill>
              </a:rPr>
              <a:t>(NASB)</a:t>
            </a:r>
            <a:endParaRPr lang="en-US" sz="32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66220"/>
            <a:ext cx="7162800" cy="4429780"/>
          </a:xfrm>
        </p:spPr>
        <p:txBody>
          <a:bodyPr>
            <a:normAutofit fontScale="85000" lnSpcReduction="10000"/>
          </a:bodyPr>
          <a:lstStyle/>
          <a:p>
            <a:pPr marL="0" indent="231775">
              <a:buNone/>
            </a:pPr>
            <a:r>
              <a:rPr lang="en-US" dirty="0" smtClean="0"/>
              <a:t>9 </a:t>
            </a:r>
            <a:r>
              <a:rPr lang="en-US" dirty="0"/>
              <a:t>"Out of the south </a:t>
            </a:r>
            <a:r>
              <a:rPr lang="en-US" dirty="0" smtClean="0"/>
              <a:t>comes                                            the storm, and </a:t>
            </a:r>
            <a:r>
              <a:rPr lang="en-US" dirty="0"/>
              <a:t>out of the </a:t>
            </a:r>
            <a:r>
              <a:rPr lang="en-US" dirty="0" smtClean="0"/>
              <a:t>                                                north </a:t>
            </a:r>
            <a:r>
              <a:rPr lang="en-US" dirty="0"/>
              <a:t>the </a:t>
            </a:r>
            <a:r>
              <a:rPr lang="en-US" dirty="0" smtClean="0"/>
              <a:t>cold</a:t>
            </a:r>
            <a:r>
              <a:rPr lang="en-US" dirty="0"/>
              <a:t>. </a:t>
            </a:r>
            <a:r>
              <a:rPr lang="en-US" dirty="0" smtClean="0"/>
              <a:t> 10 </a:t>
            </a:r>
            <a:r>
              <a:rPr lang="en-US" dirty="0"/>
              <a:t>"From the breath of God ice is made</a:t>
            </a:r>
            <a:r>
              <a:rPr lang="en-US" dirty="0" smtClean="0"/>
              <a:t>, and </a:t>
            </a:r>
            <a:r>
              <a:rPr lang="en-US" dirty="0"/>
              <a:t>the expanse of the waters is frozen. </a:t>
            </a:r>
            <a:r>
              <a:rPr lang="en-US" dirty="0" smtClean="0"/>
              <a:t>11 </a:t>
            </a:r>
            <a:r>
              <a:rPr lang="en-US" dirty="0"/>
              <a:t>"Also with moisture He loads the thick cloud</a:t>
            </a:r>
            <a:r>
              <a:rPr lang="en-US" dirty="0" smtClean="0"/>
              <a:t>; He </a:t>
            </a:r>
            <a:r>
              <a:rPr lang="en-US" dirty="0"/>
              <a:t>disperses the cloud of His lightning</a:t>
            </a:r>
            <a:r>
              <a:rPr lang="en-US" dirty="0" smtClean="0"/>
              <a:t>. 12 </a:t>
            </a:r>
            <a:r>
              <a:rPr lang="en-US" dirty="0"/>
              <a:t>"It changes direction, turning around by His guidance</a:t>
            </a:r>
            <a:r>
              <a:rPr lang="en-US" dirty="0" smtClean="0"/>
              <a:t>, that </a:t>
            </a:r>
            <a:r>
              <a:rPr lang="en-US" dirty="0"/>
              <a:t>it may do whatever He commands </a:t>
            </a:r>
            <a:r>
              <a:rPr lang="en-US" dirty="0" smtClean="0"/>
              <a:t>it on </a:t>
            </a:r>
            <a:r>
              <a:rPr lang="en-US" dirty="0"/>
              <a:t>the face of the inhabited earth. </a:t>
            </a:r>
            <a:r>
              <a:rPr lang="en-US" dirty="0" smtClean="0"/>
              <a:t> 13 </a:t>
            </a:r>
            <a:r>
              <a:rPr lang="en-US" b="1" dirty="0">
                <a:solidFill>
                  <a:srgbClr val="0000CC"/>
                </a:solidFill>
              </a:rPr>
              <a:t>"Whether for correction, or for His world</a:t>
            </a:r>
            <a:r>
              <a:rPr lang="en-US" b="1" dirty="0" smtClean="0">
                <a:solidFill>
                  <a:srgbClr val="0000CC"/>
                </a:solidFill>
              </a:rPr>
              <a:t>, or </a:t>
            </a:r>
            <a:r>
              <a:rPr lang="en-US" b="1" dirty="0">
                <a:solidFill>
                  <a:srgbClr val="0000CC"/>
                </a:solidFill>
              </a:rPr>
              <a:t>for </a:t>
            </a:r>
            <a:r>
              <a:rPr lang="en-US" b="1" dirty="0" smtClean="0">
                <a:solidFill>
                  <a:srgbClr val="0000CC"/>
                </a:solidFill>
              </a:rPr>
              <a:t>lovingkindness </a:t>
            </a:r>
            <a:r>
              <a:rPr lang="en-US" i="1" dirty="0" smtClean="0">
                <a:solidFill>
                  <a:srgbClr val="0000CC"/>
                </a:solidFill>
              </a:rPr>
              <a:t>[or mercy, saving His people], </a:t>
            </a:r>
            <a:r>
              <a:rPr lang="en-US" b="1" dirty="0">
                <a:solidFill>
                  <a:srgbClr val="0000CC"/>
                </a:solidFill>
              </a:rPr>
              <a:t>He causes it to happen. </a:t>
            </a:r>
          </a:p>
        </p:txBody>
      </p:sp>
      <p:sp>
        <p:nvSpPr>
          <p:cNvPr id="6" name="Text Box 5"/>
          <p:cNvSpPr txBox="1">
            <a:spLocks noChangeArrowheads="1"/>
          </p:cNvSpPr>
          <p:nvPr/>
        </p:nvSpPr>
        <p:spPr bwMode="auto">
          <a:xfrm>
            <a:off x="1066800" y="53370"/>
            <a:ext cx="3993664"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God’s Power at Work</a:t>
            </a:r>
          </a:p>
        </p:txBody>
      </p:sp>
      <p:sp>
        <p:nvSpPr>
          <p:cNvPr id="7" name="Text Box 5"/>
          <p:cNvSpPr txBox="1">
            <a:spLocks noChangeArrowheads="1"/>
          </p:cNvSpPr>
          <p:nvPr/>
        </p:nvSpPr>
        <p:spPr bwMode="auto">
          <a:xfrm>
            <a:off x="990600" y="6172200"/>
            <a:ext cx="71628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uses His power to bring about good</a:t>
            </a:r>
          </a:p>
        </p:txBody>
      </p:sp>
      <p:pic>
        <p:nvPicPr>
          <p:cNvPr id="2052" name="Picture 4" descr="Image result for sheet lightning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60464" y="0"/>
            <a:ext cx="4063998"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34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5715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478795"/>
            <a:ext cx="7010400" cy="914400"/>
          </a:xfrm>
        </p:spPr>
        <p:txBody>
          <a:bodyPr>
            <a:noAutofit/>
          </a:bodyPr>
          <a:lstStyle/>
          <a:p>
            <a:r>
              <a:rPr lang="en-US" sz="4800" b="1" dirty="0" smtClean="0">
                <a:solidFill>
                  <a:srgbClr val="663300"/>
                </a:solidFill>
              </a:rPr>
              <a:t>Job 37:14-18 </a:t>
            </a:r>
            <a:r>
              <a:rPr lang="en-US" sz="4000" b="1" dirty="0" smtClean="0">
                <a:solidFill>
                  <a:srgbClr val="663300"/>
                </a:solidFill>
              </a:rPr>
              <a:t>(NIV)</a:t>
            </a:r>
            <a:endParaRPr lang="en-US" sz="40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21443" y="1220847"/>
            <a:ext cx="7086600" cy="4429780"/>
          </a:xfrm>
        </p:spPr>
        <p:txBody>
          <a:bodyPr>
            <a:normAutofit fontScale="92500" lnSpcReduction="20000"/>
          </a:bodyPr>
          <a:lstStyle/>
          <a:p>
            <a:pPr marL="0" indent="231775">
              <a:buNone/>
            </a:pPr>
            <a:r>
              <a:rPr lang="en-US" dirty="0" smtClean="0"/>
              <a:t>14 </a:t>
            </a:r>
            <a:r>
              <a:rPr lang="en-US" b="1" dirty="0">
                <a:solidFill>
                  <a:srgbClr val="0000CC"/>
                </a:solidFill>
              </a:rPr>
              <a:t>"Listen to this, Job</a:t>
            </a:r>
            <a:r>
              <a:rPr lang="en-US" b="1" dirty="0" smtClean="0">
                <a:solidFill>
                  <a:srgbClr val="0000CC"/>
                </a:solidFill>
              </a:rPr>
              <a:t>; stop </a:t>
            </a:r>
            <a:r>
              <a:rPr lang="en-US" b="1" dirty="0">
                <a:solidFill>
                  <a:srgbClr val="0000CC"/>
                </a:solidFill>
              </a:rPr>
              <a:t>and consider God's </a:t>
            </a:r>
            <a:r>
              <a:rPr lang="en-US" b="1" dirty="0" smtClean="0">
                <a:solidFill>
                  <a:srgbClr val="0000CC"/>
                </a:solidFill>
              </a:rPr>
              <a:t>wonders </a:t>
            </a:r>
            <a:r>
              <a:rPr lang="en-US" i="1" dirty="0" smtClean="0">
                <a:solidFill>
                  <a:srgbClr val="0000CC"/>
                </a:solidFill>
              </a:rPr>
              <a:t>[start trusting God!]. </a:t>
            </a:r>
            <a:endParaRPr lang="en-US" i="1" dirty="0">
              <a:solidFill>
                <a:srgbClr val="0000CC"/>
              </a:solidFill>
            </a:endParaRPr>
          </a:p>
          <a:p>
            <a:pPr marL="0" indent="231775">
              <a:buNone/>
            </a:pPr>
            <a:r>
              <a:rPr lang="en-US" dirty="0"/>
              <a:t>15 </a:t>
            </a:r>
            <a:r>
              <a:rPr lang="en-US" b="1" dirty="0">
                <a:solidFill>
                  <a:srgbClr val="7030A0"/>
                </a:solidFill>
              </a:rPr>
              <a:t>Do you know how God controls the </a:t>
            </a:r>
            <a:r>
              <a:rPr lang="en-US" b="1" dirty="0" smtClean="0">
                <a:solidFill>
                  <a:srgbClr val="7030A0"/>
                </a:solidFill>
              </a:rPr>
              <a:t>clouds and </a:t>
            </a:r>
            <a:r>
              <a:rPr lang="en-US" b="1" dirty="0">
                <a:solidFill>
                  <a:srgbClr val="7030A0"/>
                </a:solidFill>
              </a:rPr>
              <a:t>makes his lightning flash? </a:t>
            </a:r>
            <a:r>
              <a:rPr lang="en-US" dirty="0" smtClean="0"/>
              <a:t>16 </a:t>
            </a:r>
            <a:r>
              <a:rPr lang="en-US" b="1" dirty="0">
                <a:solidFill>
                  <a:srgbClr val="7030A0"/>
                </a:solidFill>
              </a:rPr>
              <a:t>Do you know how the clouds hang poised</a:t>
            </a:r>
            <a:r>
              <a:rPr lang="en-US" b="1" dirty="0" smtClean="0">
                <a:solidFill>
                  <a:srgbClr val="7030A0"/>
                </a:solidFill>
              </a:rPr>
              <a:t>, </a:t>
            </a:r>
            <a:r>
              <a:rPr lang="en-US" dirty="0" smtClean="0"/>
              <a:t>those </a:t>
            </a:r>
            <a:r>
              <a:rPr lang="en-US" dirty="0"/>
              <a:t>wonders of him who is perfect in knowledge? </a:t>
            </a:r>
            <a:r>
              <a:rPr lang="en-US" dirty="0" smtClean="0"/>
              <a:t> 17 </a:t>
            </a:r>
            <a:r>
              <a:rPr lang="en-US" dirty="0"/>
              <a:t>You who swelter in your </a:t>
            </a:r>
            <a:r>
              <a:rPr lang="en-US" dirty="0" smtClean="0"/>
              <a:t>clothes when </a:t>
            </a:r>
            <a:r>
              <a:rPr lang="en-US" dirty="0"/>
              <a:t>the land lies </a:t>
            </a:r>
            <a:r>
              <a:rPr lang="en-US" dirty="0" smtClean="0"/>
              <a:t>hushed </a:t>
            </a:r>
            <a:r>
              <a:rPr lang="en-US" i="1" dirty="0" smtClean="0"/>
              <a:t>[all living activity stops]</a:t>
            </a:r>
            <a:r>
              <a:rPr lang="en-US" dirty="0" smtClean="0"/>
              <a:t> </a:t>
            </a:r>
            <a:r>
              <a:rPr lang="en-US" dirty="0"/>
              <a:t>under the south wind, </a:t>
            </a:r>
            <a:r>
              <a:rPr lang="en-US" dirty="0" smtClean="0"/>
              <a:t>18 </a:t>
            </a:r>
            <a:r>
              <a:rPr lang="en-US" b="1" dirty="0">
                <a:solidFill>
                  <a:srgbClr val="7030A0"/>
                </a:solidFill>
              </a:rPr>
              <a:t>can you join him in spreading out the skies</a:t>
            </a:r>
            <a:r>
              <a:rPr lang="en-US" b="1" dirty="0" smtClean="0">
                <a:solidFill>
                  <a:srgbClr val="7030A0"/>
                </a:solidFill>
              </a:rPr>
              <a:t>, </a:t>
            </a:r>
            <a:r>
              <a:rPr lang="en-US" dirty="0" smtClean="0"/>
              <a:t>hard </a:t>
            </a:r>
            <a:r>
              <a:rPr lang="en-US" dirty="0"/>
              <a:t>as a mirror of cast bronze? </a:t>
            </a:r>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Pause &amp; consider the wonder of God </a:t>
            </a:r>
          </a:p>
        </p:txBody>
      </p:sp>
      <p:sp>
        <p:nvSpPr>
          <p:cNvPr id="7" name="Text Box 5"/>
          <p:cNvSpPr txBox="1">
            <a:spLocks noChangeArrowheads="1"/>
          </p:cNvSpPr>
          <p:nvPr/>
        </p:nvSpPr>
        <p:spPr bwMode="auto">
          <a:xfrm>
            <a:off x="685800" y="5562600"/>
            <a:ext cx="7932057" cy="1208023"/>
          </a:xfrm>
          <a:prstGeom prst="rect">
            <a:avLst/>
          </a:prstGeom>
          <a:noFill/>
          <a:ln w="9525">
            <a:noFill/>
            <a:miter lim="800000"/>
            <a:headEnd/>
            <a:tailEnd/>
          </a:ln>
        </p:spPr>
        <p:txBody>
          <a:bodyPr wrap="square">
            <a:spAutoFit/>
          </a:bodyPr>
          <a:lstStyle/>
          <a:p>
            <a:pPr algn="ctr">
              <a:lnSpc>
                <a:spcPts val="2900"/>
              </a:lnSpc>
            </a:pPr>
            <a:r>
              <a:rPr lang="en-US" sz="2800" b="1" dirty="0" smtClean="0">
                <a:solidFill>
                  <a:srgbClr val="00B050"/>
                </a:solidFill>
                <a:latin typeface="Comic Sans MS" pitchFamily="66" charset="0"/>
              </a:rPr>
              <a:t>We don’t understand how God controls    our world so how could we have the   wisdom to know how He is saving us?</a:t>
            </a:r>
          </a:p>
        </p:txBody>
      </p:sp>
    </p:spTree>
    <p:extLst>
      <p:ext uri="{BB962C8B-B14F-4D97-AF65-F5344CB8AC3E}">
        <p14:creationId xmlns:p14="http://schemas.microsoft.com/office/powerpoint/2010/main" val="402739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019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543580"/>
            <a:ext cx="7010400" cy="914400"/>
          </a:xfrm>
        </p:spPr>
        <p:txBody>
          <a:bodyPr>
            <a:noAutofit/>
          </a:bodyPr>
          <a:lstStyle/>
          <a:p>
            <a:r>
              <a:rPr lang="en-US" sz="4800" b="1" dirty="0" smtClean="0">
                <a:solidFill>
                  <a:srgbClr val="663300"/>
                </a:solidFill>
              </a:rPr>
              <a:t>Job 37:19-24 </a:t>
            </a:r>
            <a:r>
              <a:rPr lang="en-US" sz="4000" b="1" dirty="0" smtClean="0">
                <a:solidFill>
                  <a:srgbClr val="663300"/>
                </a:solidFill>
              </a:rPr>
              <a:t>(</a:t>
            </a:r>
            <a:r>
              <a:rPr lang="en-US" sz="4000" b="1" dirty="0" err="1" smtClean="0">
                <a:solidFill>
                  <a:srgbClr val="663300"/>
                </a:solidFill>
              </a:rPr>
              <a:t>NiRV</a:t>
            </a:r>
            <a:r>
              <a:rPr lang="en-US" sz="4000" b="1" dirty="0" smtClean="0">
                <a:solidFill>
                  <a:srgbClr val="663300"/>
                </a:solidFill>
              </a:rPr>
              <a:t>)</a:t>
            </a:r>
            <a:endParaRPr lang="en-US" sz="40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21443" y="1311905"/>
            <a:ext cx="7086600" cy="4429780"/>
          </a:xfrm>
        </p:spPr>
        <p:txBody>
          <a:bodyPr>
            <a:normAutofit fontScale="77500" lnSpcReduction="20000"/>
          </a:bodyPr>
          <a:lstStyle/>
          <a:p>
            <a:pPr marL="0" indent="231775">
              <a:buNone/>
            </a:pPr>
            <a:r>
              <a:rPr lang="en-US" dirty="0" smtClean="0"/>
              <a:t>19 </a:t>
            </a:r>
            <a:r>
              <a:rPr lang="en-US" dirty="0"/>
              <a:t>“</a:t>
            </a:r>
            <a:r>
              <a:rPr lang="en-US" b="1" dirty="0">
                <a:solidFill>
                  <a:srgbClr val="7030A0"/>
                </a:solidFill>
              </a:rPr>
              <a:t>Job, tell us what we should say to God</a:t>
            </a:r>
            <a:r>
              <a:rPr lang="en-US" b="1" dirty="0" smtClean="0">
                <a:solidFill>
                  <a:srgbClr val="7030A0"/>
                </a:solidFill>
              </a:rPr>
              <a:t>. We </a:t>
            </a:r>
            <a:r>
              <a:rPr lang="en-US" b="1" dirty="0">
                <a:solidFill>
                  <a:srgbClr val="7030A0"/>
                </a:solidFill>
              </a:rPr>
              <a:t>can’t prepare our </a:t>
            </a:r>
            <a:r>
              <a:rPr lang="en-US" b="1" dirty="0" smtClean="0">
                <a:solidFill>
                  <a:srgbClr val="7030A0"/>
                </a:solidFill>
              </a:rPr>
              <a:t>case because </a:t>
            </a:r>
            <a:r>
              <a:rPr lang="en-US" b="1" dirty="0">
                <a:solidFill>
                  <a:srgbClr val="7030A0"/>
                </a:solidFill>
              </a:rPr>
              <a:t>our minds are </a:t>
            </a:r>
            <a:r>
              <a:rPr lang="en-US" b="1" dirty="0" smtClean="0">
                <a:solidFill>
                  <a:srgbClr val="7030A0"/>
                </a:solidFill>
              </a:rPr>
              <a:t>dark </a:t>
            </a:r>
            <a:r>
              <a:rPr lang="en-US" i="1" dirty="0" smtClean="0">
                <a:solidFill>
                  <a:srgbClr val="7030A0"/>
                </a:solidFill>
              </a:rPr>
              <a:t>[lack of knowledge &amp; wisdom]. </a:t>
            </a:r>
            <a:r>
              <a:rPr lang="en-US" b="1" dirty="0" smtClean="0">
                <a:solidFill>
                  <a:srgbClr val="7030A0"/>
                </a:solidFill>
              </a:rPr>
              <a:t>20 </a:t>
            </a:r>
            <a:r>
              <a:rPr lang="en-US" b="1" dirty="0">
                <a:solidFill>
                  <a:srgbClr val="7030A0"/>
                </a:solidFill>
              </a:rPr>
              <a:t>Should he be told that I want to </a:t>
            </a:r>
            <a:r>
              <a:rPr lang="en-US" b="1" dirty="0" smtClean="0">
                <a:solidFill>
                  <a:srgbClr val="7030A0"/>
                </a:solidFill>
              </a:rPr>
              <a:t>speak?  </a:t>
            </a:r>
            <a:r>
              <a:rPr lang="en-US" dirty="0" smtClean="0"/>
              <a:t>Would </a:t>
            </a:r>
            <a:r>
              <a:rPr lang="en-US" dirty="0"/>
              <a:t>any man ask to be destroyed by </a:t>
            </a:r>
            <a:r>
              <a:rPr lang="en-US" dirty="0" smtClean="0"/>
              <a:t>him </a:t>
            </a:r>
            <a:r>
              <a:rPr lang="en-US" i="1" dirty="0" smtClean="0"/>
              <a:t>[in a debate]?  </a:t>
            </a:r>
            <a:r>
              <a:rPr lang="en-US" dirty="0" smtClean="0"/>
              <a:t>21 </a:t>
            </a:r>
            <a:r>
              <a:rPr lang="en-US" dirty="0"/>
              <a:t>No one can look at the </a:t>
            </a:r>
            <a:r>
              <a:rPr lang="en-US" dirty="0" smtClean="0"/>
              <a:t>sun. It’s </a:t>
            </a:r>
            <a:r>
              <a:rPr lang="en-US" dirty="0"/>
              <a:t>too bright after the wind has swept the skies clean</a:t>
            </a:r>
            <a:r>
              <a:rPr lang="en-US" dirty="0" smtClean="0"/>
              <a:t>.  22 </a:t>
            </a:r>
            <a:r>
              <a:rPr lang="en-US" dirty="0"/>
              <a:t>Out of the north, God comes in his shining glory</a:t>
            </a:r>
            <a:r>
              <a:rPr lang="en-US" dirty="0" smtClean="0"/>
              <a:t>. He </a:t>
            </a:r>
            <a:r>
              <a:rPr lang="en-US" dirty="0"/>
              <a:t>comes in all of his wonderful majesty</a:t>
            </a:r>
            <a:r>
              <a:rPr lang="en-US" dirty="0" smtClean="0"/>
              <a:t>. 23 </a:t>
            </a:r>
            <a:r>
              <a:rPr lang="en-US" dirty="0"/>
              <a:t>We can’t reach up to the Mighty One</a:t>
            </a:r>
            <a:r>
              <a:rPr lang="en-US" dirty="0" smtClean="0"/>
              <a:t>. He </a:t>
            </a:r>
            <a:r>
              <a:rPr lang="en-US" dirty="0"/>
              <a:t>is lifted high because of his power</a:t>
            </a:r>
            <a:r>
              <a:rPr lang="en-US" dirty="0" smtClean="0"/>
              <a:t>.  </a:t>
            </a:r>
            <a:r>
              <a:rPr lang="en-US" b="1" dirty="0" smtClean="0">
                <a:solidFill>
                  <a:srgbClr val="0000CC"/>
                </a:solidFill>
              </a:rPr>
              <a:t>Everything </a:t>
            </a:r>
            <a:r>
              <a:rPr lang="en-US" b="1" dirty="0">
                <a:solidFill>
                  <a:srgbClr val="0000CC"/>
                </a:solidFill>
              </a:rPr>
              <a:t>he does is fair and right</a:t>
            </a:r>
            <a:r>
              <a:rPr lang="en-US" b="1" dirty="0" smtClean="0">
                <a:solidFill>
                  <a:srgbClr val="0000CC"/>
                </a:solidFill>
              </a:rPr>
              <a:t>. So </a:t>
            </a:r>
            <a:r>
              <a:rPr lang="en-US" b="1" dirty="0">
                <a:solidFill>
                  <a:srgbClr val="0000CC"/>
                </a:solidFill>
              </a:rPr>
              <a:t>he doesn’t crush people</a:t>
            </a:r>
            <a:r>
              <a:rPr lang="en-US" b="1" dirty="0" smtClean="0">
                <a:solidFill>
                  <a:srgbClr val="0000CC"/>
                </a:solidFill>
              </a:rPr>
              <a:t>.</a:t>
            </a:r>
            <a:r>
              <a:rPr lang="en-US" dirty="0" smtClean="0"/>
              <a:t>  24 </a:t>
            </a:r>
            <a:r>
              <a:rPr lang="en-US" b="1" dirty="0">
                <a:solidFill>
                  <a:srgbClr val="7030A0"/>
                </a:solidFill>
              </a:rPr>
              <a:t>That’s why they have respect for him</a:t>
            </a:r>
            <a:r>
              <a:rPr lang="en-US" b="1" dirty="0" smtClean="0">
                <a:solidFill>
                  <a:srgbClr val="7030A0"/>
                </a:solidFill>
              </a:rPr>
              <a:t>. </a:t>
            </a:r>
            <a:r>
              <a:rPr lang="en-US" b="1" dirty="0" smtClean="0">
                <a:solidFill>
                  <a:srgbClr val="0070C0"/>
                </a:solidFill>
              </a:rPr>
              <a:t>He does not regard any who are wise of heart” </a:t>
            </a:r>
            <a:r>
              <a:rPr lang="en-US" i="1" dirty="0" smtClean="0">
                <a:solidFill>
                  <a:srgbClr val="0070C0"/>
                </a:solidFill>
              </a:rPr>
              <a:t>(NASB) </a:t>
            </a:r>
            <a:r>
              <a:rPr lang="en-US" i="1" dirty="0" smtClean="0"/>
              <a:t>[wise in their own minds]</a:t>
            </a:r>
            <a:endParaRPr lang="en-US" i="1" dirty="0"/>
          </a:p>
        </p:txBody>
      </p:sp>
      <p:sp>
        <p:nvSpPr>
          <p:cNvPr id="6" name="Text Box 5"/>
          <p:cNvSpPr txBox="1">
            <a:spLocks noChangeArrowheads="1"/>
          </p:cNvSpPr>
          <p:nvPr/>
        </p:nvSpPr>
        <p:spPr bwMode="auto">
          <a:xfrm>
            <a:off x="1066800" y="53370"/>
            <a:ext cx="71628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We can’t prepare a case to debate God</a:t>
            </a:r>
          </a:p>
        </p:txBody>
      </p:sp>
      <p:sp>
        <p:nvSpPr>
          <p:cNvPr id="7" name="Text Box 5"/>
          <p:cNvSpPr txBox="1">
            <a:spLocks noChangeArrowheads="1"/>
          </p:cNvSpPr>
          <p:nvPr/>
        </p:nvSpPr>
        <p:spPr bwMode="auto">
          <a:xfrm>
            <a:off x="769397" y="5794176"/>
            <a:ext cx="7436757"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If God has the power &amp; wisdom to control this world, His ways must be just</a:t>
            </a:r>
          </a:p>
        </p:txBody>
      </p:sp>
    </p:spTree>
    <p:extLst>
      <p:ext uri="{BB962C8B-B14F-4D97-AF65-F5344CB8AC3E}">
        <p14:creationId xmlns:p14="http://schemas.microsoft.com/office/powerpoint/2010/main" val="1019430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00001" y="871210"/>
            <a:ext cx="7010400" cy="914400"/>
          </a:xfrm>
        </p:spPr>
        <p:txBody>
          <a:bodyPr>
            <a:noAutofit/>
          </a:bodyPr>
          <a:lstStyle/>
          <a:p>
            <a:r>
              <a:rPr lang="en-US" sz="4800" b="1" dirty="0" smtClean="0">
                <a:solidFill>
                  <a:srgbClr val="663300"/>
                </a:solidFill>
              </a:rPr>
              <a:t>Romans 11:32-36 </a:t>
            </a:r>
            <a:r>
              <a:rPr lang="en-US" sz="3600" b="1" dirty="0" smtClean="0">
                <a:solidFill>
                  <a:srgbClr val="663300"/>
                </a:solidFill>
              </a:rPr>
              <a:t>(ESV)</a:t>
            </a:r>
            <a:endParaRPr lang="en-US" sz="36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785610"/>
            <a:ext cx="7086600" cy="4114800"/>
          </a:xfrm>
        </p:spPr>
        <p:txBody>
          <a:bodyPr>
            <a:normAutofit fontScale="85000" lnSpcReduction="20000"/>
          </a:bodyPr>
          <a:lstStyle/>
          <a:p>
            <a:pPr marL="0" indent="231775">
              <a:buNone/>
            </a:pPr>
            <a:r>
              <a:rPr lang="en-US" dirty="0" smtClean="0"/>
              <a:t>32 </a:t>
            </a:r>
            <a:r>
              <a:rPr lang="en-US" dirty="0"/>
              <a:t>For God has consigned all to disobedience, that he may have mercy on all</a:t>
            </a:r>
            <a:r>
              <a:rPr lang="en-US" dirty="0" smtClean="0"/>
              <a:t>.</a:t>
            </a:r>
            <a:endParaRPr lang="en-US" dirty="0"/>
          </a:p>
          <a:p>
            <a:pPr marL="0" indent="231775">
              <a:buNone/>
            </a:pPr>
            <a:r>
              <a:rPr lang="en-US" dirty="0"/>
              <a:t>33 </a:t>
            </a:r>
            <a:r>
              <a:rPr lang="en-US" b="1" dirty="0">
                <a:solidFill>
                  <a:srgbClr val="0000CC"/>
                </a:solidFill>
              </a:rPr>
              <a:t>Oh, the depth of the riches and wisdom and knowledge of God! How unsearchable are his judgments and how inscrutable his ways</a:t>
            </a:r>
            <a:r>
              <a:rPr lang="en-US" b="1" dirty="0" smtClean="0">
                <a:solidFill>
                  <a:srgbClr val="0000CC"/>
                </a:solidFill>
              </a:rPr>
              <a:t>! </a:t>
            </a:r>
            <a:r>
              <a:rPr lang="en-US" dirty="0" smtClean="0"/>
              <a:t>34</a:t>
            </a:r>
            <a:r>
              <a:rPr lang="en-US" b="1" dirty="0" smtClean="0">
                <a:solidFill>
                  <a:srgbClr val="0000CC"/>
                </a:solidFill>
              </a:rPr>
              <a:t> </a:t>
            </a:r>
            <a:r>
              <a:rPr lang="en-US" b="1" dirty="0">
                <a:solidFill>
                  <a:srgbClr val="0000CC"/>
                </a:solidFill>
              </a:rPr>
              <a:t>"For who has known the mind of the Lord</a:t>
            </a:r>
            <a:r>
              <a:rPr lang="en-US" b="1" dirty="0" smtClean="0">
                <a:solidFill>
                  <a:srgbClr val="0000CC"/>
                </a:solidFill>
              </a:rPr>
              <a:t>,  or </a:t>
            </a:r>
            <a:r>
              <a:rPr lang="en-US" b="1" dirty="0">
                <a:solidFill>
                  <a:srgbClr val="0000CC"/>
                </a:solidFill>
              </a:rPr>
              <a:t>who has been his counselor</a:t>
            </a:r>
            <a:r>
              <a:rPr lang="en-US" b="1" dirty="0" smtClean="0">
                <a:solidFill>
                  <a:srgbClr val="0000CC"/>
                </a:solidFill>
              </a:rPr>
              <a:t>?“ </a:t>
            </a:r>
            <a:r>
              <a:rPr lang="en-US" dirty="0" smtClean="0"/>
              <a:t>35 </a:t>
            </a:r>
            <a:r>
              <a:rPr lang="en-US" dirty="0"/>
              <a:t>"Or who has given a gift to </a:t>
            </a:r>
            <a:r>
              <a:rPr lang="en-US" dirty="0" smtClean="0"/>
              <a:t>him that </a:t>
            </a:r>
            <a:r>
              <a:rPr lang="en-US" dirty="0"/>
              <a:t>he might be repaid</a:t>
            </a:r>
            <a:r>
              <a:rPr lang="en-US" dirty="0" smtClean="0"/>
              <a:t>?“ (Job 41:11)</a:t>
            </a:r>
            <a:endParaRPr lang="en-US" dirty="0"/>
          </a:p>
          <a:p>
            <a:pPr marL="0" indent="231775">
              <a:buNone/>
            </a:pPr>
            <a:r>
              <a:rPr lang="en-US" dirty="0" smtClean="0"/>
              <a:t>36 </a:t>
            </a:r>
            <a:r>
              <a:rPr lang="en-US" dirty="0"/>
              <a:t>For from him and through him and to him are all things. To him be glory forever. Amen.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The wonder of God’s plan!</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This was </a:t>
            </a:r>
            <a:r>
              <a:rPr lang="en-US" sz="2800" b="1" dirty="0" err="1" smtClean="0">
                <a:solidFill>
                  <a:srgbClr val="00B050"/>
                </a:solidFill>
                <a:latin typeface="Comic Sans MS" pitchFamily="66" charset="0"/>
              </a:rPr>
              <a:t>Elihu’s</a:t>
            </a:r>
            <a:r>
              <a:rPr lang="en-US" sz="2800" b="1" dirty="0" smtClean="0">
                <a:solidFill>
                  <a:srgbClr val="00B050"/>
                </a:solidFill>
                <a:latin typeface="Comic Sans MS" pitchFamily="66" charset="0"/>
              </a:rPr>
              <a:t> message to Job</a:t>
            </a:r>
          </a:p>
        </p:txBody>
      </p:sp>
    </p:spTree>
    <p:extLst>
      <p:ext uri="{BB962C8B-B14F-4D97-AF65-F5344CB8AC3E}">
        <p14:creationId xmlns:p14="http://schemas.microsoft.com/office/powerpoint/2010/main" val="417307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omforting grief"/>
          <p:cNvPicPr>
            <a:picLocks noChangeAspect="1" noChangeArrowheads="1"/>
          </p:cNvPicPr>
          <p:nvPr/>
        </p:nvPicPr>
        <p:blipFill rotWithShape="1">
          <a:blip r:embed="rId2">
            <a:extLst>
              <a:ext uri="{28A0092B-C50C-407E-A947-70E740481C1C}">
                <a14:useLocalDpi xmlns:a14="http://schemas.microsoft.com/office/drawing/2010/main" val="0"/>
              </a:ext>
            </a:extLst>
          </a:blip>
          <a:srcRect l="828" t="1299" r="7582"/>
          <a:stretch/>
        </p:blipFill>
        <p:spPr bwMode="auto">
          <a:xfrm>
            <a:off x="1563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 y="19538"/>
            <a:ext cx="5410200" cy="2677656"/>
          </a:xfrm>
          <a:prstGeom prst="rect">
            <a:avLst/>
          </a:prstGeom>
          <a:noFill/>
        </p:spPr>
        <p:txBody>
          <a:bodyPr wrap="square" rtlCol="0">
            <a:spAutoFit/>
          </a:bodyPr>
          <a:lstStyle/>
          <a:p>
            <a:r>
              <a:rPr lang="en-US" sz="2800" b="1" dirty="0" smtClean="0">
                <a:solidFill>
                  <a:srgbClr val="0000CC"/>
                </a:solidFill>
              </a:rPr>
              <a:t>“For everything that was written in the past was written to teach us, so that through endurance and the encouragement of the Scriptures we might have hope” </a:t>
            </a:r>
          </a:p>
          <a:p>
            <a:r>
              <a:rPr lang="en-US" sz="2800" b="1" dirty="0" smtClean="0">
                <a:solidFill>
                  <a:srgbClr val="0000CC"/>
                </a:solidFill>
              </a:rPr>
              <a:t>(Rom 15:4)</a:t>
            </a:r>
            <a:endParaRPr lang="en-US" sz="2800" b="1" dirty="0">
              <a:solidFill>
                <a:srgbClr val="0000CC"/>
              </a:solidFill>
            </a:endParaRPr>
          </a:p>
        </p:txBody>
      </p:sp>
      <p:sp>
        <p:nvSpPr>
          <p:cNvPr id="6" name="Text Box 5"/>
          <p:cNvSpPr txBox="1">
            <a:spLocks noChangeArrowheads="1"/>
          </p:cNvSpPr>
          <p:nvPr/>
        </p:nvSpPr>
        <p:spPr bwMode="auto">
          <a:xfrm>
            <a:off x="5562600" y="2743200"/>
            <a:ext cx="2133600" cy="3293209"/>
          </a:xfrm>
          <a:prstGeom prst="rect">
            <a:avLst/>
          </a:prstGeom>
          <a:noFill/>
          <a:ln w="9525">
            <a:noFill/>
            <a:miter lim="800000"/>
            <a:headEnd/>
            <a:tailEnd/>
          </a:ln>
        </p:spPr>
        <p:txBody>
          <a:bodyPr wrap="square">
            <a:spAutoFit/>
          </a:bodyPr>
          <a:lstStyle/>
          <a:p>
            <a:pPr algn="ctr">
              <a:spcBef>
                <a:spcPct val="50000"/>
              </a:spcBef>
            </a:pPr>
            <a:r>
              <a:rPr lang="en-US" sz="2600" b="1" dirty="0" smtClean="0">
                <a:solidFill>
                  <a:srgbClr val="663300"/>
                </a:solidFill>
                <a:latin typeface="Comic Sans MS" pitchFamily="66" charset="0"/>
              </a:rPr>
              <a:t>Learn to use the Scriptures to comfort and encourage one another in our trials</a:t>
            </a:r>
          </a:p>
        </p:txBody>
      </p:sp>
    </p:spTree>
    <p:extLst>
      <p:ext uri="{BB962C8B-B14F-4D97-AF65-F5344CB8AC3E}">
        <p14:creationId xmlns:p14="http://schemas.microsoft.com/office/powerpoint/2010/main" val="17478940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4953000" cy="1447800"/>
          </a:xfrm>
        </p:spPr>
        <p:txBody>
          <a:bodyPr/>
          <a:lstStyle/>
          <a:p>
            <a:pPr eaLnBrk="1" hangingPunct="1">
              <a:lnSpc>
                <a:spcPts val="4200"/>
              </a:lnSpc>
            </a:pPr>
            <a:r>
              <a:rPr lang="en-US" sz="4000" b="1" dirty="0" smtClean="0">
                <a:solidFill>
                  <a:srgbClr val="C00000"/>
                </a:solidFill>
                <a:latin typeface="Comic Sans MS" pitchFamily="66" charset="0"/>
              </a:rPr>
              <a:t>What did Elihu Accomplish</a:t>
            </a:r>
          </a:p>
        </p:txBody>
      </p:sp>
      <p:sp>
        <p:nvSpPr>
          <p:cNvPr id="4099" name="Rectangle 3"/>
          <p:cNvSpPr>
            <a:spLocks noGrp="1" noChangeArrowheads="1"/>
          </p:cNvSpPr>
          <p:nvPr>
            <p:ph type="body" idx="1"/>
          </p:nvPr>
        </p:nvSpPr>
        <p:spPr>
          <a:xfrm>
            <a:off x="228600" y="1295400"/>
            <a:ext cx="8686800" cy="4798891"/>
          </a:xfrm>
        </p:spPr>
        <p:txBody>
          <a:bodyPr>
            <a:normAutofit/>
          </a:bodyPr>
          <a:lstStyle/>
          <a:p>
            <a:pPr eaLnBrk="1" hangingPunct="1">
              <a:lnSpc>
                <a:spcPct val="90000"/>
              </a:lnSpc>
            </a:pPr>
            <a:r>
              <a:rPr lang="en-US" b="1" dirty="0" smtClean="0">
                <a:solidFill>
                  <a:srgbClr val="0000CC"/>
                </a:solidFill>
              </a:rPr>
              <a:t>God does speak to man</a:t>
            </a:r>
            <a:r>
              <a:rPr lang="en-US" dirty="0" smtClean="0"/>
              <a:t>, but                                         man many times does not                                             perceive it because he does not understand how God works.</a:t>
            </a:r>
          </a:p>
          <a:p>
            <a:pPr>
              <a:lnSpc>
                <a:spcPct val="90000"/>
              </a:lnSpc>
            </a:pPr>
            <a:r>
              <a:rPr lang="en-US" b="1" dirty="0">
                <a:solidFill>
                  <a:srgbClr val="0000CC"/>
                </a:solidFill>
              </a:rPr>
              <a:t>God’s </a:t>
            </a:r>
            <a:r>
              <a:rPr lang="en-US" b="1" dirty="0" smtClean="0">
                <a:solidFill>
                  <a:srgbClr val="0000CC"/>
                </a:solidFill>
              </a:rPr>
              <a:t>wisdom &amp; power </a:t>
            </a:r>
            <a:r>
              <a:rPr lang="en-US" b="1" dirty="0">
                <a:solidFill>
                  <a:srgbClr val="0000CC"/>
                </a:solidFill>
              </a:rPr>
              <a:t>to save His family </a:t>
            </a:r>
            <a:r>
              <a:rPr lang="en-US" dirty="0" smtClean="0"/>
              <a:t>is </a:t>
            </a:r>
            <a:r>
              <a:rPr lang="en-US" dirty="0"/>
              <a:t>far beyond man’s understanding</a:t>
            </a:r>
          </a:p>
          <a:p>
            <a:pPr>
              <a:lnSpc>
                <a:spcPct val="90000"/>
              </a:lnSpc>
            </a:pPr>
            <a:r>
              <a:rPr lang="en-US" b="1" dirty="0">
                <a:solidFill>
                  <a:srgbClr val="0000CC"/>
                </a:solidFill>
              </a:rPr>
              <a:t>God uses all His methods, including suffering, </a:t>
            </a:r>
            <a:r>
              <a:rPr lang="en-US" b="1" dirty="0" smtClean="0">
                <a:solidFill>
                  <a:srgbClr val="0000CC"/>
                </a:solidFill>
              </a:rPr>
              <a:t>  </a:t>
            </a:r>
            <a:r>
              <a:rPr lang="en-US" dirty="0" smtClean="0"/>
              <a:t>to </a:t>
            </a:r>
            <a:r>
              <a:rPr lang="en-US" dirty="0"/>
              <a:t>humble His children and save His </a:t>
            </a:r>
            <a:r>
              <a:rPr lang="en-US" dirty="0" smtClean="0"/>
              <a:t>family – not to punish them</a:t>
            </a:r>
            <a:endParaRPr lang="en-US" dirty="0"/>
          </a:p>
          <a:p>
            <a:pPr eaLnBrk="1" hangingPunct="1">
              <a:lnSpc>
                <a:spcPct val="90000"/>
              </a:lnSpc>
            </a:pPr>
            <a:r>
              <a:rPr lang="en-US" b="1" dirty="0" smtClean="0">
                <a:solidFill>
                  <a:srgbClr val="0000CC"/>
                </a:solidFill>
              </a:rPr>
              <a:t>God’s righteousness must be upheld</a:t>
            </a:r>
            <a:r>
              <a:rPr lang="en-US" dirty="0" smtClean="0"/>
              <a:t>, not man’s</a:t>
            </a:r>
          </a:p>
          <a:p>
            <a:pPr eaLnBrk="1" hangingPunct="1">
              <a:lnSpc>
                <a:spcPct val="90000"/>
              </a:lnSpc>
            </a:pPr>
            <a:endParaRPr lang="en-US" dirty="0" smtClean="0"/>
          </a:p>
        </p:txBody>
      </p:sp>
      <p:sp>
        <p:nvSpPr>
          <p:cNvPr id="4100" name="Text Box 5"/>
          <p:cNvSpPr txBox="1">
            <a:spLocks noChangeArrowheads="1"/>
          </p:cNvSpPr>
          <p:nvPr/>
        </p:nvSpPr>
        <p:spPr bwMode="auto">
          <a:xfrm>
            <a:off x="457200" y="6233013"/>
            <a:ext cx="8229600" cy="584775"/>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Now Job is ready to listen to God</a:t>
            </a:r>
            <a:endParaRPr lang="en-US" sz="3200" b="1" dirty="0">
              <a:solidFill>
                <a:srgbClr val="00B050"/>
              </a:solidFill>
              <a:latin typeface="Comic Sans MS" pitchFamily="66" charset="0"/>
            </a:endParaRPr>
          </a:p>
        </p:txBody>
      </p:sp>
      <p:pic>
        <p:nvPicPr>
          <p:cNvPr id="1026" name="Picture 2" descr="Image result for Elihu Job bible"/>
          <p:cNvPicPr>
            <a:picLocks noChangeAspect="1" noChangeArrowheads="1"/>
          </p:cNvPicPr>
          <p:nvPr/>
        </p:nvPicPr>
        <p:blipFill rotWithShape="1">
          <a:blip r:embed="rId3">
            <a:extLst>
              <a:ext uri="{28A0092B-C50C-407E-A947-70E740481C1C}">
                <a14:useLocalDpi xmlns:a14="http://schemas.microsoft.com/office/drawing/2010/main" val="0"/>
              </a:ext>
            </a:extLst>
          </a:blip>
          <a:srcRect b="10330"/>
          <a:stretch/>
        </p:blipFill>
        <p:spPr bwMode="auto">
          <a:xfrm>
            <a:off x="5486400" y="66675"/>
            <a:ext cx="3544655"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5438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Image result for huge torn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175423"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a:xfrm>
            <a:off x="1752600" y="274638"/>
            <a:ext cx="6096000" cy="2057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700"/>
              </a:lnSpc>
            </a:pPr>
            <a:r>
              <a:rPr lang="en-US" sz="5200" b="1" dirty="0" smtClean="0">
                <a:solidFill>
                  <a:srgbClr val="FFB343"/>
                </a:solidFill>
                <a:latin typeface="Comic Sans MS" pitchFamily="66" charset="0"/>
              </a:rPr>
              <a:t>God has arrived to talk to Job! </a:t>
            </a:r>
            <a:r>
              <a:rPr lang="en-US" sz="4000" b="1" dirty="0" smtClean="0">
                <a:solidFill>
                  <a:srgbClr val="FFB343"/>
                </a:solidFill>
                <a:latin typeface="Comic Sans MS" pitchFamily="66" charset="0"/>
              </a:rPr>
              <a:t>[through an angel]</a:t>
            </a:r>
          </a:p>
        </p:txBody>
      </p:sp>
    </p:spTree>
    <p:extLst>
      <p:ext uri="{BB962C8B-B14F-4D97-AF65-F5344CB8AC3E}">
        <p14:creationId xmlns:p14="http://schemas.microsoft.com/office/powerpoint/2010/main" val="11735286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739868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251310"/>
            <a:ext cx="4572000" cy="1143000"/>
          </a:xfrm>
        </p:spPr>
        <p:txBody>
          <a:bodyPr>
            <a:normAutofit fontScale="90000"/>
          </a:bodyPr>
          <a:lstStyle/>
          <a:p>
            <a:pPr eaLnBrk="1" hangingPunct="1"/>
            <a:r>
              <a:rPr lang="en-US" sz="4000" b="1" dirty="0" smtClean="0">
                <a:solidFill>
                  <a:srgbClr val="C00000"/>
                </a:solidFill>
                <a:latin typeface="Comic Sans MS" pitchFamily="66" charset="0"/>
              </a:rPr>
              <a:t>God Builds on some of </a:t>
            </a:r>
            <a:r>
              <a:rPr lang="en-US" sz="4000" b="1" dirty="0" err="1" smtClean="0">
                <a:solidFill>
                  <a:srgbClr val="C00000"/>
                </a:solidFill>
                <a:latin typeface="Comic Sans MS" pitchFamily="66" charset="0"/>
              </a:rPr>
              <a:t>Elihu’s</a:t>
            </a:r>
            <a:r>
              <a:rPr lang="en-US" sz="4000" b="1" dirty="0" smtClean="0">
                <a:solidFill>
                  <a:srgbClr val="C00000"/>
                </a:solidFill>
                <a:latin typeface="Comic Sans MS" pitchFamily="66" charset="0"/>
              </a:rPr>
              <a:t> Ideas</a:t>
            </a:r>
          </a:p>
        </p:txBody>
      </p:sp>
      <p:sp>
        <p:nvSpPr>
          <p:cNvPr id="4099" name="Rectangle 3"/>
          <p:cNvSpPr>
            <a:spLocks noGrp="1" noChangeArrowheads="1"/>
          </p:cNvSpPr>
          <p:nvPr>
            <p:ph type="body" idx="1"/>
          </p:nvPr>
        </p:nvSpPr>
        <p:spPr>
          <a:xfrm>
            <a:off x="457200" y="1588904"/>
            <a:ext cx="8382000" cy="4293452"/>
          </a:xfrm>
        </p:spPr>
        <p:txBody>
          <a:bodyPr>
            <a:normAutofit fontScale="85000" lnSpcReduction="10000"/>
          </a:bodyPr>
          <a:lstStyle/>
          <a:p>
            <a:pPr eaLnBrk="1" hangingPunct="1">
              <a:lnSpc>
                <a:spcPct val="90000"/>
              </a:lnSpc>
            </a:pPr>
            <a:r>
              <a:rPr lang="en-US" b="1" dirty="0" smtClean="0">
                <a:solidFill>
                  <a:srgbClr val="0000CC"/>
                </a:solidFill>
              </a:rPr>
              <a:t>32:3</a:t>
            </a:r>
            <a:r>
              <a:rPr lang="en-US" dirty="0" smtClean="0"/>
              <a:t> with </a:t>
            </a:r>
            <a:r>
              <a:rPr lang="en-US" b="1" dirty="0" smtClean="0">
                <a:solidFill>
                  <a:srgbClr val="0070C0"/>
                </a:solidFill>
              </a:rPr>
              <a:t>42:7</a:t>
            </a:r>
            <a:r>
              <a:rPr lang="en-US" dirty="0" smtClean="0"/>
              <a:t>  Elihu &amp; God both angry at 3 friends for not answering Job</a:t>
            </a:r>
          </a:p>
          <a:p>
            <a:pPr eaLnBrk="1" hangingPunct="1">
              <a:lnSpc>
                <a:spcPct val="90000"/>
              </a:lnSpc>
            </a:pPr>
            <a:r>
              <a:rPr lang="en-US" b="1" dirty="0" smtClean="0">
                <a:solidFill>
                  <a:srgbClr val="0000CC"/>
                </a:solidFill>
              </a:rPr>
              <a:t>34:35</a:t>
            </a:r>
            <a:r>
              <a:rPr lang="en-US" dirty="0" smtClean="0"/>
              <a:t> with </a:t>
            </a:r>
            <a:r>
              <a:rPr lang="en-US" b="1" dirty="0" smtClean="0">
                <a:solidFill>
                  <a:srgbClr val="0070C0"/>
                </a:solidFill>
              </a:rPr>
              <a:t>38:2; 42:3   </a:t>
            </a:r>
            <a:r>
              <a:rPr lang="en-US" dirty="0" smtClean="0"/>
              <a:t>Job speaks without knowledge</a:t>
            </a:r>
          </a:p>
          <a:p>
            <a:pPr eaLnBrk="1" hangingPunct="1">
              <a:lnSpc>
                <a:spcPct val="90000"/>
              </a:lnSpc>
            </a:pPr>
            <a:r>
              <a:rPr lang="en-US" b="1" dirty="0" smtClean="0">
                <a:solidFill>
                  <a:srgbClr val="0000CC"/>
                </a:solidFill>
              </a:rPr>
              <a:t>33:9-13</a:t>
            </a:r>
            <a:r>
              <a:rPr lang="en-US" dirty="0" smtClean="0"/>
              <a:t> with </a:t>
            </a:r>
            <a:r>
              <a:rPr lang="en-US" b="1" dirty="0" smtClean="0">
                <a:solidFill>
                  <a:srgbClr val="0070C0"/>
                </a:solidFill>
              </a:rPr>
              <a:t>40:2</a:t>
            </a:r>
            <a:r>
              <a:rPr lang="en-US" dirty="0" smtClean="0"/>
              <a:t>   Job contended with God &amp; he rebuked God</a:t>
            </a:r>
          </a:p>
          <a:p>
            <a:pPr eaLnBrk="1" hangingPunct="1">
              <a:lnSpc>
                <a:spcPct val="90000"/>
              </a:lnSpc>
            </a:pPr>
            <a:r>
              <a:rPr lang="en-US" b="1" dirty="0" smtClean="0">
                <a:solidFill>
                  <a:srgbClr val="0000CC"/>
                </a:solidFill>
              </a:rPr>
              <a:t>32:2</a:t>
            </a:r>
            <a:r>
              <a:rPr lang="en-US" dirty="0" smtClean="0"/>
              <a:t> with</a:t>
            </a:r>
            <a:r>
              <a:rPr lang="en-US" dirty="0" smtClean="0">
                <a:solidFill>
                  <a:srgbClr val="0070C0"/>
                </a:solidFill>
              </a:rPr>
              <a:t> </a:t>
            </a:r>
            <a:r>
              <a:rPr lang="en-US" b="1" dirty="0" smtClean="0">
                <a:solidFill>
                  <a:srgbClr val="0070C0"/>
                </a:solidFill>
              </a:rPr>
              <a:t>40:8 </a:t>
            </a:r>
            <a:r>
              <a:rPr lang="en-US" dirty="0" smtClean="0">
                <a:solidFill>
                  <a:srgbClr val="0070C0"/>
                </a:solidFill>
              </a:rPr>
              <a:t>  </a:t>
            </a:r>
            <a:r>
              <a:rPr lang="en-US" dirty="0" smtClean="0"/>
              <a:t>Job justified himself, not God</a:t>
            </a:r>
          </a:p>
          <a:p>
            <a:pPr eaLnBrk="1" hangingPunct="1">
              <a:lnSpc>
                <a:spcPct val="90000"/>
              </a:lnSpc>
            </a:pPr>
            <a:r>
              <a:rPr lang="en-US" b="1" dirty="0" smtClean="0">
                <a:solidFill>
                  <a:srgbClr val="0000CC"/>
                </a:solidFill>
              </a:rPr>
              <a:t>33:9; 35:2 </a:t>
            </a:r>
            <a:r>
              <a:rPr lang="en-US" dirty="0" smtClean="0"/>
              <a:t>with </a:t>
            </a:r>
            <a:r>
              <a:rPr lang="en-US" b="1" dirty="0" smtClean="0">
                <a:solidFill>
                  <a:srgbClr val="0070C0"/>
                </a:solidFill>
              </a:rPr>
              <a:t>40:14</a:t>
            </a:r>
            <a:r>
              <a:rPr lang="en-US" dirty="0" smtClean="0"/>
              <a:t>  Job wrong to say he was clean, without transgression &amp; his righteousness was more than God’s</a:t>
            </a:r>
          </a:p>
          <a:p>
            <a:pPr eaLnBrk="1" hangingPunct="1">
              <a:lnSpc>
                <a:spcPct val="90000"/>
              </a:lnSpc>
            </a:pPr>
            <a:r>
              <a:rPr lang="en-US" b="1" dirty="0" smtClean="0">
                <a:solidFill>
                  <a:srgbClr val="0000CC"/>
                </a:solidFill>
              </a:rPr>
              <a:t>33:31-34</a:t>
            </a:r>
            <a:r>
              <a:rPr lang="en-US" dirty="0" smtClean="0"/>
              <a:t> with </a:t>
            </a:r>
            <a:r>
              <a:rPr lang="en-US" b="1" dirty="0" smtClean="0">
                <a:solidFill>
                  <a:srgbClr val="0070C0"/>
                </a:solidFill>
              </a:rPr>
              <a:t>41:10; 42:3,6  </a:t>
            </a:r>
            <a:r>
              <a:rPr lang="en-US" dirty="0" smtClean="0"/>
              <a:t>Elihu &amp; God challenged Job to answer, but Job could not defend himself to either </a:t>
            </a:r>
          </a:p>
        </p:txBody>
      </p:sp>
      <p:sp>
        <p:nvSpPr>
          <p:cNvPr id="4100" name="Text Box 5"/>
          <p:cNvSpPr txBox="1">
            <a:spLocks noChangeArrowheads="1"/>
          </p:cNvSpPr>
          <p:nvPr/>
        </p:nvSpPr>
        <p:spPr bwMode="auto">
          <a:xfrm>
            <a:off x="838200" y="5817453"/>
            <a:ext cx="7315200"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Taken from John Carter’s article: “</a:t>
            </a:r>
            <a:r>
              <a:rPr lang="en-US" sz="2400" b="1" dirty="0" err="1" smtClean="0">
                <a:solidFill>
                  <a:srgbClr val="00B050"/>
                </a:solidFill>
                <a:latin typeface="Comic Sans MS" pitchFamily="66" charset="0"/>
              </a:rPr>
              <a:t>Elihu’s</a:t>
            </a:r>
            <a:r>
              <a:rPr lang="en-US" sz="2400" b="1" dirty="0" smtClean="0">
                <a:solidFill>
                  <a:srgbClr val="00B050"/>
                </a:solidFill>
                <a:latin typeface="Comic Sans MS" pitchFamily="66" charset="0"/>
              </a:rPr>
              <a:t> place in the book of Job” [1950 Christadelphian]</a:t>
            </a:r>
            <a:endParaRPr lang="en-US" sz="2400" b="1" dirty="0">
              <a:solidFill>
                <a:srgbClr val="00B050"/>
              </a:solidFill>
              <a:latin typeface="Comic Sans MS" pitchFamily="66" charset="0"/>
            </a:endParaRPr>
          </a:p>
        </p:txBody>
      </p:sp>
      <p:pic>
        <p:nvPicPr>
          <p:cNvPr id="1026" name="Picture 2" descr="Image result for god speaks to jo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10207"/>
            <a:ext cx="2670175" cy="1425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6493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43523" y="-5862"/>
            <a:ext cx="8229600" cy="854075"/>
          </a:xfrm>
        </p:spPr>
        <p:txBody>
          <a:bodyPr>
            <a:normAutofit/>
          </a:bodyPr>
          <a:lstStyle/>
          <a:p>
            <a:pPr eaLnBrk="1" hangingPunct="1"/>
            <a:r>
              <a:rPr lang="en-US" sz="3600" b="1" dirty="0" smtClean="0">
                <a:solidFill>
                  <a:srgbClr val="C00000"/>
                </a:solidFill>
                <a:latin typeface="Comic Sans MS" pitchFamily="66" charset="0"/>
              </a:rPr>
              <a:t>Views of Job &amp; his Friends</a:t>
            </a:r>
          </a:p>
        </p:txBody>
      </p:sp>
      <p:sp>
        <p:nvSpPr>
          <p:cNvPr id="4099" name="Rectangle 3"/>
          <p:cNvSpPr>
            <a:spLocks noGrp="1" noChangeArrowheads="1"/>
          </p:cNvSpPr>
          <p:nvPr>
            <p:ph type="body" idx="1"/>
          </p:nvPr>
        </p:nvSpPr>
        <p:spPr>
          <a:xfrm>
            <a:off x="302846" y="2400300"/>
            <a:ext cx="8610600" cy="3428999"/>
          </a:xfrm>
        </p:spPr>
        <p:txBody>
          <a:bodyPr>
            <a:normAutofit fontScale="85000" lnSpcReduction="10000"/>
          </a:bodyPr>
          <a:lstStyle/>
          <a:p>
            <a:pPr eaLnBrk="1" hangingPunct="1">
              <a:lnSpc>
                <a:spcPct val="90000"/>
              </a:lnSpc>
            </a:pPr>
            <a:r>
              <a:rPr lang="en-US" b="1" dirty="0" err="1" smtClean="0">
                <a:solidFill>
                  <a:srgbClr val="7030A0"/>
                </a:solidFill>
              </a:rPr>
              <a:t>Eliphaz</a:t>
            </a:r>
            <a:r>
              <a:rPr lang="en-US" b="1" dirty="0" smtClean="0">
                <a:solidFill>
                  <a:srgbClr val="7030A0"/>
                </a:solidFill>
              </a:rPr>
              <a:t>:</a:t>
            </a:r>
            <a:r>
              <a:rPr lang="en-US" dirty="0" smtClean="0"/>
              <a:t>  God charges everyone with error – even angels. He only punishes the guilty, so they will change their ways.  </a:t>
            </a:r>
            <a:r>
              <a:rPr lang="en-US" dirty="0" smtClean="0">
                <a:solidFill>
                  <a:srgbClr val="0070C0"/>
                </a:solidFill>
              </a:rPr>
              <a:t>[</a:t>
            </a:r>
            <a:r>
              <a:rPr lang="en-US" dirty="0" err="1" smtClean="0">
                <a:solidFill>
                  <a:srgbClr val="0070C0"/>
                </a:solidFill>
              </a:rPr>
              <a:t>Eliphaz</a:t>
            </a:r>
            <a:r>
              <a:rPr lang="en-US" dirty="0" smtClean="0">
                <a:solidFill>
                  <a:srgbClr val="0070C0"/>
                </a:solidFill>
              </a:rPr>
              <a:t> claims an angel told him]</a:t>
            </a:r>
          </a:p>
          <a:p>
            <a:pPr eaLnBrk="1" hangingPunct="1">
              <a:lnSpc>
                <a:spcPct val="90000"/>
              </a:lnSpc>
            </a:pPr>
            <a:r>
              <a:rPr lang="en-US" b="1" dirty="0" err="1" smtClean="0">
                <a:solidFill>
                  <a:srgbClr val="7030A0"/>
                </a:solidFill>
              </a:rPr>
              <a:t>Bildad</a:t>
            </a:r>
            <a:r>
              <a:rPr lang="en-US" b="1" dirty="0" smtClean="0">
                <a:solidFill>
                  <a:srgbClr val="7030A0"/>
                </a:solidFill>
              </a:rPr>
              <a:t>:</a:t>
            </a:r>
            <a:r>
              <a:rPr lang="en-US" dirty="0" smtClean="0"/>
              <a:t>  The past clearly shows that God only destroys the wicked and blesses the righteous. </a:t>
            </a:r>
            <a:r>
              <a:rPr lang="en-US" dirty="0" smtClean="0">
                <a:solidFill>
                  <a:srgbClr val="0070C0"/>
                </a:solidFill>
              </a:rPr>
              <a:t>[</a:t>
            </a:r>
            <a:r>
              <a:rPr lang="en-US" dirty="0" err="1" smtClean="0">
                <a:solidFill>
                  <a:srgbClr val="0070C0"/>
                </a:solidFill>
              </a:rPr>
              <a:t>Bildad</a:t>
            </a:r>
            <a:r>
              <a:rPr lang="en-US" dirty="0" smtClean="0">
                <a:solidFill>
                  <a:srgbClr val="0070C0"/>
                </a:solidFill>
              </a:rPr>
              <a:t> uses past experience as his authority]</a:t>
            </a:r>
          </a:p>
          <a:p>
            <a:pPr eaLnBrk="1" hangingPunct="1">
              <a:lnSpc>
                <a:spcPct val="90000"/>
              </a:lnSpc>
            </a:pPr>
            <a:r>
              <a:rPr lang="en-US" b="1" dirty="0" err="1" smtClean="0">
                <a:solidFill>
                  <a:srgbClr val="7030A0"/>
                </a:solidFill>
              </a:rPr>
              <a:t>Zophar</a:t>
            </a:r>
            <a:r>
              <a:rPr lang="en-US" b="1" dirty="0" smtClean="0">
                <a:solidFill>
                  <a:srgbClr val="7030A0"/>
                </a:solidFill>
              </a:rPr>
              <a:t>:</a:t>
            </a:r>
            <a:r>
              <a:rPr lang="en-US" dirty="0" smtClean="0"/>
              <a:t>  You are so bad that God punishes you less that your wickedness deserves – so repent! </a:t>
            </a:r>
            <a:r>
              <a:rPr lang="en-US" dirty="0" smtClean="0">
                <a:solidFill>
                  <a:srgbClr val="0070C0"/>
                </a:solidFill>
              </a:rPr>
              <a:t>[</a:t>
            </a:r>
            <a:r>
              <a:rPr lang="en-US" dirty="0" err="1" smtClean="0">
                <a:solidFill>
                  <a:srgbClr val="0070C0"/>
                </a:solidFill>
              </a:rPr>
              <a:t>Zophar</a:t>
            </a:r>
            <a:r>
              <a:rPr lang="en-US" dirty="0" smtClean="0">
                <a:solidFill>
                  <a:srgbClr val="0070C0"/>
                </a:solidFill>
              </a:rPr>
              <a:t> hopes God will talk directly to Job]</a:t>
            </a:r>
          </a:p>
          <a:p>
            <a:pPr marL="0" indent="0" eaLnBrk="1" hangingPunct="1">
              <a:lnSpc>
                <a:spcPct val="90000"/>
              </a:lnSpc>
              <a:buNone/>
            </a:pPr>
            <a:endParaRPr lang="en-US" sz="1600" dirty="0" smtClean="0">
              <a:solidFill>
                <a:srgbClr val="00B0F0"/>
              </a:solidFill>
            </a:endParaRPr>
          </a:p>
          <a:p>
            <a:pPr eaLnBrk="1" hangingPunct="1">
              <a:lnSpc>
                <a:spcPct val="90000"/>
              </a:lnSpc>
            </a:pPr>
            <a:endParaRPr lang="en-US" dirty="0" smtClean="0"/>
          </a:p>
          <a:p>
            <a:pPr eaLnBrk="1" hangingPunct="1">
              <a:lnSpc>
                <a:spcPct val="90000"/>
              </a:lnSpc>
            </a:pPr>
            <a:endParaRPr lang="en-US" dirty="0" smtClean="0"/>
          </a:p>
        </p:txBody>
      </p:sp>
      <p:sp>
        <p:nvSpPr>
          <p:cNvPr id="5" name="Rectangle 3"/>
          <p:cNvSpPr txBox="1">
            <a:spLocks noChangeArrowheads="1"/>
          </p:cNvSpPr>
          <p:nvPr/>
        </p:nvSpPr>
        <p:spPr>
          <a:xfrm>
            <a:off x="291122" y="848213"/>
            <a:ext cx="8700477" cy="15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sz="2400" b="1" dirty="0" smtClean="0">
                <a:solidFill>
                  <a:srgbClr val="0000CC"/>
                </a:solidFill>
                <a:latin typeface="Vagabond" pitchFamily="2" charset="0"/>
              </a:rPr>
              <a:t>Job is suffering so much because God is punishing him for his great sin(s) he committed. They see God as a distant, severe master who keeps track of our mistakes and punishes us in this life according to the severity of our sins.</a:t>
            </a:r>
          </a:p>
        </p:txBody>
      </p:sp>
      <p:sp>
        <p:nvSpPr>
          <p:cNvPr id="8" name="Text Box 5"/>
          <p:cNvSpPr txBox="1">
            <a:spLocks noChangeArrowheads="1"/>
          </p:cNvSpPr>
          <p:nvPr/>
        </p:nvSpPr>
        <p:spPr bwMode="auto">
          <a:xfrm>
            <a:off x="493346" y="5638800"/>
            <a:ext cx="8229600" cy="1107996"/>
          </a:xfrm>
          <a:prstGeom prst="rect">
            <a:avLst/>
          </a:prstGeom>
          <a:noFill/>
          <a:ln w="9525">
            <a:noFill/>
            <a:miter lim="800000"/>
            <a:headEnd/>
            <a:tailEnd/>
          </a:ln>
        </p:spPr>
        <p:txBody>
          <a:bodyPr>
            <a:spAutoFit/>
          </a:bodyPr>
          <a:lstStyle/>
          <a:p>
            <a:pPr algn="ctr">
              <a:spcBef>
                <a:spcPct val="50000"/>
              </a:spcBef>
            </a:pPr>
            <a:r>
              <a:rPr lang="en-US" sz="2200" b="1" dirty="0" smtClean="0">
                <a:solidFill>
                  <a:srgbClr val="00B050"/>
                </a:solidFill>
                <a:latin typeface="Comic Sans MS" pitchFamily="66" charset="0"/>
              </a:rPr>
              <a:t>During the 3 rounds of the discussion, the friends don’t introduce any new ideas about suffering, they simply intensify their personal accusations against Job</a:t>
            </a:r>
            <a:endParaRPr lang="en-US" sz="2200" b="1" dirty="0">
              <a:solidFill>
                <a:srgbClr val="00B050"/>
              </a:solidFill>
              <a:latin typeface="Comic Sans MS" pitchFamily="66" charset="0"/>
            </a:endParaRPr>
          </a:p>
        </p:txBody>
      </p:sp>
    </p:spTree>
    <p:extLst>
      <p:ext uri="{BB962C8B-B14F-4D97-AF65-F5344CB8AC3E}">
        <p14:creationId xmlns:p14="http://schemas.microsoft.com/office/powerpoint/2010/main" val="11857289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71938" y="228600"/>
            <a:ext cx="8706338" cy="1143000"/>
          </a:xfrm>
        </p:spPr>
        <p:txBody>
          <a:bodyPr>
            <a:normAutofit/>
          </a:bodyPr>
          <a:lstStyle/>
          <a:p>
            <a:pPr eaLnBrk="1" hangingPunct="1"/>
            <a:r>
              <a:rPr lang="en-US" sz="3200" b="1" dirty="0" smtClean="0">
                <a:solidFill>
                  <a:srgbClr val="C00000"/>
                </a:solidFill>
                <a:latin typeface="Comic Sans MS" pitchFamily="66" charset="0"/>
              </a:rPr>
              <a:t>Job &amp; his friends didn’t seem to have a relationship with God as their Father</a:t>
            </a:r>
          </a:p>
        </p:txBody>
      </p:sp>
      <p:sp>
        <p:nvSpPr>
          <p:cNvPr id="4100" name="Text Box 5"/>
          <p:cNvSpPr txBox="1">
            <a:spLocks noChangeArrowheads="1"/>
          </p:cNvSpPr>
          <p:nvPr/>
        </p:nvSpPr>
        <p:spPr bwMode="auto">
          <a:xfrm>
            <a:off x="304800" y="5422800"/>
            <a:ext cx="8229600" cy="1323439"/>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It really affects how we view God’s work in our lives</a:t>
            </a:r>
            <a:endParaRPr lang="en-US" sz="4000" b="1" dirty="0">
              <a:solidFill>
                <a:srgbClr val="00B050"/>
              </a:solidFill>
              <a:latin typeface="Comic Sans MS" pitchFamily="66" charset="0"/>
            </a:endParaRPr>
          </a:p>
        </p:txBody>
      </p:sp>
      <p:pic>
        <p:nvPicPr>
          <p:cNvPr id="3074" name="Picture 2" descr="Image result for 1 john 3-1"/>
          <p:cNvPicPr>
            <a:picLocks noChangeAspect="1" noChangeArrowheads="1"/>
          </p:cNvPicPr>
          <p:nvPr/>
        </p:nvPicPr>
        <p:blipFill rotWithShape="1">
          <a:blip r:embed="rId3">
            <a:extLst>
              <a:ext uri="{28A0092B-C50C-407E-A947-70E740481C1C}">
                <a14:useLocalDpi xmlns:a14="http://schemas.microsoft.com/office/drawing/2010/main" val="0"/>
              </a:ext>
            </a:extLst>
          </a:blip>
          <a:srcRect r="8065"/>
          <a:stretch/>
        </p:blipFill>
        <p:spPr bwMode="auto">
          <a:xfrm>
            <a:off x="685800" y="1634525"/>
            <a:ext cx="4321397" cy="35253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a:xfrm>
            <a:off x="5159597" y="1126562"/>
            <a:ext cx="3847123" cy="447015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7030A0"/>
                </a:solidFill>
                <a:latin typeface="Comic Sans MS" pitchFamily="66" charset="0"/>
              </a:rPr>
              <a:t>They don’t mention     God’s love or         His mercy or         His kindness or His faithfulness</a:t>
            </a:r>
          </a:p>
        </p:txBody>
      </p:sp>
    </p:spTree>
    <p:extLst>
      <p:ext uri="{BB962C8B-B14F-4D97-AF65-F5344CB8AC3E}">
        <p14:creationId xmlns:p14="http://schemas.microsoft.com/office/powerpoint/2010/main" val="32592736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55268" y="5486400"/>
            <a:ext cx="8698480"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It is a penalty for what we deserve</a:t>
            </a:r>
            <a:endParaRPr lang="en-US" sz="3600" b="1" dirty="0">
              <a:solidFill>
                <a:srgbClr val="00B050"/>
              </a:solidFill>
              <a:latin typeface="Comic Sans MS" pitchFamily="66" charset="0"/>
            </a:endParaRPr>
          </a:p>
        </p:txBody>
      </p:sp>
      <p:pic>
        <p:nvPicPr>
          <p:cNvPr id="5" name="Picture 4"/>
          <p:cNvPicPr>
            <a:picLocks noChangeAspect="1"/>
          </p:cNvPicPr>
          <p:nvPr/>
        </p:nvPicPr>
        <p:blipFill>
          <a:blip r:embed="rId2"/>
          <a:stretch>
            <a:fillRect/>
          </a:stretch>
        </p:blipFill>
        <p:spPr>
          <a:xfrm>
            <a:off x="7815" y="29308"/>
            <a:ext cx="8949841" cy="5152292"/>
          </a:xfrm>
          <a:prstGeom prst="rect">
            <a:avLst/>
          </a:prstGeom>
        </p:spPr>
      </p:pic>
    </p:spTree>
    <p:extLst>
      <p:ext uri="{BB962C8B-B14F-4D97-AF65-F5344CB8AC3E}">
        <p14:creationId xmlns:p14="http://schemas.microsoft.com/office/powerpoint/2010/main" val="3273818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1657</TotalTime>
  <Words>6559</Words>
  <Application>Microsoft Office PowerPoint</Application>
  <PresentationFormat>On-screen Show (4:3)</PresentationFormat>
  <Paragraphs>316</Paragraphs>
  <Slides>57</Slides>
  <Notes>48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Bookman Old Style</vt:lpstr>
      <vt:lpstr>Calibri</vt:lpstr>
      <vt:lpstr>Comic Sans MS</vt:lpstr>
      <vt:lpstr>Vagabond</vt:lpstr>
      <vt:lpstr>Office Theme</vt:lpstr>
      <vt:lpstr>PowerPoint Presentation</vt:lpstr>
      <vt:lpstr>Two very Diverse Opposing views about Elihu</vt:lpstr>
      <vt:lpstr>Note how much of the book of Job is taken up by Elihu’s words</vt:lpstr>
      <vt:lpstr>According to the flow of the story, Elihu must introduce new ideas</vt:lpstr>
      <vt:lpstr>According to the flow of the story, Elihu must introduce new ideas</vt:lpstr>
      <vt:lpstr>God Builds on some of Elihu’s Ideas</vt:lpstr>
      <vt:lpstr>Views of Job &amp; his Friends</vt:lpstr>
      <vt:lpstr>Job &amp; his friends didn’t seem to have a relationship with God as their Father</vt:lpstr>
      <vt:lpstr>PowerPoint Presentation</vt:lpstr>
      <vt:lpstr>Isaiah 53:5 (NKJV)</vt:lpstr>
      <vt:lpstr>PowerPoint Presentation</vt:lpstr>
      <vt:lpstr>PowerPoint Presentation</vt:lpstr>
      <vt:lpstr>PowerPoint Presentation</vt:lpstr>
      <vt:lpstr>Job 32:1-5</vt:lpstr>
      <vt:lpstr>Job 32:6-14</vt:lpstr>
      <vt:lpstr>Job 32:6-14</vt:lpstr>
      <vt:lpstr>Job 32:15-22</vt:lpstr>
      <vt:lpstr>Job 33:1-7 (NIV)</vt:lpstr>
      <vt:lpstr>Job 33:8-12  (ESV)</vt:lpstr>
      <vt:lpstr>Job 33:13-18 (NIrV)</vt:lpstr>
      <vt:lpstr>PowerPoint Presentation</vt:lpstr>
      <vt:lpstr>Job 33:19-24 (ESV)</vt:lpstr>
      <vt:lpstr>Romans 3:19-26</vt:lpstr>
      <vt:lpstr>Romans 3:19-26</vt:lpstr>
      <vt:lpstr>Job 33:25-28 (ESV)</vt:lpstr>
      <vt:lpstr>Job 33:29-33 (ESV)</vt:lpstr>
      <vt:lpstr>Hebrews 12:7-11</vt:lpstr>
      <vt:lpstr>Psalm 19:7-13 (NIrV)</vt:lpstr>
      <vt:lpstr>How is Elihu’s message different than the 3 friends</vt:lpstr>
      <vt:lpstr>Job 34:1-9</vt:lpstr>
      <vt:lpstr>Job 34:10-15</vt:lpstr>
      <vt:lpstr>Job 34:16-20</vt:lpstr>
      <vt:lpstr>Job 34:21-30</vt:lpstr>
      <vt:lpstr>Job 34:21-30</vt:lpstr>
      <vt:lpstr>Job 34:31-33 (NASB)</vt:lpstr>
      <vt:lpstr>Job 34:34-37 (NASB)</vt:lpstr>
      <vt:lpstr>How is Elihu’s message different than the 3 friends</vt:lpstr>
      <vt:lpstr>Job 35:1-4</vt:lpstr>
      <vt:lpstr>Job 35:5-8</vt:lpstr>
      <vt:lpstr>Job 35:9-16</vt:lpstr>
      <vt:lpstr>Job 35:9-16</vt:lpstr>
      <vt:lpstr>How is Elihu’s message different than the 3 friends</vt:lpstr>
      <vt:lpstr>Job 36:1-4</vt:lpstr>
      <vt:lpstr>Job 36:5-12</vt:lpstr>
      <vt:lpstr>Job 36:5-12</vt:lpstr>
      <vt:lpstr>Job 36:13-17 (NIV)</vt:lpstr>
      <vt:lpstr>Job 36:17-23 (ESV)</vt:lpstr>
      <vt:lpstr>Job 36:17-23 (ESV)</vt:lpstr>
      <vt:lpstr>Job 37:1-8 (NIV)</vt:lpstr>
      <vt:lpstr>Job 37:9-13 (NASB)</vt:lpstr>
      <vt:lpstr>Job 37:14-18 (NIV)</vt:lpstr>
      <vt:lpstr>Job 37:19-24 (NiRV)</vt:lpstr>
      <vt:lpstr>Romans 11:32-36 (ESV)</vt:lpstr>
      <vt:lpstr>PowerPoint Presentation</vt:lpstr>
      <vt:lpstr>What did Elihu Accomplish</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James Styles</cp:lastModifiedBy>
  <cp:revision>146</cp:revision>
  <dcterms:created xsi:type="dcterms:W3CDTF">2010-08-16T17:29:37Z</dcterms:created>
  <dcterms:modified xsi:type="dcterms:W3CDTF">2020-03-11T16:20:13Z</dcterms:modified>
</cp:coreProperties>
</file>