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42" r:id="rId2"/>
    <p:sldId id="489" r:id="rId3"/>
    <p:sldId id="501" r:id="rId4"/>
    <p:sldId id="502" r:id="rId5"/>
    <p:sldId id="503" r:id="rId6"/>
    <p:sldId id="504" r:id="rId7"/>
    <p:sldId id="463" r:id="rId8"/>
    <p:sldId id="466" r:id="rId9"/>
    <p:sldId id="444" r:id="rId10"/>
    <p:sldId id="445" r:id="rId11"/>
    <p:sldId id="446" r:id="rId12"/>
    <p:sldId id="447" r:id="rId13"/>
    <p:sldId id="448" r:id="rId14"/>
    <p:sldId id="449" r:id="rId15"/>
    <p:sldId id="450" r:id="rId16"/>
    <p:sldId id="451" r:id="rId17"/>
    <p:sldId id="469" r:id="rId18"/>
    <p:sldId id="465" r:id="rId19"/>
    <p:sldId id="452" r:id="rId20"/>
    <p:sldId id="453" r:id="rId21"/>
    <p:sldId id="454" r:id="rId22"/>
    <p:sldId id="455" r:id="rId23"/>
    <p:sldId id="456" r:id="rId24"/>
    <p:sldId id="457" r:id="rId25"/>
    <p:sldId id="458" r:id="rId26"/>
    <p:sldId id="505" r:id="rId27"/>
    <p:sldId id="468" r:id="rId28"/>
    <p:sldId id="486" r:id="rId29"/>
    <p:sldId id="459" r:id="rId30"/>
    <p:sldId id="460" r:id="rId31"/>
    <p:sldId id="461" r:id="rId32"/>
    <p:sldId id="479" r:id="rId33"/>
    <p:sldId id="481" r:id="rId34"/>
    <p:sldId id="482" r:id="rId35"/>
    <p:sldId id="462" r:id="rId36"/>
    <p:sldId id="443" r:id="rId37"/>
    <p:sldId id="480" r:id="rId38"/>
    <p:sldId id="488" r:id="rId39"/>
    <p:sldId id="472" r:id="rId40"/>
    <p:sldId id="473" r:id="rId41"/>
    <p:sldId id="474" r:id="rId42"/>
    <p:sldId id="475" r:id="rId43"/>
    <p:sldId id="476" r:id="rId44"/>
    <p:sldId id="485" r:id="rId45"/>
    <p:sldId id="477" r:id="rId46"/>
    <p:sldId id="491" r:id="rId47"/>
    <p:sldId id="492" r:id="rId48"/>
    <p:sldId id="478" r:id="rId49"/>
    <p:sldId id="490" r:id="rId50"/>
    <p:sldId id="483" r:id="rId51"/>
    <p:sldId id="484" r:id="rId52"/>
    <p:sldId id="506" r:id="rId53"/>
    <p:sldId id="5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a:srgbClr val="008000"/>
    <a:srgbClr val="4C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0" d="100"/>
          <a:sy n="50" d="100"/>
        </p:scale>
        <p:origin x="44" y="3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1</a:t>
            </a:fld>
            <a:endParaRPr lang="en-US"/>
          </a:p>
        </p:txBody>
      </p:sp>
    </p:spTree>
    <p:extLst>
      <p:ext uri="{BB962C8B-B14F-4D97-AF65-F5344CB8AC3E}">
        <p14:creationId xmlns:p14="http://schemas.microsoft.com/office/powerpoint/2010/main" val="272335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7322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9072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0853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6908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0365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0615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0981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873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3002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8406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25742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3133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61947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2782739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922581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8233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3223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3623443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70965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45714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200792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79108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787312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310989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61005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294294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75514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2444501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13190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589377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10314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24057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41639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8662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7988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3981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629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2446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720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631"/>
            <a:ext cx="8305800" cy="1676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a:solidFill>
                  <a:srgbClr val="C00000"/>
                </a:solidFill>
              </a:rPr>
              <a:t>Job: Understanding How       God Trains His Children</a:t>
            </a:r>
            <a:endParaRPr lang="en-US" sz="4800" b="1" dirty="0">
              <a:solidFill>
                <a:srgbClr val="C00000"/>
              </a:solidFill>
            </a:endParaRPr>
          </a:p>
        </p:txBody>
      </p:sp>
      <p:pic>
        <p:nvPicPr>
          <p:cNvPr id="3074" name="Picture 2" descr="Image result for Time period of Job bible"/>
          <p:cNvPicPr>
            <a:picLocks noChangeAspect="1" noChangeArrowheads="1"/>
          </p:cNvPicPr>
          <p:nvPr/>
        </p:nvPicPr>
        <p:blipFill rotWithShape="1">
          <a:blip r:embed="rId3">
            <a:extLst>
              <a:ext uri="{28A0092B-C50C-407E-A947-70E740481C1C}">
                <a14:useLocalDpi xmlns:a14="http://schemas.microsoft.com/office/drawing/2010/main" val="0"/>
              </a:ext>
            </a:extLst>
          </a:blip>
          <a:srcRect t="11198"/>
          <a:stretch/>
        </p:blipFill>
        <p:spPr bwMode="auto">
          <a:xfrm>
            <a:off x="1257300" y="1600200"/>
            <a:ext cx="6705600" cy="4229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14300" y="5943600"/>
            <a:ext cx="89916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4) God is working to save His whole Family</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90776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45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576590"/>
            <a:ext cx="7010400" cy="914400"/>
          </a:xfrm>
        </p:spPr>
        <p:txBody>
          <a:bodyPr>
            <a:noAutofit/>
          </a:bodyPr>
          <a:lstStyle/>
          <a:p>
            <a:r>
              <a:rPr lang="en-US" sz="4800" b="1" dirty="0" smtClean="0">
                <a:solidFill>
                  <a:srgbClr val="663300"/>
                </a:solidFill>
              </a:rPr>
              <a:t>Job 38:8-11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63990"/>
            <a:ext cx="7162800" cy="4582180"/>
          </a:xfrm>
        </p:spPr>
        <p:txBody>
          <a:bodyPr>
            <a:normAutofit fontScale="92500" lnSpcReduction="10000"/>
          </a:bodyPr>
          <a:lstStyle/>
          <a:p>
            <a:pPr marL="0" indent="231775">
              <a:buNone/>
            </a:pPr>
            <a:r>
              <a:rPr lang="en-US" b="1" dirty="0" smtClean="0">
                <a:solidFill>
                  <a:srgbClr val="008000"/>
                </a:solidFill>
              </a:rPr>
              <a:t>God controls the sea like a newborn baby</a:t>
            </a:r>
          </a:p>
          <a:p>
            <a:pPr marL="0" indent="231775">
              <a:buNone/>
            </a:pPr>
            <a:r>
              <a:rPr lang="en-US" dirty="0" smtClean="0"/>
              <a:t>8 </a:t>
            </a:r>
            <a:r>
              <a:rPr lang="en-US" dirty="0"/>
              <a:t>"Or who shut in </a:t>
            </a:r>
            <a:r>
              <a:rPr lang="en-US" b="1" dirty="0">
                <a:solidFill>
                  <a:srgbClr val="0000CC"/>
                </a:solidFill>
              </a:rPr>
              <a:t>the sea </a:t>
            </a:r>
            <a:r>
              <a:rPr lang="en-US" dirty="0"/>
              <a:t>with doors</a:t>
            </a:r>
            <a:r>
              <a:rPr lang="en-US" dirty="0" smtClean="0"/>
              <a:t>, when </a:t>
            </a:r>
            <a:r>
              <a:rPr lang="en-US" dirty="0"/>
              <a:t>it burst forth and issued from the womb; </a:t>
            </a:r>
            <a:r>
              <a:rPr lang="en-US" dirty="0" smtClean="0"/>
              <a:t>     9 </a:t>
            </a:r>
            <a:r>
              <a:rPr lang="en-US" dirty="0"/>
              <a:t>When I made the clouds its garment</a:t>
            </a:r>
            <a:r>
              <a:rPr lang="en-US" dirty="0" smtClean="0"/>
              <a:t>, and </a:t>
            </a:r>
            <a:r>
              <a:rPr lang="en-US" dirty="0"/>
              <a:t>thick darkness its swaddling band; </a:t>
            </a:r>
            <a:r>
              <a:rPr lang="en-US" dirty="0" smtClean="0"/>
              <a:t> 10 </a:t>
            </a:r>
            <a:r>
              <a:rPr lang="en-US" dirty="0"/>
              <a:t>When </a:t>
            </a:r>
            <a:r>
              <a:rPr lang="en-US" b="1" dirty="0">
                <a:solidFill>
                  <a:srgbClr val="7030A0"/>
                </a:solidFill>
              </a:rPr>
              <a:t>I fixed My limit for it</a:t>
            </a:r>
            <a:r>
              <a:rPr lang="en-US" b="1" dirty="0" smtClean="0">
                <a:solidFill>
                  <a:srgbClr val="7030A0"/>
                </a:solidFill>
              </a:rPr>
              <a:t>, and </a:t>
            </a:r>
            <a:r>
              <a:rPr lang="en-US" b="1" dirty="0">
                <a:solidFill>
                  <a:srgbClr val="7030A0"/>
                </a:solidFill>
              </a:rPr>
              <a:t>set bars and doors; </a:t>
            </a:r>
            <a:r>
              <a:rPr lang="en-US" b="1" dirty="0" smtClean="0">
                <a:solidFill>
                  <a:srgbClr val="7030A0"/>
                </a:solidFill>
              </a:rPr>
              <a:t> </a:t>
            </a:r>
            <a:r>
              <a:rPr lang="en-US" dirty="0" smtClean="0">
                <a:solidFill>
                  <a:srgbClr val="7030A0"/>
                </a:solidFill>
              </a:rPr>
              <a:t>11 </a:t>
            </a:r>
            <a:r>
              <a:rPr lang="en-US" b="1" dirty="0">
                <a:solidFill>
                  <a:srgbClr val="7030A0"/>
                </a:solidFill>
              </a:rPr>
              <a:t>When I said</a:t>
            </a:r>
            <a:r>
              <a:rPr lang="en-US" b="1" dirty="0" smtClean="0">
                <a:solidFill>
                  <a:srgbClr val="7030A0"/>
                </a:solidFill>
              </a:rPr>
              <a:t>, 'This </a:t>
            </a:r>
            <a:r>
              <a:rPr lang="en-US" b="1" dirty="0">
                <a:solidFill>
                  <a:srgbClr val="7030A0"/>
                </a:solidFill>
              </a:rPr>
              <a:t>far you may come, but no farther</a:t>
            </a:r>
            <a:r>
              <a:rPr lang="en-US" b="1" dirty="0" smtClean="0">
                <a:solidFill>
                  <a:srgbClr val="7030A0"/>
                </a:solidFill>
              </a:rPr>
              <a:t>, and </a:t>
            </a:r>
            <a:r>
              <a:rPr lang="en-US" b="1" dirty="0">
                <a:solidFill>
                  <a:srgbClr val="7030A0"/>
                </a:solidFill>
              </a:rPr>
              <a:t>here your </a:t>
            </a:r>
            <a:r>
              <a:rPr lang="en-US" b="1" dirty="0">
                <a:solidFill>
                  <a:srgbClr val="C00000"/>
                </a:solidFill>
              </a:rPr>
              <a:t>proud</a:t>
            </a:r>
            <a:r>
              <a:rPr lang="en-US" b="1" dirty="0">
                <a:solidFill>
                  <a:srgbClr val="7030A0"/>
                </a:solidFill>
              </a:rPr>
              <a:t> waves must stop!'</a:t>
            </a:r>
            <a:r>
              <a:rPr lang="en-US" dirty="0"/>
              <a:t> </a:t>
            </a:r>
            <a:r>
              <a:rPr lang="en-US" i="1" dirty="0" smtClean="0"/>
              <a:t>[God has the wisdom to set limits and stop pride from advancing]</a:t>
            </a:r>
            <a:endParaRPr lang="en-US" i="1"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can stop pride from advancing</a:t>
            </a:r>
          </a:p>
        </p:txBody>
      </p:sp>
      <p:sp>
        <p:nvSpPr>
          <p:cNvPr id="8" name="Text Box 5"/>
          <p:cNvSpPr txBox="1">
            <a:spLocks noChangeArrowheads="1"/>
          </p:cNvSpPr>
          <p:nvPr/>
        </p:nvSpPr>
        <p:spPr bwMode="auto">
          <a:xfrm>
            <a:off x="609600" y="5865743"/>
            <a:ext cx="7924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Creation illustrates God has wisdom         &amp; power to control pride in His children</a:t>
            </a:r>
          </a:p>
        </p:txBody>
      </p:sp>
    </p:spTree>
    <p:extLst>
      <p:ext uri="{BB962C8B-B14F-4D97-AF65-F5344CB8AC3E}">
        <p14:creationId xmlns:p14="http://schemas.microsoft.com/office/powerpoint/2010/main" val="171189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828020"/>
            <a:ext cx="7010400" cy="914400"/>
          </a:xfrm>
        </p:spPr>
        <p:txBody>
          <a:bodyPr>
            <a:noAutofit/>
          </a:bodyPr>
          <a:lstStyle/>
          <a:p>
            <a:r>
              <a:rPr lang="en-US" sz="4800" b="1" dirty="0" smtClean="0">
                <a:solidFill>
                  <a:srgbClr val="663300"/>
                </a:solidFill>
              </a:rPr>
              <a:t>Job 38:12-18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85000" lnSpcReduction="10000"/>
          </a:bodyPr>
          <a:lstStyle/>
          <a:p>
            <a:pPr marL="0" indent="231775">
              <a:buNone/>
            </a:pPr>
            <a:r>
              <a:rPr lang="en-US" dirty="0" smtClean="0"/>
              <a:t>12 </a:t>
            </a:r>
            <a:r>
              <a:rPr lang="en-US" dirty="0"/>
              <a:t>"Have you commanded </a:t>
            </a:r>
            <a:r>
              <a:rPr lang="en-US" b="1" dirty="0">
                <a:solidFill>
                  <a:srgbClr val="0000CC"/>
                </a:solidFill>
              </a:rPr>
              <a:t>the morning </a:t>
            </a:r>
            <a:r>
              <a:rPr lang="en-US" dirty="0"/>
              <a:t>since your days began</a:t>
            </a:r>
            <a:r>
              <a:rPr lang="en-US" dirty="0" smtClean="0"/>
              <a:t>, and </a:t>
            </a:r>
            <a:r>
              <a:rPr lang="en-US" dirty="0"/>
              <a:t>caused the dawn to know its place, </a:t>
            </a:r>
            <a:r>
              <a:rPr lang="en-US" dirty="0" smtClean="0"/>
              <a:t> 13 </a:t>
            </a:r>
            <a:r>
              <a:rPr lang="en-US" dirty="0"/>
              <a:t>That it might take hold of the ends of the earth</a:t>
            </a:r>
            <a:r>
              <a:rPr lang="en-US" dirty="0" smtClean="0"/>
              <a:t>, and </a:t>
            </a:r>
            <a:r>
              <a:rPr lang="en-US" b="1" dirty="0">
                <a:solidFill>
                  <a:srgbClr val="C00000"/>
                </a:solidFill>
              </a:rPr>
              <a:t>the wicked </a:t>
            </a:r>
            <a:r>
              <a:rPr lang="en-US" dirty="0"/>
              <a:t>be shaken out of it</a:t>
            </a:r>
            <a:r>
              <a:rPr lang="en-US" dirty="0" smtClean="0"/>
              <a:t>? </a:t>
            </a:r>
            <a:r>
              <a:rPr lang="en-US" i="1" dirty="0" smtClean="0"/>
              <a:t>[Job had accused God of allowing the wicked to hide in darkness (24:13-17)]  </a:t>
            </a:r>
            <a:r>
              <a:rPr lang="en-US" dirty="0" smtClean="0"/>
              <a:t>14 It </a:t>
            </a:r>
            <a:r>
              <a:rPr lang="en-US" i="1" dirty="0" smtClean="0"/>
              <a:t>[earth] </a:t>
            </a:r>
            <a:r>
              <a:rPr lang="en-US" dirty="0"/>
              <a:t>takes on form like clay under a seal</a:t>
            </a:r>
            <a:r>
              <a:rPr lang="en-US" dirty="0" smtClean="0"/>
              <a:t>, and </a:t>
            </a:r>
            <a:r>
              <a:rPr lang="en-US" dirty="0"/>
              <a:t>stands out like a garment</a:t>
            </a:r>
            <a:r>
              <a:rPr lang="en-US" dirty="0" smtClean="0"/>
              <a:t>. 15 </a:t>
            </a:r>
            <a:r>
              <a:rPr lang="en-US" dirty="0"/>
              <a:t>From </a:t>
            </a:r>
            <a:r>
              <a:rPr lang="en-US" b="1" dirty="0">
                <a:solidFill>
                  <a:srgbClr val="C00000"/>
                </a:solidFill>
              </a:rPr>
              <a:t>the wicked </a:t>
            </a:r>
            <a:r>
              <a:rPr lang="en-US" dirty="0"/>
              <a:t>their light is withheld</a:t>
            </a:r>
            <a:r>
              <a:rPr lang="en-US" dirty="0" smtClean="0"/>
              <a:t>, and </a:t>
            </a:r>
            <a:r>
              <a:rPr lang="en-US" dirty="0"/>
              <a:t>the upraised arm is broken</a:t>
            </a:r>
            <a:r>
              <a:rPr lang="en-US" dirty="0" smtClean="0"/>
              <a:t>. </a:t>
            </a:r>
            <a:r>
              <a:rPr lang="en-US" i="1" dirty="0" smtClean="0"/>
              <a:t>[Every day God limits the wicked by providing the sun] </a:t>
            </a:r>
            <a:endParaRPr lang="en-US" i="1"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Everyday God has morning reborn</a:t>
            </a:r>
          </a:p>
        </p:txBody>
      </p:sp>
      <p:sp>
        <p:nvSpPr>
          <p:cNvPr id="7" name="Text Box 5"/>
          <p:cNvSpPr txBox="1">
            <a:spLocks noChangeArrowheads="1"/>
          </p:cNvSpPr>
          <p:nvPr/>
        </p:nvSpPr>
        <p:spPr bwMode="auto">
          <a:xfrm>
            <a:off x="1291771" y="5641776"/>
            <a:ext cx="6484257"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does put limits on the wicked by raising the sun every morning</a:t>
            </a:r>
          </a:p>
        </p:txBody>
      </p:sp>
    </p:spTree>
    <p:extLst>
      <p:ext uri="{BB962C8B-B14F-4D97-AF65-F5344CB8AC3E}">
        <p14:creationId xmlns:p14="http://schemas.microsoft.com/office/powerpoint/2010/main" val="404553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228600" y="381000"/>
            <a:ext cx="9677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838200"/>
            <a:ext cx="7010400" cy="914400"/>
          </a:xfrm>
        </p:spPr>
        <p:txBody>
          <a:bodyPr>
            <a:noAutofit/>
          </a:bodyPr>
          <a:lstStyle/>
          <a:p>
            <a:r>
              <a:rPr lang="en-US" sz="4800" b="1" dirty="0" smtClean="0">
                <a:solidFill>
                  <a:srgbClr val="663300"/>
                </a:solidFill>
              </a:rPr>
              <a:t>Job 38:17-18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00100" y="1615420"/>
            <a:ext cx="7620000" cy="4429780"/>
          </a:xfrm>
        </p:spPr>
        <p:txBody>
          <a:bodyPr>
            <a:normAutofit lnSpcReduction="10000"/>
          </a:bodyPr>
          <a:lstStyle/>
          <a:p>
            <a:pPr marL="0" indent="231775">
              <a:buNone/>
            </a:pPr>
            <a:r>
              <a:rPr lang="en-US" dirty="0"/>
              <a:t>16 "Have you entered </a:t>
            </a:r>
            <a:r>
              <a:rPr lang="en-US" b="1" dirty="0">
                <a:solidFill>
                  <a:srgbClr val="0000CC"/>
                </a:solidFill>
              </a:rPr>
              <a:t>the springs of the sea? </a:t>
            </a:r>
            <a:r>
              <a:rPr lang="en-US" dirty="0"/>
              <a:t>Or have you walked in search of the depths?  17 Have the gates of death been revealed to you? Or have you seen the doors of the shadow of death</a:t>
            </a:r>
            <a:r>
              <a:rPr lang="en-US" dirty="0" smtClean="0"/>
              <a:t>? </a:t>
            </a:r>
            <a:r>
              <a:rPr lang="en-US" i="1" dirty="0" smtClean="0"/>
              <a:t>[Job knew about resurrection (19:25-27), but had no way to control it]</a:t>
            </a:r>
            <a:r>
              <a:rPr lang="en-US" dirty="0" smtClean="0"/>
              <a:t>  </a:t>
            </a:r>
            <a:r>
              <a:rPr lang="en-US" dirty="0"/>
              <a:t>18 Have you comprehended the </a:t>
            </a:r>
            <a:r>
              <a:rPr lang="en-US" b="1" dirty="0">
                <a:solidFill>
                  <a:srgbClr val="0000CC"/>
                </a:solidFill>
              </a:rPr>
              <a:t>breadth of the earth? </a:t>
            </a:r>
            <a:r>
              <a:rPr lang="en-US" b="1" dirty="0">
                <a:solidFill>
                  <a:srgbClr val="7030A0"/>
                </a:solidFill>
              </a:rPr>
              <a:t>Tell Me, if you know all this. </a:t>
            </a:r>
          </a:p>
        </p:txBody>
      </p:sp>
      <p:sp>
        <p:nvSpPr>
          <p:cNvPr id="6" name="Text Box 5"/>
          <p:cNvSpPr txBox="1">
            <a:spLocks noChangeArrowheads="1"/>
          </p:cNvSpPr>
          <p:nvPr/>
        </p:nvSpPr>
        <p:spPr bwMode="auto">
          <a:xfrm>
            <a:off x="1066800" y="138002"/>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What about the depths of the earth?</a:t>
            </a:r>
          </a:p>
        </p:txBody>
      </p:sp>
      <p:sp>
        <p:nvSpPr>
          <p:cNvPr id="7" name="Text Box 5"/>
          <p:cNvSpPr txBox="1">
            <a:spLocks noChangeArrowheads="1"/>
          </p:cNvSpPr>
          <p:nvPr/>
        </p:nvSpPr>
        <p:spPr bwMode="auto">
          <a:xfrm>
            <a:off x="1219200" y="579420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controls the gates of death &amp; His children He is storing for resurrection</a:t>
            </a:r>
          </a:p>
        </p:txBody>
      </p:sp>
    </p:spTree>
    <p:extLst>
      <p:ext uri="{BB962C8B-B14F-4D97-AF65-F5344CB8AC3E}">
        <p14:creationId xmlns:p14="http://schemas.microsoft.com/office/powerpoint/2010/main" val="330850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82169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731510"/>
            <a:ext cx="7010400" cy="914400"/>
          </a:xfrm>
        </p:spPr>
        <p:txBody>
          <a:bodyPr>
            <a:noAutofit/>
          </a:bodyPr>
          <a:lstStyle/>
          <a:p>
            <a:r>
              <a:rPr lang="en-US" sz="4800" b="1" dirty="0" smtClean="0">
                <a:solidFill>
                  <a:srgbClr val="663300"/>
                </a:solidFill>
              </a:rPr>
              <a:t>Job 38:19-21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19200" y="1447800"/>
            <a:ext cx="6858000" cy="4526290"/>
          </a:xfrm>
        </p:spPr>
        <p:txBody>
          <a:bodyPr>
            <a:normAutofit/>
          </a:bodyPr>
          <a:lstStyle/>
          <a:p>
            <a:pPr marL="0" indent="231775">
              <a:buNone/>
            </a:pPr>
            <a:r>
              <a:rPr lang="en-US" dirty="0" smtClean="0"/>
              <a:t>19 </a:t>
            </a:r>
            <a:r>
              <a:rPr lang="en-US" dirty="0"/>
              <a:t>"</a:t>
            </a:r>
            <a:r>
              <a:rPr lang="en-US" b="1" dirty="0">
                <a:solidFill>
                  <a:srgbClr val="0000CC"/>
                </a:solidFill>
              </a:rPr>
              <a:t>Where is the way to the dwelling of light</a:t>
            </a:r>
            <a:r>
              <a:rPr lang="en-US" b="1" dirty="0" smtClean="0">
                <a:solidFill>
                  <a:srgbClr val="0000CC"/>
                </a:solidFill>
              </a:rPr>
              <a:t>? And </a:t>
            </a:r>
            <a:r>
              <a:rPr lang="en-US" b="1" dirty="0">
                <a:solidFill>
                  <a:srgbClr val="0000CC"/>
                </a:solidFill>
              </a:rPr>
              <a:t>darkness, where is its place</a:t>
            </a:r>
            <a:r>
              <a:rPr lang="en-US" b="1" dirty="0" smtClean="0">
                <a:solidFill>
                  <a:srgbClr val="0000CC"/>
                </a:solidFill>
              </a:rPr>
              <a:t>, </a:t>
            </a:r>
            <a:r>
              <a:rPr lang="en-US" dirty="0" smtClean="0"/>
              <a:t>20 </a:t>
            </a:r>
            <a:r>
              <a:rPr lang="en-US" dirty="0"/>
              <a:t>That you may take it to its </a:t>
            </a:r>
            <a:r>
              <a:rPr lang="en-US" dirty="0" smtClean="0"/>
              <a:t>territory, that </a:t>
            </a:r>
            <a:r>
              <a:rPr lang="en-US" dirty="0"/>
              <a:t>you may know the paths to its home? </a:t>
            </a:r>
            <a:r>
              <a:rPr lang="en-US" dirty="0" smtClean="0"/>
              <a:t>21 </a:t>
            </a:r>
            <a:r>
              <a:rPr lang="en-US" b="1" dirty="0">
                <a:solidFill>
                  <a:srgbClr val="0000CC"/>
                </a:solidFill>
              </a:rPr>
              <a:t>Do you know it, because you were born </a:t>
            </a:r>
            <a:r>
              <a:rPr lang="en-US" b="1" dirty="0" smtClean="0">
                <a:solidFill>
                  <a:srgbClr val="0000CC"/>
                </a:solidFill>
              </a:rPr>
              <a:t>then, </a:t>
            </a:r>
            <a:r>
              <a:rPr lang="en-US" dirty="0" smtClean="0"/>
              <a:t>or </a:t>
            </a:r>
            <a:r>
              <a:rPr lang="en-US" dirty="0"/>
              <a:t>because the number of your days is great?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Creation of Light &amp; Darkness</a:t>
            </a:r>
          </a:p>
        </p:txBody>
      </p:sp>
      <p:sp>
        <p:nvSpPr>
          <p:cNvPr id="7" name="Text Box 5"/>
          <p:cNvSpPr txBox="1">
            <a:spLocks noChangeArrowheads="1"/>
          </p:cNvSpPr>
          <p:nvPr/>
        </p:nvSpPr>
        <p:spPr bwMode="auto">
          <a:xfrm>
            <a:off x="907143" y="5736273"/>
            <a:ext cx="7315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has the power &amp; wisdom to bring light into the world to control darkness</a:t>
            </a:r>
          </a:p>
        </p:txBody>
      </p:sp>
    </p:spTree>
    <p:extLst>
      <p:ext uri="{BB962C8B-B14F-4D97-AF65-F5344CB8AC3E}">
        <p14:creationId xmlns:p14="http://schemas.microsoft.com/office/powerpoint/2010/main" val="185887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228600" y="228600"/>
            <a:ext cx="9601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588005"/>
            <a:ext cx="7010400" cy="914400"/>
          </a:xfrm>
        </p:spPr>
        <p:txBody>
          <a:bodyPr>
            <a:noAutofit/>
          </a:bodyPr>
          <a:lstStyle/>
          <a:p>
            <a:r>
              <a:rPr lang="en-US" sz="4800" b="1" dirty="0" smtClean="0">
                <a:solidFill>
                  <a:srgbClr val="663300"/>
                </a:solidFill>
              </a:rPr>
              <a:t>Job 38:22-30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38200" y="1305580"/>
            <a:ext cx="7467600" cy="4648200"/>
          </a:xfrm>
        </p:spPr>
        <p:txBody>
          <a:bodyPr>
            <a:normAutofit fontScale="77500" lnSpcReduction="20000"/>
          </a:bodyPr>
          <a:lstStyle/>
          <a:p>
            <a:pPr marL="0" indent="231775">
              <a:buNone/>
            </a:pPr>
            <a:r>
              <a:rPr lang="en-US" dirty="0" smtClean="0"/>
              <a:t>22 </a:t>
            </a:r>
            <a:r>
              <a:rPr lang="en-US" dirty="0"/>
              <a:t>"Have you entered </a:t>
            </a:r>
            <a:r>
              <a:rPr lang="en-US" b="1" dirty="0">
                <a:solidFill>
                  <a:srgbClr val="0000CC"/>
                </a:solidFill>
              </a:rPr>
              <a:t>the treasury of snow</a:t>
            </a:r>
            <a:r>
              <a:rPr lang="en-US" b="1" dirty="0" smtClean="0">
                <a:solidFill>
                  <a:srgbClr val="0000CC"/>
                </a:solidFill>
              </a:rPr>
              <a:t>, </a:t>
            </a:r>
            <a:r>
              <a:rPr lang="en-US" dirty="0" smtClean="0"/>
              <a:t>or </a:t>
            </a:r>
            <a:r>
              <a:rPr lang="en-US" dirty="0"/>
              <a:t>have you seen the </a:t>
            </a:r>
            <a:r>
              <a:rPr lang="en-US" b="1" dirty="0">
                <a:solidFill>
                  <a:srgbClr val="0000CC"/>
                </a:solidFill>
              </a:rPr>
              <a:t>treasury of hail, </a:t>
            </a:r>
            <a:r>
              <a:rPr lang="en-US" dirty="0" smtClean="0"/>
              <a:t>23 </a:t>
            </a:r>
            <a:r>
              <a:rPr lang="en-US" b="1" dirty="0">
                <a:solidFill>
                  <a:srgbClr val="7030A0"/>
                </a:solidFill>
              </a:rPr>
              <a:t>Which I have reserved for the time of trouble</a:t>
            </a:r>
            <a:r>
              <a:rPr lang="en-US" b="1" dirty="0" smtClean="0">
                <a:solidFill>
                  <a:srgbClr val="7030A0"/>
                </a:solidFill>
              </a:rPr>
              <a:t>, for </a:t>
            </a:r>
            <a:r>
              <a:rPr lang="en-US" b="1" dirty="0">
                <a:solidFill>
                  <a:srgbClr val="7030A0"/>
                </a:solidFill>
              </a:rPr>
              <a:t>the day of battle and war?</a:t>
            </a:r>
            <a:r>
              <a:rPr lang="en-US" dirty="0"/>
              <a:t> </a:t>
            </a:r>
            <a:r>
              <a:rPr lang="en-US" dirty="0" smtClean="0"/>
              <a:t> 24 </a:t>
            </a:r>
            <a:r>
              <a:rPr lang="en-US" dirty="0"/>
              <a:t>By what way is </a:t>
            </a:r>
            <a:r>
              <a:rPr lang="en-US" dirty="0" smtClean="0"/>
              <a:t>lightning </a:t>
            </a:r>
            <a:r>
              <a:rPr lang="en-US" i="1" dirty="0" smtClean="0"/>
              <a:t>[NIV] </a:t>
            </a:r>
            <a:r>
              <a:rPr lang="en-US" dirty="0" smtClean="0"/>
              <a:t>is dispersed, or </a:t>
            </a:r>
            <a:r>
              <a:rPr lang="en-US" dirty="0"/>
              <a:t>the east wind scattered over the earth? </a:t>
            </a:r>
          </a:p>
          <a:p>
            <a:pPr marL="0" indent="231775">
              <a:buNone/>
            </a:pPr>
            <a:r>
              <a:rPr lang="en-US" dirty="0" smtClean="0"/>
              <a:t>25 </a:t>
            </a:r>
            <a:r>
              <a:rPr lang="en-US" dirty="0"/>
              <a:t>"Who has divided a channel for the </a:t>
            </a:r>
            <a:r>
              <a:rPr lang="en-US" b="1" dirty="0">
                <a:solidFill>
                  <a:srgbClr val="0000CC"/>
                </a:solidFill>
              </a:rPr>
              <a:t>overflowing water</a:t>
            </a:r>
            <a:r>
              <a:rPr lang="en-US" b="1" dirty="0" smtClean="0">
                <a:solidFill>
                  <a:srgbClr val="0000CC"/>
                </a:solidFill>
              </a:rPr>
              <a:t>, </a:t>
            </a:r>
            <a:r>
              <a:rPr lang="en-US" dirty="0" smtClean="0"/>
              <a:t>or </a:t>
            </a:r>
            <a:r>
              <a:rPr lang="en-US" dirty="0"/>
              <a:t>a path for the </a:t>
            </a:r>
            <a:r>
              <a:rPr lang="en-US" b="1" dirty="0">
                <a:solidFill>
                  <a:srgbClr val="0000CC"/>
                </a:solidFill>
              </a:rPr>
              <a:t>thunderbolt</a:t>
            </a:r>
            <a:r>
              <a:rPr lang="en-US" dirty="0"/>
              <a:t>, </a:t>
            </a:r>
            <a:r>
              <a:rPr lang="en-US" dirty="0" smtClean="0"/>
              <a:t>26 </a:t>
            </a:r>
            <a:r>
              <a:rPr lang="en-US" b="1" dirty="0">
                <a:solidFill>
                  <a:srgbClr val="7030A0"/>
                </a:solidFill>
              </a:rPr>
              <a:t>To cause it to </a:t>
            </a:r>
            <a:r>
              <a:rPr lang="en-US" b="1" dirty="0">
                <a:solidFill>
                  <a:srgbClr val="0000CC"/>
                </a:solidFill>
              </a:rPr>
              <a:t>rain</a:t>
            </a:r>
            <a:r>
              <a:rPr lang="en-US" b="1" dirty="0">
                <a:solidFill>
                  <a:srgbClr val="7030A0"/>
                </a:solidFill>
              </a:rPr>
              <a:t> on a land where there is no one</a:t>
            </a:r>
            <a:r>
              <a:rPr lang="en-US" b="1" dirty="0" smtClean="0">
                <a:solidFill>
                  <a:srgbClr val="7030A0"/>
                </a:solidFill>
              </a:rPr>
              <a:t>, a </a:t>
            </a:r>
            <a:r>
              <a:rPr lang="en-US" b="1" dirty="0">
                <a:solidFill>
                  <a:srgbClr val="7030A0"/>
                </a:solidFill>
              </a:rPr>
              <a:t>wilderness in which there is no man; </a:t>
            </a:r>
            <a:r>
              <a:rPr lang="en-US" dirty="0" smtClean="0"/>
              <a:t>27 </a:t>
            </a:r>
            <a:r>
              <a:rPr lang="en-US" dirty="0"/>
              <a:t>To satisfy the desolate waste</a:t>
            </a:r>
            <a:r>
              <a:rPr lang="en-US" dirty="0" smtClean="0"/>
              <a:t>, and </a:t>
            </a:r>
            <a:r>
              <a:rPr lang="en-US" dirty="0"/>
              <a:t>cause to spring forth the growth of tender grass? </a:t>
            </a:r>
            <a:r>
              <a:rPr lang="en-US" dirty="0" smtClean="0"/>
              <a:t>28 </a:t>
            </a:r>
            <a:r>
              <a:rPr lang="en-US" dirty="0"/>
              <a:t>Has the rain a father</a:t>
            </a:r>
            <a:r>
              <a:rPr lang="en-US" dirty="0" smtClean="0"/>
              <a:t>? Or </a:t>
            </a:r>
            <a:r>
              <a:rPr lang="en-US" dirty="0"/>
              <a:t>who has begotten the drops of dew? </a:t>
            </a:r>
            <a:r>
              <a:rPr lang="en-US" dirty="0" smtClean="0"/>
              <a:t> 29 </a:t>
            </a:r>
            <a:r>
              <a:rPr lang="en-US" dirty="0"/>
              <a:t>From whose womb comes the ice</a:t>
            </a:r>
            <a:r>
              <a:rPr lang="en-US" dirty="0" smtClean="0"/>
              <a:t>? And </a:t>
            </a:r>
            <a:r>
              <a:rPr lang="en-US" dirty="0"/>
              <a:t>the frost of heaven, who gives it birth? </a:t>
            </a:r>
            <a:r>
              <a:rPr lang="en-US" dirty="0" smtClean="0"/>
              <a:t> 30 </a:t>
            </a:r>
            <a:r>
              <a:rPr lang="en-US" dirty="0"/>
              <a:t>The waters harden like stone</a:t>
            </a:r>
            <a:r>
              <a:rPr lang="en-US" dirty="0" smtClean="0"/>
              <a:t>, and </a:t>
            </a:r>
            <a:r>
              <a:rPr lang="en-US" dirty="0"/>
              <a:t>the surface of the deep is frozen. </a:t>
            </a:r>
          </a:p>
        </p:txBody>
      </p:sp>
      <p:sp>
        <p:nvSpPr>
          <p:cNvPr id="6" name="Text Box 5"/>
          <p:cNvSpPr txBox="1">
            <a:spLocks noChangeArrowheads="1"/>
          </p:cNvSpPr>
          <p:nvPr/>
        </p:nvSpPr>
        <p:spPr bwMode="auto">
          <a:xfrm>
            <a:off x="1066800" y="53370"/>
            <a:ext cx="7188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even uses weather for His purpose</a:t>
            </a:r>
          </a:p>
        </p:txBody>
      </p:sp>
      <p:sp>
        <p:nvSpPr>
          <p:cNvPr id="7" name="Text Box 5"/>
          <p:cNvSpPr txBox="1">
            <a:spLocks noChangeArrowheads="1"/>
          </p:cNvSpPr>
          <p:nvPr/>
        </p:nvSpPr>
        <p:spPr bwMode="auto">
          <a:xfrm>
            <a:off x="571500" y="5858961"/>
            <a:ext cx="8001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has complete knowledge &amp; control.    He doesn’t require man to further His plans</a:t>
            </a:r>
          </a:p>
        </p:txBody>
      </p:sp>
    </p:spTree>
    <p:extLst>
      <p:ext uri="{BB962C8B-B14F-4D97-AF65-F5344CB8AC3E}">
        <p14:creationId xmlns:p14="http://schemas.microsoft.com/office/powerpoint/2010/main" val="196964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38:31-33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117600" y="1524000"/>
            <a:ext cx="6934200" cy="4429780"/>
          </a:xfrm>
        </p:spPr>
        <p:txBody>
          <a:bodyPr>
            <a:normAutofit lnSpcReduction="10000"/>
          </a:bodyPr>
          <a:lstStyle/>
          <a:p>
            <a:pPr marL="0" indent="231775">
              <a:buNone/>
            </a:pPr>
            <a:r>
              <a:rPr lang="en-US" dirty="0" smtClean="0"/>
              <a:t>31 </a:t>
            </a:r>
            <a:r>
              <a:rPr lang="en-US" dirty="0"/>
              <a:t>"Can you bind the cluster of the </a:t>
            </a:r>
            <a:r>
              <a:rPr lang="en-US" b="1" dirty="0">
                <a:solidFill>
                  <a:srgbClr val="0000CC"/>
                </a:solidFill>
              </a:rPr>
              <a:t>Pleiades</a:t>
            </a:r>
            <a:r>
              <a:rPr lang="en-US" dirty="0" smtClean="0"/>
              <a:t>, or </a:t>
            </a:r>
            <a:r>
              <a:rPr lang="en-US" dirty="0"/>
              <a:t>loose the belt of </a:t>
            </a:r>
            <a:r>
              <a:rPr lang="en-US" b="1" dirty="0">
                <a:solidFill>
                  <a:srgbClr val="0000CC"/>
                </a:solidFill>
              </a:rPr>
              <a:t>Orion</a:t>
            </a:r>
            <a:r>
              <a:rPr lang="en-US" dirty="0" smtClean="0"/>
              <a:t>?        32 </a:t>
            </a:r>
            <a:r>
              <a:rPr lang="en-US" dirty="0"/>
              <a:t>Can you bring out </a:t>
            </a:r>
            <a:r>
              <a:rPr lang="en-US" b="1" dirty="0" err="1" smtClean="0">
                <a:solidFill>
                  <a:srgbClr val="0000CC"/>
                </a:solidFill>
              </a:rPr>
              <a:t>Mazzaroth</a:t>
            </a:r>
            <a:r>
              <a:rPr lang="en-US" b="1" dirty="0" smtClean="0">
                <a:solidFill>
                  <a:srgbClr val="0000CC"/>
                </a:solidFill>
              </a:rPr>
              <a:t> </a:t>
            </a:r>
            <a:r>
              <a:rPr lang="en-US" i="1" dirty="0" smtClean="0"/>
              <a:t>[a constellation (NASB)] </a:t>
            </a:r>
            <a:r>
              <a:rPr lang="en-US" dirty="0"/>
              <a:t>in its season</a:t>
            </a:r>
            <a:r>
              <a:rPr lang="en-US" dirty="0" smtClean="0"/>
              <a:t>? Or </a:t>
            </a:r>
            <a:r>
              <a:rPr lang="en-US" dirty="0"/>
              <a:t>can you guide the </a:t>
            </a:r>
            <a:r>
              <a:rPr lang="en-US" b="1" dirty="0">
                <a:solidFill>
                  <a:srgbClr val="0000CC"/>
                </a:solidFill>
              </a:rPr>
              <a:t>Great Bear </a:t>
            </a:r>
            <a:r>
              <a:rPr lang="en-US" dirty="0"/>
              <a:t>with its cubs</a:t>
            </a:r>
            <a:r>
              <a:rPr lang="en-US" dirty="0" smtClean="0"/>
              <a:t>? 33 </a:t>
            </a:r>
            <a:r>
              <a:rPr lang="en-US" dirty="0"/>
              <a:t>Do you know the ordinances of the heavens</a:t>
            </a:r>
            <a:r>
              <a:rPr lang="en-US" dirty="0" smtClean="0"/>
              <a:t>? Can </a:t>
            </a:r>
            <a:r>
              <a:rPr lang="en-US" dirty="0"/>
              <a:t>you set their dominion over the earth? </a:t>
            </a:r>
            <a:r>
              <a:rPr lang="en-US" dirty="0" smtClean="0"/>
              <a:t> </a:t>
            </a:r>
            <a:r>
              <a:rPr lang="en-US" i="1" dirty="0" smtClean="0"/>
              <a:t>[Job admitted God made the constellations (9:9)]</a:t>
            </a:r>
            <a:endParaRPr lang="en-US" i="1"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controls the constellations</a:t>
            </a:r>
          </a:p>
        </p:txBody>
      </p:sp>
      <p:sp>
        <p:nvSpPr>
          <p:cNvPr id="7" name="Text Box 5"/>
          <p:cNvSpPr txBox="1">
            <a:spLocks noChangeArrowheads="1"/>
          </p:cNvSpPr>
          <p:nvPr/>
        </p:nvSpPr>
        <p:spPr bwMode="auto">
          <a:xfrm>
            <a:off x="1117600" y="581959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Even the stars prove God has          a carefully organized plan</a:t>
            </a:r>
          </a:p>
        </p:txBody>
      </p:sp>
    </p:spTree>
    <p:extLst>
      <p:ext uri="{BB962C8B-B14F-4D97-AF65-F5344CB8AC3E}">
        <p14:creationId xmlns:p14="http://schemas.microsoft.com/office/powerpoint/2010/main" val="405869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38:34-38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41400" y="1371600"/>
            <a:ext cx="7086600" cy="4429780"/>
          </a:xfrm>
        </p:spPr>
        <p:txBody>
          <a:bodyPr>
            <a:normAutofit fontScale="92500" lnSpcReduction="20000"/>
          </a:bodyPr>
          <a:lstStyle/>
          <a:p>
            <a:pPr marL="0" indent="231775">
              <a:buNone/>
            </a:pPr>
            <a:r>
              <a:rPr lang="en-US" dirty="0" smtClean="0"/>
              <a:t>34 </a:t>
            </a:r>
            <a:r>
              <a:rPr lang="en-US" dirty="0"/>
              <a:t>"Can you lift up your voice </a:t>
            </a:r>
            <a:r>
              <a:rPr lang="en-US" b="1" dirty="0">
                <a:solidFill>
                  <a:srgbClr val="0000CC"/>
                </a:solidFill>
              </a:rPr>
              <a:t>to the clouds</a:t>
            </a:r>
            <a:r>
              <a:rPr lang="en-US" b="1" dirty="0" smtClean="0">
                <a:solidFill>
                  <a:srgbClr val="0000CC"/>
                </a:solidFill>
              </a:rPr>
              <a:t>, that </a:t>
            </a:r>
            <a:r>
              <a:rPr lang="en-US" b="1" dirty="0">
                <a:solidFill>
                  <a:srgbClr val="0000CC"/>
                </a:solidFill>
              </a:rPr>
              <a:t>an abundance of water may cover you?</a:t>
            </a:r>
            <a:r>
              <a:rPr lang="en-US" dirty="0"/>
              <a:t> </a:t>
            </a:r>
            <a:r>
              <a:rPr lang="en-US" dirty="0" smtClean="0"/>
              <a:t>35 </a:t>
            </a:r>
            <a:r>
              <a:rPr lang="en-US" dirty="0"/>
              <a:t>Can you send out </a:t>
            </a:r>
            <a:r>
              <a:rPr lang="en-US" b="1" dirty="0" err="1">
                <a:solidFill>
                  <a:srgbClr val="0000CC"/>
                </a:solidFill>
              </a:rPr>
              <a:t>lightnings</a:t>
            </a:r>
            <a:r>
              <a:rPr lang="en-US" dirty="0"/>
              <a:t>, that they may go</a:t>
            </a:r>
            <a:r>
              <a:rPr lang="en-US" dirty="0" smtClean="0"/>
              <a:t>, and </a:t>
            </a:r>
            <a:r>
              <a:rPr lang="en-US" dirty="0"/>
              <a:t>say to you, 'Here we are!'? </a:t>
            </a:r>
          </a:p>
          <a:p>
            <a:pPr marL="0" indent="231775">
              <a:buNone/>
            </a:pPr>
            <a:r>
              <a:rPr lang="en-US" dirty="0"/>
              <a:t>36 Who has put </a:t>
            </a:r>
            <a:r>
              <a:rPr lang="en-US" b="1" dirty="0">
                <a:solidFill>
                  <a:srgbClr val="0000CC"/>
                </a:solidFill>
              </a:rPr>
              <a:t>wisdom in the mind? </a:t>
            </a:r>
            <a:r>
              <a:rPr lang="en-US" dirty="0" smtClean="0"/>
              <a:t>Or </a:t>
            </a:r>
            <a:r>
              <a:rPr lang="en-US" dirty="0"/>
              <a:t>who has given understanding to the heart? </a:t>
            </a:r>
          </a:p>
          <a:p>
            <a:pPr marL="0" indent="231775">
              <a:buNone/>
            </a:pPr>
            <a:r>
              <a:rPr lang="en-US" dirty="0"/>
              <a:t>37 Who can </a:t>
            </a:r>
            <a:r>
              <a:rPr lang="en-US" b="1" dirty="0">
                <a:solidFill>
                  <a:srgbClr val="0000CC"/>
                </a:solidFill>
              </a:rPr>
              <a:t>number the clouds </a:t>
            </a:r>
            <a:r>
              <a:rPr lang="en-US" dirty="0"/>
              <a:t>by wisdom</a:t>
            </a:r>
            <a:r>
              <a:rPr lang="en-US" dirty="0" smtClean="0"/>
              <a:t>? Or </a:t>
            </a:r>
            <a:r>
              <a:rPr lang="en-US" dirty="0"/>
              <a:t>who can </a:t>
            </a:r>
            <a:r>
              <a:rPr lang="en-US" b="1" dirty="0">
                <a:solidFill>
                  <a:srgbClr val="0000CC"/>
                </a:solidFill>
              </a:rPr>
              <a:t>pour out the bottles of heaven,</a:t>
            </a:r>
            <a:r>
              <a:rPr lang="en-US" dirty="0"/>
              <a:t> </a:t>
            </a:r>
            <a:r>
              <a:rPr lang="en-US" dirty="0" smtClean="0"/>
              <a:t>38 </a:t>
            </a:r>
            <a:r>
              <a:rPr lang="en-US" dirty="0"/>
              <a:t>When the dust hardens in clumps</a:t>
            </a:r>
            <a:r>
              <a:rPr lang="en-US" dirty="0" smtClean="0"/>
              <a:t>, and </a:t>
            </a:r>
            <a:r>
              <a:rPr lang="en-US" dirty="0"/>
              <a:t>the clods cling together?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can make it rain at the right time</a:t>
            </a:r>
          </a:p>
        </p:txBody>
      </p:sp>
      <p:sp>
        <p:nvSpPr>
          <p:cNvPr id="7" name="Text Box 5"/>
          <p:cNvSpPr txBox="1">
            <a:spLocks noChangeArrowheads="1"/>
          </p:cNvSpPr>
          <p:nvPr/>
        </p:nvSpPr>
        <p:spPr bwMode="auto">
          <a:xfrm>
            <a:off x="1041400" y="583694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has the wisdom &amp; power to bring about what His creation needs</a:t>
            </a:r>
          </a:p>
        </p:txBody>
      </p:sp>
    </p:spTree>
    <p:extLst>
      <p:ext uri="{BB962C8B-B14F-4D97-AF65-F5344CB8AC3E}">
        <p14:creationId xmlns:p14="http://schemas.microsoft.com/office/powerpoint/2010/main" val="302785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66431"/>
            <a:ext cx="4191000" cy="1600200"/>
          </a:xfrm>
        </p:spPr>
        <p:txBody>
          <a:bodyPr/>
          <a:lstStyle/>
          <a:p>
            <a:pPr eaLnBrk="1" hangingPunct="1"/>
            <a:r>
              <a:rPr lang="en-US" sz="4000" b="1" dirty="0" smtClean="0">
                <a:solidFill>
                  <a:srgbClr val="C00000"/>
                </a:solidFill>
              </a:rPr>
              <a:t>What did God Explain in Job 38</a:t>
            </a:r>
          </a:p>
        </p:txBody>
      </p:sp>
      <p:sp>
        <p:nvSpPr>
          <p:cNvPr id="4099" name="Rectangle 3"/>
          <p:cNvSpPr>
            <a:spLocks noGrp="1" noChangeArrowheads="1"/>
          </p:cNvSpPr>
          <p:nvPr>
            <p:ph type="body" idx="1"/>
          </p:nvPr>
        </p:nvSpPr>
        <p:spPr>
          <a:xfrm>
            <a:off x="465015" y="1650756"/>
            <a:ext cx="8382000" cy="3962400"/>
          </a:xfrm>
        </p:spPr>
        <p:txBody>
          <a:bodyPr>
            <a:normAutofit fontScale="92500" lnSpcReduction="10000"/>
          </a:bodyPr>
          <a:lstStyle/>
          <a:p>
            <a:pPr eaLnBrk="1" hangingPunct="1">
              <a:lnSpc>
                <a:spcPct val="90000"/>
              </a:lnSpc>
            </a:pPr>
            <a:r>
              <a:rPr lang="en-US" b="1" dirty="0" smtClean="0">
                <a:solidFill>
                  <a:srgbClr val="0000CC"/>
                </a:solidFill>
              </a:rPr>
              <a:t>Used the inanimate creation </a:t>
            </a:r>
            <a:r>
              <a:rPr lang="en-US" dirty="0" smtClean="0"/>
              <a:t>to                                   show the unbelievable wisdom and power God has to make and sustain this creation</a:t>
            </a:r>
          </a:p>
          <a:p>
            <a:pPr lvl="1">
              <a:lnSpc>
                <a:spcPct val="90000"/>
              </a:lnSpc>
            </a:pPr>
            <a:r>
              <a:rPr lang="en-US" dirty="0" smtClean="0"/>
              <a:t>This should cause Job to rethink his challenges to God’s unjust treatment of him.</a:t>
            </a:r>
          </a:p>
          <a:p>
            <a:pPr eaLnBrk="1" hangingPunct="1">
              <a:lnSpc>
                <a:spcPct val="90000"/>
              </a:lnSpc>
            </a:pPr>
            <a:r>
              <a:rPr lang="en-US" b="1" dirty="0" smtClean="0">
                <a:solidFill>
                  <a:srgbClr val="0000CC"/>
                </a:solidFill>
              </a:rPr>
              <a:t>Illustrated to Job that God sometimes uses the natural components </a:t>
            </a:r>
            <a:r>
              <a:rPr lang="en-US" dirty="0" smtClean="0"/>
              <a:t>of our world to take care of His people and limit the wicked</a:t>
            </a:r>
          </a:p>
          <a:p>
            <a:pPr lvl="1">
              <a:lnSpc>
                <a:spcPct val="90000"/>
              </a:lnSpc>
            </a:pPr>
            <a:r>
              <a:rPr lang="en-US" dirty="0" smtClean="0"/>
              <a:t>This should cause Job to reconsider his claim that God does nothing to punish the wicked in this life.</a:t>
            </a:r>
          </a:p>
          <a:p>
            <a:pPr eaLnBrk="1" hangingPunct="1">
              <a:lnSpc>
                <a:spcPct val="90000"/>
              </a:lnSpc>
            </a:pPr>
            <a:endParaRPr lang="en-US" dirty="0" smtClean="0"/>
          </a:p>
        </p:txBody>
      </p:sp>
      <p:sp>
        <p:nvSpPr>
          <p:cNvPr id="4100" name="Text Box 5"/>
          <p:cNvSpPr txBox="1">
            <a:spLocks noChangeArrowheads="1"/>
          </p:cNvSpPr>
          <p:nvPr/>
        </p:nvSpPr>
        <p:spPr bwMode="auto">
          <a:xfrm>
            <a:off x="465015" y="55626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Job is reflecting on all that      has happened in a new light</a:t>
            </a:r>
            <a:endParaRPr lang="en-US" sz="3600" b="1" dirty="0">
              <a:solidFill>
                <a:srgbClr val="00B050"/>
              </a:solidFill>
              <a:latin typeface="Comic Sans MS" pitchFamily="66" charset="0"/>
            </a:endParaRPr>
          </a:p>
        </p:txBody>
      </p:sp>
      <p:pic>
        <p:nvPicPr>
          <p:cNvPr id="1026" name="Picture 2" descr="Image result for what have we learned so f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07" y="76200"/>
            <a:ext cx="286540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8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frican animals at watering hole"/>
          <p:cNvPicPr>
            <a:picLocks noChangeAspect="1" noChangeArrowheads="1"/>
          </p:cNvPicPr>
          <p:nvPr/>
        </p:nvPicPr>
        <p:blipFill rotWithShape="1">
          <a:blip r:embed="rId2">
            <a:extLst>
              <a:ext uri="{28A0092B-C50C-407E-A947-70E740481C1C}">
                <a14:useLocalDpi xmlns:a14="http://schemas.microsoft.com/office/drawing/2010/main" val="0"/>
              </a:ext>
            </a:extLst>
          </a:blip>
          <a:srcRect l="7980"/>
          <a:stretch/>
        </p:blipFill>
        <p:spPr bwMode="auto">
          <a:xfrm>
            <a:off x="0" y="0"/>
            <a:ext cx="916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81000" y="76200"/>
            <a:ext cx="8382000" cy="1669688"/>
          </a:xfrm>
          <a:prstGeom prst="rect">
            <a:avLst/>
          </a:prstGeom>
          <a:noFill/>
          <a:ln w="9525">
            <a:noFill/>
            <a:miter lim="800000"/>
            <a:headEnd/>
            <a:tailEnd/>
          </a:ln>
        </p:spPr>
        <p:txBody>
          <a:bodyPr wrap="square">
            <a:spAutoFit/>
          </a:bodyPr>
          <a:lstStyle/>
          <a:p>
            <a:pPr algn="ctr">
              <a:lnSpc>
                <a:spcPts val="4100"/>
              </a:lnSpc>
              <a:spcBef>
                <a:spcPct val="50000"/>
              </a:spcBef>
            </a:pPr>
            <a:r>
              <a:rPr lang="en-US" sz="3600" b="1" dirty="0" smtClean="0">
                <a:solidFill>
                  <a:srgbClr val="0000CC"/>
                </a:solidFill>
                <a:latin typeface="Comic Sans MS" pitchFamily="66" charset="0"/>
              </a:rPr>
              <a:t>God’s control, wisdom &amp; faithfulness in caring for the variety His animals &amp; His Children - Job 39</a:t>
            </a:r>
          </a:p>
        </p:txBody>
      </p:sp>
    </p:spTree>
    <p:extLst>
      <p:ext uri="{BB962C8B-B14F-4D97-AF65-F5344CB8AC3E}">
        <p14:creationId xmlns:p14="http://schemas.microsoft.com/office/powerpoint/2010/main" val="167699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762000"/>
            <a:ext cx="9158514" cy="5181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07975" y="1113727"/>
            <a:ext cx="7010400" cy="914400"/>
          </a:xfrm>
        </p:spPr>
        <p:txBody>
          <a:bodyPr>
            <a:noAutofit/>
          </a:bodyPr>
          <a:lstStyle/>
          <a:p>
            <a:r>
              <a:rPr lang="en-US" sz="4800" b="1" dirty="0" smtClean="0">
                <a:solidFill>
                  <a:srgbClr val="663300"/>
                </a:solidFill>
              </a:rPr>
              <a:t>Job 38:39-41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831885"/>
            <a:ext cx="7086600" cy="4429780"/>
          </a:xfrm>
        </p:spPr>
        <p:txBody>
          <a:bodyPr>
            <a:normAutofit/>
          </a:bodyPr>
          <a:lstStyle/>
          <a:p>
            <a:pPr marL="0" indent="231775">
              <a:buNone/>
            </a:pPr>
            <a:r>
              <a:rPr lang="en-US" dirty="0" smtClean="0"/>
              <a:t>39 </a:t>
            </a:r>
            <a:r>
              <a:rPr lang="en-US" dirty="0"/>
              <a:t>"Can you hunt the </a:t>
            </a:r>
            <a:r>
              <a:rPr lang="en-US" b="1" dirty="0">
                <a:solidFill>
                  <a:srgbClr val="0000CC"/>
                </a:solidFill>
              </a:rPr>
              <a:t>prey for the lion</a:t>
            </a:r>
            <a:r>
              <a:rPr lang="en-US" dirty="0" smtClean="0"/>
              <a:t>, or </a:t>
            </a:r>
            <a:r>
              <a:rPr lang="en-US" dirty="0"/>
              <a:t>satisfy the appetite of the young lions</a:t>
            </a:r>
            <a:r>
              <a:rPr lang="en-US" dirty="0" smtClean="0"/>
              <a:t>, 40 </a:t>
            </a:r>
            <a:r>
              <a:rPr lang="en-US" dirty="0"/>
              <a:t>When they crouch in their dens</a:t>
            </a:r>
            <a:r>
              <a:rPr lang="en-US" dirty="0" smtClean="0"/>
              <a:t>, or </a:t>
            </a:r>
            <a:r>
              <a:rPr lang="en-US" dirty="0"/>
              <a:t>lurk in their lairs to lie in wait? </a:t>
            </a:r>
          </a:p>
          <a:p>
            <a:pPr marL="0" indent="231775">
              <a:buNone/>
            </a:pPr>
            <a:r>
              <a:rPr lang="en-US" dirty="0"/>
              <a:t>41 Who provides </a:t>
            </a:r>
            <a:r>
              <a:rPr lang="en-US" b="1" dirty="0">
                <a:solidFill>
                  <a:srgbClr val="0000CC"/>
                </a:solidFill>
              </a:rPr>
              <a:t>food for the raven</a:t>
            </a:r>
            <a:r>
              <a:rPr lang="en-US" b="1" dirty="0" smtClean="0">
                <a:solidFill>
                  <a:srgbClr val="0000CC"/>
                </a:solidFill>
              </a:rPr>
              <a:t>, </a:t>
            </a:r>
            <a:r>
              <a:rPr lang="en-US" b="1" dirty="0" smtClean="0">
                <a:solidFill>
                  <a:srgbClr val="7030A0"/>
                </a:solidFill>
              </a:rPr>
              <a:t>when </a:t>
            </a:r>
            <a:r>
              <a:rPr lang="en-US" b="1" dirty="0">
                <a:solidFill>
                  <a:srgbClr val="7030A0"/>
                </a:solidFill>
              </a:rPr>
              <a:t>its young ones cry to God</a:t>
            </a:r>
            <a:r>
              <a:rPr lang="en-US" b="1" dirty="0" smtClean="0">
                <a:solidFill>
                  <a:srgbClr val="7030A0"/>
                </a:solidFill>
              </a:rPr>
              <a:t>, </a:t>
            </a:r>
            <a:r>
              <a:rPr lang="en-US" dirty="0" smtClean="0"/>
              <a:t>and </a:t>
            </a:r>
            <a:r>
              <a:rPr lang="en-US" dirty="0"/>
              <a:t>wander about for lack of food? </a:t>
            </a:r>
          </a:p>
        </p:txBody>
      </p:sp>
      <p:sp>
        <p:nvSpPr>
          <p:cNvPr id="6" name="Text Box 5"/>
          <p:cNvSpPr txBox="1">
            <a:spLocks noChangeArrowheads="1"/>
          </p:cNvSpPr>
          <p:nvPr/>
        </p:nvSpPr>
        <p:spPr bwMode="auto">
          <a:xfrm>
            <a:off x="0" y="127397"/>
            <a:ext cx="6934200" cy="89255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C00000"/>
                </a:solidFill>
                <a:latin typeface="Comic Sans MS" pitchFamily="66" charset="0"/>
              </a:rPr>
              <a:t>God knows how to provide food         for predators and scavengers</a:t>
            </a:r>
          </a:p>
        </p:txBody>
      </p:sp>
      <p:sp>
        <p:nvSpPr>
          <p:cNvPr id="7" name="Text Box 5"/>
          <p:cNvSpPr txBox="1">
            <a:spLocks noChangeArrowheads="1"/>
          </p:cNvSpPr>
          <p:nvPr/>
        </p:nvSpPr>
        <p:spPr bwMode="auto">
          <a:xfrm>
            <a:off x="2438400" y="5695999"/>
            <a:ext cx="6934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Sometimes God feeds ravens   through the leftovers of lions</a:t>
            </a:r>
          </a:p>
        </p:txBody>
      </p:sp>
      <p:sp>
        <p:nvSpPr>
          <p:cNvPr id="2" name="AutoShape 2" descr="Image result for lion and cubs ea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6248400" y="79478"/>
            <a:ext cx="2819400" cy="1880943"/>
          </a:xfrm>
          <a:prstGeom prst="rect">
            <a:avLst/>
          </a:prstGeom>
        </p:spPr>
      </p:pic>
      <p:pic>
        <p:nvPicPr>
          <p:cNvPr id="1030" name="Picture 6" descr="Image result for raven feeding bab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410201"/>
            <a:ext cx="272598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9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152400"/>
            <a:ext cx="8229600" cy="707886"/>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C00000"/>
                </a:solidFill>
                <a:latin typeface="Comic Sans MS" pitchFamily="66" charset="0"/>
              </a:rPr>
              <a:t>Useful Resources on Job</a:t>
            </a:r>
            <a:endParaRPr lang="en-US" sz="4000" b="1" dirty="0">
              <a:solidFill>
                <a:srgbClr val="C00000"/>
              </a:solidFill>
              <a:latin typeface="Comic Sans MS" pitchFamily="66" charset="0"/>
            </a:endParaRPr>
          </a:p>
        </p:txBody>
      </p:sp>
      <p:sp>
        <p:nvSpPr>
          <p:cNvPr id="3" name="Text Box 5"/>
          <p:cNvSpPr txBox="1">
            <a:spLocks noChangeArrowheads="1"/>
          </p:cNvSpPr>
          <p:nvPr/>
        </p:nvSpPr>
        <p:spPr bwMode="auto">
          <a:xfrm>
            <a:off x="5105400" y="4385506"/>
            <a:ext cx="44958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Audio</a:t>
            </a:r>
            <a:endParaRPr lang="en-US" sz="3600" b="1" dirty="0">
              <a:solidFill>
                <a:srgbClr val="00B050"/>
              </a:solidFill>
              <a:latin typeface="Comic Sans MS" pitchFamily="66" charset="0"/>
            </a:endParaRPr>
          </a:p>
        </p:txBody>
      </p:sp>
      <p:sp>
        <p:nvSpPr>
          <p:cNvPr id="4" name="Text Box 5"/>
          <p:cNvSpPr txBox="1">
            <a:spLocks noChangeArrowheads="1"/>
          </p:cNvSpPr>
          <p:nvPr/>
        </p:nvSpPr>
        <p:spPr bwMode="auto">
          <a:xfrm>
            <a:off x="5929427" y="4903147"/>
            <a:ext cx="3086100" cy="1631216"/>
          </a:xfrm>
          <a:prstGeom prst="rect">
            <a:avLst/>
          </a:prstGeom>
          <a:noFill/>
          <a:ln w="9525">
            <a:noFill/>
            <a:miter lim="800000"/>
            <a:headEnd/>
            <a:tailEnd/>
          </a:ln>
        </p:spPr>
        <p:txBody>
          <a:bodyPr wrap="square">
            <a:spAutoFit/>
          </a:bodyPr>
          <a:lstStyle/>
          <a:p>
            <a:pPr algn="ctr"/>
            <a:r>
              <a:rPr lang="en-US" sz="2400" b="1" dirty="0" smtClean="0">
                <a:solidFill>
                  <a:srgbClr val="7030A0"/>
                </a:solidFill>
                <a:latin typeface="Comic Sans MS" pitchFamily="66" charset="0"/>
              </a:rPr>
              <a:t>Roy Styles</a:t>
            </a:r>
          </a:p>
          <a:p>
            <a:pPr algn="ctr"/>
            <a:r>
              <a:rPr lang="en-US" sz="2400" b="1" dirty="0" smtClean="0">
                <a:solidFill>
                  <a:srgbClr val="7030A0"/>
                </a:solidFill>
                <a:latin typeface="Comic Sans MS" pitchFamily="66" charset="0"/>
              </a:rPr>
              <a:t>John </a:t>
            </a:r>
            <a:r>
              <a:rPr lang="en-US" sz="2400" b="1" dirty="0" err="1" smtClean="0">
                <a:solidFill>
                  <a:srgbClr val="7030A0"/>
                </a:solidFill>
                <a:latin typeface="Comic Sans MS" pitchFamily="66" charset="0"/>
              </a:rPr>
              <a:t>Launchbury</a:t>
            </a:r>
            <a:endParaRPr lang="en-US" sz="2400" b="1" dirty="0" smtClean="0">
              <a:solidFill>
                <a:srgbClr val="7030A0"/>
              </a:solidFill>
              <a:latin typeface="Comic Sans MS" pitchFamily="66" charset="0"/>
            </a:endParaRPr>
          </a:p>
          <a:p>
            <a:pPr algn="ctr"/>
            <a:r>
              <a:rPr lang="en-US" sz="2400" b="1" dirty="0" smtClean="0">
                <a:solidFill>
                  <a:srgbClr val="7030A0"/>
                </a:solidFill>
                <a:latin typeface="Comic Sans MS" pitchFamily="66" charset="0"/>
              </a:rPr>
              <a:t>John </a:t>
            </a:r>
            <a:r>
              <a:rPr lang="en-US" sz="2400" b="1" dirty="0" err="1" smtClean="0">
                <a:solidFill>
                  <a:srgbClr val="7030A0"/>
                </a:solidFill>
                <a:latin typeface="Comic Sans MS" pitchFamily="66" charset="0"/>
              </a:rPr>
              <a:t>Pople</a:t>
            </a:r>
            <a:endParaRPr lang="en-US" sz="2400" b="1" dirty="0" smtClean="0">
              <a:solidFill>
                <a:srgbClr val="7030A0"/>
              </a:solidFill>
              <a:latin typeface="Comic Sans MS" pitchFamily="66" charset="0"/>
            </a:endParaRPr>
          </a:p>
          <a:p>
            <a:pPr algn="ctr"/>
            <a:r>
              <a:rPr lang="en-US" sz="2400" b="1" dirty="0" smtClean="0">
                <a:solidFill>
                  <a:srgbClr val="7030A0"/>
                </a:solidFill>
                <a:latin typeface="Comic Sans MS" pitchFamily="66" charset="0"/>
              </a:rPr>
              <a:t>Neville Clark</a:t>
            </a:r>
            <a:endParaRPr lang="en-US" sz="2400" b="1" dirty="0">
              <a:solidFill>
                <a:srgbClr val="7030A0"/>
              </a:solidFill>
              <a:latin typeface="Comic Sans MS" pitchFamily="66" charset="0"/>
            </a:endParaRPr>
          </a:p>
        </p:txBody>
      </p:sp>
      <p:pic>
        <p:nvPicPr>
          <p:cNvPr id="5" name="Picture 4"/>
          <p:cNvPicPr>
            <a:picLocks noChangeAspect="1"/>
          </p:cNvPicPr>
          <p:nvPr/>
        </p:nvPicPr>
        <p:blipFill>
          <a:blip r:embed="rId2"/>
          <a:stretch>
            <a:fillRect/>
          </a:stretch>
        </p:blipFill>
        <p:spPr>
          <a:xfrm>
            <a:off x="2719920" y="865812"/>
            <a:ext cx="2129525" cy="3096588"/>
          </a:xfrm>
          <a:prstGeom prst="rect">
            <a:avLst/>
          </a:prstGeom>
        </p:spPr>
      </p:pic>
      <p:pic>
        <p:nvPicPr>
          <p:cNvPr id="6" name="Picture 5"/>
          <p:cNvPicPr>
            <a:picLocks noChangeAspect="1"/>
          </p:cNvPicPr>
          <p:nvPr/>
        </p:nvPicPr>
        <p:blipFill rotWithShape="1">
          <a:blip r:embed="rId3"/>
          <a:srcRect t="7503" b="3608"/>
          <a:stretch/>
        </p:blipFill>
        <p:spPr>
          <a:xfrm>
            <a:off x="322636" y="867805"/>
            <a:ext cx="2168684" cy="3048000"/>
          </a:xfrm>
          <a:prstGeom prst="rect">
            <a:avLst/>
          </a:prstGeom>
        </p:spPr>
      </p:pic>
      <p:pic>
        <p:nvPicPr>
          <p:cNvPr id="7" name="Picture 6"/>
          <p:cNvPicPr>
            <a:picLocks noChangeAspect="1"/>
          </p:cNvPicPr>
          <p:nvPr/>
        </p:nvPicPr>
        <p:blipFill>
          <a:blip r:embed="rId4"/>
          <a:stretch>
            <a:fillRect/>
          </a:stretch>
        </p:blipFill>
        <p:spPr>
          <a:xfrm>
            <a:off x="5105400" y="874211"/>
            <a:ext cx="3945340" cy="2970087"/>
          </a:xfrm>
          <a:prstGeom prst="rect">
            <a:avLst/>
          </a:prstGeom>
        </p:spPr>
      </p:pic>
      <p:sp>
        <p:nvSpPr>
          <p:cNvPr id="8" name="TextBox 7"/>
          <p:cNvSpPr txBox="1"/>
          <p:nvPr/>
        </p:nvSpPr>
        <p:spPr>
          <a:xfrm>
            <a:off x="7543800" y="2450981"/>
            <a:ext cx="1752600" cy="307777"/>
          </a:xfrm>
          <a:prstGeom prst="rect">
            <a:avLst/>
          </a:prstGeom>
          <a:noFill/>
        </p:spPr>
        <p:txBody>
          <a:bodyPr wrap="square" rtlCol="0">
            <a:spAutoFit/>
          </a:bodyPr>
          <a:lstStyle/>
          <a:p>
            <a:r>
              <a:rPr lang="en-US" sz="1400" dirty="0" smtClean="0"/>
              <a:t>John Roberts</a:t>
            </a:r>
            <a:endParaRPr lang="en-US" sz="1400" dirty="0"/>
          </a:p>
        </p:txBody>
      </p:sp>
      <p:sp>
        <p:nvSpPr>
          <p:cNvPr id="9" name="Rectangle 8"/>
          <p:cNvSpPr/>
          <p:nvPr/>
        </p:nvSpPr>
        <p:spPr>
          <a:xfrm>
            <a:off x="5078045" y="860286"/>
            <a:ext cx="3989755" cy="302296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4191000"/>
            <a:ext cx="5468564" cy="2308324"/>
          </a:xfrm>
          <a:prstGeom prst="rect">
            <a:avLst/>
          </a:prstGeom>
          <a:noFill/>
        </p:spPr>
        <p:txBody>
          <a:bodyPr wrap="square" rtlCol="0">
            <a:spAutoFit/>
          </a:bodyPr>
          <a:lstStyle/>
          <a:p>
            <a:r>
              <a:rPr lang="en-US" sz="3200" b="1" dirty="0" smtClean="0">
                <a:solidFill>
                  <a:srgbClr val="663300"/>
                </a:solidFill>
              </a:rPr>
              <a:t>                  Articles:</a:t>
            </a:r>
          </a:p>
          <a:p>
            <a:pPr marL="344488" indent="-344488"/>
            <a:r>
              <a:rPr lang="en-US" sz="2800" b="1" dirty="0" err="1" smtClean="0">
                <a:solidFill>
                  <a:srgbClr val="0000CC"/>
                </a:solidFill>
              </a:rPr>
              <a:t>Elihu’s</a:t>
            </a:r>
            <a:r>
              <a:rPr lang="en-US" sz="2800" b="1" dirty="0" smtClean="0">
                <a:solidFill>
                  <a:srgbClr val="0000CC"/>
                </a:solidFill>
              </a:rPr>
              <a:t> Place in the Book of Job</a:t>
            </a:r>
            <a:r>
              <a:rPr lang="en-US" sz="2800" b="1" dirty="0" smtClean="0">
                <a:solidFill>
                  <a:srgbClr val="008000"/>
                </a:solidFill>
              </a:rPr>
              <a:t> </a:t>
            </a:r>
            <a:r>
              <a:rPr lang="en-US" sz="2800" dirty="0" smtClean="0"/>
              <a:t>– John Carter 1950</a:t>
            </a:r>
          </a:p>
          <a:p>
            <a:pPr marL="344488" indent="-344488"/>
            <a:r>
              <a:rPr lang="en-US" sz="2800" b="1" dirty="0" smtClean="0">
                <a:solidFill>
                  <a:srgbClr val="0000CC"/>
                </a:solidFill>
              </a:rPr>
              <a:t>The Perfecting of Job </a:t>
            </a:r>
            <a:r>
              <a:rPr lang="en-US" sz="2800" dirty="0" smtClean="0"/>
              <a:t>–                     Fred Pearce 1950</a:t>
            </a:r>
            <a:endParaRPr lang="en-US" sz="2800" dirty="0"/>
          </a:p>
        </p:txBody>
      </p:sp>
    </p:spTree>
    <p:extLst>
      <p:ext uri="{BB962C8B-B14F-4D97-AF65-F5344CB8AC3E}">
        <p14:creationId xmlns:p14="http://schemas.microsoft.com/office/powerpoint/2010/main" val="120980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304800" y="152400"/>
            <a:ext cx="9448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39:1-4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685800" y="1524000"/>
            <a:ext cx="7543800" cy="4429780"/>
          </a:xfrm>
        </p:spPr>
        <p:txBody>
          <a:bodyPr>
            <a:normAutofit fontScale="92500" lnSpcReduction="10000"/>
          </a:bodyPr>
          <a:lstStyle/>
          <a:p>
            <a:pPr marL="0" indent="231775">
              <a:buNone/>
            </a:pPr>
            <a:r>
              <a:rPr lang="en-US" b="1" dirty="0" smtClean="0">
                <a:solidFill>
                  <a:srgbClr val="0000CC"/>
                </a:solidFill>
              </a:rPr>
              <a:t>"</a:t>
            </a:r>
            <a:r>
              <a:rPr lang="en-US" b="1" dirty="0">
                <a:solidFill>
                  <a:srgbClr val="0000CC"/>
                </a:solidFill>
              </a:rPr>
              <a:t>Do you know the time when </a:t>
            </a:r>
            <a:r>
              <a:rPr lang="en-US" b="1" dirty="0" smtClean="0">
                <a:solidFill>
                  <a:srgbClr val="0000CC"/>
                </a:solidFill>
              </a:rPr>
              <a:t>the                   </a:t>
            </a:r>
            <a:r>
              <a:rPr lang="en-US" b="1" u="sng" dirty="0">
                <a:solidFill>
                  <a:srgbClr val="0000CC"/>
                </a:solidFill>
              </a:rPr>
              <a:t>wild</a:t>
            </a:r>
            <a:r>
              <a:rPr lang="en-US" b="1" dirty="0">
                <a:solidFill>
                  <a:srgbClr val="0000CC"/>
                </a:solidFill>
              </a:rPr>
              <a:t> mountain goats bear young</a:t>
            </a:r>
            <a:r>
              <a:rPr lang="en-US" b="1" dirty="0" smtClean="0">
                <a:solidFill>
                  <a:srgbClr val="0000CC"/>
                </a:solidFill>
              </a:rPr>
              <a:t>? </a:t>
            </a:r>
            <a:r>
              <a:rPr lang="en-US" dirty="0" smtClean="0"/>
              <a:t>Or                       </a:t>
            </a:r>
            <a:r>
              <a:rPr lang="en-US" dirty="0"/>
              <a:t>can you mark when </a:t>
            </a:r>
            <a:r>
              <a:rPr lang="en-US" b="1" dirty="0">
                <a:solidFill>
                  <a:srgbClr val="0000CC"/>
                </a:solidFill>
              </a:rPr>
              <a:t>the deer </a:t>
            </a:r>
            <a:r>
              <a:rPr lang="en-US" dirty="0" smtClean="0"/>
              <a:t>gives                   </a:t>
            </a:r>
            <a:r>
              <a:rPr lang="en-US" dirty="0"/>
              <a:t>birth</a:t>
            </a:r>
            <a:r>
              <a:rPr lang="en-US" dirty="0" smtClean="0"/>
              <a:t>? 2 </a:t>
            </a:r>
            <a:r>
              <a:rPr lang="en-US" dirty="0"/>
              <a:t>Can you number the months that they fulfill</a:t>
            </a:r>
            <a:r>
              <a:rPr lang="en-US" dirty="0" smtClean="0"/>
              <a:t>? Or </a:t>
            </a:r>
            <a:r>
              <a:rPr lang="en-US" dirty="0"/>
              <a:t>do you know the time when they bear young? </a:t>
            </a:r>
            <a:r>
              <a:rPr lang="en-US" dirty="0" smtClean="0"/>
              <a:t> 3 </a:t>
            </a:r>
            <a:r>
              <a:rPr lang="en-US" dirty="0"/>
              <a:t>They bow down</a:t>
            </a:r>
            <a:r>
              <a:rPr lang="en-US" dirty="0" smtClean="0"/>
              <a:t>, they </a:t>
            </a:r>
            <a:r>
              <a:rPr lang="en-US" dirty="0"/>
              <a:t>bring forth their young</a:t>
            </a:r>
            <a:r>
              <a:rPr lang="en-US" dirty="0" smtClean="0"/>
              <a:t>, they </a:t>
            </a:r>
            <a:r>
              <a:rPr lang="en-US" dirty="0"/>
              <a:t>deliver their offspring</a:t>
            </a:r>
            <a:r>
              <a:rPr lang="en-US" dirty="0" smtClean="0"/>
              <a:t>.   4 </a:t>
            </a:r>
            <a:r>
              <a:rPr lang="en-US" b="1" dirty="0">
                <a:solidFill>
                  <a:srgbClr val="0000CC"/>
                </a:solidFill>
              </a:rPr>
              <a:t>Their young ones are healthy</a:t>
            </a:r>
            <a:r>
              <a:rPr lang="en-US" b="1" dirty="0" smtClean="0">
                <a:solidFill>
                  <a:srgbClr val="0000CC"/>
                </a:solidFill>
              </a:rPr>
              <a:t>, they </a:t>
            </a:r>
            <a:r>
              <a:rPr lang="en-US" b="1" dirty="0">
                <a:solidFill>
                  <a:srgbClr val="0000CC"/>
                </a:solidFill>
              </a:rPr>
              <a:t>grow strong with grain</a:t>
            </a:r>
            <a:r>
              <a:rPr lang="en-US" b="1" dirty="0" smtClean="0">
                <a:solidFill>
                  <a:srgbClr val="0000CC"/>
                </a:solidFill>
              </a:rPr>
              <a:t>; they </a:t>
            </a:r>
            <a:r>
              <a:rPr lang="en-US" b="1" dirty="0">
                <a:solidFill>
                  <a:srgbClr val="0000CC"/>
                </a:solidFill>
              </a:rPr>
              <a:t>depart and do not return to them</a:t>
            </a:r>
            <a:r>
              <a:rPr lang="en-US" b="1" dirty="0" smtClean="0">
                <a:solidFill>
                  <a:srgbClr val="0000CC"/>
                </a:solidFill>
              </a:rPr>
              <a:t>.</a:t>
            </a:r>
            <a:r>
              <a:rPr lang="en-US" dirty="0" smtClean="0"/>
              <a:t> </a:t>
            </a:r>
            <a:r>
              <a:rPr lang="en-US" i="1" dirty="0" smtClean="0"/>
              <a:t>[independent of man]</a:t>
            </a:r>
            <a:endParaRPr lang="en-US" i="1" dirty="0"/>
          </a:p>
        </p:txBody>
      </p:sp>
      <p:sp>
        <p:nvSpPr>
          <p:cNvPr id="6" name="Text Box 5"/>
          <p:cNvSpPr txBox="1">
            <a:spLocks noChangeArrowheads="1"/>
          </p:cNvSpPr>
          <p:nvPr/>
        </p:nvSpPr>
        <p:spPr bwMode="auto">
          <a:xfrm>
            <a:off x="1600200" y="889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designed the birth of animals</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takes care of them all</a:t>
            </a:r>
          </a:p>
        </p:txBody>
      </p:sp>
      <p:pic>
        <p:nvPicPr>
          <p:cNvPr id="8194" name="Picture 2" descr="Image result for wild mountain goats isra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72" r="20028"/>
          <a:stretch/>
        </p:blipFill>
        <p:spPr bwMode="auto">
          <a:xfrm>
            <a:off x="6781800" y="662920"/>
            <a:ext cx="2286000" cy="21246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deer in israel"/>
          <p:cNvPicPr>
            <a:picLocks noChangeAspect="1" noChangeArrowheads="1"/>
          </p:cNvPicPr>
          <p:nvPr/>
        </p:nvPicPr>
        <p:blipFill rotWithShape="1">
          <a:blip r:embed="rId5">
            <a:extLst>
              <a:ext uri="{28A0092B-C50C-407E-A947-70E740481C1C}">
                <a14:useLocalDpi xmlns:a14="http://schemas.microsoft.com/office/drawing/2010/main" val="0"/>
              </a:ext>
            </a:extLst>
          </a:blip>
          <a:srcRect r="33389" b="24000"/>
          <a:stretch/>
        </p:blipFill>
        <p:spPr bwMode="auto">
          <a:xfrm>
            <a:off x="-11112" y="201388"/>
            <a:ext cx="1825625" cy="13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65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188200" cy="914400"/>
          </a:xfrm>
        </p:spPr>
        <p:txBody>
          <a:bodyPr>
            <a:noAutofit/>
          </a:bodyPr>
          <a:lstStyle/>
          <a:p>
            <a:r>
              <a:rPr lang="en-US" sz="4800" b="1" dirty="0" smtClean="0">
                <a:solidFill>
                  <a:srgbClr val="663300"/>
                </a:solidFill>
              </a:rPr>
              <a:t>Job 39:5-8 </a:t>
            </a:r>
            <a:r>
              <a:rPr lang="en-US" sz="4000" b="1" dirty="0" smtClean="0">
                <a:solidFill>
                  <a:srgbClr val="663300"/>
                </a:solidFill>
              </a:rPr>
              <a:t>(NASB)</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239000" cy="4648200"/>
          </a:xfrm>
        </p:spPr>
        <p:txBody>
          <a:bodyPr>
            <a:normAutofit lnSpcReduction="10000"/>
          </a:bodyPr>
          <a:lstStyle/>
          <a:p>
            <a:pPr marL="0" indent="231775">
              <a:buNone/>
            </a:pPr>
            <a:r>
              <a:rPr lang="en-US" dirty="0" smtClean="0"/>
              <a:t>5 </a:t>
            </a:r>
            <a:r>
              <a:rPr lang="en-US" dirty="0"/>
              <a:t>"Who sent out the </a:t>
            </a:r>
            <a:r>
              <a:rPr lang="en-US" b="1" u="sng" dirty="0">
                <a:solidFill>
                  <a:srgbClr val="0000CC"/>
                </a:solidFill>
              </a:rPr>
              <a:t>wild</a:t>
            </a:r>
            <a:r>
              <a:rPr lang="en-US" b="1" dirty="0">
                <a:solidFill>
                  <a:srgbClr val="0000CC"/>
                </a:solidFill>
              </a:rPr>
              <a:t> donkey </a:t>
            </a:r>
            <a:r>
              <a:rPr lang="en-US" dirty="0"/>
              <a:t>free</a:t>
            </a:r>
            <a:r>
              <a:rPr lang="en-US" dirty="0" smtClean="0"/>
              <a:t>? And </a:t>
            </a:r>
            <a:r>
              <a:rPr lang="en-US" dirty="0"/>
              <a:t>who loosed the bonds of the swift donkey</a:t>
            </a:r>
            <a:r>
              <a:rPr lang="en-US" dirty="0" smtClean="0"/>
              <a:t>, 6 to </a:t>
            </a:r>
            <a:r>
              <a:rPr lang="en-US" dirty="0"/>
              <a:t>whom I gave the wilderness for a </a:t>
            </a:r>
            <a:r>
              <a:rPr lang="en-US" dirty="0" smtClean="0"/>
              <a:t>home and </a:t>
            </a:r>
            <a:r>
              <a:rPr lang="en-US" dirty="0"/>
              <a:t>the salt land for his dwelling place? </a:t>
            </a:r>
            <a:r>
              <a:rPr lang="en-US" dirty="0" smtClean="0"/>
              <a:t>7 </a:t>
            </a:r>
            <a:r>
              <a:rPr lang="en-US" dirty="0"/>
              <a:t>"He scorns the tumult of the city</a:t>
            </a:r>
            <a:r>
              <a:rPr lang="en-US" dirty="0" smtClean="0"/>
              <a:t>, the </a:t>
            </a:r>
            <a:r>
              <a:rPr lang="en-US" dirty="0" err="1"/>
              <a:t>shoutings</a:t>
            </a:r>
            <a:r>
              <a:rPr lang="en-US" dirty="0"/>
              <a:t> of the driver he does not hear</a:t>
            </a:r>
            <a:r>
              <a:rPr lang="en-US" dirty="0" smtClean="0"/>
              <a:t>. 8 </a:t>
            </a:r>
            <a:r>
              <a:rPr lang="en-US" dirty="0"/>
              <a:t>"He explores </a:t>
            </a:r>
            <a:r>
              <a:rPr lang="en-US" dirty="0" smtClean="0"/>
              <a:t>                      the </a:t>
            </a:r>
            <a:r>
              <a:rPr lang="en-US" dirty="0"/>
              <a:t>mountains for his </a:t>
            </a:r>
            <a:r>
              <a:rPr lang="en-US" dirty="0" smtClean="0"/>
              <a:t>pasture                       and </a:t>
            </a:r>
            <a:r>
              <a:rPr lang="en-US" dirty="0"/>
              <a:t>searches after every </a:t>
            </a:r>
            <a:r>
              <a:rPr lang="en-US" dirty="0" smtClean="0"/>
              <a:t>green                                                    </a:t>
            </a:r>
            <a:r>
              <a:rPr lang="en-US" dirty="0"/>
              <a:t>thing. </a:t>
            </a:r>
          </a:p>
        </p:txBody>
      </p:sp>
      <p:sp>
        <p:nvSpPr>
          <p:cNvPr id="6" name="Text Box 5"/>
          <p:cNvSpPr txBox="1">
            <a:spLocks noChangeArrowheads="1"/>
          </p:cNvSpPr>
          <p:nvPr/>
        </p:nvSpPr>
        <p:spPr bwMode="auto">
          <a:xfrm>
            <a:off x="1066800" y="53370"/>
            <a:ext cx="7035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made the wild donkey a free spirit</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He’s wild, but God still cares for him</a:t>
            </a:r>
          </a:p>
        </p:txBody>
      </p:sp>
      <p:pic>
        <p:nvPicPr>
          <p:cNvPr id="7170" name="Picture 2" descr="Image result for wild donkey israel"/>
          <p:cNvPicPr>
            <a:picLocks noChangeAspect="1" noChangeArrowheads="1"/>
          </p:cNvPicPr>
          <p:nvPr/>
        </p:nvPicPr>
        <p:blipFill rotWithShape="1">
          <a:blip r:embed="rId4">
            <a:extLst>
              <a:ext uri="{28A0092B-C50C-407E-A947-70E740481C1C}">
                <a14:useLocalDpi xmlns:a14="http://schemas.microsoft.com/office/drawing/2010/main" val="0"/>
              </a:ext>
            </a:extLst>
          </a:blip>
          <a:srcRect l="21825" t="21564" r="15860" b="43348"/>
          <a:stretch/>
        </p:blipFill>
        <p:spPr bwMode="auto">
          <a:xfrm>
            <a:off x="6324600" y="4274809"/>
            <a:ext cx="28194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96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4978400" cy="914400"/>
          </a:xfrm>
        </p:spPr>
        <p:txBody>
          <a:bodyPr>
            <a:noAutofit/>
          </a:bodyPr>
          <a:lstStyle/>
          <a:p>
            <a:r>
              <a:rPr lang="en-US" sz="4800" b="1" dirty="0" smtClean="0">
                <a:solidFill>
                  <a:srgbClr val="663300"/>
                </a:solidFill>
              </a:rPr>
              <a:t>Job 39:9-12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92500" lnSpcReduction="10000"/>
          </a:bodyPr>
          <a:lstStyle/>
          <a:p>
            <a:pPr marL="0" indent="231775">
              <a:buNone/>
            </a:pPr>
            <a:r>
              <a:rPr lang="en-US" dirty="0" smtClean="0"/>
              <a:t>9 </a:t>
            </a:r>
            <a:r>
              <a:rPr lang="en-US" dirty="0"/>
              <a:t>"Will the </a:t>
            </a:r>
            <a:r>
              <a:rPr lang="en-US" b="1" u="sng" dirty="0">
                <a:solidFill>
                  <a:srgbClr val="0000CC"/>
                </a:solidFill>
              </a:rPr>
              <a:t>wild</a:t>
            </a:r>
            <a:r>
              <a:rPr lang="en-US" b="1" dirty="0">
                <a:solidFill>
                  <a:srgbClr val="0000CC"/>
                </a:solidFill>
              </a:rPr>
              <a:t> ox </a:t>
            </a:r>
            <a:r>
              <a:rPr lang="en-US" i="1" dirty="0" smtClean="0"/>
              <a:t>[probably                             aurochs which are now extinct] </a:t>
            </a:r>
            <a:r>
              <a:rPr lang="en-US" dirty="0" smtClean="0"/>
              <a:t>be willing </a:t>
            </a:r>
            <a:r>
              <a:rPr lang="en-US" dirty="0"/>
              <a:t>to serve you</a:t>
            </a:r>
            <a:r>
              <a:rPr lang="en-US" dirty="0" smtClean="0"/>
              <a:t>? Will </a:t>
            </a:r>
            <a:r>
              <a:rPr lang="en-US" dirty="0"/>
              <a:t>he bed by your manger? </a:t>
            </a:r>
            <a:r>
              <a:rPr lang="en-US" dirty="0" smtClean="0"/>
              <a:t> 10 </a:t>
            </a:r>
            <a:r>
              <a:rPr lang="en-US" dirty="0"/>
              <a:t>Can you bind the </a:t>
            </a:r>
            <a:r>
              <a:rPr lang="en-US" b="1" u="sng" dirty="0">
                <a:solidFill>
                  <a:srgbClr val="0000CC"/>
                </a:solidFill>
              </a:rPr>
              <a:t>wild</a:t>
            </a:r>
            <a:r>
              <a:rPr lang="en-US" b="1" dirty="0">
                <a:solidFill>
                  <a:srgbClr val="0000CC"/>
                </a:solidFill>
              </a:rPr>
              <a:t> ox </a:t>
            </a:r>
            <a:r>
              <a:rPr lang="en-US" dirty="0"/>
              <a:t>in the furrow with </a:t>
            </a:r>
            <a:r>
              <a:rPr lang="en-US" dirty="0" smtClean="0"/>
              <a:t>ropes </a:t>
            </a:r>
            <a:r>
              <a:rPr lang="en-US" i="1" dirty="0" smtClean="0"/>
              <a:t>[a harness]</a:t>
            </a:r>
            <a:r>
              <a:rPr lang="en-US" dirty="0" smtClean="0"/>
              <a:t>? Or </a:t>
            </a:r>
            <a:r>
              <a:rPr lang="en-US" dirty="0"/>
              <a:t>will he plow the valleys behind you? </a:t>
            </a:r>
            <a:r>
              <a:rPr lang="en-US" dirty="0" smtClean="0"/>
              <a:t> 11 </a:t>
            </a:r>
            <a:r>
              <a:rPr lang="en-US" dirty="0"/>
              <a:t>Will you trust him because his strength is great</a:t>
            </a:r>
            <a:r>
              <a:rPr lang="en-US" dirty="0" smtClean="0"/>
              <a:t>? Or </a:t>
            </a:r>
            <a:r>
              <a:rPr lang="en-US" dirty="0"/>
              <a:t>will you leave your labor to him? </a:t>
            </a:r>
            <a:r>
              <a:rPr lang="en-US" dirty="0" smtClean="0"/>
              <a:t>12 </a:t>
            </a:r>
            <a:r>
              <a:rPr lang="en-US" dirty="0"/>
              <a:t>Will you trust him to bring home your grain</a:t>
            </a:r>
            <a:r>
              <a:rPr lang="en-US" dirty="0" smtClean="0"/>
              <a:t>, and </a:t>
            </a:r>
            <a:r>
              <a:rPr lang="en-US" dirty="0"/>
              <a:t>gather it to your threshing floor? </a:t>
            </a:r>
          </a:p>
        </p:txBody>
      </p:sp>
      <p:sp>
        <p:nvSpPr>
          <p:cNvPr id="6" name="Text Box 5"/>
          <p:cNvSpPr txBox="1">
            <a:spLocks noChangeArrowheads="1"/>
          </p:cNvSpPr>
          <p:nvPr/>
        </p:nvSpPr>
        <p:spPr bwMode="auto">
          <a:xfrm>
            <a:off x="1066800" y="53370"/>
            <a:ext cx="47243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You can’t control </a:t>
            </a:r>
          </a:p>
        </p:txBody>
      </p:sp>
      <p:sp>
        <p:nvSpPr>
          <p:cNvPr id="7" name="Text Box 5"/>
          <p:cNvSpPr txBox="1">
            <a:spLocks noChangeArrowheads="1"/>
          </p:cNvSpPr>
          <p:nvPr/>
        </p:nvSpPr>
        <p:spPr bwMode="auto">
          <a:xfrm>
            <a:off x="1066800" y="581751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helping Job realize there are things in our world we cannot control</a:t>
            </a:r>
          </a:p>
        </p:txBody>
      </p:sp>
      <p:pic>
        <p:nvPicPr>
          <p:cNvPr id="6146" name="Picture 2" descr="Image result for aurouc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25" t="208" r="3776" b="904"/>
          <a:stretch/>
        </p:blipFill>
        <p:spPr bwMode="auto">
          <a:xfrm>
            <a:off x="5791199" y="0"/>
            <a:ext cx="3276601"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9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52400" y="152400"/>
            <a:ext cx="9296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4140200" cy="914400"/>
          </a:xfrm>
        </p:spPr>
        <p:txBody>
          <a:bodyPr>
            <a:noAutofit/>
          </a:bodyPr>
          <a:lstStyle/>
          <a:p>
            <a:r>
              <a:rPr lang="en-US" sz="4800" b="1" dirty="0" smtClean="0">
                <a:solidFill>
                  <a:srgbClr val="663300"/>
                </a:solidFill>
              </a:rPr>
              <a:t>Job 39:13-18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524000"/>
            <a:ext cx="7315200" cy="4429780"/>
          </a:xfrm>
        </p:spPr>
        <p:txBody>
          <a:bodyPr>
            <a:normAutofit fontScale="85000" lnSpcReduction="10000"/>
          </a:bodyPr>
          <a:lstStyle/>
          <a:p>
            <a:pPr marL="0" indent="231775">
              <a:buNone/>
            </a:pPr>
            <a:r>
              <a:rPr lang="en-US" dirty="0" smtClean="0"/>
              <a:t>13 </a:t>
            </a:r>
            <a:r>
              <a:rPr lang="en-US" dirty="0"/>
              <a:t>"The wings of the </a:t>
            </a:r>
            <a:r>
              <a:rPr lang="en-US" dirty="0" smtClean="0"/>
              <a:t>                                                  </a:t>
            </a:r>
            <a:r>
              <a:rPr lang="en-US" b="1" dirty="0" smtClean="0">
                <a:solidFill>
                  <a:srgbClr val="0000CC"/>
                </a:solidFill>
              </a:rPr>
              <a:t>ostrich</a:t>
            </a:r>
            <a:r>
              <a:rPr lang="en-US" dirty="0" smtClean="0">
                <a:solidFill>
                  <a:srgbClr val="0000CC"/>
                </a:solidFill>
              </a:rPr>
              <a:t> </a:t>
            </a:r>
            <a:r>
              <a:rPr lang="en-US" i="1" dirty="0" smtClean="0">
                <a:solidFill>
                  <a:srgbClr val="0000CC"/>
                </a:solidFill>
              </a:rPr>
              <a:t>[wild] </a:t>
            </a:r>
            <a:r>
              <a:rPr lang="en-US" dirty="0" smtClean="0"/>
              <a:t>wave </a:t>
            </a:r>
            <a:r>
              <a:rPr lang="en-US" dirty="0"/>
              <a:t>proudly</a:t>
            </a:r>
            <a:r>
              <a:rPr lang="en-US" dirty="0" smtClean="0"/>
              <a:t>, but </a:t>
            </a:r>
            <a:r>
              <a:rPr lang="en-US" dirty="0"/>
              <a:t>are her wings and pinions like the kindly </a:t>
            </a:r>
            <a:r>
              <a:rPr lang="en-US" b="1" dirty="0">
                <a:solidFill>
                  <a:srgbClr val="0000CC"/>
                </a:solidFill>
              </a:rPr>
              <a:t>stork's</a:t>
            </a:r>
            <a:r>
              <a:rPr lang="en-US" dirty="0"/>
              <a:t>? </a:t>
            </a:r>
            <a:r>
              <a:rPr lang="en-US" dirty="0" smtClean="0"/>
              <a:t>14 </a:t>
            </a:r>
            <a:r>
              <a:rPr lang="en-US" dirty="0"/>
              <a:t>For she leaves her eggs on the </a:t>
            </a:r>
            <a:r>
              <a:rPr lang="en-US" dirty="0" smtClean="0"/>
              <a:t>ground, and </a:t>
            </a:r>
            <a:r>
              <a:rPr lang="en-US" dirty="0"/>
              <a:t>warms them in the dust</a:t>
            </a:r>
            <a:r>
              <a:rPr lang="en-US" dirty="0" smtClean="0"/>
              <a:t>; 15 </a:t>
            </a:r>
            <a:r>
              <a:rPr lang="en-US" dirty="0"/>
              <a:t>She forgets that a foot may crush them</a:t>
            </a:r>
            <a:r>
              <a:rPr lang="en-US" dirty="0" smtClean="0"/>
              <a:t>, </a:t>
            </a:r>
            <a:r>
              <a:rPr lang="en-US" dirty="0"/>
              <a:t>o</a:t>
            </a:r>
            <a:r>
              <a:rPr lang="en-US" dirty="0" smtClean="0"/>
              <a:t>r </a:t>
            </a:r>
            <a:r>
              <a:rPr lang="en-US" dirty="0"/>
              <a:t>that a wild beast may break them. </a:t>
            </a:r>
            <a:r>
              <a:rPr lang="en-US" dirty="0" smtClean="0"/>
              <a:t> 16 </a:t>
            </a:r>
            <a:r>
              <a:rPr lang="en-US" dirty="0"/>
              <a:t>She treats her young harshly, as though they were not hers</a:t>
            </a:r>
            <a:r>
              <a:rPr lang="en-US" dirty="0" smtClean="0"/>
              <a:t>; Her </a:t>
            </a:r>
            <a:r>
              <a:rPr lang="en-US" dirty="0"/>
              <a:t>labor is in vain, without concern</a:t>
            </a:r>
            <a:r>
              <a:rPr lang="en-US" dirty="0" smtClean="0"/>
              <a:t>, 17 </a:t>
            </a:r>
            <a:r>
              <a:rPr lang="en-US" b="1" dirty="0">
                <a:solidFill>
                  <a:srgbClr val="7030A0"/>
                </a:solidFill>
              </a:rPr>
              <a:t>Because God deprived her of wisdom</a:t>
            </a:r>
            <a:r>
              <a:rPr lang="en-US" b="1" dirty="0" smtClean="0">
                <a:solidFill>
                  <a:srgbClr val="7030A0"/>
                </a:solidFill>
              </a:rPr>
              <a:t>,  and </a:t>
            </a:r>
            <a:r>
              <a:rPr lang="en-US" b="1" dirty="0">
                <a:solidFill>
                  <a:srgbClr val="7030A0"/>
                </a:solidFill>
              </a:rPr>
              <a:t>did not endow her with understanding.</a:t>
            </a:r>
            <a:r>
              <a:rPr lang="en-US" dirty="0"/>
              <a:t> </a:t>
            </a:r>
            <a:r>
              <a:rPr lang="en-US" dirty="0" smtClean="0"/>
              <a:t> 18 </a:t>
            </a:r>
            <a:r>
              <a:rPr lang="en-US" b="1" dirty="0">
                <a:solidFill>
                  <a:srgbClr val="0070C0"/>
                </a:solidFill>
              </a:rPr>
              <a:t>When she lifts herself on high</a:t>
            </a:r>
            <a:r>
              <a:rPr lang="en-US" b="1" dirty="0" smtClean="0">
                <a:solidFill>
                  <a:srgbClr val="0070C0"/>
                </a:solidFill>
              </a:rPr>
              <a:t>, she </a:t>
            </a:r>
            <a:r>
              <a:rPr lang="en-US" b="1" dirty="0">
                <a:solidFill>
                  <a:srgbClr val="0070C0"/>
                </a:solidFill>
              </a:rPr>
              <a:t>scorns the horse and its rider. </a:t>
            </a:r>
          </a:p>
        </p:txBody>
      </p:sp>
      <p:sp>
        <p:nvSpPr>
          <p:cNvPr id="6" name="Text Box 5"/>
          <p:cNvSpPr txBox="1">
            <a:spLocks noChangeArrowheads="1"/>
          </p:cNvSpPr>
          <p:nvPr/>
        </p:nvSpPr>
        <p:spPr bwMode="auto">
          <a:xfrm>
            <a:off x="1066800" y="53370"/>
            <a:ext cx="4029901"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 silly ostrich</a:t>
            </a:r>
          </a:p>
        </p:txBody>
      </p:sp>
      <p:sp>
        <p:nvSpPr>
          <p:cNvPr id="7" name="Text Box 5"/>
          <p:cNvSpPr txBox="1">
            <a:spLocks noChangeArrowheads="1"/>
          </p:cNvSpPr>
          <p:nvPr/>
        </p:nvSpPr>
        <p:spPr bwMode="auto">
          <a:xfrm>
            <a:off x="1028700" y="583021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made them this way                   and provides for them</a:t>
            </a:r>
          </a:p>
        </p:txBody>
      </p:sp>
      <p:pic>
        <p:nvPicPr>
          <p:cNvPr id="9218" name="Picture 2" descr="Image result for ostrich in israel eggs"/>
          <p:cNvPicPr>
            <a:picLocks noChangeAspect="1" noChangeArrowheads="1"/>
          </p:cNvPicPr>
          <p:nvPr/>
        </p:nvPicPr>
        <p:blipFill rotWithShape="1">
          <a:blip r:embed="rId4">
            <a:extLst>
              <a:ext uri="{28A0092B-C50C-407E-A947-70E740481C1C}">
                <a14:useLocalDpi xmlns:a14="http://schemas.microsoft.com/office/drawing/2010/main" val="0"/>
              </a:ext>
            </a:extLst>
          </a:blip>
          <a:srcRect l="4655" t="32648" r="4720" b="2741"/>
          <a:stretch/>
        </p:blipFill>
        <p:spPr bwMode="auto">
          <a:xfrm>
            <a:off x="5096701" y="63550"/>
            <a:ext cx="3985613" cy="188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6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76200" y="152400"/>
            <a:ext cx="92202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4754787" cy="914400"/>
          </a:xfrm>
        </p:spPr>
        <p:txBody>
          <a:bodyPr>
            <a:noAutofit/>
          </a:bodyPr>
          <a:lstStyle/>
          <a:p>
            <a:r>
              <a:rPr lang="en-US" sz="4800" b="1" dirty="0" smtClean="0">
                <a:solidFill>
                  <a:srgbClr val="663300"/>
                </a:solidFill>
              </a:rPr>
              <a:t>Job 39:19-25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38200" y="1523999"/>
            <a:ext cx="7391400" cy="4572001"/>
          </a:xfrm>
        </p:spPr>
        <p:txBody>
          <a:bodyPr>
            <a:normAutofit fontScale="85000" lnSpcReduction="20000"/>
          </a:bodyPr>
          <a:lstStyle/>
          <a:p>
            <a:pPr marL="0" indent="231775">
              <a:buNone/>
            </a:pPr>
            <a:r>
              <a:rPr lang="en-US" dirty="0" smtClean="0"/>
              <a:t>19 </a:t>
            </a:r>
            <a:r>
              <a:rPr lang="en-US" dirty="0"/>
              <a:t>"Do you give the </a:t>
            </a:r>
            <a:r>
              <a:rPr lang="en-US" b="1" dirty="0">
                <a:solidFill>
                  <a:srgbClr val="0000CC"/>
                </a:solidFill>
              </a:rPr>
              <a:t>horse</a:t>
            </a:r>
            <a:r>
              <a:rPr lang="en-US" dirty="0">
                <a:solidFill>
                  <a:srgbClr val="0000CC"/>
                </a:solidFill>
              </a:rPr>
              <a:t> </a:t>
            </a:r>
            <a:r>
              <a:rPr lang="en-US" dirty="0"/>
              <a:t>his </a:t>
            </a:r>
            <a:r>
              <a:rPr lang="en-US" dirty="0" smtClean="0"/>
              <a:t>                                        might? Do </a:t>
            </a:r>
            <a:r>
              <a:rPr lang="en-US" dirty="0"/>
              <a:t>you clothe his neck with a mane</a:t>
            </a:r>
            <a:r>
              <a:rPr lang="en-US" dirty="0" smtClean="0"/>
              <a:t>? 20 </a:t>
            </a:r>
            <a:r>
              <a:rPr lang="en-US" dirty="0"/>
              <a:t>Do you make him leap like the locust</a:t>
            </a:r>
            <a:r>
              <a:rPr lang="en-US" dirty="0" smtClean="0"/>
              <a:t>? His </a:t>
            </a:r>
            <a:r>
              <a:rPr lang="en-US" dirty="0"/>
              <a:t>majestic snorting is terrifying</a:t>
            </a:r>
            <a:r>
              <a:rPr lang="en-US" dirty="0" smtClean="0"/>
              <a:t>. 21 </a:t>
            </a:r>
            <a:r>
              <a:rPr lang="en-US" dirty="0"/>
              <a:t>He paws in the valley and exults in his strength</a:t>
            </a:r>
            <a:r>
              <a:rPr lang="en-US" dirty="0" smtClean="0"/>
              <a:t>; he </a:t>
            </a:r>
            <a:r>
              <a:rPr lang="en-US" dirty="0"/>
              <a:t>goes out to meet the weapons</a:t>
            </a:r>
            <a:r>
              <a:rPr lang="en-US" dirty="0" smtClean="0"/>
              <a:t>. 22 </a:t>
            </a:r>
            <a:r>
              <a:rPr lang="en-US" b="1" dirty="0">
                <a:solidFill>
                  <a:srgbClr val="7030A0"/>
                </a:solidFill>
              </a:rPr>
              <a:t>He laughs at fear and is not dismayed</a:t>
            </a:r>
            <a:r>
              <a:rPr lang="en-US" b="1" dirty="0" smtClean="0">
                <a:solidFill>
                  <a:srgbClr val="7030A0"/>
                </a:solidFill>
              </a:rPr>
              <a:t>; he </a:t>
            </a:r>
            <a:r>
              <a:rPr lang="en-US" b="1" dirty="0">
                <a:solidFill>
                  <a:srgbClr val="7030A0"/>
                </a:solidFill>
              </a:rPr>
              <a:t>does not turn back from the sword</a:t>
            </a:r>
            <a:r>
              <a:rPr lang="en-US" b="1" dirty="0" smtClean="0">
                <a:solidFill>
                  <a:srgbClr val="7030A0"/>
                </a:solidFill>
              </a:rPr>
              <a:t>. </a:t>
            </a:r>
            <a:r>
              <a:rPr lang="en-US" dirty="0" smtClean="0"/>
              <a:t>23 </a:t>
            </a:r>
            <a:r>
              <a:rPr lang="en-US" dirty="0"/>
              <a:t>Upon him rattle the quiver</a:t>
            </a:r>
            <a:r>
              <a:rPr lang="en-US" dirty="0" smtClean="0"/>
              <a:t>, the </a:t>
            </a:r>
            <a:r>
              <a:rPr lang="en-US" dirty="0"/>
              <a:t>flashing spear and the </a:t>
            </a:r>
            <a:r>
              <a:rPr lang="en-US" dirty="0" smtClean="0"/>
              <a:t>javelin. 24 </a:t>
            </a:r>
            <a:r>
              <a:rPr lang="en-US" dirty="0"/>
              <a:t>With fierceness and rage he swallows the ground</a:t>
            </a:r>
            <a:r>
              <a:rPr lang="en-US" dirty="0" smtClean="0"/>
              <a:t>; he </a:t>
            </a:r>
            <a:r>
              <a:rPr lang="en-US" dirty="0"/>
              <a:t>cannot stand still at the sound of the trumpet</a:t>
            </a:r>
            <a:r>
              <a:rPr lang="en-US" dirty="0" smtClean="0"/>
              <a:t>. 25 </a:t>
            </a:r>
            <a:r>
              <a:rPr lang="en-US" dirty="0"/>
              <a:t>When the trumpet sounds, he says 'Aha</a:t>
            </a:r>
            <a:r>
              <a:rPr lang="en-US" dirty="0" smtClean="0"/>
              <a:t>!‘ He </a:t>
            </a:r>
            <a:r>
              <a:rPr lang="en-US" dirty="0"/>
              <a:t>smells the battle from afar</a:t>
            </a:r>
            <a:r>
              <a:rPr lang="en-US" dirty="0" smtClean="0"/>
              <a:t>, the </a:t>
            </a:r>
            <a:r>
              <a:rPr lang="en-US" dirty="0"/>
              <a:t>thunder of the captains, and the shouting</a:t>
            </a:r>
            <a:r>
              <a:rPr lang="en-US" dirty="0" smtClean="0"/>
              <a:t>.</a:t>
            </a:r>
            <a:endParaRPr lang="en-US" dirty="0"/>
          </a:p>
        </p:txBody>
      </p:sp>
      <p:sp>
        <p:nvSpPr>
          <p:cNvPr id="6" name="Text Box 5"/>
          <p:cNvSpPr txBox="1">
            <a:spLocks noChangeArrowheads="1"/>
          </p:cNvSpPr>
          <p:nvPr/>
        </p:nvSpPr>
        <p:spPr bwMode="auto">
          <a:xfrm>
            <a:off x="1066800" y="53370"/>
            <a:ext cx="472938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designed the horse</a:t>
            </a:r>
          </a:p>
        </p:txBody>
      </p:sp>
      <p:sp>
        <p:nvSpPr>
          <p:cNvPr id="7" name="Text Box 5"/>
          <p:cNvSpPr txBox="1">
            <a:spLocks noChangeArrowheads="1"/>
          </p:cNvSpPr>
          <p:nvPr/>
        </p:nvSpPr>
        <p:spPr bwMode="auto">
          <a:xfrm>
            <a:off x="685800" y="6215390"/>
            <a:ext cx="7848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gave him fearless courage for a reason</a:t>
            </a:r>
          </a:p>
        </p:txBody>
      </p:sp>
      <p:pic>
        <p:nvPicPr>
          <p:cNvPr id="10242" name="Picture 2" descr="Image result for war horse Israel"/>
          <p:cNvPicPr>
            <a:picLocks noChangeAspect="1" noChangeArrowheads="1"/>
          </p:cNvPicPr>
          <p:nvPr/>
        </p:nvPicPr>
        <p:blipFill rotWithShape="1">
          <a:blip r:embed="rId4">
            <a:extLst>
              <a:ext uri="{28A0092B-C50C-407E-A947-70E740481C1C}">
                <a14:useLocalDpi xmlns:a14="http://schemas.microsoft.com/office/drawing/2010/main" val="0"/>
              </a:ext>
            </a:extLst>
          </a:blip>
          <a:srcRect t="8009" b="20880"/>
          <a:stretch/>
        </p:blipFill>
        <p:spPr bwMode="auto">
          <a:xfrm>
            <a:off x="5796187" y="48280"/>
            <a:ext cx="3286127"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448678" y="784880"/>
            <a:ext cx="4641222" cy="914400"/>
          </a:xfrm>
        </p:spPr>
        <p:txBody>
          <a:bodyPr>
            <a:noAutofit/>
          </a:bodyPr>
          <a:lstStyle/>
          <a:p>
            <a:r>
              <a:rPr lang="en-US" b="1" dirty="0" smtClean="0">
                <a:solidFill>
                  <a:srgbClr val="663300"/>
                </a:solidFill>
              </a:rPr>
              <a:t>Job 39:26-30 </a:t>
            </a:r>
            <a:r>
              <a:rPr lang="en-US" sz="3600" b="1" dirty="0" smtClean="0">
                <a:solidFill>
                  <a:srgbClr val="663300"/>
                </a:solidFill>
              </a:rPr>
              <a:t>(NASB)</a:t>
            </a:r>
            <a:endParaRPr lang="en-US"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92500" lnSpcReduction="10000"/>
          </a:bodyPr>
          <a:lstStyle/>
          <a:p>
            <a:pPr marL="0" indent="231775">
              <a:buNone/>
            </a:pPr>
            <a:r>
              <a:rPr lang="en-US" dirty="0" smtClean="0"/>
              <a:t>26 </a:t>
            </a:r>
            <a:r>
              <a:rPr lang="en-US" dirty="0"/>
              <a:t>"Is it by your understanding that the </a:t>
            </a:r>
            <a:r>
              <a:rPr lang="en-US" b="1" dirty="0">
                <a:solidFill>
                  <a:srgbClr val="0000CC"/>
                </a:solidFill>
              </a:rPr>
              <a:t>hawk</a:t>
            </a:r>
            <a:r>
              <a:rPr lang="en-US" dirty="0">
                <a:solidFill>
                  <a:srgbClr val="0000CC"/>
                </a:solidFill>
              </a:rPr>
              <a:t> </a:t>
            </a:r>
            <a:r>
              <a:rPr lang="en-US" dirty="0" smtClean="0"/>
              <a:t>soars, stretching </a:t>
            </a:r>
            <a:r>
              <a:rPr lang="en-US" dirty="0"/>
              <a:t>his wings toward the south? </a:t>
            </a:r>
            <a:r>
              <a:rPr lang="en-US" dirty="0" smtClean="0"/>
              <a:t> 27 </a:t>
            </a:r>
            <a:r>
              <a:rPr lang="en-US" dirty="0"/>
              <a:t>"Is it at your command that the </a:t>
            </a:r>
            <a:r>
              <a:rPr lang="en-US" b="1" dirty="0" smtClean="0">
                <a:solidFill>
                  <a:srgbClr val="0000CC"/>
                </a:solidFill>
              </a:rPr>
              <a:t>eagle</a:t>
            </a:r>
            <a:r>
              <a:rPr lang="en-US" dirty="0" smtClean="0">
                <a:solidFill>
                  <a:srgbClr val="0000CC"/>
                </a:solidFill>
              </a:rPr>
              <a:t> </a:t>
            </a:r>
            <a:r>
              <a:rPr lang="en-US" dirty="0"/>
              <a:t>mounts </a:t>
            </a:r>
            <a:r>
              <a:rPr lang="en-US" dirty="0" smtClean="0"/>
              <a:t>up and </a:t>
            </a:r>
            <a:r>
              <a:rPr lang="en-US" dirty="0"/>
              <a:t>makes his nest on high? </a:t>
            </a:r>
            <a:r>
              <a:rPr lang="en-US" dirty="0" smtClean="0"/>
              <a:t> 28 </a:t>
            </a:r>
            <a:r>
              <a:rPr lang="en-US" dirty="0"/>
              <a:t>"On the cliff he dwells and </a:t>
            </a:r>
            <a:r>
              <a:rPr lang="en-US" dirty="0" smtClean="0"/>
              <a:t>lodges, upon </a:t>
            </a:r>
            <a:r>
              <a:rPr lang="en-US" dirty="0"/>
              <a:t>the rocky crag, an inaccessible place. </a:t>
            </a:r>
            <a:r>
              <a:rPr lang="en-US" dirty="0" smtClean="0"/>
              <a:t>29 </a:t>
            </a:r>
            <a:r>
              <a:rPr lang="en-US" dirty="0"/>
              <a:t>"From there he spies out food</a:t>
            </a:r>
            <a:r>
              <a:rPr lang="en-US" dirty="0" smtClean="0"/>
              <a:t>; His </a:t>
            </a:r>
            <a:r>
              <a:rPr lang="en-US" dirty="0"/>
              <a:t>eyes see it from afar. </a:t>
            </a:r>
            <a:r>
              <a:rPr lang="en-US" dirty="0" smtClean="0"/>
              <a:t> 30 </a:t>
            </a:r>
            <a:r>
              <a:rPr lang="en-US" dirty="0"/>
              <a:t>"His young ones also suck up blood</a:t>
            </a:r>
            <a:r>
              <a:rPr lang="en-US" dirty="0" smtClean="0"/>
              <a:t>; and </a:t>
            </a:r>
            <a:r>
              <a:rPr lang="en-US" dirty="0"/>
              <a:t>where the slain are, there is he</a:t>
            </a:r>
            <a:r>
              <a:rPr lang="en-US" dirty="0" smtClean="0"/>
              <a:t>."</a:t>
            </a:r>
            <a:endParaRPr lang="en-US" dirty="0"/>
          </a:p>
        </p:txBody>
      </p:sp>
      <p:sp>
        <p:nvSpPr>
          <p:cNvPr id="6" name="Text Box 5"/>
          <p:cNvSpPr txBox="1">
            <a:spLocks noChangeArrowheads="1"/>
          </p:cNvSpPr>
          <p:nvPr/>
        </p:nvSpPr>
        <p:spPr bwMode="auto">
          <a:xfrm>
            <a:off x="3448678" y="53370"/>
            <a:ext cx="4552322"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Hawks &amp; Eagles</a:t>
            </a:r>
          </a:p>
        </p:txBody>
      </p:sp>
      <p:sp>
        <p:nvSpPr>
          <p:cNvPr id="7" name="Text Box 5"/>
          <p:cNvSpPr txBox="1">
            <a:spLocks noChangeArrowheads="1"/>
          </p:cNvSpPr>
          <p:nvPr/>
        </p:nvSpPr>
        <p:spPr bwMode="auto">
          <a:xfrm>
            <a:off x="1076107" y="5819626"/>
            <a:ext cx="5638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gives all His creatures what they need to survive</a:t>
            </a:r>
          </a:p>
        </p:txBody>
      </p:sp>
      <p:pic>
        <p:nvPicPr>
          <p:cNvPr id="11266" name="Picture 2" descr="Image result for hawk Israel"/>
          <p:cNvPicPr>
            <a:picLocks noChangeAspect="1" noChangeArrowheads="1"/>
          </p:cNvPicPr>
          <p:nvPr/>
        </p:nvPicPr>
        <p:blipFill rotWithShape="1">
          <a:blip r:embed="rId4">
            <a:extLst>
              <a:ext uri="{28A0092B-C50C-407E-A947-70E740481C1C}">
                <a14:useLocalDpi xmlns:a14="http://schemas.microsoft.com/office/drawing/2010/main" val="0"/>
              </a:ext>
            </a:extLst>
          </a:blip>
          <a:srcRect l="11518" t="30579" r="11149" b="17334"/>
          <a:stretch/>
        </p:blipFill>
        <p:spPr bwMode="auto">
          <a:xfrm>
            <a:off x="0" y="-48280"/>
            <a:ext cx="339969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eagle nest with babies on cliff"/>
          <p:cNvPicPr>
            <a:picLocks noChangeAspect="1" noChangeArrowheads="1"/>
          </p:cNvPicPr>
          <p:nvPr/>
        </p:nvPicPr>
        <p:blipFill rotWithShape="1">
          <a:blip r:embed="rId5">
            <a:extLst>
              <a:ext uri="{28A0092B-C50C-407E-A947-70E740481C1C}">
                <a14:useLocalDpi xmlns:a14="http://schemas.microsoft.com/office/drawing/2010/main" val="0"/>
              </a:ext>
            </a:extLst>
          </a:blip>
          <a:srcRect l="12733" t="21557" r="5667"/>
          <a:stretch/>
        </p:blipFill>
        <p:spPr bwMode="auto">
          <a:xfrm>
            <a:off x="6800414" y="5396240"/>
            <a:ext cx="2343586"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1.collective-evolution.com/assets/uploads/2015/01/wil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1" y="1066800"/>
            <a:ext cx="9208458"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914400" y="112693"/>
            <a:ext cx="7086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made them all different and      gave them what they need to survive</a:t>
            </a:r>
          </a:p>
        </p:txBody>
      </p:sp>
      <p:sp>
        <p:nvSpPr>
          <p:cNvPr id="2" name="Rounded Rectangle 1"/>
          <p:cNvSpPr/>
          <p:nvPr/>
        </p:nvSpPr>
        <p:spPr>
          <a:xfrm>
            <a:off x="1371600" y="6248400"/>
            <a:ext cx="5943600" cy="533400"/>
          </a:xfrm>
          <a:prstGeom prst="roundRect">
            <a:avLst/>
          </a:prstGeom>
          <a:solidFill>
            <a:schemeClr val="tx2">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5"/>
          <p:cNvSpPr txBox="1">
            <a:spLocks noChangeArrowheads="1"/>
          </p:cNvSpPr>
          <p:nvPr/>
        </p:nvSpPr>
        <p:spPr bwMode="auto">
          <a:xfrm>
            <a:off x="800100" y="6259762"/>
            <a:ext cx="7086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They are not treated the same!</a:t>
            </a:r>
          </a:p>
        </p:txBody>
      </p:sp>
    </p:spTree>
    <p:extLst>
      <p:ext uri="{BB962C8B-B14F-4D97-AF65-F5344CB8AC3E}">
        <p14:creationId xmlns:p14="http://schemas.microsoft.com/office/powerpoint/2010/main" val="7242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7396" y="-76200"/>
            <a:ext cx="5410200" cy="1752600"/>
          </a:xfrm>
        </p:spPr>
        <p:txBody>
          <a:bodyPr/>
          <a:lstStyle/>
          <a:p>
            <a:pPr eaLnBrk="1" hangingPunct="1">
              <a:lnSpc>
                <a:spcPts val="4200"/>
              </a:lnSpc>
            </a:pPr>
            <a:r>
              <a:rPr lang="en-US" sz="4000" b="1" dirty="0" smtClean="0">
                <a:solidFill>
                  <a:srgbClr val="C00000"/>
                </a:solidFill>
              </a:rPr>
              <a:t>What did God          Explain in Job 39</a:t>
            </a:r>
          </a:p>
        </p:txBody>
      </p:sp>
      <p:sp>
        <p:nvSpPr>
          <p:cNvPr id="4099" name="Rectangle 3"/>
          <p:cNvSpPr>
            <a:spLocks noGrp="1" noChangeArrowheads="1"/>
          </p:cNvSpPr>
          <p:nvPr>
            <p:ph type="body" idx="1"/>
          </p:nvPr>
        </p:nvSpPr>
        <p:spPr>
          <a:xfrm>
            <a:off x="381000" y="1485900"/>
            <a:ext cx="8382000" cy="4114800"/>
          </a:xfrm>
        </p:spPr>
        <p:txBody>
          <a:bodyPr>
            <a:normAutofit fontScale="85000" lnSpcReduction="20000"/>
          </a:bodyPr>
          <a:lstStyle/>
          <a:p>
            <a:pPr eaLnBrk="1" hangingPunct="1">
              <a:lnSpc>
                <a:spcPct val="90000"/>
              </a:lnSpc>
            </a:pPr>
            <a:r>
              <a:rPr lang="en-US" b="1" dirty="0" smtClean="0">
                <a:solidFill>
                  <a:srgbClr val="0000CC"/>
                </a:solidFill>
              </a:rPr>
              <a:t>Used animals to prove the                                                    unbelievable wisdom and power </a:t>
            </a:r>
            <a:r>
              <a:rPr lang="en-US" dirty="0" smtClean="0"/>
              <a:t>God                                      has to make and sustain this creation</a:t>
            </a:r>
          </a:p>
          <a:p>
            <a:pPr lvl="1">
              <a:lnSpc>
                <a:spcPct val="90000"/>
              </a:lnSpc>
            </a:pPr>
            <a:r>
              <a:rPr lang="en-US" dirty="0" smtClean="0"/>
              <a:t>This should cause Job to realize that this whole creation is God’s and it is His to justify.</a:t>
            </a:r>
          </a:p>
          <a:p>
            <a:pPr lvl="1">
              <a:lnSpc>
                <a:spcPct val="90000"/>
              </a:lnSpc>
            </a:pPr>
            <a:r>
              <a:rPr lang="en-US" dirty="0" smtClean="0"/>
              <a:t>This should cause Job to rethink his challenges to God’s treatment of him.</a:t>
            </a:r>
          </a:p>
          <a:p>
            <a:pPr eaLnBrk="1" hangingPunct="1">
              <a:lnSpc>
                <a:spcPct val="90000"/>
              </a:lnSpc>
            </a:pPr>
            <a:r>
              <a:rPr lang="en-US" b="1" dirty="0" smtClean="0">
                <a:solidFill>
                  <a:srgbClr val="0000CC"/>
                </a:solidFill>
              </a:rPr>
              <a:t>Illustrated to Job that God designed and cares for all the varieties of His creation, </a:t>
            </a:r>
            <a:r>
              <a:rPr lang="en-US" dirty="0" smtClean="0"/>
              <a:t>so sometimes the innocent must die or suffer so others can live</a:t>
            </a:r>
          </a:p>
          <a:p>
            <a:pPr lvl="1">
              <a:lnSpc>
                <a:spcPct val="90000"/>
              </a:lnSpc>
            </a:pPr>
            <a:r>
              <a:rPr lang="en-US" dirty="0" smtClean="0"/>
              <a:t>This should cause Job to consider that God is not punishing Job by all that has happened to him, but possibly trying to save some that Job is not aware of.</a:t>
            </a:r>
          </a:p>
        </p:txBody>
      </p:sp>
      <p:sp>
        <p:nvSpPr>
          <p:cNvPr id="4100" name="Text Box 5"/>
          <p:cNvSpPr txBox="1">
            <a:spLocks noChangeArrowheads="1"/>
          </p:cNvSpPr>
          <p:nvPr/>
        </p:nvSpPr>
        <p:spPr bwMode="auto">
          <a:xfrm>
            <a:off x="541215" y="54864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Job is being forced to think beyond himself &amp; his suffering situation</a:t>
            </a:r>
            <a:endParaRPr lang="en-US" sz="3600" b="1" dirty="0">
              <a:solidFill>
                <a:srgbClr val="00B050"/>
              </a:solidFill>
              <a:latin typeface="Comic Sans MS" pitchFamily="66" charset="0"/>
            </a:endParaRPr>
          </a:p>
        </p:txBody>
      </p:sp>
      <p:pic>
        <p:nvPicPr>
          <p:cNvPr id="5" name="Picture 2" descr="Image result for what have we learned so f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28600"/>
            <a:ext cx="286540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5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e outside the box"/>
          <p:cNvPicPr>
            <a:picLocks noChangeAspect="1" noChangeArrowheads="1"/>
          </p:cNvPicPr>
          <p:nvPr/>
        </p:nvPicPr>
        <p:blipFill rotWithShape="1">
          <a:blip r:embed="rId2">
            <a:extLst>
              <a:ext uri="{28A0092B-C50C-407E-A947-70E740481C1C}">
                <a14:useLocalDpi xmlns:a14="http://schemas.microsoft.com/office/drawing/2010/main" val="0"/>
              </a:ext>
            </a:extLst>
          </a:blip>
          <a:srcRect t="28628" r="4756"/>
          <a:stretch/>
        </p:blipFill>
        <p:spPr bwMode="auto">
          <a:xfrm>
            <a:off x="-1954" y="5862"/>
            <a:ext cx="9144000" cy="6852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81000" y="533400"/>
            <a:ext cx="8458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FF00"/>
                </a:solidFill>
                <a:latin typeface="Comic Sans MS" pitchFamily="66" charset="0"/>
              </a:rPr>
              <a:t>Job’s sufferings have limited his thinking to inside the box of his own life</a:t>
            </a:r>
          </a:p>
        </p:txBody>
      </p:sp>
      <p:sp>
        <p:nvSpPr>
          <p:cNvPr id="4" name="Text Box 5"/>
          <p:cNvSpPr txBox="1">
            <a:spLocks noChangeArrowheads="1"/>
          </p:cNvSpPr>
          <p:nvPr/>
        </p:nvSpPr>
        <p:spPr bwMode="auto">
          <a:xfrm>
            <a:off x="381000" y="5257800"/>
            <a:ext cx="8458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4C2600"/>
                </a:solidFill>
                <a:latin typeface="Comic Sans MS" pitchFamily="66" charset="0"/>
              </a:rPr>
              <a:t>God is trying to allow Job to see the bigger picture that God sees and controls</a:t>
            </a:r>
          </a:p>
        </p:txBody>
      </p:sp>
    </p:spTree>
    <p:extLst>
      <p:ext uri="{BB962C8B-B14F-4D97-AF65-F5344CB8AC3E}">
        <p14:creationId xmlns:p14="http://schemas.microsoft.com/office/powerpoint/2010/main" val="3800571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24674" y="228600"/>
            <a:ext cx="9321074" cy="484816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519440"/>
            <a:ext cx="7010400" cy="914400"/>
          </a:xfrm>
        </p:spPr>
        <p:txBody>
          <a:bodyPr>
            <a:noAutofit/>
          </a:bodyPr>
          <a:lstStyle/>
          <a:p>
            <a:r>
              <a:rPr lang="en-US" sz="4800" b="1" dirty="0" smtClean="0">
                <a:solidFill>
                  <a:srgbClr val="663300"/>
                </a:solidFill>
              </a:rPr>
              <a:t>Job 40:1-5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38920"/>
            <a:ext cx="7400925" cy="3505200"/>
          </a:xfrm>
        </p:spPr>
        <p:txBody>
          <a:bodyPr>
            <a:normAutofit fontScale="77500" lnSpcReduction="20000"/>
          </a:bodyPr>
          <a:lstStyle/>
          <a:p>
            <a:pPr marL="0" indent="231775">
              <a:buNone/>
            </a:pPr>
            <a:r>
              <a:rPr lang="en-US" dirty="0" smtClean="0"/>
              <a:t>Moreover </a:t>
            </a:r>
            <a:r>
              <a:rPr lang="en-US" b="1" dirty="0">
                <a:solidFill>
                  <a:srgbClr val="0000CC"/>
                </a:solidFill>
              </a:rPr>
              <a:t>the Lord answered Job</a:t>
            </a:r>
            <a:r>
              <a:rPr lang="en-US" dirty="0"/>
              <a:t>, and said: </a:t>
            </a:r>
          </a:p>
          <a:p>
            <a:pPr marL="0" indent="231775">
              <a:buNone/>
            </a:pPr>
            <a:r>
              <a:rPr lang="en-US" dirty="0" smtClean="0"/>
              <a:t>2 </a:t>
            </a:r>
            <a:r>
              <a:rPr lang="en-US" b="1" dirty="0">
                <a:solidFill>
                  <a:srgbClr val="0000CC"/>
                </a:solidFill>
              </a:rPr>
              <a:t>"Shall the one who contends with the Almighty correct Him</a:t>
            </a:r>
            <a:r>
              <a:rPr lang="en-US" b="1" dirty="0" smtClean="0">
                <a:solidFill>
                  <a:srgbClr val="0000CC"/>
                </a:solidFill>
              </a:rPr>
              <a:t>?  He </a:t>
            </a:r>
            <a:r>
              <a:rPr lang="en-US" b="1" dirty="0">
                <a:solidFill>
                  <a:srgbClr val="0000CC"/>
                </a:solidFill>
              </a:rPr>
              <a:t>who rebukes God, let him answer it." </a:t>
            </a:r>
          </a:p>
          <a:p>
            <a:pPr marL="0" indent="231775">
              <a:buNone/>
            </a:pPr>
            <a:r>
              <a:rPr lang="en-US" dirty="0" smtClean="0"/>
              <a:t>3 </a:t>
            </a:r>
            <a:r>
              <a:rPr lang="en-US" dirty="0"/>
              <a:t>Then </a:t>
            </a:r>
            <a:r>
              <a:rPr lang="en-US" b="1" dirty="0">
                <a:solidFill>
                  <a:srgbClr val="7030A0"/>
                </a:solidFill>
              </a:rPr>
              <a:t>Job answered the Lord </a:t>
            </a:r>
            <a:r>
              <a:rPr lang="en-US" dirty="0">
                <a:solidFill>
                  <a:srgbClr val="7030A0"/>
                </a:solidFill>
              </a:rPr>
              <a:t>and said: </a:t>
            </a:r>
          </a:p>
          <a:p>
            <a:pPr marL="0" indent="231775">
              <a:buNone/>
            </a:pPr>
            <a:r>
              <a:rPr lang="en-US" dirty="0" smtClean="0">
                <a:solidFill>
                  <a:srgbClr val="7030A0"/>
                </a:solidFill>
              </a:rPr>
              <a:t>4 </a:t>
            </a:r>
            <a:r>
              <a:rPr lang="en-US" b="1" dirty="0">
                <a:solidFill>
                  <a:srgbClr val="7030A0"/>
                </a:solidFill>
              </a:rPr>
              <a:t>"Behold, I am vile</a:t>
            </a:r>
            <a:r>
              <a:rPr lang="en-US" b="1" dirty="0" smtClean="0">
                <a:solidFill>
                  <a:srgbClr val="7030A0"/>
                </a:solidFill>
              </a:rPr>
              <a:t>; What </a:t>
            </a:r>
            <a:r>
              <a:rPr lang="en-US" b="1" dirty="0">
                <a:solidFill>
                  <a:srgbClr val="7030A0"/>
                </a:solidFill>
              </a:rPr>
              <a:t>shall I answer You</a:t>
            </a:r>
            <a:r>
              <a:rPr lang="en-US" b="1" dirty="0" smtClean="0">
                <a:solidFill>
                  <a:srgbClr val="7030A0"/>
                </a:solidFill>
              </a:rPr>
              <a:t>? I </a:t>
            </a:r>
            <a:r>
              <a:rPr lang="en-US" b="1" dirty="0">
                <a:solidFill>
                  <a:srgbClr val="7030A0"/>
                </a:solidFill>
              </a:rPr>
              <a:t>lay my hand over my mouth. </a:t>
            </a:r>
            <a:r>
              <a:rPr lang="en-US" b="1" dirty="0" smtClean="0">
                <a:solidFill>
                  <a:srgbClr val="7030A0"/>
                </a:solidFill>
              </a:rPr>
              <a:t>5 </a:t>
            </a:r>
            <a:r>
              <a:rPr lang="en-US" b="1" dirty="0">
                <a:solidFill>
                  <a:srgbClr val="7030A0"/>
                </a:solidFill>
              </a:rPr>
              <a:t>Once I have spoken, but I will not answer</a:t>
            </a:r>
            <a:r>
              <a:rPr lang="en-US" b="1" dirty="0" smtClean="0">
                <a:solidFill>
                  <a:srgbClr val="7030A0"/>
                </a:solidFill>
              </a:rPr>
              <a:t>; Yes</a:t>
            </a:r>
            <a:r>
              <a:rPr lang="en-US" b="1" dirty="0">
                <a:solidFill>
                  <a:srgbClr val="7030A0"/>
                </a:solidFill>
              </a:rPr>
              <a:t>, twice, but I will proceed no further." </a:t>
            </a:r>
            <a:r>
              <a:rPr lang="en-US" i="1" dirty="0" smtClean="0"/>
              <a:t>[Job realized he had already said more than enough!]</a:t>
            </a:r>
            <a:endParaRPr lang="en-US" i="1"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challenge to Job</a:t>
            </a:r>
          </a:p>
        </p:txBody>
      </p:sp>
      <p:sp>
        <p:nvSpPr>
          <p:cNvPr id="7" name="Text Box 5"/>
          <p:cNvSpPr txBox="1">
            <a:spLocks noChangeArrowheads="1"/>
          </p:cNvSpPr>
          <p:nvPr/>
        </p:nvSpPr>
        <p:spPr bwMode="auto">
          <a:xfrm>
            <a:off x="398054" y="4807340"/>
            <a:ext cx="8517346" cy="1854354"/>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has been humbled to acknowledge      God’s wisdom &amp; control of His creation,      but Job still holds on to his own righteousness.</a:t>
            </a:r>
          </a:p>
          <a:p>
            <a:pPr algn="ctr">
              <a:spcBef>
                <a:spcPts val="300"/>
              </a:spcBef>
            </a:pPr>
            <a:r>
              <a:rPr lang="en-US" sz="2800" b="1" dirty="0" smtClean="0">
                <a:solidFill>
                  <a:srgbClr val="00B0F0"/>
                </a:solidFill>
                <a:latin typeface="Comic Sans MS" pitchFamily="66" charset="0"/>
              </a:rPr>
              <a:t>God has 2 more animals specific for Job</a:t>
            </a:r>
          </a:p>
        </p:txBody>
      </p:sp>
    </p:spTree>
    <p:extLst>
      <p:ext uri="{BB962C8B-B14F-4D97-AF65-F5344CB8AC3E}">
        <p14:creationId xmlns:p14="http://schemas.microsoft.com/office/powerpoint/2010/main" val="139244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76590"/>
            <a:ext cx="7010400" cy="914400"/>
          </a:xfrm>
        </p:spPr>
        <p:txBody>
          <a:bodyPr>
            <a:noAutofit/>
          </a:bodyPr>
          <a:lstStyle/>
          <a:p>
            <a:r>
              <a:rPr lang="en-US" sz="4800" b="1" dirty="0" smtClean="0">
                <a:solidFill>
                  <a:srgbClr val="663300"/>
                </a:solidFill>
              </a:rPr>
              <a:t>Job 37:1-8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359877"/>
            <a:ext cx="7315200" cy="4440000"/>
          </a:xfrm>
        </p:spPr>
        <p:txBody>
          <a:bodyPr>
            <a:normAutofit fontScale="77500" lnSpcReduction="20000"/>
          </a:bodyPr>
          <a:lstStyle/>
          <a:p>
            <a:pPr marL="0" indent="231775">
              <a:buNone/>
            </a:pPr>
            <a:r>
              <a:rPr lang="en-US" dirty="0" smtClean="0"/>
              <a:t>"</a:t>
            </a:r>
            <a:r>
              <a:rPr lang="en-US" b="1" dirty="0">
                <a:solidFill>
                  <a:srgbClr val="0000CC"/>
                </a:solidFill>
              </a:rPr>
              <a:t>At this my heart </a:t>
            </a:r>
            <a:r>
              <a:rPr lang="en-US" b="1" dirty="0" smtClean="0">
                <a:solidFill>
                  <a:srgbClr val="0000CC"/>
                </a:solidFill>
              </a:rPr>
              <a:t>pounds and </a:t>
            </a:r>
            <a:r>
              <a:rPr lang="en-US" b="1" dirty="0">
                <a:solidFill>
                  <a:srgbClr val="0000CC"/>
                </a:solidFill>
              </a:rPr>
              <a:t>leaps from </a:t>
            </a:r>
            <a:r>
              <a:rPr lang="en-US" b="1" dirty="0" smtClean="0">
                <a:solidFill>
                  <a:srgbClr val="0000CC"/>
                </a:solidFill>
              </a:rPr>
              <a:t>                               its </a:t>
            </a:r>
            <a:r>
              <a:rPr lang="en-US" b="1" dirty="0">
                <a:solidFill>
                  <a:srgbClr val="0000CC"/>
                </a:solidFill>
              </a:rPr>
              <a:t>place. </a:t>
            </a:r>
            <a:r>
              <a:rPr lang="en-US" b="1" dirty="0" smtClean="0">
                <a:solidFill>
                  <a:srgbClr val="0000CC"/>
                </a:solidFill>
              </a:rPr>
              <a:t> </a:t>
            </a:r>
            <a:r>
              <a:rPr lang="en-US" dirty="0" smtClean="0"/>
              <a:t>2 </a:t>
            </a:r>
            <a:r>
              <a:rPr lang="en-US" b="1" dirty="0" smtClean="0">
                <a:solidFill>
                  <a:srgbClr val="7030A0"/>
                </a:solidFill>
              </a:rPr>
              <a:t>Listen </a:t>
            </a:r>
            <a:r>
              <a:rPr lang="en-US" i="1" dirty="0" smtClean="0">
                <a:solidFill>
                  <a:srgbClr val="7030A0"/>
                </a:solidFill>
              </a:rPr>
              <a:t>[everyone (</a:t>
            </a:r>
            <a:r>
              <a:rPr lang="en-US" i="1" dirty="0" err="1" smtClean="0">
                <a:solidFill>
                  <a:srgbClr val="7030A0"/>
                </a:solidFill>
              </a:rPr>
              <a:t>pl</a:t>
            </a:r>
            <a:r>
              <a:rPr lang="en-US" i="1" dirty="0" smtClean="0">
                <a:solidFill>
                  <a:srgbClr val="7030A0"/>
                </a:solidFill>
              </a:rPr>
              <a:t>)]! </a:t>
            </a:r>
            <a:r>
              <a:rPr lang="en-US" b="1" dirty="0">
                <a:solidFill>
                  <a:srgbClr val="7030A0"/>
                </a:solidFill>
              </a:rPr>
              <a:t>Listen to the roar of his voice</a:t>
            </a:r>
            <a:r>
              <a:rPr lang="en-US" b="1" dirty="0" smtClean="0">
                <a:solidFill>
                  <a:srgbClr val="7030A0"/>
                </a:solidFill>
              </a:rPr>
              <a:t>, to </a:t>
            </a:r>
            <a:r>
              <a:rPr lang="en-US" b="1" dirty="0">
                <a:solidFill>
                  <a:srgbClr val="7030A0"/>
                </a:solidFill>
              </a:rPr>
              <a:t>the rumbling that comes from </a:t>
            </a:r>
            <a:r>
              <a:rPr lang="en-US" b="1" dirty="0" smtClean="0">
                <a:solidFill>
                  <a:srgbClr val="7030A0"/>
                </a:solidFill>
              </a:rPr>
              <a:t>his mouth. </a:t>
            </a:r>
            <a:r>
              <a:rPr lang="en-US" dirty="0" smtClean="0"/>
              <a:t> 3 </a:t>
            </a:r>
            <a:r>
              <a:rPr lang="en-US" dirty="0"/>
              <a:t>He unleashes his lightning beneath the </a:t>
            </a:r>
            <a:r>
              <a:rPr lang="en-US" dirty="0" smtClean="0"/>
              <a:t>whole heaven and </a:t>
            </a:r>
            <a:r>
              <a:rPr lang="en-US" dirty="0"/>
              <a:t>sends it to the ends of the earth. </a:t>
            </a:r>
            <a:r>
              <a:rPr lang="en-US" dirty="0" smtClean="0"/>
              <a:t> 4 </a:t>
            </a:r>
            <a:r>
              <a:rPr lang="en-US" dirty="0"/>
              <a:t>After that comes the sound of his roar</a:t>
            </a:r>
            <a:r>
              <a:rPr lang="en-US" dirty="0" smtClean="0"/>
              <a:t>; he </a:t>
            </a:r>
            <a:r>
              <a:rPr lang="en-US" dirty="0"/>
              <a:t>thunders with his majestic voice</a:t>
            </a:r>
            <a:r>
              <a:rPr lang="en-US" dirty="0" smtClean="0"/>
              <a:t>. When </a:t>
            </a:r>
            <a:r>
              <a:rPr lang="en-US" dirty="0"/>
              <a:t>his voice resounds</a:t>
            </a:r>
            <a:r>
              <a:rPr lang="en-US" dirty="0" smtClean="0"/>
              <a:t>, he </a:t>
            </a:r>
            <a:r>
              <a:rPr lang="en-US" dirty="0"/>
              <a:t>holds nothing back. </a:t>
            </a:r>
            <a:r>
              <a:rPr lang="en-US" dirty="0" smtClean="0"/>
              <a:t> 5 </a:t>
            </a:r>
            <a:r>
              <a:rPr lang="en-US" b="1" dirty="0">
                <a:solidFill>
                  <a:srgbClr val="0000CC"/>
                </a:solidFill>
              </a:rPr>
              <a:t>God's voice thunders in marvelous ways</a:t>
            </a:r>
            <a:r>
              <a:rPr lang="en-US" b="1" dirty="0" smtClean="0">
                <a:solidFill>
                  <a:srgbClr val="0000CC"/>
                </a:solidFill>
              </a:rPr>
              <a:t>; he </a:t>
            </a:r>
            <a:r>
              <a:rPr lang="en-US" b="1" dirty="0">
                <a:solidFill>
                  <a:srgbClr val="0000CC"/>
                </a:solidFill>
              </a:rPr>
              <a:t>does great things beyond our understanding. </a:t>
            </a:r>
            <a:endParaRPr lang="en-US" dirty="0"/>
          </a:p>
          <a:p>
            <a:pPr marL="0" indent="231775">
              <a:buNone/>
            </a:pPr>
            <a:r>
              <a:rPr lang="en-US" dirty="0"/>
              <a:t>6 He says to the snow, 'Fall on the earth</a:t>
            </a:r>
            <a:r>
              <a:rPr lang="en-US" dirty="0" smtClean="0"/>
              <a:t>,‘ and </a:t>
            </a:r>
            <a:r>
              <a:rPr lang="en-US" dirty="0"/>
              <a:t>to the rain shower, 'Be a mighty downpour.' </a:t>
            </a:r>
            <a:r>
              <a:rPr lang="en-US" dirty="0" smtClean="0"/>
              <a:t>7 </a:t>
            </a:r>
            <a:r>
              <a:rPr lang="en-US" dirty="0"/>
              <a:t>So that all men he has made may know his work</a:t>
            </a:r>
            <a:r>
              <a:rPr lang="en-US" dirty="0" smtClean="0"/>
              <a:t>, </a:t>
            </a:r>
            <a:r>
              <a:rPr lang="en-US" b="1" dirty="0" smtClean="0">
                <a:solidFill>
                  <a:srgbClr val="7030A0"/>
                </a:solidFill>
              </a:rPr>
              <a:t>he </a:t>
            </a:r>
            <a:r>
              <a:rPr lang="en-US" b="1" dirty="0">
                <a:solidFill>
                  <a:srgbClr val="7030A0"/>
                </a:solidFill>
              </a:rPr>
              <a:t>stops every man from his labor.</a:t>
            </a:r>
            <a:r>
              <a:rPr lang="en-US" dirty="0"/>
              <a:t> </a:t>
            </a:r>
            <a:r>
              <a:rPr lang="en-US" dirty="0" smtClean="0"/>
              <a:t>8 </a:t>
            </a:r>
            <a:r>
              <a:rPr lang="en-US" dirty="0"/>
              <a:t>The animals take cover</a:t>
            </a:r>
            <a:r>
              <a:rPr lang="en-US" dirty="0" smtClean="0"/>
              <a:t>; they </a:t>
            </a:r>
            <a:r>
              <a:rPr lang="en-US" dirty="0"/>
              <a:t>remain in their dens. </a:t>
            </a:r>
          </a:p>
          <a:p>
            <a:pPr marL="0" indent="231775">
              <a:buNone/>
            </a:pPr>
            <a:endParaRPr lang="en-US" b="1" dirty="0">
              <a:solidFill>
                <a:srgbClr val="0000CC"/>
              </a:solidFill>
            </a:endParaRP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 approaching storm!</a:t>
            </a:r>
          </a:p>
        </p:txBody>
      </p:sp>
      <p:sp>
        <p:nvSpPr>
          <p:cNvPr id="7" name="Text Box 5"/>
          <p:cNvSpPr txBox="1">
            <a:spLocks noChangeArrowheads="1"/>
          </p:cNvSpPr>
          <p:nvPr/>
        </p:nvSpPr>
        <p:spPr bwMode="auto">
          <a:xfrm>
            <a:off x="1143000" y="59867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None can resist God’s awesome power</a:t>
            </a:r>
          </a:p>
        </p:txBody>
      </p:sp>
      <p:pic>
        <p:nvPicPr>
          <p:cNvPr id="1026" name="Picture 2" descr="Image result for electric storm thun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3139" y="43147"/>
            <a:ext cx="2289175" cy="161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8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31985" y="838200"/>
            <a:ext cx="7010400" cy="914400"/>
          </a:xfrm>
        </p:spPr>
        <p:txBody>
          <a:bodyPr>
            <a:noAutofit/>
          </a:bodyPr>
          <a:lstStyle/>
          <a:p>
            <a:r>
              <a:rPr lang="en-US" sz="4800" b="1" dirty="0" smtClean="0">
                <a:solidFill>
                  <a:srgbClr val="663300"/>
                </a:solidFill>
              </a:rPr>
              <a:t>Job 40:6-10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5651"/>
            <a:ext cx="7086600" cy="4429780"/>
          </a:xfrm>
        </p:spPr>
        <p:txBody>
          <a:bodyPr>
            <a:normAutofit fontScale="85000" lnSpcReduction="20000"/>
          </a:bodyPr>
          <a:lstStyle/>
          <a:p>
            <a:pPr marL="0" indent="231775">
              <a:buNone/>
            </a:pPr>
            <a:r>
              <a:rPr lang="en-US" dirty="0" smtClean="0"/>
              <a:t>6 </a:t>
            </a:r>
            <a:r>
              <a:rPr lang="en-US" dirty="0"/>
              <a:t>Then the Lord answered Job out of the whirlwind, and said: </a:t>
            </a:r>
            <a:r>
              <a:rPr lang="en-US" dirty="0" smtClean="0"/>
              <a:t> 7 </a:t>
            </a:r>
            <a:r>
              <a:rPr lang="en-US" dirty="0"/>
              <a:t>"Now prepare yourself like a </a:t>
            </a:r>
            <a:r>
              <a:rPr lang="en-US" dirty="0" smtClean="0"/>
              <a:t>man; </a:t>
            </a:r>
            <a:r>
              <a:rPr lang="en-US" b="1" dirty="0" smtClean="0">
                <a:solidFill>
                  <a:srgbClr val="0000CC"/>
                </a:solidFill>
              </a:rPr>
              <a:t>I </a:t>
            </a:r>
            <a:r>
              <a:rPr lang="en-US" b="1" dirty="0">
                <a:solidFill>
                  <a:srgbClr val="0000CC"/>
                </a:solidFill>
              </a:rPr>
              <a:t>will question you, and you shall answer Me: </a:t>
            </a:r>
          </a:p>
          <a:p>
            <a:pPr marL="0" indent="231775">
              <a:buNone/>
            </a:pPr>
            <a:r>
              <a:rPr lang="en-US" dirty="0" smtClean="0"/>
              <a:t>8 </a:t>
            </a:r>
            <a:r>
              <a:rPr lang="en-US" b="1" dirty="0">
                <a:solidFill>
                  <a:srgbClr val="C00000"/>
                </a:solidFill>
              </a:rPr>
              <a:t>"Would you indeed </a:t>
            </a:r>
            <a:r>
              <a:rPr lang="en-US" b="1" dirty="0" smtClean="0">
                <a:solidFill>
                  <a:srgbClr val="C00000"/>
                </a:solidFill>
              </a:rPr>
              <a:t>annul </a:t>
            </a:r>
            <a:r>
              <a:rPr lang="en-US" i="1" dirty="0" smtClean="0">
                <a:solidFill>
                  <a:srgbClr val="C00000"/>
                </a:solidFill>
              </a:rPr>
              <a:t>[discredit NIV] </a:t>
            </a:r>
            <a:r>
              <a:rPr lang="en-US" b="1" dirty="0">
                <a:solidFill>
                  <a:srgbClr val="C00000"/>
                </a:solidFill>
              </a:rPr>
              <a:t>My judgment</a:t>
            </a:r>
            <a:r>
              <a:rPr lang="en-US" b="1" dirty="0" smtClean="0">
                <a:solidFill>
                  <a:srgbClr val="C00000"/>
                </a:solidFill>
              </a:rPr>
              <a:t>? </a:t>
            </a:r>
            <a:r>
              <a:rPr lang="en-US" dirty="0" smtClean="0">
                <a:solidFill>
                  <a:srgbClr val="C00000"/>
                </a:solidFill>
              </a:rPr>
              <a:t>[9:19; 14:3; 19:7; 27:2] </a:t>
            </a:r>
            <a:r>
              <a:rPr lang="en-US" b="1" dirty="0" smtClean="0">
                <a:solidFill>
                  <a:srgbClr val="C00000"/>
                </a:solidFill>
              </a:rPr>
              <a:t>Would </a:t>
            </a:r>
            <a:r>
              <a:rPr lang="en-US" b="1" dirty="0">
                <a:solidFill>
                  <a:srgbClr val="C00000"/>
                </a:solidFill>
              </a:rPr>
              <a:t>you condemn Me that you may be justified</a:t>
            </a:r>
            <a:r>
              <a:rPr lang="en-US" b="1" dirty="0" smtClean="0">
                <a:solidFill>
                  <a:srgbClr val="C00000"/>
                </a:solidFill>
              </a:rPr>
              <a:t>? </a:t>
            </a:r>
            <a:r>
              <a:rPr lang="en-US" dirty="0" smtClean="0">
                <a:solidFill>
                  <a:srgbClr val="C00000"/>
                </a:solidFill>
              </a:rPr>
              <a:t>[13:18; 23:4; 29:14] </a:t>
            </a:r>
            <a:r>
              <a:rPr lang="en-US" i="1" dirty="0" smtClean="0">
                <a:solidFill>
                  <a:srgbClr val="7030A0"/>
                </a:solidFill>
              </a:rPr>
              <a:t>[God now answers Job’s challenge] </a:t>
            </a:r>
          </a:p>
          <a:p>
            <a:pPr marL="0" indent="231775">
              <a:buNone/>
            </a:pPr>
            <a:r>
              <a:rPr lang="en-US" dirty="0" smtClean="0"/>
              <a:t>9 </a:t>
            </a:r>
            <a:r>
              <a:rPr lang="en-US" dirty="0"/>
              <a:t>Have you an arm like God</a:t>
            </a:r>
            <a:r>
              <a:rPr lang="en-US" dirty="0" smtClean="0"/>
              <a:t>? or </a:t>
            </a:r>
            <a:r>
              <a:rPr lang="en-US" dirty="0"/>
              <a:t>can you thunder with a voice like His? </a:t>
            </a:r>
            <a:r>
              <a:rPr lang="en-US" dirty="0" smtClean="0"/>
              <a:t> 10 </a:t>
            </a:r>
            <a:r>
              <a:rPr lang="en-US" dirty="0"/>
              <a:t>Then adorn yourself with majesty and splendor</a:t>
            </a:r>
            <a:r>
              <a:rPr lang="en-US" dirty="0" smtClean="0"/>
              <a:t>, and </a:t>
            </a:r>
            <a:r>
              <a:rPr lang="en-US" dirty="0"/>
              <a:t>array yourself with glory and beauty. </a:t>
            </a:r>
          </a:p>
        </p:txBody>
      </p:sp>
      <p:sp>
        <p:nvSpPr>
          <p:cNvPr id="6" name="Text Box 5"/>
          <p:cNvSpPr txBox="1">
            <a:spLocks noChangeArrowheads="1"/>
          </p:cNvSpPr>
          <p:nvPr/>
        </p:nvSpPr>
        <p:spPr bwMode="auto">
          <a:xfrm>
            <a:off x="1105877" y="148903"/>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answer about who is Justified</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invites Job to rule the creation</a:t>
            </a:r>
          </a:p>
        </p:txBody>
      </p:sp>
    </p:spTree>
    <p:extLst>
      <p:ext uri="{BB962C8B-B14F-4D97-AF65-F5344CB8AC3E}">
        <p14:creationId xmlns:p14="http://schemas.microsoft.com/office/powerpoint/2010/main" val="23299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105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40:11-14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3634770"/>
          </a:xfrm>
        </p:spPr>
        <p:txBody>
          <a:bodyPr>
            <a:normAutofit fontScale="92500" lnSpcReduction="10000"/>
          </a:bodyPr>
          <a:lstStyle/>
          <a:p>
            <a:pPr marL="0" indent="231775">
              <a:buNone/>
            </a:pPr>
            <a:r>
              <a:rPr lang="en-US" dirty="0" smtClean="0"/>
              <a:t>11 </a:t>
            </a:r>
            <a:r>
              <a:rPr lang="en-US" dirty="0"/>
              <a:t>Disperse the rage of your wrath</a:t>
            </a:r>
            <a:r>
              <a:rPr lang="en-US" dirty="0" smtClean="0"/>
              <a:t>; </a:t>
            </a:r>
            <a:r>
              <a:rPr lang="en-US" b="1" dirty="0" smtClean="0">
                <a:solidFill>
                  <a:srgbClr val="0000CC"/>
                </a:solidFill>
              </a:rPr>
              <a:t>Look </a:t>
            </a:r>
            <a:r>
              <a:rPr lang="en-US" b="1" dirty="0">
                <a:solidFill>
                  <a:srgbClr val="0000CC"/>
                </a:solidFill>
              </a:rPr>
              <a:t>on everyone who is proud, and humble him. </a:t>
            </a:r>
            <a:r>
              <a:rPr lang="en-US" dirty="0"/>
              <a:t>12 Look on everyone who is proud, and bring him low</a:t>
            </a:r>
            <a:r>
              <a:rPr lang="en-US" dirty="0" smtClean="0"/>
              <a:t>; </a:t>
            </a:r>
            <a:r>
              <a:rPr lang="en-US" b="1" dirty="0" smtClean="0">
                <a:solidFill>
                  <a:srgbClr val="C00000"/>
                </a:solidFill>
              </a:rPr>
              <a:t>Tread </a:t>
            </a:r>
            <a:r>
              <a:rPr lang="en-US" b="1" dirty="0">
                <a:solidFill>
                  <a:srgbClr val="C00000"/>
                </a:solidFill>
              </a:rPr>
              <a:t>down the wicked in their place.</a:t>
            </a:r>
            <a:r>
              <a:rPr lang="en-US" dirty="0"/>
              <a:t> 13 Hide them in the dust together</a:t>
            </a:r>
            <a:r>
              <a:rPr lang="en-US" dirty="0" smtClean="0"/>
              <a:t>, bind </a:t>
            </a:r>
            <a:r>
              <a:rPr lang="en-US" dirty="0"/>
              <a:t>their faces in hidden darkness. 14 </a:t>
            </a:r>
            <a:r>
              <a:rPr lang="en-US" b="1" dirty="0">
                <a:solidFill>
                  <a:srgbClr val="0000CC"/>
                </a:solidFill>
              </a:rPr>
              <a:t>Then I will also confess to </a:t>
            </a:r>
            <a:r>
              <a:rPr lang="en-US" b="1" dirty="0" smtClean="0">
                <a:solidFill>
                  <a:srgbClr val="0000CC"/>
                </a:solidFill>
              </a:rPr>
              <a:t>you that </a:t>
            </a:r>
            <a:r>
              <a:rPr lang="en-US" b="1" dirty="0">
                <a:solidFill>
                  <a:srgbClr val="0000CC"/>
                </a:solidFill>
              </a:rPr>
              <a:t>your own right hand can save you. </a:t>
            </a:r>
          </a:p>
        </p:txBody>
      </p:sp>
      <p:sp>
        <p:nvSpPr>
          <p:cNvPr id="6" name="Text Box 5"/>
          <p:cNvSpPr txBox="1">
            <a:spLocks noChangeArrowheads="1"/>
          </p:cNvSpPr>
          <p:nvPr/>
        </p:nvSpPr>
        <p:spPr bwMode="auto">
          <a:xfrm>
            <a:off x="1041400" y="85378"/>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has a tough job</a:t>
            </a:r>
          </a:p>
        </p:txBody>
      </p:sp>
      <p:sp>
        <p:nvSpPr>
          <p:cNvPr id="7" name="Text Box 5"/>
          <p:cNvSpPr txBox="1">
            <a:spLocks noChangeArrowheads="1"/>
          </p:cNvSpPr>
          <p:nvPr/>
        </p:nvSpPr>
        <p:spPr bwMode="auto">
          <a:xfrm>
            <a:off x="335643" y="5240922"/>
            <a:ext cx="8458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God’s challenge: How would you balance humbling proud people &amp; destroying the wicked who don’t respond so they can be saved?</a:t>
            </a:r>
          </a:p>
        </p:txBody>
      </p:sp>
    </p:spTree>
    <p:extLst>
      <p:ext uri="{BB962C8B-B14F-4D97-AF65-F5344CB8AC3E}">
        <p14:creationId xmlns:p14="http://schemas.microsoft.com/office/powerpoint/2010/main" val="209465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rning 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1311"/>
            <a:ext cx="1739900" cy="17399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2976562" y="90836"/>
            <a:ext cx="4262438" cy="1143000"/>
          </a:xfrm>
        </p:spPr>
        <p:txBody>
          <a:bodyPr>
            <a:noAutofit/>
          </a:bodyPr>
          <a:lstStyle/>
          <a:p>
            <a:pPr eaLnBrk="1" hangingPunct="1"/>
            <a:r>
              <a:rPr lang="en-US" b="1" dirty="0" smtClean="0">
                <a:solidFill>
                  <a:srgbClr val="C00000"/>
                </a:solidFill>
              </a:rPr>
              <a:t>Warnings for Us!</a:t>
            </a:r>
          </a:p>
        </p:txBody>
      </p:sp>
      <p:sp>
        <p:nvSpPr>
          <p:cNvPr id="4099" name="Rectangle 3"/>
          <p:cNvSpPr>
            <a:spLocks noGrp="1" noChangeArrowheads="1"/>
          </p:cNvSpPr>
          <p:nvPr>
            <p:ph type="body" idx="1"/>
          </p:nvPr>
        </p:nvSpPr>
        <p:spPr>
          <a:xfrm>
            <a:off x="457200" y="1371599"/>
            <a:ext cx="8382000" cy="4809347"/>
          </a:xfrm>
        </p:spPr>
        <p:txBody>
          <a:bodyPr>
            <a:normAutofit fontScale="92500" lnSpcReduction="20000"/>
          </a:bodyPr>
          <a:lstStyle/>
          <a:p>
            <a:pPr eaLnBrk="1" hangingPunct="1">
              <a:lnSpc>
                <a:spcPct val="90000"/>
              </a:lnSpc>
              <a:spcBef>
                <a:spcPts val="0"/>
              </a:spcBef>
              <a:spcAft>
                <a:spcPts val="900"/>
              </a:spcAft>
            </a:pPr>
            <a:r>
              <a:rPr lang="en-US" b="1" dirty="0" smtClean="0">
                <a:solidFill>
                  <a:srgbClr val="0000CC"/>
                </a:solidFill>
              </a:rPr>
              <a:t>When we consider ourselves above others,        </a:t>
            </a:r>
            <a:r>
              <a:rPr lang="en-US" dirty="0" smtClean="0"/>
              <a:t>we have fallen into the trap of human pride</a:t>
            </a:r>
          </a:p>
          <a:p>
            <a:pPr eaLnBrk="1" hangingPunct="1">
              <a:lnSpc>
                <a:spcPct val="90000"/>
              </a:lnSpc>
              <a:spcBef>
                <a:spcPts val="0"/>
              </a:spcBef>
              <a:spcAft>
                <a:spcPts val="900"/>
              </a:spcAft>
            </a:pPr>
            <a:r>
              <a:rPr lang="en-US" b="1" dirty="0" smtClean="0">
                <a:solidFill>
                  <a:srgbClr val="0000CC"/>
                </a:solidFill>
              </a:rPr>
              <a:t>When we think God is too slow to act, </a:t>
            </a:r>
            <a:r>
              <a:rPr lang="en-US" dirty="0" smtClean="0"/>
              <a:t>we fail to realize His patience in redeeming His family. He works according to His plan &amp; agenda, not ours.</a:t>
            </a:r>
          </a:p>
          <a:p>
            <a:pPr eaLnBrk="1" hangingPunct="1">
              <a:lnSpc>
                <a:spcPct val="90000"/>
              </a:lnSpc>
              <a:spcBef>
                <a:spcPts val="0"/>
              </a:spcBef>
              <a:spcAft>
                <a:spcPts val="900"/>
              </a:spcAft>
            </a:pPr>
            <a:r>
              <a:rPr lang="en-US" b="1" dirty="0" smtClean="0">
                <a:solidFill>
                  <a:srgbClr val="0000CC"/>
                </a:solidFill>
              </a:rPr>
              <a:t>When we complain about specific events in our lives, </a:t>
            </a:r>
            <a:r>
              <a:rPr lang="en-US" dirty="0" smtClean="0"/>
              <a:t>we really are complaining to God that we could do a better job than Him</a:t>
            </a:r>
          </a:p>
          <a:p>
            <a:pPr eaLnBrk="1" hangingPunct="1">
              <a:lnSpc>
                <a:spcPct val="90000"/>
              </a:lnSpc>
              <a:spcBef>
                <a:spcPts val="0"/>
              </a:spcBef>
              <a:spcAft>
                <a:spcPts val="900"/>
              </a:spcAft>
            </a:pPr>
            <a:r>
              <a:rPr lang="en-US" b="1" dirty="0" smtClean="0">
                <a:solidFill>
                  <a:srgbClr val="0000CC"/>
                </a:solidFill>
              </a:rPr>
              <a:t>When we get too caught up in our own righteousness &amp; salvation, </a:t>
            </a:r>
            <a:r>
              <a:rPr lang="en-US" dirty="0" smtClean="0"/>
              <a:t>we slide into the mistake of thinking we have the wisdom to save ourselves without God’s overriding guidance &amp; control though His angels</a:t>
            </a:r>
          </a:p>
        </p:txBody>
      </p:sp>
      <p:sp>
        <p:nvSpPr>
          <p:cNvPr id="4100" name="Text Box 5"/>
          <p:cNvSpPr txBox="1">
            <a:spLocks noChangeArrowheads="1"/>
          </p:cNvSpPr>
          <p:nvPr/>
        </p:nvSpPr>
        <p:spPr bwMode="auto">
          <a:xfrm>
            <a:off x="165100" y="6186785"/>
            <a:ext cx="88138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From The Education of Job (</a:t>
            </a:r>
            <a:r>
              <a:rPr lang="en-US" sz="2400" b="1" dirty="0" err="1" smtClean="0">
                <a:solidFill>
                  <a:srgbClr val="00B050"/>
                </a:solidFill>
                <a:latin typeface="Comic Sans MS" pitchFamily="66" charset="0"/>
              </a:rPr>
              <a:t>pg</a:t>
            </a:r>
            <a:r>
              <a:rPr lang="en-US" sz="2400" b="1" dirty="0" smtClean="0">
                <a:solidFill>
                  <a:srgbClr val="00B050"/>
                </a:solidFill>
                <a:latin typeface="Comic Sans MS" pitchFamily="66" charset="0"/>
              </a:rPr>
              <a:t> 290) by bro David Baird</a:t>
            </a:r>
            <a:endParaRPr lang="en-US" sz="2400" b="1" dirty="0">
              <a:solidFill>
                <a:srgbClr val="00B050"/>
              </a:solidFill>
              <a:latin typeface="Comic Sans MS" pitchFamily="66" charset="0"/>
            </a:endParaRPr>
          </a:p>
        </p:txBody>
      </p:sp>
      <p:pic>
        <p:nvPicPr>
          <p:cNvPr id="2" name="Picture 1"/>
          <p:cNvPicPr>
            <a:picLocks noChangeAspect="1"/>
          </p:cNvPicPr>
          <p:nvPr/>
        </p:nvPicPr>
        <p:blipFill>
          <a:blip r:embed="rId4"/>
          <a:stretch>
            <a:fillRect/>
          </a:stretch>
        </p:blipFill>
        <p:spPr>
          <a:xfrm>
            <a:off x="304800" y="148711"/>
            <a:ext cx="2538412" cy="1027250"/>
          </a:xfrm>
          <a:prstGeom prst="rect">
            <a:avLst/>
          </a:prstGeom>
        </p:spPr>
      </p:pic>
      <p:sp>
        <p:nvSpPr>
          <p:cNvPr id="3" name="Isosceles Triangle 2"/>
          <p:cNvSpPr/>
          <p:nvPr/>
        </p:nvSpPr>
        <p:spPr>
          <a:xfrm>
            <a:off x="564356" y="697002"/>
            <a:ext cx="457200" cy="3810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195512" y="686515"/>
            <a:ext cx="457200" cy="3810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0556" y="694810"/>
            <a:ext cx="7620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0" name="TextBox 9"/>
          <p:cNvSpPr txBox="1"/>
          <p:nvPr/>
        </p:nvSpPr>
        <p:spPr>
          <a:xfrm>
            <a:off x="2287190" y="686515"/>
            <a:ext cx="7620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21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52425" y="19050"/>
            <a:ext cx="8639175" cy="1754326"/>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C00000"/>
                </a:solidFill>
                <a:latin typeface="Comic Sans MS" pitchFamily="66" charset="0"/>
              </a:rPr>
              <a:t>The Self-Confidence of Behemoth</a:t>
            </a:r>
          </a:p>
        </p:txBody>
      </p:sp>
      <p:pic>
        <p:nvPicPr>
          <p:cNvPr id="3076" name="Picture 4" descr="Image result for nile hippopotamus"/>
          <p:cNvPicPr>
            <a:picLocks noChangeAspect="1" noChangeArrowheads="1"/>
          </p:cNvPicPr>
          <p:nvPr/>
        </p:nvPicPr>
        <p:blipFill rotWithShape="1">
          <a:blip r:embed="rId2">
            <a:extLst>
              <a:ext uri="{28A0092B-C50C-407E-A947-70E740481C1C}">
                <a14:useLocalDpi xmlns:a14="http://schemas.microsoft.com/office/drawing/2010/main" val="0"/>
              </a:ext>
            </a:extLst>
          </a:blip>
          <a:srcRect t="13690" r="9923" b="17738"/>
          <a:stretch/>
        </p:blipFill>
        <p:spPr bwMode="auto">
          <a:xfrm>
            <a:off x="457200" y="1773376"/>
            <a:ext cx="4114800" cy="23050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ile hippopotam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 y="4178082"/>
            <a:ext cx="460586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behemoth of job bible"/>
          <p:cNvPicPr>
            <a:picLocks noChangeAspect="1" noChangeArrowheads="1"/>
          </p:cNvPicPr>
          <p:nvPr/>
        </p:nvPicPr>
        <p:blipFill rotWithShape="1">
          <a:blip r:embed="rId4">
            <a:extLst>
              <a:ext uri="{28A0092B-C50C-407E-A947-70E740481C1C}">
                <a14:useLocalDpi xmlns:a14="http://schemas.microsoft.com/office/drawing/2010/main" val="0"/>
              </a:ext>
            </a:extLst>
          </a:blip>
          <a:srcRect t="16000" b="-40"/>
          <a:stretch/>
        </p:blipFill>
        <p:spPr bwMode="auto">
          <a:xfrm>
            <a:off x="5257800" y="1842731"/>
            <a:ext cx="3600450" cy="36021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4867301" y="5444907"/>
            <a:ext cx="4381448"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Animals may have appeared different back then!</a:t>
            </a:r>
          </a:p>
        </p:txBody>
      </p:sp>
    </p:spTree>
    <p:extLst>
      <p:ext uri="{BB962C8B-B14F-4D97-AF65-F5344CB8AC3E}">
        <p14:creationId xmlns:p14="http://schemas.microsoft.com/office/powerpoint/2010/main" val="1561065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889852"/>
            <a:ext cx="9124950" cy="5895975"/>
          </a:xfrm>
          <a:prstGeom prst="rect">
            <a:avLst/>
          </a:prstGeom>
        </p:spPr>
      </p:pic>
      <p:sp>
        <p:nvSpPr>
          <p:cNvPr id="3" name="Text Box 5"/>
          <p:cNvSpPr txBox="1">
            <a:spLocks noChangeArrowheads="1"/>
          </p:cNvSpPr>
          <p:nvPr/>
        </p:nvSpPr>
        <p:spPr bwMode="auto">
          <a:xfrm>
            <a:off x="47625" y="206077"/>
            <a:ext cx="9067800" cy="769441"/>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rgbClr val="C00000"/>
                </a:solidFill>
                <a:latin typeface="Comic Sans MS" pitchFamily="66" charset="0"/>
              </a:rPr>
              <a:t>If Dinosaurs were still around</a:t>
            </a:r>
          </a:p>
        </p:txBody>
      </p:sp>
      <p:sp>
        <p:nvSpPr>
          <p:cNvPr id="4" name="Text Box 5"/>
          <p:cNvSpPr txBox="1">
            <a:spLocks noChangeArrowheads="1"/>
          </p:cNvSpPr>
          <p:nvPr/>
        </p:nvSpPr>
        <p:spPr bwMode="auto">
          <a:xfrm>
            <a:off x="3048000" y="1143000"/>
            <a:ext cx="5791200" cy="2862322"/>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Which of these creatures has power in his stomach muscles, moves his tail like a cedar, bones like beams of bronze    and “ranks first among the works of God?”</a:t>
            </a:r>
          </a:p>
        </p:txBody>
      </p:sp>
    </p:spTree>
    <p:extLst>
      <p:ext uri="{BB962C8B-B14F-4D97-AF65-F5344CB8AC3E}">
        <p14:creationId xmlns:p14="http://schemas.microsoft.com/office/powerpoint/2010/main" val="4062047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096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62025" y="957590"/>
            <a:ext cx="7010400" cy="914400"/>
          </a:xfrm>
        </p:spPr>
        <p:txBody>
          <a:bodyPr>
            <a:noAutofit/>
          </a:bodyPr>
          <a:lstStyle/>
          <a:p>
            <a:r>
              <a:rPr lang="en-US" sz="4800" b="1" dirty="0" smtClean="0">
                <a:solidFill>
                  <a:srgbClr val="663300"/>
                </a:solidFill>
              </a:rPr>
              <a:t>Job 40:15-19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742420"/>
            <a:ext cx="7239000" cy="4429780"/>
          </a:xfrm>
        </p:spPr>
        <p:txBody>
          <a:bodyPr>
            <a:normAutofit fontScale="92500" lnSpcReduction="10000"/>
          </a:bodyPr>
          <a:lstStyle/>
          <a:p>
            <a:pPr marL="0" indent="231775">
              <a:buNone/>
            </a:pPr>
            <a:r>
              <a:rPr lang="en-US" dirty="0" smtClean="0"/>
              <a:t>15 </a:t>
            </a:r>
            <a:r>
              <a:rPr lang="en-US" dirty="0"/>
              <a:t>"</a:t>
            </a:r>
            <a:r>
              <a:rPr lang="en-US" b="1" dirty="0">
                <a:solidFill>
                  <a:srgbClr val="0000CC"/>
                </a:solidFill>
              </a:rPr>
              <a:t>Look now at the behemoth, </a:t>
            </a:r>
            <a:r>
              <a:rPr lang="en-US" b="1" dirty="0">
                <a:solidFill>
                  <a:srgbClr val="7030A0"/>
                </a:solidFill>
              </a:rPr>
              <a:t>which I made along with you</a:t>
            </a:r>
            <a:r>
              <a:rPr lang="en-US" b="1" dirty="0" smtClean="0">
                <a:solidFill>
                  <a:srgbClr val="7030A0"/>
                </a:solidFill>
              </a:rPr>
              <a:t>;</a:t>
            </a:r>
            <a:r>
              <a:rPr lang="en-US" dirty="0" smtClean="0"/>
              <a:t> He </a:t>
            </a:r>
            <a:r>
              <a:rPr lang="en-US" dirty="0"/>
              <a:t>eats grass like an ox. 16 See now, his strength is in his hips</a:t>
            </a:r>
            <a:r>
              <a:rPr lang="en-US" dirty="0" smtClean="0"/>
              <a:t>, and </a:t>
            </a:r>
            <a:r>
              <a:rPr lang="en-US" dirty="0"/>
              <a:t>his power is in his stomach muscles. 17 He moves his tail like a cedar</a:t>
            </a:r>
            <a:r>
              <a:rPr lang="en-US" dirty="0" smtClean="0"/>
              <a:t>; The </a:t>
            </a:r>
            <a:r>
              <a:rPr lang="en-US" dirty="0"/>
              <a:t>sinews of his thighs are tightly knit. 18 His bones are like beams of bronze</a:t>
            </a:r>
            <a:r>
              <a:rPr lang="en-US" dirty="0" smtClean="0"/>
              <a:t>, his </a:t>
            </a:r>
            <a:r>
              <a:rPr lang="en-US" dirty="0"/>
              <a:t>ribs like bars of iron. 19 He </a:t>
            </a:r>
            <a:r>
              <a:rPr lang="en-US" dirty="0" smtClean="0"/>
              <a:t>ranks first among the works </a:t>
            </a:r>
            <a:r>
              <a:rPr lang="en-US" dirty="0"/>
              <a:t>of </a:t>
            </a:r>
            <a:r>
              <a:rPr lang="en-US" dirty="0" smtClean="0"/>
              <a:t>God </a:t>
            </a:r>
            <a:r>
              <a:rPr lang="en-US" i="1" dirty="0" smtClean="0"/>
              <a:t>[NIV]; </a:t>
            </a:r>
            <a:r>
              <a:rPr lang="en-US" b="1" dirty="0" smtClean="0">
                <a:solidFill>
                  <a:srgbClr val="0070C0"/>
                </a:solidFill>
              </a:rPr>
              <a:t>Only </a:t>
            </a:r>
            <a:r>
              <a:rPr lang="en-US" b="1" dirty="0">
                <a:solidFill>
                  <a:srgbClr val="0070C0"/>
                </a:solidFill>
              </a:rPr>
              <a:t>He who made him can bring near His sword. </a:t>
            </a:r>
            <a:r>
              <a:rPr lang="en-US" b="1" dirty="0" smtClean="0">
                <a:solidFill>
                  <a:srgbClr val="0070C0"/>
                </a:solidFill>
              </a:rPr>
              <a:t>  </a:t>
            </a:r>
            <a:r>
              <a:rPr lang="en-US" i="1" dirty="0" smtClean="0"/>
              <a:t>[man cannot overpower him]</a:t>
            </a:r>
            <a:endParaRPr lang="en-US" i="1" dirty="0"/>
          </a:p>
        </p:txBody>
      </p:sp>
      <p:sp>
        <p:nvSpPr>
          <p:cNvPr id="6" name="Text Box 5"/>
          <p:cNvSpPr txBox="1">
            <a:spLocks noChangeArrowheads="1"/>
          </p:cNvSpPr>
          <p:nvPr/>
        </p:nvSpPr>
        <p:spPr bwMode="auto">
          <a:xfrm>
            <a:off x="1885950" y="22533"/>
            <a:ext cx="56007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Consider an animal of      self-confidence….like you Job</a:t>
            </a:r>
          </a:p>
        </p:txBody>
      </p:sp>
      <p:sp>
        <p:nvSpPr>
          <p:cNvPr id="7" name="Text Box 5"/>
          <p:cNvSpPr txBox="1">
            <a:spLocks noChangeArrowheads="1"/>
          </p:cNvSpPr>
          <p:nvPr/>
        </p:nvSpPr>
        <p:spPr bwMode="auto">
          <a:xfrm>
            <a:off x="990600" y="6172200"/>
            <a:ext cx="7162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Not a predator, but amazingly powerful</a:t>
            </a:r>
          </a:p>
        </p:txBody>
      </p:sp>
    </p:spTree>
    <p:extLst>
      <p:ext uri="{BB962C8B-B14F-4D97-AF65-F5344CB8AC3E}">
        <p14:creationId xmlns:p14="http://schemas.microsoft.com/office/powerpoint/2010/main" val="399705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71550" y="838200"/>
            <a:ext cx="7010400" cy="914400"/>
          </a:xfrm>
        </p:spPr>
        <p:txBody>
          <a:bodyPr>
            <a:noAutofit/>
          </a:bodyPr>
          <a:lstStyle/>
          <a:p>
            <a:r>
              <a:rPr lang="en-US" sz="4800" b="1" dirty="0" smtClean="0">
                <a:solidFill>
                  <a:srgbClr val="663300"/>
                </a:solidFill>
              </a:rPr>
              <a:t>Job 40:20-24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343400"/>
          </a:xfrm>
        </p:spPr>
        <p:txBody>
          <a:bodyPr>
            <a:normAutofit fontScale="92500" lnSpcReduction="20000"/>
          </a:bodyPr>
          <a:lstStyle/>
          <a:p>
            <a:pPr marL="0" indent="231775">
              <a:buNone/>
            </a:pPr>
            <a:r>
              <a:rPr lang="en-US" dirty="0" smtClean="0"/>
              <a:t>20 </a:t>
            </a:r>
            <a:r>
              <a:rPr lang="en-US" dirty="0"/>
              <a:t>For the mountains yield food for </a:t>
            </a:r>
            <a:r>
              <a:rPr lang="en-US" dirty="0" smtClean="0"/>
              <a:t>him where </a:t>
            </a:r>
            <a:r>
              <a:rPr lang="en-US" dirty="0"/>
              <a:t>all the wild beasts play</a:t>
            </a:r>
            <a:r>
              <a:rPr lang="en-US" dirty="0" smtClean="0"/>
              <a:t>. </a:t>
            </a:r>
            <a:endParaRPr lang="en-US" dirty="0"/>
          </a:p>
          <a:p>
            <a:pPr marL="0" indent="231775">
              <a:buNone/>
            </a:pPr>
            <a:r>
              <a:rPr lang="en-US" dirty="0"/>
              <a:t>21 Under the lotus plants he lies</a:t>
            </a:r>
            <a:r>
              <a:rPr lang="en-US" dirty="0" smtClean="0"/>
              <a:t>, in </a:t>
            </a:r>
            <a:r>
              <a:rPr lang="en-US" dirty="0"/>
              <a:t>the shelter of the reeds and in the marsh</a:t>
            </a:r>
            <a:r>
              <a:rPr lang="en-US" dirty="0" smtClean="0"/>
              <a:t>. 22 </a:t>
            </a:r>
            <a:r>
              <a:rPr lang="en-US" dirty="0"/>
              <a:t>For his shade the lotus trees cover him</a:t>
            </a:r>
            <a:r>
              <a:rPr lang="en-US" dirty="0" smtClean="0"/>
              <a:t>; the </a:t>
            </a:r>
            <a:r>
              <a:rPr lang="en-US" dirty="0"/>
              <a:t>willows of the brook surround him.</a:t>
            </a:r>
          </a:p>
          <a:p>
            <a:pPr marL="0" indent="231775">
              <a:buNone/>
            </a:pPr>
            <a:r>
              <a:rPr lang="en-US" dirty="0"/>
              <a:t>23 Behold, if the river is </a:t>
            </a:r>
            <a:r>
              <a:rPr lang="en-US" b="1" dirty="0">
                <a:solidFill>
                  <a:srgbClr val="C00000"/>
                </a:solidFill>
              </a:rPr>
              <a:t>turbulent he is not frightened</a:t>
            </a:r>
            <a:r>
              <a:rPr lang="en-US" b="1" dirty="0" smtClean="0">
                <a:solidFill>
                  <a:srgbClr val="C00000"/>
                </a:solidFill>
              </a:rPr>
              <a:t>;</a:t>
            </a:r>
            <a:r>
              <a:rPr lang="en-US" dirty="0" smtClean="0"/>
              <a:t> </a:t>
            </a:r>
            <a:r>
              <a:rPr lang="en-US" b="1" dirty="0" smtClean="0">
                <a:solidFill>
                  <a:srgbClr val="C00000"/>
                </a:solidFill>
              </a:rPr>
              <a:t>he </a:t>
            </a:r>
            <a:r>
              <a:rPr lang="en-US" b="1" dirty="0">
                <a:solidFill>
                  <a:srgbClr val="C00000"/>
                </a:solidFill>
              </a:rPr>
              <a:t>is confident </a:t>
            </a:r>
            <a:r>
              <a:rPr lang="en-US" dirty="0"/>
              <a:t>though Jordan rushes against his mouth</a:t>
            </a:r>
            <a:r>
              <a:rPr lang="en-US" dirty="0" smtClean="0"/>
              <a:t>. 24 </a:t>
            </a:r>
            <a:r>
              <a:rPr lang="en-US" b="1" dirty="0">
                <a:solidFill>
                  <a:srgbClr val="7030A0"/>
                </a:solidFill>
              </a:rPr>
              <a:t>Can </a:t>
            </a:r>
            <a:r>
              <a:rPr lang="en-US" b="1" dirty="0" smtClean="0">
                <a:solidFill>
                  <a:srgbClr val="7030A0"/>
                </a:solidFill>
              </a:rPr>
              <a:t>anyone capture him </a:t>
            </a:r>
            <a:r>
              <a:rPr lang="en-US" dirty="0" smtClean="0"/>
              <a:t>when he is on watch [NASB],  or </a:t>
            </a:r>
            <a:r>
              <a:rPr lang="en-US" dirty="0"/>
              <a:t>pierce his nose with a snare? </a:t>
            </a:r>
          </a:p>
        </p:txBody>
      </p:sp>
      <p:sp>
        <p:nvSpPr>
          <p:cNvPr id="6" name="Text Box 5"/>
          <p:cNvSpPr txBox="1">
            <a:spLocks noChangeArrowheads="1"/>
          </p:cNvSpPr>
          <p:nvPr/>
        </p:nvSpPr>
        <p:spPr bwMode="auto">
          <a:xfrm>
            <a:off x="647700" y="140985"/>
            <a:ext cx="7772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This animal thinks he can take on anything</a:t>
            </a:r>
          </a:p>
        </p:txBody>
      </p:sp>
      <p:sp>
        <p:nvSpPr>
          <p:cNvPr id="7" name="Text Box 5"/>
          <p:cNvSpPr txBox="1">
            <a:spLocks noChangeArrowheads="1"/>
          </p:cNvSpPr>
          <p:nvPr/>
        </p:nvSpPr>
        <p:spPr bwMode="auto">
          <a:xfrm>
            <a:off x="358321" y="5924773"/>
            <a:ext cx="8351157"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Do you have the wisdom &amp; power to contain         self-confidence that leads to self-righteousness?</a:t>
            </a:r>
          </a:p>
        </p:txBody>
      </p:sp>
    </p:spTree>
    <p:extLst>
      <p:ext uri="{BB962C8B-B14F-4D97-AF65-F5344CB8AC3E}">
        <p14:creationId xmlns:p14="http://schemas.microsoft.com/office/powerpoint/2010/main" val="279698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rocodile Ni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88" t="6352" b="8356"/>
          <a:stretch/>
        </p:blipFill>
        <p:spPr bwMode="auto">
          <a:xfrm>
            <a:off x="382369" y="1143000"/>
            <a:ext cx="422778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ocodile Nile"/>
          <p:cNvPicPr>
            <a:picLocks noChangeAspect="1" noChangeArrowheads="1"/>
          </p:cNvPicPr>
          <p:nvPr/>
        </p:nvPicPr>
        <p:blipFill rotWithShape="1">
          <a:blip r:embed="rId3">
            <a:extLst>
              <a:ext uri="{28A0092B-C50C-407E-A947-70E740481C1C}">
                <a14:useLocalDpi xmlns:a14="http://schemas.microsoft.com/office/drawing/2010/main" val="0"/>
              </a:ext>
            </a:extLst>
          </a:blip>
          <a:srcRect l="13513" t="16707" r="9564" b="7102"/>
          <a:stretch/>
        </p:blipFill>
        <p:spPr bwMode="auto">
          <a:xfrm>
            <a:off x="382369" y="3962400"/>
            <a:ext cx="427403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ragon dinosa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983" y="990600"/>
            <a:ext cx="4182039" cy="388540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7625" y="206077"/>
            <a:ext cx="9067800" cy="923330"/>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C00000"/>
                </a:solidFill>
                <a:latin typeface="Comic Sans MS" pitchFamily="66" charset="0"/>
              </a:rPr>
              <a:t>The Pride of Leviathan</a:t>
            </a:r>
          </a:p>
        </p:txBody>
      </p:sp>
      <p:sp>
        <p:nvSpPr>
          <p:cNvPr id="6" name="Text Box 5"/>
          <p:cNvSpPr txBox="1">
            <a:spLocks noChangeArrowheads="1"/>
          </p:cNvSpPr>
          <p:nvPr/>
        </p:nvSpPr>
        <p:spPr bwMode="auto">
          <a:xfrm>
            <a:off x="4762552" y="4953000"/>
            <a:ext cx="4381448"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Connects the serpent of Gen 3 to Daniel’s 4</a:t>
            </a:r>
            <a:r>
              <a:rPr lang="en-US" sz="2800" b="1" baseline="30000" dirty="0" smtClean="0">
                <a:solidFill>
                  <a:srgbClr val="00B050"/>
                </a:solidFill>
                <a:latin typeface="Comic Sans MS" pitchFamily="66" charset="0"/>
              </a:rPr>
              <a:t>th</a:t>
            </a:r>
            <a:r>
              <a:rPr lang="en-US" sz="2800" b="1" dirty="0" smtClean="0">
                <a:solidFill>
                  <a:srgbClr val="00B050"/>
                </a:solidFill>
                <a:latin typeface="Comic Sans MS" pitchFamily="66" charset="0"/>
              </a:rPr>
              <a:t> beast and the dragon of Rev 12,13,17</a:t>
            </a:r>
          </a:p>
        </p:txBody>
      </p:sp>
    </p:spTree>
    <p:extLst>
      <p:ext uri="{BB962C8B-B14F-4D97-AF65-F5344CB8AC3E}">
        <p14:creationId xmlns:p14="http://schemas.microsoft.com/office/powerpoint/2010/main" val="199707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8100"/>
            <a:ext cx="5181600" cy="1143000"/>
          </a:xfrm>
        </p:spPr>
        <p:txBody>
          <a:bodyPr/>
          <a:lstStyle/>
          <a:p>
            <a:pPr eaLnBrk="1" hangingPunct="1"/>
            <a:r>
              <a:rPr lang="en-US" sz="4000" b="1" dirty="0" smtClean="0">
                <a:solidFill>
                  <a:srgbClr val="C00000"/>
                </a:solidFill>
              </a:rPr>
              <a:t>Leviathan in the Bible</a:t>
            </a:r>
          </a:p>
        </p:txBody>
      </p:sp>
      <p:sp>
        <p:nvSpPr>
          <p:cNvPr id="4099" name="Rectangle 3"/>
          <p:cNvSpPr>
            <a:spLocks noGrp="1" noChangeArrowheads="1"/>
          </p:cNvSpPr>
          <p:nvPr>
            <p:ph type="body" idx="1"/>
          </p:nvPr>
        </p:nvSpPr>
        <p:spPr>
          <a:xfrm>
            <a:off x="406400" y="954460"/>
            <a:ext cx="8382000" cy="5105400"/>
          </a:xfrm>
        </p:spPr>
        <p:txBody>
          <a:bodyPr>
            <a:normAutofit/>
          </a:bodyPr>
          <a:lstStyle/>
          <a:p>
            <a:pPr marL="282575" indent="-282575">
              <a:lnSpc>
                <a:spcPct val="90000"/>
              </a:lnSpc>
              <a:buNone/>
            </a:pPr>
            <a:r>
              <a:rPr lang="en-US" sz="2800" b="1" dirty="0">
                <a:solidFill>
                  <a:srgbClr val="0000CC"/>
                </a:solidFill>
              </a:rPr>
              <a:t>Job 3:8  </a:t>
            </a:r>
            <a:r>
              <a:rPr lang="en-US" sz="2800" dirty="0" smtClean="0"/>
              <a:t>May </a:t>
            </a:r>
            <a:r>
              <a:rPr lang="en-US" sz="2800" dirty="0"/>
              <a:t>those curse it who curse </a:t>
            </a:r>
            <a:r>
              <a:rPr lang="en-US" sz="2800" dirty="0" smtClean="0"/>
              <a:t>                                          the </a:t>
            </a:r>
            <a:r>
              <a:rPr lang="en-US" sz="2800" dirty="0"/>
              <a:t>day</a:t>
            </a:r>
            <a:r>
              <a:rPr lang="en-US" sz="2800" dirty="0" smtClean="0"/>
              <a:t>, those </a:t>
            </a:r>
            <a:r>
              <a:rPr lang="en-US" sz="2800" dirty="0"/>
              <a:t>who are ready to </a:t>
            </a:r>
            <a:r>
              <a:rPr lang="en-US" sz="2800" dirty="0" smtClean="0"/>
              <a:t>arouse                          </a:t>
            </a:r>
            <a:r>
              <a:rPr lang="en-US" sz="2800" b="1" dirty="0">
                <a:solidFill>
                  <a:srgbClr val="7030A0"/>
                </a:solidFill>
              </a:rPr>
              <a:t>Leviathan</a:t>
            </a:r>
            <a:r>
              <a:rPr lang="en-US" sz="2800" dirty="0"/>
              <a:t>. </a:t>
            </a:r>
          </a:p>
          <a:p>
            <a:pPr marL="282575" indent="-282575">
              <a:lnSpc>
                <a:spcPct val="90000"/>
              </a:lnSpc>
              <a:buNone/>
            </a:pPr>
            <a:r>
              <a:rPr lang="en-US" sz="2800" b="1" dirty="0">
                <a:solidFill>
                  <a:srgbClr val="0000CC"/>
                </a:solidFill>
              </a:rPr>
              <a:t>Ps </a:t>
            </a:r>
            <a:r>
              <a:rPr lang="en-US" sz="2800" b="1" dirty="0" smtClean="0">
                <a:solidFill>
                  <a:srgbClr val="0000CC"/>
                </a:solidFill>
              </a:rPr>
              <a:t>74:14 </a:t>
            </a:r>
            <a:r>
              <a:rPr lang="en-US" sz="2800" dirty="0" smtClean="0"/>
              <a:t>You </a:t>
            </a:r>
            <a:r>
              <a:rPr lang="en-US" sz="2800" dirty="0"/>
              <a:t>broke the heads of </a:t>
            </a:r>
            <a:r>
              <a:rPr lang="en-US" sz="2800" b="1" dirty="0">
                <a:solidFill>
                  <a:srgbClr val="7030A0"/>
                </a:solidFill>
              </a:rPr>
              <a:t>Leviathan</a:t>
            </a:r>
            <a:r>
              <a:rPr lang="en-US" sz="2800" dirty="0">
                <a:solidFill>
                  <a:srgbClr val="7030A0"/>
                </a:solidFill>
              </a:rPr>
              <a:t> </a:t>
            </a:r>
            <a:r>
              <a:rPr lang="en-US" sz="2800" dirty="0" smtClean="0">
                <a:solidFill>
                  <a:srgbClr val="7030A0"/>
                </a:solidFill>
              </a:rPr>
              <a:t>                                      </a:t>
            </a:r>
            <a:r>
              <a:rPr lang="en-US" sz="2800" dirty="0" smtClean="0"/>
              <a:t>in </a:t>
            </a:r>
            <a:r>
              <a:rPr lang="en-US" sz="2800" dirty="0"/>
              <a:t>pieces</a:t>
            </a:r>
            <a:r>
              <a:rPr lang="en-US" sz="2800" dirty="0" smtClean="0"/>
              <a:t>, and </a:t>
            </a:r>
            <a:r>
              <a:rPr lang="en-US" sz="2800" dirty="0"/>
              <a:t>gave him as food to the </a:t>
            </a:r>
            <a:r>
              <a:rPr lang="en-US" sz="2800" dirty="0" smtClean="0"/>
              <a:t>                                        people </a:t>
            </a:r>
            <a:r>
              <a:rPr lang="en-US" sz="2800" dirty="0"/>
              <a:t>inhabiting the wilderness. </a:t>
            </a:r>
          </a:p>
          <a:p>
            <a:pPr marL="282575" indent="-282575">
              <a:lnSpc>
                <a:spcPct val="90000"/>
              </a:lnSpc>
              <a:buNone/>
            </a:pPr>
            <a:r>
              <a:rPr lang="en-US" sz="2800" b="1" dirty="0">
                <a:solidFill>
                  <a:srgbClr val="0000CC"/>
                </a:solidFill>
              </a:rPr>
              <a:t>Ps </a:t>
            </a:r>
            <a:r>
              <a:rPr lang="en-US" sz="2800" b="1" dirty="0" smtClean="0">
                <a:solidFill>
                  <a:srgbClr val="0000CC"/>
                </a:solidFill>
              </a:rPr>
              <a:t>104:26 </a:t>
            </a:r>
            <a:r>
              <a:rPr lang="en-US" sz="2800" dirty="0" smtClean="0"/>
              <a:t>There </a:t>
            </a:r>
            <a:r>
              <a:rPr lang="en-US" sz="2800" dirty="0"/>
              <a:t>the ships sail about</a:t>
            </a:r>
            <a:r>
              <a:rPr lang="en-US" sz="2800" dirty="0" smtClean="0"/>
              <a:t>; There </a:t>
            </a:r>
            <a:r>
              <a:rPr lang="en-US" sz="2800" dirty="0"/>
              <a:t>is that </a:t>
            </a:r>
            <a:r>
              <a:rPr lang="en-US" sz="2800" b="1" dirty="0" smtClean="0">
                <a:solidFill>
                  <a:srgbClr val="7030A0"/>
                </a:solidFill>
              </a:rPr>
              <a:t>Leviathan</a:t>
            </a:r>
            <a:r>
              <a:rPr lang="en-US" sz="2800" dirty="0" smtClean="0">
                <a:solidFill>
                  <a:srgbClr val="7030A0"/>
                </a:solidFill>
              </a:rPr>
              <a:t> </a:t>
            </a:r>
            <a:r>
              <a:rPr lang="en-US" sz="2800" dirty="0" smtClean="0"/>
              <a:t>which </a:t>
            </a:r>
            <a:r>
              <a:rPr lang="en-US" sz="2800" dirty="0"/>
              <a:t>You have made to play there. </a:t>
            </a:r>
          </a:p>
          <a:p>
            <a:pPr marL="282575" indent="-282575">
              <a:lnSpc>
                <a:spcPct val="90000"/>
              </a:lnSpc>
              <a:buNone/>
            </a:pPr>
            <a:r>
              <a:rPr lang="en-US" sz="2800" b="1" dirty="0">
                <a:solidFill>
                  <a:srgbClr val="0000CC"/>
                </a:solidFill>
              </a:rPr>
              <a:t>Isa </a:t>
            </a:r>
            <a:r>
              <a:rPr lang="en-US" sz="2800" b="1" dirty="0" smtClean="0">
                <a:solidFill>
                  <a:srgbClr val="0000CC"/>
                </a:solidFill>
              </a:rPr>
              <a:t>27:1 </a:t>
            </a:r>
            <a:r>
              <a:rPr lang="en-US" sz="2800" dirty="0" smtClean="0"/>
              <a:t>That </a:t>
            </a:r>
            <a:r>
              <a:rPr lang="en-US" sz="2800" dirty="0"/>
              <a:t>day the Lord with His severe sword, great and strong</a:t>
            </a:r>
            <a:r>
              <a:rPr lang="en-US" sz="2800" dirty="0" smtClean="0"/>
              <a:t>, will </a:t>
            </a:r>
            <a:r>
              <a:rPr lang="en-US" sz="2800" dirty="0"/>
              <a:t>punish </a:t>
            </a:r>
            <a:r>
              <a:rPr lang="en-US" sz="2800" b="1" dirty="0">
                <a:solidFill>
                  <a:srgbClr val="7030A0"/>
                </a:solidFill>
              </a:rPr>
              <a:t>Leviathan</a:t>
            </a:r>
            <a:r>
              <a:rPr lang="en-US" sz="2800" dirty="0">
                <a:solidFill>
                  <a:srgbClr val="7030A0"/>
                </a:solidFill>
              </a:rPr>
              <a:t> </a:t>
            </a:r>
            <a:r>
              <a:rPr lang="en-US" sz="2800" dirty="0"/>
              <a:t>the fleeing serpent</a:t>
            </a:r>
            <a:r>
              <a:rPr lang="en-US" sz="2800" dirty="0" smtClean="0"/>
              <a:t>, </a:t>
            </a:r>
            <a:r>
              <a:rPr lang="en-US" sz="2800" b="1" dirty="0" smtClean="0">
                <a:solidFill>
                  <a:srgbClr val="7030A0"/>
                </a:solidFill>
              </a:rPr>
              <a:t>Leviathan</a:t>
            </a:r>
            <a:r>
              <a:rPr lang="en-US" sz="2800" dirty="0" smtClean="0"/>
              <a:t> </a:t>
            </a:r>
            <a:r>
              <a:rPr lang="en-US" sz="2800" dirty="0"/>
              <a:t>that twisted serpent</a:t>
            </a:r>
            <a:r>
              <a:rPr lang="en-US" sz="2800" dirty="0" smtClean="0"/>
              <a:t>; and </a:t>
            </a:r>
            <a:r>
              <a:rPr lang="en-US" sz="2800" dirty="0"/>
              <a:t>He will slay the reptile that is in the sea. </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241300" y="5943600"/>
            <a:ext cx="8712200" cy="646331"/>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00B050"/>
                </a:solidFill>
                <a:latin typeface="Comic Sans MS" pitchFamily="66" charset="0"/>
              </a:rPr>
              <a:t>a</a:t>
            </a:r>
            <a:r>
              <a:rPr lang="en-US" sz="3600" b="1" dirty="0" smtClean="0">
                <a:solidFill>
                  <a:srgbClr val="00B050"/>
                </a:solidFill>
                <a:latin typeface="Comic Sans MS" pitchFamily="66" charset="0"/>
              </a:rPr>
              <a:t>nd possibly Dan 7, Rev 12,13,17</a:t>
            </a:r>
            <a:endParaRPr lang="en-US" sz="3600" b="1" dirty="0">
              <a:solidFill>
                <a:srgbClr val="00B050"/>
              </a:solidFill>
              <a:latin typeface="Comic Sans MS" pitchFamily="66" charset="0"/>
            </a:endParaRPr>
          </a:p>
        </p:txBody>
      </p:sp>
      <p:pic>
        <p:nvPicPr>
          <p:cNvPr id="1026" name="Picture 2" descr="Image result for serpents in the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76200"/>
            <a:ext cx="22669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2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381000" y="381000"/>
            <a:ext cx="990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881695"/>
            <a:ext cx="7010400" cy="629960"/>
          </a:xfrm>
        </p:spPr>
        <p:txBody>
          <a:bodyPr>
            <a:noAutofit/>
          </a:bodyPr>
          <a:lstStyle/>
          <a:p>
            <a:r>
              <a:rPr lang="en-US" sz="4800" b="1" dirty="0" smtClean="0">
                <a:solidFill>
                  <a:srgbClr val="663300"/>
                </a:solidFill>
              </a:rPr>
              <a:t>Job 41:1-11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609600" y="1511655"/>
            <a:ext cx="7969738" cy="4697973"/>
          </a:xfrm>
        </p:spPr>
        <p:txBody>
          <a:bodyPr>
            <a:normAutofit fontScale="77500" lnSpcReduction="20000"/>
          </a:bodyPr>
          <a:lstStyle/>
          <a:p>
            <a:pPr marL="0" indent="231775">
              <a:buNone/>
            </a:pPr>
            <a:r>
              <a:rPr lang="en-US" dirty="0" smtClean="0"/>
              <a:t>1 </a:t>
            </a:r>
            <a:r>
              <a:rPr lang="en-US" dirty="0"/>
              <a:t>"</a:t>
            </a:r>
            <a:r>
              <a:rPr lang="en-US" b="1" dirty="0">
                <a:solidFill>
                  <a:srgbClr val="0000CC"/>
                </a:solidFill>
              </a:rPr>
              <a:t>Can you draw out Leviathan with a hook</a:t>
            </a:r>
            <a:r>
              <a:rPr lang="en-US" b="1" dirty="0" smtClean="0">
                <a:solidFill>
                  <a:srgbClr val="0000CC"/>
                </a:solidFill>
              </a:rPr>
              <a:t>, </a:t>
            </a:r>
            <a:r>
              <a:rPr lang="en-US" dirty="0" smtClean="0"/>
              <a:t>or </a:t>
            </a:r>
            <a:r>
              <a:rPr lang="en-US" dirty="0"/>
              <a:t>snare his tongue with a line which you lower</a:t>
            </a:r>
            <a:r>
              <a:rPr lang="en-US" dirty="0" smtClean="0"/>
              <a:t>? 2 </a:t>
            </a:r>
            <a:r>
              <a:rPr lang="en-US" dirty="0"/>
              <a:t>Can you put a reed through his nose</a:t>
            </a:r>
            <a:r>
              <a:rPr lang="en-US" dirty="0" smtClean="0"/>
              <a:t>, or </a:t>
            </a:r>
            <a:r>
              <a:rPr lang="en-US" dirty="0"/>
              <a:t>pierce his jaw with a hook? </a:t>
            </a:r>
            <a:r>
              <a:rPr lang="en-US" dirty="0" smtClean="0"/>
              <a:t>3 </a:t>
            </a:r>
            <a:r>
              <a:rPr lang="en-US" dirty="0"/>
              <a:t>Will he make many supplications to you</a:t>
            </a:r>
            <a:r>
              <a:rPr lang="en-US" dirty="0" smtClean="0"/>
              <a:t>? Will </a:t>
            </a:r>
            <a:r>
              <a:rPr lang="en-US" dirty="0"/>
              <a:t>he speak softly to you</a:t>
            </a:r>
            <a:r>
              <a:rPr lang="en-US" dirty="0" smtClean="0"/>
              <a:t>? 4 </a:t>
            </a:r>
            <a:r>
              <a:rPr lang="en-US" b="1" dirty="0">
                <a:solidFill>
                  <a:srgbClr val="0000CC"/>
                </a:solidFill>
              </a:rPr>
              <a:t>Will he make a covenant with you</a:t>
            </a:r>
            <a:r>
              <a:rPr lang="en-US" b="1" dirty="0" smtClean="0">
                <a:solidFill>
                  <a:srgbClr val="0000CC"/>
                </a:solidFill>
              </a:rPr>
              <a:t>? </a:t>
            </a:r>
            <a:r>
              <a:rPr lang="en-US" i="1" dirty="0" smtClean="0">
                <a:solidFill>
                  <a:srgbClr val="0000CC"/>
                </a:solidFill>
              </a:rPr>
              <a:t>[Job 31:1] </a:t>
            </a:r>
            <a:r>
              <a:rPr lang="en-US" dirty="0" smtClean="0"/>
              <a:t>Will </a:t>
            </a:r>
            <a:r>
              <a:rPr lang="en-US" dirty="0"/>
              <a:t>you take him as a servant forever? </a:t>
            </a:r>
            <a:r>
              <a:rPr lang="en-US" dirty="0" smtClean="0"/>
              <a:t> 5 </a:t>
            </a:r>
            <a:r>
              <a:rPr lang="en-US" dirty="0"/>
              <a:t>Will you play </a:t>
            </a:r>
            <a:r>
              <a:rPr lang="en-US" dirty="0" smtClean="0"/>
              <a:t>with </a:t>
            </a:r>
            <a:r>
              <a:rPr lang="en-US" dirty="0"/>
              <a:t>him as with a bird</a:t>
            </a:r>
            <a:r>
              <a:rPr lang="en-US" dirty="0" smtClean="0"/>
              <a:t>, or </a:t>
            </a:r>
            <a:r>
              <a:rPr lang="en-US" dirty="0"/>
              <a:t>will you leash him for your maidens? </a:t>
            </a:r>
            <a:r>
              <a:rPr lang="en-US" dirty="0" smtClean="0"/>
              <a:t>              6 Will the traders bargain over him?</a:t>
            </a:r>
            <a:r>
              <a:rPr lang="en-US" i="1" dirty="0" smtClean="0"/>
              <a:t>[NASB] </a:t>
            </a:r>
            <a:r>
              <a:rPr lang="en-US" dirty="0" smtClean="0"/>
              <a:t>Will </a:t>
            </a:r>
            <a:r>
              <a:rPr lang="en-US" dirty="0"/>
              <a:t>they apportion him among the merchants? </a:t>
            </a:r>
            <a:r>
              <a:rPr lang="en-US" dirty="0" smtClean="0"/>
              <a:t> 7 </a:t>
            </a:r>
            <a:r>
              <a:rPr lang="en-US" dirty="0"/>
              <a:t>Can you fill his skin with harpoons</a:t>
            </a:r>
            <a:r>
              <a:rPr lang="en-US" dirty="0" smtClean="0"/>
              <a:t>, or </a:t>
            </a:r>
            <a:r>
              <a:rPr lang="en-US" dirty="0"/>
              <a:t>his head with fishing spears? </a:t>
            </a:r>
            <a:r>
              <a:rPr lang="en-US" dirty="0" smtClean="0"/>
              <a:t>8 </a:t>
            </a:r>
            <a:r>
              <a:rPr lang="en-US" b="1" dirty="0">
                <a:solidFill>
                  <a:srgbClr val="0000CC"/>
                </a:solidFill>
              </a:rPr>
              <a:t>Lay your hand on him</a:t>
            </a:r>
            <a:r>
              <a:rPr lang="en-US" b="1" dirty="0" smtClean="0">
                <a:solidFill>
                  <a:srgbClr val="0000CC"/>
                </a:solidFill>
              </a:rPr>
              <a:t>; Remember </a:t>
            </a:r>
            <a:r>
              <a:rPr lang="en-US" b="1" dirty="0">
                <a:solidFill>
                  <a:srgbClr val="0000CC"/>
                </a:solidFill>
              </a:rPr>
              <a:t>the battle </a:t>
            </a:r>
            <a:r>
              <a:rPr lang="en-US" b="1" dirty="0" smtClean="0">
                <a:solidFill>
                  <a:srgbClr val="0000CC"/>
                </a:solidFill>
              </a:rPr>
              <a:t>— never </a:t>
            </a:r>
            <a:r>
              <a:rPr lang="en-US" b="1" dirty="0">
                <a:solidFill>
                  <a:srgbClr val="0000CC"/>
                </a:solidFill>
              </a:rPr>
              <a:t>do it again! </a:t>
            </a:r>
            <a:r>
              <a:rPr lang="en-US" b="1" dirty="0" smtClean="0">
                <a:solidFill>
                  <a:srgbClr val="0000CC"/>
                </a:solidFill>
              </a:rPr>
              <a:t>    </a:t>
            </a:r>
            <a:r>
              <a:rPr lang="en-US" b="1" dirty="0" smtClean="0">
                <a:solidFill>
                  <a:srgbClr val="7030A0"/>
                </a:solidFill>
              </a:rPr>
              <a:t>9 </a:t>
            </a:r>
            <a:r>
              <a:rPr lang="en-US" b="1" dirty="0">
                <a:solidFill>
                  <a:srgbClr val="7030A0"/>
                </a:solidFill>
              </a:rPr>
              <a:t>Indeed, any hope of overcoming him is false</a:t>
            </a:r>
            <a:r>
              <a:rPr lang="en-US" b="1" dirty="0" smtClean="0">
                <a:solidFill>
                  <a:srgbClr val="7030A0"/>
                </a:solidFill>
              </a:rPr>
              <a:t>; Shall </a:t>
            </a:r>
            <a:r>
              <a:rPr lang="en-US" b="1" dirty="0">
                <a:solidFill>
                  <a:srgbClr val="7030A0"/>
                </a:solidFill>
              </a:rPr>
              <a:t>one not be overwhelmed at the sight of him? </a:t>
            </a:r>
            <a:r>
              <a:rPr lang="en-US" b="1" dirty="0" smtClean="0">
                <a:solidFill>
                  <a:srgbClr val="7030A0"/>
                </a:solidFill>
              </a:rPr>
              <a:t>10 </a:t>
            </a:r>
            <a:r>
              <a:rPr lang="en-US" b="1" dirty="0">
                <a:solidFill>
                  <a:srgbClr val="7030A0"/>
                </a:solidFill>
              </a:rPr>
              <a:t>No one is so fierce that he would dare stir him up</a:t>
            </a:r>
            <a:r>
              <a:rPr lang="en-US" b="1" dirty="0" smtClean="0">
                <a:solidFill>
                  <a:srgbClr val="7030A0"/>
                </a:solidFill>
              </a:rPr>
              <a:t>. </a:t>
            </a:r>
          </a:p>
          <a:p>
            <a:pPr marL="0" indent="231775">
              <a:buNone/>
            </a:pPr>
            <a:endParaRPr lang="en-US" dirty="0"/>
          </a:p>
        </p:txBody>
      </p:sp>
      <p:sp>
        <p:nvSpPr>
          <p:cNvPr id="6" name="Text Box 5"/>
          <p:cNvSpPr txBox="1">
            <a:spLocks noChangeArrowheads="1"/>
          </p:cNvSpPr>
          <p:nvPr/>
        </p:nvSpPr>
        <p:spPr bwMode="auto">
          <a:xfrm>
            <a:off x="558800" y="132040"/>
            <a:ext cx="8071338"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Untamable Leviathan: Deceitful Pride of Sin</a:t>
            </a:r>
          </a:p>
        </p:txBody>
      </p:sp>
      <p:sp>
        <p:nvSpPr>
          <p:cNvPr id="7" name="Text Box 5"/>
          <p:cNvSpPr txBox="1">
            <a:spLocks noChangeArrowheads="1"/>
          </p:cNvSpPr>
          <p:nvPr/>
        </p:nvSpPr>
        <p:spPr bwMode="auto">
          <a:xfrm>
            <a:off x="508000" y="6202740"/>
            <a:ext cx="8077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 man can tame or control Sin without God</a:t>
            </a:r>
          </a:p>
        </p:txBody>
      </p:sp>
    </p:spTree>
    <p:extLst>
      <p:ext uri="{BB962C8B-B14F-4D97-AF65-F5344CB8AC3E}">
        <p14:creationId xmlns:p14="http://schemas.microsoft.com/office/powerpoint/2010/main" val="2201926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71062" y="761795"/>
            <a:ext cx="4972539" cy="914400"/>
          </a:xfrm>
        </p:spPr>
        <p:txBody>
          <a:bodyPr>
            <a:noAutofit/>
          </a:bodyPr>
          <a:lstStyle/>
          <a:p>
            <a:pPr algn="l"/>
            <a:r>
              <a:rPr lang="en-US" b="1" dirty="0" smtClean="0">
                <a:solidFill>
                  <a:srgbClr val="663300"/>
                </a:solidFill>
              </a:rPr>
              <a:t>Job 37:9-13 </a:t>
            </a:r>
            <a:r>
              <a:rPr lang="en-US" sz="3200" b="1" dirty="0" smtClean="0">
                <a:solidFill>
                  <a:srgbClr val="663300"/>
                </a:solidFill>
              </a:rPr>
              <a:t>(NASB)</a:t>
            </a:r>
            <a:endParaRPr lang="en-US" sz="32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66220"/>
            <a:ext cx="7162800" cy="4429780"/>
          </a:xfrm>
        </p:spPr>
        <p:txBody>
          <a:bodyPr>
            <a:normAutofit fontScale="85000" lnSpcReduction="10000"/>
          </a:bodyPr>
          <a:lstStyle/>
          <a:p>
            <a:pPr marL="0" indent="231775">
              <a:buNone/>
            </a:pPr>
            <a:r>
              <a:rPr lang="en-US" dirty="0" smtClean="0"/>
              <a:t>9 </a:t>
            </a:r>
            <a:r>
              <a:rPr lang="en-US" dirty="0"/>
              <a:t>"Out of the south </a:t>
            </a:r>
            <a:r>
              <a:rPr lang="en-US" dirty="0" smtClean="0"/>
              <a:t>comes                                            the storm, and </a:t>
            </a:r>
            <a:r>
              <a:rPr lang="en-US" dirty="0"/>
              <a:t>out of the </a:t>
            </a:r>
            <a:r>
              <a:rPr lang="en-US" dirty="0" smtClean="0"/>
              <a:t>                                                north </a:t>
            </a:r>
            <a:r>
              <a:rPr lang="en-US" dirty="0"/>
              <a:t>the </a:t>
            </a:r>
            <a:r>
              <a:rPr lang="en-US" dirty="0" smtClean="0"/>
              <a:t>cold</a:t>
            </a:r>
            <a:r>
              <a:rPr lang="en-US" dirty="0"/>
              <a:t>. </a:t>
            </a:r>
            <a:r>
              <a:rPr lang="en-US" dirty="0" smtClean="0"/>
              <a:t> 10 </a:t>
            </a:r>
            <a:r>
              <a:rPr lang="en-US" dirty="0"/>
              <a:t>"From the breath of God ice is made</a:t>
            </a:r>
            <a:r>
              <a:rPr lang="en-US" dirty="0" smtClean="0"/>
              <a:t>, and </a:t>
            </a:r>
            <a:r>
              <a:rPr lang="en-US" dirty="0"/>
              <a:t>the expanse of the waters is frozen. </a:t>
            </a:r>
            <a:r>
              <a:rPr lang="en-US" dirty="0" smtClean="0"/>
              <a:t>11 </a:t>
            </a:r>
            <a:r>
              <a:rPr lang="en-US" dirty="0"/>
              <a:t>"Also with moisture He loads the thick cloud</a:t>
            </a:r>
            <a:r>
              <a:rPr lang="en-US" dirty="0" smtClean="0"/>
              <a:t>; He </a:t>
            </a:r>
            <a:r>
              <a:rPr lang="en-US" dirty="0"/>
              <a:t>disperses the cloud of His lightning</a:t>
            </a:r>
            <a:r>
              <a:rPr lang="en-US" dirty="0" smtClean="0"/>
              <a:t>. 12 </a:t>
            </a:r>
            <a:r>
              <a:rPr lang="en-US" dirty="0"/>
              <a:t>"It changes direction, turning around by His guidance</a:t>
            </a:r>
            <a:r>
              <a:rPr lang="en-US" dirty="0" smtClean="0"/>
              <a:t>, that </a:t>
            </a:r>
            <a:r>
              <a:rPr lang="en-US" dirty="0"/>
              <a:t>it may do whatever He commands </a:t>
            </a:r>
            <a:r>
              <a:rPr lang="en-US" dirty="0" smtClean="0"/>
              <a:t>it on </a:t>
            </a:r>
            <a:r>
              <a:rPr lang="en-US" dirty="0"/>
              <a:t>the face of the inhabited earth. </a:t>
            </a:r>
            <a:r>
              <a:rPr lang="en-US" dirty="0" smtClean="0"/>
              <a:t> 13 </a:t>
            </a:r>
            <a:r>
              <a:rPr lang="en-US" b="1" dirty="0">
                <a:solidFill>
                  <a:srgbClr val="0000CC"/>
                </a:solidFill>
              </a:rPr>
              <a:t>"Whether for correction, or for His world</a:t>
            </a:r>
            <a:r>
              <a:rPr lang="en-US" b="1" dirty="0" smtClean="0">
                <a:solidFill>
                  <a:srgbClr val="0000CC"/>
                </a:solidFill>
              </a:rPr>
              <a:t>, or </a:t>
            </a:r>
            <a:r>
              <a:rPr lang="en-US" b="1" dirty="0">
                <a:solidFill>
                  <a:srgbClr val="0000CC"/>
                </a:solidFill>
              </a:rPr>
              <a:t>for </a:t>
            </a:r>
            <a:r>
              <a:rPr lang="en-US" b="1" dirty="0" smtClean="0">
                <a:solidFill>
                  <a:srgbClr val="0000CC"/>
                </a:solidFill>
              </a:rPr>
              <a:t>lovingkindness </a:t>
            </a:r>
            <a:r>
              <a:rPr lang="en-US" i="1" dirty="0" smtClean="0">
                <a:solidFill>
                  <a:srgbClr val="0000CC"/>
                </a:solidFill>
              </a:rPr>
              <a:t>[or mercy, saving His people], </a:t>
            </a:r>
            <a:r>
              <a:rPr lang="en-US" b="1" dirty="0">
                <a:solidFill>
                  <a:srgbClr val="0000CC"/>
                </a:solidFill>
              </a:rPr>
              <a:t>He causes it to happen. </a:t>
            </a:r>
          </a:p>
        </p:txBody>
      </p:sp>
      <p:sp>
        <p:nvSpPr>
          <p:cNvPr id="6" name="Text Box 5"/>
          <p:cNvSpPr txBox="1">
            <a:spLocks noChangeArrowheads="1"/>
          </p:cNvSpPr>
          <p:nvPr/>
        </p:nvSpPr>
        <p:spPr bwMode="auto">
          <a:xfrm>
            <a:off x="1066800" y="53370"/>
            <a:ext cx="3993664"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Power at Work</a:t>
            </a:r>
          </a:p>
        </p:txBody>
      </p:sp>
      <p:sp>
        <p:nvSpPr>
          <p:cNvPr id="7" name="Text Box 5"/>
          <p:cNvSpPr txBox="1">
            <a:spLocks noChangeArrowheads="1"/>
          </p:cNvSpPr>
          <p:nvPr/>
        </p:nvSpPr>
        <p:spPr bwMode="auto">
          <a:xfrm>
            <a:off x="990600" y="6172200"/>
            <a:ext cx="7162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uses His power to bring about good</a:t>
            </a:r>
          </a:p>
        </p:txBody>
      </p:sp>
      <p:pic>
        <p:nvPicPr>
          <p:cNvPr id="2052" name="Picture 4" descr="Image result for sheet lightning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60464" y="0"/>
            <a:ext cx="406399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8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41:10-11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239000" cy="4429780"/>
          </a:xfrm>
        </p:spPr>
        <p:txBody>
          <a:bodyPr>
            <a:normAutofit fontScale="70000" lnSpcReduction="20000"/>
          </a:bodyPr>
          <a:lstStyle/>
          <a:p>
            <a:pPr marL="0" indent="231775">
              <a:buNone/>
            </a:pPr>
            <a:r>
              <a:rPr lang="en-US" sz="3400" dirty="0"/>
              <a:t>Who then is able to stand against Me? 11 </a:t>
            </a:r>
            <a:r>
              <a:rPr lang="en-US" sz="3400" b="1" dirty="0">
                <a:solidFill>
                  <a:srgbClr val="0000CC"/>
                </a:solidFill>
              </a:rPr>
              <a:t>Who has preceded Me, that I should pay him?</a:t>
            </a:r>
            <a:r>
              <a:rPr lang="en-US" sz="3400" dirty="0"/>
              <a:t> </a:t>
            </a:r>
            <a:r>
              <a:rPr lang="en-US" sz="3400" b="1" dirty="0">
                <a:solidFill>
                  <a:srgbClr val="7030A0"/>
                </a:solidFill>
              </a:rPr>
              <a:t>Everything under heaven is Mine. </a:t>
            </a:r>
            <a:endParaRPr lang="en-US" sz="3400" b="1" dirty="0" smtClean="0">
              <a:solidFill>
                <a:srgbClr val="7030A0"/>
              </a:solidFill>
            </a:endParaRPr>
          </a:p>
          <a:p>
            <a:pPr marL="0" indent="231775">
              <a:buNone/>
            </a:pPr>
            <a:r>
              <a:rPr lang="en-US" sz="4000" b="1" dirty="0" smtClean="0">
                <a:solidFill>
                  <a:srgbClr val="4C2600"/>
                </a:solidFill>
              </a:rPr>
              <a:t>                      Rom 11:32-36 (ESV)</a:t>
            </a:r>
            <a:endParaRPr lang="en-US" sz="4000" b="1" dirty="0">
              <a:solidFill>
                <a:srgbClr val="4C2600"/>
              </a:solidFill>
            </a:endParaRPr>
          </a:p>
          <a:p>
            <a:pPr marL="0" indent="231775">
              <a:buNone/>
            </a:pPr>
            <a:r>
              <a:rPr lang="en-US" sz="3400" dirty="0"/>
              <a:t>32 </a:t>
            </a:r>
            <a:r>
              <a:rPr lang="en-US" sz="3400" b="1" dirty="0">
                <a:solidFill>
                  <a:srgbClr val="0070C0"/>
                </a:solidFill>
              </a:rPr>
              <a:t>For God has consigned all to disobedience, that he may have mercy on all</a:t>
            </a:r>
            <a:r>
              <a:rPr lang="en-US" sz="3400" b="1" dirty="0" smtClean="0">
                <a:solidFill>
                  <a:srgbClr val="0070C0"/>
                </a:solidFill>
              </a:rPr>
              <a:t>. </a:t>
            </a:r>
            <a:r>
              <a:rPr lang="en-US" sz="3400" dirty="0" smtClean="0"/>
              <a:t>33 </a:t>
            </a:r>
            <a:r>
              <a:rPr lang="en-US" sz="3400" b="1" dirty="0">
                <a:solidFill>
                  <a:srgbClr val="7030A0"/>
                </a:solidFill>
              </a:rPr>
              <a:t>Oh, the depth of the riches and wisdom and knowledge of God! How unsearchable are his judgments and how inscrutable his ways!</a:t>
            </a:r>
          </a:p>
          <a:p>
            <a:pPr marL="0" indent="231775">
              <a:buNone/>
            </a:pPr>
            <a:r>
              <a:rPr lang="en-US" sz="3400" dirty="0" smtClean="0"/>
              <a:t>34 </a:t>
            </a:r>
            <a:r>
              <a:rPr lang="en-US" sz="3400" b="1" dirty="0">
                <a:solidFill>
                  <a:srgbClr val="0000CC"/>
                </a:solidFill>
              </a:rPr>
              <a:t>"For who has known the mind of the Lord</a:t>
            </a:r>
            <a:r>
              <a:rPr lang="en-US" sz="3400" b="1" dirty="0" smtClean="0">
                <a:solidFill>
                  <a:srgbClr val="0000CC"/>
                </a:solidFill>
              </a:rPr>
              <a:t>, or </a:t>
            </a:r>
            <a:r>
              <a:rPr lang="en-US" sz="3400" b="1" dirty="0">
                <a:solidFill>
                  <a:srgbClr val="0000CC"/>
                </a:solidFill>
              </a:rPr>
              <a:t>who has been his counselor</a:t>
            </a:r>
            <a:r>
              <a:rPr lang="en-US" sz="3400" b="1" dirty="0" smtClean="0">
                <a:solidFill>
                  <a:srgbClr val="0000CC"/>
                </a:solidFill>
              </a:rPr>
              <a:t>?“ 35 </a:t>
            </a:r>
            <a:r>
              <a:rPr lang="en-US" sz="3400" b="1" dirty="0">
                <a:solidFill>
                  <a:srgbClr val="0000CC"/>
                </a:solidFill>
              </a:rPr>
              <a:t>"Or who has given a gift to </a:t>
            </a:r>
            <a:r>
              <a:rPr lang="en-US" sz="3400" b="1" dirty="0" smtClean="0">
                <a:solidFill>
                  <a:srgbClr val="0000CC"/>
                </a:solidFill>
              </a:rPr>
              <a:t>him that </a:t>
            </a:r>
            <a:r>
              <a:rPr lang="en-US" sz="3400" b="1" dirty="0">
                <a:solidFill>
                  <a:srgbClr val="0000CC"/>
                </a:solidFill>
              </a:rPr>
              <a:t>he might be repaid?"</a:t>
            </a:r>
          </a:p>
          <a:p>
            <a:pPr marL="0" indent="231775">
              <a:buNone/>
            </a:pPr>
            <a:r>
              <a:rPr lang="en-US" sz="3400" dirty="0" smtClean="0"/>
              <a:t>36 </a:t>
            </a:r>
            <a:r>
              <a:rPr lang="en-US" sz="3400" dirty="0"/>
              <a:t>For from him and through him and to him are all things. To him be glory forever. Amen. </a:t>
            </a:r>
          </a:p>
          <a:p>
            <a:pPr marL="0" indent="231775">
              <a:buNone/>
            </a:pPr>
            <a:endParaRPr lang="en-US" b="1" dirty="0" smtClean="0">
              <a:solidFill>
                <a:srgbClr val="0070C0"/>
              </a:solidFill>
            </a:endParaRP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No one can control Leviathan</a:t>
            </a:r>
          </a:p>
        </p:txBody>
      </p:sp>
      <p:sp>
        <p:nvSpPr>
          <p:cNvPr id="7" name="Text Box 5"/>
          <p:cNvSpPr txBox="1">
            <a:spLocks noChangeArrowheads="1"/>
          </p:cNvSpPr>
          <p:nvPr/>
        </p:nvSpPr>
        <p:spPr bwMode="auto">
          <a:xfrm>
            <a:off x="990600" y="6172200"/>
            <a:ext cx="7061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can do it, but who can repay Him?</a:t>
            </a:r>
          </a:p>
        </p:txBody>
      </p:sp>
    </p:spTree>
    <p:extLst>
      <p:ext uri="{BB962C8B-B14F-4D97-AF65-F5344CB8AC3E}">
        <p14:creationId xmlns:p14="http://schemas.microsoft.com/office/powerpoint/2010/main" val="395886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41:12-18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4572000"/>
          </a:xfrm>
        </p:spPr>
        <p:txBody>
          <a:bodyPr>
            <a:normAutofit fontScale="85000" lnSpcReduction="10000"/>
          </a:bodyPr>
          <a:lstStyle/>
          <a:p>
            <a:pPr marL="0" indent="231775">
              <a:buNone/>
            </a:pPr>
            <a:r>
              <a:rPr lang="en-US" dirty="0" smtClean="0"/>
              <a:t>12 </a:t>
            </a:r>
            <a:r>
              <a:rPr lang="en-US" b="1" dirty="0">
                <a:solidFill>
                  <a:srgbClr val="0000CC"/>
                </a:solidFill>
              </a:rPr>
              <a:t>"I will not keep silence concerning his limbs</a:t>
            </a:r>
            <a:r>
              <a:rPr lang="en-US" b="1" dirty="0" smtClean="0">
                <a:solidFill>
                  <a:srgbClr val="0000CC"/>
                </a:solidFill>
              </a:rPr>
              <a:t>, or </a:t>
            </a:r>
            <a:r>
              <a:rPr lang="en-US" b="1" dirty="0">
                <a:solidFill>
                  <a:srgbClr val="0000CC"/>
                </a:solidFill>
              </a:rPr>
              <a:t>his mighty strength, or his goodly frame</a:t>
            </a:r>
            <a:r>
              <a:rPr lang="en-US" b="1" dirty="0" smtClean="0">
                <a:solidFill>
                  <a:srgbClr val="0000CC"/>
                </a:solidFill>
              </a:rPr>
              <a:t>. 13 </a:t>
            </a:r>
            <a:r>
              <a:rPr lang="en-US" b="1" dirty="0">
                <a:solidFill>
                  <a:srgbClr val="0000CC"/>
                </a:solidFill>
              </a:rPr>
              <a:t>Who can strip off his outer garment</a:t>
            </a:r>
            <a:r>
              <a:rPr lang="en-US" b="1" dirty="0" smtClean="0">
                <a:solidFill>
                  <a:srgbClr val="0000CC"/>
                </a:solidFill>
              </a:rPr>
              <a:t>?  Who </a:t>
            </a:r>
            <a:r>
              <a:rPr lang="en-US" b="1" dirty="0">
                <a:solidFill>
                  <a:srgbClr val="0000CC"/>
                </a:solidFill>
              </a:rPr>
              <a:t>would come near him with a bridle</a:t>
            </a:r>
            <a:r>
              <a:rPr lang="en-US" b="1" dirty="0" smtClean="0">
                <a:solidFill>
                  <a:srgbClr val="0000CC"/>
                </a:solidFill>
              </a:rPr>
              <a:t>? </a:t>
            </a:r>
            <a:r>
              <a:rPr lang="en-US" dirty="0" smtClean="0"/>
              <a:t>14 </a:t>
            </a:r>
            <a:r>
              <a:rPr lang="en-US" dirty="0"/>
              <a:t>Who can open the doors of his face</a:t>
            </a:r>
            <a:r>
              <a:rPr lang="en-US" dirty="0" smtClean="0"/>
              <a:t>? Around </a:t>
            </a:r>
            <a:r>
              <a:rPr lang="en-US" dirty="0"/>
              <a:t>his teeth is terror</a:t>
            </a:r>
            <a:r>
              <a:rPr lang="en-US" dirty="0" smtClean="0"/>
              <a:t>. 15 </a:t>
            </a:r>
            <a:r>
              <a:rPr lang="en-US" b="1" dirty="0">
                <a:solidFill>
                  <a:srgbClr val="0000CC"/>
                </a:solidFill>
              </a:rPr>
              <a:t>His back is made of rows of shields</a:t>
            </a:r>
            <a:r>
              <a:rPr lang="en-US" b="1" dirty="0" smtClean="0">
                <a:solidFill>
                  <a:srgbClr val="0000CC"/>
                </a:solidFill>
              </a:rPr>
              <a:t>, shut </a:t>
            </a:r>
            <a:r>
              <a:rPr lang="en-US" b="1" dirty="0">
                <a:solidFill>
                  <a:srgbClr val="0000CC"/>
                </a:solidFill>
              </a:rPr>
              <a:t>up closely as with a seal</a:t>
            </a:r>
            <a:r>
              <a:rPr lang="en-US" b="1" dirty="0" smtClean="0">
                <a:solidFill>
                  <a:srgbClr val="0000CC"/>
                </a:solidFill>
              </a:rPr>
              <a:t>. </a:t>
            </a:r>
            <a:r>
              <a:rPr lang="en-US" dirty="0" smtClean="0"/>
              <a:t>16 </a:t>
            </a:r>
            <a:r>
              <a:rPr lang="en-US" dirty="0"/>
              <a:t>One is so near to </a:t>
            </a:r>
            <a:r>
              <a:rPr lang="en-US" dirty="0" smtClean="0"/>
              <a:t>another that </a:t>
            </a:r>
            <a:r>
              <a:rPr lang="en-US" dirty="0"/>
              <a:t>no air can come between them</a:t>
            </a:r>
            <a:r>
              <a:rPr lang="en-US" dirty="0" smtClean="0"/>
              <a:t>. 17 </a:t>
            </a:r>
            <a:r>
              <a:rPr lang="en-US" dirty="0"/>
              <a:t>They are joined one to another</a:t>
            </a:r>
            <a:r>
              <a:rPr lang="en-US" dirty="0" smtClean="0"/>
              <a:t>; they </a:t>
            </a:r>
            <a:r>
              <a:rPr lang="en-US" dirty="0"/>
              <a:t>clasp each other and cannot be separated</a:t>
            </a:r>
            <a:r>
              <a:rPr lang="en-US" dirty="0" smtClean="0"/>
              <a:t>. 18 </a:t>
            </a:r>
            <a:r>
              <a:rPr lang="en-US" dirty="0"/>
              <a:t>His sneezings flash forth light</a:t>
            </a:r>
            <a:r>
              <a:rPr lang="en-US" dirty="0" smtClean="0"/>
              <a:t>, and </a:t>
            </a:r>
            <a:r>
              <a:rPr lang="en-US" dirty="0"/>
              <a:t>his eyes are like the </a:t>
            </a:r>
            <a:r>
              <a:rPr lang="en-US" dirty="0" smtClean="0"/>
              <a:t>rays of dawn </a:t>
            </a:r>
            <a:r>
              <a:rPr lang="en-US" sz="2800" i="1" dirty="0" smtClean="0"/>
              <a:t>[NIV].</a:t>
            </a:r>
            <a:endParaRPr lang="en-US" i="1" dirty="0"/>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He is built for power &amp; defense</a:t>
            </a:r>
          </a:p>
        </p:txBody>
      </p:sp>
      <p:sp>
        <p:nvSpPr>
          <p:cNvPr id="7" name="Text Box 5"/>
          <p:cNvSpPr txBox="1">
            <a:spLocks noChangeArrowheads="1"/>
          </p:cNvSpPr>
          <p:nvPr/>
        </p:nvSpPr>
        <p:spPr bwMode="auto">
          <a:xfrm>
            <a:off x="685800" y="6259890"/>
            <a:ext cx="7772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you cannot penetrate his defenses</a:t>
            </a:r>
          </a:p>
        </p:txBody>
      </p:sp>
    </p:spTree>
    <p:extLst>
      <p:ext uri="{BB962C8B-B14F-4D97-AF65-F5344CB8AC3E}">
        <p14:creationId xmlns:p14="http://schemas.microsoft.com/office/powerpoint/2010/main" val="754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41:18-26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4429780"/>
          </a:xfrm>
        </p:spPr>
        <p:txBody>
          <a:bodyPr>
            <a:normAutofit fontScale="85000" lnSpcReduction="20000"/>
          </a:bodyPr>
          <a:lstStyle/>
          <a:p>
            <a:pPr marL="0" indent="231775">
              <a:buNone/>
            </a:pPr>
            <a:r>
              <a:rPr lang="en-US" dirty="0" smtClean="0"/>
              <a:t>19 </a:t>
            </a:r>
            <a:r>
              <a:rPr lang="en-US" b="1" dirty="0">
                <a:solidFill>
                  <a:srgbClr val="7030A0"/>
                </a:solidFill>
              </a:rPr>
              <a:t>Out of his mouth go burning lights</a:t>
            </a:r>
            <a:r>
              <a:rPr lang="en-US" b="1" dirty="0" smtClean="0">
                <a:solidFill>
                  <a:srgbClr val="7030A0"/>
                </a:solidFill>
              </a:rPr>
              <a:t>; Sparks </a:t>
            </a:r>
            <a:r>
              <a:rPr lang="en-US" b="1" dirty="0">
                <a:solidFill>
                  <a:srgbClr val="7030A0"/>
                </a:solidFill>
              </a:rPr>
              <a:t>of fire shoot out. </a:t>
            </a:r>
            <a:r>
              <a:rPr lang="en-US" b="1" dirty="0" smtClean="0">
                <a:solidFill>
                  <a:srgbClr val="7030A0"/>
                </a:solidFill>
              </a:rPr>
              <a:t> 20 </a:t>
            </a:r>
            <a:r>
              <a:rPr lang="en-US" b="1" dirty="0">
                <a:solidFill>
                  <a:srgbClr val="7030A0"/>
                </a:solidFill>
              </a:rPr>
              <a:t>Smoke goes out of his nostrils</a:t>
            </a:r>
            <a:r>
              <a:rPr lang="en-US" b="1" dirty="0" smtClean="0">
                <a:solidFill>
                  <a:srgbClr val="7030A0"/>
                </a:solidFill>
              </a:rPr>
              <a:t>, as </a:t>
            </a:r>
            <a:r>
              <a:rPr lang="en-US" b="1" dirty="0">
                <a:solidFill>
                  <a:srgbClr val="7030A0"/>
                </a:solidFill>
              </a:rPr>
              <a:t>from a boiling pot and burning rushes</a:t>
            </a:r>
            <a:r>
              <a:rPr lang="en-US" b="1" dirty="0" smtClean="0">
                <a:solidFill>
                  <a:srgbClr val="7030A0"/>
                </a:solidFill>
              </a:rPr>
              <a:t>. 21 </a:t>
            </a:r>
            <a:r>
              <a:rPr lang="en-US" b="1" dirty="0">
                <a:solidFill>
                  <a:srgbClr val="7030A0"/>
                </a:solidFill>
              </a:rPr>
              <a:t>His breath kindles coals</a:t>
            </a:r>
            <a:r>
              <a:rPr lang="en-US" b="1" dirty="0" smtClean="0">
                <a:solidFill>
                  <a:srgbClr val="7030A0"/>
                </a:solidFill>
              </a:rPr>
              <a:t>, and </a:t>
            </a:r>
            <a:r>
              <a:rPr lang="en-US" b="1" dirty="0">
                <a:solidFill>
                  <a:srgbClr val="7030A0"/>
                </a:solidFill>
              </a:rPr>
              <a:t>a flame goes out of his mouth. </a:t>
            </a:r>
            <a:r>
              <a:rPr lang="en-US" b="1" dirty="0" smtClean="0">
                <a:solidFill>
                  <a:srgbClr val="7030A0"/>
                </a:solidFill>
              </a:rPr>
              <a:t> </a:t>
            </a:r>
            <a:r>
              <a:rPr lang="en-US" dirty="0" smtClean="0"/>
              <a:t>22 </a:t>
            </a:r>
            <a:r>
              <a:rPr lang="en-US" dirty="0"/>
              <a:t>Strength dwells in his neck</a:t>
            </a:r>
            <a:r>
              <a:rPr lang="en-US" dirty="0" smtClean="0"/>
              <a:t>, and </a:t>
            </a:r>
            <a:r>
              <a:rPr lang="en-US" dirty="0"/>
              <a:t>sorrow dances before him. </a:t>
            </a:r>
            <a:r>
              <a:rPr lang="en-US" dirty="0" smtClean="0"/>
              <a:t> 23 </a:t>
            </a:r>
            <a:r>
              <a:rPr lang="en-US" dirty="0"/>
              <a:t>The folds of his flesh are joined together</a:t>
            </a:r>
            <a:r>
              <a:rPr lang="en-US" dirty="0" smtClean="0"/>
              <a:t>; They </a:t>
            </a:r>
            <a:r>
              <a:rPr lang="en-US" dirty="0"/>
              <a:t>are firm on him and cannot be moved</a:t>
            </a:r>
            <a:r>
              <a:rPr lang="en-US" dirty="0" smtClean="0"/>
              <a:t>. 24 </a:t>
            </a:r>
            <a:r>
              <a:rPr lang="en-US" b="1" dirty="0">
                <a:solidFill>
                  <a:srgbClr val="0000CC"/>
                </a:solidFill>
              </a:rPr>
              <a:t>His heart is as hard as stone</a:t>
            </a:r>
            <a:r>
              <a:rPr lang="en-US" b="1" dirty="0" smtClean="0">
                <a:solidFill>
                  <a:srgbClr val="0000CC"/>
                </a:solidFill>
              </a:rPr>
              <a:t>, even </a:t>
            </a:r>
            <a:r>
              <a:rPr lang="en-US" b="1" dirty="0">
                <a:solidFill>
                  <a:srgbClr val="0000CC"/>
                </a:solidFill>
              </a:rPr>
              <a:t>as hard as the lower millstone. </a:t>
            </a:r>
            <a:r>
              <a:rPr lang="en-US" b="1" dirty="0" smtClean="0">
                <a:solidFill>
                  <a:srgbClr val="0000CC"/>
                </a:solidFill>
              </a:rPr>
              <a:t> 25 </a:t>
            </a:r>
            <a:r>
              <a:rPr lang="en-US" b="1" dirty="0">
                <a:solidFill>
                  <a:srgbClr val="0000CC"/>
                </a:solidFill>
              </a:rPr>
              <a:t>When he raises himself up, the mighty are afraid</a:t>
            </a:r>
            <a:r>
              <a:rPr lang="en-US" b="1" dirty="0" smtClean="0">
                <a:solidFill>
                  <a:srgbClr val="0000CC"/>
                </a:solidFill>
              </a:rPr>
              <a:t>; </a:t>
            </a:r>
            <a:r>
              <a:rPr lang="en-US" dirty="0" smtClean="0"/>
              <a:t>Because </a:t>
            </a:r>
            <a:r>
              <a:rPr lang="en-US" dirty="0"/>
              <a:t>of his </a:t>
            </a:r>
            <a:r>
              <a:rPr lang="en-US" dirty="0" err="1"/>
              <a:t>crashings</a:t>
            </a:r>
            <a:r>
              <a:rPr lang="en-US" dirty="0"/>
              <a:t> they are beside themselves</a:t>
            </a:r>
            <a:r>
              <a:rPr lang="en-US" dirty="0" smtClean="0"/>
              <a:t>. 26 </a:t>
            </a:r>
            <a:r>
              <a:rPr lang="en-US" b="1" dirty="0">
                <a:solidFill>
                  <a:srgbClr val="0000CC"/>
                </a:solidFill>
              </a:rPr>
              <a:t>Though the sword reaches him, it cannot avail</a:t>
            </a:r>
            <a:r>
              <a:rPr lang="en-US" b="1" dirty="0" smtClean="0">
                <a:solidFill>
                  <a:srgbClr val="0000CC"/>
                </a:solidFill>
              </a:rPr>
              <a:t>; Nor </a:t>
            </a:r>
            <a:r>
              <a:rPr lang="en-US" b="1" dirty="0">
                <a:solidFill>
                  <a:srgbClr val="0000CC"/>
                </a:solidFill>
              </a:rPr>
              <a:t>does spear, dart, or javelin.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Everyone should be terrified by him</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you cannot control him yourself</a:t>
            </a:r>
          </a:p>
        </p:txBody>
      </p:sp>
    </p:spTree>
    <p:extLst>
      <p:ext uri="{BB962C8B-B14F-4D97-AF65-F5344CB8AC3E}">
        <p14:creationId xmlns:p14="http://schemas.microsoft.com/office/powerpoint/2010/main" val="389437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41:27-34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47800"/>
            <a:ext cx="7315200" cy="4582180"/>
          </a:xfrm>
        </p:spPr>
        <p:txBody>
          <a:bodyPr>
            <a:normAutofit fontScale="85000" lnSpcReduction="20000"/>
          </a:bodyPr>
          <a:lstStyle/>
          <a:p>
            <a:pPr marL="0" indent="231775">
              <a:buNone/>
            </a:pPr>
            <a:r>
              <a:rPr lang="en-US" dirty="0" smtClean="0"/>
              <a:t>27 </a:t>
            </a:r>
            <a:r>
              <a:rPr lang="en-US" dirty="0"/>
              <a:t>He regards iron as straw</a:t>
            </a:r>
            <a:r>
              <a:rPr lang="en-US" dirty="0" smtClean="0"/>
              <a:t>, and </a:t>
            </a:r>
            <a:r>
              <a:rPr lang="en-US" dirty="0"/>
              <a:t>bronze as rotten wood</a:t>
            </a:r>
            <a:r>
              <a:rPr lang="en-US" dirty="0" smtClean="0"/>
              <a:t>. 28 </a:t>
            </a:r>
            <a:r>
              <a:rPr lang="en-US" dirty="0"/>
              <a:t>The arrow cannot make him flee</a:t>
            </a:r>
            <a:r>
              <a:rPr lang="en-US" dirty="0" smtClean="0"/>
              <a:t>;  </a:t>
            </a:r>
            <a:r>
              <a:rPr lang="en-US" dirty="0" err="1" smtClean="0"/>
              <a:t>slingstones</a:t>
            </a:r>
            <a:r>
              <a:rPr lang="en-US" dirty="0" smtClean="0"/>
              <a:t> </a:t>
            </a:r>
            <a:r>
              <a:rPr lang="en-US" dirty="0"/>
              <a:t>become like stubble to him</a:t>
            </a:r>
            <a:r>
              <a:rPr lang="en-US" dirty="0" smtClean="0"/>
              <a:t>.  29 </a:t>
            </a:r>
            <a:r>
              <a:rPr lang="en-US" dirty="0"/>
              <a:t>Darts are regarded as straw</a:t>
            </a:r>
            <a:r>
              <a:rPr lang="en-US" dirty="0" smtClean="0"/>
              <a:t>; </a:t>
            </a:r>
            <a:r>
              <a:rPr lang="en-US" b="1" dirty="0" smtClean="0">
                <a:solidFill>
                  <a:srgbClr val="0000CC"/>
                </a:solidFill>
              </a:rPr>
              <a:t>he </a:t>
            </a:r>
            <a:r>
              <a:rPr lang="en-US" b="1" dirty="0">
                <a:solidFill>
                  <a:srgbClr val="0000CC"/>
                </a:solidFill>
              </a:rPr>
              <a:t>laughs at the threat of javelins</a:t>
            </a:r>
            <a:r>
              <a:rPr lang="en-US" b="1" dirty="0" smtClean="0">
                <a:solidFill>
                  <a:srgbClr val="0000CC"/>
                </a:solidFill>
              </a:rPr>
              <a:t>. </a:t>
            </a:r>
            <a:r>
              <a:rPr lang="en-US" dirty="0" smtClean="0"/>
              <a:t>30 </a:t>
            </a:r>
            <a:r>
              <a:rPr lang="en-US" dirty="0"/>
              <a:t>His undersides are like sharp potsherds</a:t>
            </a:r>
            <a:r>
              <a:rPr lang="en-US" dirty="0" smtClean="0"/>
              <a:t>; He </a:t>
            </a:r>
            <a:r>
              <a:rPr lang="en-US" dirty="0"/>
              <a:t>spreads pointed marks in the mire. </a:t>
            </a:r>
            <a:r>
              <a:rPr lang="en-US" dirty="0" smtClean="0"/>
              <a:t> 31 </a:t>
            </a:r>
            <a:r>
              <a:rPr lang="en-US" dirty="0"/>
              <a:t>He makes the deep boil like a pot</a:t>
            </a:r>
            <a:r>
              <a:rPr lang="en-US" dirty="0" smtClean="0"/>
              <a:t>; He </a:t>
            </a:r>
            <a:r>
              <a:rPr lang="en-US" dirty="0"/>
              <a:t>makes the sea like a pot of ointment</a:t>
            </a:r>
            <a:r>
              <a:rPr lang="en-US" dirty="0" smtClean="0"/>
              <a:t>. 32 </a:t>
            </a:r>
            <a:r>
              <a:rPr lang="en-US" dirty="0"/>
              <a:t>He leaves a shining wake behind him</a:t>
            </a:r>
            <a:r>
              <a:rPr lang="en-US" dirty="0" smtClean="0"/>
              <a:t>; one </a:t>
            </a:r>
            <a:r>
              <a:rPr lang="en-US" dirty="0"/>
              <a:t>would think the deep had white hair. </a:t>
            </a:r>
          </a:p>
          <a:p>
            <a:pPr marL="0" indent="231775">
              <a:buNone/>
            </a:pPr>
            <a:r>
              <a:rPr lang="en-US" b="1" dirty="0" smtClean="0">
                <a:solidFill>
                  <a:srgbClr val="C00000"/>
                </a:solidFill>
              </a:rPr>
              <a:t>33 Nothing on earth is his equal — a creature without fear. 34 He looks down on all that are haughty;  he is king over all that are proud." </a:t>
            </a:r>
            <a:r>
              <a:rPr lang="en-US" sz="3100" i="1" dirty="0" smtClean="0">
                <a:solidFill>
                  <a:srgbClr val="C00000"/>
                </a:solidFill>
              </a:rPr>
              <a:t>[NIV]</a:t>
            </a:r>
            <a:endParaRPr lang="en-US" sz="3100" i="1" dirty="0">
              <a:solidFill>
                <a:srgbClr val="C00000"/>
              </a:solidFill>
            </a:endParaRPr>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 King of all the Proud</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But God made him and can control him</a:t>
            </a:r>
          </a:p>
        </p:txBody>
      </p:sp>
    </p:spTree>
    <p:extLst>
      <p:ext uri="{BB962C8B-B14F-4D97-AF65-F5344CB8AC3E}">
        <p14:creationId xmlns:p14="http://schemas.microsoft.com/office/powerpoint/2010/main" val="337902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410200" cy="1752600"/>
          </a:xfrm>
        </p:spPr>
        <p:txBody>
          <a:bodyPr/>
          <a:lstStyle/>
          <a:p>
            <a:pPr eaLnBrk="1" hangingPunct="1"/>
            <a:r>
              <a:rPr lang="en-US" sz="4000" b="1" dirty="0" smtClean="0">
                <a:solidFill>
                  <a:srgbClr val="C00000"/>
                </a:solidFill>
              </a:rPr>
              <a:t>What did God          Explain in Job 40-41</a:t>
            </a:r>
          </a:p>
        </p:txBody>
      </p:sp>
      <p:sp>
        <p:nvSpPr>
          <p:cNvPr id="4099" name="Rectangle 3"/>
          <p:cNvSpPr>
            <a:spLocks noGrp="1" noChangeArrowheads="1"/>
          </p:cNvSpPr>
          <p:nvPr>
            <p:ph type="body" idx="1"/>
          </p:nvPr>
        </p:nvSpPr>
        <p:spPr>
          <a:xfrm>
            <a:off x="457200" y="1752600"/>
            <a:ext cx="8382000" cy="4114800"/>
          </a:xfrm>
        </p:spPr>
        <p:txBody>
          <a:bodyPr>
            <a:normAutofit/>
          </a:bodyPr>
          <a:lstStyle/>
          <a:p>
            <a:pPr eaLnBrk="1" hangingPunct="1">
              <a:lnSpc>
                <a:spcPct val="90000"/>
              </a:lnSpc>
            </a:pPr>
            <a:r>
              <a:rPr lang="en-US" b="1" dirty="0" smtClean="0">
                <a:solidFill>
                  <a:srgbClr val="0000CC"/>
                </a:solidFill>
              </a:rPr>
              <a:t>How difficult it is for God to save men &amp; women </a:t>
            </a:r>
            <a:r>
              <a:rPr lang="en-US" dirty="0" smtClean="0"/>
              <a:t>– He must humble them and drive out pride and Sin </a:t>
            </a:r>
          </a:p>
          <a:p>
            <a:pPr eaLnBrk="1" hangingPunct="1">
              <a:lnSpc>
                <a:spcPct val="90000"/>
              </a:lnSpc>
            </a:pPr>
            <a:r>
              <a:rPr lang="en-US" b="1" dirty="0" smtClean="0">
                <a:solidFill>
                  <a:srgbClr val="0000CC"/>
                </a:solidFill>
              </a:rPr>
              <a:t>God alone has the wisdom to save men &amp; women </a:t>
            </a:r>
            <a:r>
              <a:rPr lang="en-US" dirty="0" smtClean="0"/>
              <a:t>– </a:t>
            </a:r>
            <a:r>
              <a:rPr lang="en-US" dirty="0"/>
              <a:t>we cannot save ourselves</a:t>
            </a:r>
          </a:p>
          <a:p>
            <a:pPr eaLnBrk="1" hangingPunct="1">
              <a:lnSpc>
                <a:spcPct val="90000"/>
              </a:lnSpc>
            </a:pPr>
            <a:r>
              <a:rPr lang="en-US" b="1" dirty="0" smtClean="0">
                <a:solidFill>
                  <a:srgbClr val="0000CC"/>
                </a:solidFill>
              </a:rPr>
              <a:t>Any good and righteous character we have is all the result of what God has done in us </a:t>
            </a:r>
            <a:r>
              <a:rPr lang="en-US" dirty="0" smtClean="0"/>
              <a:t>– it’s all God’s righteousness, </a:t>
            </a:r>
            <a:r>
              <a:rPr lang="en-US" smtClean="0"/>
              <a:t>not our own.</a:t>
            </a:r>
            <a:endParaRPr lang="en-US" dirty="0" smtClean="0"/>
          </a:p>
        </p:txBody>
      </p:sp>
      <p:sp>
        <p:nvSpPr>
          <p:cNvPr id="4100" name="Text Box 5"/>
          <p:cNvSpPr txBox="1">
            <a:spLocks noChangeArrowheads="1"/>
          </p:cNvSpPr>
          <p:nvPr/>
        </p:nvSpPr>
        <p:spPr bwMode="auto">
          <a:xfrm>
            <a:off x="609600" y="55626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Job was forced to think beyond himself &amp; his suffering situation</a:t>
            </a:r>
            <a:endParaRPr lang="en-US" sz="3600" b="1" dirty="0">
              <a:solidFill>
                <a:srgbClr val="00B050"/>
              </a:solidFill>
              <a:latin typeface="Comic Sans MS" pitchFamily="66" charset="0"/>
            </a:endParaRPr>
          </a:p>
        </p:txBody>
      </p:sp>
      <p:pic>
        <p:nvPicPr>
          <p:cNvPr id="5" name="Picture 2" descr="Image result for what have we learned so f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 t="12000" r="-164"/>
          <a:stretch/>
        </p:blipFill>
        <p:spPr bwMode="auto">
          <a:xfrm>
            <a:off x="5901548" y="76200"/>
            <a:ext cx="2865404"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4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42:1-6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85000" lnSpcReduction="20000"/>
          </a:bodyPr>
          <a:lstStyle/>
          <a:p>
            <a:pPr marL="0" indent="231775">
              <a:buNone/>
            </a:pPr>
            <a:r>
              <a:rPr lang="en-US" dirty="0" smtClean="0"/>
              <a:t>Then </a:t>
            </a:r>
            <a:r>
              <a:rPr lang="en-US" dirty="0"/>
              <a:t>Job answered the Lord and said: </a:t>
            </a:r>
          </a:p>
          <a:p>
            <a:pPr marL="0" indent="231775">
              <a:buNone/>
            </a:pPr>
            <a:r>
              <a:rPr lang="en-US" dirty="0" smtClean="0"/>
              <a:t>2 </a:t>
            </a:r>
            <a:r>
              <a:rPr lang="en-US" b="1" dirty="0">
                <a:solidFill>
                  <a:srgbClr val="0000CC"/>
                </a:solidFill>
              </a:rPr>
              <a:t>"I know that You can do everything</a:t>
            </a:r>
            <a:r>
              <a:rPr lang="en-US" b="1" dirty="0" smtClean="0">
                <a:solidFill>
                  <a:srgbClr val="0000CC"/>
                </a:solidFill>
              </a:rPr>
              <a:t>, and </a:t>
            </a:r>
            <a:r>
              <a:rPr lang="en-US" b="1" dirty="0">
                <a:solidFill>
                  <a:srgbClr val="0000CC"/>
                </a:solidFill>
              </a:rPr>
              <a:t>that no purpose of Yours can be withheld from You. </a:t>
            </a:r>
            <a:r>
              <a:rPr lang="en-US" b="1" dirty="0" smtClean="0">
                <a:solidFill>
                  <a:srgbClr val="0000CC"/>
                </a:solidFill>
              </a:rPr>
              <a:t> </a:t>
            </a:r>
            <a:r>
              <a:rPr lang="en-US" dirty="0" smtClean="0"/>
              <a:t>3 </a:t>
            </a:r>
            <a:r>
              <a:rPr lang="en-US" dirty="0"/>
              <a:t>You asked, </a:t>
            </a:r>
            <a:r>
              <a:rPr lang="en-US" b="1" dirty="0">
                <a:solidFill>
                  <a:srgbClr val="008000"/>
                </a:solidFill>
              </a:rPr>
              <a:t>'Who is this who hides counsel without knowledge</a:t>
            </a:r>
            <a:r>
              <a:rPr lang="en-US" b="1" dirty="0" smtClean="0">
                <a:solidFill>
                  <a:srgbClr val="008000"/>
                </a:solidFill>
              </a:rPr>
              <a:t>?‘ </a:t>
            </a:r>
            <a:r>
              <a:rPr lang="en-US" b="1" dirty="0" smtClean="0">
                <a:solidFill>
                  <a:srgbClr val="7030A0"/>
                </a:solidFill>
              </a:rPr>
              <a:t>Therefore </a:t>
            </a:r>
            <a:r>
              <a:rPr lang="en-US" b="1" dirty="0">
                <a:solidFill>
                  <a:srgbClr val="7030A0"/>
                </a:solidFill>
              </a:rPr>
              <a:t>I have uttered what I did not understand</a:t>
            </a:r>
            <a:r>
              <a:rPr lang="en-US" b="1" dirty="0" smtClean="0">
                <a:solidFill>
                  <a:srgbClr val="7030A0"/>
                </a:solidFill>
              </a:rPr>
              <a:t>, things </a:t>
            </a:r>
            <a:r>
              <a:rPr lang="en-US" b="1" dirty="0">
                <a:solidFill>
                  <a:srgbClr val="7030A0"/>
                </a:solidFill>
              </a:rPr>
              <a:t>too wonderful for me, which I did not know. </a:t>
            </a:r>
            <a:r>
              <a:rPr lang="en-US" b="1" dirty="0" smtClean="0">
                <a:solidFill>
                  <a:srgbClr val="7030A0"/>
                </a:solidFill>
              </a:rPr>
              <a:t> </a:t>
            </a:r>
            <a:r>
              <a:rPr lang="en-US" dirty="0" smtClean="0"/>
              <a:t>4 </a:t>
            </a:r>
            <a:r>
              <a:rPr lang="en-US" dirty="0"/>
              <a:t>Listen, please, and let me speak</a:t>
            </a:r>
            <a:r>
              <a:rPr lang="en-US" dirty="0" smtClean="0"/>
              <a:t>; You </a:t>
            </a:r>
            <a:r>
              <a:rPr lang="en-US" dirty="0"/>
              <a:t>said, </a:t>
            </a:r>
            <a:r>
              <a:rPr lang="en-US" b="1" dirty="0">
                <a:solidFill>
                  <a:srgbClr val="008000"/>
                </a:solidFill>
              </a:rPr>
              <a:t>'I will question you, and you shall answer Me.' </a:t>
            </a:r>
          </a:p>
          <a:p>
            <a:pPr marL="0" indent="231775">
              <a:buNone/>
            </a:pPr>
            <a:r>
              <a:rPr lang="en-US" dirty="0" smtClean="0"/>
              <a:t>5 </a:t>
            </a:r>
            <a:r>
              <a:rPr lang="en-US" b="1" dirty="0">
                <a:solidFill>
                  <a:srgbClr val="0000CC"/>
                </a:solidFill>
              </a:rPr>
              <a:t>"I have heard of You by the hearing of the ear</a:t>
            </a:r>
            <a:r>
              <a:rPr lang="en-US" b="1" dirty="0" smtClean="0">
                <a:solidFill>
                  <a:srgbClr val="0000CC"/>
                </a:solidFill>
              </a:rPr>
              <a:t>, but </a:t>
            </a:r>
            <a:r>
              <a:rPr lang="en-US" b="1" dirty="0">
                <a:solidFill>
                  <a:srgbClr val="0000CC"/>
                </a:solidFill>
              </a:rPr>
              <a:t>now my eye sees You. </a:t>
            </a:r>
            <a:r>
              <a:rPr lang="en-US" dirty="0" smtClean="0"/>
              <a:t>6 </a:t>
            </a:r>
            <a:r>
              <a:rPr lang="en-US" b="1" dirty="0">
                <a:solidFill>
                  <a:srgbClr val="7030A0"/>
                </a:solidFill>
              </a:rPr>
              <a:t>Therefore I abhor myself</a:t>
            </a:r>
            <a:r>
              <a:rPr lang="en-US" b="1" dirty="0" smtClean="0">
                <a:solidFill>
                  <a:srgbClr val="7030A0"/>
                </a:solidFill>
              </a:rPr>
              <a:t>, and </a:t>
            </a:r>
            <a:r>
              <a:rPr lang="en-US" b="1" dirty="0">
                <a:solidFill>
                  <a:srgbClr val="7030A0"/>
                </a:solidFill>
              </a:rPr>
              <a:t>repent in dust and ashes." </a:t>
            </a:r>
          </a:p>
        </p:txBody>
      </p:sp>
      <p:sp>
        <p:nvSpPr>
          <p:cNvPr id="6" name="Text Box 5"/>
          <p:cNvSpPr txBox="1">
            <a:spLocks noChangeArrowheads="1"/>
          </p:cNvSpPr>
          <p:nvPr/>
        </p:nvSpPr>
        <p:spPr bwMode="auto">
          <a:xfrm>
            <a:off x="1066800" y="53370"/>
            <a:ext cx="7162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Having a Personal Relationship with God</a:t>
            </a:r>
          </a:p>
        </p:txBody>
      </p:sp>
      <p:sp>
        <p:nvSpPr>
          <p:cNvPr id="7" name="Text Box 5"/>
          <p:cNvSpPr txBox="1">
            <a:spLocks noChangeArrowheads="1"/>
          </p:cNvSpPr>
          <p:nvPr/>
        </p:nvSpPr>
        <p:spPr bwMode="auto">
          <a:xfrm>
            <a:off x="754743" y="5870376"/>
            <a:ext cx="7620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finally understood the deceitfulness of Sin &amp; how far God has to go to save us</a:t>
            </a:r>
          </a:p>
        </p:txBody>
      </p:sp>
    </p:spTree>
    <p:extLst>
      <p:ext uri="{BB962C8B-B14F-4D97-AF65-F5344CB8AC3E}">
        <p14:creationId xmlns:p14="http://schemas.microsoft.com/office/powerpoint/2010/main" val="347030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love hugs"/>
          <p:cNvPicPr>
            <a:picLocks noChangeAspect="1" noChangeArrowheads="1"/>
          </p:cNvPicPr>
          <p:nvPr/>
        </p:nvPicPr>
        <p:blipFill rotWithShape="1">
          <a:blip r:embed="rId2">
            <a:extLst>
              <a:ext uri="{28A0092B-C50C-407E-A947-70E740481C1C}">
                <a14:useLocalDpi xmlns:a14="http://schemas.microsoft.com/office/drawing/2010/main" val="0"/>
              </a:ext>
            </a:extLst>
          </a:blip>
          <a:srcRect l="6216" r="3025"/>
          <a:stretch/>
        </p:blipFill>
        <p:spPr bwMode="auto">
          <a:xfrm>
            <a:off x="0" y="1954"/>
            <a:ext cx="9144000" cy="6856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3000" y="5029200"/>
            <a:ext cx="3962400" cy="1569660"/>
          </a:xfrm>
          <a:prstGeom prst="rect">
            <a:avLst/>
          </a:prstGeom>
        </p:spPr>
        <p:txBody>
          <a:bodyPr wrap="square">
            <a:spAutoFit/>
          </a:bodyPr>
          <a:lstStyle/>
          <a:p>
            <a:pPr algn="ctr"/>
            <a:r>
              <a:rPr lang="en-US" sz="2400" b="1" dirty="0" smtClean="0">
                <a:solidFill>
                  <a:srgbClr val="002060"/>
                </a:solidFill>
              </a:rPr>
              <a:t>But </a:t>
            </a:r>
            <a:r>
              <a:rPr lang="en-US" sz="2400" b="1" dirty="0">
                <a:solidFill>
                  <a:srgbClr val="002060"/>
                </a:solidFill>
              </a:rPr>
              <a:t>God demonstrates His own love toward us, in that while we were still sinners, Christ died for us. </a:t>
            </a:r>
            <a:r>
              <a:rPr lang="en-US" sz="2400" b="1" dirty="0" smtClean="0">
                <a:solidFill>
                  <a:srgbClr val="002060"/>
                </a:solidFill>
              </a:rPr>
              <a:t>(Rom 5:8-9)</a:t>
            </a:r>
            <a:endParaRPr lang="en-US" sz="2400" b="1" dirty="0">
              <a:solidFill>
                <a:srgbClr val="002060"/>
              </a:solidFill>
            </a:endParaRPr>
          </a:p>
        </p:txBody>
      </p:sp>
    </p:spTree>
    <p:extLst>
      <p:ext uri="{BB962C8B-B14F-4D97-AF65-F5344CB8AC3E}">
        <p14:creationId xmlns:p14="http://schemas.microsoft.com/office/powerpoint/2010/main" val="3765880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096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1039707"/>
            <a:ext cx="7010400" cy="914400"/>
          </a:xfrm>
        </p:spPr>
        <p:txBody>
          <a:bodyPr>
            <a:noAutofit/>
          </a:bodyPr>
          <a:lstStyle/>
          <a:p>
            <a:r>
              <a:rPr lang="en-US" sz="4800" b="1" dirty="0" smtClean="0">
                <a:solidFill>
                  <a:srgbClr val="663300"/>
                </a:solidFill>
              </a:rPr>
              <a:t>1 John 4:16-19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59338" y="1848264"/>
            <a:ext cx="7239000" cy="4429780"/>
          </a:xfrm>
        </p:spPr>
        <p:txBody>
          <a:bodyPr>
            <a:normAutofit fontScale="92500" lnSpcReduction="20000"/>
          </a:bodyPr>
          <a:lstStyle/>
          <a:p>
            <a:pPr marL="0" indent="231775">
              <a:buNone/>
            </a:pPr>
            <a:r>
              <a:rPr lang="en-US" b="1" dirty="0" smtClean="0">
                <a:solidFill>
                  <a:srgbClr val="0000CC"/>
                </a:solidFill>
              </a:rPr>
              <a:t>So </a:t>
            </a:r>
            <a:r>
              <a:rPr lang="en-US" b="1" dirty="0">
                <a:solidFill>
                  <a:srgbClr val="0000CC"/>
                </a:solidFill>
              </a:rPr>
              <a:t>we have come to know and to believe the love that God has for us. </a:t>
            </a:r>
            <a:r>
              <a:rPr lang="en-US" dirty="0"/>
              <a:t>God is love, and whoever abides in love abides in God, and God abides in him. 17 </a:t>
            </a:r>
            <a:r>
              <a:rPr lang="en-US" b="1" dirty="0">
                <a:solidFill>
                  <a:srgbClr val="0000CC"/>
                </a:solidFill>
              </a:rPr>
              <a:t>By this is love perfected with us, so that we may have confidence for the day of judgment, </a:t>
            </a:r>
            <a:r>
              <a:rPr lang="en-US" dirty="0"/>
              <a:t>because as he is so also are we in this world. 18 </a:t>
            </a:r>
            <a:r>
              <a:rPr lang="en-US" b="1" dirty="0">
                <a:solidFill>
                  <a:srgbClr val="0000CC"/>
                </a:solidFill>
              </a:rPr>
              <a:t>There is no fear in love, but perfect love casts out fear.</a:t>
            </a:r>
            <a:r>
              <a:rPr lang="en-US" dirty="0"/>
              <a:t> </a:t>
            </a:r>
            <a:r>
              <a:rPr lang="en-US" b="1" dirty="0">
                <a:solidFill>
                  <a:srgbClr val="7030A0"/>
                </a:solidFill>
              </a:rPr>
              <a:t>For fear has to do with punishment, and whoever fears has not been perfected in love. </a:t>
            </a:r>
          </a:p>
        </p:txBody>
      </p:sp>
      <p:sp>
        <p:nvSpPr>
          <p:cNvPr id="6" name="Text Box 5"/>
          <p:cNvSpPr txBox="1">
            <a:spLocks noChangeArrowheads="1"/>
          </p:cNvSpPr>
          <p:nvPr/>
        </p:nvSpPr>
        <p:spPr bwMode="auto">
          <a:xfrm>
            <a:off x="1066800" y="53370"/>
            <a:ext cx="7467600" cy="89255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C00000"/>
                </a:solidFill>
                <a:latin typeface="Comic Sans MS" pitchFamily="66" charset="0"/>
              </a:rPr>
              <a:t>Having a loving relationship with God    brings confidence for the day of judgment</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There is no fear </a:t>
            </a:r>
            <a:r>
              <a:rPr lang="en-US" sz="2800" b="1" smtClean="0">
                <a:solidFill>
                  <a:srgbClr val="00B050"/>
                </a:solidFill>
                <a:latin typeface="Comic Sans MS" pitchFamily="66" charset="0"/>
              </a:rPr>
              <a:t>in love</a:t>
            </a:r>
            <a:endParaRPr lang="en-US" sz="2800" b="1" dirty="0" smtClean="0">
              <a:solidFill>
                <a:srgbClr val="00B050"/>
              </a:solidFill>
              <a:latin typeface="Comic Sans MS" pitchFamily="66" charset="0"/>
            </a:endParaRPr>
          </a:p>
        </p:txBody>
      </p:sp>
    </p:spTree>
    <p:extLst>
      <p:ext uri="{BB962C8B-B14F-4D97-AF65-F5344CB8AC3E}">
        <p14:creationId xmlns:p14="http://schemas.microsoft.com/office/powerpoint/2010/main" val="361739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096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885825" y="1088395"/>
            <a:ext cx="7010400" cy="914400"/>
          </a:xfrm>
        </p:spPr>
        <p:txBody>
          <a:bodyPr>
            <a:noAutofit/>
          </a:bodyPr>
          <a:lstStyle/>
          <a:p>
            <a:r>
              <a:rPr lang="en-US" sz="4800" b="1" dirty="0" smtClean="0">
                <a:solidFill>
                  <a:srgbClr val="663300"/>
                </a:solidFill>
              </a:rPr>
              <a:t>Job 42:7-8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23925" y="1823710"/>
            <a:ext cx="7086600" cy="4429780"/>
          </a:xfrm>
        </p:spPr>
        <p:txBody>
          <a:bodyPr>
            <a:normAutofit fontScale="85000" lnSpcReduction="20000"/>
          </a:bodyPr>
          <a:lstStyle/>
          <a:p>
            <a:pPr marL="0" indent="231775">
              <a:buNone/>
            </a:pPr>
            <a:r>
              <a:rPr lang="en-US" dirty="0" smtClean="0"/>
              <a:t>7 </a:t>
            </a:r>
            <a:r>
              <a:rPr lang="en-US" dirty="0"/>
              <a:t>And so it was, after the Lord had spoken these words to Job, </a:t>
            </a:r>
            <a:r>
              <a:rPr lang="en-US" b="1" dirty="0">
                <a:solidFill>
                  <a:srgbClr val="0000CC"/>
                </a:solidFill>
              </a:rPr>
              <a:t>that the Lord said to </a:t>
            </a:r>
            <a:r>
              <a:rPr lang="en-US" b="1" dirty="0" err="1">
                <a:solidFill>
                  <a:srgbClr val="0000CC"/>
                </a:solidFill>
              </a:rPr>
              <a:t>Eliphaz</a:t>
            </a:r>
            <a:r>
              <a:rPr lang="en-US" b="1" dirty="0">
                <a:solidFill>
                  <a:srgbClr val="0000CC"/>
                </a:solidFill>
              </a:rPr>
              <a:t> the </a:t>
            </a:r>
            <a:r>
              <a:rPr lang="en-US" b="1" dirty="0" err="1">
                <a:solidFill>
                  <a:srgbClr val="0000CC"/>
                </a:solidFill>
              </a:rPr>
              <a:t>Temanite</a:t>
            </a:r>
            <a:r>
              <a:rPr lang="en-US" b="1" dirty="0">
                <a:solidFill>
                  <a:srgbClr val="0000CC"/>
                </a:solidFill>
              </a:rPr>
              <a:t>, "My wrath is aroused against you and your two friends, for you have not spoken of Me what is right, as My servant Job has.</a:t>
            </a:r>
            <a:r>
              <a:rPr lang="en-US" dirty="0"/>
              <a:t>  8 Now therefore, take for yourselves seven bulls and seven rams, go to My servant Job, and offer up for yourselves a burnt offering; and </a:t>
            </a:r>
            <a:r>
              <a:rPr lang="en-US" b="1" dirty="0">
                <a:solidFill>
                  <a:srgbClr val="0000CC"/>
                </a:solidFill>
              </a:rPr>
              <a:t>My servant Job shall pray for you. For I will accept him, lest I deal with you according to your folly; </a:t>
            </a:r>
            <a:r>
              <a:rPr lang="en-US" b="1" dirty="0">
                <a:solidFill>
                  <a:srgbClr val="C00000"/>
                </a:solidFill>
              </a:rPr>
              <a:t>because you have not spoken of Me what is right, </a:t>
            </a:r>
            <a:r>
              <a:rPr lang="en-US" dirty="0"/>
              <a:t>as My servant Job has." </a:t>
            </a:r>
          </a:p>
        </p:txBody>
      </p:sp>
      <p:sp>
        <p:nvSpPr>
          <p:cNvPr id="6" name="Text Box 5"/>
          <p:cNvSpPr txBox="1">
            <a:spLocks noChangeArrowheads="1"/>
          </p:cNvSpPr>
          <p:nvPr/>
        </p:nvSpPr>
        <p:spPr bwMode="auto">
          <a:xfrm>
            <a:off x="1066800" y="5337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was angry at Job’s friends for their misrepresentation of God</a:t>
            </a:r>
          </a:p>
        </p:txBody>
      </p:sp>
      <p:sp>
        <p:nvSpPr>
          <p:cNvPr id="7" name="Text Box 5"/>
          <p:cNvSpPr txBox="1">
            <a:spLocks noChangeArrowheads="1"/>
          </p:cNvSpPr>
          <p:nvPr/>
        </p:nvSpPr>
        <p:spPr bwMode="auto">
          <a:xfrm>
            <a:off x="609600" y="5928464"/>
            <a:ext cx="8077200" cy="89255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00B050"/>
                </a:solidFill>
                <a:latin typeface="Comic Sans MS" pitchFamily="66" charset="0"/>
              </a:rPr>
              <a:t>We must get a correct understanding of how God works and justifies His sinful children</a:t>
            </a:r>
          </a:p>
        </p:txBody>
      </p:sp>
    </p:spTree>
    <p:extLst>
      <p:ext uri="{BB962C8B-B14F-4D97-AF65-F5344CB8AC3E}">
        <p14:creationId xmlns:p14="http://schemas.microsoft.com/office/powerpoint/2010/main" val="279641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ayer changes th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037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478795"/>
            <a:ext cx="7010400" cy="914400"/>
          </a:xfrm>
        </p:spPr>
        <p:txBody>
          <a:bodyPr>
            <a:noAutofit/>
          </a:bodyPr>
          <a:lstStyle/>
          <a:p>
            <a:r>
              <a:rPr lang="en-US" sz="4800" b="1" dirty="0" smtClean="0">
                <a:solidFill>
                  <a:srgbClr val="663300"/>
                </a:solidFill>
              </a:rPr>
              <a:t>Job 37:14-18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220847"/>
            <a:ext cx="7086600" cy="4429780"/>
          </a:xfrm>
        </p:spPr>
        <p:txBody>
          <a:bodyPr>
            <a:normAutofit fontScale="92500" lnSpcReduction="20000"/>
          </a:bodyPr>
          <a:lstStyle/>
          <a:p>
            <a:pPr marL="0" indent="231775">
              <a:buNone/>
            </a:pPr>
            <a:r>
              <a:rPr lang="en-US" dirty="0" smtClean="0"/>
              <a:t>14 </a:t>
            </a:r>
            <a:r>
              <a:rPr lang="en-US" b="1" dirty="0">
                <a:solidFill>
                  <a:srgbClr val="0000CC"/>
                </a:solidFill>
              </a:rPr>
              <a:t>"Listen to this, Job</a:t>
            </a:r>
            <a:r>
              <a:rPr lang="en-US" b="1" dirty="0" smtClean="0">
                <a:solidFill>
                  <a:srgbClr val="0000CC"/>
                </a:solidFill>
              </a:rPr>
              <a:t>; stop </a:t>
            </a:r>
            <a:r>
              <a:rPr lang="en-US" b="1" dirty="0">
                <a:solidFill>
                  <a:srgbClr val="0000CC"/>
                </a:solidFill>
              </a:rPr>
              <a:t>and consider God's </a:t>
            </a:r>
            <a:r>
              <a:rPr lang="en-US" b="1" dirty="0" smtClean="0">
                <a:solidFill>
                  <a:srgbClr val="0000CC"/>
                </a:solidFill>
              </a:rPr>
              <a:t>wonders </a:t>
            </a:r>
            <a:r>
              <a:rPr lang="en-US" i="1" dirty="0" smtClean="0">
                <a:solidFill>
                  <a:srgbClr val="0000CC"/>
                </a:solidFill>
              </a:rPr>
              <a:t>[start trusting God!]. </a:t>
            </a:r>
            <a:endParaRPr lang="en-US" i="1" dirty="0">
              <a:solidFill>
                <a:srgbClr val="0000CC"/>
              </a:solidFill>
            </a:endParaRPr>
          </a:p>
          <a:p>
            <a:pPr marL="0" indent="231775">
              <a:buNone/>
            </a:pPr>
            <a:r>
              <a:rPr lang="en-US" dirty="0"/>
              <a:t>15 </a:t>
            </a:r>
            <a:r>
              <a:rPr lang="en-US" b="1" dirty="0">
                <a:solidFill>
                  <a:srgbClr val="7030A0"/>
                </a:solidFill>
              </a:rPr>
              <a:t>Do you know how God controls the </a:t>
            </a:r>
            <a:r>
              <a:rPr lang="en-US" b="1" dirty="0" smtClean="0">
                <a:solidFill>
                  <a:srgbClr val="7030A0"/>
                </a:solidFill>
              </a:rPr>
              <a:t>clouds and </a:t>
            </a:r>
            <a:r>
              <a:rPr lang="en-US" b="1" dirty="0">
                <a:solidFill>
                  <a:srgbClr val="7030A0"/>
                </a:solidFill>
              </a:rPr>
              <a:t>makes his lightning flash? </a:t>
            </a:r>
            <a:r>
              <a:rPr lang="en-US" dirty="0" smtClean="0"/>
              <a:t>16 </a:t>
            </a:r>
            <a:r>
              <a:rPr lang="en-US" b="1" dirty="0">
                <a:solidFill>
                  <a:srgbClr val="7030A0"/>
                </a:solidFill>
              </a:rPr>
              <a:t>Do you know how the clouds hang poised</a:t>
            </a:r>
            <a:r>
              <a:rPr lang="en-US" b="1" dirty="0" smtClean="0">
                <a:solidFill>
                  <a:srgbClr val="7030A0"/>
                </a:solidFill>
              </a:rPr>
              <a:t>, </a:t>
            </a:r>
            <a:r>
              <a:rPr lang="en-US" dirty="0" smtClean="0"/>
              <a:t>those </a:t>
            </a:r>
            <a:r>
              <a:rPr lang="en-US" dirty="0"/>
              <a:t>wonders of him who is perfect in knowledge? </a:t>
            </a:r>
            <a:r>
              <a:rPr lang="en-US" dirty="0" smtClean="0"/>
              <a:t> 17 </a:t>
            </a:r>
            <a:r>
              <a:rPr lang="en-US" dirty="0"/>
              <a:t>You who swelter in your </a:t>
            </a:r>
            <a:r>
              <a:rPr lang="en-US" dirty="0" smtClean="0"/>
              <a:t>clothes when </a:t>
            </a:r>
            <a:r>
              <a:rPr lang="en-US" dirty="0"/>
              <a:t>the land lies </a:t>
            </a:r>
            <a:r>
              <a:rPr lang="en-US" dirty="0" smtClean="0"/>
              <a:t>hushed </a:t>
            </a:r>
            <a:r>
              <a:rPr lang="en-US" i="1" dirty="0" smtClean="0"/>
              <a:t>[all living activity stops]</a:t>
            </a:r>
            <a:r>
              <a:rPr lang="en-US" dirty="0" smtClean="0"/>
              <a:t> </a:t>
            </a:r>
            <a:r>
              <a:rPr lang="en-US" dirty="0"/>
              <a:t>under the south wind, </a:t>
            </a:r>
            <a:r>
              <a:rPr lang="en-US" dirty="0" smtClean="0"/>
              <a:t>18 </a:t>
            </a:r>
            <a:r>
              <a:rPr lang="en-US" b="1" dirty="0">
                <a:solidFill>
                  <a:srgbClr val="7030A0"/>
                </a:solidFill>
              </a:rPr>
              <a:t>can you join him in spreading out the skies</a:t>
            </a:r>
            <a:r>
              <a:rPr lang="en-US" b="1" dirty="0" smtClean="0">
                <a:solidFill>
                  <a:srgbClr val="7030A0"/>
                </a:solidFill>
              </a:rPr>
              <a:t>, </a:t>
            </a:r>
            <a:r>
              <a:rPr lang="en-US" dirty="0" smtClean="0"/>
              <a:t>hard </a:t>
            </a:r>
            <a:r>
              <a:rPr lang="en-US" dirty="0"/>
              <a:t>as a mirror of cast bronze?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Pause &amp; consider the wonder of God </a:t>
            </a:r>
          </a:p>
        </p:txBody>
      </p:sp>
      <p:sp>
        <p:nvSpPr>
          <p:cNvPr id="7" name="Text Box 5"/>
          <p:cNvSpPr txBox="1">
            <a:spLocks noChangeArrowheads="1"/>
          </p:cNvSpPr>
          <p:nvPr/>
        </p:nvSpPr>
        <p:spPr bwMode="auto">
          <a:xfrm>
            <a:off x="685800" y="5562600"/>
            <a:ext cx="7932057" cy="1208023"/>
          </a:xfrm>
          <a:prstGeom prst="rect">
            <a:avLst/>
          </a:prstGeom>
          <a:noFill/>
          <a:ln w="9525">
            <a:noFill/>
            <a:miter lim="800000"/>
            <a:headEnd/>
            <a:tailEnd/>
          </a:ln>
        </p:spPr>
        <p:txBody>
          <a:bodyPr wrap="square">
            <a:spAutoFit/>
          </a:bodyPr>
          <a:lstStyle/>
          <a:p>
            <a:pPr algn="ctr">
              <a:lnSpc>
                <a:spcPts val="2900"/>
              </a:lnSpc>
            </a:pPr>
            <a:r>
              <a:rPr lang="en-US" sz="2800" b="1" dirty="0" smtClean="0">
                <a:solidFill>
                  <a:srgbClr val="00B050"/>
                </a:solidFill>
                <a:latin typeface="Comic Sans MS" pitchFamily="66" charset="0"/>
              </a:rPr>
              <a:t>We don’t understand how God controls    our world so how could we have the   wisdom to know His plan to save us?</a:t>
            </a:r>
          </a:p>
        </p:txBody>
      </p:sp>
    </p:spTree>
    <p:extLst>
      <p:ext uri="{BB962C8B-B14F-4D97-AF65-F5344CB8AC3E}">
        <p14:creationId xmlns:p14="http://schemas.microsoft.com/office/powerpoint/2010/main" val="51354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52500" y="638175"/>
            <a:ext cx="7010400" cy="914400"/>
          </a:xfrm>
        </p:spPr>
        <p:txBody>
          <a:bodyPr>
            <a:noAutofit/>
          </a:bodyPr>
          <a:lstStyle/>
          <a:p>
            <a:r>
              <a:rPr lang="en-US" sz="4800" b="1" dirty="0" smtClean="0">
                <a:solidFill>
                  <a:srgbClr val="663300"/>
                </a:solidFill>
              </a:rPr>
              <a:t>Job 42:9-11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20656"/>
            <a:ext cx="7086600" cy="4429780"/>
          </a:xfrm>
        </p:spPr>
        <p:txBody>
          <a:bodyPr>
            <a:normAutofit fontScale="85000" lnSpcReduction="20000"/>
          </a:bodyPr>
          <a:lstStyle/>
          <a:p>
            <a:pPr marL="0" indent="231775">
              <a:buNone/>
            </a:pPr>
            <a:r>
              <a:rPr lang="en-US" dirty="0" smtClean="0"/>
              <a:t>9 </a:t>
            </a:r>
            <a:r>
              <a:rPr lang="en-US" b="1" dirty="0">
                <a:solidFill>
                  <a:srgbClr val="0000CC"/>
                </a:solidFill>
              </a:rPr>
              <a:t>So </a:t>
            </a:r>
            <a:r>
              <a:rPr lang="en-US" b="1" dirty="0" err="1">
                <a:solidFill>
                  <a:srgbClr val="0000CC"/>
                </a:solidFill>
              </a:rPr>
              <a:t>Eliphaz</a:t>
            </a:r>
            <a:r>
              <a:rPr lang="en-US" b="1" dirty="0">
                <a:solidFill>
                  <a:srgbClr val="0000CC"/>
                </a:solidFill>
              </a:rPr>
              <a:t> the </a:t>
            </a:r>
            <a:r>
              <a:rPr lang="en-US" b="1" dirty="0" err="1">
                <a:solidFill>
                  <a:srgbClr val="0000CC"/>
                </a:solidFill>
              </a:rPr>
              <a:t>Temanite</a:t>
            </a:r>
            <a:r>
              <a:rPr lang="en-US" b="1" dirty="0">
                <a:solidFill>
                  <a:srgbClr val="0000CC"/>
                </a:solidFill>
              </a:rPr>
              <a:t> and </a:t>
            </a:r>
            <a:r>
              <a:rPr lang="en-US" b="1" dirty="0" err="1">
                <a:solidFill>
                  <a:srgbClr val="0000CC"/>
                </a:solidFill>
              </a:rPr>
              <a:t>Bildad</a:t>
            </a:r>
            <a:r>
              <a:rPr lang="en-US" b="1" dirty="0">
                <a:solidFill>
                  <a:srgbClr val="0000CC"/>
                </a:solidFill>
              </a:rPr>
              <a:t> the </a:t>
            </a:r>
            <a:r>
              <a:rPr lang="en-US" b="1" dirty="0" err="1">
                <a:solidFill>
                  <a:srgbClr val="0000CC"/>
                </a:solidFill>
              </a:rPr>
              <a:t>Shuhite</a:t>
            </a:r>
            <a:r>
              <a:rPr lang="en-US" b="1" dirty="0">
                <a:solidFill>
                  <a:srgbClr val="0000CC"/>
                </a:solidFill>
              </a:rPr>
              <a:t> and </a:t>
            </a:r>
            <a:r>
              <a:rPr lang="en-US" b="1" dirty="0" err="1">
                <a:solidFill>
                  <a:srgbClr val="0000CC"/>
                </a:solidFill>
              </a:rPr>
              <a:t>Zophar</a:t>
            </a:r>
            <a:r>
              <a:rPr lang="en-US" b="1" dirty="0">
                <a:solidFill>
                  <a:srgbClr val="0000CC"/>
                </a:solidFill>
              </a:rPr>
              <a:t> the </a:t>
            </a:r>
            <a:r>
              <a:rPr lang="en-US" b="1" dirty="0" err="1">
                <a:solidFill>
                  <a:srgbClr val="0000CC"/>
                </a:solidFill>
              </a:rPr>
              <a:t>Naamathite</a:t>
            </a:r>
            <a:r>
              <a:rPr lang="en-US" b="1" dirty="0">
                <a:solidFill>
                  <a:srgbClr val="0000CC"/>
                </a:solidFill>
              </a:rPr>
              <a:t> went and did as the Lord commanded them; </a:t>
            </a:r>
            <a:r>
              <a:rPr lang="en-US" b="1" dirty="0">
                <a:solidFill>
                  <a:srgbClr val="008000"/>
                </a:solidFill>
              </a:rPr>
              <a:t>for the Lord had accepted Job. </a:t>
            </a:r>
            <a:r>
              <a:rPr lang="en-US" dirty="0"/>
              <a:t>10 </a:t>
            </a:r>
            <a:r>
              <a:rPr lang="en-US" b="1" dirty="0">
                <a:solidFill>
                  <a:srgbClr val="0000CC"/>
                </a:solidFill>
              </a:rPr>
              <a:t>And the Lord restored Job's losses </a:t>
            </a:r>
            <a:r>
              <a:rPr lang="en-US" b="1" i="1" dirty="0">
                <a:solidFill>
                  <a:srgbClr val="0070C0"/>
                </a:solidFill>
              </a:rPr>
              <a:t>when he prayed for his friends. </a:t>
            </a:r>
            <a:r>
              <a:rPr lang="en-US" dirty="0"/>
              <a:t>Indeed the Lord gave Job twice as much as he had before. 11 Then all his brothers, all his sisters, and all those who had been his acquaintances before, came to him and ate food with him in his house; and they consoled him and comforted him </a:t>
            </a:r>
            <a:r>
              <a:rPr lang="en-US" b="1" dirty="0">
                <a:solidFill>
                  <a:srgbClr val="0000CC"/>
                </a:solidFill>
              </a:rPr>
              <a:t>for all the adversity that the Lord had brought upon him. </a:t>
            </a:r>
            <a:r>
              <a:rPr lang="en-US" dirty="0"/>
              <a:t>Each one gave him a piece of silver and each a ring of gold. </a:t>
            </a:r>
          </a:p>
        </p:txBody>
      </p:sp>
      <p:sp>
        <p:nvSpPr>
          <p:cNvPr id="6" name="Text Box 5"/>
          <p:cNvSpPr txBox="1">
            <a:spLocks noChangeArrowheads="1"/>
          </p:cNvSpPr>
          <p:nvPr/>
        </p:nvSpPr>
        <p:spPr bwMode="auto">
          <a:xfrm>
            <a:off x="723900" y="94327"/>
            <a:ext cx="76200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C00000"/>
                </a:solidFill>
                <a:latin typeface="Comic Sans MS" pitchFamily="66" charset="0"/>
              </a:rPr>
              <a:t>Job was restored when he prayed for his friends</a:t>
            </a:r>
          </a:p>
        </p:txBody>
      </p:sp>
      <p:sp>
        <p:nvSpPr>
          <p:cNvPr id="7" name="Text Box 5"/>
          <p:cNvSpPr txBox="1">
            <a:spLocks noChangeArrowheads="1"/>
          </p:cNvSpPr>
          <p:nvPr/>
        </p:nvSpPr>
        <p:spPr bwMode="auto">
          <a:xfrm>
            <a:off x="1019175" y="575043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Everyone knew God brought adversity &amp; Job could now explain why</a:t>
            </a:r>
          </a:p>
        </p:txBody>
      </p:sp>
    </p:spTree>
    <p:extLst>
      <p:ext uri="{BB962C8B-B14F-4D97-AF65-F5344CB8AC3E}">
        <p14:creationId xmlns:p14="http://schemas.microsoft.com/office/powerpoint/2010/main" val="181294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42:12-17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239000" cy="4429780"/>
          </a:xfrm>
        </p:spPr>
        <p:txBody>
          <a:bodyPr>
            <a:normAutofit fontScale="77500" lnSpcReduction="20000"/>
          </a:bodyPr>
          <a:lstStyle/>
          <a:p>
            <a:pPr marL="0" indent="231775">
              <a:buNone/>
            </a:pPr>
            <a:r>
              <a:rPr lang="en-US" dirty="0" smtClean="0"/>
              <a:t>12 </a:t>
            </a:r>
            <a:r>
              <a:rPr lang="en-US" b="1" dirty="0">
                <a:solidFill>
                  <a:srgbClr val="0000CC"/>
                </a:solidFill>
              </a:rPr>
              <a:t>Now the Lord blessed the latter days of Job more than his beginning; </a:t>
            </a:r>
            <a:r>
              <a:rPr lang="en-US" dirty="0"/>
              <a:t>for he had fourteen thousand sheep, six thousand camels, one thousand yoke of oxen, and one thousand female donkeys. 13 He also had seven sons and three daughters. 14 And he called the name of the first </a:t>
            </a:r>
            <a:r>
              <a:rPr lang="en-US" dirty="0" err="1"/>
              <a:t>Jemimah</a:t>
            </a:r>
            <a:r>
              <a:rPr lang="en-US" dirty="0"/>
              <a:t>, the name of the second Keziah, and the name of the third Keren-</a:t>
            </a:r>
            <a:r>
              <a:rPr lang="en-US" dirty="0" err="1"/>
              <a:t>Happuch</a:t>
            </a:r>
            <a:r>
              <a:rPr lang="en-US" dirty="0"/>
              <a:t>. 15 In all the land were found no women so beautiful as the daughters of Job; and their father gave them an inheritance among their brothers. </a:t>
            </a:r>
          </a:p>
          <a:p>
            <a:pPr marL="0" indent="231775">
              <a:buNone/>
            </a:pPr>
            <a:r>
              <a:rPr lang="en-US" dirty="0" smtClean="0"/>
              <a:t>16 </a:t>
            </a:r>
            <a:r>
              <a:rPr lang="en-US" b="1" dirty="0">
                <a:solidFill>
                  <a:srgbClr val="7030A0"/>
                </a:solidFill>
              </a:rPr>
              <a:t>After this Job lived one hundred and forty years, and saw his children and grandchildren for four generations. 17 So Job died, old and full of days</a:t>
            </a:r>
            <a:r>
              <a:rPr lang="en-US" b="1" dirty="0" smtClean="0">
                <a:solidFill>
                  <a:srgbClr val="7030A0"/>
                </a:solidFill>
              </a:rPr>
              <a:t>.</a:t>
            </a:r>
            <a:endParaRPr lang="en-US" b="1" dirty="0">
              <a:solidFill>
                <a:srgbClr val="7030A0"/>
              </a:solidFill>
            </a:endParaRPr>
          </a:p>
        </p:txBody>
      </p:sp>
      <p:sp>
        <p:nvSpPr>
          <p:cNvPr id="6" name="Text Box 5"/>
          <p:cNvSpPr txBox="1">
            <a:spLocks noChangeArrowheads="1"/>
          </p:cNvSpPr>
          <p:nvPr/>
        </p:nvSpPr>
        <p:spPr bwMode="auto">
          <a:xfrm>
            <a:off x="990600"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blessed Job again</a:t>
            </a:r>
          </a:p>
        </p:txBody>
      </p:sp>
      <p:sp>
        <p:nvSpPr>
          <p:cNvPr id="7" name="Text Box 5"/>
          <p:cNvSpPr txBox="1">
            <a:spLocks noChangeArrowheads="1"/>
          </p:cNvSpPr>
          <p:nvPr/>
        </p:nvSpPr>
        <p:spPr bwMode="auto">
          <a:xfrm>
            <a:off x="457200" y="5826890"/>
            <a:ext cx="8534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let Job live long so he could explain the righteousness of God for many years to come</a:t>
            </a:r>
          </a:p>
        </p:txBody>
      </p:sp>
    </p:spTree>
    <p:extLst>
      <p:ext uri="{BB962C8B-B14F-4D97-AF65-F5344CB8AC3E}">
        <p14:creationId xmlns:p14="http://schemas.microsoft.com/office/powerpoint/2010/main" val="320600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M_o1EFcigYY/T8FEO1NHzZI/AAAAAAAANeI/0xcR66aWrVQ/s1600/Proverbs+3+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8"/>
            <a:ext cx="9172792" cy="68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3071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39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43580"/>
            <a:ext cx="7010400" cy="914400"/>
          </a:xfrm>
        </p:spPr>
        <p:txBody>
          <a:bodyPr>
            <a:noAutofit/>
          </a:bodyPr>
          <a:lstStyle/>
          <a:p>
            <a:r>
              <a:rPr lang="en-US" sz="4800" b="1" dirty="0" smtClean="0">
                <a:solidFill>
                  <a:srgbClr val="663300"/>
                </a:solidFill>
              </a:rPr>
              <a:t>Job 37:19-24 </a:t>
            </a:r>
            <a:r>
              <a:rPr lang="en-US" sz="4000" b="1" dirty="0" smtClean="0">
                <a:solidFill>
                  <a:srgbClr val="663300"/>
                </a:solidFill>
              </a:rPr>
              <a:t>(</a:t>
            </a:r>
            <a:r>
              <a:rPr lang="en-US" sz="4000" b="1" dirty="0" err="1" smtClean="0">
                <a:solidFill>
                  <a:srgbClr val="663300"/>
                </a:solidFill>
              </a:rPr>
              <a:t>NiRV</a:t>
            </a:r>
            <a:r>
              <a:rPr lang="en-US" sz="4000" b="1" dirty="0" smtClean="0">
                <a:solidFill>
                  <a:srgbClr val="663300"/>
                </a:solidFill>
              </a:rPr>
              <a:t>)</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311905"/>
            <a:ext cx="7086600" cy="4429780"/>
          </a:xfrm>
        </p:spPr>
        <p:txBody>
          <a:bodyPr>
            <a:normAutofit fontScale="77500" lnSpcReduction="20000"/>
          </a:bodyPr>
          <a:lstStyle/>
          <a:p>
            <a:pPr marL="0" indent="231775">
              <a:buNone/>
            </a:pPr>
            <a:r>
              <a:rPr lang="en-US" dirty="0" smtClean="0"/>
              <a:t>19 </a:t>
            </a:r>
            <a:r>
              <a:rPr lang="en-US" dirty="0"/>
              <a:t>“</a:t>
            </a:r>
            <a:r>
              <a:rPr lang="en-US" b="1" dirty="0">
                <a:solidFill>
                  <a:srgbClr val="7030A0"/>
                </a:solidFill>
              </a:rPr>
              <a:t>Job, tell us what we should say to God</a:t>
            </a:r>
            <a:r>
              <a:rPr lang="en-US" b="1" dirty="0" smtClean="0">
                <a:solidFill>
                  <a:srgbClr val="7030A0"/>
                </a:solidFill>
              </a:rPr>
              <a:t>. We </a:t>
            </a:r>
            <a:r>
              <a:rPr lang="en-US" b="1" dirty="0">
                <a:solidFill>
                  <a:srgbClr val="7030A0"/>
                </a:solidFill>
              </a:rPr>
              <a:t>can’t prepare our </a:t>
            </a:r>
            <a:r>
              <a:rPr lang="en-US" b="1" dirty="0" smtClean="0">
                <a:solidFill>
                  <a:srgbClr val="7030A0"/>
                </a:solidFill>
              </a:rPr>
              <a:t>case because </a:t>
            </a:r>
            <a:r>
              <a:rPr lang="en-US" b="1" dirty="0">
                <a:solidFill>
                  <a:srgbClr val="7030A0"/>
                </a:solidFill>
              </a:rPr>
              <a:t>our minds are </a:t>
            </a:r>
            <a:r>
              <a:rPr lang="en-US" b="1" dirty="0" smtClean="0">
                <a:solidFill>
                  <a:srgbClr val="7030A0"/>
                </a:solidFill>
              </a:rPr>
              <a:t>dark </a:t>
            </a:r>
            <a:r>
              <a:rPr lang="en-US" i="1" dirty="0" smtClean="0">
                <a:solidFill>
                  <a:srgbClr val="7030A0"/>
                </a:solidFill>
              </a:rPr>
              <a:t>[lack of knowledge &amp; wisdom]. </a:t>
            </a:r>
            <a:r>
              <a:rPr lang="en-US" b="1" dirty="0" smtClean="0">
                <a:solidFill>
                  <a:srgbClr val="7030A0"/>
                </a:solidFill>
              </a:rPr>
              <a:t>20 </a:t>
            </a:r>
            <a:r>
              <a:rPr lang="en-US" b="1" dirty="0">
                <a:solidFill>
                  <a:srgbClr val="7030A0"/>
                </a:solidFill>
              </a:rPr>
              <a:t>Should he be told that I want to </a:t>
            </a:r>
            <a:r>
              <a:rPr lang="en-US" b="1" dirty="0" smtClean="0">
                <a:solidFill>
                  <a:srgbClr val="7030A0"/>
                </a:solidFill>
              </a:rPr>
              <a:t>speak?  </a:t>
            </a:r>
            <a:r>
              <a:rPr lang="en-US" dirty="0" smtClean="0"/>
              <a:t>Would </a:t>
            </a:r>
            <a:r>
              <a:rPr lang="en-US" dirty="0"/>
              <a:t>any man ask to be destroyed by </a:t>
            </a:r>
            <a:r>
              <a:rPr lang="en-US" dirty="0" smtClean="0"/>
              <a:t>him </a:t>
            </a:r>
            <a:r>
              <a:rPr lang="en-US" i="1" dirty="0" smtClean="0"/>
              <a:t>[in a debate]?  </a:t>
            </a:r>
            <a:r>
              <a:rPr lang="en-US" dirty="0" smtClean="0"/>
              <a:t>21 </a:t>
            </a:r>
            <a:r>
              <a:rPr lang="en-US" dirty="0"/>
              <a:t>No one can look at the </a:t>
            </a:r>
            <a:r>
              <a:rPr lang="en-US" dirty="0" smtClean="0"/>
              <a:t>sun. It’s </a:t>
            </a:r>
            <a:r>
              <a:rPr lang="en-US" dirty="0"/>
              <a:t>too bright after the wind has swept the skies clean</a:t>
            </a:r>
            <a:r>
              <a:rPr lang="en-US" dirty="0" smtClean="0"/>
              <a:t>.  22 </a:t>
            </a:r>
            <a:r>
              <a:rPr lang="en-US" dirty="0"/>
              <a:t>Out of the north, God comes in his shining glory</a:t>
            </a:r>
            <a:r>
              <a:rPr lang="en-US" dirty="0" smtClean="0"/>
              <a:t>. He </a:t>
            </a:r>
            <a:r>
              <a:rPr lang="en-US" dirty="0"/>
              <a:t>comes in all of his wonderful majesty</a:t>
            </a:r>
            <a:r>
              <a:rPr lang="en-US" dirty="0" smtClean="0"/>
              <a:t>. 23 </a:t>
            </a:r>
            <a:r>
              <a:rPr lang="en-US" dirty="0"/>
              <a:t>We can’t reach up to the Mighty One</a:t>
            </a:r>
            <a:r>
              <a:rPr lang="en-US" dirty="0" smtClean="0"/>
              <a:t>. He </a:t>
            </a:r>
            <a:r>
              <a:rPr lang="en-US" dirty="0"/>
              <a:t>is lifted high because of his power</a:t>
            </a:r>
            <a:r>
              <a:rPr lang="en-US" dirty="0" smtClean="0"/>
              <a:t>.  </a:t>
            </a:r>
            <a:r>
              <a:rPr lang="en-US" b="1" dirty="0" smtClean="0">
                <a:solidFill>
                  <a:srgbClr val="0000CC"/>
                </a:solidFill>
              </a:rPr>
              <a:t>Everything </a:t>
            </a:r>
            <a:r>
              <a:rPr lang="en-US" b="1" dirty="0">
                <a:solidFill>
                  <a:srgbClr val="0000CC"/>
                </a:solidFill>
              </a:rPr>
              <a:t>he does is fair and right</a:t>
            </a:r>
            <a:r>
              <a:rPr lang="en-US" b="1" dirty="0" smtClean="0">
                <a:solidFill>
                  <a:srgbClr val="0000CC"/>
                </a:solidFill>
              </a:rPr>
              <a:t>. So </a:t>
            </a:r>
            <a:r>
              <a:rPr lang="en-US" b="1" dirty="0">
                <a:solidFill>
                  <a:srgbClr val="0000CC"/>
                </a:solidFill>
              </a:rPr>
              <a:t>he doesn’t crush people</a:t>
            </a:r>
            <a:r>
              <a:rPr lang="en-US" b="1" dirty="0" smtClean="0">
                <a:solidFill>
                  <a:srgbClr val="0000CC"/>
                </a:solidFill>
              </a:rPr>
              <a:t>.</a:t>
            </a:r>
            <a:r>
              <a:rPr lang="en-US" dirty="0" smtClean="0"/>
              <a:t>  24 </a:t>
            </a:r>
            <a:r>
              <a:rPr lang="en-US" b="1" dirty="0">
                <a:solidFill>
                  <a:srgbClr val="7030A0"/>
                </a:solidFill>
              </a:rPr>
              <a:t>That’s why they have respect for him</a:t>
            </a:r>
            <a:r>
              <a:rPr lang="en-US" b="1" dirty="0" smtClean="0">
                <a:solidFill>
                  <a:srgbClr val="7030A0"/>
                </a:solidFill>
              </a:rPr>
              <a:t>. </a:t>
            </a:r>
            <a:r>
              <a:rPr lang="en-US" b="1" dirty="0" smtClean="0">
                <a:solidFill>
                  <a:srgbClr val="0070C0"/>
                </a:solidFill>
              </a:rPr>
              <a:t>He does not regard any who are wise of heart” </a:t>
            </a:r>
            <a:r>
              <a:rPr lang="en-US" i="1" dirty="0" smtClean="0">
                <a:solidFill>
                  <a:srgbClr val="0070C0"/>
                </a:solidFill>
              </a:rPr>
              <a:t>(NASB) </a:t>
            </a:r>
            <a:r>
              <a:rPr lang="en-US" i="1" dirty="0" smtClean="0"/>
              <a:t>[wise in their own minds]</a:t>
            </a:r>
            <a:endParaRPr lang="en-US" i="1" dirty="0"/>
          </a:p>
        </p:txBody>
      </p:sp>
      <p:sp>
        <p:nvSpPr>
          <p:cNvPr id="6" name="Text Box 5"/>
          <p:cNvSpPr txBox="1">
            <a:spLocks noChangeArrowheads="1"/>
          </p:cNvSpPr>
          <p:nvPr/>
        </p:nvSpPr>
        <p:spPr bwMode="auto">
          <a:xfrm>
            <a:off x="1066800" y="53370"/>
            <a:ext cx="7162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We can’t prepare a case to debate God</a:t>
            </a:r>
          </a:p>
        </p:txBody>
      </p:sp>
      <p:sp>
        <p:nvSpPr>
          <p:cNvPr id="7" name="Text Box 5"/>
          <p:cNvSpPr txBox="1">
            <a:spLocks noChangeArrowheads="1"/>
          </p:cNvSpPr>
          <p:nvPr/>
        </p:nvSpPr>
        <p:spPr bwMode="auto">
          <a:xfrm>
            <a:off x="769397" y="5794176"/>
            <a:ext cx="7436757"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If God has the power &amp; wisdom to control this world, His ways must be just</a:t>
            </a:r>
          </a:p>
        </p:txBody>
      </p:sp>
    </p:spTree>
    <p:extLst>
      <p:ext uri="{BB962C8B-B14F-4D97-AF65-F5344CB8AC3E}">
        <p14:creationId xmlns:p14="http://schemas.microsoft.com/office/powerpoint/2010/main" val="28954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47787"/>
            <a:ext cx="3886200" cy="3886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God doesn’t answer Job’s individual questions directly</a:t>
            </a:r>
          </a:p>
        </p:txBody>
      </p:sp>
      <p:sp>
        <p:nvSpPr>
          <p:cNvPr id="3" name="Text Box 5"/>
          <p:cNvSpPr txBox="1">
            <a:spLocks noChangeArrowheads="1"/>
          </p:cNvSpPr>
          <p:nvPr/>
        </p:nvSpPr>
        <p:spPr bwMode="auto">
          <a:xfrm>
            <a:off x="546100" y="4749800"/>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He explains big, general </a:t>
            </a:r>
            <a:r>
              <a:rPr lang="en-US" sz="4000" b="1" dirty="0">
                <a:solidFill>
                  <a:srgbClr val="00B050"/>
                </a:solidFill>
                <a:latin typeface="Comic Sans MS" pitchFamily="66" charset="0"/>
              </a:rPr>
              <a:t>p</a:t>
            </a:r>
            <a:r>
              <a:rPr lang="en-US" sz="4000" b="1" dirty="0" smtClean="0">
                <a:solidFill>
                  <a:srgbClr val="00B050"/>
                </a:solidFill>
                <a:latin typeface="Comic Sans MS" pitchFamily="66" charset="0"/>
              </a:rPr>
              <a:t>rinciples that cover </a:t>
            </a:r>
            <a:r>
              <a:rPr lang="en-US" sz="4000" b="1" smtClean="0">
                <a:solidFill>
                  <a:srgbClr val="00B050"/>
                </a:solidFill>
                <a:latin typeface="Comic Sans MS" pitchFamily="66" charset="0"/>
              </a:rPr>
              <a:t>all     Job’s </a:t>
            </a:r>
            <a:r>
              <a:rPr lang="en-US" sz="4000" b="1" dirty="0" smtClean="0">
                <a:solidFill>
                  <a:srgbClr val="00B050"/>
                </a:solidFill>
                <a:latin typeface="Comic Sans MS" pitchFamily="66" charset="0"/>
              </a:rPr>
              <a:t>questions and more!</a:t>
            </a:r>
            <a:endParaRPr lang="en-US" sz="4000" b="1" dirty="0">
              <a:solidFill>
                <a:srgbClr val="00B050"/>
              </a:solidFill>
              <a:latin typeface="Comic Sans MS" pitchFamily="66" charset="0"/>
            </a:endParaRPr>
          </a:p>
        </p:txBody>
      </p:sp>
      <p:pic>
        <p:nvPicPr>
          <p:cNvPr id="1028" name="Picture 4" descr="http://etc.usf.edu/clipart/42600/42655/concircles_42655_lg.gif"/>
          <p:cNvPicPr>
            <a:picLocks noChangeAspect="1" noChangeArrowheads="1"/>
          </p:cNvPicPr>
          <p:nvPr/>
        </p:nvPicPr>
        <p:blipFill rotWithShape="1">
          <a:blip r:embed="rId2">
            <a:extLst>
              <a:ext uri="{28A0092B-C50C-407E-A947-70E740481C1C}">
                <a14:useLocalDpi xmlns:a14="http://schemas.microsoft.com/office/drawing/2010/main" val="0"/>
              </a:ext>
            </a:extLst>
          </a:blip>
          <a:srcRect l="5015" t="15153" r="4972" b="15316"/>
          <a:stretch/>
        </p:blipFill>
        <p:spPr bwMode="auto">
          <a:xfrm>
            <a:off x="4191000" y="1778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5181600" y="1823591"/>
            <a:ext cx="2590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chemeClr val="accent6">
                    <a:lumMod val="75000"/>
                  </a:schemeClr>
                </a:solidFill>
                <a:latin typeface="Comic Sans MS" pitchFamily="66" charset="0"/>
              </a:rPr>
              <a:t>Job’s questions</a:t>
            </a:r>
            <a:endParaRPr lang="en-US" sz="3200" b="1" dirty="0">
              <a:solidFill>
                <a:schemeClr val="accent6">
                  <a:lumMod val="75000"/>
                </a:schemeClr>
              </a:solidFill>
              <a:latin typeface="Comic Sans MS" pitchFamily="66" charset="0"/>
            </a:endParaRPr>
          </a:p>
        </p:txBody>
      </p:sp>
      <p:sp>
        <p:nvSpPr>
          <p:cNvPr id="7" name="Text Box 5"/>
          <p:cNvSpPr txBox="1">
            <a:spLocks noChangeArrowheads="1"/>
          </p:cNvSpPr>
          <p:nvPr/>
        </p:nvSpPr>
        <p:spPr bwMode="auto">
          <a:xfrm>
            <a:off x="5181600" y="360487"/>
            <a:ext cx="2590800" cy="990015"/>
          </a:xfrm>
          <a:prstGeom prst="rect">
            <a:avLst/>
          </a:prstGeom>
          <a:noFill/>
          <a:ln w="9525">
            <a:noFill/>
            <a:miter lim="800000"/>
            <a:headEnd/>
            <a:tailEnd/>
          </a:ln>
        </p:spPr>
        <p:txBody>
          <a:bodyPr wrap="square">
            <a:spAutoFit/>
          </a:bodyPr>
          <a:lstStyle/>
          <a:p>
            <a:pPr algn="ctr">
              <a:lnSpc>
                <a:spcPts val="3500"/>
              </a:lnSpc>
            </a:pPr>
            <a:r>
              <a:rPr lang="en-US" sz="3200" b="1" dirty="0" smtClean="0">
                <a:solidFill>
                  <a:srgbClr val="0070C0"/>
                </a:solidFill>
                <a:latin typeface="Comic Sans MS" pitchFamily="66" charset="0"/>
              </a:rPr>
              <a:t>God’s answers</a:t>
            </a:r>
            <a:endParaRPr lang="en-US" sz="3200" b="1" dirty="0">
              <a:solidFill>
                <a:srgbClr val="0070C0"/>
              </a:solidFill>
              <a:latin typeface="Comic Sans MS" pitchFamily="66" charset="0"/>
            </a:endParaRPr>
          </a:p>
        </p:txBody>
      </p:sp>
    </p:spTree>
    <p:extLst>
      <p:ext uri="{BB962C8B-B14F-4D97-AF65-F5344CB8AC3E}">
        <p14:creationId xmlns:p14="http://schemas.microsoft.com/office/powerpoint/2010/main" val="323286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ajor storm"/>
          <p:cNvPicPr>
            <a:picLocks noChangeAspect="1" noChangeArrowheads="1"/>
          </p:cNvPicPr>
          <p:nvPr/>
        </p:nvPicPr>
        <p:blipFill rotWithShape="1">
          <a:blip r:embed="rId2">
            <a:extLst>
              <a:ext uri="{28A0092B-C50C-407E-A947-70E740481C1C}">
                <a14:useLocalDpi xmlns:a14="http://schemas.microsoft.com/office/drawing/2010/main" val="0"/>
              </a:ext>
            </a:extLst>
          </a:blip>
          <a:srcRect r="1125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990600" y="152400"/>
            <a:ext cx="6934200" cy="255454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FFC000"/>
                </a:solidFill>
                <a:latin typeface="Comic Sans MS" pitchFamily="66" charset="0"/>
              </a:rPr>
              <a:t>God’s Control and Wisdom in how He Made &amp; Uses His </a:t>
            </a:r>
            <a:r>
              <a:rPr lang="en-US" sz="4000" b="1" dirty="0">
                <a:solidFill>
                  <a:srgbClr val="FFC000"/>
                </a:solidFill>
                <a:latin typeface="Comic Sans MS" pitchFamily="66" charset="0"/>
              </a:rPr>
              <a:t>I</a:t>
            </a:r>
            <a:r>
              <a:rPr lang="en-US" sz="4000" b="1" dirty="0" smtClean="0">
                <a:solidFill>
                  <a:srgbClr val="FFC000"/>
                </a:solidFill>
                <a:latin typeface="Comic Sans MS" pitchFamily="66" charset="0"/>
              </a:rPr>
              <a:t>nanimate Creation                    Job 38</a:t>
            </a:r>
          </a:p>
        </p:txBody>
      </p:sp>
      <p:sp>
        <p:nvSpPr>
          <p:cNvPr id="4" name="Text Box 5"/>
          <p:cNvSpPr txBox="1">
            <a:spLocks noChangeArrowheads="1"/>
          </p:cNvSpPr>
          <p:nvPr/>
        </p:nvSpPr>
        <p:spPr bwMode="auto">
          <a:xfrm>
            <a:off x="3505200" y="3886200"/>
            <a:ext cx="48768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FF00"/>
                </a:solidFill>
                <a:latin typeface="Comic Sans MS" pitchFamily="66" charset="0"/>
              </a:rPr>
              <a:t>Shows God has the wisdom and power to control the wicked &amp; save His children</a:t>
            </a:r>
          </a:p>
        </p:txBody>
      </p:sp>
    </p:spTree>
    <p:extLst>
      <p:ext uri="{BB962C8B-B14F-4D97-AF65-F5344CB8AC3E}">
        <p14:creationId xmlns:p14="http://schemas.microsoft.com/office/powerpoint/2010/main" val="204688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560085"/>
            <a:ext cx="7010400" cy="811515"/>
          </a:xfrm>
        </p:spPr>
        <p:txBody>
          <a:bodyPr>
            <a:noAutofit/>
          </a:bodyPr>
          <a:lstStyle/>
          <a:p>
            <a:r>
              <a:rPr lang="en-US" sz="4800" b="1" dirty="0" smtClean="0">
                <a:solidFill>
                  <a:srgbClr val="663300"/>
                </a:solidFill>
              </a:rPr>
              <a:t>Job 38:1-7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8185" y="1219200"/>
            <a:ext cx="7086600" cy="4582180"/>
          </a:xfrm>
        </p:spPr>
        <p:txBody>
          <a:bodyPr>
            <a:normAutofit fontScale="77500" lnSpcReduction="20000"/>
          </a:bodyPr>
          <a:lstStyle/>
          <a:p>
            <a:pPr marL="0" indent="231775">
              <a:buNone/>
            </a:pPr>
            <a:r>
              <a:rPr lang="en-US" dirty="0" smtClean="0"/>
              <a:t>Then </a:t>
            </a:r>
            <a:r>
              <a:rPr lang="en-US" dirty="0"/>
              <a:t>the Lord answered Job out of the whirlwind, and said: </a:t>
            </a:r>
          </a:p>
          <a:p>
            <a:pPr marL="0" indent="231775">
              <a:buNone/>
            </a:pPr>
            <a:r>
              <a:rPr lang="en-US" dirty="0" smtClean="0"/>
              <a:t>2 </a:t>
            </a:r>
            <a:r>
              <a:rPr lang="en-US" b="1" dirty="0">
                <a:solidFill>
                  <a:srgbClr val="0000CC"/>
                </a:solidFill>
              </a:rPr>
              <a:t>"Who is this who darkens </a:t>
            </a:r>
            <a:r>
              <a:rPr lang="en-US" b="1" dirty="0" smtClean="0">
                <a:solidFill>
                  <a:srgbClr val="0000CC"/>
                </a:solidFill>
              </a:rPr>
              <a:t>counsel by </a:t>
            </a:r>
            <a:r>
              <a:rPr lang="en-US" b="1" dirty="0">
                <a:solidFill>
                  <a:srgbClr val="0000CC"/>
                </a:solidFill>
              </a:rPr>
              <a:t>words without knowledge</a:t>
            </a:r>
            <a:r>
              <a:rPr lang="en-US" b="1" dirty="0" smtClean="0">
                <a:solidFill>
                  <a:srgbClr val="0000CC"/>
                </a:solidFill>
              </a:rPr>
              <a:t>? </a:t>
            </a:r>
            <a:r>
              <a:rPr lang="en-US" i="1" dirty="0" smtClean="0"/>
              <a:t>[Job had (42:3)]  </a:t>
            </a:r>
            <a:r>
              <a:rPr lang="en-US" dirty="0" smtClean="0"/>
              <a:t>3 </a:t>
            </a:r>
            <a:r>
              <a:rPr lang="en-US" dirty="0"/>
              <a:t>Now prepare yourself like a man</a:t>
            </a:r>
            <a:r>
              <a:rPr lang="en-US" dirty="0" smtClean="0"/>
              <a:t>; I </a:t>
            </a:r>
            <a:r>
              <a:rPr lang="en-US" dirty="0"/>
              <a:t>will question you, and you shall answer Me. </a:t>
            </a:r>
            <a:r>
              <a:rPr lang="en-US" dirty="0" smtClean="0"/>
              <a:t> </a:t>
            </a:r>
            <a:r>
              <a:rPr lang="en-US" i="1" dirty="0" smtClean="0"/>
              <a:t>[Job had wanted his day to question God [9:35; 13:20-22; 31:35]</a:t>
            </a:r>
            <a:endParaRPr lang="en-US" i="1" dirty="0"/>
          </a:p>
          <a:p>
            <a:pPr marL="0" indent="231775">
              <a:buNone/>
            </a:pPr>
            <a:r>
              <a:rPr lang="en-US" b="1" dirty="0" smtClean="0">
                <a:solidFill>
                  <a:srgbClr val="0000CC"/>
                </a:solidFill>
              </a:rPr>
              <a:t>4 </a:t>
            </a:r>
            <a:r>
              <a:rPr lang="en-US" b="1" dirty="0">
                <a:solidFill>
                  <a:srgbClr val="0000CC"/>
                </a:solidFill>
              </a:rPr>
              <a:t>"Where were you when I laid the foundations of the earth</a:t>
            </a:r>
            <a:r>
              <a:rPr lang="en-US" b="1" dirty="0" smtClean="0">
                <a:solidFill>
                  <a:srgbClr val="0000CC"/>
                </a:solidFill>
              </a:rPr>
              <a:t>? Tell Me, if you have understanding.             </a:t>
            </a:r>
            <a:r>
              <a:rPr lang="en-US" dirty="0" smtClean="0"/>
              <a:t>5 </a:t>
            </a:r>
            <a:r>
              <a:rPr lang="en-US" dirty="0"/>
              <a:t>Who determined </a:t>
            </a:r>
            <a:r>
              <a:rPr lang="en-US" dirty="0" smtClean="0"/>
              <a:t>its </a:t>
            </a:r>
            <a:r>
              <a:rPr lang="en-US" dirty="0"/>
              <a:t>measurements</a:t>
            </a:r>
            <a:r>
              <a:rPr lang="en-US" dirty="0" smtClean="0"/>
              <a:t>? Surely </a:t>
            </a:r>
            <a:r>
              <a:rPr lang="en-US" dirty="0"/>
              <a:t>you know</a:t>
            </a:r>
            <a:r>
              <a:rPr lang="en-US" dirty="0" smtClean="0"/>
              <a:t>! Or </a:t>
            </a:r>
            <a:r>
              <a:rPr lang="en-US" dirty="0"/>
              <a:t>who stretched the line upon it? </a:t>
            </a:r>
            <a:r>
              <a:rPr lang="en-US" dirty="0" smtClean="0"/>
              <a:t> 6 </a:t>
            </a:r>
            <a:r>
              <a:rPr lang="en-US" dirty="0"/>
              <a:t>To what were its foundations fastened</a:t>
            </a:r>
            <a:r>
              <a:rPr lang="en-US" dirty="0" smtClean="0"/>
              <a:t>? Or </a:t>
            </a:r>
            <a:r>
              <a:rPr lang="en-US" dirty="0"/>
              <a:t>who laid its cornerstone, </a:t>
            </a:r>
            <a:r>
              <a:rPr lang="en-US" dirty="0" smtClean="0"/>
              <a:t>7 when </a:t>
            </a:r>
            <a:r>
              <a:rPr lang="en-US" dirty="0"/>
              <a:t>the morning </a:t>
            </a:r>
            <a:r>
              <a:rPr lang="en-US" dirty="0" smtClean="0"/>
              <a:t>stars sang </a:t>
            </a:r>
            <a:r>
              <a:rPr lang="en-US" dirty="0"/>
              <a:t>together</a:t>
            </a:r>
            <a:r>
              <a:rPr lang="en-US" dirty="0" smtClean="0"/>
              <a:t>, and </a:t>
            </a:r>
            <a:r>
              <a:rPr lang="en-US" dirty="0"/>
              <a:t>all the sons of God </a:t>
            </a:r>
            <a:r>
              <a:rPr lang="en-US" i="1" dirty="0"/>
              <a:t>[angels] </a:t>
            </a:r>
            <a:r>
              <a:rPr lang="en-US" dirty="0" smtClean="0"/>
              <a:t>shouted </a:t>
            </a:r>
            <a:r>
              <a:rPr lang="en-US" dirty="0"/>
              <a:t>for joy?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answers Job</a:t>
            </a:r>
          </a:p>
        </p:txBody>
      </p:sp>
      <p:sp>
        <p:nvSpPr>
          <p:cNvPr id="7" name="Text Box 5"/>
          <p:cNvSpPr txBox="1">
            <a:spLocks noChangeArrowheads="1"/>
          </p:cNvSpPr>
          <p:nvPr/>
        </p:nvSpPr>
        <p:spPr bwMode="auto">
          <a:xfrm>
            <a:off x="1066800" y="5867400"/>
            <a:ext cx="7162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Creation proves God has an       intricate plan, based on His wisdom</a:t>
            </a:r>
          </a:p>
        </p:txBody>
      </p:sp>
    </p:spTree>
    <p:extLst>
      <p:ext uri="{BB962C8B-B14F-4D97-AF65-F5344CB8AC3E}">
        <p14:creationId xmlns:p14="http://schemas.microsoft.com/office/powerpoint/2010/main" val="209606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4782</TotalTime>
  <Words>5403</Words>
  <Application>Microsoft Office PowerPoint</Application>
  <PresentationFormat>On-screen Show (4:3)</PresentationFormat>
  <Paragraphs>263</Paragraphs>
  <Slides>53</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Comic Sans MS</vt:lpstr>
      <vt:lpstr>Office Theme</vt:lpstr>
      <vt:lpstr>PowerPoint Presentation</vt:lpstr>
      <vt:lpstr>PowerPoint Presentation</vt:lpstr>
      <vt:lpstr>Job 37:1-8 (NIV)</vt:lpstr>
      <vt:lpstr>Job 37:9-13 (NASB)</vt:lpstr>
      <vt:lpstr>Job 37:14-18 (NIV)</vt:lpstr>
      <vt:lpstr>Job 37:19-24 (NiRV)</vt:lpstr>
      <vt:lpstr>PowerPoint Presentation</vt:lpstr>
      <vt:lpstr>PowerPoint Presentation</vt:lpstr>
      <vt:lpstr>Job 38:1-7</vt:lpstr>
      <vt:lpstr>Job 38:8-11</vt:lpstr>
      <vt:lpstr>Job 38:12-18</vt:lpstr>
      <vt:lpstr>Job 38:17-18</vt:lpstr>
      <vt:lpstr>Job 38:19-21</vt:lpstr>
      <vt:lpstr>Job 38:22-30</vt:lpstr>
      <vt:lpstr>Job 38:31-33</vt:lpstr>
      <vt:lpstr>Job 38:34-38</vt:lpstr>
      <vt:lpstr>What did God Explain in Job 38</vt:lpstr>
      <vt:lpstr>PowerPoint Presentation</vt:lpstr>
      <vt:lpstr>Job 38:39-41</vt:lpstr>
      <vt:lpstr>Job 39:1-4</vt:lpstr>
      <vt:lpstr>Job 39:5-8 (NASB)</vt:lpstr>
      <vt:lpstr>Job 39:9-12</vt:lpstr>
      <vt:lpstr>Job 39:13-18</vt:lpstr>
      <vt:lpstr>Job 39:19-25 (ESV)</vt:lpstr>
      <vt:lpstr>Job 39:26-30 (NASB)</vt:lpstr>
      <vt:lpstr>PowerPoint Presentation</vt:lpstr>
      <vt:lpstr>What did God          Explain in Job 39</vt:lpstr>
      <vt:lpstr>PowerPoint Presentation</vt:lpstr>
      <vt:lpstr>Job 40:1-5</vt:lpstr>
      <vt:lpstr>Job 40:6-10</vt:lpstr>
      <vt:lpstr>Job 40:11-14</vt:lpstr>
      <vt:lpstr>Warnings for Us!</vt:lpstr>
      <vt:lpstr>PowerPoint Presentation</vt:lpstr>
      <vt:lpstr>PowerPoint Presentation</vt:lpstr>
      <vt:lpstr>Job 40:15-19</vt:lpstr>
      <vt:lpstr>Job 40:20-24 (ESV)</vt:lpstr>
      <vt:lpstr>PowerPoint Presentation</vt:lpstr>
      <vt:lpstr>Leviathan in the Bible</vt:lpstr>
      <vt:lpstr>Job 41:1-11</vt:lpstr>
      <vt:lpstr>Job 41:10-11</vt:lpstr>
      <vt:lpstr>Job 41:12-18 (ESV)</vt:lpstr>
      <vt:lpstr>Job 41:18-26</vt:lpstr>
      <vt:lpstr>Job 41:27-34</vt:lpstr>
      <vt:lpstr>What did God          Explain in Job 40-41</vt:lpstr>
      <vt:lpstr>Job 42:1-6</vt:lpstr>
      <vt:lpstr>PowerPoint Presentation</vt:lpstr>
      <vt:lpstr>1 John 4:16-19 (ESV)</vt:lpstr>
      <vt:lpstr>Job 42:7-8</vt:lpstr>
      <vt:lpstr>PowerPoint Presentation</vt:lpstr>
      <vt:lpstr>Job 42:9-11</vt:lpstr>
      <vt:lpstr>Job 42:12-17</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James Styles</cp:lastModifiedBy>
  <cp:revision>200</cp:revision>
  <dcterms:created xsi:type="dcterms:W3CDTF">2010-08-16T17:29:37Z</dcterms:created>
  <dcterms:modified xsi:type="dcterms:W3CDTF">2020-03-17T22:38:57Z</dcterms:modified>
</cp:coreProperties>
</file>