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85" r:id="rId3"/>
    <p:sldId id="298" r:id="rId4"/>
    <p:sldId id="326" r:id="rId5"/>
    <p:sldId id="327" r:id="rId6"/>
    <p:sldId id="329" r:id="rId7"/>
    <p:sldId id="38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2E28"/>
    <a:srgbClr val="E9EFF9"/>
    <a:srgbClr val="D0DEF2"/>
    <a:srgbClr val="F9E8E8"/>
    <a:srgbClr val="FFD8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Styles" userId="11bb2e143f2d2109" providerId="LiveId" clId="{3C546C71-0901-48CE-AE0A-F574D8A6F927}"/>
    <pc:docChg chg="custSel delSld modSld">
      <pc:chgData name="Bryan Styles" userId="11bb2e143f2d2109" providerId="LiveId" clId="{3C546C71-0901-48CE-AE0A-F574D8A6F927}" dt="2020-04-10T01:26:32.003" v="48" actId="47"/>
      <pc:docMkLst>
        <pc:docMk/>
      </pc:docMkLst>
      <pc:sldChg chg="delSp modSp mod">
        <pc:chgData name="Bryan Styles" userId="11bb2e143f2d2109" providerId="LiveId" clId="{3C546C71-0901-48CE-AE0A-F574D8A6F927}" dt="2020-04-08T23:17:41.957" v="47" actId="404"/>
        <pc:sldMkLst>
          <pc:docMk/>
          <pc:sldMk cId="2749080715" sldId="256"/>
        </pc:sldMkLst>
        <pc:spChg chg="mod">
          <ac:chgData name="Bryan Styles" userId="11bb2e143f2d2109" providerId="LiveId" clId="{3C546C71-0901-48CE-AE0A-F574D8A6F927}" dt="2020-04-08T23:17:41.957" v="47" actId="404"/>
          <ac:spMkLst>
            <pc:docMk/>
            <pc:sldMk cId="2749080715" sldId="256"/>
            <ac:spMk id="2" creationId="{00000000-0000-0000-0000-000000000000}"/>
          </ac:spMkLst>
        </pc:spChg>
        <pc:spChg chg="del">
          <ac:chgData name="Bryan Styles" userId="11bb2e143f2d2109" providerId="LiveId" clId="{3C546C71-0901-48CE-AE0A-F574D8A6F927}" dt="2020-04-08T22:20:37.317" v="31" actId="478"/>
          <ac:spMkLst>
            <pc:docMk/>
            <pc:sldMk cId="2749080715" sldId="256"/>
            <ac:spMk id="3" creationId="{00000000-0000-0000-0000-000000000000}"/>
          </ac:spMkLst>
        </pc:spChg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3312140349" sldId="296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706076316" sldId="297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748394396" sldId="324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181443569" sldId="325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3050720028" sldId="328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218269927" sldId="330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439892911" sldId="331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885326390" sldId="333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881594292" sldId="334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1951334219" sldId="335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1610933821" sldId="336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674258084" sldId="337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3540304511" sldId="338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3579159041" sldId="339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913434223" sldId="340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548714080" sldId="341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472022367" sldId="343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868295732" sldId="344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1780686215" sldId="345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805604747" sldId="346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2687305884" sldId="348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644045390" sldId="349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3979259418" sldId="351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2873121753" sldId="352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3120053540" sldId="354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630869817" sldId="355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2869624073" sldId="356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53108559" sldId="357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2078732682" sldId="358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371042743" sldId="359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647170842" sldId="360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496139125" sldId="361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2301402154" sldId="362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3891100067" sldId="363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3372575463" sldId="364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9526248" sldId="365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2623564334" sldId="366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1996286224" sldId="367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412275572" sldId="368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518617702" sldId="369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985746852" sldId="370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197920437" sldId="371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88141274" sldId="372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959320151" sldId="373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2519958981" sldId="374"/>
        </pc:sldMkLst>
      </pc:sldChg>
      <pc:sldChg chg="del">
        <pc:chgData name="Bryan Styles" userId="11bb2e143f2d2109" providerId="LiveId" clId="{3C546C71-0901-48CE-AE0A-F574D8A6F927}" dt="2020-04-10T01:26:32.003" v="48" actId="47"/>
        <pc:sldMkLst>
          <pc:docMk/>
          <pc:sldMk cId="3635966597" sldId="375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4190081840" sldId="376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2222533606" sldId="377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3292687305" sldId="378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4000955877" sldId="379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585074015" sldId="380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368828837" sldId="381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1653335556" sldId="382"/>
        </pc:sldMkLst>
      </pc:sldChg>
      <pc:sldChg chg="del">
        <pc:chgData name="Bryan Styles" userId="11bb2e143f2d2109" providerId="LiveId" clId="{3C546C71-0901-48CE-AE0A-F574D8A6F927}" dt="2020-04-08T22:20:22.145" v="0" actId="47"/>
        <pc:sldMkLst>
          <pc:docMk/>
          <pc:sldMk cId="1716754998" sldId="383"/>
        </pc:sldMkLst>
      </pc:sldChg>
      <pc:sldChg chg="del">
        <pc:chgData name="Bryan Styles" userId="11bb2e143f2d2109" providerId="LiveId" clId="{3C546C71-0901-48CE-AE0A-F574D8A6F927}" dt="2020-04-08T22:20:52.100" v="32" actId="47"/>
        <pc:sldMkLst>
          <pc:docMk/>
          <pc:sldMk cId="3334450682" sldId="3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8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4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5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4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3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1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75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67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41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9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5777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561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008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0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90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43245-4006-4EF3-898E-75637A316945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D9426-3A7B-45E3-A29D-D44B5AFCAB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765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03405"/>
            <a:ext cx="9143999" cy="1825096"/>
          </a:xfrm>
        </p:spPr>
        <p:txBody>
          <a:bodyPr anchor="ctr">
            <a:normAutofit/>
          </a:bodyPr>
          <a:lstStyle/>
          <a:p>
            <a:pPr algn="ctr"/>
            <a:r>
              <a:rPr lang="en-US" sz="4800" dirty="0"/>
              <a:t>The Last Day of Our Lord</a:t>
            </a:r>
          </a:p>
        </p:txBody>
      </p:sp>
    </p:spTree>
    <p:extLst>
      <p:ext uri="{BB962C8B-B14F-4D97-AF65-F5344CB8AC3E}">
        <p14:creationId xmlns:p14="http://schemas.microsoft.com/office/powerpoint/2010/main" val="2749080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D5D5-8B63-4515-AE6B-599D7AE8F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91793-8823-4505-9372-9330F863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194560"/>
            <a:ext cx="8310489" cy="4069080"/>
          </a:xfrm>
        </p:spPr>
        <p:txBody>
          <a:bodyPr/>
          <a:lstStyle/>
          <a:p>
            <a:r>
              <a:rPr lang="en-US" dirty="0"/>
              <a:t>~7PM – Last Supper			Sunset @ 7PM</a:t>
            </a:r>
          </a:p>
          <a:p>
            <a:r>
              <a:rPr lang="en-US" dirty="0"/>
              <a:t>~10PM – Gethsemane			(Jn 13:30; Mt 26:40)</a:t>
            </a:r>
          </a:p>
          <a:p>
            <a:r>
              <a:rPr lang="en-US" dirty="0"/>
              <a:t>12AM – HP’s house… Peter’s 1</a:t>
            </a:r>
            <a:r>
              <a:rPr lang="en-US" baseline="30000" dirty="0"/>
              <a:t>st</a:t>
            </a:r>
            <a:r>
              <a:rPr lang="en-US" dirty="0"/>
              <a:t> denial 	(Mk 14:68)</a:t>
            </a:r>
          </a:p>
          <a:p>
            <a:r>
              <a:rPr lang="en-US" dirty="0"/>
              <a:t>3AM – HP’s house… Peter’s 3</a:t>
            </a:r>
            <a:r>
              <a:rPr lang="en-US" baseline="30000" dirty="0"/>
              <a:t>rd</a:t>
            </a:r>
            <a:r>
              <a:rPr lang="en-US" dirty="0"/>
              <a:t> denial 	(Mk 14:72)</a:t>
            </a:r>
          </a:p>
          <a:p>
            <a:r>
              <a:rPr lang="en-US" dirty="0"/>
              <a:t>6AM – Before Pilate… 			(Mt 27:1; Mk 15:1)</a:t>
            </a:r>
          </a:p>
          <a:p>
            <a:r>
              <a:rPr lang="en-US" dirty="0"/>
              <a:t>9AM – Jesus Crucified 			(Mk 15:25)</a:t>
            </a:r>
          </a:p>
          <a:p>
            <a:r>
              <a:rPr lang="en-US" dirty="0"/>
              <a:t>12PM – Darkness for 3 </a:t>
            </a:r>
            <a:r>
              <a:rPr lang="en-US" dirty="0" err="1"/>
              <a:t>hrs</a:t>
            </a:r>
            <a:r>
              <a:rPr lang="en-US" dirty="0"/>
              <a:t> 			(Mt 27:45)</a:t>
            </a:r>
          </a:p>
          <a:p>
            <a:r>
              <a:rPr lang="en-US" dirty="0"/>
              <a:t>3PM – Jesus Died 				(Mt 27:46)</a:t>
            </a:r>
          </a:p>
        </p:txBody>
      </p:sp>
    </p:spTree>
    <p:extLst>
      <p:ext uri="{BB962C8B-B14F-4D97-AF65-F5344CB8AC3E}">
        <p14:creationId xmlns:p14="http://schemas.microsoft.com/office/powerpoint/2010/main" val="416790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757714" y="41564"/>
            <a:ext cx="5858252" cy="81049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Seating at Last supper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38560" y="5062086"/>
            <a:ext cx="1582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Peter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70581" y="5062086"/>
            <a:ext cx="921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John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3474" y="4435015"/>
            <a:ext cx="921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Jesus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5392" y="3816540"/>
            <a:ext cx="921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Judas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66693" y="3193767"/>
            <a:ext cx="13026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3967" y="2566696"/>
            <a:ext cx="1268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3967" y="1939625"/>
            <a:ext cx="1151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7410" y="1042237"/>
            <a:ext cx="1719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38560" y="4435015"/>
            <a:ext cx="1646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42642" y="3816540"/>
            <a:ext cx="1670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38560" y="3193767"/>
            <a:ext cx="1299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38560" y="2566696"/>
            <a:ext cx="1453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8560" y="1939625"/>
            <a:ext cx="1473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Disciple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0174" y="2742555"/>
            <a:ext cx="16237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Table, seating at the Last Supper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55069" y="1719225"/>
            <a:ext cx="1857829" cy="4463861"/>
          </a:xfrm>
          <a:prstGeom prst="round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3086100" y="6428066"/>
            <a:ext cx="6110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 </a:t>
            </a:r>
            <a:r>
              <a:rPr lang="en-US" sz="1600" i="1" dirty="0"/>
              <a:t>The Life and Times of Jesus the Messiah</a:t>
            </a:r>
            <a:r>
              <a:rPr lang="en-US" dirty="0"/>
              <a:t>, </a:t>
            </a:r>
            <a:r>
              <a:rPr lang="en-US" sz="1600" dirty="0" err="1"/>
              <a:t>Edersheim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226339" y="4031984"/>
            <a:ext cx="1683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“chief seat”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1611087" y="4078514"/>
            <a:ext cx="595086" cy="1207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323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525486" y="172193"/>
            <a:ext cx="6618514" cy="81049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3 predictions of denial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9314" y="1204686"/>
            <a:ext cx="8650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 3 occasions, Jesus tried to prepare Peter for his denial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9314" y="1672741"/>
            <a:ext cx="8258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1) </a:t>
            </a:r>
            <a:r>
              <a:rPr lang="en-US" sz="2400" u="sng" dirty="0"/>
              <a:t>Upper room w/ Judas present</a:t>
            </a:r>
            <a:r>
              <a:rPr lang="en-US" sz="2400" dirty="0"/>
              <a:t> </a:t>
            </a:r>
            <a:r>
              <a:rPr lang="en-US" sz="2000" dirty="0"/>
              <a:t>(Lk 22:31-32)</a:t>
            </a:r>
            <a:endParaRPr lang="en-US" sz="24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636856" y="2195354"/>
            <a:ext cx="8144287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/>
              <a:t>31</a:t>
            </a:r>
            <a:r>
              <a:rPr lang="en-US" sz="2400" dirty="0"/>
              <a:t>Simon, Simon, behold, Satan hath desired to have </a:t>
            </a:r>
            <a:r>
              <a:rPr lang="en-US" sz="2400" b="1" dirty="0" err="1">
                <a:solidFill>
                  <a:srgbClr val="00B0F0"/>
                </a:solidFill>
              </a:rPr>
              <a:t>you</a:t>
            </a:r>
            <a:r>
              <a:rPr lang="en-US" sz="2400" b="1" baseline="30000" dirty="0" err="1">
                <a:solidFill>
                  <a:srgbClr val="00B0F0"/>
                </a:solidFill>
              </a:rPr>
              <a:t>A</a:t>
            </a:r>
            <a:r>
              <a:rPr lang="en-US" sz="2400" dirty="0"/>
              <a:t>, that he may sift </a:t>
            </a:r>
            <a:r>
              <a:rPr lang="en-US" sz="2400" b="1" dirty="0">
                <a:solidFill>
                  <a:srgbClr val="00B0F0"/>
                </a:solidFill>
              </a:rPr>
              <a:t>you</a:t>
            </a:r>
            <a:r>
              <a:rPr lang="en-US" sz="2400" dirty="0"/>
              <a:t> as wheat:  </a:t>
            </a:r>
          </a:p>
          <a:p>
            <a:pPr>
              <a:spcAft>
                <a:spcPts val="1200"/>
              </a:spcAft>
            </a:pPr>
            <a:r>
              <a:rPr lang="en-US" sz="2400" baseline="30000" dirty="0"/>
              <a:t>32</a:t>
            </a:r>
            <a:r>
              <a:rPr lang="en-US" sz="2400" dirty="0"/>
              <a:t>But I have prayed for </a:t>
            </a:r>
            <a:r>
              <a:rPr lang="en-US" sz="2400" b="1" dirty="0" err="1">
                <a:solidFill>
                  <a:srgbClr val="FFC000"/>
                </a:solidFill>
              </a:rPr>
              <a:t>thee</a:t>
            </a:r>
            <a:r>
              <a:rPr lang="en-US" sz="2400" b="1" baseline="30000" dirty="0" err="1">
                <a:solidFill>
                  <a:srgbClr val="FFC000"/>
                </a:solidFill>
              </a:rPr>
              <a:t>B</a:t>
            </a:r>
            <a:r>
              <a:rPr lang="en-US" sz="2400" dirty="0"/>
              <a:t>, that </a:t>
            </a:r>
            <a:r>
              <a:rPr lang="en-US" sz="2400" b="1" dirty="0">
                <a:solidFill>
                  <a:srgbClr val="FFC000"/>
                </a:solidFill>
              </a:rPr>
              <a:t>thy</a:t>
            </a:r>
            <a:r>
              <a:rPr lang="en-US" sz="2400" dirty="0"/>
              <a:t> faith fail not: and when </a:t>
            </a:r>
            <a:r>
              <a:rPr lang="en-US" sz="2400" b="1" dirty="0">
                <a:solidFill>
                  <a:srgbClr val="FFC000"/>
                </a:solidFill>
              </a:rPr>
              <a:t>thou</a:t>
            </a:r>
            <a:r>
              <a:rPr lang="en-US" sz="2400" dirty="0"/>
              <a:t> art converted, strengthen </a:t>
            </a:r>
            <a:r>
              <a:rPr lang="en-US" sz="2400" b="1" dirty="0">
                <a:solidFill>
                  <a:srgbClr val="FFC000"/>
                </a:solidFill>
              </a:rPr>
              <a:t>thy</a:t>
            </a:r>
            <a:r>
              <a:rPr lang="en-US" sz="2400" dirty="0"/>
              <a:t> brethren.</a:t>
            </a:r>
          </a:p>
          <a:p>
            <a:r>
              <a:rPr lang="en-US" sz="2000" dirty="0"/>
              <a:t>	</a:t>
            </a:r>
            <a:r>
              <a:rPr lang="en-US" sz="2000" b="1" baseline="30000" dirty="0">
                <a:solidFill>
                  <a:srgbClr val="00B0F0"/>
                </a:solidFill>
              </a:rPr>
              <a:t>A</a:t>
            </a:r>
            <a:r>
              <a:rPr lang="en-US" sz="2000" dirty="0"/>
              <a:t>: Plural ‘all of you’ </a:t>
            </a:r>
            <a:r>
              <a:rPr lang="en-US" sz="2000" dirty="0">
                <a:sym typeface="Wingdings" panose="05000000000000000000" pitchFamily="2" charset="2"/>
              </a:rPr>
              <a:t> all 12 disciples</a:t>
            </a:r>
            <a:r>
              <a:rPr lang="en-US" sz="2000" dirty="0"/>
              <a:t> </a:t>
            </a:r>
          </a:p>
          <a:p>
            <a:pPr>
              <a:spcAft>
                <a:spcPts val="1800"/>
              </a:spcAft>
            </a:pPr>
            <a:r>
              <a:rPr lang="en-US" sz="2000" dirty="0"/>
              <a:t>	</a:t>
            </a:r>
            <a:r>
              <a:rPr lang="en-US" sz="2000" b="1" baseline="30000" dirty="0">
                <a:solidFill>
                  <a:srgbClr val="FFC000"/>
                </a:solidFill>
              </a:rPr>
              <a:t>B</a:t>
            </a:r>
            <a:r>
              <a:rPr lang="en-US" sz="2000" dirty="0"/>
              <a:t>: Singular ‘you’ </a:t>
            </a:r>
            <a:r>
              <a:rPr lang="en-US" sz="2000" dirty="0">
                <a:sym typeface="Wingdings" panose="05000000000000000000" pitchFamily="2" charset="2"/>
              </a:rPr>
              <a:t> Peter specifically </a:t>
            </a:r>
            <a:r>
              <a:rPr lang="en-US" sz="2000" dirty="0"/>
              <a:t>(</a:t>
            </a:r>
            <a:r>
              <a:rPr lang="en-US" sz="2000" i="1" dirty="0"/>
              <a:t>footnote in ESV</a:t>
            </a:r>
            <a:r>
              <a:rPr lang="en-US" sz="2000" dirty="0"/>
              <a:t>)</a:t>
            </a:r>
          </a:p>
          <a:p>
            <a:r>
              <a:rPr lang="en-US" sz="2400" dirty="0"/>
              <a:t>Jews after all 12, but Jesus pray for Peter to make 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7352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125972" y="172194"/>
            <a:ext cx="6018028" cy="6102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3 predictions of denial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905942"/>
              </p:ext>
            </p:extLst>
          </p:nvPr>
        </p:nvGraphicFramePr>
        <p:xfrm>
          <a:off x="116962" y="982320"/>
          <a:ext cx="8888817" cy="160421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3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4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6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77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Occurrence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Self-focus/confidence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Readiness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Loyalty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77">
                <a:tc rowSpan="2"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  <a:r>
                        <a:rPr lang="en-US" sz="1600" baseline="30000" dirty="0"/>
                        <a:t>st</a:t>
                      </a:r>
                      <a:r>
                        <a:rPr lang="en-US" sz="1600" baseline="0" dirty="0"/>
                        <a:t> Prediction</a:t>
                      </a:r>
                    </a:p>
                    <a:p>
                      <a:r>
                        <a:rPr lang="en-US" sz="1600" i="1" baseline="0" dirty="0"/>
                        <a:t>Lk 22:31-34</a:t>
                      </a:r>
                      <a:endParaRPr lang="en-US" sz="1600" i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Peter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am</a:t>
                      </a:r>
                      <a:r>
                        <a:rPr lang="en-US" sz="1600" baseline="0" dirty="0"/>
                        <a:t> ready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With thee… prison,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death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97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Jesus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600" dirty="0"/>
                        <a:t>prayed for you</a:t>
                      </a:r>
                    </a:p>
                    <a:p>
                      <a:r>
                        <a:rPr lang="en-US" sz="1600" dirty="0"/>
                        <a:t>strengthen brethren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faith</a:t>
                      </a:r>
                      <a:r>
                        <a:rPr lang="en-US" sz="1600" baseline="0" dirty="0"/>
                        <a:t> fail not</a:t>
                      </a:r>
                    </a:p>
                    <a:p>
                      <a:r>
                        <a:rPr lang="en-US" sz="1600" baseline="0" dirty="0"/>
                        <a:t>converted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Deny</a:t>
                      </a:r>
                      <a:r>
                        <a:rPr lang="en-US" sz="1600" baseline="0" dirty="0"/>
                        <a:t> know me 3x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086637"/>
              </p:ext>
            </p:extLst>
          </p:nvPr>
        </p:nvGraphicFramePr>
        <p:xfrm>
          <a:off x="116963" y="2640481"/>
          <a:ext cx="8888816" cy="102509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3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4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6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77">
                <a:tc rowSpan="2"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 Prediction</a:t>
                      </a:r>
                    </a:p>
                    <a:p>
                      <a:r>
                        <a:rPr lang="en-US" sz="1600" b="0" i="1" dirty="0" err="1">
                          <a:solidFill>
                            <a:schemeClr val="bg1"/>
                          </a:solidFill>
                        </a:rPr>
                        <a:t>Jn</a:t>
                      </a:r>
                      <a:r>
                        <a:rPr lang="en-US" sz="1600" b="0" i="1" baseline="0" dirty="0">
                          <a:solidFill>
                            <a:schemeClr val="bg1"/>
                          </a:solidFill>
                        </a:rPr>
                        <a:t> 13:36-38</a:t>
                      </a:r>
                      <a:endParaRPr lang="en-US" sz="1600" b="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Peter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Why can’t I, I, my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lay down life for you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7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Jesus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will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600" u="sng" baseline="0" dirty="0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en-US" sz="1600" baseline="0" dirty="0">
                          <a:solidFill>
                            <a:schemeClr val="bg1"/>
                          </a:solidFill>
                        </a:rPr>
                        <a:t>?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can’t… now</a:t>
                      </a:r>
                    </a:p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…afterward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deny me 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018423"/>
              </p:ext>
            </p:extLst>
          </p:nvPr>
        </p:nvGraphicFramePr>
        <p:xfrm>
          <a:off x="116963" y="3735702"/>
          <a:ext cx="8888816" cy="12689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3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4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4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6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5977">
                <a:tc rowSpan="2"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 Prediction</a:t>
                      </a:r>
                    </a:p>
                    <a:p>
                      <a:r>
                        <a:rPr lang="en-US" sz="1600" b="0" i="1" dirty="0">
                          <a:solidFill>
                            <a:schemeClr val="bg1"/>
                          </a:solidFill>
                        </a:rPr>
                        <a:t>Matt</a:t>
                      </a:r>
                      <a:r>
                        <a:rPr lang="en-US" sz="1600" b="0" i="1" baseline="0" dirty="0">
                          <a:solidFill>
                            <a:schemeClr val="bg1"/>
                          </a:solidFill>
                        </a:rPr>
                        <a:t> 26:33-35</a:t>
                      </a:r>
                    </a:p>
                    <a:p>
                      <a:r>
                        <a:rPr lang="en-US" sz="1600" b="0" i="1" baseline="0" dirty="0">
                          <a:solidFill>
                            <a:schemeClr val="bg1"/>
                          </a:solidFill>
                        </a:rPr>
                        <a:t>Mk 14:27-31</a:t>
                      </a:r>
                      <a:endParaRPr lang="en-US" sz="1600" b="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Peter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all these stumble,</a:t>
                      </a:r>
                      <a:r>
                        <a:rPr lang="en-US" sz="1600" b="0" baseline="0" dirty="0">
                          <a:solidFill>
                            <a:schemeClr val="bg1"/>
                          </a:solidFill>
                        </a:rPr>
                        <a:t> not I</a:t>
                      </a:r>
                    </a:p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I,</a:t>
                      </a:r>
                      <a:r>
                        <a:rPr lang="en-US" sz="1600" b="0" baseline="0" dirty="0">
                          <a:solidFill>
                            <a:schemeClr val="bg1"/>
                          </a:solidFill>
                        </a:rPr>
                        <a:t> I (v.35)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‘vehemently’ argues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never</a:t>
                      </a:r>
                      <a:r>
                        <a:rPr lang="en-US" sz="1600" b="0" baseline="0" dirty="0">
                          <a:solidFill>
                            <a:schemeClr val="bg1"/>
                          </a:solidFill>
                        </a:rPr>
                        <a:t> offended</a:t>
                      </a:r>
                    </a:p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not deny</a:t>
                      </a:r>
                    </a:p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with thee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97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Jesus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all you offended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this night (2x)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deny me 3x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7885" y="5143647"/>
            <a:ext cx="5087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Put your confidence in God, not 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Strengthen others, don’t promote 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You are not truly ‘with me’ now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430" y="6284626"/>
            <a:ext cx="896324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When </a:t>
            </a:r>
            <a:r>
              <a:rPr lang="en-US" sz="2000" b="1" u="sng" dirty="0">
                <a:solidFill>
                  <a:schemeClr val="bg1"/>
                </a:solidFill>
              </a:rPr>
              <a:t>you see</a:t>
            </a:r>
            <a:r>
              <a:rPr lang="en-US" sz="2000" b="1" dirty="0">
                <a:solidFill>
                  <a:schemeClr val="bg1"/>
                </a:solidFill>
              </a:rPr>
              <a:t> you’re not ready, don’t give up - convert and follow me!</a:t>
            </a:r>
          </a:p>
        </p:txBody>
      </p:sp>
      <p:sp>
        <p:nvSpPr>
          <p:cNvPr id="8" name="Right Brace 7"/>
          <p:cNvSpPr/>
          <p:nvPr/>
        </p:nvSpPr>
        <p:spPr>
          <a:xfrm>
            <a:off x="5092986" y="5249974"/>
            <a:ext cx="372139" cy="79994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469339" y="5449893"/>
            <a:ext cx="3568339" cy="40011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Peter, you’re not ready yet!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33266" y="2019869"/>
            <a:ext cx="7304412" cy="566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33266" y="3090448"/>
            <a:ext cx="7304412" cy="566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33266" y="4555323"/>
            <a:ext cx="7304412" cy="566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8" grpId="0" animBg="1"/>
      <p:bldP spid="10" grpId="0" animBg="1"/>
      <p:bldP spid="3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897039" y="41564"/>
            <a:ext cx="7069539" cy="81049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The house of the high priest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12" y="999547"/>
            <a:ext cx="5219558" cy="30097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12" y="3433219"/>
            <a:ext cx="5218838" cy="32088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582907"/>
            <a:ext cx="5071326" cy="605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8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D5D5-8B63-4515-AE6B-599D7AE8F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91793-8823-4505-9372-9330F863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59" y="2194560"/>
            <a:ext cx="8310489" cy="4069080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~7PM – Last Supper			Sunset @ 7PM</a:t>
            </a:r>
          </a:p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~10PM – Gethsemane			(Jn 13:30; Mt 26:40)</a:t>
            </a:r>
          </a:p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12AM – HP’s house… Peter’s 1</a:t>
            </a:r>
            <a:r>
              <a:rPr lang="en-US" baseline="30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st</a:t>
            </a: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denial 	(Mk 14:68)</a:t>
            </a:r>
          </a:p>
          <a:p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3AM – HP’s house… Peter’s 3</a:t>
            </a:r>
            <a:r>
              <a:rPr lang="en-US" baseline="30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rd</a:t>
            </a:r>
            <a:r>
              <a:rPr lang="en-US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denial 	(Mk 14:72)</a:t>
            </a:r>
          </a:p>
          <a:p>
            <a:r>
              <a:rPr lang="en-US" dirty="0"/>
              <a:t>6AM – Before Pilate… 			(Mt 27:1; Mk 15:1)</a:t>
            </a:r>
          </a:p>
          <a:p>
            <a:r>
              <a:rPr lang="en-US" dirty="0"/>
              <a:t>9AM – Jesus Crucified 			(Mk 15:25)</a:t>
            </a:r>
          </a:p>
          <a:p>
            <a:r>
              <a:rPr lang="en-US" dirty="0"/>
              <a:t>12PM – Darkness for 3 </a:t>
            </a:r>
            <a:r>
              <a:rPr lang="en-US" dirty="0" err="1"/>
              <a:t>hrs</a:t>
            </a:r>
            <a:r>
              <a:rPr lang="en-US" dirty="0"/>
              <a:t> 			(Mt 27:45)</a:t>
            </a:r>
          </a:p>
          <a:p>
            <a:r>
              <a:rPr lang="en-US" dirty="0"/>
              <a:t>3PM – Jesus Died 				(Mt 27:46)</a:t>
            </a:r>
          </a:p>
        </p:txBody>
      </p:sp>
    </p:spTree>
    <p:extLst>
      <p:ext uri="{BB962C8B-B14F-4D97-AF65-F5344CB8AC3E}">
        <p14:creationId xmlns:p14="http://schemas.microsoft.com/office/powerpoint/2010/main" val="217496353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158983</TotalTime>
  <Words>532</Words>
  <Application>Microsoft Office PowerPoint</Application>
  <PresentationFormat>On-screen Show (4:3)</PresentationFormat>
  <Paragraphs>92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Century Gothic</vt:lpstr>
      <vt:lpstr>Vapor Trail</vt:lpstr>
      <vt:lpstr>The Last Day of Our Lord</vt:lpstr>
      <vt:lpstr>Timeline of events</vt:lpstr>
      <vt:lpstr>Seating at Last supper</vt:lpstr>
      <vt:lpstr>3 predictions of denial</vt:lpstr>
      <vt:lpstr>3 predictions of denial</vt:lpstr>
      <vt:lpstr>The house of the high priest</vt:lpstr>
      <vt:lpstr>Timeline of events</vt:lpstr>
    </vt:vector>
  </TitlesOfParts>
  <Company>GM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lord’s big day</dc:title>
  <dc:creator>Bryan M Styles</dc:creator>
  <cp:lastModifiedBy>Bryan Styles</cp:lastModifiedBy>
  <cp:revision>407</cp:revision>
  <dcterms:created xsi:type="dcterms:W3CDTF">2015-01-24T12:19:55Z</dcterms:created>
  <dcterms:modified xsi:type="dcterms:W3CDTF">2020-04-10T01:26:34Z</dcterms:modified>
</cp:coreProperties>
</file>