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Override7.xml" ContentType="application/vnd.openxmlformats-officedocument.themeOverride+xml"/>
  <Override PartName="/ppt/theme/themeOverride8.xml" ContentType="application/vnd.openxmlformats-officedocument.themeOverrid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Override9.xml" ContentType="application/vnd.openxmlformats-officedocument.themeOverride+xml"/>
  <Override PartName="/ppt/theme/themeOverride10.xml" ContentType="application/vnd.openxmlformats-officedocument.themeOverrid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3869" r:id="rId2"/>
    <p:sldMasterId id="2147483905" r:id="rId3"/>
    <p:sldMasterId id="2147483941" r:id="rId4"/>
    <p:sldMasterId id="2147483953" r:id="rId5"/>
    <p:sldMasterId id="2147483965" r:id="rId6"/>
    <p:sldMasterId id="2147483977" r:id="rId7"/>
    <p:sldMasterId id="2147483989" r:id="rId8"/>
    <p:sldMasterId id="2147484001" r:id="rId9"/>
  </p:sldMasterIdLst>
  <p:notesMasterIdLst>
    <p:notesMasterId r:id="rId196"/>
  </p:notesMasterIdLst>
  <p:handoutMasterIdLst>
    <p:handoutMasterId r:id="rId197"/>
  </p:handoutMasterIdLst>
  <p:sldIdLst>
    <p:sldId id="662" r:id="rId10"/>
    <p:sldId id="256" r:id="rId11"/>
    <p:sldId id="404" r:id="rId12"/>
    <p:sldId id="393" r:id="rId13"/>
    <p:sldId id="601" r:id="rId14"/>
    <p:sldId id="642" r:id="rId15"/>
    <p:sldId id="260" r:id="rId16"/>
    <p:sldId id="526" r:id="rId17"/>
    <p:sldId id="270" r:id="rId18"/>
    <p:sldId id="422" r:id="rId19"/>
    <p:sldId id="438" r:id="rId20"/>
    <p:sldId id="439" r:id="rId21"/>
    <p:sldId id="440" r:id="rId22"/>
    <p:sldId id="550" r:id="rId23"/>
    <p:sldId id="310" r:id="rId24"/>
    <p:sldId id="382" r:id="rId25"/>
    <p:sldId id="434" r:id="rId26"/>
    <p:sldId id="567" r:id="rId27"/>
    <p:sldId id="589" r:id="rId28"/>
    <p:sldId id="598" r:id="rId29"/>
    <p:sldId id="377" r:id="rId30"/>
    <p:sldId id="380" r:id="rId31"/>
    <p:sldId id="275" r:id="rId32"/>
    <p:sldId id="264" r:id="rId33"/>
    <p:sldId id="374" r:id="rId34"/>
    <p:sldId id="318" r:id="rId35"/>
    <p:sldId id="413" r:id="rId36"/>
    <p:sldId id="607" r:id="rId37"/>
    <p:sldId id="293" r:id="rId38"/>
    <p:sldId id="273" r:id="rId39"/>
    <p:sldId id="545" r:id="rId40"/>
    <p:sldId id="302" r:id="rId41"/>
    <p:sldId id="555" r:id="rId42"/>
    <p:sldId id="445" r:id="rId43"/>
    <p:sldId id="531" r:id="rId44"/>
    <p:sldId id="352" r:id="rId45"/>
    <p:sldId id="292" r:id="rId46"/>
    <p:sldId id="522" r:id="rId47"/>
    <p:sldId id="547" r:id="rId48"/>
    <p:sldId id="534" r:id="rId49"/>
    <p:sldId id="608" r:id="rId50"/>
    <p:sldId id="378" r:id="rId51"/>
    <p:sldId id="538" r:id="rId52"/>
    <p:sldId id="539" r:id="rId53"/>
    <p:sldId id="304" r:id="rId54"/>
    <p:sldId id="258" r:id="rId55"/>
    <p:sldId id="259" r:id="rId56"/>
    <p:sldId id="261" r:id="rId57"/>
    <p:sldId id="281" r:id="rId58"/>
    <p:sldId id="317" r:id="rId59"/>
    <p:sldId id="332" r:id="rId60"/>
    <p:sldId id="588" r:id="rId61"/>
    <p:sldId id="267" r:id="rId62"/>
    <p:sldId id="326" r:id="rId63"/>
    <p:sldId id="306" r:id="rId64"/>
    <p:sldId id="325" r:id="rId65"/>
    <p:sldId id="323" r:id="rId66"/>
    <p:sldId id="418" r:id="rId67"/>
    <p:sldId id="564" r:id="rId68"/>
    <p:sldId id="566" r:id="rId69"/>
    <p:sldId id="548" r:id="rId70"/>
    <p:sldId id="549" r:id="rId71"/>
    <p:sldId id="587" r:id="rId72"/>
    <p:sldId id="344" r:id="rId73"/>
    <p:sldId id="433" r:id="rId74"/>
    <p:sldId id="430" r:id="rId75"/>
    <p:sldId id="307" r:id="rId76"/>
    <p:sldId id="410" r:id="rId77"/>
    <p:sldId id="276" r:id="rId78"/>
    <p:sldId id="557" r:id="rId79"/>
    <p:sldId id="452" r:id="rId80"/>
    <p:sldId id="523" r:id="rId81"/>
    <p:sldId id="460" r:id="rId82"/>
    <p:sldId id="462" r:id="rId83"/>
    <p:sldId id="535" r:id="rId84"/>
    <p:sldId id="606" r:id="rId85"/>
    <p:sldId id="613" r:id="rId86"/>
    <p:sldId id="298" r:id="rId87"/>
    <p:sldId id="467" r:id="rId88"/>
    <p:sldId id="468" r:id="rId89"/>
    <p:sldId id="469" r:id="rId90"/>
    <p:sldId id="471" r:id="rId91"/>
    <p:sldId id="616" r:id="rId92"/>
    <p:sldId id="477" r:id="rId93"/>
    <p:sldId id="337" r:id="rId94"/>
    <p:sldId id="480" r:id="rId95"/>
    <p:sldId id="494" r:id="rId96"/>
    <p:sldId id="417" r:id="rId97"/>
    <p:sldId id="331" r:id="rId98"/>
    <p:sldId id="343" r:id="rId99"/>
    <p:sldId id="339" r:id="rId100"/>
    <p:sldId id="447" r:id="rId101"/>
    <p:sldId id="391" r:id="rId102"/>
    <p:sldId id="392" r:id="rId103"/>
    <p:sldId id="448" r:id="rId104"/>
    <p:sldId id="492" r:id="rId105"/>
    <p:sldId id="562" r:id="rId106"/>
    <p:sldId id="617" r:id="rId107"/>
    <p:sldId id="354" r:id="rId108"/>
    <p:sldId id="558" r:id="rId109"/>
    <p:sldId id="454" r:id="rId110"/>
    <p:sldId id="524" r:id="rId111"/>
    <p:sldId id="571" r:id="rId112"/>
    <p:sldId id="514" r:id="rId113"/>
    <p:sldId id="536" r:id="rId114"/>
    <p:sldId id="483" r:id="rId115"/>
    <p:sldId id="484" r:id="rId116"/>
    <p:sldId id="485" r:id="rId117"/>
    <p:sldId id="499" r:id="rId118"/>
    <p:sldId id="498" r:id="rId119"/>
    <p:sldId id="510" r:id="rId120"/>
    <p:sldId id="500" r:id="rId121"/>
    <p:sldId id="504" r:id="rId122"/>
    <p:sldId id="506" r:id="rId123"/>
    <p:sldId id="515" r:id="rId124"/>
    <p:sldId id="516" r:id="rId125"/>
    <p:sldId id="520" r:id="rId126"/>
    <p:sldId id="345" r:id="rId127"/>
    <p:sldId id="645" r:id="rId128"/>
    <p:sldId id="646" r:id="rId129"/>
    <p:sldId id="647" r:id="rId130"/>
    <p:sldId id="648" r:id="rId131"/>
    <p:sldId id="649" r:id="rId132"/>
    <p:sldId id="650" r:id="rId133"/>
    <p:sldId id="625" r:id="rId134"/>
    <p:sldId id="626" r:id="rId135"/>
    <p:sldId id="627" r:id="rId136"/>
    <p:sldId id="628" r:id="rId137"/>
    <p:sldId id="651" r:id="rId138"/>
    <p:sldId id="629" r:id="rId139"/>
    <p:sldId id="620" r:id="rId140"/>
    <p:sldId id="635" r:id="rId141"/>
    <p:sldId id="559" r:id="rId142"/>
    <p:sldId id="456" r:id="rId143"/>
    <p:sldId id="525" r:id="rId144"/>
    <p:sldId id="458" r:id="rId145"/>
    <p:sldId id="621" r:id="rId146"/>
    <p:sldId id="622" r:id="rId147"/>
    <p:sldId id="630" r:id="rId148"/>
    <p:sldId id="652" r:id="rId149"/>
    <p:sldId id="636" r:id="rId150"/>
    <p:sldId id="637" r:id="rId151"/>
    <p:sldId id="638" r:id="rId152"/>
    <p:sldId id="653" r:id="rId153"/>
    <p:sldId id="640" r:id="rId154"/>
    <p:sldId id="641" r:id="rId155"/>
    <p:sldId id="322" r:id="rId156"/>
    <p:sldId id="386" r:id="rId157"/>
    <p:sldId id="362" r:id="rId158"/>
    <p:sldId id="388" r:id="rId159"/>
    <p:sldId id="389" r:id="rId160"/>
    <p:sldId id="387" r:id="rId161"/>
    <p:sldId id="369" r:id="rId162"/>
    <p:sldId id="420" r:id="rId163"/>
    <p:sldId id="600" r:id="rId164"/>
    <p:sldId id="544" r:id="rId165"/>
    <p:sldId id="551" r:id="rId166"/>
    <p:sldId id="568" r:id="rId167"/>
    <p:sldId id="560" r:id="rId168"/>
    <p:sldId id="572" r:id="rId169"/>
    <p:sldId id="400" r:id="rId170"/>
    <p:sldId id="446" r:id="rId171"/>
    <p:sldId id="563" r:id="rId172"/>
    <p:sldId id="644" r:id="rId173"/>
    <p:sldId id="667" r:id="rId174"/>
    <p:sldId id="661" r:id="rId175"/>
    <p:sldId id="542" r:id="rId176"/>
    <p:sldId id="639" r:id="rId177"/>
    <p:sldId id="470" r:id="rId178"/>
    <p:sldId id="654" r:id="rId179"/>
    <p:sldId id="655" r:id="rId180"/>
    <p:sldId id="656" r:id="rId181"/>
    <p:sldId id="657" r:id="rId182"/>
    <p:sldId id="658" r:id="rId183"/>
    <p:sldId id="659" r:id="rId184"/>
    <p:sldId id="660" r:id="rId185"/>
    <p:sldId id="668" r:id="rId186"/>
    <p:sldId id="669" r:id="rId187"/>
    <p:sldId id="670" r:id="rId188"/>
    <p:sldId id="671" r:id="rId189"/>
    <p:sldId id="672" r:id="rId190"/>
    <p:sldId id="673" r:id="rId191"/>
    <p:sldId id="663" r:id="rId192"/>
    <p:sldId id="664" r:id="rId193"/>
    <p:sldId id="665" r:id="rId194"/>
    <p:sldId id="666" r:id="rId195"/>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Corbel" pitchFamily="34" charset="0"/>
        <a:ea typeface="+mn-ea"/>
        <a:cs typeface="Arial" charset="0"/>
      </a:defRPr>
    </a:lvl1pPr>
    <a:lvl2pPr marL="457200" algn="l" rtl="0" fontAlgn="base">
      <a:spcBef>
        <a:spcPct val="0"/>
      </a:spcBef>
      <a:spcAft>
        <a:spcPct val="0"/>
      </a:spcAft>
      <a:defRPr kern="1200">
        <a:solidFill>
          <a:schemeClr val="tx1"/>
        </a:solidFill>
        <a:latin typeface="Corbel" pitchFamily="34" charset="0"/>
        <a:ea typeface="+mn-ea"/>
        <a:cs typeface="Arial" charset="0"/>
      </a:defRPr>
    </a:lvl2pPr>
    <a:lvl3pPr marL="914400" algn="l" rtl="0" fontAlgn="base">
      <a:spcBef>
        <a:spcPct val="0"/>
      </a:spcBef>
      <a:spcAft>
        <a:spcPct val="0"/>
      </a:spcAft>
      <a:defRPr kern="1200">
        <a:solidFill>
          <a:schemeClr val="tx1"/>
        </a:solidFill>
        <a:latin typeface="Corbel" pitchFamily="34" charset="0"/>
        <a:ea typeface="+mn-ea"/>
        <a:cs typeface="Arial" charset="0"/>
      </a:defRPr>
    </a:lvl3pPr>
    <a:lvl4pPr marL="1371600" algn="l" rtl="0" fontAlgn="base">
      <a:spcBef>
        <a:spcPct val="0"/>
      </a:spcBef>
      <a:spcAft>
        <a:spcPct val="0"/>
      </a:spcAft>
      <a:defRPr kern="1200">
        <a:solidFill>
          <a:schemeClr val="tx1"/>
        </a:solidFill>
        <a:latin typeface="Corbel" pitchFamily="34" charset="0"/>
        <a:ea typeface="+mn-ea"/>
        <a:cs typeface="Arial" charset="0"/>
      </a:defRPr>
    </a:lvl4pPr>
    <a:lvl5pPr marL="1828800" algn="l" rtl="0" fontAlgn="base">
      <a:spcBef>
        <a:spcPct val="0"/>
      </a:spcBef>
      <a:spcAft>
        <a:spcPct val="0"/>
      </a:spcAft>
      <a:defRPr kern="1200">
        <a:solidFill>
          <a:schemeClr val="tx1"/>
        </a:solidFill>
        <a:latin typeface="Corbel" pitchFamily="34" charset="0"/>
        <a:ea typeface="+mn-ea"/>
        <a:cs typeface="Arial" charset="0"/>
      </a:defRPr>
    </a:lvl5pPr>
    <a:lvl6pPr marL="2286000" algn="l" defTabSz="914400" rtl="0" eaLnBrk="1" latinLnBrk="0" hangingPunct="1">
      <a:defRPr kern="1200">
        <a:solidFill>
          <a:schemeClr val="tx1"/>
        </a:solidFill>
        <a:latin typeface="Corbel" pitchFamily="34" charset="0"/>
        <a:ea typeface="+mn-ea"/>
        <a:cs typeface="Arial" charset="0"/>
      </a:defRPr>
    </a:lvl6pPr>
    <a:lvl7pPr marL="2743200" algn="l" defTabSz="914400" rtl="0" eaLnBrk="1" latinLnBrk="0" hangingPunct="1">
      <a:defRPr kern="1200">
        <a:solidFill>
          <a:schemeClr val="tx1"/>
        </a:solidFill>
        <a:latin typeface="Corbel" pitchFamily="34" charset="0"/>
        <a:ea typeface="+mn-ea"/>
        <a:cs typeface="Arial" charset="0"/>
      </a:defRPr>
    </a:lvl7pPr>
    <a:lvl8pPr marL="3200400" algn="l" defTabSz="914400" rtl="0" eaLnBrk="1" latinLnBrk="0" hangingPunct="1">
      <a:defRPr kern="1200">
        <a:solidFill>
          <a:schemeClr val="tx1"/>
        </a:solidFill>
        <a:latin typeface="Corbel" pitchFamily="34" charset="0"/>
        <a:ea typeface="+mn-ea"/>
        <a:cs typeface="Arial" charset="0"/>
      </a:defRPr>
    </a:lvl8pPr>
    <a:lvl9pPr marL="3657600" algn="l" defTabSz="914400" rtl="0" eaLnBrk="1" latinLnBrk="0" hangingPunct="1">
      <a:defRPr kern="1200">
        <a:solidFill>
          <a:schemeClr val="tx1"/>
        </a:solidFill>
        <a:latin typeface="Corbel"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7869" autoAdjust="0"/>
  </p:normalViewPr>
  <p:slideViewPr>
    <p:cSldViewPr>
      <p:cViewPr varScale="1">
        <p:scale>
          <a:sx n="82" d="100"/>
          <a:sy n="82" d="100"/>
        </p:scale>
        <p:origin x="-78" y="-2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0944"/>
    </p:cViewPr>
  </p:sorterViewPr>
  <p:notesViewPr>
    <p:cSldViewPr>
      <p:cViewPr varScale="1">
        <p:scale>
          <a:sx n="75" d="100"/>
          <a:sy n="75" d="100"/>
        </p:scale>
        <p:origin x="-852" y="-84"/>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63" Type="http://schemas.openxmlformats.org/officeDocument/2006/relationships/slide" Target="slides/slide54.xml"/><Relationship Id="rId84" Type="http://schemas.openxmlformats.org/officeDocument/2006/relationships/slide" Target="slides/slide75.xml"/><Relationship Id="rId138" Type="http://schemas.openxmlformats.org/officeDocument/2006/relationships/slide" Target="slides/slide129.xml"/><Relationship Id="rId159" Type="http://schemas.openxmlformats.org/officeDocument/2006/relationships/slide" Target="slides/slide150.xml"/><Relationship Id="rId170" Type="http://schemas.openxmlformats.org/officeDocument/2006/relationships/slide" Target="slides/slide161.xml"/><Relationship Id="rId191" Type="http://schemas.openxmlformats.org/officeDocument/2006/relationships/slide" Target="slides/slide182.xml"/><Relationship Id="rId196" Type="http://schemas.openxmlformats.org/officeDocument/2006/relationships/notesMaster" Target="notesMasters/notesMaster1.xml"/><Relationship Id="rId200"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144" Type="http://schemas.openxmlformats.org/officeDocument/2006/relationships/slide" Target="slides/slide135.xml"/><Relationship Id="rId149" Type="http://schemas.openxmlformats.org/officeDocument/2006/relationships/slide" Target="slides/slide14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160" Type="http://schemas.openxmlformats.org/officeDocument/2006/relationships/slide" Target="slides/slide151.xml"/><Relationship Id="rId165" Type="http://schemas.openxmlformats.org/officeDocument/2006/relationships/slide" Target="slides/slide156.xml"/><Relationship Id="rId181" Type="http://schemas.openxmlformats.org/officeDocument/2006/relationships/slide" Target="slides/slide172.xml"/><Relationship Id="rId186" Type="http://schemas.openxmlformats.org/officeDocument/2006/relationships/slide" Target="slides/slide177.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slide" Target="slides/slide130.xml"/><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slide" Target="slides/slide141.xml"/><Relationship Id="rId155" Type="http://schemas.openxmlformats.org/officeDocument/2006/relationships/slide" Target="slides/slide146.xml"/><Relationship Id="rId171" Type="http://schemas.openxmlformats.org/officeDocument/2006/relationships/slide" Target="slides/slide162.xml"/><Relationship Id="rId176" Type="http://schemas.openxmlformats.org/officeDocument/2006/relationships/slide" Target="slides/slide167.xml"/><Relationship Id="rId192" Type="http://schemas.openxmlformats.org/officeDocument/2006/relationships/slide" Target="slides/slide183.xml"/><Relationship Id="rId197" Type="http://schemas.openxmlformats.org/officeDocument/2006/relationships/handoutMaster" Target="handoutMasters/handoutMaster1.xml"/><Relationship Id="rId201" Type="http://schemas.openxmlformats.org/officeDocument/2006/relationships/tableStyles" Target="tableStyles.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slide" Target="slides/slide115.xml"/><Relationship Id="rId129" Type="http://schemas.openxmlformats.org/officeDocument/2006/relationships/slide" Target="slides/slide120.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40" Type="http://schemas.openxmlformats.org/officeDocument/2006/relationships/slide" Target="slides/slide131.xml"/><Relationship Id="rId145" Type="http://schemas.openxmlformats.org/officeDocument/2006/relationships/slide" Target="slides/slide136.xml"/><Relationship Id="rId161" Type="http://schemas.openxmlformats.org/officeDocument/2006/relationships/slide" Target="slides/slide152.xml"/><Relationship Id="rId166" Type="http://schemas.openxmlformats.org/officeDocument/2006/relationships/slide" Target="slides/slide157.xml"/><Relationship Id="rId182" Type="http://schemas.openxmlformats.org/officeDocument/2006/relationships/slide" Target="slides/slide173.xml"/><Relationship Id="rId187" Type="http://schemas.openxmlformats.org/officeDocument/2006/relationships/slide" Target="slides/slide17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slide" Target="slides/slide121.xml"/><Relationship Id="rId135" Type="http://schemas.openxmlformats.org/officeDocument/2006/relationships/slide" Target="slides/slide126.xml"/><Relationship Id="rId151" Type="http://schemas.openxmlformats.org/officeDocument/2006/relationships/slide" Target="slides/slide142.xml"/><Relationship Id="rId156" Type="http://schemas.openxmlformats.org/officeDocument/2006/relationships/slide" Target="slides/slide147.xml"/><Relationship Id="rId177" Type="http://schemas.openxmlformats.org/officeDocument/2006/relationships/slide" Target="slides/slide168.xml"/><Relationship Id="rId198" Type="http://schemas.openxmlformats.org/officeDocument/2006/relationships/presProps" Target="presProps.xml"/><Relationship Id="rId172" Type="http://schemas.openxmlformats.org/officeDocument/2006/relationships/slide" Target="slides/slide163.xml"/><Relationship Id="rId193" Type="http://schemas.openxmlformats.org/officeDocument/2006/relationships/slide" Target="slides/slide184.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slide" Target="slides/slide137.xml"/><Relationship Id="rId167" Type="http://schemas.openxmlformats.org/officeDocument/2006/relationships/slide" Target="slides/slide158.xml"/><Relationship Id="rId188" Type="http://schemas.openxmlformats.org/officeDocument/2006/relationships/slide" Target="slides/slide179.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162" Type="http://schemas.openxmlformats.org/officeDocument/2006/relationships/slide" Target="slides/slide153.xml"/><Relationship Id="rId183" Type="http://schemas.openxmlformats.org/officeDocument/2006/relationships/slide" Target="slides/slide174.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slide" Target="slides/slide169.xml"/><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slide" Target="slides/slide143.xml"/><Relationship Id="rId173" Type="http://schemas.openxmlformats.org/officeDocument/2006/relationships/slide" Target="slides/slide164.xml"/><Relationship Id="rId194" Type="http://schemas.openxmlformats.org/officeDocument/2006/relationships/slide" Target="slides/slide185.xml"/><Relationship Id="rId199" Type="http://schemas.openxmlformats.org/officeDocument/2006/relationships/viewProps" Target="viewProps.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184" Type="http://schemas.openxmlformats.org/officeDocument/2006/relationships/slide" Target="slides/slide175.xml"/><Relationship Id="rId189" Type="http://schemas.openxmlformats.org/officeDocument/2006/relationships/slide" Target="slides/slide180.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79" Type="http://schemas.openxmlformats.org/officeDocument/2006/relationships/slide" Target="slides/slide170.xml"/><Relationship Id="rId195" Type="http://schemas.openxmlformats.org/officeDocument/2006/relationships/slide" Target="slides/slide186.xml"/><Relationship Id="rId190" Type="http://schemas.openxmlformats.org/officeDocument/2006/relationships/slide" Target="slides/slide181.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48" Type="http://schemas.openxmlformats.org/officeDocument/2006/relationships/slide" Target="slides/slide139.xml"/><Relationship Id="rId164" Type="http://schemas.openxmlformats.org/officeDocument/2006/relationships/slide" Target="slides/slide155.xml"/><Relationship Id="rId169" Type="http://schemas.openxmlformats.org/officeDocument/2006/relationships/slide" Target="slides/slide160.xml"/><Relationship Id="rId185" Type="http://schemas.openxmlformats.org/officeDocument/2006/relationships/slide" Target="slides/slide17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71.xml"/><Relationship Id="rId26" Type="http://schemas.openxmlformats.org/officeDocument/2006/relationships/slide" Target="slides/slide17.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54" Type="http://schemas.openxmlformats.org/officeDocument/2006/relationships/slide" Target="slides/slide145.xml"/><Relationship Id="rId175" Type="http://schemas.openxmlformats.org/officeDocument/2006/relationships/slide" Target="slides/slide1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AU"/>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95B8DFD-A111-43D6-B335-40EB2C54A4BB}" type="datetimeFigureOut">
              <a:rPr lang="en-AU"/>
              <a:pPr>
                <a:defRPr/>
              </a:pPr>
              <a:t>13/10/2013</a:t>
            </a:fld>
            <a:endParaRPr lang="en-AU"/>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AU"/>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AF76F81-A52D-4347-82D7-2253D65B6EBF}" type="slidenum">
              <a:rPr lang="en-AU"/>
              <a:pPr>
                <a:defRPr/>
              </a:pPr>
              <a:t>‹#›</a:t>
            </a:fld>
            <a:endParaRPr lang="en-AU"/>
          </a:p>
        </p:txBody>
      </p:sp>
    </p:spTree>
    <p:extLst>
      <p:ext uri="{BB962C8B-B14F-4D97-AF65-F5344CB8AC3E}">
        <p14:creationId xmlns:p14="http://schemas.microsoft.com/office/powerpoint/2010/main" val="646123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9C9A89A-AB72-47CF-A457-1AA64E14A6A7}" type="datetimeFigureOut">
              <a:rPr lang="en-US"/>
              <a:pPr>
                <a:defRPr/>
              </a:pPr>
              <a:t>13-Oct-13</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A10E102-752A-435A-823D-0F203B29BD8E}" type="slidenum">
              <a:rPr lang="en-US"/>
              <a:pPr>
                <a:defRPr/>
              </a:pPr>
              <a:t>‹#›</a:t>
            </a:fld>
            <a:endParaRPr lang="en-US"/>
          </a:p>
        </p:txBody>
      </p:sp>
    </p:spTree>
    <p:extLst>
      <p:ext uri="{BB962C8B-B14F-4D97-AF65-F5344CB8AC3E}">
        <p14:creationId xmlns:p14="http://schemas.microsoft.com/office/powerpoint/2010/main" val="36423560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4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7FD3819-DEB8-41A3-B283-E6A76A540089}" type="slidenum">
              <a:rPr lang="en-US">
                <a:latin typeface="Calibri" pitchFamily="34" charset="0"/>
              </a:rPr>
              <a:pPr fontAlgn="base">
                <a:spcBef>
                  <a:spcPct val="0"/>
                </a:spcBef>
                <a:spcAft>
                  <a:spcPct val="0"/>
                </a:spcAft>
              </a:pPr>
              <a:t>1</a:t>
            </a:fld>
            <a:endParaRPr lang="en-US" dirty="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3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1C5231E-510E-46CD-A85D-A841AC3FDDD9}" type="slidenum">
              <a:rPr lang="en-US">
                <a:latin typeface="Calibri" pitchFamily="34" charset="0"/>
              </a:rPr>
              <a:pPr fontAlgn="base">
                <a:spcBef>
                  <a:spcPct val="0"/>
                </a:spcBef>
                <a:spcAft>
                  <a:spcPct val="0"/>
                </a:spcAft>
              </a:pPr>
              <a:t>2</a:t>
            </a:fld>
            <a:endParaRPr lang="en-US" dirty="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4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7FD3819-DEB8-41A3-B283-E6A76A540089}" type="slidenum">
              <a:rPr lang="en-US">
                <a:latin typeface="Calibri" pitchFamily="34" charset="0"/>
              </a:rPr>
              <a:pPr fontAlgn="base">
                <a:spcBef>
                  <a:spcPct val="0"/>
                </a:spcBef>
                <a:spcAft>
                  <a:spcPct val="0"/>
                </a:spcAft>
              </a:pPr>
              <a:t>3</a:t>
            </a:fld>
            <a:endParaRPr lang="en-US" dirty="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5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66D7A18-0258-450B-900E-38A97975B61D}" type="slidenum">
              <a:rPr lang="en-US">
                <a:latin typeface="Calibri" pitchFamily="34" charset="0"/>
              </a:rPr>
              <a:pPr fontAlgn="base">
                <a:spcBef>
                  <a:spcPct val="0"/>
                </a:spcBef>
                <a:spcAft>
                  <a:spcPct val="0"/>
                </a:spcAft>
              </a:pPr>
              <a:t>4</a:t>
            </a:fld>
            <a:endParaRPr lang="en-US"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552E41B5-5CFB-487A-8A2B-78F29BB94250}" type="slidenum">
              <a:rPr lang="en-US">
                <a:latin typeface="Calibri" pitchFamily="34" charset="0"/>
              </a:rPr>
              <a:pPr fontAlgn="base">
                <a:spcBef>
                  <a:spcPct val="0"/>
                </a:spcBef>
                <a:spcAft>
                  <a:spcPct val="0"/>
                </a:spcAft>
              </a:pPr>
              <a:t>5</a:t>
            </a:fld>
            <a:endParaRPr lang="en-US" dirty="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6</a:t>
            </a:fld>
            <a:endParaRPr lang="en-US" dirty="0">
              <a:solidFill>
                <a:prstClr val="black"/>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6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EA52AFC-B63B-4929-98A8-AF96FFCC8B6C}" type="slidenum">
              <a:rPr lang="en-US">
                <a:latin typeface="Calibri" pitchFamily="34" charset="0"/>
              </a:rPr>
              <a:pPr fontAlgn="base">
                <a:spcBef>
                  <a:spcPct val="0"/>
                </a:spcBef>
                <a:spcAft>
                  <a:spcPct val="0"/>
                </a:spcAft>
              </a:pPr>
              <a:t>7</a:t>
            </a:fld>
            <a:endParaRPr lang="en-US" dirty="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552E41B5-5CFB-487A-8A2B-78F29BB94250}" type="slidenum">
              <a:rPr lang="en-US">
                <a:latin typeface="Calibri" pitchFamily="34" charset="0"/>
              </a:rPr>
              <a:pPr fontAlgn="base">
                <a:spcBef>
                  <a:spcPct val="0"/>
                </a:spcBef>
                <a:spcAft>
                  <a:spcPct val="0"/>
                </a:spcAft>
              </a:pPr>
              <a:t>8</a:t>
            </a:fld>
            <a:endParaRPr lang="en-US"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5E5FF4DA-E309-45DE-8CD2-85FB4CB36443}" type="slidenum">
              <a:rPr lang="en-US">
                <a:latin typeface="Calibri" pitchFamily="34" charset="0"/>
              </a:rPr>
              <a:pPr fontAlgn="base">
                <a:spcBef>
                  <a:spcPct val="0"/>
                </a:spcBef>
                <a:spcAft>
                  <a:spcPct val="0"/>
                </a:spcAft>
              </a:pPr>
              <a:t>9</a:t>
            </a:fld>
            <a:endParaRPr lang="en-US" dirty="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441A75A-4D63-4F9C-A627-A4DC8C20F7A4}" type="slidenum">
              <a:rPr lang="en-US">
                <a:latin typeface="Calibri" pitchFamily="34" charset="0"/>
              </a:rPr>
              <a:pPr fontAlgn="base">
                <a:spcBef>
                  <a:spcPct val="0"/>
                </a:spcBef>
                <a:spcAft>
                  <a:spcPct val="0"/>
                </a:spcAft>
              </a:pPr>
              <a:t>10</a:t>
            </a:fld>
            <a:endParaRPr lang="en-US" dirty="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0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0EC2FA0-EFF2-4C20-8FA8-5CEA61D6D01B}" type="slidenum">
              <a:rPr lang="en-US">
                <a:latin typeface="Calibri" pitchFamily="34" charset="0"/>
              </a:rPr>
              <a:pPr fontAlgn="base">
                <a:spcBef>
                  <a:spcPct val="0"/>
                </a:spcBef>
                <a:spcAft>
                  <a:spcPct val="0"/>
                </a:spcAft>
              </a:pPr>
              <a:t>11</a:t>
            </a:fld>
            <a:endParaRPr lang="en-US" dirty="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1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948688BF-3B5E-4986-BC4C-AC67234AC683}" type="slidenum">
              <a:rPr lang="en-US">
                <a:latin typeface="Calibri" pitchFamily="34" charset="0"/>
              </a:rPr>
              <a:pPr fontAlgn="base">
                <a:spcBef>
                  <a:spcPct val="0"/>
                </a:spcBef>
                <a:spcAft>
                  <a:spcPct val="0"/>
                </a:spcAft>
              </a:pPr>
              <a:t>12</a:t>
            </a:fld>
            <a:endParaRPr lang="en-US" dirty="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0B462B1-56B4-45DF-952F-4CE9DEF329EB}" type="slidenum">
              <a:rPr lang="en-US">
                <a:latin typeface="Calibri" pitchFamily="34" charset="0"/>
              </a:rPr>
              <a:pPr fontAlgn="base">
                <a:spcBef>
                  <a:spcPct val="0"/>
                </a:spcBef>
                <a:spcAft>
                  <a:spcPct val="0"/>
                </a:spcAft>
              </a:pPr>
              <a:t>13</a:t>
            </a:fld>
            <a:endParaRPr lang="en-US" dirty="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0B462B1-56B4-45DF-952F-4CE9DEF329EB}" type="slidenum">
              <a:rPr lang="en-US">
                <a:latin typeface="Calibri" pitchFamily="34" charset="0"/>
              </a:rPr>
              <a:pPr fontAlgn="base">
                <a:spcBef>
                  <a:spcPct val="0"/>
                </a:spcBef>
                <a:spcAft>
                  <a:spcPct val="0"/>
                </a:spcAft>
              </a:pPr>
              <a:t>14</a:t>
            </a:fld>
            <a:endParaRPr lang="en-US" dirty="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How we view this will have a big impact on how we interact with the world. Specifically, the law courts, civil actions, voting, military service, police force, voting, social reforms etc etc. </a:t>
            </a:r>
          </a:p>
          <a:p>
            <a:pPr>
              <a:spcBef>
                <a:spcPct val="0"/>
              </a:spcBef>
            </a:pPr>
            <a:r>
              <a:rPr lang="en-US" dirty="0" smtClean="0"/>
              <a:t>It will also affect how much we invest of ourselves in this world, as opposed to how much we invest of ourselves in the age to come.</a:t>
            </a:r>
          </a:p>
        </p:txBody>
      </p:sp>
      <p:sp>
        <p:nvSpPr>
          <p:cNvPr id="183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A408AD7-1202-41AE-A5F8-5E76A2B2C13B}" type="slidenum">
              <a:rPr lang="en-US">
                <a:latin typeface="Calibri" pitchFamily="34" charset="0"/>
              </a:rPr>
              <a:pPr fontAlgn="base">
                <a:spcBef>
                  <a:spcPct val="0"/>
                </a:spcBef>
                <a:spcAft>
                  <a:spcPct val="0"/>
                </a:spcAft>
              </a:pPr>
              <a:t>15</a:t>
            </a:fld>
            <a:endParaRPr lang="en-US" dirty="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4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085F2868-9441-4438-91DC-D2FC8B2991FD}" type="slidenum">
              <a:rPr lang="en-US">
                <a:latin typeface="Calibri" pitchFamily="34" charset="0"/>
              </a:rPr>
              <a:pPr fontAlgn="base">
                <a:spcBef>
                  <a:spcPct val="0"/>
                </a:spcBef>
                <a:spcAft>
                  <a:spcPct val="0"/>
                </a:spcAft>
              </a:pPr>
              <a:t>16</a:t>
            </a:fld>
            <a:endParaRPr lang="en-US" dirty="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The earlier version of this slide provided an incomplete explanation of this complex subject. It was correct within the overall context of this presentation, but not complete enough for this 2 slide context.</a:t>
            </a:r>
          </a:p>
        </p:txBody>
      </p:sp>
      <p:sp>
        <p:nvSpPr>
          <p:cNvPr id="185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F518C36-34C0-4E0A-A30C-087C20C792A3}" type="slidenum">
              <a:rPr lang="en-US">
                <a:latin typeface="Calibri" pitchFamily="34" charset="0"/>
              </a:rPr>
              <a:pPr fontAlgn="base">
                <a:spcBef>
                  <a:spcPct val="0"/>
                </a:spcBef>
                <a:spcAft>
                  <a:spcPct val="0"/>
                </a:spcAft>
              </a:pPr>
              <a:t>17</a:t>
            </a:fld>
            <a:endParaRPr lang="en-US" dirty="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The earlier version of this slide provided an incomplete explanation of this complex subject. It was correct within the overall context of this presentation, but not complete enough for this 2 slide context.</a:t>
            </a:r>
          </a:p>
        </p:txBody>
      </p:sp>
      <p:sp>
        <p:nvSpPr>
          <p:cNvPr id="185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F518C36-34C0-4E0A-A30C-087C20C792A3}" type="slidenum">
              <a:rPr lang="en-US">
                <a:latin typeface="Calibri" pitchFamily="34" charset="0"/>
              </a:rPr>
              <a:pPr fontAlgn="base">
                <a:spcBef>
                  <a:spcPct val="0"/>
                </a:spcBef>
                <a:spcAft>
                  <a:spcPct val="0"/>
                </a:spcAft>
              </a:pPr>
              <a:t>18</a:t>
            </a:fld>
            <a:endParaRPr lang="en-US" dirty="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6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9497173-A030-4199-A7B8-8D70C1EAA786}" type="slidenum">
              <a:rPr lang="en-US">
                <a:latin typeface="Calibri" pitchFamily="34" charset="0"/>
              </a:rPr>
              <a:pPr fontAlgn="base">
                <a:spcBef>
                  <a:spcPct val="0"/>
                </a:spcBef>
                <a:spcAft>
                  <a:spcPct val="0"/>
                </a:spcAft>
              </a:pPr>
              <a:t>19</a:t>
            </a:fld>
            <a:endParaRPr lang="en-US" dirty="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030F520-3AB8-44F6-A7C4-E09657AE56DD}" type="slidenum">
              <a:rPr lang="en-US">
                <a:latin typeface="Calibri" pitchFamily="34" charset="0"/>
              </a:rPr>
              <a:pPr fontAlgn="base">
                <a:spcBef>
                  <a:spcPct val="0"/>
                </a:spcBef>
                <a:spcAft>
                  <a:spcPct val="0"/>
                </a:spcAft>
              </a:pPr>
              <a:t>20</a:t>
            </a:fld>
            <a:endParaRPr lang="en-US" dirty="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030F520-3AB8-44F6-A7C4-E09657AE56DD}" type="slidenum">
              <a:rPr lang="en-US">
                <a:latin typeface="Calibri" pitchFamily="34" charset="0"/>
              </a:rPr>
              <a:pPr fontAlgn="base">
                <a:spcBef>
                  <a:spcPct val="0"/>
                </a:spcBef>
                <a:spcAft>
                  <a:spcPct val="0"/>
                </a:spcAft>
              </a:pPr>
              <a:t>21</a:t>
            </a:fld>
            <a:endParaRPr lang="en-US" dirty="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8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89C61ED-AB23-4269-AA34-E487F775AF87}" type="slidenum">
              <a:rPr lang="en-US">
                <a:latin typeface="Calibri" pitchFamily="34" charset="0"/>
              </a:rPr>
              <a:pPr fontAlgn="base">
                <a:spcBef>
                  <a:spcPct val="0"/>
                </a:spcBef>
                <a:spcAft>
                  <a:spcPct val="0"/>
                </a:spcAft>
              </a:pPr>
              <a:t>22</a:t>
            </a:fld>
            <a:endParaRPr lang="en-US" dirty="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7DE538A-B2A9-4288-ACAF-BF63B2DCE644}" type="slidenum">
              <a:rPr lang="en-US">
                <a:latin typeface="Calibri" pitchFamily="34" charset="0"/>
              </a:rPr>
              <a:pPr fontAlgn="base">
                <a:spcBef>
                  <a:spcPct val="0"/>
                </a:spcBef>
                <a:spcAft>
                  <a:spcPct val="0"/>
                </a:spcAft>
              </a:pPr>
              <a:t>23</a:t>
            </a:fld>
            <a:endParaRPr lang="en-US" dirty="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2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CC75029-823F-40A9-92BD-0BADBE570E31}" type="slidenum">
              <a:rPr lang="en-US">
                <a:latin typeface="Calibri" pitchFamily="34" charset="0"/>
              </a:rPr>
              <a:pPr fontAlgn="base">
                <a:spcBef>
                  <a:spcPct val="0"/>
                </a:spcBef>
                <a:spcAft>
                  <a:spcPct val="0"/>
                </a:spcAft>
              </a:pPr>
              <a:t>24</a:t>
            </a:fld>
            <a:endParaRPr lang="en-US" dirty="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B6BD0A-840B-46D3-9AA6-FC732A9862B2}" type="slidenum">
              <a:rPr lang="en-US">
                <a:latin typeface="Calibri" pitchFamily="34" charset="0"/>
              </a:rPr>
              <a:pPr fontAlgn="base">
                <a:spcBef>
                  <a:spcPct val="0"/>
                </a:spcBef>
                <a:spcAft>
                  <a:spcPct val="0"/>
                </a:spcAft>
              </a:pPr>
              <a:t>25</a:t>
            </a:fld>
            <a:endParaRPr lang="en-US" dirty="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E066F98-7C2F-4A4F-B321-A8F10534E847}" type="slidenum">
              <a:rPr lang="en-US">
                <a:latin typeface="Calibri" pitchFamily="34" charset="0"/>
              </a:rPr>
              <a:pPr fontAlgn="base">
                <a:spcBef>
                  <a:spcPct val="0"/>
                </a:spcBef>
                <a:spcAft>
                  <a:spcPct val="0"/>
                </a:spcAft>
              </a:pPr>
              <a:t>26</a:t>
            </a:fld>
            <a:endParaRPr lang="en-US" dirty="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74A8A85-ABE7-4FD9-BC9D-19F17830187C}" type="slidenum">
              <a:rPr lang="en-US">
                <a:latin typeface="Calibri" pitchFamily="34" charset="0"/>
              </a:rPr>
              <a:pPr fontAlgn="base">
                <a:spcBef>
                  <a:spcPct val="0"/>
                </a:spcBef>
                <a:spcAft>
                  <a:spcPct val="0"/>
                </a:spcAft>
              </a:pPr>
              <a:t>27</a:t>
            </a:fld>
            <a:endParaRPr lang="en-US" dirty="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3BF71D4A-D5A3-4810-BBF3-DDD86F42285E}" type="slidenum">
              <a:rPr lang="en-US">
                <a:solidFill>
                  <a:prstClr val="black"/>
                </a:solidFill>
                <a:latin typeface="Calibri" pitchFamily="34" charset="0"/>
              </a:rPr>
              <a:pPr/>
              <a:t>28</a:t>
            </a:fld>
            <a:endParaRPr lang="en-US" dirty="0">
              <a:solidFill>
                <a:prstClr val="black"/>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6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3E488CE-17A6-4593-BDDB-DECCDC32B439}" type="slidenum">
              <a:rPr lang="en-US">
                <a:latin typeface="Calibri" pitchFamily="34" charset="0"/>
              </a:rPr>
              <a:pPr fontAlgn="base">
                <a:spcBef>
                  <a:spcPct val="0"/>
                </a:spcBef>
                <a:spcAft>
                  <a:spcPct val="0"/>
                </a:spcAft>
              </a:pPr>
              <a:t>29</a:t>
            </a:fld>
            <a:endParaRPr lang="en-US" dirty="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24C86D2-75C0-480F-A6F9-D6A4C25C1ACF}" type="slidenum">
              <a:rPr lang="en-US">
                <a:latin typeface="Calibri" pitchFamily="34" charset="0"/>
              </a:rPr>
              <a:pPr fontAlgn="base">
                <a:spcBef>
                  <a:spcPct val="0"/>
                </a:spcBef>
                <a:spcAft>
                  <a:spcPct val="0"/>
                </a:spcAft>
              </a:pPr>
              <a:t>30</a:t>
            </a:fld>
            <a:endParaRPr lang="en-US" dirty="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24C86D2-75C0-480F-A6F9-D6A4C25C1ACF}" type="slidenum">
              <a:rPr lang="en-US">
                <a:latin typeface="Calibri" pitchFamily="34" charset="0"/>
              </a:rPr>
              <a:pPr fontAlgn="base">
                <a:spcBef>
                  <a:spcPct val="0"/>
                </a:spcBef>
                <a:spcAft>
                  <a:spcPct val="0"/>
                </a:spcAft>
              </a:pPr>
              <a:t>31</a:t>
            </a:fld>
            <a:endParaRPr lang="en-US" dirty="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D6C0279-E5F3-4419-986F-B5957073BDA5}" type="slidenum">
              <a:rPr lang="en-US">
                <a:latin typeface="Calibri" pitchFamily="34" charset="0"/>
              </a:rPr>
              <a:pPr fontAlgn="base">
                <a:spcBef>
                  <a:spcPct val="0"/>
                </a:spcBef>
                <a:spcAft>
                  <a:spcPct val="0"/>
                </a:spcAft>
              </a:pPr>
              <a:t>32</a:t>
            </a:fld>
            <a:endParaRPr lang="en-US" dirty="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D6C0279-E5F3-4419-986F-B5957073BDA5}" type="slidenum">
              <a:rPr lang="en-US">
                <a:latin typeface="Calibri" pitchFamily="34" charset="0"/>
              </a:rPr>
              <a:pPr fontAlgn="base">
                <a:spcBef>
                  <a:spcPct val="0"/>
                </a:spcBef>
                <a:spcAft>
                  <a:spcPct val="0"/>
                </a:spcAft>
              </a:pPr>
              <a:t>33</a:t>
            </a:fld>
            <a:endParaRPr lang="en-US">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7EBF4B1-094B-4F13-8857-42303384E0E2}" type="slidenum">
              <a:rPr lang="en-US">
                <a:latin typeface="Calibri" pitchFamily="34" charset="0"/>
              </a:rPr>
              <a:pPr fontAlgn="base">
                <a:spcBef>
                  <a:spcPct val="0"/>
                </a:spcBef>
                <a:spcAft>
                  <a:spcPct val="0"/>
                </a:spcAft>
              </a:pPr>
              <a:t>34</a:t>
            </a:fld>
            <a:endParaRPr lang="en-US">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552E41B5-5CFB-487A-8A2B-78F29BB94250}" type="slidenum">
              <a:rPr lang="en-US">
                <a:latin typeface="Calibri" pitchFamily="34" charset="0"/>
              </a:rPr>
              <a:pPr fontAlgn="base">
                <a:spcBef>
                  <a:spcPct val="0"/>
                </a:spcBef>
                <a:spcAft>
                  <a:spcPct val="0"/>
                </a:spcAft>
              </a:pPr>
              <a:t>35</a:t>
            </a:fld>
            <a:endParaRPr lang="en-US" dirty="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36</a:t>
            </a:fld>
            <a:endParaRPr lang="en-US">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02DAC17F-3D08-483E-85CF-586D2C1FFF26}" type="slidenum">
              <a:rPr lang="en-US">
                <a:latin typeface="Calibri" pitchFamily="34" charset="0"/>
              </a:rPr>
              <a:pPr fontAlgn="base">
                <a:spcBef>
                  <a:spcPct val="0"/>
                </a:spcBef>
                <a:spcAft>
                  <a:spcPct val="0"/>
                </a:spcAft>
              </a:pPr>
              <a:t>37</a:t>
            </a:fld>
            <a:endParaRPr lang="en-US" dirty="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ABDCE939-5C86-4327-85E9-B03A468D6569}" type="slidenum">
              <a:rPr lang="en-US">
                <a:latin typeface="Calibri" pitchFamily="34" charset="0"/>
              </a:rPr>
              <a:pPr fontAlgn="base">
                <a:spcBef>
                  <a:spcPct val="0"/>
                </a:spcBef>
                <a:spcAft>
                  <a:spcPct val="0"/>
                </a:spcAft>
              </a:pPr>
              <a:t>38</a:t>
            </a:fld>
            <a:endParaRPr lang="en-US" dirty="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2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CC75029-823F-40A9-92BD-0BADBE570E31}" type="slidenum">
              <a:rPr lang="en-US">
                <a:latin typeface="Calibri" pitchFamily="34" charset="0"/>
              </a:rPr>
              <a:pPr fontAlgn="base">
                <a:spcBef>
                  <a:spcPct val="0"/>
                </a:spcBef>
                <a:spcAft>
                  <a:spcPct val="0"/>
                </a:spcAft>
              </a:pPr>
              <a:t>39</a:t>
            </a:fld>
            <a:endParaRPr lang="en-US" dirty="0">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F71D4A-D5A3-4810-BBF3-DDD86F42285E}" type="slidenum">
              <a:rPr lang="en-US">
                <a:latin typeface="Calibri" pitchFamily="34" charset="0"/>
              </a:rPr>
              <a:pPr fontAlgn="base">
                <a:spcBef>
                  <a:spcPct val="0"/>
                </a:spcBef>
                <a:spcAft>
                  <a:spcPct val="0"/>
                </a:spcAft>
              </a:pPr>
              <a:t>40</a:t>
            </a:fld>
            <a:endParaRPr lang="en-US" dirty="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D6C0279-E5F3-4419-986F-B5957073BDA5}" type="slidenum">
              <a:rPr lang="en-US">
                <a:latin typeface="Calibri" pitchFamily="34" charset="0"/>
              </a:rPr>
              <a:pPr fontAlgn="base">
                <a:spcBef>
                  <a:spcPct val="0"/>
                </a:spcBef>
                <a:spcAft>
                  <a:spcPct val="0"/>
                </a:spcAft>
              </a:pPr>
              <a:t>41</a:t>
            </a:fld>
            <a:endParaRPr lang="en-US">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2B25E83-975C-471E-986A-C0BA6D5AEC99}" type="slidenum">
              <a:rPr lang="en-US">
                <a:latin typeface="Calibri" pitchFamily="34" charset="0"/>
              </a:rPr>
              <a:pPr fontAlgn="base">
                <a:spcBef>
                  <a:spcPct val="0"/>
                </a:spcBef>
                <a:spcAft>
                  <a:spcPct val="0"/>
                </a:spcAft>
              </a:pPr>
              <a:t>42</a:t>
            </a:fld>
            <a:endParaRPr lang="en-US" dirty="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0E296955-44EB-434F-8800-ABD0764F2159}" type="slidenum">
              <a:rPr lang="en-US">
                <a:latin typeface="Calibri" pitchFamily="34" charset="0"/>
              </a:rPr>
              <a:pPr fontAlgn="base">
                <a:spcBef>
                  <a:spcPct val="0"/>
                </a:spcBef>
                <a:spcAft>
                  <a:spcPct val="0"/>
                </a:spcAft>
              </a:pPr>
              <a:t>43</a:t>
            </a:fld>
            <a:endParaRPr lang="en-US" dirty="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0E296955-44EB-434F-8800-ABD0764F2159}" type="slidenum">
              <a:rPr lang="en-US">
                <a:latin typeface="Calibri" pitchFamily="34" charset="0"/>
              </a:rPr>
              <a:pPr fontAlgn="base">
                <a:spcBef>
                  <a:spcPct val="0"/>
                </a:spcBef>
                <a:spcAft>
                  <a:spcPct val="0"/>
                </a:spcAft>
              </a:pPr>
              <a:t>44</a:t>
            </a:fld>
            <a:endParaRPr lang="en-US" dirty="0">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0E296955-44EB-434F-8800-ABD0764F2159}" type="slidenum">
              <a:rPr lang="en-US">
                <a:latin typeface="Calibri" pitchFamily="34" charset="0"/>
              </a:rPr>
              <a:pPr fontAlgn="base">
                <a:spcBef>
                  <a:spcPct val="0"/>
                </a:spcBef>
                <a:spcAft>
                  <a:spcPct val="0"/>
                </a:spcAft>
              </a:pPr>
              <a:t>45</a:t>
            </a:fld>
            <a:endParaRPr lang="en-US" dirty="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0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6663C82-D667-467B-A83A-4944A4610236}" type="slidenum">
              <a:rPr lang="en-US">
                <a:latin typeface="Calibri" pitchFamily="34" charset="0"/>
              </a:rPr>
              <a:pPr fontAlgn="base">
                <a:spcBef>
                  <a:spcPct val="0"/>
                </a:spcBef>
                <a:spcAft>
                  <a:spcPct val="0"/>
                </a:spcAft>
              </a:pPr>
              <a:t>46</a:t>
            </a:fld>
            <a:endParaRPr lang="en-US" dirty="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The law regulated: clothing to wear, food to eat, method &amp; practice of worship, laws of uncleanness &amp; defilement, housing, neighbourly relations, relationships between man &amp; woman, days, weeks months &amp; years etc. </a:t>
            </a:r>
          </a:p>
          <a:p>
            <a:pPr>
              <a:spcBef>
                <a:spcPct val="0"/>
              </a:spcBef>
            </a:pPr>
            <a:endParaRPr lang="en-US" dirty="0" smtClean="0"/>
          </a:p>
          <a:p>
            <a:pPr>
              <a:spcBef>
                <a:spcPct val="0"/>
              </a:spcBef>
            </a:pPr>
            <a:r>
              <a:rPr lang="en-US" dirty="0" smtClean="0"/>
              <a:t>Each of these regulations were designed to move the individuals mind from the actual law or practice, back to the original Principle &amp; Purpose. </a:t>
            </a:r>
          </a:p>
          <a:p>
            <a:pPr>
              <a:spcBef>
                <a:spcPct val="0"/>
              </a:spcBef>
            </a:pPr>
            <a:endParaRPr lang="en-US" dirty="0" smtClean="0"/>
          </a:p>
          <a:p>
            <a:pPr>
              <a:spcBef>
                <a:spcPct val="0"/>
              </a:spcBef>
            </a:pPr>
            <a:endParaRPr lang="en-US" dirty="0" smtClean="0"/>
          </a:p>
          <a:p>
            <a:pPr>
              <a:spcBef>
                <a:spcPct val="0"/>
              </a:spcBef>
            </a:pPr>
            <a:r>
              <a:rPr lang="en-US" dirty="0" smtClean="0"/>
              <a:t>Deut 25:4 Do not muzzle the Ox that treads out the corn.</a:t>
            </a:r>
          </a:p>
          <a:p>
            <a:pPr>
              <a:spcBef>
                <a:spcPct val="0"/>
              </a:spcBef>
            </a:pPr>
            <a:r>
              <a:rPr lang="en-US" dirty="0" smtClean="0"/>
              <a:t>1.Cor.9:9 &amp; 1.Tim.5:17-18 Does God care for Oxen. No, this law was to teach a principle concerning our own life choices.</a:t>
            </a:r>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7D5E47-CF48-4ECE-B151-446D6314BDF3}" type="slidenum">
              <a:rPr lang="en-US">
                <a:latin typeface="Calibri" pitchFamily="34" charset="0"/>
              </a:rPr>
              <a:pPr fontAlgn="base">
                <a:spcBef>
                  <a:spcPct val="0"/>
                </a:spcBef>
                <a:spcAft>
                  <a:spcPct val="0"/>
                </a:spcAft>
              </a:pPr>
              <a:t>47</a:t>
            </a:fld>
            <a:endParaRPr lang="en-US" dirty="0">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The law of Christ is a principle based belief system. For example, see how Jesus dealt with the Jews in Matt.19: in the matter of divorce. A Principle/Purpose based answer.</a:t>
            </a:r>
          </a:p>
          <a:p>
            <a:pPr>
              <a:spcBef>
                <a:spcPct val="0"/>
              </a:spcBef>
            </a:pPr>
            <a:endParaRPr lang="en-US" dirty="0" smtClean="0"/>
          </a:p>
          <a:p>
            <a:pPr>
              <a:spcBef>
                <a:spcPct val="0"/>
              </a:spcBef>
            </a:pPr>
            <a:r>
              <a:rPr lang="en-US" dirty="0" smtClean="0"/>
              <a:t>Principles were designed to point the individual back to the purpose of God, and to produce a willing obedience </a:t>
            </a:r>
          </a:p>
          <a:p>
            <a:pPr>
              <a:spcBef>
                <a:spcPct val="0"/>
              </a:spcBef>
            </a:pPr>
            <a:endParaRPr lang="en-US" dirty="0" smtClean="0"/>
          </a:p>
          <a:p>
            <a:pPr>
              <a:spcBef>
                <a:spcPct val="0"/>
              </a:spcBef>
            </a:pPr>
            <a:r>
              <a:rPr lang="en-US" dirty="0" smtClean="0"/>
              <a:t>For example, notice Jesus words in Matt.19:3-8 where he argues with the Jews as to the meaning of the law, and goes back to Genesis to show his point.</a:t>
            </a:r>
          </a:p>
          <a:p>
            <a:pPr>
              <a:spcBef>
                <a:spcPct val="0"/>
              </a:spcBef>
            </a:pPr>
            <a:endParaRPr lang="en-US" dirty="0" smtClean="0"/>
          </a:p>
          <a:p>
            <a:pPr>
              <a:spcBef>
                <a:spcPct val="0"/>
              </a:spcBef>
            </a:pPr>
            <a:r>
              <a:rPr lang="en-US" dirty="0" smtClean="0"/>
              <a:t>Same principle as 1.Cor.10;26-24. All things are lawful, but not all things are expedient.</a:t>
            </a:r>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6E9FCB4-729C-4E25-AF2C-2CE1DEA144DC}" type="slidenum">
              <a:rPr lang="en-US">
                <a:latin typeface="Calibri" pitchFamily="34" charset="0"/>
              </a:rPr>
              <a:pPr fontAlgn="base">
                <a:spcBef>
                  <a:spcPct val="0"/>
                </a:spcBef>
                <a:spcAft>
                  <a:spcPct val="0"/>
                </a:spcAft>
              </a:pPr>
              <a:t>48</a:t>
            </a:fld>
            <a:endParaRPr lang="en-US" dirty="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C9ED50B-3081-457E-9BC1-E7FE06E96747}" type="slidenum">
              <a:rPr lang="en-US">
                <a:latin typeface="Calibri" pitchFamily="34" charset="0"/>
              </a:rPr>
              <a:pPr fontAlgn="base">
                <a:spcBef>
                  <a:spcPct val="0"/>
                </a:spcBef>
                <a:spcAft>
                  <a:spcPct val="0"/>
                </a:spcAft>
              </a:pPr>
              <a:t>49</a:t>
            </a:fld>
            <a:endParaRPr lang="en-US">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1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C2E3383-6A2C-4BD8-8B30-F89FAA803666}" type="slidenum">
              <a:rPr lang="en-US">
                <a:latin typeface="Calibri" pitchFamily="34" charset="0"/>
              </a:rPr>
              <a:pPr fontAlgn="base">
                <a:spcBef>
                  <a:spcPct val="0"/>
                </a:spcBef>
                <a:spcAft>
                  <a:spcPct val="0"/>
                </a:spcAft>
              </a:pPr>
              <a:t>50</a:t>
            </a:fld>
            <a:endParaRPr lang="en-US">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AA640F83-42A2-4690-89CE-66DB520FE2B8}" type="slidenum">
              <a:rPr lang="en-US">
                <a:latin typeface="Calibri" pitchFamily="34" charset="0"/>
              </a:rPr>
              <a:pPr fontAlgn="base">
                <a:spcBef>
                  <a:spcPct val="0"/>
                </a:spcBef>
                <a:spcAft>
                  <a:spcPct val="0"/>
                </a:spcAft>
              </a:pPr>
              <a:t>51</a:t>
            </a:fld>
            <a:endParaRPr lang="en-US">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6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9497173-A030-4199-A7B8-8D70C1EAA786}" type="slidenum">
              <a:rPr lang="en-US">
                <a:latin typeface="Calibri" pitchFamily="34" charset="0"/>
              </a:rPr>
              <a:pPr fontAlgn="base">
                <a:spcBef>
                  <a:spcPct val="0"/>
                </a:spcBef>
                <a:spcAft>
                  <a:spcPct val="0"/>
                </a:spcAft>
              </a:pPr>
              <a:t>52</a:t>
            </a:fld>
            <a:endParaRPr lang="en-US" dirty="0">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AB32B0F-60B8-4CCB-9806-3AAAC5209C3D}" type="slidenum">
              <a:rPr lang="en-US">
                <a:latin typeface="Calibri" pitchFamily="34" charset="0"/>
              </a:rPr>
              <a:pPr fontAlgn="base">
                <a:spcBef>
                  <a:spcPct val="0"/>
                </a:spcBef>
                <a:spcAft>
                  <a:spcPct val="0"/>
                </a:spcAft>
              </a:pPr>
              <a:t>53</a:t>
            </a:fld>
            <a:endParaRPr lang="en-US" dirty="0">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4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91BA4E75-17EB-4CEB-B16A-CF03A25B8983}" type="slidenum">
              <a:rPr lang="en-US">
                <a:latin typeface="Calibri" pitchFamily="34" charset="0"/>
              </a:rPr>
              <a:pPr fontAlgn="base">
                <a:spcBef>
                  <a:spcPct val="0"/>
                </a:spcBef>
                <a:spcAft>
                  <a:spcPct val="0"/>
                </a:spcAft>
              </a:pPr>
              <a:t>54</a:t>
            </a:fld>
            <a:endParaRPr lang="en-US" dirty="0">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5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5ACD1C1-6E92-4DF2-898F-3425A5530BB8}" type="slidenum">
              <a:rPr lang="en-US">
                <a:latin typeface="Calibri" pitchFamily="34" charset="0"/>
              </a:rPr>
              <a:pPr fontAlgn="base">
                <a:spcBef>
                  <a:spcPct val="0"/>
                </a:spcBef>
                <a:spcAft>
                  <a:spcPct val="0"/>
                </a:spcAft>
              </a:pPr>
              <a:t>55</a:t>
            </a:fld>
            <a:endParaRPr lang="en-US">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4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A1E4EF7-0625-4F90-88B0-78AE720ADD9A}" type="slidenum">
              <a:rPr lang="en-US">
                <a:latin typeface="Calibri" pitchFamily="34" charset="0"/>
              </a:rPr>
              <a:pPr fontAlgn="base">
                <a:spcBef>
                  <a:spcPct val="0"/>
                </a:spcBef>
                <a:spcAft>
                  <a:spcPct val="0"/>
                </a:spcAft>
              </a:pPr>
              <a:t>56</a:t>
            </a:fld>
            <a:endParaRPr lang="en-US">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9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99697CC-DCE8-4D9D-8233-A99884F077C7}" type="slidenum">
              <a:rPr lang="en-US">
                <a:latin typeface="Calibri" pitchFamily="34" charset="0"/>
              </a:rPr>
              <a:pPr fontAlgn="base">
                <a:spcBef>
                  <a:spcPct val="0"/>
                </a:spcBef>
                <a:spcAft>
                  <a:spcPct val="0"/>
                </a:spcAft>
              </a:pPr>
              <a:t>57</a:t>
            </a:fld>
            <a:endParaRPr lang="en-US">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0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B384420-43E3-4ACA-BEC7-6AB9C9D6DBA6}" type="slidenum">
              <a:rPr lang="en-US">
                <a:latin typeface="Calibri" pitchFamily="34" charset="0"/>
              </a:rPr>
              <a:pPr fontAlgn="base">
                <a:spcBef>
                  <a:spcPct val="0"/>
                </a:spcBef>
                <a:spcAft>
                  <a:spcPct val="0"/>
                </a:spcAft>
              </a:pPr>
              <a:t>58</a:t>
            </a:fld>
            <a:endParaRPr lang="en-US">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0AFBBA-D58B-4B62-AD5D-A8850896637E}"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0AFBBA-D58B-4B62-AD5D-A8850896637E}"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B6BD0A-840B-46D3-9AA6-FC732A9862B2}" type="slidenum">
              <a:rPr lang="en-US">
                <a:latin typeface="Calibri" pitchFamily="34" charset="0"/>
              </a:rPr>
              <a:pPr fontAlgn="base">
                <a:spcBef>
                  <a:spcPct val="0"/>
                </a:spcBef>
                <a:spcAft>
                  <a:spcPct val="0"/>
                </a:spcAft>
              </a:pPr>
              <a:t>61</a:t>
            </a:fld>
            <a:endParaRPr lang="en-US" dirty="0">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B6BD0A-840B-46D3-9AA6-FC732A9862B2}" type="slidenum">
              <a:rPr lang="en-US">
                <a:latin typeface="Calibri" pitchFamily="34" charset="0"/>
              </a:rPr>
              <a:pPr fontAlgn="base">
                <a:spcBef>
                  <a:spcPct val="0"/>
                </a:spcBef>
                <a:spcAft>
                  <a:spcPct val="0"/>
                </a:spcAft>
              </a:pPr>
              <a:t>62</a:t>
            </a:fld>
            <a:endParaRPr lang="en-US" dirty="0">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B6BD0A-840B-46D3-9AA6-FC732A9862B2}" type="slidenum">
              <a:rPr lang="en-US">
                <a:latin typeface="Calibri" pitchFamily="34" charset="0"/>
              </a:rPr>
              <a:pPr fontAlgn="base">
                <a:spcBef>
                  <a:spcPct val="0"/>
                </a:spcBef>
                <a:spcAft>
                  <a:spcPct val="0"/>
                </a:spcAft>
              </a:pPr>
              <a:t>63</a:t>
            </a:fld>
            <a:endParaRPr lang="en-US" dirty="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5BF8FCC3-AC23-457F-B0B0-4FF024C18E83}" type="slidenum">
              <a:rPr lang="en-US">
                <a:latin typeface="Calibri" pitchFamily="34" charset="0"/>
              </a:rPr>
              <a:pPr fontAlgn="base">
                <a:spcBef>
                  <a:spcPct val="0"/>
                </a:spcBef>
                <a:spcAft>
                  <a:spcPct val="0"/>
                </a:spcAft>
              </a:pPr>
              <a:t>64</a:t>
            </a:fld>
            <a:endParaRPr lang="en-US">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2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5B1FADD-5FF4-4801-902E-78939395CD1C}" type="slidenum">
              <a:rPr lang="en-US">
                <a:latin typeface="Calibri" pitchFamily="34" charset="0"/>
              </a:rPr>
              <a:pPr fontAlgn="base">
                <a:spcBef>
                  <a:spcPct val="0"/>
                </a:spcBef>
                <a:spcAft>
                  <a:spcPct val="0"/>
                </a:spcAft>
              </a:pPr>
              <a:t>65</a:t>
            </a:fld>
            <a:endParaRPr lang="en-US">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D4CF170-EBBE-4A18-9A65-CB1670548805}" type="slidenum">
              <a:rPr lang="en-US">
                <a:latin typeface="Calibri" pitchFamily="34" charset="0"/>
              </a:rPr>
              <a:pPr fontAlgn="base">
                <a:spcBef>
                  <a:spcPct val="0"/>
                </a:spcBef>
                <a:spcAft>
                  <a:spcPct val="0"/>
                </a:spcAft>
              </a:pPr>
              <a:t>66</a:t>
            </a:fld>
            <a:endParaRPr lang="en-US">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8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5176E2E-D776-444B-98F6-111B4737880D}" type="slidenum">
              <a:rPr lang="en-US">
                <a:latin typeface="Calibri" pitchFamily="34" charset="0"/>
              </a:rPr>
              <a:pPr fontAlgn="base">
                <a:spcBef>
                  <a:spcPct val="0"/>
                </a:spcBef>
                <a:spcAft>
                  <a:spcPct val="0"/>
                </a:spcAft>
              </a:pPr>
              <a:t>67</a:t>
            </a:fld>
            <a:endParaRPr lang="en-US">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B6F23E1-2690-40AA-AF30-024DEF02D92C}" type="slidenum">
              <a:rPr lang="en-US">
                <a:latin typeface="Calibri" pitchFamily="34" charset="0"/>
              </a:rPr>
              <a:pPr fontAlgn="base">
                <a:spcBef>
                  <a:spcPct val="0"/>
                </a:spcBef>
                <a:spcAft>
                  <a:spcPct val="0"/>
                </a:spcAft>
              </a:pPr>
              <a:t>68</a:t>
            </a:fld>
            <a:endParaRPr lang="en-US">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5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32D4423-D7E0-420E-8C9B-F2A1F86EC96F}" type="slidenum">
              <a:rPr lang="en-US">
                <a:latin typeface="Calibri" pitchFamily="34" charset="0"/>
              </a:rPr>
              <a:pPr fontAlgn="base">
                <a:spcBef>
                  <a:spcPct val="0"/>
                </a:spcBef>
                <a:spcAft>
                  <a:spcPct val="0"/>
                </a:spcAft>
              </a:pPr>
              <a:t>69</a:t>
            </a:fld>
            <a:endParaRPr lang="en-US" dirty="0">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70</a:t>
            </a:fld>
            <a:endParaRPr lang="en-US">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4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A6A21AA0-E06E-458D-96CE-CBF737643FAE}" type="slidenum">
              <a:rPr lang="en-US">
                <a:latin typeface="Calibri" pitchFamily="34" charset="0"/>
              </a:rPr>
              <a:pPr fontAlgn="base">
                <a:spcBef>
                  <a:spcPct val="0"/>
                </a:spcBef>
                <a:spcAft>
                  <a:spcPct val="0"/>
                </a:spcAft>
              </a:pPr>
              <a:t>71</a:t>
            </a:fld>
            <a:endParaRPr lang="en-US">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5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1C2EE78C-901F-45B5-907B-531133CB8444}" type="slidenum">
              <a:rPr lang="en-US">
                <a:latin typeface="Calibri" pitchFamily="34" charset="0"/>
              </a:rPr>
              <a:pPr fontAlgn="base">
                <a:spcBef>
                  <a:spcPct val="0"/>
                </a:spcBef>
                <a:spcAft>
                  <a:spcPct val="0"/>
                </a:spcAft>
              </a:pPr>
              <a:t>72</a:t>
            </a:fld>
            <a:endParaRPr lang="en-US">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4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9EA7C1B-8DDB-42D2-8A3B-898BAD203FB4}" type="slidenum">
              <a:rPr lang="en-US">
                <a:latin typeface="Calibri" pitchFamily="34" charset="0"/>
              </a:rPr>
              <a:pPr fontAlgn="base">
                <a:spcBef>
                  <a:spcPct val="0"/>
                </a:spcBef>
                <a:spcAft>
                  <a:spcPct val="0"/>
                </a:spcAft>
              </a:pPr>
              <a:t>73</a:t>
            </a:fld>
            <a:endParaRPr lang="en-US">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7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5091CEA-5066-461B-8CBC-C5D60E529C4A}" type="slidenum">
              <a:rPr lang="en-US">
                <a:latin typeface="Calibri" pitchFamily="34" charset="0"/>
              </a:rPr>
              <a:pPr fontAlgn="base">
                <a:spcBef>
                  <a:spcPct val="0"/>
                </a:spcBef>
                <a:spcAft>
                  <a:spcPct val="0"/>
                </a:spcAft>
              </a:pPr>
              <a:t>74</a:t>
            </a:fld>
            <a:endParaRPr lang="en-US">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8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2C1855B-C071-4F4D-817F-1193044F344C}" type="slidenum">
              <a:rPr lang="en-US">
                <a:latin typeface="Calibri" pitchFamily="34" charset="0"/>
              </a:rPr>
              <a:pPr fontAlgn="base">
                <a:spcBef>
                  <a:spcPct val="0"/>
                </a:spcBef>
                <a:spcAft>
                  <a:spcPct val="0"/>
                </a:spcAft>
              </a:pPr>
              <a:t>75</a:t>
            </a:fld>
            <a:endParaRPr lang="en-US">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908D970-CE6A-491A-B07B-D98ED3E1880D}" type="slidenum">
              <a:rPr lang="en-US">
                <a:latin typeface="Calibri" pitchFamily="34" charset="0"/>
              </a:rPr>
              <a:pPr fontAlgn="base">
                <a:spcBef>
                  <a:spcPct val="0"/>
                </a:spcBef>
                <a:spcAft>
                  <a:spcPct val="0"/>
                </a:spcAft>
              </a:pPr>
              <a:t>76</a:t>
            </a:fld>
            <a:endParaRPr lang="en-US" dirty="0">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77</a:t>
            </a:fld>
            <a:endParaRPr lang="en-US" dirty="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86806B2-96A3-47F8-BB18-4DF64B937000}" type="slidenum">
              <a:rPr lang="en-US">
                <a:latin typeface="Calibri" pitchFamily="34" charset="0"/>
              </a:rPr>
              <a:pPr fontAlgn="base">
                <a:spcBef>
                  <a:spcPct val="0"/>
                </a:spcBef>
                <a:spcAft>
                  <a:spcPct val="0"/>
                </a:spcAft>
              </a:pPr>
              <a:t>78</a:t>
            </a:fld>
            <a:endParaRPr lang="en-US" dirty="0">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48AA494-839D-4745-B703-BB23614D401A}" type="slidenum">
              <a:rPr lang="en-US">
                <a:latin typeface="Calibri" pitchFamily="34" charset="0"/>
              </a:rPr>
              <a:pPr fontAlgn="base">
                <a:spcBef>
                  <a:spcPct val="0"/>
                </a:spcBef>
                <a:spcAft>
                  <a:spcPct val="0"/>
                </a:spcAft>
              </a:pPr>
              <a:t>79</a:t>
            </a:fld>
            <a:endParaRPr lang="en-US">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3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8917679-3F0F-4A32-9C7C-E9601E88ED83}" type="slidenum">
              <a:rPr lang="en-US">
                <a:latin typeface="Calibri" pitchFamily="34" charset="0"/>
              </a:rPr>
              <a:pPr fontAlgn="base">
                <a:spcBef>
                  <a:spcPct val="0"/>
                </a:spcBef>
                <a:spcAft>
                  <a:spcPct val="0"/>
                </a:spcAft>
              </a:pPr>
              <a:t>80</a:t>
            </a:fld>
            <a:endParaRPr lang="en-US">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4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3C799DB-117B-488B-96AB-883429253BDF}" type="slidenum">
              <a:rPr lang="en-US">
                <a:latin typeface="Calibri" pitchFamily="34" charset="0"/>
              </a:rPr>
              <a:pPr fontAlgn="base">
                <a:spcBef>
                  <a:spcPct val="0"/>
                </a:spcBef>
                <a:spcAft>
                  <a:spcPct val="0"/>
                </a:spcAft>
              </a:pPr>
              <a:t>81</a:t>
            </a:fld>
            <a:endParaRPr lang="en-US">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6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8A50B4F-62AF-490E-8E31-52CAA3A06AC7}" type="slidenum">
              <a:rPr lang="en-US">
                <a:latin typeface="Calibri" pitchFamily="34" charset="0"/>
              </a:rPr>
              <a:pPr fontAlgn="base">
                <a:spcBef>
                  <a:spcPct val="0"/>
                </a:spcBef>
                <a:spcAft>
                  <a:spcPct val="0"/>
                </a:spcAft>
              </a:pPr>
              <a:t>82</a:t>
            </a:fld>
            <a:endParaRPr lang="en-US">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83</a:t>
            </a:fld>
            <a:endParaRPr lang="en-US">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72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D3593EE-25CE-479C-85B9-D799E69E4A38}" type="slidenum">
              <a:rPr lang="en-US">
                <a:latin typeface="Calibri" pitchFamily="34" charset="0"/>
              </a:rPr>
              <a:pPr fontAlgn="base">
                <a:spcBef>
                  <a:spcPct val="0"/>
                </a:spcBef>
                <a:spcAft>
                  <a:spcPct val="0"/>
                </a:spcAft>
              </a:pPr>
              <a:t>84</a:t>
            </a:fld>
            <a:endParaRPr lang="en-US">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smtClean="0"/>
              <a:t>Our main theme is about “the truth”, and the truth we are speaking about has reference back to God as the singular standard. We are not speaking about the relativistic concept of truth of humanism, but the absolute truth which is founded upon the revelation of the ONLY TRUE GOD.</a:t>
            </a:r>
          </a:p>
        </p:txBody>
      </p:sp>
      <p:sp>
        <p:nvSpPr>
          <p:cNvPr id="237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106D9642-E177-48EA-83B3-786B92952999}" type="slidenum">
              <a:rPr lang="en-US">
                <a:latin typeface="Calibri" pitchFamily="34" charset="0"/>
              </a:rPr>
              <a:pPr fontAlgn="base">
                <a:spcBef>
                  <a:spcPct val="0"/>
                </a:spcBef>
                <a:spcAft>
                  <a:spcPct val="0"/>
                </a:spcAft>
              </a:pPr>
              <a:t>85</a:t>
            </a:fld>
            <a:endParaRPr lang="en-US">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75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FE3CBD-7E96-4963-AA63-689B65414C19}" type="slidenum">
              <a:rPr lang="en-US">
                <a:latin typeface="Calibri" pitchFamily="34" charset="0"/>
              </a:rPr>
              <a:pPr fontAlgn="base">
                <a:spcBef>
                  <a:spcPct val="0"/>
                </a:spcBef>
                <a:spcAft>
                  <a:spcPct val="0"/>
                </a:spcAft>
              </a:pPr>
              <a:t>86</a:t>
            </a:fld>
            <a:endParaRPr lang="en-US">
              <a:latin typeface="Calibri"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86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1B76076-B621-48E9-BD4E-F48059E6AE5E}" type="slidenum">
              <a:rPr lang="en-US">
                <a:solidFill>
                  <a:srgbClr val="000000"/>
                </a:solidFill>
                <a:latin typeface="Calibri" pitchFamily="34" charset="0"/>
              </a:rPr>
              <a:pPr fontAlgn="base">
                <a:spcBef>
                  <a:spcPct val="0"/>
                </a:spcBef>
                <a:spcAft>
                  <a:spcPct val="0"/>
                </a:spcAft>
              </a:pPr>
              <a:t>87</a:t>
            </a:fld>
            <a:endParaRPr lang="en-US">
              <a:solidFill>
                <a:srgbClr val="000000"/>
              </a:solidFill>
              <a:latin typeface="Calibri"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8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1F80CEF-6B1C-42A7-AA47-2D2824A5B4D7}" type="slidenum">
              <a:rPr lang="en-US">
                <a:latin typeface="Calibri" pitchFamily="34" charset="0"/>
              </a:rPr>
              <a:pPr fontAlgn="base">
                <a:spcBef>
                  <a:spcPct val="0"/>
                </a:spcBef>
                <a:spcAft>
                  <a:spcPct val="0"/>
                </a:spcAft>
              </a:pPr>
              <a:t>88</a:t>
            </a:fld>
            <a:endParaRPr lang="en-US">
              <a:latin typeface="Calibri"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6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FF1A109-AD71-41AF-86BE-47AA1C254661}" type="slidenum">
              <a:rPr lang="en-US">
                <a:latin typeface="Calibri" pitchFamily="34" charset="0"/>
              </a:rPr>
              <a:pPr fontAlgn="base">
                <a:spcBef>
                  <a:spcPct val="0"/>
                </a:spcBef>
                <a:spcAft>
                  <a:spcPct val="0"/>
                </a:spcAft>
              </a:pPr>
              <a:t>89</a:t>
            </a:fld>
            <a:endParaRPr lang="en-US">
              <a:latin typeface="Calibri"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9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BC82-9D5B-42FD-A021-FF83E666C06E}" type="slidenum">
              <a:rPr lang="en-US">
                <a:latin typeface="Calibri" pitchFamily="34" charset="0"/>
              </a:rPr>
              <a:pPr fontAlgn="base">
                <a:spcBef>
                  <a:spcPct val="0"/>
                </a:spcBef>
                <a:spcAft>
                  <a:spcPct val="0"/>
                </a:spcAft>
              </a:pPr>
              <a:t>90</a:t>
            </a:fld>
            <a:endParaRPr lang="en-US">
              <a:latin typeface="Calibri"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0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76946C7-7919-4082-964F-C5FD804252D1}" type="slidenum">
              <a:rPr lang="en-US">
                <a:latin typeface="Calibri" pitchFamily="34" charset="0"/>
              </a:rPr>
              <a:pPr fontAlgn="base">
                <a:spcBef>
                  <a:spcPct val="0"/>
                </a:spcBef>
                <a:spcAft>
                  <a:spcPct val="0"/>
                </a:spcAft>
              </a:pPr>
              <a:t>91</a:t>
            </a:fld>
            <a:endParaRPr lang="en-US">
              <a:latin typeface="Calibri"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1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2EC35C-50D6-4F27-8B9F-8240F862DB4E}" type="slidenum">
              <a:rPr lang="en-US">
                <a:latin typeface="Calibri" pitchFamily="34" charset="0"/>
              </a:rPr>
              <a:pPr fontAlgn="base">
                <a:spcBef>
                  <a:spcPct val="0"/>
                </a:spcBef>
                <a:spcAft>
                  <a:spcPct val="0"/>
                </a:spcAft>
              </a:pPr>
              <a:t>92</a:t>
            </a:fld>
            <a:endParaRPr lang="en-US">
              <a:latin typeface="Calibri"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2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FB419E4-8B69-45A2-9E7C-A9AB390CDCAD}" type="slidenum">
              <a:rPr lang="en-US">
                <a:latin typeface="Calibri" pitchFamily="34" charset="0"/>
              </a:rPr>
              <a:pPr fontAlgn="base">
                <a:spcBef>
                  <a:spcPct val="0"/>
                </a:spcBef>
                <a:spcAft>
                  <a:spcPct val="0"/>
                </a:spcAft>
              </a:pPr>
              <a:t>93</a:t>
            </a:fld>
            <a:endParaRPr lang="en-US">
              <a:latin typeface="Calibri"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3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691E73EC-8B55-43EA-92F0-EF24FDB58DA1}" type="slidenum">
              <a:rPr lang="en-US">
                <a:latin typeface="Calibri" pitchFamily="34" charset="0"/>
              </a:rPr>
              <a:pPr fontAlgn="base">
                <a:spcBef>
                  <a:spcPct val="0"/>
                </a:spcBef>
                <a:spcAft>
                  <a:spcPct val="0"/>
                </a:spcAft>
              </a:pPr>
              <a:t>94</a:t>
            </a:fld>
            <a:endParaRPr lang="en-US">
              <a:latin typeface="Calibri"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4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CB713A2-C268-4677-819C-DE41D316C398}" type="slidenum">
              <a:rPr lang="en-US">
                <a:latin typeface="Calibri" pitchFamily="34" charset="0"/>
              </a:rPr>
              <a:pPr fontAlgn="base">
                <a:spcBef>
                  <a:spcPct val="0"/>
                </a:spcBef>
                <a:spcAft>
                  <a:spcPct val="0"/>
                </a:spcAft>
              </a:pPr>
              <a:t>95</a:t>
            </a:fld>
            <a:endParaRPr lang="en-US">
              <a:latin typeface="Calibri"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84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8A46D56-B9D1-4D01-8EF1-C33D5E782885}" type="slidenum">
              <a:rPr lang="en-US">
                <a:solidFill>
                  <a:srgbClr val="000000"/>
                </a:solidFill>
                <a:latin typeface="Calibri" pitchFamily="34" charset="0"/>
              </a:rPr>
              <a:pPr fontAlgn="base">
                <a:spcBef>
                  <a:spcPct val="0"/>
                </a:spcBef>
                <a:spcAft>
                  <a:spcPct val="0"/>
                </a:spcAft>
              </a:pPr>
              <a:t>96</a:t>
            </a:fld>
            <a:endParaRPr lang="en-US">
              <a:solidFill>
                <a:srgbClr val="000000"/>
              </a:solidFill>
              <a:latin typeface="Calibri"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0C2832-BA08-4178-925F-C1A139B154C6}" type="slidenum">
              <a:rPr lang="en-US">
                <a:solidFill>
                  <a:srgbClr val="000000"/>
                </a:solidFill>
                <a:latin typeface="Calibri" pitchFamily="34" charset="0"/>
              </a:rPr>
              <a:pPr fontAlgn="base">
                <a:spcBef>
                  <a:spcPct val="0"/>
                </a:spcBef>
                <a:spcAft>
                  <a:spcPct val="0"/>
                </a:spcAft>
              </a:pPr>
              <a:t>97</a:t>
            </a:fld>
            <a:endParaRPr lang="en-US">
              <a:solidFill>
                <a:srgbClr val="000000"/>
              </a:solidFill>
              <a:latin typeface="Calibri"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67478CB-B0D9-44DC-BFCF-F314317E68C8}" type="slidenum">
              <a:rPr lang="en-US">
                <a:latin typeface="Calibri" pitchFamily="34" charset="0"/>
              </a:rPr>
              <a:pPr fontAlgn="base">
                <a:spcBef>
                  <a:spcPct val="0"/>
                </a:spcBef>
                <a:spcAft>
                  <a:spcPct val="0"/>
                </a:spcAft>
              </a:pPr>
              <a:t>98</a:t>
            </a:fld>
            <a:endParaRPr lang="en-US">
              <a:latin typeface="Calibri"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E67478CB-B0D9-44DC-BFCF-F314317E68C8}" type="slidenum">
              <a:rPr lang="en-US">
                <a:latin typeface="Calibri" pitchFamily="34" charset="0"/>
              </a:rPr>
              <a:pPr fontAlgn="base">
                <a:spcBef>
                  <a:spcPct val="0"/>
                </a:spcBef>
                <a:spcAft>
                  <a:spcPct val="0"/>
                </a:spcAft>
              </a:pPr>
              <a:t>99</a:t>
            </a:fld>
            <a:endParaRPr lang="en-US">
              <a:latin typeface="Calibri"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100</a:t>
            </a:fld>
            <a:endParaRPr lang="en-US">
              <a:latin typeface="Calibri"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2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974C1849-15E8-4DC8-97CD-01EE3FFE975A}" type="slidenum">
              <a:rPr lang="en-US">
                <a:latin typeface="Calibri" pitchFamily="34" charset="0"/>
              </a:rPr>
              <a:pPr fontAlgn="base">
                <a:spcBef>
                  <a:spcPct val="0"/>
                </a:spcBef>
                <a:spcAft>
                  <a:spcPct val="0"/>
                </a:spcAft>
              </a:pPr>
              <a:t>101</a:t>
            </a:fld>
            <a:endParaRPr lang="en-US">
              <a:latin typeface="Calibri"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87D6560-0E61-4EAA-920A-D234AD74FBBE}" type="slidenum">
              <a:rPr lang="en-US">
                <a:latin typeface="Calibri" pitchFamily="34" charset="0"/>
              </a:rPr>
              <a:pPr fontAlgn="base">
                <a:spcBef>
                  <a:spcPct val="0"/>
                </a:spcBef>
                <a:spcAft>
                  <a:spcPct val="0"/>
                </a:spcAft>
              </a:pPr>
              <a:t>102</a:t>
            </a:fld>
            <a:endParaRPr lang="en-US">
              <a:latin typeface="Calibri"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0C2832-BA08-4178-925F-C1A139B154C6}" type="slidenum">
              <a:rPr lang="en-US">
                <a:solidFill>
                  <a:srgbClr val="000000"/>
                </a:solidFill>
                <a:latin typeface="Calibri" pitchFamily="34" charset="0"/>
              </a:rPr>
              <a:pPr fontAlgn="base">
                <a:spcBef>
                  <a:spcPct val="0"/>
                </a:spcBef>
                <a:spcAft>
                  <a:spcPct val="0"/>
                </a:spcAft>
              </a:pPr>
              <a:t>103</a:t>
            </a:fld>
            <a:endParaRPr lang="en-US">
              <a:solidFill>
                <a:srgbClr val="000000"/>
              </a:solidFill>
              <a:latin typeface="Calibri" pitchFamily="34" charset="0"/>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Evangelical model =&gt; Basically believe in full inspiration now, and that their leaders are endowed with full apostolic – that is, inspired authority. The number of corrupt leaders in this group is a clear sign that their confidence is in themselves, and that they speak by presumption. Deut.18:20 – Under the law, punishment for this was death. </a:t>
            </a:r>
          </a:p>
        </p:txBody>
      </p:sp>
      <p:sp>
        <p:nvSpPr>
          <p:cNvPr id="305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EC8AC01-8D51-436E-8980-C8944FE4A63F}" type="slidenum">
              <a:rPr lang="en-US">
                <a:latin typeface="Calibri" pitchFamily="34" charset="0"/>
              </a:rPr>
              <a:pPr fontAlgn="base">
                <a:spcBef>
                  <a:spcPct val="0"/>
                </a:spcBef>
                <a:spcAft>
                  <a:spcPct val="0"/>
                </a:spcAft>
              </a:pPr>
              <a:t>104</a:t>
            </a:fld>
            <a:endParaRPr lang="en-US">
              <a:latin typeface="Calibri" pitchFamily="34" charset="0"/>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7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F6A70B9-478A-47BA-85E2-78916BE38723}" type="slidenum">
              <a:rPr lang="en-US">
                <a:latin typeface="Calibri" pitchFamily="34" charset="0"/>
              </a:rPr>
              <a:pPr fontAlgn="base">
                <a:spcBef>
                  <a:spcPct val="0"/>
                </a:spcBef>
                <a:spcAft>
                  <a:spcPct val="0"/>
                </a:spcAft>
              </a:pPr>
              <a:t>105</a:t>
            </a:fld>
            <a:endParaRPr lang="en-US">
              <a:latin typeface="Calibri" pitchFamily="34"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78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7771A4D-0860-4C9D-8BEB-7BC115ED1E56}" type="slidenum">
              <a:rPr lang="en-US">
                <a:latin typeface="Calibri" pitchFamily="34" charset="0"/>
              </a:rPr>
              <a:pPr fontAlgn="base">
                <a:spcBef>
                  <a:spcPct val="0"/>
                </a:spcBef>
                <a:spcAft>
                  <a:spcPct val="0"/>
                </a:spcAft>
              </a:pPr>
              <a:t>106</a:t>
            </a:fld>
            <a:endParaRPr lang="en-US">
              <a:latin typeface="Calibri" pitchFamily="34"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79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81E59F6-1CE2-4EC8-AC86-87023808FA6D}" type="slidenum">
              <a:rPr lang="en-US">
                <a:latin typeface="Calibri" pitchFamily="34" charset="0"/>
              </a:rPr>
              <a:pPr fontAlgn="base">
                <a:spcBef>
                  <a:spcPct val="0"/>
                </a:spcBef>
                <a:spcAft>
                  <a:spcPct val="0"/>
                </a:spcAft>
              </a:pPr>
              <a:t>107</a:t>
            </a:fld>
            <a:endParaRPr lang="en-US">
              <a:latin typeface="Calibri" pitchFamily="34"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80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053B5A8-8A7C-4918-AF0F-1B6369738A59}" type="slidenum">
              <a:rPr lang="en-US">
                <a:latin typeface="Calibri" pitchFamily="34" charset="0"/>
              </a:rPr>
              <a:pPr fontAlgn="base">
                <a:spcBef>
                  <a:spcPct val="0"/>
                </a:spcBef>
                <a:spcAft>
                  <a:spcPct val="0"/>
                </a:spcAft>
              </a:pPr>
              <a:t>108</a:t>
            </a:fld>
            <a:endParaRPr lang="en-US">
              <a:latin typeface="Calibri"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1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0320EFC-F846-46F3-BA27-769F7190EEEF}" type="slidenum">
              <a:rPr lang="en-US">
                <a:latin typeface="Calibri" pitchFamily="34" charset="0"/>
              </a:rPr>
              <a:pPr fontAlgn="base">
                <a:spcBef>
                  <a:spcPct val="0"/>
                </a:spcBef>
                <a:spcAft>
                  <a:spcPct val="0"/>
                </a:spcAft>
              </a:pPr>
              <a:t>109</a:t>
            </a:fld>
            <a:endParaRPr lang="en-US">
              <a:latin typeface="Calibri" pitchFamily="34"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0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D5D8EE8-DAFA-4141-9D98-BE51211FFC9E}" type="slidenum">
              <a:rPr lang="en-US">
                <a:latin typeface="Calibri" pitchFamily="34" charset="0"/>
              </a:rPr>
              <a:pPr fontAlgn="base">
                <a:spcBef>
                  <a:spcPct val="0"/>
                </a:spcBef>
                <a:spcAft>
                  <a:spcPct val="0"/>
                </a:spcAft>
              </a:pPr>
              <a:t>110</a:t>
            </a:fld>
            <a:endParaRPr lang="en-US">
              <a:latin typeface="Calibri"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3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20476FB-9827-45AA-BA67-67E6B5238A86}" type="slidenum">
              <a:rPr lang="en-US">
                <a:latin typeface="Calibri" pitchFamily="34" charset="0"/>
              </a:rPr>
              <a:pPr fontAlgn="base">
                <a:spcBef>
                  <a:spcPct val="0"/>
                </a:spcBef>
                <a:spcAft>
                  <a:spcPct val="0"/>
                </a:spcAft>
              </a:pPr>
              <a:t>111</a:t>
            </a:fld>
            <a:endParaRPr lang="en-US">
              <a:latin typeface="Calibri" pitchFamily="34"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2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123C2B3-5B09-4C01-BF0F-AB00BFBB8CF2}" type="slidenum">
              <a:rPr lang="en-US">
                <a:latin typeface="Calibri" pitchFamily="34" charset="0"/>
              </a:rPr>
              <a:pPr fontAlgn="base">
                <a:spcBef>
                  <a:spcPct val="0"/>
                </a:spcBef>
                <a:spcAft>
                  <a:spcPct val="0"/>
                </a:spcAft>
              </a:pPr>
              <a:t>112</a:t>
            </a:fld>
            <a:endParaRPr lang="en-US">
              <a:latin typeface="Calibri"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6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AEF68772-5D52-49DC-BCB2-BCE240E0C001}" type="slidenum">
              <a:rPr lang="en-US">
                <a:latin typeface="Calibri" pitchFamily="34" charset="0"/>
              </a:rPr>
              <a:pPr fontAlgn="base">
                <a:spcBef>
                  <a:spcPct val="0"/>
                </a:spcBef>
                <a:spcAft>
                  <a:spcPct val="0"/>
                </a:spcAft>
              </a:pPr>
              <a:t>113</a:t>
            </a:fld>
            <a:endParaRPr lang="en-US">
              <a:latin typeface="Calibri"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9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D772335-C92A-4767-9E98-28840984B98C}" type="slidenum">
              <a:rPr lang="en-US">
                <a:latin typeface="Calibri" pitchFamily="34" charset="0"/>
              </a:rPr>
              <a:pPr fontAlgn="base">
                <a:spcBef>
                  <a:spcPct val="0"/>
                </a:spcBef>
                <a:spcAft>
                  <a:spcPct val="0"/>
                </a:spcAft>
              </a:pPr>
              <a:t>114</a:t>
            </a:fld>
            <a:endParaRPr lang="en-US">
              <a:latin typeface="Calibri"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6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A924B46-FD26-45AF-BC6E-41C4C5A077C1}" type="slidenum">
              <a:rPr lang="en-US">
                <a:latin typeface="Calibri" pitchFamily="34" charset="0"/>
              </a:rPr>
              <a:pPr fontAlgn="base">
                <a:spcBef>
                  <a:spcPct val="0"/>
                </a:spcBef>
                <a:spcAft>
                  <a:spcPct val="0"/>
                </a:spcAft>
              </a:pPr>
              <a:t>115</a:t>
            </a:fld>
            <a:endParaRPr lang="en-US">
              <a:latin typeface="Calibri"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7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A9C6CA4-7BCC-4B84-9C45-616F9BA41C9F}" type="slidenum">
              <a:rPr lang="en-US">
                <a:latin typeface="Calibri" pitchFamily="34" charset="0"/>
              </a:rPr>
              <a:pPr fontAlgn="base">
                <a:spcBef>
                  <a:spcPct val="0"/>
                </a:spcBef>
                <a:spcAft>
                  <a:spcPct val="0"/>
                </a:spcAft>
              </a:pPr>
              <a:t>116</a:t>
            </a:fld>
            <a:endParaRPr lang="en-US">
              <a:latin typeface="Calibri"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11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63EB406-7194-4597-A00A-F88E2A625C06}" type="slidenum">
              <a:rPr lang="en-US">
                <a:latin typeface="Calibri" pitchFamily="34" charset="0"/>
              </a:rPr>
              <a:pPr fontAlgn="base">
                <a:spcBef>
                  <a:spcPct val="0"/>
                </a:spcBef>
                <a:spcAft>
                  <a:spcPct val="0"/>
                </a:spcAft>
              </a:pPr>
              <a:t>117</a:t>
            </a:fld>
            <a:endParaRPr lang="en-US">
              <a:latin typeface="Calibri" pitchFamily="34"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General Comment: We must read references like this to grasp their intended meaning and context, rather than to argue against an alleged misuse of the reference. To know the truth is to know what the WORD says, not what it doesn’t say. HG Wells made a valid comment, when he observed that religious people often know what they don’t believe, rather than having a good grounding in what they do believe.</a:t>
            </a:r>
          </a:p>
        </p:txBody>
      </p:sp>
      <p:sp>
        <p:nvSpPr>
          <p:cNvPr id="245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7DE6FB9-5F6C-4817-B30D-537AA1708B2B}" type="slidenum">
              <a:rPr lang="en-US">
                <a:latin typeface="Calibri" pitchFamily="34" charset="0"/>
              </a:rPr>
              <a:pPr fontAlgn="base">
                <a:spcBef>
                  <a:spcPct val="0"/>
                </a:spcBef>
                <a:spcAft>
                  <a:spcPct val="0"/>
                </a:spcAft>
              </a:pPr>
              <a:t>118</a:t>
            </a:fld>
            <a:endParaRPr lang="en-US">
              <a:latin typeface="Calibri"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119</a:t>
            </a:fld>
            <a:endParaRPr lang="en-US">
              <a:solidFill>
                <a:srgbClr val="000000"/>
              </a:solidFill>
              <a:latin typeface="Calibri"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120</a:t>
            </a:fld>
            <a:endParaRPr lang="en-US">
              <a:solidFill>
                <a:srgbClr val="000000"/>
              </a:solidFill>
              <a:latin typeface="Calibri"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121</a:t>
            </a:fld>
            <a:endParaRPr lang="en-US">
              <a:solidFill>
                <a:srgbClr val="000000"/>
              </a:solidFill>
              <a:latin typeface="Calibri" pitchFamily="34"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122</a:t>
            </a:fld>
            <a:endParaRPr lang="en-US">
              <a:solidFill>
                <a:srgbClr val="000000"/>
              </a:solidFill>
              <a:latin typeface="Calibri"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123</a:t>
            </a:fld>
            <a:endParaRPr lang="en-US">
              <a:solidFill>
                <a:srgbClr val="000000"/>
              </a:solidFill>
              <a:latin typeface="Calibri"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124</a:t>
            </a:fld>
            <a:endParaRPr lang="en-US">
              <a:solidFill>
                <a:srgbClr val="000000"/>
              </a:solidFill>
              <a:latin typeface="Calibri" pitchFamily="34" charset="0"/>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125</a:t>
            </a:fld>
            <a:endParaRPr lang="en-US">
              <a:solidFill>
                <a:srgbClr val="000000"/>
              </a:solidFill>
              <a:latin typeface="Calibri"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126</a:t>
            </a:fld>
            <a:endParaRPr lang="en-US">
              <a:solidFill>
                <a:srgbClr val="000000"/>
              </a:solidFill>
              <a:latin typeface="Calibri" pitchFamily="34" charset="0"/>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127</a:t>
            </a:fld>
            <a:endParaRPr lang="en-US">
              <a:solidFill>
                <a:srgbClr val="000000"/>
              </a:solidFill>
              <a:latin typeface="Calibri"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128</a:t>
            </a:fld>
            <a:endParaRPr lang="en-US">
              <a:solidFill>
                <a:srgbClr val="000000"/>
              </a:solidFill>
              <a:latin typeface="Calibri" pitchFamily="34"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129</a:t>
            </a:fld>
            <a:endParaRPr lang="en-US">
              <a:solidFill>
                <a:srgbClr val="000000"/>
              </a:solidFill>
              <a:latin typeface="Calibri" pitchFamily="34"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17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53AD06-384D-4EDE-A377-0C7BBC4E64A0}" type="slidenum">
              <a:rPr lang="en-US">
                <a:solidFill>
                  <a:prstClr val="black"/>
                </a:solidFill>
                <a:latin typeface="Calibri" pitchFamily="34" charset="0"/>
              </a:rPr>
              <a:pPr/>
              <a:t>130</a:t>
            </a:fld>
            <a:endParaRPr lang="en-US" dirty="0">
              <a:solidFill>
                <a:prstClr val="black"/>
              </a:solidFill>
              <a:latin typeface="Calibri" pitchFamily="34" charset="0"/>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131</a:t>
            </a:fld>
            <a:endParaRPr lang="en-US" dirty="0">
              <a:solidFill>
                <a:prstClr val="black"/>
              </a:solidFill>
              <a:latin typeface="Calibri" pitchFamily="34"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0C2832-BA08-4178-925F-C1A139B154C6}" type="slidenum">
              <a:rPr lang="en-US">
                <a:solidFill>
                  <a:srgbClr val="000000"/>
                </a:solidFill>
                <a:latin typeface="Calibri" pitchFamily="34" charset="0"/>
              </a:rPr>
              <a:pPr fontAlgn="base">
                <a:spcBef>
                  <a:spcPct val="0"/>
                </a:spcBef>
                <a:spcAft>
                  <a:spcPct val="0"/>
                </a:spcAft>
              </a:pPr>
              <a:t>132</a:t>
            </a:fld>
            <a:endParaRPr lang="en-US">
              <a:solidFill>
                <a:srgbClr val="000000"/>
              </a:solidFill>
              <a:latin typeface="Calibri"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133</a:t>
            </a:fld>
            <a:endParaRPr lang="en-US">
              <a:latin typeface="Calibri" pitchFamily="34"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13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66FAFAA-0A81-4062-9977-B9328316727B}" type="slidenum">
              <a:rPr lang="en-US">
                <a:latin typeface="Calibri" pitchFamily="34" charset="0"/>
              </a:rPr>
              <a:pPr fontAlgn="base">
                <a:spcBef>
                  <a:spcPct val="0"/>
                </a:spcBef>
                <a:spcAft>
                  <a:spcPct val="0"/>
                </a:spcAft>
              </a:pPr>
              <a:t>134</a:t>
            </a:fld>
            <a:endParaRPr lang="en-US">
              <a:latin typeface="Calibri"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14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05C6646-8FC8-499F-8A72-AC197557B6B7}" type="slidenum">
              <a:rPr lang="en-US">
                <a:latin typeface="Calibri" pitchFamily="34" charset="0"/>
              </a:rPr>
              <a:pPr fontAlgn="base">
                <a:spcBef>
                  <a:spcPct val="0"/>
                </a:spcBef>
                <a:spcAft>
                  <a:spcPct val="0"/>
                </a:spcAft>
              </a:pPr>
              <a:t>135</a:t>
            </a:fld>
            <a:endParaRPr lang="en-US">
              <a:latin typeface="Calibri" pitchFamily="34"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Surveys suggest that 70% of people believe that they are above average, so the truth does not exclude you even if you believe you are above average. </a:t>
            </a:r>
          </a:p>
        </p:txBody>
      </p:sp>
      <p:sp>
        <p:nvSpPr>
          <p:cNvPr id="315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A51B138D-D2AA-46E0-8B68-293C6DEE1405}" type="slidenum">
              <a:rPr lang="en-US">
                <a:latin typeface="Calibri" pitchFamily="34" charset="0"/>
              </a:rPr>
              <a:pPr fontAlgn="base">
                <a:spcBef>
                  <a:spcPct val="0"/>
                </a:spcBef>
                <a:spcAft>
                  <a:spcPct val="0"/>
                </a:spcAft>
              </a:pPr>
              <a:t>136</a:t>
            </a:fld>
            <a:endParaRPr lang="en-US">
              <a:latin typeface="Calibri" pitchFamily="34"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137</a:t>
            </a:fld>
            <a:endParaRPr lang="en-US" dirty="0">
              <a:solidFill>
                <a:prstClr val="black"/>
              </a:solidFill>
              <a:latin typeface="Calibri" pitchFamily="34" charset="0"/>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138</a:t>
            </a:fld>
            <a:endParaRPr lang="en-US" dirty="0">
              <a:solidFill>
                <a:prstClr val="black"/>
              </a:solidFill>
              <a:latin typeface="Calibri" pitchFamily="34"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139</a:t>
            </a:fld>
            <a:endParaRPr lang="en-US" dirty="0">
              <a:solidFill>
                <a:prstClr val="black"/>
              </a:solidFill>
              <a:latin typeface="Calibri" pitchFamily="34"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52E41B5-5CFB-487A-8A2B-78F29BB94250}" type="slidenum">
              <a:rPr lang="en-US">
                <a:solidFill>
                  <a:prstClr val="black"/>
                </a:solidFill>
                <a:latin typeface="Calibri" pitchFamily="34" charset="0"/>
              </a:rPr>
              <a:pPr/>
              <a:t>140</a:t>
            </a:fld>
            <a:endParaRPr lang="en-US" dirty="0">
              <a:solidFill>
                <a:prstClr val="black"/>
              </a:solidFill>
              <a:latin typeface="Calibri" pitchFamily="34"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B50C2832-BA08-4178-925F-C1A139B154C6}" type="slidenum">
              <a:rPr lang="en-US">
                <a:solidFill>
                  <a:srgbClr val="000000"/>
                </a:solidFill>
                <a:latin typeface="Calibri" pitchFamily="34" charset="0"/>
              </a:rPr>
              <a:pPr/>
              <a:t>141</a:t>
            </a:fld>
            <a:endParaRPr lang="en-US">
              <a:solidFill>
                <a:srgbClr val="000000"/>
              </a:solidFill>
              <a:latin typeface="Calibri" pitchFamily="34"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142</a:t>
            </a:fld>
            <a:endParaRPr lang="en-US" dirty="0">
              <a:solidFill>
                <a:prstClr val="black"/>
              </a:solidFill>
              <a:latin typeface="Calibri" pitchFamily="34"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143</a:t>
            </a:fld>
            <a:endParaRPr lang="en-US" dirty="0">
              <a:solidFill>
                <a:prstClr val="black"/>
              </a:solidFill>
              <a:latin typeface="Calibri" pitchFamily="34"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144</a:t>
            </a:fld>
            <a:endParaRPr lang="en-US" dirty="0">
              <a:solidFill>
                <a:prstClr val="black"/>
              </a:solidFill>
              <a:latin typeface="Calibri" pitchFamily="34"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145</a:t>
            </a:fld>
            <a:endParaRPr lang="en-US" dirty="0">
              <a:solidFill>
                <a:prstClr val="black"/>
              </a:solidFill>
              <a:latin typeface="Calibri" pitchFamily="34"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146</a:t>
            </a:fld>
            <a:endParaRPr lang="en-US" dirty="0">
              <a:solidFill>
                <a:prstClr val="black"/>
              </a:solidFill>
              <a:latin typeface="Calibri" pitchFamily="34"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8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F2E4723-3EB0-432F-8FD3-0D0DA9C1AEBE}" type="slidenum">
              <a:rPr lang="en-US">
                <a:latin typeface="Calibri" pitchFamily="34" charset="0"/>
              </a:rPr>
              <a:pPr fontAlgn="base">
                <a:spcBef>
                  <a:spcPct val="0"/>
                </a:spcBef>
                <a:spcAft>
                  <a:spcPct val="0"/>
                </a:spcAft>
              </a:pPr>
              <a:t>147</a:t>
            </a:fld>
            <a:endParaRPr lang="en-US">
              <a:latin typeface="Calibri" pitchFamily="34"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7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461DC0FB-1A9A-4309-A544-5706C842E898}" type="slidenum">
              <a:rPr lang="en-US">
                <a:latin typeface="Calibri" pitchFamily="34" charset="0"/>
              </a:rPr>
              <a:pPr fontAlgn="base">
                <a:spcBef>
                  <a:spcPct val="0"/>
                </a:spcBef>
                <a:spcAft>
                  <a:spcPct val="0"/>
                </a:spcAft>
              </a:pPr>
              <a:t>148</a:t>
            </a:fld>
            <a:endParaRPr lang="en-US">
              <a:latin typeface="Calibri" pitchFamily="34"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9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2A3D7C77-6C1A-47AE-8F60-6B47CA75F8B3}" type="slidenum">
              <a:rPr lang="en-US">
                <a:latin typeface="Calibri" pitchFamily="34" charset="0"/>
              </a:rPr>
              <a:pPr fontAlgn="base">
                <a:spcBef>
                  <a:spcPct val="0"/>
                </a:spcBef>
                <a:spcAft>
                  <a:spcPct val="0"/>
                </a:spcAft>
              </a:pPr>
              <a:t>149</a:t>
            </a:fld>
            <a:endParaRPr lang="en-US">
              <a:latin typeface="Calibri" pitchFamily="34"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19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BEDDE1D-DC30-4F5C-9867-AC24DA203CDE}" type="slidenum">
              <a:rPr lang="en-US">
                <a:latin typeface="Calibri" pitchFamily="34" charset="0"/>
              </a:rPr>
              <a:pPr fontAlgn="base">
                <a:spcBef>
                  <a:spcPct val="0"/>
                </a:spcBef>
                <a:spcAft>
                  <a:spcPct val="0"/>
                </a:spcAft>
              </a:pPr>
              <a:t>150</a:t>
            </a:fld>
            <a:endParaRPr lang="en-US">
              <a:latin typeface="Calibri" pitchFamily="34" charset="0"/>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0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3FDB2B2-BA26-4813-8A85-6A84D5F5E063}" type="slidenum">
              <a:rPr lang="en-US">
                <a:latin typeface="Calibri" pitchFamily="34" charset="0"/>
              </a:rPr>
              <a:pPr fontAlgn="base">
                <a:spcBef>
                  <a:spcPct val="0"/>
                </a:spcBef>
                <a:spcAft>
                  <a:spcPct val="0"/>
                </a:spcAft>
              </a:pPr>
              <a:t>151</a:t>
            </a:fld>
            <a:endParaRPr lang="en-US">
              <a:latin typeface="Calibri" pitchFamily="34"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17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8E045A6A-6C91-4D09-B6E7-29CA2DD8D91D}" type="slidenum">
              <a:rPr lang="en-US">
                <a:latin typeface="Calibri" pitchFamily="34" charset="0"/>
              </a:rPr>
              <a:pPr fontAlgn="base">
                <a:spcBef>
                  <a:spcPct val="0"/>
                </a:spcBef>
                <a:spcAft>
                  <a:spcPct val="0"/>
                </a:spcAft>
              </a:pPr>
              <a:t>152</a:t>
            </a:fld>
            <a:endParaRPr lang="en-US">
              <a:latin typeface="Calibri" pitchFamily="34"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1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EF7161B-889D-459D-B8F2-D7236E29BC60}" type="slidenum">
              <a:rPr lang="en-US">
                <a:latin typeface="Calibri" pitchFamily="34" charset="0"/>
              </a:rPr>
              <a:pPr fontAlgn="base">
                <a:spcBef>
                  <a:spcPct val="0"/>
                </a:spcBef>
                <a:spcAft>
                  <a:spcPct val="0"/>
                </a:spcAft>
              </a:pPr>
              <a:t>153</a:t>
            </a:fld>
            <a:endParaRPr lang="en-US">
              <a:latin typeface="Calibri" pitchFamily="34" charset="0"/>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6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F33834E3-BE17-4FC5-8113-7CEE289CEAA8}" type="slidenum">
              <a:rPr lang="en-US">
                <a:latin typeface="Calibri" pitchFamily="34" charset="0"/>
              </a:rPr>
              <a:pPr fontAlgn="base">
                <a:spcBef>
                  <a:spcPct val="0"/>
                </a:spcBef>
                <a:spcAft>
                  <a:spcPct val="0"/>
                </a:spcAft>
              </a:pPr>
              <a:t>154</a:t>
            </a:fld>
            <a:endParaRPr lang="en-US">
              <a:latin typeface="Calibri" pitchFamily="34"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ED045E9-A8F3-45A7-8DA1-07838AF31A25}" type="slidenum">
              <a:rPr lang="en-US">
                <a:latin typeface="Calibri" pitchFamily="34" charset="0"/>
              </a:rPr>
              <a:pPr fontAlgn="base">
                <a:spcBef>
                  <a:spcPct val="0"/>
                </a:spcBef>
                <a:spcAft>
                  <a:spcPct val="0"/>
                </a:spcAft>
              </a:pPr>
              <a:t>155</a:t>
            </a:fld>
            <a:endParaRPr lang="en-US">
              <a:latin typeface="Calibri" pitchFamily="34" charset="0"/>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ED045E9-A8F3-45A7-8DA1-07838AF31A25}" type="slidenum">
              <a:rPr lang="en-US">
                <a:latin typeface="Calibri" pitchFamily="34" charset="0"/>
              </a:rPr>
              <a:pPr fontAlgn="base">
                <a:spcBef>
                  <a:spcPct val="0"/>
                </a:spcBef>
                <a:spcAft>
                  <a:spcPct val="0"/>
                </a:spcAft>
              </a:pPr>
              <a:t>156</a:t>
            </a:fld>
            <a:endParaRPr lang="en-US">
              <a:latin typeface="Calibri" pitchFamily="34"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ED045E9-A8F3-45A7-8DA1-07838AF31A25}" type="slidenum">
              <a:rPr lang="en-US">
                <a:latin typeface="Calibri" pitchFamily="34" charset="0"/>
              </a:rPr>
              <a:pPr fontAlgn="base">
                <a:spcBef>
                  <a:spcPct val="0"/>
                </a:spcBef>
                <a:spcAft>
                  <a:spcPct val="0"/>
                </a:spcAft>
              </a:pPr>
              <a:t>157</a:t>
            </a:fld>
            <a:endParaRPr lang="en-US">
              <a:latin typeface="Calibri" pitchFamily="34" charset="0"/>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ED045E9-A8F3-45A7-8DA1-07838AF31A25}" type="slidenum">
              <a:rPr lang="en-US">
                <a:latin typeface="Calibri" pitchFamily="34" charset="0"/>
              </a:rPr>
              <a:pPr fontAlgn="base">
                <a:spcBef>
                  <a:spcPct val="0"/>
                </a:spcBef>
                <a:spcAft>
                  <a:spcPct val="0"/>
                </a:spcAft>
              </a:pPr>
              <a:t>158</a:t>
            </a:fld>
            <a:endParaRPr lang="en-US">
              <a:latin typeface="Calibri" pitchFamily="34" charset="0"/>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ED045E9-A8F3-45A7-8DA1-07838AF31A25}" type="slidenum">
              <a:rPr lang="en-US">
                <a:latin typeface="Calibri" pitchFamily="34" charset="0"/>
              </a:rPr>
              <a:pPr fontAlgn="base">
                <a:spcBef>
                  <a:spcPct val="0"/>
                </a:spcBef>
                <a:spcAft>
                  <a:spcPct val="0"/>
                </a:spcAft>
              </a:pPr>
              <a:t>159</a:t>
            </a:fld>
            <a:endParaRPr lang="en-US">
              <a:latin typeface="Calibri" pitchFamily="34"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50C2832-BA08-4178-925F-C1A139B154C6}" type="slidenum">
              <a:rPr lang="en-US">
                <a:solidFill>
                  <a:srgbClr val="000000"/>
                </a:solidFill>
                <a:latin typeface="Calibri" pitchFamily="34" charset="0"/>
              </a:rPr>
              <a:pPr fontAlgn="base">
                <a:spcBef>
                  <a:spcPct val="0"/>
                </a:spcBef>
                <a:spcAft>
                  <a:spcPct val="0"/>
                </a:spcAft>
              </a:pPr>
              <a:t>160</a:t>
            </a:fld>
            <a:endParaRPr lang="en-US">
              <a:solidFill>
                <a:srgbClr val="000000"/>
              </a:solidFill>
              <a:latin typeface="Calibri" pitchFamily="34" charset="0"/>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8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325C515B-65EA-4B61-ABB5-ADECF97746FA}" type="slidenum">
              <a:rPr lang="en-US">
                <a:latin typeface="Calibri" pitchFamily="34" charset="0"/>
              </a:rPr>
              <a:pPr fontAlgn="base">
                <a:spcBef>
                  <a:spcPct val="0"/>
                </a:spcBef>
                <a:spcAft>
                  <a:spcPct val="0"/>
                </a:spcAft>
              </a:pPr>
              <a:t>161</a:t>
            </a:fld>
            <a:endParaRPr lang="en-US">
              <a:latin typeface="Calibri" pitchFamily="34" charset="0"/>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29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2DFE1BD-5880-4527-943A-1B58100F5FF3}" type="slidenum">
              <a:rPr lang="en-US">
                <a:latin typeface="Calibri" pitchFamily="34" charset="0"/>
              </a:rPr>
              <a:pPr fontAlgn="base">
                <a:spcBef>
                  <a:spcPct val="0"/>
                </a:spcBef>
                <a:spcAft>
                  <a:spcPct val="0"/>
                </a:spcAft>
              </a:pPr>
              <a:t>162</a:t>
            </a:fld>
            <a:endParaRPr lang="en-US">
              <a:latin typeface="Calibri" pitchFamily="34" charset="0"/>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163</a:t>
            </a:fld>
            <a:endParaRPr lang="en-US">
              <a:latin typeface="Calibri" pitchFamily="34" charset="0"/>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30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CE32F72A-9C38-436D-91DD-18EC227A6BD1}" type="slidenum">
              <a:rPr lang="en-US">
                <a:latin typeface="Calibri" pitchFamily="34" charset="0"/>
              </a:rPr>
              <a:pPr fontAlgn="base">
                <a:spcBef>
                  <a:spcPct val="0"/>
                </a:spcBef>
                <a:spcAft>
                  <a:spcPct val="0"/>
                </a:spcAft>
              </a:pPr>
              <a:t>164</a:t>
            </a:fld>
            <a:endParaRPr lang="en-US">
              <a:latin typeface="Calibri" pitchFamily="34"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165</a:t>
            </a:fld>
            <a:endParaRPr lang="en-US">
              <a:solidFill>
                <a:prstClr val="black"/>
              </a:solidFil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89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469583C4-4985-41F2-8F1D-9EA38F27D672}" type="slidenum">
              <a:rPr lang="en-US">
                <a:solidFill>
                  <a:prstClr val="black"/>
                </a:solidFill>
                <a:latin typeface="Calibri" pitchFamily="34" charset="0"/>
              </a:rPr>
              <a:pPr/>
              <a:t>166</a:t>
            </a:fld>
            <a:endParaRPr lang="en-US">
              <a:solidFill>
                <a:prstClr val="black"/>
              </a:solidFill>
              <a:latin typeface="Calibri" pitchFamily="34" charset="0"/>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xfrm>
            <a:off x="2339975" y="514350"/>
            <a:ext cx="5651500" cy="4238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xfrm>
            <a:off x="914400" y="4869160"/>
            <a:ext cx="7474024" cy="14744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2B25E83-975C-471E-986A-C0BA6D5AEC99}" type="slidenum">
              <a:rPr lang="en-US">
                <a:latin typeface="Calibri" pitchFamily="34" charset="0"/>
              </a:rPr>
              <a:pPr fontAlgn="base">
                <a:spcBef>
                  <a:spcPct val="0"/>
                </a:spcBef>
                <a:spcAft>
                  <a:spcPct val="0"/>
                </a:spcAft>
              </a:pPr>
              <a:t>167</a:t>
            </a:fld>
            <a:endParaRPr lang="en-US" dirty="0">
              <a:latin typeface="Calibri" pitchFamily="34"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E030F520-3AB8-44F6-A7C4-E09657AE56DD}" type="slidenum">
              <a:rPr lang="en-US">
                <a:solidFill>
                  <a:prstClr val="black"/>
                </a:solidFill>
                <a:latin typeface="Calibri" pitchFamily="34" charset="0"/>
              </a:rPr>
              <a:pPr/>
              <a:t>168</a:t>
            </a:fld>
            <a:endParaRPr lang="en-US" dirty="0">
              <a:solidFill>
                <a:prstClr val="black"/>
              </a:solidFill>
              <a:latin typeface="Calibri" pitchFamily="34" charset="0"/>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5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BF0448CE-7E8B-4FB7-B5A1-F58E70143F97}" type="slidenum">
              <a:rPr lang="en-US">
                <a:latin typeface="Calibri" pitchFamily="34" charset="0"/>
              </a:rPr>
              <a:pPr fontAlgn="base">
                <a:spcBef>
                  <a:spcPct val="0"/>
                </a:spcBef>
                <a:spcAft>
                  <a:spcPct val="0"/>
                </a:spcAft>
              </a:pPr>
              <a:t>169</a:t>
            </a:fld>
            <a:endParaRPr lang="en-US">
              <a:latin typeface="Calibri" pitchFamily="34" charset="0"/>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3BB6BD0A-840B-46D3-9AA6-FC732A9862B2}" type="slidenum">
              <a:rPr lang="en-US">
                <a:solidFill>
                  <a:prstClr val="black"/>
                </a:solidFill>
                <a:latin typeface="Calibri" pitchFamily="34" charset="0"/>
              </a:rPr>
              <a:pPr/>
              <a:t>170</a:t>
            </a:fld>
            <a:endParaRPr lang="en-US" dirty="0">
              <a:solidFill>
                <a:prstClr val="black"/>
              </a:solidFill>
              <a:latin typeface="Calibri" pitchFamily="34" charset="0"/>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3BB6BD0A-840B-46D3-9AA6-FC732A9862B2}" type="slidenum">
              <a:rPr lang="en-US">
                <a:solidFill>
                  <a:prstClr val="black"/>
                </a:solidFill>
                <a:latin typeface="Calibri" pitchFamily="34" charset="0"/>
              </a:rPr>
              <a:pPr/>
              <a:t>171</a:t>
            </a:fld>
            <a:endParaRPr lang="en-US" dirty="0">
              <a:solidFill>
                <a:prstClr val="black"/>
              </a:solidFill>
              <a:latin typeface="Calibri" pitchFamily="34" charset="0"/>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DD6C0279-E5F3-4419-986F-B5957073BDA5}" type="slidenum">
              <a:rPr lang="en-US">
                <a:solidFill>
                  <a:prstClr val="black"/>
                </a:solidFill>
                <a:latin typeface="Calibri" pitchFamily="34" charset="0"/>
              </a:rPr>
              <a:pPr/>
              <a:t>172</a:t>
            </a:fld>
            <a:endParaRPr lang="en-US">
              <a:solidFill>
                <a:prstClr val="black"/>
              </a:solidFill>
              <a:latin typeface="Calibri" pitchFamily="34" charset="0"/>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DD6C0279-E5F3-4419-986F-B5957073BDA5}" type="slidenum">
              <a:rPr lang="en-US">
                <a:solidFill>
                  <a:prstClr val="black"/>
                </a:solidFill>
                <a:latin typeface="Calibri" pitchFamily="34" charset="0"/>
              </a:rPr>
              <a:pPr/>
              <a:t>173</a:t>
            </a:fld>
            <a:endParaRPr lang="en-US">
              <a:solidFill>
                <a:prstClr val="black"/>
              </a:solidFill>
              <a:latin typeface="Calibri" pitchFamily="34" charset="0"/>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174</a:t>
            </a:fld>
            <a:endParaRPr lang="en-US" dirty="0">
              <a:solidFill>
                <a:prstClr val="black"/>
              </a:solidFill>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175</a:t>
            </a:fld>
            <a:endParaRPr lang="en-US" dirty="0">
              <a:solidFill>
                <a:prstClr val="black"/>
              </a:solidFil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176</a:t>
            </a:fld>
            <a:endParaRPr lang="en-US" dirty="0">
              <a:solidFill>
                <a:prstClr val="black"/>
              </a:solidFil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2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2F73BF18-302F-4E6B-9EB7-04A6096AA78F}" type="slidenum">
              <a:rPr lang="en-US">
                <a:solidFill>
                  <a:prstClr val="black"/>
                </a:solidFill>
                <a:latin typeface="Calibri" pitchFamily="34" charset="0"/>
              </a:rPr>
              <a:pPr/>
              <a:t>177</a:t>
            </a:fld>
            <a:endParaRPr lang="en-US">
              <a:solidFill>
                <a:prstClr val="black"/>
              </a:solidFill>
              <a:latin typeface="Calibri" pitchFamily="34"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3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91C96681-2FA4-4EC0-B5F8-9E82B88FDC54}" type="slidenum">
              <a:rPr lang="en-US">
                <a:solidFill>
                  <a:prstClr val="black"/>
                </a:solidFill>
                <a:latin typeface="Calibri" pitchFamily="34" charset="0"/>
              </a:rPr>
              <a:pPr/>
              <a:t>178</a:t>
            </a:fld>
            <a:endParaRPr lang="en-US">
              <a:solidFill>
                <a:prstClr val="black"/>
              </a:solidFill>
              <a:latin typeface="Calibri" pitchFamily="34" charset="0"/>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94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46346FC5-98A1-48A2-A0A5-2B68552242A6}" type="slidenum">
              <a:rPr lang="en-US">
                <a:solidFill>
                  <a:prstClr val="black"/>
                </a:solidFill>
                <a:latin typeface="Calibri" pitchFamily="34" charset="0"/>
              </a:rPr>
              <a:pPr/>
              <a:t>179</a:t>
            </a:fld>
            <a:endParaRPr lang="en-US">
              <a:solidFill>
                <a:prstClr val="black"/>
              </a:solidFill>
              <a:latin typeface="Calibri" pitchFamily="34"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1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DE1BF18-5734-4CEE-B4E7-4A1EA841624B}" type="slidenum">
              <a:rPr lang="en-US">
                <a:solidFill>
                  <a:prstClr val="black"/>
                </a:solidFill>
                <a:latin typeface="Calibri" pitchFamily="34" charset="0"/>
              </a:rPr>
              <a:pPr/>
              <a:t>180</a:t>
            </a:fld>
            <a:endParaRPr lang="en-US">
              <a:solidFill>
                <a:prstClr val="black"/>
              </a:solidFill>
              <a:latin typeface="Calibri" pitchFamily="34"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1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DE1BF18-5734-4CEE-B4E7-4A1EA841624B}" type="slidenum">
              <a:rPr lang="en-US">
                <a:solidFill>
                  <a:prstClr val="black"/>
                </a:solidFill>
                <a:latin typeface="Calibri" pitchFamily="34" charset="0"/>
              </a:rPr>
              <a:pPr/>
              <a:t>181</a:t>
            </a:fld>
            <a:endParaRPr lang="en-US">
              <a:solidFill>
                <a:prstClr val="black"/>
              </a:solidFill>
              <a:latin typeface="Calibri" pitchFamily="34"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300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fld id="{57B4114D-7ED8-4ACD-A086-851465A7DC2B}" type="slidenum">
              <a:rPr lang="en-US">
                <a:solidFill>
                  <a:prstClr val="black"/>
                </a:solidFill>
                <a:latin typeface="Calibri" pitchFamily="34" charset="0"/>
              </a:rPr>
              <a:pPr/>
              <a:t>182</a:t>
            </a:fld>
            <a:endParaRPr lang="en-US">
              <a:solidFill>
                <a:prstClr val="black"/>
              </a:solidFill>
              <a:latin typeface="Calibri" pitchFamily="34" charset="0"/>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183</a:t>
            </a:fld>
            <a:endParaRPr lang="en-US">
              <a:solidFill>
                <a:prstClr val="black"/>
              </a:solidFill>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184</a:t>
            </a:fld>
            <a:endParaRPr lang="en-US">
              <a:solidFill>
                <a:prstClr val="black"/>
              </a:solidFill>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185</a:t>
            </a:fld>
            <a:endParaRPr lang="en-US">
              <a:solidFill>
                <a:prstClr val="black"/>
              </a:solidFill>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0AFBBA-D58B-4B62-AD5D-A8850896637E}" type="slidenum">
              <a:rPr lang="en-US" smtClean="0">
                <a:solidFill>
                  <a:prstClr val="black"/>
                </a:solidFill>
              </a:rPr>
              <a:pPr/>
              <a:t>186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hemeOverride" Target="../theme/themeOverride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hemeOverride" Target="../theme/themeOverride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9FCB1DC1-67EB-46E7-A5C3-701150D2AF1E}" type="datetimeFigureOut">
              <a:rPr lang="en-US"/>
              <a:pPr>
                <a:defRPr/>
              </a:pPr>
              <a:t>13-Oct-13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825EF11F-DA76-4C02-8F94-EB068EA99F52}" type="slidenum">
              <a:rPr lang="en-US"/>
              <a:pPr>
                <a:defRPr/>
              </a:pPr>
              <a:t>‹#›</a:t>
            </a:fld>
            <a:endParaRPr lang="en-US"/>
          </a:p>
        </p:txBody>
      </p:sp>
    </p:spTree>
    <p:extLst>
      <p:ext uri="{BB962C8B-B14F-4D97-AF65-F5344CB8AC3E}">
        <p14:creationId xmlns:p14="http://schemas.microsoft.com/office/powerpoint/2010/main" val="1663862793"/>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5B32C-8DF2-4672-A631-7054FA7C45F4}" type="datetimeFigureOut">
              <a:rPr lang="en-US"/>
              <a:pPr>
                <a:defRPr/>
              </a:pPr>
              <a:t>13-Oct-13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63D680-8444-4F8C-A3DD-F44FDADC4365}" type="slidenum">
              <a:rPr lang="en-US"/>
              <a:pPr>
                <a:defRPr/>
              </a:pPr>
              <a:t>‹#›</a:t>
            </a:fld>
            <a:endParaRPr lang="en-US"/>
          </a:p>
        </p:txBody>
      </p:sp>
    </p:spTree>
    <p:extLst>
      <p:ext uri="{BB962C8B-B14F-4D97-AF65-F5344CB8AC3E}">
        <p14:creationId xmlns:p14="http://schemas.microsoft.com/office/powerpoint/2010/main" val="211516894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6F3715B-929A-472E-9B10-B0E1F3D6CF86}" type="datetimeFigureOut">
              <a:rPr lang="en-US"/>
              <a:pPr>
                <a:defRPr/>
              </a:pPr>
              <a:t>13-Oct-13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39962D6F-355A-4C5F-A6A3-D7D1F113C97A}" type="slidenum">
              <a:rPr lang="en-US"/>
              <a:pPr>
                <a:defRPr/>
              </a:pPr>
              <a:t>‹#›</a:t>
            </a:fld>
            <a:endParaRPr lang="en-US"/>
          </a:p>
        </p:txBody>
      </p:sp>
    </p:spTree>
    <p:extLst>
      <p:ext uri="{BB962C8B-B14F-4D97-AF65-F5344CB8AC3E}">
        <p14:creationId xmlns:p14="http://schemas.microsoft.com/office/powerpoint/2010/main" val="717458640"/>
      </p:ext>
    </p:extLst>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D48F356-671F-4BC0-93DD-6A43ECBD506F}" type="datetimeFigureOut">
              <a:rPr lang="en-US"/>
              <a:pPr>
                <a:defRPr/>
              </a:pPr>
              <a:t>13-Oct-13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7FB672-5F0C-4262-912D-ADAB1FDC337B}" type="slidenum">
              <a:rPr lang="en-US"/>
              <a:pPr>
                <a:defRPr/>
              </a:pPr>
              <a:t>‹#›</a:t>
            </a:fld>
            <a:endParaRPr lang="en-US"/>
          </a:p>
        </p:txBody>
      </p:sp>
    </p:spTree>
    <p:extLst>
      <p:ext uri="{BB962C8B-B14F-4D97-AF65-F5344CB8AC3E}">
        <p14:creationId xmlns:p14="http://schemas.microsoft.com/office/powerpoint/2010/main" val="37890377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E1DB4-960F-4BF0-BBE7-E5F8938C42A4}" type="datetimeFigureOut">
              <a:rPr lang="en-US"/>
              <a:pPr>
                <a:defRPr/>
              </a:pPr>
              <a:t>13-Oct-13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EC6757-67A6-40F0-996A-4729D4301F0F}" type="slidenum">
              <a:rPr lang="en-US"/>
              <a:pPr>
                <a:defRPr/>
              </a:pPr>
              <a:t>‹#›</a:t>
            </a:fld>
            <a:endParaRPr lang="en-US"/>
          </a:p>
        </p:txBody>
      </p:sp>
    </p:spTree>
    <p:extLst>
      <p:ext uri="{BB962C8B-B14F-4D97-AF65-F5344CB8AC3E}">
        <p14:creationId xmlns:p14="http://schemas.microsoft.com/office/powerpoint/2010/main" val="397148784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B5A115-72B8-4C0D-9523-4D1C3C85C29C}" type="datetimeFigureOut">
              <a:rPr lang="en-US"/>
              <a:pPr>
                <a:defRPr/>
              </a:pPr>
              <a:t>13-Oct-13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CCE173A-F516-4B5F-B69B-9B21CF1BFD8F}" type="slidenum">
              <a:rPr lang="en-US"/>
              <a:pPr>
                <a:defRPr/>
              </a:pPr>
              <a:t>‹#›</a:t>
            </a:fld>
            <a:endParaRPr lang="en-US"/>
          </a:p>
        </p:txBody>
      </p:sp>
    </p:spTree>
    <p:extLst>
      <p:ext uri="{BB962C8B-B14F-4D97-AF65-F5344CB8AC3E}">
        <p14:creationId xmlns:p14="http://schemas.microsoft.com/office/powerpoint/2010/main" val="255930769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7645-307D-4A17-B725-846FB8D97F6F}" type="datetimeFigureOut">
              <a:rPr lang="en-US"/>
              <a:pPr>
                <a:defRPr/>
              </a:pPr>
              <a:t>13-Oct-13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7FC79C10-39CC-42F2-83D2-8270CC1718CF}" type="slidenum">
              <a:rPr lang="en-US"/>
              <a:pPr>
                <a:defRPr/>
              </a:pPr>
              <a:t>‹#›</a:t>
            </a:fld>
            <a:endParaRPr lang="en-US"/>
          </a:p>
        </p:txBody>
      </p:sp>
    </p:spTree>
    <p:extLst>
      <p:ext uri="{BB962C8B-B14F-4D97-AF65-F5344CB8AC3E}">
        <p14:creationId xmlns:p14="http://schemas.microsoft.com/office/powerpoint/2010/main" val="307067696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BA7F86F2-B4FF-46A4-BE74-96430C355664}" type="datetimeFigureOut">
              <a:rPr lang="en-US"/>
              <a:pPr>
                <a:defRPr/>
              </a:pPr>
              <a:t>13-Oct-13</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CEA78374-399B-47B5-BD2F-AB54314A8A1B}" type="slidenum">
              <a:rPr lang="en-US"/>
              <a:pPr>
                <a:defRPr/>
              </a:pPr>
              <a:t>‹#›</a:t>
            </a:fld>
            <a:endParaRPr lang="en-US"/>
          </a:p>
        </p:txBody>
      </p:sp>
    </p:spTree>
    <p:extLst>
      <p:ext uri="{BB962C8B-B14F-4D97-AF65-F5344CB8AC3E}">
        <p14:creationId xmlns:p14="http://schemas.microsoft.com/office/powerpoint/2010/main" val="407899875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175E0AFA-ACF2-4311-B0E8-FAED75D624C8}" type="datetimeFigureOut">
              <a:rPr lang="en-US"/>
              <a:pPr>
                <a:defRPr/>
              </a:pPr>
              <a:t>13-Oct-13</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F5A4EED-773E-4499-9611-7911F937D829}" type="slidenum">
              <a:rPr lang="en-US"/>
              <a:pPr>
                <a:defRPr/>
              </a:pPr>
              <a:t>‹#›</a:t>
            </a:fld>
            <a:endParaRPr lang="en-US"/>
          </a:p>
        </p:txBody>
      </p:sp>
    </p:spTree>
    <p:extLst>
      <p:ext uri="{BB962C8B-B14F-4D97-AF65-F5344CB8AC3E}">
        <p14:creationId xmlns:p14="http://schemas.microsoft.com/office/powerpoint/2010/main" val="553016442"/>
      </p:ext>
    </p:extLst>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10F4CD-D90D-4F0D-9408-C752557E0989}" type="datetimeFigureOut">
              <a:rPr lang="en-US"/>
              <a:pPr>
                <a:defRPr/>
              </a:pPr>
              <a:t>13-Oct-13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4CA738-9757-40E0-AC66-3FB774602AA6}" type="slidenum">
              <a:rPr lang="en-US"/>
              <a:pPr>
                <a:defRPr/>
              </a:pPr>
              <a:t>‹#›</a:t>
            </a:fld>
            <a:endParaRPr lang="en-US"/>
          </a:p>
        </p:txBody>
      </p:sp>
    </p:spTree>
    <p:extLst>
      <p:ext uri="{BB962C8B-B14F-4D97-AF65-F5344CB8AC3E}">
        <p14:creationId xmlns:p14="http://schemas.microsoft.com/office/powerpoint/2010/main" val="22661230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E70D56FE-6C27-45F3-9E04-04DDC7D2EE26}" type="datetimeFigureOut">
              <a:rPr lang="en-US"/>
              <a:pPr>
                <a:defRPr/>
              </a:pPr>
              <a:t>13-Oct-13</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5A869BE-EE60-492D-979E-CFD7F6A8FC29}" type="slidenum">
              <a:rPr lang="en-US"/>
              <a:pPr>
                <a:defRPr/>
              </a:pPr>
              <a:t>‹#›</a:t>
            </a:fld>
            <a:endParaRPr lang="en-US"/>
          </a:p>
        </p:txBody>
      </p:sp>
    </p:spTree>
    <p:extLst>
      <p:ext uri="{BB962C8B-B14F-4D97-AF65-F5344CB8AC3E}">
        <p14:creationId xmlns:p14="http://schemas.microsoft.com/office/powerpoint/2010/main" val="122546356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9FCB1DC1-67EB-46E7-A5C3-701150D2AF1E}"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825EF11F-DA76-4C02-8F94-EB068EA99F52}"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557925122"/>
      </p:ext>
    </p:extLst>
  </p:cSld>
  <p:clrMapOvr>
    <a:overrideClrMapping bg1="dk1" tx1="lt1" bg2="dk2" tx2="lt2" accent1="accent1" accent2="accent2" accent3="accent3" accent4="accent4" accent5="accent5" accent6="accent6" hlink="hlink" folHlink="folHlink"/>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5B32C-8DF2-4672-A631-7054FA7C45F4}"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763D680-8444-4F8C-A3DD-F44FDADC4365}"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61912512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6F3715B-929A-472E-9B10-B0E1F3D6CF86}"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39962D6F-355A-4C5F-A6A3-D7D1F113C97A}"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2140271148"/>
      </p:ext>
    </p:extLst>
  </p:cSld>
  <p:clrMapOvr>
    <a:overrideClrMapping bg1="dk1" tx1="lt1" bg2="dk2" tx2="lt2" accent1="accent1" accent2="accent2" accent3="accent3" accent4="accent4" accent5="accent5" accent6="accent6" hlink="hlink" folHlink="folHlink"/>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D48F356-671F-4BC0-93DD-6A43ECBD506F}" type="datetimeFigureOut">
              <a:rPr lang="en-US">
                <a:solidFill>
                  <a:prstClr val="black">
                    <a:tint val="95000"/>
                  </a:prstClr>
                </a:solidFill>
              </a:rPr>
              <a:pPr>
                <a:defRPr/>
              </a:pPr>
              <a:t>13-Oct-13</a:t>
            </a:fld>
            <a:endParaRPr lang="en-US">
              <a:solidFill>
                <a:prstClr val="black">
                  <a:tint val="9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37FB672-5F0C-4262-912D-ADAB1FDC337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49068351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E1DB4-960F-4BF0-BBE7-E5F8938C42A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3EC6757-67A6-40F0-996A-4729D4301F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06482689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B5A115-72B8-4C0D-9523-4D1C3C85C29C}" type="datetimeFigureOut">
              <a:rPr lang="en-US">
                <a:solidFill>
                  <a:prstClr val="black">
                    <a:tint val="95000"/>
                  </a:prstClr>
                </a:solidFill>
              </a:rPr>
              <a:pPr>
                <a:defRPr/>
              </a:pPr>
              <a:t>13-Oct-13</a:t>
            </a:fld>
            <a:endParaRPr lang="en-US">
              <a:solidFill>
                <a:prstClr val="black">
                  <a:tint val="9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CCE173A-F516-4B5F-B69B-9B21CF1BFD8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98791868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7645-307D-4A17-B725-846FB8D97F6F}" type="datetimeFigureOut">
              <a:rPr lang="en-US">
                <a:solidFill>
                  <a:prstClr val="black">
                    <a:tint val="95000"/>
                  </a:prstClr>
                </a:solidFill>
              </a:rPr>
              <a:pPr>
                <a:def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fld id="{7FC79C10-39CC-42F2-83D2-8270CC1718C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56148905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BA7F86F2-B4FF-46A4-BE74-96430C35566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CEA78374-399B-47B5-BD2F-AB54314A8A1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3556540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175E0AFA-ACF2-4311-B0E8-FAED75D624C8}"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solidFill>
                <a:prstClr val="white">
                  <a:shade val="50000"/>
                </a:prstClr>
              </a:solidFill>
            </a:endParaRPr>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F5A4EED-773E-4499-9611-7911F937D8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714601627"/>
      </p:ext>
    </p:extLst>
  </p:cSld>
  <p:clrMapOvr>
    <a:overrideClrMapping bg1="lt1" tx1="dk1" bg2="lt2" tx2="dk2" accent1="accent1" accent2="accent2" accent3="accent3" accent4="accent4" accent5="accent5" accent6="accent6" hlink="hlink" folHlink="folHlink"/>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10F4CD-D90D-4F0D-9408-C752557E0989}"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4CA738-9757-40E0-AC66-3FB774602AA6}"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75787236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E70D56FE-6C27-45F3-9E04-04DDC7D2EE26}" type="datetimeFigureOut">
              <a:rPr lang="en-US">
                <a:solidFill>
                  <a:prstClr val="black">
                    <a:tint val="95000"/>
                  </a:prstClr>
                </a:solidFill>
              </a:rPr>
              <a:pPr>
                <a:defRPr/>
              </a:pPr>
              <a:t>13-Oct-13</a:t>
            </a:fld>
            <a:endParaRPr lang="en-US">
              <a:solidFill>
                <a:prstClr val="black">
                  <a:tint val="95000"/>
                </a:prstClr>
              </a:solidFill>
            </a:endParaRPr>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solidFill>
                <a:prstClr val="black">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A5A869BE-EE60-492D-979E-CFD7F6A8FC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47707703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129839536"/>
      </p:ext>
    </p:extLst>
  </p:cSld>
  <p:clrMapOvr>
    <a:overrideClrMapping bg1="dk1" tx1="lt1" bg2="dk2" tx2="lt2" accent1="accent1" accent2="accent2" accent3="accent3" accent4="accent4" accent5="accent5" accent6="accent6" hlink="hlink" folHlink="folHlink"/>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30219217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1525884090"/>
      </p:ext>
    </p:extLst>
  </p:cSld>
  <p:clrMapOvr>
    <a:overrideClrMapping bg1="dk1" tx1="lt1" bg2="dk2" tx2="lt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2053777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428393852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61474823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65557415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281039477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515359784"/>
      </p:ext>
    </p:extLst>
  </p:cSld>
  <p:clrMapOvr>
    <a:overrideClrMapping bg1="lt1" tx1="dk1" bg2="lt2" tx2="dk2" accent1="accent1" accent2="accent2" accent3="accent3" accent4="accent4" accent5="accent5" accent6="accent6" hlink="hlink" folHlink="folHlink"/>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28707917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10637413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386948875"/>
      </p:ext>
    </p:extLst>
  </p:cSld>
  <p:clrMapOvr>
    <a:overrideClrMapping bg1="dk1" tx1="lt1" bg2="dk2" tx2="lt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407895963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918916392"/>
      </p:ext>
    </p:extLst>
  </p:cSld>
  <p:clrMapOvr>
    <a:overrideClrMapping bg1="dk1" tx1="lt1" bg2="dk2" tx2="lt2" accent1="accent1" accent2="accent2" accent3="accent3" accent4="accent4" accent5="accent5" accent6="accent6" hlink="hlink" folHlink="folHlink"/>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4076964766"/>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00176027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96510693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04470162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62693265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168272073"/>
      </p:ext>
    </p:extLst>
  </p:cSld>
  <p:clrMapOvr>
    <a:overrideClrMapping bg1="lt1" tx1="dk1" bg2="lt2" tx2="dk2" accent1="accent1" accent2="accent2" accent3="accent3" accent4="accent4" accent5="accent5" accent6="accent6" hlink="hlink" folHlink="folHlink"/>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337897951"/>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13970478"/>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9FCB1DC1-67EB-46E7-A5C3-701150D2AF1E}"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825EF11F-DA76-4C02-8F94-EB068EA99F52}"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3539169417"/>
      </p:ext>
    </p:extLst>
  </p:cSld>
  <p:clrMapOvr>
    <a:overrideClrMapping bg1="dk1" tx1="lt1" bg2="dk2" tx2="lt2" accent1="accent1" accent2="accent2" accent3="accent3" accent4="accent4" accent5="accent5" accent6="accent6" hlink="hlink" folHlink="folHlink"/>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5B32C-8DF2-4672-A631-7054FA7C45F4}"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763D680-8444-4F8C-A3DD-F44FDADC4365}"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00882535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6F3715B-929A-472E-9B10-B0E1F3D6CF86}"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39962D6F-355A-4C5F-A6A3-D7D1F113C97A}"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1163966974"/>
      </p:ext>
    </p:extLst>
  </p:cSld>
  <p:clrMapOvr>
    <a:overrideClrMapping bg1="dk1" tx1="lt1" bg2="dk2" tx2="lt2" accent1="accent1" accent2="accent2" accent3="accent3" accent4="accent4" accent5="accent5" accent6="accent6" hlink="hlink" folHlink="folHlink"/>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D48F356-671F-4BC0-93DD-6A43ECBD506F}" type="datetimeFigureOut">
              <a:rPr lang="en-US">
                <a:solidFill>
                  <a:prstClr val="black">
                    <a:tint val="95000"/>
                  </a:prstClr>
                </a:solidFill>
              </a:rPr>
              <a:pPr>
                <a:defRPr/>
              </a:pPr>
              <a:t>13-Oct-13</a:t>
            </a:fld>
            <a:endParaRPr lang="en-US">
              <a:solidFill>
                <a:prstClr val="black">
                  <a:tint val="9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37FB672-5F0C-4262-912D-ADAB1FDC337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269916893"/>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E1DB4-960F-4BF0-BBE7-E5F8938C42A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3EC6757-67A6-40F0-996A-4729D4301F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4105796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B5A115-72B8-4C0D-9523-4D1C3C85C29C}" type="datetimeFigureOut">
              <a:rPr lang="en-US">
                <a:solidFill>
                  <a:prstClr val="black">
                    <a:tint val="95000"/>
                  </a:prstClr>
                </a:solidFill>
              </a:rPr>
              <a:pPr>
                <a:defRPr/>
              </a:pPr>
              <a:t>13-Oct-13</a:t>
            </a:fld>
            <a:endParaRPr lang="en-US">
              <a:solidFill>
                <a:prstClr val="black">
                  <a:tint val="9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CCE173A-F516-4B5F-B69B-9B21CF1BFD8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427846387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7645-307D-4A17-B725-846FB8D97F6F}" type="datetimeFigureOut">
              <a:rPr lang="en-US">
                <a:solidFill>
                  <a:prstClr val="black">
                    <a:tint val="95000"/>
                  </a:prstClr>
                </a:solidFill>
              </a:rPr>
              <a:pPr>
                <a:def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fld id="{7FC79C10-39CC-42F2-83D2-8270CC1718C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001969493"/>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BA7F86F2-B4FF-46A4-BE74-96430C35566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CEA78374-399B-47B5-BD2F-AB54314A8A1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742946926"/>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175E0AFA-ACF2-4311-B0E8-FAED75D624C8}"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solidFill>
                <a:prstClr val="white">
                  <a:shade val="50000"/>
                </a:prstClr>
              </a:solidFill>
            </a:endParaRPr>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F5A4EED-773E-4499-9611-7911F937D8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218873365"/>
      </p:ext>
    </p:extLst>
  </p:cSld>
  <p:clrMapOvr>
    <a:overrideClrMapping bg1="lt1" tx1="dk1" bg2="lt2" tx2="dk2" accent1="accent1" accent2="accent2" accent3="accent3" accent4="accent4" accent5="accent5" accent6="accent6" hlink="hlink" folHlink="folHlink"/>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10F4CD-D90D-4F0D-9408-C752557E0989}"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4CA738-9757-40E0-AC66-3FB774602AA6}"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623995048"/>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E70D56FE-6C27-45F3-9E04-04DDC7D2EE26}" type="datetimeFigureOut">
              <a:rPr lang="en-US">
                <a:solidFill>
                  <a:prstClr val="black">
                    <a:tint val="95000"/>
                  </a:prstClr>
                </a:solidFill>
              </a:rPr>
              <a:pPr>
                <a:defRPr/>
              </a:pPr>
              <a:t>13-Oct-13</a:t>
            </a:fld>
            <a:endParaRPr lang="en-US">
              <a:solidFill>
                <a:prstClr val="black">
                  <a:tint val="95000"/>
                </a:prstClr>
              </a:solidFill>
            </a:endParaRPr>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solidFill>
                <a:prstClr val="black">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A5A869BE-EE60-492D-979E-CFD7F6A8FC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082165806"/>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9FCB1DC1-67EB-46E7-A5C3-701150D2AF1E}"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825EF11F-DA76-4C02-8F94-EB068EA99F52}"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2364419478"/>
      </p:ext>
    </p:extLst>
  </p:cSld>
  <p:clrMapOvr>
    <a:overrideClrMapping bg1="dk1" tx1="lt1" bg2="dk2" tx2="lt2" accent1="accent1" accent2="accent2" accent3="accent3" accent4="accent4" accent5="accent5" accent6="accent6" hlink="hlink" folHlink="folHlink"/>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5B32C-8DF2-4672-A631-7054FA7C45F4}"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763D680-8444-4F8C-A3DD-F44FDADC4365}"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72384811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6F3715B-929A-472E-9B10-B0E1F3D6CF86}"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39962D6F-355A-4C5F-A6A3-D7D1F113C97A}"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2823898168"/>
      </p:ext>
    </p:extLst>
  </p:cSld>
  <p:clrMapOvr>
    <a:overrideClrMapping bg1="dk1" tx1="lt1" bg2="dk2" tx2="lt2" accent1="accent1" accent2="accent2" accent3="accent3" accent4="accent4" accent5="accent5" accent6="accent6" hlink="hlink" folHlink="folHlink"/>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D48F356-671F-4BC0-93DD-6A43ECBD506F}" type="datetimeFigureOut">
              <a:rPr lang="en-US">
                <a:solidFill>
                  <a:prstClr val="black">
                    <a:tint val="95000"/>
                  </a:prstClr>
                </a:solidFill>
              </a:rPr>
              <a:pPr>
                <a:defRPr/>
              </a:pPr>
              <a:t>13-Oct-13</a:t>
            </a:fld>
            <a:endParaRPr lang="en-US">
              <a:solidFill>
                <a:prstClr val="black">
                  <a:tint val="9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37FB672-5F0C-4262-912D-ADAB1FDC337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585479819"/>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E1DB4-960F-4BF0-BBE7-E5F8938C42A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3EC6757-67A6-40F0-996A-4729D4301F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891447102"/>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B5A115-72B8-4C0D-9523-4D1C3C85C29C}" type="datetimeFigureOut">
              <a:rPr lang="en-US">
                <a:solidFill>
                  <a:prstClr val="black">
                    <a:tint val="95000"/>
                  </a:prstClr>
                </a:solidFill>
              </a:rPr>
              <a:pPr>
                <a:defRPr/>
              </a:pPr>
              <a:t>13-Oct-13</a:t>
            </a:fld>
            <a:endParaRPr lang="en-US">
              <a:solidFill>
                <a:prstClr val="black">
                  <a:tint val="9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CCE173A-F516-4B5F-B69B-9B21CF1BFD8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07955806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7645-307D-4A17-B725-846FB8D97F6F}" type="datetimeFigureOut">
              <a:rPr lang="en-US">
                <a:solidFill>
                  <a:prstClr val="black">
                    <a:tint val="95000"/>
                  </a:prstClr>
                </a:solidFill>
              </a:rPr>
              <a:pPr>
                <a:def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fld id="{7FC79C10-39CC-42F2-83D2-8270CC1718C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68705475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BA7F86F2-B4FF-46A4-BE74-96430C35566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CEA78374-399B-47B5-BD2F-AB54314A8A1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282552345"/>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175E0AFA-ACF2-4311-B0E8-FAED75D624C8}"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solidFill>
                <a:prstClr val="white">
                  <a:shade val="50000"/>
                </a:prstClr>
              </a:solidFill>
            </a:endParaRPr>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F5A4EED-773E-4499-9611-7911F937D8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919290626"/>
      </p:ext>
    </p:extLst>
  </p:cSld>
  <p:clrMapOvr>
    <a:overrideClrMapping bg1="lt1" tx1="dk1" bg2="lt2" tx2="dk2" accent1="accent1" accent2="accent2" accent3="accent3" accent4="accent4" accent5="accent5" accent6="accent6" hlink="hlink" folHlink="folHlink"/>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10F4CD-D90D-4F0D-9408-C752557E0989}"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4CA738-9757-40E0-AC66-3FB774602AA6}"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549568237"/>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E70D56FE-6C27-45F3-9E04-04DDC7D2EE26}" type="datetimeFigureOut">
              <a:rPr lang="en-US">
                <a:solidFill>
                  <a:prstClr val="black">
                    <a:tint val="95000"/>
                  </a:prstClr>
                </a:solidFill>
              </a:rPr>
              <a:pPr>
                <a:defRPr/>
              </a:pPr>
              <a:t>13-Oct-13</a:t>
            </a:fld>
            <a:endParaRPr lang="en-US">
              <a:solidFill>
                <a:prstClr val="black">
                  <a:tint val="95000"/>
                </a:prstClr>
              </a:solidFill>
            </a:endParaRPr>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solidFill>
                <a:prstClr val="black">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A5A869BE-EE60-492D-979E-CFD7F6A8FC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855683103"/>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45471081"/>
      </p:ext>
    </p:extLst>
  </p:cSld>
  <p:clrMapOvr>
    <a:overrideClrMapping bg1="dk1" tx1="lt1" bg2="dk2" tx2="lt2" accent1="accent1" accent2="accent2" accent3="accent3" accent4="accent4" accent5="accent5" accent6="accent6" hlink="hlink" folHlink="folHlink"/>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24218185"/>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980935240"/>
      </p:ext>
    </p:extLst>
  </p:cSld>
  <p:clrMapOvr>
    <a:overrideClrMapping bg1="dk1" tx1="lt1" bg2="dk2" tx2="lt2" accent1="accent1" accent2="accent2" accent3="accent3" accent4="accent4" accent5="accent5" accent6="accent6" hlink="hlink" folHlink="folHlink"/>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317759682"/>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411251102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518842016"/>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000044220"/>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111257628"/>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922340792"/>
      </p:ext>
    </p:extLst>
  </p:cSld>
  <p:clrMapOvr>
    <a:overrideClrMapping bg1="lt1" tx1="dk1" bg2="lt2" tx2="dk2" accent1="accent1" accent2="accent2" accent3="accent3" accent4="accent4" accent5="accent5" accent6="accent6" hlink="hlink" folHlink="folHlink"/>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016618877"/>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4178462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98804607"/>
      </p:ext>
    </p:extLst>
  </p:cSld>
  <p:clrMapOvr>
    <a:overrideClrMapping bg1="dk1" tx1="lt1" bg2="dk2" tx2="lt2" accent1="accent1" accent2="accent2" accent3="accent3" accent4="accent4" accent5="accent5" accent6="accent6" hlink="hlink" folHlink="folHlink"/>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08439953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white">
                    <a:tint val="95000"/>
                  </a:prstClr>
                </a:solidFill>
              </a:rPr>
              <a:pPr/>
              <a:t>13-Oct-13</a:t>
            </a:fld>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2104109295"/>
      </p:ext>
    </p:extLst>
  </p:cSld>
  <p:clrMapOvr>
    <a:overrideClrMapping bg1="dk1" tx1="lt1" bg2="dk2" tx2="lt2" accent1="accent1" accent2="accent2" accent3="accent3" accent4="accent4" accent5="accent5" accent6="accent6" hlink="hlink" folHlink="folHlink"/>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88795660"/>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463880000"/>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465615343"/>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003094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319089874"/>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477965018"/>
      </p:ext>
    </p:extLst>
  </p:cSld>
  <p:clrMapOvr>
    <a:overrideClrMapping bg1="lt1" tx1="dk1" bg2="lt2" tx2="dk2" accent1="accent1" accent2="accent2" accent3="accent3" accent4="accent4" accent5="accent5" accent6="accent6" hlink="hlink" folHlink="folHlink"/>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38786870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C024F4-4E3C-4F5F-A09A-EA8DAFC79376}" type="datetimeFigureOut">
              <a:rPr lang="en-US" smtClean="0">
                <a:solidFill>
                  <a:prstClr val="black">
                    <a:tint val="95000"/>
                  </a:prstClr>
                </a:solidFill>
              </a:rPr>
              <a:pPr/>
              <a:t>13-Oct-13</a:t>
            </a:fld>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4BE636E8-C59E-4E3A-A30D-C23DE7FE64BC}"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17065752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9FCB1DC1-67EB-46E7-A5C3-701150D2AF1E}"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825EF11F-DA76-4C02-8F94-EB068EA99F52}"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3510225026"/>
      </p:ext>
    </p:extLst>
  </p:cSld>
  <p:clrMapOvr>
    <a:overrideClrMapping bg1="dk1" tx1="lt1" bg2="dk2" tx2="lt2" accent1="accent1" accent2="accent2" accent3="accent3" accent4="accent4" accent5="accent5" accent6="accent6" hlink="hlink" folHlink="folHlink"/>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5B32C-8DF2-4672-A631-7054FA7C45F4}"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763D680-8444-4F8C-A3DD-F44FDADC4365}"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21735775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06F3715B-929A-472E-9B10-B0E1F3D6CF86}" type="datetimeFigureOut">
              <a:rPr lang="en-US">
                <a:solidFill>
                  <a:prstClr val="white">
                    <a:tint val="95000"/>
                  </a:prstClr>
                </a:solidFill>
              </a:rPr>
              <a:pPr>
                <a:defRPr/>
              </a:pPr>
              <a:t>13-Oct-13</a:t>
            </a:fld>
            <a:endParaRPr lang="en-US">
              <a:solidFill>
                <a:prstClr val="white">
                  <a:tint val="9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39962D6F-355A-4C5F-A6A3-D7D1F113C97A}" type="slidenum">
              <a:rPr lang="en-US">
                <a:solidFill>
                  <a:prstClr val="white">
                    <a:tint val="95000"/>
                  </a:prstClr>
                </a:solidFill>
              </a:rPr>
              <a:pPr>
                <a:defRPr/>
              </a:pPr>
              <a:t>‹#›</a:t>
            </a:fld>
            <a:endParaRPr lang="en-US">
              <a:solidFill>
                <a:prstClr val="white">
                  <a:tint val="95000"/>
                </a:prstClr>
              </a:solidFill>
            </a:endParaRPr>
          </a:p>
        </p:txBody>
      </p:sp>
    </p:spTree>
    <p:extLst>
      <p:ext uri="{BB962C8B-B14F-4D97-AF65-F5344CB8AC3E}">
        <p14:creationId xmlns:p14="http://schemas.microsoft.com/office/powerpoint/2010/main" val="2554007458"/>
      </p:ext>
    </p:extLst>
  </p:cSld>
  <p:clrMapOvr>
    <a:overrideClrMapping bg1="dk1" tx1="lt1" bg2="dk2" tx2="lt2" accent1="accent1" accent2="accent2" accent3="accent3" accent4="accent4" accent5="accent5" accent6="accent6" hlink="hlink" folHlink="folHlink"/>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D48F356-671F-4BC0-93DD-6A43ECBD506F}" type="datetimeFigureOut">
              <a:rPr lang="en-US">
                <a:solidFill>
                  <a:prstClr val="black">
                    <a:tint val="95000"/>
                  </a:prstClr>
                </a:solidFill>
              </a:rPr>
              <a:pPr>
                <a:defRPr/>
              </a:pPr>
              <a:t>13-Oct-13</a:t>
            </a:fld>
            <a:endParaRPr lang="en-US">
              <a:solidFill>
                <a:prstClr val="black">
                  <a:tint val="9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37FB672-5F0C-4262-912D-ADAB1FDC337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626555684"/>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7CE1DB4-960F-4BF0-BBE7-E5F8938C42A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3EC6757-67A6-40F0-996A-4729D4301F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31782679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4B5A115-72B8-4C0D-9523-4D1C3C85C29C}" type="datetimeFigureOut">
              <a:rPr lang="en-US">
                <a:solidFill>
                  <a:prstClr val="black">
                    <a:tint val="95000"/>
                  </a:prstClr>
                </a:solidFill>
              </a:rPr>
              <a:pPr>
                <a:defRPr/>
              </a:pPr>
              <a:t>13-Oct-13</a:t>
            </a:fld>
            <a:endParaRPr lang="en-US">
              <a:solidFill>
                <a:prstClr val="black">
                  <a:tint val="9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CCE173A-F516-4B5F-B69B-9B21CF1BFD8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40617939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7645-307D-4A17-B725-846FB8D97F6F}" type="datetimeFigureOut">
              <a:rPr lang="en-US">
                <a:solidFill>
                  <a:prstClr val="black">
                    <a:tint val="95000"/>
                  </a:prstClr>
                </a:solidFill>
              </a:rPr>
              <a:pPr>
                <a:defRPr/>
              </a:pPr>
              <a:t>13-Oct-13</a:t>
            </a:fld>
            <a:endParaRPr lang="en-US">
              <a:solidFill>
                <a:prstClr val="black">
                  <a:tint val="9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fld id="{7FC79C10-39CC-42F2-83D2-8270CC1718C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89727413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BA7F86F2-B4FF-46A4-BE74-96430C355664}"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CEA78374-399B-47B5-BD2F-AB54314A8A1B}"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363248443"/>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175E0AFA-ACF2-4311-B0E8-FAED75D624C8}" type="datetimeFigureOut">
              <a:rPr lang="en-US">
                <a:solidFill>
                  <a:prstClr val="black">
                    <a:tint val="95000"/>
                  </a:prstClr>
                </a:solidFill>
              </a:rPr>
              <a:pPr>
                <a:defRPr/>
              </a:pPr>
              <a:t>13-Oct-13</a:t>
            </a:fld>
            <a:endParaRPr lang="en-US">
              <a:solidFill>
                <a:prstClr val="black">
                  <a:tint val="95000"/>
                </a:prstClr>
              </a:solidFill>
            </a:endParaRPr>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solidFill>
                <a:prstClr val="white">
                  <a:shade val="50000"/>
                </a:prstClr>
              </a:solidFill>
            </a:endParaRPr>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F5A4EED-773E-4499-9611-7911F937D8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735211237"/>
      </p:ext>
    </p:extLst>
  </p:cSld>
  <p:clrMapOvr>
    <a:overrideClrMapping bg1="lt1" tx1="dk1" bg2="lt2" tx2="dk2" accent1="accent1" accent2="accent2" accent3="accent3" accent4="accent4" accent5="accent5" accent6="accent6" hlink="hlink" folHlink="folHlink"/>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10F4CD-D90D-4F0D-9408-C752557E0989}"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44CA738-9757-40E0-AC66-3FB774602AA6}"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031689080"/>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E70D56FE-6C27-45F3-9E04-04DDC7D2EE26}" type="datetimeFigureOut">
              <a:rPr lang="en-US">
                <a:solidFill>
                  <a:prstClr val="black">
                    <a:tint val="95000"/>
                  </a:prstClr>
                </a:solidFill>
              </a:rPr>
              <a:pPr>
                <a:defRPr/>
              </a:pPr>
              <a:t>13-Oct-13</a:t>
            </a:fld>
            <a:endParaRPr lang="en-US">
              <a:solidFill>
                <a:prstClr val="black">
                  <a:tint val="95000"/>
                </a:prstClr>
              </a:solidFill>
            </a:endParaRPr>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solidFill>
                <a:prstClr val="black">
                  <a:tint val="9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A5A869BE-EE60-492D-979E-CFD7F6A8FC29}"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67566214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B5E9548C-2578-4178-BFE1-E88BB50F27A2}" type="datetimeFigureOut">
              <a:rPr lang="en-US"/>
              <a:pPr>
                <a:defRPr/>
              </a:pPr>
              <a:t>13-Oct-13</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82864D7A-99A7-4CF8-8BDF-0894BBBEE10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39" r:id="rId1"/>
    <p:sldLayoutId id="2147483834" r:id="rId2"/>
    <p:sldLayoutId id="2147483840" r:id="rId3"/>
    <p:sldLayoutId id="2147483835" r:id="rId4"/>
    <p:sldLayoutId id="2147483836" r:id="rId5"/>
    <p:sldLayoutId id="2147483837" r:id="rId6"/>
    <p:sldLayoutId id="2147483841" r:id="rId7"/>
    <p:sldLayoutId id="2147483842" r:id="rId8"/>
    <p:sldLayoutId id="2147483843" r:id="rId9"/>
    <p:sldLayoutId id="2147483838" r:id="rId10"/>
    <p:sldLayoutId id="2147483844" r:id="rId11"/>
  </p:sldLayoutIdLst>
  <p:transition/>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B5E9548C-2578-4178-BFE1-E88BB50F27A2}"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solidFill>
                <a:prstClr val="black">
                  <a:tint val="95000"/>
                </a:prstClr>
              </a:solidFill>
            </a:endParaRPr>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82864D7A-99A7-4CF8-8BDF-0894BBBEE1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310489157"/>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ransition/>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fld id="{24C024F4-4E3C-4F5F-A09A-EA8DAFC79376}" type="datetimeFigureOut">
              <a:rPr lang="en-US" smtClean="0">
                <a:solidFill>
                  <a:prstClr val="black">
                    <a:tint val="95000"/>
                  </a:prstClr>
                </a:solidFill>
                <a:latin typeface="Corbel"/>
              </a:rPr>
              <a:pPr fontAlgn="auto">
                <a:spcBef>
                  <a:spcPts val="0"/>
                </a:spcBef>
                <a:spcAft>
                  <a:spcPts val="0"/>
                </a:spcAft>
              </a:pPr>
              <a:t>13-Oct-13</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fontAlgn="auto">
              <a:spcBef>
                <a:spcPts val="0"/>
              </a:spcBef>
              <a:spcAft>
                <a:spcPts val="0"/>
              </a:spcAft>
            </a:pPr>
            <a:fld id="{4BE636E8-C59E-4E3A-A30D-C23DE7FE64BC}" type="slidenum">
              <a:rPr lang="en-US" smtClean="0">
                <a:solidFill>
                  <a:prstClr val="black">
                    <a:tint val="95000"/>
                  </a:prstClr>
                </a:solidFill>
                <a:latin typeface="Corbel"/>
              </a:rPr>
              <a:pPr fontAlgn="auto">
                <a:spcBef>
                  <a:spcPts val="0"/>
                </a:spcBef>
                <a:spcAft>
                  <a:spcPts val="0"/>
                </a:spcAft>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982570083"/>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fld id="{24C024F4-4E3C-4F5F-A09A-EA8DAFC79376}" type="datetimeFigureOut">
              <a:rPr lang="en-US" smtClean="0">
                <a:solidFill>
                  <a:prstClr val="black">
                    <a:tint val="95000"/>
                  </a:prstClr>
                </a:solidFill>
                <a:latin typeface="Corbel"/>
              </a:rPr>
              <a:pPr fontAlgn="auto">
                <a:spcBef>
                  <a:spcPts val="0"/>
                </a:spcBef>
                <a:spcAft>
                  <a:spcPts val="0"/>
                </a:spcAft>
              </a:pPr>
              <a:t>13-Oct-13</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fontAlgn="auto">
              <a:spcBef>
                <a:spcPts val="0"/>
              </a:spcBef>
              <a:spcAft>
                <a:spcPts val="0"/>
              </a:spcAft>
            </a:pPr>
            <a:fld id="{4BE636E8-C59E-4E3A-A30D-C23DE7FE64BC}" type="slidenum">
              <a:rPr lang="en-US" smtClean="0">
                <a:solidFill>
                  <a:prstClr val="black">
                    <a:tint val="95000"/>
                  </a:prstClr>
                </a:solidFill>
                <a:latin typeface="Corbel"/>
              </a:rPr>
              <a:pPr fontAlgn="auto">
                <a:spcBef>
                  <a:spcPts val="0"/>
                </a:spcBef>
                <a:spcAft>
                  <a:spcPts val="0"/>
                </a:spcAft>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05377266"/>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B5E9548C-2578-4178-BFE1-E88BB50F27A2}"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solidFill>
                <a:prstClr val="black">
                  <a:tint val="95000"/>
                </a:prstClr>
              </a:solidFill>
            </a:endParaRPr>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82864D7A-99A7-4CF8-8BDF-0894BBBEE1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038607867"/>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ransition/>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B5E9548C-2578-4178-BFE1-E88BB50F27A2}"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solidFill>
                <a:prstClr val="black">
                  <a:tint val="95000"/>
                </a:prstClr>
              </a:solidFill>
            </a:endParaRPr>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82864D7A-99A7-4CF8-8BDF-0894BBBEE1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45505955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ransition/>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fld id="{24C024F4-4E3C-4F5F-A09A-EA8DAFC79376}" type="datetimeFigureOut">
              <a:rPr lang="en-US" smtClean="0">
                <a:solidFill>
                  <a:prstClr val="black">
                    <a:tint val="95000"/>
                  </a:prstClr>
                </a:solidFill>
                <a:latin typeface="Corbel"/>
              </a:rPr>
              <a:pPr fontAlgn="auto">
                <a:spcBef>
                  <a:spcPts val="0"/>
                </a:spcBef>
                <a:spcAft>
                  <a:spcPts val="0"/>
                </a:spcAft>
              </a:pPr>
              <a:t>13-Oct-13</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fontAlgn="auto">
              <a:spcBef>
                <a:spcPts val="0"/>
              </a:spcBef>
              <a:spcAft>
                <a:spcPts val="0"/>
              </a:spcAft>
            </a:pPr>
            <a:fld id="{4BE636E8-C59E-4E3A-A30D-C23DE7FE64BC}" type="slidenum">
              <a:rPr lang="en-US" smtClean="0">
                <a:solidFill>
                  <a:prstClr val="black">
                    <a:tint val="95000"/>
                  </a:prstClr>
                </a:solidFill>
                <a:latin typeface="Corbel"/>
              </a:rPr>
              <a:pPr fontAlgn="auto">
                <a:spcBef>
                  <a:spcPts val="0"/>
                </a:spcBef>
                <a:spcAft>
                  <a:spcPts val="0"/>
                </a:spcAft>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41992158"/>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fontAlgn="auto">
              <a:spcBef>
                <a:spcPts val="0"/>
              </a:spcBef>
              <a:spcAft>
                <a:spcPts val="0"/>
              </a:spcAft>
            </a:pPr>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fld id="{24C024F4-4E3C-4F5F-A09A-EA8DAFC79376}" type="datetimeFigureOut">
              <a:rPr lang="en-US" smtClean="0">
                <a:solidFill>
                  <a:prstClr val="black">
                    <a:tint val="95000"/>
                  </a:prstClr>
                </a:solidFill>
                <a:latin typeface="Corbel"/>
              </a:rPr>
              <a:pPr fontAlgn="auto">
                <a:spcBef>
                  <a:spcPts val="0"/>
                </a:spcBef>
                <a:spcAft>
                  <a:spcPts val="0"/>
                </a:spcAft>
              </a:pPr>
              <a:t>13-Oct-13</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fontAlgn="auto">
              <a:spcBef>
                <a:spcPts val="0"/>
              </a:spcBef>
              <a:spcAft>
                <a:spcPts val="0"/>
              </a:spcAft>
            </a:pPr>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fontAlgn="auto">
              <a:spcBef>
                <a:spcPts val="0"/>
              </a:spcBef>
              <a:spcAft>
                <a:spcPts val="0"/>
              </a:spcAft>
            </a:pPr>
            <a:fld id="{4BE636E8-C59E-4E3A-A30D-C23DE7FE64BC}" type="slidenum">
              <a:rPr lang="en-US" smtClean="0">
                <a:solidFill>
                  <a:prstClr val="black">
                    <a:tint val="95000"/>
                  </a:prstClr>
                </a:solidFill>
                <a:latin typeface="Corbel"/>
              </a:rPr>
              <a:pPr fontAlgn="auto">
                <a:spcBef>
                  <a:spcPts val="0"/>
                </a:spcBef>
                <a:spcAft>
                  <a:spcPts val="0"/>
                </a:spcAft>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54497245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B5E9548C-2578-4178-BFE1-E88BB50F27A2}" type="datetimeFigureOut">
              <a:rPr lang="en-US">
                <a:solidFill>
                  <a:prstClr val="black">
                    <a:tint val="95000"/>
                  </a:prstClr>
                </a:solidFill>
              </a:rPr>
              <a:pPr>
                <a:defRPr/>
              </a:pPr>
              <a:t>13-Oct-13</a:t>
            </a:fld>
            <a:endParaRPr lang="en-US">
              <a:solidFill>
                <a:prstClr val="black">
                  <a:tint val="95000"/>
                </a:prstClr>
              </a:solidFill>
            </a:endParaRPr>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solidFill>
                <a:prstClr val="black">
                  <a:tint val="95000"/>
                </a:prstClr>
              </a:solidFill>
            </a:endParaRPr>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82864D7A-99A7-4CF8-8BDF-0894BBBEE10F}" type="slidenum">
              <a:rPr lang="en-US">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056437839"/>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ransition/>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bhandmdh@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blueletterbible.org/Bible.cfm?b=Jhn&amp;c=8&amp;t=KJV#comm/3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com.au/url?sa=i&amp;rct=j&amp;q=&amp;esrc=s&amp;frm=1&amp;source=images&amp;cd=&amp;cad=rja&amp;docid=lLnlE_w3cj_-oM&amp;tbnid=a8p2_QraRGJSjM:&amp;ved=0CAUQjRw&amp;url=http://www.mayang.com/textures/Plants/html/Repetitive%20Plants%20Textures/&amp;ei=UNcbUuXJIoW7lAWPpYGYAw&amp;psig=AFQjCNGPBnVgVTNi35gs0dxLfBBc_jfd0A&amp;ust=1377642672119024"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www.google.com.au/url?sa=i&amp;rct=j&amp;q=&amp;esrc=s&amp;frm=1&amp;source=images&amp;cd=&amp;cad=rja&amp;docid=cn8MRdW-C6ShIM&amp;tbnid=zf7ixvkQfsOp6M:&amp;ved=0CAUQjRw&amp;url=http://marrickvillegreens.wordpress.com/2009/08/12/time-running-out-for-cooks-river-fig-trees/&amp;ei=idcbUrOVE8WMkwWm4IDwCQ&amp;psig=AFQjCNHyzH5VTDBe1F0sjjIjxgAYWkoaQQ&amp;ust=1377642751380866" TargetMode="Externa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google.com.au/imgres?start=110&amp;hl=en&amp;biw=1109&amp;bih=575&amp;tbm=isch&amp;tbnid=69nIBorA2Ppw5M:&amp;imgrefurl=http://www.sharpbrains.com/blog/2011/11/20/research-on-applied-neuroplasciticy-rewiring-the-brain-to-ease-pain/&amp;docid=O3X8Z7RESJY6wM&amp;imgurl=http://www.sharpbrains.com/wp-content/uploads/2011/11/Brain_222.jpg&amp;w=900&amp;h=900&amp;ei=fzY9Ua3uN8WemQXo2oGIDQ&amp;zoom=1&amp;iact=rc&amp;page=6&amp;tbnh=137&amp;tbnw=128&amp;ndsp=23&amp;ved=1t:429,r:18,s:100,i:58&amp;tx=57&amp;ty=59" TargetMode="External"/><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3.xml.rels><?xml version="1.0" encoding="UTF-8" standalone="yes"?>
<Relationships xmlns="http://schemas.openxmlformats.org/package/2006/relationships"><Relationship Id="rId3" Type="http://schemas.openxmlformats.org/officeDocument/2006/relationships/hyperlink" Target="http://www.google.com.au/imgres?hl=en&amp;biw=1109&amp;bih=575&amp;tbm=isch&amp;tbnid=aLZlgzOhYrtdLM:&amp;imgrefurl=http://www.thepoisongarden.co.uk/atoz/atropa_belladonna.htm&amp;docid=fmAEfqo4wMoR7M&amp;imgurl=http://www.thepoisongarden.co.uk/images/atropa_belladonna_170906_1.jpg&amp;w=300&amp;h=200&amp;ei=PVw9UfWCDoXqmAXl4YDgBA&amp;zoom=1&amp;iact=hc&amp;vpx=826&amp;vpy=14&amp;dur=2200&amp;hovh=160&amp;hovw=240&amp;tx=132&amp;ty=104&amp;page=1&amp;tbnh=132&amp;tbnw=208&amp;start=0&amp;ndsp=16&amp;ved=1t:429,r:15,s:0,i:122" TargetMode="External"/><Relationship Id="rId2" Type="http://schemas.openxmlformats.org/officeDocument/2006/relationships/notesSlide" Target="../notesSlides/notesSlide83.xml"/><Relationship Id="rId1" Type="http://schemas.openxmlformats.org/officeDocument/2006/relationships/slideLayout" Target="../slideLayouts/slideLayout35.xml"/><Relationship Id="rId5" Type="http://schemas.openxmlformats.org/officeDocument/2006/relationships/image" Target="../media/image9.jpeg"/><Relationship Id="rId4" Type="http://schemas.openxmlformats.org/officeDocument/2006/relationships/image" Target="../media/image8.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www.google.com.au/imgres?start=110&amp;hl=en&amp;biw=1109&amp;bih=575&amp;tbm=isch&amp;tbnid=69nIBorA2Ppw5M:&amp;imgrefurl=http://www.sharpbrains.com/blog/2011/11/20/research-on-applied-neuroplasciticy-rewiring-the-brain-to-ease-pain/&amp;docid=O3X8Z7RESJY6wM&amp;imgurl=http://www.sharpbrains.com/wp-content/uploads/2011/11/Brain_222.jpg&amp;w=900&amp;h=900&amp;ei=fzY9Ua3uN8WemQXo2oGIDQ&amp;zoom=1&amp;iact=rc&amp;page=6&amp;tbnh=137&amp;tbnw=128&amp;ndsp=23&amp;ved=1t:429,r:18,s:100,i:58&amp;tx=57&amp;ty=59" TargetMode="External"/><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6.xml"/></Relationships>
</file>

<file path=ppt/slides/_rels/slide125.xml.rels><?xml version="1.0" encoding="UTF-8" standalone="yes"?>
<Relationships xmlns="http://schemas.openxmlformats.org/package/2006/relationships"><Relationship Id="rId3" Type="http://schemas.openxmlformats.org/officeDocument/2006/relationships/hyperlink" Target="http://www.blbclassic.org/Bible.cfm?b=Jhn&amp;c=8&amp;t=KJV#comm/19" TargetMode="External"/><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160.xml"/><Relationship Id="rId1" Type="http://schemas.openxmlformats.org/officeDocument/2006/relationships/slideLayout" Target="../slideLayouts/slideLayout2.xml"/><Relationship Id="rId6" Type="http://schemas.openxmlformats.org/officeDocument/2006/relationships/hyperlink" Target="http://www.google.com.au/url?sa=i&amp;rct=j&amp;q=&amp;esrc=s&amp;frm=1&amp;source=images&amp;cd=&amp;cad=rja&amp;docid=krCmFn_oqK3i4M&amp;tbnid=GZD7vd7Fhqm7QM:&amp;ved=0CAUQjRw&amp;url=http://galacticafanon.wikia.com/wiki/File:Cylonia_Mountain.jpg&amp;ei=hyYhUpHmNoTJkQWEtICoDw&amp;bvm=bv.51495398,d.dGI&amp;psig=AFQjCNEcurMhga3p0Us4g71JC1Dhwjrfbg&amp;ust=1377990587575089" TargetMode="External"/><Relationship Id="rId5" Type="http://schemas.openxmlformats.org/officeDocument/2006/relationships/image" Target="../media/image13.jpeg"/><Relationship Id="rId4" Type="http://schemas.openxmlformats.org/officeDocument/2006/relationships/hyperlink" Target="//upload.wikimedia.org/wikipedia/commons/e/e2/Dalry_Sycamore_tree,_Ayrshire.JPG" TargetMode="Externa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79.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5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4.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4.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90.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90.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9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90.xml"/></Relationships>
</file>

<file path=ppt/slides/_rels/slide181.xml.rels><?xml version="1.0" encoding="UTF-8" standalone="yes"?>
<Relationships xmlns="http://schemas.openxmlformats.org/package/2006/relationships"><Relationship Id="rId3" Type="http://schemas.openxmlformats.org/officeDocument/2006/relationships/hyperlink" Target="http://www.imdb.com/title/tt0068924/" TargetMode="External"/><Relationship Id="rId2" Type="http://schemas.openxmlformats.org/officeDocument/2006/relationships/notesSlide" Target="../notesSlides/notesSlide181.xml"/><Relationship Id="rId1" Type="http://schemas.openxmlformats.org/officeDocument/2006/relationships/slideLayout" Target="../slideLayouts/slideLayout90.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90.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8.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68.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68.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algn="ctr" fontAlgn="auto">
              <a:lnSpc>
                <a:spcPct val="150000"/>
              </a:lnSpc>
              <a:spcAft>
                <a:spcPts val="0"/>
              </a:spcAft>
              <a:defRPr/>
            </a:pPr>
            <a:r>
              <a:rPr lang="en-US" sz="4000" dirty="0" smtClean="0">
                <a:solidFill>
                  <a:schemeClr val="accent1">
                    <a:satMod val="150000"/>
                  </a:schemeClr>
                </a:solidFill>
              </a:rPr>
              <a:t>The Unique Teachings of the Truth. </a:t>
            </a:r>
            <a:r>
              <a:rPr lang="en-US" sz="3600" dirty="0" smtClean="0">
                <a:solidFill>
                  <a:schemeClr val="accent1">
                    <a:satMod val="150000"/>
                  </a:schemeClr>
                </a:solidFill>
              </a:rPr>
              <a:t/>
            </a:r>
            <a:br>
              <a:rPr lang="en-US" sz="3600" dirty="0" smtClean="0">
                <a:solidFill>
                  <a:schemeClr val="accent1">
                    <a:satMod val="150000"/>
                  </a:schemeClr>
                </a:solidFill>
              </a:rPr>
            </a:br>
            <a:r>
              <a:rPr lang="en-US" sz="2400" dirty="0" smtClean="0">
                <a:solidFill>
                  <a:schemeClr val="accent1">
                    <a:satMod val="150000"/>
                  </a:schemeClr>
                </a:solidFill>
              </a:rPr>
              <a:t>Introductory Comments on the attached Slides</a:t>
            </a:r>
            <a:endParaRPr lang="en-US" sz="2400"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a:lstStyle/>
          <a:p>
            <a:pPr marL="117475" indent="0">
              <a:lnSpc>
                <a:spcPct val="120000"/>
              </a:lnSpc>
              <a:buClrTx/>
              <a:buNone/>
            </a:pPr>
            <a:r>
              <a:rPr lang="en-US" sz="2000" dirty="0" smtClean="0"/>
              <a:t>These slides were designed to accompany the </a:t>
            </a:r>
            <a:r>
              <a:rPr lang="en-US" sz="2000" b="1" u="sng" dirty="0" smtClean="0"/>
              <a:t>5 studies</a:t>
            </a:r>
            <a:r>
              <a:rPr lang="en-US" sz="2000" b="1" dirty="0" smtClean="0"/>
              <a:t> </a:t>
            </a:r>
            <a:r>
              <a:rPr lang="en-US" sz="2000" dirty="0" smtClean="0"/>
              <a:t>to this title, which were given at the </a:t>
            </a:r>
            <a:r>
              <a:rPr lang="en-US" sz="2000" dirty="0" err="1" smtClean="0"/>
              <a:t>Rathmines</a:t>
            </a:r>
            <a:r>
              <a:rPr lang="en-US" sz="2000" dirty="0" smtClean="0"/>
              <a:t> Bible School, NSW – Australia, from the 30</a:t>
            </a:r>
            <a:r>
              <a:rPr lang="en-US" sz="2000" baseline="30000" dirty="0" smtClean="0"/>
              <a:t>th</a:t>
            </a:r>
            <a:r>
              <a:rPr lang="en-US" sz="2000" dirty="0" smtClean="0"/>
              <a:t> Sept to the 5</a:t>
            </a:r>
            <a:r>
              <a:rPr lang="en-US" sz="2000" baseline="30000" dirty="0" smtClean="0"/>
              <a:t>th</a:t>
            </a:r>
            <a:r>
              <a:rPr lang="en-US" sz="2000" dirty="0" smtClean="0"/>
              <a:t> October, 2013.</a:t>
            </a:r>
          </a:p>
          <a:p>
            <a:pPr marL="117475" indent="0">
              <a:lnSpc>
                <a:spcPct val="120000"/>
              </a:lnSpc>
              <a:buClrTx/>
              <a:buNone/>
            </a:pPr>
            <a:endParaRPr lang="en-US" sz="1000" dirty="0"/>
          </a:p>
          <a:p>
            <a:pPr marL="117475" indent="0">
              <a:lnSpc>
                <a:spcPct val="120000"/>
              </a:lnSpc>
              <a:buClrTx/>
              <a:buNone/>
            </a:pPr>
            <a:r>
              <a:rPr lang="en-US" sz="2000" dirty="0" smtClean="0"/>
              <a:t>They are an expansion of previous studies given on this subject to a number of </a:t>
            </a:r>
            <a:r>
              <a:rPr lang="en-US" sz="2000" dirty="0" err="1" smtClean="0"/>
              <a:t>Ecclesias</a:t>
            </a:r>
            <a:r>
              <a:rPr lang="en-US" sz="2000" dirty="0" smtClean="0"/>
              <a:t> </a:t>
            </a:r>
            <a:r>
              <a:rPr lang="en-US" sz="2000" dirty="0" smtClean="0"/>
              <a:t>in the Sydney and surrounding areas.</a:t>
            </a:r>
          </a:p>
          <a:p>
            <a:pPr marL="117475" indent="0">
              <a:lnSpc>
                <a:spcPct val="120000"/>
              </a:lnSpc>
              <a:buClrTx/>
              <a:buNone/>
            </a:pPr>
            <a:endParaRPr lang="en-US" sz="1000" dirty="0"/>
          </a:p>
          <a:p>
            <a:pPr marL="117475" indent="0">
              <a:lnSpc>
                <a:spcPct val="120000"/>
              </a:lnSpc>
              <a:buClrTx/>
              <a:buNone/>
            </a:pPr>
            <a:r>
              <a:rPr lang="en-US" sz="2000" dirty="0" smtClean="0"/>
              <a:t>The slides are in effect a brief of the speakers notes. They are offered freely, and can be used in any format to advance the truth of God.</a:t>
            </a:r>
          </a:p>
          <a:p>
            <a:pPr marL="117475" indent="0">
              <a:lnSpc>
                <a:spcPct val="120000"/>
              </a:lnSpc>
              <a:buClrTx/>
              <a:buNone/>
            </a:pPr>
            <a:endParaRPr lang="en-US" sz="1000" dirty="0"/>
          </a:p>
          <a:p>
            <a:pPr marL="117475" indent="0">
              <a:lnSpc>
                <a:spcPct val="120000"/>
              </a:lnSpc>
              <a:buClrTx/>
              <a:buNone/>
            </a:pPr>
            <a:r>
              <a:rPr lang="en-US" sz="2000" dirty="0" smtClean="0"/>
              <a:t>Any questions, comments or corrections can be directed to the </a:t>
            </a:r>
            <a:r>
              <a:rPr lang="en-US" sz="2000" dirty="0" smtClean="0"/>
              <a:t>author</a:t>
            </a:r>
            <a:r>
              <a:rPr lang="en-US" sz="2000" dirty="0" smtClean="0"/>
              <a:t>. </a:t>
            </a:r>
            <a:endParaRPr lang="en-US" sz="2000" dirty="0" smtClean="0"/>
          </a:p>
          <a:p>
            <a:pPr marL="117475" indent="0">
              <a:lnSpc>
                <a:spcPct val="120000"/>
              </a:lnSpc>
              <a:buClrTx/>
              <a:buNone/>
            </a:pPr>
            <a:endParaRPr lang="en-US" sz="1000" dirty="0"/>
          </a:p>
          <a:p>
            <a:pPr marL="117475" indent="0">
              <a:lnSpc>
                <a:spcPct val="120000"/>
              </a:lnSpc>
              <a:buClrTx/>
              <a:buNone/>
            </a:pPr>
            <a:r>
              <a:rPr lang="en-US" sz="2000" dirty="0" smtClean="0"/>
              <a:t>The pursuit </a:t>
            </a:r>
            <a:r>
              <a:rPr lang="en-US" sz="2000" dirty="0" smtClean="0"/>
              <a:t>and advancement of  the truth of God </a:t>
            </a:r>
            <a:r>
              <a:rPr lang="en-US" sz="2000" dirty="0" smtClean="0"/>
              <a:t>must be </a:t>
            </a:r>
            <a:r>
              <a:rPr lang="en-US" sz="2000" dirty="0" smtClean="0"/>
              <a:t>our singular desire, </a:t>
            </a:r>
          </a:p>
          <a:p>
            <a:pPr marL="117475" indent="0">
              <a:lnSpc>
                <a:spcPct val="120000"/>
              </a:lnSpc>
              <a:buClrTx/>
              <a:buNone/>
            </a:pPr>
            <a:r>
              <a:rPr lang="en-US" sz="2000" dirty="0"/>
              <a:t>c</a:t>
            </a:r>
            <a:r>
              <a:rPr lang="en-US" sz="2000" dirty="0" smtClean="0"/>
              <a:t>oncern &amp; vocation.</a:t>
            </a:r>
          </a:p>
          <a:p>
            <a:pPr marL="117475" lvl="0" indent="0">
              <a:lnSpc>
                <a:spcPct val="120000"/>
              </a:lnSpc>
              <a:buClrTx/>
              <a:buNone/>
            </a:pPr>
            <a:endParaRPr lang="en-US" sz="1000" b="1" dirty="0" smtClean="0">
              <a:solidFill>
                <a:prstClr val="black"/>
              </a:solidFill>
            </a:endParaRPr>
          </a:p>
          <a:p>
            <a:pPr marL="117475" lvl="0" indent="0">
              <a:lnSpc>
                <a:spcPct val="120000"/>
              </a:lnSpc>
              <a:buClrTx/>
              <a:buNone/>
            </a:pPr>
            <a:r>
              <a:rPr lang="en-US" sz="2000" b="1" dirty="0" err="1" smtClean="0">
                <a:solidFill>
                  <a:prstClr val="black"/>
                </a:solidFill>
              </a:rPr>
              <a:t>Kel</a:t>
            </a:r>
            <a:r>
              <a:rPr lang="en-US" sz="2000" b="1" dirty="0" smtClean="0">
                <a:solidFill>
                  <a:prstClr val="black"/>
                </a:solidFill>
              </a:rPr>
              <a:t> </a:t>
            </a:r>
            <a:r>
              <a:rPr lang="en-US" sz="2000" b="1" dirty="0">
                <a:solidFill>
                  <a:prstClr val="black"/>
                </a:solidFill>
              </a:rPr>
              <a:t>Hammond </a:t>
            </a:r>
            <a:r>
              <a:rPr lang="en-US" sz="2000" dirty="0">
                <a:solidFill>
                  <a:prstClr val="black"/>
                </a:solidFill>
              </a:rPr>
              <a:t>–&gt; </a:t>
            </a:r>
            <a:r>
              <a:rPr lang="en-US" sz="2000" b="1" dirty="0">
                <a:solidFill>
                  <a:prstClr val="black"/>
                </a:solidFill>
                <a:hlinkClick r:id="rId3"/>
              </a:rPr>
              <a:t>kbhandmdh@gmail.com</a:t>
            </a:r>
            <a:endParaRPr lang="en-US" sz="2000" b="1" dirty="0">
              <a:solidFill>
                <a:prstClr val="black"/>
              </a:solidFill>
            </a:endParaRPr>
          </a:p>
          <a:p>
            <a:pPr marL="117475" indent="0">
              <a:lnSpc>
                <a:spcPct val="120000"/>
              </a:lnSpc>
              <a:buClrTx/>
              <a:buNone/>
            </a:pPr>
            <a:endParaRPr lang="en-US" sz="2000" dirty="0" smtClean="0"/>
          </a:p>
        </p:txBody>
      </p:sp>
    </p:spTree>
    <p:extLst>
      <p:ext uri="{BB962C8B-B14F-4D97-AF65-F5344CB8AC3E}">
        <p14:creationId xmlns:p14="http://schemas.microsoft.com/office/powerpoint/2010/main" val="2568884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8077200" cy="1928826"/>
          </a:xfrm>
        </p:spPr>
        <p:txBody>
          <a:bodyPr>
            <a:noAutofit/>
          </a:bodyPr>
          <a:lstStyle/>
          <a:p>
            <a:pPr algn="ctr" fontAlgn="auto">
              <a:spcAft>
                <a:spcPts val="0"/>
              </a:spcAft>
              <a:defRPr/>
            </a:pPr>
            <a:r>
              <a:rPr lang="en-US" sz="6000" dirty="0" smtClean="0">
                <a:solidFill>
                  <a:schemeClr val="accent1">
                    <a:satMod val="150000"/>
                  </a:schemeClr>
                </a:solidFill>
              </a:rPr>
              <a:t>The Unique Teachings of the Truth</a:t>
            </a:r>
            <a:endParaRPr lang="en-US" sz="6000" dirty="0">
              <a:solidFill>
                <a:schemeClr val="accent1">
                  <a:satMod val="150000"/>
                </a:schemeClr>
              </a:solidFill>
            </a:endParaRPr>
          </a:p>
        </p:txBody>
      </p:sp>
      <p:sp>
        <p:nvSpPr>
          <p:cNvPr id="4" name="Title 1"/>
          <p:cNvSpPr txBox="1">
            <a:spLocks/>
          </p:cNvSpPr>
          <p:nvPr/>
        </p:nvSpPr>
        <p:spPr>
          <a:xfrm>
            <a:off x="0" y="5143488"/>
            <a:ext cx="9144000" cy="171451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600" b="1" dirty="0">
                <a:solidFill>
                  <a:schemeClr val="accent1">
                    <a:satMod val="150000"/>
                  </a:schemeClr>
                </a:solidFill>
                <a:latin typeface="+mn-lt"/>
                <a:cs typeface="+mn-cs"/>
              </a:rPr>
              <a:t>What is “The Truth” ?</a:t>
            </a:r>
          </a:p>
          <a:p>
            <a:pPr algn="ctr" fontAlgn="auto">
              <a:spcAft>
                <a:spcPts val="0"/>
              </a:spcAft>
              <a:defRPr/>
            </a:pPr>
            <a:r>
              <a:rPr lang="en-US" sz="3600" b="1" dirty="0">
                <a:solidFill>
                  <a:schemeClr val="accent1">
                    <a:satMod val="150000"/>
                  </a:schemeClr>
                </a:solidFill>
                <a:latin typeface="+mn-lt"/>
                <a:cs typeface="+mn-cs"/>
              </a:rPr>
              <a:t>Does it matter what we believe or do ?</a:t>
            </a:r>
          </a:p>
          <a:p>
            <a:pPr algn="ctr" fontAlgn="auto">
              <a:spcAft>
                <a:spcPts val="0"/>
              </a:spcAft>
              <a:defRPr/>
            </a:pPr>
            <a:r>
              <a:rPr lang="en-US" sz="3600" b="1" dirty="0" smtClean="0">
                <a:solidFill>
                  <a:schemeClr val="accent1">
                    <a:satMod val="150000"/>
                  </a:schemeClr>
                </a:solidFill>
                <a:latin typeface="+mn-lt"/>
                <a:cs typeface="+mn-cs"/>
              </a:rPr>
              <a:t>How should </a:t>
            </a:r>
            <a:r>
              <a:rPr lang="en-US" sz="3600" b="1" dirty="0">
                <a:solidFill>
                  <a:schemeClr val="accent1">
                    <a:satMod val="150000"/>
                  </a:schemeClr>
                </a:solidFill>
                <a:latin typeface="+mn-lt"/>
                <a:cs typeface="+mn-cs"/>
              </a:rPr>
              <a:t>“the truth” </a:t>
            </a:r>
            <a:r>
              <a:rPr lang="en-US" sz="3600" b="1" dirty="0" smtClean="0">
                <a:solidFill>
                  <a:schemeClr val="accent1">
                    <a:satMod val="150000"/>
                  </a:schemeClr>
                </a:solidFill>
                <a:latin typeface="+mn-lt"/>
                <a:cs typeface="+mn-cs"/>
              </a:rPr>
              <a:t>affect </a:t>
            </a:r>
            <a:r>
              <a:rPr lang="en-US" sz="3600" b="1" dirty="0">
                <a:solidFill>
                  <a:schemeClr val="accent1">
                    <a:satMod val="150000"/>
                  </a:schemeClr>
                </a:solidFill>
                <a:latin typeface="+mn-lt"/>
                <a:cs typeface="+mn-cs"/>
              </a:rPr>
              <a:t>us ?</a:t>
            </a:r>
          </a:p>
        </p:txBody>
      </p:sp>
      <p:sp>
        <p:nvSpPr>
          <p:cNvPr id="5" name="Title 1"/>
          <p:cNvSpPr txBox="1">
            <a:spLocks/>
          </p:cNvSpPr>
          <p:nvPr/>
        </p:nvSpPr>
        <p:spPr>
          <a:xfrm>
            <a:off x="2714612" y="3929066"/>
            <a:ext cx="3357586" cy="857256"/>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200" b="1" dirty="0">
                <a:solidFill>
                  <a:schemeClr val="accent1">
                    <a:satMod val="150000"/>
                  </a:schemeClr>
                </a:solidFill>
                <a:latin typeface="+mj-lt"/>
                <a:ea typeface="+mj-ea"/>
                <a:cs typeface="+mj-cs"/>
              </a:rPr>
              <a:t>Study 1 of 5</a:t>
            </a:r>
          </a:p>
        </p:txBody>
      </p:sp>
      <p:sp>
        <p:nvSpPr>
          <p:cNvPr id="6" name="Title 1"/>
          <p:cNvSpPr txBox="1">
            <a:spLocks/>
          </p:cNvSpPr>
          <p:nvPr/>
        </p:nvSpPr>
        <p:spPr>
          <a:xfrm>
            <a:off x="7740352" y="4797152"/>
            <a:ext cx="1403648" cy="28803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1600" b="1" dirty="0">
                <a:solidFill>
                  <a:schemeClr val="tx2">
                    <a:lumMod val="50000"/>
                  </a:schemeClr>
                </a:solidFill>
                <a:latin typeface="+mj-lt"/>
                <a:ea typeface="+mj-ea"/>
                <a:cs typeface="+mj-cs"/>
              </a:rPr>
              <a:t>KH – </a:t>
            </a:r>
            <a:r>
              <a:rPr lang="en-US" sz="1600" b="1" dirty="0" smtClean="0">
                <a:solidFill>
                  <a:schemeClr val="tx2">
                    <a:lumMod val="50000"/>
                  </a:schemeClr>
                </a:solidFill>
                <a:latin typeface="+mj-lt"/>
                <a:ea typeface="+mj-ea"/>
                <a:cs typeface="+mj-cs"/>
              </a:rPr>
              <a:t>2013-v3</a:t>
            </a:r>
            <a:endParaRPr lang="en-US" sz="1600" b="1" dirty="0">
              <a:solidFill>
                <a:schemeClr val="tx2">
                  <a:lumMod val="50000"/>
                </a:schemeClr>
              </a:solidFill>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dirty="0" smtClean="0">
                <a:solidFill>
                  <a:schemeClr val="accent1">
                    <a:satMod val="150000"/>
                  </a:schemeClr>
                </a:solidFill>
              </a:rPr>
              <a:t>The Unique Teachings of the Truth. </a:t>
            </a:r>
            <a:br>
              <a:rPr lang="en-US" sz="3600" dirty="0" smtClean="0">
                <a:solidFill>
                  <a:schemeClr val="accent1">
                    <a:satMod val="150000"/>
                  </a:schemeClr>
                </a:solidFill>
              </a:rPr>
            </a:br>
            <a:r>
              <a:rPr lang="en-US" sz="3600" dirty="0" smtClean="0">
                <a:solidFill>
                  <a:schemeClr val="accent1">
                    <a:satMod val="150000"/>
                  </a:schemeClr>
                </a:solidFill>
              </a:rPr>
              <a:t>Basic Overview</a:t>
            </a:r>
            <a:endParaRPr lang="en-US" sz="3600" dirty="0">
              <a:solidFill>
                <a:schemeClr val="accent1">
                  <a:satMod val="150000"/>
                </a:schemeClr>
              </a:solidFill>
            </a:endParaRPr>
          </a:p>
        </p:txBody>
      </p:sp>
      <p:sp>
        <p:nvSpPr>
          <p:cNvPr id="3" name="Content Placeholder 2"/>
          <p:cNvSpPr>
            <a:spLocks noGrp="1"/>
          </p:cNvSpPr>
          <p:nvPr>
            <p:ph idx="1"/>
          </p:nvPr>
        </p:nvSpPr>
        <p:spPr>
          <a:xfrm>
            <a:off x="0" y="1571625"/>
            <a:ext cx="9144000" cy="5143500"/>
          </a:xfrm>
        </p:spPr>
        <p:txBody>
          <a:bodyPr/>
          <a:lstStyle/>
          <a:p>
            <a:pPr marL="631825" indent="-514350">
              <a:lnSpc>
                <a:spcPct val="120000"/>
              </a:lnSpc>
              <a:buClrTx/>
              <a:buFont typeface="Corbel" pitchFamily="34" charset="0"/>
              <a:buAutoNum type="arabicPeriod"/>
            </a:pPr>
            <a:r>
              <a:rPr lang="en-US" b="1" dirty="0" smtClean="0">
                <a:solidFill>
                  <a:srgbClr val="0070C0"/>
                </a:solidFill>
              </a:rPr>
              <a:t>What do we mean by “The Truth”.</a:t>
            </a:r>
          </a:p>
          <a:p>
            <a:pPr marL="631825" indent="-514350">
              <a:lnSpc>
                <a:spcPct val="120000"/>
              </a:lnSpc>
              <a:buClrTx/>
              <a:buFont typeface="Corbel" pitchFamily="34" charset="0"/>
              <a:buAutoNum type="arabicPeriod"/>
            </a:pPr>
            <a:endParaRPr lang="en-US" sz="2800" dirty="0" smtClean="0"/>
          </a:p>
          <a:p>
            <a:pPr marL="631825" indent="-514350">
              <a:lnSpc>
                <a:spcPct val="120000"/>
              </a:lnSpc>
              <a:buClrTx/>
              <a:buFont typeface="Corbel" pitchFamily="34" charset="0"/>
              <a:buAutoNum type="arabicPeriod"/>
            </a:pPr>
            <a:r>
              <a:rPr lang="en-US" sz="2800" dirty="0" smtClean="0">
                <a:solidFill>
                  <a:srgbClr val="0070C0"/>
                </a:solidFill>
              </a:rPr>
              <a:t>What are Core Beliefs &amp; Does it really matter.</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Flesh and the Spirit</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Spirit of  God – How God works.</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God Dwelling with &amp; in Us – God’s Purpose in Creation.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5448"/>
            <a:ext cx="8858312" cy="1252728"/>
          </a:xfrm>
        </p:spPr>
        <p:txBody>
          <a:bodyPr/>
          <a:lstStyle/>
          <a:p>
            <a:pPr fontAlgn="auto">
              <a:spcAft>
                <a:spcPts val="0"/>
              </a:spcAft>
              <a:defRPr/>
            </a:pPr>
            <a:r>
              <a:rPr lang="en-US" sz="3600" dirty="0" smtClean="0">
                <a:solidFill>
                  <a:schemeClr val="accent1">
                    <a:satMod val="150000"/>
                  </a:schemeClr>
                </a:solidFill>
              </a:rPr>
              <a:t>To know the truth – </a:t>
            </a:r>
            <a:endParaRPr lang="en-US" sz="3600" dirty="0">
              <a:solidFill>
                <a:schemeClr val="accent1">
                  <a:satMod val="150000"/>
                </a:schemeClr>
              </a:solidFill>
            </a:endParaRPr>
          </a:p>
        </p:txBody>
      </p:sp>
      <p:sp>
        <p:nvSpPr>
          <p:cNvPr id="5" name="Rectangle 4"/>
          <p:cNvSpPr/>
          <p:nvPr/>
        </p:nvSpPr>
        <p:spPr>
          <a:xfrm>
            <a:off x="0" y="1428750"/>
            <a:ext cx="9144000" cy="54292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 name="Picture 5" descr="Far Side carto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2500313"/>
            <a:ext cx="4284662"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Documents and Settings\hammok77\Desk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500313"/>
            <a:ext cx="4500562"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50825" y="1700213"/>
            <a:ext cx="41052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solidFill>
                  <a:srgbClr val="FFC000"/>
                </a:solidFill>
              </a:rPr>
              <a:t>You don’t need to be specially gifted  to understand &amp; know the truth.</a:t>
            </a:r>
            <a:endParaRPr lang="en-AU" b="1" dirty="0">
              <a:solidFill>
                <a:srgbClr val="FFC000"/>
              </a:solidFill>
            </a:endParaRPr>
          </a:p>
        </p:txBody>
      </p:sp>
      <p:sp>
        <p:nvSpPr>
          <p:cNvPr id="9" name="TextBox 8"/>
          <p:cNvSpPr txBox="1">
            <a:spLocks noChangeArrowheads="1"/>
          </p:cNvSpPr>
          <p:nvPr/>
        </p:nvSpPr>
        <p:spPr bwMode="auto">
          <a:xfrm>
            <a:off x="4643438" y="1700213"/>
            <a:ext cx="45005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solidFill>
                  <a:srgbClr val="FFC000"/>
                </a:solidFill>
              </a:rPr>
              <a:t>But you do need honesty, discernment, faith &amp; courage to make tough decisions.</a:t>
            </a:r>
            <a:endParaRPr lang="en-AU" b="1" dirty="0">
              <a:solidFill>
                <a:srgbClr val="FFC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a:bodyPr>
          <a:lstStyle/>
          <a:p>
            <a:pPr fontAlgn="auto">
              <a:spcAft>
                <a:spcPts val="0"/>
              </a:spcAft>
              <a:defRPr/>
            </a:pPr>
            <a:r>
              <a:rPr lang="en-US" dirty="0" smtClean="0">
                <a:solidFill>
                  <a:schemeClr val="accent1">
                    <a:satMod val="150000"/>
                  </a:schemeClr>
                </a:solidFill>
              </a:rPr>
              <a:t>What is ‘The Truth’</a:t>
            </a:r>
            <a:endParaRPr lang="en-US" dirty="0">
              <a:solidFill>
                <a:schemeClr val="accent1">
                  <a:satMod val="150000"/>
                </a:schemeClr>
              </a:solidFill>
            </a:endParaRPr>
          </a:p>
        </p:txBody>
      </p:sp>
      <p:sp>
        <p:nvSpPr>
          <p:cNvPr id="3" name="Content Placeholder 2"/>
          <p:cNvSpPr>
            <a:spLocks noGrp="1"/>
          </p:cNvSpPr>
          <p:nvPr>
            <p:ph idx="1"/>
          </p:nvPr>
        </p:nvSpPr>
        <p:spPr>
          <a:xfrm>
            <a:off x="0" y="1484784"/>
            <a:ext cx="9144000" cy="5373217"/>
          </a:xfrm>
        </p:spPr>
        <p:txBody>
          <a:bodyPr rtlCol="0">
            <a:normAutofit fontScale="70000" lnSpcReduction="20000"/>
          </a:bodyPr>
          <a:lstStyle/>
          <a:p>
            <a:pPr marL="438912" indent="-320040" fontAlgn="auto">
              <a:spcBef>
                <a:spcPts val="0"/>
              </a:spcBef>
              <a:spcAft>
                <a:spcPts val="0"/>
              </a:spcAft>
              <a:buClrTx/>
              <a:buFont typeface="Wingdings 2"/>
              <a:buChar char=""/>
              <a:defRPr/>
            </a:pPr>
            <a:r>
              <a:rPr lang="en-US" dirty="0" smtClean="0"/>
              <a:t>We commonly say ‘</a:t>
            </a:r>
            <a:r>
              <a:rPr lang="en-US" b="1" dirty="0" smtClean="0"/>
              <a:t>The Truth</a:t>
            </a:r>
            <a:r>
              <a:rPr lang="en-US" dirty="0" smtClean="0"/>
              <a:t>’, and not ‘Truth’, as a way to distinguish Divinely revealed truth from common every day truths and truthfulness.</a:t>
            </a:r>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dirty="0" smtClean="0"/>
              <a:t>Truth can mean facts &amp; honesty, such as a mathematical certainty or being honest in our dealings.</a:t>
            </a:r>
          </a:p>
          <a:p>
            <a:pPr marL="438912" indent="-320040" fontAlgn="auto">
              <a:spcBef>
                <a:spcPts val="0"/>
              </a:spcBef>
              <a:spcAft>
                <a:spcPts val="0"/>
              </a:spcAft>
              <a:buClrTx/>
              <a:buFont typeface="Wingdings 2"/>
              <a:buChar char=""/>
              <a:defRPr/>
            </a:pPr>
            <a:endParaRPr lang="en-US" sz="300" dirty="0" smtClean="0"/>
          </a:p>
          <a:p>
            <a:pPr marL="438912" indent="-320040" fontAlgn="auto">
              <a:spcBef>
                <a:spcPts val="0"/>
              </a:spcBef>
              <a:spcAft>
                <a:spcPts val="0"/>
              </a:spcAft>
              <a:buClrTx/>
              <a:buFont typeface="Wingdings 2"/>
              <a:buChar char=""/>
              <a:defRPr/>
            </a:pPr>
            <a:r>
              <a:rPr lang="en-US" dirty="0"/>
              <a:t>Philosophers, both ancient and modern (Socrates, Plato &amp; Aristotle, and those who have come after), have argued and reasoned over what constitutes ‘</a:t>
            </a:r>
            <a:r>
              <a:rPr lang="en-US" b="1" dirty="0"/>
              <a:t>the truth</a:t>
            </a:r>
            <a:r>
              <a:rPr lang="en-US" dirty="0"/>
              <a:t>’. </a:t>
            </a:r>
            <a:endParaRPr lang="en-US" dirty="0" smtClean="0"/>
          </a:p>
          <a:p>
            <a:pPr marL="438912" indent="-320040" fontAlgn="auto">
              <a:spcBef>
                <a:spcPts val="0"/>
              </a:spcBef>
              <a:spcAft>
                <a:spcPts val="0"/>
              </a:spcAft>
              <a:buClrTx/>
              <a:buFont typeface="Wingdings 2"/>
              <a:buChar char=""/>
              <a:defRPr/>
            </a:pPr>
            <a:r>
              <a:rPr lang="en-US" dirty="0" smtClean="0"/>
              <a:t>Using </a:t>
            </a:r>
            <a:r>
              <a:rPr lang="en-US" dirty="0"/>
              <a:t>‘reason’, they have mostly concluded that it is a </a:t>
            </a:r>
            <a:r>
              <a:rPr lang="en-US" b="1" u="sng" dirty="0"/>
              <a:t>relative concept</a:t>
            </a:r>
            <a:r>
              <a:rPr lang="en-US" dirty="0"/>
              <a:t>.</a:t>
            </a:r>
          </a:p>
          <a:p>
            <a:pPr marL="438912" indent="-320040" fontAlgn="auto">
              <a:spcBef>
                <a:spcPts val="0"/>
              </a:spcBef>
              <a:spcAft>
                <a:spcPts val="0"/>
              </a:spcAft>
              <a:buClrTx/>
              <a:buFont typeface="Wingdings 2"/>
              <a:buChar char=""/>
              <a:defRPr/>
            </a:pPr>
            <a:endParaRPr lang="en-US" sz="1300" dirty="0"/>
          </a:p>
          <a:p>
            <a:pPr marL="438912" indent="-320040" fontAlgn="auto">
              <a:spcBef>
                <a:spcPts val="0"/>
              </a:spcBef>
              <a:spcAft>
                <a:spcPts val="0"/>
              </a:spcAft>
              <a:buClrTx/>
              <a:buFont typeface="Wingdings 2"/>
              <a:buChar char=""/>
              <a:defRPr/>
            </a:pPr>
            <a:r>
              <a:rPr lang="en-US" sz="3400" b="1" dirty="0" smtClean="0">
                <a:solidFill>
                  <a:srgbClr val="0070C0"/>
                </a:solidFill>
              </a:rPr>
              <a:t>However</a:t>
            </a:r>
            <a:r>
              <a:rPr lang="en-US" sz="3400" b="1" dirty="0">
                <a:solidFill>
                  <a:srgbClr val="0070C0"/>
                </a:solidFill>
              </a:rPr>
              <a:t>, when we speak of </a:t>
            </a:r>
            <a:r>
              <a:rPr lang="en-US" sz="3400" dirty="0">
                <a:solidFill>
                  <a:srgbClr val="0070C0"/>
                </a:solidFill>
              </a:rPr>
              <a:t>‘</a:t>
            </a:r>
            <a:r>
              <a:rPr lang="en-US" sz="4000" b="1" dirty="0">
                <a:solidFill>
                  <a:srgbClr val="0070C0"/>
                </a:solidFill>
              </a:rPr>
              <a:t>The Truth</a:t>
            </a:r>
            <a:r>
              <a:rPr lang="en-US" b="1" dirty="0">
                <a:solidFill>
                  <a:srgbClr val="0070C0"/>
                </a:solidFill>
              </a:rPr>
              <a:t>’ we are not referring to a ‘relative’ </a:t>
            </a:r>
            <a:r>
              <a:rPr lang="en-US" b="1" dirty="0" smtClean="0">
                <a:solidFill>
                  <a:srgbClr val="0070C0"/>
                </a:solidFill>
              </a:rPr>
              <a:t>concept </a:t>
            </a:r>
            <a:r>
              <a:rPr lang="en-US" b="1" dirty="0">
                <a:solidFill>
                  <a:srgbClr val="0070C0"/>
                </a:solidFill>
              </a:rPr>
              <a:t>in the philosophical sense, </a:t>
            </a:r>
            <a:r>
              <a:rPr lang="en-US" sz="3700" b="1" u="sng" dirty="0">
                <a:solidFill>
                  <a:srgbClr val="0070C0"/>
                </a:solidFill>
              </a:rPr>
              <a:t>but rather </a:t>
            </a:r>
            <a:r>
              <a:rPr lang="en-US" sz="3700" b="1" u="sng" dirty="0" smtClean="0">
                <a:solidFill>
                  <a:srgbClr val="0070C0"/>
                </a:solidFill>
              </a:rPr>
              <a:t>to the fixed certainties </a:t>
            </a:r>
            <a:r>
              <a:rPr lang="en-US" sz="3700" b="1" u="sng" dirty="0">
                <a:solidFill>
                  <a:srgbClr val="0070C0"/>
                </a:solidFill>
              </a:rPr>
              <a:t>that God has revealed to us, in His Word</a:t>
            </a:r>
            <a:r>
              <a:rPr lang="en-US" b="1" dirty="0" smtClean="0">
                <a:solidFill>
                  <a:srgbClr val="0070C0"/>
                </a:solidFill>
              </a:rPr>
              <a:t>.</a:t>
            </a:r>
          </a:p>
          <a:p>
            <a:pPr marL="438912" indent="-320040" fontAlgn="auto">
              <a:spcBef>
                <a:spcPts val="0"/>
              </a:spcBef>
              <a:spcAft>
                <a:spcPts val="0"/>
              </a:spcAft>
              <a:buClrTx/>
              <a:buFont typeface="Wingdings 2"/>
              <a:buChar char=""/>
              <a:defRPr/>
            </a:pPr>
            <a:endParaRPr lang="en-US" sz="1100" b="1" dirty="0" smtClean="0">
              <a:solidFill>
                <a:srgbClr val="0070C0"/>
              </a:solidFill>
            </a:endParaRPr>
          </a:p>
          <a:p>
            <a:pPr marL="438912" indent="-320040" fontAlgn="auto">
              <a:spcBef>
                <a:spcPts val="0"/>
              </a:spcBef>
              <a:spcAft>
                <a:spcPts val="0"/>
              </a:spcAft>
              <a:buClrTx/>
              <a:buFont typeface="Wingdings 2"/>
              <a:buChar char=""/>
              <a:defRPr/>
            </a:pPr>
            <a:r>
              <a:rPr lang="en-US" dirty="0" smtClean="0">
                <a:solidFill>
                  <a:srgbClr val="0070C0"/>
                </a:solidFill>
              </a:rPr>
              <a:t>‘</a:t>
            </a:r>
            <a:r>
              <a:rPr lang="en-US" dirty="0" smtClean="0"/>
              <a:t>The Truth’ is also not about ‘</a:t>
            </a:r>
            <a:r>
              <a:rPr lang="en-US" b="1" dirty="0" smtClean="0"/>
              <a:t>Cognitive Dissonance</a:t>
            </a:r>
            <a:r>
              <a:rPr lang="en-US" dirty="0" smtClean="0"/>
              <a:t>’, i.e. holding contrary views at the same time. It is either true absolutely or it is not true.</a:t>
            </a:r>
          </a:p>
          <a:p>
            <a:pPr marL="438912" indent="-320040" fontAlgn="auto">
              <a:spcBef>
                <a:spcPts val="0"/>
              </a:spcBef>
              <a:spcAft>
                <a:spcPts val="0"/>
              </a:spcAft>
              <a:buClrTx/>
              <a:buFont typeface="Wingdings 2"/>
              <a:buChar char=""/>
              <a:defRPr/>
            </a:pPr>
            <a:endParaRPr lang="en-US" sz="300" dirty="0" smtClean="0"/>
          </a:p>
          <a:p>
            <a:pPr marL="438912" indent="-320040" fontAlgn="auto">
              <a:spcBef>
                <a:spcPts val="0"/>
              </a:spcBef>
              <a:spcAft>
                <a:spcPts val="0"/>
              </a:spcAft>
              <a:buClrTx/>
              <a:buFont typeface="Wingdings 2"/>
              <a:buChar char=""/>
              <a:defRPr/>
            </a:pPr>
            <a:r>
              <a:rPr lang="en-US" dirty="0" smtClean="0"/>
              <a:t>We must also not confuse ‘The Truth’ with human tradition and customs. This would be a critical, but common mistake.</a:t>
            </a:r>
            <a:endParaRPr lang="en-US" dirty="0"/>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r>
              <a:rPr lang="en-US" b="1" dirty="0" smtClean="0">
                <a:solidFill>
                  <a:srgbClr val="0070C0"/>
                </a:solidFill>
              </a:rPr>
              <a:t>Our object will be to consider how ‘The Truth’ allows us to understand and know God, and what this knowledge is designed to achieve.</a:t>
            </a:r>
          </a:p>
        </p:txBody>
      </p:sp>
    </p:spTree>
    <p:extLst>
      <p:ext uri="{BB962C8B-B14F-4D97-AF65-F5344CB8AC3E}">
        <p14:creationId xmlns:p14="http://schemas.microsoft.com/office/powerpoint/2010/main" val="2207158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fade">
                                      <p:cBhvr>
                                        <p:cTn id="33" dur="500"/>
                                        <p:tgtEl>
                                          <p:spTgt spid="3">
                                            <p:txEl>
                                              <p:pRg st="11" end="1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3" end="13"/>
                                            </p:txEl>
                                          </p:spTgt>
                                        </p:tgtEl>
                                        <p:attrNameLst>
                                          <p:attrName>style.visibility</p:attrName>
                                        </p:attrNameLst>
                                      </p:cBhvr>
                                      <p:to>
                                        <p:strVal val="visible"/>
                                      </p:to>
                                    </p:set>
                                    <p:animEffect transition="in" filter="fade">
                                      <p:cBhvr>
                                        <p:cTn id="3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a:bodyPr>
          <a:lstStyle/>
          <a:p>
            <a:pPr fontAlgn="auto">
              <a:spcAft>
                <a:spcPts val="0"/>
              </a:spcAft>
              <a:defRPr/>
            </a:pPr>
            <a:r>
              <a:rPr lang="en-US" dirty="0" smtClean="0">
                <a:solidFill>
                  <a:schemeClr val="accent1">
                    <a:satMod val="150000"/>
                  </a:schemeClr>
                </a:solidFill>
              </a:rPr>
              <a:t>God wants his Truth to be in us.  </a:t>
            </a:r>
            <a:endParaRPr lang="en-US" dirty="0">
              <a:solidFill>
                <a:schemeClr val="accent1">
                  <a:satMod val="150000"/>
                </a:schemeClr>
              </a:solidFill>
            </a:endParaRPr>
          </a:p>
        </p:txBody>
      </p:sp>
      <p:sp>
        <p:nvSpPr>
          <p:cNvPr id="3" name="Content Placeholder 2"/>
          <p:cNvSpPr>
            <a:spLocks noGrp="1"/>
          </p:cNvSpPr>
          <p:nvPr>
            <p:ph idx="1"/>
          </p:nvPr>
        </p:nvSpPr>
        <p:spPr>
          <a:xfrm>
            <a:off x="-28267" y="1484784"/>
            <a:ext cx="9144000" cy="5373216"/>
          </a:xfrm>
        </p:spPr>
        <p:txBody>
          <a:bodyPr rtlCol="0">
            <a:normAutofit fontScale="85000" lnSpcReduction="20000"/>
          </a:bodyPr>
          <a:lstStyle/>
          <a:p>
            <a:pPr marL="118872" indent="0" fontAlgn="auto">
              <a:spcBef>
                <a:spcPts val="0"/>
              </a:spcBef>
              <a:spcAft>
                <a:spcPts val="0"/>
              </a:spcAft>
              <a:buClrTx/>
              <a:buNone/>
              <a:defRPr/>
            </a:pPr>
            <a:r>
              <a:rPr lang="en-US" sz="2800" dirty="0" smtClean="0">
                <a:solidFill>
                  <a:srgbClr val="0070C0"/>
                </a:solidFill>
              </a:rPr>
              <a:t>God wants his Truth inside of us – in our hearts and minds.</a:t>
            </a:r>
          </a:p>
          <a:p>
            <a:pPr marL="118872" indent="0" fontAlgn="auto">
              <a:spcBef>
                <a:spcPts val="0"/>
              </a:spcBef>
              <a:spcAft>
                <a:spcPts val="0"/>
              </a:spcAft>
              <a:buClrTx/>
              <a:buNone/>
              <a:defRPr/>
            </a:pPr>
            <a:r>
              <a:rPr lang="en-US" sz="2800" dirty="0" smtClean="0">
                <a:solidFill>
                  <a:srgbClr val="0070C0"/>
                </a:solidFill>
              </a:rPr>
              <a:t>God’s truth alone sanctifies, and this comes from the word.</a:t>
            </a:r>
          </a:p>
          <a:p>
            <a:pPr marL="118872" indent="0" fontAlgn="auto">
              <a:spcBef>
                <a:spcPts val="0"/>
              </a:spcBef>
              <a:spcAft>
                <a:spcPts val="0"/>
              </a:spcAft>
              <a:buClrTx/>
              <a:buNone/>
              <a:defRPr/>
            </a:pPr>
            <a:endParaRPr lang="en-US" sz="1300" b="1" dirty="0" smtClean="0">
              <a:solidFill>
                <a:srgbClr val="FF0000"/>
              </a:solidFill>
            </a:endParaRPr>
          </a:p>
          <a:p>
            <a:pPr marL="118872" indent="0" fontAlgn="auto">
              <a:spcBef>
                <a:spcPts val="0"/>
              </a:spcBef>
              <a:spcAft>
                <a:spcPts val="0"/>
              </a:spcAft>
              <a:buClrTx/>
              <a:buNone/>
              <a:defRPr/>
            </a:pPr>
            <a:r>
              <a:rPr lang="en-US" sz="2800" b="1" dirty="0" smtClean="0">
                <a:solidFill>
                  <a:srgbClr val="FF0000"/>
                </a:solidFill>
              </a:rPr>
              <a:t>Psalm.51:6</a:t>
            </a:r>
            <a:r>
              <a:rPr lang="en-US" sz="2800" dirty="0" smtClean="0"/>
              <a:t> </a:t>
            </a:r>
            <a:r>
              <a:rPr lang="en-US" sz="2800" dirty="0"/>
              <a:t>Behold, </a:t>
            </a:r>
            <a:r>
              <a:rPr lang="en-US" sz="2800" b="1" u="sng" dirty="0"/>
              <a:t>thou </a:t>
            </a:r>
            <a:r>
              <a:rPr lang="en-US" sz="2800" b="1" u="sng" dirty="0" err="1"/>
              <a:t>desirest</a:t>
            </a:r>
            <a:r>
              <a:rPr lang="en-US" sz="2800" b="1" u="sng" dirty="0"/>
              <a:t> truth in the inward parts</a:t>
            </a:r>
            <a:r>
              <a:rPr lang="en-US" sz="2800" dirty="0"/>
              <a:t>: and in the hidden part thou shalt make me to know wisdom.</a:t>
            </a:r>
          </a:p>
          <a:p>
            <a:pPr marL="118872" indent="0" fontAlgn="auto">
              <a:spcBef>
                <a:spcPts val="0"/>
              </a:spcBef>
              <a:spcAft>
                <a:spcPts val="0"/>
              </a:spcAft>
              <a:buClrTx/>
              <a:buNone/>
              <a:defRPr/>
            </a:pPr>
            <a:endParaRPr lang="en-US" sz="1100" dirty="0"/>
          </a:p>
          <a:p>
            <a:pPr marL="118872" indent="0" fontAlgn="auto">
              <a:spcBef>
                <a:spcPts val="0"/>
              </a:spcBef>
              <a:spcAft>
                <a:spcPts val="0"/>
              </a:spcAft>
              <a:buClrTx/>
              <a:buNone/>
              <a:defRPr/>
            </a:pPr>
            <a:r>
              <a:rPr lang="en-US" sz="2800" b="1" dirty="0" smtClean="0">
                <a:solidFill>
                  <a:srgbClr val="FF0000"/>
                </a:solidFill>
              </a:rPr>
              <a:t>John.17:17-20</a:t>
            </a:r>
            <a:r>
              <a:rPr lang="en-US" sz="2800" dirty="0"/>
              <a:t> </a:t>
            </a:r>
            <a:r>
              <a:rPr lang="en-US" sz="2800" dirty="0" smtClean="0"/>
              <a:t>Sanctify </a:t>
            </a:r>
            <a:r>
              <a:rPr lang="en-US" sz="2800" dirty="0"/>
              <a:t>them through thy truth: </a:t>
            </a:r>
            <a:r>
              <a:rPr lang="en-US" sz="2800" b="1" u="sng" dirty="0"/>
              <a:t>thy word is truth</a:t>
            </a:r>
            <a:r>
              <a:rPr lang="en-US" sz="2800" dirty="0"/>
              <a:t>. </a:t>
            </a:r>
            <a:r>
              <a:rPr lang="en-US" sz="2800" dirty="0" smtClean="0"/>
              <a:t>As </a:t>
            </a:r>
            <a:r>
              <a:rPr lang="en-US" sz="2800" dirty="0"/>
              <a:t>thou hast sent me into the world, even so have I also sent them into the world. </a:t>
            </a:r>
            <a:endParaRPr lang="en-US" sz="2800" dirty="0" smtClean="0"/>
          </a:p>
          <a:p>
            <a:pPr marL="118872" indent="0" fontAlgn="auto">
              <a:spcBef>
                <a:spcPts val="0"/>
              </a:spcBef>
              <a:spcAft>
                <a:spcPts val="0"/>
              </a:spcAft>
              <a:buClrTx/>
              <a:buNone/>
              <a:defRPr/>
            </a:pPr>
            <a:r>
              <a:rPr lang="en-US" sz="2800" dirty="0" smtClean="0"/>
              <a:t>And </a:t>
            </a:r>
            <a:r>
              <a:rPr lang="en-US" sz="2800" dirty="0"/>
              <a:t>for their sakes I sanctify myself, </a:t>
            </a:r>
            <a:r>
              <a:rPr lang="en-US" sz="2800" u="sng" dirty="0"/>
              <a:t>that they also might </a:t>
            </a:r>
            <a:r>
              <a:rPr lang="en-US" sz="2800" b="1" u="sng" dirty="0"/>
              <a:t>be sanctified through the truth</a:t>
            </a:r>
            <a:r>
              <a:rPr lang="en-US" sz="2800" dirty="0"/>
              <a:t>. </a:t>
            </a:r>
            <a:endParaRPr lang="en-US" sz="2800" dirty="0" smtClean="0"/>
          </a:p>
          <a:p>
            <a:pPr marL="118872" indent="0" fontAlgn="auto">
              <a:spcBef>
                <a:spcPts val="0"/>
              </a:spcBef>
              <a:spcAft>
                <a:spcPts val="0"/>
              </a:spcAft>
              <a:buClrTx/>
              <a:buNone/>
              <a:defRPr/>
            </a:pPr>
            <a:r>
              <a:rPr lang="en-US" sz="2800" dirty="0" smtClean="0"/>
              <a:t>Neither </a:t>
            </a:r>
            <a:r>
              <a:rPr lang="en-US" sz="2800" dirty="0"/>
              <a:t>pray I for these alone, but </a:t>
            </a:r>
            <a:r>
              <a:rPr lang="en-US" sz="2800" u="sng" dirty="0"/>
              <a:t>for them also which </a:t>
            </a:r>
            <a:r>
              <a:rPr lang="en-US" sz="2800" b="1" u="sng" dirty="0"/>
              <a:t>shall believe on me through their word</a:t>
            </a:r>
            <a:r>
              <a:rPr lang="en-US" sz="2800" dirty="0"/>
              <a:t>; </a:t>
            </a:r>
            <a:endParaRPr lang="en-US" sz="2800" dirty="0" smtClean="0">
              <a:hlinkClick r:id="rId3"/>
            </a:endParaRPr>
          </a:p>
          <a:p>
            <a:pPr marL="118872" indent="0" fontAlgn="auto">
              <a:spcBef>
                <a:spcPts val="0"/>
              </a:spcBef>
              <a:spcAft>
                <a:spcPts val="0"/>
              </a:spcAft>
              <a:buClrTx/>
              <a:buNone/>
              <a:defRPr/>
            </a:pPr>
            <a:endParaRPr lang="en-US" sz="1000" dirty="0" smtClean="0">
              <a:hlinkClick r:id=""/>
            </a:endParaRPr>
          </a:p>
          <a:p>
            <a:pPr marL="118872" indent="0" fontAlgn="auto">
              <a:spcBef>
                <a:spcPts val="0"/>
              </a:spcBef>
              <a:spcAft>
                <a:spcPts val="0"/>
              </a:spcAft>
              <a:buClrTx/>
              <a:buNone/>
              <a:defRPr/>
            </a:pPr>
            <a:endParaRPr lang="en-US" sz="1000" dirty="0" smtClean="0">
              <a:hlinkClick r:id=""/>
            </a:endParaRPr>
          </a:p>
          <a:p>
            <a:pPr marL="118872" lvl="0" indent="0" fontAlgn="auto">
              <a:spcBef>
                <a:spcPts val="0"/>
              </a:spcBef>
              <a:spcAft>
                <a:spcPts val="0"/>
              </a:spcAft>
              <a:buClrTx/>
              <a:buNone/>
              <a:defRPr/>
            </a:pPr>
            <a:r>
              <a:rPr lang="en-US" sz="2800" b="1" u="sng" dirty="0">
                <a:solidFill>
                  <a:srgbClr val="0070C0"/>
                </a:solidFill>
              </a:rPr>
              <a:t>The house of God must be founded on God’s truth alone</a:t>
            </a:r>
            <a:r>
              <a:rPr lang="en-US" sz="2800" b="1" dirty="0">
                <a:solidFill>
                  <a:srgbClr val="0070C0"/>
                </a:solidFill>
              </a:rPr>
              <a:t>.</a:t>
            </a:r>
          </a:p>
          <a:p>
            <a:pPr marL="118872" indent="0" fontAlgn="auto">
              <a:spcBef>
                <a:spcPts val="0"/>
              </a:spcBef>
              <a:spcAft>
                <a:spcPts val="0"/>
              </a:spcAft>
              <a:buClrTx/>
              <a:buNone/>
              <a:defRPr/>
            </a:pPr>
            <a:endParaRPr lang="en-US" sz="900" b="1" dirty="0" smtClean="0">
              <a:solidFill>
                <a:srgbClr val="FF0000"/>
              </a:solidFill>
            </a:endParaRPr>
          </a:p>
          <a:p>
            <a:pPr marL="118872" indent="0" fontAlgn="auto">
              <a:spcBef>
                <a:spcPts val="0"/>
              </a:spcBef>
              <a:spcAft>
                <a:spcPts val="0"/>
              </a:spcAft>
              <a:buClrTx/>
              <a:buNone/>
              <a:defRPr/>
            </a:pPr>
            <a:r>
              <a:rPr lang="en-US" sz="2800" b="1" dirty="0" smtClean="0">
                <a:solidFill>
                  <a:srgbClr val="FF0000"/>
                </a:solidFill>
              </a:rPr>
              <a:t>1.Tim.3:15 </a:t>
            </a:r>
            <a:r>
              <a:rPr lang="en-US" sz="2800" dirty="0"/>
              <a:t>But if I tarry long, that thou </a:t>
            </a:r>
            <a:r>
              <a:rPr lang="en-US" sz="2800" dirty="0" err="1"/>
              <a:t>mayest</a:t>
            </a:r>
            <a:r>
              <a:rPr lang="en-US" sz="2800" dirty="0"/>
              <a:t> know how thou </a:t>
            </a:r>
            <a:r>
              <a:rPr lang="en-US" sz="2800" dirty="0" err="1"/>
              <a:t>oughtest</a:t>
            </a:r>
            <a:r>
              <a:rPr lang="en-US" sz="2800" dirty="0"/>
              <a:t> to </a:t>
            </a:r>
            <a:r>
              <a:rPr lang="en-US" sz="2800" u="sng" dirty="0"/>
              <a:t>behave thyself in </a:t>
            </a:r>
            <a:r>
              <a:rPr lang="en-US" sz="2800" b="1" u="sng" dirty="0"/>
              <a:t>the house of God</a:t>
            </a:r>
            <a:r>
              <a:rPr lang="en-US" sz="2800" dirty="0"/>
              <a:t>, </a:t>
            </a:r>
            <a:r>
              <a:rPr lang="en-US" sz="2800" b="1" u="sng" dirty="0"/>
              <a:t>which is the church of the living God</a:t>
            </a:r>
            <a:r>
              <a:rPr lang="en-US" sz="2800" dirty="0"/>
              <a:t>, </a:t>
            </a:r>
            <a:r>
              <a:rPr lang="en-US" sz="2800" b="1" u="sng" dirty="0"/>
              <a:t>the pillar and ground of the truth</a:t>
            </a:r>
            <a:r>
              <a:rPr lang="en-US" sz="2800" dirty="0" smtClean="0"/>
              <a:t>.</a:t>
            </a: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602853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969296"/>
          </a:xfrm>
        </p:spPr>
        <p:txBody>
          <a:bodyPr/>
          <a:lstStyle/>
          <a:p>
            <a:pPr fontAlgn="auto">
              <a:spcAft>
                <a:spcPts val="0"/>
              </a:spcAft>
              <a:defRPr/>
            </a:pPr>
            <a:r>
              <a:rPr lang="en-US" dirty="0" smtClean="0">
                <a:solidFill>
                  <a:schemeClr val="accent1">
                    <a:satMod val="150000"/>
                  </a:schemeClr>
                </a:solidFill>
              </a:rPr>
              <a:t>Are we Liberal or Conservative ?</a:t>
            </a:r>
            <a:endParaRPr lang="en-US" dirty="0">
              <a:solidFill>
                <a:schemeClr val="accent1">
                  <a:satMod val="150000"/>
                </a:schemeClr>
              </a:solidFill>
            </a:endParaRPr>
          </a:p>
        </p:txBody>
      </p:sp>
      <p:pic>
        <p:nvPicPr>
          <p:cNvPr id="11267" name="Picture 2" descr="academics,back to school,blackboards,bowties,cartoons,classrooms,education,iStockphoto,men,occupations,pointers,professors,sui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9715500" cy="792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355976" y="2708920"/>
            <a:ext cx="576064" cy="1569660"/>
          </a:xfrm>
          <a:prstGeom prst="rect">
            <a:avLst/>
          </a:prstGeom>
          <a:noFill/>
        </p:spPr>
        <p:txBody>
          <a:bodyPr>
            <a:spAutoFit/>
          </a:bodyPr>
          <a:lstStyle/>
          <a:p>
            <a:pPr algn="ctr" fontAlgn="auto">
              <a:spcBef>
                <a:spcPts val="0"/>
              </a:spcBef>
              <a:spcAft>
                <a:spcPts val="0"/>
              </a:spcAft>
              <a:defRPr/>
            </a:pPr>
            <a:r>
              <a:rPr lang="en-US" sz="9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cs typeface="+mn-cs"/>
              </a:rPr>
              <a:t>?</a:t>
            </a:r>
          </a:p>
        </p:txBody>
      </p:sp>
      <p:sp>
        <p:nvSpPr>
          <p:cNvPr id="7" name="Left-Right Arrow 6"/>
          <p:cNvSpPr/>
          <p:nvPr/>
        </p:nvSpPr>
        <p:spPr>
          <a:xfrm>
            <a:off x="4932363" y="4149725"/>
            <a:ext cx="3694112" cy="3444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 name="Straight Connector 7"/>
          <p:cNvCxnSpPr/>
          <p:nvPr/>
        </p:nvCxnSpPr>
        <p:spPr>
          <a:xfrm rot="5400000">
            <a:off x="4067175" y="4078288"/>
            <a:ext cx="1730375"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Straight Connector 8"/>
          <p:cNvCxnSpPr/>
          <p:nvPr/>
        </p:nvCxnSpPr>
        <p:spPr>
          <a:xfrm rot="5400000">
            <a:off x="7789862" y="4243388"/>
            <a:ext cx="1628775"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TextBox 9"/>
          <p:cNvSpPr txBox="1">
            <a:spLocks noChangeArrowheads="1"/>
          </p:cNvSpPr>
          <p:nvPr/>
        </p:nvSpPr>
        <p:spPr bwMode="auto">
          <a:xfrm>
            <a:off x="4284663" y="4941888"/>
            <a:ext cx="1511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3200" b="1" dirty="0"/>
              <a:t>Liberal</a:t>
            </a:r>
          </a:p>
        </p:txBody>
      </p:sp>
      <p:sp>
        <p:nvSpPr>
          <p:cNvPr id="11" name="TextBox 10"/>
          <p:cNvSpPr txBox="1">
            <a:spLocks noChangeArrowheads="1"/>
          </p:cNvSpPr>
          <p:nvPr/>
        </p:nvSpPr>
        <p:spPr bwMode="auto">
          <a:xfrm>
            <a:off x="6623050" y="4941888"/>
            <a:ext cx="2520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3200" b="1" dirty="0"/>
              <a:t>Conservative</a:t>
            </a:r>
          </a:p>
        </p:txBody>
      </p:sp>
      <p:sp>
        <p:nvSpPr>
          <p:cNvPr id="12" name="TextBox 11"/>
          <p:cNvSpPr txBox="1">
            <a:spLocks noChangeArrowheads="1"/>
          </p:cNvSpPr>
          <p:nvPr/>
        </p:nvSpPr>
        <p:spPr bwMode="auto">
          <a:xfrm>
            <a:off x="4716463" y="2420938"/>
            <a:ext cx="1111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3200" b="1" dirty="0"/>
              <a:t>Left</a:t>
            </a:r>
          </a:p>
        </p:txBody>
      </p:sp>
      <p:sp>
        <p:nvSpPr>
          <p:cNvPr id="13" name="TextBox 12"/>
          <p:cNvSpPr txBox="1">
            <a:spLocks noChangeArrowheads="1"/>
          </p:cNvSpPr>
          <p:nvPr/>
        </p:nvSpPr>
        <p:spPr bwMode="auto">
          <a:xfrm>
            <a:off x="7667625" y="2420938"/>
            <a:ext cx="12176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3200" b="1" dirty="0"/>
              <a:t>Right</a:t>
            </a:r>
          </a:p>
        </p:txBody>
      </p:sp>
      <p:sp>
        <p:nvSpPr>
          <p:cNvPr id="14" name="Rectangle 13"/>
          <p:cNvSpPr/>
          <p:nvPr/>
        </p:nvSpPr>
        <p:spPr>
          <a:xfrm>
            <a:off x="7452321" y="3573016"/>
            <a:ext cx="648072" cy="1569660"/>
          </a:xfrm>
          <a:prstGeom prst="rect">
            <a:avLst/>
          </a:prstGeom>
          <a:noFill/>
        </p:spPr>
        <p:txBody>
          <a:bodyPr>
            <a:spAutoFit/>
          </a:bodyPr>
          <a:lstStyle/>
          <a:p>
            <a:pPr algn="ctr" fontAlgn="auto">
              <a:spcBef>
                <a:spcPts val="0"/>
              </a:spcBef>
              <a:spcAft>
                <a:spcPts val="0"/>
              </a:spcAft>
              <a:defRPr/>
            </a:pPr>
            <a:r>
              <a:rPr lang="en-US" sz="9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X</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Question is Wrong .. Humanistic</a:t>
            </a:r>
            <a:endParaRPr lang="en-US" dirty="0">
              <a:solidFill>
                <a:schemeClr val="accent1">
                  <a:satMod val="150000"/>
                </a:schemeClr>
              </a:solidFill>
            </a:endParaRPr>
          </a:p>
        </p:txBody>
      </p:sp>
      <p:sp>
        <p:nvSpPr>
          <p:cNvPr id="3" name="Content Placeholder 2"/>
          <p:cNvSpPr>
            <a:spLocks noGrp="1"/>
          </p:cNvSpPr>
          <p:nvPr>
            <p:ph idx="1"/>
          </p:nvPr>
        </p:nvSpPr>
        <p:spPr>
          <a:xfrm>
            <a:off x="0" y="1484784"/>
            <a:ext cx="9144000" cy="5373217"/>
          </a:xfrm>
        </p:spPr>
        <p:txBody>
          <a:bodyPr rtlCol="0">
            <a:normAutofit fontScale="62500" lnSpcReduction="20000"/>
          </a:bodyPr>
          <a:lstStyle/>
          <a:p>
            <a:pPr marL="118872" indent="0" fontAlgn="auto">
              <a:spcBef>
                <a:spcPts val="0"/>
              </a:spcBef>
              <a:spcAft>
                <a:spcPts val="0"/>
              </a:spcAft>
              <a:buClrTx/>
              <a:buNone/>
              <a:defRPr/>
            </a:pPr>
            <a:r>
              <a:rPr lang="en-US" sz="3800" dirty="0" smtClean="0">
                <a:solidFill>
                  <a:srgbClr val="0070C0"/>
                </a:solidFill>
              </a:rPr>
              <a:t>If we as a community of believers truly have faith in God’s truth, then </a:t>
            </a:r>
            <a:r>
              <a:rPr lang="en-US" sz="3800" b="1" dirty="0" smtClean="0">
                <a:solidFill>
                  <a:srgbClr val="0070C0"/>
                </a:solidFill>
              </a:rPr>
              <a:t>the truth of God alone </a:t>
            </a:r>
            <a:r>
              <a:rPr lang="en-US" sz="3800" dirty="0" smtClean="0">
                <a:solidFill>
                  <a:srgbClr val="0070C0"/>
                </a:solidFill>
              </a:rPr>
              <a:t>must be our ‘</a:t>
            </a:r>
            <a:r>
              <a:rPr lang="en-US" sz="3800" b="1" dirty="0" smtClean="0">
                <a:solidFill>
                  <a:srgbClr val="0070C0"/>
                </a:solidFill>
              </a:rPr>
              <a:t>pillar and ground</a:t>
            </a:r>
            <a:r>
              <a:rPr lang="en-US" sz="3800" dirty="0" smtClean="0">
                <a:solidFill>
                  <a:srgbClr val="0070C0"/>
                </a:solidFill>
              </a:rPr>
              <a:t>’. </a:t>
            </a:r>
          </a:p>
          <a:p>
            <a:pPr marL="118872" indent="0" fontAlgn="auto">
              <a:spcBef>
                <a:spcPts val="0"/>
              </a:spcBef>
              <a:spcAft>
                <a:spcPts val="0"/>
              </a:spcAft>
              <a:buClrTx/>
              <a:buNone/>
              <a:defRPr/>
            </a:pPr>
            <a:r>
              <a:rPr lang="en-US" sz="3800" dirty="0" smtClean="0">
                <a:solidFill>
                  <a:srgbClr val="0070C0"/>
                </a:solidFill>
              </a:rPr>
              <a:t>Therefore - </a:t>
            </a:r>
          </a:p>
          <a:p>
            <a:pPr marL="118872" indent="0" fontAlgn="auto">
              <a:spcBef>
                <a:spcPts val="0"/>
              </a:spcBef>
              <a:spcAft>
                <a:spcPts val="0"/>
              </a:spcAft>
              <a:buClrTx/>
              <a:buNone/>
              <a:defRPr/>
            </a:pPr>
            <a:endParaRPr lang="en-US" sz="1500" dirty="0">
              <a:solidFill>
                <a:srgbClr val="0070C0"/>
              </a:solidFill>
            </a:endParaRPr>
          </a:p>
          <a:p>
            <a:pPr marL="438912" indent="-320040" fontAlgn="auto">
              <a:spcBef>
                <a:spcPts val="0"/>
              </a:spcBef>
              <a:spcAft>
                <a:spcPts val="0"/>
              </a:spcAft>
              <a:buClrTx/>
              <a:buFont typeface="Wingdings 2"/>
              <a:buChar char=""/>
              <a:defRPr/>
            </a:pPr>
            <a:r>
              <a:rPr lang="en-US" dirty="0" smtClean="0"/>
              <a:t>We should vigorously challenge and reject this form of </a:t>
            </a:r>
            <a:r>
              <a:rPr lang="en-US" b="1" dirty="0"/>
              <a:t>Relativistic &amp; Humanistic </a:t>
            </a:r>
            <a:r>
              <a:rPr lang="en-US" dirty="0" smtClean="0"/>
              <a:t>thinking. </a:t>
            </a:r>
            <a:endParaRPr lang="en-US" b="1" dirty="0" smtClean="0"/>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dirty="0" smtClean="0"/>
              <a:t>We ought to be neither liberal nor conservative, </a:t>
            </a:r>
            <a:r>
              <a:rPr lang="en-US" b="1" u="sng" dirty="0" smtClean="0"/>
              <a:t>but of the truth</a:t>
            </a:r>
            <a:r>
              <a:rPr lang="en-US" dirty="0" smtClean="0"/>
              <a:t>.</a:t>
            </a:r>
          </a:p>
          <a:p>
            <a:pPr marL="438912" indent="-320040" fontAlgn="auto">
              <a:spcBef>
                <a:spcPts val="0"/>
              </a:spcBef>
              <a:spcAft>
                <a:spcPts val="0"/>
              </a:spcAft>
              <a:buClrTx/>
              <a:buFont typeface="Wingdings 2"/>
              <a:buChar char=""/>
              <a:defRPr/>
            </a:pPr>
            <a:r>
              <a:rPr lang="en-US" dirty="0" smtClean="0"/>
              <a:t>Note that Jesus’ critics accused him of being </a:t>
            </a:r>
            <a:r>
              <a:rPr lang="en-US" b="1" dirty="0" smtClean="0"/>
              <a:t>too liberal </a:t>
            </a:r>
            <a:r>
              <a:rPr lang="en-US" dirty="0" smtClean="0"/>
              <a:t>(</a:t>
            </a:r>
            <a:r>
              <a:rPr lang="en-US" dirty="0" smtClean="0">
                <a:solidFill>
                  <a:srgbClr val="FF0000"/>
                </a:solidFill>
              </a:rPr>
              <a:t>Matt.9:10-13</a:t>
            </a:r>
            <a:r>
              <a:rPr lang="en-US" dirty="0" smtClean="0"/>
              <a:t>) while Jesus accused them of </a:t>
            </a:r>
            <a:r>
              <a:rPr lang="en-US" b="1" dirty="0" smtClean="0"/>
              <a:t>conserving</a:t>
            </a:r>
            <a:r>
              <a:rPr lang="en-US" dirty="0" smtClean="0"/>
              <a:t> human customs while denying God’s. (</a:t>
            </a:r>
            <a:r>
              <a:rPr lang="en-US" dirty="0" smtClean="0">
                <a:solidFill>
                  <a:srgbClr val="FF0000"/>
                </a:solidFill>
              </a:rPr>
              <a:t>Matt.15:1-20</a:t>
            </a:r>
            <a:r>
              <a:rPr lang="en-US" dirty="0" smtClean="0"/>
              <a:t>)</a:t>
            </a:r>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dirty="0" smtClean="0"/>
              <a:t>Therefore, if we are of ‘the truth’  we should steer clear of this type of thinking and reasoning. It is not helpful and it is not of God.</a:t>
            </a:r>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dirty="0" smtClean="0"/>
              <a:t>When we discuss matters Divine, we should not / must not allow ourselves / our beliefs to be boxed in by human thinking, measurements or criteria. </a:t>
            </a:r>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dirty="0" smtClean="0"/>
              <a:t>This form of reasoning and measurement is ‘of the world’. </a:t>
            </a:r>
            <a:r>
              <a:rPr lang="en-US" b="1" dirty="0" smtClean="0"/>
              <a:t>We ought to be liberal and progressive in some situations, and conservative and cautious in others. We should not be always static/conservative nor always progressive</a:t>
            </a:r>
            <a:r>
              <a:rPr lang="en-US" dirty="0" smtClean="0"/>
              <a:t>.</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Char char=""/>
              <a:defRPr/>
            </a:pPr>
            <a:r>
              <a:rPr lang="en-AU" dirty="0" smtClean="0"/>
              <a:t>Using “</a:t>
            </a:r>
            <a:r>
              <a:rPr lang="en-AU" b="1" dirty="0" smtClean="0"/>
              <a:t>Relativism</a:t>
            </a:r>
            <a:r>
              <a:rPr lang="en-AU" dirty="0" smtClean="0"/>
              <a:t>” on the things of </a:t>
            </a:r>
            <a:r>
              <a:rPr lang="en-US" dirty="0" smtClean="0"/>
              <a:t>God is a dangerous path.  All faithful men and women come to understand this …. see </a:t>
            </a:r>
            <a:r>
              <a:rPr lang="en-US" dirty="0" smtClean="0">
                <a:solidFill>
                  <a:srgbClr val="FF0000"/>
                </a:solidFill>
              </a:rPr>
              <a:t>Job.40:3-5 &amp; 42:5-6</a:t>
            </a:r>
            <a:endParaRPr lang="en-US" dirty="0">
              <a:solidFill>
                <a:srgbClr val="FF0000"/>
              </a:solidFill>
            </a:endParaRPr>
          </a:p>
        </p:txBody>
      </p:sp>
    </p:spTree>
    <p:extLst>
      <p:ext uri="{BB962C8B-B14F-4D97-AF65-F5344CB8AC3E}">
        <p14:creationId xmlns:p14="http://schemas.microsoft.com/office/powerpoint/2010/main" val="3955186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fade">
                                      <p:cBhvr>
                                        <p:cTn id="34" dur="500"/>
                                        <p:tgtEl>
                                          <p:spTgt spid="3">
                                            <p:txEl>
                                              <p:pRg st="12" end="12"/>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Effect transition="in" filter="fade">
                                      <p:cBhvr>
                                        <p:cTn id="3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Sect or a Cult ?</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438912" indent="-320040" fontAlgn="auto">
              <a:spcBef>
                <a:spcPts val="0"/>
              </a:spcBef>
              <a:spcAft>
                <a:spcPts val="0"/>
              </a:spcAft>
              <a:buFont typeface="Wingdings 2"/>
              <a:buNone/>
              <a:defRPr/>
            </a:pPr>
            <a:r>
              <a:rPr lang="en-US" b="1" u="sng" dirty="0" smtClean="0"/>
              <a:t>Q.</a:t>
            </a:r>
            <a:r>
              <a:rPr lang="en-US" b="1" dirty="0" smtClean="0"/>
              <a:t> Are we a sect? or holders of a Heresy?</a:t>
            </a:r>
          </a:p>
          <a:p>
            <a:pPr marL="438912" indent="-320040" fontAlgn="auto">
              <a:spcBef>
                <a:spcPts val="0"/>
              </a:spcBef>
              <a:spcAft>
                <a:spcPts val="0"/>
              </a:spcAft>
              <a:buFont typeface="Wingdings 2"/>
              <a:buNone/>
              <a:defRPr/>
            </a:pPr>
            <a:endParaRPr lang="en-US" sz="1300" b="1" dirty="0" smtClean="0"/>
          </a:p>
          <a:p>
            <a:pPr marL="438912" indent="-320040" fontAlgn="auto">
              <a:spcBef>
                <a:spcPts val="0"/>
              </a:spcBef>
              <a:spcAft>
                <a:spcPts val="0"/>
              </a:spcAft>
              <a:buClrTx/>
              <a:buFont typeface="Arial" pitchFamily="34" charset="0"/>
              <a:buChar char="•"/>
              <a:defRPr/>
            </a:pPr>
            <a:r>
              <a:rPr lang="en-US" dirty="0" smtClean="0"/>
              <a:t>Many mainstream churches call us such. We ought not be too offended by the charge, as the disciples in the NT were called such </a:t>
            </a:r>
            <a:r>
              <a:rPr lang="en-US" dirty="0" smtClean="0">
                <a:solidFill>
                  <a:srgbClr val="FF0000"/>
                </a:solidFill>
              </a:rPr>
              <a:t>Acts.24:5, 14; 28:22.</a:t>
            </a:r>
          </a:p>
          <a:p>
            <a:pPr marL="438912" indent="-320040" fontAlgn="auto">
              <a:spcBef>
                <a:spcPts val="0"/>
              </a:spcBef>
              <a:spcAft>
                <a:spcPts val="0"/>
              </a:spcAft>
              <a:buClrTx/>
              <a:buFont typeface="Arial" pitchFamily="34" charset="0"/>
              <a:buChar char="•"/>
              <a:defRPr/>
            </a:pPr>
            <a:r>
              <a:rPr lang="en-US" dirty="0" smtClean="0">
                <a:solidFill>
                  <a:srgbClr val="0070C0"/>
                </a:solidFill>
              </a:rPr>
              <a:t>Sect/Heresy = (same word) carries with it the idea of -  ‘a choice or choosing’, ‘a division’,</a:t>
            </a:r>
            <a:r>
              <a:rPr lang="en-US" dirty="0" smtClean="0">
                <a:solidFill>
                  <a:srgbClr val="FF0000"/>
                </a:solidFill>
              </a:rPr>
              <a:t> (see also Acts.5:17, 15:5, 26:5)</a:t>
            </a:r>
          </a:p>
          <a:p>
            <a:pPr marL="438912" indent="-320040" fontAlgn="auto">
              <a:spcBef>
                <a:spcPts val="0"/>
              </a:spcBef>
              <a:spcAft>
                <a:spcPts val="0"/>
              </a:spcAft>
              <a:buClrTx/>
              <a:buFont typeface="Arial" pitchFamily="34" charset="0"/>
              <a:buChar char="•"/>
              <a:defRPr/>
            </a:pPr>
            <a:endParaRPr lang="en-US" sz="1100" dirty="0" smtClean="0"/>
          </a:p>
          <a:p>
            <a:pPr marL="438912" indent="-320040" fontAlgn="auto">
              <a:spcBef>
                <a:spcPts val="0"/>
              </a:spcBef>
              <a:spcAft>
                <a:spcPts val="0"/>
              </a:spcAft>
              <a:buClrTx/>
              <a:buFont typeface="Arial" pitchFamily="34" charset="0"/>
              <a:buChar char="•"/>
              <a:defRPr/>
            </a:pPr>
            <a:r>
              <a:rPr lang="en-US" b="1" u="sng" dirty="0" smtClean="0"/>
              <a:t>Q.</a:t>
            </a:r>
            <a:r>
              <a:rPr lang="en-US" b="1" dirty="0" smtClean="0"/>
              <a:t> Are we members of a cult? </a:t>
            </a:r>
          </a:p>
          <a:p>
            <a:pPr marL="438912" indent="-320040" fontAlgn="auto">
              <a:spcBef>
                <a:spcPts val="0"/>
              </a:spcBef>
              <a:spcAft>
                <a:spcPts val="0"/>
              </a:spcAft>
              <a:buClrTx/>
              <a:buFont typeface="Arial" pitchFamily="34" charset="0"/>
              <a:buChar char="•"/>
              <a:defRPr/>
            </a:pPr>
            <a:endParaRPr lang="en-US" sz="1100" dirty="0" smtClean="0"/>
          </a:p>
          <a:p>
            <a:pPr marL="438912" indent="-320040" fontAlgn="auto">
              <a:spcBef>
                <a:spcPts val="0"/>
              </a:spcBef>
              <a:spcAft>
                <a:spcPts val="0"/>
              </a:spcAft>
              <a:buClrTx/>
              <a:buFont typeface="Arial" pitchFamily="34" charset="0"/>
              <a:buChar char="•"/>
              <a:defRPr/>
            </a:pPr>
            <a:r>
              <a:rPr lang="en-US" dirty="0" smtClean="0"/>
              <a:t>No we are not. </a:t>
            </a:r>
          </a:p>
          <a:p>
            <a:pPr marL="438912" indent="-320040" fontAlgn="auto">
              <a:spcBef>
                <a:spcPts val="0"/>
              </a:spcBef>
              <a:spcAft>
                <a:spcPts val="0"/>
              </a:spcAft>
              <a:buClrTx/>
              <a:buFont typeface="Arial" pitchFamily="34" charset="0"/>
              <a:buChar char="•"/>
              <a:defRPr/>
            </a:pPr>
            <a:r>
              <a:rPr lang="en-US" dirty="0" smtClean="0"/>
              <a:t>Cults are about singular authority, power and decision making. Giving your choice and free will to another (fallible) person who plays the part of God. Cults are run by sociopathic people who steal your free will, and are thereby empowered to decide your life for you. </a:t>
            </a:r>
          </a:p>
          <a:p>
            <a:pPr marL="438912" indent="-320040" fontAlgn="auto">
              <a:spcBef>
                <a:spcPts val="0"/>
              </a:spcBef>
              <a:spcAft>
                <a:spcPts val="0"/>
              </a:spcAft>
              <a:buClrTx/>
              <a:buFont typeface="Arial" pitchFamily="34" charset="0"/>
              <a:buChar char="•"/>
              <a:defRPr/>
            </a:pPr>
            <a:r>
              <a:rPr lang="en-US" dirty="0" smtClean="0"/>
              <a:t>(Cult leaders almost inevitably self destruct)</a:t>
            </a:r>
            <a:endParaRPr lang="en-US" sz="1300" b="1" dirty="0" smtClean="0"/>
          </a:p>
          <a:p>
            <a:pPr marL="438912" indent="-320040" fontAlgn="auto">
              <a:spcBef>
                <a:spcPts val="0"/>
              </a:spcBef>
              <a:spcAft>
                <a:spcPts val="0"/>
              </a:spcAft>
              <a:buClrTx/>
              <a:buFont typeface="Arial" pitchFamily="34" charset="0"/>
              <a:buChar char="•"/>
              <a:defRPr/>
            </a:pPr>
            <a:endParaRPr lang="en-US" sz="1100" dirty="0" smtClean="0"/>
          </a:p>
          <a:p>
            <a:pPr marL="438912" indent="-320040" fontAlgn="auto">
              <a:spcBef>
                <a:spcPts val="0"/>
              </a:spcBef>
              <a:spcAft>
                <a:spcPts val="0"/>
              </a:spcAft>
              <a:buClrTx/>
              <a:buFont typeface="Arial" pitchFamily="34" charset="0"/>
              <a:buChar char="•"/>
              <a:defRPr/>
            </a:pPr>
            <a:r>
              <a:rPr lang="en-US" b="1" u="sng" dirty="0" smtClean="0">
                <a:solidFill>
                  <a:srgbClr val="0070C0"/>
                </a:solidFill>
              </a:rPr>
              <a:t>We are Biblical Unitarians.</a:t>
            </a:r>
          </a:p>
          <a:p>
            <a:pPr marL="438912" indent="-320040" fontAlgn="auto">
              <a:spcBef>
                <a:spcPts val="0"/>
              </a:spcBef>
              <a:spcAft>
                <a:spcPts val="0"/>
              </a:spcAft>
              <a:buClrTx/>
              <a:buFont typeface="Arial" pitchFamily="34" charset="0"/>
              <a:buChar char="•"/>
              <a:defRPr/>
            </a:pPr>
            <a:r>
              <a:rPr lang="en-US" dirty="0" smtClean="0">
                <a:solidFill>
                  <a:srgbClr val="0070C0"/>
                </a:solidFill>
              </a:rPr>
              <a:t>It is true that out belief position requires a total re-evaluation of our worldview, and a change in how we think and act.</a:t>
            </a:r>
          </a:p>
          <a:p>
            <a:pPr marL="438912" indent="-320040" fontAlgn="auto">
              <a:spcBef>
                <a:spcPts val="0"/>
              </a:spcBef>
              <a:spcAft>
                <a:spcPts val="0"/>
              </a:spcAft>
              <a:buClrTx/>
              <a:buFont typeface="Arial" pitchFamily="34" charset="0"/>
              <a:buChar char="•"/>
              <a:defRPr/>
            </a:pPr>
            <a:r>
              <a:rPr lang="en-US" dirty="0" smtClean="0">
                <a:solidFill>
                  <a:srgbClr val="0070C0"/>
                </a:solidFill>
              </a:rPr>
              <a:t>We will explore  how this change occurs during the course of these studies.</a:t>
            </a:r>
          </a:p>
          <a:p>
            <a:pPr marL="438912" indent="-320040" fontAlgn="auto">
              <a:spcBef>
                <a:spcPts val="0"/>
              </a:spcBef>
              <a:spcAft>
                <a:spcPts val="0"/>
              </a:spcAft>
              <a:buClrTx/>
              <a:buFont typeface="Arial" pitchFamily="34" charset="0"/>
              <a:buChar char="•"/>
              <a:defRPr/>
            </a:pPr>
            <a:r>
              <a:rPr lang="en-US" dirty="0" smtClean="0">
                <a:solidFill>
                  <a:srgbClr val="0070C0"/>
                </a:solidFill>
              </a:rPr>
              <a:t>The term “</a:t>
            </a:r>
            <a:r>
              <a:rPr lang="en-US" b="1" dirty="0" smtClean="0">
                <a:solidFill>
                  <a:srgbClr val="0070C0"/>
                </a:solidFill>
              </a:rPr>
              <a:t>high commitment group</a:t>
            </a:r>
            <a:r>
              <a:rPr lang="en-US" dirty="0" smtClean="0">
                <a:solidFill>
                  <a:srgbClr val="0070C0"/>
                </a:solidFill>
              </a:rPr>
              <a:t>” may be a valid description.</a:t>
            </a:r>
          </a:p>
          <a:p>
            <a:pPr marL="438912" indent="-320040" fontAlgn="auto">
              <a:spcBef>
                <a:spcPts val="0"/>
              </a:spcBef>
              <a:spcAft>
                <a:spcPts val="0"/>
              </a:spcAft>
              <a:buClrTx/>
              <a:buFont typeface="Arial" pitchFamily="34" charset="0"/>
              <a:buChar char="•"/>
              <a:defRPr/>
            </a:pPr>
            <a:r>
              <a:rPr lang="en-US" dirty="0" smtClean="0">
                <a:solidFill>
                  <a:srgbClr val="0070C0"/>
                </a:solidFill>
              </a:rPr>
              <a:t>We are maybe best described as “</a:t>
            </a:r>
            <a:r>
              <a:rPr lang="en-US" b="1" dirty="0" smtClean="0">
                <a:solidFill>
                  <a:srgbClr val="0070C0"/>
                </a:solidFill>
              </a:rPr>
              <a:t>Scriptural, Bible, or Biblical Unitarians</a:t>
            </a:r>
            <a:r>
              <a:rPr lang="en-US" dirty="0" smtClean="0">
                <a:solidFill>
                  <a:srgbClr val="0070C0"/>
                </a:solidFill>
              </a:rPr>
              <a:t>”</a:t>
            </a:r>
            <a:endParaRPr lang="en-US" dirty="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fade">
                                      <p:cBhvr>
                                        <p:cTn id="42" dur="500"/>
                                        <p:tgtEl>
                                          <p:spTgt spid="3">
                                            <p:txEl>
                                              <p:pRg st="13" end="13"/>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animEffect transition="in" filter="fade">
                                      <p:cBhvr>
                                        <p:cTn id="45" dur="500"/>
                                        <p:tgtEl>
                                          <p:spTgt spid="3">
                                            <p:txEl>
                                              <p:pRg st="14" end="14"/>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5" end="15"/>
                                            </p:txEl>
                                          </p:spTgt>
                                        </p:tgtEl>
                                        <p:attrNameLst>
                                          <p:attrName>style.visibility</p:attrName>
                                        </p:attrNameLst>
                                      </p:cBhvr>
                                      <p:to>
                                        <p:strVal val="visible"/>
                                      </p:to>
                                    </p:set>
                                    <p:animEffect transition="in" filter="fade">
                                      <p:cBhvr>
                                        <p:cTn id="4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Protestant Denomination ?                                    1/5</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0000" lnSpcReduction="20000"/>
          </a:bodyPr>
          <a:lstStyle/>
          <a:p>
            <a:pPr marL="438912" indent="-320040" fontAlgn="auto">
              <a:spcBef>
                <a:spcPts val="0"/>
              </a:spcBef>
              <a:spcAft>
                <a:spcPts val="0"/>
              </a:spcAft>
              <a:buFont typeface="Wingdings 2"/>
              <a:buNone/>
              <a:defRPr/>
            </a:pPr>
            <a:r>
              <a:rPr lang="en-US" b="1" u="sng" dirty="0" smtClean="0"/>
              <a:t>Q.</a:t>
            </a:r>
            <a:r>
              <a:rPr lang="en-US" b="1" dirty="0" smtClean="0"/>
              <a:t> Are we a Protestant denomination? </a:t>
            </a:r>
          </a:p>
          <a:p>
            <a:pPr marL="438912" indent="-320040" fontAlgn="auto">
              <a:spcBef>
                <a:spcPts val="0"/>
              </a:spcBef>
              <a:spcAft>
                <a:spcPts val="0"/>
              </a:spcAft>
              <a:buFont typeface="Wingdings 2"/>
              <a:buNone/>
              <a:defRPr/>
            </a:pPr>
            <a:endParaRPr lang="en-US" sz="1300" b="1" dirty="0" smtClean="0"/>
          </a:p>
          <a:p>
            <a:pPr marL="438912" indent="-320040" fontAlgn="auto">
              <a:spcBef>
                <a:spcPts val="0"/>
              </a:spcBef>
              <a:spcAft>
                <a:spcPts val="0"/>
              </a:spcAft>
              <a:buClrTx/>
              <a:buFont typeface="Arial" pitchFamily="34" charset="0"/>
              <a:buChar char="•"/>
              <a:defRPr/>
            </a:pPr>
            <a:r>
              <a:rPr lang="en-US" b="1" u="sng" dirty="0" smtClean="0"/>
              <a:t>No, we are not, and should not really identify with this movement</a:t>
            </a:r>
            <a:r>
              <a:rPr lang="en-US" dirty="0" smtClean="0"/>
              <a:t>. </a:t>
            </a:r>
          </a:p>
          <a:p>
            <a:pPr marL="438912" indent="-320040" fontAlgn="auto">
              <a:spcBef>
                <a:spcPts val="0"/>
              </a:spcBef>
              <a:spcAft>
                <a:spcPts val="0"/>
              </a:spcAft>
              <a:buClrTx/>
              <a:buFont typeface="Arial" pitchFamily="34" charset="0"/>
              <a:buChar char="•"/>
              <a:defRPr/>
            </a:pPr>
            <a:endParaRPr lang="en-US" sz="1600" dirty="0" smtClean="0"/>
          </a:p>
          <a:p>
            <a:pPr marL="438912" indent="-320040" fontAlgn="auto">
              <a:spcBef>
                <a:spcPts val="0"/>
              </a:spcBef>
              <a:spcAft>
                <a:spcPts val="0"/>
              </a:spcAft>
              <a:buClrTx/>
              <a:buFont typeface="Arial" pitchFamily="34" charset="0"/>
              <a:buChar char="•"/>
              <a:defRPr/>
            </a:pPr>
            <a:r>
              <a:rPr lang="en-US" dirty="0" smtClean="0"/>
              <a:t>Many historians contend that in the main </a:t>
            </a:r>
            <a:r>
              <a:rPr lang="en-US" b="1" dirty="0" smtClean="0"/>
              <a:t>the protestant movement was not a purely religious movement</a:t>
            </a:r>
            <a:r>
              <a:rPr lang="en-US" dirty="0" smtClean="0"/>
              <a:t>, but rather part of a political one.  </a:t>
            </a:r>
          </a:p>
          <a:p>
            <a:pPr marL="438912" indent="-320040" fontAlgn="auto">
              <a:spcBef>
                <a:spcPts val="0"/>
              </a:spcBef>
              <a:spcAft>
                <a:spcPts val="0"/>
              </a:spcAft>
              <a:buClrTx/>
              <a:buFont typeface="Arial" pitchFamily="34" charset="0"/>
              <a:buChar char="•"/>
              <a:defRPr/>
            </a:pPr>
            <a:endParaRPr lang="en-US" sz="1600" u="sng" dirty="0" smtClean="0"/>
          </a:p>
          <a:p>
            <a:pPr marL="438912" indent="-320040" fontAlgn="auto">
              <a:spcBef>
                <a:spcPts val="0"/>
              </a:spcBef>
              <a:spcAft>
                <a:spcPts val="0"/>
              </a:spcAft>
              <a:buClrTx/>
              <a:buFont typeface="Arial" pitchFamily="34" charset="0"/>
              <a:buChar char="•"/>
              <a:defRPr/>
            </a:pPr>
            <a:r>
              <a:rPr lang="en-US" u="sng" dirty="0" smtClean="0">
                <a:solidFill>
                  <a:srgbClr val="0070C0"/>
                </a:solidFill>
              </a:rPr>
              <a:t>The reformation was primarily about dominion, power &amp; wealth</a:t>
            </a:r>
            <a:r>
              <a:rPr lang="en-US" dirty="0" smtClean="0">
                <a:solidFill>
                  <a:srgbClr val="0070C0"/>
                </a:solidFill>
              </a:rPr>
              <a:t>.  Religion was the excuse used by certain rulers to cast off allegiance to foreign rule.</a:t>
            </a:r>
          </a:p>
          <a:p>
            <a:pPr marL="438912" indent="-320040" fontAlgn="auto">
              <a:spcBef>
                <a:spcPts val="0"/>
              </a:spcBef>
              <a:spcAft>
                <a:spcPts val="0"/>
              </a:spcAft>
              <a:buClrTx/>
              <a:buFont typeface="Arial" pitchFamily="34" charset="0"/>
              <a:buChar char="•"/>
              <a:defRPr/>
            </a:pPr>
            <a:endParaRPr lang="en-US" sz="1300" dirty="0" smtClean="0"/>
          </a:p>
          <a:p>
            <a:pPr marL="438912" indent="-320040" fontAlgn="auto">
              <a:spcBef>
                <a:spcPts val="0"/>
              </a:spcBef>
              <a:spcAft>
                <a:spcPts val="0"/>
              </a:spcAft>
              <a:buClrTx/>
              <a:buFont typeface="Arial" pitchFamily="34" charset="0"/>
              <a:buChar char="•"/>
              <a:defRPr/>
            </a:pPr>
            <a:endParaRPr lang="en-US" sz="1500" dirty="0" smtClean="0"/>
          </a:p>
          <a:p>
            <a:pPr marL="438912" indent="-320040" fontAlgn="auto">
              <a:spcBef>
                <a:spcPts val="0"/>
              </a:spcBef>
              <a:spcAft>
                <a:spcPts val="0"/>
              </a:spcAft>
              <a:buClrTx/>
              <a:buFont typeface="Wingdings 2"/>
              <a:buNone/>
              <a:defRPr/>
            </a:pPr>
            <a:r>
              <a:rPr lang="en-US" b="1" u="sng" dirty="0" smtClean="0"/>
              <a:t>Historical Context of the Reformation</a:t>
            </a:r>
          </a:p>
          <a:p>
            <a:pPr marL="438912" indent="-320040" fontAlgn="auto">
              <a:spcBef>
                <a:spcPts val="0"/>
              </a:spcBef>
              <a:spcAft>
                <a:spcPts val="0"/>
              </a:spcAft>
              <a:buClrTx/>
              <a:buFont typeface="Wingdings 2"/>
              <a:buNone/>
              <a:defRPr/>
            </a:pPr>
            <a:endParaRPr lang="en-US" sz="1300" b="1" dirty="0" smtClean="0"/>
          </a:p>
          <a:p>
            <a:pPr marL="438912" indent="-320040" fontAlgn="auto">
              <a:spcBef>
                <a:spcPts val="0"/>
              </a:spcBef>
              <a:spcAft>
                <a:spcPts val="0"/>
              </a:spcAft>
              <a:buClrTx/>
              <a:buFont typeface="Arial" pitchFamily="34" charset="0"/>
              <a:buChar char="•"/>
              <a:defRPr/>
            </a:pPr>
            <a:r>
              <a:rPr lang="en-US" dirty="0" smtClean="0"/>
              <a:t>By the 16</a:t>
            </a:r>
            <a:r>
              <a:rPr lang="en-US" baseline="30000" dirty="0" smtClean="0"/>
              <a:t>th</a:t>
            </a:r>
            <a:r>
              <a:rPr lang="en-US" dirty="0" smtClean="0"/>
              <a:t> Century, the medieval period was at an end, the renaissance and intellectual enlightenment partly advanced, and political nationalism was on the rise. In this period of change, commercialism &amp; capitalism were also advancing, </a:t>
            </a:r>
            <a:r>
              <a:rPr lang="en-US" b="1" u="sng" dirty="0" smtClean="0"/>
              <a:t>and very importantly, local kings were consolidating  personal power over their nobles to the exclusion of foreign influence</a:t>
            </a:r>
            <a:r>
              <a:rPr lang="en-US" b="1" dirty="0" smtClean="0"/>
              <a:t>.</a:t>
            </a:r>
          </a:p>
          <a:p>
            <a:pPr marL="438912" indent="-320040" fontAlgn="auto">
              <a:spcBef>
                <a:spcPts val="0"/>
              </a:spcBef>
              <a:spcAft>
                <a:spcPts val="0"/>
              </a:spcAft>
              <a:buClrTx/>
              <a:buFont typeface="Arial" pitchFamily="34" charset="0"/>
              <a:buChar char="•"/>
              <a:defRPr/>
            </a:pPr>
            <a:endParaRPr lang="en-US" sz="1300" dirty="0" smtClean="0"/>
          </a:p>
          <a:p>
            <a:pPr marL="438912" indent="-320040" fontAlgn="auto">
              <a:spcBef>
                <a:spcPts val="0"/>
              </a:spcBef>
              <a:spcAft>
                <a:spcPts val="0"/>
              </a:spcAft>
              <a:buClrTx/>
              <a:buFont typeface="Arial" pitchFamily="34" charset="0"/>
              <a:buChar char="•"/>
              <a:defRPr/>
            </a:pPr>
            <a:r>
              <a:rPr lang="en-US" dirty="0" smtClean="0"/>
              <a:t>The main areas where the 16</a:t>
            </a:r>
            <a:r>
              <a:rPr lang="en-US" baseline="30000" dirty="0" smtClean="0"/>
              <a:t>th</a:t>
            </a:r>
            <a:r>
              <a:rPr lang="en-US" dirty="0" smtClean="0"/>
              <a:t> Century reformation took hold were </a:t>
            </a:r>
            <a:r>
              <a:rPr lang="en-US" b="1" dirty="0" smtClean="0"/>
              <a:t>Germany, Switzerland, Holland &amp; England</a:t>
            </a:r>
            <a:r>
              <a:rPr lang="en-US" dirty="0" smtClean="0"/>
              <a:t>. These places saw the more powerful kings and nobles, </a:t>
            </a:r>
            <a:r>
              <a:rPr lang="en-US" sz="3100" dirty="0">
                <a:solidFill>
                  <a:prstClr val="black"/>
                </a:solidFill>
              </a:rPr>
              <a:t>, </a:t>
            </a:r>
            <a:r>
              <a:rPr lang="en-US" sz="3100" b="1" dirty="0">
                <a:solidFill>
                  <a:prstClr val="black"/>
                </a:solidFill>
              </a:rPr>
              <a:t>for political </a:t>
            </a:r>
            <a:r>
              <a:rPr lang="en-US" sz="3100" b="1" dirty="0" smtClean="0">
                <a:solidFill>
                  <a:prstClr val="black"/>
                </a:solidFill>
              </a:rPr>
              <a:t>reasons</a:t>
            </a:r>
            <a:r>
              <a:rPr lang="en-US" sz="3100" dirty="0" smtClean="0">
                <a:solidFill>
                  <a:prstClr val="black"/>
                </a:solidFill>
              </a:rPr>
              <a:t>,</a:t>
            </a:r>
            <a:r>
              <a:rPr lang="en-US" dirty="0" smtClean="0"/>
              <a:t> rebel against the religious &amp; political hegemony of the Catholic (universal) Church.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Effect transition="in" filter="fade">
                                      <p:cBhvr>
                                        <p:cTn id="25" dur="500"/>
                                        <p:tgtEl>
                                          <p:spTgt spid="3">
                                            <p:txEl>
                                              <p:pRg st="11" end="1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3" end="13"/>
                                            </p:txEl>
                                          </p:spTgt>
                                        </p:tgtEl>
                                        <p:attrNameLst>
                                          <p:attrName>style.visibility</p:attrName>
                                        </p:attrNameLst>
                                      </p:cBhvr>
                                      <p:to>
                                        <p:strVal val="visible"/>
                                      </p:to>
                                    </p:set>
                                    <p:animEffect transition="in" filter="fade">
                                      <p:cBhvr>
                                        <p:cTn id="2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Protestant Denomination ?                                    2/5</a:t>
            </a:r>
            <a:endParaRPr lang="en-US"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70000" lnSpcReduction="20000"/>
          </a:bodyPr>
          <a:lstStyle/>
          <a:p>
            <a:pPr marL="438912" indent="-320040" fontAlgn="auto">
              <a:spcBef>
                <a:spcPts val="0"/>
              </a:spcBef>
              <a:spcAft>
                <a:spcPts val="0"/>
              </a:spcAft>
              <a:buClrTx/>
              <a:buFont typeface="Wingdings 2"/>
              <a:buNone/>
              <a:defRPr/>
            </a:pPr>
            <a:r>
              <a:rPr lang="en-US" sz="2600" b="1" dirty="0" smtClean="0"/>
              <a:t>Historical Context of the Reformation (cont’)</a:t>
            </a:r>
          </a:p>
          <a:p>
            <a:pPr marL="438912" indent="-320040" fontAlgn="auto">
              <a:spcBef>
                <a:spcPts val="0"/>
              </a:spcBef>
              <a:spcAft>
                <a:spcPts val="0"/>
              </a:spcAft>
              <a:buClrTx/>
              <a:buFont typeface="Arial" pitchFamily="34" charset="0"/>
              <a:buChar char="•"/>
              <a:defRPr/>
            </a:pPr>
            <a:endParaRPr lang="en-US" sz="3100" dirty="0" smtClean="0"/>
          </a:p>
          <a:p>
            <a:pPr marL="438912" indent="-320040" fontAlgn="auto">
              <a:spcBef>
                <a:spcPts val="0"/>
              </a:spcBef>
              <a:spcAft>
                <a:spcPts val="0"/>
              </a:spcAft>
              <a:buClrTx/>
              <a:buFont typeface="Arial" pitchFamily="34" charset="0"/>
              <a:buChar char="•"/>
              <a:defRPr/>
            </a:pPr>
            <a:r>
              <a:rPr lang="en-US" sz="3100" dirty="0" smtClean="0"/>
              <a:t>Widespread religious abuses, excesses and corruption </a:t>
            </a:r>
            <a:r>
              <a:rPr lang="en-US" sz="3100" b="1" u="sng" dirty="0" smtClean="0"/>
              <a:t>were used as an excuse</a:t>
            </a:r>
            <a:r>
              <a:rPr lang="en-US" sz="3100" dirty="0" smtClean="0"/>
              <a:t> to throw off allegiance to a corrupt Papacy, </a:t>
            </a:r>
            <a:r>
              <a:rPr lang="en-US" sz="3100" u="sng" dirty="0" smtClean="0"/>
              <a:t>and to end the various </a:t>
            </a:r>
            <a:r>
              <a:rPr lang="en-US" sz="3100" b="1" u="sng" dirty="0" smtClean="0"/>
              <a:t>taxes and tithes </a:t>
            </a:r>
            <a:r>
              <a:rPr lang="en-US" sz="3100" u="sng" dirty="0" smtClean="0"/>
              <a:t>that were negatively affecting many nations</a:t>
            </a:r>
            <a:r>
              <a:rPr lang="en-US" sz="3100" dirty="0" smtClean="0"/>
              <a:t>.</a:t>
            </a:r>
          </a:p>
          <a:p>
            <a:pPr marL="438912" indent="-320040" fontAlgn="auto">
              <a:spcBef>
                <a:spcPts val="0"/>
              </a:spcBef>
              <a:spcAft>
                <a:spcPts val="0"/>
              </a:spcAft>
              <a:buClrTx/>
              <a:buFont typeface="Arial" pitchFamily="34" charset="0"/>
              <a:buChar char="•"/>
              <a:defRPr/>
            </a:pPr>
            <a:endParaRPr lang="en-US" sz="1400" dirty="0" smtClean="0"/>
          </a:p>
          <a:p>
            <a:pPr marL="438912" indent="-320040" fontAlgn="auto">
              <a:spcBef>
                <a:spcPts val="0"/>
              </a:spcBef>
              <a:spcAft>
                <a:spcPts val="0"/>
              </a:spcAft>
              <a:buClrTx/>
              <a:buFont typeface="Arial" pitchFamily="34" charset="0"/>
              <a:buChar char="•"/>
              <a:defRPr/>
            </a:pPr>
            <a:r>
              <a:rPr lang="en-US" sz="3100" dirty="0" smtClean="0"/>
              <a:t>The lands of the church were extensive. For example, the catholic church with its’ numerous monasteries owned 30% of England’s land. </a:t>
            </a:r>
          </a:p>
          <a:p>
            <a:pPr marL="438912" indent="-320040" fontAlgn="auto">
              <a:spcBef>
                <a:spcPts val="0"/>
              </a:spcBef>
              <a:spcAft>
                <a:spcPts val="0"/>
              </a:spcAft>
              <a:buClrTx/>
              <a:buFont typeface="Arial" pitchFamily="34" charset="0"/>
              <a:buChar char="•"/>
              <a:defRPr/>
            </a:pPr>
            <a:r>
              <a:rPr lang="en-US" sz="3100" b="1" dirty="0" smtClean="0"/>
              <a:t>No taxes were paid on church land</a:t>
            </a:r>
            <a:r>
              <a:rPr lang="en-US" sz="3100" dirty="0" smtClean="0"/>
              <a:t>, which burdened the landed gentry to make up the shortfall. (Money &amp; power seems to be at the root of all strife – interestingly the American revolution was also about taxation).</a:t>
            </a:r>
          </a:p>
          <a:p>
            <a:pPr marL="438912" indent="-320040" fontAlgn="auto">
              <a:spcBef>
                <a:spcPts val="0"/>
              </a:spcBef>
              <a:spcAft>
                <a:spcPts val="0"/>
              </a:spcAft>
              <a:buClrTx/>
              <a:buFont typeface="Arial" pitchFamily="34" charset="0"/>
              <a:buChar char="•"/>
              <a:defRPr/>
            </a:pPr>
            <a:endParaRPr lang="en-US" sz="3100" b="1" dirty="0" smtClean="0"/>
          </a:p>
          <a:p>
            <a:pPr marL="438912" indent="-320040" fontAlgn="auto">
              <a:spcBef>
                <a:spcPts val="0"/>
              </a:spcBef>
              <a:spcAft>
                <a:spcPts val="0"/>
              </a:spcAft>
              <a:buClrTx/>
              <a:buFont typeface="Arial" pitchFamily="34" charset="0"/>
              <a:buChar char="•"/>
              <a:defRPr/>
            </a:pPr>
            <a:r>
              <a:rPr lang="en-US" sz="3100" b="1" dirty="0" smtClean="0"/>
              <a:t>After separation from Rome, local kings saw enormous financial gain in acquiring church lands</a:t>
            </a:r>
            <a:r>
              <a:rPr lang="en-US" sz="3100" dirty="0" smtClean="0"/>
              <a:t>, which had been exempt from taxes. </a:t>
            </a:r>
          </a:p>
          <a:p>
            <a:pPr marL="438912" indent="-320040" fontAlgn="auto">
              <a:spcBef>
                <a:spcPts val="0"/>
              </a:spcBef>
              <a:spcAft>
                <a:spcPts val="0"/>
              </a:spcAft>
              <a:buClrTx/>
              <a:buFont typeface="Arial" pitchFamily="34" charset="0"/>
              <a:buChar char="•"/>
              <a:defRPr/>
            </a:pPr>
            <a:endParaRPr lang="en-US" sz="1100" dirty="0" smtClean="0"/>
          </a:p>
          <a:p>
            <a:pPr marL="438912" indent="-320040" fontAlgn="auto">
              <a:spcBef>
                <a:spcPts val="0"/>
              </a:spcBef>
              <a:spcAft>
                <a:spcPts val="0"/>
              </a:spcAft>
              <a:buClrTx/>
              <a:buFont typeface="Arial" pitchFamily="34" charset="0"/>
              <a:buChar char="•"/>
              <a:defRPr/>
            </a:pPr>
            <a:r>
              <a:rPr lang="en-US" sz="3100" dirty="0" smtClean="0"/>
              <a:t>They subsequently acquired church land in the name of the crown (crown lands), and distributed portions of this land to their supporters, thus consolidating their position over the local (subject) nobles, as well as making a return to the mother church (Rome) virtually impossible. </a:t>
            </a:r>
          </a:p>
          <a:p>
            <a:pPr marL="438912" indent="-320040" fontAlgn="auto">
              <a:spcBef>
                <a:spcPts val="0"/>
              </a:spcBef>
              <a:spcAft>
                <a:spcPts val="0"/>
              </a:spcAft>
              <a:buClrTx/>
              <a:buFont typeface="Arial" pitchFamily="34" charset="0"/>
              <a:buChar char="•"/>
              <a:defRPr/>
            </a:pPr>
            <a:endParaRPr lang="en-US" sz="1400" dirty="0" smtClean="0"/>
          </a:p>
          <a:p>
            <a:pPr marL="438912" indent="-320040" fontAlgn="auto">
              <a:spcBef>
                <a:spcPts val="0"/>
              </a:spcBef>
              <a:spcAft>
                <a:spcPts val="0"/>
              </a:spcAft>
              <a:buClrTx/>
              <a:buFont typeface="Arial" pitchFamily="34" charset="0"/>
              <a:buChar char="•"/>
              <a:defRPr/>
            </a:pPr>
            <a:r>
              <a:rPr lang="en-US" sz="3100" dirty="0" smtClean="0"/>
              <a:t>Much of the English nobility to this day are heirs of this gift of the crown.</a:t>
            </a:r>
          </a:p>
          <a:p>
            <a:pPr marL="438912" indent="-320040" fontAlgn="auto">
              <a:spcBef>
                <a:spcPts val="0"/>
              </a:spcBef>
              <a:spcAft>
                <a:spcPts val="0"/>
              </a:spcAft>
              <a:buClrTx/>
              <a:buFont typeface="Wingdings 2"/>
              <a:buNone/>
              <a:defRPr/>
            </a:pPr>
            <a:endParaRPr lang="en-US" b="1" dirty="0" smtClean="0"/>
          </a:p>
          <a:p>
            <a:pPr marL="438912" indent="-320040" fontAlgn="auto">
              <a:spcBef>
                <a:spcPts val="0"/>
              </a:spcBef>
              <a:spcAft>
                <a:spcPts val="0"/>
              </a:spcAft>
              <a:buClrTx/>
              <a:buFont typeface="Arial" pitchFamily="34" charset="0"/>
              <a:buChar char="•"/>
              <a:defRPr/>
            </a:pPr>
            <a:endParaRPr lang="en-US" sz="1700" dirty="0" smtClean="0"/>
          </a:p>
          <a:p>
            <a:pPr marL="438912" indent="-320040" fontAlgn="auto">
              <a:spcBef>
                <a:spcPts val="0"/>
              </a:spcBef>
              <a:spcAft>
                <a:spcPts val="0"/>
              </a:spcAft>
              <a:buClrTx/>
              <a:buFont typeface="Arial" pitchFamily="34" charset="0"/>
              <a:buChar char="•"/>
              <a:defRPr/>
            </a:pPr>
            <a:endParaRPr lang="en-US" sz="17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Effect transition="in" filter="fade">
                                      <p:cBhvr>
                                        <p:cTn id="2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Protestant Denomination ?                                    3/5</a:t>
            </a:r>
            <a:endParaRPr lang="en-US"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77500" lnSpcReduction="20000"/>
          </a:bodyPr>
          <a:lstStyle/>
          <a:p>
            <a:pPr marL="438912" indent="-320040" fontAlgn="auto">
              <a:lnSpc>
                <a:spcPct val="120000"/>
              </a:lnSpc>
              <a:spcBef>
                <a:spcPts val="0"/>
              </a:spcBef>
              <a:spcAft>
                <a:spcPts val="0"/>
              </a:spcAft>
              <a:buClrTx/>
              <a:buFont typeface="Wingdings 2"/>
              <a:buNone/>
              <a:defRPr/>
            </a:pPr>
            <a:r>
              <a:rPr lang="en-US" sz="2100" b="1" u="sng" dirty="0" smtClean="0"/>
              <a:t>Religious Context of the Reformation</a:t>
            </a:r>
          </a:p>
          <a:p>
            <a:pPr marL="438912" indent="-320040" fontAlgn="auto">
              <a:lnSpc>
                <a:spcPct val="120000"/>
              </a:lnSpc>
              <a:spcBef>
                <a:spcPts val="0"/>
              </a:spcBef>
              <a:spcAft>
                <a:spcPts val="0"/>
              </a:spcAft>
              <a:buClrTx/>
              <a:buFont typeface="Arial" pitchFamily="34" charset="0"/>
              <a:buChar char="•"/>
              <a:defRPr/>
            </a:pPr>
            <a:endParaRPr lang="en-US" sz="900" dirty="0" smtClean="0"/>
          </a:p>
          <a:p>
            <a:pPr marL="438912" indent="-320040" fontAlgn="auto">
              <a:lnSpc>
                <a:spcPct val="120000"/>
              </a:lnSpc>
              <a:spcBef>
                <a:spcPts val="0"/>
              </a:spcBef>
              <a:spcAft>
                <a:spcPts val="0"/>
              </a:spcAft>
              <a:buClrTx/>
              <a:buFont typeface="Arial" pitchFamily="34" charset="0"/>
              <a:buChar char="•"/>
              <a:defRPr/>
            </a:pPr>
            <a:r>
              <a:rPr lang="en-US" sz="2800" dirty="0" smtClean="0"/>
              <a:t>By the 15</a:t>
            </a:r>
            <a:r>
              <a:rPr lang="en-US" sz="2800" baseline="30000" dirty="0" smtClean="0"/>
              <a:t>th</a:t>
            </a:r>
            <a:r>
              <a:rPr lang="en-US" sz="2800" dirty="0" smtClean="0"/>
              <a:t> and 16</a:t>
            </a:r>
            <a:r>
              <a:rPr lang="en-US" sz="2800" baseline="30000" dirty="0" smtClean="0"/>
              <a:t>th</a:t>
            </a:r>
            <a:r>
              <a:rPr lang="en-US" sz="2800" dirty="0" smtClean="0"/>
              <a:t> centuries, the renaissance and a new age of learning was well established. </a:t>
            </a:r>
          </a:p>
          <a:p>
            <a:pPr marL="438912" indent="-320040" fontAlgn="auto">
              <a:lnSpc>
                <a:spcPct val="120000"/>
              </a:lnSpc>
              <a:spcBef>
                <a:spcPts val="0"/>
              </a:spcBef>
              <a:spcAft>
                <a:spcPts val="0"/>
              </a:spcAft>
              <a:buClrTx/>
              <a:buFont typeface="Arial" pitchFamily="34" charset="0"/>
              <a:buChar char="•"/>
              <a:defRPr/>
            </a:pPr>
            <a:r>
              <a:rPr lang="en-US" sz="2800" dirty="0" smtClean="0"/>
              <a:t>The educated yearned for the days of </a:t>
            </a:r>
            <a:r>
              <a:rPr lang="en-US" sz="2800" b="1" dirty="0" smtClean="0"/>
              <a:t>Socrates, Plato &amp; Aristotle</a:t>
            </a:r>
            <a:r>
              <a:rPr lang="en-US" sz="2800" dirty="0" smtClean="0"/>
              <a:t> and the classics period, and the stability of the reign of the old Caesars, as well as the freedom, order and prosperity they thought it would bring.</a:t>
            </a:r>
          </a:p>
          <a:p>
            <a:pPr marL="438912" indent="-320040" fontAlgn="auto">
              <a:lnSpc>
                <a:spcPct val="120000"/>
              </a:lnSpc>
              <a:spcBef>
                <a:spcPts val="0"/>
              </a:spcBef>
              <a:spcAft>
                <a:spcPts val="0"/>
              </a:spcAft>
              <a:buClrTx/>
              <a:buFont typeface="Arial" pitchFamily="34" charset="0"/>
              <a:buChar char="•"/>
              <a:defRPr/>
            </a:pPr>
            <a:endParaRPr lang="en-US" sz="900" dirty="0" smtClean="0"/>
          </a:p>
          <a:p>
            <a:pPr marL="438912" indent="-320040" fontAlgn="auto">
              <a:lnSpc>
                <a:spcPct val="120000"/>
              </a:lnSpc>
              <a:spcBef>
                <a:spcPts val="0"/>
              </a:spcBef>
              <a:spcAft>
                <a:spcPts val="0"/>
              </a:spcAft>
              <a:buClrTx/>
              <a:buFont typeface="Arial" pitchFamily="34" charset="0"/>
              <a:buChar char="•"/>
              <a:defRPr/>
            </a:pPr>
            <a:r>
              <a:rPr lang="en-US" sz="2800" dirty="0" smtClean="0"/>
              <a:t>The reformers themselves looked back beyond the medieval period and its restrictive beliefs, superstitious practices and brutal ways, back to an earlier age of the church. </a:t>
            </a:r>
          </a:p>
          <a:p>
            <a:pPr marL="438912" indent="-320040" fontAlgn="auto">
              <a:lnSpc>
                <a:spcPct val="120000"/>
              </a:lnSpc>
              <a:spcBef>
                <a:spcPts val="0"/>
              </a:spcBef>
              <a:spcAft>
                <a:spcPts val="0"/>
              </a:spcAft>
              <a:buClrTx/>
              <a:buFont typeface="Arial" pitchFamily="34" charset="0"/>
              <a:buChar char="•"/>
              <a:defRPr/>
            </a:pPr>
            <a:endParaRPr lang="en-US" sz="900" dirty="0" smtClean="0"/>
          </a:p>
          <a:p>
            <a:pPr marL="438912" indent="-320040" fontAlgn="auto">
              <a:lnSpc>
                <a:spcPct val="120000"/>
              </a:lnSpc>
              <a:spcBef>
                <a:spcPts val="0"/>
              </a:spcBef>
              <a:spcAft>
                <a:spcPts val="0"/>
              </a:spcAft>
              <a:buClrTx/>
              <a:buFont typeface="Arial" pitchFamily="34" charset="0"/>
              <a:buChar char="•"/>
              <a:defRPr/>
            </a:pPr>
            <a:r>
              <a:rPr lang="en-US" sz="2800" dirty="0" smtClean="0">
                <a:solidFill>
                  <a:srgbClr val="0070C0"/>
                </a:solidFill>
              </a:rPr>
              <a:t>Unfortunately, they only looked back to the </a:t>
            </a:r>
            <a:r>
              <a:rPr lang="en-US" sz="2800" b="1" dirty="0" smtClean="0">
                <a:solidFill>
                  <a:srgbClr val="0070C0"/>
                </a:solidFill>
              </a:rPr>
              <a:t>pre and post Nicene Age </a:t>
            </a:r>
            <a:r>
              <a:rPr lang="en-US" sz="2800" dirty="0" smtClean="0">
                <a:solidFill>
                  <a:srgbClr val="0070C0"/>
                </a:solidFill>
              </a:rPr>
              <a:t>(3</a:t>
            </a:r>
            <a:r>
              <a:rPr lang="en-US" sz="2800" baseline="30000" dirty="0" smtClean="0">
                <a:solidFill>
                  <a:srgbClr val="0070C0"/>
                </a:solidFill>
              </a:rPr>
              <a:t>rd</a:t>
            </a:r>
            <a:r>
              <a:rPr lang="en-US" sz="2800" dirty="0" smtClean="0">
                <a:solidFill>
                  <a:srgbClr val="0070C0"/>
                </a:solidFill>
              </a:rPr>
              <a:t>-5</a:t>
            </a:r>
            <a:r>
              <a:rPr lang="en-US" sz="2800" baseline="30000" dirty="0" smtClean="0">
                <a:solidFill>
                  <a:srgbClr val="0070C0"/>
                </a:solidFill>
              </a:rPr>
              <a:t>th</a:t>
            </a:r>
            <a:r>
              <a:rPr lang="en-US" sz="2800" dirty="0" smtClean="0">
                <a:solidFill>
                  <a:srgbClr val="0070C0"/>
                </a:solidFill>
              </a:rPr>
              <a:t> century), a corrupted era which was full of false doctrines, a largely superstitious church, </a:t>
            </a:r>
            <a:r>
              <a:rPr lang="en-US" sz="2800" u="sng" dirty="0" smtClean="0">
                <a:solidFill>
                  <a:srgbClr val="0070C0"/>
                </a:solidFill>
              </a:rPr>
              <a:t>a strange mixture of philosophy and religion</a:t>
            </a:r>
            <a:r>
              <a:rPr lang="en-US" sz="2800" dirty="0" smtClean="0">
                <a:solidFill>
                  <a:srgbClr val="0070C0"/>
                </a:solidFill>
              </a:rPr>
              <a:t>, and most importantly what became a close relationship between </a:t>
            </a:r>
            <a:r>
              <a:rPr lang="en-US" sz="2800" b="1" dirty="0" smtClean="0">
                <a:solidFill>
                  <a:srgbClr val="0070C0"/>
                </a:solidFill>
              </a:rPr>
              <a:t>church and state</a:t>
            </a:r>
            <a:r>
              <a:rPr lang="en-US" sz="2800" dirty="0" smtClean="0">
                <a:solidFill>
                  <a:srgbClr val="0070C0"/>
                </a:solidFill>
              </a:rPr>
              <a:t>. They did not look back to the time of the Apostles, to what is called in the Scriptures, ‘</a:t>
            </a:r>
            <a:r>
              <a:rPr lang="en-US" sz="2800" b="1" dirty="0" smtClean="0">
                <a:solidFill>
                  <a:srgbClr val="0070C0"/>
                </a:solidFill>
              </a:rPr>
              <a:t>The Apostle’s Doctrine and Fellowship’ </a:t>
            </a:r>
            <a:r>
              <a:rPr lang="en-US" sz="2800" b="1" dirty="0" smtClean="0">
                <a:solidFill>
                  <a:srgbClr val="FF0000"/>
                </a:solidFill>
              </a:rPr>
              <a:t>Acts.2:42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Protestant Denomination ?                                    4/5</a:t>
            </a:r>
            <a:endParaRPr lang="en-US"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62500" lnSpcReduction="20000"/>
          </a:bodyPr>
          <a:lstStyle/>
          <a:p>
            <a:pPr marL="438912" indent="-320040" fontAlgn="auto">
              <a:spcBef>
                <a:spcPts val="0"/>
              </a:spcBef>
              <a:spcAft>
                <a:spcPts val="0"/>
              </a:spcAft>
              <a:buClrTx/>
              <a:buFont typeface="Wingdings 2"/>
              <a:buNone/>
              <a:defRPr/>
            </a:pPr>
            <a:r>
              <a:rPr lang="en-US" sz="2900" b="1" dirty="0" smtClean="0"/>
              <a:t>Religious Context of the Reformation (</a:t>
            </a:r>
            <a:r>
              <a:rPr lang="en-US" sz="2900" b="1" dirty="0" err="1" smtClean="0"/>
              <a:t>cont</a:t>
            </a:r>
            <a:r>
              <a:rPr lang="en-US" sz="2900" b="1" dirty="0" smtClean="0"/>
              <a:t>’)</a:t>
            </a:r>
            <a:endParaRPr lang="en-US" sz="2900" dirty="0" smtClean="0"/>
          </a:p>
          <a:p>
            <a:pPr marL="438912" indent="-320040" fontAlgn="auto">
              <a:spcBef>
                <a:spcPts val="0"/>
              </a:spcBef>
              <a:spcAft>
                <a:spcPts val="0"/>
              </a:spcAft>
              <a:buFont typeface="Wingdings 2"/>
              <a:buNone/>
              <a:defRPr/>
            </a:pPr>
            <a:endParaRPr lang="en-US" sz="1700" dirty="0" smtClean="0"/>
          </a:p>
          <a:p>
            <a:pPr marL="438912" indent="-320040" fontAlgn="auto">
              <a:lnSpc>
                <a:spcPct val="120000"/>
              </a:lnSpc>
              <a:spcBef>
                <a:spcPts val="0"/>
              </a:spcBef>
              <a:spcAft>
                <a:spcPts val="0"/>
              </a:spcAft>
              <a:buClrTx/>
              <a:buFont typeface="Arial" pitchFamily="34" charset="0"/>
              <a:buChar char="•"/>
              <a:defRPr/>
            </a:pPr>
            <a:r>
              <a:rPr lang="en-US" sz="3500" dirty="0">
                <a:solidFill>
                  <a:srgbClr val="0070C0"/>
                </a:solidFill>
              </a:rPr>
              <a:t>The reformers looked to the famous church </a:t>
            </a:r>
            <a:r>
              <a:rPr lang="en-US" sz="3500" dirty="0" smtClean="0">
                <a:solidFill>
                  <a:srgbClr val="0070C0"/>
                </a:solidFill>
              </a:rPr>
              <a:t>father, </a:t>
            </a:r>
            <a:r>
              <a:rPr lang="en-US" sz="3500" dirty="0">
                <a:solidFill>
                  <a:srgbClr val="0070C0"/>
                </a:solidFill>
              </a:rPr>
              <a:t>(St) </a:t>
            </a:r>
            <a:r>
              <a:rPr lang="en-US" sz="3500" dirty="0" smtClean="0">
                <a:solidFill>
                  <a:srgbClr val="0070C0"/>
                </a:solidFill>
              </a:rPr>
              <a:t>Augustine of Hippo </a:t>
            </a:r>
            <a:r>
              <a:rPr lang="en-US" sz="3500" dirty="0">
                <a:solidFill>
                  <a:srgbClr val="0070C0"/>
                </a:solidFill>
              </a:rPr>
              <a:t>(354-430AD), and other </a:t>
            </a:r>
            <a:r>
              <a:rPr lang="en-US" sz="3500" dirty="0" smtClean="0">
                <a:solidFill>
                  <a:srgbClr val="0070C0"/>
                </a:solidFill>
              </a:rPr>
              <a:t>similar theologians and doctors of the church, </a:t>
            </a:r>
            <a:r>
              <a:rPr lang="en-US" sz="3500" dirty="0">
                <a:solidFill>
                  <a:srgbClr val="0070C0"/>
                </a:solidFill>
              </a:rPr>
              <a:t>as </a:t>
            </a:r>
            <a:r>
              <a:rPr lang="en-US" sz="3500" dirty="0" smtClean="0">
                <a:solidFill>
                  <a:srgbClr val="0070C0"/>
                </a:solidFill>
              </a:rPr>
              <a:t>support and justification </a:t>
            </a:r>
            <a:r>
              <a:rPr lang="en-US" sz="3500" dirty="0">
                <a:solidFill>
                  <a:srgbClr val="0070C0"/>
                </a:solidFill>
              </a:rPr>
              <a:t>for their beliefs </a:t>
            </a:r>
            <a:r>
              <a:rPr lang="en-US" sz="3500" dirty="0" smtClean="0">
                <a:solidFill>
                  <a:srgbClr val="0070C0"/>
                </a:solidFill>
              </a:rPr>
              <a:t>and </a:t>
            </a:r>
            <a:r>
              <a:rPr lang="en-US" sz="3500" dirty="0">
                <a:solidFill>
                  <a:srgbClr val="0070C0"/>
                </a:solidFill>
              </a:rPr>
              <a:t>actions</a:t>
            </a:r>
            <a:r>
              <a:rPr lang="en-US" sz="3400" dirty="0">
                <a:solidFill>
                  <a:srgbClr val="0070C0"/>
                </a:solidFill>
              </a:rPr>
              <a:t>. </a:t>
            </a:r>
          </a:p>
          <a:p>
            <a:pPr marL="438912" indent="-320040" fontAlgn="auto">
              <a:lnSpc>
                <a:spcPct val="120000"/>
              </a:lnSpc>
              <a:spcBef>
                <a:spcPts val="0"/>
              </a:spcBef>
              <a:spcAft>
                <a:spcPts val="0"/>
              </a:spcAft>
              <a:buClrTx/>
              <a:buFont typeface="Arial" pitchFamily="34" charset="0"/>
              <a:buChar char="•"/>
              <a:defRPr/>
            </a:pPr>
            <a:endParaRPr lang="en-US" sz="1300" dirty="0">
              <a:solidFill>
                <a:srgbClr val="0070C0"/>
              </a:solidFill>
            </a:endParaRPr>
          </a:p>
          <a:p>
            <a:pPr marL="438912" indent="-320040" fontAlgn="auto">
              <a:lnSpc>
                <a:spcPct val="120000"/>
              </a:lnSpc>
              <a:spcBef>
                <a:spcPts val="0"/>
              </a:spcBef>
              <a:spcAft>
                <a:spcPts val="0"/>
              </a:spcAft>
              <a:buClrTx/>
              <a:buFont typeface="Arial" pitchFamily="34" charset="0"/>
              <a:buChar char="•"/>
              <a:defRPr/>
            </a:pPr>
            <a:r>
              <a:rPr lang="en-US" sz="3500" dirty="0">
                <a:solidFill>
                  <a:srgbClr val="0070C0"/>
                </a:solidFill>
              </a:rPr>
              <a:t>Augustine’s teachings on Original Sin, Salvation, Grace, the Trinity, Society and the Just War </a:t>
            </a:r>
            <a:r>
              <a:rPr lang="en-US" sz="3500" dirty="0" err="1">
                <a:solidFill>
                  <a:srgbClr val="0070C0"/>
                </a:solidFill>
              </a:rPr>
              <a:t>etc</a:t>
            </a:r>
            <a:r>
              <a:rPr lang="en-US" sz="3500" dirty="0">
                <a:solidFill>
                  <a:srgbClr val="0070C0"/>
                </a:solidFill>
              </a:rPr>
              <a:t>, were </a:t>
            </a:r>
            <a:r>
              <a:rPr lang="en-US" sz="3500" dirty="0" smtClean="0">
                <a:solidFill>
                  <a:srgbClr val="0070C0"/>
                </a:solidFill>
              </a:rPr>
              <a:t>accepted and well </a:t>
            </a:r>
            <a:r>
              <a:rPr lang="en-US" sz="3500" dirty="0">
                <a:solidFill>
                  <a:srgbClr val="0070C0"/>
                </a:solidFill>
              </a:rPr>
              <a:t>regarded by </a:t>
            </a:r>
            <a:r>
              <a:rPr lang="en-US" sz="3500" dirty="0" smtClean="0">
                <a:solidFill>
                  <a:srgbClr val="0070C0"/>
                </a:solidFill>
              </a:rPr>
              <a:t>the reformers. </a:t>
            </a:r>
            <a:r>
              <a:rPr lang="en-US" sz="3500" b="1" dirty="0">
                <a:solidFill>
                  <a:srgbClr val="0070C0"/>
                </a:solidFill>
              </a:rPr>
              <a:t>These remain core teachings in </a:t>
            </a:r>
            <a:r>
              <a:rPr lang="en-US" sz="3500" b="1" dirty="0" smtClean="0">
                <a:solidFill>
                  <a:srgbClr val="0070C0"/>
                </a:solidFill>
              </a:rPr>
              <a:t>many </a:t>
            </a:r>
            <a:r>
              <a:rPr lang="en-US" sz="3500" b="1" dirty="0">
                <a:solidFill>
                  <a:srgbClr val="0070C0"/>
                </a:solidFill>
              </a:rPr>
              <a:t>protestant </a:t>
            </a:r>
            <a:r>
              <a:rPr lang="en-US" sz="3500" b="1" dirty="0" smtClean="0">
                <a:solidFill>
                  <a:srgbClr val="0070C0"/>
                </a:solidFill>
              </a:rPr>
              <a:t>churches </a:t>
            </a:r>
            <a:r>
              <a:rPr lang="en-US" sz="3500" b="1" dirty="0">
                <a:solidFill>
                  <a:srgbClr val="0070C0"/>
                </a:solidFill>
              </a:rPr>
              <a:t>to this day</a:t>
            </a:r>
            <a:r>
              <a:rPr lang="en-US" sz="3500" dirty="0" smtClean="0">
                <a:solidFill>
                  <a:srgbClr val="0070C0"/>
                </a:solidFill>
              </a:rPr>
              <a:t>.</a:t>
            </a:r>
          </a:p>
          <a:p>
            <a:pPr marL="438912" indent="-320040" fontAlgn="auto">
              <a:lnSpc>
                <a:spcPct val="120000"/>
              </a:lnSpc>
              <a:spcBef>
                <a:spcPts val="0"/>
              </a:spcBef>
              <a:spcAft>
                <a:spcPts val="0"/>
              </a:spcAft>
              <a:buClrTx/>
              <a:buFont typeface="Arial" pitchFamily="34" charset="0"/>
              <a:buChar char="•"/>
              <a:defRPr/>
            </a:pPr>
            <a:endParaRPr lang="en-US" sz="1300" dirty="0">
              <a:solidFill>
                <a:srgbClr val="0070C0"/>
              </a:solidFill>
            </a:endParaRPr>
          </a:p>
          <a:p>
            <a:pPr marL="438912" indent="-320040" fontAlgn="auto">
              <a:spcBef>
                <a:spcPts val="0"/>
              </a:spcBef>
              <a:spcAft>
                <a:spcPts val="0"/>
              </a:spcAft>
              <a:buClrTx/>
              <a:buFont typeface="Arial" pitchFamily="34" charset="0"/>
              <a:buChar char="•"/>
              <a:defRPr/>
            </a:pPr>
            <a:r>
              <a:rPr lang="en-US" sz="3500" dirty="0" smtClean="0"/>
              <a:t>In the main, the Protestant churches remained state funded,  sponsored and supported. </a:t>
            </a:r>
          </a:p>
          <a:p>
            <a:pPr marL="438912" indent="-320040" fontAlgn="auto">
              <a:spcBef>
                <a:spcPts val="0"/>
              </a:spcBef>
              <a:spcAft>
                <a:spcPts val="0"/>
              </a:spcAft>
              <a:buClrTx/>
              <a:buFont typeface="Arial" pitchFamily="34" charset="0"/>
              <a:buChar char="•"/>
              <a:defRPr/>
            </a:pPr>
            <a:r>
              <a:rPr lang="en-US" sz="3500" b="1" dirty="0" smtClean="0"/>
              <a:t>They only abandoned certain excessive beliefs and practices</a:t>
            </a:r>
            <a:r>
              <a:rPr lang="en-US" sz="3500" dirty="0" smtClean="0"/>
              <a:t>, such as belief in; </a:t>
            </a:r>
            <a:r>
              <a:rPr lang="en-US" sz="3500" u="sng" dirty="0" smtClean="0"/>
              <a:t>papal supremacy, image worship, priestly celibacy, transubstantiation, purgatory and a few other minor things.</a:t>
            </a:r>
          </a:p>
          <a:p>
            <a:pPr marL="438912" indent="-320040" fontAlgn="auto">
              <a:spcBef>
                <a:spcPts val="0"/>
              </a:spcBef>
              <a:spcAft>
                <a:spcPts val="0"/>
              </a:spcAft>
              <a:buClrTx/>
              <a:buFont typeface="Arial" pitchFamily="34" charset="0"/>
              <a:buChar char="•"/>
              <a:defRPr/>
            </a:pPr>
            <a:endParaRPr lang="en-US" sz="1300" dirty="0" smtClean="0"/>
          </a:p>
          <a:p>
            <a:pPr marL="438912" indent="-320040" fontAlgn="auto">
              <a:spcBef>
                <a:spcPts val="0"/>
              </a:spcBef>
              <a:spcAft>
                <a:spcPts val="0"/>
              </a:spcAft>
              <a:buClrTx/>
              <a:buFont typeface="Arial" pitchFamily="34" charset="0"/>
              <a:buChar char="•"/>
              <a:defRPr/>
            </a:pPr>
            <a:r>
              <a:rPr lang="en-US" sz="3500" dirty="0" smtClean="0"/>
              <a:t>They retained the main doctrines &amp; many practices of the mother Church.</a:t>
            </a:r>
          </a:p>
          <a:p>
            <a:pPr marL="438912" indent="-320040" fontAlgn="auto">
              <a:spcBef>
                <a:spcPts val="0"/>
              </a:spcBef>
              <a:spcAft>
                <a:spcPts val="0"/>
              </a:spcAft>
              <a:buClrTx/>
              <a:buFont typeface="Arial" pitchFamily="34" charset="0"/>
              <a:buChar char="•"/>
              <a:defRPr/>
            </a:pPr>
            <a:r>
              <a:rPr lang="en-US" sz="3500" dirty="0" smtClean="0">
                <a:solidFill>
                  <a:srgbClr val="0070C0"/>
                </a:solidFill>
              </a:rPr>
              <a:t>They were not able to cast off the brutality of their age, with sectarian violence and aggressive politics making the overall movement a failure. </a:t>
            </a:r>
          </a:p>
          <a:p>
            <a:pPr marL="438912" indent="-320040" fontAlgn="auto">
              <a:spcBef>
                <a:spcPts val="0"/>
              </a:spcBef>
              <a:spcAft>
                <a:spcPts val="0"/>
              </a:spcAft>
              <a:buClrTx/>
              <a:buFont typeface="Arial" pitchFamily="34" charset="0"/>
              <a:buChar char="•"/>
              <a:defRPr/>
            </a:pPr>
            <a:r>
              <a:rPr lang="en-US" sz="3500" u="sng" dirty="0" smtClean="0">
                <a:solidFill>
                  <a:srgbClr val="0070C0"/>
                </a:solidFill>
              </a:rPr>
              <a:t>This failure gave birth to the intellectual enlightenment of rationalism</a:t>
            </a:r>
            <a:r>
              <a:rPr lang="en-US" sz="3400" dirty="0" smtClean="0">
                <a:solidFill>
                  <a:srgbClr val="0070C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Are Christadelphians a Protestant Denomination ?                                    5/5</a:t>
            </a:r>
            <a:endParaRPr lang="en-US"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70000" lnSpcReduction="20000"/>
          </a:bodyPr>
          <a:lstStyle/>
          <a:p>
            <a:pPr marL="438912" indent="-320040" fontAlgn="auto">
              <a:spcBef>
                <a:spcPts val="0"/>
              </a:spcBef>
              <a:spcAft>
                <a:spcPts val="0"/>
              </a:spcAft>
              <a:buClrTx/>
              <a:buFont typeface="Wingdings 2"/>
              <a:buNone/>
              <a:defRPr/>
            </a:pPr>
            <a:r>
              <a:rPr lang="en-US" sz="2600" b="1" dirty="0" smtClean="0"/>
              <a:t>Religious Context of the Reformation (cont’)</a:t>
            </a:r>
          </a:p>
          <a:p>
            <a:pPr marL="118872" indent="0" fontAlgn="auto">
              <a:spcBef>
                <a:spcPts val="0"/>
              </a:spcBef>
              <a:spcAft>
                <a:spcPts val="0"/>
              </a:spcAft>
              <a:buClrTx/>
              <a:buNone/>
              <a:defRPr/>
            </a:pPr>
            <a:endParaRPr lang="en-US" sz="1500" dirty="0" smtClean="0"/>
          </a:p>
          <a:p>
            <a:pPr marL="438912" indent="-320040" fontAlgn="auto">
              <a:spcBef>
                <a:spcPts val="0"/>
              </a:spcBef>
              <a:spcAft>
                <a:spcPts val="0"/>
              </a:spcAft>
              <a:buClrTx/>
              <a:buFont typeface="Arial" pitchFamily="34" charset="0"/>
              <a:buChar char="•"/>
              <a:defRPr/>
            </a:pPr>
            <a:r>
              <a:rPr lang="en-US" dirty="0" smtClean="0"/>
              <a:t>They also persecuted with vigor those who did not agree with them.  They were also entrenched in pagan superstitions. </a:t>
            </a:r>
          </a:p>
          <a:p>
            <a:pPr marL="118872" indent="0" fontAlgn="auto">
              <a:spcBef>
                <a:spcPts val="0"/>
              </a:spcBef>
              <a:spcAft>
                <a:spcPts val="0"/>
              </a:spcAft>
              <a:buClrTx/>
              <a:buNone/>
              <a:defRPr/>
            </a:pPr>
            <a:r>
              <a:rPr lang="en-US" sz="2900" dirty="0" smtClean="0"/>
              <a:t>For example - </a:t>
            </a:r>
          </a:p>
          <a:p>
            <a:pPr marL="731520" lvl="1" indent="-274320" fontAlgn="auto">
              <a:spcAft>
                <a:spcPts val="0"/>
              </a:spcAft>
              <a:buClrTx/>
              <a:buFont typeface="Arial" pitchFamily="34" charset="0"/>
              <a:buChar char="•"/>
              <a:defRPr/>
            </a:pPr>
            <a:r>
              <a:rPr lang="en-US" dirty="0" smtClean="0"/>
              <a:t>The brutal execution of the Michael Servetus, at Calvin’s personal bidding - A purposely slow burning. He was not the only one slain by the Calvinists.</a:t>
            </a:r>
          </a:p>
          <a:p>
            <a:pPr marL="731520" lvl="1" indent="-274320" fontAlgn="auto">
              <a:spcAft>
                <a:spcPts val="0"/>
              </a:spcAft>
              <a:buClrTx/>
              <a:buFont typeface="Arial" pitchFamily="34" charset="0"/>
              <a:buChar char="•"/>
              <a:defRPr/>
            </a:pPr>
            <a:r>
              <a:rPr lang="en-US" dirty="0" smtClean="0"/>
              <a:t>The brutal wholesale destruction of the Anabaptists and the Peasants Revolt at Luther’s bidding. He hated civil disobedience … he was man of the status quo.</a:t>
            </a:r>
          </a:p>
          <a:p>
            <a:pPr marL="731520" lvl="1" indent="-274320" fontAlgn="auto">
              <a:spcAft>
                <a:spcPts val="0"/>
              </a:spcAft>
              <a:buClrTx/>
              <a:buFont typeface="Arial" pitchFamily="34" charset="0"/>
              <a:buChar char="•"/>
              <a:defRPr/>
            </a:pPr>
            <a:r>
              <a:rPr lang="en-US" dirty="0" smtClean="0"/>
              <a:t>Superstition revived, and was seen in the widespread torture &amp; burning of witches (from young girls to old women =&gt; 30,000+ is the estimation)</a:t>
            </a:r>
          </a:p>
          <a:p>
            <a:pPr marL="438912" indent="-320040" fontAlgn="auto">
              <a:spcBef>
                <a:spcPts val="0"/>
              </a:spcBef>
              <a:spcAft>
                <a:spcPts val="0"/>
              </a:spcAft>
              <a:buClrTx/>
              <a:buFont typeface="Arial" pitchFamily="34" charset="0"/>
              <a:buChar char="•"/>
              <a:defRPr/>
            </a:pPr>
            <a:endParaRPr lang="en-US" sz="1500" dirty="0" smtClean="0"/>
          </a:p>
          <a:p>
            <a:pPr marL="438912" indent="-320040" fontAlgn="auto">
              <a:spcBef>
                <a:spcPts val="0"/>
              </a:spcBef>
              <a:spcAft>
                <a:spcPts val="0"/>
              </a:spcAft>
              <a:buClrTx/>
              <a:buFont typeface="Arial" pitchFamily="34" charset="0"/>
              <a:buChar char="•"/>
              <a:defRPr/>
            </a:pPr>
            <a:r>
              <a:rPr lang="en-US" b="1" dirty="0" smtClean="0">
                <a:solidFill>
                  <a:srgbClr val="0070C0"/>
                </a:solidFill>
              </a:rPr>
              <a:t>The reformers were vigorous men like Jehu of old</a:t>
            </a:r>
            <a:r>
              <a:rPr lang="en-US" dirty="0" smtClean="0">
                <a:solidFill>
                  <a:srgbClr val="0070C0"/>
                </a:solidFill>
              </a:rPr>
              <a:t>, who brought down Jezebel’s idolatry, </a:t>
            </a:r>
            <a:r>
              <a:rPr lang="en-US" u="sng" dirty="0" smtClean="0">
                <a:solidFill>
                  <a:srgbClr val="0070C0"/>
                </a:solidFill>
              </a:rPr>
              <a:t>but returned to the compromised ways and worship </a:t>
            </a:r>
            <a:r>
              <a:rPr lang="en-US" dirty="0" smtClean="0">
                <a:solidFill>
                  <a:srgbClr val="0070C0"/>
                </a:solidFill>
              </a:rPr>
              <a:t>of Jeroboam rather than to God’s way (The Apostle’s fellowship &amp; doctrine).</a:t>
            </a:r>
          </a:p>
          <a:p>
            <a:pPr marL="438912" indent="-320040" fontAlgn="auto">
              <a:spcBef>
                <a:spcPts val="0"/>
              </a:spcBef>
              <a:spcAft>
                <a:spcPts val="0"/>
              </a:spcAft>
              <a:buClrTx/>
              <a:buFont typeface="Arial" pitchFamily="34" charset="0"/>
              <a:buChar char="•"/>
              <a:defRPr/>
            </a:pPr>
            <a:endParaRPr lang="en-US" sz="600" dirty="0">
              <a:solidFill>
                <a:srgbClr val="0070C0"/>
              </a:solidFill>
            </a:endParaRPr>
          </a:p>
          <a:p>
            <a:pPr marL="438912" indent="-320040" fontAlgn="auto">
              <a:spcBef>
                <a:spcPts val="0"/>
              </a:spcBef>
              <a:spcAft>
                <a:spcPts val="0"/>
              </a:spcAft>
              <a:buClrTx/>
              <a:buFont typeface="Arial" pitchFamily="34" charset="0"/>
              <a:buChar char="•"/>
              <a:defRPr/>
            </a:pPr>
            <a:r>
              <a:rPr lang="en-US" b="1" u="sng" dirty="0" smtClean="0"/>
              <a:t>The Christadelphian position is closer to some of the Anabaptists. </a:t>
            </a:r>
          </a:p>
          <a:p>
            <a:pPr marL="438912" indent="-320040" fontAlgn="auto">
              <a:spcBef>
                <a:spcPts val="0"/>
              </a:spcBef>
              <a:spcAft>
                <a:spcPts val="0"/>
              </a:spcAft>
              <a:buClrTx/>
              <a:buFont typeface="Arial" pitchFamily="34" charset="0"/>
              <a:buChar char="•"/>
              <a:defRPr/>
            </a:pPr>
            <a:endParaRPr lang="en-US" sz="600" dirty="0" smtClean="0">
              <a:solidFill>
                <a:srgbClr val="0070C0"/>
              </a:solidFill>
            </a:endParaRPr>
          </a:p>
          <a:p>
            <a:pPr marL="438912" indent="-320040" fontAlgn="auto">
              <a:spcBef>
                <a:spcPts val="0"/>
              </a:spcBef>
              <a:spcAft>
                <a:spcPts val="0"/>
              </a:spcAft>
              <a:buClrTx/>
              <a:buFont typeface="Arial" pitchFamily="34" charset="0"/>
              <a:buChar char="•"/>
              <a:defRPr/>
            </a:pPr>
            <a:r>
              <a:rPr lang="en-US" b="1" dirty="0" smtClean="0">
                <a:solidFill>
                  <a:srgbClr val="0070C0"/>
                </a:solidFill>
              </a:rPr>
              <a:t>We hold that belief is a personal matter, of the conscience</a:t>
            </a:r>
            <a:r>
              <a:rPr lang="en-US" dirty="0" smtClean="0">
                <a:solidFill>
                  <a:srgbClr val="0070C0"/>
                </a:solidFill>
              </a:rPr>
              <a:t>, and cannot be subject to control by man made institutions or civil governments.</a:t>
            </a:r>
          </a:p>
          <a:p>
            <a:pPr marL="118872" indent="0" fontAlgn="auto">
              <a:spcBef>
                <a:spcPts val="0"/>
              </a:spcBef>
              <a:spcAft>
                <a:spcPts val="0"/>
              </a:spcAft>
              <a:buClrTx/>
              <a:buNone/>
              <a:defRPr/>
            </a:pPr>
            <a:r>
              <a:rPr lang="en-US" sz="600" dirty="0" smtClean="0">
                <a:solidFill>
                  <a:srgbClr val="0070C0"/>
                </a:solidFill>
              </a:rPr>
              <a:t> </a:t>
            </a:r>
          </a:p>
          <a:p>
            <a:pPr marL="438912" indent="-320040" fontAlgn="auto">
              <a:spcBef>
                <a:spcPts val="0"/>
              </a:spcBef>
              <a:spcAft>
                <a:spcPts val="0"/>
              </a:spcAft>
              <a:buClrTx/>
              <a:buFont typeface="Arial" pitchFamily="34" charset="0"/>
              <a:buChar char="•"/>
              <a:defRPr/>
            </a:pPr>
            <a:r>
              <a:rPr lang="en-US" u="sng" dirty="0" smtClean="0">
                <a:solidFill>
                  <a:srgbClr val="0070C0"/>
                </a:solidFill>
              </a:rPr>
              <a:t>We also hold that all teachings and beliefs must be founded on scripture, and not human reasoning, philosophy, accepted theology or tradition</a:t>
            </a:r>
            <a:r>
              <a:rPr lang="en-US" dirty="0" smtClean="0">
                <a:solidFill>
                  <a:srgbClr val="0070C0"/>
                </a:solidFill>
              </a:rPr>
              <a:t>.</a:t>
            </a:r>
          </a:p>
        </p:txBody>
      </p:sp>
    </p:spTree>
    <p:extLst>
      <p:ext uri="{BB962C8B-B14F-4D97-AF65-F5344CB8AC3E}">
        <p14:creationId xmlns:p14="http://schemas.microsoft.com/office/powerpoint/2010/main" val="26043346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fade">
                                      <p:cBhvr>
                                        <p:cTn id="35" dur="500"/>
                                        <p:tgtEl>
                                          <p:spTgt spid="3">
                                            <p:txEl>
                                              <p:pRg st="12" end="1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fade">
                                      <p:cBhvr>
                                        <p:cTn id="38" dur="500"/>
                                        <p:tgtEl>
                                          <p:spTgt spid="3">
                                            <p:txEl>
                                              <p:pRg st="13" end="13"/>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animEffect transition="in" filter="fade">
                                      <p:cBhvr>
                                        <p:cTn id="41"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fontScale="90000"/>
          </a:bodyPr>
          <a:lstStyle/>
          <a:p>
            <a:pPr fontAlgn="auto">
              <a:spcAft>
                <a:spcPts val="0"/>
              </a:spcAft>
              <a:defRPr/>
            </a:pPr>
            <a:r>
              <a:rPr lang="en-US" dirty="0" smtClean="0">
                <a:solidFill>
                  <a:schemeClr val="accent1">
                    <a:satMod val="150000"/>
                  </a:schemeClr>
                </a:solidFill>
              </a:rPr>
              <a:t>We view the world differently.  </a:t>
            </a:r>
            <a:br>
              <a:rPr lang="en-US" dirty="0" smtClean="0">
                <a:solidFill>
                  <a:schemeClr val="accent1">
                    <a:satMod val="150000"/>
                  </a:schemeClr>
                </a:solidFill>
              </a:rPr>
            </a:br>
            <a:r>
              <a:rPr lang="en-US" dirty="0" smtClean="0">
                <a:solidFill>
                  <a:schemeClr val="accent1">
                    <a:satMod val="150000"/>
                  </a:schemeClr>
                </a:solidFill>
              </a:rPr>
              <a:t>A decision is needed.</a:t>
            </a:r>
            <a:endParaRPr lang="en-US" dirty="0">
              <a:solidFill>
                <a:schemeClr val="accent1">
                  <a:satMod val="150000"/>
                </a:schemeClr>
              </a:solidFill>
            </a:endParaRPr>
          </a:p>
        </p:txBody>
      </p:sp>
      <p:sp>
        <p:nvSpPr>
          <p:cNvPr id="3" name="Content Placeholder 2"/>
          <p:cNvSpPr>
            <a:spLocks noGrp="1"/>
          </p:cNvSpPr>
          <p:nvPr>
            <p:ph idx="1"/>
          </p:nvPr>
        </p:nvSpPr>
        <p:spPr>
          <a:xfrm>
            <a:off x="0" y="2565400"/>
            <a:ext cx="9144000" cy="4292600"/>
          </a:xfrm>
        </p:spPr>
        <p:txBody>
          <a:bodyPr/>
          <a:lstStyle/>
          <a:p>
            <a:pPr algn="ctr">
              <a:buFont typeface="Wingdings 2" pitchFamily="18" charset="2"/>
              <a:buNone/>
            </a:pPr>
            <a:r>
              <a:rPr lang="en-US" sz="4800" b="1" u="sng" dirty="0" smtClean="0"/>
              <a:t>Is the kingdom of God</a:t>
            </a:r>
            <a:endParaRPr lang="en-US" sz="4800" b="1" dirty="0" smtClean="0"/>
          </a:p>
        </p:txBody>
      </p:sp>
      <p:cxnSp>
        <p:nvCxnSpPr>
          <p:cNvPr id="5" name="Straight Arrow Connector 4"/>
          <p:cNvCxnSpPr/>
          <p:nvPr/>
        </p:nvCxnSpPr>
        <p:spPr>
          <a:xfrm flipH="1">
            <a:off x="2643190" y="3357563"/>
            <a:ext cx="1928810" cy="150018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644008" y="3357563"/>
            <a:ext cx="1584176" cy="158360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172977" y="5081549"/>
            <a:ext cx="3744416" cy="1077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200" b="1" dirty="0"/>
              <a:t>The Christian </a:t>
            </a:r>
            <a:r>
              <a:rPr lang="en-US" sz="3200" b="1" dirty="0" smtClean="0"/>
              <a:t>Church – ‘</a:t>
            </a:r>
            <a:r>
              <a:rPr lang="en-US" sz="2400" b="1" dirty="0" smtClean="0"/>
              <a:t>Christendom’</a:t>
            </a:r>
            <a:endParaRPr lang="en-US" sz="2400" b="1" dirty="0"/>
          </a:p>
        </p:txBody>
      </p:sp>
      <p:sp>
        <p:nvSpPr>
          <p:cNvPr id="10" name="TextBox 9"/>
          <p:cNvSpPr txBox="1">
            <a:spLocks noChangeArrowheads="1"/>
          </p:cNvSpPr>
          <p:nvPr/>
        </p:nvSpPr>
        <p:spPr bwMode="auto">
          <a:xfrm>
            <a:off x="5160102" y="5081549"/>
            <a:ext cx="3571875" cy="10779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200" b="1" dirty="0">
                <a:solidFill>
                  <a:srgbClr val="0070C0"/>
                </a:solidFill>
              </a:rPr>
              <a:t>The Restored Kingdom of Israel</a:t>
            </a:r>
          </a:p>
        </p:txBody>
      </p:sp>
      <p:sp>
        <p:nvSpPr>
          <p:cNvPr id="8" name="TextBox 7"/>
          <p:cNvSpPr txBox="1">
            <a:spLocks noChangeArrowheads="1"/>
          </p:cNvSpPr>
          <p:nvPr/>
        </p:nvSpPr>
        <p:spPr bwMode="auto">
          <a:xfrm>
            <a:off x="500063" y="6334125"/>
            <a:ext cx="3146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dirty="0"/>
              <a:t>The Now </a:t>
            </a:r>
            <a:r>
              <a:rPr lang="en-US" sz="2000" dirty="0" smtClean="0"/>
              <a:t>1.John.2:15-17</a:t>
            </a:r>
            <a:endParaRPr lang="en-US" sz="2000" dirty="0"/>
          </a:p>
        </p:txBody>
      </p:sp>
      <p:sp>
        <p:nvSpPr>
          <p:cNvPr id="11" name="TextBox 10"/>
          <p:cNvSpPr txBox="1">
            <a:spLocks noChangeArrowheads="1"/>
          </p:cNvSpPr>
          <p:nvPr/>
        </p:nvSpPr>
        <p:spPr bwMode="auto">
          <a:xfrm>
            <a:off x="5214938" y="6334125"/>
            <a:ext cx="34020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dirty="0">
                <a:solidFill>
                  <a:srgbClr val="0070C0"/>
                </a:solidFill>
              </a:rPr>
              <a:t>The Future </a:t>
            </a:r>
            <a:r>
              <a:rPr lang="en-US" sz="2000" dirty="0">
                <a:solidFill>
                  <a:srgbClr val="0070C0"/>
                </a:solidFill>
              </a:rPr>
              <a:t>Heb.11:13-16</a:t>
            </a:r>
          </a:p>
        </p:txBody>
      </p:sp>
      <p:sp>
        <p:nvSpPr>
          <p:cNvPr id="12" name="TextBox 11"/>
          <p:cNvSpPr txBox="1">
            <a:spLocks noChangeArrowheads="1"/>
          </p:cNvSpPr>
          <p:nvPr/>
        </p:nvSpPr>
        <p:spPr bwMode="auto">
          <a:xfrm>
            <a:off x="4071938" y="5072063"/>
            <a:ext cx="714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u="sng" dirty="0"/>
              <a:t>OR</a:t>
            </a:r>
          </a:p>
        </p:txBody>
      </p:sp>
      <p:sp>
        <p:nvSpPr>
          <p:cNvPr id="15" name="TextBox 14"/>
          <p:cNvSpPr txBox="1"/>
          <p:nvPr/>
        </p:nvSpPr>
        <p:spPr>
          <a:xfrm>
            <a:off x="0" y="1484313"/>
            <a:ext cx="9144000" cy="831850"/>
          </a:xfrm>
          <a:prstGeom prst="rect">
            <a:avLst/>
          </a:prstGeom>
          <a:solidFill>
            <a:schemeClr val="tx1"/>
          </a:solidFill>
        </p:spPr>
        <p:txBody>
          <a:bodyPr>
            <a:spAutoFit/>
          </a:bodyPr>
          <a:lstStyle/>
          <a:p>
            <a:pPr fontAlgn="auto">
              <a:spcBef>
                <a:spcPts val="0"/>
              </a:spcBef>
              <a:spcAft>
                <a:spcPts val="0"/>
              </a:spcAft>
              <a:defRPr/>
            </a:pPr>
            <a:r>
              <a:rPr lang="en-AU" sz="2400" b="1" dirty="0">
                <a:solidFill>
                  <a:schemeClr val="accent1">
                    <a:lumMod val="60000"/>
                    <a:lumOff val="40000"/>
                  </a:schemeClr>
                </a:solidFill>
                <a:latin typeface="+mn-lt"/>
                <a:cs typeface="+mn-cs"/>
              </a:rPr>
              <a:t>This is a main area that separates us from the mainstream churches, and has a huge impact on how we interact with the world.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0" grpId="0" animBg="1"/>
      <p:bldP spid="8" grpId="0"/>
      <p:bldP spid="11" grpId="0"/>
      <p:bldP spid="12"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4400" dirty="0" smtClean="0">
                <a:solidFill>
                  <a:schemeClr val="accent1">
                    <a:satMod val="150000"/>
                  </a:schemeClr>
                </a:solidFill>
              </a:rPr>
              <a:t>Another main difference is in understanding what ‘sacrifice’ is        1/3</a:t>
            </a:r>
            <a:endParaRPr lang="en-US" sz="4400"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a:lstStyle/>
          <a:p>
            <a:pPr>
              <a:buFont typeface="Wingdings 2" pitchFamily="18" charset="2"/>
              <a:buNone/>
            </a:pPr>
            <a:r>
              <a:rPr lang="en-US" sz="2200" dirty="0" smtClean="0"/>
              <a:t>This may sound quite confronting, but most of the mainstream churches believe &amp; teach that Jesus died as a  </a:t>
            </a:r>
            <a:r>
              <a:rPr lang="en-US" sz="2200" u="sng" dirty="0" smtClean="0"/>
              <a:t>form or type of Human Sacrifice</a:t>
            </a:r>
            <a:r>
              <a:rPr lang="en-US" sz="2200" dirty="0" smtClean="0"/>
              <a:t>.  </a:t>
            </a:r>
          </a:p>
          <a:p>
            <a:pPr>
              <a:buFont typeface="Wingdings 2" pitchFamily="18" charset="2"/>
              <a:buNone/>
            </a:pPr>
            <a:r>
              <a:rPr lang="en-US" sz="2200" dirty="0" smtClean="0"/>
              <a:t>That is, that one died “</a:t>
            </a:r>
            <a:r>
              <a:rPr lang="en-US" sz="2200" u="sng" dirty="0" smtClean="0"/>
              <a:t>in the place of</a:t>
            </a:r>
            <a:r>
              <a:rPr lang="en-US" sz="2200" dirty="0" smtClean="0"/>
              <a:t>” or “</a:t>
            </a:r>
            <a:r>
              <a:rPr lang="en-US" sz="2200" u="sng" dirty="0" smtClean="0"/>
              <a:t>as a substitute</a:t>
            </a:r>
            <a:r>
              <a:rPr lang="en-US" sz="2200" dirty="0" smtClean="0"/>
              <a:t>” for others, </a:t>
            </a:r>
            <a:r>
              <a:rPr lang="en-US" sz="2200" u="sng" dirty="0" smtClean="0"/>
              <a:t>to placate God’s wrath</a:t>
            </a:r>
            <a:r>
              <a:rPr lang="en-US" sz="2200" dirty="0" smtClean="0"/>
              <a:t>. That all our sins, and the sins of the whole world, were somehow transferred onto Jesus, he taking the blame for them, and by that means he fully paid the price and thereby took away our sins.</a:t>
            </a:r>
          </a:p>
          <a:p>
            <a:pPr>
              <a:buFont typeface="Wingdings 2" pitchFamily="18" charset="2"/>
              <a:buNone/>
            </a:pPr>
            <a:endParaRPr lang="en-US" sz="800" dirty="0" smtClean="0"/>
          </a:p>
          <a:p>
            <a:pPr>
              <a:buFont typeface="Wingdings 2" pitchFamily="18" charset="2"/>
              <a:buNone/>
            </a:pPr>
            <a:r>
              <a:rPr lang="en-US" sz="2200" dirty="0" smtClean="0">
                <a:solidFill>
                  <a:srgbClr val="0070C0"/>
                </a:solidFill>
              </a:rPr>
              <a:t> </a:t>
            </a:r>
            <a:r>
              <a:rPr lang="en-US" sz="2200" b="1" u="sng" dirty="0" smtClean="0">
                <a:solidFill>
                  <a:srgbClr val="0070C0"/>
                </a:solidFill>
              </a:rPr>
              <a:t>At the heart of their position is a doctrine that proclaims that Jesus is God</a:t>
            </a:r>
            <a:r>
              <a:rPr lang="en-US" sz="2200" b="1" dirty="0" smtClean="0">
                <a:solidFill>
                  <a:srgbClr val="0070C0"/>
                </a:solidFill>
              </a:rPr>
              <a:t>, and that God in an expression of his unlimited love, became a man, that he might die for and in place of sinners. </a:t>
            </a:r>
          </a:p>
          <a:p>
            <a:pPr>
              <a:buFont typeface="Wingdings 2" pitchFamily="18" charset="2"/>
              <a:buNone/>
            </a:pPr>
            <a:endParaRPr lang="en-US" sz="800" b="1" dirty="0" smtClean="0"/>
          </a:p>
          <a:p>
            <a:pPr>
              <a:buFont typeface="Wingdings 2" pitchFamily="18" charset="2"/>
              <a:buNone/>
            </a:pPr>
            <a:r>
              <a:rPr lang="en-US" sz="2200" b="1" dirty="0" smtClean="0"/>
              <a:t>It is this substitutionary understanding of the atonement that colours all their beliefs and theology, and is the reason why they so aggressively defend the doctrine of the Trinity. In their view, </a:t>
            </a:r>
            <a:r>
              <a:rPr lang="en-US" sz="2400" b="1" u="sng" dirty="0" smtClean="0"/>
              <a:t>a mere man does not have enough  moral value or virtue to balance out the weight of all our sins </a:t>
            </a:r>
            <a:r>
              <a:rPr lang="en-US" sz="2400" b="1" dirty="0" smtClean="0"/>
              <a:t>… only the death of a (son of) God can do this.</a:t>
            </a:r>
          </a:p>
          <a:p>
            <a:pPr>
              <a:buFont typeface="Wingdings 2" pitchFamily="18" charset="2"/>
              <a:buNone/>
            </a:pPr>
            <a:endParaRPr lang="en-US" sz="2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4400" dirty="0" smtClean="0">
                <a:solidFill>
                  <a:schemeClr val="accent1">
                    <a:satMod val="150000"/>
                  </a:schemeClr>
                </a:solidFill>
              </a:rPr>
              <a:t>One of our main differences is in understanding what ‘sacrifice’ is        2/3</a:t>
            </a:r>
            <a:endParaRPr lang="en-US" sz="4400"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a:lstStyle/>
          <a:p>
            <a:pPr>
              <a:buNone/>
            </a:pPr>
            <a:r>
              <a:rPr lang="en-US" sz="2400" b="1" u="sng" dirty="0" smtClean="0">
                <a:solidFill>
                  <a:srgbClr val="0070C0"/>
                </a:solidFill>
              </a:rPr>
              <a:t>This understanding is one of the main reasons why </a:t>
            </a:r>
            <a:r>
              <a:rPr lang="en-US" sz="2400" b="1" u="sng" dirty="0">
                <a:solidFill>
                  <a:srgbClr val="0070C0"/>
                </a:solidFill>
              </a:rPr>
              <a:t>they believe that having faith in Jesus is the only thing that matters.</a:t>
            </a:r>
          </a:p>
          <a:p>
            <a:pPr>
              <a:buFont typeface="Wingdings 2" pitchFamily="18" charset="2"/>
              <a:buNone/>
            </a:pPr>
            <a:endParaRPr lang="en-US" sz="800" dirty="0" smtClean="0"/>
          </a:p>
          <a:p>
            <a:pPr>
              <a:buNone/>
            </a:pPr>
            <a:r>
              <a:rPr lang="en-US" sz="2400" b="1" dirty="0" smtClean="0"/>
              <a:t>We </a:t>
            </a:r>
            <a:r>
              <a:rPr lang="en-US" sz="2400" b="1" dirty="0"/>
              <a:t>believe that the scriptural teaching on sacrifice is more </a:t>
            </a:r>
            <a:r>
              <a:rPr lang="en-US" sz="2400" b="1" dirty="0" smtClean="0"/>
              <a:t>complex and instructive </a:t>
            </a:r>
            <a:r>
              <a:rPr lang="en-US" sz="2400" b="1" dirty="0"/>
              <a:t>than is generally understood</a:t>
            </a:r>
            <a:r>
              <a:rPr lang="en-US" sz="2400" dirty="0"/>
              <a:t>. </a:t>
            </a:r>
            <a:endParaRPr lang="en-US" sz="2400" dirty="0" smtClean="0"/>
          </a:p>
          <a:p>
            <a:pPr>
              <a:buNone/>
            </a:pPr>
            <a:endParaRPr lang="en-US" sz="400" dirty="0"/>
          </a:p>
          <a:p>
            <a:pPr>
              <a:buFont typeface="Wingdings 2" pitchFamily="18" charset="2"/>
              <a:buNone/>
            </a:pPr>
            <a:r>
              <a:rPr lang="en-US" sz="2200" dirty="0" smtClean="0"/>
              <a:t>We also believe that fairly early on </a:t>
            </a:r>
            <a:r>
              <a:rPr lang="en-US" sz="2200" u="sng" dirty="0" smtClean="0"/>
              <a:t>a foreign view </a:t>
            </a:r>
            <a:r>
              <a:rPr lang="en-US" sz="2200" dirty="0" smtClean="0"/>
              <a:t>of (human) sacrifice was adopted by corrupted Christianity.  This belief was itself built on a changed view of the nature &amp; person of Jesus Christ.</a:t>
            </a:r>
          </a:p>
          <a:p>
            <a:pPr>
              <a:buFont typeface="Wingdings 2" pitchFamily="18" charset="2"/>
              <a:buNone/>
            </a:pPr>
            <a:endParaRPr lang="en-US" sz="400" dirty="0" smtClean="0"/>
          </a:p>
          <a:p>
            <a:pPr>
              <a:buFont typeface="Wingdings 2" pitchFamily="18" charset="2"/>
              <a:buNone/>
            </a:pPr>
            <a:r>
              <a:rPr lang="en-US" sz="2200" dirty="0" smtClean="0"/>
              <a:t>This view of things </a:t>
            </a:r>
            <a:r>
              <a:rPr lang="en-US" sz="2200" u="sng" dirty="0" smtClean="0"/>
              <a:t> changed the purpose of sacrifice</a:t>
            </a:r>
            <a:r>
              <a:rPr lang="en-US" sz="2200" dirty="0" smtClean="0"/>
              <a:t>, </a:t>
            </a:r>
            <a:r>
              <a:rPr lang="en-US" sz="2200" u="sng" dirty="0" smtClean="0"/>
              <a:t>and in the overall scheme of things, we believe, </a:t>
            </a:r>
            <a:r>
              <a:rPr lang="en-US" sz="2200" b="1" u="sng" dirty="0" smtClean="0"/>
              <a:t>subtly</a:t>
            </a:r>
            <a:r>
              <a:rPr lang="en-US" sz="2200" u="sng" dirty="0" smtClean="0"/>
              <a:t> misrepresents the way of God</a:t>
            </a:r>
            <a:r>
              <a:rPr lang="en-US" sz="2200" dirty="0" smtClean="0"/>
              <a:t>. </a:t>
            </a:r>
          </a:p>
          <a:p>
            <a:pPr>
              <a:buFont typeface="Wingdings 2" pitchFamily="18" charset="2"/>
              <a:buNone/>
            </a:pPr>
            <a:endParaRPr lang="en-US" sz="800" dirty="0" smtClean="0"/>
          </a:p>
          <a:p>
            <a:pPr>
              <a:buFont typeface="Wingdings 2" pitchFamily="18" charset="2"/>
              <a:buNone/>
            </a:pPr>
            <a:r>
              <a:rPr lang="en-US" sz="2200" u="sng" dirty="0" smtClean="0">
                <a:solidFill>
                  <a:srgbClr val="0070C0"/>
                </a:solidFill>
              </a:rPr>
              <a:t>We are taught in the word that It was meant to express </a:t>
            </a:r>
            <a:r>
              <a:rPr lang="en-US" sz="2200" b="1" u="sng" dirty="0" smtClean="0">
                <a:solidFill>
                  <a:srgbClr val="0070C0"/>
                </a:solidFill>
              </a:rPr>
              <a:t>death of self  </a:t>
            </a:r>
            <a:r>
              <a:rPr lang="en-US" sz="2200" dirty="0" smtClean="0">
                <a:solidFill>
                  <a:srgbClr val="FF0000"/>
                </a:solidFill>
              </a:rPr>
              <a:t>(Rom.12:1</a:t>
            </a:r>
            <a:r>
              <a:rPr lang="en-US" sz="2200" b="1" dirty="0" smtClean="0">
                <a:solidFill>
                  <a:srgbClr val="FF0000"/>
                </a:solidFill>
              </a:rPr>
              <a:t>)</a:t>
            </a:r>
            <a:r>
              <a:rPr lang="en-US" sz="2200" dirty="0" smtClean="0">
                <a:solidFill>
                  <a:srgbClr val="0070C0"/>
                </a:solidFill>
              </a:rPr>
              <a:t>,</a:t>
            </a:r>
            <a:r>
              <a:rPr lang="en-US" sz="2200" dirty="0" smtClean="0"/>
              <a:t> </a:t>
            </a:r>
            <a:r>
              <a:rPr lang="en-US" sz="2200" dirty="0" smtClean="0">
                <a:solidFill>
                  <a:srgbClr val="0070C0"/>
                </a:solidFill>
              </a:rPr>
              <a:t>where the offerer laid his hands on the head of the offering and thereby closely identified with the sacrifice </a:t>
            </a:r>
            <a:r>
              <a:rPr lang="en-US" sz="2200" dirty="0" smtClean="0">
                <a:solidFill>
                  <a:srgbClr val="FF0000"/>
                </a:solidFill>
              </a:rPr>
              <a:t>(Lev.4:4,15,24,29, </a:t>
            </a:r>
            <a:r>
              <a:rPr lang="en-US" sz="2200" dirty="0" err="1" smtClean="0">
                <a:solidFill>
                  <a:srgbClr val="FF0000"/>
                </a:solidFill>
              </a:rPr>
              <a:t>etc</a:t>
            </a:r>
            <a:r>
              <a:rPr lang="en-US" sz="2200" dirty="0" smtClean="0">
                <a:solidFill>
                  <a:srgbClr val="FF0000"/>
                </a:solidFill>
              </a:rPr>
              <a:t>).</a:t>
            </a:r>
          </a:p>
          <a:p>
            <a:pPr>
              <a:buNone/>
            </a:pPr>
            <a:endParaRPr lang="en-US" sz="400" dirty="0" smtClean="0"/>
          </a:p>
          <a:p>
            <a:pPr>
              <a:buNone/>
            </a:pPr>
            <a:r>
              <a:rPr lang="en-US" sz="2000" dirty="0" smtClean="0"/>
              <a:t>Death was not </a:t>
            </a:r>
            <a:r>
              <a:rPr lang="en-US" sz="2000" dirty="0" smtClean="0"/>
              <a:t>the sole objective </a:t>
            </a:r>
            <a:r>
              <a:rPr lang="en-US" sz="2000" dirty="0" smtClean="0"/>
              <a:t>or lesson in sacrifice, but it was </a:t>
            </a:r>
            <a:r>
              <a:rPr lang="en-US" sz="2000" dirty="0" smtClean="0"/>
              <a:t>also </a:t>
            </a:r>
            <a:r>
              <a:rPr lang="en-US" sz="2000" dirty="0" smtClean="0"/>
              <a:t>to show dedication and trust in God and His </a:t>
            </a:r>
            <a:r>
              <a:rPr lang="en-US" sz="2000" dirty="0" smtClean="0"/>
              <a:t>ways. </a:t>
            </a:r>
            <a:r>
              <a:rPr lang="en-US" sz="1800" dirty="0" smtClean="0">
                <a:solidFill>
                  <a:srgbClr val="FF0000"/>
                </a:solidFill>
              </a:rPr>
              <a:t>Rom.6:4-7,  8:13 , 15:16, Phil.2:17, 4:18. </a:t>
            </a:r>
            <a:endParaRPr lang="en-US" sz="20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4400" dirty="0" smtClean="0">
                <a:solidFill>
                  <a:schemeClr val="accent1">
                    <a:satMod val="150000"/>
                  </a:schemeClr>
                </a:solidFill>
              </a:rPr>
              <a:t>One of our main differences is in understanding what ‘sacrifice’ is        3/3</a:t>
            </a:r>
            <a:endParaRPr lang="en-US" sz="4400" dirty="0">
              <a:solidFill>
                <a:schemeClr val="accent1">
                  <a:satMod val="150000"/>
                </a:schemeClr>
              </a:solidFill>
            </a:endParaRPr>
          </a:p>
        </p:txBody>
      </p:sp>
      <p:sp>
        <p:nvSpPr>
          <p:cNvPr id="3" name="Content Placeholder 2"/>
          <p:cNvSpPr>
            <a:spLocks noGrp="1"/>
          </p:cNvSpPr>
          <p:nvPr>
            <p:ph idx="1"/>
          </p:nvPr>
        </p:nvSpPr>
        <p:spPr>
          <a:xfrm>
            <a:off x="26052" y="1381560"/>
            <a:ext cx="9144000" cy="5476440"/>
          </a:xfrm>
        </p:spPr>
        <p:txBody>
          <a:bodyPr/>
          <a:lstStyle/>
          <a:p>
            <a:pPr>
              <a:buNone/>
            </a:pPr>
            <a:r>
              <a:rPr lang="en-US" sz="2200" dirty="0" smtClean="0">
                <a:solidFill>
                  <a:srgbClr val="0070C0"/>
                </a:solidFill>
              </a:rPr>
              <a:t>Scriptural sacrifice is quite unlike the foreign/pagan concept of paying a price through an offering (i.e. the </a:t>
            </a:r>
            <a:r>
              <a:rPr lang="en-US" sz="2200" dirty="0">
                <a:solidFill>
                  <a:srgbClr val="0070C0"/>
                </a:solidFill>
              </a:rPr>
              <a:t>death of </a:t>
            </a:r>
            <a:r>
              <a:rPr lang="en-US" sz="2200" dirty="0" smtClean="0">
                <a:solidFill>
                  <a:srgbClr val="0070C0"/>
                </a:solidFill>
              </a:rPr>
              <a:t>another) so the offerer could go free. </a:t>
            </a:r>
          </a:p>
          <a:p>
            <a:pPr>
              <a:buNone/>
            </a:pPr>
            <a:r>
              <a:rPr lang="en-US" sz="2400" b="1" dirty="0" smtClean="0"/>
              <a:t>In this regard, we </a:t>
            </a:r>
            <a:r>
              <a:rPr lang="en-US" sz="2400" b="1" dirty="0"/>
              <a:t>believe that the scriptures teach that Jesus’ sacrifice was not </a:t>
            </a:r>
            <a:r>
              <a:rPr lang="en-US" sz="2400" b="1" dirty="0" smtClean="0"/>
              <a:t>substitutionary, </a:t>
            </a:r>
            <a:r>
              <a:rPr lang="en-US" sz="2400" b="1" dirty="0"/>
              <a:t>but representative</a:t>
            </a:r>
            <a:r>
              <a:rPr lang="en-US" sz="2400" b="1" dirty="0" smtClean="0"/>
              <a:t>.</a:t>
            </a:r>
          </a:p>
          <a:p>
            <a:pPr>
              <a:buFont typeface="Wingdings 2" pitchFamily="18" charset="2"/>
              <a:buNone/>
            </a:pPr>
            <a:endParaRPr lang="en-US" sz="800" dirty="0" smtClean="0"/>
          </a:p>
          <a:p>
            <a:pPr>
              <a:buFont typeface="Wingdings 2" pitchFamily="18" charset="2"/>
              <a:buNone/>
            </a:pPr>
            <a:r>
              <a:rPr lang="en-US" sz="2200" dirty="0" smtClean="0"/>
              <a:t>We clearly recognize that </a:t>
            </a:r>
            <a:r>
              <a:rPr lang="en-US" sz="2200" b="1" u="sng" dirty="0" smtClean="0"/>
              <a:t>sacrifice of self</a:t>
            </a:r>
            <a:r>
              <a:rPr lang="en-US" sz="2200" u="sng" dirty="0" smtClean="0"/>
              <a:t> is not sufficient to save.</a:t>
            </a:r>
            <a:r>
              <a:rPr lang="en-US" sz="2200" dirty="0" smtClean="0"/>
              <a:t> </a:t>
            </a:r>
          </a:p>
          <a:p>
            <a:pPr>
              <a:buFont typeface="Wingdings 2" pitchFamily="18" charset="2"/>
              <a:buNone/>
            </a:pPr>
            <a:r>
              <a:rPr lang="en-US" sz="2200" dirty="0" smtClean="0"/>
              <a:t>The scriptures teach us that God raised up one in the same weak flesh as us </a:t>
            </a:r>
            <a:r>
              <a:rPr lang="en-US" sz="2200" dirty="0" smtClean="0">
                <a:solidFill>
                  <a:srgbClr val="FF0000"/>
                </a:solidFill>
              </a:rPr>
              <a:t>(Heb.2:14)</a:t>
            </a:r>
            <a:r>
              <a:rPr lang="en-US" sz="2200" dirty="0" smtClean="0"/>
              <a:t>,</a:t>
            </a:r>
            <a:r>
              <a:rPr lang="en-US" sz="2200" dirty="0" smtClean="0">
                <a:solidFill>
                  <a:srgbClr val="FF0000"/>
                </a:solidFill>
              </a:rPr>
              <a:t> </a:t>
            </a:r>
            <a:r>
              <a:rPr lang="en-US" sz="2200" dirty="0" smtClean="0"/>
              <a:t>yet one who never sinned </a:t>
            </a:r>
            <a:r>
              <a:rPr lang="en-US" sz="2200" dirty="0" smtClean="0">
                <a:solidFill>
                  <a:srgbClr val="FF0000"/>
                </a:solidFill>
              </a:rPr>
              <a:t>(Heb.4:15)</a:t>
            </a:r>
            <a:r>
              <a:rPr lang="en-US" sz="2200" dirty="0" smtClean="0"/>
              <a:t>, to be a perfect sacrifice for sin </a:t>
            </a:r>
            <a:r>
              <a:rPr lang="en-US" sz="2200" dirty="0" smtClean="0">
                <a:solidFill>
                  <a:srgbClr val="FF0000"/>
                </a:solidFill>
              </a:rPr>
              <a:t>(Heb.9:13-14 &amp; 10:4-14). </a:t>
            </a:r>
          </a:p>
          <a:p>
            <a:pPr>
              <a:buFont typeface="Wingdings 2" pitchFamily="18" charset="2"/>
              <a:buNone/>
            </a:pPr>
            <a:r>
              <a:rPr lang="en-US" sz="2200" dirty="0" smtClean="0"/>
              <a:t>In his death he </a:t>
            </a:r>
            <a:r>
              <a:rPr lang="en-US" sz="2200" u="sng" dirty="0" smtClean="0"/>
              <a:t>condemned sin, in his flesh</a:t>
            </a:r>
            <a:r>
              <a:rPr lang="en-US" sz="2200" dirty="0" smtClean="0"/>
              <a:t> </a:t>
            </a:r>
            <a:r>
              <a:rPr lang="en-US" sz="2200" dirty="0" smtClean="0">
                <a:solidFill>
                  <a:srgbClr val="FF0000"/>
                </a:solidFill>
              </a:rPr>
              <a:t>(Rom.8:3)</a:t>
            </a:r>
            <a:r>
              <a:rPr lang="en-US" sz="2200" dirty="0" smtClean="0"/>
              <a:t>, his nature called ‘the devil’ </a:t>
            </a:r>
            <a:r>
              <a:rPr lang="en-US" sz="2200" dirty="0" smtClean="0">
                <a:solidFill>
                  <a:srgbClr val="FF0000"/>
                </a:solidFill>
              </a:rPr>
              <a:t>(Heb.2:14),</a:t>
            </a:r>
            <a:r>
              <a:rPr lang="en-US" sz="2200" dirty="0" smtClean="0"/>
              <a:t> which is the source &amp; cause of all sin </a:t>
            </a:r>
            <a:r>
              <a:rPr lang="en-US" sz="2200" dirty="0" smtClean="0">
                <a:solidFill>
                  <a:srgbClr val="FF0000"/>
                </a:solidFill>
              </a:rPr>
              <a:t>(Rom.7:21-25). </a:t>
            </a:r>
          </a:p>
          <a:p>
            <a:pPr>
              <a:buFont typeface="Wingdings 2" pitchFamily="18" charset="2"/>
              <a:buNone/>
            </a:pPr>
            <a:r>
              <a:rPr lang="en-US" sz="2400" b="1" dirty="0" smtClean="0">
                <a:solidFill>
                  <a:srgbClr val="0070C0"/>
                </a:solidFill>
              </a:rPr>
              <a:t>By being in him, we can both share in his condemnation of sin and in his victory over sin &amp; death</a:t>
            </a:r>
            <a:r>
              <a:rPr lang="en-US" sz="2200" dirty="0" smtClean="0">
                <a:solidFill>
                  <a:srgbClr val="0070C0"/>
                </a:solidFill>
              </a:rPr>
              <a:t>. </a:t>
            </a:r>
            <a:r>
              <a:rPr lang="en-US" sz="2200" dirty="0" smtClean="0">
                <a:solidFill>
                  <a:srgbClr val="FF0000"/>
                </a:solidFill>
              </a:rPr>
              <a:t>(Rom.6:1-7 &amp; Rom.8:2)   </a:t>
            </a:r>
          </a:p>
          <a:p>
            <a:pPr>
              <a:buFont typeface="Wingdings 2" pitchFamily="18" charset="2"/>
              <a:buNone/>
            </a:pPr>
            <a:endParaRPr lang="en-US" sz="400" u="sng" dirty="0" smtClean="0"/>
          </a:p>
          <a:p>
            <a:pPr>
              <a:buFont typeface="Wingdings 2" pitchFamily="18" charset="2"/>
              <a:buNone/>
            </a:pPr>
            <a:r>
              <a:rPr lang="en-US" sz="2200" b="1" u="sng" dirty="0" smtClean="0"/>
              <a:t>God’s work in Christ defies  human expectation &amp; wisdom</a:t>
            </a:r>
            <a:r>
              <a:rPr lang="en-US" sz="2200" b="1" dirty="0" smtClean="0"/>
              <a:t>. </a:t>
            </a:r>
            <a:r>
              <a:rPr lang="en-US" sz="2200" dirty="0" smtClean="0"/>
              <a:t>So different is the teaching that Paul says; “</a:t>
            </a:r>
            <a:r>
              <a:rPr lang="en-US" sz="2200" dirty="0" smtClean="0">
                <a:solidFill>
                  <a:srgbClr val="0070C0"/>
                </a:solidFill>
              </a:rPr>
              <a:t>we preach Christ crucified, unto the Jews a </a:t>
            </a:r>
            <a:r>
              <a:rPr lang="en-US" sz="2200" dirty="0" err="1" smtClean="0">
                <a:solidFill>
                  <a:srgbClr val="0070C0"/>
                </a:solidFill>
              </a:rPr>
              <a:t>stumblingblock</a:t>
            </a:r>
            <a:r>
              <a:rPr lang="en-US" sz="2200" dirty="0" smtClean="0">
                <a:solidFill>
                  <a:srgbClr val="0070C0"/>
                </a:solidFill>
              </a:rPr>
              <a:t>, and unto the Greeks foolishness</a:t>
            </a:r>
            <a:r>
              <a:rPr lang="en-US" sz="2200" dirty="0" smtClean="0"/>
              <a:t>”. </a:t>
            </a:r>
            <a:r>
              <a:rPr lang="en-US" sz="2200" dirty="0" smtClean="0">
                <a:solidFill>
                  <a:srgbClr val="FF0000"/>
                </a:solidFill>
              </a:rPr>
              <a:t>1.Cor.1:23</a:t>
            </a:r>
          </a:p>
        </p:txBody>
      </p:sp>
    </p:spTree>
    <p:extLst>
      <p:ext uri="{BB962C8B-B14F-4D97-AF65-F5344CB8AC3E}">
        <p14:creationId xmlns:p14="http://schemas.microsoft.com/office/powerpoint/2010/main" val="1770651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a:solidFill>
                  <a:schemeClr val="accent1">
                    <a:satMod val="150000"/>
                  </a:schemeClr>
                </a:solidFill>
              </a:rPr>
              <a:t>The path of Believing.                       </a:t>
            </a:r>
            <a:r>
              <a:rPr lang="en-US" dirty="0" smtClean="0">
                <a:solidFill>
                  <a:schemeClr val="accent1">
                    <a:satMod val="150000"/>
                  </a:schemeClr>
                </a:solidFill>
              </a:rPr>
              <a:t>1/4</a:t>
            </a:r>
            <a:endParaRPr lang="en-US" dirty="0">
              <a:solidFill>
                <a:schemeClr val="accent1">
                  <a:satMod val="150000"/>
                </a:schemeClr>
              </a:solidFill>
            </a:endParaRPr>
          </a:p>
        </p:txBody>
      </p:sp>
      <p:grpSp>
        <p:nvGrpSpPr>
          <p:cNvPr id="21" name="Group 20"/>
          <p:cNvGrpSpPr/>
          <p:nvPr/>
        </p:nvGrpSpPr>
        <p:grpSpPr>
          <a:xfrm>
            <a:off x="176153" y="1541308"/>
            <a:ext cx="3647107" cy="3491791"/>
            <a:chOff x="2123728" y="1643063"/>
            <a:chExt cx="4668298" cy="3707007"/>
          </a:xfrm>
        </p:grpSpPr>
        <p:cxnSp>
          <p:nvCxnSpPr>
            <p:cNvPr id="75" name="Straight Connector 74"/>
            <p:cNvCxnSpPr/>
            <p:nvPr/>
          </p:nvCxnSpPr>
          <p:spPr>
            <a:xfrm rot="5400000">
              <a:off x="3062113" y="4536282"/>
              <a:ext cx="357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2123728" y="4729252"/>
              <a:ext cx="2233958" cy="5232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smtClean="0"/>
                <a:t>There is only chance </a:t>
              </a:r>
            </a:p>
            <a:p>
              <a:pPr algn="ctr"/>
              <a:r>
                <a:rPr lang="en-US" sz="1400" b="1" dirty="0"/>
                <a:t>There is no </a:t>
              </a:r>
              <a:r>
                <a:rPr lang="en-US" sz="1400" b="1" dirty="0" smtClean="0"/>
                <a:t>God</a:t>
              </a:r>
              <a:endParaRPr lang="en-US" sz="1400" b="1" dirty="0"/>
            </a:p>
          </p:txBody>
        </p:sp>
        <p:sp>
          <p:nvSpPr>
            <p:cNvPr id="5" name="TextBox 4"/>
            <p:cNvSpPr txBox="1">
              <a:spLocks noChangeArrowheads="1"/>
            </p:cNvSpPr>
            <p:nvPr/>
          </p:nvSpPr>
          <p:spPr bwMode="auto">
            <a:xfrm>
              <a:off x="2428875" y="1643063"/>
              <a:ext cx="4000500" cy="35942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Self Awareness / Consciousness</a:t>
              </a:r>
            </a:p>
          </p:txBody>
        </p:sp>
        <p:sp>
          <p:nvSpPr>
            <p:cNvPr id="6" name="TextBox 5"/>
            <p:cNvSpPr txBox="1">
              <a:spLocks noChangeArrowheads="1"/>
            </p:cNvSpPr>
            <p:nvPr/>
          </p:nvSpPr>
          <p:spPr bwMode="auto">
            <a:xfrm>
              <a:off x="2428875" y="2500313"/>
              <a:ext cx="4000500" cy="62081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We are confronted with incredible Design &amp; Complexity</a:t>
              </a:r>
            </a:p>
          </p:txBody>
        </p:sp>
        <p:sp>
          <p:nvSpPr>
            <p:cNvPr id="7" name="TextBox 6"/>
            <p:cNvSpPr txBox="1">
              <a:spLocks noChangeArrowheads="1"/>
            </p:cNvSpPr>
            <p:nvPr/>
          </p:nvSpPr>
          <p:spPr bwMode="auto">
            <a:xfrm>
              <a:off x="2123728" y="3643313"/>
              <a:ext cx="4608512" cy="35942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How do we explain it / understand it ?</a:t>
              </a:r>
            </a:p>
          </p:txBody>
        </p:sp>
        <p:sp>
          <p:nvSpPr>
            <p:cNvPr id="9" name="TextBox 8"/>
            <p:cNvSpPr txBox="1">
              <a:spLocks noChangeArrowheads="1"/>
            </p:cNvSpPr>
            <p:nvPr/>
          </p:nvSpPr>
          <p:spPr bwMode="auto">
            <a:xfrm>
              <a:off x="4607326" y="4729252"/>
              <a:ext cx="2184700" cy="62081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u="sng" dirty="0" smtClean="0">
                  <a:solidFill>
                    <a:srgbClr val="0070C0"/>
                  </a:solidFill>
                </a:rPr>
                <a:t>A mind </a:t>
              </a:r>
              <a:r>
                <a:rPr lang="en-US" sz="1600" b="1" dirty="0" smtClean="0">
                  <a:solidFill>
                    <a:srgbClr val="0070C0"/>
                  </a:solidFill>
                </a:rPr>
                <a:t>is at work </a:t>
              </a:r>
            </a:p>
            <a:p>
              <a:pPr algn="ctr"/>
              <a:r>
                <a:rPr lang="en-US" sz="1600" b="1" dirty="0" smtClean="0">
                  <a:solidFill>
                    <a:srgbClr val="0070C0"/>
                  </a:solidFill>
                </a:rPr>
                <a:t>There </a:t>
              </a:r>
              <a:r>
                <a:rPr lang="en-US" sz="1600" b="1" dirty="0">
                  <a:solidFill>
                    <a:srgbClr val="0070C0"/>
                  </a:solidFill>
                </a:rPr>
                <a:t>is a </a:t>
              </a:r>
              <a:r>
                <a:rPr lang="en-US" sz="1600" b="1" dirty="0" smtClean="0">
                  <a:solidFill>
                    <a:srgbClr val="0070C0"/>
                  </a:solidFill>
                </a:rPr>
                <a:t>God</a:t>
              </a:r>
              <a:endParaRPr lang="en-US" sz="1600" b="1" dirty="0">
                <a:solidFill>
                  <a:srgbClr val="0070C0"/>
                </a:solidFill>
              </a:endParaRPr>
            </a:p>
          </p:txBody>
        </p:sp>
        <p:cxnSp>
          <p:nvCxnSpPr>
            <p:cNvPr id="15" name="Straight Arrow Connector 14"/>
            <p:cNvCxnSpPr/>
            <p:nvPr/>
          </p:nvCxnSpPr>
          <p:spPr>
            <a:xfrm rot="5400000">
              <a:off x="4308476" y="2263775"/>
              <a:ext cx="385762"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4308476" y="3406775"/>
              <a:ext cx="385762"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240707" y="4367663"/>
              <a:ext cx="24474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4500564" y="3953442"/>
              <a:ext cx="1" cy="414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521084" y="4566701"/>
              <a:ext cx="357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a:spLocks noChangeArrowheads="1"/>
          </p:cNvSpPr>
          <p:nvPr/>
        </p:nvSpPr>
        <p:spPr bwMode="auto">
          <a:xfrm>
            <a:off x="176153" y="5445224"/>
            <a:ext cx="151552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t>An impersonal </a:t>
            </a:r>
            <a:endParaRPr lang="en-US" sz="1600" b="1" dirty="0" smtClean="0"/>
          </a:p>
          <a:p>
            <a:pPr algn="ctr"/>
            <a:r>
              <a:rPr lang="en-US" sz="1600" b="1" dirty="0" smtClean="0"/>
              <a:t>God</a:t>
            </a:r>
          </a:p>
        </p:txBody>
      </p:sp>
      <p:sp>
        <p:nvSpPr>
          <p:cNvPr id="35" name="TextBox 34"/>
          <p:cNvSpPr txBox="1">
            <a:spLocks noChangeArrowheads="1"/>
          </p:cNvSpPr>
          <p:nvPr/>
        </p:nvSpPr>
        <p:spPr bwMode="auto">
          <a:xfrm>
            <a:off x="1926267" y="5447180"/>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Multiple Gods Exist</a:t>
            </a:r>
            <a:endParaRPr lang="en-US" sz="1600" b="1" dirty="0"/>
          </a:p>
        </p:txBody>
      </p:sp>
      <p:sp>
        <p:nvSpPr>
          <p:cNvPr id="36" name="TextBox 35"/>
          <p:cNvSpPr txBox="1">
            <a:spLocks noChangeArrowheads="1"/>
          </p:cNvSpPr>
          <p:nvPr/>
        </p:nvSpPr>
        <p:spPr bwMode="auto">
          <a:xfrm>
            <a:off x="306286"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Deism </a:t>
            </a:r>
            <a:r>
              <a:rPr lang="en-US" sz="1600" b="1" dirty="0"/>
              <a:t>or </a:t>
            </a:r>
            <a:r>
              <a:rPr lang="en-US" sz="1600" b="1" dirty="0" smtClean="0"/>
              <a:t>Theism</a:t>
            </a:r>
            <a:endParaRPr lang="en-US" sz="1600" b="1" dirty="0"/>
          </a:p>
        </p:txBody>
      </p:sp>
      <p:sp>
        <p:nvSpPr>
          <p:cNvPr id="37" name="TextBox 36"/>
          <p:cNvSpPr txBox="1">
            <a:spLocks noChangeArrowheads="1"/>
          </p:cNvSpPr>
          <p:nvPr/>
        </p:nvSpPr>
        <p:spPr bwMode="auto">
          <a:xfrm>
            <a:off x="2051484"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Polytheism</a:t>
            </a:r>
          </a:p>
          <a:p>
            <a:pPr algn="ctr"/>
            <a:r>
              <a:rPr lang="en-US" sz="1600" b="1" dirty="0" smtClean="0"/>
              <a:t>Hindu, Baal</a:t>
            </a:r>
            <a:endParaRPr lang="en-US" sz="1600" b="1" dirty="0"/>
          </a:p>
        </p:txBody>
      </p:sp>
      <p:sp>
        <p:nvSpPr>
          <p:cNvPr id="38" name="TextBox 37"/>
          <p:cNvSpPr txBox="1">
            <a:spLocks noChangeArrowheads="1"/>
          </p:cNvSpPr>
          <p:nvPr/>
        </p:nvSpPr>
        <p:spPr bwMode="auto">
          <a:xfrm>
            <a:off x="3682219" y="5447180"/>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 Incorrect View of God</a:t>
            </a:r>
            <a:endParaRPr lang="en-US" sz="1600" b="1" dirty="0"/>
          </a:p>
        </p:txBody>
      </p:sp>
      <p:sp>
        <p:nvSpPr>
          <p:cNvPr id="39" name="TextBox 38"/>
          <p:cNvSpPr txBox="1">
            <a:spLocks noChangeArrowheads="1"/>
          </p:cNvSpPr>
          <p:nvPr/>
        </p:nvSpPr>
        <p:spPr bwMode="auto">
          <a:xfrm>
            <a:off x="5414441" y="5449254"/>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 Corrupted view of God</a:t>
            </a:r>
            <a:endParaRPr lang="en-US" sz="1600" b="1" dirty="0"/>
          </a:p>
        </p:txBody>
      </p:sp>
      <p:sp>
        <p:nvSpPr>
          <p:cNvPr id="40" name="TextBox 39"/>
          <p:cNvSpPr txBox="1">
            <a:spLocks noChangeArrowheads="1"/>
          </p:cNvSpPr>
          <p:nvPr/>
        </p:nvSpPr>
        <p:spPr bwMode="auto">
          <a:xfrm>
            <a:off x="7308303" y="5449254"/>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solidFill>
                  <a:srgbClr val="0070C0"/>
                </a:solidFill>
              </a:rPr>
              <a:t>The True God, </a:t>
            </a:r>
            <a:r>
              <a:rPr lang="en-US" sz="1600" b="1" u="sng" dirty="0" smtClean="0">
                <a:solidFill>
                  <a:srgbClr val="0070C0"/>
                </a:solidFill>
              </a:rPr>
              <a:t>as revealed</a:t>
            </a:r>
            <a:endParaRPr lang="en-US" sz="1600" b="1" u="sng" dirty="0">
              <a:solidFill>
                <a:srgbClr val="0070C0"/>
              </a:solidFill>
            </a:endParaRPr>
          </a:p>
        </p:txBody>
      </p:sp>
      <p:sp>
        <p:nvSpPr>
          <p:cNvPr id="41" name="TextBox 40"/>
          <p:cNvSpPr txBox="1">
            <a:spLocks noChangeArrowheads="1"/>
          </p:cNvSpPr>
          <p:nvPr/>
        </p:nvSpPr>
        <p:spPr bwMode="auto">
          <a:xfrm>
            <a:off x="3779912"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Allah</a:t>
            </a:r>
          </a:p>
          <a:p>
            <a:pPr algn="ctr"/>
            <a:r>
              <a:rPr lang="en-US" sz="1600" b="1" dirty="0" smtClean="0"/>
              <a:t>Islam</a:t>
            </a:r>
            <a:endParaRPr lang="en-US" sz="1600" b="1" dirty="0"/>
          </a:p>
        </p:txBody>
      </p:sp>
      <p:sp>
        <p:nvSpPr>
          <p:cNvPr id="42" name="TextBox 41"/>
          <p:cNvSpPr txBox="1">
            <a:spLocks noChangeArrowheads="1"/>
          </p:cNvSpPr>
          <p:nvPr/>
        </p:nvSpPr>
        <p:spPr bwMode="auto">
          <a:xfrm>
            <a:off x="5539658"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Triune God</a:t>
            </a:r>
          </a:p>
          <a:p>
            <a:pPr algn="ctr"/>
            <a:r>
              <a:rPr lang="en-US" sz="1600" b="1" dirty="0" smtClean="0"/>
              <a:t>Mainstream</a:t>
            </a:r>
            <a:endParaRPr lang="en-US" sz="1600" b="1" dirty="0"/>
          </a:p>
        </p:txBody>
      </p:sp>
      <p:sp>
        <p:nvSpPr>
          <p:cNvPr id="43" name="TextBox 42"/>
          <p:cNvSpPr txBox="1">
            <a:spLocks noChangeArrowheads="1"/>
          </p:cNvSpPr>
          <p:nvPr/>
        </p:nvSpPr>
        <p:spPr bwMode="auto">
          <a:xfrm>
            <a:off x="7064354" y="6241513"/>
            <a:ext cx="2079646"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solidFill>
                  <a:srgbClr val="0070C0"/>
                </a:solidFill>
              </a:rPr>
              <a:t>Yahweh = The Father  The Truth</a:t>
            </a:r>
            <a:endParaRPr lang="en-US" sz="1600" b="1" dirty="0">
              <a:solidFill>
                <a:srgbClr val="0070C0"/>
              </a:solidFill>
            </a:endParaRPr>
          </a:p>
        </p:txBody>
      </p:sp>
      <p:cxnSp>
        <p:nvCxnSpPr>
          <p:cNvPr id="45" name="Straight Connector 44"/>
          <p:cNvCxnSpPr/>
          <p:nvPr/>
        </p:nvCxnSpPr>
        <p:spPr>
          <a:xfrm>
            <a:off x="1080392" y="5229200"/>
            <a:ext cx="69738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9" idx="2"/>
          </p:cNvCxnSpPr>
          <p:nvPr/>
        </p:nvCxnSpPr>
        <p:spPr>
          <a:xfrm>
            <a:off x="2969862" y="5033099"/>
            <a:ext cx="1" cy="1961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40" idx="0"/>
          </p:cNvCxnSpPr>
          <p:nvPr/>
        </p:nvCxnSpPr>
        <p:spPr>
          <a:xfrm>
            <a:off x="8054209" y="52404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199432" y="5238328"/>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4447483" y="52556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695192" y="52404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085388" y="5229200"/>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40" idx="2"/>
          </p:cNvCxnSpPr>
          <p:nvPr/>
        </p:nvCxnSpPr>
        <p:spPr>
          <a:xfrm>
            <a:off x="8054210" y="603402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199431" y="6031955"/>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447498" y="602999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695189" y="6044042"/>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048791" y="602999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139952" y="2352745"/>
            <a:ext cx="4896544" cy="1938992"/>
          </a:xfrm>
          <a:prstGeom prst="rect">
            <a:avLst/>
          </a:prstGeom>
          <a:noFill/>
          <a:ln w="63500" cmpd="thickThin">
            <a:solidFill>
              <a:srgbClr val="FF0000"/>
            </a:solidFill>
          </a:ln>
        </p:spPr>
        <p:txBody>
          <a:bodyPr wrap="square" rtlCol="0">
            <a:spAutoFit/>
          </a:bodyPr>
          <a:lstStyle/>
          <a:p>
            <a:r>
              <a:rPr lang="en-US" sz="2400" b="1" u="sng" dirty="0" smtClean="0"/>
              <a:t>Note the importance of ‘revelation</a:t>
            </a:r>
            <a:r>
              <a:rPr lang="en-US" sz="2400" b="1" dirty="0" smtClean="0"/>
              <a:t>’. </a:t>
            </a:r>
          </a:p>
          <a:p>
            <a:r>
              <a:rPr lang="en-US" sz="2400" b="1" dirty="0" smtClean="0"/>
              <a:t>If God has not revealed himself, then we would be in ignorance. </a:t>
            </a:r>
          </a:p>
          <a:p>
            <a:r>
              <a:rPr lang="en-US" sz="2400" b="1" dirty="0" smtClean="0"/>
              <a:t>We would have no confidence and no certain knowledge of God.</a:t>
            </a:r>
            <a:endParaRPr lang="en-GB" sz="2400" b="1" dirty="0"/>
          </a:p>
        </p:txBody>
      </p:sp>
    </p:spTree>
    <p:extLst>
      <p:ext uri="{BB962C8B-B14F-4D97-AF65-F5344CB8AC3E}">
        <p14:creationId xmlns:p14="http://schemas.microsoft.com/office/powerpoint/2010/main" val="3822173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fade">
                                      <p:cBhvr>
                                        <p:cTn id="18" dur="500"/>
                                        <p:tgtEl>
                                          <p:spTgt spid="7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fade">
                                      <p:cBhvr>
                                        <p:cTn id="24" dur="500"/>
                                        <p:tgtEl>
                                          <p:spTgt spid="8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500"/>
                                        <p:tgtEl>
                                          <p:spTgt spid="8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fade">
                                      <p:cBhvr>
                                        <p:cTn id="46" dur="500"/>
                                        <p:tgtEl>
                                          <p:spTgt spid="7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fade">
                                      <p:cBhvr>
                                        <p:cTn id="52" dur="500"/>
                                        <p:tgtEl>
                                          <p:spTgt spid="8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par>
                                <p:cTn id="64" presetID="10" presetClass="entr" presetSubtype="0" fill="hold" nodeType="withEffect">
                                  <p:stCondLst>
                                    <p:cond delay="0"/>
                                  </p:stCondLst>
                                  <p:childTnLst>
                                    <p:set>
                                      <p:cBhvr>
                                        <p:cTn id="65" dur="1" fill="hold">
                                          <p:stCondLst>
                                            <p:cond delay="0"/>
                                          </p:stCondLst>
                                        </p:cTn>
                                        <p:tgtEl>
                                          <p:spTgt spid="84"/>
                                        </p:tgtEl>
                                        <p:attrNameLst>
                                          <p:attrName>style.visibility</p:attrName>
                                        </p:attrNameLst>
                                      </p:cBhvr>
                                      <p:to>
                                        <p:strVal val="visible"/>
                                      </p:to>
                                    </p:set>
                                    <p:animEffect transition="in" filter="fade">
                                      <p:cBhvr>
                                        <p:cTn id="66" dur="500"/>
                                        <p:tgtEl>
                                          <p:spTgt spid="8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500"/>
                                        <p:tgtEl>
                                          <p:spTgt spid="6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par>
                                <p:cTn id="78" presetID="10" presetClass="entr" presetSubtype="0" fill="hold" nodeType="with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fade">
                                      <p:cBhvr>
                                        <p:cTn id="80" dur="500"/>
                                        <p:tgtEl>
                                          <p:spTgt spid="7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a:solidFill>
                  <a:schemeClr val="accent1">
                    <a:satMod val="150000"/>
                  </a:schemeClr>
                </a:solidFill>
              </a:rPr>
              <a:t>The path of Believing. </a:t>
            </a:r>
            <a:r>
              <a:rPr lang="en-US" dirty="0" smtClean="0">
                <a:solidFill>
                  <a:schemeClr val="accent1">
                    <a:satMod val="150000"/>
                  </a:schemeClr>
                </a:solidFill>
              </a:rPr>
              <a:t>                      2/4</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62500" lnSpcReduction="20000"/>
          </a:bodyPr>
          <a:lstStyle/>
          <a:p>
            <a:pPr marL="438912" indent="-320040" fontAlgn="auto">
              <a:spcBef>
                <a:spcPts val="0"/>
              </a:spcBef>
              <a:spcAft>
                <a:spcPts val="0"/>
              </a:spcAft>
              <a:buFont typeface="Wingdings 2"/>
              <a:buNone/>
              <a:defRPr/>
            </a:pPr>
            <a:r>
              <a:rPr lang="en-US" sz="4000" b="1" dirty="0" smtClean="0"/>
              <a:t>Man is Without Excuse.</a:t>
            </a:r>
          </a:p>
          <a:p>
            <a:pPr marL="438912" indent="-320040" fontAlgn="auto">
              <a:spcBef>
                <a:spcPts val="0"/>
              </a:spcBef>
              <a:spcAft>
                <a:spcPts val="0"/>
              </a:spcAft>
              <a:buFont typeface="Wingdings 2"/>
              <a:buNone/>
              <a:defRPr/>
            </a:pPr>
            <a:endParaRPr lang="en-US" sz="1300" dirty="0"/>
          </a:p>
          <a:p>
            <a:pPr marL="438912" indent="-320040" fontAlgn="auto">
              <a:spcBef>
                <a:spcPts val="0"/>
              </a:spcBef>
              <a:spcAft>
                <a:spcPts val="0"/>
              </a:spcAft>
              <a:buFont typeface="Wingdings 2"/>
              <a:buNone/>
              <a:defRPr/>
            </a:pPr>
            <a:r>
              <a:rPr lang="en-US" b="1" dirty="0" smtClean="0"/>
              <a:t>God’s signature is seen in his creation </a:t>
            </a:r>
            <a:r>
              <a:rPr lang="en-US" dirty="0" smtClean="0"/>
              <a:t>– which witnesses to the works of his hands. </a:t>
            </a:r>
          </a:p>
          <a:p>
            <a:pPr marL="438912" indent="-320040" fontAlgn="auto">
              <a:spcBef>
                <a:spcPts val="0"/>
              </a:spcBef>
              <a:spcAft>
                <a:spcPts val="0"/>
              </a:spcAft>
              <a:buFont typeface="Wingdings 2"/>
              <a:buNone/>
              <a:defRPr/>
            </a:pPr>
            <a:r>
              <a:rPr lang="en-US" sz="1400" dirty="0" smtClean="0"/>
              <a:t> </a:t>
            </a:r>
          </a:p>
          <a:p>
            <a:pPr marL="438912" indent="-320040" fontAlgn="auto">
              <a:lnSpc>
                <a:spcPct val="120000"/>
              </a:lnSpc>
              <a:spcBef>
                <a:spcPts val="0"/>
              </a:spcBef>
              <a:spcAft>
                <a:spcPts val="0"/>
              </a:spcAft>
              <a:buFont typeface="Wingdings 2"/>
              <a:buNone/>
              <a:defRPr/>
            </a:pPr>
            <a:r>
              <a:rPr lang="en-US" dirty="0" smtClean="0"/>
              <a:t>This witness alerts us to the fact of an all powerful &amp; wise creator-God, but tells us little or nothing of</a:t>
            </a:r>
            <a:r>
              <a:rPr lang="en-US" b="1" dirty="0" smtClean="0"/>
              <a:t> his character, will &amp; purpose</a:t>
            </a:r>
            <a:r>
              <a:rPr lang="en-US" dirty="0" smtClean="0"/>
              <a:t>.</a:t>
            </a:r>
          </a:p>
          <a:p>
            <a:pPr marL="438912" indent="-320040" fontAlgn="auto">
              <a:spcBef>
                <a:spcPts val="0"/>
              </a:spcBef>
              <a:spcAft>
                <a:spcPts val="0"/>
              </a:spcAft>
              <a:buFont typeface="Wingdings 2"/>
              <a:buNone/>
              <a:defRPr/>
            </a:pPr>
            <a:endParaRPr lang="en-US" sz="1800" dirty="0" smtClean="0"/>
          </a:p>
          <a:p>
            <a:pPr marL="438912" indent="-320040" fontAlgn="auto">
              <a:spcBef>
                <a:spcPts val="0"/>
              </a:spcBef>
              <a:spcAft>
                <a:spcPts val="0"/>
              </a:spcAft>
              <a:buFont typeface="Wingdings 2"/>
              <a:buNone/>
              <a:defRPr/>
            </a:pPr>
            <a:r>
              <a:rPr lang="en-US" dirty="0" smtClean="0"/>
              <a:t>God spoke of his works to Job, and later again to Israel (</a:t>
            </a:r>
            <a:r>
              <a:rPr lang="en-US" dirty="0" smtClean="0">
                <a:solidFill>
                  <a:srgbClr val="FF0000"/>
                </a:solidFill>
              </a:rPr>
              <a:t>Job.38:7, Exod.20:11, 31:17</a:t>
            </a:r>
            <a:r>
              <a:rPr lang="en-US" dirty="0" smtClean="0"/>
              <a:t>)</a:t>
            </a:r>
          </a:p>
          <a:p>
            <a:pPr marL="438912" indent="-320040" fontAlgn="auto">
              <a:spcBef>
                <a:spcPts val="0"/>
              </a:spcBef>
              <a:spcAft>
                <a:spcPts val="0"/>
              </a:spcAft>
              <a:buFont typeface="Wingdings 2"/>
              <a:buNone/>
              <a:defRPr/>
            </a:pPr>
            <a:r>
              <a:rPr lang="en-US" dirty="0" smtClean="0"/>
              <a:t>David also speaks of these things in the Psalms (</a:t>
            </a:r>
            <a:r>
              <a:rPr lang="en-US" dirty="0" smtClean="0">
                <a:solidFill>
                  <a:srgbClr val="FF0000"/>
                </a:solidFill>
              </a:rPr>
              <a:t>Ps.8:3-9 and Ps.19:1</a:t>
            </a:r>
            <a:r>
              <a:rPr lang="en-US" dirty="0" smtClean="0"/>
              <a:t>)</a:t>
            </a:r>
          </a:p>
          <a:p>
            <a:pPr marL="438912" indent="-320040" fontAlgn="auto">
              <a:spcBef>
                <a:spcPts val="0"/>
              </a:spcBef>
              <a:spcAft>
                <a:spcPts val="0"/>
              </a:spcAft>
              <a:buFont typeface="Wingdings 2"/>
              <a:buNone/>
              <a:defRPr/>
            </a:pPr>
            <a:endParaRPr lang="en-US" sz="1300" dirty="0" smtClean="0"/>
          </a:p>
          <a:p>
            <a:pPr marL="576072" indent="-457200" fontAlgn="auto">
              <a:lnSpc>
                <a:spcPct val="120000"/>
              </a:lnSpc>
              <a:spcBef>
                <a:spcPts val="0"/>
              </a:spcBef>
              <a:spcAft>
                <a:spcPts val="0"/>
              </a:spcAft>
              <a:buClrTx/>
              <a:buFont typeface="Wingdings" panose="05000000000000000000" pitchFamily="2" charset="2"/>
              <a:buChar char="Ø"/>
              <a:defRPr/>
            </a:pPr>
            <a:r>
              <a:rPr lang="en-US" dirty="0" smtClean="0"/>
              <a:t>Paul uses a form of this reasoning in </a:t>
            </a:r>
            <a:r>
              <a:rPr lang="en-US" dirty="0" smtClean="0">
                <a:solidFill>
                  <a:srgbClr val="FF0000"/>
                </a:solidFill>
              </a:rPr>
              <a:t>Rom.1:19-20 </a:t>
            </a:r>
            <a:r>
              <a:rPr lang="en-US" dirty="0" smtClean="0"/>
              <a:t>and again in </a:t>
            </a:r>
            <a:r>
              <a:rPr lang="en-US" dirty="0" smtClean="0">
                <a:solidFill>
                  <a:srgbClr val="FF0000"/>
                </a:solidFill>
              </a:rPr>
              <a:t>Acts.17:22-28</a:t>
            </a:r>
            <a:r>
              <a:rPr lang="en-US" dirty="0" smtClean="0"/>
              <a:t>, to speak and warn of man’s responsibility before God. </a:t>
            </a:r>
          </a:p>
          <a:p>
            <a:pPr marL="438912" indent="-320040" fontAlgn="auto">
              <a:lnSpc>
                <a:spcPct val="120000"/>
              </a:lnSpc>
              <a:spcBef>
                <a:spcPts val="0"/>
              </a:spcBef>
              <a:spcAft>
                <a:spcPts val="0"/>
              </a:spcAft>
              <a:buFont typeface="Wingdings 2"/>
              <a:buNone/>
              <a:defRPr/>
            </a:pPr>
            <a:r>
              <a:rPr lang="en-US" sz="3400" b="1" u="sng" dirty="0" smtClean="0"/>
              <a:t>That man should seek God out and find him</a:t>
            </a:r>
            <a:r>
              <a:rPr lang="en-US" sz="3400" dirty="0" smtClean="0"/>
              <a:t>, </a:t>
            </a:r>
            <a:r>
              <a:rPr lang="en-US" sz="3400" b="1" dirty="0" smtClean="0"/>
              <a:t>to know his way</a:t>
            </a:r>
            <a:r>
              <a:rPr lang="en-US" sz="3400" dirty="0" smtClean="0"/>
              <a:t>.</a:t>
            </a:r>
          </a:p>
          <a:p>
            <a:pPr marL="438912" indent="-320040" fontAlgn="auto">
              <a:spcBef>
                <a:spcPts val="0"/>
              </a:spcBef>
              <a:spcAft>
                <a:spcPts val="0"/>
              </a:spcAft>
              <a:buFont typeface="Wingdings 2"/>
              <a:buNone/>
              <a:defRPr/>
            </a:pPr>
            <a:endParaRPr lang="en-US" sz="1400" u="sng" dirty="0" smtClean="0"/>
          </a:p>
          <a:p>
            <a:pPr marL="438912" indent="-320040" fontAlgn="auto">
              <a:lnSpc>
                <a:spcPct val="120000"/>
              </a:lnSpc>
              <a:spcBef>
                <a:spcPts val="0"/>
              </a:spcBef>
              <a:spcAft>
                <a:spcPts val="0"/>
              </a:spcAft>
              <a:buFont typeface="Wingdings 2"/>
              <a:buNone/>
              <a:defRPr/>
            </a:pPr>
            <a:r>
              <a:rPr lang="en-US" b="1" u="sng" dirty="0" smtClean="0">
                <a:solidFill>
                  <a:srgbClr val="0070C0"/>
                </a:solidFill>
              </a:rPr>
              <a:t>Man is therefore without excuse </a:t>
            </a:r>
            <a:r>
              <a:rPr lang="en-US" dirty="0" smtClean="0">
                <a:solidFill>
                  <a:srgbClr val="0070C0"/>
                </a:solidFill>
              </a:rPr>
              <a:t>&amp; his ignorance and rebellion brings him under general condemnation and judgment – i.e. he dies. </a:t>
            </a:r>
            <a:r>
              <a:rPr lang="en-US" b="1" dirty="0" smtClean="0">
                <a:solidFill>
                  <a:srgbClr val="0070C0"/>
                </a:solidFill>
              </a:rPr>
              <a:t>God has spoken and revealed his way</a:t>
            </a:r>
            <a:r>
              <a:rPr lang="en-US" dirty="0" smtClean="0">
                <a:solidFill>
                  <a:srgbClr val="0070C0"/>
                </a:solidFill>
              </a:rPr>
              <a:t>, but this seems to prompt in man a perverse and rebellious response. </a:t>
            </a:r>
          </a:p>
          <a:p>
            <a:pPr marL="438912" indent="-320040" fontAlgn="auto">
              <a:spcBef>
                <a:spcPts val="0"/>
              </a:spcBef>
              <a:spcAft>
                <a:spcPts val="0"/>
              </a:spcAft>
              <a:buFont typeface="Wingdings 2"/>
              <a:buNone/>
              <a:defRPr/>
            </a:pPr>
            <a:endParaRPr lang="en-US" sz="1800" dirty="0" smtClean="0"/>
          </a:p>
          <a:p>
            <a:pPr marL="438912" indent="-320040" fontAlgn="auto">
              <a:spcBef>
                <a:spcPts val="0"/>
              </a:spcBef>
              <a:spcAft>
                <a:spcPts val="0"/>
              </a:spcAft>
              <a:buFont typeface="Wingdings 2"/>
              <a:buNone/>
              <a:defRPr/>
            </a:pPr>
            <a:r>
              <a:rPr lang="en-US" dirty="0" smtClean="0"/>
              <a:t>We are also constantly warned of false teachers &amp; false prophets in both the OT &amp; the NT scriptures.</a:t>
            </a:r>
          </a:p>
          <a:p>
            <a:pPr marL="438912" indent="-320040" fontAlgn="auto">
              <a:lnSpc>
                <a:spcPct val="120000"/>
              </a:lnSpc>
              <a:spcBef>
                <a:spcPts val="0"/>
              </a:spcBef>
              <a:spcAft>
                <a:spcPts val="0"/>
              </a:spcAft>
              <a:buFont typeface="Wingdings 2"/>
              <a:buNone/>
              <a:defRPr/>
            </a:pPr>
            <a:r>
              <a:rPr lang="en-US" b="1" dirty="0" smtClean="0"/>
              <a:t>Why is this warning given? Because false teachers misrepresent God and inevitably lead many astray from ever finding God, </a:t>
            </a:r>
            <a:r>
              <a:rPr lang="en-US" b="1" u="sng" dirty="0" smtClean="0"/>
              <a:t>i.e.  The True God</a:t>
            </a:r>
            <a:r>
              <a:rPr lang="en-US" b="1" dirty="0" smtClean="0"/>
              <a:t>.</a:t>
            </a:r>
          </a:p>
        </p:txBody>
      </p:sp>
    </p:spTree>
    <p:extLst>
      <p:ext uri="{BB962C8B-B14F-4D97-AF65-F5344CB8AC3E}">
        <p14:creationId xmlns:p14="http://schemas.microsoft.com/office/powerpoint/2010/main" val="560212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500"/>
                                        <p:tgtEl>
                                          <p:spTgt spid="3">
                                            <p:txEl>
                                              <p:pRg st="12" end="1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4" end="14"/>
                                            </p:txEl>
                                          </p:spTgt>
                                        </p:tgtEl>
                                        <p:attrNameLst>
                                          <p:attrName>style.visibility</p:attrName>
                                        </p:attrNameLst>
                                      </p:cBhvr>
                                      <p:to>
                                        <p:strVal val="visible"/>
                                      </p:to>
                                    </p:set>
                                    <p:animEffect transition="in" filter="fade">
                                      <p:cBhvr>
                                        <p:cTn id="40" dur="500"/>
                                        <p:tgtEl>
                                          <p:spTgt spid="3">
                                            <p:txEl>
                                              <p:pRg st="14" end="14"/>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Effect transition="in" filter="fade">
                                      <p:cBhvr>
                                        <p:cTn id="43"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a:solidFill>
                  <a:schemeClr val="accent1">
                    <a:satMod val="150000"/>
                  </a:schemeClr>
                </a:solidFill>
              </a:rPr>
              <a:t>The path of Believing.                       </a:t>
            </a:r>
            <a:r>
              <a:rPr lang="en-US" dirty="0" smtClean="0">
                <a:solidFill>
                  <a:schemeClr val="accent1">
                    <a:satMod val="150000"/>
                  </a:schemeClr>
                </a:solidFill>
              </a:rPr>
              <a:t>3/4</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0000" lnSpcReduction="20000"/>
          </a:bodyPr>
          <a:lstStyle/>
          <a:p>
            <a:pPr marL="438912" lvl="0" indent="-320040" fontAlgn="auto">
              <a:spcBef>
                <a:spcPts val="0"/>
              </a:spcBef>
              <a:spcAft>
                <a:spcPts val="0"/>
              </a:spcAft>
              <a:buClr>
                <a:srgbClr val="F0AD00"/>
              </a:buClr>
              <a:buNone/>
              <a:defRPr/>
            </a:pPr>
            <a:r>
              <a:rPr lang="en-US" sz="4000" b="1" dirty="0" smtClean="0">
                <a:solidFill>
                  <a:prstClr val="black"/>
                </a:solidFill>
              </a:rPr>
              <a:t>Paul says; Faith comes from hearing ‘The Word of God’.</a:t>
            </a:r>
            <a:endParaRPr lang="en-US" sz="4000" b="1" dirty="0">
              <a:solidFill>
                <a:prstClr val="black"/>
              </a:solidFill>
            </a:endParaRPr>
          </a:p>
          <a:p>
            <a:pPr marL="438912" indent="-320040" fontAlgn="auto">
              <a:spcBef>
                <a:spcPts val="0"/>
              </a:spcBef>
              <a:spcAft>
                <a:spcPts val="0"/>
              </a:spcAft>
              <a:buFont typeface="Wingdings 2"/>
              <a:buNone/>
              <a:defRPr/>
            </a:pPr>
            <a:endParaRPr lang="en-US" sz="1800" b="1" dirty="0" smtClean="0"/>
          </a:p>
          <a:p>
            <a:pPr marL="438912" indent="-320040" fontAlgn="auto">
              <a:spcBef>
                <a:spcPts val="0"/>
              </a:spcBef>
              <a:spcAft>
                <a:spcPts val="0"/>
              </a:spcAft>
              <a:buFont typeface="Wingdings 2"/>
              <a:buNone/>
              <a:defRPr/>
            </a:pPr>
            <a:r>
              <a:rPr lang="en-US" sz="3400" dirty="0" smtClean="0"/>
              <a:t>We should have no doubt. Both the OT &amp; NT repeatedly tell us that God has spoken in various ways through chosen agents; whether they be angels, prophets, apostles or his Son. </a:t>
            </a:r>
            <a:r>
              <a:rPr lang="en-US" sz="3400" dirty="0" smtClean="0">
                <a:solidFill>
                  <a:srgbClr val="FF0000"/>
                </a:solidFill>
              </a:rPr>
              <a:t>Heb.1:1-2 </a:t>
            </a:r>
          </a:p>
          <a:p>
            <a:pPr marL="438912" indent="-320040" fontAlgn="auto">
              <a:spcBef>
                <a:spcPts val="0"/>
              </a:spcBef>
              <a:spcAft>
                <a:spcPts val="0"/>
              </a:spcAft>
              <a:buFont typeface="Wingdings 2"/>
              <a:buNone/>
              <a:defRPr/>
            </a:pPr>
            <a:endParaRPr lang="en-US" sz="1100" dirty="0" smtClean="0">
              <a:solidFill>
                <a:srgbClr val="FF0000"/>
              </a:solidFill>
            </a:endParaRPr>
          </a:p>
          <a:p>
            <a:pPr marL="438912" indent="-320040" fontAlgn="auto">
              <a:spcBef>
                <a:spcPts val="0"/>
              </a:spcBef>
              <a:spcAft>
                <a:spcPts val="0"/>
              </a:spcAft>
              <a:buFont typeface="Wingdings 2"/>
              <a:buNone/>
              <a:defRPr/>
            </a:pPr>
            <a:r>
              <a:rPr lang="en-US" sz="3400" b="1" dirty="0" smtClean="0">
                <a:solidFill>
                  <a:srgbClr val="0070C0"/>
                </a:solidFill>
              </a:rPr>
              <a:t>We therefore believe in ‘Plenary (full) Inspiration’ of the Scriptures</a:t>
            </a:r>
            <a:r>
              <a:rPr lang="en-US" b="1" dirty="0" smtClean="0">
                <a:solidFill>
                  <a:srgbClr val="0070C0"/>
                </a:solidFill>
              </a:rPr>
              <a:t>.</a:t>
            </a:r>
          </a:p>
          <a:p>
            <a:pPr marL="438912" indent="-320040" fontAlgn="auto">
              <a:spcBef>
                <a:spcPts val="0"/>
              </a:spcBef>
              <a:spcAft>
                <a:spcPts val="0"/>
              </a:spcAft>
              <a:buFont typeface="Wingdings 2"/>
              <a:buNone/>
              <a:defRPr/>
            </a:pPr>
            <a:endParaRPr lang="en-US" sz="1800" dirty="0" smtClean="0"/>
          </a:p>
          <a:p>
            <a:pPr marL="438912" indent="-320040" fontAlgn="auto">
              <a:spcBef>
                <a:spcPts val="0"/>
              </a:spcBef>
              <a:spcAft>
                <a:spcPts val="0"/>
              </a:spcAft>
              <a:buFont typeface="Wingdings 2"/>
              <a:buNone/>
              <a:defRPr/>
            </a:pPr>
            <a:r>
              <a:rPr lang="en-US" sz="3400" b="1" dirty="0" smtClean="0"/>
              <a:t>Faith is believing God’s revelation and testimony to be true.</a:t>
            </a:r>
          </a:p>
          <a:p>
            <a:pPr marL="438912" indent="-320040" fontAlgn="auto">
              <a:spcBef>
                <a:spcPts val="0"/>
              </a:spcBef>
              <a:spcAft>
                <a:spcPts val="0"/>
              </a:spcAft>
              <a:buFont typeface="Wingdings 2"/>
              <a:buNone/>
              <a:defRPr/>
            </a:pPr>
            <a:r>
              <a:rPr lang="en-US" sz="3400" b="1" dirty="0" smtClean="0"/>
              <a:t>Faith </a:t>
            </a:r>
            <a:r>
              <a:rPr lang="en-US" sz="3400" b="1" u="sng" dirty="0" smtClean="0"/>
              <a:t>comes from hearing</a:t>
            </a:r>
            <a:r>
              <a:rPr lang="en-US" sz="3400" b="1" dirty="0" smtClean="0"/>
              <a:t> the word of God, and </a:t>
            </a:r>
            <a:r>
              <a:rPr lang="en-US" sz="3400" b="1" u="sng" dirty="0" smtClean="0"/>
              <a:t>being fully persuaded</a:t>
            </a:r>
            <a:r>
              <a:rPr lang="en-US" sz="3400" b="1" dirty="0" smtClean="0"/>
              <a:t> as its origin, purpose &amp; power, as Paul says -</a:t>
            </a:r>
          </a:p>
          <a:p>
            <a:pPr marL="438912" indent="-320040" fontAlgn="auto">
              <a:spcBef>
                <a:spcPts val="0"/>
              </a:spcBef>
              <a:spcAft>
                <a:spcPts val="0"/>
              </a:spcAft>
              <a:buFont typeface="Wingdings 2"/>
              <a:buNone/>
              <a:defRPr/>
            </a:pPr>
            <a:endParaRPr lang="en-US" sz="1100" dirty="0" smtClean="0">
              <a:solidFill>
                <a:srgbClr val="0070C0"/>
              </a:solidFill>
            </a:endParaRPr>
          </a:p>
          <a:p>
            <a:pPr marL="438912" indent="-320040" fontAlgn="auto">
              <a:spcBef>
                <a:spcPts val="0"/>
              </a:spcBef>
              <a:spcAft>
                <a:spcPts val="0"/>
              </a:spcAft>
              <a:buFont typeface="Wingdings 2"/>
              <a:buNone/>
              <a:defRPr/>
            </a:pPr>
            <a:r>
              <a:rPr lang="en-US" sz="3400" dirty="0" smtClean="0">
                <a:solidFill>
                  <a:srgbClr val="0070C0"/>
                </a:solidFill>
              </a:rPr>
              <a:t>“</a:t>
            </a:r>
            <a:r>
              <a:rPr lang="en-US" sz="3400" u="sng" dirty="0" smtClean="0">
                <a:solidFill>
                  <a:srgbClr val="0070C0"/>
                </a:solidFill>
              </a:rPr>
              <a:t>Faith cometh by hearing, and hearing by the word of God</a:t>
            </a:r>
            <a:r>
              <a:rPr lang="en-US" sz="3400" dirty="0" smtClean="0">
                <a:solidFill>
                  <a:srgbClr val="0070C0"/>
                </a:solidFill>
              </a:rPr>
              <a:t>” </a:t>
            </a:r>
            <a:r>
              <a:rPr lang="en-US" sz="3400" dirty="0" smtClean="0">
                <a:solidFill>
                  <a:srgbClr val="FF0000"/>
                </a:solidFill>
              </a:rPr>
              <a:t>Rom.10:17</a:t>
            </a:r>
          </a:p>
          <a:p>
            <a:pPr marL="438912" indent="-320040" fontAlgn="auto">
              <a:spcBef>
                <a:spcPts val="0"/>
              </a:spcBef>
              <a:spcAft>
                <a:spcPts val="0"/>
              </a:spcAft>
              <a:buFont typeface="Wingdings 2"/>
              <a:buNone/>
              <a:defRPr/>
            </a:pPr>
            <a:endParaRPr lang="en-US" sz="1600" dirty="0" smtClean="0">
              <a:solidFill>
                <a:srgbClr val="FF0000"/>
              </a:solidFill>
            </a:endParaRPr>
          </a:p>
          <a:p>
            <a:pPr marL="438912" indent="-320040" fontAlgn="auto">
              <a:spcBef>
                <a:spcPts val="0"/>
              </a:spcBef>
              <a:spcAft>
                <a:spcPts val="0"/>
              </a:spcAft>
              <a:buNone/>
              <a:defRPr/>
            </a:pPr>
            <a:r>
              <a:rPr lang="en-US" sz="3400" dirty="0" smtClean="0"/>
              <a:t>“</a:t>
            </a:r>
            <a:r>
              <a:rPr lang="en-US" sz="3400" dirty="0"/>
              <a:t>And he said unto them, Go into all the world, and </a:t>
            </a:r>
            <a:r>
              <a:rPr lang="en-US" sz="3400" dirty="0">
                <a:solidFill>
                  <a:srgbClr val="0070C0"/>
                </a:solidFill>
              </a:rPr>
              <a:t>preach</a:t>
            </a:r>
            <a:r>
              <a:rPr lang="en-US" sz="3400" dirty="0"/>
              <a:t> the gospel to every creature. </a:t>
            </a:r>
            <a:r>
              <a:rPr lang="en-US" sz="3400" b="1" u="sng" dirty="0"/>
              <a:t>He that </a:t>
            </a:r>
            <a:r>
              <a:rPr lang="en-US" sz="3400" b="1" u="sng" dirty="0">
                <a:solidFill>
                  <a:srgbClr val="0070C0"/>
                </a:solidFill>
              </a:rPr>
              <a:t>believeth</a:t>
            </a:r>
            <a:r>
              <a:rPr lang="en-US" sz="3400" b="1" u="sng" dirty="0"/>
              <a:t> and is baptized shall be saved</a:t>
            </a:r>
            <a:r>
              <a:rPr lang="en-US" sz="3400" dirty="0"/>
              <a:t>”  </a:t>
            </a:r>
            <a:r>
              <a:rPr lang="en-US" sz="3400" dirty="0" smtClean="0">
                <a:solidFill>
                  <a:srgbClr val="FF0000"/>
                </a:solidFill>
              </a:rPr>
              <a:t>Mark.16:15-16</a:t>
            </a:r>
            <a:endParaRPr lang="en-US" sz="3400" dirty="0">
              <a:solidFill>
                <a:srgbClr val="FF0000"/>
              </a:solidFill>
            </a:endParaRPr>
          </a:p>
          <a:p>
            <a:pPr marL="438912" indent="-320040" fontAlgn="auto">
              <a:spcBef>
                <a:spcPts val="0"/>
              </a:spcBef>
              <a:spcAft>
                <a:spcPts val="0"/>
              </a:spcAft>
              <a:buFont typeface="Wingdings 2"/>
              <a:buNone/>
              <a:defRPr/>
            </a:pPr>
            <a:endParaRPr lang="en-US" sz="1400" dirty="0">
              <a:solidFill>
                <a:srgbClr val="FF0000"/>
              </a:solidFill>
            </a:endParaRPr>
          </a:p>
          <a:p>
            <a:pPr marL="438912" indent="-320040" fontAlgn="auto">
              <a:spcBef>
                <a:spcPts val="0"/>
              </a:spcBef>
              <a:spcAft>
                <a:spcPts val="0"/>
              </a:spcAft>
              <a:buNone/>
              <a:defRPr/>
            </a:pPr>
            <a:r>
              <a:rPr lang="en-US" sz="3400" dirty="0"/>
              <a:t>“</a:t>
            </a:r>
            <a:r>
              <a:rPr lang="en-US" sz="3400" b="1" u="sng" dirty="0"/>
              <a:t>But as many as received him</a:t>
            </a:r>
            <a:r>
              <a:rPr lang="en-US" sz="3400" dirty="0"/>
              <a:t>, to them gave he power to become the sons of God, </a:t>
            </a:r>
            <a:r>
              <a:rPr lang="en-US" sz="3400" b="1" dirty="0"/>
              <a:t>even </a:t>
            </a:r>
            <a:r>
              <a:rPr lang="en-US" sz="3400" b="1" u="sng" dirty="0"/>
              <a:t>to them that </a:t>
            </a:r>
            <a:r>
              <a:rPr lang="en-US" sz="3400" b="1" u="sng" dirty="0">
                <a:solidFill>
                  <a:srgbClr val="0070C0"/>
                </a:solidFill>
              </a:rPr>
              <a:t>believe</a:t>
            </a:r>
            <a:r>
              <a:rPr lang="en-US" sz="3400" b="1" dirty="0"/>
              <a:t> on his name</a:t>
            </a:r>
            <a:r>
              <a:rPr lang="en-US" sz="3400" dirty="0"/>
              <a:t>”   </a:t>
            </a:r>
            <a:r>
              <a:rPr lang="en-US" sz="3400" dirty="0" smtClean="0">
                <a:solidFill>
                  <a:srgbClr val="FF0000"/>
                </a:solidFill>
              </a:rPr>
              <a:t>John.1:12</a:t>
            </a:r>
            <a:endParaRPr lang="en-US" sz="3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3" end="13"/>
                                            </p:txEl>
                                          </p:spTgt>
                                        </p:tgtEl>
                                        <p:attrNameLst>
                                          <p:attrName>style.visibility</p:attrName>
                                        </p:attrNameLst>
                                      </p:cBhvr>
                                      <p:to>
                                        <p:strVal val="visible"/>
                                      </p:to>
                                    </p:set>
                                    <p:animEffect transition="in" filter="fade">
                                      <p:cBhvr>
                                        <p:cTn id="3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a:solidFill>
                  <a:schemeClr val="accent1">
                    <a:satMod val="150000"/>
                  </a:schemeClr>
                </a:solidFill>
              </a:rPr>
              <a:t>The path of Believing.                       </a:t>
            </a:r>
            <a:r>
              <a:rPr lang="en-US" dirty="0" smtClean="0">
                <a:solidFill>
                  <a:schemeClr val="accent1">
                    <a:satMod val="150000"/>
                  </a:schemeClr>
                </a:solidFill>
              </a:rPr>
              <a:t>4/4</a:t>
            </a:r>
            <a:endParaRPr lang="en-US" sz="3200"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62500" lnSpcReduction="20000"/>
          </a:bodyPr>
          <a:lstStyle/>
          <a:p>
            <a:pPr marL="438912" lvl="0" indent="-320040" fontAlgn="auto">
              <a:spcBef>
                <a:spcPts val="0"/>
              </a:spcBef>
              <a:spcAft>
                <a:spcPts val="0"/>
              </a:spcAft>
              <a:buClr>
                <a:srgbClr val="F0AD00"/>
              </a:buClr>
              <a:buNone/>
              <a:defRPr/>
            </a:pPr>
            <a:r>
              <a:rPr lang="en-US" sz="4000" b="1" u="sng" dirty="0" smtClean="0">
                <a:solidFill>
                  <a:srgbClr val="0070C0"/>
                </a:solidFill>
              </a:rPr>
              <a:t>It is by the foolishness of preaching – yet God is in control.</a:t>
            </a:r>
          </a:p>
          <a:p>
            <a:pPr marL="438912" lvl="0" indent="-320040" fontAlgn="auto">
              <a:spcBef>
                <a:spcPts val="0"/>
              </a:spcBef>
              <a:spcAft>
                <a:spcPts val="0"/>
              </a:spcAft>
              <a:buClr>
                <a:srgbClr val="F0AD00"/>
              </a:buClr>
              <a:buNone/>
              <a:defRPr/>
            </a:pPr>
            <a:r>
              <a:rPr lang="en-US" sz="3800" dirty="0" smtClean="0">
                <a:solidFill>
                  <a:srgbClr val="0070C0"/>
                </a:solidFill>
              </a:rPr>
              <a:t> </a:t>
            </a:r>
            <a:r>
              <a:rPr lang="en-US" sz="3500" dirty="0" smtClean="0">
                <a:solidFill>
                  <a:srgbClr val="0070C0"/>
                </a:solidFill>
              </a:rPr>
              <a:t>In a later study we will focus of the scriptural teaching about the spirits’ work in this process and in fashioning us.</a:t>
            </a:r>
            <a:endParaRPr lang="en-US" sz="3500" dirty="0">
              <a:solidFill>
                <a:srgbClr val="0070C0"/>
              </a:solidFill>
            </a:endParaRPr>
          </a:p>
          <a:p>
            <a:pPr marL="438912" indent="-320040" fontAlgn="auto">
              <a:spcBef>
                <a:spcPts val="0"/>
              </a:spcBef>
              <a:spcAft>
                <a:spcPts val="0"/>
              </a:spcAft>
              <a:buNone/>
              <a:defRPr/>
            </a:pPr>
            <a:endParaRPr lang="en-US" sz="1300" dirty="0" smtClean="0"/>
          </a:p>
          <a:p>
            <a:pPr marL="438912" indent="-320040" fontAlgn="auto">
              <a:spcBef>
                <a:spcPts val="0"/>
              </a:spcBef>
              <a:spcAft>
                <a:spcPts val="0"/>
              </a:spcAft>
              <a:buNone/>
              <a:defRPr/>
            </a:pPr>
            <a:endParaRPr lang="en-US" sz="1300" dirty="0" smtClean="0"/>
          </a:p>
          <a:p>
            <a:pPr marL="438912" indent="-320040" fontAlgn="auto">
              <a:spcBef>
                <a:spcPts val="0"/>
              </a:spcBef>
              <a:spcAft>
                <a:spcPts val="0"/>
              </a:spcAft>
              <a:buNone/>
              <a:defRPr/>
            </a:pPr>
            <a:r>
              <a:rPr lang="en-US" sz="3800" dirty="0" smtClean="0"/>
              <a:t>“</a:t>
            </a:r>
            <a:r>
              <a:rPr lang="en-US" sz="3800" dirty="0"/>
              <a:t>For after that in the wisdom of God the world by wisdom knew not God, </a:t>
            </a:r>
            <a:r>
              <a:rPr lang="en-US" sz="3800" b="1" u="sng" dirty="0"/>
              <a:t>It pleased God by the foolishness of </a:t>
            </a:r>
            <a:r>
              <a:rPr lang="en-US" sz="3800" b="1" u="sng" dirty="0">
                <a:solidFill>
                  <a:srgbClr val="0070C0"/>
                </a:solidFill>
              </a:rPr>
              <a:t>preaching</a:t>
            </a:r>
            <a:r>
              <a:rPr lang="en-US" sz="3800" b="1" u="sng" dirty="0"/>
              <a:t> to save them that believe</a:t>
            </a:r>
            <a:r>
              <a:rPr lang="en-US" sz="3800" dirty="0"/>
              <a:t>”    </a:t>
            </a:r>
            <a:r>
              <a:rPr lang="en-US" sz="3800" dirty="0">
                <a:solidFill>
                  <a:srgbClr val="FF0000"/>
                </a:solidFill>
              </a:rPr>
              <a:t>1.Cor.1:21</a:t>
            </a:r>
            <a:endParaRPr lang="en-US" sz="3800" dirty="0"/>
          </a:p>
          <a:p>
            <a:pPr marL="438912" indent="-320040" fontAlgn="auto">
              <a:spcBef>
                <a:spcPts val="0"/>
              </a:spcBef>
              <a:spcAft>
                <a:spcPts val="0"/>
              </a:spcAft>
              <a:buNone/>
              <a:defRPr/>
            </a:pPr>
            <a:endParaRPr lang="en-US" sz="1300" dirty="0" smtClean="0"/>
          </a:p>
          <a:p>
            <a:pPr marL="438912" indent="-320040" fontAlgn="auto">
              <a:spcBef>
                <a:spcPts val="0"/>
              </a:spcBef>
              <a:spcAft>
                <a:spcPts val="0"/>
              </a:spcAft>
              <a:buNone/>
              <a:defRPr/>
            </a:pPr>
            <a:r>
              <a:rPr lang="en-US" sz="3500" dirty="0" smtClean="0"/>
              <a:t>“</a:t>
            </a:r>
            <a:r>
              <a:rPr lang="en-US" sz="3500" b="1" dirty="0"/>
              <a:t>How then shall they call on him</a:t>
            </a:r>
            <a:r>
              <a:rPr lang="en-US" sz="3500" dirty="0"/>
              <a:t> in whom they have not believed? and </a:t>
            </a:r>
            <a:r>
              <a:rPr lang="en-US" sz="3500" b="1" dirty="0"/>
              <a:t>how shall they </a:t>
            </a:r>
            <a:r>
              <a:rPr lang="en-US" sz="3500" b="1" dirty="0">
                <a:solidFill>
                  <a:srgbClr val="0070C0"/>
                </a:solidFill>
              </a:rPr>
              <a:t>believe</a:t>
            </a:r>
            <a:r>
              <a:rPr lang="en-US" sz="3500" b="1" dirty="0"/>
              <a:t> </a:t>
            </a:r>
            <a:r>
              <a:rPr lang="en-US" sz="3500" dirty="0"/>
              <a:t>in him of whom they have not heard? And how shall they hear without a preacher? And how shall they preach, </a:t>
            </a:r>
            <a:r>
              <a:rPr lang="en-US" sz="3500" b="1" dirty="0"/>
              <a:t>except they be sent</a:t>
            </a:r>
            <a:r>
              <a:rPr lang="en-US" sz="3500" dirty="0"/>
              <a:t>?”     </a:t>
            </a:r>
            <a:r>
              <a:rPr lang="en-US" sz="3500" dirty="0">
                <a:solidFill>
                  <a:srgbClr val="FF0000"/>
                </a:solidFill>
              </a:rPr>
              <a:t>Rom.10:14</a:t>
            </a:r>
          </a:p>
          <a:p>
            <a:pPr marL="438912" indent="-320040" fontAlgn="auto">
              <a:spcBef>
                <a:spcPts val="0"/>
              </a:spcBef>
              <a:spcAft>
                <a:spcPts val="0"/>
              </a:spcAft>
              <a:buFont typeface="Wingdings 2"/>
              <a:buNone/>
              <a:defRPr/>
            </a:pPr>
            <a:endParaRPr lang="en-US" sz="1300" dirty="0" smtClean="0"/>
          </a:p>
          <a:p>
            <a:pPr marL="438912" indent="-320040" fontAlgn="auto">
              <a:spcBef>
                <a:spcPts val="0"/>
              </a:spcBef>
              <a:spcAft>
                <a:spcPts val="0"/>
              </a:spcAft>
              <a:buFont typeface="Wingdings 2"/>
              <a:buNone/>
              <a:defRPr/>
            </a:pPr>
            <a:r>
              <a:rPr lang="en-US" sz="3800" dirty="0" smtClean="0"/>
              <a:t>“No man can come to me, </a:t>
            </a:r>
            <a:r>
              <a:rPr lang="en-US" sz="3800" b="1" u="sng" dirty="0" smtClean="0"/>
              <a:t>except the Father which hath sent me draw him</a:t>
            </a:r>
            <a:r>
              <a:rPr lang="en-US" sz="3800" dirty="0" smtClean="0"/>
              <a:t>”    </a:t>
            </a:r>
            <a:r>
              <a:rPr lang="en-US" sz="3800" dirty="0" smtClean="0">
                <a:solidFill>
                  <a:srgbClr val="FF0000"/>
                </a:solidFill>
              </a:rPr>
              <a:t>John.6:44</a:t>
            </a:r>
          </a:p>
          <a:p>
            <a:pPr marL="438912" indent="-320040" fontAlgn="auto">
              <a:spcBef>
                <a:spcPts val="0"/>
              </a:spcBef>
              <a:spcAft>
                <a:spcPts val="0"/>
              </a:spcAft>
              <a:buFont typeface="Wingdings 2"/>
              <a:buNone/>
              <a:defRPr/>
            </a:pPr>
            <a:r>
              <a:rPr lang="en-US" sz="1500" dirty="0" smtClean="0"/>
              <a:t> </a:t>
            </a:r>
          </a:p>
          <a:p>
            <a:pPr marL="438912" indent="-320040" fontAlgn="auto">
              <a:spcBef>
                <a:spcPts val="0"/>
              </a:spcBef>
              <a:spcAft>
                <a:spcPts val="0"/>
              </a:spcAft>
              <a:buFont typeface="Wingdings 2"/>
              <a:buNone/>
              <a:defRPr/>
            </a:pPr>
            <a:r>
              <a:rPr lang="en-US" sz="3800" dirty="0" smtClean="0"/>
              <a:t>“</a:t>
            </a:r>
            <a:r>
              <a:rPr lang="en-US" sz="3800" b="1" u="sng" dirty="0" smtClean="0"/>
              <a:t>For many are called, but few are chosen</a:t>
            </a:r>
            <a:r>
              <a:rPr lang="en-US" sz="3800" dirty="0" smtClean="0"/>
              <a:t>” </a:t>
            </a:r>
            <a:r>
              <a:rPr lang="en-US" sz="3800" dirty="0" smtClean="0">
                <a:solidFill>
                  <a:srgbClr val="FF0000"/>
                </a:solidFill>
              </a:rPr>
              <a:t>  Matt.22:14 </a:t>
            </a:r>
          </a:p>
          <a:p>
            <a:pPr marL="438912" indent="-320040" fontAlgn="auto">
              <a:spcBef>
                <a:spcPts val="0"/>
              </a:spcBef>
              <a:spcAft>
                <a:spcPts val="0"/>
              </a:spcAft>
              <a:buFont typeface="Wingdings 2"/>
              <a:buNone/>
              <a:defRPr/>
            </a:pPr>
            <a:endParaRPr lang="en-US" sz="1100" dirty="0" smtClean="0">
              <a:solidFill>
                <a:srgbClr val="FF0000"/>
              </a:solidFill>
            </a:endParaRPr>
          </a:p>
          <a:p>
            <a:pPr marL="438912" indent="-320040" fontAlgn="auto">
              <a:spcBef>
                <a:spcPts val="0"/>
              </a:spcBef>
              <a:spcAft>
                <a:spcPts val="0"/>
              </a:spcAft>
              <a:buFont typeface="Wingdings 2"/>
              <a:buNone/>
              <a:defRPr/>
            </a:pPr>
            <a:r>
              <a:rPr lang="en-US" sz="3800" dirty="0" smtClean="0"/>
              <a:t>“ Moreover </a:t>
            </a:r>
            <a:r>
              <a:rPr lang="en-US" sz="3800" b="1" dirty="0" smtClean="0"/>
              <a:t>whom</a:t>
            </a:r>
            <a:r>
              <a:rPr lang="en-US" sz="3800" dirty="0" smtClean="0"/>
              <a:t> he did predestinate, </a:t>
            </a:r>
            <a:r>
              <a:rPr lang="en-US" sz="3800" b="1" dirty="0" smtClean="0"/>
              <a:t>them</a:t>
            </a:r>
            <a:r>
              <a:rPr lang="en-US" sz="3800" dirty="0" smtClean="0"/>
              <a:t> he also called: and whom he called, </a:t>
            </a:r>
            <a:r>
              <a:rPr lang="en-US" sz="3800" b="1" dirty="0" smtClean="0"/>
              <a:t>them</a:t>
            </a:r>
            <a:r>
              <a:rPr lang="en-US" sz="3800" dirty="0" smtClean="0"/>
              <a:t> he also justified: and </a:t>
            </a:r>
            <a:r>
              <a:rPr lang="en-US" sz="3800" b="1" dirty="0" smtClean="0"/>
              <a:t>whom</a:t>
            </a:r>
            <a:r>
              <a:rPr lang="en-US" sz="3800" dirty="0" smtClean="0"/>
              <a:t> he justified, </a:t>
            </a:r>
            <a:r>
              <a:rPr lang="en-US" sz="3800" b="1" dirty="0" smtClean="0"/>
              <a:t>them</a:t>
            </a:r>
            <a:r>
              <a:rPr lang="en-US" sz="3800" dirty="0" smtClean="0"/>
              <a:t> he also glorified” </a:t>
            </a:r>
            <a:r>
              <a:rPr lang="en-US" sz="3800" dirty="0" smtClean="0">
                <a:solidFill>
                  <a:srgbClr val="FF0000"/>
                </a:solidFill>
              </a:rPr>
              <a:t>Rom.8:30</a:t>
            </a: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fade">
                                      <p:cBhvr>
                                        <p:cTn id="3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Our pioneer brethren ? </a:t>
            </a:r>
            <a:br>
              <a:rPr lang="en-US" dirty="0" smtClean="0">
                <a:solidFill>
                  <a:schemeClr val="accent1">
                    <a:satMod val="150000"/>
                  </a:schemeClr>
                </a:solidFill>
              </a:rPr>
            </a:br>
            <a:r>
              <a:rPr lang="en-US" dirty="0" smtClean="0">
                <a:solidFill>
                  <a:schemeClr val="accent1">
                    <a:satMod val="150000"/>
                  </a:schemeClr>
                </a:solidFill>
              </a:rPr>
              <a:t>What have they really taught us ?</a:t>
            </a:r>
            <a:endParaRPr lang="en-US" dirty="0">
              <a:solidFill>
                <a:schemeClr val="accent1">
                  <a:satMod val="150000"/>
                </a:schemeClr>
              </a:solidFill>
            </a:endParaRPr>
          </a:p>
        </p:txBody>
      </p:sp>
      <p:sp>
        <p:nvSpPr>
          <p:cNvPr id="3" name="Content Placeholder 2"/>
          <p:cNvSpPr>
            <a:spLocks noGrp="1"/>
          </p:cNvSpPr>
          <p:nvPr>
            <p:ph idx="1"/>
          </p:nvPr>
        </p:nvSpPr>
        <p:spPr>
          <a:xfrm>
            <a:off x="0" y="1412776"/>
            <a:ext cx="9144000" cy="5445225"/>
          </a:xfrm>
        </p:spPr>
        <p:txBody>
          <a:bodyPr/>
          <a:lstStyle/>
          <a:p>
            <a:pPr algn="ctr">
              <a:buFont typeface="Wingdings 2" pitchFamily="18" charset="2"/>
              <a:buNone/>
            </a:pPr>
            <a:r>
              <a:rPr lang="en-US" sz="3600" b="1" u="sng" dirty="0" smtClean="0"/>
              <a:t>Our heritage teaches us</a:t>
            </a:r>
            <a:endParaRPr lang="en-US" sz="3600" b="1" dirty="0" smtClean="0"/>
          </a:p>
        </p:txBody>
      </p:sp>
      <p:cxnSp>
        <p:nvCxnSpPr>
          <p:cNvPr id="5" name="Straight Arrow Connector 4"/>
          <p:cNvCxnSpPr/>
          <p:nvPr/>
        </p:nvCxnSpPr>
        <p:spPr>
          <a:xfrm flipH="1">
            <a:off x="3491880" y="2060848"/>
            <a:ext cx="1203151" cy="311917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695031" y="2060848"/>
            <a:ext cx="1173113" cy="311917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5572125" y="5227248"/>
            <a:ext cx="2928938" cy="10779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200" b="1" u="sng" dirty="0">
                <a:solidFill>
                  <a:srgbClr val="0070C0"/>
                </a:solidFill>
              </a:rPr>
              <a:t>How</a:t>
            </a:r>
            <a:r>
              <a:rPr lang="en-US" sz="3200" b="1" dirty="0">
                <a:solidFill>
                  <a:srgbClr val="0070C0"/>
                </a:solidFill>
              </a:rPr>
              <a:t> to think &amp; Reason</a:t>
            </a:r>
          </a:p>
        </p:txBody>
      </p:sp>
      <p:sp>
        <p:nvSpPr>
          <p:cNvPr id="10" name="TextBox 9"/>
          <p:cNvSpPr txBox="1">
            <a:spLocks noChangeArrowheads="1"/>
          </p:cNvSpPr>
          <p:nvPr/>
        </p:nvSpPr>
        <p:spPr bwMode="auto">
          <a:xfrm>
            <a:off x="677531" y="5227248"/>
            <a:ext cx="3071812" cy="1077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200" b="1" u="sng" dirty="0"/>
              <a:t>What</a:t>
            </a:r>
            <a:r>
              <a:rPr lang="en-US" sz="3200" b="1" dirty="0"/>
              <a:t> to think &amp; Believe</a:t>
            </a:r>
          </a:p>
        </p:txBody>
      </p:sp>
      <p:sp>
        <p:nvSpPr>
          <p:cNvPr id="8" name="TextBox 7"/>
          <p:cNvSpPr txBox="1">
            <a:spLocks noChangeArrowheads="1"/>
          </p:cNvSpPr>
          <p:nvPr/>
        </p:nvSpPr>
        <p:spPr bwMode="auto">
          <a:xfrm>
            <a:off x="6522244" y="6305161"/>
            <a:ext cx="1028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u="sng" dirty="0">
                <a:solidFill>
                  <a:srgbClr val="0070C0"/>
                </a:solidFill>
              </a:rPr>
              <a:t>Spirit</a:t>
            </a:r>
          </a:p>
        </p:txBody>
      </p:sp>
      <p:sp>
        <p:nvSpPr>
          <p:cNvPr id="11" name="TextBox 10"/>
          <p:cNvSpPr txBox="1">
            <a:spLocks noChangeArrowheads="1"/>
          </p:cNvSpPr>
          <p:nvPr/>
        </p:nvSpPr>
        <p:spPr bwMode="auto">
          <a:xfrm>
            <a:off x="1763712" y="6334125"/>
            <a:ext cx="830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u="sng" dirty="0"/>
              <a:t>Law</a:t>
            </a:r>
          </a:p>
        </p:txBody>
      </p:sp>
      <p:sp>
        <p:nvSpPr>
          <p:cNvPr id="12" name="TextBox 11"/>
          <p:cNvSpPr txBox="1">
            <a:spLocks noChangeArrowheads="1"/>
          </p:cNvSpPr>
          <p:nvPr/>
        </p:nvSpPr>
        <p:spPr bwMode="auto">
          <a:xfrm>
            <a:off x="4357688" y="3225527"/>
            <a:ext cx="674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dirty="0"/>
              <a:t>OR</a:t>
            </a:r>
          </a:p>
        </p:txBody>
      </p:sp>
      <p:sp>
        <p:nvSpPr>
          <p:cNvPr id="4" name="TextBox 3"/>
          <p:cNvSpPr txBox="1"/>
          <p:nvPr/>
        </p:nvSpPr>
        <p:spPr>
          <a:xfrm>
            <a:off x="76723" y="2094792"/>
            <a:ext cx="3085898" cy="2585323"/>
          </a:xfrm>
          <a:prstGeom prst="rect">
            <a:avLst/>
          </a:prstGeom>
          <a:noFill/>
          <a:ln>
            <a:solidFill>
              <a:srgbClr val="00B050"/>
            </a:solidFill>
          </a:ln>
        </p:spPr>
        <p:txBody>
          <a:bodyPr wrap="square" rtlCol="0">
            <a:spAutoFit/>
          </a:bodyPr>
          <a:lstStyle/>
          <a:p>
            <a:r>
              <a:rPr lang="en-US" b="1" dirty="0" smtClean="0"/>
              <a:t>JT – EI, Pg.382 – “My interpretation must be tried by the same rule, and if it will not stand the test, then let it fade away in to everlasting forgetfulness”  Also See Page.  93 - JT holds to ‘the law and the testimony’ as the only measure of truth. </a:t>
            </a:r>
            <a:endParaRPr lang="en-GB" b="1" dirty="0"/>
          </a:p>
        </p:txBody>
      </p:sp>
      <p:sp>
        <p:nvSpPr>
          <p:cNvPr id="13" name="TextBox 12"/>
          <p:cNvSpPr txBox="1"/>
          <p:nvPr/>
        </p:nvSpPr>
        <p:spPr>
          <a:xfrm>
            <a:off x="5868144" y="2102553"/>
            <a:ext cx="3168353" cy="2308324"/>
          </a:xfrm>
          <a:prstGeom prst="rect">
            <a:avLst/>
          </a:prstGeom>
          <a:noFill/>
          <a:ln>
            <a:solidFill>
              <a:srgbClr val="00B050"/>
            </a:solidFill>
          </a:ln>
        </p:spPr>
        <p:txBody>
          <a:bodyPr wrap="square" rtlCol="0">
            <a:spAutoFit/>
          </a:bodyPr>
          <a:lstStyle/>
          <a:p>
            <a:r>
              <a:rPr lang="en-US" b="1" dirty="0" smtClean="0"/>
              <a:t>JT – EI, Pg.450 – Re: Checking &amp; Accepting what JT said - “This is as it ought to be; for he should set his face like a flint, and refuse credence to anything and everything which is not sustained by “the testimony of God”</a:t>
            </a:r>
            <a:endParaRPr lang="en-GB"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p:bldP spid="11" grpId="0"/>
      <p:bldP spid="12" grpId="0"/>
      <p:bldP spid="4"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The Unique Teaching of the Truth        1/2</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7500" lnSpcReduction="20000"/>
          </a:bodyPr>
          <a:lstStyle/>
          <a:p>
            <a:pPr marL="633222" indent="-514350" fontAlgn="auto">
              <a:spcBef>
                <a:spcPts val="0"/>
              </a:spcBef>
              <a:spcAft>
                <a:spcPts val="0"/>
              </a:spcAft>
              <a:buFont typeface="Wingdings 2"/>
              <a:buNone/>
              <a:defRPr/>
            </a:pPr>
            <a:r>
              <a:rPr lang="en-US" u="sng" dirty="0" smtClean="0"/>
              <a:t>Q</a:t>
            </a:r>
            <a:r>
              <a:rPr lang="en-US" dirty="0" smtClean="0"/>
              <a:t>.	What really do (‘should’) Christadelphians stand for ?</a:t>
            </a:r>
          </a:p>
          <a:p>
            <a:pPr marL="633222" indent="-514350" fontAlgn="auto">
              <a:spcBef>
                <a:spcPts val="0"/>
              </a:spcBef>
              <a:spcAft>
                <a:spcPts val="0"/>
              </a:spcAft>
              <a:buFont typeface="Wingdings 2"/>
              <a:buNone/>
              <a:defRPr/>
            </a:pPr>
            <a:endParaRPr lang="en-US" sz="1200" u="sng" dirty="0" smtClean="0"/>
          </a:p>
          <a:p>
            <a:pPr marL="633222" indent="-514350" fontAlgn="auto">
              <a:spcBef>
                <a:spcPts val="0"/>
              </a:spcBef>
              <a:spcAft>
                <a:spcPts val="0"/>
              </a:spcAft>
              <a:buFont typeface="Wingdings 2"/>
              <a:buNone/>
              <a:defRPr/>
            </a:pPr>
            <a:r>
              <a:rPr lang="en-US" u="sng" dirty="0" smtClean="0"/>
              <a:t>A</a:t>
            </a:r>
            <a:r>
              <a:rPr lang="en-US" dirty="0" smtClean="0"/>
              <a:t>. 	</a:t>
            </a:r>
            <a:r>
              <a:rPr lang="en-US" b="1" dirty="0" smtClean="0">
                <a:solidFill>
                  <a:srgbClr val="0070C0"/>
                </a:solidFill>
              </a:rPr>
              <a:t>The truth, the whole truth, and nothing but the truth</a:t>
            </a:r>
            <a:r>
              <a:rPr lang="en-US" dirty="0" smtClean="0"/>
              <a:t>.</a:t>
            </a:r>
          </a:p>
          <a:p>
            <a:pPr marL="633222" indent="-514350" fontAlgn="auto">
              <a:spcBef>
                <a:spcPts val="0"/>
              </a:spcBef>
              <a:spcAft>
                <a:spcPts val="0"/>
              </a:spcAft>
              <a:buFont typeface="Wingdings 2"/>
              <a:buNone/>
              <a:defRPr/>
            </a:pPr>
            <a:endParaRPr lang="en-US" sz="2800" dirty="0" smtClean="0"/>
          </a:p>
          <a:p>
            <a:pPr marL="633222" indent="-514350" fontAlgn="auto">
              <a:spcBef>
                <a:spcPts val="0"/>
              </a:spcBef>
              <a:spcAft>
                <a:spcPts val="0"/>
              </a:spcAft>
              <a:buClrTx/>
              <a:buFont typeface="Wingdings 2"/>
              <a:buChar char=""/>
              <a:defRPr/>
            </a:pPr>
            <a:r>
              <a:rPr lang="en-US" dirty="0" smtClean="0"/>
              <a:t>Look closely at our core beliefs, as outlined in our the 30 affirmations in our ‘Statement of Faith’ (BASF). </a:t>
            </a:r>
          </a:p>
          <a:p>
            <a:pPr marL="633222" indent="-514350" fontAlgn="auto">
              <a:spcBef>
                <a:spcPts val="0"/>
              </a:spcBef>
              <a:spcAft>
                <a:spcPts val="0"/>
              </a:spcAft>
              <a:buClrTx/>
              <a:buFont typeface="Wingdings 2"/>
              <a:buChar char=""/>
              <a:defRPr/>
            </a:pPr>
            <a:endParaRPr lang="en-US" sz="1400" dirty="0" smtClean="0"/>
          </a:p>
          <a:p>
            <a:pPr marL="633222" indent="-514350" fontAlgn="auto">
              <a:spcBef>
                <a:spcPts val="0"/>
              </a:spcBef>
              <a:spcAft>
                <a:spcPts val="0"/>
              </a:spcAft>
              <a:buClrTx/>
              <a:buFont typeface="Wingdings 2"/>
              <a:buChar char=""/>
              <a:defRPr/>
            </a:pPr>
            <a:r>
              <a:rPr lang="en-US" dirty="0" smtClean="0"/>
              <a:t>It begins with ”The foundation”. Every Christadelphian belief is bound by this underlying premise. </a:t>
            </a:r>
          </a:p>
          <a:p>
            <a:pPr marL="633222" indent="-514350" fontAlgn="auto">
              <a:spcBef>
                <a:spcPts val="0"/>
              </a:spcBef>
              <a:spcAft>
                <a:spcPts val="0"/>
              </a:spcAft>
              <a:buClrTx/>
              <a:buFont typeface="Wingdings 2"/>
              <a:buChar char=""/>
              <a:defRPr/>
            </a:pPr>
            <a:endParaRPr lang="en-US" sz="1400" dirty="0"/>
          </a:p>
          <a:p>
            <a:pPr marL="633222" indent="-514350" fontAlgn="auto">
              <a:spcBef>
                <a:spcPts val="0"/>
              </a:spcBef>
              <a:spcAft>
                <a:spcPts val="0"/>
              </a:spcAft>
              <a:buClrTx/>
              <a:buFont typeface="Wingdings 2"/>
              <a:buChar char=""/>
              <a:defRPr/>
            </a:pPr>
            <a:r>
              <a:rPr lang="en-US" dirty="0" smtClean="0"/>
              <a:t>If you read the opening pages of </a:t>
            </a:r>
            <a:r>
              <a:rPr lang="en-US" dirty="0" err="1" smtClean="0"/>
              <a:t>Elpis</a:t>
            </a:r>
            <a:r>
              <a:rPr lang="en-US" dirty="0" smtClean="0"/>
              <a:t> Israel, you will find this same idea emphasized – </a:t>
            </a:r>
            <a:r>
              <a:rPr lang="en-US" b="1" dirty="0" smtClean="0"/>
              <a:t>The Truth of God’s revelation to man, is found only in the word of God</a:t>
            </a:r>
            <a:r>
              <a:rPr lang="en-US" dirty="0" smtClean="0"/>
              <a:t>, i.e. </a:t>
            </a:r>
            <a:r>
              <a:rPr lang="en-US" b="1" dirty="0" smtClean="0"/>
              <a:t>the Bible </a:t>
            </a:r>
            <a:r>
              <a:rPr lang="en-US" dirty="0" smtClean="0"/>
              <a:t>(EI. Page 3). </a:t>
            </a:r>
          </a:p>
          <a:p>
            <a:pPr marL="633222" indent="-514350" fontAlgn="auto">
              <a:spcBef>
                <a:spcPts val="0"/>
              </a:spcBef>
              <a:spcAft>
                <a:spcPts val="0"/>
              </a:spcAft>
              <a:buClrTx/>
              <a:buFont typeface="Wingdings 2"/>
              <a:buChar char=""/>
              <a:defRPr/>
            </a:pPr>
            <a:endParaRPr lang="en-US" sz="1300" dirty="0" smtClean="0"/>
          </a:p>
          <a:p>
            <a:pPr marL="633222" indent="-514350" fontAlgn="auto">
              <a:spcBef>
                <a:spcPts val="0"/>
              </a:spcBef>
              <a:spcAft>
                <a:spcPts val="0"/>
              </a:spcAft>
              <a:buClrTx/>
              <a:buFont typeface="Wingdings 2"/>
              <a:buChar char=""/>
              <a:defRPr/>
            </a:pPr>
            <a:r>
              <a:rPr lang="en-US" b="1" u="sng" dirty="0" smtClean="0"/>
              <a:t>This is the sole authority </a:t>
            </a:r>
            <a:r>
              <a:rPr lang="en-US" dirty="0" smtClean="0"/>
              <a:t>upon which we rely, and upon which we reason, believe and frame our lives.</a:t>
            </a:r>
          </a:p>
          <a:p>
            <a:pPr marL="633222" indent="-514350" fontAlgn="auto">
              <a:spcBef>
                <a:spcPts val="0"/>
              </a:spcBef>
              <a:spcAft>
                <a:spcPts val="0"/>
              </a:spcAft>
              <a:buClrTx/>
              <a:buFont typeface="Wingdings 2"/>
              <a:buChar char=""/>
              <a:defRPr/>
            </a:pPr>
            <a:endParaRPr lang="en-US" sz="1300" dirty="0" smtClean="0"/>
          </a:p>
          <a:p>
            <a:pPr marL="633222" indent="-514350" fontAlgn="auto">
              <a:spcBef>
                <a:spcPts val="0"/>
              </a:spcBef>
              <a:spcAft>
                <a:spcPts val="0"/>
              </a:spcAft>
              <a:buClrTx/>
              <a:buFont typeface="Wingdings 2"/>
              <a:buChar char=""/>
              <a:defRPr/>
            </a:pPr>
            <a:r>
              <a:rPr lang="en-US" sz="3800" b="1" dirty="0" smtClean="0"/>
              <a:t>There is no substitute for this foundation. There can be no other authority. </a:t>
            </a:r>
          </a:p>
          <a:p>
            <a:pPr marL="633222" indent="-514350" fontAlgn="auto">
              <a:spcBef>
                <a:spcPts val="0"/>
              </a:spcBef>
              <a:spcAft>
                <a:spcPts val="0"/>
              </a:spcAft>
              <a:buFont typeface="Wingdings 2"/>
              <a:buAutoNum type="alphaUcPeriod" startAt="17"/>
              <a:defRPr/>
            </a:pPr>
            <a:endParaRPr lang="en-US" dirty="0" smtClean="0"/>
          </a:p>
          <a:p>
            <a:pPr marL="438912" indent="-320040" fontAlgn="auto">
              <a:spcBef>
                <a:spcPts val="0"/>
              </a:spcBef>
              <a:spcAft>
                <a:spcPts val="0"/>
              </a:spcAft>
              <a:buFont typeface="Wingdings 2"/>
              <a:buChar char=""/>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100" dirty="0">
                <a:solidFill>
                  <a:srgbClr val="F0AD00">
                    <a:satMod val="150000"/>
                  </a:srgbClr>
                </a:solidFill>
              </a:rPr>
              <a:t>The Unique Teaching of the </a:t>
            </a:r>
            <a:r>
              <a:rPr lang="en-US" sz="4100" dirty="0" smtClean="0">
                <a:solidFill>
                  <a:srgbClr val="F0AD00">
                    <a:satMod val="150000"/>
                  </a:srgbClr>
                </a:solidFill>
              </a:rPr>
              <a:t>Truth        2/2</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438912" indent="-320040" fontAlgn="auto">
              <a:spcBef>
                <a:spcPts val="0"/>
              </a:spcBef>
              <a:spcAft>
                <a:spcPts val="0"/>
              </a:spcAft>
              <a:buFont typeface="Wingdings 2"/>
              <a:buNone/>
              <a:defRPr/>
            </a:pPr>
            <a:r>
              <a:rPr lang="en-US" sz="3100" dirty="0" smtClean="0"/>
              <a:t>Therefore, we reason from the scriptures, believing they do communicate to us </a:t>
            </a:r>
            <a:r>
              <a:rPr lang="en-US" sz="3100" b="1" dirty="0" smtClean="0"/>
              <a:t>the mind, will &amp; purpose of God</a:t>
            </a:r>
            <a:r>
              <a:rPr lang="en-US" sz="3100" dirty="0" smtClean="0"/>
              <a:t>.</a:t>
            </a:r>
          </a:p>
          <a:p>
            <a:pPr marL="438912" indent="-320040" fontAlgn="auto">
              <a:spcBef>
                <a:spcPts val="0"/>
              </a:spcBef>
              <a:spcAft>
                <a:spcPts val="0"/>
              </a:spcAft>
              <a:buFont typeface="Wingdings 2"/>
              <a:buNone/>
              <a:defRPr/>
            </a:pPr>
            <a:r>
              <a:rPr lang="en-US" sz="1300" dirty="0" smtClean="0"/>
              <a:t> </a:t>
            </a:r>
          </a:p>
          <a:p>
            <a:pPr marL="438912" indent="-320040" fontAlgn="auto">
              <a:spcBef>
                <a:spcPts val="0"/>
              </a:spcBef>
              <a:spcAft>
                <a:spcPts val="0"/>
              </a:spcAft>
              <a:buFont typeface="Wingdings 2"/>
              <a:buNone/>
              <a:defRPr/>
            </a:pPr>
            <a:r>
              <a:rPr lang="en-US" sz="3100" dirty="0" smtClean="0"/>
              <a:t>We strive to lay the foundations of </a:t>
            </a:r>
            <a:r>
              <a:rPr lang="en-US" sz="3100" b="1" dirty="0" smtClean="0"/>
              <a:t>all our ‘core beliefs’ in</a:t>
            </a:r>
            <a:r>
              <a:rPr lang="en-US" sz="3100" dirty="0" smtClean="0"/>
              <a:t> </a:t>
            </a:r>
            <a:r>
              <a:rPr lang="en-US" sz="3100" b="1" dirty="0" smtClean="0"/>
              <a:t>plain scriptural statements and teachings</a:t>
            </a:r>
            <a:r>
              <a:rPr lang="en-US" sz="3100" dirty="0" smtClean="0"/>
              <a:t>. </a:t>
            </a:r>
          </a:p>
          <a:p>
            <a:pPr marL="438912" indent="-320040" fontAlgn="auto">
              <a:spcBef>
                <a:spcPts val="0"/>
              </a:spcBef>
              <a:spcAft>
                <a:spcPts val="0"/>
              </a:spcAft>
              <a:buFont typeface="Wingdings 2"/>
              <a:buNone/>
              <a:defRPr/>
            </a:pPr>
            <a:endParaRPr lang="en-US" sz="1400" dirty="0" smtClean="0"/>
          </a:p>
          <a:p>
            <a:pPr marL="438912" indent="-320040" fontAlgn="auto">
              <a:spcBef>
                <a:spcPts val="0"/>
              </a:spcBef>
              <a:spcAft>
                <a:spcPts val="0"/>
              </a:spcAft>
              <a:buFont typeface="Wingdings 2"/>
              <a:buNone/>
              <a:defRPr/>
            </a:pPr>
            <a:r>
              <a:rPr lang="en-US" sz="3100" b="1" dirty="0" smtClean="0">
                <a:solidFill>
                  <a:srgbClr val="0070C0"/>
                </a:solidFill>
              </a:rPr>
              <a:t>We assume nothing</a:t>
            </a:r>
            <a:r>
              <a:rPr lang="en-US" sz="3100" dirty="0" smtClean="0">
                <a:solidFill>
                  <a:srgbClr val="0070C0"/>
                </a:solidFill>
              </a:rPr>
              <a:t>, </a:t>
            </a:r>
            <a:r>
              <a:rPr lang="en-US" sz="3100" b="1" dirty="0" smtClean="0">
                <a:solidFill>
                  <a:srgbClr val="0070C0"/>
                </a:solidFill>
              </a:rPr>
              <a:t>we do not rely upon traditions or any other authority, only upon scriptural teachings</a:t>
            </a:r>
            <a:r>
              <a:rPr lang="en-US" sz="3100" dirty="0" smtClean="0">
                <a:solidFill>
                  <a:srgbClr val="0070C0"/>
                </a:solidFill>
              </a:rPr>
              <a:t>.</a:t>
            </a:r>
          </a:p>
          <a:p>
            <a:pPr marL="438912" indent="-320040" fontAlgn="auto">
              <a:spcBef>
                <a:spcPts val="0"/>
              </a:spcBef>
              <a:spcAft>
                <a:spcPts val="0"/>
              </a:spcAft>
              <a:buFont typeface="Wingdings 2"/>
              <a:buNone/>
              <a:defRPr/>
            </a:pPr>
            <a:endParaRPr lang="en-US" sz="1400" dirty="0" smtClean="0"/>
          </a:p>
          <a:p>
            <a:pPr marL="438912" indent="-320040" fontAlgn="auto">
              <a:spcBef>
                <a:spcPts val="0"/>
              </a:spcBef>
              <a:spcAft>
                <a:spcPts val="0"/>
              </a:spcAft>
              <a:buFont typeface="Wingdings 2"/>
              <a:buNone/>
              <a:defRPr/>
            </a:pPr>
            <a:r>
              <a:rPr lang="en-US" sz="3100" dirty="0" smtClean="0"/>
              <a:t>This is what differentiates us from all the main stream churches; Catholic, Orthodox &amp; Protestant, and many minor ones too.</a:t>
            </a:r>
          </a:p>
          <a:p>
            <a:pPr marL="438912" indent="-320040" fontAlgn="auto">
              <a:spcBef>
                <a:spcPts val="0"/>
              </a:spcBef>
              <a:spcAft>
                <a:spcPts val="0"/>
              </a:spcAft>
              <a:buFont typeface="Wingdings 2"/>
              <a:buNone/>
              <a:defRPr/>
            </a:pPr>
            <a:endParaRPr lang="en-US" sz="1400" dirty="0"/>
          </a:p>
          <a:p>
            <a:pPr marL="438912" indent="-320040" fontAlgn="auto">
              <a:spcBef>
                <a:spcPts val="0"/>
              </a:spcBef>
              <a:spcAft>
                <a:spcPts val="0"/>
              </a:spcAft>
              <a:buFont typeface="Wingdings 2"/>
              <a:buNone/>
              <a:defRPr/>
            </a:pPr>
            <a:r>
              <a:rPr lang="en-US" sz="3100" b="1" dirty="0" smtClean="0"/>
              <a:t>We recognize no ‘traditional interpretations’, ‘dogmas’ or ‘oral laws’ </a:t>
            </a:r>
            <a:r>
              <a:rPr lang="en-US" sz="3100" b="1" u="sng" dirty="0" smtClean="0"/>
              <a:t>that are of equal or higher value than the word of God</a:t>
            </a:r>
            <a:r>
              <a:rPr lang="en-US" sz="3100" dirty="0" smtClean="0"/>
              <a:t>. </a:t>
            </a:r>
          </a:p>
          <a:p>
            <a:pPr marL="438912" indent="-320040" fontAlgn="auto">
              <a:spcBef>
                <a:spcPts val="0"/>
              </a:spcBef>
              <a:spcAft>
                <a:spcPts val="0"/>
              </a:spcAft>
              <a:buFont typeface="Wingdings 2"/>
              <a:buNone/>
              <a:defRPr/>
            </a:pPr>
            <a:endParaRPr lang="en-US" sz="1300" u="sng" dirty="0"/>
          </a:p>
          <a:p>
            <a:pPr marL="438912" indent="-320040" fontAlgn="auto">
              <a:spcBef>
                <a:spcPts val="0"/>
              </a:spcBef>
              <a:spcAft>
                <a:spcPts val="0"/>
              </a:spcAft>
              <a:buFont typeface="Wingdings 2"/>
              <a:buNone/>
              <a:defRPr/>
            </a:pPr>
            <a:r>
              <a:rPr lang="en-US" sz="3100" b="1" u="sng" dirty="0" smtClean="0">
                <a:solidFill>
                  <a:srgbClr val="0070C0"/>
                </a:solidFill>
              </a:rPr>
              <a:t>This is our heritage and this is what makes our community, our understanding and teachings </a:t>
            </a:r>
            <a:r>
              <a:rPr lang="en-US" sz="3600" b="1" u="sng" dirty="0" smtClean="0">
                <a:solidFill>
                  <a:srgbClr val="0070C0"/>
                </a:solidFill>
              </a:rPr>
              <a:t>unique</a:t>
            </a:r>
            <a:r>
              <a:rPr lang="en-US" sz="3100" b="1" u="sng" dirty="0" smtClean="0">
                <a:solidFill>
                  <a:srgbClr val="0070C0"/>
                </a:solidFill>
              </a:rPr>
              <a:t> in the world</a:t>
            </a:r>
            <a:r>
              <a:rPr lang="en-US" sz="3100" b="1" dirty="0" smtClean="0">
                <a:solidFill>
                  <a:srgbClr val="0070C0"/>
                </a:solidFill>
              </a:rPr>
              <a:t>- but it remains so only as long as we adhere to this approach.</a:t>
            </a:r>
          </a:p>
          <a:p>
            <a:pPr marL="438912" indent="-320040" fontAlgn="auto">
              <a:spcBef>
                <a:spcPts val="0"/>
              </a:spcBef>
              <a:spcAft>
                <a:spcPts val="0"/>
              </a:spcAft>
              <a:buFont typeface="Wingdings 2"/>
              <a:buNone/>
              <a:defRPr/>
            </a:pPr>
            <a:endParaRPr lang="en-US" sz="1400" dirty="0"/>
          </a:p>
          <a:p>
            <a:pPr marL="438912" indent="-320040" fontAlgn="auto">
              <a:spcBef>
                <a:spcPts val="0"/>
              </a:spcBef>
              <a:spcAft>
                <a:spcPts val="0"/>
              </a:spcAft>
              <a:buFont typeface="Wingdings 2"/>
              <a:buNone/>
              <a:defRPr/>
            </a:pPr>
            <a:r>
              <a:rPr lang="en-US" sz="3100" dirty="0" smtClean="0">
                <a:solidFill>
                  <a:srgbClr val="0070C0"/>
                </a:solidFill>
              </a:rPr>
              <a:t>What are these Core teachings / beliefs of our movement? </a:t>
            </a:r>
          </a:p>
          <a:p>
            <a:pPr marL="438912" indent="-320040" fontAlgn="auto">
              <a:spcBef>
                <a:spcPts val="0"/>
              </a:spcBef>
              <a:spcAft>
                <a:spcPts val="0"/>
              </a:spcAft>
              <a:buFont typeface="Wingdings 2"/>
              <a:buNone/>
              <a:defRPr/>
            </a:pPr>
            <a:r>
              <a:rPr lang="en-US" sz="3100" dirty="0" smtClean="0">
                <a:solidFill>
                  <a:srgbClr val="0070C0"/>
                </a:solidFill>
              </a:rPr>
              <a:t>They are summarized in our statement of faith.</a:t>
            </a:r>
            <a:endParaRPr lang="en-US" sz="31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Effect transition="in" filter="fade">
                                      <p:cBhvr>
                                        <p:cTn id="33" dur="500"/>
                                        <p:tgtEl>
                                          <p:spTgt spid="3">
                                            <p:txEl>
                                              <p:pRg st="12" end="1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3" end="13"/>
                                            </p:txEl>
                                          </p:spTgt>
                                        </p:tgtEl>
                                        <p:attrNameLst>
                                          <p:attrName>style.visibility</p:attrName>
                                        </p:attrNameLst>
                                      </p:cBhvr>
                                      <p:to>
                                        <p:strVal val="visible"/>
                                      </p:to>
                                    </p:set>
                                    <p:animEffect transition="in" filter="fade">
                                      <p:cBhvr>
                                        <p:cTn id="3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lstStyle/>
          <a:p>
            <a:pPr fontAlgn="auto">
              <a:spcAft>
                <a:spcPts val="0"/>
              </a:spcAft>
              <a:defRPr/>
            </a:pPr>
            <a:r>
              <a:rPr lang="en-US" dirty="0" smtClean="0">
                <a:solidFill>
                  <a:schemeClr val="accent1">
                    <a:satMod val="150000"/>
                  </a:schemeClr>
                </a:solidFill>
              </a:rPr>
              <a:t>5 Core Beliefs –&gt; Basic Principles</a:t>
            </a:r>
            <a:endParaRPr lang="en-US" dirty="0">
              <a:solidFill>
                <a:schemeClr val="accent1">
                  <a:satMod val="150000"/>
                </a:schemeClr>
              </a:solidFill>
            </a:endParaRPr>
          </a:p>
        </p:txBody>
      </p:sp>
      <p:sp>
        <p:nvSpPr>
          <p:cNvPr id="3" name="Content Placeholder 2"/>
          <p:cNvSpPr>
            <a:spLocks noGrp="1"/>
          </p:cNvSpPr>
          <p:nvPr>
            <p:ph idx="1"/>
          </p:nvPr>
        </p:nvSpPr>
        <p:spPr>
          <a:xfrm>
            <a:off x="0" y="1428750"/>
            <a:ext cx="6929438" cy="5429250"/>
          </a:xfrm>
        </p:spPr>
        <p:txBody>
          <a:bodyPr lIns="0" tIns="72000" rIns="72000" bIns="36000"/>
          <a:lstStyle/>
          <a:p>
            <a:pPr marL="631825" indent="-514350">
              <a:buFont typeface="Wingdings 2" pitchFamily="18" charset="2"/>
              <a:buNone/>
            </a:pPr>
            <a:r>
              <a:rPr lang="en-US" sz="2000" b="1" dirty="0" smtClean="0"/>
              <a:t>When  you break it down, we only have 5 core beliefs</a:t>
            </a:r>
          </a:p>
          <a:p>
            <a:pPr marL="631825" indent="-514350">
              <a:buFont typeface="Corbel" pitchFamily="34" charset="0"/>
              <a:buAutoNum type="arabicPeriod"/>
            </a:pPr>
            <a:endParaRPr lang="en-US" sz="1000" dirty="0" smtClean="0"/>
          </a:p>
          <a:p>
            <a:pPr marL="631825" indent="-514350">
              <a:lnSpc>
                <a:spcPct val="120000"/>
              </a:lnSpc>
              <a:buClr>
                <a:schemeClr val="tx1"/>
              </a:buClr>
              <a:buSzPct val="100000"/>
              <a:buFont typeface="Corbel" pitchFamily="34" charset="0"/>
              <a:buAutoNum type="arabicPeriod"/>
            </a:pPr>
            <a:r>
              <a:rPr lang="en-US" sz="2000" b="1" u="sng" dirty="0" smtClean="0"/>
              <a:t>Revelation</a:t>
            </a:r>
            <a:r>
              <a:rPr lang="en-US" sz="2000" dirty="0" smtClean="0"/>
              <a:t>: is God’s word, wherein is revealed his will, way, purpose &amp; character. Faith comes from hearing </a:t>
            </a:r>
            <a:r>
              <a:rPr lang="en-US" sz="2000" dirty="0"/>
              <a:t>t</a:t>
            </a:r>
            <a:r>
              <a:rPr lang="en-US" sz="2000" dirty="0" smtClean="0"/>
              <a:t>his word.</a:t>
            </a:r>
            <a:endParaRPr lang="en-US" sz="2000" dirty="0" smtClean="0">
              <a:solidFill>
                <a:srgbClr val="0070C0"/>
              </a:solidFill>
            </a:endParaRPr>
          </a:p>
          <a:p>
            <a:pPr marL="631825" indent="-514350">
              <a:lnSpc>
                <a:spcPct val="120000"/>
              </a:lnSpc>
              <a:buClr>
                <a:schemeClr val="tx1"/>
              </a:buClr>
              <a:buSzPct val="100000"/>
              <a:buFont typeface="Corbel" pitchFamily="34" charset="0"/>
              <a:buAutoNum type="arabicPeriod"/>
            </a:pPr>
            <a:r>
              <a:rPr lang="en-US" sz="2000" b="1" u="sng" dirty="0" smtClean="0"/>
              <a:t>God</a:t>
            </a:r>
            <a:r>
              <a:rPr lang="en-US" sz="2000" dirty="0" smtClean="0"/>
              <a:t>: There is only one God, the Father, who has unlimited power </a:t>
            </a:r>
            <a:r>
              <a:rPr lang="en-US" sz="2000" dirty="0"/>
              <a:t>&amp; </a:t>
            </a:r>
            <a:r>
              <a:rPr lang="en-US" sz="2000" dirty="0" smtClean="0"/>
              <a:t>wisdom. He is the creator/sustainer </a:t>
            </a:r>
            <a:r>
              <a:rPr lang="en-US" sz="2000" dirty="0"/>
              <a:t>of all. </a:t>
            </a:r>
            <a:r>
              <a:rPr lang="en-US" sz="2000" dirty="0" smtClean="0"/>
              <a:t>He is  </a:t>
            </a:r>
            <a:r>
              <a:rPr lang="en-US" sz="2000" u="sng" dirty="0" smtClean="0"/>
              <a:t>motivated by Love</a:t>
            </a:r>
            <a:r>
              <a:rPr lang="en-US" sz="2000" dirty="0" smtClean="0"/>
              <a:t>, </a:t>
            </a:r>
            <a:r>
              <a:rPr lang="en-US" sz="2000" u="sng" dirty="0" smtClean="0"/>
              <a:t>and shows his love in what he does</a:t>
            </a:r>
            <a:r>
              <a:rPr lang="en-US" sz="2000" dirty="0" smtClean="0"/>
              <a:t>. </a:t>
            </a:r>
          </a:p>
          <a:p>
            <a:pPr marL="631825" indent="-514350">
              <a:lnSpc>
                <a:spcPct val="120000"/>
              </a:lnSpc>
              <a:buClr>
                <a:schemeClr val="tx1"/>
              </a:buClr>
              <a:buSzPct val="100000"/>
              <a:buFont typeface="Corbel" pitchFamily="34" charset="0"/>
              <a:buAutoNum type="arabicPeriod"/>
            </a:pPr>
            <a:r>
              <a:rPr lang="en-US" sz="2000" b="1" u="sng" dirty="0" smtClean="0"/>
              <a:t>Mankind</a:t>
            </a:r>
            <a:r>
              <a:rPr lang="en-US" sz="2000" dirty="0" smtClean="0"/>
              <a:t>: Have rebelled against &amp; ignored God, and gone their own way. For this reason he has cursed them &amp; the creation with a law of vanity, sin &amp; death.</a:t>
            </a:r>
          </a:p>
          <a:p>
            <a:pPr marL="631825" indent="-514350">
              <a:lnSpc>
                <a:spcPct val="120000"/>
              </a:lnSpc>
              <a:buClr>
                <a:schemeClr val="tx1"/>
              </a:buClr>
              <a:buSzPct val="100000"/>
              <a:buFont typeface="Corbel" pitchFamily="34" charset="0"/>
              <a:buAutoNum type="arabicPeriod"/>
            </a:pPr>
            <a:r>
              <a:rPr lang="en-US" sz="2000" b="1" u="sng" dirty="0" smtClean="0"/>
              <a:t>Jesus</a:t>
            </a:r>
            <a:r>
              <a:rPr lang="en-US" sz="2000" dirty="0" smtClean="0"/>
              <a:t>: is God’s only begotten Son, a man raised up by God to save us from sin &amp; death, our inevitable &amp; just end. </a:t>
            </a:r>
            <a:r>
              <a:rPr lang="en-US" sz="2000" u="sng" dirty="0" smtClean="0"/>
              <a:t>He is the expression of God’s love &amp; wisdom</a:t>
            </a:r>
            <a:r>
              <a:rPr lang="en-US" sz="2000" dirty="0" smtClean="0"/>
              <a:t>. </a:t>
            </a:r>
            <a:r>
              <a:rPr lang="en-US" sz="2000" u="sng" dirty="0" smtClean="0">
                <a:solidFill>
                  <a:srgbClr val="0070C0"/>
                </a:solidFill>
              </a:rPr>
              <a:t>Faith in him saves</a:t>
            </a:r>
            <a:r>
              <a:rPr lang="en-US" sz="2000" dirty="0" smtClean="0"/>
              <a:t>.</a:t>
            </a:r>
          </a:p>
          <a:p>
            <a:pPr marL="631825" indent="-514350">
              <a:lnSpc>
                <a:spcPct val="120000"/>
              </a:lnSpc>
              <a:buClr>
                <a:schemeClr val="tx1"/>
              </a:buClr>
              <a:buSzPct val="100000"/>
              <a:buFont typeface="Corbel" pitchFamily="34" charset="0"/>
              <a:buAutoNum type="arabicPeriod"/>
            </a:pPr>
            <a:r>
              <a:rPr lang="en-US" sz="2000" b="1" u="sng" dirty="0" smtClean="0"/>
              <a:t>God’s Purpose</a:t>
            </a:r>
            <a:r>
              <a:rPr lang="en-US" sz="2000" dirty="0" smtClean="0"/>
              <a:t>: is to fill the earth with people who think &amp; act like him, i.e. that are his children. </a:t>
            </a:r>
            <a:r>
              <a:rPr lang="en-US" sz="2000" u="sng" dirty="0" smtClean="0">
                <a:solidFill>
                  <a:srgbClr val="0070C0"/>
                </a:solidFill>
              </a:rPr>
              <a:t>Faith in God saves</a:t>
            </a:r>
            <a:r>
              <a:rPr lang="en-US" sz="2000" dirty="0" smtClean="0"/>
              <a:t>.</a:t>
            </a:r>
          </a:p>
        </p:txBody>
      </p:sp>
      <p:sp>
        <p:nvSpPr>
          <p:cNvPr id="5" name="TextBox 4"/>
          <p:cNvSpPr txBox="1">
            <a:spLocks noChangeArrowheads="1"/>
          </p:cNvSpPr>
          <p:nvPr/>
        </p:nvSpPr>
        <p:spPr bwMode="auto">
          <a:xfrm>
            <a:off x="7251700" y="1557338"/>
            <a:ext cx="1892300"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b="1" u="sng" dirty="0"/>
              <a:t>God Manifestation</a:t>
            </a:r>
          </a:p>
          <a:p>
            <a:r>
              <a:rPr lang="en-US" dirty="0"/>
              <a:t>These core beliefs are designed by God to produce  transformed thinking , which in turn produces Godlike behavior in those who believe &amp; submit to God. </a:t>
            </a:r>
            <a:r>
              <a:rPr lang="en-US" dirty="0">
                <a:solidFill>
                  <a:srgbClr val="FF0000"/>
                </a:solidFill>
              </a:rPr>
              <a:t>Rom.12:2</a:t>
            </a:r>
          </a:p>
          <a:p>
            <a:r>
              <a:rPr lang="en-US" dirty="0"/>
              <a:t>These are they who are born again,  created by God in his image.</a:t>
            </a:r>
          </a:p>
          <a:p>
            <a:r>
              <a:rPr lang="en-US" dirty="0">
                <a:solidFill>
                  <a:srgbClr val="FF0000"/>
                </a:solidFill>
              </a:rPr>
              <a:t>1.Pet.1:23-25</a:t>
            </a:r>
          </a:p>
          <a:p>
            <a:r>
              <a:rPr lang="en-US" dirty="0">
                <a:solidFill>
                  <a:srgbClr val="FF0000"/>
                </a:solidFill>
              </a:rPr>
              <a:t>Col.3:10</a:t>
            </a:r>
          </a:p>
        </p:txBody>
      </p:sp>
      <p:sp>
        <p:nvSpPr>
          <p:cNvPr id="6" name="Right Brace 5"/>
          <p:cNvSpPr/>
          <p:nvPr/>
        </p:nvSpPr>
        <p:spPr>
          <a:xfrm>
            <a:off x="6572250" y="1714500"/>
            <a:ext cx="642938" cy="5027613"/>
          </a:xfrm>
          <a:prstGeom prst="rightBrace">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5 Core Beliefs</a:t>
            </a:r>
            <a:br>
              <a:rPr lang="en-US" dirty="0" smtClean="0">
                <a:solidFill>
                  <a:schemeClr val="accent1">
                    <a:satMod val="150000"/>
                  </a:schemeClr>
                </a:solidFill>
              </a:rPr>
            </a:br>
            <a:r>
              <a:rPr lang="en-US" dirty="0" smtClean="0">
                <a:solidFill>
                  <a:schemeClr val="accent1">
                    <a:satMod val="150000"/>
                  </a:schemeClr>
                </a:solidFill>
              </a:rPr>
              <a:t>Knowledge -&gt; faith -&gt; faith manifested</a:t>
            </a:r>
            <a:endParaRPr lang="en-US" dirty="0">
              <a:solidFill>
                <a:schemeClr val="accent1">
                  <a:satMod val="150000"/>
                </a:schemeClr>
              </a:solidFill>
            </a:endParaRPr>
          </a:p>
        </p:txBody>
      </p:sp>
      <p:sp>
        <p:nvSpPr>
          <p:cNvPr id="9" name="Oval 8"/>
          <p:cNvSpPr/>
          <p:nvPr/>
        </p:nvSpPr>
        <p:spPr>
          <a:xfrm>
            <a:off x="2143125" y="1500188"/>
            <a:ext cx="4714875" cy="535781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Diamond 9"/>
          <p:cNvSpPr/>
          <p:nvPr/>
        </p:nvSpPr>
        <p:spPr>
          <a:xfrm>
            <a:off x="2500313" y="2214563"/>
            <a:ext cx="4071937" cy="4357687"/>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Oval 10"/>
          <p:cNvSpPr/>
          <p:nvPr/>
        </p:nvSpPr>
        <p:spPr>
          <a:xfrm>
            <a:off x="3571875" y="3286125"/>
            <a:ext cx="1785938" cy="2143125"/>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TextBox 11"/>
          <p:cNvSpPr txBox="1">
            <a:spLocks noChangeArrowheads="1"/>
          </p:cNvSpPr>
          <p:nvPr/>
        </p:nvSpPr>
        <p:spPr bwMode="auto">
          <a:xfrm>
            <a:off x="3571875" y="3929063"/>
            <a:ext cx="1785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dirty="0"/>
              <a:t>The Word &amp; Will of God</a:t>
            </a:r>
          </a:p>
          <a:p>
            <a:pPr algn="ctr"/>
            <a:r>
              <a:rPr lang="en-US" sz="2400" b="1" dirty="0"/>
              <a:t>‘Seed’</a:t>
            </a:r>
          </a:p>
        </p:txBody>
      </p:sp>
      <p:sp>
        <p:nvSpPr>
          <p:cNvPr id="13" name="TextBox 12"/>
          <p:cNvSpPr txBox="1">
            <a:spLocks noChangeArrowheads="1"/>
          </p:cNvSpPr>
          <p:nvPr/>
        </p:nvSpPr>
        <p:spPr bwMode="auto">
          <a:xfrm rot="-2826191">
            <a:off x="3398044" y="3005931"/>
            <a:ext cx="803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dirty="0"/>
              <a:t>God</a:t>
            </a:r>
          </a:p>
        </p:txBody>
      </p:sp>
      <p:sp>
        <p:nvSpPr>
          <p:cNvPr id="14" name="TextBox 13"/>
          <p:cNvSpPr txBox="1">
            <a:spLocks noChangeArrowheads="1"/>
          </p:cNvSpPr>
          <p:nvPr/>
        </p:nvSpPr>
        <p:spPr bwMode="auto">
          <a:xfrm rot="2799861">
            <a:off x="2956720" y="5063331"/>
            <a:ext cx="1350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dirty="0"/>
              <a:t>Purpose</a:t>
            </a:r>
          </a:p>
        </p:txBody>
      </p:sp>
      <p:sp>
        <p:nvSpPr>
          <p:cNvPr id="15" name="TextBox 14"/>
          <p:cNvSpPr txBox="1">
            <a:spLocks noChangeArrowheads="1"/>
          </p:cNvSpPr>
          <p:nvPr/>
        </p:nvSpPr>
        <p:spPr bwMode="auto">
          <a:xfrm rot="-2826191">
            <a:off x="5041106" y="5006182"/>
            <a:ext cx="80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dirty="0"/>
              <a:t>Man</a:t>
            </a:r>
          </a:p>
        </p:txBody>
      </p:sp>
      <p:sp>
        <p:nvSpPr>
          <p:cNvPr id="16" name="TextBox 15"/>
          <p:cNvSpPr txBox="1">
            <a:spLocks noChangeArrowheads="1"/>
          </p:cNvSpPr>
          <p:nvPr/>
        </p:nvSpPr>
        <p:spPr bwMode="auto">
          <a:xfrm rot="2796712">
            <a:off x="4805363" y="3059113"/>
            <a:ext cx="9509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dirty="0"/>
              <a:t>Jesus</a:t>
            </a:r>
          </a:p>
        </p:txBody>
      </p:sp>
      <p:sp>
        <p:nvSpPr>
          <p:cNvPr id="17" name="TextBox 16"/>
          <p:cNvSpPr txBox="1">
            <a:spLocks noChangeArrowheads="1"/>
          </p:cNvSpPr>
          <p:nvPr/>
        </p:nvSpPr>
        <p:spPr bwMode="auto">
          <a:xfrm>
            <a:off x="3500438" y="1785938"/>
            <a:ext cx="214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u="sng" dirty="0">
                <a:solidFill>
                  <a:srgbClr val="002060"/>
                </a:solidFill>
              </a:rPr>
              <a:t>This is our Life</a:t>
            </a:r>
          </a:p>
        </p:txBody>
      </p:sp>
      <p:sp>
        <p:nvSpPr>
          <p:cNvPr id="18" name="Right Arrow 17"/>
          <p:cNvSpPr/>
          <p:nvPr/>
        </p:nvSpPr>
        <p:spPr>
          <a:xfrm rot="19657534">
            <a:off x="6729413" y="2454275"/>
            <a:ext cx="642937" cy="3571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Right Arrow 19"/>
          <p:cNvSpPr/>
          <p:nvPr/>
        </p:nvSpPr>
        <p:spPr>
          <a:xfrm rot="21285462">
            <a:off x="6943725" y="3814763"/>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ight Arrow 20"/>
          <p:cNvSpPr/>
          <p:nvPr/>
        </p:nvSpPr>
        <p:spPr>
          <a:xfrm rot="1614082">
            <a:off x="6618288" y="5483225"/>
            <a:ext cx="642937" cy="3571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Right Arrow 21"/>
          <p:cNvSpPr/>
          <p:nvPr/>
        </p:nvSpPr>
        <p:spPr>
          <a:xfrm rot="10800000">
            <a:off x="1547813" y="3798888"/>
            <a:ext cx="642937"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Right Arrow 22"/>
          <p:cNvSpPr/>
          <p:nvPr/>
        </p:nvSpPr>
        <p:spPr>
          <a:xfrm rot="12519576">
            <a:off x="1808163" y="2574925"/>
            <a:ext cx="642937" cy="3571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ight Arrow 23"/>
          <p:cNvSpPr/>
          <p:nvPr/>
        </p:nvSpPr>
        <p:spPr>
          <a:xfrm rot="8948752">
            <a:off x="1689100" y="5224463"/>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p:bldP spid="16" grpId="0"/>
      <p:bldP spid="17" grpId="0"/>
      <p:bldP spid="18" grpId="0" animBg="1"/>
      <p:bldP spid="20" grpId="0" animBg="1"/>
      <p:bldP spid="21" grpId="0" animBg="1"/>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Core Beliefs and God Manifestation.</a:t>
            </a:r>
            <a:endParaRPr lang="en-US" dirty="0">
              <a:solidFill>
                <a:schemeClr val="accent1">
                  <a:satMod val="150000"/>
                </a:schemeClr>
              </a:solidFill>
            </a:endParaRPr>
          </a:p>
        </p:txBody>
      </p:sp>
      <p:grpSp>
        <p:nvGrpSpPr>
          <p:cNvPr id="4" name="Group 45"/>
          <p:cNvGrpSpPr>
            <a:grpSpLocks/>
          </p:cNvGrpSpPr>
          <p:nvPr/>
        </p:nvGrpSpPr>
        <p:grpSpPr bwMode="auto">
          <a:xfrm>
            <a:off x="107950" y="3141663"/>
            <a:ext cx="4248150" cy="3382962"/>
            <a:chOff x="4716016" y="2636912"/>
            <a:chExt cx="4248472" cy="3384376"/>
          </a:xfrm>
        </p:grpSpPr>
        <p:grpSp>
          <p:nvGrpSpPr>
            <p:cNvPr id="30728" name="Group 25"/>
            <p:cNvGrpSpPr>
              <a:grpSpLocks/>
            </p:cNvGrpSpPr>
            <p:nvPr/>
          </p:nvGrpSpPr>
          <p:grpSpPr bwMode="auto">
            <a:xfrm>
              <a:off x="4716016" y="2636912"/>
              <a:ext cx="4248472" cy="3384376"/>
              <a:chOff x="1428728" y="1700808"/>
              <a:chExt cx="6158641" cy="4968552"/>
            </a:xfrm>
          </p:grpSpPr>
          <p:sp>
            <p:nvSpPr>
              <p:cNvPr id="27" name="Oval 26"/>
              <p:cNvSpPr/>
              <p:nvPr/>
            </p:nvSpPr>
            <p:spPr>
              <a:xfrm>
                <a:off x="2123761" y="1700808"/>
                <a:ext cx="4715642" cy="496855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8" name="Diamond 27"/>
              <p:cNvSpPr/>
              <p:nvPr/>
            </p:nvSpPr>
            <p:spPr>
              <a:xfrm rot="2695308">
                <a:off x="2390728" y="2150798"/>
                <a:ext cx="4151789" cy="4196807"/>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30732" name="TextBox 30"/>
              <p:cNvSpPr txBox="1">
                <a:spLocks noChangeArrowheads="1"/>
              </p:cNvSpPr>
              <p:nvPr/>
            </p:nvSpPr>
            <p:spPr bwMode="auto">
              <a:xfrm>
                <a:off x="3620787" y="2852936"/>
                <a:ext cx="1774524"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Eagle - Dan</a:t>
                </a:r>
              </a:p>
            </p:txBody>
          </p:sp>
          <p:sp>
            <p:nvSpPr>
              <p:cNvPr id="30733" name="TextBox 31"/>
              <p:cNvSpPr txBox="1">
                <a:spLocks noChangeArrowheads="1"/>
              </p:cNvSpPr>
              <p:nvPr/>
            </p:nvSpPr>
            <p:spPr bwMode="auto">
              <a:xfrm rot="5400000">
                <a:off x="2054711" y="4014861"/>
                <a:ext cx="2325704"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Ox - Ephraim</a:t>
                </a:r>
              </a:p>
            </p:txBody>
          </p:sp>
          <p:sp>
            <p:nvSpPr>
              <p:cNvPr id="30734" name="TextBox 32"/>
              <p:cNvSpPr txBox="1">
                <a:spLocks noChangeArrowheads="1"/>
              </p:cNvSpPr>
              <p:nvPr/>
            </p:nvSpPr>
            <p:spPr bwMode="auto">
              <a:xfrm>
                <a:off x="3307635" y="5229199"/>
                <a:ext cx="2296441"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Man – Rueben</a:t>
                </a:r>
              </a:p>
            </p:txBody>
          </p:sp>
          <p:sp>
            <p:nvSpPr>
              <p:cNvPr id="30735" name="TextBox 33"/>
              <p:cNvSpPr txBox="1">
                <a:spLocks noChangeArrowheads="1"/>
              </p:cNvSpPr>
              <p:nvPr/>
            </p:nvSpPr>
            <p:spPr bwMode="auto">
              <a:xfrm rot="5400000">
                <a:off x="4772677" y="4014863"/>
                <a:ext cx="1691422"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Lion - Judah</a:t>
                </a:r>
              </a:p>
            </p:txBody>
          </p:sp>
          <p:sp>
            <p:nvSpPr>
              <p:cNvPr id="30736" name="TextBox 34"/>
              <p:cNvSpPr txBox="1">
                <a:spLocks noChangeArrowheads="1"/>
              </p:cNvSpPr>
              <p:nvPr/>
            </p:nvSpPr>
            <p:spPr bwMode="auto">
              <a:xfrm>
                <a:off x="3203252" y="1988840"/>
                <a:ext cx="2505210"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dirty="0">
                    <a:solidFill>
                      <a:srgbClr val="002060"/>
                    </a:solidFill>
                  </a:rPr>
                  <a:t>The Camp of Israel</a:t>
                </a:r>
              </a:p>
            </p:txBody>
          </p:sp>
          <p:sp>
            <p:nvSpPr>
              <p:cNvPr id="36" name="Right Arrow 35"/>
              <p:cNvSpPr/>
              <p:nvPr/>
            </p:nvSpPr>
            <p:spPr>
              <a:xfrm rot="19657534">
                <a:off x="6609260" y="2453901"/>
                <a:ext cx="644402"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37" name="Right Arrow 36"/>
              <p:cNvSpPr/>
              <p:nvPr/>
            </p:nvSpPr>
            <p:spPr>
              <a:xfrm rot="21285462">
                <a:off x="6945269" y="3815531"/>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38" name="Right Arrow 37"/>
              <p:cNvSpPr/>
              <p:nvPr/>
            </p:nvSpPr>
            <p:spPr>
              <a:xfrm rot="1614082">
                <a:off x="6618465" y="5484928"/>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39" name="Right Arrow 38"/>
              <p:cNvSpPr/>
              <p:nvPr/>
            </p:nvSpPr>
            <p:spPr>
              <a:xfrm rot="10800000">
                <a:off x="1428728" y="3871489"/>
                <a:ext cx="642101"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0" name="Right Arrow 39"/>
              <p:cNvSpPr/>
              <p:nvPr/>
            </p:nvSpPr>
            <p:spPr>
              <a:xfrm rot="12519576">
                <a:off x="1688791" y="2647421"/>
                <a:ext cx="644402" cy="35672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1" name="Right Arrow 40"/>
              <p:cNvSpPr/>
              <p:nvPr/>
            </p:nvSpPr>
            <p:spPr>
              <a:xfrm rot="8948752">
                <a:off x="1688791" y="5296072"/>
                <a:ext cx="644402" cy="35906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30743" name="TextBox 29"/>
              <p:cNvSpPr txBox="1">
                <a:spLocks noChangeArrowheads="1"/>
              </p:cNvSpPr>
              <p:nvPr/>
            </p:nvSpPr>
            <p:spPr bwMode="auto">
              <a:xfrm>
                <a:off x="3620787" y="3815085"/>
                <a:ext cx="1605768" cy="76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The Tabernacle</a:t>
                </a:r>
              </a:p>
            </p:txBody>
          </p:sp>
        </p:grpSp>
        <p:sp>
          <p:nvSpPr>
            <p:cNvPr id="42" name="Rectangle 41"/>
            <p:cNvSpPr/>
            <p:nvPr/>
          </p:nvSpPr>
          <p:spPr>
            <a:xfrm>
              <a:off x="6155988" y="3861386"/>
              <a:ext cx="1224055" cy="105295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white"/>
                </a:solidFill>
              </a:endParaRPr>
            </a:p>
          </p:txBody>
        </p:sp>
      </p:grpSp>
      <p:sp>
        <p:nvSpPr>
          <p:cNvPr id="44" name="TextBox 43"/>
          <p:cNvSpPr txBox="1">
            <a:spLocks noChangeArrowheads="1"/>
          </p:cNvSpPr>
          <p:nvPr/>
        </p:nvSpPr>
        <p:spPr bwMode="auto">
          <a:xfrm>
            <a:off x="107950" y="1628775"/>
            <a:ext cx="4032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dirty="0">
                <a:solidFill>
                  <a:prstClr val="white"/>
                </a:solidFill>
              </a:rPr>
              <a:t>And let them make me a sanctuary; </a:t>
            </a:r>
            <a:r>
              <a:rPr lang="en-US" b="1" u="sng" dirty="0">
                <a:solidFill>
                  <a:prstClr val="white"/>
                </a:solidFill>
              </a:rPr>
              <a:t>that I may dwell among them</a:t>
            </a:r>
            <a:r>
              <a:rPr lang="en-US" dirty="0">
                <a:solidFill>
                  <a:prstClr val="white"/>
                </a:solidFill>
              </a:rPr>
              <a:t>”  </a:t>
            </a:r>
            <a:r>
              <a:rPr lang="en-US" dirty="0">
                <a:solidFill>
                  <a:srgbClr val="FF0000"/>
                </a:solidFill>
              </a:rPr>
              <a:t>Exod.25:8</a:t>
            </a:r>
            <a:r>
              <a:rPr lang="en-US" dirty="0">
                <a:solidFill>
                  <a:prstClr val="white"/>
                </a:solidFill>
              </a:rPr>
              <a:t> </a:t>
            </a:r>
            <a:endParaRPr lang="en-AU" dirty="0">
              <a:solidFill>
                <a:prstClr val="white"/>
              </a:solidFill>
            </a:endParaRPr>
          </a:p>
        </p:txBody>
      </p:sp>
      <p:sp>
        <p:nvSpPr>
          <p:cNvPr id="45" name="TextBox 44"/>
          <p:cNvSpPr txBox="1">
            <a:spLocks noChangeArrowheads="1"/>
          </p:cNvSpPr>
          <p:nvPr/>
        </p:nvSpPr>
        <p:spPr bwMode="auto">
          <a:xfrm>
            <a:off x="4932363" y="1628775"/>
            <a:ext cx="4032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b="1" dirty="0">
                <a:solidFill>
                  <a:prstClr val="white"/>
                </a:solidFill>
              </a:rPr>
              <a:t>Know ye not that </a:t>
            </a:r>
            <a:r>
              <a:rPr lang="en-US" b="1" u="sng" dirty="0">
                <a:solidFill>
                  <a:prstClr val="white"/>
                </a:solidFill>
              </a:rPr>
              <a:t>ye are the temple of God</a:t>
            </a:r>
            <a:r>
              <a:rPr lang="en-US" dirty="0">
                <a:solidFill>
                  <a:prstClr val="white"/>
                </a:solidFill>
              </a:rPr>
              <a:t>, and that </a:t>
            </a:r>
            <a:r>
              <a:rPr lang="en-US" sz="2400" b="1" dirty="0">
                <a:solidFill>
                  <a:prstClr val="white"/>
                </a:solidFill>
              </a:rPr>
              <a:t>the Spirit of God</a:t>
            </a:r>
            <a:r>
              <a:rPr lang="en-US" b="1" dirty="0">
                <a:solidFill>
                  <a:prstClr val="white"/>
                </a:solidFill>
              </a:rPr>
              <a:t> dwelleth in you</a:t>
            </a:r>
            <a:r>
              <a:rPr lang="en-US" dirty="0">
                <a:solidFill>
                  <a:prstClr val="white"/>
                </a:solidFill>
              </a:rPr>
              <a:t>“  </a:t>
            </a:r>
            <a:r>
              <a:rPr lang="en-US" dirty="0">
                <a:solidFill>
                  <a:srgbClr val="FF0000"/>
                </a:solidFill>
              </a:rPr>
              <a:t>1.Cor.3:16</a:t>
            </a:r>
            <a:endParaRPr lang="en-AU" dirty="0">
              <a:solidFill>
                <a:prstClr val="black"/>
              </a:solidFill>
            </a:endParaRPr>
          </a:p>
        </p:txBody>
      </p:sp>
      <p:grpSp>
        <p:nvGrpSpPr>
          <p:cNvPr id="5" name="Group 4"/>
          <p:cNvGrpSpPr/>
          <p:nvPr/>
        </p:nvGrpSpPr>
        <p:grpSpPr>
          <a:xfrm>
            <a:off x="4787900" y="3141663"/>
            <a:ext cx="4248150" cy="4165600"/>
            <a:chOff x="4787900" y="3141663"/>
            <a:chExt cx="4248150" cy="4165600"/>
          </a:xfrm>
        </p:grpSpPr>
        <p:sp>
          <p:nvSpPr>
            <p:cNvPr id="9" name="Oval 8"/>
            <p:cNvSpPr/>
            <p:nvPr/>
          </p:nvSpPr>
          <p:spPr bwMode="auto">
            <a:xfrm>
              <a:off x="5267325" y="3141663"/>
              <a:ext cx="3252788" cy="338296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0" name="Diamond 9"/>
            <p:cNvSpPr/>
            <p:nvPr/>
          </p:nvSpPr>
          <p:spPr bwMode="auto">
            <a:xfrm rot="2695308">
              <a:off x="5424488" y="3429000"/>
              <a:ext cx="2863850" cy="2859088"/>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2" name="TextBox 11"/>
            <p:cNvSpPr txBox="1"/>
            <p:nvPr/>
          </p:nvSpPr>
          <p:spPr bwMode="auto">
            <a:xfrm>
              <a:off x="6299200" y="4581525"/>
              <a:ext cx="1108075" cy="738188"/>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solidFill>
                    <a:prstClr val="black"/>
                  </a:solidFill>
                  <a:latin typeface="Corbel"/>
                  <a:cs typeface="+mn-cs"/>
                </a:rPr>
                <a:t>The Word &amp; Will of God</a:t>
              </a:r>
            </a:p>
            <a:p>
              <a:pPr algn="ctr" fontAlgn="auto">
                <a:spcBef>
                  <a:spcPts val="0"/>
                </a:spcBef>
                <a:spcAft>
                  <a:spcPts val="0"/>
                </a:spcAft>
                <a:defRPr/>
              </a:pPr>
              <a:r>
                <a:rPr lang="en-US" sz="1400" b="1" dirty="0">
                  <a:solidFill>
                    <a:prstClr val="black"/>
                  </a:solidFill>
                  <a:latin typeface="Corbel"/>
                  <a:cs typeface="+mn-cs"/>
                </a:rPr>
                <a:t>= Seed</a:t>
              </a:r>
            </a:p>
          </p:txBody>
        </p:sp>
        <p:sp>
          <p:nvSpPr>
            <p:cNvPr id="30747" name="TextBox 12"/>
            <p:cNvSpPr txBox="1">
              <a:spLocks noChangeArrowheads="1"/>
            </p:cNvSpPr>
            <p:nvPr/>
          </p:nvSpPr>
          <p:spPr bwMode="auto">
            <a:xfrm>
              <a:off x="6608397" y="3926274"/>
              <a:ext cx="553982" cy="2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God</a:t>
              </a:r>
            </a:p>
          </p:txBody>
        </p:sp>
        <p:sp>
          <p:nvSpPr>
            <p:cNvPr id="30748" name="TextBox 13"/>
            <p:cNvSpPr txBox="1">
              <a:spLocks noChangeArrowheads="1"/>
            </p:cNvSpPr>
            <p:nvPr/>
          </p:nvSpPr>
          <p:spPr bwMode="auto">
            <a:xfrm rot="5400000">
              <a:off x="5585763" y="4791700"/>
              <a:ext cx="920655"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Purpose</a:t>
              </a:r>
            </a:p>
          </p:txBody>
        </p:sp>
        <p:sp>
          <p:nvSpPr>
            <p:cNvPr id="30749" name="TextBox 14"/>
            <p:cNvSpPr txBox="1">
              <a:spLocks noChangeArrowheads="1"/>
            </p:cNvSpPr>
            <p:nvPr/>
          </p:nvSpPr>
          <p:spPr bwMode="auto">
            <a:xfrm>
              <a:off x="6608397" y="5544534"/>
              <a:ext cx="546372" cy="2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Man</a:t>
              </a:r>
            </a:p>
          </p:txBody>
        </p:sp>
        <p:sp>
          <p:nvSpPr>
            <p:cNvPr id="30750" name="TextBox 15"/>
            <p:cNvSpPr txBox="1">
              <a:spLocks noChangeArrowheads="1"/>
            </p:cNvSpPr>
            <p:nvPr/>
          </p:nvSpPr>
          <p:spPr bwMode="auto">
            <a:xfrm rot="5400000">
              <a:off x="7451713" y="4788101"/>
              <a:ext cx="647577"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solidFill>
                    <a:prstClr val="black"/>
                  </a:solidFill>
                </a:rPr>
                <a:t>Jesus</a:t>
              </a:r>
            </a:p>
          </p:txBody>
        </p:sp>
        <p:sp>
          <p:nvSpPr>
            <p:cNvPr id="30751" name="TextBox 16"/>
            <p:cNvSpPr txBox="1">
              <a:spLocks noChangeArrowheads="1"/>
            </p:cNvSpPr>
            <p:nvPr/>
          </p:nvSpPr>
          <p:spPr bwMode="auto">
            <a:xfrm>
              <a:off x="6161365" y="3337816"/>
              <a:ext cx="1478310" cy="396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dirty="0">
                  <a:solidFill>
                    <a:srgbClr val="002060"/>
                  </a:solidFill>
                </a:rPr>
                <a:t>This is our Life</a:t>
              </a: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p:txBody>
        </p:sp>
        <p:sp>
          <p:nvSpPr>
            <p:cNvPr id="18" name="Right Arrow 17"/>
            <p:cNvSpPr/>
            <p:nvPr/>
          </p:nvSpPr>
          <p:spPr bwMode="auto">
            <a:xfrm rot="19657534">
              <a:off x="8361363" y="3654425"/>
              <a:ext cx="444500" cy="244475"/>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0" name="Right Arrow 19"/>
            <p:cNvSpPr/>
            <p:nvPr/>
          </p:nvSpPr>
          <p:spPr bwMode="auto">
            <a:xfrm rot="21285462">
              <a:off x="8593138" y="4581525"/>
              <a:ext cx="442912"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Right Arrow 20"/>
            <p:cNvSpPr/>
            <p:nvPr/>
          </p:nvSpPr>
          <p:spPr bwMode="auto">
            <a:xfrm rot="1614082">
              <a:off x="8367713" y="5718175"/>
              <a:ext cx="442912"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2" name="Right Arrow 21"/>
            <p:cNvSpPr/>
            <p:nvPr/>
          </p:nvSpPr>
          <p:spPr bwMode="auto">
            <a:xfrm rot="10800000">
              <a:off x="4787900" y="4619625"/>
              <a:ext cx="442913"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3" name="Right Arrow 22"/>
            <p:cNvSpPr/>
            <p:nvPr/>
          </p:nvSpPr>
          <p:spPr bwMode="auto">
            <a:xfrm rot="12519576">
              <a:off x="4967288" y="3786188"/>
              <a:ext cx="444500" cy="2428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4" name="Right Arrow 23"/>
            <p:cNvSpPr/>
            <p:nvPr/>
          </p:nvSpPr>
          <p:spPr bwMode="auto">
            <a:xfrm rot="8948752">
              <a:off x="4967288" y="5591175"/>
              <a:ext cx="444500"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7" name="Rectangle 46"/>
            <p:cNvSpPr/>
            <p:nvPr/>
          </p:nvSpPr>
          <p:spPr>
            <a:xfrm>
              <a:off x="6227763" y="4365625"/>
              <a:ext cx="1296987" cy="105251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white"/>
                </a:solidFill>
              </a:endParaRPr>
            </a:p>
          </p:txBody>
        </p:sp>
      </p:grpSp>
    </p:spTree>
    <p:extLst>
      <p:ext uri="{BB962C8B-B14F-4D97-AF65-F5344CB8AC3E}">
        <p14:creationId xmlns:p14="http://schemas.microsoft.com/office/powerpoint/2010/main" val="38359647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lstStyle/>
          <a:p>
            <a:pPr fontAlgn="auto">
              <a:spcAft>
                <a:spcPts val="0"/>
              </a:spcAft>
              <a:defRPr/>
            </a:pPr>
            <a:r>
              <a:rPr lang="en-US" dirty="0" smtClean="0">
                <a:solidFill>
                  <a:schemeClr val="accent1">
                    <a:satMod val="150000"/>
                  </a:schemeClr>
                </a:solidFill>
              </a:rPr>
              <a:t>Is the Truth really that simple ?</a:t>
            </a:r>
            <a:endParaRPr lang="en-US" dirty="0">
              <a:solidFill>
                <a:schemeClr val="accent1">
                  <a:satMod val="150000"/>
                </a:schemeClr>
              </a:solidFill>
            </a:endParaRPr>
          </a:p>
        </p:txBody>
      </p:sp>
      <p:sp>
        <p:nvSpPr>
          <p:cNvPr id="3" name="Content Placeholder 2"/>
          <p:cNvSpPr>
            <a:spLocks noGrp="1"/>
          </p:cNvSpPr>
          <p:nvPr>
            <p:ph idx="1"/>
          </p:nvPr>
        </p:nvSpPr>
        <p:spPr>
          <a:xfrm>
            <a:off x="0" y="1484784"/>
            <a:ext cx="9001125" cy="5373216"/>
          </a:xfrm>
        </p:spPr>
        <p:txBody>
          <a:bodyPr rtlCol="0">
            <a:normAutofit fontScale="77500" lnSpcReduction="20000"/>
          </a:bodyPr>
          <a:lstStyle/>
          <a:p>
            <a:pPr marL="438912" indent="-320040" fontAlgn="auto">
              <a:spcBef>
                <a:spcPts val="0"/>
              </a:spcBef>
              <a:spcAft>
                <a:spcPts val="0"/>
              </a:spcAft>
              <a:buClrTx/>
              <a:buFont typeface="Wingdings 2"/>
              <a:buChar char=""/>
              <a:defRPr/>
            </a:pPr>
            <a:r>
              <a:rPr lang="en-US" sz="3100" b="1" dirty="0" smtClean="0">
                <a:solidFill>
                  <a:srgbClr val="0070C0"/>
                </a:solidFill>
              </a:rPr>
              <a:t>Yes ! … The core truths of God really are that simple.</a:t>
            </a:r>
          </a:p>
          <a:p>
            <a:pPr marL="438912" indent="-320040" fontAlgn="auto">
              <a:spcBef>
                <a:spcPts val="0"/>
              </a:spcBef>
              <a:spcAft>
                <a:spcPts val="0"/>
              </a:spcAft>
              <a:buClrTx/>
              <a:buFont typeface="Wingdings 2"/>
              <a:buChar char=""/>
              <a:defRPr/>
            </a:pPr>
            <a:endParaRPr lang="en-US" sz="1000" dirty="0" smtClean="0"/>
          </a:p>
          <a:p>
            <a:pPr marL="438912" indent="-320040" fontAlgn="auto">
              <a:spcBef>
                <a:spcPts val="0"/>
              </a:spcBef>
              <a:spcAft>
                <a:spcPts val="0"/>
              </a:spcAft>
              <a:buClrTx/>
              <a:buFont typeface="Wingdings 2"/>
              <a:buChar char=""/>
              <a:defRPr/>
            </a:pPr>
            <a:r>
              <a:rPr lang="en-US" sz="2800" dirty="0" smtClean="0"/>
              <a:t>Unfortunately, in our teaching and preaching efforts we often complicate the truth by not emphasizing these core concepts and ideas, which can give such meaning and hope to a ‘blinded’ humanity.</a:t>
            </a:r>
          </a:p>
          <a:p>
            <a:pPr marL="438912" indent="-320040" fontAlgn="auto">
              <a:spcBef>
                <a:spcPts val="0"/>
              </a:spcBef>
              <a:spcAft>
                <a:spcPts val="0"/>
              </a:spcAft>
              <a:buClrTx/>
              <a:buFont typeface="Wingdings 2"/>
              <a:buChar char=""/>
              <a:defRPr/>
            </a:pPr>
            <a:endParaRPr lang="en-US" sz="1000" dirty="0" smtClean="0"/>
          </a:p>
          <a:p>
            <a:pPr marL="438912" indent="-320040" fontAlgn="auto">
              <a:spcBef>
                <a:spcPts val="0"/>
              </a:spcBef>
              <a:spcAft>
                <a:spcPts val="0"/>
              </a:spcAft>
              <a:buClrTx/>
              <a:buFont typeface="Wingdings 2"/>
              <a:buChar char=""/>
              <a:defRPr/>
            </a:pPr>
            <a:r>
              <a:rPr lang="en-US" sz="3100" dirty="0" smtClean="0"/>
              <a:t>Perhaps we need to review our approach when preaching the word. </a:t>
            </a:r>
            <a:r>
              <a:rPr lang="en-US" sz="3100" u="sng" dirty="0" smtClean="0"/>
              <a:t>The Prophets/Apostles had a simple yet powerful message</a:t>
            </a:r>
            <a:r>
              <a:rPr lang="en-US" sz="3100" dirty="0" smtClean="0"/>
              <a:t>.</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Char char=""/>
              <a:defRPr/>
            </a:pPr>
            <a:r>
              <a:rPr lang="en-US" sz="2800" b="1" dirty="0" smtClean="0"/>
              <a:t>It is the churches who have the complicated philosophy &amp; theology, not us. Our beliefs and principles are quite simple.</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Char char=""/>
              <a:defRPr/>
            </a:pPr>
            <a:r>
              <a:rPr lang="en-US" dirty="0" smtClean="0">
                <a:solidFill>
                  <a:srgbClr val="0070C0"/>
                </a:solidFill>
              </a:rPr>
              <a:t>The challenge we face is overcoming </a:t>
            </a:r>
            <a:r>
              <a:rPr lang="en-US" u="sng" dirty="0" smtClean="0">
                <a:solidFill>
                  <a:srgbClr val="0070C0"/>
                </a:solidFill>
              </a:rPr>
              <a:t>ingrained and indoctrinated prejudices and beliefs</a:t>
            </a:r>
            <a:r>
              <a:rPr lang="en-US" dirty="0" smtClean="0">
                <a:solidFill>
                  <a:srgbClr val="0070C0"/>
                </a:solidFill>
              </a:rPr>
              <a:t>, coupled with widespread </a:t>
            </a:r>
            <a:r>
              <a:rPr lang="en-US" u="sng" dirty="0" smtClean="0">
                <a:solidFill>
                  <a:srgbClr val="0070C0"/>
                </a:solidFill>
              </a:rPr>
              <a:t>ignorance</a:t>
            </a:r>
            <a:r>
              <a:rPr lang="en-US" dirty="0" smtClean="0">
                <a:solidFill>
                  <a:srgbClr val="0070C0"/>
                </a:solidFill>
              </a:rPr>
              <a:t> of what God has revealed.</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Char char=""/>
              <a:defRPr/>
            </a:pPr>
            <a:r>
              <a:rPr lang="en-US" sz="3100" dirty="0" smtClean="0"/>
              <a:t>Many of these prejudices have been widely propagated as Bible truth, without challenge, by churches and society at large.</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Char char=""/>
              <a:defRPr/>
            </a:pPr>
            <a:r>
              <a:rPr lang="en-US" sz="3100" dirty="0" smtClean="0"/>
              <a:t>Our duty is to educate ourselves, and then others in the ways of God, </a:t>
            </a:r>
            <a:r>
              <a:rPr lang="en-US" sz="3100" b="1" dirty="0" smtClean="0"/>
              <a:t>so that all base their faith in God’s revealed truths </a:t>
            </a:r>
            <a:r>
              <a:rPr lang="en-US" sz="3100" dirty="0" smtClean="0"/>
              <a:t>(word).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Some Basic Questions                       1/2         </a:t>
            </a:r>
            <a:endParaRPr lang="en-US" dirty="0">
              <a:solidFill>
                <a:schemeClr val="accent1">
                  <a:satMod val="150000"/>
                </a:schemeClr>
              </a:solidFill>
            </a:endParaRPr>
          </a:p>
        </p:txBody>
      </p:sp>
      <p:sp>
        <p:nvSpPr>
          <p:cNvPr id="3" name="Content Placeholder 2"/>
          <p:cNvSpPr>
            <a:spLocks noGrp="1"/>
          </p:cNvSpPr>
          <p:nvPr>
            <p:ph idx="1"/>
          </p:nvPr>
        </p:nvSpPr>
        <p:spPr>
          <a:xfrm>
            <a:off x="0" y="1484313"/>
            <a:ext cx="9144000" cy="5373687"/>
          </a:xfrm>
        </p:spPr>
        <p:txBody>
          <a:bodyPr rtlCol="0">
            <a:normAutofit fontScale="85000" lnSpcReduction="10000"/>
          </a:bodyPr>
          <a:lstStyle/>
          <a:p>
            <a:pPr marL="438912" indent="-320040" fontAlgn="auto">
              <a:spcBef>
                <a:spcPts val="0"/>
              </a:spcBef>
              <a:spcAft>
                <a:spcPts val="0"/>
              </a:spcAft>
              <a:buFont typeface="Wingdings 2"/>
              <a:buNone/>
              <a:defRPr/>
            </a:pPr>
            <a:r>
              <a:rPr lang="en-US" sz="2800" b="1" u="sng" dirty="0" smtClean="0"/>
              <a:t>Q.</a:t>
            </a:r>
            <a:r>
              <a:rPr lang="en-US" sz="2800" dirty="0" smtClean="0"/>
              <a:t> If it really is that simply, why do folks from  mainstream Christianity oppose us?</a:t>
            </a:r>
          </a:p>
          <a:p>
            <a:pPr marL="633222" indent="-514350" fontAlgn="auto">
              <a:spcBef>
                <a:spcPts val="0"/>
              </a:spcBef>
              <a:spcAft>
                <a:spcPts val="0"/>
              </a:spcAft>
              <a:buFont typeface="Wingdings 2"/>
              <a:buNone/>
              <a:defRPr/>
            </a:pPr>
            <a:endParaRPr lang="en-US" sz="1100" b="1" u="sng" dirty="0" smtClean="0">
              <a:solidFill>
                <a:srgbClr val="0070C0"/>
              </a:solidFill>
            </a:endParaRPr>
          </a:p>
          <a:p>
            <a:pPr marL="633222" indent="-514350" fontAlgn="auto">
              <a:lnSpc>
                <a:spcPct val="120000"/>
              </a:lnSpc>
              <a:spcBef>
                <a:spcPts val="0"/>
              </a:spcBef>
              <a:spcAft>
                <a:spcPts val="0"/>
              </a:spcAft>
              <a:buClrTx/>
              <a:buFont typeface="Wingdings 2"/>
              <a:buChar char=""/>
              <a:defRPr/>
            </a:pPr>
            <a:r>
              <a:rPr lang="en-US" sz="2800" dirty="0" smtClean="0">
                <a:solidFill>
                  <a:srgbClr val="0070C0"/>
                </a:solidFill>
              </a:rPr>
              <a:t>Because we claim and proclaim that the main stream churches  hold a corrupted view of (almost) every one of these 5 core beliefs.  </a:t>
            </a:r>
          </a:p>
          <a:p>
            <a:pPr marL="633222" indent="-514350" fontAlgn="auto">
              <a:lnSpc>
                <a:spcPct val="120000"/>
              </a:lnSpc>
              <a:spcBef>
                <a:spcPts val="0"/>
              </a:spcBef>
              <a:spcAft>
                <a:spcPts val="0"/>
              </a:spcAft>
              <a:buClrTx/>
              <a:buFont typeface="Wingdings 2"/>
              <a:buChar char=""/>
              <a:defRPr/>
            </a:pPr>
            <a:r>
              <a:rPr lang="en-US" sz="2800" dirty="0" smtClean="0"/>
              <a:t>We further claim that their belief’s in many other areas are a mixture of truth and error, that is, a blending of scriptural truth and (pagan) superstition or philosophical speculation.</a:t>
            </a:r>
          </a:p>
          <a:p>
            <a:pPr marL="633222" indent="-514350" fontAlgn="auto">
              <a:lnSpc>
                <a:spcPct val="120000"/>
              </a:lnSpc>
              <a:spcBef>
                <a:spcPts val="0"/>
              </a:spcBef>
              <a:spcAft>
                <a:spcPts val="0"/>
              </a:spcAft>
              <a:buClrTx/>
              <a:buFont typeface="Wingdings 2"/>
              <a:buChar char=""/>
              <a:defRPr/>
            </a:pPr>
            <a:r>
              <a:rPr lang="en-US" sz="2800" b="1" u="sng" dirty="0" smtClean="0">
                <a:solidFill>
                  <a:srgbClr val="0070C0"/>
                </a:solidFill>
              </a:rPr>
              <a:t>Because we believe they hold corrupted views of these core teachings of the scriptures, we are not prepared to say their position is acceptable with God, and can save, or that it doesn’t really matter, etc</a:t>
            </a:r>
            <a:r>
              <a:rPr lang="en-US" sz="2800" dirty="0" smtClean="0">
                <a:solidFill>
                  <a:srgbClr val="0070C0"/>
                </a:solidFill>
              </a:rPr>
              <a:t>.</a:t>
            </a:r>
          </a:p>
          <a:p>
            <a:pPr marL="633222" indent="-514350" fontAlgn="auto">
              <a:lnSpc>
                <a:spcPct val="120000"/>
              </a:lnSpc>
              <a:spcBef>
                <a:spcPts val="0"/>
              </a:spcBef>
              <a:spcAft>
                <a:spcPts val="0"/>
              </a:spcAft>
              <a:buClrTx/>
              <a:buFont typeface="Wingdings 2"/>
              <a:buChar char=""/>
              <a:defRPr/>
            </a:pPr>
            <a:r>
              <a:rPr lang="en-US" sz="2800" dirty="0" smtClean="0">
                <a:solidFill>
                  <a:srgbClr val="0070C0"/>
                </a:solidFill>
              </a:rPr>
              <a:t>In taking this stand, we therefore challenge the authority of their position as true ‘churches of God’, and their relationship with God.</a:t>
            </a: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a:solidFill>
                  <a:schemeClr val="accent1">
                    <a:satMod val="150000"/>
                  </a:schemeClr>
                </a:solidFill>
              </a:rPr>
              <a:t>Some Basic </a:t>
            </a:r>
            <a:r>
              <a:rPr lang="en-US" dirty="0" smtClean="0">
                <a:solidFill>
                  <a:schemeClr val="accent1">
                    <a:satMod val="150000"/>
                  </a:schemeClr>
                </a:solidFill>
              </a:rPr>
              <a:t>Questions                       2/2</a:t>
            </a:r>
            <a:endParaRPr lang="en-US" dirty="0">
              <a:solidFill>
                <a:schemeClr val="accent1">
                  <a:satMod val="150000"/>
                </a:schemeClr>
              </a:solidFill>
            </a:endParaRPr>
          </a:p>
        </p:txBody>
      </p:sp>
      <p:sp>
        <p:nvSpPr>
          <p:cNvPr id="3" name="Content Placeholder 2"/>
          <p:cNvSpPr>
            <a:spLocks noGrp="1"/>
          </p:cNvSpPr>
          <p:nvPr>
            <p:ph idx="1"/>
          </p:nvPr>
        </p:nvSpPr>
        <p:spPr>
          <a:xfrm>
            <a:off x="0" y="1484313"/>
            <a:ext cx="9144000" cy="5373687"/>
          </a:xfrm>
        </p:spPr>
        <p:txBody>
          <a:bodyPr rtlCol="0">
            <a:normAutofit fontScale="85000" lnSpcReduction="20000"/>
          </a:bodyPr>
          <a:lstStyle/>
          <a:p>
            <a:pPr marL="438912" indent="-320040" fontAlgn="auto">
              <a:spcBef>
                <a:spcPts val="0"/>
              </a:spcBef>
              <a:spcAft>
                <a:spcPts val="0"/>
              </a:spcAft>
              <a:buFont typeface="Wingdings 2"/>
              <a:buNone/>
              <a:defRPr/>
            </a:pPr>
            <a:r>
              <a:rPr lang="en-US" sz="2800" b="1" u="sng" dirty="0" smtClean="0"/>
              <a:t>Q.</a:t>
            </a:r>
            <a:r>
              <a:rPr lang="en-US" sz="2800" dirty="0" smtClean="0"/>
              <a:t> Do we believe that doctrinal purity saves us? Is our religion one of intellectual striving, or of salvation by works?</a:t>
            </a:r>
          </a:p>
          <a:p>
            <a:pPr marL="438912" indent="-320040" fontAlgn="auto">
              <a:spcBef>
                <a:spcPts val="0"/>
              </a:spcBef>
              <a:spcAft>
                <a:spcPts val="0"/>
              </a:spcAft>
              <a:buFont typeface="Wingdings 2"/>
              <a:buNone/>
              <a:defRPr/>
            </a:pPr>
            <a:endParaRPr lang="en-US" sz="1100" b="1" u="sng" dirty="0" smtClean="0">
              <a:solidFill>
                <a:srgbClr val="0070C0"/>
              </a:solidFill>
            </a:endParaRPr>
          </a:p>
          <a:p>
            <a:pPr marL="633222" indent="-514350" fontAlgn="auto">
              <a:lnSpc>
                <a:spcPct val="120000"/>
              </a:lnSpc>
              <a:spcBef>
                <a:spcPts val="0"/>
              </a:spcBef>
              <a:spcAft>
                <a:spcPts val="0"/>
              </a:spcAft>
              <a:buClrTx/>
              <a:buFont typeface="Wingdings 2"/>
              <a:buChar char=""/>
              <a:defRPr/>
            </a:pPr>
            <a:r>
              <a:rPr lang="en-US" sz="2900" b="1" dirty="0" smtClean="0">
                <a:solidFill>
                  <a:srgbClr val="0070C0"/>
                </a:solidFill>
              </a:rPr>
              <a:t>No on all counts. </a:t>
            </a:r>
          </a:p>
          <a:p>
            <a:pPr marL="633222" indent="-514350" fontAlgn="auto">
              <a:lnSpc>
                <a:spcPct val="120000"/>
              </a:lnSpc>
              <a:spcBef>
                <a:spcPts val="0"/>
              </a:spcBef>
              <a:spcAft>
                <a:spcPts val="0"/>
              </a:spcAft>
              <a:buClrTx/>
              <a:buFont typeface="Wingdings 2"/>
              <a:buChar char=""/>
              <a:defRPr/>
            </a:pPr>
            <a:r>
              <a:rPr lang="en-US" sz="2900" dirty="0" smtClean="0">
                <a:solidFill>
                  <a:srgbClr val="0070C0"/>
                </a:solidFill>
              </a:rPr>
              <a:t>We believe that only ‘Faith’ saves, and that Faith is a very personal matter, not a matter of natural right or inheritance.</a:t>
            </a:r>
          </a:p>
          <a:p>
            <a:pPr marL="633222" indent="-514350" fontAlgn="auto">
              <a:lnSpc>
                <a:spcPct val="120000"/>
              </a:lnSpc>
              <a:spcBef>
                <a:spcPts val="0"/>
              </a:spcBef>
              <a:spcAft>
                <a:spcPts val="0"/>
              </a:spcAft>
              <a:buClrTx/>
              <a:buFont typeface="Wingdings 2"/>
              <a:buChar char=""/>
              <a:defRPr/>
            </a:pPr>
            <a:endParaRPr lang="en-US" sz="1000" dirty="0" smtClean="0">
              <a:solidFill>
                <a:srgbClr val="0070C0"/>
              </a:solidFill>
            </a:endParaRPr>
          </a:p>
          <a:p>
            <a:pPr marL="633222" indent="-514350" fontAlgn="auto">
              <a:lnSpc>
                <a:spcPct val="120000"/>
              </a:lnSpc>
              <a:spcBef>
                <a:spcPts val="0"/>
              </a:spcBef>
              <a:spcAft>
                <a:spcPts val="0"/>
              </a:spcAft>
              <a:buClrTx/>
              <a:buFont typeface="Wingdings 2"/>
              <a:buChar char=""/>
              <a:defRPr/>
            </a:pPr>
            <a:r>
              <a:rPr lang="en-US" sz="2900" b="1" dirty="0" smtClean="0">
                <a:solidFill>
                  <a:srgbClr val="0070C0"/>
                </a:solidFill>
              </a:rPr>
              <a:t>We believe that Faith is based upon understanding and  believing God, his word of revelation and his promises, and not merely believing in God’s existence or in His Love alone. </a:t>
            </a:r>
          </a:p>
          <a:p>
            <a:pPr marL="118872" indent="0" fontAlgn="auto">
              <a:lnSpc>
                <a:spcPct val="120000"/>
              </a:lnSpc>
              <a:spcBef>
                <a:spcPts val="0"/>
              </a:spcBef>
              <a:spcAft>
                <a:spcPts val="0"/>
              </a:spcAft>
              <a:buClrTx/>
              <a:buNone/>
              <a:defRPr/>
            </a:pPr>
            <a:endParaRPr lang="en-US" sz="900" b="1" dirty="0" smtClean="0">
              <a:solidFill>
                <a:srgbClr val="0070C0"/>
              </a:solidFill>
            </a:endParaRPr>
          </a:p>
          <a:p>
            <a:pPr marL="633222" indent="-514350" fontAlgn="auto">
              <a:lnSpc>
                <a:spcPct val="120000"/>
              </a:lnSpc>
              <a:spcBef>
                <a:spcPts val="0"/>
              </a:spcBef>
              <a:spcAft>
                <a:spcPts val="0"/>
              </a:spcAft>
              <a:buClrTx/>
              <a:buFont typeface="Wingdings 2"/>
              <a:buChar char=""/>
              <a:defRPr/>
            </a:pPr>
            <a:r>
              <a:rPr lang="en-US" sz="2800" dirty="0" smtClean="0">
                <a:solidFill>
                  <a:srgbClr val="0070C0"/>
                </a:solidFill>
              </a:rPr>
              <a:t>We further believe that Faith must bear fruit, and be shown in works of faith, as James shows. </a:t>
            </a:r>
            <a:r>
              <a:rPr lang="en-US" sz="2800" b="1" dirty="0" smtClean="0">
                <a:solidFill>
                  <a:srgbClr val="0070C0"/>
                </a:solidFill>
              </a:rPr>
              <a:t>Works of faith are significantly different</a:t>
            </a:r>
            <a:r>
              <a:rPr lang="en-US" sz="2800" dirty="0" smtClean="0">
                <a:solidFill>
                  <a:srgbClr val="0070C0"/>
                </a:solidFill>
              </a:rPr>
              <a:t> from the “works of law” that Paul speaks of. </a:t>
            </a:r>
          </a:p>
          <a:p>
            <a:pPr marL="633222" indent="-514350" fontAlgn="auto">
              <a:lnSpc>
                <a:spcPct val="120000"/>
              </a:lnSpc>
              <a:spcBef>
                <a:spcPts val="0"/>
              </a:spcBef>
              <a:spcAft>
                <a:spcPts val="0"/>
              </a:spcAft>
              <a:buClrTx/>
              <a:buFont typeface="Wingdings 2"/>
              <a:buChar char=""/>
              <a:defRPr/>
            </a:pPr>
            <a:r>
              <a:rPr lang="en-US" sz="2800" dirty="0" smtClean="0">
                <a:solidFill>
                  <a:srgbClr val="0070C0"/>
                </a:solidFill>
              </a:rPr>
              <a:t>We also believe that works of faith testify to a transformed life and a living faith, and completes the original purpose of God.</a:t>
            </a:r>
            <a:endParaRPr lang="en-US" sz="2800" dirty="0">
              <a:solidFill>
                <a:srgbClr val="0070C0"/>
              </a:solidFill>
            </a:endParaRPr>
          </a:p>
        </p:txBody>
      </p:sp>
    </p:spTree>
    <p:extLst>
      <p:ext uri="{BB962C8B-B14F-4D97-AF65-F5344CB8AC3E}">
        <p14:creationId xmlns:p14="http://schemas.microsoft.com/office/powerpoint/2010/main" val="341301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800" dirty="0" smtClean="0">
                <a:solidFill>
                  <a:schemeClr val="accent1">
                    <a:satMod val="150000"/>
                  </a:schemeClr>
                </a:solidFill>
              </a:rPr>
              <a:t>God’s purpose with mankind &amp; with the earth.  The missing foundation.                  1/3  </a:t>
            </a:r>
            <a:endParaRPr lang="en-US" sz="3800" dirty="0">
              <a:solidFill>
                <a:schemeClr val="accent1">
                  <a:satMod val="150000"/>
                </a:schemeClr>
              </a:solidFill>
            </a:endParaRPr>
          </a:p>
        </p:txBody>
      </p:sp>
      <p:sp>
        <p:nvSpPr>
          <p:cNvPr id="3" name="Content Placeholder 2"/>
          <p:cNvSpPr>
            <a:spLocks noGrp="1"/>
          </p:cNvSpPr>
          <p:nvPr>
            <p:ph idx="1"/>
          </p:nvPr>
        </p:nvSpPr>
        <p:spPr>
          <a:xfrm>
            <a:off x="0" y="1412776"/>
            <a:ext cx="9144000" cy="5445224"/>
          </a:xfrm>
        </p:spPr>
        <p:txBody>
          <a:bodyPr rtlCol="0">
            <a:normAutofit lnSpcReduction="10000"/>
          </a:bodyPr>
          <a:lstStyle/>
          <a:p>
            <a:pPr marL="438912" indent="-320040" fontAlgn="auto">
              <a:lnSpc>
                <a:spcPct val="120000"/>
              </a:lnSpc>
              <a:spcBef>
                <a:spcPts val="0"/>
              </a:spcBef>
              <a:spcAft>
                <a:spcPts val="0"/>
              </a:spcAft>
              <a:buClrTx/>
              <a:buFont typeface="Wingdings 2"/>
              <a:buNone/>
              <a:defRPr/>
            </a:pPr>
            <a:r>
              <a:rPr lang="en-US" sz="2400" dirty="0" smtClean="0"/>
              <a:t> </a:t>
            </a:r>
            <a:r>
              <a:rPr lang="en-US" sz="2400" dirty="0" smtClean="0">
                <a:solidFill>
                  <a:srgbClr val="0070C0"/>
                </a:solidFill>
              </a:rPr>
              <a:t>The missing foundation in much commonly accepted belief </a:t>
            </a:r>
            <a:r>
              <a:rPr lang="en-US" sz="2400" b="1" u="sng" dirty="0" smtClean="0">
                <a:solidFill>
                  <a:srgbClr val="0070C0"/>
                </a:solidFill>
              </a:rPr>
              <a:t>is a knowledge &amp; belief in the declared purpose of God</a:t>
            </a:r>
            <a:r>
              <a:rPr lang="en-US" sz="2400" dirty="0" smtClean="0">
                <a:solidFill>
                  <a:srgbClr val="0070C0"/>
                </a:solidFill>
              </a:rPr>
              <a:t>. </a:t>
            </a:r>
          </a:p>
          <a:p>
            <a:pPr marL="438912" indent="-320040" fontAlgn="auto">
              <a:lnSpc>
                <a:spcPct val="120000"/>
              </a:lnSpc>
              <a:spcBef>
                <a:spcPts val="0"/>
              </a:spcBef>
              <a:spcAft>
                <a:spcPts val="0"/>
              </a:spcAft>
              <a:buClrTx/>
              <a:buFont typeface="Wingdings 2"/>
              <a:buNone/>
              <a:defRPr/>
            </a:pPr>
            <a:r>
              <a:rPr lang="en-US" sz="2400" dirty="0" smtClean="0">
                <a:solidFill>
                  <a:srgbClr val="0070C0"/>
                </a:solidFill>
              </a:rPr>
              <a:t>(All the promises of God are based upon it. Eg. to Abraham &amp; David)</a:t>
            </a:r>
          </a:p>
          <a:p>
            <a:pPr marL="438912" indent="-320040" fontAlgn="auto">
              <a:lnSpc>
                <a:spcPct val="120000"/>
              </a:lnSpc>
              <a:spcBef>
                <a:spcPts val="0"/>
              </a:spcBef>
              <a:spcAft>
                <a:spcPts val="0"/>
              </a:spcAft>
              <a:buClrTx/>
              <a:buFont typeface="Wingdings 2"/>
              <a:buNone/>
              <a:defRPr/>
            </a:pPr>
            <a:endParaRPr lang="en-US" sz="900" dirty="0" smtClean="0">
              <a:solidFill>
                <a:srgbClr val="0070C0"/>
              </a:solidFill>
            </a:endParaRPr>
          </a:p>
          <a:p>
            <a:pPr marL="438912" indent="-320040" fontAlgn="auto">
              <a:lnSpc>
                <a:spcPct val="120000"/>
              </a:lnSpc>
              <a:spcBef>
                <a:spcPts val="0"/>
              </a:spcBef>
              <a:spcAft>
                <a:spcPts val="0"/>
              </a:spcAft>
              <a:buClrTx/>
              <a:buFont typeface="Wingdings 2"/>
              <a:buNone/>
              <a:defRPr/>
            </a:pPr>
            <a:r>
              <a:rPr lang="en-US" sz="2400" dirty="0" smtClean="0"/>
              <a:t>Without a belief in God’s plainly declared purpose, and a knowledge of how God is to accomplish this purpose, men under distorted theological teachings have; waged war, murdered and brutalized whole populations to establish what they believed to be the kingdom of God, through a combined church &amp; state duopoly. </a:t>
            </a:r>
          </a:p>
          <a:p>
            <a:pPr marL="438912" indent="-320040" fontAlgn="auto">
              <a:lnSpc>
                <a:spcPct val="120000"/>
              </a:lnSpc>
              <a:spcBef>
                <a:spcPts val="0"/>
              </a:spcBef>
              <a:spcAft>
                <a:spcPts val="0"/>
              </a:spcAft>
              <a:buClrTx/>
              <a:buFont typeface="Wingdings 2"/>
              <a:buNone/>
              <a:defRPr/>
            </a:pPr>
            <a:endParaRPr lang="en-US" sz="900" dirty="0">
              <a:solidFill>
                <a:srgbClr val="0070C0"/>
              </a:solidFill>
            </a:endParaRPr>
          </a:p>
          <a:p>
            <a:pPr marL="438912" indent="-320040" fontAlgn="auto">
              <a:lnSpc>
                <a:spcPct val="120000"/>
              </a:lnSpc>
              <a:spcBef>
                <a:spcPts val="0"/>
              </a:spcBef>
              <a:spcAft>
                <a:spcPts val="0"/>
              </a:spcAft>
              <a:buClrTx/>
              <a:buFont typeface="Wingdings 2"/>
              <a:buNone/>
              <a:defRPr/>
            </a:pPr>
            <a:r>
              <a:rPr lang="en-US" sz="2400" dirty="0" smtClean="0">
                <a:solidFill>
                  <a:srgbClr val="0070C0"/>
                </a:solidFill>
              </a:rPr>
              <a:t>We believe that God’s purpose was clearly declared in the beginning, in words of </a:t>
            </a:r>
            <a:r>
              <a:rPr lang="en-US" sz="2400" dirty="0" smtClean="0">
                <a:solidFill>
                  <a:srgbClr val="FF0000"/>
                </a:solidFill>
              </a:rPr>
              <a:t>Gen.1:26-28. </a:t>
            </a:r>
            <a:r>
              <a:rPr lang="en-US" sz="2400" dirty="0" smtClean="0">
                <a:solidFill>
                  <a:srgbClr val="0070C0"/>
                </a:solidFill>
              </a:rPr>
              <a:t>Unfortunately, the Genesis account is often misunderstood and spiritualized, and in this ‘enlightened’ age is considered by some to be the subject of heavy revisionism. </a:t>
            </a:r>
            <a:endParaRPr lang="en-US" sz="1300" dirty="0" smtClean="0"/>
          </a:p>
          <a:p>
            <a:pPr marL="438912" indent="-320040" fontAlgn="auto">
              <a:spcBef>
                <a:spcPts val="0"/>
              </a:spcBef>
              <a:spcAft>
                <a:spcPts val="0"/>
              </a:spcAft>
              <a:buClrTx/>
              <a:buFont typeface="Wingdings 2"/>
              <a:buChar char=""/>
              <a:defRPr/>
            </a:pPr>
            <a:endParaRPr lang="en-US" sz="13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800" dirty="0" smtClean="0">
                <a:solidFill>
                  <a:schemeClr val="accent1">
                    <a:satMod val="150000"/>
                  </a:schemeClr>
                </a:solidFill>
              </a:rPr>
              <a:t>God’s purpose with mankind &amp; with the earth.  The missing foundation.                  </a:t>
            </a:r>
            <a:r>
              <a:rPr lang="en-US" sz="3800" dirty="0">
                <a:solidFill>
                  <a:schemeClr val="accent1">
                    <a:satMod val="150000"/>
                  </a:schemeClr>
                </a:solidFill>
              </a:rPr>
              <a:t>2</a:t>
            </a:r>
            <a:r>
              <a:rPr lang="en-US" sz="3800" dirty="0" smtClean="0">
                <a:solidFill>
                  <a:schemeClr val="accent1">
                    <a:satMod val="150000"/>
                  </a:schemeClr>
                </a:solidFill>
              </a:rPr>
              <a:t>/3  </a:t>
            </a:r>
            <a:endParaRPr lang="en-US" sz="3800" dirty="0">
              <a:solidFill>
                <a:schemeClr val="accent1">
                  <a:satMod val="150000"/>
                </a:schemeClr>
              </a:solidFill>
            </a:endParaRPr>
          </a:p>
        </p:txBody>
      </p:sp>
      <p:sp>
        <p:nvSpPr>
          <p:cNvPr id="3" name="Content Placeholder 2"/>
          <p:cNvSpPr>
            <a:spLocks noGrp="1"/>
          </p:cNvSpPr>
          <p:nvPr>
            <p:ph idx="1"/>
          </p:nvPr>
        </p:nvSpPr>
        <p:spPr>
          <a:xfrm>
            <a:off x="0" y="1340768"/>
            <a:ext cx="9144000" cy="5517232"/>
          </a:xfrm>
        </p:spPr>
        <p:txBody>
          <a:bodyPr rtlCol="0">
            <a:normAutofit fontScale="92500" lnSpcReduction="20000"/>
          </a:bodyPr>
          <a:lstStyle/>
          <a:p>
            <a:pPr marL="438912" indent="-320040" fontAlgn="auto">
              <a:lnSpc>
                <a:spcPct val="120000"/>
              </a:lnSpc>
              <a:spcBef>
                <a:spcPts val="0"/>
              </a:spcBef>
              <a:spcAft>
                <a:spcPts val="0"/>
              </a:spcAft>
              <a:buClrTx/>
              <a:buFont typeface="Wingdings 2"/>
              <a:buNone/>
              <a:defRPr/>
            </a:pPr>
            <a:r>
              <a:rPr lang="en-US" sz="2400" dirty="0" smtClean="0"/>
              <a:t> </a:t>
            </a:r>
            <a:r>
              <a:rPr lang="en-US" sz="2600" b="1" u="sng" dirty="0" smtClean="0"/>
              <a:t>What is God’s purpose with Man (mankind) &amp; with the Earth?</a:t>
            </a:r>
          </a:p>
          <a:p>
            <a:pPr marL="438912" indent="-320040" fontAlgn="auto">
              <a:lnSpc>
                <a:spcPct val="120000"/>
              </a:lnSpc>
              <a:spcBef>
                <a:spcPts val="0"/>
              </a:spcBef>
              <a:spcAft>
                <a:spcPts val="0"/>
              </a:spcAft>
              <a:buClrTx/>
              <a:buFont typeface="Wingdings 2"/>
              <a:buChar char=""/>
              <a:defRPr/>
            </a:pPr>
            <a:r>
              <a:rPr lang="en-US" sz="2400" dirty="0" smtClean="0"/>
              <a:t>Man was originally made to be in God’s image &amp; likeness, which includes - Thinking, Speaking, Behavior and in the finality – a Body of divine nature.</a:t>
            </a:r>
          </a:p>
          <a:p>
            <a:pPr marL="438912" indent="-320040" fontAlgn="auto">
              <a:lnSpc>
                <a:spcPct val="120000"/>
              </a:lnSpc>
              <a:spcBef>
                <a:spcPts val="0"/>
              </a:spcBef>
              <a:spcAft>
                <a:spcPts val="0"/>
              </a:spcAft>
              <a:buClrTx/>
              <a:buFont typeface="Wingdings 2"/>
              <a:buChar char=""/>
              <a:defRPr/>
            </a:pPr>
            <a:r>
              <a:rPr lang="en-US" sz="2400" dirty="0" smtClean="0">
                <a:solidFill>
                  <a:srgbClr val="0070C0"/>
                </a:solidFill>
              </a:rPr>
              <a:t>Man was placed in a garden - pre-arranged, ordered &amp; organized by God. He was </a:t>
            </a:r>
            <a:r>
              <a:rPr lang="en-US" sz="2400" u="sng" dirty="0" smtClean="0">
                <a:solidFill>
                  <a:srgbClr val="0070C0"/>
                </a:solidFill>
              </a:rPr>
              <a:t>firstly</a:t>
            </a:r>
            <a:r>
              <a:rPr lang="en-US" sz="2400" dirty="0" smtClean="0">
                <a:solidFill>
                  <a:srgbClr val="0070C0"/>
                </a:solidFill>
              </a:rPr>
              <a:t> instructed </a:t>
            </a:r>
            <a:r>
              <a:rPr lang="en-US" sz="2400" u="sng" dirty="0" smtClean="0">
                <a:solidFill>
                  <a:srgbClr val="0070C0"/>
                </a:solidFill>
              </a:rPr>
              <a:t>to keep the order </a:t>
            </a:r>
            <a:r>
              <a:rPr lang="en-US" sz="2400" dirty="0" smtClean="0">
                <a:solidFill>
                  <a:srgbClr val="0070C0"/>
                </a:solidFill>
              </a:rPr>
              <a:t>of God’s workmanship, and be sustained by doing so.</a:t>
            </a:r>
          </a:p>
          <a:p>
            <a:pPr marL="438912" indent="-320040" fontAlgn="auto">
              <a:lnSpc>
                <a:spcPct val="120000"/>
              </a:lnSpc>
              <a:spcBef>
                <a:spcPts val="0"/>
              </a:spcBef>
              <a:spcAft>
                <a:spcPts val="0"/>
              </a:spcAft>
              <a:buClrTx/>
              <a:buFont typeface="Wingdings 2"/>
              <a:buChar char=""/>
              <a:defRPr/>
            </a:pPr>
            <a:r>
              <a:rPr lang="en-US" sz="2400" dirty="0" smtClean="0"/>
              <a:t>From his </a:t>
            </a:r>
            <a:r>
              <a:rPr lang="en-US" sz="2400" dirty="0" err="1" smtClean="0"/>
              <a:t>labour</a:t>
            </a:r>
            <a:r>
              <a:rPr lang="en-US" sz="2400" dirty="0" smtClean="0"/>
              <a:t> man was </a:t>
            </a:r>
            <a:r>
              <a:rPr lang="en-US" sz="2400" u="sng" dirty="0" smtClean="0"/>
              <a:t>to learn Godlike thinking &amp; behavior</a:t>
            </a:r>
            <a:r>
              <a:rPr lang="en-US" sz="2400" dirty="0" smtClean="0"/>
              <a:t>, both from communicating with God, and experiencing God’s work firsthand.</a:t>
            </a:r>
          </a:p>
          <a:p>
            <a:pPr marL="438912" indent="-320040" fontAlgn="auto">
              <a:lnSpc>
                <a:spcPct val="120000"/>
              </a:lnSpc>
              <a:spcBef>
                <a:spcPts val="0"/>
              </a:spcBef>
              <a:spcAft>
                <a:spcPts val="0"/>
              </a:spcAft>
              <a:buClrTx/>
              <a:buFont typeface="Wingdings 2"/>
              <a:buChar char=""/>
              <a:defRPr/>
            </a:pPr>
            <a:r>
              <a:rPr lang="en-US" sz="2400" dirty="0" smtClean="0">
                <a:solidFill>
                  <a:srgbClr val="0070C0"/>
                </a:solidFill>
              </a:rPr>
              <a:t>As man grew into his full potential, he was to multiply and fill the whole earth, and </a:t>
            </a:r>
            <a:r>
              <a:rPr lang="en-US" sz="2400" u="sng" dirty="0" smtClean="0">
                <a:solidFill>
                  <a:srgbClr val="0070C0"/>
                </a:solidFill>
              </a:rPr>
              <a:t>have dominion over it &amp; by subduing it</a:t>
            </a:r>
            <a:r>
              <a:rPr lang="en-US" sz="2400" dirty="0" smtClean="0">
                <a:solidFill>
                  <a:srgbClr val="0070C0"/>
                </a:solidFill>
              </a:rPr>
              <a:t> (lit. ‘to tread under foot). </a:t>
            </a:r>
          </a:p>
          <a:p>
            <a:pPr marL="438912" indent="-320040" fontAlgn="auto">
              <a:lnSpc>
                <a:spcPct val="120000"/>
              </a:lnSpc>
              <a:spcBef>
                <a:spcPts val="0"/>
              </a:spcBef>
              <a:spcAft>
                <a:spcPts val="0"/>
              </a:spcAft>
              <a:buClrTx/>
              <a:buFont typeface="Wingdings 2"/>
              <a:buChar char=""/>
              <a:defRPr/>
            </a:pPr>
            <a:r>
              <a:rPr lang="en-US" sz="2400" dirty="0" smtClean="0"/>
              <a:t>This was to be achieved by mankind expanding the influence of the order of the garden, where </a:t>
            </a:r>
            <a:r>
              <a:rPr lang="en-US" sz="2400" u="sng" dirty="0" smtClean="0"/>
              <a:t>God’s will prevailed</a:t>
            </a:r>
            <a:r>
              <a:rPr lang="en-US" sz="2400" dirty="0" smtClean="0"/>
              <a:t>, </a:t>
            </a:r>
            <a:r>
              <a:rPr lang="en-US" sz="2400" u="sng" dirty="0" smtClean="0"/>
              <a:t>to cover the whole earth</a:t>
            </a:r>
            <a:r>
              <a:rPr lang="en-US" sz="2400" dirty="0" smtClean="0"/>
              <a:t>.</a:t>
            </a:r>
          </a:p>
          <a:p>
            <a:pPr marL="438912" indent="-320040" fontAlgn="auto">
              <a:lnSpc>
                <a:spcPct val="120000"/>
              </a:lnSpc>
              <a:spcBef>
                <a:spcPts val="0"/>
              </a:spcBef>
              <a:spcAft>
                <a:spcPts val="0"/>
              </a:spcAft>
              <a:buClrTx/>
              <a:buFont typeface="Wingdings 2"/>
              <a:buChar char=""/>
              <a:defRPr/>
            </a:pPr>
            <a:endParaRPr lang="en-US" sz="900" dirty="0" smtClean="0"/>
          </a:p>
          <a:p>
            <a:pPr marL="118872" indent="0" fontAlgn="auto">
              <a:lnSpc>
                <a:spcPct val="120000"/>
              </a:lnSpc>
              <a:spcBef>
                <a:spcPts val="0"/>
              </a:spcBef>
              <a:spcAft>
                <a:spcPts val="0"/>
              </a:spcAft>
              <a:buClrTx/>
              <a:buNone/>
              <a:defRPr/>
            </a:pPr>
            <a:r>
              <a:rPr lang="en-US" sz="2400" b="1" dirty="0" smtClean="0"/>
              <a:t>God’s purpose remains unchanged, even today.</a:t>
            </a:r>
            <a:endParaRPr lang="en-US" sz="2400" dirty="0" smtClean="0"/>
          </a:p>
          <a:p>
            <a:pPr marL="118872" indent="0" fontAlgn="auto">
              <a:lnSpc>
                <a:spcPct val="120000"/>
              </a:lnSpc>
              <a:spcBef>
                <a:spcPts val="0"/>
              </a:spcBef>
              <a:spcAft>
                <a:spcPts val="0"/>
              </a:spcAft>
              <a:buClrTx/>
              <a:buNone/>
              <a:defRPr/>
            </a:pPr>
            <a:r>
              <a:rPr lang="en-US" sz="2400" dirty="0" smtClean="0">
                <a:solidFill>
                  <a:srgbClr val="0070C0"/>
                </a:solidFill>
              </a:rPr>
              <a:t>But as truly as I live, all the earth shall be filled with the glory of the LORD</a:t>
            </a:r>
            <a:r>
              <a:rPr lang="en-US" sz="2400" dirty="0" smtClean="0"/>
              <a:t>  </a:t>
            </a:r>
            <a:r>
              <a:rPr lang="en-US" sz="2200" dirty="0" smtClean="0">
                <a:solidFill>
                  <a:srgbClr val="FF0000"/>
                </a:solidFill>
              </a:rPr>
              <a:t>Num.14:21</a:t>
            </a:r>
            <a:r>
              <a:rPr lang="en-US" sz="2400" dirty="0" smtClean="0"/>
              <a:t>. and</a:t>
            </a:r>
            <a:r>
              <a:rPr lang="en-US" sz="2400" dirty="0" smtClean="0">
                <a:solidFill>
                  <a:srgbClr val="FF0000"/>
                </a:solidFill>
              </a:rPr>
              <a:t> </a:t>
            </a:r>
            <a:r>
              <a:rPr lang="en-US" sz="2400" dirty="0" smtClean="0"/>
              <a:t>“</a:t>
            </a:r>
            <a:r>
              <a:rPr lang="en-US" sz="2400" dirty="0" smtClean="0">
                <a:solidFill>
                  <a:srgbClr val="0070C0"/>
                </a:solidFill>
              </a:rPr>
              <a:t>that God may be all and in all</a:t>
            </a:r>
            <a:r>
              <a:rPr lang="en-US" sz="2400" dirty="0" smtClean="0"/>
              <a:t>”  </a:t>
            </a:r>
            <a:r>
              <a:rPr lang="en-US" sz="2400" dirty="0" smtClean="0">
                <a:solidFill>
                  <a:srgbClr val="FF0000"/>
                </a:solidFill>
              </a:rPr>
              <a:t>1.Cor.15:28</a:t>
            </a:r>
            <a:r>
              <a:rPr lang="en-US" sz="2400" dirty="0" smtClean="0"/>
              <a:t>.</a:t>
            </a:r>
            <a:endParaRPr lang="en-US" dirty="0" smtClean="0"/>
          </a:p>
        </p:txBody>
      </p:sp>
    </p:spTree>
    <p:extLst>
      <p:ext uri="{BB962C8B-B14F-4D97-AF65-F5344CB8AC3E}">
        <p14:creationId xmlns:p14="http://schemas.microsoft.com/office/powerpoint/2010/main" val="33699297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800" dirty="0" smtClean="0">
                <a:solidFill>
                  <a:schemeClr val="accent1">
                    <a:satMod val="150000"/>
                  </a:schemeClr>
                </a:solidFill>
              </a:rPr>
              <a:t>God’s purpose remains unchanged.          </a:t>
            </a:r>
            <a:r>
              <a:rPr lang="en-US" sz="3800" dirty="0">
                <a:solidFill>
                  <a:schemeClr val="accent1">
                    <a:satMod val="150000"/>
                  </a:schemeClr>
                </a:solidFill>
              </a:rPr>
              <a:t>3</a:t>
            </a:r>
            <a:r>
              <a:rPr lang="en-US" sz="3800" dirty="0" smtClean="0">
                <a:solidFill>
                  <a:schemeClr val="accent1">
                    <a:satMod val="150000"/>
                  </a:schemeClr>
                </a:solidFill>
              </a:rPr>
              <a:t>/3 </a:t>
            </a:r>
            <a:endParaRPr lang="en-US" sz="3800"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438912" indent="-320040" fontAlgn="auto">
              <a:spcBef>
                <a:spcPts val="0"/>
              </a:spcBef>
              <a:spcAft>
                <a:spcPts val="0"/>
              </a:spcAft>
              <a:buClrTx/>
              <a:buFont typeface="Wingdings 2"/>
              <a:buChar char=""/>
              <a:defRPr/>
            </a:pPr>
            <a:r>
              <a:rPr lang="en-US" dirty="0" smtClean="0">
                <a:solidFill>
                  <a:srgbClr val="0070C0"/>
                </a:solidFill>
              </a:rPr>
              <a:t>God’s work in Jesus Christ is built upon his original work at creation. </a:t>
            </a:r>
          </a:p>
          <a:p>
            <a:pPr marL="438912" indent="-320040" fontAlgn="auto">
              <a:spcBef>
                <a:spcPts val="0"/>
              </a:spcBef>
              <a:spcAft>
                <a:spcPts val="0"/>
              </a:spcAft>
              <a:buClrTx/>
              <a:buFont typeface="Wingdings 2"/>
              <a:buChar char=""/>
              <a:defRPr/>
            </a:pPr>
            <a:r>
              <a:rPr lang="en-US" dirty="0" smtClean="0">
                <a:solidFill>
                  <a:srgbClr val="0070C0"/>
                </a:solidFill>
              </a:rPr>
              <a:t>God’s primary purpose remains unchanged. </a:t>
            </a:r>
          </a:p>
          <a:p>
            <a:pPr marL="438912" indent="-320040" fontAlgn="auto">
              <a:spcBef>
                <a:spcPts val="0"/>
              </a:spcBef>
              <a:spcAft>
                <a:spcPts val="0"/>
              </a:spcAft>
              <a:buClrTx/>
              <a:buFont typeface="Wingdings 2"/>
              <a:buChar char=""/>
              <a:defRPr/>
            </a:pPr>
            <a:endParaRPr lang="en-US" sz="1100" dirty="0" smtClean="0">
              <a:solidFill>
                <a:srgbClr val="0070C0"/>
              </a:solidFill>
            </a:endParaRPr>
          </a:p>
          <a:p>
            <a:pPr marL="438912" indent="-320040" fontAlgn="auto">
              <a:spcBef>
                <a:spcPts val="0"/>
              </a:spcBef>
              <a:spcAft>
                <a:spcPts val="0"/>
              </a:spcAft>
              <a:buClrTx/>
              <a:buFont typeface="Wingdings 2"/>
              <a:buChar char=""/>
              <a:defRPr/>
            </a:pPr>
            <a:r>
              <a:rPr lang="en-US" dirty="0" smtClean="0">
                <a:solidFill>
                  <a:srgbClr val="0070C0"/>
                </a:solidFill>
              </a:rPr>
              <a:t>In us, sinless perfection is not the primary goal. For now, full &amp; voluntary Godlike </a:t>
            </a:r>
            <a:r>
              <a:rPr lang="en-US" b="1" dirty="0" smtClean="0">
                <a:solidFill>
                  <a:srgbClr val="0070C0"/>
                </a:solidFill>
              </a:rPr>
              <a:t>character manifestation </a:t>
            </a:r>
            <a:r>
              <a:rPr lang="en-US" dirty="0" smtClean="0">
                <a:solidFill>
                  <a:srgbClr val="0070C0"/>
                </a:solidFill>
              </a:rPr>
              <a:t>is God’s desire. God has dealt &amp; will deal with the sinful nature of man. </a:t>
            </a:r>
            <a:r>
              <a:rPr lang="en-US" sz="2600" dirty="0" smtClean="0">
                <a:solidFill>
                  <a:srgbClr val="0070C0"/>
                </a:solidFill>
              </a:rPr>
              <a:t>(</a:t>
            </a:r>
            <a:r>
              <a:rPr lang="en-US" sz="2600" dirty="0" smtClean="0">
                <a:solidFill>
                  <a:srgbClr val="FF0000"/>
                </a:solidFill>
              </a:rPr>
              <a:t>Psalm.103:14 </a:t>
            </a:r>
            <a:r>
              <a:rPr lang="en-US" sz="2600" dirty="0" smtClean="0"/>
              <a:t>He knows our frame – that we are dust)</a:t>
            </a:r>
          </a:p>
          <a:p>
            <a:pPr marL="438912" indent="-320040" fontAlgn="auto">
              <a:spcBef>
                <a:spcPts val="0"/>
              </a:spcBef>
              <a:spcAft>
                <a:spcPts val="0"/>
              </a:spcAft>
              <a:buClrTx/>
              <a:buFont typeface="Wingdings 2"/>
              <a:buChar char=""/>
              <a:defRPr/>
            </a:pPr>
            <a:endParaRPr lang="en-US" sz="1100" dirty="0" smtClean="0">
              <a:solidFill>
                <a:srgbClr val="0070C0"/>
              </a:solidFill>
            </a:endParaRPr>
          </a:p>
          <a:p>
            <a:pPr marL="438912" indent="-320040" fontAlgn="auto">
              <a:spcBef>
                <a:spcPts val="0"/>
              </a:spcBef>
              <a:spcAft>
                <a:spcPts val="0"/>
              </a:spcAft>
              <a:buClrTx/>
              <a:buFont typeface="Wingdings 2"/>
              <a:buChar char=""/>
              <a:defRPr/>
            </a:pPr>
            <a:r>
              <a:rPr lang="en-US" dirty="0" smtClean="0">
                <a:solidFill>
                  <a:srgbClr val="0070C0"/>
                </a:solidFill>
              </a:rPr>
              <a:t>God wants honesty, faithfulness &amp; trust from us. Not deception or lies</a:t>
            </a:r>
          </a:p>
          <a:p>
            <a:pPr marL="438912" indent="-320040" fontAlgn="auto">
              <a:spcBef>
                <a:spcPts val="0"/>
              </a:spcBef>
              <a:spcAft>
                <a:spcPts val="0"/>
              </a:spcAft>
              <a:buClrTx/>
              <a:buFont typeface="Wingdings 2"/>
              <a:buChar char=""/>
              <a:defRPr/>
            </a:pPr>
            <a:endParaRPr lang="en-US" sz="1100" dirty="0" smtClean="0">
              <a:solidFill>
                <a:srgbClr val="FF0000"/>
              </a:solidFill>
            </a:endParaRPr>
          </a:p>
          <a:p>
            <a:pPr marL="438912" indent="-320040" fontAlgn="auto">
              <a:spcBef>
                <a:spcPts val="0"/>
              </a:spcBef>
              <a:spcAft>
                <a:spcPts val="0"/>
              </a:spcAft>
              <a:buClrTx/>
              <a:buFont typeface="Wingdings 2"/>
              <a:buChar char=""/>
              <a:defRPr/>
            </a:pPr>
            <a:r>
              <a:rPr lang="en-US" sz="3400" dirty="0" smtClean="0"/>
              <a:t>Jesus is the perfect example, or manifestation of God’s character, purpose &amp; will – “being </a:t>
            </a:r>
            <a:r>
              <a:rPr lang="en-US" sz="3400" b="1" u="sng" dirty="0" smtClean="0"/>
              <a:t>the express image of his person</a:t>
            </a:r>
            <a:r>
              <a:rPr lang="en-US" sz="3400" dirty="0" smtClean="0"/>
              <a:t>”  </a:t>
            </a:r>
            <a:r>
              <a:rPr lang="en-US" sz="3400" dirty="0" smtClean="0">
                <a:solidFill>
                  <a:srgbClr val="FF0000"/>
                </a:solidFill>
              </a:rPr>
              <a:t>(Heb.1:2), </a:t>
            </a:r>
            <a:r>
              <a:rPr lang="en-US" sz="3400" dirty="0" smtClean="0"/>
              <a:t>and as such is </a:t>
            </a:r>
            <a:r>
              <a:rPr lang="en-US" sz="3400" b="1" dirty="0" smtClean="0"/>
              <a:t>the word made flesh </a:t>
            </a:r>
            <a:r>
              <a:rPr lang="en-US" sz="3400" dirty="0" smtClean="0">
                <a:solidFill>
                  <a:srgbClr val="FF0000"/>
                </a:solidFill>
              </a:rPr>
              <a:t>(John.1:14).</a:t>
            </a:r>
          </a:p>
          <a:p>
            <a:pPr marL="438912" indent="-320040" fontAlgn="auto">
              <a:spcBef>
                <a:spcPts val="0"/>
              </a:spcBef>
              <a:spcAft>
                <a:spcPts val="0"/>
              </a:spcAft>
              <a:buClrTx/>
              <a:buFont typeface="Wingdings 2"/>
              <a:buChar char=""/>
              <a:defRPr/>
            </a:pPr>
            <a:endParaRPr lang="en-US" sz="1300" dirty="0" smtClean="0">
              <a:solidFill>
                <a:srgbClr val="FF0000"/>
              </a:solidFill>
            </a:endParaRPr>
          </a:p>
          <a:p>
            <a:pPr marL="438912" indent="-320040" fontAlgn="auto">
              <a:spcBef>
                <a:spcPts val="0"/>
              </a:spcBef>
              <a:spcAft>
                <a:spcPts val="0"/>
              </a:spcAft>
              <a:buClrTx/>
              <a:buFont typeface="Wingdings 2"/>
              <a:buChar char=""/>
              <a:defRPr/>
            </a:pPr>
            <a:r>
              <a:rPr lang="en-US" sz="3400" dirty="0" smtClean="0"/>
              <a:t>“Jesus said unto him, Have I been so long time with you, and yet hast thou not known me, Philip? </a:t>
            </a:r>
            <a:r>
              <a:rPr lang="en-US" sz="3400" b="1" u="sng" dirty="0" smtClean="0"/>
              <a:t>He that hath seen me hath seen the Father</a:t>
            </a:r>
            <a:r>
              <a:rPr lang="en-US" sz="3400" dirty="0" smtClean="0"/>
              <a:t>: and how </a:t>
            </a:r>
            <a:r>
              <a:rPr lang="en-US" sz="3400" dirty="0" err="1" smtClean="0"/>
              <a:t>sayest</a:t>
            </a:r>
            <a:r>
              <a:rPr lang="en-US" sz="3400" dirty="0" smtClean="0"/>
              <a:t> thou then, </a:t>
            </a:r>
            <a:r>
              <a:rPr lang="en-US" sz="3400" dirty="0" err="1" smtClean="0"/>
              <a:t>Shew</a:t>
            </a:r>
            <a:r>
              <a:rPr lang="en-US" sz="3400" dirty="0" smtClean="0"/>
              <a:t> us the Father? </a:t>
            </a:r>
            <a:r>
              <a:rPr lang="en-US" sz="3400" dirty="0" smtClean="0">
                <a:solidFill>
                  <a:srgbClr val="FF0000"/>
                </a:solidFill>
              </a:rPr>
              <a:t>Jn.14:9</a:t>
            </a:r>
          </a:p>
          <a:p>
            <a:pPr marL="438912" indent="-320040" fontAlgn="auto">
              <a:spcBef>
                <a:spcPts val="0"/>
              </a:spcBef>
              <a:spcAft>
                <a:spcPts val="0"/>
              </a:spcAft>
              <a:buClrTx/>
              <a:buFont typeface="Wingdings 2"/>
              <a:buChar char=""/>
              <a:defRPr/>
            </a:pPr>
            <a:endParaRPr lang="en-US" sz="1300" dirty="0" smtClean="0"/>
          </a:p>
          <a:p>
            <a:pPr marL="438912" indent="-320040" fontAlgn="auto">
              <a:spcBef>
                <a:spcPts val="0"/>
              </a:spcBef>
              <a:spcAft>
                <a:spcPts val="0"/>
              </a:spcAft>
              <a:buClrTx/>
              <a:buFont typeface="Wingdings 2"/>
              <a:buChar char=""/>
              <a:defRPr/>
            </a:pPr>
            <a:r>
              <a:rPr lang="en-US" sz="3400" dirty="0" smtClean="0"/>
              <a:t>“</a:t>
            </a:r>
            <a:r>
              <a:rPr lang="en-US" sz="3400" b="1" dirty="0" smtClean="0"/>
              <a:t>And have put on </a:t>
            </a:r>
            <a:r>
              <a:rPr lang="en-US" sz="3400" b="1" u="sng" dirty="0" smtClean="0"/>
              <a:t>the new man</a:t>
            </a:r>
            <a:r>
              <a:rPr lang="en-US" sz="3400" b="1" dirty="0" smtClean="0"/>
              <a:t>, which is </a:t>
            </a:r>
            <a:r>
              <a:rPr lang="en-US" sz="3400" b="1" u="sng" dirty="0" smtClean="0"/>
              <a:t>renewed in knowledge</a:t>
            </a:r>
            <a:r>
              <a:rPr lang="en-US" sz="3400" b="1" dirty="0" smtClean="0"/>
              <a:t> </a:t>
            </a:r>
            <a:r>
              <a:rPr lang="en-US" sz="3400" b="1" u="sng" dirty="0" smtClean="0"/>
              <a:t>after the image </a:t>
            </a:r>
            <a:r>
              <a:rPr lang="en-US" sz="3400" b="1" dirty="0" smtClean="0"/>
              <a:t>of him </a:t>
            </a:r>
            <a:r>
              <a:rPr lang="en-US" sz="3400" b="1" u="sng" dirty="0" smtClean="0"/>
              <a:t>that created him</a:t>
            </a:r>
            <a:r>
              <a:rPr lang="en-US" sz="3400" dirty="0" smtClean="0"/>
              <a:t>”   </a:t>
            </a:r>
            <a:r>
              <a:rPr lang="en-US" sz="3400" dirty="0" smtClean="0">
                <a:solidFill>
                  <a:srgbClr val="FF0000"/>
                </a:solidFill>
              </a:rPr>
              <a:t>(Col.3:10)  </a:t>
            </a:r>
          </a:p>
          <a:p>
            <a:pPr marL="118872" indent="0" fontAlgn="auto">
              <a:spcBef>
                <a:spcPts val="0"/>
              </a:spcBef>
              <a:spcAft>
                <a:spcPts val="0"/>
              </a:spcAft>
              <a:buClrTx/>
              <a:buNone/>
              <a:defRPr/>
            </a:pPr>
            <a:endParaRPr lang="en-US" sz="600" dirty="0">
              <a:solidFill>
                <a:srgbClr val="FF0000"/>
              </a:solidFill>
            </a:endParaRPr>
          </a:p>
          <a:p>
            <a:pPr marL="118872" indent="0" fontAlgn="auto">
              <a:spcBef>
                <a:spcPts val="0"/>
              </a:spcBef>
              <a:spcAft>
                <a:spcPts val="0"/>
              </a:spcAft>
              <a:buClrTx/>
              <a:buNone/>
              <a:defRPr/>
            </a:pPr>
            <a:r>
              <a:rPr lang="en-US" sz="3400" dirty="0" smtClean="0">
                <a:solidFill>
                  <a:srgbClr val="0070C0"/>
                </a:solidFill>
              </a:rPr>
              <a:t>(This work of God is ongoing in all the faithful.  We will come back to this important theme later)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3" end="13"/>
                                            </p:txEl>
                                          </p:spTgt>
                                        </p:tgtEl>
                                        <p:attrNameLst>
                                          <p:attrName>style.visibility</p:attrName>
                                        </p:attrNameLst>
                                      </p:cBhvr>
                                      <p:to>
                                        <p:strVal val="visible"/>
                                      </p:to>
                                    </p:set>
                                    <p:animEffect transition="in" filter="fade">
                                      <p:cBhvr>
                                        <p:cTn id="3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a:bodyPr>
          <a:lstStyle/>
          <a:p>
            <a:pPr fontAlgn="auto">
              <a:spcAft>
                <a:spcPts val="0"/>
              </a:spcAft>
              <a:defRPr/>
            </a:pPr>
            <a:r>
              <a:rPr lang="en-US" dirty="0" smtClean="0">
                <a:solidFill>
                  <a:schemeClr val="accent1">
                    <a:satMod val="150000"/>
                  </a:schemeClr>
                </a:solidFill>
              </a:rPr>
              <a:t>Summary – Study 1</a:t>
            </a:r>
            <a:endParaRPr lang="en-US" dirty="0">
              <a:solidFill>
                <a:schemeClr val="accent1">
                  <a:satMod val="150000"/>
                </a:schemeClr>
              </a:solidFill>
            </a:endParaRPr>
          </a:p>
        </p:txBody>
      </p:sp>
      <p:sp>
        <p:nvSpPr>
          <p:cNvPr id="3" name="Content Placeholder 2"/>
          <p:cNvSpPr>
            <a:spLocks noGrp="1"/>
          </p:cNvSpPr>
          <p:nvPr>
            <p:ph idx="1"/>
          </p:nvPr>
        </p:nvSpPr>
        <p:spPr>
          <a:xfrm>
            <a:off x="0" y="1412776"/>
            <a:ext cx="9144000" cy="5445225"/>
          </a:xfrm>
        </p:spPr>
        <p:txBody>
          <a:bodyPr rtlCol="0">
            <a:normAutofit fontScale="62500" lnSpcReduction="20000"/>
          </a:bodyPr>
          <a:lstStyle/>
          <a:p>
            <a:pPr marL="438912" indent="-320040" fontAlgn="auto">
              <a:lnSpc>
                <a:spcPct val="120000"/>
              </a:lnSpc>
              <a:spcBef>
                <a:spcPts val="0"/>
              </a:spcBef>
              <a:spcAft>
                <a:spcPts val="0"/>
              </a:spcAft>
              <a:buClrTx/>
              <a:buFont typeface="Wingdings 2"/>
              <a:buChar char=""/>
              <a:defRPr/>
            </a:pPr>
            <a:r>
              <a:rPr lang="en-US" dirty="0" smtClean="0"/>
              <a:t>‘</a:t>
            </a:r>
            <a:r>
              <a:rPr lang="en-US" b="1" dirty="0" smtClean="0"/>
              <a:t>The truth</a:t>
            </a:r>
            <a:r>
              <a:rPr lang="en-US" dirty="0" smtClean="0"/>
              <a:t>’ is of God and from God, and without God revealing it (his will &amp; purpose), we would but grope in darkness as blind men (</a:t>
            </a:r>
            <a:r>
              <a:rPr lang="en-US" dirty="0" smtClean="0">
                <a:solidFill>
                  <a:srgbClr val="FF0000"/>
                </a:solidFill>
              </a:rPr>
              <a:t>Act.17;27</a:t>
            </a:r>
            <a:r>
              <a:rPr lang="en-US" dirty="0" smtClean="0"/>
              <a:t>). </a:t>
            </a:r>
          </a:p>
          <a:p>
            <a:pPr marL="438912" indent="-320040" fontAlgn="auto">
              <a:lnSpc>
                <a:spcPct val="120000"/>
              </a:lnSpc>
              <a:spcBef>
                <a:spcPts val="0"/>
              </a:spcBef>
              <a:spcAft>
                <a:spcPts val="0"/>
              </a:spcAft>
              <a:buClrTx/>
              <a:buFont typeface="Wingdings 2"/>
              <a:buChar char=""/>
              <a:defRPr/>
            </a:pPr>
            <a:r>
              <a:rPr lang="en-US" dirty="0" smtClean="0"/>
              <a:t>‘</a:t>
            </a:r>
            <a:r>
              <a:rPr lang="en-US" b="1" dirty="0" smtClean="0"/>
              <a:t>The Truth’ therefore refers to the things that God has revealed to us through His chosen spokesmen, in His Word.</a:t>
            </a:r>
          </a:p>
          <a:p>
            <a:pPr marL="438912" indent="-320040" fontAlgn="auto">
              <a:spcBef>
                <a:spcPts val="0"/>
              </a:spcBef>
              <a:spcAft>
                <a:spcPts val="0"/>
              </a:spcAft>
              <a:buClrTx/>
              <a:buFont typeface="Wingdings 2"/>
              <a:buChar char=""/>
              <a:defRPr/>
            </a:pPr>
            <a:endParaRPr lang="en-US" sz="700" b="1" dirty="0" smtClean="0"/>
          </a:p>
          <a:p>
            <a:pPr marL="438912" indent="-320040" fontAlgn="auto">
              <a:lnSpc>
                <a:spcPct val="120000"/>
              </a:lnSpc>
              <a:spcBef>
                <a:spcPts val="0"/>
              </a:spcBef>
              <a:spcAft>
                <a:spcPts val="0"/>
              </a:spcAft>
              <a:buClrTx/>
              <a:buFont typeface="Wingdings 2"/>
              <a:buChar char=""/>
              <a:defRPr/>
            </a:pPr>
            <a:r>
              <a:rPr lang="en-US" u="sng" dirty="0" smtClean="0">
                <a:solidFill>
                  <a:srgbClr val="0070C0"/>
                </a:solidFill>
              </a:rPr>
              <a:t>Our community’s first and only objective</a:t>
            </a:r>
            <a:r>
              <a:rPr lang="en-US" dirty="0" smtClean="0">
                <a:solidFill>
                  <a:srgbClr val="0070C0"/>
                </a:solidFill>
              </a:rPr>
              <a:t> must be to align ourselves with God’s revealed truth.</a:t>
            </a:r>
          </a:p>
          <a:p>
            <a:pPr marL="438912" indent="-320040" fontAlgn="auto">
              <a:lnSpc>
                <a:spcPct val="120000"/>
              </a:lnSpc>
              <a:spcBef>
                <a:spcPts val="0"/>
              </a:spcBef>
              <a:spcAft>
                <a:spcPts val="0"/>
              </a:spcAft>
              <a:buClrTx/>
              <a:buFont typeface="Wingdings 2"/>
              <a:buChar char=""/>
              <a:defRPr/>
            </a:pPr>
            <a:r>
              <a:rPr lang="en-US" dirty="0" smtClean="0">
                <a:solidFill>
                  <a:srgbClr val="0070C0"/>
                </a:solidFill>
              </a:rPr>
              <a:t>‘</a:t>
            </a:r>
            <a:r>
              <a:rPr lang="en-US" b="1" dirty="0" smtClean="0">
                <a:solidFill>
                  <a:srgbClr val="0070C0"/>
                </a:solidFill>
              </a:rPr>
              <a:t>The truth’ is not our possession, it is God’s = it belongs to God, and is of God</a:t>
            </a:r>
            <a:r>
              <a:rPr lang="en-US" dirty="0" smtClean="0">
                <a:solidFill>
                  <a:srgbClr val="0070C0"/>
                </a:solidFill>
              </a:rPr>
              <a:t>. </a:t>
            </a:r>
          </a:p>
          <a:p>
            <a:pPr marL="438912" indent="-320040" fontAlgn="auto">
              <a:lnSpc>
                <a:spcPct val="120000"/>
              </a:lnSpc>
              <a:spcBef>
                <a:spcPts val="0"/>
              </a:spcBef>
              <a:spcAft>
                <a:spcPts val="0"/>
              </a:spcAft>
              <a:buClrTx/>
              <a:buFont typeface="Wingdings 2"/>
              <a:buChar char=""/>
              <a:defRPr/>
            </a:pPr>
            <a:r>
              <a:rPr lang="en-US" sz="3500" b="1" u="sng" dirty="0" smtClean="0"/>
              <a:t>Every time this concept has been forgotten the truth has been lost</a:t>
            </a:r>
            <a:r>
              <a:rPr lang="en-US" sz="3500" b="1" dirty="0" smtClean="0"/>
              <a:t>. </a:t>
            </a:r>
          </a:p>
          <a:p>
            <a:pPr marL="438912" indent="-320040" fontAlgn="auto">
              <a:lnSpc>
                <a:spcPct val="120000"/>
              </a:lnSpc>
              <a:spcBef>
                <a:spcPts val="0"/>
              </a:spcBef>
              <a:spcAft>
                <a:spcPts val="0"/>
              </a:spcAft>
              <a:buClrTx/>
              <a:buFont typeface="Wingdings 2"/>
              <a:buChar char=""/>
              <a:defRPr/>
            </a:pPr>
            <a:r>
              <a:rPr lang="en-US" dirty="0" smtClean="0">
                <a:solidFill>
                  <a:srgbClr val="0070C0"/>
                </a:solidFill>
              </a:rPr>
              <a:t>Therefore, consider carefully what you believe, teach and practice.</a:t>
            </a:r>
          </a:p>
          <a:p>
            <a:pPr marL="438912" indent="-320040" fontAlgn="auto">
              <a:lnSpc>
                <a:spcPct val="120000"/>
              </a:lnSpc>
              <a:spcBef>
                <a:spcPts val="0"/>
              </a:spcBef>
              <a:spcAft>
                <a:spcPts val="0"/>
              </a:spcAft>
              <a:buClrTx/>
              <a:buFont typeface="Wingdings 2"/>
              <a:buChar char=""/>
              <a:defRPr/>
            </a:pPr>
            <a:r>
              <a:rPr lang="en-US" b="1" dirty="0" smtClean="0">
                <a:solidFill>
                  <a:srgbClr val="0070C0"/>
                </a:solidFill>
              </a:rPr>
              <a:t>Although the core teachings of the truth are simple, do not misunderstand and think that ‘the truth’ of the word or God’s purpose ends there. </a:t>
            </a:r>
          </a:p>
          <a:p>
            <a:pPr marL="438912" indent="-320040" fontAlgn="auto">
              <a:lnSpc>
                <a:spcPct val="120000"/>
              </a:lnSpc>
              <a:spcBef>
                <a:spcPts val="0"/>
              </a:spcBef>
              <a:spcAft>
                <a:spcPts val="0"/>
              </a:spcAft>
              <a:buClrTx/>
              <a:buFont typeface="Wingdings 2"/>
              <a:buChar char=""/>
              <a:defRPr/>
            </a:pPr>
            <a:r>
              <a:rPr lang="en-US" b="1" dirty="0" smtClean="0">
                <a:solidFill>
                  <a:srgbClr val="0070C0"/>
                </a:solidFill>
              </a:rPr>
              <a:t>These things are but the beginning - We must ‘grow thereby’ </a:t>
            </a:r>
            <a:r>
              <a:rPr lang="en-US" dirty="0" smtClean="0">
                <a:solidFill>
                  <a:srgbClr val="002060"/>
                </a:solidFill>
              </a:rPr>
              <a:t>(</a:t>
            </a:r>
            <a:r>
              <a:rPr lang="en-US" dirty="0" smtClean="0">
                <a:solidFill>
                  <a:srgbClr val="FF0000"/>
                </a:solidFill>
              </a:rPr>
              <a:t>1.Pet.2:2</a:t>
            </a:r>
            <a:r>
              <a:rPr lang="en-US" dirty="0" smtClean="0">
                <a:solidFill>
                  <a:srgbClr val="002060"/>
                </a:solidFill>
              </a:rPr>
              <a:t>).</a:t>
            </a:r>
          </a:p>
          <a:p>
            <a:pPr marL="438912" indent="-320040" fontAlgn="auto">
              <a:lnSpc>
                <a:spcPct val="120000"/>
              </a:lnSpc>
              <a:spcBef>
                <a:spcPts val="0"/>
              </a:spcBef>
              <a:spcAft>
                <a:spcPts val="0"/>
              </a:spcAft>
              <a:buClrTx/>
              <a:buFont typeface="Wingdings 2"/>
              <a:buChar char=""/>
              <a:defRPr/>
            </a:pPr>
            <a:r>
              <a:rPr lang="en-US" dirty="0" smtClean="0"/>
              <a:t>A corruption of the truth (a mixture </a:t>
            </a:r>
            <a:r>
              <a:rPr lang="en-US" dirty="0"/>
              <a:t>of truth and </a:t>
            </a:r>
            <a:r>
              <a:rPr lang="en-US" dirty="0" smtClean="0"/>
              <a:t>error) </a:t>
            </a:r>
            <a:r>
              <a:rPr lang="en-US" dirty="0"/>
              <a:t>has </a:t>
            </a:r>
            <a:r>
              <a:rPr lang="en-US" dirty="0" smtClean="0"/>
              <a:t>been the sad story of man’s history, just as it was of Israel’s history. (We’ll look at this next study) </a:t>
            </a:r>
          </a:p>
          <a:p>
            <a:pPr marL="438912" indent="-320040" fontAlgn="auto">
              <a:lnSpc>
                <a:spcPct val="120000"/>
              </a:lnSpc>
              <a:spcBef>
                <a:spcPts val="0"/>
              </a:spcBef>
              <a:spcAft>
                <a:spcPts val="0"/>
              </a:spcAft>
              <a:buClrTx/>
              <a:buFont typeface="Wingdings 2"/>
              <a:buChar char=""/>
              <a:defRPr/>
            </a:pPr>
            <a:r>
              <a:rPr lang="en-US" b="1" u="sng" dirty="0" smtClean="0"/>
              <a:t>The truth has been lost before, many times</a:t>
            </a:r>
            <a:r>
              <a:rPr lang="en-US" b="1" dirty="0" smtClean="0"/>
              <a:t>.</a:t>
            </a:r>
          </a:p>
          <a:p>
            <a:pPr marL="438912" indent="-320040" fontAlgn="auto">
              <a:lnSpc>
                <a:spcPct val="120000"/>
              </a:lnSpc>
              <a:spcBef>
                <a:spcPts val="0"/>
              </a:spcBef>
              <a:spcAft>
                <a:spcPts val="0"/>
              </a:spcAft>
              <a:buClrTx/>
              <a:buFont typeface="Wingdings 2"/>
              <a:buChar char=""/>
              <a:defRPr/>
            </a:pPr>
            <a:r>
              <a:rPr lang="en-US" b="1" dirty="0" smtClean="0">
                <a:solidFill>
                  <a:srgbClr val="0070C0"/>
                </a:solidFill>
              </a:rPr>
              <a:t>If we are to be ‘of the truth’, then we need to both know &amp; trust God and His word, &amp; show this faith and trust in our words and actions.</a:t>
            </a:r>
          </a:p>
        </p:txBody>
      </p:sp>
    </p:spTree>
    <p:extLst>
      <p:ext uri="{BB962C8B-B14F-4D97-AF65-F5344CB8AC3E}">
        <p14:creationId xmlns:p14="http://schemas.microsoft.com/office/powerpoint/2010/main" val="1138046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fade">
                                      <p:cBhvr>
                                        <p:cTn id="39" dur="500"/>
                                        <p:tgtEl>
                                          <p:spTgt spid="3">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fade">
                                      <p:cBhvr>
                                        <p:cTn id="4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0"/>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8077200" cy="1928826"/>
          </a:xfrm>
        </p:spPr>
        <p:txBody>
          <a:bodyPr>
            <a:noAutofit/>
          </a:bodyPr>
          <a:lstStyle/>
          <a:p>
            <a:pPr algn="ctr" fontAlgn="auto">
              <a:spcAft>
                <a:spcPts val="0"/>
              </a:spcAft>
              <a:defRPr/>
            </a:pPr>
            <a:r>
              <a:rPr lang="en-US" sz="6000" dirty="0" smtClean="0">
                <a:solidFill>
                  <a:schemeClr val="accent1">
                    <a:satMod val="150000"/>
                  </a:schemeClr>
                </a:solidFill>
              </a:rPr>
              <a:t>The Unique Teachings of the Truth</a:t>
            </a:r>
            <a:endParaRPr lang="en-US" sz="6000" dirty="0">
              <a:solidFill>
                <a:schemeClr val="accent1">
                  <a:satMod val="150000"/>
                </a:schemeClr>
              </a:solidFill>
            </a:endParaRPr>
          </a:p>
        </p:txBody>
      </p:sp>
      <p:sp>
        <p:nvSpPr>
          <p:cNvPr id="4" name="Title 1"/>
          <p:cNvSpPr txBox="1">
            <a:spLocks/>
          </p:cNvSpPr>
          <p:nvPr/>
        </p:nvSpPr>
        <p:spPr>
          <a:xfrm>
            <a:off x="0" y="5143488"/>
            <a:ext cx="9144000" cy="171451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600" b="1" dirty="0">
                <a:solidFill>
                  <a:schemeClr val="accent1">
                    <a:satMod val="150000"/>
                  </a:schemeClr>
                </a:solidFill>
                <a:latin typeface="+mn-lt"/>
                <a:cs typeface="+mn-cs"/>
              </a:rPr>
              <a:t>What is “The Truth”?</a:t>
            </a:r>
          </a:p>
          <a:p>
            <a:pPr algn="ctr" fontAlgn="auto">
              <a:spcAft>
                <a:spcPts val="0"/>
              </a:spcAft>
              <a:defRPr/>
            </a:pPr>
            <a:r>
              <a:rPr lang="en-US" sz="3600" b="1" dirty="0">
                <a:solidFill>
                  <a:schemeClr val="accent1">
                    <a:satMod val="150000"/>
                  </a:schemeClr>
                </a:solidFill>
                <a:latin typeface="+mn-lt"/>
                <a:cs typeface="+mn-cs"/>
              </a:rPr>
              <a:t>Does it matter what we believe or do ?</a:t>
            </a:r>
          </a:p>
          <a:p>
            <a:pPr algn="ctr" fontAlgn="auto">
              <a:spcAft>
                <a:spcPts val="0"/>
              </a:spcAft>
              <a:defRPr/>
            </a:pPr>
            <a:r>
              <a:rPr lang="en-US" sz="3600" b="1" dirty="0" smtClean="0">
                <a:solidFill>
                  <a:schemeClr val="accent1">
                    <a:satMod val="150000"/>
                  </a:schemeClr>
                </a:solidFill>
                <a:latin typeface="+mn-lt"/>
                <a:cs typeface="+mn-cs"/>
              </a:rPr>
              <a:t>How should </a:t>
            </a:r>
            <a:r>
              <a:rPr lang="en-US" sz="3600" b="1" dirty="0">
                <a:solidFill>
                  <a:schemeClr val="accent1">
                    <a:satMod val="150000"/>
                  </a:schemeClr>
                </a:solidFill>
                <a:latin typeface="+mn-lt"/>
                <a:cs typeface="+mn-cs"/>
              </a:rPr>
              <a:t>“the truth” </a:t>
            </a:r>
            <a:r>
              <a:rPr lang="en-US" sz="3600" b="1" dirty="0" smtClean="0">
                <a:solidFill>
                  <a:schemeClr val="accent1">
                    <a:satMod val="150000"/>
                  </a:schemeClr>
                </a:solidFill>
                <a:latin typeface="+mn-lt"/>
                <a:cs typeface="+mn-cs"/>
              </a:rPr>
              <a:t>affect </a:t>
            </a:r>
            <a:r>
              <a:rPr lang="en-US" sz="3600" b="1" dirty="0">
                <a:solidFill>
                  <a:schemeClr val="accent1">
                    <a:satMod val="150000"/>
                  </a:schemeClr>
                </a:solidFill>
                <a:latin typeface="+mn-lt"/>
                <a:cs typeface="+mn-cs"/>
              </a:rPr>
              <a:t>us ?</a:t>
            </a:r>
          </a:p>
        </p:txBody>
      </p:sp>
      <p:sp>
        <p:nvSpPr>
          <p:cNvPr id="5" name="Title 1"/>
          <p:cNvSpPr txBox="1">
            <a:spLocks/>
          </p:cNvSpPr>
          <p:nvPr/>
        </p:nvSpPr>
        <p:spPr>
          <a:xfrm>
            <a:off x="2714612" y="3929066"/>
            <a:ext cx="3357586" cy="857256"/>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200" b="1" dirty="0">
                <a:solidFill>
                  <a:schemeClr val="accent1">
                    <a:satMod val="150000"/>
                  </a:schemeClr>
                </a:solidFill>
                <a:latin typeface="+mj-lt"/>
                <a:ea typeface="+mj-ea"/>
                <a:cs typeface="+mj-cs"/>
              </a:rPr>
              <a:t>Study 2 of 5</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dirty="0" smtClean="0">
                <a:solidFill>
                  <a:schemeClr val="accent1">
                    <a:satMod val="150000"/>
                  </a:schemeClr>
                </a:solidFill>
              </a:rPr>
              <a:t>The Unique Teachings of the Truth. </a:t>
            </a:r>
            <a:br>
              <a:rPr lang="en-US" sz="3600" dirty="0" smtClean="0">
                <a:solidFill>
                  <a:schemeClr val="accent1">
                    <a:satMod val="150000"/>
                  </a:schemeClr>
                </a:solidFill>
              </a:rPr>
            </a:br>
            <a:r>
              <a:rPr lang="en-US" sz="3600" dirty="0" smtClean="0">
                <a:solidFill>
                  <a:schemeClr val="accent1">
                    <a:satMod val="150000"/>
                  </a:schemeClr>
                </a:solidFill>
              </a:rPr>
              <a:t>Basic Overview</a:t>
            </a:r>
            <a:endParaRPr lang="en-US" sz="3600" dirty="0">
              <a:solidFill>
                <a:schemeClr val="accent1">
                  <a:satMod val="150000"/>
                </a:schemeClr>
              </a:solidFill>
            </a:endParaRPr>
          </a:p>
        </p:txBody>
      </p:sp>
      <p:sp>
        <p:nvSpPr>
          <p:cNvPr id="3" name="Content Placeholder 2"/>
          <p:cNvSpPr>
            <a:spLocks noGrp="1"/>
          </p:cNvSpPr>
          <p:nvPr>
            <p:ph idx="1"/>
          </p:nvPr>
        </p:nvSpPr>
        <p:spPr>
          <a:xfrm>
            <a:off x="0" y="1571625"/>
            <a:ext cx="9144000" cy="5143500"/>
          </a:xfrm>
        </p:spPr>
        <p:txBody>
          <a:bodyPr/>
          <a:lstStyle/>
          <a:p>
            <a:pPr marL="631825" indent="-514350">
              <a:lnSpc>
                <a:spcPct val="120000"/>
              </a:lnSpc>
              <a:buClrTx/>
              <a:buFont typeface="Corbel" pitchFamily="34" charset="0"/>
              <a:buAutoNum type="arabicPeriod"/>
            </a:pPr>
            <a:r>
              <a:rPr lang="en-US" sz="2800" dirty="0" smtClean="0">
                <a:solidFill>
                  <a:srgbClr val="0070C0"/>
                </a:solidFill>
              </a:rPr>
              <a:t>What do we mean by “The Truth”.</a:t>
            </a:r>
          </a:p>
          <a:p>
            <a:pPr marL="631825" indent="-514350">
              <a:lnSpc>
                <a:spcPct val="120000"/>
              </a:lnSpc>
              <a:buClrTx/>
              <a:buFont typeface="Corbel" pitchFamily="34" charset="0"/>
              <a:buAutoNum type="arabicPeriod"/>
            </a:pPr>
            <a:endParaRPr lang="en-US" sz="2800" dirty="0" smtClean="0"/>
          </a:p>
          <a:p>
            <a:pPr marL="631825" indent="-514350">
              <a:lnSpc>
                <a:spcPct val="120000"/>
              </a:lnSpc>
              <a:buClrTx/>
              <a:buFont typeface="Corbel" pitchFamily="34" charset="0"/>
              <a:buAutoNum type="arabicPeriod"/>
            </a:pPr>
            <a:r>
              <a:rPr lang="en-US" b="1" dirty="0" smtClean="0">
                <a:solidFill>
                  <a:srgbClr val="0070C0"/>
                </a:solidFill>
              </a:rPr>
              <a:t>What are Core Beliefs &amp; Does it really matter.</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Flesh and the Spirit</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Spirit of  God – How God works.</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God Dwelling with &amp; in Us – God’s Purpose in Creation.</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5448"/>
            <a:ext cx="8579296" cy="1252728"/>
          </a:xfrm>
        </p:spPr>
        <p:txBody>
          <a:bodyPr>
            <a:normAutofit/>
          </a:bodyPr>
          <a:lstStyle/>
          <a:p>
            <a:pPr fontAlgn="auto">
              <a:spcAft>
                <a:spcPts val="0"/>
              </a:spcAft>
              <a:defRPr/>
            </a:pPr>
            <a:r>
              <a:rPr lang="en-US" dirty="0">
                <a:solidFill>
                  <a:schemeClr val="accent1">
                    <a:satMod val="150000"/>
                  </a:schemeClr>
                </a:solidFill>
              </a:rPr>
              <a:t>5 Core Beliefs </a:t>
            </a:r>
            <a:r>
              <a:rPr lang="en-US" dirty="0" smtClean="0">
                <a:solidFill>
                  <a:schemeClr val="accent1">
                    <a:satMod val="150000"/>
                  </a:schemeClr>
                </a:solidFill>
              </a:rPr>
              <a:t>&amp; the BASF</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85000" lnSpcReduction="10000"/>
          </a:bodyPr>
          <a:lstStyle/>
          <a:p>
            <a:pPr marL="117475" indent="0">
              <a:lnSpc>
                <a:spcPct val="120000"/>
              </a:lnSpc>
              <a:buClr>
                <a:schemeClr val="tx1"/>
              </a:buClr>
              <a:buSzPct val="100000"/>
              <a:buNone/>
            </a:pPr>
            <a:r>
              <a:rPr lang="en-US" b="1" dirty="0" smtClean="0"/>
              <a:t>The BASF has 30 affirmations, which summarize our core beliefs. </a:t>
            </a:r>
            <a:r>
              <a:rPr lang="en-US" dirty="0" smtClean="0"/>
              <a:t>They are not listed in the order of their importance, but rather in a convenient order for this study. </a:t>
            </a:r>
          </a:p>
          <a:p>
            <a:pPr marL="117475" indent="0">
              <a:lnSpc>
                <a:spcPct val="120000"/>
              </a:lnSpc>
              <a:buClr>
                <a:schemeClr val="tx1"/>
              </a:buClr>
              <a:buSzPct val="100000"/>
              <a:buNone/>
            </a:pPr>
            <a:r>
              <a:rPr lang="en-US" b="1" dirty="0" smtClean="0"/>
              <a:t>They match our summary as follows –</a:t>
            </a:r>
          </a:p>
          <a:p>
            <a:pPr marL="117475" indent="0">
              <a:lnSpc>
                <a:spcPct val="120000"/>
              </a:lnSpc>
              <a:buClr>
                <a:schemeClr val="tx1"/>
              </a:buClr>
              <a:buSzPct val="100000"/>
              <a:buNone/>
            </a:pPr>
            <a:endParaRPr lang="en-US" sz="1100" b="1" u="sng" dirty="0" smtClean="0"/>
          </a:p>
          <a:p>
            <a:pPr marL="631825" indent="-514350">
              <a:lnSpc>
                <a:spcPct val="120000"/>
              </a:lnSpc>
              <a:buClr>
                <a:schemeClr val="tx1"/>
              </a:buClr>
              <a:buSzPct val="100000"/>
              <a:buFont typeface="Corbel" pitchFamily="34" charset="0"/>
              <a:buAutoNum type="arabicPeriod"/>
            </a:pPr>
            <a:r>
              <a:rPr lang="en-US" b="1" u="sng" dirty="0" smtClean="0"/>
              <a:t>Revelation</a:t>
            </a:r>
            <a:r>
              <a:rPr lang="en-US" dirty="0"/>
              <a:t>: </a:t>
            </a:r>
            <a:r>
              <a:rPr lang="en-US" dirty="0" smtClean="0"/>
              <a:t>= The Foundation</a:t>
            </a:r>
          </a:p>
          <a:p>
            <a:pPr marL="631825" indent="-514350">
              <a:lnSpc>
                <a:spcPct val="120000"/>
              </a:lnSpc>
              <a:buClr>
                <a:schemeClr val="tx1"/>
              </a:buClr>
              <a:buSzPct val="100000"/>
              <a:buFont typeface="Corbel" pitchFamily="34" charset="0"/>
              <a:buAutoNum type="arabicPeriod"/>
            </a:pPr>
            <a:endParaRPr lang="en-US" sz="1300" dirty="0">
              <a:solidFill>
                <a:srgbClr val="0070C0"/>
              </a:solidFill>
            </a:endParaRPr>
          </a:p>
          <a:p>
            <a:pPr marL="631825" indent="-514350">
              <a:lnSpc>
                <a:spcPct val="120000"/>
              </a:lnSpc>
              <a:buClr>
                <a:schemeClr val="tx1"/>
              </a:buClr>
              <a:buSzPct val="100000"/>
              <a:buFont typeface="Corbel" pitchFamily="34" charset="0"/>
              <a:buAutoNum type="arabicPeriod"/>
            </a:pPr>
            <a:r>
              <a:rPr lang="en-US" b="1" u="sng" dirty="0"/>
              <a:t>God</a:t>
            </a:r>
            <a:r>
              <a:rPr lang="en-US" dirty="0"/>
              <a:t>: </a:t>
            </a:r>
            <a:r>
              <a:rPr lang="en-US" dirty="0" smtClean="0"/>
              <a:t> = Clause. 1</a:t>
            </a:r>
          </a:p>
          <a:p>
            <a:pPr marL="631825" indent="-514350">
              <a:lnSpc>
                <a:spcPct val="120000"/>
              </a:lnSpc>
              <a:buClr>
                <a:schemeClr val="tx1"/>
              </a:buClr>
              <a:buSzPct val="100000"/>
              <a:buFont typeface="Corbel" pitchFamily="34" charset="0"/>
              <a:buAutoNum type="arabicPeriod"/>
            </a:pPr>
            <a:endParaRPr lang="en-US" sz="1300" dirty="0"/>
          </a:p>
          <a:p>
            <a:pPr marL="631825" indent="-514350">
              <a:lnSpc>
                <a:spcPct val="120000"/>
              </a:lnSpc>
              <a:buClr>
                <a:schemeClr val="tx1"/>
              </a:buClr>
              <a:buSzPct val="100000"/>
              <a:buFont typeface="Corbel" pitchFamily="34" charset="0"/>
              <a:buAutoNum type="arabicPeriod"/>
            </a:pPr>
            <a:r>
              <a:rPr lang="en-US" b="1" u="sng" dirty="0"/>
              <a:t>Mankind</a:t>
            </a:r>
            <a:r>
              <a:rPr lang="en-US" dirty="0"/>
              <a:t>: </a:t>
            </a:r>
            <a:r>
              <a:rPr lang="en-US" dirty="0" smtClean="0"/>
              <a:t>= Clauses. 4-7  </a:t>
            </a:r>
            <a:endParaRPr lang="en-US" dirty="0"/>
          </a:p>
          <a:p>
            <a:pPr marL="631825" indent="-514350">
              <a:lnSpc>
                <a:spcPct val="120000"/>
              </a:lnSpc>
              <a:buClr>
                <a:schemeClr val="tx1"/>
              </a:buClr>
              <a:buSzPct val="100000"/>
              <a:buFont typeface="Corbel" pitchFamily="34" charset="0"/>
              <a:buAutoNum type="arabicPeriod"/>
            </a:pPr>
            <a:endParaRPr lang="en-US" sz="1200" dirty="0"/>
          </a:p>
          <a:p>
            <a:pPr marL="631825" indent="-514350">
              <a:lnSpc>
                <a:spcPct val="120000"/>
              </a:lnSpc>
              <a:buClr>
                <a:schemeClr val="tx1"/>
              </a:buClr>
              <a:buSzPct val="100000"/>
              <a:buFont typeface="Corbel" pitchFamily="34" charset="0"/>
              <a:buAutoNum type="arabicPeriod"/>
            </a:pPr>
            <a:r>
              <a:rPr lang="en-US" b="1" u="sng" dirty="0" smtClean="0"/>
              <a:t>Jesus &amp; His Work</a:t>
            </a:r>
            <a:r>
              <a:rPr lang="en-US" dirty="0" smtClean="0"/>
              <a:t>: = Clauses. 2, 3, 8-10, 12-14 </a:t>
            </a:r>
          </a:p>
          <a:p>
            <a:pPr marL="631825" indent="-514350">
              <a:lnSpc>
                <a:spcPct val="120000"/>
              </a:lnSpc>
              <a:buClr>
                <a:schemeClr val="tx1"/>
              </a:buClr>
              <a:buSzPct val="100000"/>
              <a:buFont typeface="Corbel" pitchFamily="34" charset="0"/>
              <a:buAutoNum type="arabicPeriod"/>
            </a:pPr>
            <a:endParaRPr lang="en-US" sz="1200" dirty="0"/>
          </a:p>
          <a:p>
            <a:pPr marL="631825" indent="-514350">
              <a:lnSpc>
                <a:spcPct val="120000"/>
              </a:lnSpc>
              <a:buClr>
                <a:schemeClr val="tx1"/>
              </a:buClr>
              <a:buSzPct val="100000"/>
              <a:buFont typeface="Corbel" pitchFamily="34" charset="0"/>
              <a:buAutoNum type="arabicPeriod"/>
            </a:pPr>
            <a:r>
              <a:rPr lang="en-US" b="1" u="sng" dirty="0"/>
              <a:t>God’s Purpose</a:t>
            </a:r>
            <a:r>
              <a:rPr lang="en-US" dirty="0"/>
              <a:t>: </a:t>
            </a:r>
            <a:r>
              <a:rPr lang="en-US" dirty="0" smtClean="0"/>
              <a:t>= Clauses. 11, 15-30 </a:t>
            </a:r>
          </a:p>
          <a:p>
            <a:pPr marL="438912" indent="-320040" fontAlgn="auto">
              <a:spcBef>
                <a:spcPts val="0"/>
              </a:spcBef>
              <a:spcAft>
                <a:spcPts val="0"/>
              </a:spcAft>
              <a:buFont typeface="Wingdings 2"/>
              <a:buChar char=""/>
              <a:defRPr/>
            </a:pPr>
            <a:endParaRPr lang="en-US" dirty="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75761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Core Beliefs and God Manifestation.</a:t>
            </a:r>
            <a:endParaRPr lang="en-US" dirty="0">
              <a:solidFill>
                <a:schemeClr val="accent1">
                  <a:satMod val="150000"/>
                </a:schemeClr>
              </a:solidFill>
            </a:endParaRPr>
          </a:p>
        </p:txBody>
      </p:sp>
      <p:grpSp>
        <p:nvGrpSpPr>
          <p:cNvPr id="4" name="Group 45"/>
          <p:cNvGrpSpPr>
            <a:grpSpLocks/>
          </p:cNvGrpSpPr>
          <p:nvPr/>
        </p:nvGrpSpPr>
        <p:grpSpPr bwMode="auto">
          <a:xfrm>
            <a:off x="107950" y="3141663"/>
            <a:ext cx="4248150" cy="3382962"/>
            <a:chOff x="4716016" y="2636912"/>
            <a:chExt cx="4248472" cy="3384376"/>
          </a:xfrm>
        </p:grpSpPr>
        <p:grpSp>
          <p:nvGrpSpPr>
            <p:cNvPr id="30728" name="Group 25"/>
            <p:cNvGrpSpPr>
              <a:grpSpLocks/>
            </p:cNvGrpSpPr>
            <p:nvPr/>
          </p:nvGrpSpPr>
          <p:grpSpPr bwMode="auto">
            <a:xfrm>
              <a:off x="4716016" y="2636912"/>
              <a:ext cx="4248472" cy="3384376"/>
              <a:chOff x="1428728" y="1700808"/>
              <a:chExt cx="6158641" cy="4968552"/>
            </a:xfrm>
          </p:grpSpPr>
          <p:sp>
            <p:nvSpPr>
              <p:cNvPr id="27" name="Oval 26"/>
              <p:cNvSpPr/>
              <p:nvPr/>
            </p:nvSpPr>
            <p:spPr>
              <a:xfrm>
                <a:off x="2123761" y="1700808"/>
                <a:ext cx="4715642" cy="496855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Diamond 27"/>
              <p:cNvSpPr/>
              <p:nvPr/>
            </p:nvSpPr>
            <p:spPr>
              <a:xfrm rot="2695308">
                <a:off x="2390728" y="2150798"/>
                <a:ext cx="4151789" cy="4196807"/>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732" name="TextBox 30"/>
              <p:cNvSpPr txBox="1">
                <a:spLocks noChangeArrowheads="1"/>
              </p:cNvSpPr>
              <p:nvPr/>
            </p:nvSpPr>
            <p:spPr bwMode="auto">
              <a:xfrm>
                <a:off x="3620787" y="2852936"/>
                <a:ext cx="1774524"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Eagle - Dan</a:t>
                </a:r>
              </a:p>
            </p:txBody>
          </p:sp>
          <p:sp>
            <p:nvSpPr>
              <p:cNvPr id="30733" name="TextBox 31"/>
              <p:cNvSpPr txBox="1">
                <a:spLocks noChangeArrowheads="1"/>
              </p:cNvSpPr>
              <p:nvPr/>
            </p:nvSpPr>
            <p:spPr bwMode="auto">
              <a:xfrm rot="5400000">
                <a:off x="2054711" y="4014861"/>
                <a:ext cx="2325704"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Ox - Ephraim</a:t>
                </a:r>
              </a:p>
            </p:txBody>
          </p:sp>
          <p:sp>
            <p:nvSpPr>
              <p:cNvPr id="30734" name="TextBox 32"/>
              <p:cNvSpPr txBox="1">
                <a:spLocks noChangeArrowheads="1"/>
              </p:cNvSpPr>
              <p:nvPr/>
            </p:nvSpPr>
            <p:spPr bwMode="auto">
              <a:xfrm>
                <a:off x="3307635" y="5229199"/>
                <a:ext cx="2296441"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Man – Rueben</a:t>
                </a:r>
              </a:p>
            </p:txBody>
          </p:sp>
          <p:sp>
            <p:nvSpPr>
              <p:cNvPr id="30735" name="TextBox 33"/>
              <p:cNvSpPr txBox="1">
                <a:spLocks noChangeArrowheads="1"/>
              </p:cNvSpPr>
              <p:nvPr/>
            </p:nvSpPr>
            <p:spPr bwMode="auto">
              <a:xfrm rot="5400000">
                <a:off x="4772677" y="4014863"/>
                <a:ext cx="1691422"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Lion - Judah</a:t>
                </a:r>
              </a:p>
            </p:txBody>
          </p:sp>
          <p:sp>
            <p:nvSpPr>
              <p:cNvPr id="30736" name="TextBox 34"/>
              <p:cNvSpPr txBox="1">
                <a:spLocks noChangeArrowheads="1"/>
              </p:cNvSpPr>
              <p:nvPr/>
            </p:nvSpPr>
            <p:spPr bwMode="auto">
              <a:xfrm>
                <a:off x="3203252" y="1988840"/>
                <a:ext cx="2505210"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dirty="0">
                    <a:solidFill>
                      <a:srgbClr val="002060"/>
                    </a:solidFill>
                  </a:rPr>
                  <a:t>The Camp of Israel</a:t>
                </a:r>
              </a:p>
            </p:txBody>
          </p:sp>
          <p:sp>
            <p:nvSpPr>
              <p:cNvPr id="36" name="Right Arrow 35"/>
              <p:cNvSpPr/>
              <p:nvPr/>
            </p:nvSpPr>
            <p:spPr>
              <a:xfrm rot="19657534">
                <a:off x="6609260" y="2453901"/>
                <a:ext cx="644402"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ight Arrow 36"/>
              <p:cNvSpPr/>
              <p:nvPr/>
            </p:nvSpPr>
            <p:spPr>
              <a:xfrm rot="21285462">
                <a:off x="6945269" y="3815531"/>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ight Arrow 37"/>
              <p:cNvSpPr/>
              <p:nvPr/>
            </p:nvSpPr>
            <p:spPr>
              <a:xfrm rot="1614082">
                <a:off x="6618465" y="5484928"/>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ight Arrow 38"/>
              <p:cNvSpPr/>
              <p:nvPr/>
            </p:nvSpPr>
            <p:spPr>
              <a:xfrm rot="10800000">
                <a:off x="1428728" y="3871489"/>
                <a:ext cx="642101"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ight Arrow 39"/>
              <p:cNvSpPr/>
              <p:nvPr/>
            </p:nvSpPr>
            <p:spPr>
              <a:xfrm rot="12519576">
                <a:off x="1688791" y="2647421"/>
                <a:ext cx="644402" cy="35672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ight Arrow 40"/>
              <p:cNvSpPr/>
              <p:nvPr/>
            </p:nvSpPr>
            <p:spPr>
              <a:xfrm rot="8948752">
                <a:off x="1688791" y="5296072"/>
                <a:ext cx="644402" cy="35906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0743" name="TextBox 29"/>
              <p:cNvSpPr txBox="1">
                <a:spLocks noChangeArrowheads="1"/>
              </p:cNvSpPr>
              <p:nvPr/>
            </p:nvSpPr>
            <p:spPr bwMode="auto">
              <a:xfrm>
                <a:off x="3620787" y="3815085"/>
                <a:ext cx="1605768" cy="76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The Tabernacle</a:t>
                </a:r>
              </a:p>
            </p:txBody>
          </p:sp>
        </p:grpSp>
        <p:sp>
          <p:nvSpPr>
            <p:cNvPr id="42" name="Rectangle 41"/>
            <p:cNvSpPr/>
            <p:nvPr/>
          </p:nvSpPr>
          <p:spPr>
            <a:xfrm>
              <a:off x="6155988" y="3861386"/>
              <a:ext cx="1224055" cy="105295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p>
          </p:txBody>
        </p:sp>
      </p:grpSp>
      <p:sp>
        <p:nvSpPr>
          <p:cNvPr id="44" name="TextBox 43"/>
          <p:cNvSpPr txBox="1">
            <a:spLocks noChangeArrowheads="1"/>
          </p:cNvSpPr>
          <p:nvPr/>
        </p:nvSpPr>
        <p:spPr bwMode="auto">
          <a:xfrm>
            <a:off x="129409" y="1531428"/>
            <a:ext cx="4032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dirty="0">
                <a:solidFill>
                  <a:schemeClr val="bg1"/>
                </a:solidFill>
              </a:rPr>
              <a:t>And let them make me a sanctuary; </a:t>
            </a:r>
            <a:r>
              <a:rPr lang="en-US" b="1" u="sng" dirty="0">
                <a:solidFill>
                  <a:schemeClr val="bg1"/>
                </a:solidFill>
              </a:rPr>
              <a:t>that I may dwell among them</a:t>
            </a:r>
            <a:r>
              <a:rPr lang="en-US" dirty="0">
                <a:solidFill>
                  <a:schemeClr val="bg1"/>
                </a:solidFill>
              </a:rPr>
              <a:t>”  </a:t>
            </a:r>
            <a:r>
              <a:rPr lang="en-US" dirty="0">
                <a:solidFill>
                  <a:srgbClr val="FF0000"/>
                </a:solidFill>
              </a:rPr>
              <a:t>Exod.25:8</a:t>
            </a:r>
            <a:r>
              <a:rPr lang="en-US" dirty="0">
                <a:solidFill>
                  <a:schemeClr val="bg1"/>
                </a:solidFill>
              </a:rPr>
              <a:t> </a:t>
            </a:r>
            <a:endParaRPr lang="en-AU" dirty="0">
              <a:solidFill>
                <a:schemeClr val="bg1"/>
              </a:solidFill>
            </a:endParaRPr>
          </a:p>
        </p:txBody>
      </p:sp>
      <p:sp>
        <p:nvSpPr>
          <p:cNvPr id="45" name="TextBox 44"/>
          <p:cNvSpPr txBox="1">
            <a:spLocks noChangeArrowheads="1"/>
          </p:cNvSpPr>
          <p:nvPr/>
        </p:nvSpPr>
        <p:spPr bwMode="auto">
          <a:xfrm>
            <a:off x="4945304" y="1556792"/>
            <a:ext cx="40322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b="1" dirty="0">
                <a:solidFill>
                  <a:schemeClr val="bg1"/>
                </a:solidFill>
              </a:rPr>
              <a:t>Know ye not that </a:t>
            </a:r>
            <a:r>
              <a:rPr lang="en-US" b="1" u="sng" dirty="0">
                <a:solidFill>
                  <a:schemeClr val="bg1"/>
                </a:solidFill>
              </a:rPr>
              <a:t>ye are the temple of God</a:t>
            </a:r>
            <a:r>
              <a:rPr lang="en-US" dirty="0">
                <a:solidFill>
                  <a:schemeClr val="bg1"/>
                </a:solidFill>
              </a:rPr>
              <a:t>, and that </a:t>
            </a:r>
            <a:r>
              <a:rPr lang="en-US" sz="2400" b="1" dirty="0">
                <a:solidFill>
                  <a:schemeClr val="bg1"/>
                </a:solidFill>
              </a:rPr>
              <a:t>the Spirit of God</a:t>
            </a:r>
            <a:r>
              <a:rPr lang="en-US" b="1" dirty="0">
                <a:solidFill>
                  <a:schemeClr val="bg1"/>
                </a:solidFill>
              </a:rPr>
              <a:t> dwelleth in you</a:t>
            </a:r>
            <a:r>
              <a:rPr lang="en-US" dirty="0">
                <a:solidFill>
                  <a:schemeClr val="bg1"/>
                </a:solidFill>
              </a:rPr>
              <a:t>“  </a:t>
            </a:r>
            <a:r>
              <a:rPr lang="en-US" dirty="0">
                <a:solidFill>
                  <a:srgbClr val="FF0000"/>
                </a:solidFill>
              </a:rPr>
              <a:t>1.Cor.3:16</a:t>
            </a:r>
            <a:endParaRPr lang="en-AU" dirty="0"/>
          </a:p>
        </p:txBody>
      </p:sp>
      <p:grpSp>
        <p:nvGrpSpPr>
          <p:cNvPr id="5" name="Group 4"/>
          <p:cNvGrpSpPr/>
          <p:nvPr/>
        </p:nvGrpSpPr>
        <p:grpSpPr>
          <a:xfrm>
            <a:off x="4787900" y="3141663"/>
            <a:ext cx="4248150" cy="4165600"/>
            <a:chOff x="4787900" y="3141663"/>
            <a:chExt cx="4248150" cy="4165600"/>
          </a:xfrm>
        </p:grpSpPr>
        <p:sp>
          <p:nvSpPr>
            <p:cNvPr id="9" name="Oval 8"/>
            <p:cNvSpPr/>
            <p:nvPr/>
          </p:nvSpPr>
          <p:spPr bwMode="auto">
            <a:xfrm>
              <a:off x="5267325" y="3141663"/>
              <a:ext cx="3252788" cy="338296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Diamond 9"/>
            <p:cNvSpPr/>
            <p:nvPr/>
          </p:nvSpPr>
          <p:spPr bwMode="auto">
            <a:xfrm rot="2695308">
              <a:off x="5424488" y="3429000"/>
              <a:ext cx="2863850" cy="2859088"/>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TextBox 11"/>
            <p:cNvSpPr txBox="1"/>
            <p:nvPr/>
          </p:nvSpPr>
          <p:spPr bwMode="auto">
            <a:xfrm>
              <a:off x="6299200" y="4581525"/>
              <a:ext cx="1108075" cy="738188"/>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latin typeface="+mn-lt"/>
                  <a:cs typeface="+mn-cs"/>
                </a:rPr>
                <a:t>The Word &amp; Will of God</a:t>
              </a:r>
            </a:p>
            <a:p>
              <a:pPr algn="ctr" fontAlgn="auto">
                <a:spcBef>
                  <a:spcPts val="0"/>
                </a:spcBef>
                <a:spcAft>
                  <a:spcPts val="0"/>
                </a:spcAft>
                <a:defRPr/>
              </a:pPr>
              <a:r>
                <a:rPr lang="en-US" sz="1400" b="1" dirty="0">
                  <a:latin typeface="+mn-lt"/>
                  <a:cs typeface="+mn-cs"/>
                </a:rPr>
                <a:t>= Seed</a:t>
              </a:r>
            </a:p>
          </p:txBody>
        </p:sp>
        <p:sp>
          <p:nvSpPr>
            <p:cNvPr id="30747" name="TextBox 12"/>
            <p:cNvSpPr txBox="1">
              <a:spLocks noChangeArrowheads="1"/>
            </p:cNvSpPr>
            <p:nvPr/>
          </p:nvSpPr>
          <p:spPr bwMode="auto">
            <a:xfrm>
              <a:off x="6608397" y="3926274"/>
              <a:ext cx="553982" cy="2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God</a:t>
              </a:r>
            </a:p>
          </p:txBody>
        </p:sp>
        <p:sp>
          <p:nvSpPr>
            <p:cNvPr id="30748" name="TextBox 13"/>
            <p:cNvSpPr txBox="1">
              <a:spLocks noChangeArrowheads="1"/>
            </p:cNvSpPr>
            <p:nvPr/>
          </p:nvSpPr>
          <p:spPr bwMode="auto">
            <a:xfrm rot="5400000">
              <a:off x="5585763" y="4791700"/>
              <a:ext cx="920655"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Purpose</a:t>
              </a:r>
            </a:p>
          </p:txBody>
        </p:sp>
        <p:sp>
          <p:nvSpPr>
            <p:cNvPr id="30749" name="TextBox 14"/>
            <p:cNvSpPr txBox="1">
              <a:spLocks noChangeArrowheads="1"/>
            </p:cNvSpPr>
            <p:nvPr/>
          </p:nvSpPr>
          <p:spPr bwMode="auto">
            <a:xfrm>
              <a:off x="6608397" y="5544534"/>
              <a:ext cx="546372" cy="2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Man</a:t>
              </a:r>
            </a:p>
          </p:txBody>
        </p:sp>
        <p:sp>
          <p:nvSpPr>
            <p:cNvPr id="30750" name="TextBox 15"/>
            <p:cNvSpPr txBox="1">
              <a:spLocks noChangeArrowheads="1"/>
            </p:cNvSpPr>
            <p:nvPr/>
          </p:nvSpPr>
          <p:spPr bwMode="auto">
            <a:xfrm rot="5400000">
              <a:off x="7451713" y="4788101"/>
              <a:ext cx="647577"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a:t>Jesus</a:t>
              </a:r>
            </a:p>
          </p:txBody>
        </p:sp>
        <p:sp>
          <p:nvSpPr>
            <p:cNvPr id="30751" name="TextBox 16"/>
            <p:cNvSpPr txBox="1">
              <a:spLocks noChangeArrowheads="1"/>
            </p:cNvSpPr>
            <p:nvPr/>
          </p:nvSpPr>
          <p:spPr bwMode="auto">
            <a:xfrm>
              <a:off x="6161365" y="3337816"/>
              <a:ext cx="1478310" cy="396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dirty="0">
                  <a:solidFill>
                    <a:srgbClr val="002060"/>
                  </a:solidFill>
                </a:rPr>
                <a:t>This is our Life</a:t>
              </a: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a:p>
              <a:pPr algn="ctr"/>
              <a:endParaRPr lang="en-US" sz="1400" b="1" u="sng" dirty="0">
                <a:solidFill>
                  <a:srgbClr val="002060"/>
                </a:solidFill>
              </a:endParaRPr>
            </a:p>
          </p:txBody>
        </p:sp>
        <p:sp>
          <p:nvSpPr>
            <p:cNvPr id="18" name="Right Arrow 17"/>
            <p:cNvSpPr/>
            <p:nvPr/>
          </p:nvSpPr>
          <p:spPr bwMode="auto">
            <a:xfrm rot="19657534">
              <a:off x="8361363" y="3654425"/>
              <a:ext cx="444500" cy="244475"/>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Right Arrow 19"/>
            <p:cNvSpPr/>
            <p:nvPr/>
          </p:nvSpPr>
          <p:spPr bwMode="auto">
            <a:xfrm rot="21285462">
              <a:off x="8593138" y="4581525"/>
              <a:ext cx="442912"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ight Arrow 20"/>
            <p:cNvSpPr/>
            <p:nvPr/>
          </p:nvSpPr>
          <p:spPr bwMode="auto">
            <a:xfrm rot="1614082">
              <a:off x="8367713" y="5718175"/>
              <a:ext cx="442912"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Right Arrow 21"/>
            <p:cNvSpPr/>
            <p:nvPr/>
          </p:nvSpPr>
          <p:spPr bwMode="auto">
            <a:xfrm rot="10800000">
              <a:off x="4787900" y="4619625"/>
              <a:ext cx="442913"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Right Arrow 22"/>
            <p:cNvSpPr/>
            <p:nvPr/>
          </p:nvSpPr>
          <p:spPr bwMode="auto">
            <a:xfrm rot="12519576">
              <a:off x="4967288" y="3786188"/>
              <a:ext cx="444500" cy="2428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ight Arrow 23"/>
            <p:cNvSpPr/>
            <p:nvPr/>
          </p:nvSpPr>
          <p:spPr bwMode="auto">
            <a:xfrm rot="8948752">
              <a:off x="4967288" y="5591175"/>
              <a:ext cx="444500" cy="2428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46"/>
            <p:cNvSpPr/>
            <p:nvPr/>
          </p:nvSpPr>
          <p:spPr>
            <a:xfrm>
              <a:off x="6227763" y="4365625"/>
              <a:ext cx="1296987" cy="105251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p>
          </p:txBody>
        </p:sp>
      </p:grpSp>
    </p:spTree>
    <p:extLst>
      <p:ext uri="{BB962C8B-B14F-4D97-AF65-F5344CB8AC3E}">
        <p14:creationId xmlns:p14="http://schemas.microsoft.com/office/powerpoint/2010/main" val="3347101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3600" dirty="0" smtClean="0">
                <a:solidFill>
                  <a:schemeClr val="accent1">
                    <a:satMod val="150000"/>
                  </a:schemeClr>
                </a:solidFill>
              </a:rPr>
              <a:t>It is vital to remember God’s purpose.</a:t>
            </a:r>
            <a:endParaRPr lang="en-US" sz="3600"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rtlCol="0">
            <a:normAutofit lnSpcReduction="10000"/>
          </a:bodyPr>
          <a:lstStyle/>
          <a:p>
            <a:pPr marL="438912" indent="-320040" fontAlgn="auto">
              <a:lnSpc>
                <a:spcPct val="120000"/>
              </a:lnSpc>
              <a:spcBef>
                <a:spcPts val="0"/>
              </a:spcBef>
              <a:spcAft>
                <a:spcPts val="0"/>
              </a:spcAft>
              <a:buClrTx/>
              <a:buFont typeface="Wingdings 2"/>
              <a:buNone/>
              <a:defRPr/>
            </a:pPr>
            <a:r>
              <a:rPr lang="en-US" sz="2600" b="1" dirty="0">
                <a:solidFill>
                  <a:srgbClr val="0070C0"/>
                </a:solidFill>
              </a:rPr>
              <a:t>These core beliefs are </a:t>
            </a:r>
            <a:r>
              <a:rPr lang="en-US" sz="2600" b="1" dirty="0" smtClean="0">
                <a:solidFill>
                  <a:srgbClr val="0070C0"/>
                </a:solidFill>
              </a:rPr>
              <a:t>very firmly </a:t>
            </a:r>
            <a:r>
              <a:rPr lang="en-US" sz="2600" b="1" dirty="0">
                <a:solidFill>
                  <a:srgbClr val="0070C0"/>
                </a:solidFill>
              </a:rPr>
              <a:t>connected to God’s purpose. </a:t>
            </a:r>
            <a:endParaRPr lang="en-US" sz="2600" b="1" dirty="0" smtClean="0">
              <a:solidFill>
                <a:srgbClr val="0070C0"/>
              </a:solidFill>
            </a:endParaRPr>
          </a:p>
          <a:p>
            <a:pPr marL="438912" indent="-320040" fontAlgn="auto">
              <a:lnSpc>
                <a:spcPct val="120000"/>
              </a:lnSpc>
              <a:spcBef>
                <a:spcPts val="0"/>
              </a:spcBef>
              <a:spcAft>
                <a:spcPts val="0"/>
              </a:spcAft>
              <a:buClrTx/>
              <a:buFont typeface="Wingdings 2"/>
              <a:buNone/>
              <a:defRPr/>
            </a:pPr>
            <a:r>
              <a:rPr lang="en-US" sz="2600" b="1" dirty="0" smtClean="0">
                <a:solidFill>
                  <a:srgbClr val="0070C0"/>
                </a:solidFill>
              </a:rPr>
              <a:t>In the beginning, God plainly declared his purpose with man and with the earth, when he said; </a:t>
            </a:r>
          </a:p>
          <a:p>
            <a:pPr marL="438912" indent="-320040" fontAlgn="auto">
              <a:lnSpc>
                <a:spcPct val="120000"/>
              </a:lnSpc>
              <a:spcBef>
                <a:spcPts val="0"/>
              </a:spcBef>
              <a:spcAft>
                <a:spcPts val="0"/>
              </a:spcAft>
              <a:buClrTx/>
              <a:buFont typeface="Wingdings 2"/>
              <a:buNone/>
              <a:defRPr/>
            </a:pPr>
            <a:r>
              <a:rPr lang="en-US" sz="3000" b="1" dirty="0" smtClean="0"/>
              <a:t>Let us make man in our image, after our likeness. </a:t>
            </a:r>
            <a:r>
              <a:rPr lang="en-US" sz="1900" b="1" dirty="0">
                <a:solidFill>
                  <a:srgbClr val="FF0000"/>
                </a:solidFill>
              </a:rPr>
              <a:t>Gen.1:26-28.</a:t>
            </a:r>
            <a:endParaRPr lang="en-US" sz="1900" b="1" dirty="0" smtClean="0"/>
          </a:p>
          <a:p>
            <a:pPr marL="118872" indent="0" fontAlgn="auto">
              <a:spcBef>
                <a:spcPts val="0"/>
              </a:spcBef>
              <a:spcAft>
                <a:spcPts val="0"/>
              </a:spcAft>
              <a:buClrTx/>
              <a:buNone/>
              <a:defRPr/>
            </a:pPr>
            <a:endParaRPr lang="en-US" sz="400" dirty="0" smtClean="0"/>
          </a:p>
          <a:p>
            <a:pPr marL="438912" indent="-320040" fontAlgn="auto">
              <a:lnSpc>
                <a:spcPct val="120000"/>
              </a:lnSpc>
              <a:spcBef>
                <a:spcPts val="0"/>
              </a:spcBef>
              <a:spcAft>
                <a:spcPts val="0"/>
              </a:spcAft>
              <a:buClrTx/>
              <a:buFont typeface="Wingdings 2"/>
              <a:buChar char=""/>
              <a:defRPr/>
            </a:pPr>
            <a:r>
              <a:rPr lang="en-US" sz="2400" dirty="0" smtClean="0"/>
              <a:t>God Will will be manifest when all walk in God’s ways &amp; are at one with Him. Then Jesus prayer will be fulfilled, ‘</a:t>
            </a:r>
            <a:r>
              <a:rPr lang="en-US" sz="2400" dirty="0" smtClean="0">
                <a:solidFill>
                  <a:srgbClr val="0070C0"/>
                </a:solidFill>
              </a:rPr>
              <a:t>Thy Will be Done in earth, as it is in heaven</a:t>
            </a:r>
            <a:r>
              <a:rPr lang="en-US" sz="2400" dirty="0" smtClean="0"/>
              <a:t>’. </a:t>
            </a:r>
          </a:p>
          <a:p>
            <a:pPr marL="118872" indent="0" fontAlgn="auto">
              <a:lnSpc>
                <a:spcPct val="120000"/>
              </a:lnSpc>
              <a:spcBef>
                <a:spcPts val="0"/>
              </a:spcBef>
              <a:spcAft>
                <a:spcPts val="0"/>
              </a:spcAft>
              <a:buClrTx/>
              <a:buNone/>
              <a:defRPr/>
            </a:pPr>
            <a:r>
              <a:rPr lang="en-US" sz="1100" dirty="0" smtClean="0"/>
              <a:t> </a:t>
            </a:r>
          </a:p>
          <a:p>
            <a:pPr marL="438912" indent="-320040" fontAlgn="auto">
              <a:lnSpc>
                <a:spcPct val="120000"/>
              </a:lnSpc>
              <a:spcBef>
                <a:spcPts val="0"/>
              </a:spcBef>
              <a:spcAft>
                <a:spcPts val="0"/>
              </a:spcAft>
              <a:buClrTx/>
              <a:buFont typeface="Wingdings 2"/>
              <a:buChar char=""/>
              <a:defRPr/>
            </a:pPr>
            <a:r>
              <a:rPr lang="en-US" sz="2400" dirty="0" smtClean="0"/>
              <a:t>God’s original  purpose remains unchanged .. “</a:t>
            </a:r>
            <a:r>
              <a:rPr lang="en-US" sz="2400" dirty="0" smtClean="0">
                <a:solidFill>
                  <a:srgbClr val="0070C0"/>
                </a:solidFill>
              </a:rPr>
              <a:t>But as truly as I live, all the earth shall be filled with the glory of the LORD</a:t>
            </a:r>
            <a:r>
              <a:rPr lang="en-US" sz="2400" dirty="0" smtClean="0"/>
              <a:t>”  </a:t>
            </a:r>
            <a:r>
              <a:rPr lang="en-US" sz="2400" dirty="0" smtClean="0">
                <a:solidFill>
                  <a:srgbClr val="FF0000"/>
                </a:solidFill>
              </a:rPr>
              <a:t>Num.14:21. </a:t>
            </a:r>
          </a:p>
          <a:p>
            <a:pPr marL="118872" indent="0" fontAlgn="auto">
              <a:lnSpc>
                <a:spcPct val="120000"/>
              </a:lnSpc>
              <a:spcBef>
                <a:spcPts val="0"/>
              </a:spcBef>
              <a:spcAft>
                <a:spcPts val="0"/>
              </a:spcAft>
              <a:buClrTx/>
              <a:buNone/>
              <a:defRPr/>
            </a:pPr>
            <a:endParaRPr lang="en-US" sz="800" dirty="0" smtClean="0">
              <a:solidFill>
                <a:srgbClr val="FF0000"/>
              </a:solidFill>
            </a:endParaRPr>
          </a:p>
          <a:p>
            <a:pPr marL="438912" indent="-320040" fontAlgn="auto">
              <a:lnSpc>
                <a:spcPct val="120000"/>
              </a:lnSpc>
              <a:spcBef>
                <a:spcPts val="0"/>
              </a:spcBef>
              <a:spcAft>
                <a:spcPts val="0"/>
              </a:spcAft>
              <a:buClrTx/>
              <a:buFont typeface="Wingdings 2"/>
              <a:buChar char=""/>
              <a:defRPr/>
            </a:pPr>
            <a:r>
              <a:rPr lang="en-US" sz="2400" b="1" dirty="0" smtClean="0"/>
              <a:t>The final outcome </a:t>
            </a:r>
            <a:r>
              <a:rPr lang="en-US" sz="2400" dirty="0" smtClean="0"/>
              <a:t>= “</a:t>
            </a:r>
            <a:r>
              <a:rPr lang="en-US" sz="2400" dirty="0" smtClean="0">
                <a:solidFill>
                  <a:srgbClr val="0070C0"/>
                </a:solidFill>
              </a:rPr>
              <a:t>that God may be all and in all</a:t>
            </a:r>
            <a:r>
              <a:rPr lang="en-US" sz="2400" dirty="0" smtClean="0"/>
              <a:t>”  </a:t>
            </a:r>
            <a:r>
              <a:rPr lang="en-US" sz="2400" dirty="0" smtClean="0">
                <a:solidFill>
                  <a:srgbClr val="FF0000"/>
                </a:solidFill>
              </a:rPr>
              <a:t>1.Cor.15:28</a:t>
            </a:r>
            <a:r>
              <a:rPr lang="en-US" sz="2400" dirty="0" smtClean="0"/>
              <a:t>.</a:t>
            </a:r>
            <a:endParaRPr lang="en-US" dirty="0" smtClean="0"/>
          </a:p>
        </p:txBody>
      </p:sp>
    </p:spTree>
    <p:extLst>
      <p:ext uri="{BB962C8B-B14F-4D97-AF65-F5344CB8AC3E}">
        <p14:creationId xmlns:p14="http://schemas.microsoft.com/office/powerpoint/2010/main" val="34787004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importance of faith.               </a:t>
            </a:r>
            <a:endParaRPr lang="en-US" dirty="0">
              <a:solidFill>
                <a:schemeClr val="accent1">
                  <a:satMod val="150000"/>
                </a:schemeClr>
              </a:solidFill>
            </a:endParaRPr>
          </a:p>
        </p:txBody>
      </p:sp>
      <p:sp>
        <p:nvSpPr>
          <p:cNvPr id="3" name="Content Placeholder 2"/>
          <p:cNvSpPr>
            <a:spLocks noGrp="1"/>
          </p:cNvSpPr>
          <p:nvPr>
            <p:ph idx="1"/>
          </p:nvPr>
        </p:nvSpPr>
        <p:spPr>
          <a:xfrm>
            <a:off x="0" y="1556792"/>
            <a:ext cx="9144000" cy="5301208"/>
          </a:xfrm>
        </p:spPr>
        <p:txBody>
          <a:bodyPr rtlCol="0">
            <a:normAutofit lnSpcReduction="10000"/>
          </a:bodyPr>
          <a:lstStyle/>
          <a:p>
            <a:pPr marL="633222" indent="-514350" fontAlgn="auto">
              <a:spcBef>
                <a:spcPts val="0"/>
              </a:spcBef>
              <a:spcAft>
                <a:spcPts val="0"/>
              </a:spcAft>
              <a:buClrTx/>
              <a:buNone/>
              <a:defRPr/>
            </a:pPr>
            <a:r>
              <a:rPr lang="en-US" sz="2400" dirty="0" smtClean="0">
                <a:solidFill>
                  <a:srgbClr val="0070C0"/>
                </a:solidFill>
              </a:rPr>
              <a:t>Our faith in God is an essential element in the overall purpose of God. To begin to understand what faith is, let’s remind ourselves of what is written … for us -</a:t>
            </a:r>
          </a:p>
          <a:p>
            <a:pPr marL="633222" indent="-514350" fontAlgn="auto">
              <a:spcBef>
                <a:spcPts val="0"/>
              </a:spcBef>
              <a:spcAft>
                <a:spcPts val="0"/>
              </a:spcAft>
              <a:buClrTx/>
              <a:buNone/>
              <a:defRPr/>
            </a:pPr>
            <a:endParaRPr lang="en-US" sz="800" dirty="0" smtClean="0"/>
          </a:p>
          <a:p>
            <a:pPr marL="633222" indent="-514350" fontAlgn="auto">
              <a:spcBef>
                <a:spcPts val="0"/>
              </a:spcBef>
              <a:spcAft>
                <a:spcPts val="0"/>
              </a:spcAft>
              <a:buClrTx/>
              <a:buNone/>
              <a:defRPr/>
            </a:pPr>
            <a:r>
              <a:rPr lang="en-US" sz="2400" dirty="0" smtClean="0">
                <a:solidFill>
                  <a:srgbClr val="FF0000"/>
                </a:solidFill>
              </a:rPr>
              <a:t>Rom.4:21-24 </a:t>
            </a:r>
            <a:r>
              <a:rPr lang="en-US" sz="2400" dirty="0" smtClean="0"/>
              <a:t>“</a:t>
            </a:r>
            <a:r>
              <a:rPr lang="en-US" sz="2400" b="1" u="sng" dirty="0" smtClean="0"/>
              <a:t>And being fully persuaded that, what he had promised, he was able also to perform</a:t>
            </a:r>
            <a:r>
              <a:rPr lang="en-US" sz="2400" dirty="0" smtClean="0"/>
              <a:t>.  And therefore it (His Faith) was imputed to him for righteousness. </a:t>
            </a:r>
            <a:r>
              <a:rPr lang="en-US" sz="2400" b="1" u="sng" dirty="0" smtClean="0"/>
              <a:t>Now it was not written for his sake alone, that it was imputed to him</a:t>
            </a:r>
            <a:r>
              <a:rPr lang="en-US" sz="2400" b="1" dirty="0" smtClean="0"/>
              <a:t>; </a:t>
            </a:r>
            <a:r>
              <a:rPr lang="en-US" sz="2400" b="1" u="sng" dirty="0" smtClean="0"/>
              <a:t>But for us also</a:t>
            </a:r>
            <a:r>
              <a:rPr lang="en-US" sz="2400" dirty="0" smtClean="0"/>
              <a:t>, to who it shall be imputed </a:t>
            </a:r>
            <a:r>
              <a:rPr lang="en-US" sz="2400" b="1" dirty="0" smtClean="0"/>
              <a:t>if we believe on him that raised up Jesus our Lord from the dead</a:t>
            </a:r>
            <a:r>
              <a:rPr lang="en-US" sz="2400" dirty="0" smtClean="0"/>
              <a:t>”</a:t>
            </a:r>
          </a:p>
          <a:p>
            <a:pPr marL="633222" indent="-514350" fontAlgn="auto">
              <a:spcBef>
                <a:spcPts val="0"/>
              </a:spcBef>
              <a:spcAft>
                <a:spcPts val="0"/>
              </a:spcAft>
              <a:buClrTx/>
              <a:buFont typeface="Wingdings 2"/>
              <a:buNone/>
              <a:defRPr/>
            </a:pPr>
            <a:endParaRPr lang="en-US" sz="800" dirty="0"/>
          </a:p>
          <a:p>
            <a:pPr marL="633222" indent="-514350" fontAlgn="auto">
              <a:spcBef>
                <a:spcPts val="0"/>
              </a:spcBef>
              <a:spcAft>
                <a:spcPts val="0"/>
              </a:spcAft>
              <a:buClrTx/>
              <a:buFont typeface="Wingdings 2"/>
              <a:buNone/>
              <a:defRPr/>
            </a:pPr>
            <a:r>
              <a:rPr lang="en-US" sz="2400" b="1" dirty="0" smtClean="0">
                <a:solidFill>
                  <a:srgbClr val="0070C0"/>
                </a:solidFill>
              </a:rPr>
              <a:t>Faith then</a:t>
            </a:r>
            <a:r>
              <a:rPr lang="en-US" sz="2400" dirty="0" smtClean="0">
                <a:solidFill>
                  <a:srgbClr val="0070C0"/>
                </a:solidFill>
              </a:rPr>
              <a:t>, is not only believing in God, but </a:t>
            </a:r>
            <a:r>
              <a:rPr lang="en-US" sz="2400" b="1" dirty="0" smtClean="0">
                <a:solidFill>
                  <a:srgbClr val="0070C0"/>
                </a:solidFill>
              </a:rPr>
              <a:t>believing what God promises</a:t>
            </a:r>
            <a:r>
              <a:rPr lang="en-US" sz="2400" dirty="0" smtClean="0">
                <a:solidFill>
                  <a:srgbClr val="0070C0"/>
                </a:solidFill>
              </a:rPr>
              <a:t> … </a:t>
            </a:r>
            <a:r>
              <a:rPr lang="en-US" sz="2400" b="1" dirty="0" smtClean="0">
                <a:solidFill>
                  <a:srgbClr val="0070C0"/>
                </a:solidFill>
              </a:rPr>
              <a:t>believing God and his word to be true</a:t>
            </a:r>
            <a:r>
              <a:rPr lang="en-US" sz="2400" dirty="0" smtClean="0">
                <a:solidFill>
                  <a:srgbClr val="0070C0"/>
                </a:solidFill>
              </a:rPr>
              <a:t>. It is more than just understanding or knowing. </a:t>
            </a:r>
          </a:p>
          <a:p>
            <a:pPr marL="633222" indent="-514350" fontAlgn="auto">
              <a:spcBef>
                <a:spcPts val="0"/>
              </a:spcBef>
              <a:spcAft>
                <a:spcPts val="0"/>
              </a:spcAft>
              <a:buClrTx/>
              <a:buFont typeface="Wingdings 2"/>
              <a:buNone/>
              <a:defRPr/>
            </a:pPr>
            <a:r>
              <a:rPr lang="en-US" sz="2400" u="sng" dirty="0" smtClean="0">
                <a:solidFill>
                  <a:srgbClr val="0070C0"/>
                </a:solidFill>
              </a:rPr>
              <a:t>In Abraham’s case, it so persuaded him that it changed the course of his life, his choices, his vision and his ways.</a:t>
            </a:r>
          </a:p>
          <a:p>
            <a:pPr marL="633222" indent="-514350" fontAlgn="auto">
              <a:spcBef>
                <a:spcPts val="0"/>
              </a:spcBef>
              <a:spcAft>
                <a:spcPts val="0"/>
              </a:spcAft>
              <a:buClrTx/>
              <a:buFont typeface="Wingdings 2"/>
              <a:buNone/>
              <a:defRPr/>
            </a:pP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35490" cy="1252728"/>
          </a:xfrm>
        </p:spPr>
        <p:txBody>
          <a:bodyPr/>
          <a:lstStyle/>
          <a:p>
            <a:pPr fontAlgn="auto">
              <a:spcAft>
                <a:spcPts val="0"/>
              </a:spcAft>
              <a:defRPr/>
            </a:pPr>
            <a:r>
              <a:rPr lang="en-US" dirty="0" smtClean="0">
                <a:solidFill>
                  <a:schemeClr val="accent1">
                    <a:satMod val="150000"/>
                  </a:schemeClr>
                </a:solidFill>
              </a:rPr>
              <a:t>The Macro &amp; the Micro                      1/2</a:t>
            </a:r>
            <a:endParaRPr lang="en-US" dirty="0">
              <a:solidFill>
                <a:srgbClr val="FF0000"/>
              </a:solidFill>
            </a:endParaRPr>
          </a:p>
        </p:txBody>
      </p:sp>
      <p:pic>
        <p:nvPicPr>
          <p:cNvPr id="2050" name="Picture 2" descr="https://encrypted-tbn2.gstatic.com/images?q=tbn:ANd9GcQ5-zvlmVsbeXgN8czeUbRCfhqCtnGhMzpRNROo8qWpWL1lSDbQ">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0" y="3422619"/>
            <a:ext cx="4580510" cy="34353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marrickvillegreens.files.wordpress.com/2009/07/fig-tree-mackey-park.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3444424"/>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510" y="1382321"/>
            <a:ext cx="9144000" cy="1815882"/>
          </a:xfrm>
          <a:prstGeom prst="rect">
            <a:avLst/>
          </a:prstGeom>
          <a:noFill/>
        </p:spPr>
        <p:txBody>
          <a:bodyPr wrap="square" rtlCol="0">
            <a:spAutoFit/>
          </a:bodyPr>
          <a:lstStyle/>
          <a:p>
            <a:r>
              <a:rPr lang="en-US" sz="2800" dirty="0" smtClean="0"/>
              <a:t>It is common human trait to miss the big picture.</a:t>
            </a:r>
          </a:p>
          <a:p>
            <a:r>
              <a:rPr lang="en-US" sz="2800" dirty="0" smtClean="0"/>
              <a:t>To strain at a gnat, and swallow a camel. (</a:t>
            </a:r>
            <a:r>
              <a:rPr lang="en-US" sz="2800" dirty="0" smtClean="0">
                <a:solidFill>
                  <a:srgbClr val="FF0000"/>
                </a:solidFill>
              </a:rPr>
              <a:t>Matt.23:24</a:t>
            </a:r>
            <a:r>
              <a:rPr lang="en-US" sz="2800" dirty="0" smtClean="0"/>
              <a:t>)</a:t>
            </a:r>
          </a:p>
          <a:p>
            <a:pPr marL="457200" indent="-457200">
              <a:buFont typeface="Arial" pitchFamily="34" charset="0"/>
              <a:buChar char="•"/>
            </a:pPr>
            <a:r>
              <a:rPr lang="en-US" sz="2800" dirty="0" smtClean="0"/>
              <a:t>Arguing over words, and missing the context.</a:t>
            </a:r>
          </a:p>
          <a:p>
            <a:pPr marL="457200" indent="-457200">
              <a:buFont typeface="Arial" pitchFamily="34" charset="0"/>
              <a:buChar char="•"/>
            </a:pPr>
            <a:r>
              <a:rPr lang="en-US" sz="2800" dirty="0" smtClean="0"/>
              <a:t>Focusing on effects, and not the true causes.</a:t>
            </a:r>
            <a:endParaRPr lang="en-GB" sz="2800" dirty="0"/>
          </a:p>
        </p:txBody>
      </p:sp>
    </p:spTree>
    <p:extLst>
      <p:ext uri="{BB962C8B-B14F-4D97-AF65-F5344CB8AC3E}">
        <p14:creationId xmlns:p14="http://schemas.microsoft.com/office/powerpoint/2010/main" val="257453403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a:solidFill>
                  <a:schemeClr val="accent1">
                    <a:satMod val="150000"/>
                  </a:schemeClr>
                </a:solidFill>
              </a:rPr>
              <a:t>The Macro &amp; the </a:t>
            </a:r>
            <a:r>
              <a:rPr lang="en-US" dirty="0" smtClean="0">
                <a:solidFill>
                  <a:schemeClr val="accent1">
                    <a:satMod val="150000"/>
                  </a:schemeClr>
                </a:solidFill>
              </a:rPr>
              <a:t>Micro                      2/2</a:t>
            </a:r>
            <a:endParaRPr lang="en-US" dirty="0">
              <a:solidFill>
                <a:srgbClr val="FF0000"/>
              </a:solidFill>
            </a:endParaRPr>
          </a:p>
        </p:txBody>
      </p:sp>
      <p:sp>
        <p:nvSpPr>
          <p:cNvPr id="3" name="Content Placeholder 2"/>
          <p:cNvSpPr>
            <a:spLocks noGrp="1"/>
          </p:cNvSpPr>
          <p:nvPr>
            <p:ph idx="1"/>
          </p:nvPr>
        </p:nvSpPr>
        <p:spPr>
          <a:xfrm>
            <a:off x="0" y="1484786"/>
            <a:ext cx="9144000" cy="1224134"/>
          </a:xfrm>
        </p:spPr>
        <p:txBody>
          <a:bodyPr rtlCol="0">
            <a:normAutofit/>
          </a:bodyPr>
          <a:lstStyle/>
          <a:p>
            <a:pPr marL="438912" indent="-320040" fontAlgn="auto">
              <a:lnSpc>
                <a:spcPct val="80000"/>
              </a:lnSpc>
              <a:spcBef>
                <a:spcPts val="0"/>
              </a:spcBef>
              <a:spcAft>
                <a:spcPts val="0"/>
              </a:spcAft>
              <a:buNone/>
              <a:defRPr/>
            </a:pPr>
            <a:r>
              <a:rPr lang="en-US" sz="2200" dirty="0">
                <a:solidFill>
                  <a:srgbClr val="0070C0"/>
                </a:solidFill>
              </a:rPr>
              <a:t>I am not suggesting that </a:t>
            </a:r>
            <a:r>
              <a:rPr lang="en-US" sz="2200" dirty="0" smtClean="0">
                <a:solidFill>
                  <a:srgbClr val="0070C0"/>
                </a:solidFill>
              </a:rPr>
              <a:t>details don’t matter, </a:t>
            </a:r>
            <a:r>
              <a:rPr lang="en-US" sz="2200" dirty="0">
                <a:solidFill>
                  <a:srgbClr val="0070C0"/>
                </a:solidFill>
              </a:rPr>
              <a:t>or that </a:t>
            </a:r>
            <a:r>
              <a:rPr lang="en-US" sz="2200" dirty="0" smtClean="0">
                <a:solidFill>
                  <a:srgbClr val="0070C0"/>
                </a:solidFill>
              </a:rPr>
              <a:t>close study of the word does not matter. </a:t>
            </a:r>
            <a:r>
              <a:rPr lang="en-US" sz="2200" dirty="0">
                <a:solidFill>
                  <a:srgbClr val="0070C0"/>
                </a:solidFill>
              </a:rPr>
              <a:t>For Paul says</a:t>
            </a:r>
            <a:r>
              <a:rPr lang="en-US" sz="2200" b="1" dirty="0"/>
              <a:t>, “Let the elders that rule well be counted worthy of double </a:t>
            </a:r>
            <a:r>
              <a:rPr lang="en-US" sz="2200" b="1" dirty="0" err="1"/>
              <a:t>honour</a:t>
            </a:r>
            <a:r>
              <a:rPr lang="en-US" sz="2200" b="1" dirty="0"/>
              <a:t>, especially they who </a:t>
            </a:r>
            <a:r>
              <a:rPr lang="en-US" sz="2200" b="1" dirty="0" err="1"/>
              <a:t>labour</a:t>
            </a:r>
            <a:r>
              <a:rPr lang="en-US" sz="2200" b="1" dirty="0"/>
              <a:t> in the word and doctrine.” </a:t>
            </a:r>
            <a:r>
              <a:rPr lang="en-US" sz="2200" dirty="0">
                <a:solidFill>
                  <a:srgbClr val="FF0000"/>
                </a:solidFill>
              </a:rPr>
              <a:t>1.Tim.5:17</a:t>
            </a:r>
          </a:p>
        </p:txBody>
      </p:sp>
      <p:sp>
        <p:nvSpPr>
          <p:cNvPr id="4" name="Content Placeholder 2"/>
          <p:cNvSpPr txBox="1">
            <a:spLocks/>
          </p:cNvSpPr>
          <p:nvPr/>
        </p:nvSpPr>
        <p:spPr bwMode="auto">
          <a:xfrm>
            <a:off x="17703" y="2634256"/>
            <a:ext cx="7308304" cy="173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rtlCol="0" anchor="t" anchorCtr="0" compatLnSpc="1">
            <a:prstTxWarp prst="textNoShape">
              <a:avLst/>
            </a:prstTxWarp>
            <a:noAutofit/>
          </a:bodyPr>
          <a:lst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38912" indent="-320040" fontAlgn="auto">
              <a:lnSpc>
                <a:spcPct val="80000"/>
              </a:lnSpc>
              <a:spcBef>
                <a:spcPts val="0"/>
              </a:spcBef>
              <a:spcAft>
                <a:spcPts val="0"/>
              </a:spcAft>
              <a:buNone/>
              <a:defRPr/>
            </a:pPr>
            <a:r>
              <a:rPr lang="en-US" sz="2200" dirty="0">
                <a:solidFill>
                  <a:srgbClr val="0070C0"/>
                </a:solidFill>
              </a:rPr>
              <a:t>I am suggesting that it is easy to get side tracked by focusing  too much attention on things involving taste and tradition. </a:t>
            </a:r>
          </a:p>
          <a:p>
            <a:pPr marL="438912" indent="-320040" fontAlgn="auto">
              <a:lnSpc>
                <a:spcPct val="80000"/>
              </a:lnSpc>
              <a:spcBef>
                <a:spcPts val="0"/>
              </a:spcBef>
              <a:spcAft>
                <a:spcPts val="0"/>
              </a:spcAft>
              <a:buNone/>
              <a:defRPr/>
            </a:pPr>
            <a:r>
              <a:rPr lang="en-US" sz="2200" dirty="0">
                <a:solidFill>
                  <a:srgbClr val="0070C0"/>
                </a:solidFill>
              </a:rPr>
              <a:t>There is a natural feeling of safety in rules and traditions, but it’s a dangerous path. It is a natural function of </a:t>
            </a:r>
            <a:r>
              <a:rPr lang="en-US" sz="2200" dirty="0" smtClean="0">
                <a:solidFill>
                  <a:srgbClr val="0070C0"/>
                </a:solidFill>
              </a:rPr>
              <a:t>normalcy bias</a:t>
            </a:r>
            <a:r>
              <a:rPr lang="en-US" sz="2200" dirty="0">
                <a:solidFill>
                  <a:srgbClr val="0070C0"/>
                </a:solidFill>
              </a:rPr>
              <a:t>. </a:t>
            </a:r>
            <a:r>
              <a:rPr lang="en-US" sz="2200" dirty="0" smtClean="0">
                <a:solidFill>
                  <a:srgbClr val="0070C0"/>
                </a:solidFill>
              </a:rPr>
              <a:t>The </a:t>
            </a:r>
            <a:r>
              <a:rPr lang="en-US" sz="2200" dirty="0">
                <a:solidFill>
                  <a:srgbClr val="0070C0"/>
                </a:solidFill>
              </a:rPr>
              <a:t>Jews tried it and lost their way.  It is </a:t>
            </a:r>
            <a:r>
              <a:rPr lang="en-US" sz="2200" dirty="0" smtClean="0">
                <a:solidFill>
                  <a:srgbClr val="0070C0"/>
                </a:solidFill>
              </a:rPr>
              <a:t>also possible </a:t>
            </a:r>
            <a:r>
              <a:rPr lang="en-US" sz="2200" dirty="0">
                <a:solidFill>
                  <a:srgbClr val="0070C0"/>
                </a:solidFill>
              </a:rPr>
              <a:t>to  get </a:t>
            </a:r>
            <a:r>
              <a:rPr lang="en-US" sz="2200" dirty="0" smtClean="0">
                <a:solidFill>
                  <a:srgbClr val="0070C0"/>
                </a:solidFill>
              </a:rPr>
              <a:t>so </a:t>
            </a:r>
            <a:r>
              <a:rPr lang="en-US" sz="2200" dirty="0">
                <a:solidFill>
                  <a:srgbClr val="0070C0"/>
                </a:solidFill>
              </a:rPr>
              <a:t>involved in minor issues and miss the big picture. </a:t>
            </a:r>
          </a:p>
        </p:txBody>
      </p:sp>
      <p:sp>
        <p:nvSpPr>
          <p:cNvPr id="5" name="Content Placeholder 2"/>
          <p:cNvSpPr txBox="1">
            <a:spLocks/>
          </p:cNvSpPr>
          <p:nvPr/>
        </p:nvSpPr>
        <p:spPr bwMode="auto">
          <a:xfrm>
            <a:off x="28422" y="4355212"/>
            <a:ext cx="9144000" cy="250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rtlCol="0" anchor="t" anchorCtr="0" compatLnSpc="1">
            <a:prstTxWarp prst="textNoShape">
              <a:avLst/>
            </a:prstTxWarp>
            <a:normAutofit fontScale="62500" lnSpcReduction="20000"/>
          </a:bodyPr>
          <a:lst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38912" indent="-320040" fontAlgn="auto">
              <a:spcBef>
                <a:spcPts val="0"/>
              </a:spcBef>
              <a:spcAft>
                <a:spcPts val="0"/>
              </a:spcAft>
              <a:buFont typeface="Wingdings 2"/>
              <a:buNone/>
              <a:defRPr/>
            </a:pPr>
            <a:r>
              <a:rPr lang="en-US" sz="3500" dirty="0" smtClean="0"/>
              <a:t>Remember, only </a:t>
            </a:r>
            <a:r>
              <a:rPr lang="en-US" sz="3500" b="1" u="sng" dirty="0" smtClean="0"/>
              <a:t>truth</a:t>
            </a:r>
            <a:r>
              <a:rPr lang="en-US" sz="3500" dirty="0" smtClean="0"/>
              <a:t> matters. The truth is from God, it is not ours to use as we would. </a:t>
            </a:r>
            <a:r>
              <a:rPr lang="en-US" sz="3500" b="1" u="sng" dirty="0" smtClean="0"/>
              <a:t>In ‘God’s House’, only God’s truth must prevail</a:t>
            </a:r>
            <a:r>
              <a:rPr lang="en-US" sz="3500" dirty="0" smtClean="0"/>
              <a:t>.</a:t>
            </a:r>
          </a:p>
          <a:p>
            <a:pPr marL="438912" indent="-320040" fontAlgn="auto">
              <a:spcBef>
                <a:spcPts val="0"/>
              </a:spcBef>
              <a:spcAft>
                <a:spcPts val="0"/>
              </a:spcAft>
              <a:buFont typeface="Wingdings 2"/>
              <a:buNone/>
              <a:defRPr/>
            </a:pPr>
            <a:endParaRPr lang="en-US" sz="1500" dirty="0" smtClean="0"/>
          </a:p>
          <a:p>
            <a:pPr marL="438912" indent="-320040" fontAlgn="auto">
              <a:spcBef>
                <a:spcPts val="0"/>
              </a:spcBef>
              <a:spcAft>
                <a:spcPts val="0"/>
              </a:spcAft>
              <a:buFont typeface="Wingdings 2"/>
              <a:buNone/>
              <a:defRPr/>
            </a:pPr>
            <a:r>
              <a:rPr lang="en-US" dirty="0" smtClean="0"/>
              <a:t>God’s truths are “The ancient landmarks” of </a:t>
            </a:r>
            <a:r>
              <a:rPr lang="en-US" dirty="0" smtClean="0">
                <a:solidFill>
                  <a:srgbClr val="FF0000"/>
                </a:solidFill>
              </a:rPr>
              <a:t>Prov.22:28, 23:10, Deut.19:14, 27:17</a:t>
            </a:r>
            <a:r>
              <a:rPr lang="en-US" dirty="0" smtClean="0"/>
              <a:t>, set by God under Joshua. They have spiritual significance - these alone must be adhered to, and respected above all human preferences.</a:t>
            </a:r>
          </a:p>
          <a:p>
            <a:pPr marL="438912" indent="-320040" fontAlgn="auto">
              <a:spcBef>
                <a:spcPts val="0"/>
              </a:spcBef>
              <a:spcAft>
                <a:spcPts val="0"/>
              </a:spcAft>
              <a:buFont typeface="Wingdings 2"/>
              <a:buNone/>
              <a:defRPr/>
            </a:pPr>
            <a:endParaRPr lang="en-US" sz="1500" dirty="0" smtClean="0">
              <a:solidFill>
                <a:srgbClr val="0070C0"/>
              </a:solidFill>
            </a:endParaRPr>
          </a:p>
          <a:p>
            <a:pPr marL="438912" indent="-320040" fontAlgn="auto">
              <a:spcBef>
                <a:spcPts val="0"/>
              </a:spcBef>
              <a:spcAft>
                <a:spcPts val="0"/>
              </a:spcAft>
              <a:buFont typeface="Wingdings 2"/>
              <a:buNone/>
              <a:defRPr/>
            </a:pPr>
            <a:r>
              <a:rPr lang="en-US" sz="3500" dirty="0" smtClean="0">
                <a:solidFill>
                  <a:srgbClr val="0070C0"/>
                </a:solidFill>
              </a:rPr>
              <a:t>Understanding the Macro &amp; Micro also helps explain some of the errors, noted in hindsight, made in the past by brethren on subjects such as the fulfillment and timing of Bible prophecy.</a:t>
            </a:r>
          </a:p>
        </p:txBody>
      </p:sp>
      <p:grpSp>
        <p:nvGrpSpPr>
          <p:cNvPr id="12" name="Group 11"/>
          <p:cNvGrpSpPr/>
          <p:nvPr/>
        </p:nvGrpSpPr>
        <p:grpSpPr>
          <a:xfrm>
            <a:off x="7258983" y="2564905"/>
            <a:ext cx="1795659" cy="1683231"/>
            <a:chOff x="7292003" y="2997360"/>
            <a:chExt cx="1808781" cy="1541888"/>
          </a:xfrm>
        </p:grpSpPr>
        <p:sp>
          <p:nvSpPr>
            <p:cNvPr id="6" name="Isosceles Triangle 5"/>
            <p:cNvSpPr/>
            <p:nvPr/>
          </p:nvSpPr>
          <p:spPr>
            <a:xfrm>
              <a:off x="7662026" y="3397470"/>
              <a:ext cx="985274" cy="772446"/>
            </a:xfrm>
            <a:prstGeom prst="triangle">
              <a:avLst/>
            </a:prstGeom>
            <a:solidFill>
              <a:srgbClr val="FFFF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a:spLocks noChangeArrowheads="1"/>
            </p:cNvSpPr>
            <p:nvPr/>
          </p:nvSpPr>
          <p:spPr bwMode="auto">
            <a:xfrm>
              <a:off x="7776908" y="2997360"/>
              <a:ext cx="812056" cy="400110"/>
            </a:xfrm>
            <a:prstGeom prst="rect">
              <a:avLst/>
            </a:prstGeom>
            <a:noFill/>
            <a:ln w="34925">
              <a:noFill/>
              <a:miter lim="800000"/>
              <a:headEnd/>
              <a:tailEnd/>
            </a:ln>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u="sng" dirty="0" smtClean="0">
                  <a:solidFill>
                    <a:srgbClr val="0070C0"/>
                  </a:solidFill>
                </a:rPr>
                <a:t>Truth</a:t>
              </a:r>
              <a:endParaRPr lang="en-US" sz="2000" b="1" u="sng" dirty="0">
                <a:solidFill>
                  <a:srgbClr val="0070C0"/>
                </a:solidFill>
              </a:endParaRPr>
            </a:p>
          </p:txBody>
        </p:sp>
        <p:sp>
          <p:nvSpPr>
            <p:cNvPr id="8" name="TextBox 7"/>
            <p:cNvSpPr txBox="1">
              <a:spLocks noChangeArrowheads="1"/>
            </p:cNvSpPr>
            <p:nvPr/>
          </p:nvSpPr>
          <p:spPr bwMode="auto">
            <a:xfrm>
              <a:off x="7292003" y="4169916"/>
              <a:ext cx="740048" cy="369332"/>
            </a:xfrm>
            <a:prstGeom prst="rect">
              <a:avLst/>
            </a:prstGeom>
            <a:noFill/>
            <a:ln w="34925">
              <a:noFill/>
              <a:miter lim="800000"/>
              <a:headEnd/>
              <a:tailEnd/>
            </a:ln>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smtClean="0">
                  <a:solidFill>
                    <a:srgbClr val="0070C0"/>
                  </a:solidFill>
                </a:rPr>
                <a:t>Taste</a:t>
              </a:r>
              <a:endParaRPr lang="en-US" b="1" u="sng" dirty="0">
                <a:solidFill>
                  <a:srgbClr val="0070C0"/>
                </a:solidFill>
              </a:endParaRPr>
            </a:p>
          </p:txBody>
        </p:sp>
        <p:sp>
          <p:nvSpPr>
            <p:cNvPr id="9" name="TextBox 8"/>
            <p:cNvSpPr txBox="1">
              <a:spLocks noChangeArrowheads="1"/>
            </p:cNvSpPr>
            <p:nvPr/>
          </p:nvSpPr>
          <p:spPr bwMode="auto">
            <a:xfrm>
              <a:off x="7985168" y="4169916"/>
              <a:ext cx="1115616" cy="369332"/>
            </a:xfrm>
            <a:prstGeom prst="rect">
              <a:avLst/>
            </a:prstGeom>
            <a:noFill/>
            <a:ln w="34925">
              <a:noFill/>
              <a:miter lim="800000"/>
              <a:headEnd/>
              <a:tailEnd/>
            </a:ln>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smtClean="0">
                  <a:solidFill>
                    <a:srgbClr val="0070C0"/>
                  </a:solidFill>
                </a:rPr>
                <a:t>Tradition</a:t>
              </a:r>
              <a:endParaRPr lang="en-US" b="1" u="sng" dirty="0">
                <a:solidFill>
                  <a:srgbClr val="0070C0"/>
                </a:solidFill>
              </a:endParaRPr>
            </a:p>
          </p:txBody>
        </p:sp>
      </p:grpSp>
    </p:spTree>
    <p:extLst>
      <p:ext uri="{BB962C8B-B14F-4D97-AF65-F5344CB8AC3E}">
        <p14:creationId xmlns:p14="http://schemas.microsoft.com/office/powerpoint/2010/main" val="14807071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Revelation = The Word of God               1/4</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438912" indent="-320040" fontAlgn="auto">
              <a:spcBef>
                <a:spcPts val="0"/>
              </a:spcBef>
              <a:spcAft>
                <a:spcPts val="0"/>
              </a:spcAft>
              <a:buFont typeface="Wingdings 2"/>
              <a:buNone/>
              <a:defRPr/>
            </a:pPr>
            <a:r>
              <a:rPr lang="en-US" sz="2800" dirty="0" smtClean="0">
                <a:solidFill>
                  <a:srgbClr val="0070C0"/>
                </a:solidFill>
              </a:rPr>
              <a:t>How do you understand the word of God ? </a:t>
            </a:r>
          </a:p>
          <a:p>
            <a:pPr marL="438912" indent="-320040" fontAlgn="auto">
              <a:spcBef>
                <a:spcPts val="0"/>
              </a:spcBef>
              <a:spcAft>
                <a:spcPts val="0"/>
              </a:spcAft>
              <a:buFont typeface="Wingdings 2"/>
              <a:buNone/>
              <a:defRPr/>
            </a:pPr>
            <a:r>
              <a:rPr lang="en-US" sz="2800" dirty="0" smtClean="0">
                <a:solidFill>
                  <a:srgbClr val="0070C0"/>
                </a:solidFill>
              </a:rPr>
              <a:t>For it is not the word .. i.e. knowledge of the word alone that is the important thing, </a:t>
            </a:r>
            <a:r>
              <a:rPr lang="en-US" sz="2800" b="1" u="sng" dirty="0" smtClean="0">
                <a:solidFill>
                  <a:srgbClr val="0070C0"/>
                </a:solidFill>
              </a:rPr>
              <a:t>but discovering the character, way, will &amp; purpose of God in the word</a:t>
            </a:r>
            <a:r>
              <a:rPr lang="en-US" sz="2800" dirty="0" smtClean="0">
                <a:solidFill>
                  <a:srgbClr val="0070C0"/>
                </a:solidFill>
              </a:rPr>
              <a:t>. </a:t>
            </a:r>
          </a:p>
          <a:p>
            <a:pPr marL="438912" indent="-320040" fontAlgn="auto">
              <a:spcBef>
                <a:spcPts val="0"/>
              </a:spcBef>
              <a:spcAft>
                <a:spcPts val="0"/>
              </a:spcAft>
              <a:buFont typeface="Wingdings 2"/>
              <a:buNone/>
              <a:defRPr/>
            </a:pPr>
            <a:r>
              <a:rPr lang="en-US" sz="2800" b="1" u="sng" dirty="0" smtClean="0">
                <a:solidFill>
                  <a:srgbClr val="0070C0"/>
                </a:solidFill>
              </a:rPr>
              <a:t>This is the real issue</a:t>
            </a:r>
            <a:r>
              <a:rPr lang="en-US" sz="2800" dirty="0" smtClean="0">
                <a:solidFill>
                  <a:srgbClr val="0070C0"/>
                </a:solidFill>
              </a:rPr>
              <a:t>. </a:t>
            </a:r>
          </a:p>
          <a:p>
            <a:pPr marL="438912" indent="-320040" fontAlgn="auto">
              <a:spcBef>
                <a:spcPts val="0"/>
              </a:spcBef>
              <a:spcAft>
                <a:spcPts val="0"/>
              </a:spcAft>
              <a:buFont typeface="Wingdings 2"/>
              <a:buNone/>
              <a:defRPr/>
            </a:pPr>
            <a:endParaRPr lang="en-US" sz="11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This is the constant appeal of God throughout the OT.</a:t>
            </a:r>
          </a:p>
          <a:p>
            <a:pPr marL="438912" indent="-320040" fontAlgn="auto">
              <a:spcBef>
                <a:spcPts val="0"/>
              </a:spcBef>
              <a:spcAft>
                <a:spcPts val="0"/>
              </a:spcAft>
              <a:buFont typeface="Wingdings 2"/>
              <a:buNone/>
              <a:defRPr/>
            </a:pPr>
            <a:r>
              <a:rPr lang="en-US" sz="2800" b="1" dirty="0" smtClean="0">
                <a:solidFill>
                  <a:srgbClr val="0070C0"/>
                </a:solidFill>
              </a:rPr>
              <a:t>So when we speak of the word, </a:t>
            </a:r>
            <a:r>
              <a:rPr lang="en-US" sz="2800" b="1" u="sng" dirty="0" smtClean="0">
                <a:solidFill>
                  <a:srgbClr val="0070C0"/>
                </a:solidFill>
              </a:rPr>
              <a:t>we mean its' unique revelation of God, and of God’s will and purpose</a:t>
            </a:r>
            <a:r>
              <a:rPr lang="en-US" sz="2800" b="1" dirty="0" smtClean="0">
                <a:solidFill>
                  <a:srgbClr val="0070C0"/>
                </a:solidFill>
              </a:rPr>
              <a:t>.</a:t>
            </a:r>
          </a:p>
          <a:p>
            <a:pPr marL="438912" indent="-320040" fontAlgn="auto">
              <a:spcBef>
                <a:spcPts val="0"/>
              </a:spcBef>
              <a:spcAft>
                <a:spcPts val="0"/>
              </a:spcAft>
              <a:buFont typeface="Wingdings 2"/>
              <a:buNone/>
              <a:defRPr/>
            </a:pPr>
            <a:endParaRPr lang="en-US" sz="1500" dirty="0" smtClean="0"/>
          </a:p>
          <a:p>
            <a:pPr marL="438912" indent="-320040" fontAlgn="auto">
              <a:spcBef>
                <a:spcPts val="0"/>
              </a:spcBef>
              <a:spcAft>
                <a:spcPts val="0"/>
              </a:spcAft>
              <a:buFont typeface="Wingdings 2"/>
              <a:buNone/>
              <a:defRPr/>
            </a:pPr>
            <a:r>
              <a:rPr lang="en-US" sz="2800" b="1" dirty="0" smtClean="0"/>
              <a:t>For example</a:t>
            </a:r>
            <a:r>
              <a:rPr lang="en-US" sz="2800" dirty="0" smtClean="0"/>
              <a:t>, consider </a:t>
            </a:r>
            <a:r>
              <a:rPr lang="en-US" sz="2800" dirty="0" smtClean="0">
                <a:solidFill>
                  <a:srgbClr val="FF0000"/>
                </a:solidFill>
              </a:rPr>
              <a:t>Rom.12:1-2. </a:t>
            </a:r>
          </a:p>
          <a:p>
            <a:pPr marL="438912" indent="-320040" fontAlgn="auto">
              <a:spcBef>
                <a:spcPts val="0"/>
              </a:spcBef>
              <a:spcAft>
                <a:spcPts val="0"/>
              </a:spcAft>
              <a:buFont typeface="Wingdings 2"/>
              <a:buNone/>
              <a:defRPr/>
            </a:pPr>
            <a:r>
              <a:rPr lang="en-US" sz="2600" dirty="0" smtClean="0">
                <a:solidFill>
                  <a:srgbClr val="0070C0"/>
                </a:solidFill>
              </a:rPr>
              <a:t>For some reason, we often stop short when we read this passage.</a:t>
            </a:r>
          </a:p>
          <a:p>
            <a:pPr marL="438912" indent="-320040" fontAlgn="auto">
              <a:spcBef>
                <a:spcPts val="0"/>
              </a:spcBef>
              <a:spcAft>
                <a:spcPts val="0"/>
              </a:spcAft>
              <a:buFont typeface="Wingdings 2"/>
              <a:buNone/>
              <a:defRPr/>
            </a:pPr>
            <a:r>
              <a:rPr lang="en-US" sz="3400" dirty="0" smtClean="0"/>
              <a:t>“And be not conformed to this world: </a:t>
            </a:r>
            <a:r>
              <a:rPr lang="en-US" sz="3400" b="1" u="sng" dirty="0" smtClean="0"/>
              <a:t>but be ye transformed by the renewing of your mind</a:t>
            </a:r>
            <a:r>
              <a:rPr lang="en-US" sz="3400" dirty="0" smtClean="0"/>
              <a:t>, </a:t>
            </a:r>
          </a:p>
          <a:p>
            <a:pPr marL="438912" indent="-320040" fontAlgn="auto">
              <a:spcBef>
                <a:spcPts val="0"/>
              </a:spcBef>
              <a:spcAft>
                <a:spcPts val="0"/>
              </a:spcAft>
              <a:buFont typeface="Wingdings 2"/>
              <a:buNone/>
              <a:defRPr/>
            </a:pPr>
            <a:r>
              <a:rPr lang="en-US" sz="3400" b="1" dirty="0" smtClean="0"/>
              <a:t>that ye may prove what is that good, and acceptable, and perfect</a:t>
            </a:r>
            <a:r>
              <a:rPr lang="en-US" sz="3400" dirty="0" smtClean="0"/>
              <a:t>, </a:t>
            </a:r>
            <a:r>
              <a:rPr lang="en-US" sz="3400" b="1" u="sng" dirty="0" smtClean="0"/>
              <a:t>will of God</a:t>
            </a:r>
            <a:r>
              <a:rPr lang="en-US" sz="3400" dirty="0" smtClean="0"/>
              <a:t>”  </a:t>
            </a:r>
          </a:p>
          <a:p>
            <a:pPr marL="438912" indent="-320040" fontAlgn="auto">
              <a:spcBef>
                <a:spcPts val="0"/>
              </a:spcBef>
              <a:spcAft>
                <a:spcPts val="0"/>
              </a:spcAft>
              <a:buFont typeface="Wingdings 2"/>
              <a:buNone/>
              <a:defRPr/>
            </a:pPr>
            <a:endParaRPr lang="en-US" sz="1100" dirty="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It is very important to grasp this point. Knowledge of the Bible, of history, customs, practices, laws, etc. are not the end in themselves, as useful and as they are.</a:t>
            </a:r>
          </a:p>
          <a:p>
            <a:pPr marL="438912" indent="-320040" fontAlgn="auto">
              <a:spcBef>
                <a:spcPts val="0"/>
              </a:spcBef>
              <a:spcAft>
                <a:spcPts val="0"/>
              </a:spcAft>
              <a:buFont typeface="Wingdings 2"/>
              <a:buNone/>
              <a:defRPr/>
            </a:pPr>
            <a:r>
              <a:rPr lang="en-US" sz="1100" dirty="0" smtClean="0">
                <a:solidFill>
                  <a:srgbClr val="0070C0"/>
                </a:solidFill>
              </a:rPr>
              <a:t> </a:t>
            </a:r>
          </a:p>
          <a:p>
            <a:pPr marL="438912" indent="-320040" fontAlgn="auto">
              <a:spcBef>
                <a:spcPts val="0"/>
              </a:spcBef>
              <a:spcAft>
                <a:spcPts val="0"/>
              </a:spcAft>
              <a:buFont typeface="Wingdings 2"/>
              <a:buNone/>
              <a:defRPr/>
            </a:pPr>
            <a:r>
              <a:rPr lang="en-US" sz="2800" b="1" u="sng" dirty="0" smtClean="0">
                <a:solidFill>
                  <a:srgbClr val="0070C0"/>
                </a:solidFill>
              </a:rPr>
              <a:t>What is important is knowing the will of the Lord, and being transformed thereby</a:t>
            </a:r>
            <a:r>
              <a:rPr lang="en-US" sz="2800" dirty="0" smtClean="0">
                <a:solidFill>
                  <a:srgbClr val="0070C0"/>
                </a:solidFill>
              </a:rPr>
              <a:t>. This only comes from knowing the intent and purpose of the Words.  </a:t>
            </a:r>
          </a:p>
          <a:p>
            <a:pPr marL="438912" indent="-320040" fontAlgn="auto">
              <a:spcBef>
                <a:spcPts val="0"/>
              </a:spcBef>
              <a:spcAft>
                <a:spcPts val="0"/>
              </a:spcAft>
              <a:buFont typeface="Wingdings 2"/>
              <a:buNone/>
              <a:defRPr/>
            </a:pPr>
            <a:endParaRPr lang="en-US" sz="1100" dirty="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Consider the ideas in the following slides -</a:t>
            </a: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Effect transition="in" filter="fade">
                                      <p:cBhvr>
                                        <p:cTn id="44" dur="500"/>
                                        <p:tgtEl>
                                          <p:spTgt spid="3">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Effect transition="in" filter="fade">
                                      <p:cBhvr>
                                        <p:cTn id="49" dur="500"/>
                                        <p:tgtEl>
                                          <p:spTgt spid="3">
                                            <p:txEl>
                                              <p:pRg st="13" end="13"/>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4" end="14"/>
                                            </p:txEl>
                                          </p:spTgt>
                                        </p:tgtEl>
                                        <p:attrNameLst>
                                          <p:attrName>style.visibility</p:attrName>
                                        </p:attrNameLst>
                                      </p:cBhvr>
                                      <p:to>
                                        <p:strVal val="visible"/>
                                      </p:to>
                                    </p:set>
                                    <p:animEffect transition="in" filter="fade">
                                      <p:cBhvr>
                                        <p:cTn id="52" dur="500"/>
                                        <p:tgtEl>
                                          <p:spTgt spid="3">
                                            <p:txEl>
                                              <p:pRg st="14" end="14"/>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Effect transition="in" filter="fade">
                                      <p:cBhvr>
                                        <p:cTn id="55"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285884"/>
          </a:xfrm>
        </p:spPr>
        <p:txBody>
          <a:bodyPr>
            <a:noAutofit/>
          </a:bodyPr>
          <a:lstStyle/>
          <a:p>
            <a:pPr fontAlgn="auto">
              <a:spcAft>
                <a:spcPts val="0"/>
              </a:spcAft>
              <a:defRPr/>
            </a:pPr>
            <a:r>
              <a:rPr lang="en-US" sz="3600" dirty="0">
                <a:solidFill>
                  <a:schemeClr val="accent1">
                    <a:satMod val="150000"/>
                  </a:schemeClr>
                </a:solidFill>
              </a:rPr>
              <a:t>Revelation = The Word of God </a:t>
            </a:r>
            <a:r>
              <a:rPr lang="en-US" sz="3600" dirty="0" smtClean="0">
                <a:solidFill>
                  <a:schemeClr val="accent1">
                    <a:satMod val="150000"/>
                  </a:schemeClr>
                </a:solidFill>
              </a:rPr>
              <a:t/>
            </a:r>
            <a:br>
              <a:rPr lang="en-US" sz="3600" dirty="0" smtClean="0">
                <a:solidFill>
                  <a:schemeClr val="accent1">
                    <a:satMod val="150000"/>
                  </a:schemeClr>
                </a:solidFill>
              </a:rPr>
            </a:br>
            <a:r>
              <a:rPr lang="en-US" sz="3600" dirty="0" smtClean="0">
                <a:solidFill>
                  <a:schemeClr val="accent1">
                    <a:satMod val="150000"/>
                  </a:schemeClr>
                </a:solidFill>
              </a:rPr>
              <a:t>Grasp the relationship between – PPP         2/4</a:t>
            </a:r>
            <a:endParaRPr lang="en-US" sz="3600" dirty="0">
              <a:solidFill>
                <a:schemeClr val="accent1">
                  <a:satMod val="150000"/>
                </a:schemeClr>
              </a:solidFill>
            </a:endParaRPr>
          </a:p>
        </p:txBody>
      </p:sp>
      <p:sp>
        <p:nvSpPr>
          <p:cNvPr id="4" name="Isosceles Triangle 3"/>
          <p:cNvSpPr/>
          <p:nvPr/>
        </p:nvSpPr>
        <p:spPr>
          <a:xfrm>
            <a:off x="2571750" y="2714625"/>
            <a:ext cx="4143375" cy="3571875"/>
          </a:xfrm>
          <a:prstGeom prst="triangl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TextBox 4"/>
          <p:cNvSpPr txBox="1">
            <a:spLocks noChangeArrowheads="1"/>
          </p:cNvSpPr>
          <p:nvPr/>
        </p:nvSpPr>
        <p:spPr bwMode="auto">
          <a:xfrm>
            <a:off x="3348038" y="1700213"/>
            <a:ext cx="2592387" cy="831850"/>
          </a:xfrm>
          <a:prstGeom prst="rect">
            <a:avLst/>
          </a:prstGeom>
          <a:noFill/>
          <a:ln w="635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4800" b="1" u="sng" dirty="0">
                <a:solidFill>
                  <a:srgbClr val="FF0000"/>
                </a:solidFill>
              </a:rPr>
              <a:t>P</a:t>
            </a:r>
            <a:r>
              <a:rPr lang="en-US" sz="4800" b="1" dirty="0">
                <a:solidFill>
                  <a:srgbClr val="FF0000"/>
                </a:solidFill>
              </a:rPr>
              <a:t>urpose</a:t>
            </a:r>
          </a:p>
        </p:txBody>
      </p:sp>
      <p:sp>
        <p:nvSpPr>
          <p:cNvPr id="6" name="TextBox 5"/>
          <p:cNvSpPr txBox="1">
            <a:spLocks noChangeArrowheads="1"/>
          </p:cNvSpPr>
          <p:nvPr/>
        </p:nvSpPr>
        <p:spPr bwMode="auto">
          <a:xfrm>
            <a:off x="285750" y="5572125"/>
            <a:ext cx="2214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u="sng" dirty="0"/>
              <a:t>P</a:t>
            </a:r>
            <a:r>
              <a:rPr lang="en-US" sz="3600" b="1" dirty="0"/>
              <a:t>rinciple</a:t>
            </a:r>
          </a:p>
        </p:txBody>
      </p:sp>
      <p:sp>
        <p:nvSpPr>
          <p:cNvPr id="7" name="TextBox 6"/>
          <p:cNvSpPr txBox="1">
            <a:spLocks noChangeArrowheads="1"/>
          </p:cNvSpPr>
          <p:nvPr/>
        </p:nvSpPr>
        <p:spPr bwMode="auto">
          <a:xfrm>
            <a:off x="6786563" y="5572125"/>
            <a:ext cx="2214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u="sng" dirty="0"/>
              <a:t>P</a:t>
            </a:r>
            <a:r>
              <a:rPr lang="en-US" sz="3600" b="1" dirty="0"/>
              <a:t>ractice</a:t>
            </a:r>
          </a:p>
        </p:txBody>
      </p:sp>
      <p:sp>
        <p:nvSpPr>
          <p:cNvPr id="8" name="TextBox 7"/>
          <p:cNvSpPr txBox="1">
            <a:spLocks noChangeArrowheads="1"/>
          </p:cNvSpPr>
          <p:nvPr/>
        </p:nvSpPr>
        <p:spPr bwMode="auto">
          <a:xfrm>
            <a:off x="6084169" y="1628775"/>
            <a:ext cx="3059832" cy="3170099"/>
          </a:xfrm>
          <a:prstGeom prst="rect">
            <a:avLst/>
          </a:prstGeom>
          <a:solidFill>
            <a:srgbClr val="FFFF00"/>
          </a:solidFill>
          <a:ln w="50800">
            <a:solidFill>
              <a:srgbClr val="0070C0"/>
            </a:solidFill>
            <a:miter lim="800000"/>
            <a:headEnd/>
            <a:tailEnd/>
          </a:ln>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000" u="sng" dirty="0"/>
              <a:t>Purpose is the main thing</a:t>
            </a:r>
            <a:r>
              <a:rPr lang="en-US" sz="2000" dirty="0"/>
              <a:t>. So many belief systems claiming to be Christian, have no </a:t>
            </a:r>
            <a:r>
              <a:rPr lang="en-US" sz="2000" b="1" dirty="0"/>
              <a:t>accurate</a:t>
            </a:r>
            <a:r>
              <a:rPr lang="en-US" sz="2000" dirty="0"/>
              <a:t> concept of God’s </a:t>
            </a:r>
            <a:r>
              <a:rPr lang="en-US" sz="2000" dirty="0" smtClean="0"/>
              <a:t>will &amp; purpose </a:t>
            </a:r>
            <a:r>
              <a:rPr lang="en-US" sz="2000" dirty="0"/>
              <a:t>with man or with the earth.</a:t>
            </a:r>
          </a:p>
          <a:p>
            <a:r>
              <a:rPr lang="en-US" sz="2000" dirty="0"/>
              <a:t>Knowing God’s purpose, allows us to align ourselves with God, and thereby work with him.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285884"/>
          </a:xfrm>
        </p:spPr>
        <p:txBody>
          <a:bodyPr>
            <a:normAutofit/>
          </a:bodyPr>
          <a:lstStyle/>
          <a:p>
            <a:pPr fontAlgn="auto">
              <a:spcAft>
                <a:spcPts val="0"/>
              </a:spcAft>
              <a:defRPr/>
            </a:pPr>
            <a:r>
              <a:rPr lang="en-US" sz="3600" dirty="0">
                <a:solidFill>
                  <a:schemeClr val="accent1">
                    <a:satMod val="150000"/>
                  </a:schemeClr>
                </a:solidFill>
              </a:rPr>
              <a:t>Revelation = The Word of God </a:t>
            </a:r>
            <a:br>
              <a:rPr lang="en-US" sz="3600" dirty="0">
                <a:solidFill>
                  <a:schemeClr val="accent1">
                    <a:satMod val="150000"/>
                  </a:schemeClr>
                </a:solidFill>
              </a:rPr>
            </a:br>
            <a:r>
              <a:rPr lang="en-US" sz="3600" u="sng" dirty="0">
                <a:solidFill>
                  <a:schemeClr val="accent1">
                    <a:satMod val="150000"/>
                  </a:schemeClr>
                </a:solidFill>
              </a:rPr>
              <a:t>Under </a:t>
            </a:r>
            <a:r>
              <a:rPr lang="en-US" sz="3600" u="sng" dirty="0" smtClean="0">
                <a:solidFill>
                  <a:schemeClr val="accent1">
                    <a:satMod val="150000"/>
                  </a:schemeClr>
                </a:solidFill>
              </a:rPr>
              <a:t>the Law of Moses</a:t>
            </a:r>
            <a:r>
              <a:rPr lang="en-US" sz="3600" dirty="0" smtClean="0">
                <a:solidFill>
                  <a:schemeClr val="accent1">
                    <a:satMod val="150000"/>
                  </a:schemeClr>
                </a:solidFill>
              </a:rPr>
              <a:t>                                      3/4</a:t>
            </a:r>
            <a:endParaRPr lang="en-US" sz="3100" dirty="0">
              <a:solidFill>
                <a:schemeClr val="accent1">
                  <a:satMod val="150000"/>
                </a:schemeClr>
              </a:solidFill>
            </a:endParaRPr>
          </a:p>
        </p:txBody>
      </p:sp>
      <p:sp>
        <p:nvSpPr>
          <p:cNvPr id="4" name="Isosceles Triangle 3"/>
          <p:cNvSpPr/>
          <p:nvPr/>
        </p:nvSpPr>
        <p:spPr>
          <a:xfrm>
            <a:off x="2857500" y="2714625"/>
            <a:ext cx="3571875" cy="3071813"/>
          </a:xfrm>
          <a:prstGeom prst="triangl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868" name="TextBox 5"/>
          <p:cNvSpPr txBox="1">
            <a:spLocks noChangeArrowheads="1"/>
          </p:cNvSpPr>
          <p:nvPr/>
        </p:nvSpPr>
        <p:spPr bwMode="auto">
          <a:xfrm>
            <a:off x="285750" y="5715000"/>
            <a:ext cx="2214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dirty="0"/>
              <a:t>Principle</a:t>
            </a:r>
          </a:p>
        </p:txBody>
      </p:sp>
      <p:sp>
        <p:nvSpPr>
          <p:cNvPr id="36869" name="TextBox 6"/>
          <p:cNvSpPr txBox="1">
            <a:spLocks noChangeArrowheads="1"/>
          </p:cNvSpPr>
          <p:nvPr/>
        </p:nvSpPr>
        <p:spPr bwMode="auto">
          <a:xfrm>
            <a:off x="7072313" y="5715000"/>
            <a:ext cx="1857375" cy="646113"/>
          </a:xfrm>
          <a:prstGeom prst="rect">
            <a:avLst/>
          </a:prstGeom>
          <a:noFill/>
          <a:ln w="349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u="sng" dirty="0">
                <a:solidFill>
                  <a:srgbClr val="0070C0"/>
                </a:solidFill>
              </a:rPr>
              <a:t>Practice</a:t>
            </a:r>
          </a:p>
        </p:txBody>
      </p:sp>
      <p:cxnSp>
        <p:nvCxnSpPr>
          <p:cNvPr id="9" name="Straight Arrow Connector 8"/>
          <p:cNvCxnSpPr/>
          <p:nvPr/>
        </p:nvCxnSpPr>
        <p:spPr>
          <a:xfrm rot="16200000" flipV="1">
            <a:off x="4357688" y="3286125"/>
            <a:ext cx="3357562" cy="20716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a:endCxn id="36868" idx="3"/>
          </p:cNvCxnSpPr>
          <p:nvPr/>
        </p:nvCxnSpPr>
        <p:spPr>
          <a:xfrm rot="10800000" flipV="1">
            <a:off x="2500313" y="6000750"/>
            <a:ext cx="4572000" cy="381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6873" name="TextBox 10"/>
          <p:cNvSpPr txBox="1">
            <a:spLocks noChangeArrowheads="1"/>
          </p:cNvSpPr>
          <p:nvPr/>
        </p:nvSpPr>
        <p:spPr bwMode="auto">
          <a:xfrm>
            <a:off x="3348038" y="1700213"/>
            <a:ext cx="2592387" cy="831850"/>
          </a:xfrm>
          <a:prstGeom prst="rect">
            <a:avLst/>
          </a:prstGeom>
          <a:noFill/>
          <a:ln w="635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4800" b="1" u="sng" dirty="0">
                <a:solidFill>
                  <a:srgbClr val="FF0000"/>
                </a:solidFill>
              </a:rPr>
              <a:t>P</a:t>
            </a:r>
            <a:r>
              <a:rPr lang="en-US" sz="4800" b="1" dirty="0">
                <a:solidFill>
                  <a:srgbClr val="FF0000"/>
                </a:solidFill>
              </a:rPr>
              <a:t>urpose</a:t>
            </a:r>
          </a:p>
        </p:txBody>
      </p:sp>
      <p:sp>
        <p:nvSpPr>
          <p:cNvPr id="12" name="TextBox 11"/>
          <p:cNvSpPr txBox="1">
            <a:spLocks noChangeArrowheads="1"/>
          </p:cNvSpPr>
          <p:nvPr/>
        </p:nvSpPr>
        <p:spPr bwMode="auto">
          <a:xfrm>
            <a:off x="0" y="1484313"/>
            <a:ext cx="30591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b="1" dirty="0"/>
              <a:t>The Law affected – </a:t>
            </a:r>
          </a:p>
          <a:p>
            <a:pPr>
              <a:buFont typeface="Arial" charset="0"/>
              <a:buChar char="•"/>
            </a:pPr>
            <a:r>
              <a:rPr lang="en-AU" dirty="0"/>
              <a:t> How you dressed.</a:t>
            </a:r>
          </a:p>
          <a:p>
            <a:pPr>
              <a:buFont typeface="Arial" charset="0"/>
              <a:buChar char="•"/>
            </a:pPr>
            <a:r>
              <a:rPr lang="en-AU" dirty="0"/>
              <a:t> What you ate.</a:t>
            </a:r>
          </a:p>
          <a:p>
            <a:pPr>
              <a:buFont typeface="Arial" charset="0"/>
              <a:buChar char="•"/>
            </a:pPr>
            <a:r>
              <a:rPr lang="en-AU" dirty="0"/>
              <a:t> How you treated disease.</a:t>
            </a:r>
          </a:p>
          <a:p>
            <a:pPr>
              <a:buFont typeface="Arial" charset="0"/>
              <a:buChar char="•"/>
            </a:pPr>
            <a:r>
              <a:rPr lang="en-AU" dirty="0"/>
              <a:t> What was clean &amp; unclean.</a:t>
            </a:r>
          </a:p>
          <a:p>
            <a:pPr>
              <a:buFont typeface="Arial" charset="0"/>
              <a:buChar char="•"/>
            </a:pPr>
            <a:r>
              <a:rPr lang="en-AU" dirty="0"/>
              <a:t> How you </a:t>
            </a:r>
            <a:r>
              <a:rPr lang="en-AU" dirty="0" smtClean="0"/>
              <a:t>worshipped, sacrificed &amp; etc.</a:t>
            </a:r>
            <a:endParaRPr lang="en-AU" dirty="0"/>
          </a:p>
        </p:txBody>
      </p:sp>
      <p:sp>
        <p:nvSpPr>
          <p:cNvPr id="14" name="TextBox 13"/>
          <p:cNvSpPr txBox="1">
            <a:spLocks noChangeArrowheads="1"/>
          </p:cNvSpPr>
          <p:nvPr/>
        </p:nvSpPr>
        <p:spPr bwMode="auto">
          <a:xfrm>
            <a:off x="0" y="3644900"/>
            <a:ext cx="34194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b="1" dirty="0"/>
              <a:t>Example:</a:t>
            </a:r>
          </a:p>
          <a:p>
            <a:r>
              <a:rPr lang="en-AU" dirty="0">
                <a:solidFill>
                  <a:srgbClr val="FF0000"/>
                </a:solidFill>
              </a:rPr>
              <a:t>Deut.25:4</a:t>
            </a:r>
            <a:r>
              <a:rPr lang="en-AU" dirty="0"/>
              <a:t> Do not muzzle the Ox that treads out the corn </a:t>
            </a:r>
          </a:p>
          <a:p>
            <a:r>
              <a:rPr lang="en-AU" dirty="0">
                <a:solidFill>
                  <a:srgbClr val="FF0000"/>
                </a:solidFill>
              </a:rPr>
              <a:t>1.Cor.9:9 &amp; 1.Tim.5:17-18.</a:t>
            </a:r>
          </a:p>
          <a:p>
            <a:r>
              <a:rPr lang="en-AU" dirty="0"/>
              <a:t>Does God Care for Oxen, or does this have another meaning ?</a:t>
            </a:r>
          </a:p>
          <a:p>
            <a:r>
              <a:rPr lang="en-AU" b="1" dirty="0"/>
              <a:t>It’s all about principle.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285884"/>
          </a:xfrm>
        </p:spPr>
        <p:txBody>
          <a:bodyPr>
            <a:normAutofit/>
          </a:bodyPr>
          <a:lstStyle/>
          <a:p>
            <a:pPr fontAlgn="auto">
              <a:spcAft>
                <a:spcPts val="0"/>
              </a:spcAft>
              <a:defRPr/>
            </a:pPr>
            <a:r>
              <a:rPr lang="en-US" sz="3600" dirty="0">
                <a:solidFill>
                  <a:schemeClr val="accent1">
                    <a:satMod val="150000"/>
                  </a:schemeClr>
                </a:solidFill>
              </a:rPr>
              <a:t>Revelation = The Word of God </a:t>
            </a:r>
            <a:br>
              <a:rPr lang="en-US" sz="3600" dirty="0">
                <a:solidFill>
                  <a:schemeClr val="accent1">
                    <a:satMod val="150000"/>
                  </a:schemeClr>
                </a:solidFill>
              </a:rPr>
            </a:br>
            <a:r>
              <a:rPr lang="en-US" sz="3600" u="sng" dirty="0">
                <a:solidFill>
                  <a:schemeClr val="accent1">
                    <a:satMod val="150000"/>
                  </a:schemeClr>
                </a:solidFill>
              </a:rPr>
              <a:t>Under the Law of </a:t>
            </a:r>
            <a:r>
              <a:rPr lang="en-US" sz="3600" u="sng" dirty="0" smtClean="0">
                <a:solidFill>
                  <a:schemeClr val="accent1">
                    <a:satMod val="150000"/>
                  </a:schemeClr>
                </a:solidFill>
              </a:rPr>
              <a:t>Christ</a:t>
            </a:r>
            <a:r>
              <a:rPr lang="en-US" sz="3600" dirty="0" smtClean="0">
                <a:solidFill>
                  <a:schemeClr val="accent1">
                    <a:satMod val="150000"/>
                  </a:schemeClr>
                </a:solidFill>
              </a:rPr>
              <a:t>                                      4/4</a:t>
            </a:r>
            <a:endParaRPr lang="en-US" sz="3100" dirty="0">
              <a:solidFill>
                <a:schemeClr val="accent1">
                  <a:satMod val="150000"/>
                </a:schemeClr>
              </a:solidFill>
            </a:endParaRPr>
          </a:p>
        </p:txBody>
      </p:sp>
      <p:sp>
        <p:nvSpPr>
          <p:cNvPr id="4" name="Isosceles Triangle 3"/>
          <p:cNvSpPr/>
          <p:nvPr/>
        </p:nvSpPr>
        <p:spPr>
          <a:xfrm>
            <a:off x="2857500" y="2714625"/>
            <a:ext cx="3571875" cy="3071813"/>
          </a:xfrm>
          <a:prstGeom prst="triangle">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892" name="TextBox 5"/>
          <p:cNvSpPr txBox="1">
            <a:spLocks noChangeArrowheads="1"/>
          </p:cNvSpPr>
          <p:nvPr/>
        </p:nvSpPr>
        <p:spPr bwMode="auto">
          <a:xfrm>
            <a:off x="285750" y="5715000"/>
            <a:ext cx="2054225" cy="646113"/>
          </a:xfrm>
          <a:prstGeom prst="rect">
            <a:avLst/>
          </a:prstGeom>
          <a:noFill/>
          <a:ln w="254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u="sng" dirty="0">
                <a:solidFill>
                  <a:srgbClr val="0070C0"/>
                </a:solidFill>
              </a:rPr>
              <a:t>Principle</a:t>
            </a:r>
          </a:p>
        </p:txBody>
      </p:sp>
      <p:sp>
        <p:nvSpPr>
          <p:cNvPr id="37893" name="TextBox 6"/>
          <p:cNvSpPr txBox="1">
            <a:spLocks noChangeArrowheads="1"/>
          </p:cNvSpPr>
          <p:nvPr/>
        </p:nvSpPr>
        <p:spPr bwMode="auto">
          <a:xfrm>
            <a:off x="7072313" y="5715000"/>
            <a:ext cx="1857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3600" b="1" dirty="0"/>
              <a:t>Practice</a:t>
            </a:r>
          </a:p>
        </p:txBody>
      </p:sp>
      <p:cxnSp>
        <p:nvCxnSpPr>
          <p:cNvPr id="9" name="Straight Arrow Connector 8"/>
          <p:cNvCxnSpPr/>
          <p:nvPr/>
        </p:nvCxnSpPr>
        <p:spPr>
          <a:xfrm rot="5400000" flipH="1" flipV="1">
            <a:off x="1643063" y="3357563"/>
            <a:ext cx="3429000" cy="2000250"/>
          </a:xfrm>
          <a:prstGeom prst="straightConnector1">
            <a:avLst/>
          </a:prstGeom>
          <a:ln>
            <a:solidFill>
              <a:schemeClr val="accent6">
                <a:lumMod val="75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10" name="Straight Arrow Connector 9"/>
          <p:cNvCxnSpPr/>
          <p:nvPr/>
        </p:nvCxnSpPr>
        <p:spPr>
          <a:xfrm>
            <a:off x="2357438" y="6072188"/>
            <a:ext cx="4714875" cy="1587"/>
          </a:xfrm>
          <a:prstGeom prst="straightConnector1">
            <a:avLst/>
          </a:prstGeom>
          <a:ln>
            <a:solidFill>
              <a:schemeClr val="accent6">
                <a:lumMod val="75000"/>
              </a:schemeClr>
            </a:solidFill>
            <a:tailEnd type="arrow"/>
          </a:ln>
        </p:spPr>
        <p:style>
          <a:lnRef idx="3">
            <a:schemeClr val="accent1"/>
          </a:lnRef>
          <a:fillRef idx="0">
            <a:schemeClr val="accent1"/>
          </a:fillRef>
          <a:effectRef idx="2">
            <a:schemeClr val="accent1"/>
          </a:effectRef>
          <a:fontRef idx="minor">
            <a:schemeClr val="tx1"/>
          </a:fontRef>
        </p:style>
      </p:cxnSp>
      <p:sp>
        <p:nvSpPr>
          <p:cNvPr id="37897" name="TextBox 10"/>
          <p:cNvSpPr txBox="1">
            <a:spLocks noChangeArrowheads="1"/>
          </p:cNvSpPr>
          <p:nvPr/>
        </p:nvSpPr>
        <p:spPr bwMode="auto">
          <a:xfrm>
            <a:off x="3348038" y="1700213"/>
            <a:ext cx="2592387" cy="831850"/>
          </a:xfrm>
          <a:prstGeom prst="rect">
            <a:avLst/>
          </a:prstGeom>
          <a:noFill/>
          <a:ln w="635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4800" b="1" u="sng" dirty="0">
                <a:solidFill>
                  <a:srgbClr val="FF0000"/>
                </a:solidFill>
              </a:rPr>
              <a:t>P</a:t>
            </a:r>
            <a:r>
              <a:rPr lang="en-US" sz="4800" b="1" dirty="0">
                <a:solidFill>
                  <a:srgbClr val="FF0000"/>
                </a:solidFill>
              </a:rPr>
              <a:t>urpose</a:t>
            </a:r>
          </a:p>
        </p:txBody>
      </p:sp>
      <p:sp>
        <p:nvSpPr>
          <p:cNvPr id="12" name="TextBox 11"/>
          <p:cNvSpPr txBox="1">
            <a:spLocks noChangeArrowheads="1"/>
          </p:cNvSpPr>
          <p:nvPr/>
        </p:nvSpPr>
        <p:spPr bwMode="auto">
          <a:xfrm>
            <a:off x="0" y="1484313"/>
            <a:ext cx="32035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b="1" dirty="0"/>
              <a:t>Principle Based Life – </a:t>
            </a:r>
          </a:p>
          <a:p>
            <a:pPr>
              <a:buFont typeface="Arial" charset="0"/>
              <a:buChar char="•"/>
            </a:pPr>
            <a:r>
              <a:rPr lang="en-AU" dirty="0"/>
              <a:t> What is God’s purpose in relation to current challenges.</a:t>
            </a:r>
          </a:p>
          <a:p>
            <a:pPr>
              <a:buFont typeface="Arial" charset="0"/>
              <a:buChar char="•"/>
            </a:pPr>
            <a:r>
              <a:rPr lang="en-AU" dirty="0"/>
              <a:t> How should I behave to align myself with that purpose.</a:t>
            </a:r>
          </a:p>
          <a:p>
            <a:pPr>
              <a:buFont typeface="Arial" charset="0"/>
              <a:buChar char="•"/>
            </a:pPr>
            <a:r>
              <a:rPr lang="en-AU" dirty="0"/>
              <a:t> </a:t>
            </a:r>
            <a:r>
              <a:rPr lang="en-AU" b="1" dirty="0"/>
              <a:t>Understanding this answers most difficult questions.</a:t>
            </a:r>
          </a:p>
        </p:txBody>
      </p:sp>
      <p:sp>
        <p:nvSpPr>
          <p:cNvPr id="13" name="TextBox 12"/>
          <p:cNvSpPr txBox="1">
            <a:spLocks noChangeArrowheads="1"/>
          </p:cNvSpPr>
          <p:nvPr/>
        </p:nvSpPr>
        <p:spPr bwMode="auto">
          <a:xfrm>
            <a:off x="0" y="3573463"/>
            <a:ext cx="2916238"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b="1" dirty="0"/>
              <a:t>Example – </a:t>
            </a:r>
          </a:p>
          <a:p>
            <a:pPr>
              <a:buFont typeface="Arial" charset="0"/>
              <a:buChar char="•"/>
            </a:pPr>
            <a:r>
              <a:rPr lang="en-AU" dirty="0"/>
              <a:t> Consider Jesus’ response to the Jews in </a:t>
            </a:r>
            <a:r>
              <a:rPr lang="en-AU" dirty="0">
                <a:solidFill>
                  <a:srgbClr val="FF0000"/>
                </a:solidFill>
              </a:rPr>
              <a:t>Matt.19:3-8</a:t>
            </a:r>
            <a:r>
              <a:rPr lang="en-AU" dirty="0"/>
              <a:t>.</a:t>
            </a:r>
          </a:p>
          <a:p>
            <a:pPr>
              <a:buFont typeface="Arial" charset="0"/>
              <a:buChar char="•"/>
            </a:pPr>
            <a:r>
              <a:rPr lang="en-AU" dirty="0"/>
              <a:t> Consider also Paul’s statement in </a:t>
            </a:r>
            <a:r>
              <a:rPr lang="en-AU" dirty="0">
                <a:solidFill>
                  <a:srgbClr val="FF0000"/>
                </a:solidFill>
              </a:rPr>
              <a:t>1.Cor.10:23-24</a:t>
            </a:r>
            <a:r>
              <a:rPr lang="en-AU" dirty="0"/>
              <a:t> “Not all things are expedient”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We must never lose sight of the two great commandments ?                           1/3</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85000" lnSpcReduction="20000"/>
          </a:bodyPr>
          <a:lstStyle/>
          <a:p>
            <a:pPr marL="438912" indent="-320040" fontAlgn="auto">
              <a:spcBef>
                <a:spcPts val="0"/>
              </a:spcBef>
              <a:spcAft>
                <a:spcPts val="0"/>
              </a:spcAft>
              <a:buClrTx/>
              <a:buFont typeface="Wingdings 2"/>
              <a:buNone/>
              <a:defRPr/>
            </a:pPr>
            <a:r>
              <a:rPr lang="en-US" dirty="0" smtClean="0"/>
              <a:t>“</a:t>
            </a:r>
            <a:r>
              <a:rPr lang="en-US" b="1" u="sng" dirty="0" smtClean="0"/>
              <a:t>Thou </a:t>
            </a:r>
            <a:r>
              <a:rPr lang="en-US" b="1" u="sng" dirty="0" err="1" smtClean="0"/>
              <a:t>shalt</a:t>
            </a:r>
            <a:r>
              <a:rPr lang="en-US" b="1" u="sng" dirty="0" smtClean="0"/>
              <a:t> </a:t>
            </a:r>
            <a:r>
              <a:rPr lang="en-US" b="1" u="sng" dirty="0" smtClean="0">
                <a:solidFill>
                  <a:srgbClr val="0070C0"/>
                </a:solidFill>
              </a:rPr>
              <a:t>love</a:t>
            </a:r>
            <a:r>
              <a:rPr lang="en-US" b="1" u="sng" dirty="0" smtClean="0"/>
              <a:t> the Lord thy God</a:t>
            </a:r>
            <a:r>
              <a:rPr lang="en-US" b="1" dirty="0" smtClean="0"/>
              <a:t> </a:t>
            </a:r>
            <a:r>
              <a:rPr lang="en-US" dirty="0" smtClean="0"/>
              <a:t>with all thy heart, and with all thy soul, and with all thy mind.</a:t>
            </a:r>
          </a:p>
          <a:p>
            <a:pPr marL="438912" indent="-320040" fontAlgn="auto">
              <a:spcBef>
                <a:spcPts val="0"/>
              </a:spcBef>
              <a:spcAft>
                <a:spcPts val="0"/>
              </a:spcAft>
              <a:buClrTx/>
              <a:buFont typeface="Wingdings 2"/>
              <a:buNone/>
              <a:defRPr/>
            </a:pPr>
            <a:r>
              <a:rPr lang="en-US" dirty="0" smtClean="0"/>
              <a:t>This is the first and great commandment. </a:t>
            </a:r>
          </a:p>
          <a:p>
            <a:pPr marL="438912" indent="-320040" fontAlgn="auto">
              <a:spcBef>
                <a:spcPts val="0"/>
              </a:spcBef>
              <a:spcAft>
                <a:spcPts val="0"/>
              </a:spcAft>
              <a:buClrTx/>
              <a:buFont typeface="Wingdings 2"/>
              <a:buNone/>
              <a:defRPr/>
            </a:pPr>
            <a:r>
              <a:rPr lang="en-US" dirty="0" smtClean="0"/>
              <a:t>And the second is like unto it, </a:t>
            </a:r>
          </a:p>
          <a:p>
            <a:pPr marL="438912" indent="-320040" fontAlgn="auto">
              <a:spcBef>
                <a:spcPts val="0"/>
              </a:spcBef>
              <a:spcAft>
                <a:spcPts val="0"/>
              </a:spcAft>
              <a:buClrTx/>
              <a:buFont typeface="Wingdings 2"/>
              <a:buNone/>
              <a:defRPr/>
            </a:pPr>
            <a:r>
              <a:rPr lang="en-US" b="1" u="sng" dirty="0" smtClean="0"/>
              <a:t>Thou </a:t>
            </a:r>
            <a:r>
              <a:rPr lang="en-US" b="1" u="sng" dirty="0" err="1" smtClean="0"/>
              <a:t>shalt</a:t>
            </a:r>
            <a:r>
              <a:rPr lang="en-US" b="1" u="sng" dirty="0" smtClean="0"/>
              <a:t> </a:t>
            </a:r>
            <a:r>
              <a:rPr lang="en-US" b="1" u="sng" dirty="0" smtClean="0">
                <a:solidFill>
                  <a:srgbClr val="0070C0"/>
                </a:solidFill>
              </a:rPr>
              <a:t>love</a:t>
            </a:r>
            <a:r>
              <a:rPr lang="en-US" b="1" u="sng" dirty="0" smtClean="0"/>
              <a:t> thy </a:t>
            </a:r>
            <a:r>
              <a:rPr lang="en-US" b="1" u="sng" dirty="0" err="1" smtClean="0"/>
              <a:t>neighbour</a:t>
            </a:r>
            <a:r>
              <a:rPr lang="en-US" b="1" u="sng" dirty="0" smtClean="0"/>
              <a:t> </a:t>
            </a:r>
            <a:r>
              <a:rPr lang="en-US" dirty="0" smtClean="0"/>
              <a:t>as thyself. </a:t>
            </a:r>
          </a:p>
          <a:p>
            <a:pPr marL="438912" indent="-320040" fontAlgn="auto">
              <a:spcBef>
                <a:spcPts val="0"/>
              </a:spcBef>
              <a:spcAft>
                <a:spcPts val="0"/>
              </a:spcAft>
              <a:buClrTx/>
              <a:buFont typeface="Wingdings 2"/>
              <a:buNone/>
              <a:defRPr/>
            </a:pPr>
            <a:r>
              <a:rPr lang="en-US" dirty="0" smtClean="0"/>
              <a:t>On these two commandments hang all the law and the prophets”  (</a:t>
            </a:r>
            <a:r>
              <a:rPr lang="en-US" dirty="0" smtClean="0">
                <a:solidFill>
                  <a:srgbClr val="FF0000"/>
                </a:solidFill>
              </a:rPr>
              <a:t>Matt.22:36-40).</a:t>
            </a:r>
          </a:p>
          <a:p>
            <a:pPr marL="438912" indent="-320040" fontAlgn="auto">
              <a:spcBef>
                <a:spcPts val="0"/>
              </a:spcBef>
              <a:spcAft>
                <a:spcPts val="0"/>
              </a:spcAft>
              <a:buClrTx/>
              <a:buFont typeface="Wingdings 2"/>
              <a:buChar char=""/>
              <a:defRPr/>
            </a:pPr>
            <a:endParaRPr lang="en-US" dirty="0" smtClean="0"/>
          </a:p>
          <a:p>
            <a:pPr marL="438912" indent="-320040" fontAlgn="auto">
              <a:spcBef>
                <a:spcPts val="0"/>
              </a:spcBef>
              <a:spcAft>
                <a:spcPts val="0"/>
              </a:spcAft>
              <a:buClrTx/>
              <a:buFont typeface="Wingdings 2"/>
              <a:buChar char=""/>
              <a:defRPr/>
            </a:pPr>
            <a:r>
              <a:rPr lang="en-US" dirty="0" smtClean="0"/>
              <a:t>Therefore,</a:t>
            </a:r>
            <a:r>
              <a:rPr lang="en-US" dirty="0" smtClean="0">
                <a:solidFill>
                  <a:srgbClr val="0070C0"/>
                </a:solidFill>
              </a:rPr>
              <a:t> </a:t>
            </a:r>
            <a:r>
              <a:rPr lang="en-US" b="1" dirty="0" smtClean="0">
                <a:solidFill>
                  <a:srgbClr val="0070C0"/>
                </a:solidFill>
              </a:rPr>
              <a:t>Love</a:t>
            </a:r>
            <a:r>
              <a:rPr lang="en-US" dirty="0" smtClean="0"/>
              <a:t> ought to be, </a:t>
            </a:r>
            <a:r>
              <a:rPr lang="en-US" b="1" u="sng" dirty="0" smtClean="0"/>
              <a:t>must be</a:t>
            </a:r>
            <a:r>
              <a:rPr lang="en-US" dirty="0" smtClean="0"/>
              <a:t> the </a:t>
            </a:r>
            <a:r>
              <a:rPr lang="en-US" b="1" dirty="0" smtClean="0"/>
              <a:t>motivating force </a:t>
            </a:r>
            <a:r>
              <a:rPr lang="en-US" dirty="0" smtClean="0"/>
              <a:t>that </a:t>
            </a:r>
            <a:r>
              <a:rPr lang="en-US" u="sng" dirty="0" smtClean="0"/>
              <a:t>impels</a:t>
            </a:r>
            <a:r>
              <a:rPr lang="en-US" dirty="0" smtClean="0"/>
              <a:t> us to search out the knowledge of God, and to keep his ways … by walking in the light. </a:t>
            </a:r>
          </a:p>
          <a:p>
            <a:pPr marL="438912" indent="-320040" fontAlgn="auto">
              <a:spcBef>
                <a:spcPts val="0"/>
              </a:spcBef>
              <a:spcAft>
                <a:spcPts val="0"/>
              </a:spcAft>
              <a:buClrTx/>
              <a:buFont typeface="Wingdings 2"/>
              <a:buChar char=""/>
              <a:defRPr/>
            </a:pPr>
            <a:endParaRPr lang="en-US" sz="1500" dirty="0" smtClean="0"/>
          </a:p>
          <a:p>
            <a:pPr marL="438912" indent="-320040" fontAlgn="auto">
              <a:spcBef>
                <a:spcPts val="0"/>
              </a:spcBef>
              <a:spcAft>
                <a:spcPts val="0"/>
              </a:spcAft>
              <a:buClrTx/>
              <a:buFont typeface="Wingdings 2"/>
              <a:buChar char=""/>
              <a:defRPr/>
            </a:pPr>
            <a:r>
              <a:rPr lang="en-US" dirty="0" smtClean="0"/>
              <a:t>It is </a:t>
            </a:r>
            <a:r>
              <a:rPr lang="en-US" dirty="0" smtClean="0">
                <a:solidFill>
                  <a:srgbClr val="0070C0"/>
                </a:solidFill>
              </a:rPr>
              <a:t>love</a:t>
            </a:r>
            <a:r>
              <a:rPr lang="en-US" dirty="0" smtClean="0"/>
              <a:t> that motivated God, </a:t>
            </a:r>
            <a:r>
              <a:rPr lang="en-US" dirty="0" smtClean="0">
                <a:solidFill>
                  <a:srgbClr val="FF0000"/>
                </a:solidFill>
              </a:rPr>
              <a:t>John.3:16 &amp; Rom.5:8</a:t>
            </a:r>
          </a:p>
          <a:p>
            <a:pPr marL="438912" indent="-320040" fontAlgn="auto">
              <a:spcBef>
                <a:spcPts val="0"/>
              </a:spcBef>
              <a:spcAft>
                <a:spcPts val="0"/>
              </a:spcAft>
              <a:buClrTx/>
              <a:buFont typeface="Wingdings 2"/>
              <a:buChar char=""/>
              <a:defRPr/>
            </a:pPr>
            <a:endParaRPr lang="en-US" sz="1400" dirty="0" smtClean="0"/>
          </a:p>
          <a:p>
            <a:pPr marL="438912" indent="-320040" fontAlgn="auto">
              <a:spcBef>
                <a:spcPts val="0"/>
              </a:spcBef>
              <a:spcAft>
                <a:spcPts val="0"/>
              </a:spcAft>
              <a:buClrTx/>
              <a:buFont typeface="Wingdings 2"/>
              <a:buChar char=""/>
              <a:defRPr/>
            </a:pPr>
            <a:r>
              <a:rPr lang="en-US" dirty="0" smtClean="0"/>
              <a:t>Understanding the Bible; its wisdom, history &amp; prophecy will </a:t>
            </a:r>
            <a:r>
              <a:rPr lang="en-US" u="sng" dirty="0" smtClean="0"/>
              <a:t>avail us nothing if we have not </a:t>
            </a:r>
            <a:r>
              <a:rPr lang="en-US" u="sng" dirty="0" smtClean="0">
                <a:solidFill>
                  <a:srgbClr val="0070C0"/>
                </a:solidFill>
              </a:rPr>
              <a:t>love</a:t>
            </a:r>
            <a:r>
              <a:rPr lang="en-US" dirty="0" smtClean="0"/>
              <a:t>.”  </a:t>
            </a:r>
            <a:r>
              <a:rPr lang="en-US" dirty="0" smtClean="0">
                <a:solidFill>
                  <a:srgbClr val="FF0000"/>
                </a:solidFill>
              </a:rPr>
              <a:t>(1.Cor.13:1-3</a:t>
            </a:r>
            <a:r>
              <a:rPr lang="en-US" dirty="0" smtClean="0"/>
              <a:t>)</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fade">
                                      <p:cBhvr>
                                        <p:cTn id="3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Why is Love so important ?             2/3</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7500" lnSpcReduction="20000"/>
          </a:bodyPr>
          <a:lstStyle/>
          <a:p>
            <a:pPr marL="438912" indent="-320040" fontAlgn="auto">
              <a:spcBef>
                <a:spcPts val="0"/>
              </a:spcBef>
              <a:spcAft>
                <a:spcPts val="0"/>
              </a:spcAft>
              <a:buClrTx/>
              <a:buFont typeface="Wingdings 2"/>
              <a:buNone/>
              <a:defRPr/>
            </a:pPr>
            <a:r>
              <a:rPr lang="en-US" dirty="0" smtClean="0"/>
              <a:t>“But I say unto you, Love your enemies, bless them that curse you, do good to them that hate you, and pray for them which despitefully use you, and persecute  you</a:t>
            </a:r>
          </a:p>
          <a:p>
            <a:pPr marL="438912" indent="-320040" fontAlgn="auto">
              <a:spcBef>
                <a:spcPts val="0"/>
              </a:spcBef>
              <a:spcAft>
                <a:spcPts val="0"/>
              </a:spcAft>
              <a:buClrTx/>
              <a:buFont typeface="Wingdings 2"/>
              <a:buNone/>
              <a:defRPr/>
            </a:pPr>
            <a:r>
              <a:rPr lang="en-US" b="1" dirty="0" smtClean="0">
                <a:solidFill>
                  <a:srgbClr val="0070C0"/>
                </a:solidFill>
              </a:rPr>
              <a:t>That ye may be the children of your Father which is in heaven</a:t>
            </a:r>
            <a:r>
              <a:rPr lang="en-US" dirty="0" smtClean="0"/>
              <a:t>; for he </a:t>
            </a:r>
            <a:r>
              <a:rPr lang="en-US" dirty="0" err="1" smtClean="0"/>
              <a:t>maketh</a:t>
            </a:r>
            <a:r>
              <a:rPr lang="en-US" dirty="0" smtClean="0"/>
              <a:t> his sun to rise on the evil and on the good, and </a:t>
            </a:r>
            <a:r>
              <a:rPr lang="en-US" dirty="0" err="1" smtClean="0"/>
              <a:t>sendeth</a:t>
            </a:r>
            <a:r>
              <a:rPr lang="en-US" dirty="0" smtClean="0"/>
              <a:t> rain on the just and on the unjust”       </a:t>
            </a:r>
            <a:r>
              <a:rPr lang="en-US" dirty="0" smtClean="0">
                <a:solidFill>
                  <a:srgbClr val="FF0000"/>
                </a:solidFill>
              </a:rPr>
              <a:t>Matt.5:44-45</a:t>
            </a:r>
            <a:r>
              <a:rPr lang="en-US" dirty="0" smtClean="0"/>
              <a:t>                         </a:t>
            </a:r>
            <a:r>
              <a:rPr lang="en-US" sz="1300" dirty="0" smtClean="0"/>
              <a:t>						</a:t>
            </a:r>
            <a:endParaRPr lang="en-US" sz="1300" dirty="0" smtClean="0">
              <a:solidFill>
                <a:srgbClr val="FF0000"/>
              </a:solidFill>
            </a:endParaRPr>
          </a:p>
          <a:p>
            <a:pPr marL="438912" indent="-320040" fontAlgn="auto">
              <a:spcBef>
                <a:spcPts val="0"/>
              </a:spcBef>
              <a:spcAft>
                <a:spcPts val="0"/>
              </a:spcAft>
              <a:buClrTx/>
              <a:buFont typeface="Wingdings 2"/>
              <a:buNone/>
              <a:defRPr/>
            </a:pPr>
            <a:r>
              <a:rPr lang="en-US" dirty="0" smtClean="0"/>
              <a:t>“</a:t>
            </a:r>
            <a:r>
              <a:rPr lang="en-US" b="1" dirty="0" smtClean="0">
                <a:solidFill>
                  <a:srgbClr val="0070C0"/>
                </a:solidFill>
              </a:rPr>
              <a:t>Be ye therefore perfect, even as your Father which is in heaven is perfect</a:t>
            </a:r>
            <a:r>
              <a:rPr lang="en-US" dirty="0" smtClean="0"/>
              <a:t>”               				</a:t>
            </a:r>
            <a:r>
              <a:rPr lang="en-US" dirty="0" smtClean="0">
                <a:solidFill>
                  <a:srgbClr val="FF0000"/>
                </a:solidFill>
              </a:rPr>
              <a:t>Matt.5:48</a:t>
            </a:r>
          </a:p>
          <a:p>
            <a:pPr marL="438912" indent="-320040" fontAlgn="auto">
              <a:spcBef>
                <a:spcPts val="0"/>
              </a:spcBef>
              <a:spcAft>
                <a:spcPts val="0"/>
              </a:spcAft>
              <a:buClrTx/>
              <a:buFont typeface="Wingdings 2"/>
              <a:buNone/>
              <a:defRPr/>
            </a:pPr>
            <a:endParaRPr lang="en-US" sz="2600" dirty="0" smtClean="0"/>
          </a:p>
          <a:p>
            <a:pPr marL="438912" indent="-320040" fontAlgn="auto">
              <a:spcBef>
                <a:spcPts val="0"/>
              </a:spcBef>
              <a:spcAft>
                <a:spcPts val="0"/>
              </a:spcAft>
              <a:buClrTx/>
              <a:buFont typeface="Wingdings 2"/>
              <a:buNone/>
              <a:defRPr/>
            </a:pPr>
            <a:r>
              <a:rPr lang="en-US" sz="3400" b="1" dirty="0" smtClean="0"/>
              <a:t>Why?</a:t>
            </a:r>
            <a:r>
              <a:rPr lang="en-US" sz="3400" dirty="0" smtClean="0"/>
              <a:t>  Because our </a:t>
            </a:r>
            <a:r>
              <a:rPr lang="en-US" sz="3400" b="1" dirty="0" smtClean="0"/>
              <a:t>FATHER</a:t>
            </a:r>
            <a:r>
              <a:rPr lang="en-US" sz="3400" dirty="0" smtClean="0"/>
              <a:t> wants us </a:t>
            </a:r>
            <a:r>
              <a:rPr lang="en-US" sz="3400" u="sng" dirty="0" smtClean="0"/>
              <a:t>to be like him.</a:t>
            </a:r>
            <a:r>
              <a:rPr lang="en-US" sz="3400" dirty="0" smtClean="0"/>
              <a:t>  Just as it is Love that motivates God to do what he does (</a:t>
            </a:r>
            <a:r>
              <a:rPr lang="en-US" sz="3400" dirty="0" smtClean="0">
                <a:solidFill>
                  <a:srgbClr val="FF0000"/>
                </a:solidFill>
              </a:rPr>
              <a:t>John.3:16 &amp; Rom.5:8)</a:t>
            </a:r>
            <a:r>
              <a:rPr lang="en-US" sz="3400" dirty="0" smtClean="0"/>
              <a:t>, so he wants his children to be motivated by the same spirit of love, a love that is given freely (i.e. that is non transactional).</a:t>
            </a:r>
            <a:endParaRPr lang="en-US" sz="3400" dirty="0" smtClean="0">
              <a:solidFill>
                <a:srgbClr val="FF0000"/>
              </a:solidFill>
            </a:endParaRPr>
          </a:p>
          <a:p>
            <a:pPr marL="438912" indent="-320040" fontAlgn="auto">
              <a:spcBef>
                <a:spcPts val="0"/>
              </a:spcBef>
              <a:spcAft>
                <a:spcPts val="0"/>
              </a:spcAft>
              <a:buClrTx/>
              <a:buFont typeface="Wingdings 2"/>
              <a:buNone/>
              <a:defRPr/>
            </a:pPr>
            <a:endParaRPr lang="en-US" sz="1100" dirty="0" smtClean="0"/>
          </a:p>
          <a:p>
            <a:pPr marL="438912" indent="-320040" fontAlgn="auto">
              <a:spcBef>
                <a:spcPts val="0"/>
              </a:spcBef>
              <a:spcAft>
                <a:spcPts val="0"/>
              </a:spcAft>
              <a:buClrTx/>
              <a:buFont typeface="Wingdings 2"/>
              <a:buNone/>
              <a:defRPr/>
            </a:pPr>
            <a:r>
              <a:rPr lang="en-US" dirty="0" smtClean="0">
                <a:solidFill>
                  <a:srgbClr val="0070C0"/>
                </a:solidFill>
              </a:rPr>
              <a:t>For God’s purpose remains unchanged … “And God said, </a:t>
            </a:r>
            <a:r>
              <a:rPr lang="en-US" u="sng" dirty="0" smtClean="0">
                <a:solidFill>
                  <a:srgbClr val="0070C0"/>
                </a:solidFill>
              </a:rPr>
              <a:t>Let us make man in our image, after our likeness</a:t>
            </a:r>
            <a:r>
              <a:rPr lang="en-US" dirty="0" smtClean="0">
                <a:solidFill>
                  <a:srgbClr val="0070C0"/>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Love is a choice we make.                3/3</a:t>
            </a:r>
            <a:endParaRPr lang="en-US" dirty="0">
              <a:solidFill>
                <a:srgbClr val="FF0000"/>
              </a:solidFill>
            </a:endParaRPr>
          </a:p>
        </p:txBody>
      </p:sp>
      <p:sp>
        <p:nvSpPr>
          <p:cNvPr id="3" name="Content Placeholder 2"/>
          <p:cNvSpPr>
            <a:spLocks noGrp="1"/>
          </p:cNvSpPr>
          <p:nvPr>
            <p:ph idx="1"/>
          </p:nvPr>
        </p:nvSpPr>
        <p:spPr>
          <a:xfrm>
            <a:off x="0" y="1571625"/>
            <a:ext cx="9144000" cy="5286375"/>
          </a:xfrm>
        </p:spPr>
        <p:txBody>
          <a:bodyPr rtlCol="0">
            <a:normAutofit fontScale="92500" lnSpcReduction="10000"/>
          </a:bodyPr>
          <a:lstStyle/>
          <a:p>
            <a:pPr marL="438912" indent="-320040" fontAlgn="auto">
              <a:spcBef>
                <a:spcPts val="0"/>
              </a:spcBef>
              <a:spcAft>
                <a:spcPts val="0"/>
              </a:spcAft>
              <a:buFont typeface="Wingdings 2"/>
              <a:buNone/>
              <a:defRPr/>
            </a:pPr>
            <a:r>
              <a:rPr lang="en-US" sz="2800" dirty="0" smtClean="0"/>
              <a:t>“</a:t>
            </a:r>
            <a:r>
              <a:rPr lang="en-US" sz="2800" b="1" u="sng" dirty="0" smtClean="0">
                <a:solidFill>
                  <a:srgbClr val="0070C0"/>
                </a:solidFill>
              </a:rPr>
              <a:t>Love</a:t>
            </a:r>
            <a:r>
              <a:rPr lang="en-US" sz="2800" u="sng" dirty="0" smtClean="0"/>
              <a:t> not the world</a:t>
            </a:r>
            <a:r>
              <a:rPr lang="en-US" sz="2800" dirty="0" smtClean="0"/>
              <a:t>, neither the things that are in the world. If any man </a:t>
            </a:r>
            <a:r>
              <a:rPr lang="en-US" sz="2800" b="1" dirty="0" smtClean="0">
                <a:solidFill>
                  <a:srgbClr val="0070C0"/>
                </a:solidFill>
              </a:rPr>
              <a:t>love</a:t>
            </a:r>
            <a:r>
              <a:rPr lang="en-US" sz="2800" dirty="0" smtClean="0"/>
              <a:t> the world, the  </a:t>
            </a:r>
            <a:r>
              <a:rPr lang="en-US" sz="2800" b="1" dirty="0" smtClean="0">
                <a:solidFill>
                  <a:srgbClr val="0070C0"/>
                </a:solidFill>
              </a:rPr>
              <a:t>love</a:t>
            </a:r>
            <a:r>
              <a:rPr lang="en-US" sz="2800" dirty="0" smtClean="0"/>
              <a:t> of the Father is not in him. </a:t>
            </a:r>
          </a:p>
          <a:p>
            <a:pPr marL="438912" indent="-320040" fontAlgn="auto">
              <a:spcBef>
                <a:spcPts val="0"/>
              </a:spcBef>
              <a:spcAft>
                <a:spcPts val="0"/>
              </a:spcAft>
              <a:buFont typeface="Wingdings 2"/>
              <a:buNone/>
              <a:defRPr/>
            </a:pPr>
            <a:r>
              <a:rPr lang="en-US" sz="2800" dirty="0" smtClean="0"/>
              <a:t>For all that is in the world, the </a:t>
            </a:r>
            <a:r>
              <a:rPr lang="en-US" sz="2800" b="1" dirty="0" smtClean="0"/>
              <a:t>lust</a:t>
            </a:r>
            <a:r>
              <a:rPr lang="en-US" sz="2800" dirty="0" smtClean="0"/>
              <a:t> of the flesh, and the </a:t>
            </a:r>
            <a:r>
              <a:rPr lang="en-US" sz="2800" b="1" dirty="0" smtClean="0"/>
              <a:t>lust</a:t>
            </a:r>
            <a:r>
              <a:rPr lang="en-US" sz="2800" dirty="0" smtClean="0"/>
              <a:t> of the eyes, and the </a:t>
            </a:r>
            <a:r>
              <a:rPr lang="en-US" sz="2800" b="1" dirty="0" smtClean="0"/>
              <a:t>pride</a:t>
            </a:r>
            <a:r>
              <a:rPr lang="en-US" sz="2800" dirty="0" smtClean="0"/>
              <a:t> of life, </a:t>
            </a:r>
            <a:r>
              <a:rPr lang="en-US" sz="3000" dirty="0" smtClean="0"/>
              <a:t>is not of the Father</a:t>
            </a:r>
            <a:r>
              <a:rPr lang="en-US" sz="2800" dirty="0" smtClean="0"/>
              <a:t>, </a:t>
            </a:r>
            <a:r>
              <a:rPr lang="en-US" sz="3500" dirty="0" smtClean="0"/>
              <a:t>but is of the world</a:t>
            </a:r>
            <a:r>
              <a:rPr lang="en-US" sz="2800" dirty="0" smtClean="0"/>
              <a:t>. </a:t>
            </a:r>
          </a:p>
          <a:p>
            <a:pPr marL="438912" indent="-320040" fontAlgn="auto">
              <a:spcBef>
                <a:spcPts val="0"/>
              </a:spcBef>
              <a:spcAft>
                <a:spcPts val="0"/>
              </a:spcAft>
              <a:buFont typeface="Wingdings 2"/>
              <a:buNone/>
              <a:defRPr/>
            </a:pPr>
            <a:r>
              <a:rPr lang="en-US" sz="2800" dirty="0" smtClean="0"/>
              <a:t>And the world </a:t>
            </a:r>
            <a:r>
              <a:rPr lang="en-US" sz="2800" dirty="0" err="1" smtClean="0"/>
              <a:t>passeth</a:t>
            </a:r>
            <a:r>
              <a:rPr lang="en-US" sz="2800" dirty="0" smtClean="0"/>
              <a:t> away, and the lust thereof: </a:t>
            </a:r>
            <a:r>
              <a:rPr lang="en-US" sz="2800" u="sng" dirty="0" smtClean="0"/>
              <a:t>but he that doeth the will of God </a:t>
            </a:r>
            <a:r>
              <a:rPr lang="en-US" sz="2800" u="sng" dirty="0" err="1" smtClean="0"/>
              <a:t>abideth</a:t>
            </a:r>
            <a:r>
              <a:rPr lang="en-US" sz="2800" u="sng" dirty="0" smtClean="0"/>
              <a:t> for ever</a:t>
            </a:r>
            <a:r>
              <a:rPr lang="en-US" sz="2800" dirty="0" smtClean="0"/>
              <a:t>.”   	</a:t>
            </a:r>
            <a:r>
              <a:rPr lang="en-US" sz="2800" dirty="0" smtClean="0">
                <a:solidFill>
                  <a:srgbClr val="FF0000"/>
                </a:solidFill>
              </a:rPr>
              <a:t>1.John.2:15-17</a:t>
            </a: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r>
              <a:rPr lang="en-US" sz="2800" dirty="0" smtClean="0"/>
              <a:t>“For Demas hath forsaken me, having </a:t>
            </a:r>
            <a:r>
              <a:rPr lang="en-US" sz="2800" b="1" dirty="0" smtClean="0">
                <a:solidFill>
                  <a:srgbClr val="0070C0"/>
                </a:solidFill>
              </a:rPr>
              <a:t>loved</a:t>
            </a:r>
            <a:r>
              <a:rPr lang="en-US" sz="2800" dirty="0" smtClean="0"/>
              <a:t> this present world, and is departed …. ” 				</a:t>
            </a:r>
            <a:r>
              <a:rPr lang="en-US" sz="2800" dirty="0" smtClean="0">
                <a:solidFill>
                  <a:srgbClr val="FF0000"/>
                </a:solidFill>
              </a:rPr>
              <a:t>2.Tim.4:10</a:t>
            </a:r>
          </a:p>
          <a:p>
            <a:pPr marL="438912" indent="-320040" fontAlgn="auto">
              <a:spcBef>
                <a:spcPts val="0"/>
              </a:spcBef>
              <a:spcAft>
                <a:spcPts val="0"/>
              </a:spcAft>
              <a:buFont typeface="Wingdings 2"/>
              <a:buNone/>
              <a:defRPr/>
            </a:pPr>
            <a:endParaRPr lang="en-US" sz="1100" dirty="0" smtClean="0">
              <a:solidFill>
                <a:srgbClr val="FF0000"/>
              </a:solidFill>
            </a:endParaRPr>
          </a:p>
          <a:p>
            <a:pPr marL="438912" indent="-320040" fontAlgn="auto">
              <a:spcBef>
                <a:spcPts val="0"/>
              </a:spcBef>
              <a:spcAft>
                <a:spcPts val="0"/>
              </a:spcAft>
              <a:buFont typeface="Wingdings 2"/>
              <a:buNone/>
              <a:defRPr/>
            </a:pPr>
            <a:r>
              <a:rPr lang="en-US" sz="3000" dirty="0" smtClean="0">
                <a:solidFill>
                  <a:srgbClr val="0070C0"/>
                </a:solidFill>
              </a:rPr>
              <a:t>You see … </a:t>
            </a:r>
            <a:r>
              <a:rPr lang="en-US" sz="3000" u="sng" dirty="0" smtClean="0">
                <a:solidFill>
                  <a:srgbClr val="0070C0"/>
                </a:solidFill>
              </a:rPr>
              <a:t>it is all about </a:t>
            </a:r>
            <a:r>
              <a:rPr lang="en-US" sz="3000" b="1" u="sng" dirty="0" smtClean="0">
                <a:solidFill>
                  <a:srgbClr val="0070C0"/>
                </a:solidFill>
              </a:rPr>
              <a:t>LOVE</a:t>
            </a:r>
            <a:r>
              <a:rPr lang="en-US" sz="2800" b="1" dirty="0" smtClean="0">
                <a:solidFill>
                  <a:srgbClr val="0070C0"/>
                </a:solidFill>
              </a:rPr>
              <a:t>. </a:t>
            </a:r>
            <a:r>
              <a:rPr lang="en-US" sz="2800" dirty="0" smtClean="0">
                <a:solidFill>
                  <a:srgbClr val="0070C0"/>
                </a:solidFill>
              </a:rPr>
              <a:t> It is who &amp; what we </a:t>
            </a:r>
            <a:r>
              <a:rPr lang="en-US" sz="2800" b="1" dirty="0" smtClean="0">
                <a:solidFill>
                  <a:srgbClr val="0070C0"/>
                </a:solidFill>
              </a:rPr>
              <a:t>love</a:t>
            </a:r>
            <a:r>
              <a:rPr lang="en-US" sz="2800" dirty="0" smtClean="0">
                <a:solidFill>
                  <a:srgbClr val="0070C0"/>
                </a:solidFill>
              </a:rPr>
              <a:t> that determines the course we choose &amp; the outcome of our lives. </a:t>
            </a:r>
          </a:p>
          <a:p>
            <a:pPr marL="438912" indent="-320040" fontAlgn="auto">
              <a:spcBef>
                <a:spcPts val="0"/>
              </a:spcBef>
              <a:spcAft>
                <a:spcPts val="0"/>
              </a:spcAft>
              <a:buFont typeface="Wingdings 2"/>
              <a:buNone/>
              <a:defRPr/>
            </a:pPr>
            <a:r>
              <a:rPr lang="en-US" sz="2800" dirty="0" smtClean="0">
                <a:solidFill>
                  <a:srgbClr val="0070C0"/>
                </a:solidFill>
              </a:rPr>
              <a:t>Is it </a:t>
            </a:r>
            <a:r>
              <a:rPr lang="en-US" sz="2800" b="1" dirty="0" smtClean="0">
                <a:solidFill>
                  <a:srgbClr val="0070C0"/>
                </a:solidFill>
              </a:rPr>
              <a:t>“the world” </a:t>
            </a:r>
            <a:r>
              <a:rPr lang="en-US" sz="2800" dirty="0" smtClean="0">
                <a:solidFill>
                  <a:srgbClr val="0070C0"/>
                </a:solidFill>
              </a:rPr>
              <a:t>that we strive for, </a:t>
            </a:r>
            <a:r>
              <a:rPr lang="en-US" sz="2800" b="1" dirty="0" smtClean="0">
                <a:solidFill>
                  <a:srgbClr val="0070C0"/>
                </a:solidFill>
              </a:rPr>
              <a:t>or is it the things of God ?</a:t>
            </a:r>
            <a:endParaRPr lang="en-US" sz="2800" dirty="0" smtClean="0">
              <a:solidFill>
                <a:srgbClr val="0070C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24"/>
            <a:ext cx="9144000" cy="1363552"/>
          </a:xfrm>
        </p:spPr>
        <p:txBody>
          <a:bodyPr>
            <a:normAutofit/>
          </a:bodyPr>
          <a:lstStyle/>
          <a:p>
            <a:pPr fontAlgn="auto">
              <a:spcAft>
                <a:spcPts val="0"/>
              </a:spcAft>
              <a:defRPr/>
            </a:pPr>
            <a:r>
              <a:rPr lang="en-US" sz="3800" dirty="0">
                <a:solidFill>
                  <a:schemeClr val="accent1">
                    <a:satMod val="150000"/>
                  </a:schemeClr>
                </a:solidFill>
              </a:rPr>
              <a:t>Does it matter what we believe or </a:t>
            </a:r>
            <a:r>
              <a:rPr lang="en-US" sz="3800" dirty="0" smtClean="0">
                <a:solidFill>
                  <a:schemeClr val="accent1">
                    <a:satMod val="150000"/>
                  </a:schemeClr>
                </a:solidFill>
              </a:rPr>
              <a:t>do?    1/3</a:t>
            </a:r>
            <a:endParaRPr lang="en-US" sz="3800" dirty="0">
              <a:solidFill>
                <a:schemeClr val="accent1">
                  <a:satMod val="150000"/>
                </a:schemeClr>
              </a:solidFill>
            </a:endParaRPr>
          </a:p>
        </p:txBody>
      </p:sp>
      <p:grpSp>
        <p:nvGrpSpPr>
          <p:cNvPr id="21" name="Group 20"/>
          <p:cNvGrpSpPr/>
          <p:nvPr/>
        </p:nvGrpSpPr>
        <p:grpSpPr>
          <a:xfrm>
            <a:off x="176153" y="1541308"/>
            <a:ext cx="3647107" cy="3491791"/>
            <a:chOff x="2123728" y="1643063"/>
            <a:chExt cx="4668298" cy="3707007"/>
          </a:xfrm>
        </p:grpSpPr>
        <p:cxnSp>
          <p:nvCxnSpPr>
            <p:cNvPr id="75" name="Straight Connector 74"/>
            <p:cNvCxnSpPr/>
            <p:nvPr/>
          </p:nvCxnSpPr>
          <p:spPr>
            <a:xfrm rot="5400000">
              <a:off x="3062113" y="4536282"/>
              <a:ext cx="357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2123728" y="4729252"/>
              <a:ext cx="2233958" cy="52322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dirty="0" smtClean="0"/>
                <a:t>There is only chance </a:t>
              </a:r>
            </a:p>
            <a:p>
              <a:pPr algn="ctr"/>
              <a:r>
                <a:rPr lang="en-US" sz="1400" b="1" dirty="0"/>
                <a:t>There is no </a:t>
              </a:r>
              <a:r>
                <a:rPr lang="en-US" sz="1400" b="1" dirty="0" smtClean="0"/>
                <a:t>God</a:t>
              </a:r>
              <a:endParaRPr lang="en-US" sz="1400" b="1" dirty="0"/>
            </a:p>
          </p:txBody>
        </p:sp>
        <p:sp>
          <p:nvSpPr>
            <p:cNvPr id="5" name="TextBox 4"/>
            <p:cNvSpPr txBox="1">
              <a:spLocks noChangeArrowheads="1"/>
            </p:cNvSpPr>
            <p:nvPr/>
          </p:nvSpPr>
          <p:spPr bwMode="auto">
            <a:xfrm>
              <a:off x="2428875" y="1643063"/>
              <a:ext cx="4000500" cy="35942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Self Awareness / Consciousness</a:t>
              </a:r>
            </a:p>
          </p:txBody>
        </p:sp>
        <p:sp>
          <p:nvSpPr>
            <p:cNvPr id="6" name="TextBox 5"/>
            <p:cNvSpPr txBox="1">
              <a:spLocks noChangeArrowheads="1"/>
            </p:cNvSpPr>
            <p:nvPr/>
          </p:nvSpPr>
          <p:spPr bwMode="auto">
            <a:xfrm>
              <a:off x="2428875" y="2500313"/>
              <a:ext cx="4000500" cy="62081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We are confronted with incredible Design &amp; Complexity</a:t>
              </a:r>
            </a:p>
          </p:txBody>
        </p:sp>
        <p:sp>
          <p:nvSpPr>
            <p:cNvPr id="7" name="TextBox 6"/>
            <p:cNvSpPr txBox="1">
              <a:spLocks noChangeArrowheads="1"/>
            </p:cNvSpPr>
            <p:nvPr/>
          </p:nvSpPr>
          <p:spPr bwMode="auto">
            <a:xfrm>
              <a:off x="2123728" y="3643313"/>
              <a:ext cx="4608512" cy="35942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solidFill>
                    <a:srgbClr val="0070C0"/>
                  </a:solidFill>
                </a:rPr>
                <a:t>How do we explain it / understand it ?</a:t>
              </a:r>
            </a:p>
          </p:txBody>
        </p:sp>
        <p:sp>
          <p:nvSpPr>
            <p:cNvPr id="9" name="TextBox 8"/>
            <p:cNvSpPr txBox="1">
              <a:spLocks noChangeArrowheads="1"/>
            </p:cNvSpPr>
            <p:nvPr/>
          </p:nvSpPr>
          <p:spPr bwMode="auto">
            <a:xfrm>
              <a:off x="4607326" y="4729252"/>
              <a:ext cx="2184700" cy="62081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u="sng" dirty="0" smtClean="0">
                  <a:solidFill>
                    <a:srgbClr val="0070C0"/>
                  </a:solidFill>
                </a:rPr>
                <a:t>A mind </a:t>
              </a:r>
              <a:r>
                <a:rPr lang="en-US" sz="1600" b="1" dirty="0" smtClean="0">
                  <a:solidFill>
                    <a:srgbClr val="0070C0"/>
                  </a:solidFill>
                </a:rPr>
                <a:t>is at work </a:t>
              </a:r>
            </a:p>
            <a:p>
              <a:pPr algn="ctr"/>
              <a:r>
                <a:rPr lang="en-US" sz="1600" b="1" dirty="0" smtClean="0">
                  <a:solidFill>
                    <a:srgbClr val="0070C0"/>
                  </a:solidFill>
                </a:rPr>
                <a:t>There </a:t>
              </a:r>
              <a:r>
                <a:rPr lang="en-US" sz="1600" b="1" dirty="0">
                  <a:solidFill>
                    <a:srgbClr val="0070C0"/>
                  </a:solidFill>
                </a:rPr>
                <a:t>is a </a:t>
              </a:r>
              <a:r>
                <a:rPr lang="en-US" sz="1600" b="1" dirty="0" smtClean="0">
                  <a:solidFill>
                    <a:srgbClr val="0070C0"/>
                  </a:solidFill>
                </a:rPr>
                <a:t>God</a:t>
              </a:r>
              <a:endParaRPr lang="en-US" sz="1600" b="1" dirty="0">
                <a:solidFill>
                  <a:srgbClr val="0070C0"/>
                </a:solidFill>
              </a:endParaRPr>
            </a:p>
          </p:txBody>
        </p:sp>
        <p:cxnSp>
          <p:nvCxnSpPr>
            <p:cNvPr id="15" name="Straight Arrow Connector 14"/>
            <p:cNvCxnSpPr/>
            <p:nvPr/>
          </p:nvCxnSpPr>
          <p:spPr>
            <a:xfrm rot="5400000">
              <a:off x="4308476" y="2263775"/>
              <a:ext cx="385762"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4308476" y="3406775"/>
              <a:ext cx="385762"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240707" y="4367663"/>
              <a:ext cx="24474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4500564" y="3953442"/>
              <a:ext cx="1" cy="414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521084" y="4566701"/>
              <a:ext cx="357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76153" y="5033099"/>
            <a:ext cx="8967847" cy="1793189"/>
            <a:chOff x="176153" y="5033099"/>
            <a:chExt cx="8967847" cy="1793189"/>
          </a:xfrm>
        </p:grpSpPr>
        <p:cxnSp>
          <p:nvCxnSpPr>
            <p:cNvPr id="60" name="Straight Connector 59"/>
            <p:cNvCxnSpPr>
              <a:stCxn id="9" idx="2"/>
            </p:cNvCxnSpPr>
            <p:nvPr/>
          </p:nvCxnSpPr>
          <p:spPr>
            <a:xfrm>
              <a:off x="2969862" y="5033099"/>
              <a:ext cx="1" cy="1961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a:spLocks noChangeArrowheads="1"/>
            </p:cNvSpPr>
            <p:nvPr/>
          </p:nvSpPr>
          <p:spPr bwMode="auto">
            <a:xfrm>
              <a:off x="176153" y="5445224"/>
              <a:ext cx="151552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a:t>An impersonal </a:t>
              </a:r>
              <a:endParaRPr lang="en-US" sz="1600" b="1" dirty="0" smtClean="0"/>
            </a:p>
            <a:p>
              <a:pPr algn="ctr"/>
              <a:r>
                <a:rPr lang="en-US" sz="1600" b="1" dirty="0" smtClean="0"/>
                <a:t>God</a:t>
              </a:r>
            </a:p>
          </p:txBody>
        </p:sp>
        <p:sp>
          <p:nvSpPr>
            <p:cNvPr id="35" name="TextBox 34"/>
            <p:cNvSpPr txBox="1">
              <a:spLocks noChangeArrowheads="1"/>
            </p:cNvSpPr>
            <p:nvPr/>
          </p:nvSpPr>
          <p:spPr bwMode="auto">
            <a:xfrm>
              <a:off x="1926267" y="5447180"/>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Multiple Gods Exist</a:t>
              </a:r>
              <a:endParaRPr lang="en-US" sz="1600" b="1" dirty="0"/>
            </a:p>
          </p:txBody>
        </p:sp>
        <p:sp>
          <p:nvSpPr>
            <p:cNvPr id="36" name="TextBox 35"/>
            <p:cNvSpPr txBox="1">
              <a:spLocks noChangeArrowheads="1"/>
            </p:cNvSpPr>
            <p:nvPr/>
          </p:nvSpPr>
          <p:spPr bwMode="auto">
            <a:xfrm>
              <a:off x="306286"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Deism </a:t>
              </a:r>
              <a:r>
                <a:rPr lang="en-US" sz="1600" b="1" dirty="0"/>
                <a:t>or </a:t>
              </a:r>
              <a:r>
                <a:rPr lang="en-US" sz="1600" b="1" dirty="0" smtClean="0"/>
                <a:t>Theism</a:t>
              </a:r>
              <a:endParaRPr lang="en-US" sz="1600" b="1" dirty="0"/>
            </a:p>
          </p:txBody>
        </p:sp>
        <p:sp>
          <p:nvSpPr>
            <p:cNvPr id="37" name="TextBox 36"/>
            <p:cNvSpPr txBox="1">
              <a:spLocks noChangeArrowheads="1"/>
            </p:cNvSpPr>
            <p:nvPr/>
          </p:nvSpPr>
          <p:spPr bwMode="auto">
            <a:xfrm>
              <a:off x="2051484"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Polytheism</a:t>
              </a:r>
            </a:p>
            <a:p>
              <a:pPr algn="ctr"/>
              <a:r>
                <a:rPr lang="en-US" sz="1600" b="1" dirty="0" smtClean="0"/>
                <a:t>Hindu, Baal</a:t>
              </a:r>
              <a:endParaRPr lang="en-US" sz="1600" b="1" dirty="0"/>
            </a:p>
          </p:txBody>
        </p:sp>
        <p:sp>
          <p:nvSpPr>
            <p:cNvPr id="38" name="TextBox 37"/>
            <p:cNvSpPr txBox="1">
              <a:spLocks noChangeArrowheads="1"/>
            </p:cNvSpPr>
            <p:nvPr/>
          </p:nvSpPr>
          <p:spPr bwMode="auto">
            <a:xfrm>
              <a:off x="3682219" y="5447180"/>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 Incorrect View of God</a:t>
              </a:r>
              <a:endParaRPr lang="en-US" sz="1600" b="1" dirty="0"/>
            </a:p>
          </p:txBody>
        </p:sp>
        <p:sp>
          <p:nvSpPr>
            <p:cNvPr id="39" name="TextBox 38"/>
            <p:cNvSpPr txBox="1">
              <a:spLocks noChangeArrowheads="1"/>
            </p:cNvSpPr>
            <p:nvPr/>
          </p:nvSpPr>
          <p:spPr bwMode="auto">
            <a:xfrm>
              <a:off x="5414441" y="5449254"/>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 Corrupted view of God</a:t>
              </a:r>
              <a:endParaRPr lang="en-US" sz="1600" b="1" dirty="0"/>
            </a:p>
          </p:txBody>
        </p:sp>
        <p:sp>
          <p:nvSpPr>
            <p:cNvPr id="40" name="TextBox 39"/>
            <p:cNvSpPr txBox="1">
              <a:spLocks noChangeArrowheads="1"/>
            </p:cNvSpPr>
            <p:nvPr/>
          </p:nvSpPr>
          <p:spPr bwMode="auto">
            <a:xfrm>
              <a:off x="7308303" y="5449254"/>
              <a:ext cx="1491813"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solidFill>
                    <a:srgbClr val="0070C0"/>
                  </a:solidFill>
                </a:rPr>
                <a:t>The True God, </a:t>
              </a:r>
              <a:r>
                <a:rPr lang="en-US" sz="1600" b="1" u="sng" dirty="0" smtClean="0">
                  <a:solidFill>
                    <a:srgbClr val="0070C0"/>
                  </a:solidFill>
                </a:rPr>
                <a:t>as revealed</a:t>
              </a:r>
              <a:endParaRPr lang="en-US" sz="1600" b="1" u="sng" dirty="0">
                <a:solidFill>
                  <a:srgbClr val="0070C0"/>
                </a:solidFill>
              </a:endParaRPr>
            </a:p>
          </p:txBody>
        </p:sp>
        <p:sp>
          <p:nvSpPr>
            <p:cNvPr id="41" name="TextBox 40"/>
            <p:cNvSpPr txBox="1">
              <a:spLocks noChangeArrowheads="1"/>
            </p:cNvSpPr>
            <p:nvPr/>
          </p:nvSpPr>
          <p:spPr bwMode="auto">
            <a:xfrm>
              <a:off x="3779912"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Allah</a:t>
              </a:r>
            </a:p>
            <a:p>
              <a:pPr algn="ctr"/>
              <a:r>
                <a:rPr lang="en-US" sz="1600" b="1" dirty="0" smtClean="0"/>
                <a:t>Islam</a:t>
              </a:r>
              <a:endParaRPr lang="en-US" sz="1600" b="1" dirty="0"/>
            </a:p>
          </p:txBody>
        </p:sp>
        <p:sp>
          <p:nvSpPr>
            <p:cNvPr id="42" name="TextBox 41"/>
            <p:cNvSpPr txBox="1">
              <a:spLocks noChangeArrowheads="1"/>
            </p:cNvSpPr>
            <p:nvPr/>
          </p:nvSpPr>
          <p:spPr bwMode="auto">
            <a:xfrm>
              <a:off x="5539658" y="6226267"/>
              <a:ext cx="1241377"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Triune God</a:t>
              </a:r>
            </a:p>
            <a:p>
              <a:pPr algn="ctr"/>
              <a:r>
                <a:rPr lang="en-US" sz="1600" b="1" dirty="0" smtClean="0"/>
                <a:t>Mainstream</a:t>
              </a:r>
              <a:endParaRPr lang="en-US" sz="1600" b="1" dirty="0"/>
            </a:p>
          </p:txBody>
        </p:sp>
        <p:sp>
          <p:nvSpPr>
            <p:cNvPr id="43" name="TextBox 42"/>
            <p:cNvSpPr txBox="1">
              <a:spLocks noChangeArrowheads="1"/>
            </p:cNvSpPr>
            <p:nvPr/>
          </p:nvSpPr>
          <p:spPr bwMode="auto">
            <a:xfrm>
              <a:off x="7064354" y="6241513"/>
              <a:ext cx="2079646" cy="58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solidFill>
                    <a:srgbClr val="0070C0"/>
                  </a:solidFill>
                </a:rPr>
                <a:t>Yahweh = The Father  The Truth</a:t>
              </a:r>
              <a:endParaRPr lang="en-US" sz="1600" b="1" dirty="0">
                <a:solidFill>
                  <a:srgbClr val="0070C0"/>
                </a:solidFill>
              </a:endParaRPr>
            </a:p>
          </p:txBody>
        </p:sp>
        <p:cxnSp>
          <p:nvCxnSpPr>
            <p:cNvPr id="45" name="Straight Connector 44"/>
            <p:cNvCxnSpPr/>
            <p:nvPr/>
          </p:nvCxnSpPr>
          <p:spPr>
            <a:xfrm>
              <a:off x="1080392" y="5229200"/>
              <a:ext cx="69738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40" idx="0"/>
            </p:cNvCxnSpPr>
            <p:nvPr/>
          </p:nvCxnSpPr>
          <p:spPr>
            <a:xfrm>
              <a:off x="8054209" y="52404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199432" y="5238328"/>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4447483" y="52556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695192" y="5240402"/>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085388" y="5229200"/>
              <a:ext cx="1" cy="208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40" idx="2"/>
            </p:cNvCxnSpPr>
            <p:nvPr/>
          </p:nvCxnSpPr>
          <p:spPr>
            <a:xfrm>
              <a:off x="8054210" y="603402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199431" y="6031955"/>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447498" y="602999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695189" y="6044042"/>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048791" y="6029999"/>
              <a:ext cx="1" cy="19228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4139952" y="3035477"/>
            <a:ext cx="4896544" cy="1569660"/>
          </a:xfrm>
          <a:prstGeom prst="rect">
            <a:avLst/>
          </a:prstGeom>
          <a:noFill/>
          <a:ln w="63500" cmpd="thickThin">
            <a:solidFill>
              <a:srgbClr val="7030A0"/>
            </a:solidFill>
          </a:ln>
        </p:spPr>
        <p:txBody>
          <a:bodyPr wrap="square" rtlCol="0">
            <a:spAutoFit/>
          </a:bodyPr>
          <a:lstStyle/>
          <a:p>
            <a:r>
              <a:rPr lang="en-US" sz="2400" b="1" dirty="0" smtClean="0"/>
              <a:t>On the next slides, we will see how important it was in both OT &amp; NT times to believe in God’s revealed truth, and to avoid false teachings.</a:t>
            </a:r>
            <a:endParaRPr lang="en-GB" sz="2400" b="1" dirty="0"/>
          </a:p>
        </p:txBody>
      </p:sp>
    </p:spTree>
    <p:extLst>
      <p:ext uri="{BB962C8B-B14F-4D97-AF65-F5344CB8AC3E}">
        <p14:creationId xmlns:p14="http://schemas.microsoft.com/office/powerpoint/2010/main" val="9631342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71625"/>
            <a:ext cx="9144000" cy="5286375"/>
          </a:xfrm>
        </p:spPr>
        <p:txBody>
          <a:bodyPr rtlCol="0">
            <a:normAutofit fontScale="70000" lnSpcReduction="20000"/>
          </a:bodyPr>
          <a:lstStyle/>
          <a:p>
            <a:pPr marL="438912" indent="-320040" fontAlgn="auto">
              <a:spcBef>
                <a:spcPts val="0"/>
              </a:spcBef>
              <a:spcAft>
                <a:spcPts val="0"/>
              </a:spcAft>
              <a:buFont typeface="Wingdings 2"/>
              <a:buNone/>
              <a:defRPr/>
            </a:pPr>
            <a:r>
              <a:rPr lang="en-US" sz="3400" b="1" dirty="0" smtClean="0">
                <a:solidFill>
                  <a:srgbClr val="0070C0"/>
                </a:solidFill>
              </a:rPr>
              <a:t>Yes it does matter. Examples in the OT -</a:t>
            </a:r>
          </a:p>
          <a:p>
            <a:pPr marL="438912" indent="-320040" fontAlgn="auto">
              <a:spcBef>
                <a:spcPts val="0"/>
              </a:spcBef>
              <a:spcAft>
                <a:spcPts val="0"/>
              </a:spcAft>
              <a:buFont typeface="Wingdings 2"/>
              <a:buNone/>
              <a:defRPr/>
            </a:pPr>
            <a:endParaRPr lang="en-US" sz="1400" b="1" dirty="0" smtClean="0"/>
          </a:p>
          <a:p>
            <a:pPr marL="438912" indent="-320040" fontAlgn="auto">
              <a:lnSpc>
                <a:spcPct val="120000"/>
              </a:lnSpc>
              <a:spcBef>
                <a:spcPts val="0"/>
              </a:spcBef>
              <a:spcAft>
                <a:spcPts val="0"/>
              </a:spcAft>
              <a:buClrTx/>
              <a:buFont typeface="Wingdings 2"/>
              <a:buChar char=""/>
              <a:defRPr/>
            </a:pPr>
            <a:r>
              <a:rPr lang="en-US" sz="3400" dirty="0" smtClean="0"/>
              <a:t>The serpent’s lie, only a small twisting of the word  </a:t>
            </a:r>
            <a:r>
              <a:rPr lang="en-US" sz="3400" dirty="0" smtClean="0">
                <a:solidFill>
                  <a:srgbClr val="FF0000"/>
                </a:solidFill>
              </a:rPr>
              <a:t>Gen.3</a:t>
            </a:r>
          </a:p>
          <a:p>
            <a:pPr marL="438912" indent="-320040" fontAlgn="auto">
              <a:lnSpc>
                <a:spcPct val="120000"/>
              </a:lnSpc>
              <a:spcBef>
                <a:spcPts val="0"/>
              </a:spcBef>
              <a:spcAft>
                <a:spcPts val="0"/>
              </a:spcAft>
              <a:buClrTx/>
              <a:buFont typeface="Wingdings 2"/>
              <a:buChar char=""/>
              <a:defRPr/>
            </a:pPr>
            <a:r>
              <a:rPr lang="en-US" sz="3400" dirty="0" smtClean="0"/>
              <a:t>The golden calf =  Idolatry </a:t>
            </a:r>
            <a:r>
              <a:rPr lang="en-US" sz="3400" dirty="0" smtClean="0">
                <a:solidFill>
                  <a:srgbClr val="FF0000"/>
                </a:solidFill>
              </a:rPr>
              <a:t>Exod.32:1-6, 25-28</a:t>
            </a:r>
          </a:p>
          <a:p>
            <a:pPr marL="438912" indent="-320040" fontAlgn="auto">
              <a:lnSpc>
                <a:spcPct val="120000"/>
              </a:lnSpc>
              <a:spcBef>
                <a:spcPts val="0"/>
              </a:spcBef>
              <a:spcAft>
                <a:spcPts val="0"/>
              </a:spcAft>
              <a:buClrTx/>
              <a:buFont typeface="Wingdings 2"/>
              <a:buChar char=""/>
              <a:defRPr/>
            </a:pPr>
            <a:r>
              <a:rPr lang="en-US" sz="3400" dirty="0" smtClean="0"/>
              <a:t>Sabbath law broken = Presumption </a:t>
            </a:r>
            <a:r>
              <a:rPr lang="en-US" sz="3400" dirty="0" smtClean="0">
                <a:solidFill>
                  <a:srgbClr val="FF0000"/>
                </a:solidFill>
              </a:rPr>
              <a:t>Num.15:32-36</a:t>
            </a:r>
            <a:r>
              <a:rPr lang="en-US" sz="3400" dirty="0" smtClean="0"/>
              <a:t> </a:t>
            </a:r>
          </a:p>
          <a:p>
            <a:pPr marL="438912" indent="-320040" fontAlgn="auto">
              <a:lnSpc>
                <a:spcPct val="120000"/>
              </a:lnSpc>
              <a:spcBef>
                <a:spcPts val="0"/>
              </a:spcBef>
              <a:spcAft>
                <a:spcPts val="0"/>
              </a:spcAft>
              <a:buClrTx/>
              <a:buFont typeface="Wingdings 2"/>
              <a:buChar char=""/>
              <a:defRPr/>
            </a:pPr>
            <a:r>
              <a:rPr lang="en-US" sz="3400" dirty="0" smtClean="0"/>
              <a:t>Korah, Dathan &amp; Abiram = Rebellion </a:t>
            </a:r>
            <a:r>
              <a:rPr lang="en-US" sz="3400" dirty="0" smtClean="0">
                <a:solidFill>
                  <a:srgbClr val="FF0000"/>
                </a:solidFill>
              </a:rPr>
              <a:t>Num.16:1-3</a:t>
            </a:r>
          </a:p>
          <a:p>
            <a:pPr marL="438912" indent="-320040" fontAlgn="auto">
              <a:lnSpc>
                <a:spcPct val="120000"/>
              </a:lnSpc>
              <a:spcBef>
                <a:spcPts val="0"/>
              </a:spcBef>
              <a:spcAft>
                <a:spcPts val="0"/>
              </a:spcAft>
              <a:buClrTx/>
              <a:buFont typeface="Wingdings 2"/>
              <a:buChar char=""/>
              <a:defRPr/>
            </a:pPr>
            <a:r>
              <a:rPr lang="en-US" sz="3400" dirty="0" smtClean="0"/>
              <a:t>False prophets = Presumption </a:t>
            </a:r>
            <a:r>
              <a:rPr lang="en-US" sz="3400" dirty="0" smtClean="0">
                <a:solidFill>
                  <a:srgbClr val="FF0000"/>
                </a:solidFill>
              </a:rPr>
              <a:t>Deut.18:20-22</a:t>
            </a:r>
          </a:p>
          <a:p>
            <a:pPr marL="438912" indent="-320040" fontAlgn="auto">
              <a:lnSpc>
                <a:spcPct val="120000"/>
              </a:lnSpc>
              <a:spcBef>
                <a:spcPts val="0"/>
              </a:spcBef>
              <a:spcAft>
                <a:spcPts val="0"/>
              </a:spcAft>
              <a:buClrTx/>
              <a:buFont typeface="Wingdings 2"/>
              <a:buChar char=""/>
              <a:defRPr/>
            </a:pPr>
            <a:endParaRPr lang="en-US" sz="1100" dirty="0" smtClean="0"/>
          </a:p>
          <a:p>
            <a:pPr marL="438912" indent="-320040" fontAlgn="auto">
              <a:lnSpc>
                <a:spcPct val="120000"/>
              </a:lnSpc>
              <a:spcBef>
                <a:spcPts val="0"/>
              </a:spcBef>
              <a:spcAft>
                <a:spcPts val="0"/>
              </a:spcAft>
              <a:buClrTx/>
              <a:buFont typeface="Wingdings 2"/>
              <a:buChar char=""/>
              <a:defRPr/>
            </a:pPr>
            <a:r>
              <a:rPr lang="en-US" sz="3400" dirty="0" smtClean="0"/>
              <a:t>Idolatry was punishable by death </a:t>
            </a:r>
            <a:r>
              <a:rPr lang="en-US" sz="3400" dirty="0" smtClean="0">
                <a:solidFill>
                  <a:srgbClr val="FF0000"/>
                </a:solidFill>
              </a:rPr>
              <a:t>Exod.20:4-5 &amp; Deut.13:1-11</a:t>
            </a:r>
          </a:p>
          <a:p>
            <a:pPr marL="438912" indent="-320040" fontAlgn="auto">
              <a:lnSpc>
                <a:spcPct val="120000"/>
              </a:lnSpc>
              <a:spcBef>
                <a:spcPts val="0"/>
              </a:spcBef>
              <a:spcAft>
                <a:spcPts val="0"/>
              </a:spcAft>
              <a:buClrTx/>
              <a:buFont typeface="Wingdings 2"/>
              <a:buChar char=""/>
              <a:defRPr/>
            </a:pPr>
            <a:r>
              <a:rPr lang="en-US" sz="3400" dirty="0" smtClean="0"/>
              <a:t>Jezebel’s false prophets put to death </a:t>
            </a:r>
            <a:r>
              <a:rPr lang="en-US" sz="3400" dirty="0" smtClean="0">
                <a:solidFill>
                  <a:srgbClr val="FF0000"/>
                </a:solidFill>
              </a:rPr>
              <a:t>1.Kg.18:40</a:t>
            </a:r>
          </a:p>
          <a:p>
            <a:pPr marL="438912" indent="-320040" fontAlgn="auto">
              <a:lnSpc>
                <a:spcPct val="120000"/>
              </a:lnSpc>
              <a:spcBef>
                <a:spcPts val="0"/>
              </a:spcBef>
              <a:spcAft>
                <a:spcPts val="0"/>
              </a:spcAft>
              <a:buClrTx/>
              <a:buFont typeface="Wingdings 2"/>
              <a:buChar char=""/>
              <a:defRPr/>
            </a:pPr>
            <a:r>
              <a:rPr lang="en-US" sz="3400" dirty="0" smtClean="0"/>
              <a:t>Jeroboam’s sin = an image of true worship </a:t>
            </a:r>
            <a:r>
              <a:rPr lang="en-US" sz="3400" dirty="0" smtClean="0">
                <a:solidFill>
                  <a:srgbClr val="FF0000"/>
                </a:solidFill>
              </a:rPr>
              <a:t>1.Kg.12:26-33</a:t>
            </a:r>
          </a:p>
          <a:p>
            <a:pPr marL="438912" indent="-320040" fontAlgn="auto">
              <a:lnSpc>
                <a:spcPct val="120000"/>
              </a:lnSpc>
              <a:spcBef>
                <a:spcPts val="0"/>
              </a:spcBef>
              <a:spcAft>
                <a:spcPts val="0"/>
              </a:spcAft>
              <a:buClrTx/>
              <a:buFont typeface="Wingdings 2"/>
              <a:buChar char=""/>
              <a:defRPr/>
            </a:pPr>
            <a:r>
              <a:rPr lang="en-US" sz="3400" dirty="0" smtClean="0"/>
              <a:t>Samaritan worship = an image of true worship. </a:t>
            </a:r>
          </a:p>
          <a:p>
            <a:pPr marL="438912" indent="-320040" fontAlgn="auto">
              <a:lnSpc>
                <a:spcPct val="120000"/>
              </a:lnSpc>
              <a:spcBef>
                <a:spcPts val="0"/>
              </a:spcBef>
              <a:spcAft>
                <a:spcPts val="0"/>
              </a:spcAft>
              <a:buClrTx/>
              <a:buFont typeface="Wingdings 2"/>
              <a:buChar char=""/>
              <a:defRPr/>
            </a:pPr>
            <a:endParaRPr lang="en-US" sz="1100" dirty="0" smtClean="0"/>
          </a:p>
          <a:p>
            <a:pPr marL="438912" indent="-320040" fontAlgn="auto">
              <a:lnSpc>
                <a:spcPct val="120000"/>
              </a:lnSpc>
              <a:spcBef>
                <a:spcPts val="0"/>
              </a:spcBef>
              <a:spcAft>
                <a:spcPts val="0"/>
              </a:spcAft>
              <a:buClrTx/>
              <a:buFont typeface="Wingdings 2"/>
              <a:buChar char=""/>
              <a:defRPr/>
            </a:pPr>
            <a:r>
              <a:rPr lang="en-US" sz="3400" dirty="0" smtClean="0"/>
              <a:t>David’s mistake in moving the Ark on an ox cart (</a:t>
            </a:r>
            <a:r>
              <a:rPr lang="en-US" sz="3400" dirty="0" err="1" smtClean="0"/>
              <a:t>Uzzah</a:t>
            </a:r>
            <a:r>
              <a:rPr lang="en-US" sz="3400" dirty="0" smtClean="0"/>
              <a:t>) </a:t>
            </a:r>
            <a:r>
              <a:rPr lang="en-US" sz="3400" dirty="0" smtClean="0">
                <a:solidFill>
                  <a:srgbClr val="FF0000"/>
                </a:solidFill>
              </a:rPr>
              <a:t>2.Sam.6:3-8</a:t>
            </a:r>
          </a:p>
          <a:p>
            <a:pPr marL="438912" indent="-320040" fontAlgn="auto">
              <a:lnSpc>
                <a:spcPct val="120000"/>
              </a:lnSpc>
              <a:spcBef>
                <a:spcPts val="0"/>
              </a:spcBef>
              <a:spcAft>
                <a:spcPts val="0"/>
              </a:spcAft>
              <a:buClrTx/>
              <a:buFont typeface="Wingdings 2"/>
              <a:buChar char=""/>
              <a:defRPr/>
            </a:pPr>
            <a:r>
              <a:rPr lang="en-US" sz="3400" dirty="0" smtClean="0"/>
              <a:t>Israel perished = Lack of faith </a:t>
            </a:r>
            <a:r>
              <a:rPr lang="en-US" sz="3400" dirty="0" smtClean="0">
                <a:solidFill>
                  <a:srgbClr val="FF0000"/>
                </a:solidFill>
              </a:rPr>
              <a:t>(Heb.3:17-19,4:2)</a:t>
            </a:r>
            <a:endParaRPr lang="en-US" sz="3400" dirty="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p:cNvSpPr>
            <a:spLocks noGrp="1"/>
          </p:cNvSpPr>
          <p:nvPr>
            <p:ph type="title"/>
          </p:nvPr>
        </p:nvSpPr>
        <p:spPr>
          <a:xfrm>
            <a:off x="0" y="44624"/>
            <a:ext cx="9144000" cy="1363552"/>
          </a:xfrm>
        </p:spPr>
        <p:txBody>
          <a:bodyPr>
            <a:normAutofit/>
          </a:bodyPr>
          <a:lstStyle/>
          <a:p>
            <a:pPr fontAlgn="auto">
              <a:spcAft>
                <a:spcPts val="0"/>
              </a:spcAft>
              <a:defRPr/>
            </a:pPr>
            <a:r>
              <a:rPr lang="en-US" sz="3800" dirty="0">
                <a:solidFill>
                  <a:schemeClr val="accent1">
                    <a:satMod val="150000"/>
                  </a:schemeClr>
                </a:solidFill>
              </a:rPr>
              <a:t>Does it matter what we believe or </a:t>
            </a:r>
            <a:r>
              <a:rPr lang="en-US" sz="3800" dirty="0" smtClean="0">
                <a:solidFill>
                  <a:schemeClr val="accent1">
                    <a:satMod val="150000"/>
                  </a:schemeClr>
                </a:solidFill>
              </a:rPr>
              <a:t>do?    2/3</a:t>
            </a:r>
            <a:endParaRPr lang="en-US" sz="3800" dirty="0">
              <a:solidFill>
                <a:schemeClr val="accent1">
                  <a:satMod val="150000"/>
                </a:schemeClr>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71625"/>
            <a:ext cx="9144000" cy="5286375"/>
          </a:xfrm>
        </p:spPr>
        <p:txBody>
          <a:bodyPr rtlCol="0">
            <a:normAutofit/>
          </a:bodyPr>
          <a:lstStyle/>
          <a:p>
            <a:pPr marL="438912" indent="-320040" fontAlgn="auto">
              <a:spcBef>
                <a:spcPts val="0"/>
              </a:spcBef>
              <a:spcAft>
                <a:spcPts val="0"/>
              </a:spcAft>
              <a:buFont typeface="Wingdings 2"/>
              <a:buNone/>
              <a:defRPr/>
            </a:pPr>
            <a:r>
              <a:rPr lang="en-US" sz="2400" b="1" dirty="0" smtClean="0">
                <a:solidFill>
                  <a:srgbClr val="0070C0"/>
                </a:solidFill>
              </a:rPr>
              <a:t>Yes it does matter. Examples in the NT –</a:t>
            </a:r>
          </a:p>
          <a:p>
            <a:pPr marL="438912" indent="-320040" fontAlgn="auto">
              <a:spcBef>
                <a:spcPts val="0"/>
              </a:spcBef>
              <a:spcAft>
                <a:spcPts val="0"/>
              </a:spcAft>
              <a:buFont typeface="Wingdings 2"/>
              <a:buNone/>
              <a:defRPr/>
            </a:pPr>
            <a:endParaRPr lang="en-US" sz="1000" b="1" dirty="0" smtClean="0">
              <a:solidFill>
                <a:srgbClr val="0070C0"/>
              </a:solidFill>
            </a:endParaRPr>
          </a:p>
          <a:p>
            <a:pPr marL="438912" indent="-320040" fontAlgn="auto">
              <a:lnSpc>
                <a:spcPct val="110000"/>
              </a:lnSpc>
              <a:spcBef>
                <a:spcPts val="0"/>
              </a:spcBef>
              <a:spcAft>
                <a:spcPts val="0"/>
              </a:spcAft>
              <a:buClrTx/>
              <a:buFont typeface="Wingdings 2"/>
              <a:buChar char=""/>
              <a:defRPr/>
            </a:pPr>
            <a:r>
              <a:rPr lang="en-US" sz="2400" dirty="0" smtClean="0"/>
              <a:t>Believing that Jesus did not come in the flesh </a:t>
            </a:r>
            <a:r>
              <a:rPr lang="en-US" sz="2400" dirty="0" smtClean="0">
                <a:solidFill>
                  <a:srgbClr val="FF0000"/>
                </a:solidFill>
              </a:rPr>
              <a:t>(2.Jn.7)</a:t>
            </a:r>
          </a:p>
          <a:p>
            <a:pPr marL="438912" indent="-320040" fontAlgn="auto">
              <a:lnSpc>
                <a:spcPct val="110000"/>
              </a:lnSpc>
              <a:spcBef>
                <a:spcPts val="0"/>
              </a:spcBef>
              <a:spcAft>
                <a:spcPts val="0"/>
              </a:spcAft>
              <a:buClrTx/>
              <a:buFont typeface="Wingdings 2"/>
              <a:buChar char=""/>
              <a:defRPr/>
            </a:pPr>
            <a:r>
              <a:rPr lang="en-US" sz="2400" dirty="0" smtClean="0"/>
              <a:t>Believing that the resurrection is already past </a:t>
            </a:r>
            <a:r>
              <a:rPr lang="en-US" sz="2400" dirty="0" smtClean="0">
                <a:solidFill>
                  <a:srgbClr val="FF0000"/>
                </a:solidFill>
              </a:rPr>
              <a:t>(1.Tim.2:16-18)</a:t>
            </a:r>
            <a:r>
              <a:rPr lang="en-US" sz="2400" dirty="0" smtClean="0"/>
              <a:t> </a:t>
            </a:r>
          </a:p>
          <a:p>
            <a:pPr marL="438912" indent="-320040" fontAlgn="auto">
              <a:lnSpc>
                <a:spcPct val="110000"/>
              </a:lnSpc>
              <a:spcBef>
                <a:spcPts val="0"/>
              </a:spcBef>
              <a:spcAft>
                <a:spcPts val="0"/>
              </a:spcAft>
              <a:buClrTx/>
              <a:buFont typeface="Wingdings 2"/>
              <a:buChar char=""/>
              <a:defRPr/>
            </a:pPr>
            <a:r>
              <a:rPr lang="en-US" sz="2400" dirty="0" smtClean="0"/>
              <a:t>Believing that there is no resurrection </a:t>
            </a:r>
            <a:r>
              <a:rPr lang="en-US" sz="2400" dirty="0" smtClean="0">
                <a:solidFill>
                  <a:srgbClr val="FF0000"/>
                </a:solidFill>
              </a:rPr>
              <a:t>(1.Cor.15:12-19) </a:t>
            </a:r>
          </a:p>
          <a:p>
            <a:pPr marL="438912" indent="-320040" fontAlgn="auto">
              <a:lnSpc>
                <a:spcPct val="110000"/>
              </a:lnSpc>
              <a:spcBef>
                <a:spcPts val="0"/>
              </a:spcBef>
              <a:spcAft>
                <a:spcPts val="0"/>
              </a:spcAft>
              <a:buClrTx/>
              <a:buFont typeface="Wingdings 2"/>
              <a:buChar char=""/>
              <a:defRPr/>
            </a:pPr>
            <a:endParaRPr lang="en-US" sz="1000" dirty="0" smtClean="0"/>
          </a:p>
          <a:p>
            <a:pPr marL="438912" indent="-320040" fontAlgn="auto">
              <a:lnSpc>
                <a:spcPct val="110000"/>
              </a:lnSpc>
              <a:spcBef>
                <a:spcPts val="0"/>
              </a:spcBef>
              <a:spcAft>
                <a:spcPts val="0"/>
              </a:spcAft>
              <a:buClrTx/>
              <a:buFont typeface="Wingdings 2"/>
              <a:buChar char=""/>
              <a:defRPr/>
            </a:pPr>
            <a:r>
              <a:rPr lang="en-US" sz="2400" dirty="0" smtClean="0"/>
              <a:t>Believing that justification is by faith alone, because faith without  works is dead. Faith is seen in how we live. </a:t>
            </a:r>
            <a:r>
              <a:rPr lang="en-US" sz="2400" dirty="0" smtClean="0">
                <a:solidFill>
                  <a:srgbClr val="FF0000"/>
                </a:solidFill>
              </a:rPr>
              <a:t>(Jam.2:14,20,26)</a:t>
            </a:r>
          </a:p>
          <a:p>
            <a:pPr marL="438912" indent="-320040" fontAlgn="auto">
              <a:lnSpc>
                <a:spcPct val="110000"/>
              </a:lnSpc>
              <a:spcBef>
                <a:spcPts val="0"/>
              </a:spcBef>
              <a:spcAft>
                <a:spcPts val="0"/>
              </a:spcAft>
              <a:buClrTx/>
              <a:buFont typeface="Wingdings 2"/>
              <a:buChar char=""/>
              <a:defRPr/>
            </a:pPr>
            <a:r>
              <a:rPr lang="en-US" sz="2400" dirty="0" smtClean="0"/>
              <a:t>Justification is not by ‘works of the law’ </a:t>
            </a:r>
            <a:r>
              <a:rPr lang="en-US" sz="2400" dirty="0" smtClean="0">
                <a:solidFill>
                  <a:srgbClr val="FF0000"/>
                </a:solidFill>
              </a:rPr>
              <a:t>(Gal.2:16, Rom.3:28)</a:t>
            </a:r>
          </a:p>
          <a:p>
            <a:pPr marL="438912" indent="-320040" fontAlgn="auto">
              <a:lnSpc>
                <a:spcPct val="110000"/>
              </a:lnSpc>
              <a:spcBef>
                <a:spcPts val="0"/>
              </a:spcBef>
              <a:spcAft>
                <a:spcPts val="0"/>
              </a:spcAft>
              <a:buClrTx/>
              <a:buFont typeface="Wingdings 2"/>
              <a:buChar char=""/>
              <a:defRPr/>
            </a:pPr>
            <a:endParaRPr lang="en-US" sz="1000" dirty="0" smtClean="0"/>
          </a:p>
          <a:p>
            <a:pPr marL="438912" indent="-320040" fontAlgn="auto">
              <a:lnSpc>
                <a:spcPct val="110000"/>
              </a:lnSpc>
              <a:spcBef>
                <a:spcPts val="0"/>
              </a:spcBef>
              <a:spcAft>
                <a:spcPts val="0"/>
              </a:spcAft>
              <a:buClrTx/>
              <a:buFont typeface="Wingdings 2"/>
              <a:buChar char=""/>
              <a:defRPr/>
            </a:pPr>
            <a:r>
              <a:rPr lang="en-US" sz="2400" dirty="0" smtClean="0"/>
              <a:t>Hate your brother, ‘a murderer’, to abide in death </a:t>
            </a:r>
            <a:r>
              <a:rPr lang="en-US" sz="2400" dirty="0" smtClean="0">
                <a:solidFill>
                  <a:srgbClr val="FF0000"/>
                </a:solidFill>
              </a:rPr>
              <a:t>(1.Jn.3:14-15)</a:t>
            </a:r>
          </a:p>
          <a:p>
            <a:pPr marL="438912" indent="-320040" fontAlgn="auto">
              <a:lnSpc>
                <a:spcPct val="110000"/>
              </a:lnSpc>
              <a:spcBef>
                <a:spcPts val="0"/>
              </a:spcBef>
              <a:spcAft>
                <a:spcPts val="0"/>
              </a:spcAft>
              <a:buClrTx/>
              <a:buFont typeface="Wingdings 2"/>
              <a:buChar char=""/>
              <a:defRPr/>
            </a:pPr>
            <a:r>
              <a:rPr lang="en-US" sz="2400" dirty="0" smtClean="0"/>
              <a:t>Living a self centered life, in breach of all God’s revealed moral principles </a:t>
            </a:r>
            <a:r>
              <a:rPr lang="en-US" sz="2400" dirty="0" smtClean="0">
                <a:solidFill>
                  <a:srgbClr val="FF0000"/>
                </a:solidFill>
              </a:rPr>
              <a:t>(I.Cor.6:9-10, Eph.5:3-7, Gal.5:19-21)</a:t>
            </a:r>
            <a:endParaRPr lang="en-US" sz="2400" dirty="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p:cNvSpPr>
            <a:spLocks noGrp="1"/>
          </p:cNvSpPr>
          <p:nvPr>
            <p:ph type="title"/>
          </p:nvPr>
        </p:nvSpPr>
        <p:spPr>
          <a:xfrm>
            <a:off x="0" y="44624"/>
            <a:ext cx="9144000" cy="1363552"/>
          </a:xfrm>
        </p:spPr>
        <p:txBody>
          <a:bodyPr>
            <a:normAutofit/>
          </a:bodyPr>
          <a:lstStyle/>
          <a:p>
            <a:pPr fontAlgn="auto">
              <a:spcAft>
                <a:spcPts val="0"/>
              </a:spcAft>
              <a:defRPr/>
            </a:pPr>
            <a:r>
              <a:rPr lang="en-US" sz="3800" dirty="0">
                <a:solidFill>
                  <a:schemeClr val="accent1">
                    <a:satMod val="150000"/>
                  </a:schemeClr>
                </a:solidFill>
              </a:rPr>
              <a:t>Does it matter what we believe or </a:t>
            </a:r>
            <a:r>
              <a:rPr lang="en-US" sz="3800" dirty="0" smtClean="0">
                <a:solidFill>
                  <a:schemeClr val="accent1">
                    <a:satMod val="150000"/>
                  </a:schemeClr>
                </a:solidFill>
              </a:rPr>
              <a:t>do?    3/3</a:t>
            </a:r>
            <a:endParaRPr lang="en-US" sz="3800" dirty="0">
              <a:solidFill>
                <a:schemeClr val="accent1">
                  <a:satMod val="150000"/>
                </a:schemeClr>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36496" cy="1408176"/>
          </a:xfrm>
        </p:spPr>
        <p:txBody>
          <a:bodyPr>
            <a:normAutofit/>
          </a:bodyPr>
          <a:lstStyle/>
          <a:p>
            <a:pPr fontAlgn="auto">
              <a:spcAft>
                <a:spcPts val="0"/>
              </a:spcAft>
              <a:defRPr/>
            </a:pPr>
            <a:r>
              <a:rPr lang="en-US" sz="3800" dirty="0">
                <a:solidFill>
                  <a:schemeClr val="accent1">
                    <a:satMod val="150000"/>
                  </a:schemeClr>
                </a:solidFill>
              </a:rPr>
              <a:t>Why does it matter ?</a:t>
            </a:r>
            <a:br>
              <a:rPr lang="en-US" sz="3800" dirty="0">
                <a:solidFill>
                  <a:schemeClr val="accent1">
                    <a:satMod val="150000"/>
                  </a:schemeClr>
                </a:solidFill>
              </a:rPr>
            </a:br>
            <a:r>
              <a:rPr lang="en-US" sz="3800" dirty="0" smtClean="0">
                <a:solidFill>
                  <a:schemeClr val="accent1">
                    <a:satMod val="150000"/>
                  </a:schemeClr>
                </a:solidFill>
              </a:rPr>
              <a:t>Love of the Truth </a:t>
            </a:r>
            <a:r>
              <a:rPr lang="en-US" sz="3800" dirty="0" err="1" smtClean="0">
                <a:solidFill>
                  <a:schemeClr val="accent1">
                    <a:satMod val="150000"/>
                  </a:schemeClr>
                </a:solidFill>
              </a:rPr>
              <a:t>vs</a:t>
            </a:r>
            <a:r>
              <a:rPr lang="en-US" sz="3800" dirty="0" smtClean="0">
                <a:solidFill>
                  <a:schemeClr val="accent1">
                    <a:satMod val="150000"/>
                  </a:schemeClr>
                </a:solidFill>
              </a:rPr>
              <a:t>  the Love of Lies.     1/4</a:t>
            </a:r>
            <a:endParaRPr lang="en-US" sz="3800" dirty="0">
              <a:solidFill>
                <a:srgbClr val="FF0000"/>
              </a:solidFill>
            </a:endParaRPr>
          </a:p>
        </p:txBody>
      </p:sp>
      <p:sp>
        <p:nvSpPr>
          <p:cNvPr id="3" name="Content Placeholder 2"/>
          <p:cNvSpPr>
            <a:spLocks noGrp="1"/>
          </p:cNvSpPr>
          <p:nvPr>
            <p:ph idx="1"/>
          </p:nvPr>
        </p:nvSpPr>
        <p:spPr>
          <a:xfrm>
            <a:off x="0" y="1484784"/>
            <a:ext cx="9144000" cy="5286375"/>
          </a:xfrm>
        </p:spPr>
        <p:txBody>
          <a:bodyPr/>
          <a:lstStyle/>
          <a:p>
            <a:pPr>
              <a:buNone/>
            </a:pPr>
            <a:r>
              <a:rPr lang="en-US" sz="2400" dirty="0" smtClean="0">
                <a:solidFill>
                  <a:srgbClr val="0070C0"/>
                </a:solidFill>
              </a:rPr>
              <a:t>Paul warns that the great deceiver was to come, and those who did not love the truth would be deluded, </a:t>
            </a:r>
            <a:r>
              <a:rPr lang="en-US" sz="2400" b="1" dirty="0" smtClean="0">
                <a:solidFill>
                  <a:srgbClr val="0070C0"/>
                </a:solidFill>
              </a:rPr>
              <a:t>and follow after and love lies </a:t>
            </a:r>
            <a:r>
              <a:rPr lang="en-US" sz="2400" dirty="0" smtClean="0">
                <a:solidFill>
                  <a:srgbClr val="0070C0"/>
                </a:solidFill>
              </a:rPr>
              <a:t>…</a:t>
            </a:r>
          </a:p>
          <a:p>
            <a:pPr>
              <a:buNone/>
            </a:pPr>
            <a:endParaRPr lang="en-US" sz="800" dirty="0" smtClean="0"/>
          </a:p>
          <a:p>
            <a:pPr>
              <a:buNone/>
            </a:pPr>
            <a:r>
              <a:rPr lang="en-US" sz="2800" b="1" dirty="0" smtClean="0">
                <a:solidFill>
                  <a:srgbClr val="FF0000"/>
                </a:solidFill>
              </a:rPr>
              <a:t>2.Thes.2:10-12</a:t>
            </a:r>
            <a:r>
              <a:rPr lang="en-US" sz="2800" dirty="0" smtClean="0">
                <a:solidFill>
                  <a:srgbClr val="FF0000"/>
                </a:solidFill>
              </a:rPr>
              <a:t> </a:t>
            </a:r>
            <a:r>
              <a:rPr lang="en-US" sz="2400" dirty="0" smtClean="0"/>
              <a:t> </a:t>
            </a:r>
          </a:p>
          <a:p>
            <a:pPr>
              <a:buFont typeface="Wingdings 2" pitchFamily="18" charset="2"/>
              <a:buNone/>
            </a:pPr>
            <a:r>
              <a:rPr lang="en-US" sz="2400" dirty="0" smtClean="0"/>
              <a:t>“ …. with all deceivableness of unrighteousness in them that perish; </a:t>
            </a:r>
            <a:r>
              <a:rPr lang="en-US" sz="2400" b="1" u="sng" dirty="0" smtClean="0"/>
              <a:t>because they received not the love of the truth</a:t>
            </a:r>
            <a:r>
              <a:rPr lang="en-US" sz="2400" dirty="0" smtClean="0"/>
              <a:t>, that they might be saved. </a:t>
            </a:r>
          </a:p>
          <a:p>
            <a:pPr>
              <a:buFont typeface="Wingdings 2" pitchFamily="18" charset="2"/>
              <a:buNone/>
            </a:pPr>
            <a:r>
              <a:rPr lang="en-US" sz="2400" dirty="0" smtClean="0"/>
              <a:t>And for this cause God shall send them </a:t>
            </a:r>
            <a:r>
              <a:rPr lang="en-US" sz="2400" u="sng" dirty="0" smtClean="0"/>
              <a:t>strong delusion</a:t>
            </a:r>
            <a:r>
              <a:rPr lang="en-US" sz="2400" dirty="0" smtClean="0"/>
              <a:t>, that they should </a:t>
            </a:r>
            <a:r>
              <a:rPr lang="en-US" sz="2400" b="1" u="sng" dirty="0" smtClean="0"/>
              <a:t>believe a lie</a:t>
            </a:r>
            <a:r>
              <a:rPr lang="en-US" sz="2400" dirty="0" smtClean="0"/>
              <a:t>. </a:t>
            </a:r>
          </a:p>
          <a:p>
            <a:pPr>
              <a:buFont typeface="Wingdings 2" pitchFamily="18" charset="2"/>
              <a:buNone/>
            </a:pPr>
            <a:r>
              <a:rPr lang="en-US" sz="2400" dirty="0" smtClean="0"/>
              <a:t>That they all might be damned </a:t>
            </a:r>
            <a:r>
              <a:rPr lang="en-US" sz="2400" b="1" u="sng" dirty="0" smtClean="0"/>
              <a:t>who believed not the truth</a:t>
            </a:r>
            <a:r>
              <a:rPr lang="en-US" sz="2400" b="1" dirty="0" smtClean="0"/>
              <a:t>, </a:t>
            </a:r>
            <a:r>
              <a:rPr lang="en-US" sz="2400" b="1" u="sng" dirty="0" smtClean="0"/>
              <a:t>but had pleasure in unrighteousness</a:t>
            </a:r>
            <a:r>
              <a:rPr lang="en-US" sz="2400" dirty="0" smtClean="0"/>
              <a:t>”</a:t>
            </a:r>
          </a:p>
          <a:p>
            <a:pPr>
              <a:buFont typeface="Wingdings 2" pitchFamily="18" charset="2"/>
              <a:buNone/>
            </a:pPr>
            <a:endParaRPr lang="en-US" sz="800" dirty="0">
              <a:solidFill>
                <a:srgbClr val="FF0000"/>
              </a:solidFill>
            </a:endParaRPr>
          </a:p>
          <a:p>
            <a:pPr>
              <a:buFont typeface="Wingdings 2" pitchFamily="18" charset="2"/>
              <a:buNone/>
            </a:pPr>
            <a:r>
              <a:rPr lang="en-US" sz="2400" b="1" dirty="0" smtClean="0">
                <a:solidFill>
                  <a:srgbClr val="FF0000"/>
                </a:solidFill>
              </a:rPr>
              <a:t>Rev.22:15</a:t>
            </a:r>
            <a:r>
              <a:rPr lang="en-US" sz="2400" dirty="0" smtClean="0">
                <a:solidFill>
                  <a:srgbClr val="FF0000"/>
                </a:solidFill>
              </a:rPr>
              <a:t> </a:t>
            </a:r>
          </a:p>
          <a:p>
            <a:pPr>
              <a:buFont typeface="Wingdings 2" pitchFamily="18" charset="2"/>
              <a:buNone/>
            </a:pPr>
            <a:r>
              <a:rPr lang="en-US" sz="2400" dirty="0" smtClean="0"/>
              <a:t>“</a:t>
            </a:r>
            <a:r>
              <a:rPr lang="en-US" sz="2400" b="1" dirty="0" smtClean="0"/>
              <a:t>For without are </a:t>
            </a:r>
            <a:r>
              <a:rPr lang="en-US" sz="2400" dirty="0" smtClean="0"/>
              <a:t>dogs, and sorcerers, and whoremongers, and murders, and idolaters, </a:t>
            </a:r>
            <a:r>
              <a:rPr lang="en-US" sz="2400" b="1" u="sng" dirty="0" smtClean="0"/>
              <a:t>and whosoever </a:t>
            </a:r>
            <a:r>
              <a:rPr lang="en-US" sz="2400" b="1" u="sng" dirty="0" err="1" smtClean="0"/>
              <a:t>loveth</a:t>
            </a:r>
            <a:r>
              <a:rPr lang="en-US" sz="2400" b="1" u="sng" dirty="0" smtClean="0"/>
              <a:t> and </a:t>
            </a:r>
            <a:r>
              <a:rPr lang="en-US" sz="2400" b="1" u="sng" dirty="0" err="1" smtClean="0"/>
              <a:t>maketh</a:t>
            </a:r>
            <a:r>
              <a:rPr lang="en-US" sz="2400" b="1" u="sng" dirty="0" smtClean="0"/>
              <a:t> a lie</a:t>
            </a:r>
            <a:r>
              <a:rPr lang="en-US" sz="2400" dirty="0" smtClean="0"/>
              <a:t>”.</a:t>
            </a:r>
          </a:p>
          <a:p>
            <a:pPr>
              <a:buFont typeface="Wingdings 2" pitchFamily="18" charset="2"/>
              <a:buNone/>
            </a:pPr>
            <a:endParaRPr lang="en-US" sz="2800" dirty="0" smtClean="0">
              <a:solidFill>
                <a:srgbClr val="FF0000"/>
              </a:solidFill>
            </a:endParaRPr>
          </a:p>
          <a:p>
            <a:pPr>
              <a:buFont typeface="Wingdings 2" pitchFamily="18" charset="2"/>
              <a:buNone/>
            </a:pPr>
            <a:endParaRPr lang="en-US" sz="2800" dirty="0" smtClean="0">
              <a:solidFill>
                <a:srgbClr val="FF0000"/>
              </a:solidFill>
            </a:endParaRPr>
          </a:p>
          <a:p>
            <a:pPr>
              <a:buFont typeface="Wingdings 2" pitchFamily="18" charset="2"/>
              <a:buNone/>
            </a:pPr>
            <a:endParaRPr lang="en-US" sz="2800" dirty="0" smtClean="0"/>
          </a:p>
          <a:p>
            <a:pPr>
              <a:buFont typeface="Wingdings 2" pitchFamily="18" charset="2"/>
              <a:buNone/>
            </a:pPr>
            <a:endParaRPr lang="en-US" sz="2800" dirty="0" smtClean="0"/>
          </a:p>
          <a:p>
            <a:pPr>
              <a:buFont typeface="Wingdings 2" pitchFamily="18" charset="2"/>
              <a:buNone/>
            </a:pPr>
            <a:endParaRPr lang="en-US" sz="2800" dirty="0" smtClean="0">
              <a:solidFill>
                <a:srgbClr val="FF0000"/>
              </a:solidFill>
            </a:endParaRPr>
          </a:p>
          <a:p>
            <a:pPr>
              <a:buFont typeface="Wingdings 2" pitchFamily="18" charset="2"/>
              <a:buNone/>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Autofit/>
          </a:bodyPr>
          <a:lstStyle/>
          <a:p>
            <a:pPr fontAlgn="auto">
              <a:spcAft>
                <a:spcPts val="0"/>
              </a:spcAft>
              <a:defRPr/>
            </a:pPr>
            <a:r>
              <a:rPr lang="en-US" sz="3800" dirty="0">
                <a:solidFill>
                  <a:schemeClr val="accent1">
                    <a:satMod val="150000"/>
                  </a:schemeClr>
                </a:solidFill>
              </a:rPr>
              <a:t>Why does it matter ?</a:t>
            </a:r>
            <a:br>
              <a:rPr lang="en-US" sz="3800" dirty="0">
                <a:solidFill>
                  <a:schemeClr val="accent1">
                    <a:satMod val="150000"/>
                  </a:schemeClr>
                </a:solidFill>
              </a:rPr>
            </a:br>
            <a:r>
              <a:rPr lang="en-US" sz="3800" dirty="0">
                <a:solidFill>
                  <a:schemeClr val="accent1">
                    <a:satMod val="150000"/>
                  </a:schemeClr>
                </a:solidFill>
              </a:rPr>
              <a:t>The Truth &amp; Lies cannot be </a:t>
            </a:r>
            <a:r>
              <a:rPr lang="en-US" sz="3800" dirty="0" smtClean="0">
                <a:solidFill>
                  <a:schemeClr val="accent1">
                    <a:satMod val="150000"/>
                  </a:schemeClr>
                </a:solidFill>
              </a:rPr>
              <a:t>reconciled     2/4</a:t>
            </a:r>
            <a:endParaRPr lang="en-US" sz="3800" dirty="0">
              <a:solidFill>
                <a:schemeClr val="accent1">
                  <a:satMod val="150000"/>
                </a:schemeClr>
              </a:solidFill>
            </a:endParaRPr>
          </a:p>
        </p:txBody>
      </p:sp>
      <p:sp>
        <p:nvSpPr>
          <p:cNvPr id="3" name="Content Placeholder 2"/>
          <p:cNvSpPr>
            <a:spLocks noGrp="1"/>
          </p:cNvSpPr>
          <p:nvPr>
            <p:ph idx="1"/>
          </p:nvPr>
        </p:nvSpPr>
        <p:spPr>
          <a:xfrm>
            <a:off x="0" y="1428750"/>
            <a:ext cx="9144000" cy="5429250"/>
          </a:xfrm>
        </p:spPr>
        <p:txBody>
          <a:bodyPr rtlCol="0">
            <a:normAutofit fontScale="62500" lnSpcReduction="20000"/>
          </a:bodyPr>
          <a:lstStyle/>
          <a:p>
            <a:pPr marL="118872" indent="0" fontAlgn="auto">
              <a:lnSpc>
                <a:spcPct val="120000"/>
              </a:lnSpc>
              <a:spcBef>
                <a:spcPts val="0"/>
              </a:spcBef>
              <a:spcAft>
                <a:spcPts val="0"/>
              </a:spcAft>
              <a:buClrTx/>
              <a:buNone/>
              <a:defRPr/>
            </a:pPr>
            <a:r>
              <a:rPr lang="en-US" sz="3800" b="1" dirty="0" smtClean="0">
                <a:solidFill>
                  <a:srgbClr val="0070C0"/>
                </a:solidFill>
              </a:rPr>
              <a:t>Lies and falsehoods are not from God</a:t>
            </a:r>
            <a:r>
              <a:rPr lang="en-US" sz="3800" dirty="0" smtClean="0">
                <a:solidFill>
                  <a:srgbClr val="0070C0"/>
                </a:solidFill>
              </a:rPr>
              <a:t>, and in fact they work contrary to his will and purpose. </a:t>
            </a:r>
            <a:r>
              <a:rPr lang="en-US" sz="3800" b="1" dirty="0" smtClean="0">
                <a:solidFill>
                  <a:srgbClr val="0070C0"/>
                </a:solidFill>
              </a:rPr>
              <a:t>God is a God of Truth</a:t>
            </a:r>
            <a:r>
              <a:rPr lang="en-US" sz="3800" dirty="0" smtClean="0">
                <a:solidFill>
                  <a:srgbClr val="0070C0"/>
                </a:solidFill>
              </a:rPr>
              <a:t>. </a:t>
            </a:r>
          </a:p>
          <a:p>
            <a:pPr marL="118872" indent="0" fontAlgn="auto">
              <a:lnSpc>
                <a:spcPct val="120000"/>
              </a:lnSpc>
              <a:spcBef>
                <a:spcPts val="0"/>
              </a:spcBef>
              <a:spcAft>
                <a:spcPts val="0"/>
              </a:spcAft>
              <a:buClrTx/>
              <a:buNone/>
              <a:defRPr/>
            </a:pPr>
            <a:r>
              <a:rPr lang="en-US" sz="3800" dirty="0" smtClean="0">
                <a:solidFill>
                  <a:srgbClr val="0070C0"/>
                </a:solidFill>
              </a:rPr>
              <a:t>Truth is understanding and believing the witness and testimony of those who God sent. To believe the truth means to practice the truth.</a:t>
            </a:r>
          </a:p>
          <a:p>
            <a:pPr marL="438912" indent="-320040" fontAlgn="auto">
              <a:lnSpc>
                <a:spcPct val="120000"/>
              </a:lnSpc>
              <a:spcBef>
                <a:spcPts val="0"/>
              </a:spcBef>
              <a:spcAft>
                <a:spcPts val="0"/>
              </a:spcAft>
              <a:buClrTx/>
              <a:buFont typeface="Wingdings 2"/>
              <a:buChar char=""/>
              <a:defRPr/>
            </a:pPr>
            <a:endParaRPr lang="en-US" sz="1300" dirty="0"/>
          </a:p>
          <a:p>
            <a:pPr marL="438912" indent="-320040" fontAlgn="auto">
              <a:lnSpc>
                <a:spcPct val="120000"/>
              </a:lnSpc>
              <a:spcBef>
                <a:spcPts val="0"/>
              </a:spcBef>
              <a:spcAft>
                <a:spcPts val="0"/>
              </a:spcAft>
              <a:buClrTx/>
              <a:buFont typeface="Wingdings 2"/>
              <a:buChar char=""/>
              <a:defRPr/>
            </a:pPr>
            <a:r>
              <a:rPr lang="en-US" sz="3800" dirty="0" smtClean="0"/>
              <a:t>And you know “…. </a:t>
            </a:r>
            <a:r>
              <a:rPr lang="en-US" sz="3800" b="1" u="sng" dirty="0" smtClean="0"/>
              <a:t>that no </a:t>
            </a:r>
            <a:r>
              <a:rPr lang="en-US" sz="3800" b="1" u="sng" dirty="0" smtClean="0">
                <a:solidFill>
                  <a:srgbClr val="0070C0"/>
                </a:solidFill>
              </a:rPr>
              <a:t>lie</a:t>
            </a:r>
            <a:r>
              <a:rPr lang="en-US" sz="3800" b="1" u="sng" dirty="0" smtClean="0"/>
              <a:t> is of the truth</a:t>
            </a:r>
            <a:r>
              <a:rPr lang="en-US" sz="3800" dirty="0" smtClean="0"/>
              <a:t>”  </a:t>
            </a:r>
            <a:r>
              <a:rPr lang="en-US" sz="3800" dirty="0" smtClean="0">
                <a:solidFill>
                  <a:srgbClr val="FF0000"/>
                </a:solidFill>
              </a:rPr>
              <a:t>(1.Jn.2:21)</a:t>
            </a:r>
          </a:p>
          <a:p>
            <a:pPr marL="438912" indent="-320040" fontAlgn="auto">
              <a:lnSpc>
                <a:spcPct val="120000"/>
              </a:lnSpc>
              <a:spcBef>
                <a:spcPts val="0"/>
              </a:spcBef>
              <a:spcAft>
                <a:spcPts val="0"/>
              </a:spcAft>
              <a:buClrTx/>
              <a:buFont typeface="Wingdings 2"/>
              <a:buChar char=""/>
              <a:defRPr/>
            </a:pPr>
            <a:endParaRPr lang="en-US" sz="1300" dirty="0" smtClean="0"/>
          </a:p>
          <a:p>
            <a:pPr marL="438912" indent="-320040" fontAlgn="auto">
              <a:lnSpc>
                <a:spcPct val="120000"/>
              </a:lnSpc>
              <a:spcBef>
                <a:spcPts val="0"/>
              </a:spcBef>
              <a:spcAft>
                <a:spcPts val="0"/>
              </a:spcAft>
              <a:buClrTx/>
              <a:buFont typeface="Wingdings 2"/>
              <a:buChar char=""/>
              <a:defRPr/>
            </a:pPr>
            <a:r>
              <a:rPr lang="en-US" sz="3800" dirty="0" smtClean="0"/>
              <a:t>“He that </a:t>
            </a:r>
            <a:r>
              <a:rPr lang="en-US" sz="3800" dirty="0" err="1" smtClean="0"/>
              <a:t>saith</a:t>
            </a:r>
            <a:r>
              <a:rPr lang="en-US" sz="3800" dirty="0" smtClean="0"/>
              <a:t>, I know him, and </a:t>
            </a:r>
            <a:r>
              <a:rPr lang="en-US" sz="3800" dirty="0" err="1" smtClean="0"/>
              <a:t>keepeth</a:t>
            </a:r>
            <a:r>
              <a:rPr lang="en-US" sz="3800" dirty="0" smtClean="0"/>
              <a:t> not his commandments, is a </a:t>
            </a:r>
            <a:r>
              <a:rPr lang="en-US" sz="3800" dirty="0" smtClean="0">
                <a:solidFill>
                  <a:srgbClr val="0070C0"/>
                </a:solidFill>
              </a:rPr>
              <a:t>liar</a:t>
            </a:r>
            <a:r>
              <a:rPr lang="en-US" sz="3800" dirty="0" smtClean="0"/>
              <a:t>, and the truth is not in him”</a:t>
            </a:r>
            <a:r>
              <a:rPr lang="en-US" sz="3800" dirty="0" smtClean="0">
                <a:solidFill>
                  <a:srgbClr val="FF0000"/>
                </a:solidFill>
              </a:rPr>
              <a:t>   (1.Jn.2:4)</a:t>
            </a:r>
          </a:p>
          <a:p>
            <a:pPr marL="438912" indent="-320040" fontAlgn="auto">
              <a:lnSpc>
                <a:spcPct val="120000"/>
              </a:lnSpc>
              <a:spcBef>
                <a:spcPts val="0"/>
              </a:spcBef>
              <a:spcAft>
                <a:spcPts val="0"/>
              </a:spcAft>
              <a:buClrTx/>
              <a:buFont typeface="Wingdings 2"/>
              <a:buChar char=""/>
              <a:defRPr/>
            </a:pPr>
            <a:endParaRPr lang="en-US" sz="1300" dirty="0" smtClean="0">
              <a:solidFill>
                <a:srgbClr val="FF0000"/>
              </a:solidFill>
            </a:endParaRPr>
          </a:p>
          <a:p>
            <a:pPr marL="438912" indent="-320040" fontAlgn="auto">
              <a:lnSpc>
                <a:spcPct val="120000"/>
              </a:lnSpc>
              <a:spcBef>
                <a:spcPts val="0"/>
              </a:spcBef>
              <a:spcAft>
                <a:spcPts val="0"/>
              </a:spcAft>
              <a:buClrTx/>
              <a:buFont typeface="Wingdings 2"/>
              <a:buChar char=""/>
              <a:defRPr/>
            </a:pPr>
            <a:r>
              <a:rPr lang="en-US" sz="3800" dirty="0" smtClean="0"/>
              <a:t>“.. he that </a:t>
            </a:r>
            <a:r>
              <a:rPr lang="en-US" sz="3800" u="sng" dirty="0" smtClean="0"/>
              <a:t>believeth not God </a:t>
            </a:r>
            <a:r>
              <a:rPr lang="en-US" sz="3800" dirty="0" smtClean="0"/>
              <a:t>hath made him a </a:t>
            </a:r>
            <a:r>
              <a:rPr lang="en-US" sz="3800" dirty="0" smtClean="0">
                <a:solidFill>
                  <a:srgbClr val="0070C0"/>
                </a:solidFill>
              </a:rPr>
              <a:t>liar</a:t>
            </a:r>
            <a:r>
              <a:rPr lang="en-US" sz="3800" dirty="0" smtClean="0"/>
              <a:t>; </a:t>
            </a:r>
            <a:r>
              <a:rPr lang="en-US" sz="3800" u="sng" dirty="0" smtClean="0"/>
              <a:t>because he believeth not the record that God gave of his son</a:t>
            </a:r>
            <a:r>
              <a:rPr lang="en-US" sz="3800" dirty="0" smtClean="0"/>
              <a:t>”   </a:t>
            </a:r>
            <a:r>
              <a:rPr lang="en-US" sz="3800" dirty="0" smtClean="0">
                <a:solidFill>
                  <a:srgbClr val="FF0000"/>
                </a:solidFill>
              </a:rPr>
              <a:t>(1.Jn.5:10)</a:t>
            </a:r>
          </a:p>
          <a:p>
            <a:pPr marL="438912" indent="-320040" fontAlgn="auto">
              <a:lnSpc>
                <a:spcPct val="120000"/>
              </a:lnSpc>
              <a:spcBef>
                <a:spcPts val="0"/>
              </a:spcBef>
              <a:spcAft>
                <a:spcPts val="0"/>
              </a:spcAft>
              <a:buClrTx/>
              <a:buFont typeface="Wingdings 2"/>
              <a:buChar char=""/>
              <a:defRPr/>
            </a:pPr>
            <a:endParaRPr lang="en-US" sz="1300" dirty="0" smtClean="0"/>
          </a:p>
          <a:p>
            <a:pPr marL="438912" indent="-320040" fontAlgn="auto">
              <a:lnSpc>
                <a:spcPct val="120000"/>
              </a:lnSpc>
              <a:spcBef>
                <a:spcPts val="0"/>
              </a:spcBef>
              <a:spcAft>
                <a:spcPts val="0"/>
              </a:spcAft>
              <a:buClrTx/>
              <a:buFont typeface="Wingdings 2"/>
              <a:buChar char=""/>
              <a:defRPr/>
            </a:pPr>
            <a:r>
              <a:rPr lang="en-US" sz="3800" dirty="0" smtClean="0">
                <a:solidFill>
                  <a:srgbClr val="0070C0"/>
                </a:solidFill>
              </a:rPr>
              <a:t>To the ecclesia at Ephesus … </a:t>
            </a:r>
            <a:r>
              <a:rPr lang="en-US" sz="3800" dirty="0" smtClean="0"/>
              <a:t>“I know thy works, and thy </a:t>
            </a:r>
            <a:r>
              <a:rPr lang="en-US" sz="3800" dirty="0" err="1" smtClean="0"/>
              <a:t>labour</a:t>
            </a:r>
            <a:r>
              <a:rPr lang="en-US" sz="3800" dirty="0" smtClean="0"/>
              <a:t>, and thy patience and thou canst not bear them which are evil: and thou has tried them which say they are apostles and are not, </a:t>
            </a:r>
            <a:r>
              <a:rPr lang="en-US" sz="3800" u="sng" dirty="0" smtClean="0"/>
              <a:t>and has found them </a:t>
            </a:r>
            <a:r>
              <a:rPr lang="en-US" sz="3800" u="sng" dirty="0" smtClean="0">
                <a:solidFill>
                  <a:srgbClr val="0070C0"/>
                </a:solidFill>
              </a:rPr>
              <a:t>liars</a:t>
            </a:r>
            <a:r>
              <a:rPr lang="en-US" sz="3800" dirty="0" smtClean="0"/>
              <a:t>:” </a:t>
            </a:r>
            <a:r>
              <a:rPr lang="en-US" sz="3800" dirty="0" smtClean="0">
                <a:solidFill>
                  <a:srgbClr val="FF0000"/>
                </a:solidFill>
              </a:rPr>
              <a:t>(Rev. </a:t>
            </a:r>
            <a:r>
              <a:rPr lang="en-US" sz="3800" smtClean="0">
                <a:solidFill>
                  <a:srgbClr val="FF0000"/>
                </a:solidFill>
              </a:rPr>
              <a:t>2:2</a:t>
            </a:r>
            <a:r>
              <a:rPr lang="en-US" sz="3800" dirty="0" smtClean="0">
                <a:solidFill>
                  <a:srgbClr val="FF0000"/>
                </a:solidFill>
              </a:rPr>
              <a:t>)</a:t>
            </a:r>
            <a:endParaRPr lang="en-US" sz="3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69360"/>
          </a:xfrm>
        </p:spPr>
        <p:txBody>
          <a:bodyPr>
            <a:normAutofit/>
          </a:bodyPr>
          <a:lstStyle/>
          <a:p>
            <a:pPr fontAlgn="auto">
              <a:spcAft>
                <a:spcPts val="0"/>
              </a:spcAft>
              <a:defRPr/>
            </a:pPr>
            <a:r>
              <a:rPr lang="en-US" sz="3800" dirty="0">
                <a:solidFill>
                  <a:schemeClr val="accent1">
                    <a:satMod val="150000"/>
                  </a:schemeClr>
                </a:solidFill>
              </a:rPr>
              <a:t>Why does it matter ?</a:t>
            </a:r>
            <a:br>
              <a:rPr lang="en-US" sz="3800" dirty="0">
                <a:solidFill>
                  <a:schemeClr val="accent1">
                    <a:satMod val="150000"/>
                  </a:schemeClr>
                </a:solidFill>
              </a:rPr>
            </a:br>
            <a:r>
              <a:rPr lang="en-US" sz="3800" dirty="0">
                <a:solidFill>
                  <a:schemeClr val="accent1">
                    <a:satMod val="150000"/>
                  </a:schemeClr>
                </a:solidFill>
              </a:rPr>
              <a:t>Paul’s </a:t>
            </a:r>
            <a:r>
              <a:rPr lang="en-US" sz="3800" dirty="0" smtClean="0">
                <a:solidFill>
                  <a:schemeClr val="accent1">
                    <a:satMod val="150000"/>
                  </a:schemeClr>
                </a:solidFill>
              </a:rPr>
              <a:t>warning – don’t be deceived           3/4</a:t>
            </a:r>
            <a:endParaRPr lang="en-US" sz="3800" dirty="0">
              <a:solidFill>
                <a:srgbClr val="FF0000"/>
              </a:solidFill>
            </a:endParaRPr>
          </a:p>
        </p:txBody>
      </p:sp>
      <p:sp>
        <p:nvSpPr>
          <p:cNvPr id="3" name="Content Placeholder 2"/>
          <p:cNvSpPr>
            <a:spLocks noGrp="1"/>
          </p:cNvSpPr>
          <p:nvPr>
            <p:ph idx="1"/>
          </p:nvPr>
        </p:nvSpPr>
        <p:spPr>
          <a:xfrm>
            <a:off x="0" y="1412777"/>
            <a:ext cx="9144000" cy="5445224"/>
          </a:xfrm>
        </p:spPr>
        <p:txBody>
          <a:bodyPr rtlCol="0">
            <a:normAutofit fontScale="85000" lnSpcReduction="20000"/>
          </a:bodyPr>
          <a:lstStyle/>
          <a:p>
            <a:pPr marL="438912" indent="-320040" fontAlgn="auto">
              <a:spcBef>
                <a:spcPts val="0"/>
              </a:spcBef>
              <a:spcAft>
                <a:spcPts val="0"/>
              </a:spcAft>
              <a:buFont typeface="Wingdings 2"/>
              <a:buNone/>
              <a:defRPr/>
            </a:pPr>
            <a:r>
              <a:rPr lang="en-US" sz="2600" dirty="0" smtClean="0">
                <a:solidFill>
                  <a:srgbClr val="0070C0"/>
                </a:solidFill>
              </a:rPr>
              <a:t>An important warnings from the Apostle -</a:t>
            </a:r>
          </a:p>
          <a:p>
            <a:pPr marL="438912" indent="-320040" fontAlgn="auto">
              <a:spcBef>
                <a:spcPts val="0"/>
              </a:spcBef>
              <a:spcAft>
                <a:spcPts val="0"/>
              </a:spcAft>
              <a:buFont typeface="Wingdings 2"/>
              <a:buNone/>
              <a:defRPr/>
            </a:pPr>
            <a:endParaRPr lang="en-US" sz="1300" dirty="0" smtClean="0"/>
          </a:p>
          <a:p>
            <a:pPr marL="438912" indent="-320040" fontAlgn="auto">
              <a:spcBef>
                <a:spcPts val="0"/>
              </a:spcBef>
              <a:spcAft>
                <a:spcPts val="0"/>
              </a:spcAft>
              <a:buFont typeface="Wingdings 2"/>
              <a:buNone/>
              <a:defRPr/>
            </a:pPr>
            <a:r>
              <a:rPr lang="en-US" sz="2800" dirty="0" smtClean="0"/>
              <a:t>“But I fear, lest by any means, as the </a:t>
            </a:r>
            <a:r>
              <a:rPr lang="en-US" sz="2800" u="sng" dirty="0" smtClean="0"/>
              <a:t>serpent beguiled </a:t>
            </a:r>
            <a:r>
              <a:rPr lang="en-US" sz="2800" dirty="0" smtClean="0"/>
              <a:t>Eve through his subtlety, so </a:t>
            </a:r>
            <a:r>
              <a:rPr lang="en-US" sz="2800" b="1" dirty="0" smtClean="0"/>
              <a:t>your </a:t>
            </a:r>
            <a:r>
              <a:rPr lang="en-US" sz="2800" b="1" u="sng" dirty="0" smtClean="0"/>
              <a:t>minds </a:t>
            </a:r>
            <a:r>
              <a:rPr lang="en-US" sz="2800" u="sng" dirty="0" smtClean="0"/>
              <a:t>should be corrupted </a:t>
            </a:r>
            <a:r>
              <a:rPr lang="en-US" sz="2800" dirty="0" smtClean="0"/>
              <a:t>from the simplicity that is in Christ. </a:t>
            </a:r>
          </a:p>
          <a:p>
            <a:pPr marL="438912" indent="-320040" fontAlgn="auto">
              <a:spcBef>
                <a:spcPts val="0"/>
              </a:spcBef>
              <a:spcAft>
                <a:spcPts val="0"/>
              </a:spcAft>
              <a:buFont typeface="Wingdings 2"/>
              <a:buNone/>
              <a:defRPr/>
            </a:pPr>
            <a:r>
              <a:rPr lang="en-US" sz="2800" dirty="0" smtClean="0"/>
              <a:t>For if he that cometh </a:t>
            </a:r>
            <a:r>
              <a:rPr lang="en-US" sz="2800" dirty="0" err="1" smtClean="0"/>
              <a:t>preacheth</a:t>
            </a:r>
            <a:r>
              <a:rPr lang="en-US" sz="2800" dirty="0" smtClean="0"/>
              <a:t> </a:t>
            </a:r>
            <a:r>
              <a:rPr lang="en-US" sz="2800" b="1" u="sng" dirty="0" smtClean="0"/>
              <a:t>another Jesus</a:t>
            </a:r>
            <a:r>
              <a:rPr lang="en-US" sz="2800" dirty="0" smtClean="0"/>
              <a:t>, whom we have not preached, or if ye receive </a:t>
            </a:r>
            <a:r>
              <a:rPr lang="en-US" sz="2800" b="1" u="sng" dirty="0" smtClean="0"/>
              <a:t>another spirit</a:t>
            </a:r>
            <a:r>
              <a:rPr lang="en-US" sz="2800" dirty="0" smtClean="0"/>
              <a:t>, which ye have not received, or </a:t>
            </a:r>
            <a:r>
              <a:rPr lang="en-US" sz="2800" b="1" u="sng" dirty="0" smtClean="0"/>
              <a:t>another gospel</a:t>
            </a:r>
            <a:r>
              <a:rPr lang="en-US" sz="2800" dirty="0" smtClean="0"/>
              <a:t>, which ye have not accepted, ye might well bear with him”   </a:t>
            </a:r>
            <a:r>
              <a:rPr lang="en-US" sz="2800" dirty="0" smtClean="0">
                <a:solidFill>
                  <a:srgbClr val="FF0000"/>
                </a:solidFill>
              </a:rPr>
              <a:t>2.Cor.11:3-4</a:t>
            </a:r>
          </a:p>
          <a:p>
            <a:pPr marL="438912" indent="-320040" fontAlgn="auto">
              <a:spcBef>
                <a:spcPts val="0"/>
              </a:spcBef>
              <a:spcAft>
                <a:spcPts val="0"/>
              </a:spcAft>
              <a:buFont typeface="Wingdings 2"/>
              <a:buNone/>
              <a:defRPr/>
            </a:pPr>
            <a:endParaRPr lang="en-US" sz="1500" dirty="0" smtClean="0">
              <a:solidFill>
                <a:srgbClr val="FF0000"/>
              </a:solidFill>
            </a:endParaRPr>
          </a:p>
          <a:p>
            <a:pPr marL="438912" indent="-320040" fontAlgn="auto">
              <a:spcBef>
                <a:spcPts val="0"/>
              </a:spcBef>
              <a:spcAft>
                <a:spcPts val="0"/>
              </a:spcAft>
              <a:buFont typeface="Wingdings 2"/>
              <a:buNone/>
              <a:defRPr/>
            </a:pPr>
            <a:r>
              <a:rPr lang="en-US" sz="2800" dirty="0" smtClean="0">
                <a:solidFill>
                  <a:srgbClr val="0070C0"/>
                </a:solidFill>
              </a:rPr>
              <a:t>From Paul’s warning, we see that this is not a problem of small consequence. It is a life and death issue. </a:t>
            </a:r>
          </a:p>
          <a:p>
            <a:pPr marL="438912" indent="-320040" fontAlgn="auto">
              <a:spcBef>
                <a:spcPts val="0"/>
              </a:spcBef>
              <a:spcAft>
                <a:spcPts val="0"/>
              </a:spcAft>
              <a:buFont typeface="Wingdings 2"/>
              <a:buNone/>
              <a:defRPr/>
            </a:pPr>
            <a:endParaRPr lang="en-US" sz="1500" dirty="0" smtClean="0">
              <a:solidFill>
                <a:srgbClr val="0070C0"/>
              </a:solidFill>
            </a:endParaRPr>
          </a:p>
          <a:p>
            <a:pPr marL="438912" indent="-320040" fontAlgn="auto">
              <a:spcBef>
                <a:spcPts val="0"/>
              </a:spcBef>
              <a:spcAft>
                <a:spcPts val="0"/>
              </a:spcAft>
              <a:buFont typeface="Wingdings 2"/>
              <a:buNone/>
              <a:defRPr/>
            </a:pPr>
            <a:r>
              <a:rPr lang="en-US" sz="3100" b="1" dirty="0" smtClean="0">
                <a:solidFill>
                  <a:srgbClr val="0070C0"/>
                </a:solidFill>
              </a:rPr>
              <a:t>Why is it such a problem? Because God’s work in us is changed</a:t>
            </a:r>
            <a:r>
              <a:rPr lang="en-US" sz="3100" dirty="0" smtClean="0">
                <a:solidFill>
                  <a:srgbClr val="0070C0"/>
                </a:solidFill>
              </a:rPr>
              <a:t>, the image of God in us is changed, and the will &amp; purpose of God in us is overturned. </a:t>
            </a:r>
            <a:endParaRPr lang="en-US" sz="1500" dirty="0" smtClean="0">
              <a:solidFill>
                <a:srgbClr val="0070C0"/>
              </a:solidFill>
            </a:endParaRPr>
          </a:p>
          <a:p>
            <a:pPr marL="438912" indent="-320040" fontAlgn="auto">
              <a:spcBef>
                <a:spcPts val="0"/>
              </a:spcBef>
              <a:spcAft>
                <a:spcPts val="0"/>
              </a:spcAft>
              <a:buFont typeface="Wingdings 2"/>
              <a:buNone/>
              <a:defRPr/>
            </a:pPr>
            <a:r>
              <a:rPr lang="en-US" sz="2800" b="1" dirty="0" smtClean="0">
                <a:solidFill>
                  <a:srgbClr val="0070C0"/>
                </a:solidFill>
              </a:rPr>
              <a:t>The outcome is that the fashioning of our minds &amp; characters will produce a different result, a different type of person &amp; not a “Son of God”.</a:t>
            </a:r>
            <a:endParaRPr lang="en-US" sz="2800" b="1"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Autofit/>
          </a:bodyPr>
          <a:lstStyle/>
          <a:p>
            <a:pPr fontAlgn="auto">
              <a:spcAft>
                <a:spcPts val="0"/>
              </a:spcAft>
              <a:defRPr/>
            </a:pPr>
            <a:r>
              <a:rPr lang="en-US" sz="3800" dirty="0">
                <a:solidFill>
                  <a:schemeClr val="accent1">
                    <a:satMod val="150000"/>
                  </a:schemeClr>
                </a:solidFill>
              </a:rPr>
              <a:t>Why does it matter ?</a:t>
            </a:r>
            <a:br>
              <a:rPr lang="en-US" sz="3800" dirty="0">
                <a:solidFill>
                  <a:schemeClr val="accent1">
                    <a:satMod val="150000"/>
                  </a:schemeClr>
                </a:solidFill>
              </a:rPr>
            </a:br>
            <a:r>
              <a:rPr lang="en-US" sz="3800" dirty="0" smtClean="0">
                <a:solidFill>
                  <a:schemeClr val="accent1">
                    <a:satMod val="150000"/>
                  </a:schemeClr>
                </a:solidFill>
              </a:rPr>
              <a:t>Lies affect the work of God in us.               4/4</a:t>
            </a:r>
            <a:endParaRPr lang="en-US" sz="3800" dirty="0">
              <a:solidFill>
                <a:schemeClr val="accent1">
                  <a:satMod val="150000"/>
                </a:schemeClr>
              </a:solidFill>
            </a:endParaRPr>
          </a:p>
        </p:txBody>
      </p:sp>
      <p:grpSp>
        <p:nvGrpSpPr>
          <p:cNvPr id="4" name="Group 3"/>
          <p:cNvGrpSpPr/>
          <p:nvPr/>
        </p:nvGrpSpPr>
        <p:grpSpPr>
          <a:xfrm>
            <a:off x="3276600" y="1916113"/>
            <a:ext cx="5688013" cy="4681537"/>
            <a:chOff x="3276600" y="1916113"/>
            <a:chExt cx="5688013" cy="4681537"/>
          </a:xfrm>
        </p:grpSpPr>
        <p:sp>
          <p:nvSpPr>
            <p:cNvPr id="9" name="Oval 8"/>
            <p:cNvSpPr/>
            <p:nvPr/>
          </p:nvSpPr>
          <p:spPr bwMode="auto">
            <a:xfrm>
              <a:off x="3917950" y="1916113"/>
              <a:ext cx="4354513" cy="4681537"/>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Diamond 9"/>
            <p:cNvSpPr/>
            <p:nvPr/>
          </p:nvSpPr>
          <p:spPr bwMode="auto">
            <a:xfrm rot="2695308">
              <a:off x="4113213" y="2333625"/>
              <a:ext cx="3833812" cy="3954463"/>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TextBox 11"/>
            <p:cNvSpPr txBox="1"/>
            <p:nvPr/>
          </p:nvSpPr>
          <p:spPr bwMode="auto">
            <a:xfrm>
              <a:off x="5300663" y="3908425"/>
              <a:ext cx="1484312" cy="738188"/>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latin typeface="+mn-lt"/>
                  <a:cs typeface="+mn-cs"/>
                </a:rPr>
                <a:t>The Word of Truth mixed with Lies</a:t>
              </a:r>
            </a:p>
          </p:txBody>
        </p:sp>
        <p:sp>
          <p:nvSpPr>
            <p:cNvPr id="65547" name="TextBox 12"/>
            <p:cNvSpPr txBox="1">
              <a:spLocks noChangeArrowheads="1"/>
            </p:cNvSpPr>
            <p:nvPr/>
          </p:nvSpPr>
          <p:spPr bwMode="auto">
            <a:xfrm>
              <a:off x="5436605" y="2564325"/>
              <a:ext cx="1296002" cy="7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Another God</a:t>
              </a:r>
            </a:p>
          </p:txBody>
        </p:sp>
        <p:sp>
          <p:nvSpPr>
            <p:cNvPr id="65548" name="TextBox 13"/>
            <p:cNvSpPr txBox="1">
              <a:spLocks noChangeArrowheads="1"/>
            </p:cNvSpPr>
            <p:nvPr/>
          </p:nvSpPr>
          <p:spPr bwMode="auto">
            <a:xfrm rot="5400000">
              <a:off x="4032389" y="4011014"/>
              <a:ext cx="1296427" cy="70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Another Purpose</a:t>
              </a:r>
            </a:p>
          </p:txBody>
        </p:sp>
        <p:sp>
          <p:nvSpPr>
            <p:cNvPr id="65549" name="TextBox 14"/>
            <p:cNvSpPr txBox="1">
              <a:spLocks noChangeArrowheads="1"/>
            </p:cNvSpPr>
            <p:nvPr/>
          </p:nvSpPr>
          <p:spPr bwMode="auto">
            <a:xfrm>
              <a:off x="5292604" y="5301224"/>
              <a:ext cx="1656004" cy="7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Another view of Man</a:t>
              </a:r>
            </a:p>
          </p:txBody>
        </p:sp>
        <p:sp>
          <p:nvSpPr>
            <p:cNvPr id="65550" name="TextBox 15"/>
            <p:cNvSpPr txBox="1">
              <a:spLocks noChangeArrowheads="1"/>
            </p:cNvSpPr>
            <p:nvPr/>
          </p:nvSpPr>
          <p:spPr bwMode="auto">
            <a:xfrm rot="5400000">
              <a:off x="6647828" y="3866967"/>
              <a:ext cx="1584520" cy="70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Another Jesus</a:t>
              </a:r>
            </a:p>
          </p:txBody>
        </p:sp>
        <p:sp>
          <p:nvSpPr>
            <p:cNvPr id="65551" name="TextBox 16"/>
            <p:cNvSpPr txBox="1">
              <a:spLocks noChangeArrowheads="1"/>
            </p:cNvSpPr>
            <p:nvPr/>
          </p:nvSpPr>
          <p:spPr bwMode="auto">
            <a:xfrm>
              <a:off x="5115586" y="2187506"/>
              <a:ext cx="1979367" cy="28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a:solidFill>
                    <a:srgbClr val="002060"/>
                  </a:solidFill>
                </a:rPr>
                <a:t>This is our Life</a:t>
              </a:r>
            </a:p>
          </p:txBody>
        </p:sp>
        <p:sp>
          <p:nvSpPr>
            <p:cNvPr id="18" name="Right Arrow 17"/>
            <p:cNvSpPr/>
            <p:nvPr/>
          </p:nvSpPr>
          <p:spPr bwMode="auto">
            <a:xfrm rot="19657534">
              <a:off x="8061325" y="2625725"/>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ight Arrow 19"/>
            <p:cNvSpPr/>
            <p:nvPr/>
          </p:nvSpPr>
          <p:spPr bwMode="auto">
            <a:xfrm rot="21285462">
              <a:off x="8370888" y="3908425"/>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Right Arrow 20"/>
            <p:cNvSpPr/>
            <p:nvPr/>
          </p:nvSpPr>
          <p:spPr bwMode="auto">
            <a:xfrm rot="1614082">
              <a:off x="8069263" y="5480050"/>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ight Arrow 21"/>
            <p:cNvSpPr/>
            <p:nvPr/>
          </p:nvSpPr>
          <p:spPr bwMode="auto">
            <a:xfrm rot="10800000">
              <a:off x="3276600" y="3960813"/>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ight Arrow 22"/>
            <p:cNvSpPr/>
            <p:nvPr/>
          </p:nvSpPr>
          <p:spPr bwMode="auto">
            <a:xfrm rot="12519576">
              <a:off x="3517900" y="2806700"/>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ight Arrow 23"/>
            <p:cNvSpPr/>
            <p:nvPr/>
          </p:nvSpPr>
          <p:spPr bwMode="auto">
            <a:xfrm rot="8948752">
              <a:off x="3517900" y="5303838"/>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46"/>
            <p:cNvSpPr/>
            <p:nvPr/>
          </p:nvSpPr>
          <p:spPr>
            <a:xfrm>
              <a:off x="5435600" y="3789363"/>
              <a:ext cx="1296988" cy="1052512"/>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sp>
        <p:nvSpPr>
          <p:cNvPr id="25" name="TextBox 24"/>
          <p:cNvSpPr txBox="1">
            <a:spLocks noChangeArrowheads="1"/>
          </p:cNvSpPr>
          <p:nvPr/>
        </p:nvSpPr>
        <p:spPr bwMode="auto">
          <a:xfrm>
            <a:off x="0" y="1571625"/>
            <a:ext cx="3708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dirty="0">
                <a:solidFill>
                  <a:srgbClr val="FFFF00"/>
                </a:solidFill>
              </a:rPr>
              <a:t>Truth &amp; Lies mixed.</a:t>
            </a:r>
          </a:p>
          <a:p>
            <a:r>
              <a:rPr lang="en-US" sz="2400" dirty="0">
                <a:solidFill>
                  <a:srgbClr val="FFFF00"/>
                </a:solidFill>
              </a:rPr>
              <a:t>= Adding to or taking away from the word of God.</a:t>
            </a:r>
          </a:p>
          <a:p>
            <a:pPr>
              <a:buFont typeface="Arial" charset="0"/>
              <a:buChar char="•"/>
            </a:pPr>
            <a:r>
              <a:rPr lang="en-US" sz="2400" dirty="0">
                <a:solidFill>
                  <a:srgbClr val="FFFF00"/>
                </a:solidFill>
              </a:rPr>
              <a:t>   The Serpent’s Lie</a:t>
            </a:r>
          </a:p>
          <a:p>
            <a:pPr>
              <a:buFont typeface="Arial" charset="0"/>
              <a:buChar char="•"/>
            </a:pPr>
            <a:r>
              <a:rPr lang="en-US" sz="2400" dirty="0">
                <a:solidFill>
                  <a:srgbClr val="FFFF00"/>
                </a:solidFill>
              </a:rPr>
              <a:t>   Jeroboam’s temple </a:t>
            </a:r>
          </a:p>
          <a:p>
            <a:pPr>
              <a:buFont typeface="Arial" charset="0"/>
              <a:buChar char="•"/>
            </a:pPr>
            <a:r>
              <a:rPr lang="en-US" sz="2400" dirty="0">
                <a:solidFill>
                  <a:srgbClr val="FFFF00"/>
                </a:solidFill>
              </a:rPr>
              <a:t>   The Samaritan temple.</a:t>
            </a:r>
          </a:p>
        </p:txBody>
      </p:sp>
      <p:sp>
        <p:nvSpPr>
          <p:cNvPr id="26" name="TextBox 25"/>
          <p:cNvSpPr txBox="1">
            <a:spLocks noChangeArrowheads="1"/>
          </p:cNvSpPr>
          <p:nvPr/>
        </p:nvSpPr>
        <p:spPr bwMode="auto">
          <a:xfrm>
            <a:off x="0" y="4076700"/>
            <a:ext cx="31432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a:solidFill>
                  <a:schemeClr val="bg1"/>
                </a:solidFill>
              </a:rPr>
              <a:t>“Many will say to me in that day, Lord, Lord …”</a:t>
            </a:r>
          </a:p>
          <a:p>
            <a:r>
              <a:rPr lang="en-US" sz="2400">
                <a:solidFill>
                  <a:schemeClr val="bg1"/>
                </a:solidFill>
              </a:rPr>
              <a:t>“I never knew you: “ </a:t>
            </a:r>
            <a:r>
              <a:rPr lang="en-US" sz="2400">
                <a:solidFill>
                  <a:srgbClr val="FF0000"/>
                </a:solidFill>
              </a:rPr>
              <a:t>Matt.7:21-23</a:t>
            </a:r>
          </a:p>
        </p:txBody>
      </p:sp>
      <p:sp>
        <p:nvSpPr>
          <p:cNvPr id="27" name="TextBox 26"/>
          <p:cNvSpPr txBox="1">
            <a:spLocks noChangeArrowheads="1"/>
          </p:cNvSpPr>
          <p:nvPr/>
        </p:nvSpPr>
        <p:spPr bwMode="auto">
          <a:xfrm>
            <a:off x="0" y="6021388"/>
            <a:ext cx="457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000">
                <a:solidFill>
                  <a:srgbClr val="FFFF00"/>
                </a:solidFill>
              </a:rPr>
              <a:t>Another spirit is manifested =&gt; it is not of God’s creation, but an image of the true.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r>
              <a:rPr lang="en-US" dirty="0" smtClean="0"/>
              <a:t>Warning - The Dangers of the Evangelical Movement.                           1/2</a:t>
            </a:r>
            <a:endParaRPr lang="en-US" dirty="0">
              <a:solidFill>
                <a:srgbClr val="FF0000"/>
              </a:solidFill>
            </a:endParaRPr>
          </a:p>
        </p:txBody>
      </p:sp>
      <p:sp>
        <p:nvSpPr>
          <p:cNvPr id="3" name="Content Placeholder 2"/>
          <p:cNvSpPr>
            <a:spLocks noGrp="1"/>
          </p:cNvSpPr>
          <p:nvPr>
            <p:ph idx="1"/>
          </p:nvPr>
        </p:nvSpPr>
        <p:spPr>
          <a:xfrm>
            <a:off x="0" y="1484784"/>
            <a:ext cx="9144000" cy="5373217"/>
          </a:xfrm>
        </p:spPr>
        <p:txBody>
          <a:bodyPr>
            <a:noAutofit/>
          </a:bodyPr>
          <a:lstStyle/>
          <a:p>
            <a:pPr marL="633222" indent="-514350">
              <a:buClrTx/>
              <a:buNone/>
            </a:pPr>
            <a:r>
              <a:rPr lang="en-US" sz="2200" b="1" dirty="0" smtClean="0">
                <a:solidFill>
                  <a:srgbClr val="0070C0"/>
                </a:solidFill>
              </a:rPr>
              <a:t>The Evangelical movement poses a challenge -</a:t>
            </a:r>
          </a:p>
          <a:p>
            <a:pPr marL="633222" indent="-514350">
              <a:buClrTx/>
            </a:pPr>
            <a:r>
              <a:rPr lang="en-US" sz="2200" dirty="0" smtClean="0">
                <a:solidFill>
                  <a:srgbClr val="0070C0"/>
                </a:solidFill>
              </a:rPr>
              <a:t>They claim to believe in ‘The Word’ as their singular authority.</a:t>
            </a:r>
          </a:p>
          <a:p>
            <a:pPr marL="633222" indent="-514350">
              <a:buClrTx/>
            </a:pPr>
            <a:r>
              <a:rPr lang="en-US" sz="2200" dirty="0" smtClean="0">
                <a:solidFill>
                  <a:srgbClr val="0070C0"/>
                </a:solidFill>
              </a:rPr>
              <a:t>They claim to bring you to a personal relationship with God.</a:t>
            </a:r>
          </a:p>
          <a:p>
            <a:pPr marL="633222" indent="-514350">
              <a:buClrTx/>
            </a:pPr>
            <a:r>
              <a:rPr lang="en-US" sz="2200" dirty="0" smtClean="0">
                <a:solidFill>
                  <a:srgbClr val="0070C0"/>
                </a:solidFill>
              </a:rPr>
              <a:t>They claim to preach the gospel of Christ, and save people.</a:t>
            </a:r>
          </a:p>
          <a:p>
            <a:pPr marL="633222" indent="-514350">
              <a:buClrTx/>
            </a:pPr>
            <a:r>
              <a:rPr lang="en-US" sz="2200" dirty="0" smtClean="0">
                <a:solidFill>
                  <a:srgbClr val="0070C0"/>
                </a:solidFill>
              </a:rPr>
              <a:t>They are often honest, dedicated, enthusiastic &amp; nice individuals.</a:t>
            </a:r>
          </a:p>
          <a:p>
            <a:pPr marL="633222" indent="-514350">
              <a:buClrTx/>
              <a:buNone/>
            </a:pPr>
            <a:endParaRPr lang="en-US" sz="800" b="1" dirty="0">
              <a:solidFill>
                <a:srgbClr val="0070C0"/>
              </a:solidFill>
            </a:endParaRPr>
          </a:p>
          <a:p>
            <a:pPr marL="633222" indent="-514350">
              <a:buClrTx/>
              <a:buNone/>
            </a:pPr>
            <a:r>
              <a:rPr lang="en-US" sz="2200" b="1" dirty="0" smtClean="0"/>
              <a:t>We must not ignore this situation, but rather understand the issues at stake by clearly enunciating &amp; practicing our core beliefs.</a:t>
            </a:r>
          </a:p>
          <a:p>
            <a:pPr marL="633222" indent="-514350">
              <a:buClrTx/>
              <a:buNone/>
            </a:pPr>
            <a:r>
              <a:rPr lang="en-US" sz="2200" b="1" dirty="0" smtClean="0">
                <a:solidFill>
                  <a:srgbClr val="0070C0"/>
                </a:solidFill>
              </a:rPr>
              <a:t>Although we can agree with them on many issues, and even at times admire their dedication, the real issue is one of belief (i.e. doctrine)</a:t>
            </a:r>
          </a:p>
          <a:p>
            <a:pPr marL="633222" indent="-514350">
              <a:buClrTx/>
            </a:pPr>
            <a:r>
              <a:rPr lang="en-US" sz="2200" dirty="0" smtClean="0">
                <a:solidFill>
                  <a:srgbClr val="0070C0"/>
                </a:solidFill>
              </a:rPr>
              <a:t>They are astray on most of the core teachings we have identified.</a:t>
            </a:r>
          </a:p>
          <a:p>
            <a:pPr marL="633222" indent="-514350">
              <a:buClrTx/>
            </a:pPr>
            <a:r>
              <a:rPr lang="en-US" sz="2200" dirty="0">
                <a:solidFill>
                  <a:srgbClr val="0070C0"/>
                </a:solidFill>
              </a:rPr>
              <a:t>They have </a:t>
            </a:r>
            <a:r>
              <a:rPr lang="en-US" sz="2200" dirty="0" smtClean="0">
                <a:solidFill>
                  <a:srgbClr val="0070C0"/>
                </a:solidFill>
              </a:rPr>
              <a:t>an unbalanced &amp; unscriptural Jesus=God focus &amp; worship.</a:t>
            </a:r>
          </a:p>
          <a:p>
            <a:pPr marL="633222" indent="-514350">
              <a:buClrTx/>
            </a:pPr>
            <a:r>
              <a:rPr lang="en-US" sz="2200" dirty="0" smtClean="0">
                <a:solidFill>
                  <a:srgbClr val="0070C0"/>
                </a:solidFill>
              </a:rPr>
              <a:t>They therefore misunderstand the nature of Christ’s sacrifice.</a:t>
            </a:r>
          </a:p>
          <a:p>
            <a:pPr marL="633222" indent="-514350">
              <a:buClrTx/>
            </a:pPr>
            <a:r>
              <a:rPr lang="en-US" sz="2200" dirty="0" smtClean="0">
                <a:solidFill>
                  <a:srgbClr val="0070C0"/>
                </a:solidFill>
              </a:rPr>
              <a:t>They do not preach the ‘whole gospel’, only the part about Jesus.</a:t>
            </a:r>
          </a:p>
          <a:p>
            <a:pPr marL="633222" indent="-514350">
              <a:buClrTx/>
            </a:pPr>
            <a:r>
              <a:rPr lang="en-US" sz="2200" dirty="0" smtClean="0">
                <a:solidFill>
                  <a:srgbClr val="0070C0"/>
                </a:solidFill>
              </a:rPr>
              <a:t>They misunderstand the spirit and how it works.</a:t>
            </a:r>
            <a:endParaRPr lang="en-US" sz="2200" dirty="0">
              <a:solidFill>
                <a:srgbClr val="0070C0"/>
              </a:solidFill>
            </a:endParaRPr>
          </a:p>
          <a:p>
            <a:pPr marL="633222" indent="-514350">
              <a:buClrTx/>
            </a:pPr>
            <a:r>
              <a:rPr lang="en-US" sz="2200" dirty="0" smtClean="0">
                <a:solidFill>
                  <a:srgbClr val="0070C0"/>
                </a:solidFill>
              </a:rPr>
              <a:t>Their ‘world view’ is heavily focused on ‘this world’.</a:t>
            </a:r>
          </a:p>
          <a:p>
            <a:pPr marL="633222" indent="-514350">
              <a:buClrTx/>
              <a:buNone/>
            </a:pPr>
            <a:endParaRPr lang="en-US" sz="2400" b="1" dirty="0">
              <a:solidFill>
                <a:srgbClr val="0070C0"/>
              </a:solidFill>
            </a:endParaRPr>
          </a:p>
          <a:p>
            <a:pPr marL="633222" indent="-514350">
              <a:buClrTx/>
              <a:buNone/>
            </a:pPr>
            <a:endParaRPr lang="en-US" sz="2400" b="1" dirty="0" smtClean="0">
              <a:solidFill>
                <a:srgbClr val="0070C0"/>
              </a:solidFill>
            </a:endParaRPr>
          </a:p>
          <a:p>
            <a:pPr marL="633222" indent="-514350">
              <a:buClrTx/>
              <a:buNone/>
            </a:pPr>
            <a:endParaRPr lang="en-US" sz="2400" b="1" dirty="0" smtClean="0">
              <a:solidFill>
                <a:srgbClr val="0070C0"/>
              </a:solidFill>
            </a:endParaRPr>
          </a:p>
          <a:p>
            <a:pPr marL="633222" indent="-514350">
              <a:buClrTx/>
              <a:buNone/>
            </a:pPr>
            <a:r>
              <a:rPr lang="en-US" sz="2400" dirty="0" smtClean="0">
                <a:solidFill>
                  <a:srgbClr val="FF0000"/>
                </a:solidFill>
              </a:rPr>
              <a:t>Acts.2:21 </a:t>
            </a:r>
            <a:r>
              <a:rPr lang="en-US" sz="2400" dirty="0" smtClean="0"/>
              <a:t>“And it shall come to pass, that </a:t>
            </a:r>
            <a:r>
              <a:rPr lang="en-US" sz="2400" b="1" dirty="0" smtClean="0"/>
              <a:t>whosoever</a:t>
            </a:r>
            <a:r>
              <a:rPr lang="en-US" sz="2400" dirty="0" smtClean="0"/>
              <a:t> shall call on the name of the Lord shall be saved”</a:t>
            </a:r>
          </a:p>
          <a:p>
            <a:pPr marL="633222" indent="-514350">
              <a:buClrTx/>
              <a:buNone/>
            </a:pPr>
            <a:r>
              <a:rPr lang="en-US" sz="2400" b="1" dirty="0" smtClean="0">
                <a:solidFill>
                  <a:srgbClr val="0070C0"/>
                </a:solidFill>
              </a:rPr>
              <a:t>And</a:t>
            </a:r>
          </a:p>
          <a:p>
            <a:pPr marL="633222" indent="-514350">
              <a:buClrTx/>
              <a:buNone/>
            </a:pPr>
            <a:r>
              <a:rPr lang="en-US" sz="2400" dirty="0" smtClean="0">
                <a:solidFill>
                  <a:srgbClr val="FF0000"/>
                </a:solidFill>
              </a:rPr>
              <a:t>Rom.10:13 </a:t>
            </a:r>
            <a:r>
              <a:rPr lang="en-US" sz="2400" dirty="0" smtClean="0"/>
              <a:t>“For </a:t>
            </a:r>
            <a:r>
              <a:rPr lang="en-US" sz="2400" b="1" u="sng" dirty="0" smtClean="0"/>
              <a:t>whosoever</a:t>
            </a:r>
            <a:r>
              <a:rPr lang="en-US" sz="2400" dirty="0" smtClean="0"/>
              <a:t> shall call upon the name of the Lord shall be saved” </a:t>
            </a:r>
          </a:p>
          <a:p>
            <a:pPr marL="633222" indent="-514350">
              <a:buClrTx/>
              <a:buNone/>
            </a:pPr>
            <a:endParaRPr lang="en-US" sz="2400" dirty="0" smtClean="0"/>
          </a:p>
          <a:p>
            <a:pPr marL="633222" indent="-514350">
              <a:buClrTx/>
              <a:buNone/>
            </a:pPr>
            <a:r>
              <a:rPr lang="en-US" sz="2400" dirty="0" smtClean="0"/>
              <a:t>(</a:t>
            </a:r>
            <a:r>
              <a:rPr lang="en-US" sz="2400" dirty="0" smtClean="0">
                <a:solidFill>
                  <a:srgbClr val="0070C0"/>
                </a:solidFill>
              </a:rPr>
              <a:t>Now please note the context. In the previous verse</a:t>
            </a:r>
            <a:r>
              <a:rPr lang="en-US" sz="2400" dirty="0" smtClean="0"/>
              <a:t>. </a:t>
            </a:r>
            <a:r>
              <a:rPr lang="en-US" sz="2400" dirty="0" smtClean="0">
                <a:solidFill>
                  <a:srgbClr val="FF0000"/>
                </a:solidFill>
              </a:rPr>
              <a:t>V12</a:t>
            </a:r>
            <a:r>
              <a:rPr lang="en-US" sz="2400" dirty="0" smtClean="0"/>
              <a:t> “</a:t>
            </a:r>
            <a:r>
              <a:rPr lang="en-US" sz="2400" b="1" dirty="0" smtClean="0"/>
              <a:t>For there is no difference between the Jew and the Greek</a:t>
            </a:r>
            <a:r>
              <a:rPr lang="en-US" sz="2400" dirty="0" smtClean="0"/>
              <a:t>: for the same Lord over all is rich unto </a:t>
            </a:r>
            <a:r>
              <a:rPr lang="en-US" sz="2400" b="1" dirty="0" smtClean="0"/>
              <a:t>all that call upon him</a:t>
            </a:r>
            <a:r>
              <a:rPr lang="en-US" sz="2400" dirty="0" smtClean="0"/>
              <a:t>”. </a:t>
            </a:r>
            <a:r>
              <a:rPr lang="en-US" sz="2400" dirty="0" smtClean="0">
                <a:solidFill>
                  <a:srgbClr val="0070C0"/>
                </a:solidFill>
              </a:rPr>
              <a:t>The gentile is not disadvantaged</a:t>
            </a:r>
            <a:r>
              <a:rPr lang="en-US" sz="2400" dirty="0" smtClean="0"/>
              <a:t>)</a:t>
            </a:r>
            <a:endParaRPr lang="en-US" sz="2400" dirty="0" smtClean="0">
              <a:solidFill>
                <a:srgbClr val="FF0000"/>
              </a:solidFill>
            </a:endParaRPr>
          </a:p>
        </p:txBody>
      </p:sp>
    </p:spTree>
    <p:extLst>
      <p:ext uri="{BB962C8B-B14F-4D97-AF65-F5344CB8AC3E}">
        <p14:creationId xmlns:p14="http://schemas.microsoft.com/office/powerpoint/2010/main" val="15324077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Effect transition="in" filter="fade">
                                      <p:cBhvr>
                                        <p:cTn id="44" dur="500"/>
                                        <p:tgtEl>
                                          <p:spTgt spid="3">
                                            <p:txEl>
                                              <p:pRg st="12" end="12"/>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fade">
                                      <p:cBhvr>
                                        <p:cTn id="4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r>
              <a:rPr lang="en-US" dirty="0"/>
              <a:t>Warning - The Dangers of the Evangelical Movement.                           </a:t>
            </a:r>
            <a:r>
              <a:rPr lang="en-US" dirty="0" smtClean="0"/>
              <a:t>2/2</a:t>
            </a:r>
            <a:endParaRPr lang="en-US" dirty="0">
              <a:solidFill>
                <a:srgbClr val="FF0000"/>
              </a:solidFill>
            </a:endParaRPr>
          </a:p>
        </p:txBody>
      </p:sp>
      <p:sp>
        <p:nvSpPr>
          <p:cNvPr id="3" name="Content Placeholder 2"/>
          <p:cNvSpPr>
            <a:spLocks noGrp="1"/>
          </p:cNvSpPr>
          <p:nvPr>
            <p:ph idx="1"/>
          </p:nvPr>
        </p:nvSpPr>
        <p:spPr>
          <a:xfrm>
            <a:off x="0" y="1484784"/>
            <a:ext cx="9144000" cy="5373216"/>
          </a:xfrm>
        </p:spPr>
        <p:txBody>
          <a:bodyPr>
            <a:noAutofit/>
          </a:bodyPr>
          <a:lstStyle/>
          <a:p>
            <a:pPr marL="633222" indent="-514350">
              <a:buClrTx/>
              <a:buNone/>
            </a:pPr>
            <a:r>
              <a:rPr lang="en-US" sz="2200" b="1" dirty="0" smtClean="0">
                <a:solidFill>
                  <a:srgbClr val="0070C0"/>
                </a:solidFill>
              </a:rPr>
              <a:t>They also misread/misuse some simple yet important key references. </a:t>
            </a:r>
          </a:p>
          <a:p>
            <a:pPr marL="633222" indent="-514350">
              <a:buClrTx/>
              <a:buNone/>
            </a:pPr>
            <a:r>
              <a:rPr lang="en-US" sz="2200" dirty="0" smtClean="0">
                <a:solidFill>
                  <a:srgbClr val="0070C0"/>
                </a:solidFill>
              </a:rPr>
              <a:t>For example -</a:t>
            </a:r>
          </a:p>
          <a:p>
            <a:pPr marL="633222" indent="-514350">
              <a:buClrTx/>
              <a:buNone/>
            </a:pPr>
            <a:endParaRPr lang="en-US" sz="400" b="1" dirty="0" smtClean="0">
              <a:solidFill>
                <a:srgbClr val="0070C0"/>
              </a:solidFill>
            </a:endParaRPr>
          </a:p>
          <a:p>
            <a:pPr marL="633222" indent="-514350">
              <a:buClrTx/>
            </a:pPr>
            <a:r>
              <a:rPr lang="en-US" sz="2400" dirty="0" smtClean="0">
                <a:solidFill>
                  <a:srgbClr val="FF0000"/>
                </a:solidFill>
              </a:rPr>
              <a:t>Acts.2:21 </a:t>
            </a:r>
            <a:r>
              <a:rPr lang="en-US" sz="2400" dirty="0" smtClean="0"/>
              <a:t>“And it shall come to pass, that </a:t>
            </a:r>
            <a:r>
              <a:rPr lang="en-US" sz="2400" b="1" u="sng" dirty="0" smtClean="0"/>
              <a:t>whosoever</a:t>
            </a:r>
            <a:r>
              <a:rPr lang="en-US" sz="2400" dirty="0" smtClean="0"/>
              <a:t> shall call on the name of the Lord shall be saved”       </a:t>
            </a:r>
          </a:p>
          <a:p>
            <a:pPr marL="633222" indent="-514350">
              <a:buClrTx/>
            </a:pPr>
            <a:r>
              <a:rPr lang="en-US" sz="2400" dirty="0" smtClean="0">
                <a:solidFill>
                  <a:srgbClr val="FF0000"/>
                </a:solidFill>
              </a:rPr>
              <a:t>Rom.10:13 </a:t>
            </a:r>
            <a:r>
              <a:rPr lang="en-US" sz="2400" dirty="0" smtClean="0"/>
              <a:t>“For </a:t>
            </a:r>
            <a:r>
              <a:rPr lang="en-US" sz="2400" b="1" u="sng" dirty="0" smtClean="0"/>
              <a:t>whosoever</a:t>
            </a:r>
            <a:r>
              <a:rPr lang="en-US" sz="2400" dirty="0" smtClean="0"/>
              <a:t> shall call upon the name of the Lord shall be saved” </a:t>
            </a:r>
          </a:p>
          <a:p>
            <a:pPr marL="118872" indent="0">
              <a:buClrTx/>
              <a:buNone/>
            </a:pPr>
            <a:r>
              <a:rPr lang="en-US" sz="2400" dirty="0" smtClean="0"/>
              <a:t>The key word here is “</a:t>
            </a:r>
            <a:r>
              <a:rPr lang="en-US" sz="2800" b="1" dirty="0" smtClean="0"/>
              <a:t>whosoever</a:t>
            </a:r>
            <a:r>
              <a:rPr lang="en-US" sz="2400" dirty="0" smtClean="0"/>
              <a:t>”, as the ideas &amp; context shows -</a:t>
            </a:r>
          </a:p>
          <a:p>
            <a:pPr marL="633222" indent="-514350">
              <a:buClrTx/>
            </a:pPr>
            <a:r>
              <a:rPr lang="en-US" sz="2400" dirty="0" smtClean="0"/>
              <a:t> </a:t>
            </a:r>
            <a:r>
              <a:rPr lang="en-US" sz="2400" dirty="0" smtClean="0">
                <a:solidFill>
                  <a:srgbClr val="FF0000"/>
                </a:solidFill>
              </a:rPr>
              <a:t>V12</a:t>
            </a:r>
            <a:r>
              <a:rPr lang="en-US" sz="2400" dirty="0" smtClean="0"/>
              <a:t> “</a:t>
            </a:r>
            <a:r>
              <a:rPr lang="en-US" sz="2400" b="1" dirty="0" smtClean="0"/>
              <a:t>For there is no difference between the Jew and the Greek</a:t>
            </a:r>
            <a:r>
              <a:rPr lang="en-US" sz="2400" dirty="0" smtClean="0"/>
              <a:t>: for the same Lord over all is rich unto </a:t>
            </a:r>
            <a:r>
              <a:rPr lang="en-US" sz="2400" b="1" u="sng" dirty="0" smtClean="0"/>
              <a:t>all that call upon him</a:t>
            </a:r>
            <a:r>
              <a:rPr lang="en-US" sz="2400" dirty="0" smtClean="0"/>
              <a:t>”. </a:t>
            </a:r>
            <a:endParaRPr lang="en-US" sz="2400" dirty="0" smtClean="0">
              <a:solidFill>
                <a:srgbClr val="FF0000"/>
              </a:solidFill>
            </a:endParaRPr>
          </a:p>
          <a:p>
            <a:pPr marL="633222" indent="-514350">
              <a:buClrTx/>
              <a:buNone/>
            </a:pPr>
            <a:endParaRPr lang="en-US" sz="800" b="1" dirty="0" smtClean="0">
              <a:solidFill>
                <a:srgbClr val="0070C0"/>
              </a:solidFill>
            </a:endParaRPr>
          </a:p>
          <a:p>
            <a:pPr marL="633222" indent="-514350">
              <a:buClrTx/>
              <a:buNone/>
            </a:pPr>
            <a:r>
              <a:rPr lang="en-US" sz="2000" b="1" dirty="0">
                <a:solidFill>
                  <a:srgbClr val="0070C0"/>
                </a:solidFill>
              </a:rPr>
              <a:t>See </a:t>
            </a:r>
            <a:r>
              <a:rPr lang="en-US" sz="2000" b="1" dirty="0" smtClean="0">
                <a:solidFill>
                  <a:srgbClr val="0070C0"/>
                </a:solidFill>
              </a:rPr>
              <a:t>how this phrase is used extensively in the Old Testament - </a:t>
            </a:r>
            <a:r>
              <a:rPr lang="en-US" sz="2000" b="1" dirty="0" smtClean="0">
                <a:solidFill>
                  <a:srgbClr val="FF0000"/>
                </a:solidFill>
              </a:rPr>
              <a:t>Gen.4:26</a:t>
            </a:r>
            <a:r>
              <a:rPr lang="en-US" sz="2000" b="1" dirty="0">
                <a:solidFill>
                  <a:srgbClr val="FF0000"/>
                </a:solidFill>
              </a:rPr>
              <a:t>, 12:8, 21:33, 1.Kg.5:3, 8: 20, 18:24-26; 2.Kg.2:24, 5:11; Joel.2:32; Zech.13:9</a:t>
            </a:r>
            <a:endParaRPr lang="en-US" sz="2000" b="1" dirty="0">
              <a:solidFill>
                <a:srgbClr val="0070C0"/>
              </a:solidFill>
            </a:endParaRPr>
          </a:p>
          <a:p>
            <a:pPr marL="633222" indent="-514350">
              <a:buClrTx/>
              <a:buNone/>
            </a:pPr>
            <a:endParaRPr lang="en-US" sz="800" b="1" dirty="0" smtClean="0">
              <a:solidFill>
                <a:srgbClr val="0070C0"/>
              </a:solidFill>
            </a:endParaRPr>
          </a:p>
          <a:p>
            <a:pPr marL="633222" indent="-514350">
              <a:lnSpc>
                <a:spcPts val="2000"/>
              </a:lnSpc>
              <a:buClrTx/>
              <a:buNone/>
            </a:pPr>
            <a:r>
              <a:rPr lang="en-US" sz="2200" dirty="0" smtClean="0">
                <a:solidFill>
                  <a:srgbClr val="0070C0"/>
                </a:solidFill>
              </a:rPr>
              <a:t>They misuse these references by saying that a person only has to say</a:t>
            </a:r>
            <a:r>
              <a:rPr lang="en-US" sz="2200" b="1" dirty="0" smtClean="0">
                <a:solidFill>
                  <a:srgbClr val="0070C0"/>
                </a:solidFill>
              </a:rPr>
              <a:t>, ‘Lord save me’ </a:t>
            </a:r>
            <a:r>
              <a:rPr lang="en-US" sz="2200" dirty="0" smtClean="0">
                <a:solidFill>
                  <a:srgbClr val="0070C0"/>
                </a:solidFill>
              </a:rPr>
              <a:t>and he or she will be saved.  This is to misread the words and the ideas behind those words. </a:t>
            </a:r>
            <a:r>
              <a:rPr lang="en-US" sz="2200" u="sng" dirty="0" smtClean="0">
                <a:solidFill>
                  <a:srgbClr val="0070C0"/>
                </a:solidFill>
              </a:rPr>
              <a:t>The words rather tell us that the word of salvation, and the privileges of knowing God, </a:t>
            </a:r>
            <a:r>
              <a:rPr lang="en-US" sz="2400" b="1" u="sng" dirty="0" smtClean="0">
                <a:solidFill>
                  <a:srgbClr val="0070C0"/>
                </a:solidFill>
              </a:rPr>
              <a:t>are available to all</a:t>
            </a:r>
            <a:r>
              <a:rPr lang="en-US" sz="2200" dirty="0" smtClean="0">
                <a:solidFill>
                  <a:srgbClr val="0070C0"/>
                </a:solidFill>
              </a:rPr>
              <a:t>.</a:t>
            </a:r>
          </a:p>
        </p:txBody>
      </p:sp>
    </p:spTree>
    <p:extLst>
      <p:ext uri="{BB962C8B-B14F-4D97-AF65-F5344CB8AC3E}">
        <p14:creationId xmlns:p14="http://schemas.microsoft.com/office/powerpoint/2010/main" val="31882180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Bible - Faith and Reason          1/3</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20000"/>
          </a:bodyPr>
          <a:lstStyle/>
          <a:p>
            <a:pPr marL="438912" indent="-320040" fontAlgn="auto">
              <a:spcBef>
                <a:spcPts val="0"/>
              </a:spcBef>
              <a:spcAft>
                <a:spcPts val="0"/>
              </a:spcAft>
              <a:buFont typeface="Wingdings 2"/>
              <a:buNone/>
              <a:defRPr/>
            </a:pPr>
            <a:endParaRPr lang="en-US" sz="900" dirty="0" smtClean="0"/>
          </a:p>
          <a:p>
            <a:pPr marL="438912" indent="-320040" fontAlgn="auto">
              <a:spcBef>
                <a:spcPts val="0"/>
              </a:spcBef>
              <a:spcAft>
                <a:spcPts val="0"/>
              </a:spcAft>
              <a:buFont typeface="Wingdings 2"/>
              <a:buNone/>
              <a:defRPr/>
            </a:pPr>
            <a:r>
              <a:rPr lang="en-US" sz="2400" dirty="0" smtClean="0"/>
              <a:t>Ever since the ‘enlightenment’ brought a new focus on knowledge and learning, </a:t>
            </a:r>
            <a:r>
              <a:rPr lang="en-US" sz="2400" u="sng" dirty="0" smtClean="0"/>
              <a:t>an increasingly rationalist approach to life has emerged</a:t>
            </a:r>
            <a:r>
              <a:rPr lang="en-US" sz="2400" dirty="0" smtClean="0"/>
              <a:t>. </a:t>
            </a:r>
          </a:p>
          <a:p>
            <a:pPr marL="438912" indent="-320040" fontAlgn="auto">
              <a:spcBef>
                <a:spcPts val="0"/>
              </a:spcBef>
              <a:spcAft>
                <a:spcPts val="0"/>
              </a:spcAft>
              <a:buFont typeface="Wingdings 2"/>
              <a:buNone/>
              <a:defRPr/>
            </a:pPr>
            <a:r>
              <a:rPr lang="en-US" sz="2400" b="1" dirty="0" smtClean="0"/>
              <a:t>As a result, the Bible has been under increasing attack, </a:t>
            </a:r>
            <a:r>
              <a:rPr lang="en-US" sz="2400" b="1" u="sng" dirty="0" smtClean="0"/>
              <a:t>particularly so from those educated in the wisdom that is ‘of this world</a:t>
            </a:r>
            <a:r>
              <a:rPr lang="en-US" sz="2400" b="1" dirty="0" smtClean="0"/>
              <a:t>’.</a:t>
            </a:r>
            <a:r>
              <a:rPr lang="en-US" sz="2400" dirty="0" smtClean="0"/>
              <a:t> </a:t>
            </a:r>
          </a:p>
          <a:p>
            <a:pPr marL="438912" indent="-320040" fontAlgn="auto">
              <a:spcBef>
                <a:spcPts val="0"/>
              </a:spcBef>
              <a:spcAft>
                <a:spcPts val="0"/>
              </a:spcAft>
              <a:buFont typeface="Wingdings 2"/>
              <a:buNone/>
              <a:defRPr/>
            </a:pPr>
            <a:endParaRPr lang="en-US" sz="900" dirty="0" smtClean="0"/>
          </a:p>
          <a:p>
            <a:pPr marL="438912" indent="-320040" fontAlgn="auto">
              <a:spcBef>
                <a:spcPts val="0"/>
              </a:spcBef>
              <a:spcAft>
                <a:spcPts val="0"/>
              </a:spcAft>
              <a:buFont typeface="Wingdings 2"/>
              <a:buNone/>
              <a:defRPr/>
            </a:pPr>
            <a:r>
              <a:rPr lang="en-US" sz="2400" dirty="0" smtClean="0"/>
              <a:t>At different times, the Bible has been attacked and criticized because they claim it to be -</a:t>
            </a:r>
          </a:p>
          <a:p>
            <a:pPr marL="438912" indent="-320040" fontAlgn="auto">
              <a:spcBef>
                <a:spcPts val="0"/>
              </a:spcBef>
              <a:spcAft>
                <a:spcPts val="0"/>
              </a:spcAft>
              <a:buFont typeface="Wingdings 2"/>
              <a:buNone/>
              <a:defRPr/>
            </a:pPr>
            <a:endParaRPr lang="en-US" sz="600" dirty="0" smtClean="0"/>
          </a:p>
          <a:p>
            <a:pPr marL="576072" indent="-457200" fontAlgn="auto">
              <a:spcBef>
                <a:spcPts val="0"/>
              </a:spcBef>
              <a:spcAft>
                <a:spcPts val="0"/>
              </a:spcAft>
              <a:buClr>
                <a:schemeClr val="tx1"/>
              </a:buClr>
              <a:buFont typeface="Wingdings" panose="05000000000000000000" pitchFamily="2" charset="2"/>
              <a:buChar char="Ø"/>
              <a:defRPr/>
            </a:pPr>
            <a:r>
              <a:rPr lang="en-US" sz="2400" dirty="0"/>
              <a:t>A book of mixed and unknown human authorship</a:t>
            </a:r>
          </a:p>
          <a:p>
            <a:pPr marL="576072" indent="-457200" fontAlgn="auto">
              <a:spcBef>
                <a:spcPts val="0"/>
              </a:spcBef>
              <a:spcAft>
                <a:spcPts val="0"/>
              </a:spcAft>
              <a:buClr>
                <a:schemeClr val="tx1"/>
              </a:buClr>
              <a:buFont typeface="Wingdings" panose="05000000000000000000" pitchFamily="2" charset="2"/>
              <a:buChar char="Ø"/>
              <a:defRPr/>
            </a:pPr>
            <a:r>
              <a:rPr lang="en-US" sz="2400" dirty="0" smtClean="0"/>
              <a:t>A book that is Historically &amp; Scientifically inaccurate</a:t>
            </a:r>
          </a:p>
          <a:p>
            <a:pPr marL="576072" indent="-457200" fontAlgn="auto">
              <a:spcBef>
                <a:spcPts val="0"/>
              </a:spcBef>
              <a:spcAft>
                <a:spcPts val="0"/>
              </a:spcAft>
              <a:buClr>
                <a:schemeClr val="tx1"/>
              </a:buClr>
              <a:buFont typeface="Wingdings" panose="05000000000000000000" pitchFamily="2" charset="2"/>
              <a:buChar char="Ø"/>
              <a:defRPr/>
            </a:pPr>
            <a:r>
              <a:rPr lang="en-US" sz="2400" dirty="0" smtClean="0"/>
              <a:t>A book focused on the superiority of Jewish ethnicity</a:t>
            </a:r>
          </a:p>
          <a:p>
            <a:pPr marL="576072" indent="-457200" fontAlgn="auto">
              <a:spcBef>
                <a:spcPts val="0"/>
              </a:spcBef>
              <a:spcAft>
                <a:spcPts val="0"/>
              </a:spcAft>
              <a:buClr>
                <a:schemeClr val="tx1"/>
              </a:buClr>
              <a:buFont typeface="Wingdings" panose="05000000000000000000" pitchFamily="2" charset="2"/>
              <a:buChar char="Ø"/>
              <a:defRPr/>
            </a:pPr>
            <a:r>
              <a:rPr lang="en-US" sz="2400" dirty="0" smtClean="0"/>
              <a:t>A book that condemns religious toleration &amp; pluralism</a:t>
            </a:r>
          </a:p>
          <a:p>
            <a:pPr marL="576072" indent="-457200" fontAlgn="auto">
              <a:spcBef>
                <a:spcPts val="0"/>
              </a:spcBef>
              <a:spcAft>
                <a:spcPts val="0"/>
              </a:spcAft>
              <a:buClr>
                <a:schemeClr val="tx1"/>
              </a:buClr>
              <a:buFont typeface="Wingdings" panose="05000000000000000000" pitchFamily="2" charset="2"/>
              <a:buChar char="Ø"/>
              <a:defRPr/>
            </a:pPr>
            <a:r>
              <a:rPr lang="en-US" sz="2400" dirty="0" smtClean="0"/>
              <a:t>A book that condemns homosexuality &amp; free moral choice </a:t>
            </a:r>
          </a:p>
          <a:p>
            <a:pPr marL="576072" indent="-457200" fontAlgn="auto">
              <a:spcBef>
                <a:spcPts val="0"/>
              </a:spcBef>
              <a:spcAft>
                <a:spcPts val="0"/>
              </a:spcAft>
              <a:buClr>
                <a:schemeClr val="tx1"/>
              </a:buClr>
              <a:buFont typeface="Wingdings" panose="05000000000000000000" pitchFamily="2" charset="2"/>
              <a:buChar char="Ø"/>
              <a:defRPr/>
            </a:pPr>
            <a:r>
              <a:rPr lang="en-US" sz="2400" dirty="0" smtClean="0"/>
              <a:t>A book that condones a patriarchal &amp; misogynous viewpoint</a:t>
            </a:r>
          </a:p>
          <a:p>
            <a:pPr marL="576072" indent="-457200" fontAlgn="auto">
              <a:spcBef>
                <a:spcPts val="0"/>
              </a:spcBef>
              <a:spcAft>
                <a:spcPts val="0"/>
              </a:spcAft>
              <a:buClr>
                <a:schemeClr val="tx1"/>
              </a:buClr>
              <a:buFont typeface="Arial" pitchFamily="34" charset="0"/>
              <a:buChar char="•"/>
              <a:defRPr/>
            </a:pPr>
            <a:endParaRPr lang="en-US" sz="900" dirty="0" smtClean="0"/>
          </a:p>
          <a:p>
            <a:pPr marL="576072" indent="-457200" fontAlgn="auto">
              <a:spcBef>
                <a:spcPts val="0"/>
              </a:spcBef>
              <a:spcAft>
                <a:spcPts val="0"/>
              </a:spcAft>
              <a:buClr>
                <a:schemeClr val="tx1"/>
              </a:buClr>
              <a:buFont typeface="Wingdings" panose="05000000000000000000" pitchFamily="2" charset="2"/>
              <a:buChar char="Ø"/>
              <a:defRPr/>
            </a:pPr>
            <a:r>
              <a:rPr lang="en-US" sz="2400" b="1" dirty="0" smtClean="0"/>
              <a:t>In summary, a book of stories for an age of ignorance</a:t>
            </a:r>
            <a:r>
              <a:rPr lang="en-US" sz="2400" dirty="0" smtClean="0"/>
              <a:t>.</a:t>
            </a:r>
          </a:p>
          <a:p>
            <a:pPr marL="576072" indent="-457200" fontAlgn="auto">
              <a:spcBef>
                <a:spcPts val="0"/>
              </a:spcBef>
              <a:spcAft>
                <a:spcPts val="0"/>
              </a:spcAft>
              <a:buClr>
                <a:schemeClr val="tx1"/>
              </a:buClr>
              <a:buFont typeface="Arial" pitchFamily="34" charset="0"/>
              <a:buChar char="•"/>
              <a:defRPr/>
            </a:pPr>
            <a:endParaRPr lang="en-US" sz="900" dirty="0" smtClean="0"/>
          </a:p>
          <a:p>
            <a:pPr marL="118872" indent="0" fontAlgn="auto">
              <a:spcBef>
                <a:spcPts val="0"/>
              </a:spcBef>
              <a:spcAft>
                <a:spcPts val="0"/>
              </a:spcAft>
              <a:buClr>
                <a:schemeClr val="tx1"/>
              </a:buClr>
              <a:buNone/>
              <a:defRPr/>
            </a:pPr>
            <a:r>
              <a:rPr lang="en-US" sz="2400" b="1" dirty="0" smtClean="0">
                <a:solidFill>
                  <a:srgbClr val="0070C0"/>
                </a:solidFill>
              </a:rPr>
              <a:t>Contrary </a:t>
            </a:r>
            <a:r>
              <a:rPr lang="en-US" sz="2400" b="1" dirty="0">
                <a:solidFill>
                  <a:srgbClr val="0070C0"/>
                </a:solidFill>
              </a:rPr>
              <a:t>to the conclusions of these ‘enlightened ones’, </a:t>
            </a:r>
            <a:r>
              <a:rPr lang="en-US" sz="2400" b="1" dirty="0" smtClean="0">
                <a:solidFill>
                  <a:srgbClr val="0070C0"/>
                </a:solidFill>
              </a:rPr>
              <a:t>we reject their allegations and rather </a:t>
            </a:r>
            <a:r>
              <a:rPr lang="en-US" sz="2400" b="1" dirty="0">
                <a:solidFill>
                  <a:srgbClr val="0070C0"/>
                </a:solidFill>
              </a:rPr>
              <a:t>see the Bible as </a:t>
            </a:r>
            <a:r>
              <a:rPr lang="en-US" sz="2400" b="1" dirty="0" smtClean="0">
                <a:solidFill>
                  <a:srgbClr val="0070C0"/>
                </a:solidFill>
              </a:rPr>
              <a:t>God’s </a:t>
            </a:r>
            <a:r>
              <a:rPr lang="en-US" sz="2400" b="1" dirty="0">
                <a:solidFill>
                  <a:srgbClr val="0070C0"/>
                </a:solidFill>
              </a:rPr>
              <a:t>revelation to man</a:t>
            </a:r>
            <a:r>
              <a:rPr lang="en-US" sz="2400" dirty="0">
                <a:solidFill>
                  <a:srgbClr val="0070C0"/>
                </a:solidFill>
              </a:rPr>
              <a:t>, revealing His Character, Will &amp; </a:t>
            </a:r>
            <a:r>
              <a:rPr lang="en-US" sz="2400" dirty="0" smtClean="0">
                <a:solidFill>
                  <a:srgbClr val="0070C0"/>
                </a:solidFill>
              </a:rPr>
              <a:t>Purpose, as well as the past, present and future.</a:t>
            </a:r>
          </a:p>
          <a:p>
            <a:pPr marL="118872" indent="0" fontAlgn="auto">
              <a:spcBef>
                <a:spcPts val="0"/>
              </a:spcBef>
              <a:spcAft>
                <a:spcPts val="0"/>
              </a:spcAft>
              <a:buClr>
                <a:schemeClr val="tx1"/>
              </a:buClr>
              <a:buNone/>
              <a:defRPr/>
            </a:pPr>
            <a:endParaRPr lang="en-US" sz="900" dirty="0" smtClean="0">
              <a:solidFill>
                <a:srgbClr val="0070C0"/>
              </a:solidFill>
            </a:endParaRPr>
          </a:p>
          <a:p>
            <a:pPr marL="118872" indent="0" fontAlgn="auto">
              <a:spcBef>
                <a:spcPts val="0"/>
              </a:spcBef>
              <a:spcAft>
                <a:spcPts val="0"/>
              </a:spcAft>
              <a:buClr>
                <a:schemeClr val="tx1"/>
              </a:buClr>
              <a:buNone/>
              <a:defRPr/>
            </a:pPr>
            <a:r>
              <a:rPr lang="en-US" sz="2400" u="sng" dirty="0" smtClean="0">
                <a:solidFill>
                  <a:srgbClr val="0070C0"/>
                </a:solidFill>
              </a:rPr>
              <a:t>We believe Jesus’ &amp; his Apostle’s Testimony, that it really is ‘the word of God’.</a:t>
            </a:r>
            <a:endParaRPr lang="en-US" sz="2400" u="sng" dirty="0" smtClean="0"/>
          </a:p>
        </p:txBody>
      </p:sp>
    </p:spTree>
    <p:extLst>
      <p:ext uri="{BB962C8B-B14F-4D97-AF65-F5344CB8AC3E}">
        <p14:creationId xmlns:p14="http://schemas.microsoft.com/office/powerpoint/2010/main" val="37443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500"/>
                                        <p:tgtEl>
                                          <p:spTgt spid="3">
                                            <p:txEl>
                                              <p:pRg st="11" end="1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fade">
                                      <p:cBhvr>
                                        <p:cTn id="38" dur="500"/>
                                        <p:tgtEl>
                                          <p:spTgt spid="3">
                                            <p:txEl>
                                              <p:pRg st="13" end="1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Effect transition="in" filter="fade">
                                      <p:cBhvr>
                                        <p:cTn id="43" dur="500"/>
                                        <p:tgtEl>
                                          <p:spTgt spid="3">
                                            <p:txEl>
                                              <p:pRg st="15" end="15"/>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7" end="17"/>
                                            </p:txEl>
                                          </p:spTgt>
                                        </p:tgtEl>
                                        <p:attrNameLst>
                                          <p:attrName>style.visibility</p:attrName>
                                        </p:attrNameLst>
                                      </p:cBhvr>
                                      <p:to>
                                        <p:strVal val="visible"/>
                                      </p:to>
                                    </p:set>
                                    <p:animEffect transition="in" filter="fade">
                                      <p:cBhvr>
                                        <p:cTn id="46"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Bible - Faith and Reason          2/3</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10000"/>
          </a:bodyPr>
          <a:lstStyle/>
          <a:p>
            <a:pPr marL="438912" indent="-320040" fontAlgn="auto">
              <a:spcBef>
                <a:spcPts val="0"/>
              </a:spcBef>
              <a:spcAft>
                <a:spcPts val="0"/>
              </a:spcAft>
              <a:buFont typeface="Wingdings 2"/>
              <a:buNone/>
              <a:defRPr/>
            </a:pPr>
            <a:r>
              <a:rPr lang="en-US" sz="2400" dirty="0" smtClean="0"/>
              <a:t>We believe that many of of these criticisms utilize circular reasoning.</a:t>
            </a:r>
          </a:p>
          <a:p>
            <a:pPr marL="438912" indent="-320040" fontAlgn="auto">
              <a:spcBef>
                <a:spcPts val="0"/>
              </a:spcBef>
              <a:spcAft>
                <a:spcPts val="0"/>
              </a:spcAft>
              <a:buFont typeface="Wingdings 2"/>
              <a:buNone/>
              <a:defRPr/>
            </a:pPr>
            <a:r>
              <a:rPr lang="en-US" sz="400" dirty="0" smtClean="0"/>
              <a:t> </a:t>
            </a:r>
          </a:p>
          <a:p>
            <a:pPr marL="438912" indent="-320040" fontAlgn="auto">
              <a:spcBef>
                <a:spcPts val="0"/>
              </a:spcBef>
              <a:spcAft>
                <a:spcPts val="0"/>
              </a:spcAft>
              <a:buFont typeface="Wingdings 2"/>
              <a:buNone/>
              <a:defRPr/>
            </a:pPr>
            <a:r>
              <a:rPr lang="en-US" sz="2400" dirty="0" smtClean="0"/>
              <a:t>The common fault with incorrect reasoning is that </a:t>
            </a:r>
            <a:r>
              <a:rPr lang="en-US" sz="2400" b="1" u="sng" dirty="0" smtClean="0"/>
              <a:t>it is always built on a faulty foundations</a:t>
            </a:r>
            <a:r>
              <a:rPr lang="en-US" sz="2400" dirty="0" smtClean="0"/>
              <a:t>, often not recognized or fully understood.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Modern reasoning is mostly based upon </a:t>
            </a:r>
            <a:r>
              <a:rPr lang="en-US" sz="2400" b="1" u="sng" dirty="0" smtClean="0">
                <a:solidFill>
                  <a:srgbClr val="0070C0"/>
                </a:solidFill>
              </a:rPr>
              <a:t>a philosophical </a:t>
            </a:r>
            <a:r>
              <a:rPr lang="en-US" sz="2400" b="1" i="1" u="sng" dirty="0" smtClean="0">
                <a:solidFill>
                  <a:srgbClr val="0070C0"/>
                </a:solidFill>
              </a:rPr>
              <a:t>construct </a:t>
            </a:r>
            <a:r>
              <a:rPr lang="en-US" sz="2400" i="1" dirty="0">
                <a:solidFill>
                  <a:srgbClr val="0070C0"/>
                </a:solidFill>
              </a:rPr>
              <a:t>c</a:t>
            </a:r>
            <a:r>
              <a:rPr lang="en-US" sz="2400" dirty="0">
                <a:solidFill>
                  <a:srgbClr val="0070C0"/>
                </a:solidFill>
              </a:rPr>
              <a:t>alled </a:t>
            </a:r>
            <a:r>
              <a:rPr lang="en-US" sz="2400" dirty="0" smtClean="0">
                <a:solidFill>
                  <a:srgbClr val="0070C0"/>
                </a:solidFill>
              </a:rPr>
              <a:t>‘</a:t>
            </a:r>
            <a:r>
              <a:rPr lang="en-US" sz="2400" b="1" dirty="0" smtClean="0">
                <a:solidFill>
                  <a:srgbClr val="0070C0"/>
                </a:solidFill>
              </a:rPr>
              <a:t>Philosophical Materialism</a:t>
            </a:r>
            <a:r>
              <a:rPr lang="en-US" sz="2400" dirty="0" smtClean="0">
                <a:solidFill>
                  <a:srgbClr val="0070C0"/>
                </a:solidFill>
              </a:rPr>
              <a:t> or </a:t>
            </a:r>
            <a:r>
              <a:rPr lang="en-US" sz="2400" b="1" dirty="0" smtClean="0">
                <a:solidFill>
                  <a:srgbClr val="0070C0"/>
                </a:solidFill>
              </a:rPr>
              <a:t>Naturalism</a:t>
            </a:r>
            <a:r>
              <a:rPr lang="en-US" sz="2400" dirty="0" smtClean="0">
                <a:solidFill>
                  <a:srgbClr val="0070C0"/>
                </a:solidFill>
              </a:rPr>
              <a:t>’, and at it extreme ‘</a:t>
            </a:r>
            <a:r>
              <a:rPr lang="en-US" sz="2400" b="1" dirty="0" smtClean="0">
                <a:solidFill>
                  <a:srgbClr val="0070C0"/>
                </a:solidFill>
              </a:rPr>
              <a:t>Scientism</a:t>
            </a:r>
            <a:r>
              <a:rPr lang="en-US" sz="2400" dirty="0" smtClean="0">
                <a:solidFill>
                  <a:srgbClr val="0070C0"/>
                </a:solidFill>
              </a:rPr>
              <a:t>’. This approach itself is based  on the premise that everything (past, present &amp; future) </a:t>
            </a:r>
            <a:r>
              <a:rPr lang="en-US" sz="2400" b="1" dirty="0" smtClean="0">
                <a:solidFill>
                  <a:srgbClr val="0070C0"/>
                </a:solidFill>
              </a:rPr>
              <a:t>must be interpreted using ‘natural or material’ processes.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t>This way of seeing things produces a ‘</a:t>
            </a:r>
            <a:r>
              <a:rPr lang="en-US" sz="2400" b="1" dirty="0" smtClean="0"/>
              <a:t>rationalist</a:t>
            </a:r>
            <a:r>
              <a:rPr lang="en-US" sz="2400" dirty="0" smtClean="0"/>
              <a:t>’ approach, which often gives birth to ‘</a:t>
            </a:r>
            <a:r>
              <a:rPr lang="en-US" sz="2400" b="1" dirty="0" smtClean="0"/>
              <a:t>atheism</a:t>
            </a:r>
            <a:r>
              <a:rPr lang="en-US" sz="2400" dirty="0" smtClean="0"/>
              <a:t>’. It uses statements such as ‘</a:t>
            </a:r>
            <a:r>
              <a:rPr lang="en-US" sz="2400" b="1" dirty="0" smtClean="0"/>
              <a:t>The present is the key to the past</a:t>
            </a:r>
            <a:r>
              <a:rPr lang="en-US" sz="2400" dirty="0" smtClean="0"/>
              <a:t>’, as providing </a:t>
            </a:r>
            <a:r>
              <a:rPr lang="en-US" sz="2400" b="1" dirty="0" smtClean="0"/>
              <a:t>the only key </a:t>
            </a:r>
            <a:r>
              <a:rPr lang="en-US" sz="2400" dirty="0" smtClean="0"/>
              <a:t>to understanding everything.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This influence is why many (even those called Christians) now deny the scriptural testimony of miracles, the virgin birth, the resurrection of Christ, the creation record </a:t>
            </a:r>
            <a:r>
              <a:rPr lang="en-US" sz="2400" u="sng" dirty="0" smtClean="0">
                <a:solidFill>
                  <a:srgbClr val="0070C0"/>
                </a:solidFill>
              </a:rPr>
              <a:t>or any other record of supernatural action by God</a:t>
            </a:r>
            <a:r>
              <a:rPr lang="en-US" sz="2400" dirty="0" smtClean="0">
                <a:solidFill>
                  <a:srgbClr val="0070C0"/>
                </a:solidFill>
              </a:rPr>
              <a:t>.</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200" dirty="0" smtClean="0"/>
              <a:t>An example of this approach was Thomas Jefferson, the 3</a:t>
            </a:r>
            <a:r>
              <a:rPr lang="en-US" sz="2200" baseline="30000" dirty="0" smtClean="0"/>
              <a:t>rd</a:t>
            </a:r>
            <a:r>
              <a:rPr lang="en-US" sz="2200" dirty="0" smtClean="0"/>
              <a:t> president of the USA and framer of the constitution, who is alleged to have constructed his own Bible after excising (removing) all records of miracles and wonders from the text.</a:t>
            </a:r>
          </a:p>
        </p:txBody>
      </p:sp>
    </p:spTree>
    <p:extLst>
      <p:ext uri="{BB962C8B-B14F-4D97-AF65-F5344CB8AC3E}">
        <p14:creationId xmlns:p14="http://schemas.microsoft.com/office/powerpoint/2010/main" val="3011090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Bible - Faith and Reason          3/3</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77500" lnSpcReduction="20000"/>
          </a:bodyPr>
          <a:lstStyle/>
          <a:p>
            <a:pPr marL="118872" indent="0" fontAlgn="auto">
              <a:spcBef>
                <a:spcPts val="0"/>
              </a:spcBef>
              <a:spcAft>
                <a:spcPts val="0"/>
              </a:spcAft>
              <a:buClrTx/>
              <a:buNone/>
              <a:defRPr/>
            </a:pPr>
            <a:r>
              <a:rPr lang="en-US" sz="2600" b="1" dirty="0" smtClean="0">
                <a:solidFill>
                  <a:srgbClr val="0070C0"/>
                </a:solidFill>
              </a:rPr>
              <a:t>Philosophical naturalism is not to be confused with ‘methodological naturalism’, which is the basis of practicing science, where natural processes are sought to find true causes</a:t>
            </a:r>
            <a:r>
              <a:rPr lang="en-US" sz="2600" dirty="0" smtClean="0">
                <a:solidFill>
                  <a:srgbClr val="0070C0"/>
                </a:solidFill>
              </a:rPr>
              <a:t>. We need to fully grasp these ideas, as they may be new to us.</a:t>
            </a:r>
          </a:p>
          <a:p>
            <a:pPr marL="118872" indent="0" fontAlgn="auto">
              <a:spcBef>
                <a:spcPts val="0"/>
              </a:spcBef>
              <a:spcAft>
                <a:spcPts val="0"/>
              </a:spcAft>
              <a:buClrTx/>
              <a:buNone/>
              <a:defRPr/>
            </a:pPr>
            <a:endParaRPr lang="en-US" sz="600" dirty="0" smtClean="0">
              <a:solidFill>
                <a:srgbClr val="0070C0"/>
              </a:solidFill>
            </a:endParaRPr>
          </a:p>
          <a:p>
            <a:pPr marL="118872" indent="0" fontAlgn="auto">
              <a:spcBef>
                <a:spcPts val="0"/>
              </a:spcBef>
              <a:spcAft>
                <a:spcPts val="0"/>
              </a:spcAft>
              <a:buClrTx/>
              <a:buNone/>
              <a:defRPr/>
            </a:pPr>
            <a:r>
              <a:rPr lang="en-US" sz="2600" dirty="0" smtClean="0">
                <a:solidFill>
                  <a:srgbClr val="0070C0"/>
                </a:solidFill>
              </a:rPr>
              <a:t>We should have no problem with accepting this approach. It is when this form of  thinking is used to interpret everything, including past and future in denial of God’s revealed truths, that we need to object. </a:t>
            </a:r>
            <a:r>
              <a:rPr lang="en-US" sz="2600" b="1" dirty="0" smtClean="0">
                <a:solidFill>
                  <a:srgbClr val="0070C0"/>
                </a:solidFill>
              </a:rPr>
              <a:t>God is not bound by the laws of nature</a:t>
            </a:r>
            <a:r>
              <a:rPr lang="en-US" sz="2600" dirty="0" smtClean="0">
                <a:solidFill>
                  <a:srgbClr val="0070C0"/>
                </a:solidFill>
              </a:rPr>
              <a:t>.</a:t>
            </a:r>
          </a:p>
          <a:p>
            <a:pPr marL="118872" indent="0" fontAlgn="auto">
              <a:spcBef>
                <a:spcPts val="0"/>
              </a:spcBef>
              <a:spcAft>
                <a:spcPts val="0"/>
              </a:spcAft>
              <a:buClrTx/>
              <a:buNone/>
              <a:defRPr/>
            </a:pPr>
            <a:endParaRPr lang="en-US" sz="600" dirty="0" smtClean="0">
              <a:solidFill>
                <a:srgbClr val="0070C0"/>
              </a:solidFill>
            </a:endParaRPr>
          </a:p>
          <a:p>
            <a:pPr marL="118872" indent="0" fontAlgn="auto">
              <a:spcBef>
                <a:spcPts val="0"/>
              </a:spcBef>
              <a:spcAft>
                <a:spcPts val="0"/>
              </a:spcAft>
              <a:buClrTx/>
              <a:buNone/>
              <a:defRPr/>
            </a:pPr>
            <a:r>
              <a:rPr lang="en-US" sz="2600" dirty="0" smtClean="0">
                <a:solidFill>
                  <a:srgbClr val="0070C0"/>
                </a:solidFill>
              </a:rPr>
              <a:t>This form of thinking is not a new problem, but a very old one, for we are told - </a:t>
            </a:r>
          </a:p>
          <a:p>
            <a:pPr marL="118872" indent="0" fontAlgn="auto">
              <a:spcBef>
                <a:spcPts val="0"/>
              </a:spcBef>
              <a:spcAft>
                <a:spcPts val="0"/>
              </a:spcAft>
              <a:buClrTx/>
              <a:buNone/>
              <a:defRPr/>
            </a:pPr>
            <a:endParaRPr lang="en-US" sz="500" b="1" dirty="0" smtClean="0">
              <a:solidFill>
                <a:srgbClr val="0070C0"/>
              </a:solidFill>
            </a:endParaRPr>
          </a:p>
          <a:p>
            <a:pPr marL="118872" indent="0" fontAlgn="auto">
              <a:spcBef>
                <a:spcPts val="0"/>
              </a:spcBef>
              <a:spcAft>
                <a:spcPts val="0"/>
              </a:spcAft>
              <a:buClrTx/>
              <a:buNone/>
              <a:defRPr/>
            </a:pPr>
            <a:endParaRPr lang="en-US" sz="500" b="1" dirty="0">
              <a:solidFill>
                <a:srgbClr val="0070C0"/>
              </a:solidFill>
            </a:endParaRPr>
          </a:p>
          <a:p>
            <a:pPr marL="118872" indent="0" fontAlgn="auto">
              <a:spcBef>
                <a:spcPts val="0"/>
              </a:spcBef>
              <a:spcAft>
                <a:spcPts val="0"/>
              </a:spcAft>
              <a:buClrTx/>
              <a:buNone/>
              <a:defRPr/>
            </a:pPr>
            <a:r>
              <a:rPr lang="en-US" sz="2800" b="1" dirty="0" smtClean="0">
                <a:solidFill>
                  <a:srgbClr val="FF0000"/>
                </a:solidFill>
              </a:rPr>
              <a:t>1.Cor.1:19-21</a:t>
            </a:r>
            <a:r>
              <a:rPr lang="en-US" sz="2800" dirty="0" smtClean="0"/>
              <a:t> </a:t>
            </a:r>
            <a:r>
              <a:rPr lang="en-US" sz="2800" b="1" dirty="0" smtClean="0"/>
              <a:t>For </a:t>
            </a:r>
            <a:r>
              <a:rPr lang="en-US" sz="2800" b="1" dirty="0"/>
              <a:t>it is written, I will destroy the wisdom of the wise</a:t>
            </a:r>
            <a:r>
              <a:rPr lang="en-US" sz="2800" dirty="0"/>
              <a:t>, and will bring to nothing the understanding of the </a:t>
            </a:r>
            <a:r>
              <a:rPr lang="en-US" sz="2800" dirty="0" smtClean="0"/>
              <a:t>prudent…. hath</a:t>
            </a:r>
            <a:r>
              <a:rPr lang="en-US" sz="2800" b="1" dirty="0" smtClean="0"/>
              <a:t> </a:t>
            </a:r>
            <a:r>
              <a:rPr lang="en-US" sz="2800" b="1" dirty="0"/>
              <a:t>not God made foolish the wisdom of this </a:t>
            </a:r>
            <a:r>
              <a:rPr lang="en-US" sz="2800" b="1" dirty="0" smtClean="0"/>
              <a:t>world</a:t>
            </a:r>
            <a:r>
              <a:rPr lang="en-US" sz="2800" dirty="0" smtClean="0"/>
              <a:t>? </a:t>
            </a:r>
            <a:r>
              <a:rPr lang="en-US" sz="2800" b="1" u="sng" dirty="0" smtClean="0"/>
              <a:t>For after that in the </a:t>
            </a:r>
            <a:r>
              <a:rPr lang="en-US" sz="2800" b="1" u="sng" dirty="0"/>
              <a:t>wisdom of God the world by wisdom knew not </a:t>
            </a:r>
            <a:r>
              <a:rPr lang="en-US" sz="2800" b="1" u="sng" dirty="0" smtClean="0"/>
              <a:t>God ….</a:t>
            </a:r>
          </a:p>
          <a:p>
            <a:pPr marL="118872" indent="0" fontAlgn="auto">
              <a:spcBef>
                <a:spcPts val="0"/>
              </a:spcBef>
              <a:spcAft>
                <a:spcPts val="0"/>
              </a:spcAft>
              <a:buClrTx/>
              <a:buNone/>
              <a:defRPr/>
            </a:pPr>
            <a:endParaRPr lang="en-US" sz="500" b="1" u="sng" dirty="0" smtClean="0">
              <a:solidFill>
                <a:srgbClr val="FF0000"/>
              </a:solidFill>
            </a:endParaRPr>
          </a:p>
          <a:p>
            <a:pPr marL="118872" indent="0" fontAlgn="auto">
              <a:spcBef>
                <a:spcPts val="0"/>
              </a:spcBef>
              <a:spcAft>
                <a:spcPts val="0"/>
              </a:spcAft>
              <a:buClrTx/>
              <a:buNone/>
              <a:defRPr/>
            </a:pPr>
            <a:endParaRPr lang="en-US" sz="600" b="1" dirty="0" smtClean="0">
              <a:solidFill>
                <a:srgbClr val="FF0000"/>
              </a:solidFill>
            </a:endParaRPr>
          </a:p>
          <a:p>
            <a:pPr marL="118872" indent="0" fontAlgn="auto">
              <a:spcBef>
                <a:spcPts val="0"/>
              </a:spcBef>
              <a:spcAft>
                <a:spcPts val="0"/>
              </a:spcAft>
              <a:buClrTx/>
              <a:buNone/>
              <a:defRPr/>
            </a:pPr>
            <a:r>
              <a:rPr lang="en-US" sz="2800" b="1" dirty="0" smtClean="0">
                <a:solidFill>
                  <a:srgbClr val="FF0000"/>
                </a:solidFill>
              </a:rPr>
              <a:t>1.Cor.1:25-26 </a:t>
            </a:r>
            <a:r>
              <a:rPr lang="en-US" sz="2800" b="1" dirty="0" smtClean="0"/>
              <a:t>Because </a:t>
            </a:r>
            <a:r>
              <a:rPr lang="en-US" sz="2800" b="1" dirty="0"/>
              <a:t>the foolishness of God is wiser than men</a:t>
            </a:r>
            <a:r>
              <a:rPr lang="en-US" sz="2800" dirty="0"/>
              <a:t>; and the weakness of God is stronger than </a:t>
            </a:r>
            <a:r>
              <a:rPr lang="en-US" sz="2800" dirty="0" smtClean="0"/>
              <a:t>men. </a:t>
            </a:r>
            <a:r>
              <a:rPr lang="en-US" sz="2800" u="sng" dirty="0" smtClean="0"/>
              <a:t>For </a:t>
            </a:r>
            <a:r>
              <a:rPr lang="en-US" sz="2800" u="sng" dirty="0"/>
              <a:t>ye see your calling, brethren, how that not many </a:t>
            </a:r>
            <a:r>
              <a:rPr lang="en-US" sz="2800" u="sng" dirty="0" smtClean="0"/>
              <a:t>wise </a:t>
            </a:r>
            <a:r>
              <a:rPr lang="en-US" sz="2800" u="sng" dirty="0"/>
              <a:t>men after the flesh, not many mighty, not many noble, </a:t>
            </a:r>
            <a:r>
              <a:rPr lang="en-US" sz="2800" u="sng" dirty="0" smtClean="0"/>
              <a:t>are called</a:t>
            </a:r>
            <a:r>
              <a:rPr lang="en-US" sz="2400" dirty="0" smtClean="0"/>
              <a:t>:</a:t>
            </a:r>
          </a:p>
          <a:p>
            <a:pPr marL="438912" indent="-320040" fontAlgn="auto">
              <a:spcBef>
                <a:spcPts val="0"/>
              </a:spcBef>
              <a:spcAft>
                <a:spcPts val="0"/>
              </a:spcAft>
              <a:buFont typeface="Wingdings 2"/>
              <a:buNone/>
              <a:defRPr/>
            </a:pPr>
            <a:endParaRPr lang="en-US" sz="1300" dirty="0" smtClean="0"/>
          </a:p>
          <a:p>
            <a:pPr marL="438912" indent="-320040" fontAlgn="auto">
              <a:spcBef>
                <a:spcPts val="0"/>
              </a:spcBef>
              <a:spcAft>
                <a:spcPts val="0"/>
              </a:spcAft>
              <a:buFont typeface="Wingdings 2"/>
              <a:buNone/>
              <a:defRPr/>
            </a:pPr>
            <a:r>
              <a:rPr lang="en-US" sz="2600" dirty="0" smtClean="0">
                <a:solidFill>
                  <a:srgbClr val="0070C0"/>
                </a:solidFill>
              </a:rPr>
              <a:t>Do we really appreciate the issues, and the dangers of human wisdom &amp; philosophy? </a:t>
            </a:r>
          </a:p>
          <a:p>
            <a:pPr marL="438912" indent="-320040" fontAlgn="auto">
              <a:spcBef>
                <a:spcPts val="0"/>
              </a:spcBef>
              <a:spcAft>
                <a:spcPts val="0"/>
              </a:spcAft>
              <a:buNone/>
              <a:defRPr/>
            </a:pPr>
            <a:r>
              <a:rPr lang="en-US" sz="1700" dirty="0" smtClean="0"/>
              <a:t>Philosophy Professor @ Yale (Tamar </a:t>
            </a:r>
            <a:r>
              <a:rPr lang="en-US" sz="1700" dirty="0" err="1" smtClean="0"/>
              <a:t>Gendler</a:t>
            </a:r>
            <a:r>
              <a:rPr lang="en-US" sz="1700" dirty="0" smtClean="0"/>
              <a:t>) </a:t>
            </a:r>
            <a:r>
              <a:rPr lang="en-US" sz="1200" dirty="0" smtClean="0"/>
              <a:t>– http</a:t>
            </a:r>
            <a:r>
              <a:rPr lang="en-US" sz="1200" dirty="0"/>
              <a:t>://</a:t>
            </a:r>
            <a:r>
              <a:rPr lang="en-US" sz="1200" dirty="0" smtClean="0"/>
              <a:t>www.youtube.com/watch?v=xTGc1Pyp-Jc&amp;list=PL3F6BC200B2930084&amp;index=2</a:t>
            </a:r>
            <a:endParaRPr lang="en-US" sz="1200" dirty="0"/>
          </a:p>
          <a:p>
            <a:pPr marL="438912" indent="-320040" fontAlgn="auto">
              <a:spcBef>
                <a:spcPts val="0"/>
              </a:spcBef>
              <a:spcAft>
                <a:spcPts val="0"/>
              </a:spcAft>
              <a:buFont typeface="Wingdings 2"/>
              <a:buNone/>
              <a:defRPr/>
            </a:pPr>
            <a:endParaRPr lang="en-US" sz="1200" dirty="0" smtClean="0"/>
          </a:p>
          <a:p>
            <a:pPr marL="438912" indent="-320040" fontAlgn="auto">
              <a:spcBef>
                <a:spcPts val="0"/>
              </a:spcBef>
              <a:spcAft>
                <a:spcPts val="0"/>
              </a:spcAft>
              <a:buNone/>
              <a:defRPr/>
            </a:pPr>
            <a:r>
              <a:rPr lang="en-US" sz="2600" dirty="0" smtClean="0">
                <a:solidFill>
                  <a:srgbClr val="0070C0"/>
                </a:solidFill>
              </a:rPr>
              <a:t>“</a:t>
            </a:r>
            <a:r>
              <a:rPr lang="en-US" sz="2600" dirty="0">
                <a:solidFill>
                  <a:srgbClr val="0070C0"/>
                </a:solidFill>
              </a:rPr>
              <a:t>No educated person in the western world in the last 2,500 years was not influenced by the thoughts and the framework of understanding that Plato provided</a:t>
            </a:r>
            <a:r>
              <a:rPr lang="en-US" sz="2600" dirty="0" smtClean="0">
                <a:solidFill>
                  <a:srgbClr val="0070C0"/>
                </a:solidFill>
              </a:rPr>
              <a:t>”.</a:t>
            </a:r>
            <a:r>
              <a:rPr lang="en-US" sz="2600" dirty="0"/>
              <a:t> </a:t>
            </a:r>
          </a:p>
        </p:txBody>
      </p:sp>
    </p:spTree>
    <p:extLst>
      <p:ext uri="{BB962C8B-B14F-4D97-AF65-F5344CB8AC3E}">
        <p14:creationId xmlns:p14="http://schemas.microsoft.com/office/powerpoint/2010/main" val="5242155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500"/>
                                        <p:tgtEl>
                                          <p:spTgt spid="3">
                                            <p:txEl>
                                              <p:pRg st="12" end="1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animEffect transition="in" filter="fade">
                                      <p:cBhvr>
                                        <p:cTn id="31" dur="500"/>
                                        <p:tgtEl>
                                          <p:spTgt spid="3">
                                            <p:txEl>
                                              <p:pRg st="13" end="1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5" end="15"/>
                                            </p:txEl>
                                          </p:spTgt>
                                        </p:tgtEl>
                                        <p:attrNameLst>
                                          <p:attrName>style.visibility</p:attrName>
                                        </p:attrNameLst>
                                      </p:cBhvr>
                                      <p:to>
                                        <p:strVal val="visible"/>
                                      </p:to>
                                    </p:set>
                                    <p:animEffect transition="in" filter="fade">
                                      <p:cBhvr>
                                        <p:cTn id="34"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lstStyle/>
          <a:p>
            <a:pPr fontAlgn="auto">
              <a:spcAft>
                <a:spcPts val="0"/>
              </a:spcAft>
              <a:defRPr/>
            </a:pPr>
            <a:r>
              <a:rPr lang="en-US" dirty="0" smtClean="0">
                <a:solidFill>
                  <a:schemeClr val="accent1">
                    <a:satMod val="150000"/>
                  </a:schemeClr>
                </a:solidFill>
              </a:rPr>
              <a:t>Why could they not hear ?            1/2</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85000" lnSpcReduction="20000"/>
          </a:bodyPr>
          <a:lstStyle/>
          <a:p>
            <a:pPr marL="438912" indent="-320040" fontAlgn="auto">
              <a:spcBef>
                <a:spcPts val="0"/>
              </a:spcBef>
              <a:spcAft>
                <a:spcPts val="0"/>
              </a:spcAft>
              <a:buFont typeface="Wingdings 2"/>
              <a:buNone/>
              <a:defRPr/>
            </a:pPr>
            <a:r>
              <a:rPr lang="en-US" sz="2800" dirty="0" smtClean="0"/>
              <a:t>Jesus asks his contemporaries, who were men of Biblical learning -</a:t>
            </a:r>
          </a:p>
          <a:p>
            <a:pPr marL="438912" indent="-320040" fontAlgn="auto">
              <a:spcBef>
                <a:spcPts val="0"/>
              </a:spcBef>
              <a:spcAft>
                <a:spcPts val="0"/>
              </a:spcAft>
              <a:buFont typeface="Wingdings 2"/>
              <a:buNone/>
              <a:defRPr/>
            </a:pPr>
            <a:endParaRPr lang="en-US" sz="1200" dirty="0"/>
          </a:p>
          <a:p>
            <a:pPr marL="438912" indent="-320040" fontAlgn="auto">
              <a:lnSpc>
                <a:spcPct val="120000"/>
              </a:lnSpc>
              <a:spcBef>
                <a:spcPts val="0"/>
              </a:spcBef>
              <a:spcAft>
                <a:spcPts val="0"/>
              </a:spcAft>
              <a:buFont typeface="Wingdings 2"/>
              <a:buNone/>
              <a:defRPr/>
            </a:pPr>
            <a:r>
              <a:rPr lang="en-US" sz="2800" dirty="0" smtClean="0"/>
              <a:t>“</a:t>
            </a:r>
            <a:r>
              <a:rPr lang="en-US" sz="3300" b="1" u="sng" dirty="0" smtClean="0"/>
              <a:t>Why do ye not understand my speech</a:t>
            </a:r>
            <a:r>
              <a:rPr lang="en-US" sz="3300" dirty="0" smtClean="0"/>
              <a:t>? </a:t>
            </a:r>
            <a:r>
              <a:rPr lang="en-US" sz="3300" u="sng" dirty="0" smtClean="0"/>
              <a:t>Even because ye cannot hear my word</a:t>
            </a:r>
            <a:r>
              <a:rPr lang="en-US" sz="2800" u="sng" dirty="0" smtClean="0"/>
              <a:t>.</a:t>
            </a:r>
          </a:p>
          <a:p>
            <a:pPr marL="438912" indent="-320040" fontAlgn="auto">
              <a:lnSpc>
                <a:spcPct val="120000"/>
              </a:lnSpc>
              <a:spcBef>
                <a:spcPts val="0"/>
              </a:spcBef>
              <a:spcAft>
                <a:spcPts val="0"/>
              </a:spcAft>
              <a:buFont typeface="Wingdings 2"/>
              <a:buNone/>
              <a:defRPr/>
            </a:pPr>
            <a:r>
              <a:rPr lang="en-US" sz="2800" b="1" u="sng" dirty="0" smtClean="0"/>
              <a:t>Ye are of your father the devil</a:t>
            </a:r>
            <a:r>
              <a:rPr lang="en-US" sz="2800" dirty="0" smtClean="0"/>
              <a:t>, </a:t>
            </a:r>
            <a:r>
              <a:rPr lang="en-US" sz="2800" b="1" u="sng" dirty="0" smtClean="0"/>
              <a:t>and the lusts of your father ye will do</a:t>
            </a:r>
            <a:r>
              <a:rPr lang="en-US" sz="2800" dirty="0" smtClean="0"/>
              <a:t>. He was a murderer from the beginning, and abode not in the truth, because there is no truth in him. </a:t>
            </a:r>
            <a:r>
              <a:rPr lang="en-US" sz="2800" b="1" u="sng" dirty="0" smtClean="0"/>
              <a:t>When he </a:t>
            </a:r>
            <a:r>
              <a:rPr lang="en-US" sz="2800" b="1" u="sng" dirty="0" err="1" smtClean="0"/>
              <a:t>speaketh</a:t>
            </a:r>
            <a:r>
              <a:rPr lang="en-US" sz="2800" b="1" u="sng" dirty="0" smtClean="0"/>
              <a:t> a lie, he </a:t>
            </a:r>
            <a:r>
              <a:rPr lang="en-US" sz="2800" b="1" u="sng" dirty="0" err="1" smtClean="0"/>
              <a:t>speaketh</a:t>
            </a:r>
            <a:r>
              <a:rPr lang="en-US" sz="2800" b="1" u="sng" dirty="0" smtClean="0"/>
              <a:t> of his own: for he is a liar, and the father of it. </a:t>
            </a:r>
          </a:p>
          <a:p>
            <a:pPr marL="438912" indent="-320040" fontAlgn="auto">
              <a:lnSpc>
                <a:spcPct val="120000"/>
              </a:lnSpc>
              <a:spcBef>
                <a:spcPts val="0"/>
              </a:spcBef>
              <a:spcAft>
                <a:spcPts val="0"/>
              </a:spcAft>
              <a:buFont typeface="Wingdings 2"/>
              <a:buNone/>
              <a:defRPr/>
            </a:pPr>
            <a:r>
              <a:rPr lang="en-US" sz="2800" dirty="0" smtClean="0"/>
              <a:t>And because I tell you </a:t>
            </a:r>
            <a:r>
              <a:rPr lang="en-US" sz="2800" b="1" u="sng" dirty="0" smtClean="0"/>
              <a:t>the truth</a:t>
            </a:r>
            <a:r>
              <a:rPr lang="en-US" sz="2800" dirty="0" smtClean="0"/>
              <a:t>, ye believe me not.”  </a:t>
            </a:r>
            <a:r>
              <a:rPr lang="en-US" sz="2800" b="1" dirty="0" smtClean="0"/>
              <a:t>        </a:t>
            </a:r>
            <a:r>
              <a:rPr lang="en-US" sz="2800" b="1" dirty="0" smtClean="0">
                <a:solidFill>
                  <a:srgbClr val="FF0000"/>
                </a:solidFill>
              </a:rPr>
              <a:t>John.8:43-45</a:t>
            </a:r>
          </a:p>
          <a:p>
            <a:pPr marL="438912" indent="-320040" fontAlgn="auto">
              <a:spcBef>
                <a:spcPts val="0"/>
              </a:spcBef>
              <a:spcAft>
                <a:spcPts val="0"/>
              </a:spcAft>
              <a:buFont typeface="Wingdings 2"/>
              <a:buNone/>
              <a:defRPr/>
            </a:pPr>
            <a:endParaRPr lang="en-US" sz="900" b="1" dirty="0" smtClean="0">
              <a:solidFill>
                <a:srgbClr val="FF0000"/>
              </a:solidFill>
            </a:endParaRPr>
          </a:p>
          <a:p>
            <a:pPr marL="438912" indent="-320040" fontAlgn="auto">
              <a:spcBef>
                <a:spcPts val="0"/>
              </a:spcBef>
              <a:spcAft>
                <a:spcPts val="0"/>
              </a:spcAft>
              <a:buFont typeface="Wingdings 2"/>
              <a:buNone/>
              <a:defRPr/>
            </a:pPr>
            <a:r>
              <a:rPr lang="en-US" sz="2800" dirty="0" smtClean="0">
                <a:solidFill>
                  <a:srgbClr val="0070C0"/>
                </a:solidFill>
              </a:rPr>
              <a:t>They could not understand Jesus words because of </a:t>
            </a:r>
            <a:r>
              <a:rPr lang="en-US" sz="2800" b="1" dirty="0" smtClean="0">
                <a:solidFill>
                  <a:srgbClr val="0070C0"/>
                </a:solidFill>
              </a:rPr>
              <a:t>a wrong understanding &amp; conception of God &amp; his ways</a:t>
            </a:r>
            <a:r>
              <a:rPr lang="en-US" sz="2800" dirty="0" smtClean="0">
                <a:solidFill>
                  <a:srgbClr val="0070C0"/>
                </a:solidFill>
              </a:rPr>
              <a:t>, and because </a:t>
            </a:r>
            <a:r>
              <a:rPr lang="en-US" sz="2800" b="1" dirty="0" smtClean="0">
                <a:solidFill>
                  <a:srgbClr val="0070C0"/>
                </a:solidFill>
              </a:rPr>
              <a:t>they were moved or motivated by natural reasoning &amp; thinking. </a:t>
            </a:r>
          </a:p>
          <a:p>
            <a:pPr marL="438912" indent="-320040" fontAlgn="auto">
              <a:spcBef>
                <a:spcPts val="0"/>
              </a:spcBef>
              <a:spcAft>
                <a:spcPts val="0"/>
              </a:spcAft>
              <a:buFont typeface="Wingdings 2"/>
              <a:buNone/>
              <a:defRPr/>
            </a:pPr>
            <a:endParaRPr lang="en-US" sz="11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This made them </a:t>
            </a:r>
            <a:r>
              <a:rPr lang="en-US" sz="2800" b="1" dirty="0" smtClean="0">
                <a:solidFill>
                  <a:srgbClr val="0070C0"/>
                </a:solidFill>
              </a:rPr>
              <a:t>the seed of the serpent</a:t>
            </a:r>
            <a:r>
              <a:rPr lang="en-US" sz="2800" dirty="0" smtClean="0">
                <a:solidFill>
                  <a:srgbClr val="0070C0"/>
                </a:solidFill>
              </a:rPr>
              <a:t>, their spiritual father … because </a:t>
            </a:r>
            <a:r>
              <a:rPr lang="en-US" sz="2800" b="1" dirty="0" smtClean="0">
                <a:solidFill>
                  <a:srgbClr val="0070C0"/>
                </a:solidFill>
              </a:rPr>
              <a:t>they thought like him &amp; behaved like him</a:t>
            </a:r>
            <a:r>
              <a:rPr lang="en-US" sz="2800" dirty="0" smtClean="0">
                <a:solidFill>
                  <a:srgbClr val="0070C0"/>
                </a:solidFill>
              </a:rPr>
              <a:t>. </a:t>
            </a:r>
          </a:p>
          <a:p>
            <a:pPr marL="438912" indent="-320040" fontAlgn="auto">
              <a:spcBef>
                <a:spcPts val="0"/>
              </a:spcBef>
              <a:spcAft>
                <a:spcPts val="0"/>
              </a:spcAft>
              <a:buFont typeface="Wingdings 2"/>
              <a:buNone/>
              <a:defRPr/>
            </a:pPr>
            <a:r>
              <a:rPr lang="en-US" sz="2800" dirty="0" smtClean="0">
                <a:solidFill>
                  <a:srgbClr val="0070C0"/>
                </a:solidFill>
              </a:rPr>
              <a:t>What really was the problem with the serpents reasoning????</a:t>
            </a: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b="1"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1408176"/>
          </a:xfrm>
        </p:spPr>
        <p:txBody>
          <a:bodyPr>
            <a:normAutofit fontScale="90000"/>
          </a:bodyPr>
          <a:lstStyle/>
          <a:p>
            <a:pPr fontAlgn="auto">
              <a:spcAft>
                <a:spcPts val="0"/>
              </a:spcAft>
              <a:defRPr/>
            </a:pPr>
            <a:r>
              <a:rPr lang="en-US" dirty="0" smtClean="0">
                <a:solidFill>
                  <a:schemeClr val="accent1">
                    <a:satMod val="150000"/>
                  </a:schemeClr>
                </a:solidFill>
              </a:rPr>
              <a:t>A mixture of truth and error = the serpent’s lie (plausible reasoning)  2/2</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438912" indent="-320040" fontAlgn="auto">
              <a:spcBef>
                <a:spcPts val="0"/>
              </a:spcBef>
              <a:spcAft>
                <a:spcPts val="0"/>
              </a:spcAft>
              <a:buFont typeface="Wingdings 2"/>
              <a:buNone/>
              <a:defRPr/>
            </a:pPr>
            <a:r>
              <a:rPr lang="en-US" sz="2800" dirty="0" smtClean="0"/>
              <a:t>Notice the words of the serpent in the garden. This is the context Jesus is referring to in </a:t>
            </a:r>
            <a:r>
              <a:rPr lang="en-US" sz="2800" dirty="0" smtClean="0">
                <a:solidFill>
                  <a:srgbClr val="FF0000"/>
                </a:solidFill>
              </a:rPr>
              <a:t>John.8:44</a:t>
            </a:r>
            <a:r>
              <a:rPr lang="en-US" sz="2800" dirty="0" smtClean="0"/>
              <a:t>.</a:t>
            </a:r>
          </a:p>
          <a:p>
            <a:pPr marL="438912" indent="-320040" fontAlgn="auto">
              <a:spcBef>
                <a:spcPts val="0"/>
              </a:spcBef>
              <a:spcAft>
                <a:spcPts val="0"/>
              </a:spcAft>
              <a:buFont typeface="Wingdings 2"/>
              <a:buNone/>
              <a:defRPr/>
            </a:pPr>
            <a:endParaRPr lang="en-US" sz="1200" dirty="0" smtClean="0"/>
          </a:p>
          <a:p>
            <a:pPr marL="438912" indent="-320040" fontAlgn="auto">
              <a:spcBef>
                <a:spcPts val="0"/>
              </a:spcBef>
              <a:spcAft>
                <a:spcPts val="0"/>
              </a:spcAft>
              <a:buFont typeface="Wingdings 2"/>
              <a:buNone/>
              <a:defRPr/>
            </a:pPr>
            <a:r>
              <a:rPr lang="en-US" sz="2800" dirty="0" smtClean="0"/>
              <a:t>“And the serpent said unto the woman, Ye shall </a:t>
            </a:r>
            <a:r>
              <a:rPr lang="en-US" sz="2800" b="1" dirty="0" smtClean="0"/>
              <a:t>not surely die</a:t>
            </a:r>
            <a:r>
              <a:rPr lang="en-US" sz="2800" dirty="0" smtClean="0"/>
              <a:t>: For God doth know that in the day ye eat thereof, then your eyes shall be opened, </a:t>
            </a:r>
            <a:r>
              <a:rPr lang="en-US" b="1" u="sng" dirty="0" smtClean="0"/>
              <a:t>and ye shall be as gods</a:t>
            </a:r>
            <a:r>
              <a:rPr lang="en-US" sz="2800" dirty="0" smtClean="0"/>
              <a:t>, knowing good and evil.”  </a:t>
            </a:r>
            <a:r>
              <a:rPr lang="en-US" sz="2800" b="1" dirty="0" smtClean="0">
                <a:solidFill>
                  <a:srgbClr val="FF0000"/>
                </a:solidFill>
              </a:rPr>
              <a:t>Gen.3:4-5</a:t>
            </a:r>
          </a:p>
          <a:p>
            <a:pPr marL="438912" indent="-320040" fontAlgn="auto">
              <a:spcBef>
                <a:spcPts val="0"/>
              </a:spcBef>
              <a:spcAft>
                <a:spcPts val="0"/>
              </a:spcAft>
              <a:buFont typeface="Wingdings 2"/>
              <a:buNone/>
              <a:defRPr/>
            </a:pPr>
            <a:endParaRPr lang="en-US" sz="12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God’s purpose with man was clearly declared in </a:t>
            </a:r>
            <a:r>
              <a:rPr lang="en-US" sz="2800" dirty="0" smtClean="0">
                <a:solidFill>
                  <a:srgbClr val="FF0000"/>
                </a:solidFill>
              </a:rPr>
              <a:t>Gen.1:26-28</a:t>
            </a:r>
            <a:r>
              <a:rPr lang="en-US" sz="2800" dirty="0" smtClean="0">
                <a:solidFill>
                  <a:srgbClr val="0070C0"/>
                </a:solidFill>
              </a:rPr>
              <a:t>. </a:t>
            </a:r>
            <a:r>
              <a:rPr lang="en-US" b="1" dirty="0" smtClean="0">
                <a:solidFill>
                  <a:srgbClr val="0070C0"/>
                </a:solidFill>
              </a:rPr>
              <a:t>His intention was to make man in his image and likeness</a:t>
            </a:r>
            <a:r>
              <a:rPr lang="en-US" sz="2800" dirty="0" smtClean="0">
                <a:solidFill>
                  <a:srgbClr val="0070C0"/>
                </a:solidFill>
              </a:rPr>
              <a:t>. </a:t>
            </a:r>
          </a:p>
          <a:p>
            <a:pPr marL="438912" indent="-320040" fontAlgn="auto">
              <a:spcBef>
                <a:spcPts val="0"/>
              </a:spcBef>
              <a:spcAft>
                <a:spcPts val="0"/>
              </a:spcAft>
              <a:buFont typeface="Wingdings 2"/>
              <a:buNone/>
              <a:defRPr/>
            </a:pPr>
            <a:endParaRPr lang="en-US" sz="10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The serpent along with all creation knew that purpose. Like all his successors (or seed), he was moved by another spirit and reasoned another way. </a:t>
            </a:r>
            <a:r>
              <a:rPr lang="en-US" sz="2800" b="1" u="sng" dirty="0" smtClean="0">
                <a:solidFill>
                  <a:srgbClr val="0070C0"/>
                </a:solidFill>
              </a:rPr>
              <a:t>God’s word held no special weight or authority above his own opinion</a:t>
            </a:r>
            <a:r>
              <a:rPr lang="en-US" sz="2800" dirty="0" smtClean="0">
                <a:solidFill>
                  <a:srgbClr val="0070C0"/>
                </a:solidFill>
              </a:rPr>
              <a:t>.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God’s truth mixed with untruths is the real challenge. </a:t>
            </a:r>
            <a:r>
              <a:rPr lang="en-US" sz="2800" b="1" dirty="0" smtClean="0">
                <a:solidFill>
                  <a:srgbClr val="0070C0"/>
                </a:solidFill>
              </a:rPr>
              <a:t>Lies often excite our baser  instincts (Lusts)</a:t>
            </a:r>
            <a:r>
              <a:rPr lang="en-US" sz="2800" dirty="0" smtClean="0">
                <a:solidFill>
                  <a:srgbClr val="0070C0"/>
                </a:solidFill>
              </a:rPr>
              <a:t>, just as it did Eve’s, even though it could be argued that her intentions were good. The same is true for all false teachers, and all who believe lies, irrespective of their intentions (Read </a:t>
            </a:r>
            <a:r>
              <a:rPr lang="en-US" sz="2800" b="1" dirty="0" smtClean="0">
                <a:solidFill>
                  <a:srgbClr val="FF0000"/>
                </a:solidFill>
              </a:rPr>
              <a:t>Rev.22:15</a:t>
            </a:r>
            <a:r>
              <a:rPr lang="en-US" sz="2800" dirty="0" smtClean="0">
                <a:solidFill>
                  <a:srgbClr val="0070C0"/>
                </a:solidFill>
              </a:rPr>
              <a:t>)</a:t>
            </a:r>
          </a:p>
          <a:p>
            <a:pPr marL="438912" indent="-320040" fontAlgn="auto">
              <a:spcBef>
                <a:spcPts val="0"/>
              </a:spcBef>
              <a:spcAft>
                <a:spcPts val="0"/>
              </a:spcAft>
              <a:buFont typeface="Wingdings 2"/>
              <a:buNone/>
              <a:defRPr/>
            </a:pPr>
            <a:endParaRPr lang="en-US" sz="1000" b="1" dirty="0" smtClean="0">
              <a:solidFill>
                <a:srgbClr val="0070C0"/>
              </a:solidFill>
            </a:endParaRPr>
          </a:p>
          <a:p>
            <a:pPr marL="438912" indent="-320040" fontAlgn="auto">
              <a:spcBef>
                <a:spcPts val="0"/>
              </a:spcBef>
              <a:spcAft>
                <a:spcPts val="0"/>
              </a:spcAft>
              <a:buFont typeface="Wingdings 2"/>
              <a:buNone/>
              <a:defRPr/>
            </a:pPr>
            <a:r>
              <a:rPr lang="en-US" sz="2800" b="1" dirty="0" smtClean="0">
                <a:solidFill>
                  <a:srgbClr val="0070C0"/>
                </a:solidFill>
              </a:rPr>
              <a:t>Here is the challenge to be faced. </a:t>
            </a:r>
            <a:r>
              <a:rPr lang="en-US" sz="2800" b="1" u="sng" dirty="0" smtClean="0">
                <a:solidFill>
                  <a:srgbClr val="0070C0"/>
                </a:solidFill>
              </a:rPr>
              <a:t>Are we moved by God’s spirit</a:t>
            </a:r>
            <a:r>
              <a:rPr lang="en-US" sz="2800" b="1" dirty="0" smtClean="0">
                <a:solidFill>
                  <a:srgbClr val="0070C0"/>
                </a:solidFill>
              </a:rPr>
              <a:t>, or </a:t>
            </a:r>
            <a:r>
              <a:rPr lang="en-US" sz="2800" b="1" u="sng" dirty="0" smtClean="0">
                <a:solidFill>
                  <a:srgbClr val="0070C0"/>
                </a:solidFill>
              </a:rPr>
              <a:t>by human reasoning &amp; rationalism</a:t>
            </a:r>
            <a:r>
              <a:rPr lang="en-US" sz="2800" b="1" dirty="0" smtClean="0">
                <a:solidFill>
                  <a:srgbClr val="0070C0"/>
                </a:solidFill>
              </a:rPr>
              <a:t>, </a:t>
            </a:r>
            <a:r>
              <a:rPr lang="en-US" sz="2800" b="1" u="sng" dirty="0" smtClean="0">
                <a:solidFill>
                  <a:srgbClr val="0070C0"/>
                </a:solidFill>
              </a:rPr>
              <a:t>deceiving us</a:t>
            </a:r>
            <a:r>
              <a:rPr lang="en-US" sz="2800" b="1" dirty="0" smtClean="0">
                <a:solidFill>
                  <a:srgbClr val="0070C0"/>
                </a:solidFill>
              </a:rPr>
              <a:t>, </a:t>
            </a:r>
            <a:r>
              <a:rPr lang="en-US" sz="2800" b="1" u="sng" dirty="0" smtClean="0">
                <a:solidFill>
                  <a:srgbClr val="0070C0"/>
                </a:solidFill>
              </a:rPr>
              <a:t>pretending to be of God</a:t>
            </a:r>
            <a:r>
              <a:rPr lang="en-US" sz="2800" b="1" dirty="0" smtClean="0">
                <a:solidFill>
                  <a:srgbClr val="0070C0"/>
                </a:solidFill>
              </a:rPr>
              <a:t>.</a:t>
            </a:r>
            <a:endParaRPr lang="en-US" sz="2800" b="1" dirty="0" smtClean="0">
              <a:solidFill>
                <a:srgbClr val="FF0000"/>
              </a:solidFill>
            </a:endParaRPr>
          </a:p>
          <a:p>
            <a:pPr marL="438912" indent="-320040" fontAlgn="auto">
              <a:spcBef>
                <a:spcPts val="0"/>
              </a:spcBef>
              <a:spcAft>
                <a:spcPts val="0"/>
              </a:spcAft>
              <a:buFont typeface="Wingdings 2"/>
              <a:buNone/>
              <a:defRPr/>
            </a:pPr>
            <a:endParaRPr lang="en-US" sz="2800" b="1"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fontScale="90000"/>
          </a:bodyPr>
          <a:lstStyle/>
          <a:p>
            <a:pPr fontAlgn="auto">
              <a:spcAft>
                <a:spcPts val="0"/>
              </a:spcAft>
              <a:defRPr/>
            </a:pPr>
            <a:r>
              <a:rPr lang="en-US" dirty="0" smtClean="0">
                <a:solidFill>
                  <a:schemeClr val="accent1">
                    <a:satMod val="150000"/>
                  </a:schemeClr>
                </a:solidFill>
              </a:rPr>
              <a:t>Wrong thinking =&gt; The path to ruin !</a:t>
            </a:r>
            <a:endParaRPr lang="en-US" dirty="0">
              <a:solidFill>
                <a:srgbClr val="FF0000"/>
              </a:solidFill>
            </a:endParaRPr>
          </a:p>
        </p:txBody>
      </p:sp>
      <p:sp>
        <p:nvSpPr>
          <p:cNvPr id="3" name="Content Placeholder 2"/>
          <p:cNvSpPr>
            <a:spLocks noGrp="1"/>
          </p:cNvSpPr>
          <p:nvPr>
            <p:ph idx="1"/>
          </p:nvPr>
        </p:nvSpPr>
        <p:spPr>
          <a:xfrm>
            <a:off x="0" y="1571625"/>
            <a:ext cx="9144000" cy="5286375"/>
          </a:xfrm>
        </p:spPr>
        <p:txBody>
          <a:bodyPr rtlCol="0">
            <a:normAutofit fontScale="85000" lnSpcReduction="20000"/>
          </a:bodyPr>
          <a:lstStyle/>
          <a:p>
            <a:pPr marL="438912" indent="-320040" fontAlgn="auto">
              <a:spcBef>
                <a:spcPts val="0"/>
              </a:spcBef>
              <a:spcAft>
                <a:spcPts val="0"/>
              </a:spcAft>
              <a:buFont typeface="Wingdings 2"/>
              <a:buNone/>
              <a:defRPr/>
            </a:pPr>
            <a:r>
              <a:rPr lang="en-US" sz="2800" dirty="0" smtClean="0"/>
              <a:t>Hear what Paul says -  </a:t>
            </a:r>
            <a:r>
              <a:rPr lang="en-US" sz="5200" b="1" dirty="0" smtClean="0">
                <a:solidFill>
                  <a:srgbClr val="FF0000"/>
                </a:solidFill>
              </a:rPr>
              <a:t>Rom.1:21-28</a:t>
            </a:r>
            <a:endParaRPr lang="en-US" sz="5200" b="1"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r>
              <a:rPr lang="en-US" sz="2800" dirty="0" smtClean="0"/>
              <a:t>Remember the steady path downwards from the truth  – </a:t>
            </a:r>
          </a:p>
          <a:p>
            <a:pPr marL="438912" indent="-320040" fontAlgn="auto">
              <a:spcBef>
                <a:spcPts val="0"/>
              </a:spcBef>
              <a:spcAft>
                <a:spcPts val="0"/>
              </a:spcAft>
              <a:buFont typeface="Wingdings 2"/>
              <a:buNone/>
              <a:defRPr/>
            </a:pPr>
            <a:endParaRPr lang="en-US" sz="2800" dirty="0" smtClean="0"/>
          </a:p>
          <a:p>
            <a:pPr marL="633222" indent="-514350" fontAlgn="auto">
              <a:lnSpc>
                <a:spcPct val="120000"/>
              </a:lnSpc>
              <a:spcBef>
                <a:spcPts val="0"/>
              </a:spcBef>
              <a:spcAft>
                <a:spcPts val="0"/>
              </a:spcAft>
              <a:buClrTx/>
              <a:buFont typeface="+mj-lt"/>
              <a:buAutoNum type="arabicPeriod"/>
              <a:defRPr/>
            </a:pPr>
            <a:r>
              <a:rPr lang="en-US" sz="2800" dirty="0" smtClean="0"/>
              <a:t>Thankless, they became vain in their imagination</a:t>
            </a:r>
          </a:p>
          <a:p>
            <a:pPr marL="633222" indent="-514350" fontAlgn="auto">
              <a:lnSpc>
                <a:spcPct val="120000"/>
              </a:lnSpc>
              <a:spcBef>
                <a:spcPts val="0"/>
              </a:spcBef>
              <a:spcAft>
                <a:spcPts val="0"/>
              </a:spcAft>
              <a:buClrTx/>
              <a:buFont typeface="+mj-lt"/>
              <a:buAutoNum type="arabicPeriod"/>
              <a:defRPr/>
            </a:pPr>
            <a:r>
              <a:rPr lang="en-US" sz="2800" dirty="0" smtClean="0">
                <a:solidFill>
                  <a:srgbClr val="0070C0"/>
                </a:solidFill>
              </a:rPr>
              <a:t>Professing themselves to be wise, they became fools</a:t>
            </a:r>
          </a:p>
          <a:p>
            <a:pPr marL="633222" indent="-514350" fontAlgn="auto">
              <a:lnSpc>
                <a:spcPct val="120000"/>
              </a:lnSpc>
              <a:spcBef>
                <a:spcPts val="0"/>
              </a:spcBef>
              <a:spcAft>
                <a:spcPts val="0"/>
              </a:spcAft>
              <a:buClrTx/>
              <a:buFont typeface="+mj-lt"/>
              <a:buAutoNum type="arabicPeriod"/>
              <a:defRPr/>
            </a:pPr>
            <a:r>
              <a:rPr lang="en-US" sz="2800" dirty="0" smtClean="0"/>
              <a:t>Changed the glory of God into an image of corruptible things</a:t>
            </a:r>
          </a:p>
          <a:p>
            <a:pPr marL="633222" indent="-514350" fontAlgn="auto">
              <a:lnSpc>
                <a:spcPct val="120000"/>
              </a:lnSpc>
              <a:spcBef>
                <a:spcPts val="0"/>
              </a:spcBef>
              <a:spcAft>
                <a:spcPts val="0"/>
              </a:spcAft>
              <a:buClrTx/>
              <a:buFont typeface="+mj-lt"/>
              <a:buAutoNum type="arabicPeriod"/>
              <a:defRPr/>
            </a:pPr>
            <a:r>
              <a:rPr lang="en-US" sz="2800" dirty="0" smtClean="0">
                <a:solidFill>
                  <a:srgbClr val="0070C0"/>
                </a:solidFill>
              </a:rPr>
              <a:t>God gave them up to uncleanness, through their lusts</a:t>
            </a:r>
          </a:p>
          <a:p>
            <a:pPr marL="633222" indent="-514350" fontAlgn="auto">
              <a:lnSpc>
                <a:spcPct val="120000"/>
              </a:lnSpc>
              <a:spcBef>
                <a:spcPts val="0"/>
              </a:spcBef>
              <a:spcAft>
                <a:spcPts val="0"/>
              </a:spcAft>
              <a:buClrTx/>
              <a:buFont typeface="+mj-lt"/>
              <a:buAutoNum type="arabicPeriod"/>
              <a:defRPr/>
            </a:pPr>
            <a:r>
              <a:rPr lang="en-US" sz="2800" b="1" dirty="0" smtClean="0"/>
              <a:t>They changed the truth into a lie </a:t>
            </a:r>
            <a:r>
              <a:rPr lang="en-US" sz="2800" dirty="0" smtClean="0"/>
              <a:t>– (to justify disobedience)</a:t>
            </a:r>
          </a:p>
          <a:p>
            <a:pPr marL="633222" indent="-514350" fontAlgn="auto">
              <a:lnSpc>
                <a:spcPct val="120000"/>
              </a:lnSpc>
              <a:spcBef>
                <a:spcPts val="0"/>
              </a:spcBef>
              <a:spcAft>
                <a:spcPts val="0"/>
              </a:spcAft>
              <a:buClrTx/>
              <a:buFont typeface="+mj-lt"/>
              <a:buAutoNum type="arabicPeriod"/>
              <a:defRPr/>
            </a:pPr>
            <a:r>
              <a:rPr lang="en-US" sz="2800" dirty="0" smtClean="0"/>
              <a:t>Worshipped and served the creature  more than the creator</a:t>
            </a:r>
          </a:p>
          <a:p>
            <a:pPr marL="633222" indent="-514350" fontAlgn="auto">
              <a:lnSpc>
                <a:spcPct val="120000"/>
              </a:lnSpc>
              <a:spcBef>
                <a:spcPts val="0"/>
              </a:spcBef>
              <a:spcAft>
                <a:spcPts val="0"/>
              </a:spcAft>
              <a:buClrTx/>
              <a:buFont typeface="+mj-lt"/>
              <a:buAutoNum type="arabicPeriod"/>
              <a:defRPr/>
            </a:pPr>
            <a:r>
              <a:rPr lang="en-US" sz="2800" dirty="0" smtClean="0">
                <a:solidFill>
                  <a:srgbClr val="0070C0"/>
                </a:solidFill>
              </a:rPr>
              <a:t>God gave them up to vile affections &amp; gross immorality </a:t>
            </a:r>
          </a:p>
          <a:p>
            <a:pPr marL="633222" indent="-514350" fontAlgn="auto">
              <a:spcBef>
                <a:spcPts val="0"/>
              </a:spcBef>
              <a:spcAft>
                <a:spcPts val="0"/>
              </a:spcAft>
              <a:buClrTx/>
              <a:buFont typeface="+mj-lt"/>
              <a:buAutoNum type="arabicPeriod"/>
              <a:defRPr/>
            </a:pPr>
            <a:endParaRPr lang="en-US" sz="2800" dirty="0" smtClean="0">
              <a:solidFill>
                <a:srgbClr val="FF0000"/>
              </a:solidFill>
            </a:endParaRPr>
          </a:p>
          <a:p>
            <a:pPr marL="633222" indent="-514350" fontAlgn="auto">
              <a:spcBef>
                <a:spcPts val="0"/>
              </a:spcBef>
              <a:spcAft>
                <a:spcPts val="0"/>
              </a:spcAft>
              <a:buClrTx/>
              <a:buFont typeface="+mj-lt"/>
              <a:buAutoNum type="arabicPeriod"/>
              <a:defRPr/>
            </a:pPr>
            <a:r>
              <a:rPr lang="en-US" sz="2800" dirty="0" smtClean="0">
                <a:solidFill>
                  <a:srgbClr val="FF0000"/>
                </a:solidFill>
              </a:rPr>
              <a:t>V28</a:t>
            </a:r>
            <a:r>
              <a:rPr lang="en-US" sz="2800" dirty="0" smtClean="0"/>
              <a:t> “And even as they did not like to retain God in their knowledge, God gave them over to a reprobate mind …”</a:t>
            </a: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The Path of Error is often the same !</a:t>
            </a:r>
            <a:endParaRPr lang="en-US" dirty="0">
              <a:solidFill>
                <a:srgbClr val="FF0000"/>
              </a:solidFill>
            </a:endParaRPr>
          </a:p>
        </p:txBody>
      </p:sp>
      <p:sp>
        <p:nvSpPr>
          <p:cNvPr id="3" name="Content Placeholder 2"/>
          <p:cNvSpPr>
            <a:spLocks noGrp="1"/>
          </p:cNvSpPr>
          <p:nvPr>
            <p:ph idx="1"/>
          </p:nvPr>
        </p:nvSpPr>
        <p:spPr>
          <a:xfrm>
            <a:off x="0" y="1412777"/>
            <a:ext cx="9144000" cy="5445224"/>
          </a:xfrm>
        </p:spPr>
        <p:txBody>
          <a:bodyPr rtlCol="0">
            <a:normAutofit fontScale="77500" lnSpcReduction="20000"/>
          </a:bodyPr>
          <a:lstStyle/>
          <a:p>
            <a:pPr marL="438912" indent="-320040" fontAlgn="auto">
              <a:spcBef>
                <a:spcPts val="0"/>
              </a:spcBef>
              <a:spcAft>
                <a:spcPts val="0"/>
              </a:spcAft>
              <a:buFont typeface="Wingdings 2"/>
              <a:buNone/>
              <a:defRPr/>
            </a:pPr>
            <a:r>
              <a:rPr lang="en-US" sz="2800" dirty="0" smtClean="0"/>
              <a:t>The process of reasoning often follows this path, whether to other churches or to associations with the world at large – </a:t>
            </a:r>
          </a:p>
          <a:p>
            <a:pPr marL="438912" indent="-320040" fontAlgn="auto">
              <a:spcBef>
                <a:spcPts val="0"/>
              </a:spcBef>
              <a:spcAft>
                <a:spcPts val="0"/>
              </a:spcAft>
              <a:buFont typeface="Wingdings 2"/>
              <a:buNone/>
              <a:defRPr/>
            </a:pPr>
            <a:endParaRPr lang="en-US" sz="1300" dirty="0" smtClean="0"/>
          </a:p>
          <a:p>
            <a:pPr marL="633222" indent="-514350" fontAlgn="auto">
              <a:spcBef>
                <a:spcPts val="0"/>
              </a:spcBef>
              <a:spcAft>
                <a:spcPts val="0"/>
              </a:spcAft>
              <a:buClrTx/>
              <a:buFont typeface="+mj-lt"/>
              <a:buAutoNum type="arabicPeriod"/>
              <a:defRPr/>
            </a:pPr>
            <a:r>
              <a:rPr lang="en-US" sz="2800" dirty="0" smtClean="0"/>
              <a:t>Christadelphians are not perfect (I’ve seen some things…)</a:t>
            </a:r>
          </a:p>
          <a:p>
            <a:pPr marL="633222" indent="-514350" fontAlgn="auto">
              <a:spcBef>
                <a:spcPts val="0"/>
              </a:spcBef>
              <a:spcAft>
                <a:spcPts val="0"/>
              </a:spcAft>
              <a:buClrTx/>
              <a:buFont typeface="+mj-lt"/>
              <a:buAutoNum type="arabicPeriod"/>
              <a:defRPr/>
            </a:pPr>
            <a:r>
              <a:rPr lang="en-US" sz="2800" dirty="0" smtClean="0"/>
              <a:t>In general, there is not enough love – they don’t understand love.</a:t>
            </a:r>
          </a:p>
          <a:p>
            <a:pPr marL="633222" indent="-514350" fontAlgn="auto">
              <a:spcBef>
                <a:spcPts val="0"/>
              </a:spcBef>
              <a:spcAft>
                <a:spcPts val="0"/>
              </a:spcAft>
              <a:buClrTx/>
              <a:buFont typeface="+mj-lt"/>
              <a:buAutoNum type="arabicPeriod"/>
              <a:defRPr/>
            </a:pPr>
            <a:r>
              <a:rPr lang="en-US" sz="2800" dirty="0" smtClean="0"/>
              <a:t>There is too much emphasis on knowledge, doctrine &amp; law-keeping.</a:t>
            </a:r>
          </a:p>
          <a:p>
            <a:pPr marL="633222" indent="-514350" fontAlgn="auto">
              <a:spcBef>
                <a:spcPts val="0"/>
              </a:spcBef>
              <a:spcAft>
                <a:spcPts val="0"/>
              </a:spcAft>
              <a:buClrTx/>
              <a:buFont typeface="+mj-lt"/>
              <a:buAutoNum type="arabicPeriod"/>
              <a:defRPr/>
            </a:pPr>
            <a:endParaRPr lang="en-US" sz="1300" dirty="0" smtClean="0"/>
          </a:p>
          <a:p>
            <a:pPr marL="633222" indent="-514350" fontAlgn="auto">
              <a:spcBef>
                <a:spcPts val="0"/>
              </a:spcBef>
              <a:spcAft>
                <a:spcPts val="0"/>
              </a:spcAft>
              <a:buClrTx/>
              <a:buFont typeface="+mj-lt"/>
              <a:buAutoNum type="arabicPeriod"/>
              <a:defRPr/>
            </a:pPr>
            <a:r>
              <a:rPr lang="en-US" sz="2800" b="1" dirty="0" smtClean="0"/>
              <a:t>‘Does it really matter’ if we don’t get everything right.</a:t>
            </a:r>
          </a:p>
          <a:p>
            <a:pPr marL="633222" indent="-514350" fontAlgn="auto">
              <a:spcBef>
                <a:spcPts val="0"/>
              </a:spcBef>
              <a:spcAft>
                <a:spcPts val="0"/>
              </a:spcAft>
              <a:buClrTx/>
              <a:buFont typeface="+mj-lt"/>
              <a:buAutoNum type="arabicPeriod"/>
              <a:defRPr/>
            </a:pPr>
            <a:r>
              <a:rPr lang="en-US" sz="2800" b="1" dirty="0" smtClean="0"/>
              <a:t>What is written in the Bible was mostly for their times, not ours.</a:t>
            </a:r>
          </a:p>
          <a:p>
            <a:pPr marL="633222" indent="-514350" fontAlgn="auto">
              <a:spcBef>
                <a:spcPts val="0"/>
              </a:spcBef>
              <a:spcAft>
                <a:spcPts val="0"/>
              </a:spcAft>
              <a:buClrTx/>
              <a:buFont typeface="+mj-lt"/>
              <a:buAutoNum type="arabicPeriod"/>
              <a:defRPr/>
            </a:pPr>
            <a:r>
              <a:rPr lang="en-US" sz="2800" dirty="0" smtClean="0"/>
              <a:t>There are many good ‘Christians’ in the churches, or good people in society. How can they all be wrong. God is more inclusive than we think.</a:t>
            </a:r>
          </a:p>
          <a:p>
            <a:pPr marL="633222" indent="-514350" fontAlgn="auto">
              <a:spcBef>
                <a:spcPts val="0"/>
              </a:spcBef>
              <a:spcAft>
                <a:spcPts val="0"/>
              </a:spcAft>
              <a:buClrTx/>
              <a:buFont typeface="+mj-lt"/>
              <a:buAutoNum type="arabicPeriod"/>
              <a:defRPr/>
            </a:pPr>
            <a:r>
              <a:rPr lang="en-US" sz="2800" dirty="0" smtClean="0"/>
              <a:t>I have not changed what I believe, but my understanding of the love of God causes me to take a more inclusive view of things.</a:t>
            </a:r>
          </a:p>
          <a:p>
            <a:pPr marL="633222" indent="-514350" fontAlgn="auto">
              <a:spcBef>
                <a:spcPts val="0"/>
              </a:spcBef>
              <a:spcAft>
                <a:spcPts val="0"/>
              </a:spcAft>
              <a:buClrTx/>
              <a:buFont typeface="+mj-lt"/>
              <a:buAutoNum type="arabicPeriod"/>
              <a:defRPr/>
            </a:pPr>
            <a:endParaRPr lang="en-US" sz="1400" dirty="0" smtClean="0"/>
          </a:p>
          <a:p>
            <a:pPr marL="633222" indent="-514350" fontAlgn="auto">
              <a:spcBef>
                <a:spcPts val="0"/>
              </a:spcBef>
              <a:spcAft>
                <a:spcPts val="0"/>
              </a:spcAft>
              <a:buClrTx/>
              <a:buFont typeface="+mj-lt"/>
              <a:buAutoNum type="arabicPeriod"/>
              <a:defRPr/>
            </a:pPr>
            <a:r>
              <a:rPr lang="en-US" sz="2800" dirty="0" smtClean="0">
                <a:solidFill>
                  <a:srgbClr val="0070C0"/>
                </a:solidFill>
              </a:rPr>
              <a:t>Over time, because of changed company &amp; their different beliefs, previously held core scriptural beliefs are corrupted, one at a time.</a:t>
            </a:r>
          </a:p>
          <a:p>
            <a:pPr marL="633222" indent="-514350" fontAlgn="auto">
              <a:spcBef>
                <a:spcPts val="0"/>
              </a:spcBef>
              <a:spcAft>
                <a:spcPts val="0"/>
              </a:spcAft>
              <a:buClrTx/>
              <a:buFont typeface="+mj-lt"/>
              <a:buAutoNum type="arabicPeriod"/>
              <a:defRPr/>
            </a:pPr>
            <a:r>
              <a:rPr lang="en-US" sz="2800" dirty="0" smtClean="0">
                <a:solidFill>
                  <a:srgbClr val="0070C0"/>
                </a:solidFill>
              </a:rPr>
              <a:t>The eventual outcome is that the mind, attitude &amp; behavior becomes aligned with the new associations.</a:t>
            </a:r>
          </a:p>
          <a:p>
            <a:pPr marL="633222" indent="-514350" fontAlgn="auto">
              <a:spcBef>
                <a:spcPts val="0"/>
              </a:spcBef>
              <a:spcAft>
                <a:spcPts val="0"/>
              </a:spcAft>
              <a:buClrTx/>
              <a:buFont typeface="+mj-lt"/>
              <a:buAutoNum type="arabicPeriod"/>
              <a:defRPr/>
            </a:pPr>
            <a:r>
              <a:rPr lang="en-US" sz="2800" b="1" dirty="0" smtClean="0">
                <a:solidFill>
                  <a:srgbClr val="0070C0"/>
                </a:solidFill>
              </a:rPr>
              <a:t>God is abandoned</a:t>
            </a:r>
            <a:r>
              <a:rPr lang="en-US" sz="2800" dirty="0" smtClean="0">
                <a:solidFill>
                  <a:srgbClr val="0070C0"/>
                </a:solidFill>
              </a:rPr>
              <a:t>, and a new god takes his place</a:t>
            </a:r>
            <a:r>
              <a:rPr lang="en-US" sz="2800" b="1" dirty="0" smtClean="0">
                <a:solidFill>
                  <a:srgbClr val="0070C0"/>
                </a:solidFill>
              </a:rPr>
              <a:t>.  A form of idolatry prevails, where an image of god is honored</a:t>
            </a:r>
            <a:r>
              <a:rPr lang="en-US" sz="2800" dirty="0" smtClean="0">
                <a:solidFill>
                  <a:srgbClr val="0070C0"/>
                </a:solidFill>
              </a:rPr>
              <a:t>.  This reasoning is not of God, but springs from a love of the world and the things in the world.</a:t>
            </a: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Truth vs an Image of the truth.</a:t>
            </a:r>
            <a:endParaRPr lang="en-US" dirty="0">
              <a:solidFill>
                <a:schemeClr val="accent1">
                  <a:satMod val="150000"/>
                </a:schemeClr>
              </a:solidFill>
            </a:endParaRPr>
          </a:p>
        </p:txBody>
      </p:sp>
      <p:sp>
        <p:nvSpPr>
          <p:cNvPr id="45" name="TextBox 44"/>
          <p:cNvSpPr txBox="1">
            <a:spLocks noChangeArrowheads="1"/>
          </p:cNvSpPr>
          <p:nvPr/>
        </p:nvSpPr>
        <p:spPr bwMode="auto">
          <a:xfrm>
            <a:off x="250825" y="1628775"/>
            <a:ext cx="40338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b="1" dirty="0">
                <a:solidFill>
                  <a:schemeClr val="bg1"/>
                </a:solidFill>
              </a:rPr>
              <a:t>“Know ye not that </a:t>
            </a:r>
            <a:r>
              <a:rPr lang="en-US" b="1" u="sng" dirty="0">
                <a:solidFill>
                  <a:schemeClr val="bg1"/>
                </a:solidFill>
              </a:rPr>
              <a:t>ye are the temple of God</a:t>
            </a:r>
            <a:r>
              <a:rPr lang="en-US" dirty="0">
                <a:solidFill>
                  <a:schemeClr val="bg1"/>
                </a:solidFill>
              </a:rPr>
              <a:t>, and that </a:t>
            </a:r>
            <a:r>
              <a:rPr lang="en-US" sz="2400" b="1" dirty="0">
                <a:solidFill>
                  <a:schemeClr val="bg1"/>
                </a:solidFill>
              </a:rPr>
              <a:t>the Spirit of God</a:t>
            </a:r>
            <a:r>
              <a:rPr lang="en-US" b="1" dirty="0">
                <a:solidFill>
                  <a:schemeClr val="bg1"/>
                </a:solidFill>
              </a:rPr>
              <a:t> dwelleth in you</a:t>
            </a:r>
            <a:r>
              <a:rPr lang="en-US" dirty="0">
                <a:solidFill>
                  <a:schemeClr val="bg1"/>
                </a:solidFill>
              </a:rPr>
              <a:t>“  </a:t>
            </a:r>
            <a:r>
              <a:rPr lang="en-US" dirty="0">
                <a:solidFill>
                  <a:srgbClr val="FF0000"/>
                </a:solidFill>
              </a:rPr>
              <a:t>1.Cor.3:16</a:t>
            </a:r>
            <a:endParaRPr lang="en-AU" dirty="0"/>
          </a:p>
        </p:txBody>
      </p:sp>
      <p:grpSp>
        <p:nvGrpSpPr>
          <p:cNvPr id="5" name="Group 4"/>
          <p:cNvGrpSpPr/>
          <p:nvPr/>
        </p:nvGrpSpPr>
        <p:grpSpPr>
          <a:xfrm>
            <a:off x="179388" y="3141663"/>
            <a:ext cx="4248150" cy="3455987"/>
            <a:chOff x="179388" y="3141663"/>
            <a:chExt cx="4248150" cy="3455987"/>
          </a:xfrm>
        </p:grpSpPr>
        <p:sp>
          <p:nvSpPr>
            <p:cNvPr id="9" name="Oval 8"/>
            <p:cNvSpPr/>
            <p:nvPr/>
          </p:nvSpPr>
          <p:spPr bwMode="auto">
            <a:xfrm>
              <a:off x="658813" y="3141663"/>
              <a:ext cx="3252787" cy="3455987"/>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Diamond 9"/>
            <p:cNvSpPr/>
            <p:nvPr/>
          </p:nvSpPr>
          <p:spPr bwMode="auto">
            <a:xfrm rot="2695308">
              <a:off x="815975" y="3433763"/>
              <a:ext cx="2863850" cy="2921000"/>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TextBox 11"/>
            <p:cNvSpPr txBox="1"/>
            <p:nvPr/>
          </p:nvSpPr>
          <p:spPr bwMode="auto">
            <a:xfrm>
              <a:off x="1690688" y="4611688"/>
              <a:ext cx="1108075" cy="755650"/>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latin typeface="+mn-lt"/>
                  <a:cs typeface="+mn-cs"/>
                </a:rPr>
                <a:t>The Word &amp; Will of God</a:t>
              </a:r>
            </a:p>
            <a:p>
              <a:pPr algn="ctr" fontAlgn="auto">
                <a:spcBef>
                  <a:spcPts val="0"/>
                </a:spcBef>
                <a:spcAft>
                  <a:spcPts val="0"/>
                </a:spcAft>
                <a:defRPr/>
              </a:pPr>
              <a:r>
                <a:rPr lang="en-US" sz="1400" b="1" dirty="0">
                  <a:latin typeface="+mn-lt"/>
                  <a:cs typeface="+mn-cs"/>
                </a:rPr>
                <a:t>= Seed</a:t>
              </a:r>
            </a:p>
          </p:txBody>
        </p:sp>
        <p:sp>
          <p:nvSpPr>
            <p:cNvPr id="68634" name="TextBox 12"/>
            <p:cNvSpPr txBox="1">
              <a:spLocks noChangeArrowheads="1"/>
            </p:cNvSpPr>
            <p:nvPr/>
          </p:nvSpPr>
          <p:spPr bwMode="auto">
            <a:xfrm>
              <a:off x="1999885" y="3943051"/>
              <a:ext cx="553982" cy="21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God</a:t>
              </a:r>
            </a:p>
          </p:txBody>
        </p:sp>
        <p:sp>
          <p:nvSpPr>
            <p:cNvPr id="68635" name="TextBox 13"/>
            <p:cNvSpPr txBox="1">
              <a:spLocks noChangeArrowheads="1"/>
            </p:cNvSpPr>
            <p:nvPr/>
          </p:nvSpPr>
          <p:spPr bwMode="auto">
            <a:xfrm rot="5400000">
              <a:off x="967408" y="4829253"/>
              <a:ext cx="940341"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Purpose</a:t>
              </a:r>
            </a:p>
          </p:txBody>
        </p:sp>
        <p:sp>
          <p:nvSpPr>
            <p:cNvPr id="68636" name="TextBox 14"/>
            <p:cNvSpPr txBox="1">
              <a:spLocks noChangeArrowheads="1"/>
            </p:cNvSpPr>
            <p:nvPr/>
          </p:nvSpPr>
          <p:spPr bwMode="auto">
            <a:xfrm>
              <a:off x="1999885" y="5595915"/>
              <a:ext cx="546372" cy="21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Man</a:t>
              </a:r>
            </a:p>
          </p:txBody>
        </p:sp>
        <p:sp>
          <p:nvSpPr>
            <p:cNvPr id="68637" name="TextBox 15"/>
            <p:cNvSpPr txBox="1">
              <a:spLocks noChangeArrowheads="1"/>
            </p:cNvSpPr>
            <p:nvPr/>
          </p:nvSpPr>
          <p:spPr bwMode="auto">
            <a:xfrm rot="5400000">
              <a:off x="2836278" y="4825577"/>
              <a:ext cx="661425" cy="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Jesus</a:t>
              </a:r>
            </a:p>
          </p:txBody>
        </p:sp>
        <p:sp>
          <p:nvSpPr>
            <p:cNvPr id="68638" name="TextBox 16"/>
            <p:cNvSpPr txBox="1">
              <a:spLocks noChangeArrowheads="1"/>
            </p:cNvSpPr>
            <p:nvPr/>
          </p:nvSpPr>
          <p:spPr bwMode="auto">
            <a:xfrm>
              <a:off x="1552853" y="3342010"/>
              <a:ext cx="1478310" cy="21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a:solidFill>
                    <a:srgbClr val="002060"/>
                  </a:solidFill>
                </a:rPr>
                <a:t>This is our Life</a:t>
              </a:r>
            </a:p>
          </p:txBody>
        </p:sp>
        <p:sp>
          <p:nvSpPr>
            <p:cNvPr id="18" name="Right Arrow 17"/>
            <p:cNvSpPr/>
            <p:nvPr/>
          </p:nvSpPr>
          <p:spPr bwMode="auto">
            <a:xfrm rot="19657534">
              <a:off x="3752850" y="3665538"/>
              <a:ext cx="444500"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ight Arrow 19"/>
            <p:cNvSpPr/>
            <p:nvPr/>
          </p:nvSpPr>
          <p:spPr bwMode="auto">
            <a:xfrm rot="21285462">
              <a:off x="3984625" y="4611688"/>
              <a:ext cx="442913"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Right Arrow 20"/>
            <p:cNvSpPr/>
            <p:nvPr/>
          </p:nvSpPr>
          <p:spPr bwMode="auto">
            <a:xfrm rot="1614082">
              <a:off x="3759200" y="5773738"/>
              <a:ext cx="442913" cy="2476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ight Arrow 21"/>
            <p:cNvSpPr/>
            <p:nvPr/>
          </p:nvSpPr>
          <p:spPr bwMode="auto">
            <a:xfrm rot="10800000">
              <a:off x="179388" y="4651375"/>
              <a:ext cx="442912" cy="24923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ight Arrow 22"/>
            <p:cNvSpPr/>
            <p:nvPr/>
          </p:nvSpPr>
          <p:spPr bwMode="auto">
            <a:xfrm rot="12519576">
              <a:off x="358775" y="3798888"/>
              <a:ext cx="444500"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ight Arrow 23"/>
            <p:cNvSpPr/>
            <p:nvPr/>
          </p:nvSpPr>
          <p:spPr bwMode="auto">
            <a:xfrm rot="8948752">
              <a:off x="358775" y="5643563"/>
              <a:ext cx="444500" cy="2476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46"/>
            <p:cNvSpPr/>
            <p:nvPr/>
          </p:nvSpPr>
          <p:spPr>
            <a:xfrm>
              <a:off x="1619250" y="4437063"/>
              <a:ext cx="1296988" cy="1052512"/>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sp>
        <p:nvSpPr>
          <p:cNvPr id="61" name="TextBox 60"/>
          <p:cNvSpPr txBox="1">
            <a:spLocks noChangeArrowheads="1"/>
          </p:cNvSpPr>
          <p:nvPr/>
        </p:nvSpPr>
        <p:spPr bwMode="auto">
          <a:xfrm>
            <a:off x="4643438" y="1628775"/>
            <a:ext cx="45005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dirty="0">
                <a:solidFill>
                  <a:schemeClr val="bg1"/>
                </a:solidFill>
              </a:rPr>
              <a:t>“But I fear, lest by any means, as the </a:t>
            </a:r>
            <a:r>
              <a:rPr lang="en-US" u="sng" dirty="0">
                <a:solidFill>
                  <a:schemeClr val="bg1"/>
                </a:solidFill>
              </a:rPr>
              <a:t>serpent beguiled </a:t>
            </a:r>
            <a:r>
              <a:rPr lang="en-US" dirty="0">
                <a:solidFill>
                  <a:schemeClr val="bg1"/>
                </a:solidFill>
              </a:rPr>
              <a:t>Eve through his subtlety, so </a:t>
            </a:r>
            <a:r>
              <a:rPr lang="en-US" b="1" dirty="0">
                <a:solidFill>
                  <a:schemeClr val="bg1"/>
                </a:solidFill>
              </a:rPr>
              <a:t>your </a:t>
            </a:r>
            <a:r>
              <a:rPr lang="en-US" b="1" u="sng" dirty="0">
                <a:solidFill>
                  <a:schemeClr val="bg1"/>
                </a:solidFill>
              </a:rPr>
              <a:t>minds </a:t>
            </a:r>
            <a:r>
              <a:rPr lang="en-US" u="sng" dirty="0">
                <a:solidFill>
                  <a:schemeClr val="bg1"/>
                </a:solidFill>
              </a:rPr>
              <a:t>should be corrupted </a:t>
            </a:r>
            <a:r>
              <a:rPr lang="en-US" dirty="0">
                <a:solidFill>
                  <a:schemeClr val="bg1"/>
                </a:solidFill>
              </a:rPr>
              <a:t>from the simplicity that is in Christ” </a:t>
            </a:r>
            <a:r>
              <a:rPr lang="en-US" dirty="0">
                <a:solidFill>
                  <a:srgbClr val="FF0000"/>
                </a:solidFill>
              </a:rPr>
              <a:t>2.Cor.11:3</a:t>
            </a:r>
            <a:endParaRPr lang="en-AU" dirty="0">
              <a:solidFill>
                <a:schemeClr val="bg1"/>
              </a:solidFill>
            </a:endParaRPr>
          </a:p>
        </p:txBody>
      </p:sp>
      <p:grpSp>
        <p:nvGrpSpPr>
          <p:cNvPr id="4" name="Group 3"/>
          <p:cNvGrpSpPr/>
          <p:nvPr/>
        </p:nvGrpSpPr>
        <p:grpSpPr>
          <a:xfrm>
            <a:off x="4572000" y="3141663"/>
            <a:ext cx="4392613" cy="3455987"/>
            <a:chOff x="4572000" y="3141663"/>
            <a:chExt cx="4392613" cy="3455987"/>
          </a:xfrm>
        </p:grpSpPr>
        <p:sp>
          <p:nvSpPr>
            <p:cNvPr id="46" name="Oval 45"/>
            <p:cNvSpPr/>
            <p:nvPr/>
          </p:nvSpPr>
          <p:spPr bwMode="auto">
            <a:xfrm>
              <a:off x="5067300" y="3141663"/>
              <a:ext cx="3363913" cy="3455987"/>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 name="Diamond 47"/>
            <p:cNvSpPr/>
            <p:nvPr/>
          </p:nvSpPr>
          <p:spPr bwMode="auto">
            <a:xfrm rot="2695308">
              <a:off x="5218113" y="3449638"/>
              <a:ext cx="2960687" cy="2919412"/>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9" name="TextBox 48"/>
            <p:cNvSpPr txBox="1"/>
            <p:nvPr/>
          </p:nvSpPr>
          <p:spPr bwMode="auto">
            <a:xfrm>
              <a:off x="6135688" y="4611688"/>
              <a:ext cx="1144587" cy="546100"/>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latin typeface="+mn-lt"/>
                  <a:cs typeface="+mn-cs"/>
                </a:rPr>
                <a:t>The Word of Truth mixed with Lies</a:t>
              </a:r>
            </a:p>
          </p:txBody>
        </p:sp>
        <p:sp>
          <p:nvSpPr>
            <p:cNvPr id="50" name="TextBox 49"/>
            <p:cNvSpPr txBox="1"/>
            <p:nvPr/>
          </p:nvSpPr>
          <p:spPr bwMode="auto">
            <a:xfrm>
              <a:off x="6084888" y="3502025"/>
              <a:ext cx="1439862" cy="708025"/>
            </a:xfrm>
            <a:prstGeom prst="rect">
              <a:avLst/>
            </a:prstGeom>
            <a:noFill/>
          </p:spPr>
          <p:txBody>
            <a:bodyPr>
              <a:spAutoFit/>
            </a:bodyPr>
            <a:lstStyle/>
            <a:p>
              <a:pPr algn="ctr" fontAlgn="auto">
                <a:spcBef>
                  <a:spcPts val="0"/>
                </a:spcBef>
                <a:spcAft>
                  <a:spcPts val="0"/>
                </a:spcAft>
                <a:defRPr/>
              </a:pPr>
              <a:r>
                <a:rPr lang="en-US" sz="2000" b="1" dirty="0">
                  <a:solidFill>
                    <a:schemeClr val="accent3">
                      <a:lumMod val="50000"/>
                    </a:schemeClr>
                  </a:solidFill>
                  <a:latin typeface="+mn-lt"/>
                  <a:cs typeface="+mn-cs"/>
                </a:rPr>
                <a:t>Another God</a:t>
              </a:r>
            </a:p>
          </p:txBody>
        </p:sp>
        <p:sp>
          <p:nvSpPr>
            <p:cNvPr id="51" name="TextBox 50"/>
            <p:cNvSpPr txBox="1"/>
            <p:nvPr/>
          </p:nvSpPr>
          <p:spPr bwMode="auto">
            <a:xfrm rot="5400000">
              <a:off x="4936331" y="4515644"/>
              <a:ext cx="1439863" cy="708025"/>
            </a:xfrm>
            <a:prstGeom prst="rect">
              <a:avLst/>
            </a:prstGeom>
            <a:noFill/>
          </p:spPr>
          <p:txBody>
            <a:bodyPr>
              <a:spAutoFit/>
            </a:bodyPr>
            <a:lstStyle/>
            <a:p>
              <a:pPr algn="ctr" fontAlgn="auto">
                <a:spcBef>
                  <a:spcPts val="0"/>
                </a:spcBef>
                <a:spcAft>
                  <a:spcPts val="0"/>
                </a:spcAft>
                <a:defRPr/>
              </a:pPr>
              <a:r>
                <a:rPr lang="en-US" sz="2000" b="1" dirty="0">
                  <a:solidFill>
                    <a:schemeClr val="accent3">
                      <a:lumMod val="50000"/>
                    </a:schemeClr>
                  </a:solidFill>
                  <a:latin typeface="+mn-lt"/>
                  <a:cs typeface="+mn-cs"/>
                </a:rPr>
                <a:t>Another Purpose</a:t>
              </a:r>
            </a:p>
          </p:txBody>
        </p:sp>
        <p:sp>
          <p:nvSpPr>
            <p:cNvPr id="52" name="TextBox 51"/>
            <p:cNvSpPr txBox="1"/>
            <p:nvPr/>
          </p:nvSpPr>
          <p:spPr bwMode="auto">
            <a:xfrm>
              <a:off x="5867400" y="5640388"/>
              <a:ext cx="1539875" cy="708025"/>
            </a:xfrm>
            <a:prstGeom prst="rect">
              <a:avLst/>
            </a:prstGeom>
            <a:noFill/>
          </p:spPr>
          <p:txBody>
            <a:bodyPr>
              <a:spAutoFit/>
            </a:bodyPr>
            <a:lstStyle/>
            <a:p>
              <a:pPr algn="ctr" fontAlgn="auto">
                <a:spcBef>
                  <a:spcPts val="0"/>
                </a:spcBef>
                <a:spcAft>
                  <a:spcPts val="0"/>
                </a:spcAft>
                <a:defRPr/>
              </a:pPr>
              <a:r>
                <a:rPr lang="en-US" sz="2000" b="1" dirty="0">
                  <a:solidFill>
                    <a:schemeClr val="accent3">
                      <a:lumMod val="50000"/>
                    </a:schemeClr>
                  </a:solidFill>
                  <a:latin typeface="+mn-lt"/>
                  <a:cs typeface="+mn-cs"/>
                </a:rPr>
                <a:t>Another view of Man</a:t>
              </a:r>
            </a:p>
          </p:txBody>
        </p:sp>
        <p:sp>
          <p:nvSpPr>
            <p:cNvPr id="53" name="TextBox 52"/>
            <p:cNvSpPr txBox="1"/>
            <p:nvPr/>
          </p:nvSpPr>
          <p:spPr bwMode="auto">
            <a:xfrm rot="5400000">
              <a:off x="7212807" y="4452144"/>
              <a:ext cx="1169987" cy="708025"/>
            </a:xfrm>
            <a:prstGeom prst="rect">
              <a:avLst/>
            </a:prstGeom>
            <a:noFill/>
          </p:spPr>
          <p:txBody>
            <a:bodyPr>
              <a:spAutoFit/>
            </a:bodyPr>
            <a:lstStyle/>
            <a:p>
              <a:pPr algn="ctr" fontAlgn="auto">
                <a:spcBef>
                  <a:spcPts val="0"/>
                </a:spcBef>
                <a:spcAft>
                  <a:spcPts val="0"/>
                </a:spcAft>
                <a:defRPr/>
              </a:pPr>
              <a:r>
                <a:rPr lang="en-US" sz="2000" b="1" dirty="0">
                  <a:solidFill>
                    <a:schemeClr val="accent3">
                      <a:lumMod val="50000"/>
                    </a:schemeClr>
                  </a:solidFill>
                  <a:latin typeface="+mn-lt"/>
                  <a:cs typeface="+mn-cs"/>
                </a:rPr>
                <a:t>Another Jesus</a:t>
              </a:r>
            </a:p>
          </p:txBody>
        </p:sp>
        <p:sp>
          <p:nvSpPr>
            <p:cNvPr id="68624" name="TextBox 53"/>
            <p:cNvSpPr txBox="1">
              <a:spLocks noChangeArrowheads="1"/>
            </p:cNvSpPr>
            <p:nvPr/>
          </p:nvSpPr>
          <p:spPr bwMode="auto">
            <a:xfrm>
              <a:off x="5992171" y="3342010"/>
              <a:ext cx="1528581" cy="21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a:solidFill>
                    <a:srgbClr val="002060"/>
                  </a:solidFill>
                </a:rPr>
                <a:t>This is our Life</a:t>
              </a:r>
            </a:p>
          </p:txBody>
        </p:sp>
        <p:sp>
          <p:nvSpPr>
            <p:cNvPr id="55" name="Right Arrow 54"/>
            <p:cNvSpPr/>
            <p:nvPr/>
          </p:nvSpPr>
          <p:spPr bwMode="auto">
            <a:xfrm rot="19657534">
              <a:off x="8267700" y="3665538"/>
              <a:ext cx="458788"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ight Arrow 55"/>
            <p:cNvSpPr/>
            <p:nvPr/>
          </p:nvSpPr>
          <p:spPr bwMode="auto">
            <a:xfrm rot="21285462">
              <a:off x="8505825" y="4611688"/>
              <a:ext cx="458788"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Right Arrow 56"/>
            <p:cNvSpPr/>
            <p:nvPr/>
          </p:nvSpPr>
          <p:spPr bwMode="auto">
            <a:xfrm rot="1614082">
              <a:off x="8274050" y="5773738"/>
              <a:ext cx="457200" cy="2476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Right Arrow 57"/>
            <p:cNvSpPr/>
            <p:nvPr/>
          </p:nvSpPr>
          <p:spPr bwMode="auto">
            <a:xfrm rot="10800000">
              <a:off x="4572000" y="4651375"/>
              <a:ext cx="458788" cy="24923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9" name="Right Arrow 58"/>
            <p:cNvSpPr/>
            <p:nvPr/>
          </p:nvSpPr>
          <p:spPr bwMode="auto">
            <a:xfrm rot="12519576">
              <a:off x="4757738" y="3798888"/>
              <a:ext cx="458787" cy="24923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0" name="Right Arrow 59"/>
            <p:cNvSpPr/>
            <p:nvPr/>
          </p:nvSpPr>
          <p:spPr bwMode="auto">
            <a:xfrm rot="8948752">
              <a:off x="4757738" y="5643563"/>
              <a:ext cx="458787" cy="2476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 name="Rectangle 61"/>
            <p:cNvSpPr/>
            <p:nvPr/>
          </p:nvSpPr>
          <p:spPr>
            <a:xfrm>
              <a:off x="6084888" y="4365625"/>
              <a:ext cx="1295400" cy="105251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Summary - Study 2.</a:t>
            </a:r>
            <a:endParaRPr lang="en-US"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rtlCol="0">
            <a:normAutofit fontScale="85000" lnSpcReduction="20000"/>
          </a:bodyPr>
          <a:lstStyle/>
          <a:p>
            <a:pPr marL="118872" indent="0" fontAlgn="auto">
              <a:spcBef>
                <a:spcPts val="0"/>
              </a:spcBef>
              <a:spcAft>
                <a:spcPts val="0"/>
              </a:spcAft>
              <a:buClrTx/>
              <a:buNone/>
              <a:defRPr/>
            </a:pPr>
            <a:r>
              <a:rPr lang="en-US" sz="3100" b="1" dirty="0" smtClean="0"/>
              <a:t>Why is believing ‘the truth’ important’ ?</a:t>
            </a:r>
          </a:p>
          <a:p>
            <a:pPr marL="438912" indent="-320040" fontAlgn="auto">
              <a:spcBef>
                <a:spcPts val="0"/>
              </a:spcBef>
              <a:spcAft>
                <a:spcPts val="0"/>
              </a:spcAft>
              <a:buClrTx/>
              <a:buFont typeface="Wingdings 2"/>
              <a:buChar char=""/>
              <a:defRPr/>
            </a:pPr>
            <a:endParaRPr lang="en-US" sz="900" dirty="0" smtClean="0"/>
          </a:p>
          <a:p>
            <a:pPr marL="438912" indent="-320040" fontAlgn="auto">
              <a:spcBef>
                <a:spcPts val="0"/>
              </a:spcBef>
              <a:spcAft>
                <a:spcPts val="0"/>
              </a:spcAft>
              <a:buClrTx/>
              <a:buFont typeface="Wingdings 2"/>
              <a:buChar char=""/>
              <a:defRPr/>
            </a:pPr>
            <a:r>
              <a:rPr lang="en-US" sz="3100" dirty="0" smtClean="0"/>
              <a:t>God says it is so.</a:t>
            </a:r>
          </a:p>
          <a:p>
            <a:pPr marL="438912" indent="-320040" fontAlgn="auto">
              <a:spcBef>
                <a:spcPts val="0"/>
              </a:spcBef>
              <a:spcAft>
                <a:spcPts val="0"/>
              </a:spcAft>
              <a:buClrTx/>
              <a:buFont typeface="Wingdings 2"/>
              <a:buChar char=""/>
              <a:defRPr/>
            </a:pPr>
            <a:r>
              <a:rPr lang="en-US" sz="3100" dirty="0" smtClean="0"/>
              <a:t>Believing God is God honoring. </a:t>
            </a:r>
          </a:p>
          <a:p>
            <a:pPr marL="438912" indent="-320040" fontAlgn="auto">
              <a:spcBef>
                <a:spcPts val="0"/>
              </a:spcBef>
              <a:spcAft>
                <a:spcPts val="0"/>
              </a:spcAft>
              <a:buClrTx/>
              <a:buFont typeface="Wingdings 2"/>
              <a:buChar char=""/>
              <a:defRPr/>
            </a:pPr>
            <a:r>
              <a:rPr lang="en-US" sz="3100" dirty="0" smtClean="0"/>
              <a:t>It expresses faith &amp; trust in God. </a:t>
            </a:r>
          </a:p>
          <a:p>
            <a:pPr marL="438912" indent="-320040" fontAlgn="auto">
              <a:spcBef>
                <a:spcPts val="0"/>
              </a:spcBef>
              <a:spcAft>
                <a:spcPts val="0"/>
              </a:spcAft>
              <a:buClrTx/>
              <a:buFont typeface="Wingdings 2"/>
              <a:buChar char=""/>
              <a:defRPr/>
            </a:pPr>
            <a:r>
              <a:rPr lang="en-US" sz="3100" dirty="0" smtClean="0"/>
              <a:t>This faith can produce a character like God’s.</a:t>
            </a:r>
          </a:p>
          <a:p>
            <a:pPr marL="438912" indent="-320040" fontAlgn="auto">
              <a:spcBef>
                <a:spcPts val="0"/>
              </a:spcBef>
              <a:spcAft>
                <a:spcPts val="0"/>
              </a:spcAft>
              <a:buClrTx/>
              <a:buFont typeface="Wingdings 2"/>
              <a:buChar char=""/>
              <a:defRPr/>
            </a:pPr>
            <a:r>
              <a:rPr lang="en-US" sz="3100" dirty="0" smtClean="0"/>
              <a:t>This character should be shown in how we live.</a:t>
            </a:r>
          </a:p>
          <a:p>
            <a:pPr marL="438912" indent="-320040" fontAlgn="auto">
              <a:spcBef>
                <a:spcPts val="0"/>
              </a:spcBef>
              <a:spcAft>
                <a:spcPts val="0"/>
              </a:spcAft>
              <a:buClrTx/>
              <a:buFont typeface="Wingdings 2"/>
              <a:buChar char=""/>
              <a:defRPr/>
            </a:pPr>
            <a:r>
              <a:rPr lang="en-US" sz="3100" dirty="0" smtClean="0"/>
              <a:t>We call it “</a:t>
            </a:r>
            <a:r>
              <a:rPr lang="en-US" sz="3100" b="1" dirty="0" smtClean="0"/>
              <a:t>God Manifestation</a:t>
            </a:r>
            <a:r>
              <a:rPr lang="en-US" sz="3100" dirty="0" smtClean="0"/>
              <a:t>”, or </a:t>
            </a:r>
            <a:r>
              <a:rPr lang="en-US" sz="3100" b="1" dirty="0" smtClean="0"/>
              <a:t>God’s character developed in his children</a:t>
            </a:r>
            <a:r>
              <a:rPr lang="en-US" sz="3100" dirty="0" smtClean="0"/>
              <a:t>, </a:t>
            </a:r>
            <a:r>
              <a:rPr lang="en-US" sz="3100" b="1" dirty="0" smtClean="0"/>
              <a:t>who are to be like him</a:t>
            </a:r>
            <a:r>
              <a:rPr lang="en-US" sz="3100" dirty="0" smtClean="0"/>
              <a:t>.</a:t>
            </a:r>
          </a:p>
          <a:p>
            <a:pPr marL="438912" indent="-320040" fontAlgn="auto">
              <a:spcBef>
                <a:spcPts val="0"/>
              </a:spcBef>
              <a:spcAft>
                <a:spcPts val="0"/>
              </a:spcAft>
              <a:buFont typeface="Wingdings 2"/>
              <a:buChar char=""/>
              <a:defRPr/>
            </a:pPr>
            <a:endParaRPr lang="en-US" sz="1000" dirty="0" smtClean="0"/>
          </a:p>
          <a:p>
            <a:pPr marL="438912" indent="-320040" fontAlgn="auto">
              <a:spcBef>
                <a:spcPts val="0"/>
              </a:spcBef>
              <a:spcAft>
                <a:spcPts val="0"/>
              </a:spcAft>
              <a:buFont typeface="Wingdings 2"/>
              <a:buNone/>
              <a:defRPr/>
            </a:pPr>
            <a:r>
              <a:rPr lang="en-US" sz="3100" dirty="0" smtClean="0">
                <a:solidFill>
                  <a:srgbClr val="0070C0"/>
                </a:solidFill>
              </a:rPr>
              <a:t>Remember God’s primary goal, as stated in the beginning of his creation, when he said;</a:t>
            </a:r>
          </a:p>
          <a:p>
            <a:pPr marL="438912" indent="-320040" fontAlgn="auto">
              <a:spcBef>
                <a:spcPts val="0"/>
              </a:spcBef>
              <a:spcAft>
                <a:spcPts val="0"/>
              </a:spcAft>
              <a:buFont typeface="Wingdings 2"/>
              <a:buNone/>
              <a:defRPr/>
            </a:pPr>
            <a:endParaRPr lang="en-US" sz="1000" dirty="0" smtClean="0">
              <a:solidFill>
                <a:srgbClr val="0070C0"/>
              </a:solidFill>
            </a:endParaRPr>
          </a:p>
          <a:p>
            <a:pPr marL="438912" indent="-320040" fontAlgn="auto">
              <a:spcBef>
                <a:spcPts val="0"/>
              </a:spcBef>
              <a:spcAft>
                <a:spcPts val="0"/>
              </a:spcAft>
              <a:buFont typeface="Wingdings 2"/>
              <a:buNone/>
              <a:defRPr/>
            </a:pPr>
            <a:r>
              <a:rPr lang="en-US" sz="3100" dirty="0" smtClean="0">
                <a:solidFill>
                  <a:srgbClr val="0070C0"/>
                </a:solidFill>
              </a:rPr>
              <a:t>“</a:t>
            </a:r>
            <a:r>
              <a:rPr lang="en-US" sz="3100" b="1" dirty="0" smtClean="0">
                <a:solidFill>
                  <a:srgbClr val="0070C0"/>
                </a:solidFill>
              </a:rPr>
              <a:t>Let us make man in our image, after our likeness</a:t>
            </a:r>
            <a:r>
              <a:rPr lang="en-US" sz="3100" dirty="0" smtClean="0">
                <a:solidFill>
                  <a:srgbClr val="0070C0"/>
                </a:solidFill>
              </a:rPr>
              <a:t>” … </a:t>
            </a:r>
            <a:r>
              <a:rPr lang="en-US" sz="3100" u="sng" dirty="0" smtClean="0">
                <a:solidFill>
                  <a:srgbClr val="0070C0"/>
                </a:solidFill>
              </a:rPr>
              <a:t>God is working towards that end - for the day when it will be so in all the earth</a:t>
            </a:r>
            <a:r>
              <a:rPr lang="en-US" sz="3100" dirty="0" smtClean="0">
                <a:solidFill>
                  <a:srgbClr val="0070C0"/>
                </a:solidFill>
              </a:rPr>
              <a:t> ...    </a:t>
            </a:r>
          </a:p>
          <a:p>
            <a:pPr marL="438912" indent="-320040" fontAlgn="auto">
              <a:spcBef>
                <a:spcPts val="0"/>
              </a:spcBef>
              <a:spcAft>
                <a:spcPts val="0"/>
              </a:spcAft>
              <a:buFont typeface="Wingdings 2"/>
              <a:buNone/>
              <a:defRPr/>
            </a:pPr>
            <a:endParaRPr lang="en-US" sz="1000" dirty="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As we shall see, </a:t>
            </a:r>
            <a:r>
              <a:rPr lang="en-US" sz="2800" b="1" dirty="0" smtClean="0">
                <a:solidFill>
                  <a:srgbClr val="0070C0"/>
                </a:solidFill>
              </a:rPr>
              <a:t>this work is not all future focused</a:t>
            </a:r>
            <a:r>
              <a:rPr lang="en-US" sz="2800" dirty="0" smtClean="0">
                <a:solidFill>
                  <a:srgbClr val="0070C0"/>
                </a:solidFill>
              </a:rPr>
              <a:t>, but is to have a significant purpose &amp; fulfillment in the lives of God’s people today</a:t>
            </a:r>
            <a:r>
              <a:rPr lang="en-US" sz="2200" dirty="0" smtClean="0">
                <a:solidFill>
                  <a:srgbClr val="0070C0"/>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fade">
                                      <p:cBhvr>
                                        <p:cTn id="45" dur="500"/>
                                        <p:tgtEl>
                                          <p:spTgt spid="3">
                                            <p:txEl>
                                              <p:pRg st="11" end="11"/>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0"/>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367681581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8077200" cy="1928826"/>
          </a:xfrm>
        </p:spPr>
        <p:txBody>
          <a:bodyPr>
            <a:noAutofit/>
          </a:bodyPr>
          <a:lstStyle/>
          <a:p>
            <a:pPr algn="ctr" fontAlgn="auto">
              <a:spcAft>
                <a:spcPts val="0"/>
              </a:spcAft>
              <a:defRPr/>
            </a:pPr>
            <a:r>
              <a:rPr lang="en-US" sz="6000" dirty="0" smtClean="0">
                <a:solidFill>
                  <a:schemeClr val="accent1">
                    <a:satMod val="150000"/>
                  </a:schemeClr>
                </a:solidFill>
              </a:rPr>
              <a:t>The Unique Teachings of the Truth</a:t>
            </a:r>
            <a:endParaRPr lang="en-US" sz="6000" dirty="0">
              <a:solidFill>
                <a:schemeClr val="accent1">
                  <a:satMod val="150000"/>
                </a:schemeClr>
              </a:solidFill>
            </a:endParaRPr>
          </a:p>
        </p:txBody>
      </p:sp>
      <p:sp>
        <p:nvSpPr>
          <p:cNvPr id="4" name="Title 1"/>
          <p:cNvSpPr txBox="1">
            <a:spLocks/>
          </p:cNvSpPr>
          <p:nvPr/>
        </p:nvSpPr>
        <p:spPr>
          <a:xfrm>
            <a:off x="0" y="5143488"/>
            <a:ext cx="9144000" cy="171451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600" b="1" dirty="0">
                <a:solidFill>
                  <a:schemeClr val="accent1">
                    <a:satMod val="150000"/>
                  </a:schemeClr>
                </a:solidFill>
                <a:latin typeface="+mn-lt"/>
                <a:cs typeface="+mn-cs"/>
              </a:rPr>
              <a:t>What is “The Truth”?</a:t>
            </a:r>
          </a:p>
          <a:p>
            <a:pPr algn="ctr" fontAlgn="auto">
              <a:spcAft>
                <a:spcPts val="0"/>
              </a:spcAft>
              <a:defRPr/>
            </a:pPr>
            <a:r>
              <a:rPr lang="en-US" sz="3600" b="1" dirty="0">
                <a:solidFill>
                  <a:schemeClr val="accent1">
                    <a:satMod val="150000"/>
                  </a:schemeClr>
                </a:solidFill>
                <a:latin typeface="+mn-lt"/>
                <a:cs typeface="+mn-cs"/>
              </a:rPr>
              <a:t>Does it matter what we believe or do ?</a:t>
            </a:r>
          </a:p>
          <a:p>
            <a:pPr algn="ctr" fontAlgn="auto">
              <a:spcAft>
                <a:spcPts val="0"/>
              </a:spcAft>
              <a:defRPr/>
            </a:pPr>
            <a:r>
              <a:rPr lang="en-US" sz="3600" b="1" dirty="0">
                <a:solidFill>
                  <a:schemeClr val="accent1">
                    <a:satMod val="150000"/>
                  </a:schemeClr>
                </a:solidFill>
                <a:latin typeface="+mn-lt"/>
                <a:cs typeface="+mn-cs"/>
              </a:rPr>
              <a:t>How </a:t>
            </a:r>
            <a:r>
              <a:rPr lang="en-US" sz="3600" b="1" dirty="0" smtClean="0">
                <a:solidFill>
                  <a:schemeClr val="accent1">
                    <a:satMod val="150000"/>
                  </a:schemeClr>
                </a:solidFill>
                <a:latin typeface="+mn-lt"/>
                <a:cs typeface="+mn-cs"/>
              </a:rPr>
              <a:t>should “the </a:t>
            </a:r>
            <a:r>
              <a:rPr lang="en-US" sz="3600" b="1" dirty="0">
                <a:solidFill>
                  <a:schemeClr val="accent1">
                    <a:satMod val="150000"/>
                  </a:schemeClr>
                </a:solidFill>
                <a:latin typeface="+mn-lt"/>
                <a:cs typeface="+mn-cs"/>
              </a:rPr>
              <a:t>truth” </a:t>
            </a:r>
            <a:r>
              <a:rPr lang="en-US" sz="3600" b="1" dirty="0" smtClean="0">
                <a:solidFill>
                  <a:schemeClr val="accent1">
                    <a:satMod val="150000"/>
                  </a:schemeClr>
                </a:solidFill>
                <a:latin typeface="+mn-lt"/>
                <a:cs typeface="+mn-cs"/>
              </a:rPr>
              <a:t>affect </a:t>
            </a:r>
            <a:r>
              <a:rPr lang="en-US" sz="3600" b="1" dirty="0">
                <a:solidFill>
                  <a:schemeClr val="accent1">
                    <a:satMod val="150000"/>
                  </a:schemeClr>
                </a:solidFill>
                <a:latin typeface="+mn-lt"/>
                <a:cs typeface="+mn-cs"/>
              </a:rPr>
              <a:t>us ?</a:t>
            </a:r>
          </a:p>
        </p:txBody>
      </p:sp>
      <p:sp>
        <p:nvSpPr>
          <p:cNvPr id="5" name="Title 1"/>
          <p:cNvSpPr txBox="1">
            <a:spLocks/>
          </p:cNvSpPr>
          <p:nvPr/>
        </p:nvSpPr>
        <p:spPr>
          <a:xfrm>
            <a:off x="2714612" y="3929066"/>
            <a:ext cx="3357586" cy="857256"/>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200" b="1" dirty="0">
                <a:solidFill>
                  <a:schemeClr val="accent1">
                    <a:satMod val="150000"/>
                  </a:schemeClr>
                </a:solidFill>
                <a:latin typeface="+mj-lt"/>
                <a:ea typeface="+mj-ea"/>
                <a:cs typeface="+mj-cs"/>
              </a:rPr>
              <a:t>Study 3 of 5</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dirty="0" smtClean="0">
                <a:solidFill>
                  <a:schemeClr val="accent1">
                    <a:satMod val="150000"/>
                  </a:schemeClr>
                </a:solidFill>
              </a:rPr>
              <a:t>The Unique Teachings of the Truth. </a:t>
            </a:r>
            <a:br>
              <a:rPr lang="en-US" sz="3600" dirty="0" smtClean="0">
                <a:solidFill>
                  <a:schemeClr val="accent1">
                    <a:satMod val="150000"/>
                  </a:schemeClr>
                </a:solidFill>
              </a:rPr>
            </a:br>
            <a:r>
              <a:rPr lang="en-US" sz="3600" dirty="0" smtClean="0">
                <a:solidFill>
                  <a:schemeClr val="accent1">
                    <a:satMod val="150000"/>
                  </a:schemeClr>
                </a:solidFill>
              </a:rPr>
              <a:t>Basic Overview</a:t>
            </a:r>
            <a:endParaRPr lang="en-US" sz="3600" dirty="0">
              <a:solidFill>
                <a:schemeClr val="accent1">
                  <a:satMod val="150000"/>
                </a:schemeClr>
              </a:solidFill>
            </a:endParaRPr>
          </a:p>
        </p:txBody>
      </p:sp>
      <p:sp>
        <p:nvSpPr>
          <p:cNvPr id="3" name="Content Placeholder 2"/>
          <p:cNvSpPr>
            <a:spLocks noGrp="1"/>
          </p:cNvSpPr>
          <p:nvPr>
            <p:ph idx="1"/>
          </p:nvPr>
        </p:nvSpPr>
        <p:spPr>
          <a:xfrm>
            <a:off x="0" y="1571625"/>
            <a:ext cx="9144000" cy="5143500"/>
          </a:xfrm>
        </p:spPr>
        <p:txBody>
          <a:bodyPr/>
          <a:lstStyle/>
          <a:p>
            <a:pPr marL="631825" indent="-514350">
              <a:lnSpc>
                <a:spcPct val="120000"/>
              </a:lnSpc>
              <a:buClrTx/>
              <a:buFont typeface="Corbel" pitchFamily="34" charset="0"/>
              <a:buAutoNum type="arabicPeriod"/>
            </a:pPr>
            <a:r>
              <a:rPr lang="en-US" sz="2800" dirty="0" smtClean="0">
                <a:solidFill>
                  <a:srgbClr val="0070C0"/>
                </a:solidFill>
              </a:rPr>
              <a:t>What do we mean by “The Truth”.</a:t>
            </a:r>
          </a:p>
          <a:p>
            <a:pPr marL="631825" indent="-514350">
              <a:lnSpc>
                <a:spcPct val="120000"/>
              </a:lnSpc>
              <a:buClrTx/>
              <a:buFont typeface="Corbel" pitchFamily="34" charset="0"/>
              <a:buAutoNum type="arabicPeriod"/>
            </a:pPr>
            <a:endParaRPr lang="en-US" sz="2800" dirty="0" smtClean="0"/>
          </a:p>
          <a:p>
            <a:pPr marL="631825" indent="-514350">
              <a:lnSpc>
                <a:spcPct val="120000"/>
              </a:lnSpc>
              <a:buClrTx/>
              <a:buFont typeface="Corbel" pitchFamily="34" charset="0"/>
              <a:buAutoNum type="arabicPeriod"/>
            </a:pPr>
            <a:r>
              <a:rPr lang="en-US" sz="2800" dirty="0" smtClean="0">
                <a:solidFill>
                  <a:srgbClr val="0070C0"/>
                </a:solidFill>
              </a:rPr>
              <a:t>What are Core Beliefs &amp; Does it really matter.</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b="1" dirty="0" smtClean="0">
                <a:solidFill>
                  <a:srgbClr val="0070C0"/>
                </a:solidFill>
              </a:rPr>
              <a:t>The Flesh and the Spirit</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Spirit of  God – How God works.</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God Dwelling with &amp; in Us – God’s Purpose in Creation.</a:t>
            </a: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Flesh &amp; Spirit - A life &amp; death matter.</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92500" lnSpcReduction="10000"/>
          </a:bodyPr>
          <a:lstStyle/>
          <a:p>
            <a:pPr marL="438912" indent="-320040" fontAlgn="auto">
              <a:spcBef>
                <a:spcPts val="0"/>
              </a:spcBef>
              <a:spcAft>
                <a:spcPts val="0"/>
              </a:spcAft>
              <a:buFont typeface="Wingdings 2"/>
              <a:buNone/>
              <a:defRPr/>
            </a:pPr>
            <a:r>
              <a:rPr lang="en-US" sz="2400" dirty="0" smtClean="0"/>
              <a:t>This is an important subject to understand correctly, as it was Paul who commented -</a:t>
            </a:r>
          </a:p>
          <a:p>
            <a:pPr marL="438912" indent="-320040" fontAlgn="auto">
              <a:spcBef>
                <a:spcPts val="0"/>
              </a:spcBef>
              <a:spcAft>
                <a:spcPts val="0"/>
              </a:spcAft>
              <a:buFont typeface="Wingdings 2"/>
              <a:buNone/>
              <a:defRPr/>
            </a:pPr>
            <a:endParaRPr lang="en-US" sz="1000" b="1" dirty="0" smtClean="0"/>
          </a:p>
          <a:p>
            <a:pPr marL="438912" indent="-320040" fontAlgn="auto">
              <a:spcBef>
                <a:spcPts val="0"/>
              </a:spcBef>
              <a:spcAft>
                <a:spcPts val="0"/>
              </a:spcAft>
              <a:buFont typeface="Wingdings 2"/>
              <a:buNone/>
              <a:defRPr/>
            </a:pPr>
            <a:r>
              <a:rPr lang="en-AU" dirty="0" smtClean="0">
                <a:solidFill>
                  <a:srgbClr val="FF0000"/>
                </a:solidFill>
              </a:rPr>
              <a:t>Rom.8:13</a:t>
            </a:r>
            <a:r>
              <a:rPr lang="en-AU" dirty="0" smtClean="0"/>
              <a:t>  For if ye </a:t>
            </a:r>
            <a:r>
              <a:rPr lang="en-AU" u="sng" dirty="0" smtClean="0"/>
              <a:t>live after </a:t>
            </a:r>
            <a:r>
              <a:rPr lang="en-AU" b="1" dirty="0" smtClean="0">
                <a:solidFill>
                  <a:srgbClr val="FF0000"/>
                </a:solidFill>
              </a:rPr>
              <a:t>the flesh</a:t>
            </a:r>
            <a:r>
              <a:rPr lang="en-AU" dirty="0" smtClean="0"/>
              <a:t>, </a:t>
            </a:r>
            <a:r>
              <a:rPr lang="en-AU" b="1" dirty="0" smtClean="0"/>
              <a:t>ye shall die</a:t>
            </a:r>
            <a:r>
              <a:rPr lang="en-AU" dirty="0" smtClean="0"/>
              <a:t>: but if ye through </a:t>
            </a:r>
            <a:r>
              <a:rPr lang="en-AU" b="1" dirty="0" smtClean="0">
                <a:solidFill>
                  <a:srgbClr val="0070C0"/>
                </a:solidFill>
              </a:rPr>
              <a:t>the Spirit </a:t>
            </a:r>
            <a:r>
              <a:rPr lang="en-AU" u="sng" dirty="0" smtClean="0"/>
              <a:t>do mortify the deeds of the body</a:t>
            </a:r>
            <a:r>
              <a:rPr lang="en-AU" dirty="0" smtClean="0"/>
              <a:t>, </a:t>
            </a:r>
            <a:r>
              <a:rPr lang="en-AU" b="1" dirty="0" smtClean="0"/>
              <a:t>ye shall live</a:t>
            </a:r>
            <a:r>
              <a:rPr lang="en-AU" dirty="0" smtClean="0"/>
              <a:t>. </a:t>
            </a:r>
            <a:endParaRPr lang="en-US" sz="1900" dirty="0" smtClean="0"/>
          </a:p>
          <a:p>
            <a:pPr marL="438912" indent="-320040" fontAlgn="auto">
              <a:spcBef>
                <a:spcPts val="0"/>
              </a:spcBef>
              <a:spcAft>
                <a:spcPts val="0"/>
              </a:spcAft>
              <a:buClrTx/>
              <a:buFont typeface="Wingdings 2"/>
              <a:buNone/>
              <a:defRPr/>
            </a:pPr>
            <a:endParaRPr lang="en-US" sz="1000" b="1" dirty="0" smtClean="0"/>
          </a:p>
          <a:p>
            <a:pPr marL="438912" indent="-320040" fontAlgn="auto">
              <a:spcBef>
                <a:spcPts val="0"/>
              </a:spcBef>
              <a:spcAft>
                <a:spcPts val="0"/>
              </a:spcAft>
              <a:buClrTx/>
              <a:buFont typeface="Wingdings 2"/>
              <a:buNone/>
              <a:defRPr/>
            </a:pPr>
            <a:endParaRPr lang="en-US" sz="2400" dirty="0" smtClean="0"/>
          </a:p>
          <a:p>
            <a:pPr marL="438912" indent="-320040" fontAlgn="auto">
              <a:spcBef>
                <a:spcPts val="0"/>
              </a:spcBef>
              <a:spcAft>
                <a:spcPts val="0"/>
              </a:spcAft>
              <a:buClrTx/>
              <a:buFont typeface="Wingdings 2"/>
              <a:buNone/>
              <a:defRPr/>
            </a:pPr>
            <a:r>
              <a:rPr lang="en-US" sz="2400" dirty="0" smtClean="0">
                <a:solidFill>
                  <a:srgbClr val="0070C0"/>
                </a:solidFill>
              </a:rPr>
              <a:t>Death &amp; Life are serious outcomes … therefore this is a serious subject. </a:t>
            </a:r>
            <a:r>
              <a:rPr lang="en-US" sz="2400" b="1" dirty="0" smtClean="0">
                <a:solidFill>
                  <a:srgbClr val="0070C0"/>
                </a:solidFill>
              </a:rPr>
              <a:t>Paul says that the way to life is counter-intuitive</a:t>
            </a:r>
            <a:r>
              <a:rPr lang="en-US" sz="2400" dirty="0" smtClean="0">
                <a:solidFill>
                  <a:srgbClr val="0070C0"/>
                </a:solidFill>
              </a:rPr>
              <a:t> ... </a:t>
            </a:r>
            <a:r>
              <a:rPr lang="en-US" sz="2400" b="1" u="sng" dirty="0" smtClean="0">
                <a:solidFill>
                  <a:srgbClr val="0070C0"/>
                </a:solidFill>
              </a:rPr>
              <a:t>To Mortify =&gt; brings life</a:t>
            </a:r>
          </a:p>
          <a:p>
            <a:pPr marL="438912" indent="-320040" fontAlgn="auto">
              <a:spcBef>
                <a:spcPts val="0"/>
              </a:spcBef>
              <a:spcAft>
                <a:spcPts val="0"/>
              </a:spcAft>
              <a:buClrTx/>
              <a:buFont typeface="Wingdings 2"/>
              <a:buNone/>
              <a:defRPr/>
            </a:pPr>
            <a:endParaRPr lang="en-US" sz="1000" dirty="0" smtClean="0">
              <a:solidFill>
                <a:srgbClr val="0070C0"/>
              </a:solidFill>
            </a:endParaRPr>
          </a:p>
          <a:p>
            <a:pPr marL="438912" indent="-320040" fontAlgn="auto">
              <a:spcBef>
                <a:spcPts val="0"/>
              </a:spcBef>
              <a:spcAft>
                <a:spcPts val="0"/>
              </a:spcAft>
              <a:buClrTx/>
              <a:buFont typeface="Wingdings 2"/>
              <a:buNone/>
              <a:defRPr/>
            </a:pPr>
            <a:r>
              <a:rPr lang="en-US" sz="2400" dirty="0" smtClean="0">
                <a:solidFill>
                  <a:srgbClr val="0070C0"/>
                </a:solidFill>
              </a:rPr>
              <a:t>What does Paul mean, and what do the scriptures mean when they speak about ‘flesh’ and ‘spirit’ ?</a:t>
            </a:r>
          </a:p>
          <a:p>
            <a:pPr marL="438912" indent="-320040" fontAlgn="auto">
              <a:spcBef>
                <a:spcPts val="0"/>
              </a:spcBef>
              <a:spcAft>
                <a:spcPts val="0"/>
              </a:spcAft>
              <a:buClrTx/>
              <a:buFont typeface="Wingdings 2"/>
              <a:buNone/>
              <a:defRPr/>
            </a:pPr>
            <a:r>
              <a:rPr lang="en-US" sz="2400" dirty="0" smtClean="0">
                <a:solidFill>
                  <a:srgbClr val="0070C0"/>
                </a:solidFill>
              </a:rPr>
              <a:t>Just what are the “</a:t>
            </a:r>
            <a:r>
              <a:rPr lang="en-US" sz="2400" b="1" dirty="0" smtClean="0">
                <a:solidFill>
                  <a:srgbClr val="0070C0"/>
                </a:solidFill>
              </a:rPr>
              <a:t>deeds of the body</a:t>
            </a:r>
            <a:r>
              <a:rPr lang="en-US" sz="2400" dirty="0" smtClean="0">
                <a:solidFill>
                  <a:srgbClr val="0070C0"/>
                </a:solidFill>
              </a:rPr>
              <a:t>” and how do we ‘mortify’ them, so that we may live ?</a:t>
            </a:r>
          </a:p>
          <a:p>
            <a:pPr marL="438912" indent="-320040" fontAlgn="auto">
              <a:spcBef>
                <a:spcPts val="0"/>
              </a:spcBef>
              <a:spcAft>
                <a:spcPts val="0"/>
              </a:spcAft>
              <a:buClrTx/>
              <a:buFont typeface="Wingdings 2"/>
              <a:buNone/>
              <a:defRPr/>
            </a:pPr>
            <a:endParaRPr lang="en-US" sz="1000" dirty="0" smtClean="0">
              <a:solidFill>
                <a:srgbClr val="0070C0"/>
              </a:solidFill>
            </a:endParaRPr>
          </a:p>
          <a:p>
            <a:pPr marL="438912" indent="-320040" fontAlgn="auto">
              <a:spcBef>
                <a:spcPts val="0"/>
              </a:spcBef>
              <a:spcAft>
                <a:spcPts val="0"/>
              </a:spcAft>
              <a:buClrTx/>
              <a:buFont typeface="Wingdings 2"/>
              <a:buNone/>
              <a:defRPr/>
            </a:pPr>
            <a:r>
              <a:rPr lang="en-US" sz="2400" dirty="0" smtClean="0">
                <a:solidFill>
                  <a:srgbClr val="0070C0"/>
                </a:solidFill>
              </a:rPr>
              <a:t>Given the seriousness of this, we need to not only understand what it means, but we also need to be confident we are indeed walking in the spirit.</a:t>
            </a:r>
          </a:p>
          <a:p>
            <a:pPr marL="438912" indent="-320040" fontAlgn="auto">
              <a:spcBef>
                <a:spcPts val="0"/>
              </a:spcBef>
              <a:spcAft>
                <a:spcPts val="0"/>
              </a:spcAft>
              <a:buClrTx/>
              <a:buFont typeface="Wingdings 2"/>
              <a:buNone/>
              <a:defRPr/>
            </a:pPr>
            <a:endParaRPr lang="en-US" sz="1100" dirty="0" smtClean="0">
              <a:solidFill>
                <a:srgbClr val="0070C0"/>
              </a:solidFill>
            </a:endParaRPr>
          </a:p>
          <a:p>
            <a:pPr marL="438912" indent="-320040" fontAlgn="auto">
              <a:spcBef>
                <a:spcPts val="0"/>
              </a:spcBef>
              <a:spcAft>
                <a:spcPts val="0"/>
              </a:spcAft>
              <a:buClrTx/>
              <a:buFont typeface="Wingdings 2"/>
              <a:buNone/>
              <a:defRPr/>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Flesh &amp; Spirit - The battle for the mind</a:t>
            </a:r>
            <a:endParaRPr lang="en-US" dirty="0">
              <a:solidFill>
                <a:srgbClr val="FF0000"/>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10000"/>
          </a:bodyPr>
          <a:lstStyle/>
          <a:p>
            <a:pPr marL="438912" indent="-320040" fontAlgn="auto">
              <a:spcBef>
                <a:spcPts val="0"/>
              </a:spcBef>
              <a:spcAft>
                <a:spcPts val="0"/>
              </a:spcAft>
              <a:buClrTx/>
              <a:buFont typeface="Wingdings 2"/>
              <a:buNone/>
              <a:defRPr/>
            </a:pPr>
            <a:r>
              <a:rPr lang="en-AU" sz="2400" b="1" dirty="0" smtClean="0">
                <a:solidFill>
                  <a:srgbClr val="FF0000"/>
                </a:solidFill>
              </a:rPr>
              <a:t>Rom.8:5-7</a:t>
            </a:r>
            <a:r>
              <a:rPr lang="en-AU" sz="2400" dirty="0" smtClean="0">
                <a:solidFill>
                  <a:srgbClr val="FF0000"/>
                </a:solidFill>
              </a:rPr>
              <a:t> </a:t>
            </a:r>
            <a:r>
              <a:rPr lang="en-AU" sz="2400" dirty="0" smtClean="0"/>
              <a:t> For they that are </a:t>
            </a:r>
            <a:r>
              <a:rPr lang="en-AU" sz="2400" b="1" dirty="0" smtClean="0"/>
              <a:t>after</a:t>
            </a:r>
            <a:r>
              <a:rPr lang="en-AU" sz="2400" dirty="0" smtClean="0"/>
              <a:t> the </a:t>
            </a:r>
            <a:r>
              <a:rPr lang="en-AU" sz="2400" b="1" dirty="0" smtClean="0"/>
              <a:t>flesh</a:t>
            </a:r>
            <a:r>
              <a:rPr lang="en-AU" sz="2400" dirty="0" smtClean="0"/>
              <a:t> do </a:t>
            </a:r>
            <a:r>
              <a:rPr lang="en-AU" sz="2400" b="1" dirty="0" smtClean="0"/>
              <a:t>mind</a:t>
            </a:r>
            <a:r>
              <a:rPr lang="en-AU" sz="2400" dirty="0" smtClean="0"/>
              <a:t> the things of the </a:t>
            </a:r>
            <a:r>
              <a:rPr lang="en-AU" sz="2400" b="1" dirty="0" smtClean="0"/>
              <a:t>flesh</a:t>
            </a:r>
            <a:r>
              <a:rPr lang="en-AU" sz="2400" dirty="0" smtClean="0"/>
              <a:t>; but they that are </a:t>
            </a:r>
            <a:r>
              <a:rPr lang="en-AU" sz="2400" b="1" dirty="0" smtClean="0"/>
              <a:t>after</a:t>
            </a:r>
            <a:r>
              <a:rPr lang="en-AU" sz="2400" dirty="0" smtClean="0"/>
              <a:t> the </a:t>
            </a:r>
            <a:r>
              <a:rPr lang="en-AU" sz="2400" b="1" dirty="0" smtClean="0"/>
              <a:t>Spirit</a:t>
            </a:r>
            <a:r>
              <a:rPr lang="en-AU" sz="2400" dirty="0" smtClean="0"/>
              <a:t> the things of the </a:t>
            </a:r>
            <a:r>
              <a:rPr lang="en-AU" sz="2400" b="1" dirty="0" smtClean="0"/>
              <a:t>Spirit</a:t>
            </a:r>
            <a:r>
              <a:rPr lang="en-AU" sz="2400" dirty="0" smtClean="0"/>
              <a:t>. </a:t>
            </a:r>
          </a:p>
          <a:p>
            <a:pPr marL="438912" indent="-320040" fontAlgn="auto">
              <a:spcBef>
                <a:spcPts val="0"/>
              </a:spcBef>
              <a:spcAft>
                <a:spcPts val="0"/>
              </a:spcAft>
              <a:buClrTx/>
              <a:buFont typeface="Wingdings 2"/>
              <a:buNone/>
              <a:defRPr/>
            </a:pPr>
            <a:r>
              <a:rPr lang="en-AU" sz="2400" dirty="0" smtClean="0"/>
              <a:t>	For to be </a:t>
            </a:r>
            <a:r>
              <a:rPr lang="en-AU" sz="2400" b="1" dirty="0" smtClean="0"/>
              <a:t>carnally</a:t>
            </a:r>
            <a:r>
              <a:rPr lang="en-AU" sz="2400" dirty="0" smtClean="0"/>
              <a:t> </a:t>
            </a:r>
            <a:r>
              <a:rPr lang="en-AU" sz="2400" b="1" dirty="0" smtClean="0"/>
              <a:t>minded</a:t>
            </a:r>
            <a:r>
              <a:rPr lang="en-AU" sz="2400" dirty="0" smtClean="0"/>
              <a:t> is death; but to be </a:t>
            </a:r>
            <a:r>
              <a:rPr lang="en-AU" sz="2400" b="1" dirty="0" smtClean="0"/>
              <a:t>spiritually</a:t>
            </a:r>
            <a:r>
              <a:rPr lang="en-AU" sz="2400" dirty="0" smtClean="0"/>
              <a:t> </a:t>
            </a:r>
            <a:r>
              <a:rPr lang="en-AU" sz="2400" b="1" dirty="0" smtClean="0"/>
              <a:t>minded</a:t>
            </a:r>
            <a:r>
              <a:rPr lang="en-AU" sz="2400" dirty="0" smtClean="0"/>
              <a:t> is life and peace. </a:t>
            </a:r>
          </a:p>
          <a:p>
            <a:pPr marL="438912" indent="-320040" fontAlgn="auto">
              <a:spcBef>
                <a:spcPts val="0"/>
              </a:spcBef>
              <a:spcAft>
                <a:spcPts val="0"/>
              </a:spcAft>
              <a:buClrTx/>
              <a:buFont typeface="Wingdings 2"/>
              <a:buNone/>
              <a:defRPr/>
            </a:pPr>
            <a:r>
              <a:rPr lang="en-AU" sz="2400" dirty="0" smtClean="0"/>
              <a:t>	Because the </a:t>
            </a:r>
            <a:r>
              <a:rPr lang="en-AU" sz="2400" b="1" dirty="0" smtClean="0"/>
              <a:t>carnal</a:t>
            </a:r>
            <a:r>
              <a:rPr lang="en-AU" sz="2400" dirty="0" smtClean="0"/>
              <a:t> </a:t>
            </a:r>
            <a:r>
              <a:rPr lang="en-AU" sz="2400" b="1" dirty="0" smtClean="0"/>
              <a:t>mind</a:t>
            </a:r>
            <a:r>
              <a:rPr lang="en-AU" sz="2400" dirty="0" smtClean="0"/>
              <a:t> is </a:t>
            </a:r>
            <a:r>
              <a:rPr lang="en-AU" sz="2400" b="1" dirty="0" smtClean="0"/>
              <a:t>enmity</a:t>
            </a:r>
            <a:r>
              <a:rPr lang="en-AU" sz="2400" dirty="0" smtClean="0"/>
              <a:t> against God: for it is not subject to the law of God, neither indeed can be. </a:t>
            </a:r>
          </a:p>
          <a:p>
            <a:pPr marL="438912" indent="-320040" fontAlgn="auto">
              <a:spcBef>
                <a:spcPts val="0"/>
              </a:spcBef>
              <a:spcAft>
                <a:spcPts val="0"/>
              </a:spcAft>
              <a:buClrTx/>
              <a:buFont typeface="Wingdings 2"/>
              <a:buNone/>
              <a:defRPr/>
            </a:pPr>
            <a:r>
              <a:rPr lang="en-AU" sz="1100" dirty="0" smtClean="0"/>
              <a:t>	</a:t>
            </a:r>
          </a:p>
          <a:p>
            <a:pPr marL="438912" indent="-320040" fontAlgn="auto">
              <a:spcBef>
                <a:spcPts val="0"/>
              </a:spcBef>
              <a:spcAft>
                <a:spcPts val="0"/>
              </a:spcAft>
              <a:buClrTx/>
              <a:buFont typeface="Wingdings 2"/>
              <a:buNone/>
              <a:defRPr/>
            </a:pPr>
            <a:r>
              <a:rPr lang="en-AU" sz="2400" i="1" u="sng" dirty="0" smtClean="0">
                <a:solidFill>
                  <a:srgbClr val="0070C0"/>
                </a:solidFill>
              </a:rPr>
              <a:t>Comments</a:t>
            </a:r>
          </a:p>
          <a:p>
            <a:pPr marL="438912" indent="-320040" fontAlgn="auto">
              <a:spcBef>
                <a:spcPts val="0"/>
              </a:spcBef>
              <a:spcAft>
                <a:spcPts val="0"/>
              </a:spcAft>
              <a:buClrTx/>
              <a:buFont typeface="Wingdings 2"/>
              <a:buNone/>
              <a:defRPr/>
            </a:pPr>
            <a:r>
              <a:rPr lang="en-AU" sz="2400" i="1" dirty="0" smtClean="0">
                <a:solidFill>
                  <a:srgbClr val="0070C0"/>
                </a:solidFill>
              </a:rPr>
              <a:t>From reading &amp; thinking about what Paul is saying, </a:t>
            </a:r>
            <a:r>
              <a:rPr lang="en-AU" sz="2400" i="1" u="sng" dirty="0" smtClean="0">
                <a:solidFill>
                  <a:srgbClr val="0070C0"/>
                </a:solidFill>
              </a:rPr>
              <a:t>it is clear that the flesh and the spirit are striving for the same thing</a:t>
            </a:r>
            <a:r>
              <a:rPr lang="en-AU" sz="2400" i="1" dirty="0" smtClean="0">
                <a:solidFill>
                  <a:srgbClr val="0070C0"/>
                </a:solidFill>
              </a:rPr>
              <a:t>, and that </a:t>
            </a:r>
            <a:r>
              <a:rPr lang="en-AU" sz="2400" i="1" u="sng" dirty="0" smtClean="0">
                <a:solidFill>
                  <a:srgbClr val="0070C0"/>
                </a:solidFill>
              </a:rPr>
              <a:t>is </a:t>
            </a:r>
            <a:r>
              <a:rPr lang="en-AU" sz="2400" b="1" i="1" u="sng" dirty="0" smtClean="0">
                <a:solidFill>
                  <a:srgbClr val="0070C0"/>
                </a:solidFill>
              </a:rPr>
              <a:t>control of the mind</a:t>
            </a:r>
            <a:r>
              <a:rPr lang="en-AU" sz="2400" i="1" dirty="0" smtClean="0">
                <a:solidFill>
                  <a:srgbClr val="0070C0"/>
                </a:solidFill>
              </a:rPr>
              <a:t>. </a:t>
            </a:r>
          </a:p>
          <a:p>
            <a:pPr marL="438912" indent="-320040" fontAlgn="auto">
              <a:spcBef>
                <a:spcPts val="0"/>
              </a:spcBef>
              <a:spcAft>
                <a:spcPts val="0"/>
              </a:spcAft>
              <a:buClrTx/>
              <a:buFont typeface="Wingdings 2"/>
              <a:buNone/>
              <a:defRPr/>
            </a:pPr>
            <a:r>
              <a:rPr lang="en-AU" sz="2400" i="1" dirty="0" smtClean="0">
                <a:solidFill>
                  <a:srgbClr val="0070C0"/>
                </a:solidFill>
              </a:rPr>
              <a:t>Control the mind and you control the person, and the entire body.</a:t>
            </a:r>
          </a:p>
          <a:p>
            <a:pPr marL="438912" indent="-320040" fontAlgn="auto">
              <a:spcBef>
                <a:spcPts val="0"/>
              </a:spcBef>
              <a:spcAft>
                <a:spcPts val="0"/>
              </a:spcAft>
              <a:buClrTx/>
              <a:buFont typeface="Wingdings 2"/>
              <a:buNone/>
              <a:defRPr/>
            </a:pPr>
            <a:endParaRPr lang="en-AU" sz="900" b="1" i="1" u="sng" dirty="0" smtClean="0">
              <a:solidFill>
                <a:srgbClr val="0070C0"/>
              </a:solidFill>
            </a:endParaRPr>
          </a:p>
          <a:p>
            <a:pPr marL="438912" indent="-320040" fontAlgn="auto">
              <a:spcBef>
                <a:spcPts val="0"/>
              </a:spcBef>
              <a:spcAft>
                <a:spcPts val="0"/>
              </a:spcAft>
              <a:buClrTx/>
              <a:buFont typeface="Wingdings 2"/>
              <a:buNone/>
              <a:defRPr/>
            </a:pPr>
            <a:r>
              <a:rPr lang="en-AU" sz="2400" b="1" i="1" u="sng" dirty="0" smtClean="0">
                <a:solidFill>
                  <a:srgbClr val="0070C0"/>
                </a:solidFill>
              </a:rPr>
              <a:t>The mind being defined as the real us</a:t>
            </a:r>
            <a:r>
              <a:rPr lang="en-AU" sz="2400" i="1" dirty="0" smtClean="0">
                <a:solidFill>
                  <a:srgbClr val="0070C0"/>
                </a:solidFill>
              </a:rPr>
              <a:t>; i.e. </a:t>
            </a:r>
            <a:r>
              <a:rPr lang="en-AU" sz="2400" i="1" u="sng" dirty="0" smtClean="0">
                <a:solidFill>
                  <a:srgbClr val="0070C0"/>
                </a:solidFill>
              </a:rPr>
              <a:t>the thinking or consciousness that defines who we are</a:t>
            </a:r>
            <a:r>
              <a:rPr lang="en-AU" sz="2400" i="1" dirty="0" smtClean="0">
                <a:solidFill>
                  <a:srgbClr val="0070C0"/>
                </a:solidFill>
              </a:rPr>
              <a:t>, and consequently what comes from us, i.e. how we live. </a:t>
            </a:r>
          </a:p>
          <a:p>
            <a:pPr marL="438912" indent="-320040" fontAlgn="auto">
              <a:spcBef>
                <a:spcPts val="0"/>
              </a:spcBef>
              <a:spcAft>
                <a:spcPts val="0"/>
              </a:spcAft>
              <a:buClrTx/>
              <a:buFont typeface="Wingdings 2"/>
              <a:buNone/>
              <a:defRPr/>
            </a:pPr>
            <a:endParaRPr lang="en-AU" sz="900" i="1" dirty="0" smtClean="0">
              <a:solidFill>
                <a:srgbClr val="0070C0"/>
              </a:solidFill>
            </a:endParaRPr>
          </a:p>
          <a:p>
            <a:pPr marL="438912" indent="-320040" fontAlgn="auto">
              <a:spcBef>
                <a:spcPts val="0"/>
              </a:spcBef>
              <a:spcAft>
                <a:spcPts val="0"/>
              </a:spcAft>
              <a:buClrTx/>
              <a:buFont typeface="Wingdings 2"/>
              <a:buNone/>
              <a:defRPr/>
            </a:pPr>
            <a:r>
              <a:rPr lang="en-AU" sz="2400" i="1" dirty="0" smtClean="0">
                <a:solidFill>
                  <a:srgbClr val="0070C0"/>
                </a:solidFill>
              </a:rPr>
              <a:t>In this life there can be no peace between the flesh &amp; the spirit. They are at enmity -&gt; at war on many levels. This enmity was declared by God in the beginning (</a:t>
            </a:r>
            <a:r>
              <a:rPr lang="en-AU" sz="2400" i="1" dirty="0" smtClean="0">
                <a:solidFill>
                  <a:srgbClr val="FF0000"/>
                </a:solidFill>
              </a:rPr>
              <a:t>Gen.3:15)</a:t>
            </a:r>
            <a:r>
              <a:rPr lang="en-AU" sz="2400" i="1" dirty="0" smtClean="0">
                <a:solidFill>
                  <a:srgbClr val="0070C0"/>
                </a:solidFill>
              </a:rPr>
              <a:t>, </a:t>
            </a:r>
            <a:r>
              <a:rPr lang="en-AU" sz="2400" b="1" i="1" u="sng" dirty="0" smtClean="0">
                <a:solidFill>
                  <a:srgbClr val="0070C0"/>
                </a:solidFill>
              </a:rPr>
              <a:t>because the real battle is over whose WILL prevails</a:t>
            </a:r>
            <a:r>
              <a:rPr lang="en-AU" sz="2400" i="1" dirty="0" smtClean="0">
                <a:solidFill>
                  <a:srgbClr val="0070C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a:solidFill>
                  <a:schemeClr val="accent1">
                    <a:satMod val="150000"/>
                  </a:schemeClr>
                </a:solidFill>
              </a:rPr>
              <a:t>A Choice – Who do we serve ? </a:t>
            </a:r>
            <a:br>
              <a:rPr lang="en-US" dirty="0">
                <a:solidFill>
                  <a:schemeClr val="accent1">
                    <a:satMod val="150000"/>
                  </a:schemeClr>
                </a:solidFill>
              </a:rPr>
            </a:br>
            <a:r>
              <a:rPr lang="en-US" dirty="0">
                <a:solidFill>
                  <a:schemeClr val="accent1">
                    <a:satMod val="150000"/>
                  </a:schemeClr>
                </a:solidFill>
              </a:rPr>
              <a:t>Flesh </a:t>
            </a:r>
            <a:r>
              <a:rPr lang="en-US" dirty="0" err="1">
                <a:solidFill>
                  <a:schemeClr val="accent1">
                    <a:satMod val="150000"/>
                  </a:schemeClr>
                </a:solidFill>
              </a:rPr>
              <a:t>vs</a:t>
            </a:r>
            <a:r>
              <a:rPr lang="en-US" dirty="0">
                <a:solidFill>
                  <a:schemeClr val="accent1">
                    <a:satMod val="150000"/>
                  </a:schemeClr>
                </a:solidFill>
              </a:rPr>
              <a:t> Spirit                                               </a:t>
            </a:r>
            <a:r>
              <a:rPr lang="en-US" dirty="0" smtClean="0">
                <a:solidFill>
                  <a:schemeClr val="accent1">
                    <a:satMod val="150000"/>
                  </a:schemeClr>
                </a:solidFill>
              </a:rPr>
              <a:t>1/3</a:t>
            </a:r>
            <a:endParaRPr lang="en-US" dirty="0">
              <a:solidFill>
                <a:srgbClr val="FF0000"/>
              </a:solidFill>
            </a:endParaRPr>
          </a:p>
        </p:txBody>
      </p:sp>
      <p:sp>
        <p:nvSpPr>
          <p:cNvPr id="3" name="Content Placeholder 2"/>
          <p:cNvSpPr>
            <a:spLocks noGrp="1"/>
          </p:cNvSpPr>
          <p:nvPr>
            <p:ph idx="1"/>
          </p:nvPr>
        </p:nvSpPr>
        <p:spPr>
          <a:xfrm>
            <a:off x="0" y="1484784"/>
            <a:ext cx="9144000" cy="5373217"/>
          </a:xfrm>
        </p:spPr>
        <p:txBody>
          <a:bodyPr rtlCol="0">
            <a:normAutofit fontScale="70000" lnSpcReduction="20000"/>
          </a:bodyPr>
          <a:lstStyle/>
          <a:p>
            <a:pPr marL="438912" indent="-320040" fontAlgn="auto">
              <a:spcBef>
                <a:spcPts val="0"/>
              </a:spcBef>
              <a:spcAft>
                <a:spcPts val="0"/>
              </a:spcAft>
              <a:buFont typeface="Wingdings 2"/>
              <a:buNone/>
              <a:defRPr/>
            </a:pPr>
            <a:r>
              <a:rPr lang="en-US" b="1" dirty="0" smtClean="0"/>
              <a:t>What force impels or compels us in life, or dominates our life ?</a:t>
            </a:r>
          </a:p>
          <a:p>
            <a:pPr marL="438912" indent="-320040" fontAlgn="auto">
              <a:spcBef>
                <a:spcPts val="0"/>
              </a:spcBef>
              <a:spcAft>
                <a:spcPts val="0"/>
              </a:spcAft>
              <a:buFont typeface="Wingdings 2"/>
              <a:buNone/>
              <a:defRPr/>
            </a:pPr>
            <a:endParaRPr lang="en-US" sz="1800" b="1" dirty="0" smtClean="0"/>
          </a:p>
          <a:p>
            <a:pPr marL="438912" indent="-320040" fontAlgn="auto">
              <a:spcBef>
                <a:spcPts val="0"/>
              </a:spcBef>
              <a:spcAft>
                <a:spcPts val="0"/>
              </a:spcAft>
              <a:buFont typeface="Wingdings 2"/>
              <a:buNone/>
              <a:defRPr/>
            </a:pPr>
            <a:r>
              <a:rPr lang="en-US" dirty="0" smtClean="0"/>
              <a:t>The Bible reveals only 2 forces, and that they are </a:t>
            </a:r>
            <a:r>
              <a:rPr lang="en-US" b="1" u="sng" dirty="0" smtClean="0"/>
              <a:t>at war in us </a:t>
            </a:r>
            <a:r>
              <a:rPr lang="en-US" dirty="0" smtClean="0"/>
              <a:t>(</a:t>
            </a:r>
            <a:r>
              <a:rPr lang="en-US" dirty="0" smtClean="0">
                <a:solidFill>
                  <a:srgbClr val="FF0000"/>
                </a:solidFill>
              </a:rPr>
              <a:t>Rom.8:5-8</a:t>
            </a:r>
            <a:r>
              <a:rPr lang="en-US" dirty="0" smtClean="0"/>
              <a:t>)</a:t>
            </a:r>
          </a:p>
          <a:p>
            <a:pPr marL="438912" indent="-320040" fontAlgn="auto">
              <a:spcBef>
                <a:spcPts val="0"/>
              </a:spcBef>
              <a:spcAft>
                <a:spcPts val="0"/>
              </a:spcAft>
              <a:buFont typeface="Wingdings 2"/>
              <a:buNone/>
              <a:defRPr/>
            </a:pPr>
            <a:endParaRPr lang="en-US" sz="1100" dirty="0" smtClean="0"/>
          </a:p>
          <a:p>
            <a:pPr marL="633222" indent="-514350" fontAlgn="auto">
              <a:spcBef>
                <a:spcPts val="0"/>
              </a:spcBef>
              <a:spcAft>
                <a:spcPts val="0"/>
              </a:spcAft>
              <a:buClrTx/>
              <a:buFont typeface="+mj-lt"/>
              <a:buAutoNum type="arabicPeriod"/>
              <a:defRPr/>
            </a:pPr>
            <a:r>
              <a:rPr lang="en-US" b="1" dirty="0" smtClean="0"/>
              <a:t>The flesh, or thinking of the flesh </a:t>
            </a:r>
            <a:r>
              <a:rPr lang="en-US" dirty="0" smtClean="0"/>
              <a:t>= Driven by Lust, Fear &amp; Pride, and ignorance of, and/or rebellion against God (manifest in our Love of the world). This form of thinking only expresses the will of (flesh) man.</a:t>
            </a:r>
          </a:p>
          <a:p>
            <a:pPr marL="633222" indent="-514350" fontAlgn="auto">
              <a:spcBef>
                <a:spcPts val="0"/>
              </a:spcBef>
              <a:spcAft>
                <a:spcPts val="0"/>
              </a:spcAft>
              <a:buClrTx/>
              <a:buFont typeface="+mj-lt"/>
              <a:buAutoNum type="arabicPeriod"/>
              <a:defRPr/>
            </a:pPr>
            <a:endParaRPr lang="en-US" sz="1300" dirty="0" smtClean="0"/>
          </a:p>
          <a:p>
            <a:pPr marL="633222" indent="-514350" fontAlgn="auto">
              <a:spcBef>
                <a:spcPts val="0"/>
              </a:spcBef>
              <a:spcAft>
                <a:spcPts val="0"/>
              </a:spcAft>
              <a:buClrTx/>
              <a:buFont typeface="+mj-lt"/>
              <a:buAutoNum type="arabicPeriod"/>
              <a:defRPr/>
            </a:pPr>
            <a:r>
              <a:rPr lang="en-US" b="1" dirty="0" smtClean="0"/>
              <a:t>The spirit of God, or the thinking of the spirit </a:t>
            </a:r>
            <a:r>
              <a:rPr lang="en-US" dirty="0" smtClean="0"/>
              <a:t>= Driven by the knowledge of &amp; love of God (i.e. God’s spirit), and shown by God’s character &amp; way written in our heart. (manifest in our Love of the Father) Expressed by the will of our Father in heaven being outworked in us.</a:t>
            </a:r>
          </a:p>
          <a:p>
            <a:pPr marL="438912" indent="-320040" fontAlgn="auto">
              <a:spcBef>
                <a:spcPts val="0"/>
              </a:spcBef>
              <a:spcAft>
                <a:spcPts val="0"/>
              </a:spcAft>
              <a:buClrTx/>
              <a:buFont typeface="Wingdings 2"/>
              <a:buChar char=""/>
              <a:defRPr/>
            </a:pPr>
            <a:endParaRPr lang="en-US" sz="1100" dirty="0" smtClean="0"/>
          </a:p>
          <a:p>
            <a:pPr marL="438912" indent="-320040" fontAlgn="auto">
              <a:spcBef>
                <a:spcPts val="0"/>
              </a:spcBef>
              <a:spcAft>
                <a:spcPts val="0"/>
              </a:spcAft>
              <a:buClrTx/>
              <a:buFont typeface="Wingdings 2"/>
              <a:buNone/>
              <a:defRPr/>
            </a:pPr>
            <a:r>
              <a:rPr lang="en-US" sz="3400" b="1" u="sng" dirty="0" smtClean="0"/>
              <a:t>If we do not feel this enmity, then we are already lost to the flesh.</a:t>
            </a:r>
            <a:endParaRPr lang="en-US" sz="3400" b="1" u="sng" dirty="0" smtClean="0">
              <a:solidFill>
                <a:srgbClr val="0070C0"/>
              </a:solidFill>
            </a:endParaRPr>
          </a:p>
          <a:p>
            <a:pPr marL="438912" indent="-320040" fontAlgn="auto">
              <a:spcBef>
                <a:spcPts val="0"/>
              </a:spcBef>
              <a:spcAft>
                <a:spcPts val="0"/>
              </a:spcAft>
              <a:buClrTx/>
              <a:buFont typeface="Wingdings 2"/>
              <a:buNone/>
              <a:defRPr/>
            </a:pPr>
            <a:endParaRPr lang="en-US" dirty="0" smtClean="0">
              <a:solidFill>
                <a:srgbClr val="0070C0"/>
              </a:solidFill>
            </a:endParaRPr>
          </a:p>
          <a:p>
            <a:pPr marL="438912" indent="-320040" fontAlgn="auto">
              <a:spcBef>
                <a:spcPts val="0"/>
              </a:spcBef>
              <a:spcAft>
                <a:spcPts val="0"/>
              </a:spcAft>
              <a:buClrTx/>
              <a:buFont typeface="Wingdings 2"/>
              <a:buNone/>
              <a:defRPr/>
            </a:pPr>
            <a:r>
              <a:rPr lang="en-US" dirty="0" smtClean="0">
                <a:solidFill>
                  <a:srgbClr val="0070C0"/>
                </a:solidFill>
              </a:rPr>
              <a:t>“… the flesh </a:t>
            </a:r>
            <a:r>
              <a:rPr lang="en-US" b="1" u="sng" dirty="0" smtClean="0"/>
              <a:t>lusteth</a:t>
            </a:r>
            <a:r>
              <a:rPr lang="en-US" dirty="0" smtClean="0">
                <a:solidFill>
                  <a:srgbClr val="0070C0"/>
                </a:solidFill>
              </a:rPr>
              <a:t> </a:t>
            </a:r>
            <a:r>
              <a:rPr lang="en-US" b="1" dirty="0" smtClean="0">
                <a:solidFill>
                  <a:srgbClr val="0070C0"/>
                </a:solidFill>
              </a:rPr>
              <a:t>against</a:t>
            </a:r>
            <a:r>
              <a:rPr lang="en-US" dirty="0" smtClean="0">
                <a:solidFill>
                  <a:srgbClr val="0070C0"/>
                </a:solidFill>
              </a:rPr>
              <a:t> the spirit, and spirit </a:t>
            </a:r>
            <a:r>
              <a:rPr lang="en-US" b="1" dirty="0" smtClean="0">
                <a:solidFill>
                  <a:srgbClr val="0070C0"/>
                </a:solidFill>
              </a:rPr>
              <a:t>against</a:t>
            </a:r>
            <a:r>
              <a:rPr lang="en-US" dirty="0" smtClean="0">
                <a:solidFill>
                  <a:srgbClr val="0070C0"/>
                </a:solidFill>
              </a:rPr>
              <a:t> the flesh, </a:t>
            </a:r>
            <a:r>
              <a:rPr lang="en-US" b="1" dirty="0" smtClean="0">
                <a:solidFill>
                  <a:srgbClr val="0070C0"/>
                </a:solidFill>
              </a:rPr>
              <a:t>and these are contrary one to the other</a:t>
            </a:r>
            <a:r>
              <a:rPr lang="en-US" dirty="0" smtClean="0">
                <a:solidFill>
                  <a:srgbClr val="0070C0"/>
                </a:solidFill>
              </a:rPr>
              <a:t>, so that </a:t>
            </a:r>
            <a:r>
              <a:rPr lang="en-US" u="sng" dirty="0" smtClean="0">
                <a:solidFill>
                  <a:srgbClr val="0070C0"/>
                </a:solidFill>
              </a:rPr>
              <a:t>ye cannot do the things that you would</a:t>
            </a:r>
            <a:r>
              <a:rPr lang="en-US" dirty="0" smtClean="0">
                <a:solidFill>
                  <a:srgbClr val="0070C0"/>
                </a:solidFill>
              </a:rPr>
              <a:t>”   </a:t>
            </a:r>
            <a:r>
              <a:rPr lang="en-US" b="1" dirty="0" smtClean="0">
                <a:solidFill>
                  <a:srgbClr val="FF0000"/>
                </a:solidFill>
              </a:rPr>
              <a:t>Gal.5:17</a:t>
            </a:r>
            <a:r>
              <a:rPr lang="en-US" dirty="0" smtClean="0">
                <a:solidFill>
                  <a:srgbClr val="FF0000"/>
                </a:solidFill>
              </a:rPr>
              <a:t>  (see also Rom.8:5-8, Gal.3:3 &amp; 6:8, Phil.3:3, James.4:4-5)</a:t>
            </a:r>
          </a:p>
          <a:p>
            <a:pPr marL="438912" indent="-320040" fontAlgn="auto">
              <a:spcBef>
                <a:spcPts val="0"/>
              </a:spcBef>
              <a:spcAft>
                <a:spcPts val="0"/>
              </a:spcAft>
              <a:buClrTx/>
              <a:buFont typeface="Wingdings 2"/>
              <a:buNone/>
              <a:defRPr/>
            </a:pPr>
            <a:endParaRPr lang="en-US" sz="1100" dirty="0" smtClean="0"/>
          </a:p>
          <a:p>
            <a:pPr marL="438912" indent="-320040" fontAlgn="auto">
              <a:spcBef>
                <a:spcPts val="0"/>
              </a:spcBef>
              <a:spcAft>
                <a:spcPts val="0"/>
              </a:spcAft>
              <a:buClrTx/>
              <a:buFont typeface="Wingdings 2"/>
              <a:buNone/>
              <a:defRPr/>
            </a:pPr>
            <a:r>
              <a:rPr lang="en-US" sz="2900" dirty="0" smtClean="0"/>
              <a:t>The word “</a:t>
            </a:r>
            <a:r>
              <a:rPr lang="en-US" sz="2900" b="1" dirty="0" smtClean="0"/>
              <a:t>lusteth</a:t>
            </a:r>
            <a:r>
              <a:rPr lang="en-US" sz="2900" dirty="0" smtClean="0"/>
              <a:t>”, Gk (</a:t>
            </a:r>
            <a:r>
              <a:rPr lang="el-GR" sz="2000" dirty="0" smtClean="0"/>
              <a:t>ἐπιθυμέω </a:t>
            </a:r>
            <a:r>
              <a:rPr lang="en-AU" sz="2000" i="1" dirty="0" err="1" smtClean="0"/>
              <a:t>epithymeō</a:t>
            </a:r>
            <a:r>
              <a:rPr lang="en-AU" sz="2000" i="1" dirty="0" smtClean="0"/>
              <a:t>)</a:t>
            </a:r>
            <a:r>
              <a:rPr lang="en-US" sz="2900" dirty="0" smtClean="0"/>
              <a:t>  literally means “to desire”, and different versions translate it this way</a:t>
            </a:r>
            <a:r>
              <a:rPr lang="en-US" sz="2900" b="1" dirty="0" smtClean="0"/>
              <a:t>, with the idea of jealousy involved</a:t>
            </a:r>
            <a:r>
              <a:rPr lang="en-US" sz="2900" dirty="0" smtClean="0"/>
              <a:t>. The word is used in both positive and negative ways, but the idea is one of struggle &amp; warfare.</a:t>
            </a:r>
          </a:p>
        </p:txBody>
      </p:sp>
    </p:spTree>
    <p:extLst>
      <p:ext uri="{BB962C8B-B14F-4D97-AF65-F5344CB8AC3E}">
        <p14:creationId xmlns:p14="http://schemas.microsoft.com/office/powerpoint/2010/main" val="35321526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 Choice – Who do we serve ? </a:t>
            </a:r>
            <a:br>
              <a:rPr lang="en-US" dirty="0" smtClean="0">
                <a:solidFill>
                  <a:schemeClr val="accent1">
                    <a:satMod val="150000"/>
                  </a:schemeClr>
                </a:solidFill>
              </a:rPr>
            </a:br>
            <a:r>
              <a:rPr lang="en-US" dirty="0" smtClean="0">
                <a:solidFill>
                  <a:schemeClr val="accent1">
                    <a:satMod val="150000"/>
                  </a:schemeClr>
                </a:solidFill>
              </a:rPr>
              <a:t>Flesh vs Spirit                                               2/3</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438912" indent="-320040" fontAlgn="auto">
              <a:spcBef>
                <a:spcPts val="0"/>
              </a:spcBef>
              <a:spcAft>
                <a:spcPts val="0"/>
              </a:spcAft>
              <a:buFont typeface="Wingdings 2"/>
              <a:buNone/>
              <a:defRPr/>
            </a:pPr>
            <a:r>
              <a:rPr lang="en-US" b="1" dirty="0" smtClean="0"/>
              <a:t>What force impels or compels us in life, or dominates our life ?</a:t>
            </a:r>
          </a:p>
          <a:p>
            <a:pPr marL="438912" indent="-320040" fontAlgn="auto">
              <a:spcBef>
                <a:spcPts val="0"/>
              </a:spcBef>
              <a:spcAft>
                <a:spcPts val="0"/>
              </a:spcAft>
              <a:buFont typeface="Wingdings 2"/>
              <a:buNone/>
              <a:defRPr/>
            </a:pPr>
            <a:endParaRPr lang="en-US" sz="1100" dirty="0" smtClean="0">
              <a:solidFill>
                <a:srgbClr val="FF0000"/>
              </a:solidFill>
            </a:endParaRPr>
          </a:p>
          <a:p>
            <a:pPr marL="438912" indent="-320040" fontAlgn="auto">
              <a:spcBef>
                <a:spcPts val="0"/>
              </a:spcBef>
              <a:spcAft>
                <a:spcPts val="0"/>
              </a:spcAft>
              <a:buClrTx/>
              <a:buFont typeface="Wingdings 2"/>
              <a:buNone/>
              <a:defRPr/>
            </a:pPr>
            <a:r>
              <a:rPr lang="en-US" dirty="0" smtClean="0"/>
              <a:t>This enmity commenced at the fall, and has been a part of man’s history every since. It has been seen in the great &amp; long warfare between the </a:t>
            </a:r>
            <a:r>
              <a:rPr lang="en-US" b="1" dirty="0" smtClean="0"/>
              <a:t>seed of the Woman </a:t>
            </a:r>
            <a:r>
              <a:rPr lang="en-US" dirty="0" smtClean="0"/>
              <a:t>and the </a:t>
            </a:r>
            <a:r>
              <a:rPr lang="en-US" b="1" dirty="0" smtClean="0"/>
              <a:t>seed of the Serpent   (</a:t>
            </a:r>
            <a:r>
              <a:rPr lang="en-US" dirty="0" smtClean="0">
                <a:solidFill>
                  <a:srgbClr val="FF0000"/>
                </a:solidFill>
              </a:rPr>
              <a:t>Gen.3:15 &amp; Gal.4:29</a:t>
            </a:r>
            <a:r>
              <a:rPr lang="en-US" dirty="0" smtClean="0"/>
              <a:t>) </a:t>
            </a:r>
          </a:p>
          <a:p>
            <a:pPr marL="438912" indent="-320040" fontAlgn="auto">
              <a:spcBef>
                <a:spcPts val="0"/>
              </a:spcBef>
              <a:spcAft>
                <a:spcPts val="0"/>
              </a:spcAft>
              <a:buClrTx/>
              <a:buFont typeface="Wingdings 2"/>
              <a:buNone/>
              <a:defRPr/>
            </a:pPr>
            <a:endParaRPr lang="en-US" sz="1300" dirty="0" smtClean="0"/>
          </a:p>
          <a:p>
            <a:pPr marL="438912" lvl="0" indent="-320040" fontAlgn="auto">
              <a:spcBef>
                <a:spcPts val="0"/>
              </a:spcBef>
              <a:spcAft>
                <a:spcPts val="0"/>
              </a:spcAft>
              <a:buClrTx/>
              <a:buNone/>
            </a:pPr>
            <a:r>
              <a:rPr lang="en-US" sz="3100" dirty="0">
                <a:solidFill>
                  <a:prstClr val="black"/>
                </a:solidFill>
              </a:rPr>
              <a:t>It is instructive to observe this conflict between the flesh &amp; the spirit in even the simplest scriptural stories, whether between Cain &amp; Abel, Isaac &amp; Ishmael, Jacob &amp; Esau</a:t>
            </a:r>
            <a:r>
              <a:rPr lang="en-US" sz="3100" dirty="0" smtClean="0">
                <a:solidFill>
                  <a:prstClr val="black"/>
                </a:solidFill>
              </a:rPr>
              <a:t>, Israel &amp; the Philistines, </a:t>
            </a:r>
            <a:r>
              <a:rPr lang="en-US" sz="3100" dirty="0">
                <a:solidFill>
                  <a:prstClr val="black"/>
                </a:solidFill>
              </a:rPr>
              <a:t>David &amp; Goliath</a:t>
            </a:r>
            <a:r>
              <a:rPr lang="en-US" sz="3100" dirty="0" smtClean="0">
                <a:solidFill>
                  <a:prstClr val="black"/>
                </a:solidFill>
              </a:rPr>
              <a:t>, David &amp; Saul, Israel &amp; God’s Prophets, </a:t>
            </a:r>
            <a:r>
              <a:rPr lang="en-US" sz="3100" b="1" dirty="0" smtClean="0">
                <a:solidFill>
                  <a:prstClr val="black"/>
                </a:solidFill>
              </a:rPr>
              <a:t>and </a:t>
            </a:r>
            <a:r>
              <a:rPr lang="en-US" sz="3100" b="1" dirty="0">
                <a:solidFill>
                  <a:prstClr val="black"/>
                </a:solidFill>
              </a:rPr>
              <a:t>in Jesus’ conflict with the Jews  </a:t>
            </a:r>
            <a:r>
              <a:rPr lang="en-US" sz="3100" dirty="0">
                <a:solidFill>
                  <a:prstClr val="black"/>
                </a:solidFill>
              </a:rPr>
              <a:t>(</a:t>
            </a:r>
            <a:r>
              <a:rPr lang="en-US" sz="3100" dirty="0">
                <a:solidFill>
                  <a:srgbClr val="FF0000"/>
                </a:solidFill>
              </a:rPr>
              <a:t>John.8:31-50). </a:t>
            </a:r>
          </a:p>
          <a:p>
            <a:pPr marL="438912" indent="-320040" fontAlgn="auto">
              <a:spcBef>
                <a:spcPts val="0"/>
              </a:spcBef>
              <a:spcAft>
                <a:spcPts val="0"/>
              </a:spcAft>
              <a:buClrTx/>
              <a:buFont typeface="Wingdings 2"/>
              <a:buNone/>
              <a:defRPr/>
            </a:pPr>
            <a:endParaRPr lang="en-US" sz="1100" dirty="0" smtClean="0"/>
          </a:p>
          <a:p>
            <a:pPr marL="438912" indent="-320040" fontAlgn="auto">
              <a:spcBef>
                <a:spcPts val="0"/>
              </a:spcBef>
              <a:spcAft>
                <a:spcPts val="0"/>
              </a:spcAft>
              <a:buClrTx/>
              <a:buFont typeface="Wingdings 2"/>
              <a:buNone/>
              <a:defRPr/>
            </a:pPr>
            <a:endParaRPr lang="en-US" sz="1100" dirty="0"/>
          </a:p>
          <a:p>
            <a:pPr marL="438912" indent="-320040" fontAlgn="auto">
              <a:spcBef>
                <a:spcPts val="0"/>
              </a:spcBef>
              <a:spcAft>
                <a:spcPts val="0"/>
              </a:spcAft>
              <a:buClrTx/>
              <a:buFont typeface="Wingdings 2"/>
              <a:buNone/>
              <a:defRPr/>
            </a:pPr>
            <a:endParaRPr lang="en-US" sz="1100" dirty="0" smtClean="0"/>
          </a:p>
          <a:p>
            <a:pPr marL="438912" lvl="0" indent="-320040" fontAlgn="auto">
              <a:spcBef>
                <a:spcPts val="0"/>
              </a:spcBef>
              <a:spcAft>
                <a:spcPts val="0"/>
              </a:spcAft>
              <a:buClrTx/>
              <a:buNone/>
            </a:pPr>
            <a:r>
              <a:rPr lang="en-US" sz="3400" b="1" dirty="0" smtClean="0">
                <a:solidFill>
                  <a:srgbClr val="0070C0"/>
                </a:solidFill>
              </a:rPr>
              <a:t>However</a:t>
            </a:r>
            <a:r>
              <a:rPr lang="en-US" sz="3400" b="1" dirty="0">
                <a:solidFill>
                  <a:srgbClr val="0070C0"/>
                </a:solidFill>
              </a:rPr>
              <a:t>, the subject goes much deeper than this, for these conflicts are but the outworking of forces deep within </a:t>
            </a:r>
            <a:r>
              <a:rPr lang="en-US" sz="3400" b="1" dirty="0" smtClean="0">
                <a:solidFill>
                  <a:srgbClr val="0070C0"/>
                </a:solidFill>
              </a:rPr>
              <a:t>man. </a:t>
            </a:r>
          </a:p>
          <a:p>
            <a:pPr marL="438912" lvl="0" indent="-320040" fontAlgn="auto">
              <a:spcBef>
                <a:spcPts val="0"/>
              </a:spcBef>
              <a:spcAft>
                <a:spcPts val="0"/>
              </a:spcAft>
              <a:buClrTx/>
              <a:buNone/>
            </a:pPr>
            <a:endParaRPr lang="en-US" sz="1100" b="1" dirty="0">
              <a:solidFill>
                <a:srgbClr val="0070C0"/>
              </a:solidFill>
            </a:endParaRPr>
          </a:p>
          <a:p>
            <a:pPr marL="438912" lvl="0" indent="-320040" fontAlgn="auto">
              <a:spcBef>
                <a:spcPts val="0"/>
              </a:spcBef>
              <a:spcAft>
                <a:spcPts val="0"/>
              </a:spcAft>
              <a:buClrTx/>
              <a:buNone/>
              <a:defRPr/>
            </a:pPr>
            <a:r>
              <a:rPr lang="en-US" sz="3100" dirty="0" smtClean="0">
                <a:solidFill>
                  <a:prstClr val="black"/>
                </a:solidFill>
              </a:rPr>
              <a:t>It was this </a:t>
            </a:r>
            <a:r>
              <a:rPr lang="en-US" sz="3100" b="1" dirty="0" smtClean="0">
                <a:solidFill>
                  <a:prstClr val="black"/>
                </a:solidFill>
              </a:rPr>
              <a:t>enmity</a:t>
            </a:r>
            <a:r>
              <a:rPr lang="en-US" sz="3100" dirty="0" smtClean="0">
                <a:solidFill>
                  <a:prstClr val="black"/>
                </a:solidFill>
              </a:rPr>
              <a:t> </a:t>
            </a:r>
            <a:r>
              <a:rPr lang="en-US" sz="3100" dirty="0">
                <a:solidFill>
                  <a:prstClr val="black"/>
                </a:solidFill>
              </a:rPr>
              <a:t>that Jesus removed by his death on the cross. The devil-serpent-sin power was destroyed</a:t>
            </a:r>
            <a:r>
              <a:rPr lang="en-US" sz="3100" b="1" dirty="0">
                <a:solidFill>
                  <a:prstClr val="black"/>
                </a:solidFill>
              </a:rPr>
              <a:t>, in his flesh</a:t>
            </a:r>
            <a:r>
              <a:rPr lang="en-US" sz="3100" dirty="0">
                <a:solidFill>
                  <a:prstClr val="black"/>
                </a:solidFill>
              </a:rPr>
              <a:t>. (</a:t>
            </a:r>
            <a:r>
              <a:rPr lang="en-US" sz="3100" dirty="0">
                <a:solidFill>
                  <a:srgbClr val="FF0000"/>
                </a:solidFill>
              </a:rPr>
              <a:t>John.3:14, Heb.2:14</a:t>
            </a:r>
            <a:r>
              <a:rPr lang="en-US" sz="3100" dirty="0" smtClean="0">
                <a:solidFill>
                  <a:prstClr val="black"/>
                </a:solidFill>
              </a:rPr>
              <a:t>).</a:t>
            </a:r>
          </a:p>
          <a:p>
            <a:pPr marL="438912" lvl="0" indent="-320040" fontAlgn="auto">
              <a:spcBef>
                <a:spcPts val="0"/>
              </a:spcBef>
              <a:spcAft>
                <a:spcPts val="0"/>
              </a:spcAft>
              <a:buClrTx/>
              <a:buNone/>
              <a:defRPr/>
            </a:pPr>
            <a:endParaRPr lang="en-US" sz="1100" dirty="0">
              <a:solidFill>
                <a:prstClr val="black"/>
              </a:solidFill>
            </a:endParaRPr>
          </a:p>
          <a:p>
            <a:pPr marL="438912" lvl="0" indent="-320040" fontAlgn="auto">
              <a:spcBef>
                <a:spcPts val="0"/>
              </a:spcBef>
              <a:spcAft>
                <a:spcPts val="0"/>
              </a:spcAft>
              <a:buClrTx/>
              <a:buNone/>
              <a:defRPr/>
            </a:pPr>
            <a:r>
              <a:rPr lang="en-US" sz="3100" u="sng" dirty="0" smtClean="0">
                <a:solidFill>
                  <a:prstClr val="black"/>
                </a:solidFill>
              </a:rPr>
              <a:t>So important is this concept</a:t>
            </a:r>
            <a:r>
              <a:rPr lang="en-US" sz="3100" dirty="0" smtClean="0">
                <a:solidFill>
                  <a:prstClr val="black"/>
                </a:solidFill>
              </a:rPr>
              <a:t>, that </a:t>
            </a:r>
            <a:r>
              <a:rPr lang="en-US" sz="3100" u="sng" dirty="0" smtClean="0">
                <a:solidFill>
                  <a:prstClr val="black"/>
                </a:solidFill>
              </a:rPr>
              <a:t>any who confess not that Jesus came in the flesh are declared ‘Antichrist</a:t>
            </a:r>
            <a:r>
              <a:rPr lang="en-US" sz="3100" dirty="0" smtClean="0">
                <a:solidFill>
                  <a:prstClr val="black"/>
                </a:solidFill>
              </a:rPr>
              <a:t>’ and under the curse of God. </a:t>
            </a:r>
            <a:r>
              <a:rPr lang="en-US" sz="3100" u="sng" dirty="0" smtClean="0">
                <a:solidFill>
                  <a:prstClr val="black"/>
                </a:solidFill>
              </a:rPr>
              <a:t>Why, because they totally misunderstand God’s work in Christ</a:t>
            </a:r>
            <a:r>
              <a:rPr lang="en-US" sz="3100" dirty="0" smtClean="0">
                <a:solidFill>
                  <a:prstClr val="black"/>
                </a:solidFill>
              </a:rPr>
              <a:t> (</a:t>
            </a:r>
            <a:r>
              <a:rPr lang="en-US" sz="3100" dirty="0" smtClean="0">
                <a:solidFill>
                  <a:srgbClr val="FF0000"/>
                </a:solidFill>
              </a:rPr>
              <a:t>1.John.4:2,3, 2.John.1:7</a:t>
            </a:r>
            <a:r>
              <a:rPr lang="en-US" sz="3100" dirty="0" smtClean="0">
                <a:solidFill>
                  <a:prstClr val="black"/>
                </a:solidFill>
              </a:rPr>
              <a:t>)</a:t>
            </a:r>
            <a:endParaRPr lang="en-US" sz="3100" dirty="0">
              <a:solidFill>
                <a:prstClr val="black"/>
              </a:solidFill>
            </a:endParaRPr>
          </a:p>
        </p:txBody>
      </p:sp>
    </p:spTree>
    <p:extLst>
      <p:ext uri="{BB962C8B-B14F-4D97-AF65-F5344CB8AC3E}">
        <p14:creationId xmlns:p14="http://schemas.microsoft.com/office/powerpoint/2010/main" val="37547445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500"/>
                                        <p:tgtEl>
                                          <p:spTgt spid="3">
                                            <p:txEl>
                                              <p:pRg st="8" end="8"/>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animEffect transition="in" filter="fade">
                                      <p:cBhvr>
                                        <p:cTn id="20" dur="500"/>
                                        <p:tgtEl>
                                          <p:spTgt spid="3">
                                            <p:txEl>
                                              <p:pRg st="10" end="1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Effect transition="in" filter="fade">
                                      <p:cBhvr>
                                        <p:cTn id="2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sz="4600" dirty="0">
                <a:solidFill>
                  <a:srgbClr val="F0AD00">
                    <a:satMod val="150000"/>
                  </a:srgbClr>
                </a:solidFill>
              </a:rPr>
              <a:t>A Choice – Who do we serve ? </a:t>
            </a:r>
            <a:br>
              <a:rPr lang="en-US" sz="4600" dirty="0">
                <a:solidFill>
                  <a:srgbClr val="F0AD00">
                    <a:satMod val="150000"/>
                  </a:srgbClr>
                </a:solidFill>
              </a:rPr>
            </a:br>
            <a:r>
              <a:rPr lang="en-US" sz="4600" dirty="0">
                <a:solidFill>
                  <a:srgbClr val="F0AD00">
                    <a:satMod val="150000"/>
                  </a:srgbClr>
                </a:solidFill>
              </a:rPr>
              <a:t>Flesh </a:t>
            </a:r>
            <a:r>
              <a:rPr lang="en-US" sz="4600" dirty="0" err="1">
                <a:solidFill>
                  <a:srgbClr val="F0AD00">
                    <a:satMod val="150000"/>
                  </a:srgbClr>
                </a:solidFill>
              </a:rPr>
              <a:t>vs</a:t>
            </a:r>
            <a:r>
              <a:rPr lang="en-US" sz="4600" dirty="0">
                <a:solidFill>
                  <a:srgbClr val="F0AD00">
                    <a:satMod val="150000"/>
                  </a:srgbClr>
                </a:solidFill>
              </a:rPr>
              <a:t> Spirit                                               </a:t>
            </a:r>
            <a:r>
              <a:rPr lang="en-US" sz="4600" dirty="0" smtClean="0">
                <a:solidFill>
                  <a:srgbClr val="F0AD00">
                    <a:satMod val="150000"/>
                  </a:srgbClr>
                </a:solidFill>
              </a:rPr>
              <a:t>2/3</a:t>
            </a:r>
            <a:endParaRPr lang="en-US" dirty="0">
              <a:solidFill>
                <a:srgbClr val="FF0000"/>
              </a:solidFill>
            </a:endParaRPr>
          </a:p>
        </p:txBody>
      </p:sp>
      <p:sp>
        <p:nvSpPr>
          <p:cNvPr id="3" name="Content Placeholder 2"/>
          <p:cNvSpPr>
            <a:spLocks noGrp="1"/>
          </p:cNvSpPr>
          <p:nvPr>
            <p:ph idx="1"/>
          </p:nvPr>
        </p:nvSpPr>
        <p:spPr>
          <a:xfrm>
            <a:off x="0" y="1484784"/>
            <a:ext cx="9144000" cy="5373216"/>
          </a:xfrm>
        </p:spPr>
        <p:txBody>
          <a:bodyPr>
            <a:normAutofit fontScale="62500" lnSpcReduction="20000"/>
          </a:bodyPr>
          <a:lstStyle/>
          <a:p>
            <a:pPr>
              <a:buNone/>
            </a:pPr>
            <a:r>
              <a:rPr lang="en-AU" b="1" dirty="0" smtClean="0">
                <a:solidFill>
                  <a:srgbClr val="0070C0"/>
                </a:solidFill>
              </a:rPr>
              <a:t>Remember Paul’s summary in this section of Romans: </a:t>
            </a:r>
          </a:p>
          <a:p>
            <a:pPr>
              <a:buNone/>
            </a:pPr>
            <a:endParaRPr lang="en-AU" sz="1300" b="1" u="sng" dirty="0" smtClean="0">
              <a:solidFill>
                <a:srgbClr val="FF0000"/>
              </a:solidFill>
            </a:endParaRPr>
          </a:p>
          <a:p>
            <a:pPr>
              <a:buNone/>
            </a:pPr>
            <a:r>
              <a:rPr lang="en-AU" sz="3800" b="1" u="sng" dirty="0" smtClean="0">
                <a:solidFill>
                  <a:srgbClr val="FF0000"/>
                </a:solidFill>
              </a:rPr>
              <a:t>Rom.8:8</a:t>
            </a:r>
            <a:r>
              <a:rPr lang="en-AU" sz="3800" b="1" u="sng" dirty="0" smtClean="0"/>
              <a:t>  So then they that are in the </a:t>
            </a:r>
            <a:r>
              <a:rPr lang="en-AU" sz="3800" b="1" u="sng" dirty="0" smtClean="0">
                <a:solidFill>
                  <a:srgbClr val="FF0000"/>
                </a:solidFill>
              </a:rPr>
              <a:t>flesh</a:t>
            </a:r>
            <a:r>
              <a:rPr lang="en-AU" sz="3800" b="1" u="sng" dirty="0" smtClean="0"/>
              <a:t> cannot please God</a:t>
            </a:r>
            <a:r>
              <a:rPr lang="en-US" sz="3800" b="1" u="sng" dirty="0" smtClean="0"/>
              <a:t>.</a:t>
            </a:r>
          </a:p>
          <a:p>
            <a:pPr>
              <a:buClrTx/>
              <a:buNone/>
            </a:pPr>
            <a:endParaRPr lang="en-US" sz="1000" dirty="0" smtClean="0"/>
          </a:p>
          <a:p>
            <a:pPr>
              <a:buClrTx/>
              <a:buNone/>
            </a:pPr>
            <a:r>
              <a:rPr lang="en-US" sz="3500" dirty="0" smtClean="0">
                <a:solidFill>
                  <a:srgbClr val="0070C0"/>
                </a:solidFill>
              </a:rPr>
              <a:t>What complicates this is that </a:t>
            </a:r>
            <a:r>
              <a:rPr lang="en-US" sz="3500" b="1" dirty="0" smtClean="0">
                <a:solidFill>
                  <a:srgbClr val="0070C0"/>
                </a:solidFill>
              </a:rPr>
              <a:t>many</a:t>
            </a:r>
            <a:r>
              <a:rPr lang="en-US" sz="3500" dirty="0" smtClean="0">
                <a:solidFill>
                  <a:srgbClr val="0070C0"/>
                </a:solidFill>
              </a:rPr>
              <a:t> whose thinking is quite clearly “</a:t>
            </a:r>
            <a:r>
              <a:rPr lang="en-US" sz="3500" b="1" dirty="0" smtClean="0">
                <a:solidFill>
                  <a:srgbClr val="0070C0"/>
                </a:solidFill>
              </a:rPr>
              <a:t>of the flesh</a:t>
            </a:r>
            <a:r>
              <a:rPr lang="en-US" sz="3500" dirty="0" smtClean="0">
                <a:solidFill>
                  <a:srgbClr val="0070C0"/>
                </a:solidFill>
              </a:rPr>
              <a:t>” think they are “</a:t>
            </a:r>
            <a:r>
              <a:rPr lang="en-US" sz="3500" b="1" dirty="0" smtClean="0">
                <a:solidFill>
                  <a:srgbClr val="0070C0"/>
                </a:solidFill>
              </a:rPr>
              <a:t>of the spirit</a:t>
            </a:r>
            <a:r>
              <a:rPr lang="en-US" sz="3500" dirty="0" smtClean="0">
                <a:solidFill>
                  <a:srgbClr val="0070C0"/>
                </a:solidFill>
              </a:rPr>
              <a:t>”. (Consider </a:t>
            </a:r>
            <a:r>
              <a:rPr lang="en-US" sz="3500" dirty="0" smtClean="0">
                <a:solidFill>
                  <a:srgbClr val="FF0000"/>
                </a:solidFill>
              </a:rPr>
              <a:t>John.8:33-44</a:t>
            </a:r>
            <a:r>
              <a:rPr lang="en-US" sz="3500" dirty="0" smtClean="0">
                <a:solidFill>
                  <a:srgbClr val="0070C0"/>
                </a:solidFill>
              </a:rPr>
              <a:t> carefully) </a:t>
            </a:r>
          </a:p>
          <a:p>
            <a:pPr>
              <a:buClrTx/>
              <a:buNone/>
            </a:pPr>
            <a:endParaRPr lang="en-US" sz="600" dirty="0" smtClean="0">
              <a:solidFill>
                <a:srgbClr val="0070C0"/>
              </a:solidFill>
            </a:endParaRPr>
          </a:p>
          <a:p>
            <a:pPr>
              <a:buClrTx/>
              <a:buNone/>
            </a:pPr>
            <a:r>
              <a:rPr lang="en-US" sz="3500" dirty="0" smtClean="0">
                <a:solidFill>
                  <a:srgbClr val="0070C0"/>
                </a:solidFill>
              </a:rPr>
              <a:t>They, like Eve,  have been </a:t>
            </a:r>
            <a:r>
              <a:rPr lang="en-US" sz="3500" b="1" u="sng" dirty="0" smtClean="0">
                <a:solidFill>
                  <a:srgbClr val="0070C0"/>
                </a:solidFill>
              </a:rPr>
              <a:t>deceived</a:t>
            </a:r>
            <a:r>
              <a:rPr lang="en-US" sz="3500" dirty="0" smtClean="0">
                <a:solidFill>
                  <a:srgbClr val="0070C0"/>
                </a:solidFill>
              </a:rPr>
              <a:t> by carnal-human (fleshly) reasoning &amp; philosophy (otherwise called false teachings - </a:t>
            </a:r>
            <a:r>
              <a:rPr lang="en-US" sz="3500" dirty="0" smtClean="0">
                <a:solidFill>
                  <a:srgbClr val="FF0000"/>
                </a:solidFill>
              </a:rPr>
              <a:t>2.Cor.11:2-4</a:t>
            </a:r>
            <a:r>
              <a:rPr lang="en-US" sz="3500" dirty="0" smtClean="0">
                <a:solidFill>
                  <a:srgbClr val="0070C0"/>
                </a:solidFill>
              </a:rPr>
              <a:t>). </a:t>
            </a:r>
          </a:p>
          <a:p>
            <a:pPr>
              <a:buClrTx/>
              <a:buNone/>
            </a:pPr>
            <a:endParaRPr lang="en-US" sz="1500" dirty="0" smtClean="0">
              <a:solidFill>
                <a:srgbClr val="0070C0"/>
              </a:solidFill>
            </a:endParaRPr>
          </a:p>
          <a:p>
            <a:pPr>
              <a:buClrTx/>
              <a:buNone/>
            </a:pPr>
            <a:r>
              <a:rPr lang="en-US" sz="3800" b="1" u="sng" dirty="0" smtClean="0">
                <a:solidFill>
                  <a:srgbClr val="0070C0"/>
                </a:solidFill>
              </a:rPr>
              <a:t>In fact, deceit &amp; being deceived is the single biggest danger that the people of God face</a:t>
            </a:r>
            <a:r>
              <a:rPr lang="en-US" sz="3800" b="1" dirty="0" smtClean="0">
                <a:solidFill>
                  <a:srgbClr val="0070C0"/>
                </a:solidFill>
              </a:rPr>
              <a:t>.</a:t>
            </a:r>
          </a:p>
          <a:p>
            <a:pPr>
              <a:buClrTx/>
              <a:buNone/>
            </a:pPr>
            <a:endParaRPr lang="en-US" sz="400" b="1" dirty="0" smtClean="0">
              <a:solidFill>
                <a:srgbClr val="0070C0"/>
              </a:solidFill>
            </a:endParaRPr>
          </a:p>
          <a:p>
            <a:pPr>
              <a:buClrTx/>
              <a:buNone/>
            </a:pPr>
            <a:r>
              <a:rPr lang="en-US" sz="3800" b="1" u="sng" dirty="0" smtClean="0">
                <a:solidFill>
                  <a:srgbClr val="0070C0"/>
                </a:solidFill>
              </a:rPr>
              <a:t>We are warned constantly about this in the scriptural record</a:t>
            </a:r>
            <a:r>
              <a:rPr lang="en-US" sz="3800" b="1" dirty="0" smtClean="0">
                <a:solidFill>
                  <a:srgbClr val="0070C0"/>
                </a:solidFill>
              </a:rPr>
              <a:t>.</a:t>
            </a:r>
            <a:r>
              <a:rPr lang="en-US" sz="3800" dirty="0" smtClean="0">
                <a:solidFill>
                  <a:srgbClr val="0070C0"/>
                </a:solidFill>
              </a:rPr>
              <a:t> </a:t>
            </a:r>
          </a:p>
          <a:p>
            <a:pPr>
              <a:buClrTx/>
              <a:buNone/>
            </a:pPr>
            <a:endParaRPr lang="en-US" sz="1300" dirty="0" smtClean="0">
              <a:solidFill>
                <a:srgbClr val="0070C0"/>
              </a:solidFill>
            </a:endParaRPr>
          </a:p>
          <a:p>
            <a:pPr>
              <a:buClrTx/>
              <a:buNone/>
            </a:pPr>
            <a:r>
              <a:rPr lang="en-US" sz="3500" dirty="0" smtClean="0">
                <a:solidFill>
                  <a:srgbClr val="0070C0"/>
                </a:solidFill>
              </a:rPr>
              <a:t>As in all important things, the foundation of this problem is found in Genesis.</a:t>
            </a:r>
          </a:p>
          <a:p>
            <a:pPr>
              <a:buClrTx/>
              <a:buNone/>
            </a:pPr>
            <a:endParaRPr lang="en-US" sz="1300" dirty="0" smtClean="0">
              <a:solidFill>
                <a:srgbClr val="0070C0"/>
              </a:solidFill>
            </a:endParaRPr>
          </a:p>
          <a:p>
            <a:pPr>
              <a:buClrTx/>
              <a:buNone/>
            </a:pPr>
            <a:r>
              <a:rPr lang="en-US" sz="3500" dirty="0" smtClean="0">
                <a:solidFill>
                  <a:srgbClr val="0070C0"/>
                </a:solidFill>
              </a:rPr>
              <a:t>The </a:t>
            </a:r>
            <a:r>
              <a:rPr lang="en-US" sz="3500" b="1" dirty="0" smtClean="0">
                <a:solidFill>
                  <a:srgbClr val="0070C0"/>
                </a:solidFill>
              </a:rPr>
              <a:t>flesh</a:t>
            </a:r>
            <a:r>
              <a:rPr lang="en-US" sz="3500" dirty="0" smtClean="0">
                <a:solidFill>
                  <a:srgbClr val="0070C0"/>
                </a:solidFill>
              </a:rPr>
              <a:t> is </a:t>
            </a:r>
            <a:r>
              <a:rPr lang="en-US" sz="3500" b="1" dirty="0" smtClean="0">
                <a:solidFill>
                  <a:srgbClr val="0070C0"/>
                </a:solidFill>
              </a:rPr>
              <a:t>naturally</a:t>
            </a:r>
            <a:r>
              <a:rPr lang="en-US" sz="3500" dirty="0" smtClean="0">
                <a:solidFill>
                  <a:srgbClr val="0070C0"/>
                </a:solidFill>
              </a:rPr>
              <a:t> offended by those of the </a:t>
            </a:r>
            <a:r>
              <a:rPr lang="en-US" sz="3500" b="1" dirty="0" smtClean="0">
                <a:solidFill>
                  <a:srgbClr val="0070C0"/>
                </a:solidFill>
              </a:rPr>
              <a:t>spirit</a:t>
            </a:r>
            <a:r>
              <a:rPr lang="en-US" sz="3500" dirty="0" smtClean="0">
                <a:solidFill>
                  <a:srgbClr val="0070C0"/>
                </a:solidFill>
              </a:rPr>
              <a:t> (truth), and will mock, persecute and destroy them.</a:t>
            </a:r>
            <a:r>
              <a:rPr lang="en-US" sz="3500" dirty="0" smtClean="0">
                <a:solidFill>
                  <a:srgbClr val="FF0000"/>
                </a:solidFill>
              </a:rPr>
              <a:t> </a:t>
            </a:r>
            <a:r>
              <a:rPr lang="en-US" dirty="0" smtClean="0">
                <a:solidFill>
                  <a:srgbClr val="FF0000"/>
                </a:solidFill>
              </a:rPr>
              <a:t>(</a:t>
            </a:r>
            <a:r>
              <a:rPr lang="en-US" b="1" dirty="0" smtClean="0">
                <a:solidFill>
                  <a:srgbClr val="FF0000"/>
                </a:solidFill>
              </a:rPr>
              <a:t>Gal.4:29</a:t>
            </a:r>
            <a:r>
              <a:rPr lang="en-US" dirty="0" smtClean="0">
                <a:solidFill>
                  <a:srgbClr val="FF0000"/>
                </a:solidFill>
              </a:rPr>
              <a:t>, John.16:2, Matt.10:25, 1.John.3:12).</a:t>
            </a:r>
          </a:p>
          <a:p>
            <a:pPr>
              <a:buClrTx/>
              <a:buNone/>
            </a:pPr>
            <a:endParaRPr lang="en-US" sz="1300" dirty="0" smtClean="0"/>
          </a:p>
          <a:p>
            <a:pPr>
              <a:buClrTx/>
              <a:buNone/>
            </a:pPr>
            <a:r>
              <a:rPr lang="en-US" sz="3500" b="1" dirty="0" smtClean="0"/>
              <a:t>But here is the most important point. </a:t>
            </a:r>
            <a:r>
              <a:rPr lang="en-US" sz="3800" b="1" dirty="0" smtClean="0"/>
              <a:t>There is only “Flesh” or “Spirit”, </a:t>
            </a:r>
            <a:r>
              <a:rPr lang="en-US" sz="3500" b="1" dirty="0" smtClean="0"/>
              <a:t>and nothing between. As we shall see, who we serve is the result of </a:t>
            </a:r>
            <a:r>
              <a:rPr lang="en-US" sz="3500" b="1" u="sng" dirty="0" smtClean="0"/>
              <a:t>a choice</a:t>
            </a:r>
            <a:r>
              <a:rPr lang="en-US" sz="3500" b="1" dirty="0" smtClean="0"/>
              <a:t> we make, remembering that our default (normal) bias is towards ‘flesh’, otherwise called the law of sin in our members.</a:t>
            </a:r>
          </a:p>
        </p:txBody>
      </p:sp>
    </p:spTree>
    <p:extLst>
      <p:ext uri="{BB962C8B-B14F-4D97-AF65-F5344CB8AC3E}">
        <p14:creationId xmlns:p14="http://schemas.microsoft.com/office/powerpoint/2010/main" val="1630259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500"/>
                                        <p:tgtEl>
                                          <p:spTgt spid="3">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linds(horizontal)">
                                      <p:cBhvr>
                                        <p:cTn id="18" dur="500"/>
                                        <p:tgtEl>
                                          <p:spTgt spid="3">
                                            <p:txEl>
                                              <p:pRg st="6" end="6"/>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blinds(horizontal)">
                                      <p:cBhvr>
                                        <p:cTn id="21" dur="500"/>
                                        <p:tgtEl>
                                          <p:spTgt spid="3">
                                            <p:txEl>
                                              <p:pRg st="8" end="8"/>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blinds(horizontal)">
                                      <p:cBhvr>
                                        <p:cTn id="24" dur="500"/>
                                        <p:tgtEl>
                                          <p:spTgt spid="3">
                                            <p:txEl>
                                              <p:pRg st="10" end="10"/>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blinds(horizontal)">
                                      <p:cBhvr>
                                        <p:cTn id="27" dur="500"/>
                                        <p:tgtEl>
                                          <p:spTgt spid="3">
                                            <p:txEl>
                                              <p:pRg st="12" end="1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4" end="14"/>
                                            </p:txEl>
                                          </p:spTgt>
                                        </p:tgtEl>
                                        <p:attrNameLst>
                                          <p:attrName>style.visibility</p:attrName>
                                        </p:attrNameLst>
                                      </p:cBhvr>
                                      <p:to>
                                        <p:strVal val="visible"/>
                                      </p:to>
                                    </p:set>
                                    <p:animEffect transition="in" filter="blinds(horizontal)">
                                      <p:cBhvr>
                                        <p:cTn id="32" dur="500"/>
                                        <p:tgtEl>
                                          <p:spTgt spid="3">
                                            <p:txEl>
                                              <p:pRg st="14" end="14"/>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animEffect transition="in" filter="blinds(horizontal)">
                                      <p:cBhvr>
                                        <p:cTn id="35"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964488" cy="1252728"/>
          </a:xfrm>
        </p:spPr>
        <p:txBody>
          <a:bodyPr>
            <a:normAutofit fontScale="90000"/>
          </a:bodyPr>
          <a:lstStyle/>
          <a:p>
            <a:pPr fontAlgn="auto">
              <a:spcAft>
                <a:spcPts val="0"/>
              </a:spcAft>
              <a:defRPr/>
            </a:pPr>
            <a:r>
              <a:rPr lang="en-US" dirty="0" smtClean="0">
                <a:solidFill>
                  <a:schemeClr val="accent1">
                    <a:satMod val="150000"/>
                  </a:schemeClr>
                </a:solidFill>
              </a:rPr>
              <a:t>Our default position = </a:t>
            </a:r>
            <a:br>
              <a:rPr lang="en-US" dirty="0" smtClean="0">
                <a:solidFill>
                  <a:schemeClr val="accent1">
                    <a:satMod val="150000"/>
                  </a:schemeClr>
                </a:solidFill>
              </a:rPr>
            </a:br>
            <a:r>
              <a:rPr lang="en-US" dirty="0" smtClean="0">
                <a:solidFill>
                  <a:schemeClr val="accent1">
                    <a:satMod val="150000"/>
                  </a:schemeClr>
                </a:solidFill>
              </a:rPr>
              <a:t>The animal/natural way of thinking</a:t>
            </a:r>
            <a:endParaRPr lang="en-US" dirty="0">
              <a:solidFill>
                <a:schemeClr val="accent1">
                  <a:satMod val="150000"/>
                </a:schemeClr>
              </a:solidFill>
            </a:endParaRPr>
          </a:p>
        </p:txBody>
      </p:sp>
      <p:sp>
        <p:nvSpPr>
          <p:cNvPr id="9" name="Oval 8"/>
          <p:cNvSpPr/>
          <p:nvPr/>
        </p:nvSpPr>
        <p:spPr>
          <a:xfrm>
            <a:off x="2143125" y="1500188"/>
            <a:ext cx="4714875" cy="535781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TextBox 11"/>
          <p:cNvSpPr txBox="1">
            <a:spLocks noChangeArrowheads="1"/>
          </p:cNvSpPr>
          <p:nvPr/>
        </p:nvSpPr>
        <p:spPr bwMode="auto">
          <a:xfrm>
            <a:off x="2378135" y="3429000"/>
            <a:ext cx="421481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600" b="1" dirty="0" smtClean="0"/>
              <a:t>When </a:t>
            </a:r>
            <a:r>
              <a:rPr lang="en-US" sz="1600" b="1" dirty="0"/>
              <a:t>we are guided by -</a:t>
            </a:r>
          </a:p>
          <a:p>
            <a:pPr algn="ctr"/>
            <a:r>
              <a:rPr lang="en-US" sz="2400" b="1" dirty="0"/>
              <a:t>The lust of the Flesh</a:t>
            </a:r>
          </a:p>
          <a:p>
            <a:pPr algn="ctr"/>
            <a:r>
              <a:rPr lang="en-US" sz="2400" b="1" dirty="0"/>
              <a:t>The lust of the Eye</a:t>
            </a:r>
          </a:p>
          <a:p>
            <a:pPr algn="ctr"/>
            <a:r>
              <a:rPr lang="en-US" sz="2400" b="1" dirty="0"/>
              <a:t>The pride of </a:t>
            </a:r>
            <a:r>
              <a:rPr lang="en-US" sz="2400" b="1" dirty="0" smtClean="0"/>
              <a:t>Life</a:t>
            </a:r>
          </a:p>
          <a:p>
            <a:pPr algn="ctr"/>
            <a:r>
              <a:rPr lang="en-US" sz="2000" b="1" dirty="0" smtClean="0">
                <a:solidFill>
                  <a:srgbClr val="FF0000"/>
                </a:solidFill>
              </a:rPr>
              <a:t>1.John.2:15-17</a:t>
            </a:r>
          </a:p>
          <a:p>
            <a:pPr algn="ctr"/>
            <a:r>
              <a:rPr lang="en-US" sz="1600" b="1" dirty="0" smtClean="0"/>
              <a:t>&amp; when we -</a:t>
            </a:r>
          </a:p>
          <a:p>
            <a:pPr algn="ctr"/>
            <a:r>
              <a:rPr lang="en-US" sz="2400" b="1" dirty="0" smtClean="0"/>
              <a:t>Conform to the world</a:t>
            </a:r>
          </a:p>
          <a:p>
            <a:pPr algn="ctr"/>
            <a:r>
              <a:rPr lang="en-US" sz="2000" b="1" dirty="0" smtClean="0">
                <a:solidFill>
                  <a:srgbClr val="FF0000"/>
                </a:solidFill>
              </a:rPr>
              <a:t>Rom.12:2</a:t>
            </a:r>
            <a:endParaRPr lang="en-US" sz="2000" b="1" dirty="0">
              <a:solidFill>
                <a:srgbClr val="FF0000"/>
              </a:solidFill>
            </a:endParaRPr>
          </a:p>
        </p:txBody>
      </p:sp>
      <p:sp>
        <p:nvSpPr>
          <p:cNvPr id="17" name="TextBox 16"/>
          <p:cNvSpPr txBox="1">
            <a:spLocks noChangeArrowheads="1"/>
          </p:cNvSpPr>
          <p:nvPr/>
        </p:nvSpPr>
        <p:spPr bwMode="auto">
          <a:xfrm>
            <a:off x="3500438" y="1785938"/>
            <a:ext cx="214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b="1" u="sng" dirty="0">
                <a:solidFill>
                  <a:srgbClr val="002060"/>
                </a:solidFill>
              </a:rPr>
              <a:t>This is our Life</a:t>
            </a:r>
          </a:p>
        </p:txBody>
      </p:sp>
      <p:sp>
        <p:nvSpPr>
          <p:cNvPr id="18" name="Right Arrow 17"/>
          <p:cNvSpPr/>
          <p:nvPr/>
        </p:nvSpPr>
        <p:spPr>
          <a:xfrm rot="19657534">
            <a:off x="6610350" y="2454275"/>
            <a:ext cx="642938" cy="3571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Right Arrow 19"/>
          <p:cNvSpPr/>
          <p:nvPr/>
        </p:nvSpPr>
        <p:spPr>
          <a:xfrm rot="21285462">
            <a:off x="6943725" y="3814763"/>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ight Arrow 20"/>
          <p:cNvSpPr/>
          <p:nvPr/>
        </p:nvSpPr>
        <p:spPr>
          <a:xfrm rot="1614082">
            <a:off x="6618288" y="5483225"/>
            <a:ext cx="642937" cy="35718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Right Arrow 21"/>
          <p:cNvSpPr/>
          <p:nvPr/>
        </p:nvSpPr>
        <p:spPr>
          <a:xfrm rot="10800000">
            <a:off x="1428750" y="3929063"/>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Right Arrow 22"/>
          <p:cNvSpPr/>
          <p:nvPr/>
        </p:nvSpPr>
        <p:spPr>
          <a:xfrm rot="12519576">
            <a:off x="1689100" y="2703513"/>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ight Arrow 23"/>
          <p:cNvSpPr/>
          <p:nvPr/>
        </p:nvSpPr>
        <p:spPr>
          <a:xfrm rot="8948752">
            <a:off x="1689100" y="5354638"/>
            <a:ext cx="642938" cy="357187"/>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Box 12"/>
          <p:cNvSpPr txBox="1">
            <a:spLocks noChangeArrowheads="1"/>
          </p:cNvSpPr>
          <p:nvPr/>
        </p:nvSpPr>
        <p:spPr bwMode="auto">
          <a:xfrm>
            <a:off x="2464594" y="2540336"/>
            <a:ext cx="4214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u="sng" dirty="0"/>
              <a:t>The Love of the </a:t>
            </a:r>
            <a:r>
              <a:rPr lang="en-US" sz="2400" b="1" u="sng" dirty="0" smtClean="0"/>
              <a:t>World</a:t>
            </a:r>
          </a:p>
          <a:p>
            <a:pPr algn="ctr"/>
            <a:r>
              <a:rPr lang="en-US" sz="2400" b="1" u="sng" dirty="0" smtClean="0"/>
              <a:t>Is Manifest</a:t>
            </a:r>
            <a:endParaRPr lang="en-US"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7" grpId="0"/>
      <p:bldP spid="18" grpId="0" animBg="1"/>
      <p:bldP spid="20" grpId="0" animBg="1"/>
      <p:bldP spid="21" grpId="0" animBg="1"/>
      <p:bldP spid="22" grpId="0" animBg="1"/>
      <p:bldP spid="23" grpId="0" animBg="1"/>
      <p:bldP spid="24" grpId="0" animBg="1"/>
      <p:bldP spid="1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800" dirty="0" smtClean="0">
                <a:solidFill>
                  <a:schemeClr val="accent1">
                    <a:satMod val="150000"/>
                  </a:schemeClr>
                </a:solidFill>
              </a:rPr>
              <a:t>Definition Summary</a:t>
            </a:r>
            <a:br>
              <a:rPr lang="en-US" sz="3800" dirty="0" smtClean="0">
                <a:solidFill>
                  <a:schemeClr val="accent1">
                    <a:satMod val="150000"/>
                  </a:schemeClr>
                </a:solidFill>
              </a:rPr>
            </a:br>
            <a:r>
              <a:rPr lang="en-US" sz="3800" dirty="0" smtClean="0">
                <a:solidFill>
                  <a:schemeClr val="accent1">
                    <a:satMod val="150000"/>
                  </a:schemeClr>
                </a:solidFill>
              </a:rPr>
              <a:t>The flesh is defined by what it produces.</a:t>
            </a:r>
            <a:endParaRPr lang="en-US" sz="3800" dirty="0">
              <a:solidFill>
                <a:schemeClr val="accent1">
                  <a:satMod val="150000"/>
                </a:schemeClr>
              </a:solidFill>
            </a:endParaRPr>
          </a:p>
        </p:txBody>
      </p:sp>
      <p:sp>
        <p:nvSpPr>
          <p:cNvPr id="3" name="Content Placeholder 2"/>
          <p:cNvSpPr>
            <a:spLocks noGrp="1"/>
          </p:cNvSpPr>
          <p:nvPr>
            <p:ph idx="1"/>
          </p:nvPr>
        </p:nvSpPr>
        <p:spPr>
          <a:xfrm>
            <a:off x="0" y="1484784"/>
            <a:ext cx="9144000" cy="5373217"/>
          </a:xfrm>
        </p:spPr>
        <p:txBody>
          <a:bodyPr rtlCol="0">
            <a:normAutofit lnSpcReduction="10000"/>
          </a:bodyPr>
          <a:lstStyle/>
          <a:p>
            <a:pPr marL="438912" lvl="0" indent="-320040" fontAlgn="auto">
              <a:spcBef>
                <a:spcPts val="0"/>
              </a:spcBef>
              <a:spcAft>
                <a:spcPts val="0"/>
              </a:spcAft>
              <a:buClrTx/>
              <a:buFont typeface="Wingdings 2"/>
              <a:buChar char=""/>
              <a:defRPr/>
            </a:pPr>
            <a:r>
              <a:rPr lang="en-AU" sz="2200" dirty="0">
                <a:solidFill>
                  <a:srgbClr val="0070C0"/>
                </a:solidFill>
              </a:rPr>
              <a:t>In the scriptures, the ‘</a:t>
            </a:r>
            <a:r>
              <a:rPr lang="en-AU" sz="2200" b="1" u="sng" dirty="0">
                <a:solidFill>
                  <a:srgbClr val="FF0000"/>
                </a:solidFill>
              </a:rPr>
              <a:t>flesh</a:t>
            </a:r>
            <a:r>
              <a:rPr lang="en-AU" sz="2200" u="sng" dirty="0">
                <a:solidFill>
                  <a:srgbClr val="0070C0"/>
                </a:solidFill>
              </a:rPr>
              <a:t>’ is first and foremost defined by what it produces</a:t>
            </a:r>
            <a:r>
              <a:rPr lang="en-AU" sz="2200" dirty="0">
                <a:solidFill>
                  <a:srgbClr val="0070C0"/>
                </a:solidFill>
              </a:rPr>
              <a:t>, </a:t>
            </a:r>
            <a:r>
              <a:rPr lang="en-AU" sz="2200" dirty="0" smtClean="0">
                <a:solidFill>
                  <a:srgbClr val="0070C0"/>
                </a:solidFill>
              </a:rPr>
              <a:t>its’ </a:t>
            </a:r>
            <a:r>
              <a:rPr lang="en-AU" sz="2200" dirty="0">
                <a:solidFill>
                  <a:srgbClr val="0070C0"/>
                </a:solidFill>
              </a:rPr>
              <a:t>behaviour. </a:t>
            </a:r>
            <a:r>
              <a:rPr lang="en-AU" sz="2200" u="sng" dirty="0" smtClean="0">
                <a:solidFill>
                  <a:srgbClr val="0070C0"/>
                </a:solidFill>
              </a:rPr>
              <a:t>Many </a:t>
            </a:r>
            <a:r>
              <a:rPr lang="en-AU" sz="2200" u="sng" dirty="0">
                <a:solidFill>
                  <a:srgbClr val="0070C0"/>
                </a:solidFill>
              </a:rPr>
              <a:t>of our responses are instinctive </a:t>
            </a:r>
            <a:r>
              <a:rPr lang="en-AU" sz="2200" dirty="0">
                <a:solidFill>
                  <a:srgbClr val="0070C0"/>
                </a:solidFill>
              </a:rPr>
              <a:t>– automatic, and therefore in a real sense, of the </a:t>
            </a:r>
            <a:r>
              <a:rPr lang="en-AU" sz="2200" dirty="0">
                <a:solidFill>
                  <a:srgbClr val="FF0000"/>
                </a:solidFill>
              </a:rPr>
              <a:t>flesh</a:t>
            </a:r>
            <a:r>
              <a:rPr lang="en-AU" sz="2200" dirty="0">
                <a:solidFill>
                  <a:srgbClr val="0070C0"/>
                </a:solidFill>
              </a:rPr>
              <a:t> (</a:t>
            </a:r>
            <a:r>
              <a:rPr lang="en-AU" sz="2200" dirty="0" err="1">
                <a:solidFill>
                  <a:srgbClr val="0070C0"/>
                </a:solidFill>
              </a:rPr>
              <a:t>ie</a:t>
            </a:r>
            <a:r>
              <a:rPr lang="en-AU" sz="2200" dirty="0">
                <a:solidFill>
                  <a:srgbClr val="0070C0"/>
                </a:solidFill>
              </a:rPr>
              <a:t>. Out of, or from, the </a:t>
            </a:r>
            <a:r>
              <a:rPr lang="en-AU" sz="2200" dirty="0" smtClean="0">
                <a:solidFill>
                  <a:srgbClr val="0070C0"/>
                </a:solidFill>
              </a:rPr>
              <a:t>flesh – that is, they originate inside of us)</a:t>
            </a:r>
            <a:endParaRPr lang="en-AU" sz="2200" dirty="0">
              <a:solidFill>
                <a:srgbClr val="0070C0"/>
              </a:solidFill>
            </a:endParaRPr>
          </a:p>
          <a:p>
            <a:pPr marL="438912" lvl="0" indent="-320040" fontAlgn="auto">
              <a:spcBef>
                <a:spcPts val="0"/>
              </a:spcBef>
              <a:spcAft>
                <a:spcPts val="0"/>
              </a:spcAft>
              <a:buClrTx/>
              <a:buFont typeface="Wingdings 2"/>
              <a:buChar char=""/>
              <a:defRPr/>
            </a:pPr>
            <a:endParaRPr lang="en-AU" sz="900" dirty="0" smtClean="0">
              <a:solidFill>
                <a:srgbClr val="0070C0"/>
              </a:solidFill>
            </a:endParaRPr>
          </a:p>
          <a:p>
            <a:pPr marL="438912" lvl="0" indent="-320040" fontAlgn="auto">
              <a:spcBef>
                <a:spcPts val="0"/>
              </a:spcBef>
              <a:spcAft>
                <a:spcPts val="0"/>
              </a:spcAft>
              <a:buClrTx/>
              <a:buFont typeface="Wingdings 2"/>
              <a:buChar char=""/>
              <a:defRPr/>
            </a:pPr>
            <a:r>
              <a:rPr lang="en-AU" sz="2200" dirty="0" smtClean="0">
                <a:solidFill>
                  <a:srgbClr val="0070C0"/>
                </a:solidFill>
              </a:rPr>
              <a:t> </a:t>
            </a:r>
            <a:r>
              <a:rPr lang="en-AU" sz="2200" dirty="0">
                <a:solidFill>
                  <a:srgbClr val="0070C0"/>
                </a:solidFill>
              </a:rPr>
              <a:t>In this sense we are of course often speaking in figurative language when we refer to the </a:t>
            </a:r>
            <a:r>
              <a:rPr lang="en-AU" sz="2200" b="1" dirty="0">
                <a:solidFill>
                  <a:srgbClr val="FF0000"/>
                </a:solidFill>
              </a:rPr>
              <a:t>flesh</a:t>
            </a:r>
            <a:r>
              <a:rPr lang="en-AU" sz="2200" dirty="0">
                <a:solidFill>
                  <a:srgbClr val="0070C0"/>
                </a:solidFill>
              </a:rPr>
              <a:t> this way. </a:t>
            </a:r>
          </a:p>
          <a:p>
            <a:pPr marL="438912" lvl="0" indent="-320040" fontAlgn="auto">
              <a:spcBef>
                <a:spcPts val="0"/>
              </a:spcBef>
              <a:spcAft>
                <a:spcPts val="0"/>
              </a:spcAft>
              <a:buClrTx/>
              <a:buFont typeface="Wingdings 2"/>
              <a:buChar char=""/>
              <a:defRPr/>
            </a:pPr>
            <a:endParaRPr lang="en-AU" sz="800" b="1" u="sng" dirty="0" smtClean="0">
              <a:solidFill>
                <a:srgbClr val="FF0000"/>
              </a:solidFill>
            </a:endParaRPr>
          </a:p>
          <a:p>
            <a:pPr marL="438912" lvl="0" indent="-320040" fontAlgn="auto">
              <a:spcBef>
                <a:spcPts val="0"/>
              </a:spcBef>
              <a:spcAft>
                <a:spcPts val="0"/>
              </a:spcAft>
              <a:buClrTx/>
              <a:buFont typeface="Wingdings 2"/>
              <a:buChar char=""/>
              <a:defRPr/>
            </a:pPr>
            <a:r>
              <a:rPr lang="en-AU" sz="2200" b="1" u="sng" dirty="0" smtClean="0">
                <a:solidFill>
                  <a:srgbClr val="FF0000"/>
                </a:solidFill>
              </a:rPr>
              <a:t>Our </a:t>
            </a:r>
            <a:r>
              <a:rPr lang="en-AU" sz="2200" b="1" u="sng" dirty="0">
                <a:solidFill>
                  <a:srgbClr val="FF0000"/>
                </a:solidFill>
              </a:rPr>
              <a:t>Flesh</a:t>
            </a:r>
            <a:r>
              <a:rPr lang="en-AU" sz="2200" u="sng" dirty="0">
                <a:solidFill>
                  <a:srgbClr val="0070C0"/>
                </a:solidFill>
              </a:rPr>
              <a:t> itself has no mind of its own</a:t>
            </a:r>
            <a:r>
              <a:rPr lang="en-AU" sz="2200" dirty="0">
                <a:solidFill>
                  <a:srgbClr val="0070C0"/>
                </a:solidFill>
              </a:rPr>
              <a:t>, but it works in close coordination with our mind (</a:t>
            </a:r>
            <a:r>
              <a:rPr lang="en-AU" sz="2200" b="1" dirty="0">
                <a:solidFill>
                  <a:srgbClr val="0070C0"/>
                </a:solidFill>
              </a:rPr>
              <a:t>or brain </a:t>
            </a:r>
            <a:r>
              <a:rPr lang="en-AU" sz="2200" b="1" dirty="0" smtClean="0">
                <a:solidFill>
                  <a:srgbClr val="0070C0"/>
                </a:solidFill>
              </a:rPr>
              <a:t>flesh?</a:t>
            </a:r>
            <a:r>
              <a:rPr lang="en-AU" sz="2200" dirty="0" smtClean="0">
                <a:solidFill>
                  <a:srgbClr val="0070C0"/>
                </a:solidFill>
              </a:rPr>
              <a:t>). </a:t>
            </a:r>
            <a:r>
              <a:rPr lang="en-AU" sz="2200" dirty="0">
                <a:solidFill>
                  <a:srgbClr val="0070C0"/>
                </a:solidFill>
              </a:rPr>
              <a:t>This is our (natural) mind from infancy.</a:t>
            </a:r>
          </a:p>
          <a:p>
            <a:pPr marL="438912" indent="-320040" fontAlgn="auto">
              <a:spcBef>
                <a:spcPts val="0"/>
              </a:spcBef>
              <a:spcAft>
                <a:spcPts val="0"/>
              </a:spcAft>
              <a:buClrTx/>
              <a:buFont typeface="Wingdings 2"/>
              <a:buNone/>
              <a:defRPr/>
            </a:pPr>
            <a:endParaRPr lang="en-AU" sz="800" dirty="0" smtClean="0">
              <a:solidFill>
                <a:srgbClr val="0070C0"/>
              </a:solidFill>
            </a:endParaRPr>
          </a:p>
          <a:p>
            <a:pPr marL="438912" indent="-320040" fontAlgn="auto">
              <a:spcBef>
                <a:spcPts val="0"/>
              </a:spcBef>
              <a:spcAft>
                <a:spcPts val="0"/>
              </a:spcAft>
              <a:buClrTx/>
              <a:buFont typeface="Wingdings 2"/>
              <a:buNone/>
              <a:defRPr/>
            </a:pPr>
            <a:r>
              <a:rPr lang="en-AU" sz="2400" dirty="0" smtClean="0">
                <a:solidFill>
                  <a:srgbClr val="0070C0"/>
                </a:solidFill>
              </a:rPr>
              <a:t>Consider</a:t>
            </a:r>
            <a:r>
              <a:rPr lang="en-AU" sz="2400" dirty="0" smtClean="0"/>
              <a:t>  </a:t>
            </a:r>
            <a:r>
              <a:rPr lang="en-AU" sz="2400" b="1" dirty="0" smtClean="0">
                <a:solidFill>
                  <a:srgbClr val="FF0000"/>
                </a:solidFill>
              </a:rPr>
              <a:t>Gal.5:19-21</a:t>
            </a:r>
            <a:r>
              <a:rPr lang="en-AU" sz="2400" dirty="0" smtClean="0"/>
              <a:t> – </a:t>
            </a:r>
          </a:p>
          <a:p>
            <a:pPr marL="438912" indent="-320040" fontAlgn="auto">
              <a:spcBef>
                <a:spcPts val="0"/>
              </a:spcBef>
              <a:spcAft>
                <a:spcPts val="0"/>
              </a:spcAft>
              <a:buClrTx/>
              <a:buFont typeface="Wingdings 2"/>
              <a:buChar char=""/>
              <a:defRPr/>
            </a:pPr>
            <a:r>
              <a:rPr lang="en-AU" sz="2400" dirty="0" smtClean="0"/>
              <a:t>Now </a:t>
            </a:r>
            <a:r>
              <a:rPr lang="en-AU" sz="2400" b="1" u="sng" dirty="0" smtClean="0"/>
              <a:t>the works of the </a:t>
            </a:r>
            <a:r>
              <a:rPr lang="en-AU" sz="2400" b="1" u="sng" dirty="0" smtClean="0">
                <a:solidFill>
                  <a:srgbClr val="FF0000"/>
                </a:solidFill>
              </a:rPr>
              <a:t>flesh</a:t>
            </a:r>
            <a:r>
              <a:rPr lang="en-AU" sz="2400" u="sng" dirty="0" smtClean="0"/>
              <a:t> </a:t>
            </a:r>
            <a:r>
              <a:rPr lang="en-AU" sz="2400" b="1" dirty="0" smtClean="0"/>
              <a:t>are manifest</a:t>
            </a:r>
            <a:r>
              <a:rPr lang="en-AU" sz="2400" dirty="0" smtClean="0"/>
              <a:t>, </a:t>
            </a:r>
            <a:r>
              <a:rPr lang="en-AU" sz="2400" b="1" dirty="0" smtClean="0"/>
              <a:t>which are these</a:t>
            </a:r>
            <a:r>
              <a:rPr lang="en-AU" sz="2400" dirty="0" smtClean="0"/>
              <a:t>; Adultery, fornication, uncleanness, lasciviousness, Idolatry, witchcraft, hatred, variance, emulations, wrath, strife, seditions, heresies, </a:t>
            </a:r>
            <a:r>
              <a:rPr lang="en-AU" sz="2400" dirty="0" err="1" smtClean="0"/>
              <a:t>Envyings</a:t>
            </a:r>
            <a:r>
              <a:rPr lang="en-AU" sz="2400" dirty="0" smtClean="0"/>
              <a:t>, murders, drunkenness, </a:t>
            </a:r>
            <a:r>
              <a:rPr lang="en-AU" sz="2400" dirty="0" err="1" smtClean="0"/>
              <a:t>revellings</a:t>
            </a:r>
            <a:r>
              <a:rPr lang="en-AU" sz="2400" dirty="0" smtClean="0"/>
              <a:t>, and such like: of the which I tell you before, as I have also told you in time past, that they which do such things shall not inherit the kingdom of God.</a:t>
            </a:r>
          </a:p>
          <a:p>
            <a:pPr marL="438912" indent="-320040" fontAlgn="auto">
              <a:spcBef>
                <a:spcPts val="0"/>
              </a:spcBef>
              <a:spcAft>
                <a:spcPts val="0"/>
              </a:spcAft>
              <a:buClrTx/>
              <a:buFont typeface="Wingdings 2"/>
              <a:buChar char=""/>
              <a:defRPr/>
            </a:pPr>
            <a:endParaRPr lang="en-AU" sz="1300" dirty="0" smtClean="0">
              <a:solidFill>
                <a:srgbClr val="0070C0"/>
              </a:solidFill>
            </a:endParaRPr>
          </a:p>
          <a:p>
            <a:pPr marL="438912" indent="-320040" fontAlgn="auto">
              <a:spcBef>
                <a:spcPts val="0"/>
              </a:spcBef>
              <a:spcAft>
                <a:spcPts val="0"/>
              </a:spcAft>
              <a:buClrTx/>
              <a:buFont typeface="Wingdings 2"/>
              <a:buNone/>
              <a:defRPr/>
            </a:pPr>
            <a:endParaRPr lang="en-AU" sz="2400" dirty="0" smtClean="0"/>
          </a:p>
          <a:p>
            <a:pPr marL="438912" indent="-320040" fontAlgn="auto">
              <a:spcBef>
                <a:spcPts val="0"/>
              </a:spcBef>
              <a:spcAft>
                <a:spcPts val="0"/>
              </a:spcAft>
              <a:buClrTx/>
              <a:buFont typeface="Wingdings 2"/>
              <a:buChar char=""/>
              <a:defRPr/>
            </a:pPr>
            <a:endParaRPr lang="en-AU" sz="2400" dirty="0" smtClean="0"/>
          </a:p>
          <a:p>
            <a:pPr marL="438912" indent="-320040" fontAlgn="auto">
              <a:spcBef>
                <a:spcPts val="0"/>
              </a:spcBef>
              <a:spcAft>
                <a:spcPts val="0"/>
              </a:spcAft>
              <a:buClrTx/>
              <a:buFont typeface="Wingdings 2"/>
              <a:buChar char=""/>
              <a:defRPr/>
            </a:pPr>
            <a:endParaRPr lang="en-AU" sz="2400" dirty="0" smtClean="0">
              <a:solidFill>
                <a:srgbClr val="0070C0"/>
              </a:solidFill>
            </a:endParaRPr>
          </a:p>
          <a:p>
            <a:pPr marL="438912" indent="-320040" fontAlgn="auto">
              <a:spcBef>
                <a:spcPts val="0"/>
              </a:spcBef>
              <a:spcAft>
                <a:spcPts val="0"/>
              </a:spcAft>
              <a:buClrTx/>
              <a:buFont typeface="Wingdings 2"/>
              <a:buChar char=""/>
              <a:defRPr/>
            </a:pPr>
            <a:endParaRPr lang="en-AU" sz="2400" dirty="0" smtClean="0">
              <a:solidFill>
                <a:srgbClr val="0070C0"/>
              </a:solidFill>
            </a:endParaRPr>
          </a:p>
          <a:p>
            <a:pPr marL="438912" indent="-320040" fontAlgn="auto">
              <a:spcBef>
                <a:spcPts val="0"/>
              </a:spcBef>
              <a:spcAft>
                <a:spcPts val="0"/>
              </a:spcAft>
              <a:buClrTx/>
              <a:buFont typeface="Wingdings 2"/>
              <a:buChar char=""/>
              <a:defRPr/>
            </a:pPr>
            <a:endParaRPr lang="en-US" sz="2400" dirty="0" smtClean="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800" dirty="0" smtClean="0">
                <a:solidFill>
                  <a:schemeClr val="accent1">
                    <a:satMod val="150000"/>
                  </a:schemeClr>
                </a:solidFill>
              </a:rPr>
              <a:t>Definition Summary</a:t>
            </a:r>
            <a:br>
              <a:rPr lang="en-US" sz="3800" dirty="0" smtClean="0">
                <a:solidFill>
                  <a:schemeClr val="accent1">
                    <a:satMod val="150000"/>
                  </a:schemeClr>
                </a:solidFill>
              </a:rPr>
            </a:br>
            <a:r>
              <a:rPr lang="en-US" sz="3800" dirty="0" smtClean="0">
                <a:solidFill>
                  <a:schemeClr val="accent1">
                    <a:satMod val="150000"/>
                  </a:schemeClr>
                </a:solidFill>
              </a:rPr>
              <a:t>The Flesh &amp; the Law of Sin.</a:t>
            </a:r>
            <a:endParaRPr lang="en-US" sz="3800" dirty="0">
              <a:solidFill>
                <a:schemeClr val="accent1">
                  <a:satMod val="150000"/>
                </a:schemeClr>
              </a:solidFill>
            </a:endParaRPr>
          </a:p>
        </p:txBody>
      </p:sp>
      <p:sp>
        <p:nvSpPr>
          <p:cNvPr id="3" name="Content Placeholder 2"/>
          <p:cNvSpPr>
            <a:spLocks noGrp="1"/>
          </p:cNvSpPr>
          <p:nvPr>
            <p:ph idx="1"/>
          </p:nvPr>
        </p:nvSpPr>
        <p:spPr>
          <a:xfrm>
            <a:off x="0" y="1430320"/>
            <a:ext cx="9144000" cy="3870887"/>
          </a:xfrm>
        </p:spPr>
        <p:txBody>
          <a:bodyPr rtlCol="0">
            <a:normAutofit fontScale="92500" lnSpcReduction="20000"/>
          </a:bodyPr>
          <a:lstStyle/>
          <a:p>
            <a:pPr marL="438912" lvl="0" indent="-320040" fontAlgn="auto">
              <a:lnSpc>
                <a:spcPct val="120000"/>
              </a:lnSpc>
              <a:spcBef>
                <a:spcPts val="0"/>
              </a:spcBef>
              <a:spcAft>
                <a:spcPts val="0"/>
              </a:spcAft>
              <a:buClrTx/>
              <a:buFont typeface="Wingdings 2"/>
              <a:buChar char=""/>
              <a:defRPr/>
            </a:pPr>
            <a:r>
              <a:rPr lang="en-AU" sz="2400" dirty="0" smtClean="0">
                <a:solidFill>
                  <a:srgbClr val="0070C0"/>
                </a:solidFill>
              </a:rPr>
              <a:t>In Romans, notice </a:t>
            </a:r>
            <a:r>
              <a:rPr lang="en-AU" sz="2400" dirty="0">
                <a:solidFill>
                  <a:srgbClr val="0070C0"/>
                </a:solidFill>
              </a:rPr>
              <a:t>how Paul carefully chooses his words.</a:t>
            </a:r>
          </a:p>
          <a:p>
            <a:pPr marL="438912" lvl="0" indent="-320040" fontAlgn="auto">
              <a:lnSpc>
                <a:spcPct val="120000"/>
              </a:lnSpc>
              <a:spcBef>
                <a:spcPts val="0"/>
              </a:spcBef>
              <a:spcAft>
                <a:spcPts val="0"/>
              </a:spcAft>
              <a:buClrTx/>
              <a:buFont typeface="Wingdings 2"/>
              <a:buChar char=""/>
              <a:defRPr/>
            </a:pPr>
            <a:r>
              <a:rPr lang="en-AU" sz="2400" dirty="0">
                <a:solidFill>
                  <a:srgbClr val="0070C0"/>
                </a:solidFill>
              </a:rPr>
              <a:t>He says that lusts spring from the mortal body (flesh) </a:t>
            </a:r>
            <a:r>
              <a:rPr lang="en-AU" sz="2400" dirty="0" smtClean="0">
                <a:solidFill>
                  <a:srgbClr val="0070C0"/>
                </a:solidFill>
              </a:rPr>
              <a:t>…. naturally</a:t>
            </a:r>
            <a:r>
              <a:rPr lang="en-AU" sz="2400" dirty="0">
                <a:solidFill>
                  <a:srgbClr val="0070C0"/>
                </a:solidFill>
              </a:rPr>
              <a:t>.</a:t>
            </a:r>
          </a:p>
          <a:p>
            <a:pPr marL="438912" indent="-320040" fontAlgn="auto">
              <a:spcBef>
                <a:spcPts val="0"/>
              </a:spcBef>
              <a:spcAft>
                <a:spcPts val="0"/>
              </a:spcAft>
              <a:buClrTx/>
              <a:buFont typeface="Wingdings 2"/>
              <a:buNone/>
              <a:defRPr/>
            </a:pPr>
            <a:endParaRPr lang="en-AU" sz="200" dirty="0" smtClean="0">
              <a:solidFill>
                <a:srgbClr val="0070C0"/>
              </a:solidFill>
            </a:endParaRPr>
          </a:p>
          <a:p>
            <a:pPr marL="438912" indent="-320040" fontAlgn="auto">
              <a:spcBef>
                <a:spcPts val="0"/>
              </a:spcBef>
              <a:spcAft>
                <a:spcPts val="0"/>
              </a:spcAft>
              <a:buClrTx/>
              <a:buFont typeface="Wingdings 2"/>
              <a:buNone/>
              <a:defRPr/>
            </a:pPr>
            <a:r>
              <a:rPr lang="en-AU" sz="2200" dirty="0" smtClean="0">
                <a:solidFill>
                  <a:srgbClr val="0070C0"/>
                </a:solidFill>
              </a:rPr>
              <a:t>Consider</a:t>
            </a:r>
            <a:r>
              <a:rPr lang="en-AU" sz="2200" dirty="0" smtClean="0"/>
              <a:t> - </a:t>
            </a:r>
          </a:p>
          <a:p>
            <a:pPr marL="438912" indent="-320040" fontAlgn="auto">
              <a:spcBef>
                <a:spcPts val="0"/>
              </a:spcBef>
              <a:spcAft>
                <a:spcPts val="0"/>
              </a:spcAft>
              <a:buClrTx/>
              <a:buFont typeface="Wingdings 2"/>
              <a:buChar char=""/>
              <a:defRPr/>
            </a:pPr>
            <a:r>
              <a:rPr lang="en-AU" sz="2600" b="1" dirty="0" smtClean="0">
                <a:solidFill>
                  <a:srgbClr val="FF0000"/>
                </a:solidFill>
              </a:rPr>
              <a:t>Rom 6:12</a:t>
            </a:r>
            <a:r>
              <a:rPr lang="en-AU" sz="2600" dirty="0" smtClean="0"/>
              <a:t> – Let not   </a:t>
            </a:r>
            <a:r>
              <a:rPr lang="en-AU" sz="2600" b="1" dirty="0" smtClean="0">
                <a:solidFill>
                  <a:srgbClr val="FF0000"/>
                </a:solidFill>
              </a:rPr>
              <a:t>sin </a:t>
            </a:r>
            <a:r>
              <a:rPr lang="en-AU" sz="2600" dirty="0" smtClean="0"/>
              <a:t> therefore reign in your  </a:t>
            </a:r>
            <a:r>
              <a:rPr lang="en-AU" sz="2600" b="1" dirty="0" smtClean="0">
                <a:solidFill>
                  <a:schemeClr val="accent4">
                    <a:lumMod val="75000"/>
                  </a:schemeClr>
                </a:solidFill>
              </a:rPr>
              <a:t>mortal body </a:t>
            </a:r>
            <a:r>
              <a:rPr lang="en-AU" sz="2600" dirty="0" smtClean="0"/>
              <a:t>, that ye should obey  </a:t>
            </a:r>
            <a:r>
              <a:rPr lang="en-AU" sz="2600" b="1" dirty="0" smtClean="0">
                <a:solidFill>
                  <a:srgbClr val="FF0000"/>
                </a:solidFill>
              </a:rPr>
              <a:t>it </a:t>
            </a:r>
            <a:r>
              <a:rPr lang="en-AU" sz="2600" dirty="0" smtClean="0"/>
              <a:t> in the  </a:t>
            </a:r>
            <a:r>
              <a:rPr lang="en-AU" sz="2600" b="1" dirty="0" smtClean="0">
                <a:solidFill>
                  <a:schemeClr val="accent4">
                    <a:lumMod val="75000"/>
                  </a:schemeClr>
                </a:solidFill>
              </a:rPr>
              <a:t>lusts thereof  </a:t>
            </a:r>
            <a:r>
              <a:rPr lang="en-AU" sz="2600" dirty="0" smtClean="0"/>
              <a:t>..</a:t>
            </a:r>
          </a:p>
          <a:p>
            <a:pPr marL="438912" indent="-320040" fontAlgn="auto">
              <a:spcBef>
                <a:spcPts val="0"/>
              </a:spcBef>
              <a:spcAft>
                <a:spcPts val="0"/>
              </a:spcAft>
              <a:buClrTx/>
              <a:buFont typeface="Wingdings 2"/>
              <a:buChar char=""/>
              <a:defRPr/>
            </a:pPr>
            <a:endParaRPr lang="en-AU" sz="900" dirty="0" smtClean="0">
              <a:solidFill>
                <a:srgbClr val="0070C0"/>
              </a:solidFill>
            </a:endParaRPr>
          </a:p>
          <a:p>
            <a:pPr marL="438912" indent="-320040" fontAlgn="auto">
              <a:spcBef>
                <a:spcPts val="0"/>
              </a:spcBef>
              <a:spcAft>
                <a:spcPts val="0"/>
              </a:spcAft>
              <a:buClrTx/>
              <a:buFont typeface="Wingdings 2"/>
              <a:buChar char=""/>
              <a:defRPr/>
            </a:pPr>
            <a:r>
              <a:rPr lang="en-AU" sz="2600" dirty="0" smtClean="0">
                <a:solidFill>
                  <a:srgbClr val="FF0000"/>
                </a:solidFill>
              </a:rPr>
              <a:t>Rom.7:17-18</a:t>
            </a:r>
            <a:r>
              <a:rPr lang="en-AU" sz="2600" dirty="0" smtClean="0"/>
              <a:t> Now then it is no more I that do it, but </a:t>
            </a:r>
            <a:r>
              <a:rPr lang="en-AU" sz="2600" b="1" dirty="0" smtClean="0">
                <a:solidFill>
                  <a:srgbClr val="FF0000"/>
                </a:solidFill>
              </a:rPr>
              <a:t>sin</a:t>
            </a:r>
            <a:r>
              <a:rPr lang="en-AU" sz="2600" dirty="0" smtClean="0"/>
              <a:t> that </a:t>
            </a:r>
            <a:r>
              <a:rPr lang="en-AU" sz="2600" dirty="0" err="1" smtClean="0"/>
              <a:t>dwelleth</a:t>
            </a:r>
            <a:r>
              <a:rPr lang="en-AU" sz="2600" dirty="0" smtClean="0"/>
              <a:t> in me.  For I know that in me (that is, </a:t>
            </a:r>
            <a:r>
              <a:rPr lang="en-AU" sz="2600" b="1" dirty="0" smtClean="0"/>
              <a:t>in my flesh</a:t>
            </a:r>
            <a:r>
              <a:rPr lang="en-AU" sz="2600" dirty="0" smtClean="0"/>
              <a:t>), dwelleth no good thing:</a:t>
            </a:r>
          </a:p>
          <a:p>
            <a:pPr marL="438912" indent="-320040" fontAlgn="auto">
              <a:spcBef>
                <a:spcPts val="0"/>
              </a:spcBef>
              <a:spcAft>
                <a:spcPts val="0"/>
              </a:spcAft>
              <a:buClrTx/>
              <a:buFont typeface="Wingdings 2"/>
              <a:buChar char=""/>
              <a:defRPr/>
            </a:pPr>
            <a:endParaRPr lang="en-AU" sz="200" dirty="0" smtClean="0">
              <a:solidFill>
                <a:srgbClr val="0070C0"/>
              </a:solidFill>
            </a:endParaRPr>
          </a:p>
          <a:p>
            <a:pPr marL="438912" indent="-320040" fontAlgn="auto">
              <a:spcBef>
                <a:spcPts val="0"/>
              </a:spcBef>
              <a:spcAft>
                <a:spcPts val="0"/>
              </a:spcAft>
              <a:buClrTx/>
              <a:buFont typeface="Wingdings 2"/>
              <a:buChar char=""/>
              <a:defRPr/>
            </a:pPr>
            <a:r>
              <a:rPr lang="en-AU" sz="2600" dirty="0" smtClean="0">
                <a:solidFill>
                  <a:srgbClr val="FF0000"/>
                </a:solidFill>
              </a:rPr>
              <a:t>Rom 7:21 </a:t>
            </a:r>
            <a:r>
              <a:rPr lang="en-AU" sz="2600" dirty="0" smtClean="0"/>
              <a:t>I</a:t>
            </a:r>
            <a:r>
              <a:rPr lang="en-AU" sz="2600" dirty="0" smtClean="0">
                <a:solidFill>
                  <a:srgbClr val="FF0000"/>
                </a:solidFill>
              </a:rPr>
              <a:t> </a:t>
            </a:r>
            <a:r>
              <a:rPr lang="en-AU" sz="2600" dirty="0" smtClean="0"/>
              <a:t>find then a </a:t>
            </a:r>
            <a:r>
              <a:rPr lang="en-AU" sz="2600" b="1" u="sng" dirty="0" smtClean="0"/>
              <a:t>law</a:t>
            </a:r>
            <a:r>
              <a:rPr lang="en-AU" sz="2600" dirty="0" smtClean="0"/>
              <a:t>, that, when I would do good, evil is present with me.</a:t>
            </a:r>
            <a:endParaRPr lang="en-AU" sz="2600" dirty="0" smtClean="0">
              <a:solidFill>
                <a:srgbClr val="0070C0"/>
              </a:solidFill>
            </a:endParaRPr>
          </a:p>
          <a:p>
            <a:pPr marL="438912" indent="-320040" fontAlgn="auto">
              <a:spcBef>
                <a:spcPts val="0"/>
              </a:spcBef>
              <a:spcAft>
                <a:spcPts val="0"/>
              </a:spcAft>
              <a:buClrTx/>
              <a:buFont typeface="Wingdings 2"/>
              <a:buChar char=""/>
              <a:defRPr/>
            </a:pPr>
            <a:r>
              <a:rPr lang="en-AU" sz="2600" dirty="0" smtClean="0">
                <a:solidFill>
                  <a:srgbClr val="FF0000"/>
                </a:solidFill>
              </a:rPr>
              <a:t>Rom 7:23 </a:t>
            </a:r>
            <a:r>
              <a:rPr lang="en-AU" sz="2600" dirty="0" smtClean="0"/>
              <a:t>But I see another </a:t>
            </a:r>
            <a:r>
              <a:rPr lang="en-AU" sz="2600" b="1" u="sng" dirty="0" smtClean="0"/>
              <a:t>law</a:t>
            </a:r>
            <a:r>
              <a:rPr lang="en-AU" sz="2600" dirty="0" smtClean="0"/>
              <a:t> in my members, warring against the law of my mind</a:t>
            </a:r>
          </a:p>
          <a:p>
            <a:pPr marL="438912" indent="-320040" fontAlgn="auto">
              <a:spcBef>
                <a:spcPts val="0"/>
              </a:spcBef>
              <a:spcAft>
                <a:spcPts val="0"/>
              </a:spcAft>
              <a:buClrTx/>
              <a:buFont typeface="Wingdings 2"/>
              <a:buChar char=""/>
              <a:defRPr/>
            </a:pPr>
            <a:endParaRPr lang="en-AU" sz="200" dirty="0"/>
          </a:p>
        </p:txBody>
      </p:sp>
      <p:sp>
        <p:nvSpPr>
          <p:cNvPr id="10" name="Rounded Rectangle 9"/>
          <p:cNvSpPr/>
          <p:nvPr/>
        </p:nvSpPr>
        <p:spPr>
          <a:xfrm>
            <a:off x="6451916" y="2343514"/>
            <a:ext cx="1728192" cy="396044"/>
          </a:xfrm>
          <a:prstGeom prst="roundRect">
            <a:avLst/>
          </a:prstGeom>
          <a:solidFill>
            <a:schemeClr val="bg1">
              <a:alpha val="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3569365" y="2716747"/>
            <a:ext cx="1800200" cy="366933"/>
          </a:xfrm>
          <a:prstGeom prst="roundRect">
            <a:avLst/>
          </a:prstGeom>
          <a:solidFill>
            <a:schemeClr val="bg1">
              <a:alpha val="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3029270" y="2366325"/>
            <a:ext cx="478126" cy="350422"/>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2423383" y="2716747"/>
            <a:ext cx="360040" cy="350422"/>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0" y="5226784"/>
            <a:ext cx="9144000" cy="1631216"/>
          </a:xfrm>
          <a:prstGeom prst="rect">
            <a:avLst/>
          </a:prstGeom>
          <a:noFill/>
        </p:spPr>
        <p:txBody>
          <a:bodyPr wrap="square" rtlCol="0">
            <a:spAutoFit/>
          </a:bodyPr>
          <a:lstStyle/>
          <a:p>
            <a:pPr marL="438912" indent="-320040" fontAlgn="auto">
              <a:spcBef>
                <a:spcPts val="0"/>
              </a:spcBef>
              <a:spcAft>
                <a:spcPts val="0"/>
              </a:spcAft>
              <a:buSzPct val="80000"/>
              <a:buFont typeface="Wingdings 2"/>
              <a:buChar char=""/>
              <a:defRPr/>
            </a:pPr>
            <a:r>
              <a:rPr lang="en-AU" sz="2000" b="1" dirty="0">
                <a:solidFill>
                  <a:srgbClr val="0070C0"/>
                </a:solidFill>
                <a:latin typeface="+mn-lt"/>
                <a:cs typeface="+mn-cs"/>
              </a:rPr>
              <a:t>Sin is not the flesh itself, but </a:t>
            </a:r>
            <a:r>
              <a:rPr lang="en-AU" sz="2000" b="1" u="sng" dirty="0">
                <a:solidFill>
                  <a:srgbClr val="0070C0"/>
                </a:solidFill>
                <a:latin typeface="+mn-lt"/>
                <a:cs typeface="+mn-cs"/>
              </a:rPr>
              <a:t>Sin is spoken of as a ‘law’ residing in the flesh</a:t>
            </a:r>
            <a:r>
              <a:rPr lang="en-AU" sz="2000" dirty="0">
                <a:solidFill>
                  <a:srgbClr val="0070C0"/>
                </a:solidFill>
                <a:latin typeface="+mn-lt"/>
                <a:cs typeface="+mn-cs"/>
              </a:rPr>
              <a:t>. </a:t>
            </a:r>
          </a:p>
          <a:p>
            <a:pPr marL="438912" indent="-320040" fontAlgn="auto">
              <a:spcBef>
                <a:spcPts val="0"/>
              </a:spcBef>
              <a:spcAft>
                <a:spcPts val="0"/>
              </a:spcAft>
              <a:buSzPct val="80000"/>
              <a:buFont typeface="Wingdings 2"/>
              <a:buChar char=""/>
              <a:defRPr/>
            </a:pPr>
            <a:r>
              <a:rPr lang="en-AU" sz="2000" dirty="0" smtClean="0">
                <a:solidFill>
                  <a:srgbClr val="0070C0"/>
                </a:solidFill>
                <a:latin typeface="+mn-lt"/>
                <a:cs typeface="+mn-cs"/>
              </a:rPr>
              <a:t>The </a:t>
            </a:r>
            <a:r>
              <a:rPr lang="en-AU" sz="2000" dirty="0">
                <a:solidFill>
                  <a:srgbClr val="0070C0"/>
                </a:solidFill>
                <a:latin typeface="+mn-lt"/>
                <a:cs typeface="+mn-cs"/>
              </a:rPr>
              <a:t>body produces lusts or strong desires (instinctively) which are selfish in themselves – that is, they are only concerned with serving our needs and wants, not God’s. Sin occurs in us when we respond &amp; obey these desires when they are in contravention of God’s revealed truths. </a:t>
            </a:r>
            <a:endParaRPr lang="en-US" sz="2000" dirty="0">
              <a:solidFill>
                <a:srgbClr val="0070C0"/>
              </a:solidFill>
              <a:latin typeface="+mn-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Definitions </a:t>
            </a:r>
            <a:br>
              <a:rPr lang="en-US" dirty="0" smtClean="0">
                <a:solidFill>
                  <a:schemeClr val="accent1">
                    <a:satMod val="150000"/>
                  </a:schemeClr>
                </a:solidFill>
              </a:rPr>
            </a:br>
            <a:r>
              <a:rPr lang="en-US" dirty="0" smtClean="0">
                <a:solidFill>
                  <a:schemeClr val="accent1">
                    <a:satMod val="150000"/>
                  </a:schemeClr>
                </a:solidFill>
              </a:rPr>
              <a:t>Jesus’ connection to Flesh &amp; Sin.</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62500" lnSpcReduction="20000"/>
          </a:bodyPr>
          <a:lstStyle/>
          <a:p>
            <a:pPr marL="438912" indent="-320040" fontAlgn="auto">
              <a:spcBef>
                <a:spcPts val="0"/>
              </a:spcBef>
              <a:spcAft>
                <a:spcPts val="0"/>
              </a:spcAft>
              <a:buClrTx/>
              <a:buFont typeface="Wingdings 2"/>
              <a:buNone/>
              <a:defRPr/>
            </a:pPr>
            <a:r>
              <a:rPr lang="en-AU" dirty="0" smtClean="0">
                <a:solidFill>
                  <a:srgbClr val="0070C0"/>
                </a:solidFill>
              </a:rPr>
              <a:t>Although Jesus’ birth was by divine intervention with God as his father </a:t>
            </a:r>
            <a:r>
              <a:rPr lang="en-AU" dirty="0" smtClean="0"/>
              <a:t>(</a:t>
            </a:r>
            <a:r>
              <a:rPr lang="en-AU" dirty="0" smtClean="0">
                <a:solidFill>
                  <a:srgbClr val="FF0000"/>
                </a:solidFill>
              </a:rPr>
              <a:t>Luke.1:35</a:t>
            </a:r>
            <a:r>
              <a:rPr lang="en-AU" dirty="0" smtClean="0"/>
              <a:t>), </a:t>
            </a:r>
            <a:r>
              <a:rPr lang="en-AU" dirty="0" smtClean="0">
                <a:solidFill>
                  <a:srgbClr val="0070C0"/>
                </a:solidFill>
              </a:rPr>
              <a:t>he himself was born of a woman </a:t>
            </a:r>
            <a:r>
              <a:rPr lang="en-AU" dirty="0" smtClean="0"/>
              <a:t>(</a:t>
            </a:r>
            <a:r>
              <a:rPr lang="en-AU" dirty="0" smtClean="0">
                <a:solidFill>
                  <a:srgbClr val="FF0000"/>
                </a:solidFill>
              </a:rPr>
              <a:t>Gal.4:4</a:t>
            </a:r>
            <a:r>
              <a:rPr lang="en-AU" dirty="0" smtClean="0"/>
              <a:t>)</a:t>
            </a:r>
            <a:r>
              <a:rPr lang="en-AU" dirty="0" smtClean="0">
                <a:solidFill>
                  <a:srgbClr val="0070C0"/>
                </a:solidFill>
              </a:rPr>
              <a:t>,</a:t>
            </a:r>
            <a:r>
              <a:rPr lang="en-AU" dirty="0" smtClean="0"/>
              <a:t> </a:t>
            </a:r>
            <a:r>
              <a:rPr lang="en-AU" dirty="0" smtClean="0">
                <a:solidFill>
                  <a:srgbClr val="0070C0"/>
                </a:solidFill>
              </a:rPr>
              <a:t>and therefore fully a son of man </a:t>
            </a:r>
            <a:r>
              <a:rPr lang="en-AU" dirty="0" smtClean="0"/>
              <a:t>(</a:t>
            </a:r>
            <a:r>
              <a:rPr lang="en-AU" dirty="0" smtClean="0">
                <a:solidFill>
                  <a:srgbClr val="FF0000"/>
                </a:solidFill>
              </a:rPr>
              <a:t>Jn.5:27</a:t>
            </a:r>
            <a:r>
              <a:rPr lang="en-AU" dirty="0" smtClean="0">
                <a:solidFill>
                  <a:srgbClr val="0070C0"/>
                </a:solidFill>
              </a:rPr>
              <a:t>). As such he was tempted in all points as we are </a:t>
            </a:r>
            <a:r>
              <a:rPr lang="en-AU" dirty="0" smtClean="0"/>
              <a:t>(</a:t>
            </a:r>
            <a:r>
              <a:rPr lang="en-AU" dirty="0" smtClean="0">
                <a:solidFill>
                  <a:srgbClr val="FF0000"/>
                </a:solidFill>
              </a:rPr>
              <a:t>Heb.4:15</a:t>
            </a:r>
            <a:r>
              <a:rPr lang="en-AU" dirty="0" smtClean="0"/>
              <a:t>), </a:t>
            </a:r>
            <a:r>
              <a:rPr lang="en-AU" dirty="0" smtClean="0">
                <a:solidFill>
                  <a:srgbClr val="0070C0"/>
                </a:solidFill>
              </a:rPr>
              <a:t>yet he was different to us in that he did not sin </a:t>
            </a:r>
            <a:r>
              <a:rPr lang="en-AU" dirty="0" smtClean="0"/>
              <a:t>(</a:t>
            </a:r>
            <a:r>
              <a:rPr lang="en-AU" dirty="0" smtClean="0">
                <a:solidFill>
                  <a:srgbClr val="FF0000"/>
                </a:solidFill>
              </a:rPr>
              <a:t>Heb.4:15, Rom.3:23 &amp; 5:12</a:t>
            </a:r>
            <a:r>
              <a:rPr lang="en-AU" dirty="0" smtClean="0"/>
              <a:t>). </a:t>
            </a:r>
          </a:p>
          <a:p>
            <a:pPr marL="438912" indent="-320040" fontAlgn="auto">
              <a:spcBef>
                <a:spcPts val="0"/>
              </a:spcBef>
              <a:spcAft>
                <a:spcPts val="0"/>
              </a:spcAft>
              <a:buClrTx/>
              <a:buFont typeface="Wingdings 2"/>
              <a:buNone/>
              <a:defRPr/>
            </a:pPr>
            <a:endParaRPr lang="en-AU" sz="1600" dirty="0" smtClean="0">
              <a:solidFill>
                <a:srgbClr val="0070C0"/>
              </a:solidFill>
            </a:endParaRPr>
          </a:p>
          <a:p>
            <a:pPr marL="438912" indent="-320040" fontAlgn="auto">
              <a:spcBef>
                <a:spcPts val="0"/>
              </a:spcBef>
              <a:spcAft>
                <a:spcPts val="0"/>
              </a:spcAft>
              <a:buClrTx/>
              <a:buFont typeface="Wingdings 2"/>
              <a:buNone/>
              <a:defRPr/>
            </a:pPr>
            <a:r>
              <a:rPr lang="en-AU" dirty="0" smtClean="0">
                <a:solidFill>
                  <a:srgbClr val="0070C0"/>
                </a:solidFill>
              </a:rPr>
              <a:t>He was therefore in the same flesh &amp; blood as us, otherwise called sinful flesh.</a:t>
            </a:r>
          </a:p>
          <a:p>
            <a:pPr marL="438912" indent="-320040" fontAlgn="auto">
              <a:spcBef>
                <a:spcPts val="0"/>
              </a:spcBef>
              <a:spcAft>
                <a:spcPts val="0"/>
              </a:spcAft>
              <a:buClrTx/>
              <a:buFont typeface="Wingdings 2"/>
              <a:buNone/>
              <a:defRPr/>
            </a:pPr>
            <a:endParaRPr lang="en-AU" sz="1300" dirty="0">
              <a:solidFill>
                <a:srgbClr val="0070C0"/>
              </a:solidFill>
            </a:endParaRPr>
          </a:p>
          <a:p>
            <a:pPr marL="438912" indent="-320040" fontAlgn="auto">
              <a:spcBef>
                <a:spcPts val="0"/>
              </a:spcBef>
              <a:spcAft>
                <a:spcPts val="0"/>
              </a:spcAft>
              <a:buClrTx/>
              <a:buFont typeface="Wingdings 2"/>
              <a:buNone/>
              <a:defRPr/>
            </a:pPr>
            <a:r>
              <a:rPr lang="en-AU" dirty="0" smtClean="0">
                <a:solidFill>
                  <a:srgbClr val="0070C0"/>
                </a:solidFill>
              </a:rPr>
              <a:t>These references support these conclusions -</a:t>
            </a:r>
          </a:p>
          <a:p>
            <a:pPr marL="438912" indent="-320040" fontAlgn="auto">
              <a:spcBef>
                <a:spcPts val="0"/>
              </a:spcBef>
              <a:spcAft>
                <a:spcPts val="0"/>
              </a:spcAft>
              <a:buClrTx/>
              <a:buFont typeface="Wingdings 2"/>
              <a:buNone/>
              <a:defRPr/>
            </a:pPr>
            <a:endParaRPr lang="en-AU" sz="1300" b="1" dirty="0" smtClean="0">
              <a:solidFill>
                <a:srgbClr val="FF0000"/>
              </a:solidFill>
            </a:endParaRPr>
          </a:p>
          <a:p>
            <a:pPr marL="438912" indent="-320040" fontAlgn="auto">
              <a:spcBef>
                <a:spcPts val="0"/>
              </a:spcBef>
              <a:spcAft>
                <a:spcPts val="0"/>
              </a:spcAft>
              <a:buClrTx/>
              <a:buFont typeface="Wingdings 2"/>
              <a:buNone/>
              <a:defRPr/>
            </a:pPr>
            <a:r>
              <a:rPr lang="en-AU" b="1" dirty="0" smtClean="0">
                <a:solidFill>
                  <a:srgbClr val="FF0000"/>
                </a:solidFill>
              </a:rPr>
              <a:t>Gal.4:4</a:t>
            </a:r>
            <a:r>
              <a:rPr lang="en-AU" dirty="0" smtClean="0"/>
              <a:t>  But when the fullness of the time was come, God sent forth his Son, </a:t>
            </a:r>
            <a:r>
              <a:rPr lang="en-AU" b="1" dirty="0" smtClean="0"/>
              <a:t>made of a woman</a:t>
            </a:r>
            <a:r>
              <a:rPr lang="en-AU" dirty="0" smtClean="0"/>
              <a:t>, </a:t>
            </a:r>
            <a:r>
              <a:rPr lang="en-AU" b="1" dirty="0" smtClean="0"/>
              <a:t>made under the law</a:t>
            </a:r>
            <a:r>
              <a:rPr lang="en-AU" dirty="0" smtClean="0"/>
              <a:t>, </a:t>
            </a:r>
            <a:endParaRPr lang="en-AU" b="1" dirty="0" smtClean="0">
              <a:solidFill>
                <a:srgbClr val="FF0000"/>
              </a:solidFill>
            </a:endParaRPr>
          </a:p>
          <a:p>
            <a:pPr marL="438912" indent="-320040" fontAlgn="auto">
              <a:spcBef>
                <a:spcPts val="0"/>
              </a:spcBef>
              <a:spcAft>
                <a:spcPts val="0"/>
              </a:spcAft>
              <a:buClrTx/>
              <a:buFont typeface="Wingdings 2"/>
              <a:buNone/>
              <a:defRPr/>
            </a:pPr>
            <a:endParaRPr lang="en-AU" sz="1600" b="1" dirty="0" smtClean="0">
              <a:solidFill>
                <a:srgbClr val="FF0000"/>
              </a:solidFill>
            </a:endParaRPr>
          </a:p>
          <a:p>
            <a:pPr marL="438912" indent="-320040" fontAlgn="auto">
              <a:spcBef>
                <a:spcPts val="0"/>
              </a:spcBef>
              <a:spcAft>
                <a:spcPts val="0"/>
              </a:spcAft>
              <a:buClrTx/>
              <a:buFont typeface="Wingdings 2"/>
              <a:buNone/>
              <a:defRPr/>
            </a:pPr>
            <a:r>
              <a:rPr lang="en-AU" b="1" dirty="0" smtClean="0">
                <a:solidFill>
                  <a:srgbClr val="FF0000"/>
                </a:solidFill>
              </a:rPr>
              <a:t>Rom.8:3</a:t>
            </a:r>
            <a:r>
              <a:rPr lang="en-AU" dirty="0" smtClean="0"/>
              <a:t>  For what the law could not do, in that it was weak through the flesh, God sending his own Son in the likeness of </a:t>
            </a:r>
            <a:r>
              <a:rPr lang="en-AU" b="1" dirty="0" smtClean="0">
                <a:solidFill>
                  <a:srgbClr val="FF0000"/>
                </a:solidFill>
              </a:rPr>
              <a:t>sinful flesh</a:t>
            </a:r>
            <a:r>
              <a:rPr lang="en-AU" dirty="0" smtClean="0"/>
              <a:t>, and for sin, </a:t>
            </a:r>
            <a:r>
              <a:rPr lang="en-AU" b="1" dirty="0" smtClean="0"/>
              <a:t>condemned sin </a:t>
            </a:r>
            <a:r>
              <a:rPr lang="en-AU" b="1" dirty="0" smtClean="0">
                <a:solidFill>
                  <a:srgbClr val="FF0000"/>
                </a:solidFill>
              </a:rPr>
              <a:t>in the flesh</a:t>
            </a:r>
            <a:r>
              <a:rPr lang="en-AU" dirty="0" smtClean="0"/>
              <a:t>: </a:t>
            </a:r>
          </a:p>
          <a:p>
            <a:pPr marL="438912" indent="-320040" fontAlgn="auto">
              <a:spcBef>
                <a:spcPts val="0"/>
              </a:spcBef>
              <a:spcAft>
                <a:spcPts val="0"/>
              </a:spcAft>
              <a:buClrTx/>
              <a:buFont typeface="Wingdings 2"/>
              <a:buNone/>
              <a:defRPr/>
            </a:pPr>
            <a:endParaRPr lang="en-AU" sz="1600" b="1" dirty="0" smtClean="0">
              <a:solidFill>
                <a:srgbClr val="FF0000"/>
              </a:solidFill>
            </a:endParaRPr>
          </a:p>
          <a:p>
            <a:pPr marL="438912" indent="-320040" fontAlgn="auto">
              <a:spcBef>
                <a:spcPts val="0"/>
              </a:spcBef>
              <a:spcAft>
                <a:spcPts val="0"/>
              </a:spcAft>
              <a:buClrTx/>
              <a:buFont typeface="Wingdings 2"/>
              <a:buNone/>
              <a:defRPr/>
            </a:pPr>
            <a:r>
              <a:rPr lang="en-AU" b="1" dirty="0" smtClean="0">
                <a:solidFill>
                  <a:srgbClr val="FF0000"/>
                </a:solidFill>
              </a:rPr>
              <a:t>Heb.2:14</a:t>
            </a:r>
            <a:r>
              <a:rPr lang="en-AU" dirty="0" smtClean="0"/>
              <a:t>  Forasmuch then as the children are partakers of </a:t>
            </a:r>
            <a:r>
              <a:rPr lang="en-AU" b="1" dirty="0" smtClean="0">
                <a:solidFill>
                  <a:srgbClr val="FF0000"/>
                </a:solidFill>
              </a:rPr>
              <a:t>flesh and blood</a:t>
            </a:r>
            <a:r>
              <a:rPr lang="en-AU" dirty="0" smtClean="0"/>
              <a:t>, he also himself likewise took part of the same; that through death he might </a:t>
            </a:r>
            <a:r>
              <a:rPr lang="en-AU" b="1" dirty="0" smtClean="0"/>
              <a:t>destroy him </a:t>
            </a:r>
            <a:r>
              <a:rPr lang="en-AU" dirty="0" smtClean="0"/>
              <a:t>that had the power of death, that is, the devil; </a:t>
            </a:r>
          </a:p>
          <a:p>
            <a:pPr marL="438912" indent="-320040" fontAlgn="auto">
              <a:spcBef>
                <a:spcPts val="0"/>
              </a:spcBef>
              <a:spcAft>
                <a:spcPts val="0"/>
              </a:spcAft>
              <a:buClrTx/>
              <a:buFont typeface="Wingdings 2"/>
              <a:buNone/>
              <a:defRPr/>
            </a:pPr>
            <a:endParaRPr lang="en-AU" sz="1600" dirty="0" smtClean="0"/>
          </a:p>
          <a:p>
            <a:pPr marL="438912" indent="-320040" fontAlgn="auto">
              <a:spcBef>
                <a:spcPts val="0"/>
              </a:spcBef>
              <a:spcAft>
                <a:spcPts val="0"/>
              </a:spcAft>
              <a:buClrTx/>
              <a:buFont typeface="Wingdings 2"/>
              <a:buNone/>
              <a:defRPr/>
            </a:pPr>
            <a:r>
              <a:rPr lang="en-AU" b="1" dirty="0" smtClean="0">
                <a:solidFill>
                  <a:srgbClr val="FF0000"/>
                </a:solidFill>
              </a:rPr>
              <a:t>1.Pet.4:1-2</a:t>
            </a:r>
            <a:r>
              <a:rPr lang="en-AU" dirty="0" smtClean="0"/>
              <a:t>  Forasmuch then as Christ hath </a:t>
            </a:r>
            <a:r>
              <a:rPr lang="en-AU" dirty="0" smtClean="0">
                <a:solidFill>
                  <a:srgbClr val="FF0000"/>
                </a:solidFill>
              </a:rPr>
              <a:t>suffered for us </a:t>
            </a:r>
            <a:r>
              <a:rPr lang="en-AU" b="1" dirty="0" smtClean="0">
                <a:solidFill>
                  <a:srgbClr val="FF0000"/>
                </a:solidFill>
              </a:rPr>
              <a:t>in the flesh</a:t>
            </a:r>
            <a:r>
              <a:rPr lang="en-AU" dirty="0" smtClean="0"/>
              <a:t>, arm yourselves likewise with the same mind: </a:t>
            </a:r>
            <a:r>
              <a:rPr lang="en-AU" u="sng" dirty="0" smtClean="0"/>
              <a:t>for he that hath </a:t>
            </a:r>
            <a:r>
              <a:rPr lang="en-AU" u="sng" dirty="0" smtClean="0">
                <a:solidFill>
                  <a:srgbClr val="FF0000"/>
                </a:solidFill>
              </a:rPr>
              <a:t>suffered in the flesh</a:t>
            </a:r>
            <a:r>
              <a:rPr lang="en-AU" u="sng" dirty="0" smtClean="0"/>
              <a:t> hath ceased from sin</a:t>
            </a:r>
            <a:r>
              <a:rPr lang="en-AU" dirty="0" smtClean="0"/>
              <a:t>;  That he no longer should live the rest of his time </a:t>
            </a:r>
            <a:r>
              <a:rPr lang="en-AU" b="1" dirty="0" smtClean="0">
                <a:solidFill>
                  <a:srgbClr val="FF0000"/>
                </a:solidFill>
              </a:rPr>
              <a:t>in the flesh </a:t>
            </a:r>
            <a:r>
              <a:rPr lang="en-AU" dirty="0" smtClean="0"/>
              <a:t>to the lusts of men, but to the will of God. </a:t>
            </a:r>
          </a:p>
          <a:p>
            <a:pPr marL="438912" indent="-320040" fontAlgn="auto">
              <a:spcBef>
                <a:spcPts val="0"/>
              </a:spcBef>
              <a:spcAft>
                <a:spcPts val="0"/>
              </a:spcAft>
              <a:buClrTx/>
              <a:buFont typeface="Wingdings 2"/>
              <a:buNone/>
              <a:defRPr/>
            </a:pPr>
            <a:endParaRPr lang="en-AU"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Effect transition="in" filter="fade">
                                      <p:cBhvr>
                                        <p:cTn id="2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Model - Knowledge create Belief. </a:t>
            </a:r>
            <a:br>
              <a:rPr lang="en-US" dirty="0" smtClean="0">
                <a:solidFill>
                  <a:schemeClr val="accent1">
                    <a:satMod val="150000"/>
                  </a:schemeClr>
                </a:solidFill>
              </a:rPr>
            </a:br>
            <a:r>
              <a:rPr lang="en-US" dirty="0" smtClean="0">
                <a:solidFill>
                  <a:schemeClr val="accent1">
                    <a:satMod val="150000"/>
                  </a:schemeClr>
                </a:solidFill>
              </a:rPr>
              <a:t>Beliefs affect our Choices &amp; Behavior.</a:t>
            </a:r>
            <a:endParaRPr lang="en-US" dirty="0">
              <a:solidFill>
                <a:schemeClr val="accent1">
                  <a:satMod val="150000"/>
                </a:schemeClr>
              </a:solidFill>
            </a:endParaRPr>
          </a:p>
        </p:txBody>
      </p:sp>
      <p:sp>
        <p:nvSpPr>
          <p:cNvPr id="7" name="TextBox 6"/>
          <p:cNvSpPr txBox="1">
            <a:spLocks noChangeArrowheads="1"/>
          </p:cNvSpPr>
          <p:nvPr/>
        </p:nvSpPr>
        <p:spPr bwMode="auto">
          <a:xfrm>
            <a:off x="0" y="1773238"/>
            <a:ext cx="1835696"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800" b="1" u="sng" dirty="0">
                <a:solidFill>
                  <a:srgbClr val="0070C0"/>
                </a:solidFill>
              </a:rPr>
              <a:t>INPUT</a:t>
            </a:r>
            <a:r>
              <a:rPr lang="en-US" sz="2000" b="1" dirty="0">
                <a:solidFill>
                  <a:srgbClr val="0070C0"/>
                </a:solidFill>
              </a:rPr>
              <a:t> </a:t>
            </a:r>
          </a:p>
          <a:p>
            <a:r>
              <a:rPr lang="en-US" sz="1400" b="1" dirty="0">
                <a:solidFill>
                  <a:srgbClr val="0070C0"/>
                </a:solidFill>
              </a:rPr>
              <a:t>via</a:t>
            </a:r>
            <a:r>
              <a:rPr lang="en-US" sz="2000" b="1" dirty="0">
                <a:solidFill>
                  <a:srgbClr val="0070C0"/>
                </a:solidFill>
              </a:rPr>
              <a:t> </a:t>
            </a:r>
            <a:r>
              <a:rPr lang="en-US" sz="2000" b="1" dirty="0" smtClean="0">
                <a:solidFill>
                  <a:srgbClr val="0070C0"/>
                </a:solidFill>
              </a:rPr>
              <a:t>Our Senses</a:t>
            </a:r>
            <a:endParaRPr lang="en-US" sz="2000" b="1" dirty="0">
              <a:solidFill>
                <a:srgbClr val="0070C0"/>
              </a:solidFill>
            </a:endParaRPr>
          </a:p>
          <a:p>
            <a:pPr>
              <a:buFont typeface="Arial" charset="0"/>
              <a:buChar char="•"/>
            </a:pPr>
            <a:r>
              <a:rPr lang="en-US" sz="2000" b="1" dirty="0">
                <a:solidFill>
                  <a:srgbClr val="0070C0"/>
                </a:solidFill>
              </a:rPr>
              <a:t> </a:t>
            </a:r>
            <a:r>
              <a:rPr lang="en-US" b="1" dirty="0">
                <a:solidFill>
                  <a:srgbClr val="0070C0"/>
                </a:solidFill>
              </a:rPr>
              <a:t>See</a:t>
            </a:r>
          </a:p>
          <a:p>
            <a:pPr>
              <a:buFont typeface="Arial" charset="0"/>
              <a:buChar char="•"/>
            </a:pPr>
            <a:r>
              <a:rPr lang="en-US" b="1" dirty="0">
                <a:solidFill>
                  <a:srgbClr val="0070C0"/>
                </a:solidFill>
              </a:rPr>
              <a:t> Hear</a:t>
            </a:r>
          </a:p>
          <a:p>
            <a:pPr>
              <a:buFont typeface="Arial" charset="0"/>
              <a:buChar char="•"/>
            </a:pPr>
            <a:r>
              <a:rPr lang="en-US" b="1" dirty="0">
                <a:solidFill>
                  <a:srgbClr val="0070C0"/>
                </a:solidFill>
              </a:rPr>
              <a:t> Smell</a:t>
            </a:r>
          </a:p>
          <a:p>
            <a:pPr>
              <a:buFont typeface="Arial" charset="0"/>
              <a:buChar char="•"/>
            </a:pPr>
            <a:r>
              <a:rPr lang="en-US" b="1" dirty="0">
                <a:solidFill>
                  <a:srgbClr val="0070C0"/>
                </a:solidFill>
              </a:rPr>
              <a:t> Touch</a:t>
            </a:r>
          </a:p>
          <a:p>
            <a:pPr>
              <a:buFont typeface="Arial" charset="0"/>
              <a:buChar char="•"/>
            </a:pPr>
            <a:r>
              <a:rPr lang="en-US" b="1" dirty="0">
                <a:solidFill>
                  <a:srgbClr val="0070C0"/>
                </a:solidFill>
              </a:rPr>
              <a:t> Taste</a:t>
            </a:r>
          </a:p>
          <a:p>
            <a:pPr>
              <a:buFont typeface="Arial" charset="0"/>
              <a:buChar char="•"/>
            </a:pPr>
            <a:r>
              <a:rPr lang="en-US" b="1" dirty="0">
                <a:solidFill>
                  <a:srgbClr val="0070C0"/>
                </a:solidFill>
              </a:rPr>
              <a:t> Others</a:t>
            </a:r>
          </a:p>
        </p:txBody>
      </p:sp>
      <p:sp>
        <p:nvSpPr>
          <p:cNvPr id="21" name="Chevron 20"/>
          <p:cNvSpPr/>
          <p:nvPr/>
        </p:nvSpPr>
        <p:spPr>
          <a:xfrm>
            <a:off x="1403350" y="1989138"/>
            <a:ext cx="1512888" cy="2303462"/>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sp>
        <p:nvSpPr>
          <p:cNvPr id="22" name="TextBox 21"/>
          <p:cNvSpPr txBox="1">
            <a:spLocks noChangeArrowheads="1"/>
          </p:cNvSpPr>
          <p:nvPr/>
        </p:nvSpPr>
        <p:spPr bwMode="auto">
          <a:xfrm>
            <a:off x="7577930" y="1916113"/>
            <a:ext cx="1566069"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800" b="1" u="sng" dirty="0">
                <a:solidFill>
                  <a:srgbClr val="0070C0"/>
                </a:solidFill>
              </a:rPr>
              <a:t>OUTPUT</a:t>
            </a:r>
            <a:r>
              <a:rPr lang="en-US" sz="2000" b="1" dirty="0">
                <a:solidFill>
                  <a:srgbClr val="0070C0"/>
                </a:solidFill>
              </a:rPr>
              <a:t> </a:t>
            </a:r>
          </a:p>
          <a:p>
            <a:r>
              <a:rPr lang="en-US" sz="1400" b="1" dirty="0">
                <a:solidFill>
                  <a:srgbClr val="0070C0"/>
                </a:solidFill>
              </a:rPr>
              <a:t>via</a:t>
            </a:r>
            <a:r>
              <a:rPr lang="en-US" sz="2000" b="1" dirty="0">
                <a:solidFill>
                  <a:srgbClr val="0070C0"/>
                </a:solidFill>
              </a:rPr>
              <a:t> </a:t>
            </a:r>
            <a:r>
              <a:rPr lang="en-US" sz="2000" b="1" dirty="0" smtClean="0">
                <a:solidFill>
                  <a:srgbClr val="0070C0"/>
                </a:solidFill>
              </a:rPr>
              <a:t>Language</a:t>
            </a:r>
            <a:endParaRPr lang="en-US" sz="2000" b="1" dirty="0">
              <a:solidFill>
                <a:srgbClr val="0070C0"/>
              </a:solidFill>
            </a:endParaRPr>
          </a:p>
          <a:p>
            <a:pPr>
              <a:buFont typeface="Arial" charset="0"/>
              <a:buChar char="•"/>
            </a:pPr>
            <a:r>
              <a:rPr lang="en-US" sz="2000" b="1" dirty="0">
                <a:solidFill>
                  <a:srgbClr val="0070C0"/>
                </a:solidFill>
              </a:rPr>
              <a:t> </a:t>
            </a:r>
            <a:r>
              <a:rPr lang="en-US" b="1" dirty="0">
                <a:solidFill>
                  <a:srgbClr val="0070C0"/>
                </a:solidFill>
              </a:rPr>
              <a:t>Body</a:t>
            </a:r>
          </a:p>
          <a:p>
            <a:pPr>
              <a:buFont typeface="Arial" charset="0"/>
              <a:buChar char="•"/>
            </a:pPr>
            <a:r>
              <a:rPr lang="en-US" b="1" dirty="0">
                <a:solidFill>
                  <a:srgbClr val="0070C0"/>
                </a:solidFill>
              </a:rPr>
              <a:t> Words</a:t>
            </a:r>
          </a:p>
          <a:p>
            <a:pPr>
              <a:buFont typeface="Arial" charset="0"/>
              <a:buChar char="•"/>
            </a:pPr>
            <a:r>
              <a:rPr lang="en-US" b="1" dirty="0">
                <a:solidFill>
                  <a:srgbClr val="0070C0"/>
                </a:solidFill>
              </a:rPr>
              <a:t> Actions</a:t>
            </a:r>
          </a:p>
        </p:txBody>
      </p:sp>
      <p:sp>
        <p:nvSpPr>
          <p:cNvPr id="24" name="Chevron 23"/>
          <p:cNvSpPr/>
          <p:nvPr/>
        </p:nvSpPr>
        <p:spPr>
          <a:xfrm>
            <a:off x="6084888" y="1989138"/>
            <a:ext cx="1439862" cy="2303462"/>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pic>
        <p:nvPicPr>
          <p:cNvPr id="25" name="Picture 24" descr="https://encrypted-tbn0.gstatic.com/images?q=tbn:ANd9GcQ1G0KJc4PcfF54ATO240kVYQolEWbh4pVsq5Wm11fgiWSNQtx0GQ">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1700213"/>
            <a:ext cx="3024188"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Chevron 25"/>
          <p:cNvSpPr/>
          <p:nvPr/>
        </p:nvSpPr>
        <p:spPr>
          <a:xfrm rot="16200000">
            <a:off x="4175919" y="4256882"/>
            <a:ext cx="647700" cy="1439862"/>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sp>
        <p:nvSpPr>
          <p:cNvPr id="27" name="TextBox 26"/>
          <p:cNvSpPr txBox="1"/>
          <p:nvPr/>
        </p:nvSpPr>
        <p:spPr>
          <a:xfrm>
            <a:off x="2952751" y="5373688"/>
            <a:ext cx="3059112" cy="1200329"/>
          </a:xfrm>
          <a:prstGeom prst="rect">
            <a:avLst/>
          </a:prstGeom>
          <a:noFill/>
          <a:ln w="25400">
            <a:noFill/>
          </a:ln>
        </p:spPr>
        <p:txBody>
          <a:bodyPr wrap="square">
            <a:spAutoFit/>
          </a:bodyPr>
          <a:lstStyle/>
          <a:p>
            <a:pPr algn="ctr" fontAlgn="auto">
              <a:spcBef>
                <a:spcPts val="0"/>
              </a:spcBef>
              <a:spcAft>
                <a:spcPts val="0"/>
              </a:spcAft>
              <a:defRPr/>
            </a:pPr>
            <a:r>
              <a:rPr lang="en-US" b="1" u="sng" dirty="0">
                <a:solidFill>
                  <a:srgbClr val="0070C0"/>
                </a:solidFill>
                <a:latin typeface="+mn-lt"/>
                <a:cs typeface="+mn-cs"/>
              </a:rPr>
              <a:t>Choice is the exercise of Will.</a:t>
            </a:r>
            <a:r>
              <a:rPr lang="en-US" b="1" dirty="0">
                <a:solidFill>
                  <a:srgbClr val="0070C0"/>
                </a:solidFill>
                <a:latin typeface="+mn-lt"/>
                <a:cs typeface="+mn-cs"/>
              </a:rPr>
              <a:t> </a:t>
            </a:r>
          </a:p>
          <a:p>
            <a:pPr algn="ctr" fontAlgn="auto">
              <a:spcBef>
                <a:spcPts val="0"/>
              </a:spcBef>
              <a:spcAft>
                <a:spcPts val="0"/>
              </a:spcAft>
              <a:defRPr/>
            </a:pPr>
            <a:r>
              <a:rPr lang="en-US" b="1" u="sng" dirty="0">
                <a:solidFill>
                  <a:srgbClr val="0070C0"/>
                </a:solidFill>
                <a:latin typeface="+mn-lt"/>
                <a:cs typeface="+mn-cs"/>
              </a:rPr>
              <a:t>Choice is Governed by –</a:t>
            </a:r>
          </a:p>
          <a:p>
            <a:pPr marL="342900" indent="-342900" fontAlgn="auto">
              <a:spcBef>
                <a:spcPts val="0"/>
              </a:spcBef>
              <a:spcAft>
                <a:spcPts val="0"/>
              </a:spcAft>
              <a:buFontTx/>
              <a:buAutoNum type="arabicParenR"/>
              <a:defRPr/>
            </a:pPr>
            <a:r>
              <a:rPr lang="en-US" b="1" dirty="0">
                <a:solidFill>
                  <a:srgbClr val="0070C0"/>
                </a:solidFill>
                <a:latin typeface="+mn-lt"/>
                <a:cs typeface="+mn-cs"/>
              </a:rPr>
              <a:t>Our Instincts </a:t>
            </a:r>
          </a:p>
          <a:p>
            <a:pPr marL="342900" indent="-342900" fontAlgn="auto">
              <a:spcBef>
                <a:spcPts val="0"/>
              </a:spcBef>
              <a:spcAft>
                <a:spcPts val="0"/>
              </a:spcAft>
              <a:buFontTx/>
              <a:buAutoNum type="arabicParenR"/>
              <a:defRPr/>
            </a:pPr>
            <a:r>
              <a:rPr lang="en-US" b="1" dirty="0">
                <a:solidFill>
                  <a:srgbClr val="0070C0"/>
                </a:solidFill>
                <a:latin typeface="+mn-lt"/>
                <a:cs typeface="+mn-cs"/>
              </a:rPr>
              <a:t>Our Beliefs</a:t>
            </a:r>
          </a:p>
        </p:txBody>
      </p:sp>
      <p:sp>
        <p:nvSpPr>
          <p:cNvPr id="29" name="TextBox 28"/>
          <p:cNvSpPr txBox="1">
            <a:spLocks noChangeArrowheads="1"/>
          </p:cNvSpPr>
          <p:nvPr/>
        </p:nvSpPr>
        <p:spPr bwMode="auto">
          <a:xfrm>
            <a:off x="0" y="5287963"/>
            <a:ext cx="2952750" cy="160043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a:solidFill>
                  <a:srgbClr val="0070C0"/>
                </a:solidFill>
              </a:rPr>
              <a:t>Our Instincts</a:t>
            </a:r>
          </a:p>
          <a:p>
            <a:pPr algn="ctr"/>
            <a:r>
              <a:rPr lang="en-US" sz="1600" b="1" dirty="0">
                <a:solidFill>
                  <a:srgbClr val="0070C0"/>
                </a:solidFill>
              </a:rPr>
              <a:t>Pre-programmed thinking </a:t>
            </a:r>
            <a:r>
              <a:rPr lang="en-US" sz="1600" dirty="0">
                <a:solidFill>
                  <a:srgbClr val="0070C0"/>
                </a:solidFill>
              </a:rPr>
              <a:t>&amp; control mechanisms, designed to protect the individual.</a:t>
            </a:r>
          </a:p>
          <a:p>
            <a:pPr algn="ctr"/>
            <a:r>
              <a:rPr lang="en-US" sz="1600" dirty="0">
                <a:solidFill>
                  <a:srgbClr val="0070C0"/>
                </a:solidFill>
              </a:rPr>
              <a:t>Breathing, Heartbeat, Hunger, Urges, Self Protection</a:t>
            </a:r>
          </a:p>
        </p:txBody>
      </p:sp>
      <p:sp>
        <p:nvSpPr>
          <p:cNvPr id="30" name="TextBox 29"/>
          <p:cNvSpPr txBox="1">
            <a:spLocks noChangeArrowheads="1"/>
          </p:cNvSpPr>
          <p:nvPr/>
        </p:nvSpPr>
        <p:spPr bwMode="auto">
          <a:xfrm>
            <a:off x="6011863" y="5287963"/>
            <a:ext cx="3132137" cy="160043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a:solidFill>
                  <a:srgbClr val="0070C0"/>
                </a:solidFill>
              </a:rPr>
              <a:t>Our Beliefs</a:t>
            </a:r>
          </a:p>
          <a:p>
            <a:pPr algn="ctr"/>
            <a:r>
              <a:rPr lang="en-US" sz="1600" b="1" dirty="0">
                <a:solidFill>
                  <a:srgbClr val="0070C0"/>
                </a:solidFill>
              </a:rPr>
              <a:t>Acquired thinking</a:t>
            </a:r>
            <a:r>
              <a:rPr lang="en-US" sz="1600" dirty="0">
                <a:solidFill>
                  <a:srgbClr val="0070C0"/>
                </a:solidFill>
              </a:rPr>
              <a:t>, which is generally the product of our upbringing, our education and our associations. Beliefs can regulate instincts, to some extent</a:t>
            </a:r>
          </a:p>
        </p:txBody>
      </p:sp>
      <p:cxnSp>
        <p:nvCxnSpPr>
          <p:cNvPr id="32" name="Straight Arrow Connector 31"/>
          <p:cNvCxnSpPr/>
          <p:nvPr/>
        </p:nvCxnSpPr>
        <p:spPr>
          <a:xfrm flipV="1">
            <a:off x="4716016" y="5445126"/>
            <a:ext cx="1943547" cy="936202"/>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2484240" y="5439630"/>
            <a:ext cx="863996" cy="643056"/>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a:spLocks noChangeArrowheads="1"/>
          </p:cNvSpPr>
          <p:nvPr/>
        </p:nvSpPr>
        <p:spPr bwMode="auto">
          <a:xfrm>
            <a:off x="6011863" y="4444524"/>
            <a:ext cx="3132137" cy="86177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1600" b="1" dirty="0" smtClean="0"/>
              <a:t>Nevertheless, it does show how vitally important knowledge and </a:t>
            </a:r>
            <a:r>
              <a:rPr lang="en-AU" b="1" dirty="0" smtClean="0"/>
              <a:t>the beliefs </a:t>
            </a:r>
            <a:r>
              <a:rPr lang="en-AU" sz="1600" b="1" dirty="0" smtClean="0"/>
              <a:t>it creates really are. </a:t>
            </a:r>
            <a:endParaRPr lang="en-AU" sz="1600" b="1" dirty="0"/>
          </a:p>
        </p:txBody>
      </p:sp>
      <p:sp>
        <p:nvSpPr>
          <p:cNvPr id="15" name="TextBox 14"/>
          <p:cNvSpPr txBox="1">
            <a:spLocks noChangeArrowheads="1"/>
          </p:cNvSpPr>
          <p:nvPr/>
        </p:nvSpPr>
        <p:spPr bwMode="auto">
          <a:xfrm>
            <a:off x="0" y="4436586"/>
            <a:ext cx="2987675"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1600" b="1" dirty="0"/>
              <a:t>This is a ‘static’ </a:t>
            </a:r>
            <a:r>
              <a:rPr lang="en-AU" sz="1600" b="1" dirty="0" smtClean="0"/>
              <a:t>model that only maps macro </a:t>
            </a:r>
            <a:r>
              <a:rPr lang="en-AU" sz="1600" b="1" dirty="0"/>
              <a:t>processes</a:t>
            </a:r>
            <a:r>
              <a:rPr lang="en-AU" sz="1600" b="1" dirty="0" smtClean="0"/>
              <a:t>. Memory &amp; habit adds more </a:t>
            </a:r>
            <a:r>
              <a:rPr lang="en-AU" sz="1600" b="1" dirty="0"/>
              <a:t>complexity.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P spid="22" grpId="0"/>
      <p:bldP spid="24" grpId="0" animBg="1"/>
      <p:bldP spid="26" grpId="0" animBg="1"/>
      <p:bldP spid="27" grpId="0"/>
      <p:bldP spid="29" grpId="0" animBg="1"/>
      <p:bldP spid="30" grpId="0" animBg="1"/>
      <p:bldP spid="14" grpId="0" animBg="1"/>
      <p:bldP spid="1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r>
              <a:rPr lang="en-US" sz="4100" dirty="0">
                <a:solidFill>
                  <a:srgbClr val="F0AD00">
                    <a:satMod val="150000"/>
                  </a:srgbClr>
                </a:solidFill>
              </a:rPr>
              <a:t>Model - Knowledge create Belief. </a:t>
            </a:r>
            <a:br>
              <a:rPr lang="en-US" sz="4100" dirty="0">
                <a:solidFill>
                  <a:srgbClr val="F0AD00">
                    <a:satMod val="150000"/>
                  </a:srgbClr>
                </a:solidFill>
              </a:rPr>
            </a:br>
            <a:r>
              <a:rPr lang="en-US" sz="4100" dirty="0">
                <a:solidFill>
                  <a:srgbClr val="F0AD00">
                    <a:satMod val="150000"/>
                  </a:srgbClr>
                </a:solidFill>
              </a:rPr>
              <a:t>Beliefs affect our Choices &amp; Behavior.</a:t>
            </a:r>
            <a:endParaRPr lang="en-US" sz="3200" dirty="0"/>
          </a:p>
        </p:txBody>
      </p:sp>
      <p:pic>
        <p:nvPicPr>
          <p:cNvPr id="4" name="rg_hi" descr="https://encrypted-tbn1.gstatic.com/images?q=tbn:ANd9GcRufvnbEmDIR5CuKyLDx2gHua6pgdKZSxsZtE6DoI-VHl0HHD8B">
            <a:hlinkClick r:id="rId3"/>
          </p:cNvPr>
          <p:cNvPicPr/>
          <p:nvPr/>
        </p:nvPicPr>
        <p:blipFill>
          <a:blip r:embed="rId4" cstate="print"/>
          <a:srcRect/>
          <a:stretch>
            <a:fillRect/>
          </a:stretch>
        </p:blipFill>
        <p:spPr bwMode="auto">
          <a:xfrm>
            <a:off x="4860032" y="4293096"/>
            <a:ext cx="4283968" cy="2564904"/>
          </a:xfrm>
          <a:prstGeom prst="rect">
            <a:avLst/>
          </a:prstGeom>
          <a:noFill/>
          <a:ln w="9525">
            <a:noFill/>
            <a:miter lim="800000"/>
            <a:headEnd/>
            <a:tailEnd/>
          </a:ln>
        </p:spPr>
      </p:pic>
      <p:pic>
        <p:nvPicPr>
          <p:cNvPr id="5" name="il_fi" descr="http://www.transformationswellness.net/growing/images/tomato.jpg"/>
          <p:cNvPicPr/>
          <p:nvPr/>
        </p:nvPicPr>
        <p:blipFill>
          <a:blip r:embed="rId5" cstate="print"/>
          <a:srcRect/>
          <a:stretch>
            <a:fillRect/>
          </a:stretch>
        </p:blipFill>
        <p:spPr bwMode="auto">
          <a:xfrm>
            <a:off x="0" y="4293096"/>
            <a:ext cx="3995936" cy="2564904"/>
          </a:xfrm>
          <a:prstGeom prst="rect">
            <a:avLst/>
          </a:prstGeom>
          <a:noFill/>
          <a:ln w="9525">
            <a:noFill/>
            <a:miter lim="800000"/>
            <a:headEnd/>
            <a:tailEnd/>
          </a:ln>
        </p:spPr>
      </p:pic>
      <p:sp>
        <p:nvSpPr>
          <p:cNvPr id="6" name="TextBox 5"/>
          <p:cNvSpPr txBox="1"/>
          <p:nvPr/>
        </p:nvSpPr>
        <p:spPr>
          <a:xfrm>
            <a:off x="0" y="1484784"/>
            <a:ext cx="9144000" cy="1877437"/>
          </a:xfrm>
          <a:prstGeom prst="rect">
            <a:avLst/>
          </a:prstGeom>
          <a:noFill/>
        </p:spPr>
        <p:txBody>
          <a:bodyPr wrap="square" rtlCol="0">
            <a:spAutoFit/>
          </a:bodyPr>
          <a:lstStyle/>
          <a:p>
            <a:pPr fontAlgn="auto">
              <a:spcBef>
                <a:spcPts val="0"/>
              </a:spcBef>
              <a:spcAft>
                <a:spcPts val="0"/>
              </a:spcAft>
            </a:pPr>
            <a:r>
              <a:rPr lang="en-AU" dirty="0" smtClean="0">
                <a:solidFill>
                  <a:prstClr val="black"/>
                </a:solidFill>
                <a:latin typeface="Corbel"/>
              </a:rPr>
              <a:t>Consider the </a:t>
            </a:r>
            <a:r>
              <a:rPr lang="en-AU" dirty="0" err="1" smtClean="0">
                <a:solidFill>
                  <a:prstClr val="black"/>
                </a:solidFill>
                <a:latin typeface="Corbel"/>
              </a:rPr>
              <a:t>Solanaceae</a:t>
            </a:r>
            <a:r>
              <a:rPr lang="en-AU" dirty="0" smtClean="0">
                <a:solidFill>
                  <a:prstClr val="black"/>
                </a:solidFill>
                <a:latin typeface="Corbel"/>
              </a:rPr>
              <a:t> Family of plants, otherwise known commonly as the ‘nightshades’.</a:t>
            </a:r>
          </a:p>
          <a:p>
            <a:pPr fontAlgn="auto">
              <a:spcBef>
                <a:spcPts val="0"/>
              </a:spcBef>
              <a:spcAft>
                <a:spcPts val="0"/>
              </a:spcAft>
            </a:pPr>
            <a:r>
              <a:rPr lang="en-AU" dirty="0" smtClean="0">
                <a:solidFill>
                  <a:prstClr val="black"/>
                </a:solidFill>
                <a:latin typeface="Corbel"/>
              </a:rPr>
              <a:t>They include the humble </a:t>
            </a:r>
            <a:r>
              <a:rPr lang="en-AU" b="1" dirty="0" smtClean="0">
                <a:solidFill>
                  <a:prstClr val="black"/>
                </a:solidFill>
                <a:latin typeface="Corbel"/>
              </a:rPr>
              <a:t>Potato</a:t>
            </a:r>
            <a:r>
              <a:rPr lang="en-AU" dirty="0" smtClean="0">
                <a:solidFill>
                  <a:prstClr val="black"/>
                </a:solidFill>
                <a:latin typeface="Corbel"/>
              </a:rPr>
              <a:t> &amp; </a:t>
            </a:r>
            <a:r>
              <a:rPr lang="en-AU" b="1" dirty="0" smtClean="0">
                <a:solidFill>
                  <a:prstClr val="black"/>
                </a:solidFill>
                <a:latin typeface="Corbel"/>
              </a:rPr>
              <a:t>Tomato and </a:t>
            </a:r>
            <a:r>
              <a:rPr lang="en-AU" dirty="0" smtClean="0">
                <a:solidFill>
                  <a:prstClr val="black"/>
                </a:solidFill>
                <a:latin typeface="Corbel"/>
              </a:rPr>
              <a:t>the poisonous variety ‘</a:t>
            </a:r>
            <a:r>
              <a:rPr lang="en-AU" b="1" dirty="0" smtClean="0">
                <a:solidFill>
                  <a:prstClr val="black"/>
                </a:solidFill>
                <a:latin typeface="Corbel"/>
              </a:rPr>
              <a:t>Deadly Nightshade</a:t>
            </a:r>
            <a:r>
              <a:rPr lang="en-AU" dirty="0" smtClean="0">
                <a:solidFill>
                  <a:prstClr val="black"/>
                </a:solidFill>
                <a:latin typeface="Corbel"/>
              </a:rPr>
              <a:t>’.</a:t>
            </a:r>
          </a:p>
          <a:p>
            <a:pPr fontAlgn="auto">
              <a:spcBef>
                <a:spcPts val="0"/>
              </a:spcBef>
              <a:spcAft>
                <a:spcPts val="0"/>
              </a:spcAft>
            </a:pPr>
            <a:endParaRPr lang="en-AU" sz="800" dirty="0" smtClean="0">
              <a:solidFill>
                <a:prstClr val="black"/>
              </a:solidFill>
              <a:latin typeface="Corbel"/>
            </a:endParaRPr>
          </a:p>
          <a:p>
            <a:pPr fontAlgn="auto">
              <a:spcBef>
                <a:spcPts val="0"/>
              </a:spcBef>
              <a:spcAft>
                <a:spcPts val="0"/>
              </a:spcAft>
            </a:pPr>
            <a:r>
              <a:rPr lang="en-AU" dirty="0" smtClean="0">
                <a:solidFill>
                  <a:prstClr val="black"/>
                </a:solidFill>
                <a:latin typeface="Corbel"/>
              </a:rPr>
              <a:t>Pictured below are two members of the </a:t>
            </a:r>
            <a:r>
              <a:rPr lang="en-AU" dirty="0" err="1" smtClean="0">
                <a:solidFill>
                  <a:prstClr val="black"/>
                </a:solidFill>
                <a:latin typeface="Corbel"/>
              </a:rPr>
              <a:t>Solanaceae</a:t>
            </a:r>
            <a:r>
              <a:rPr lang="en-AU" dirty="0" smtClean="0">
                <a:solidFill>
                  <a:prstClr val="black"/>
                </a:solidFill>
                <a:latin typeface="Corbel"/>
              </a:rPr>
              <a:t> or Nightshade Family.</a:t>
            </a:r>
          </a:p>
          <a:p>
            <a:pPr fontAlgn="auto">
              <a:spcBef>
                <a:spcPts val="0"/>
              </a:spcBef>
              <a:spcAft>
                <a:spcPts val="0"/>
              </a:spcAft>
            </a:pPr>
            <a:r>
              <a:rPr lang="en-AU" b="1" dirty="0" smtClean="0">
                <a:solidFill>
                  <a:prstClr val="black"/>
                </a:solidFill>
                <a:latin typeface="Corbel"/>
              </a:rPr>
              <a:t>Are they safe to eat ? </a:t>
            </a:r>
          </a:p>
          <a:p>
            <a:pPr fontAlgn="auto">
              <a:spcBef>
                <a:spcPts val="0"/>
              </a:spcBef>
              <a:spcAft>
                <a:spcPts val="0"/>
              </a:spcAft>
            </a:pPr>
            <a:r>
              <a:rPr lang="en-AU" b="1" dirty="0" smtClean="0">
                <a:solidFill>
                  <a:srgbClr val="0070C0"/>
                </a:solidFill>
                <a:latin typeface="Corbel"/>
              </a:rPr>
              <a:t>It is commonly believed that one will nourish you, and the other will kill you !</a:t>
            </a:r>
          </a:p>
          <a:p>
            <a:pPr fontAlgn="auto">
              <a:spcBef>
                <a:spcPts val="0"/>
              </a:spcBef>
              <a:spcAft>
                <a:spcPts val="0"/>
              </a:spcAft>
            </a:pPr>
            <a:r>
              <a:rPr lang="en-AU" dirty="0" smtClean="0">
                <a:solidFill>
                  <a:prstClr val="black"/>
                </a:solidFill>
                <a:latin typeface="Corbel"/>
              </a:rPr>
              <a:t>Is this true ? How do you know ? and where does this ‘knowledge’ &amp; this ‘belief’ come from ?</a:t>
            </a:r>
          </a:p>
        </p:txBody>
      </p:sp>
      <p:sp>
        <p:nvSpPr>
          <p:cNvPr id="3" name="TextBox 2"/>
          <p:cNvSpPr txBox="1"/>
          <p:nvPr/>
        </p:nvSpPr>
        <p:spPr>
          <a:xfrm>
            <a:off x="15776" y="3737061"/>
            <a:ext cx="9144000" cy="769441"/>
          </a:xfrm>
          <a:prstGeom prst="rect">
            <a:avLst/>
          </a:prstGeom>
          <a:solidFill>
            <a:srgbClr val="FFFF00"/>
          </a:solidFill>
        </p:spPr>
        <p:txBody>
          <a:bodyPr wrap="square" rtlCol="0">
            <a:spAutoFit/>
          </a:bodyPr>
          <a:lstStyle/>
          <a:p>
            <a:pPr algn="ctr"/>
            <a:r>
              <a:rPr lang="en-US" sz="2200" b="1" dirty="0" smtClean="0"/>
              <a:t>Beliefs are very powerful things – Therefore, be very careful to ensure your understanding is based on God’s truth, &amp; what you believe is of God</a:t>
            </a:r>
            <a:endParaRPr lang="en-GB" sz="2200" b="1" dirty="0"/>
          </a:p>
        </p:txBody>
      </p:sp>
      <p:sp>
        <p:nvSpPr>
          <p:cNvPr id="7" name="TextBox 6"/>
          <p:cNvSpPr txBox="1"/>
          <p:nvPr/>
        </p:nvSpPr>
        <p:spPr>
          <a:xfrm>
            <a:off x="15384" y="3275396"/>
            <a:ext cx="9144000" cy="461665"/>
          </a:xfrm>
          <a:prstGeom prst="rect">
            <a:avLst/>
          </a:prstGeom>
          <a:noFill/>
        </p:spPr>
        <p:txBody>
          <a:bodyPr wrap="square" rtlCol="0">
            <a:spAutoFit/>
          </a:bodyPr>
          <a:lstStyle/>
          <a:p>
            <a:pPr fontAlgn="auto">
              <a:spcBef>
                <a:spcPts val="0"/>
              </a:spcBef>
              <a:spcAft>
                <a:spcPts val="0"/>
              </a:spcAft>
            </a:pPr>
            <a:r>
              <a:rPr lang="en-AU" sz="2400" b="1" u="sng" dirty="0" smtClean="0">
                <a:solidFill>
                  <a:srgbClr val="0070C0"/>
                </a:solidFill>
                <a:latin typeface="Corbel"/>
              </a:rPr>
              <a:t>Beliefs are very important &amp; powerful</a:t>
            </a:r>
            <a:r>
              <a:rPr lang="en-AU" sz="2400" b="1" dirty="0" smtClean="0">
                <a:solidFill>
                  <a:srgbClr val="0070C0"/>
                </a:solidFill>
                <a:latin typeface="Corbel"/>
              </a:rPr>
              <a:t>.  </a:t>
            </a:r>
            <a:r>
              <a:rPr lang="en-AU" sz="1600" b="1" dirty="0" smtClean="0">
                <a:solidFill>
                  <a:srgbClr val="0070C0"/>
                </a:solidFill>
                <a:latin typeface="Corbel"/>
              </a:rPr>
              <a:t>Knowledge-&gt;Belief-&gt;Choice-&gt;Behaviour. </a:t>
            </a:r>
          </a:p>
        </p:txBody>
      </p:sp>
    </p:spTree>
    <p:extLst>
      <p:ext uri="{BB962C8B-B14F-4D97-AF65-F5344CB8AC3E}">
        <p14:creationId xmlns:p14="http://schemas.microsoft.com/office/powerpoint/2010/main" val="276005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linds(horizont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par>
                                <p:cTn id="23" presetID="3" presetClass="entr" presetSubtype="1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blinds(horizontal)">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blinds(horizontal)">
                                      <p:cBhvr>
                                        <p:cTn id="35" dur="500"/>
                                        <p:tgtEl>
                                          <p:spTgt spid="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blinds(horizontal)">
                                      <p:cBhvr>
                                        <p:cTn id="40" dur="500"/>
                                        <p:tgtEl>
                                          <p:spTgt spid="6">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3800" dirty="0">
                <a:solidFill>
                  <a:schemeClr val="accent1">
                    <a:satMod val="150000"/>
                  </a:schemeClr>
                </a:solidFill>
              </a:rPr>
              <a:t>Trials </a:t>
            </a:r>
            <a:r>
              <a:rPr lang="en-US" sz="3800" dirty="0" smtClean="0">
                <a:solidFill>
                  <a:schemeClr val="accent1">
                    <a:satMod val="150000"/>
                  </a:schemeClr>
                </a:solidFill>
              </a:rPr>
              <a:t>- Exercising Choice &amp; Discernment.</a:t>
            </a:r>
            <a:br>
              <a:rPr lang="en-US" sz="3800" dirty="0" smtClean="0">
                <a:solidFill>
                  <a:schemeClr val="accent1">
                    <a:satMod val="150000"/>
                  </a:schemeClr>
                </a:solidFill>
              </a:rPr>
            </a:br>
            <a:r>
              <a:rPr lang="en-US" sz="3800" dirty="0" smtClean="0">
                <a:solidFill>
                  <a:schemeClr val="accent1">
                    <a:satMod val="150000"/>
                  </a:schemeClr>
                </a:solidFill>
              </a:rPr>
              <a:t>By reason of use have their senses exercised.</a:t>
            </a:r>
            <a:endParaRPr lang="en-US" sz="3800"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92500" lnSpcReduction="20000"/>
          </a:bodyPr>
          <a:lstStyle/>
          <a:p>
            <a:pPr marL="438912" indent="-320040" fontAlgn="auto">
              <a:spcBef>
                <a:spcPts val="0"/>
              </a:spcBef>
              <a:spcAft>
                <a:spcPts val="0"/>
              </a:spcAft>
              <a:buClrTx/>
              <a:buFont typeface="Wingdings 2"/>
              <a:buNone/>
              <a:defRPr/>
            </a:pPr>
            <a:r>
              <a:rPr lang="en-AU" sz="2400" dirty="0" smtClean="0">
                <a:solidFill>
                  <a:srgbClr val="0070C0"/>
                </a:solidFill>
              </a:rPr>
              <a:t>We are told </a:t>
            </a:r>
            <a:r>
              <a:rPr lang="en-AU" sz="2400" b="1" dirty="0" smtClean="0">
                <a:solidFill>
                  <a:srgbClr val="0070C0"/>
                </a:solidFill>
              </a:rPr>
              <a:t>in the word </a:t>
            </a:r>
            <a:r>
              <a:rPr lang="en-AU" sz="2400" dirty="0" smtClean="0">
                <a:solidFill>
                  <a:srgbClr val="0070C0"/>
                </a:solidFill>
              </a:rPr>
              <a:t>that we need experiences that exercise our senses, and that it is by this means that our ability to discern accurately &amp; faithfully increases. We need to spiritually grow, from babes to </a:t>
            </a:r>
            <a:r>
              <a:rPr lang="en-AU" sz="2400" b="1" dirty="0" smtClean="0">
                <a:solidFill>
                  <a:srgbClr val="0070C0"/>
                </a:solidFill>
              </a:rPr>
              <a:t>adults</a:t>
            </a:r>
            <a:r>
              <a:rPr lang="en-AU" sz="2400" dirty="0" smtClean="0">
                <a:solidFill>
                  <a:srgbClr val="0070C0"/>
                </a:solidFill>
              </a:rPr>
              <a:t>.</a:t>
            </a:r>
          </a:p>
          <a:p>
            <a:pPr marL="438912" indent="-320040" fontAlgn="auto">
              <a:spcBef>
                <a:spcPts val="0"/>
              </a:spcBef>
              <a:spcAft>
                <a:spcPts val="0"/>
              </a:spcAft>
              <a:buClrTx/>
              <a:buFont typeface="Wingdings 2"/>
              <a:buNone/>
              <a:defRPr/>
            </a:pPr>
            <a:endParaRPr lang="en-AU" sz="900" dirty="0" smtClean="0">
              <a:solidFill>
                <a:srgbClr val="0070C0"/>
              </a:solidFill>
            </a:endParaRPr>
          </a:p>
          <a:p>
            <a:pPr marL="438912" indent="-320040" fontAlgn="auto">
              <a:spcBef>
                <a:spcPts val="0"/>
              </a:spcBef>
              <a:spcAft>
                <a:spcPts val="0"/>
              </a:spcAft>
              <a:buClrTx/>
              <a:buFont typeface="Wingdings 2"/>
              <a:buNone/>
              <a:defRPr/>
            </a:pPr>
            <a:r>
              <a:rPr lang="en-AU" sz="2400" dirty="0" smtClean="0">
                <a:solidFill>
                  <a:srgbClr val="0070C0"/>
                </a:solidFill>
              </a:rPr>
              <a:t>That is why trial is important for our character development, and why God allows these trial in our life. At times, God brings these trials, while at all times God watches over us in them (</a:t>
            </a:r>
            <a:r>
              <a:rPr lang="en-AU" sz="2400" dirty="0" smtClean="0">
                <a:solidFill>
                  <a:srgbClr val="FF0000"/>
                </a:solidFill>
              </a:rPr>
              <a:t>Rom.8:28 &amp; 1.Cor.10:13</a:t>
            </a:r>
            <a:r>
              <a:rPr lang="en-AU" sz="2400" dirty="0" smtClean="0">
                <a:solidFill>
                  <a:srgbClr val="0070C0"/>
                </a:solidFill>
              </a:rPr>
              <a:t>).</a:t>
            </a:r>
          </a:p>
          <a:p>
            <a:pPr marL="438912" indent="-320040" fontAlgn="auto">
              <a:spcBef>
                <a:spcPts val="0"/>
              </a:spcBef>
              <a:spcAft>
                <a:spcPts val="0"/>
              </a:spcAft>
              <a:buClrTx/>
              <a:buFont typeface="Wingdings 2"/>
              <a:buNone/>
              <a:defRPr/>
            </a:pPr>
            <a:endParaRPr lang="en-AU" sz="900" dirty="0" smtClean="0">
              <a:solidFill>
                <a:srgbClr val="0070C0"/>
              </a:solidFill>
            </a:endParaRPr>
          </a:p>
          <a:p>
            <a:pPr marL="438912" indent="-320040" fontAlgn="auto">
              <a:spcBef>
                <a:spcPts val="0"/>
              </a:spcBef>
              <a:spcAft>
                <a:spcPts val="0"/>
              </a:spcAft>
              <a:buClrTx/>
              <a:buFont typeface="Wingdings 2"/>
              <a:buNone/>
              <a:defRPr/>
            </a:pPr>
            <a:r>
              <a:rPr lang="en-AU" sz="2400" dirty="0" smtClean="0">
                <a:solidFill>
                  <a:srgbClr val="0070C0"/>
                </a:solidFill>
              </a:rPr>
              <a:t>This is part of God’s way and the outworking of his declared purpose.</a:t>
            </a:r>
          </a:p>
          <a:p>
            <a:pPr marL="438912" indent="-320040" fontAlgn="auto">
              <a:spcBef>
                <a:spcPts val="0"/>
              </a:spcBef>
              <a:spcAft>
                <a:spcPts val="0"/>
              </a:spcAft>
              <a:buClrTx/>
              <a:buFont typeface="Wingdings 2"/>
              <a:buChar char=""/>
              <a:defRPr/>
            </a:pPr>
            <a:endParaRPr lang="en-AU" sz="1300" dirty="0" smtClean="0">
              <a:solidFill>
                <a:srgbClr val="FF0000"/>
              </a:solidFill>
            </a:endParaRPr>
          </a:p>
          <a:p>
            <a:pPr marL="438912" indent="-320040" fontAlgn="auto">
              <a:spcBef>
                <a:spcPts val="0"/>
              </a:spcBef>
              <a:spcAft>
                <a:spcPts val="0"/>
              </a:spcAft>
              <a:buClrTx/>
              <a:buFont typeface="Wingdings 2"/>
              <a:buChar char=""/>
              <a:defRPr/>
            </a:pPr>
            <a:r>
              <a:rPr lang="en-AU" sz="2400" b="1" dirty="0" smtClean="0">
                <a:solidFill>
                  <a:srgbClr val="FF0000"/>
                </a:solidFill>
              </a:rPr>
              <a:t>Heb.5:14</a:t>
            </a:r>
            <a:r>
              <a:rPr lang="en-AU" sz="2400" dirty="0" smtClean="0"/>
              <a:t> But strong meat </a:t>
            </a:r>
            <a:r>
              <a:rPr lang="en-AU" sz="2400" dirty="0" err="1" smtClean="0"/>
              <a:t>belongeth</a:t>
            </a:r>
            <a:r>
              <a:rPr lang="en-AU" sz="2400" dirty="0" smtClean="0"/>
              <a:t> to them that are of full age (</a:t>
            </a:r>
            <a:r>
              <a:rPr lang="en-AU" sz="2400" b="1" dirty="0" smtClean="0">
                <a:solidFill>
                  <a:srgbClr val="0070C0"/>
                </a:solidFill>
              </a:rPr>
              <a:t>mature</a:t>
            </a:r>
            <a:r>
              <a:rPr lang="en-AU" sz="2400" dirty="0" smtClean="0"/>
              <a:t>), even those who </a:t>
            </a:r>
            <a:r>
              <a:rPr lang="en-AU" sz="2400" b="1" u="sng" dirty="0" smtClean="0"/>
              <a:t>by reason of use have their senses exercised</a:t>
            </a:r>
            <a:r>
              <a:rPr lang="en-AU" sz="2400" b="1" dirty="0" smtClean="0"/>
              <a:t> </a:t>
            </a:r>
            <a:r>
              <a:rPr lang="en-AU" sz="2400" dirty="0" smtClean="0"/>
              <a:t>to </a:t>
            </a:r>
            <a:r>
              <a:rPr lang="en-AU" sz="2400" b="1" u="sng" dirty="0" smtClean="0"/>
              <a:t>discern</a:t>
            </a:r>
            <a:r>
              <a:rPr lang="en-AU" sz="2400" dirty="0" smtClean="0"/>
              <a:t> both </a:t>
            </a:r>
            <a:r>
              <a:rPr lang="en-AU" sz="2400" b="1" dirty="0" smtClean="0">
                <a:solidFill>
                  <a:srgbClr val="0070C0"/>
                </a:solidFill>
              </a:rPr>
              <a:t>good (</a:t>
            </a:r>
            <a:r>
              <a:rPr lang="el-GR" sz="2400" b="1" i="1" dirty="0" smtClean="0">
                <a:solidFill>
                  <a:srgbClr val="0070C0"/>
                </a:solidFill>
              </a:rPr>
              <a:t>καλοῦ</a:t>
            </a:r>
            <a:r>
              <a:rPr lang="en-AU" sz="2400" b="1" dirty="0" smtClean="0">
                <a:solidFill>
                  <a:srgbClr val="0070C0"/>
                </a:solidFill>
              </a:rPr>
              <a:t>)</a:t>
            </a:r>
            <a:r>
              <a:rPr lang="el-GR" sz="2400" dirty="0" smtClean="0">
                <a:solidFill>
                  <a:srgbClr val="0070C0"/>
                </a:solidFill>
              </a:rPr>
              <a:t> </a:t>
            </a:r>
            <a:r>
              <a:rPr lang="en-AU" sz="2400" dirty="0" smtClean="0"/>
              <a:t>and </a:t>
            </a:r>
            <a:r>
              <a:rPr lang="en-AU" sz="2400" b="1" dirty="0" smtClean="0">
                <a:solidFill>
                  <a:srgbClr val="0070C0"/>
                </a:solidFill>
              </a:rPr>
              <a:t>evil (</a:t>
            </a:r>
            <a:r>
              <a:rPr lang="el-GR" sz="2400" b="1" i="1" dirty="0" smtClean="0">
                <a:solidFill>
                  <a:srgbClr val="0070C0"/>
                </a:solidFill>
              </a:rPr>
              <a:t>κακοῦ</a:t>
            </a:r>
            <a:r>
              <a:rPr lang="en-AU" sz="2400" b="1" dirty="0" smtClean="0">
                <a:solidFill>
                  <a:srgbClr val="0070C0"/>
                </a:solidFill>
              </a:rPr>
              <a:t>)</a:t>
            </a:r>
            <a:r>
              <a:rPr lang="en-AU" sz="2400" b="1" dirty="0" smtClean="0"/>
              <a:t>. </a:t>
            </a:r>
            <a:r>
              <a:rPr lang="el-GR" sz="2000" b="1" dirty="0" smtClean="0"/>
              <a:t> </a:t>
            </a:r>
          </a:p>
          <a:p>
            <a:pPr marL="438912" indent="-320040" fontAlgn="auto">
              <a:spcBef>
                <a:spcPts val="0"/>
              </a:spcBef>
              <a:spcAft>
                <a:spcPts val="0"/>
              </a:spcAft>
              <a:buClrTx/>
              <a:buFont typeface="Wingdings 2"/>
              <a:buChar char=""/>
              <a:defRPr/>
            </a:pPr>
            <a:endParaRPr lang="en-AU" sz="1100" dirty="0" smtClean="0"/>
          </a:p>
          <a:p>
            <a:pPr marL="438912" indent="-320040" fontAlgn="auto">
              <a:spcBef>
                <a:spcPts val="0"/>
              </a:spcBef>
              <a:spcAft>
                <a:spcPts val="0"/>
              </a:spcAft>
              <a:buClrTx/>
              <a:buFont typeface="Wingdings 2"/>
              <a:buChar char=""/>
              <a:defRPr/>
            </a:pPr>
            <a:r>
              <a:rPr lang="en-AU" sz="2400" b="1" dirty="0" smtClean="0">
                <a:solidFill>
                  <a:srgbClr val="FF0000"/>
                </a:solidFill>
              </a:rPr>
              <a:t>Jam.1:2-4 </a:t>
            </a:r>
            <a:r>
              <a:rPr lang="en-AU" sz="2400" dirty="0" smtClean="0"/>
              <a:t>My brethren, count it all joy when ye fall into divers temptations;  Knowing this, </a:t>
            </a:r>
            <a:r>
              <a:rPr lang="en-AU" sz="2400" b="1" dirty="0" smtClean="0"/>
              <a:t>that the trying of your faith </a:t>
            </a:r>
            <a:r>
              <a:rPr lang="en-AU" sz="2400" b="1" dirty="0" err="1" smtClean="0"/>
              <a:t>worketh</a:t>
            </a:r>
            <a:r>
              <a:rPr lang="en-AU" sz="2400" b="1" dirty="0" smtClean="0"/>
              <a:t> patience.  But let patience have her perfect work, </a:t>
            </a:r>
            <a:r>
              <a:rPr lang="en-AU" sz="2400" b="1" u="sng" dirty="0" smtClean="0"/>
              <a:t>that ye may be perfect (</a:t>
            </a:r>
            <a:r>
              <a:rPr lang="en-AU" sz="2400" b="1" u="sng" dirty="0" smtClean="0">
                <a:solidFill>
                  <a:srgbClr val="0070C0"/>
                </a:solidFill>
              </a:rPr>
              <a:t>mature</a:t>
            </a:r>
            <a:r>
              <a:rPr lang="en-AU" sz="2400" b="1" u="sng" dirty="0" smtClean="0"/>
              <a:t>) and entire</a:t>
            </a:r>
            <a:r>
              <a:rPr lang="en-AU" sz="2400" b="1" dirty="0" smtClean="0"/>
              <a:t>, wanting nothing</a:t>
            </a:r>
            <a:r>
              <a:rPr lang="en-AU" sz="2400" dirty="0" smtClean="0"/>
              <a:t>.</a:t>
            </a:r>
          </a:p>
          <a:p>
            <a:pPr marL="438912" indent="-320040" fontAlgn="auto">
              <a:spcBef>
                <a:spcPts val="0"/>
              </a:spcBef>
              <a:spcAft>
                <a:spcPts val="0"/>
              </a:spcAft>
              <a:buClrTx/>
              <a:buFont typeface="Wingdings 2"/>
              <a:buChar char=""/>
              <a:defRPr/>
            </a:pPr>
            <a:endParaRPr lang="en-AU" sz="1100" dirty="0" smtClean="0"/>
          </a:p>
          <a:p>
            <a:pPr marL="438912" indent="-320040" fontAlgn="auto">
              <a:spcBef>
                <a:spcPts val="0"/>
              </a:spcBef>
              <a:spcAft>
                <a:spcPts val="0"/>
              </a:spcAft>
              <a:buClrTx/>
              <a:buFont typeface="Wingdings 2"/>
              <a:buChar char=""/>
              <a:defRPr/>
            </a:pPr>
            <a:r>
              <a:rPr lang="en-AU" sz="2400" b="1" dirty="0" smtClean="0">
                <a:solidFill>
                  <a:srgbClr val="FF0000"/>
                </a:solidFill>
              </a:rPr>
              <a:t>1.Pet.1:7 </a:t>
            </a:r>
            <a:r>
              <a:rPr lang="en-AU" sz="2400" dirty="0" smtClean="0"/>
              <a:t>That </a:t>
            </a:r>
            <a:r>
              <a:rPr lang="en-AU" sz="2400" b="1" dirty="0" smtClean="0"/>
              <a:t>the trial of your faith</a:t>
            </a:r>
            <a:r>
              <a:rPr lang="en-AU" sz="2400" dirty="0" smtClean="0"/>
              <a:t>, </a:t>
            </a:r>
            <a:r>
              <a:rPr lang="en-AU" sz="2400" u="sng" dirty="0" smtClean="0"/>
              <a:t>being much more precious </a:t>
            </a:r>
            <a:r>
              <a:rPr lang="en-AU" sz="2400" dirty="0" smtClean="0"/>
              <a:t>than of gold that </a:t>
            </a:r>
            <a:r>
              <a:rPr lang="en-AU" sz="2400" dirty="0" err="1" smtClean="0"/>
              <a:t>perisheth</a:t>
            </a:r>
            <a:r>
              <a:rPr lang="en-AU" sz="2400" dirty="0" smtClean="0"/>
              <a:t>, though it be tried with fire, might be found unto praise and honour and glory at the appearing of Jesus Christ:</a:t>
            </a:r>
            <a:endParaRPr lang="en-US" sz="2400" dirty="0" smtClean="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lstStyle/>
          <a:p>
            <a:pPr fontAlgn="auto">
              <a:spcAft>
                <a:spcPts val="0"/>
              </a:spcAft>
              <a:defRPr/>
            </a:pPr>
            <a:r>
              <a:rPr lang="en-US" dirty="0" smtClean="0">
                <a:solidFill>
                  <a:schemeClr val="accent1">
                    <a:satMod val="150000"/>
                  </a:schemeClr>
                </a:solidFill>
              </a:rPr>
              <a:t>Truth in the inward parts !</a:t>
            </a:r>
            <a:endParaRPr lang="en-US" dirty="0">
              <a:solidFill>
                <a:srgbClr val="FF0000"/>
              </a:solidFill>
            </a:endParaRPr>
          </a:p>
        </p:txBody>
      </p:sp>
      <p:sp>
        <p:nvSpPr>
          <p:cNvPr id="3" name="Content Placeholder 2"/>
          <p:cNvSpPr>
            <a:spLocks noGrp="1"/>
          </p:cNvSpPr>
          <p:nvPr>
            <p:ph idx="1"/>
          </p:nvPr>
        </p:nvSpPr>
        <p:spPr>
          <a:xfrm>
            <a:off x="0" y="1425567"/>
            <a:ext cx="9144000" cy="5445125"/>
          </a:xfrm>
        </p:spPr>
        <p:txBody>
          <a:bodyPr rtlCol="0">
            <a:normAutofit fontScale="77500" lnSpcReduction="20000"/>
          </a:bodyPr>
          <a:lstStyle/>
          <a:p>
            <a:pPr marL="438912" indent="-320040" fontAlgn="auto">
              <a:spcBef>
                <a:spcPts val="0"/>
              </a:spcBef>
              <a:spcAft>
                <a:spcPts val="0"/>
              </a:spcAft>
              <a:buFont typeface="Wingdings 2"/>
              <a:buNone/>
              <a:defRPr/>
            </a:pPr>
            <a:r>
              <a:rPr lang="en-US" sz="2800" dirty="0" smtClean="0">
                <a:solidFill>
                  <a:srgbClr val="0070C0"/>
                </a:solidFill>
              </a:rPr>
              <a:t>God is trying to create a new spirit or way of thinking in us. </a:t>
            </a:r>
          </a:p>
          <a:p>
            <a:pPr marL="438912" indent="-320040" fontAlgn="auto">
              <a:spcBef>
                <a:spcPts val="0"/>
              </a:spcBef>
              <a:spcAft>
                <a:spcPts val="0"/>
              </a:spcAft>
              <a:buFont typeface="Wingdings 2"/>
              <a:buNone/>
              <a:defRPr/>
            </a:pPr>
            <a:r>
              <a:rPr lang="en-US" sz="2800" dirty="0" smtClean="0">
                <a:solidFill>
                  <a:srgbClr val="0070C0"/>
                </a:solidFill>
              </a:rPr>
              <a:t>It is a form of thinking that is unnatural to us, yet we are capable of attaining. </a:t>
            </a:r>
          </a:p>
          <a:p>
            <a:pPr marL="438912" indent="-320040" fontAlgn="auto">
              <a:spcBef>
                <a:spcPts val="0"/>
              </a:spcBef>
              <a:spcAft>
                <a:spcPts val="0"/>
              </a:spcAft>
              <a:buFont typeface="Wingdings 2"/>
              <a:buNone/>
              <a:defRPr/>
            </a:pPr>
            <a:r>
              <a:rPr lang="en-US" sz="2800" dirty="0" smtClean="0">
                <a:solidFill>
                  <a:srgbClr val="0070C0"/>
                </a:solidFill>
              </a:rPr>
              <a:t>God wants us to voluntarily and willingly adopt this way of thinking. </a:t>
            </a:r>
          </a:p>
          <a:p>
            <a:pPr marL="438912" indent="-320040" fontAlgn="auto">
              <a:spcBef>
                <a:spcPts val="0"/>
              </a:spcBef>
              <a:spcAft>
                <a:spcPts val="0"/>
              </a:spcAft>
              <a:buFont typeface="Wingdings 2"/>
              <a:buNone/>
              <a:defRPr/>
            </a:pPr>
            <a:r>
              <a:rPr lang="en-US" sz="2800" dirty="0" smtClean="0">
                <a:solidFill>
                  <a:srgbClr val="0070C0"/>
                </a:solidFill>
              </a:rPr>
              <a:t>To facilitate this work we need one very important quality, which is available to all people -</a:t>
            </a:r>
            <a:endParaRPr lang="en-US" sz="2800" dirty="0">
              <a:solidFill>
                <a:srgbClr val="0070C0"/>
              </a:solidFill>
            </a:endParaRPr>
          </a:p>
          <a:p>
            <a:pPr marL="438912" indent="-320040" fontAlgn="auto">
              <a:spcBef>
                <a:spcPts val="0"/>
              </a:spcBef>
              <a:spcAft>
                <a:spcPts val="0"/>
              </a:spcAft>
              <a:buFont typeface="Wingdings 2"/>
              <a:buNone/>
              <a:defRPr/>
            </a:pPr>
            <a:endParaRPr lang="en-US" sz="1000" dirty="0" smtClean="0">
              <a:solidFill>
                <a:srgbClr val="0070C0"/>
              </a:solidFill>
            </a:endParaRPr>
          </a:p>
          <a:p>
            <a:pPr marL="438912" indent="-320040" fontAlgn="auto">
              <a:spcBef>
                <a:spcPts val="0"/>
              </a:spcBef>
              <a:spcAft>
                <a:spcPts val="0"/>
              </a:spcAft>
              <a:buFont typeface="Wingdings 2"/>
              <a:buNone/>
              <a:defRPr/>
            </a:pPr>
            <a:r>
              <a:rPr lang="en-US" sz="2800" dirty="0" smtClean="0"/>
              <a:t>David says in the Psalm, </a:t>
            </a:r>
            <a:r>
              <a:rPr lang="en-US" sz="4000" b="1" dirty="0" smtClean="0">
                <a:solidFill>
                  <a:srgbClr val="FF0000"/>
                </a:solidFill>
              </a:rPr>
              <a:t>Psalm.51:6</a:t>
            </a:r>
            <a:endParaRPr lang="en-US" sz="4000" b="1" dirty="0" smtClean="0"/>
          </a:p>
          <a:p>
            <a:pPr marL="438912" indent="-320040" fontAlgn="auto">
              <a:spcBef>
                <a:spcPts val="0"/>
              </a:spcBef>
              <a:spcAft>
                <a:spcPts val="0"/>
              </a:spcAft>
              <a:buFont typeface="Wingdings 2"/>
              <a:buNone/>
              <a:defRPr/>
            </a:pPr>
            <a:endParaRPr lang="en-US" sz="900" dirty="0" smtClean="0"/>
          </a:p>
          <a:p>
            <a:pPr marL="438912" indent="-320040" fontAlgn="auto">
              <a:spcBef>
                <a:spcPts val="0"/>
              </a:spcBef>
              <a:spcAft>
                <a:spcPts val="0"/>
              </a:spcAft>
              <a:buFont typeface="Wingdings 2"/>
              <a:buNone/>
              <a:defRPr/>
            </a:pPr>
            <a:r>
              <a:rPr lang="en-US" sz="2800" dirty="0" smtClean="0">
                <a:solidFill>
                  <a:srgbClr val="0070C0"/>
                </a:solidFill>
              </a:rPr>
              <a:t>“</a:t>
            </a:r>
            <a:r>
              <a:rPr lang="en-US" sz="2800" dirty="0" smtClean="0"/>
              <a:t>Behold, </a:t>
            </a:r>
            <a:r>
              <a:rPr lang="en-US" sz="3300" dirty="0" smtClean="0"/>
              <a:t>thou </a:t>
            </a:r>
            <a:r>
              <a:rPr lang="en-US" sz="3300" dirty="0" err="1" smtClean="0"/>
              <a:t>desirest</a:t>
            </a:r>
            <a:r>
              <a:rPr lang="en-US" sz="3300" dirty="0" smtClean="0"/>
              <a:t> </a:t>
            </a:r>
            <a:r>
              <a:rPr lang="en-US" sz="3300" b="1" dirty="0" smtClean="0"/>
              <a:t>truth in the inward parts</a:t>
            </a:r>
            <a:r>
              <a:rPr lang="en-US" sz="2800" dirty="0" smtClean="0"/>
              <a:t>: and in the hidden part thou </a:t>
            </a:r>
            <a:r>
              <a:rPr lang="en-US" sz="2800" dirty="0" err="1" smtClean="0"/>
              <a:t>shalt</a:t>
            </a:r>
            <a:r>
              <a:rPr lang="en-US" sz="2800" dirty="0" smtClean="0"/>
              <a:t> make me to know wisdom”</a:t>
            </a:r>
          </a:p>
          <a:p>
            <a:pPr marL="438912" indent="-320040" fontAlgn="auto">
              <a:spcBef>
                <a:spcPts val="0"/>
              </a:spcBef>
              <a:spcAft>
                <a:spcPts val="0"/>
              </a:spcAft>
              <a:buFont typeface="Wingdings 2"/>
              <a:buNone/>
              <a:defRPr/>
            </a:pPr>
            <a:endParaRPr lang="en-US" sz="900" dirty="0" smtClean="0"/>
          </a:p>
          <a:p>
            <a:pPr marL="438912" indent="-320040" fontAlgn="auto">
              <a:spcBef>
                <a:spcPts val="0"/>
              </a:spcBef>
              <a:spcAft>
                <a:spcPts val="0"/>
              </a:spcAft>
              <a:buFont typeface="Wingdings 2"/>
              <a:buNone/>
              <a:defRPr/>
            </a:pPr>
            <a:r>
              <a:rPr lang="en-US" sz="2800" dirty="0" smtClean="0"/>
              <a:t>What can we bring before God, </a:t>
            </a:r>
            <a:r>
              <a:rPr lang="en-US" sz="4000" b="1" dirty="0" smtClean="0">
                <a:solidFill>
                  <a:srgbClr val="FF0000"/>
                </a:solidFill>
              </a:rPr>
              <a:t>Psalm.32:1-2</a:t>
            </a:r>
          </a:p>
          <a:p>
            <a:pPr marL="438912" indent="-320040" fontAlgn="auto">
              <a:spcBef>
                <a:spcPts val="0"/>
              </a:spcBef>
              <a:spcAft>
                <a:spcPts val="0"/>
              </a:spcAft>
              <a:buFont typeface="Wingdings 2"/>
              <a:buNone/>
              <a:defRPr/>
            </a:pPr>
            <a:endParaRPr lang="en-US" sz="900" dirty="0" smtClean="0"/>
          </a:p>
          <a:p>
            <a:pPr marL="438912" indent="-320040" fontAlgn="auto">
              <a:spcBef>
                <a:spcPts val="0"/>
              </a:spcBef>
              <a:spcAft>
                <a:spcPts val="0"/>
              </a:spcAft>
              <a:buFont typeface="Wingdings 2"/>
              <a:buNone/>
              <a:defRPr/>
            </a:pPr>
            <a:r>
              <a:rPr lang="en-US" sz="2800" dirty="0" smtClean="0">
                <a:solidFill>
                  <a:schemeClr val="accent1">
                    <a:lumMod val="50000"/>
                  </a:schemeClr>
                </a:solidFill>
              </a:rPr>
              <a:t>“</a:t>
            </a:r>
            <a:r>
              <a:rPr lang="en-AU" sz="2800" dirty="0" smtClean="0"/>
              <a:t>Blessed is he whose transgression is forgiven, whose sin is covered. Blessed is the man unto whom the LORD </a:t>
            </a:r>
            <a:r>
              <a:rPr lang="en-AU" sz="2800" dirty="0" err="1" smtClean="0"/>
              <a:t>imputeth</a:t>
            </a:r>
            <a:r>
              <a:rPr lang="en-AU" sz="2800" dirty="0" smtClean="0"/>
              <a:t> not iniquity, </a:t>
            </a:r>
            <a:r>
              <a:rPr lang="en-US" sz="2800" dirty="0" smtClean="0"/>
              <a:t>and </a:t>
            </a:r>
            <a:r>
              <a:rPr lang="en-US" sz="3300" b="1" dirty="0" smtClean="0">
                <a:solidFill>
                  <a:srgbClr val="0070C0"/>
                </a:solidFill>
              </a:rPr>
              <a:t>in whose spirit there is no guile</a:t>
            </a:r>
            <a:r>
              <a:rPr lang="en-US" sz="2800" dirty="0" smtClean="0">
                <a:solidFill>
                  <a:srgbClr val="0070C0"/>
                </a:solidFill>
              </a:rPr>
              <a:t>”</a:t>
            </a:r>
          </a:p>
          <a:p>
            <a:pPr marL="438912" indent="-320040" fontAlgn="auto">
              <a:spcBef>
                <a:spcPts val="0"/>
              </a:spcBef>
              <a:spcAft>
                <a:spcPts val="0"/>
              </a:spcAft>
              <a:buFont typeface="Wingdings 2"/>
              <a:buNone/>
              <a:defRPr/>
            </a:pPr>
            <a:endParaRPr lang="en-US" sz="900" dirty="0" smtClean="0"/>
          </a:p>
          <a:p>
            <a:pPr marL="633222" indent="-514350" fontAlgn="auto">
              <a:lnSpc>
                <a:spcPct val="120000"/>
              </a:lnSpc>
              <a:spcBef>
                <a:spcPts val="0"/>
              </a:spcBef>
              <a:spcAft>
                <a:spcPts val="0"/>
              </a:spcAft>
              <a:buClrTx/>
              <a:buFont typeface="Wingdings 2"/>
              <a:buNone/>
              <a:defRPr/>
            </a:pPr>
            <a:r>
              <a:rPr lang="en-US" sz="2800" dirty="0" smtClean="0">
                <a:solidFill>
                  <a:schemeClr val="accent4">
                    <a:lumMod val="50000"/>
                  </a:schemeClr>
                </a:solidFill>
              </a:rPr>
              <a:t>There is nothing else we can bring. This is the principle thing …  </a:t>
            </a:r>
            <a:r>
              <a:rPr lang="en-US" sz="3300" dirty="0" smtClean="0">
                <a:solidFill>
                  <a:schemeClr val="accent4">
                    <a:lumMod val="50000"/>
                  </a:schemeClr>
                </a:solidFill>
              </a:rPr>
              <a:t> </a:t>
            </a:r>
            <a:r>
              <a:rPr lang="en-US" sz="3300" b="1" dirty="0" smtClean="0">
                <a:solidFill>
                  <a:schemeClr val="accent4">
                    <a:lumMod val="50000"/>
                  </a:schemeClr>
                </a:solidFill>
              </a:rPr>
              <a:t>the good and honest heart</a:t>
            </a:r>
            <a:r>
              <a:rPr lang="en-US" sz="2800" b="1" dirty="0" smtClean="0">
                <a:solidFill>
                  <a:schemeClr val="accent4">
                    <a:lumMod val="50000"/>
                  </a:schemeClr>
                </a:solidFill>
              </a:rPr>
              <a:t> </a:t>
            </a:r>
            <a:r>
              <a:rPr lang="en-US" sz="2800" dirty="0" smtClean="0">
                <a:solidFill>
                  <a:schemeClr val="accent4">
                    <a:lumMod val="50000"/>
                  </a:schemeClr>
                </a:solidFill>
              </a:rPr>
              <a:t>of </a:t>
            </a:r>
            <a:r>
              <a:rPr lang="en-US" sz="2800" dirty="0" smtClean="0">
                <a:solidFill>
                  <a:srgbClr val="FF0000"/>
                </a:solidFill>
              </a:rPr>
              <a:t>Luke.8:15</a:t>
            </a:r>
            <a:r>
              <a:rPr lang="en-US" sz="2800" dirty="0" smtClean="0">
                <a:solidFill>
                  <a:schemeClr val="accent4">
                    <a:lumMod val="50000"/>
                  </a:schemeClr>
                </a:solidFill>
              </a:rPr>
              <a:t>.  </a:t>
            </a:r>
          </a:p>
          <a:p>
            <a:pPr marL="633222" indent="-514350" fontAlgn="auto">
              <a:lnSpc>
                <a:spcPct val="120000"/>
              </a:lnSpc>
              <a:spcBef>
                <a:spcPts val="0"/>
              </a:spcBef>
              <a:spcAft>
                <a:spcPts val="0"/>
              </a:spcAft>
              <a:buClrTx/>
              <a:buFont typeface="Wingdings 2"/>
              <a:buNone/>
              <a:defRPr/>
            </a:pPr>
            <a:r>
              <a:rPr lang="en-US" sz="2800" dirty="0" smtClean="0">
                <a:solidFill>
                  <a:schemeClr val="accent4">
                    <a:lumMod val="50000"/>
                  </a:schemeClr>
                </a:solidFill>
              </a:rPr>
              <a:t>It is this </a:t>
            </a:r>
            <a:r>
              <a:rPr lang="en-US" sz="2800" dirty="0">
                <a:solidFill>
                  <a:schemeClr val="accent4">
                    <a:lumMod val="50000"/>
                  </a:schemeClr>
                </a:solidFill>
              </a:rPr>
              <a:t> </a:t>
            </a:r>
            <a:r>
              <a:rPr lang="en-US" sz="2800" dirty="0" smtClean="0">
                <a:solidFill>
                  <a:schemeClr val="accent4">
                    <a:lumMod val="50000"/>
                  </a:schemeClr>
                </a:solidFill>
              </a:rPr>
              <a:t>that God needs us to bring. God can work with this.</a:t>
            </a: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fade">
                                      <p:cBhvr>
                                        <p:cTn id="35" dur="500"/>
                                        <p:tgtEl>
                                          <p:spTgt spid="3">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4" end="14"/>
                                            </p:txEl>
                                          </p:spTgt>
                                        </p:tgtEl>
                                        <p:attrNameLst>
                                          <p:attrName>style.visibility</p:attrName>
                                        </p:attrNameLst>
                                      </p:cBhvr>
                                      <p:to>
                                        <p:strVal val="visible"/>
                                      </p:to>
                                    </p:set>
                                    <p:animEffect transition="in" filter="fade">
                                      <p:cBhvr>
                                        <p:cTn id="38"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2" y="46397"/>
            <a:ext cx="9144000" cy="1252728"/>
          </a:xfrm>
        </p:spPr>
        <p:txBody>
          <a:bodyPr/>
          <a:lstStyle/>
          <a:p>
            <a:pPr fontAlgn="auto">
              <a:spcAft>
                <a:spcPts val="0"/>
              </a:spcAft>
              <a:defRPr/>
            </a:pPr>
            <a:r>
              <a:rPr lang="en-US" sz="3800" dirty="0" smtClean="0">
                <a:solidFill>
                  <a:schemeClr val="accent1">
                    <a:satMod val="150000"/>
                  </a:schemeClr>
                </a:solidFill>
              </a:rPr>
              <a:t> Walking in the Spirit / Crucifying the flesh.</a:t>
            </a:r>
            <a:endParaRPr lang="en-US" sz="3800"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77500" lnSpcReduction="20000"/>
          </a:bodyPr>
          <a:lstStyle/>
          <a:p>
            <a:pPr marL="438912" indent="-320040" fontAlgn="auto">
              <a:spcBef>
                <a:spcPts val="0"/>
              </a:spcBef>
              <a:spcAft>
                <a:spcPts val="0"/>
              </a:spcAft>
              <a:buClrTx/>
              <a:buFont typeface="Wingdings 2"/>
              <a:buNone/>
              <a:defRPr/>
            </a:pPr>
            <a:r>
              <a:rPr lang="en-AU" sz="2600" dirty="0" smtClean="0">
                <a:solidFill>
                  <a:srgbClr val="0070C0"/>
                </a:solidFill>
              </a:rPr>
              <a:t>In light of this information given to us in the word and our believing it, Paul therefore gives advice to disciples on how to deal with the all pervasive law of sin, and the deadly influences of the flesh. </a:t>
            </a:r>
          </a:p>
          <a:p>
            <a:pPr marL="438912" indent="-320040" fontAlgn="auto">
              <a:spcBef>
                <a:spcPts val="0"/>
              </a:spcBef>
              <a:spcAft>
                <a:spcPts val="0"/>
              </a:spcAft>
              <a:buClrTx/>
              <a:buFont typeface="Wingdings 2"/>
              <a:buNone/>
              <a:defRPr/>
            </a:pPr>
            <a:endParaRPr lang="en-AU" sz="1000" dirty="0" smtClean="0">
              <a:solidFill>
                <a:srgbClr val="0070C0"/>
              </a:solidFill>
            </a:endParaRPr>
          </a:p>
          <a:p>
            <a:pPr marL="438912" indent="-320040" fontAlgn="auto">
              <a:spcBef>
                <a:spcPts val="0"/>
              </a:spcBef>
              <a:spcAft>
                <a:spcPts val="0"/>
              </a:spcAft>
              <a:buClrTx/>
              <a:buFont typeface="Wingdings 2"/>
              <a:buNone/>
              <a:defRPr/>
            </a:pPr>
            <a:r>
              <a:rPr lang="en-AU" sz="2600" dirty="0" smtClean="0">
                <a:solidFill>
                  <a:srgbClr val="0070C0"/>
                </a:solidFill>
              </a:rPr>
              <a:t>Paul’s advice </a:t>
            </a:r>
            <a:r>
              <a:rPr lang="en-AU" sz="2600" b="1" dirty="0" smtClean="0">
                <a:solidFill>
                  <a:srgbClr val="0070C0"/>
                </a:solidFill>
              </a:rPr>
              <a:t>is to walk in the spirit </a:t>
            </a:r>
            <a:r>
              <a:rPr lang="en-AU" sz="2600" dirty="0" smtClean="0">
                <a:solidFill>
                  <a:srgbClr val="0070C0"/>
                </a:solidFill>
              </a:rPr>
              <a:t>&amp; reject the influence of the flesh. In fact, the only way to effectively deal with the flesh is to voluntarily crucify it – (i.e. our selves - along side Christ’s offering / sacrifice on the cross – </a:t>
            </a:r>
            <a:r>
              <a:rPr lang="en-AU" sz="2600" dirty="0" smtClean="0">
                <a:solidFill>
                  <a:srgbClr val="FF0000"/>
                </a:solidFill>
              </a:rPr>
              <a:t>Gal.2:20</a:t>
            </a:r>
            <a:r>
              <a:rPr lang="en-AU" sz="2600" dirty="0" smtClean="0">
                <a:solidFill>
                  <a:srgbClr val="0070C0"/>
                </a:solidFill>
              </a:rPr>
              <a:t>). </a:t>
            </a:r>
          </a:p>
          <a:p>
            <a:pPr marL="438912" indent="-320040" fontAlgn="auto">
              <a:spcBef>
                <a:spcPts val="0"/>
              </a:spcBef>
              <a:spcAft>
                <a:spcPts val="0"/>
              </a:spcAft>
              <a:buClrTx/>
              <a:buFont typeface="Wingdings 2"/>
              <a:buNone/>
              <a:defRPr/>
            </a:pPr>
            <a:endParaRPr lang="en-AU" sz="900" u="sng" dirty="0">
              <a:solidFill>
                <a:srgbClr val="0070C0"/>
              </a:solidFill>
            </a:endParaRPr>
          </a:p>
          <a:p>
            <a:pPr marL="438912" indent="-320040" fontAlgn="auto">
              <a:lnSpc>
                <a:spcPct val="120000"/>
              </a:lnSpc>
              <a:spcBef>
                <a:spcPts val="0"/>
              </a:spcBef>
              <a:spcAft>
                <a:spcPts val="0"/>
              </a:spcAft>
              <a:buClrTx/>
              <a:buFont typeface="Wingdings 2"/>
              <a:buNone/>
              <a:defRPr/>
            </a:pPr>
            <a:r>
              <a:rPr lang="en-AU" sz="3100" u="sng" dirty="0" smtClean="0">
                <a:solidFill>
                  <a:srgbClr val="0070C0"/>
                </a:solidFill>
              </a:rPr>
              <a:t>It is through the exercise of faith that we make these hard choices.</a:t>
            </a:r>
          </a:p>
          <a:p>
            <a:pPr marL="438912" indent="-320040" fontAlgn="auto">
              <a:lnSpc>
                <a:spcPct val="120000"/>
              </a:lnSpc>
              <a:spcBef>
                <a:spcPts val="0"/>
              </a:spcBef>
              <a:spcAft>
                <a:spcPts val="0"/>
              </a:spcAft>
              <a:buClrTx/>
              <a:buFont typeface="Wingdings 2"/>
              <a:buNone/>
              <a:defRPr/>
            </a:pPr>
            <a:r>
              <a:rPr lang="en-AU" sz="2600" u="sng" dirty="0" smtClean="0">
                <a:solidFill>
                  <a:srgbClr val="0070C0"/>
                </a:solidFill>
              </a:rPr>
              <a:t>Choices that are often contrary to both our instincts and society’s norms. </a:t>
            </a:r>
            <a:endParaRPr lang="en-AU" sz="2600" u="sng" dirty="0">
              <a:solidFill>
                <a:srgbClr val="0070C0"/>
              </a:solidFill>
            </a:endParaRPr>
          </a:p>
          <a:p>
            <a:pPr marL="438912" indent="-320040" fontAlgn="auto">
              <a:spcBef>
                <a:spcPts val="0"/>
              </a:spcBef>
              <a:spcAft>
                <a:spcPts val="0"/>
              </a:spcAft>
              <a:buClrTx/>
              <a:buFont typeface="Wingdings 2"/>
              <a:buNone/>
              <a:defRPr/>
            </a:pPr>
            <a:endParaRPr lang="en-AU" sz="1200" dirty="0" smtClean="0"/>
          </a:p>
          <a:p>
            <a:pPr marL="438912" indent="-320040" fontAlgn="auto">
              <a:spcBef>
                <a:spcPts val="0"/>
              </a:spcBef>
              <a:spcAft>
                <a:spcPts val="0"/>
              </a:spcAft>
              <a:buClrTx/>
              <a:buFont typeface="Wingdings 2"/>
              <a:buChar char=""/>
              <a:defRPr/>
            </a:pPr>
            <a:r>
              <a:rPr lang="en-US" sz="2800" b="1" dirty="0" smtClean="0">
                <a:solidFill>
                  <a:srgbClr val="FF0000"/>
                </a:solidFill>
              </a:rPr>
              <a:t>Gal.5:16</a:t>
            </a:r>
            <a:r>
              <a:rPr lang="en-US" sz="2800" dirty="0" smtClean="0"/>
              <a:t>  This </a:t>
            </a:r>
            <a:r>
              <a:rPr lang="en-US" sz="2800" dirty="0"/>
              <a:t>I say then, </a:t>
            </a:r>
            <a:r>
              <a:rPr lang="en-US" sz="2800" b="1" dirty="0">
                <a:solidFill>
                  <a:srgbClr val="0070C0"/>
                </a:solidFill>
              </a:rPr>
              <a:t>Walk in the Spirit</a:t>
            </a:r>
            <a:r>
              <a:rPr lang="en-US" sz="2800" dirty="0"/>
              <a:t>, and ye shall not </a:t>
            </a:r>
            <a:r>
              <a:rPr lang="en-US" sz="2800" dirty="0" err="1"/>
              <a:t>fulfil</a:t>
            </a:r>
            <a:r>
              <a:rPr lang="en-US" sz="2800" dirty="0"/>
              <a:t> the </a:t>
            </a:r>
            <a:r>
              <a:rPr lang="en-US" sz="2800" b="1" dirty="0"/>
              <a:t>lust of the </a:t>
            </a:r>
            <a:r>
              <a:rPr lang="en-US" sz="2800" b="1" dirty="0">
                <a:solidFill>
                  <a:srgbClr val="FF0000"/>
                </a:solidFill>
              </a:rPr>
              <a:t>flesh</a:t>
            </a:r>
            <a:r>
              <a:rPr lang="en-US" sz="2800" dirty="0"/>
              <a:t>.</a:t>
            </a:r>
            <a:endParaRPr lang="en-AU" sz="2800" dirty="0"/>
          </a:p>
          <a:p>
            <a:pPr marL="438912" indent="-320040" fontAlgn="auto">
              <a:spcBef>
                <a:spcPts val="0"/>
              </a:spcBef>
              <a:spcAft>
                <a:spcPts val="0"/>
              </a:spcAft>
              <a:buClrTx/>
              <a:buFont typeface="Wingdings 2"/>
              <a:buChar char=""/>
              <a:defRPr/>
            </a:pPr>
            <a:endParaRPr lang="en-AU" sz="1100" b="1" dirty="0" smtClean="0">
              <a:solidFill>
                <a:srgbClr val="FF0000"/>
              </a:solidFill>
            </a:endParaRPr>
          </a:p>
          <a:p>
            <a:pPr marL="438912" indent="-320040" fontAlgn="auto">
              <a:spcBef>
                <a:spcPts val="0"/>
              </a:spcBef>
              <a:spcAft>
                <a:spcPts val="0"/>
              </a:spcAft>
              <a:buClrTx/>
              <a:buFont typeface="Wingdings 2"/>
              <a:buChar char=""/>
              <a:defRPr/>
            </a:pPr>
            <a:r>
              <a:rPr lang="en-AU" sz="2600" b="1" dirty="0" smtClean="0">
                <a:solidFill>
                  <a:srgbClr val="FF0000"/>
                </a:solidFill>
              </a:rPr>
              <a:t>Gal.5:19-21 </a:t>
            </a:r>
            <a:r>
              <a:rPr lang="en-AU" sz="2600" dirty="0" smtClean="0"/>
              <a:t>Now </a:t>
            </a:r>
            <a:r>
              <a:rPr lang="en-AU" sz="2600" b="1" u="sng" dirty="0" smtClean="0"/>
              <a:t>the works of the </a:t>
            </a:r>
            <a:r>
              <a:rPr lang="en-AU" sz="2600" b="1" u="sng" dirty="0" smtClean="0">
                <a:solidFill>
                  <a:srgbClr val="FF0000"/>
                </a:solidFill>
              </a:rPr>
              <a:t>flesh</a:t>
            </a:r>
            <a:r>
              <a:rPr lang="en-AU" sz="2600" u="sng" dirty="0" smtClean="0"/>
              <a:t> </a:t>
            </a:r>
            <a:r>
              <a:rPr lang="en-AU" sz="2600" b="1" dirty="0" smtClean="0"/>
              <a:t>are manifest</a:t>
            </a:r>
            <a:r>
              <a:rPr lang="en-AU" sz="2600" dirty="0" smtClean="0"/>
              <a:t>, </a:t>
            </a:r>
            <a:r>
              <a:rPr lang="en-AU" sz="2600" b="1" dirty="0" smtClean="0"/>
              <a:t>which are these</a:t>
            </a:r>
            <a:r>
              <a:rPr lang="en-AU" sz="2600" dirty="0" smtClean="0"/>
              <a:t>; Adultery, fornication, uncleanness …. heresies, </a:t>
            </a:r>
            <a:r>
              <a:rPr lang="en-AU" sz="2600" dirty="0" err="1" smtClean="0"/>
              <a:t>Envyings</a:t>
            </a:r>
            <a:r>
              <a:rPr lang="en-AU" sz="2600" dirty="0" smtClean="0"/>
              <a:t>, murders, drunkenness, </a:t>
            </a:r>
            <a:r>
              <a:rPr lang="en-AU" sz="2600" dirty="0" err="1" smtClean="0"/>
              <a:t>revellings</a:t>
            </a:r>
            <a:r>
              <a:rPr lang="en-AU" sz="2600" dirty="0" smtClean="0"/>
              <a:t>, and such like: </a:t>
            </a:r>
            <a:r>
              <a:rPr lang="en-AU" sz="2600" b="1" dirty="0" smtClean="0"/>
              <a:t>of the which I tell you before, as I have also told you in time past, that they which do such things shall not inherit the kingdom of God.</a:t>
            </a:r>
          </a:p>
          <a:p>
            <a:pPr marL="438912" indent="-320040" fontAlgn="auto">
              <a:spcBef>
                <a:spcPts val="0"/>
              </a:spcBef>
              <a:spcAft>
                <a:spcPts val="0"/>
              </a:spcAft>
              <a:buClrTx/>
              <a:buFont typeface="Wingdings 2"/>
              <a:buChar char=""/>
              <a:defRPr/>
            </a:pPr>
            <a:endParaRPr lang="en-AU" sz="1000" dirty="0" smtClean="0">
              <a:solidFill>
                <a:srgbClr val="0070C0"/>
              </a:solidFill>
            </a:endParaRPr>
          </a:p>
          <a:p>
            <a:pPr marL="438912" indent="-320040" fontAlgn="auto">
              <a:spcBef>
                <a:spcPts val="0"/>
              </a:spcBef>
              <a:spcAft>
                <a:spcPts val="0"/>
              </a:spcAft>
              <a:buClrTx/>
              <a:buFont typeface="Wingdings 2"/>
              <a:buChar char=""/>
              <a:defRPr/>
            </a:pPr>
            <a:r>
              <a:rPr lang="en-US" sz="2600" b="1" dirty="0" smtClean="0">
                <a:solidFill>
                  <a:srgbClr val="FF0000"/>
                </a:solidFill>
              </a:rPr>
              <a:t>Gal.5:22-25</a:t>
            </a:r>
            <a:r>
              <a:rPr lang="en-US" sz="2600" dirty="0" smtClean="0"/>
              <a:t>  But </a:t>
            </a:r>
            <a:r>
              <a:rPr lang="en-US" sz="2600" dirty="0"/>
              <a:t>the </a:t>
            </a:r>
            <a:r>
              <a:rPr lang="en-US" sz="2600" b="1" dirty="0">
                <a:solidFill>
                  <a:srgbClr val="0070C0"/>
                </a:solidFill>
              </a:rPr>
              <a:t>fruit of the Spirit </a:t>
            </a:r>
            <a:r>
              <a:rPr lang="en-US" sz="2600" dirty="0"/>
              <a:t>is love, joy, peace, longsuffering, gentleness, goodness, faith</a:t>
            </a:r>
            <a:r>
              <a:rPr lang="en-US" sz="2600" dirty="0" smtClean="0"/>
              <a:t>,</a:t>
            </a:r>
            <a:r>
              <a:rPr lang="en-US" sz="2600" dirty="0"/>
              <a:t> </a:t>
            </a:r>
            <a:r>
              <a:rPr lang="en-US" sz="2600" dirty="0" smtClean="0"/>
              <a:t>meekness</a:t>
            </a:r>
            <a:r>
              <a:rPr lang="en-US" sz="2600" dirty="0"/>
              <a:t>, temperance: against such there is no </a:t>
            </a:r>
            <a:r>
              <a:rPr lang="en-US" sz="2600" dirty="0" smtClean="0"/>
              <a:t>law. </a:t>
            </a:r>
            <a:r>
              <a:rPr lang="en-US" sz="2600" u="sng" dirty="0" smtClean="0"/>
              <a:t>And </a:t>
            </a:r>
            <a:r>
              <a:rPr lang="en-US" sz="2600" u="sng" dirty="0"/>
              <a:t>they that are Christ's have </a:t>
            </a:r>
            <a:r>
              <a:rPr lang="en-US" sz="2600" b="1" u="sng" dirty="0">
                <a:solidFill>
                  <a:srgbClr val="FF0000"/>
                </a:solidFill>
              </a:rPr>
              <a:t>crucified the flesh </a:t>
            </a:r>
            <a:r>
              <a:rPr lang="en-US" sz="2600" b="1" u="sng" dirty="0"/>
              <a:t>with the </a:t>
            </a:r>
            <a:r>
              <a:rPr lang="en-US" sz="2600" b="1" u="sng" dirty="0" smtClean="0"/>
              <a:t>affections (passions) </a:t>
            </a:r>
            <a:r>
              <a:rPr lang="en-US" sz="2600" b="1" u="sng" dirty="0"/>
              <a:t>and lusts</a:t>
            </a:r>
            <a:r>
              <a:rPr lang="en-US" sz="2600" dirty="0" smtClean="0"/>
              <a:t>. </a:t>
            </a:r>
            <a:r>
              <a:rPr lang="en-US" sz="2600" b="1" u="sng" dirty="0">
                <a:solidFill>
                  <a:srgbClr val="0070C0"/>
                </a:solidFill>
              </a:rPr>
              <a:t>If we live in the Spirit, let us also walk in </a:t>
            </a:r>
            <a:r>
              <a:rPr lang="en-US" sz="2600" b="1" u="sng" dirty="0" smtClean="0">
                <a:solidFill>
                  <a:srgbClr val="0070C0"/>
                </a:solidFill>
              </a:rPr>
              <a:t>the </a:t>
            </a:r>
            <a:r>
              <a:rPr lang="en-US" sz="2600" b="1" u="sng" dirty="0">
                <a:solidFill>
                  <a:srgbClr val="0070C0"/>
                </a:solidFill>
              </a:rPr>
              <a:t>Spirit</a:t>
            </a:r>
            <a:r>
              <a:rPr lang="en-US" sz="2600" dirty="0"/>
              <a:t>. </a:t>
            </a:r>
            <a:endParaRPr lang="en-US" sz="2600" dirty="0" smtClean="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Summary - The </a:t>
            </a:r>
            <a:r>
              <a:rPr lang="en-US" dirty="0">
                <a:solidFill>
                  <a:schemeClr val="accent1">
                    <a:satMod val="150000"/>
                  </a:schemeClr>
                </a:solidFill>
              </a:rPr>
              <a:t>Flesh &amp; the </a:t>
            </a:r>
            <a:r>
              <a:rPr lang="en-US" dirty="0" smtClean="0">
                <a:solidFill>
                  <a:schemeClr val="accent1">
                    <a:satMod val="150000"/>
                  </a:schemeClr>
                </a:solidFill>
              </a:rPr>
              <a:t>Spirit.</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77500" lnSpcReduction="20000"/>
          </a:bodyPr>
          <a:lstStyle/>
          <a:p>
            <a:pPr marL="633222" indent="-514350" fontAlgn="auto">
              <a:spcBef>
                <a:spcPts val="0"/>
              </a:spcBef>
              <a:spcAft>
                <a:spcPts val="0"/>
              </a:spcAft>
              <a:buClrTx/>
              <a:buFont typeface="Wingdings 2"/>
              <a:buNone/>
              <a:defRPr/>
            </a:pPr>
            <a:r>
              <a:rPr lang="en-US" sz="2800" b="1" u="sng" dirty="0" smtClean="0">
                <a:solidFill>
                  <a:srgbClr val="FF0000"/>
                </a:solidFill>
              </a:rPr>
              <a:t>Flesh = Of Natural Origin</a:t>
            </a:r>
          </a:p>
          <a:p>
            <a:pPr marL="633222" indent="-514350" fontAlgn="auto">
              <a:spcBef>
                <a:spcPts val="0"/>
              </a:spcBef>
              <a:spcAft>
                <a:spcPts val="0"/>
              </a:spcAft>
              <a:buClrTx/>
              <a:buFont typeface="Wingdings 2"/>
              <a:buNone/>
              <a:defRPr/>
            </a:pPr>
            <a:r>
              <a:rPr lang="en-US" sz="2800" dirty="0" smtClean="0"/>
              <a:t>When the scriptures speak of </a:t>
            </a:r>
            <a:r>
              <a:rPr lang="en-US" sz="2800" b="1" dirty="0" smtClean="0"/>
              <a:t>the flesh</a:t>
            </a:r>
            <a:r>
              <a:rPr lang="en-US" sz="2800" dirty="0" smtClean="0"/>
              <a:t>, </a:t>
            </a:r>
            <a:r>
              <a:rPr lang="en-US" sz="2800" u="sng" dirty="0" smtClean="0"/>
              <a:t>they are referring to everything that has its </a:t>
            </a:r>
            <a:r>
              <a:rPr lang="en-US" sz="2800" b="1" u="sng" dirty="0" smtClean="0"/>
              <a:t>origins</a:t>
            </a:r>
            <a:r>
              <a:rPr lang="en-US" sz="2800" u="sng" dirty="0" smtClean="0"/>
              <a:t> in this physical world – the world below</a:t>
            </a:r>
            <a:r>
              <a:rPr lang="en-US" sz="2600" dirty="0" smtClean="0"/>
              <a:t>. </a:t>
            </a:r>
          </a:p>
          <a:p>
            <a:pPr marL="633222" indent="-514350" fontAlgn="auto">
              <a:spcBef>
                <a:spcPts val="0"/>
              </a:spcBef>
              <a:spcAft>
                <a:spcPts val="0"/>
              </a:spcAft>
              <a:buClrTx/>
              <a:buFont typeface="Wingdings 2"/>
              <a:buNone/>
              <a:defRPr/>
            </a:pPr>
            <a:r>
              <a:rPr lang="en-US" sz="2600" dirty="0" smtClean="0"/>
              <a:t>By everything, we mean living beings (people) made of flesh and all the products of those beings, including lusts, thoughts &amp; actions, </a:t>
            </a:r>
            <a:r>
              <a:rPr lang="en-US" sz="2600" b="1" u="sng" dirty="0" smtClean="0"/>
              <a:t>which are the result of natural laws &amp; lusts at work, in contrast to the ways of God</a:t>
            </a:r>
            <a:r>
              <a:rPr lang="en-US" sz="2600" dirty="0" smtClean="0"/>
              <a:t>.</a:t>
            </a:r>
          </a:p>
          <a:p>
            <a:pPr marL="633222" indent="-514350" fontAlgn="auto">
              <a:spcBef>
                <a:spcPts val="0"/>
              </a:spcBef>
              <a:spcAft>
                <a:spcPts val="0"/>
              </a:spcAft>
              <a:buClrTx/>
              <a:buFont typeface="Wingdings 2"/>
              <a:buNone/>
              <a:defRPr/>
            </a:pPr>
            <a:r>
              <a:rPr lang="en-US" sz="2600" dirty="0" smtClean="0"/>
              <a:t>All of which are under a curse from God, … that men might hope (</a:t>
            </a:r>
            <a:r>
              <a:rPr lang="en-US" sz="2600" dirty="0" smtClean="0">
                <a:solidFill>
                  <a:srgbClr val="FF0000"/>
                </a:solidFill>
              </a:rPr>
              <a:t>Rom.8:20</a:t>
            </a:r>
            <a:r>
              <a:rPr lang="en-US" sz="2600" dirty="0" smtClean="0"/>
              <a:t>)</a:t>
            </a:r>
          </a:p>
          <a:p>
            <a:pPr marL="633222" indent="-514350" fontAlgn="auto">
              <a:spcBef>
                <a:spcPts val="0"/>
              </a:spcBef>
              <a:spcAft>
                <a:spcPts val="0"/>
              </a:spcAft>
              <a:buClrTx/>
              <a:buFont typeface="Wingdings 2"/>
              <a:buNone/>
              <a:defRPr/>
            </a:pPr>
            <a:endParaRPr lang="en-US" sz="2600" dirty="0" smtClean="0">
              <a:solidFill>
                <a:srgbClr val="0070C0"/>
              </a:solidFill>
            </a:endParaRPr>
          </a:p>
          <a:p>
            <a:pPr marL="633222" indent="-514350" fontAlgn="auto">
              <a:spcBef>
                <a:spcPts val="0"/>
              </a:spcBef>
              <a:spcAft>
                <a:spcPts val="0"/>
              </a:spcAft>
              <a:buClrTx/>
              <a:buFont typeface="Wingdings 2"/>
              <a:buNone/>
              <a:defRPr/>
            </a:pPr>
            <a:r>
              <a:rPr lang="en-US" sz="2800" b="1" u="sng" dirty="0" smtClean="0">
                <a:solidFill>
                  <a:srgbClr val="0070C0"/>
                </a:solidFill>
              </a:rPr>
              <a:t>Spirit = Of Supernatural Origin</a:t>
            </a:r>
          </a:p>
          <a:p>
            <a:pPr marL="633222" indent="-514350" fontAlgn="auto">
              <a:spcBef>
                <a:spcPts val="0"/>
              </a:spcBef>
              <a:spcAft>
                <a:spcPts val="0"/>
              </a:spcAft>
              <a:buClrTx/>
              <a:buFont typeface="Wingdings 2"/>
              <a:buNone/>
              <a:defRPr/>
            </a:pPr>
            <a:r>
              <a:rPr lang="en-US" sz="2800" dirty="0" smtClean="0"/>
              <a:t>When the scriptures speak of </a:t>
            </a:r>
            <a:r>
              <a:rPr lang="en-US" sz="2800" b="1" dirty="0" smtClean="0"/>
              <a:t>the spirit</a:t>
            </a:r>
            <a:r>
              <a:rPr lang="en-US" sz="2800" dirty="0" smtClean="0"/>
              <a:t>, </a:t>
            </a:r>
            <a:r>
              <a:rPr lang="en-US" sz="2800" u="sng" dirty="0" smtClean="0"/>
              <a:t>they are referring to everything that has its </a:t>
            </a:r>
            <a:r>
              <a:rPr lang="en-US" sz="2800" b="1" u="sng" dirty="0" smtClean="0"/>
              <a:t>origins</a:t>
            </a:r>
            <a:r>
              <a:rPr lang="en-US" sz="2800" u="sng" dirty="0" smtClean="0"/>
              <a:t> with the Father, in heaven.</a:t>
            </a:r>
            <a:r>
              <a:rPr lang="en-US" sz="2800" dirty="0" smtClean="0"/>
              <a:t> </a:t>
            </a:r>
          </a:p>
          <a:p>
            <a:pPr marL="633222" indent="-514350" fontAlgn="auto">
              <a:spcBef>
                <a:spcPts val="0"/>
              </a:spcBef>
              <a:spcAft>
                <a:spcPts val="0"/>
              </a:spcAft>
              <a:buClrTx/>
              <a:buFont typeface="Wingdings 2"/>
              <a:buNone/>
              <a:defRPr/>
            </a:pPr>
            <a:r>
              <a:rPr lang="en-US" sz="2600" dirty="0" smtClean="0"/>
              <a:t>By everything, we include Christ, Angels, Saints, Providence, God’s Word, Prophecy, Dreams, Visions and all the gifts of God, </a:t>
            </a:r>
            <a:r>
              <a:rPr lang="en-US" sz="2600" b="1" u="sng" dirty="0" smtClean="0"/>
              <a:t>whether received directly or indirectly from God</a:t>
            </a:r>
            <a:r>
              <a:rPr lang="en-US" sz="2600" dirty="0" smtClean="0"/>
              <a:t>. All of these are of God, and therefore of God’s spirit.</a:t>
            </a:r>
          </a:p>
          <a:p>
            <a:pPr marL="633222" indent="-514350" fontAlgn="auto">
              <a:spcBef>
                <a:spcPts val="0"/>
              </a:spcBef>
              <a:spcAft>
                <a:spcPts val="0"/>
              </a:spcAft>
              <a:buClrTx/>
              <a:buFont typeface="Wingdings 2"/>
              <a:buNone/>
              <a:defRPr/>
            </a:pPr>
            <a:endParaRPr lang="en-US" sz="2600" dirty="0" smtClean="0">
              <a:solidFill>
                <a:srgbClr val="0070C0"/>
              </a:solidFill>
            </a:endParaRPr>
          </a:p>
          <a:p>
            <a:pPr marL="633222" indent="-514350" fontAlgn="auto">
              <a:spcBef>
                <a:spcPts val="0"/>
              </a:spcBef>
              <a:spcAft>
                <a:spcPts val="0"/>
              </a:spcAft>
              <a:buClrTx/>
              <a:buFont typeface="Wingdings 2"/>
              <a:buChar char=""/>
              <a:defRPr/>
            </a:pPr>
            <a:r>
              <a:rPr lang="en-US" sz="2800" b="1" dirty="0" smtClean="0">
                <a:solidFill>
                  <a:srgbClr val="0070C0"/>
                </a:solidFill>
              </a:rPr>
              <a:t>The Flesh &amp; the Spirit are at enmity &amp; at war on many fronts. </a:t>
            </a:r>
          </a:p>
          <a:p>
            <a:pPr marL="633222" indent="-514350" fontAlgn="auto">
              <a:spcBef>
                <a:spcPts val="0"/>
              </a:spcBef>
              <a:spcAft>
                <a:spcPts val="0"/>
              </a:spcAft>
              <a:buClrTx/>
              <a:buFont typeface="Wingdings 2"/>
              <a:buChar char=""/>
              <a:defRPr/>
            </a:pPr>
            <a:r>
              <a:rPr lang="en-US" sz="2800" b="1" dirty="0" smtClean="0">
                <a:solidFill>
                  <a:srgbClr val="0070C0"/>
                </a:solidFill>
              </a:rPr>
              <a:t>Particularly over control of the mind &amp; thereby control of the person, control of society, control of religion and control of the world.</a:t>
            </a:r>
          </a:p>
          <a:p>
            <a:pPr marL="633222" indent="-514350" fontAlgn="auto">
              <a:spcBef>
                <a:spcPts val="0"/>
              </a:spcBef>
              <a:spcAft>
                <a:spcPts val="0"/>
              </a:spcAft>
              <a:buClrTx/>
              <a:buFont typeface="Wingdings 2"/>
              <a:buChar char=""/>
              <a:defRPr/>
            </a:pPr>
            <a:r>
              <a:rPr lang="en-US" sz="2800" b="1" u="sng" dirty="0" smtClean="0">
                <a:solidFill>
                  <a:srgbClr val="0070C0"/>
                </a:solidFill>
              </a:rPr>
              <a:t>This enmity is of God, and we must be part of this warfare. For now it is largely battled in the spiritual realm – in ideas &amp; beliefs</a:t>
            </a:r>
            <a:r>
              <a:rPr lang="en-US" sz="2800" b="1" dirty="0">
                <a:solidFill>
                  <a:srgbClr val="0070C0"/>
                </a:solidFill>
              </a:rPr>
              <a:t> </a:t>
            </a:r>
            <a:r>
              <a:rPr lang="en-US" sz="2800" b="1" dirty="0" smtClean="0">
                <a:solidFill>
                  <a:srgbClr val="0070C0"/>
                </a:solidFill>
              </a:rPr>
              <a:t>(</a:t>
            </a:r>
            <a:r>
              <a:rPr lang="en-US" sz="2800" b="1" dirty="0" smtClean="0">
                <a:solidFill>
                  <a:srgbClr val="FF0000"/>
                </a:solidFill>
              </a:rPr>
              <a:t>Eph.6:12</a:t>
            </a:r>
            <a:r>
              <a:rPr lang="en-US" sz="2800" b="1" dirty="0" smtClean="0">
                <a:solidFill>
                  <a:srgbClr val="0070C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Truth in the inward parts.</a:t>
            </a:r>
            <a:br>
              <a:rPr lang="en-US" dirty="0" smtClean="0">
                <a:solidFill>
                  <a:schemeClr val="accent1">
                    <a:satMod val="150000"/>
                  </a:schemeClr>
                </a:solidFill>
              </a:rPr>
            </a:br>
            <a:r>
              <a:rPr lang="en-US" dirty="0" smtClean="0">
                <a:solidFill>
                  <a:schemeClr val="accent1">
                    <a:satMod val="150000"/>
                  </a:schemeClr>
                </a:solidFill>
              </a:rPr>
              <a:t>= A single minded faith !</a:t>
            </a:r>
            <a:endParaRPr lang="en-US" dirty="0">
              <a:solidFill>
                <a:schemeClr val="accent1">
                  <a:satMod val="150000"/>
                </a:schemeClr>
              </a:solidFill>
            </a:endParaRPr>
          </a:p>
        </p:txBody>
      </p:sp>
      <p:grpSp>
        <p:nvGrpSpPr>
          <p:cNvPr id="4" name="Group 3"/>
          <p:cNvGrpSpPr/>
          <p:nvPr/>
        </p:nvGrpSpPr>
        <p:grpSpPr>
          <a:xfrm>
            <a:off x="3276600" y="1916113"/>
            <a:ext cx="5688013" cy="4681537"/>
            <a:chOff x="3276600" y="1916113"/>
            <a:chExt cx="5688013" cy="4681537"/>
          </a:xfrm>
        </p:grpSpPr>
        <p:sp>
          <p:nvSpPr>
            <p:cNvPr id="9" name="Oval 8"/>
            <p:cNvSpPr/>
            <p:nvPr/>
          </p:nvSpPr>
          <p:spPr bwMode="auto">
            <a:xfrm>
              <a:off x="3917950" y="1916113"/>
              <a:ext cx="4354513" cy="4681537"/>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Diamond 9"/>
            <p:cNvSpPr/>
            <p:nvPr/>
          </p:nvSpPr>
          <p:spPr bwMode="auto">
            <a:xfrm rot="2695308">
              <a:off x="4113213" y="2333625"/>
              <a:ext cx="3833812" cy="3954463"/>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TextBox 11"/>
            <p:cNvSpPr txBox="1"/>
            <p:nvPr/>
          </p:nvSpPr>
          <p:spPr bwMode="auto">
            <a:xfrm>
              <a:off x="5300663" y="3908425"/>
              <a:ext cx="1484312" cy="738188"/>
            </a:xfrm>
            <a:prstGeom prst="rect">
              <a:avLst/>
            </a:prstGeom>
            <a:solidFill>
              <a:schemeClr val="accent2">
                <a:lumMod val="20000"/>
                <a:lumOff val="80000"/>
                <a:alpha val="0"/>
              </a:schemeClr>
            </a:solidFill>
          </p:spPr>
          <p:txBody>
            <a:bodyPr>
              <a:spAutoFit/>
            </a:bodyPr>
            <a:lstStyle/>
            <a:p>
              <a:pPr algn="ctr" fontAlgn="auto">
                <a:spcBef>
                  <a:spcPts val="0"/>
                </a:spcBef>
                <a:spcAft>
                  <a:spcPts val="0"/>
                </a:spcAft>
                <a:defRPr/>
              </a:pPr>
              <a:r>
                <a:rPr lang="en-US" sz="1400" b="1" dirty="0">
                  <a:latin typeface="+mn-lt"/>
                  <a:cs typeface="+mn-cs"/>
                </a:rPr>
                <a:t>The Word &amp; </a:t>
              </a:r>
            </a:p>
            <a:p>
              <a:pPr algn="ctr" fontAlgn="auto">
                <a:spcBef>
                  <a:spcPts val="0"/>
                </a:spcBef>
                <a:spcAft>
                  <a:spcPts val="0"/>
                </a:spcAft>
                <a:defRPr/>
              </a:pPr>
              <a:r>
                <a:rPr lang="en-US" sz="1400" b="1" dirty="0">
                  <a:latin typeface="+mn-lt"/>
                  <a:cs typeface="+mn-cs"/>
                </a:rPr>
                <a:t>Will of God</a:t>
              </a:r>
            </a:p>
            <a:p>
              <a:pPr algn="ctr" fontAlgn="auto">
                <a:spcBef>
                  <a:spcPts val="0"/>
                </a:spcBef>
                <a:spcAft>
                  <a:spcPts val="0"/>
                </a:spcAft>
                <a:defRPr/>
              </a:pPr>
              <a:r>
                <a:rPr lang="en-US" sz="1400" b="1" dirty="0">
                  <a:latin typeface="+mn-lt"/>
                  <a:cs typeface="+mn-cs"/>
                </a:rPr>
                <a:t>= Seed</a:t>
              </a:r>
            </a:p>
          </p:txBody>
        </p:sp>
        <p:sp>
          <p:nvSpPr>
            <p:cNvPr id="73738" name="TextBox 12"/>
            <p:cNvSpPr txBox="1">
              <a:spLocks noChangeArrowheads="1"/>
            </p:cNvSpPr>
            <p:nvPr/>
          </p:nvSpPr>
          <p:spPr bwMode="auto">
            <a:xfrm>
              <a:off x="5714134" y="3001687"/>
              <a:ext cx="741748" cy="40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God</a:t>
              </a:r>
            </a:p>
          </p:txBody>
        </p:sp>
        <p:sp>
          <p:nvSpPr>
            <p:cNvPr id="73739" name="TextBox 13"/>
            <p:cNvSpPr txBox="1">
              <a:spLocks noChangeArrowheads="1"/>
            </p:cNvSpPr>
            <p:nvPr/>
          </p:nvSpPr>
          <p:spPr bwMode="auto">
            <a:xfrm rot="5400000">
              <a:off x="4324339" y="4145911"/>
              <a:ext cx="1273802" cy="40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Purpose</a:t>
              </a:r>
            </a:p>
          </p:txBody>
        </p:sp>
        <p:sp>
          <p:nvSpPr>
            <p:cNvPr id="73740" name="TextBox 14"/>
            <p:cNvSpPr txBox="1">
              <a:spLocks noChangeArrowheads="1"/>
            </p:cNvSpPr>
            <p:nvPr/>
          </p:nvSpPr>
          <p:spPr bwMode="auto">
            <a:xfrm>
              <a:off x="5714134" y="5240683"/>
              <a:ext cx="731559" cy="40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Man</a:t>
              </a:r>
            </a:p>
          </p:txBody>
        </p:sp>
        <p:sp>
          <p:nvSpPr>
            <p:cNvPr id="73741" name="TextBox 15"/>
            <p:cNvSpPr txBox="1">
              <a:spLocks noChangeArrowheads="1"/>
            </p:cNvSpPr>
            <p:nvPr/>
          </p:nvSpPr>
          <p:spPr bwMode="auto">
            <a:xfrm rot="5400000">
              <a:off x="6828828" y="4140930"/>
              <a:ext cx="895977" cy="40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Jesus</a:t>
              </a:r>
            </a:p>
          </p:txBody>
        </p:sp>
        <p:sp>
          <p:nvSpPr>
            <p:cNvPr id="73742" name="TextBox 16"/>
            <p:cNvSpPr txBox="1">
              <a:spLocks noChangeArrowheads="1"/>
            </p:cNvSpPr>
            <p:nvPr/>
          </p:nvSpPr>
          <p:spPr bwMode="auto">
            <a:xfrm>
              <a:off x="5115586" y="2187506"/>
              <a:ext cx="1979367" cy="28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u="sng">
                  <a:solidFill>
                    <a:srgbClr val="002060"/>
                  </a:solidFill>
                </a:rPr>
                <a:t>This is our Life</a:t>
              </a:r>
            </a:p>
          </p:txBody>
        </p:sp>
        <p:sp>
          <p:nvSpPr>
            <p:cNvPr id="18" name="Right Arrow 17"/>
            <p:cNvSpPr/>
            <p:nvPr/>
          </p:nvSpPr>
          <p:spPr bwMode="auto">
            <a:xfrm rot="19657534">
              <a:off x="8061325" y="2625725"/>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ight Arrow 19"/>
            <p:cNvSpPr/>
            <p:nvPr/>
          </p:nvSpPr>
          <p:spPr bwMode="auto">
            <a:xfrm rot="21285462">
              <a:off x="8370888" y="3908425"/>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Right Arrow 20"/>
            <p:cNvSpPr/>
            <p:nvPr/>
          </p:nvSpPr>
          <p:spPr bwMode="auto">
            <a:xfrm rot="1614082">
              <a:off x="8069263" y="5480050"/>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ight Arrow 21"/>
            <p:cNvSpPr/>
            <p:nvPr/>
          </p:nvSpPr>
          <p:spPr bwMode="auto">
            <a:xfrm rot="10800000">
              <a:off x="3276600" y="3960813"/>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ight Arrow 22"/>
            <p:cNvSpPr/>
            <p:nvPr/>
          </p:nvSpPr>
          <p:spPr bwMode="auto">
            <a:xfrm rot="12519576">
              <a:off x="3517900" y="2806700"/>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ight Arrow 23"/>
            <p:cNvSpPr/>
            <p:nvPr/>
          </p:nvSpPr>
          <p:spPr bwMode="auto">
            <a:xfrm rot="8948752">
              <a:off x="3517900" y="5303838"/>
              <a:ext cx="593725" cy="33655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46"/>
            <p:cNvSpPr/>
            <p:nvPr/>
          </p:nvSpPr>
          <p:spPr>
            <a:xfrm>
              <a:off x="5435600" y="3716338"/>
              <a:ext cx="1296988" cy="1054100"/>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grpSp>
      <p:sp>
        <p:nvSpPr>
          <p:cNvPr id="43" name="TextBox 42"/>
          <p:cNvSpPr txBox="1">
            <a:spLocks noChangeArrowheads="1"/>
          </p:cNvSpPr>
          <p:nvPr/>
        </p:nvSpPr>
        <p:spPr bwMode="auto">
          <a:xfrm>
            <a:off x="107950" y="1700213"/>
            <a:ext cx="27860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dirty="0">
                <a:solidFill>
                  <a:schemeClr val="bg1"/>
                </a:solidFill>
              </a:rPr>
              <a:t>“But I fear, lest by any means, as the serpent beguiled Eve through  his </a:t>
            </a:r>
            <a:r>
              <a:rPr lang="en-US" sz="2400" dirty="0" err="1">
                <a:solidFill>
                  <a:schemeClr val="bg1"/>
                </a:solidFill>
              </a:rPr>
              <a:t>subtilty</a:t>
            </a:r>
            <a:r>
              <a:rPr lang="en-US" sz="2400" dirty="0">
                <a:solidFill>
                  <a:schemeClr val="bg1"/>
                </a:solidFill>
              </a:rPr>
              <a:t>, so your </a:t>
            </a:r>
            <a:r>
              <a:rPr lang="en-US" sz="2400" dirty="0">
                <a:solidFill>
                  <a:srgbClr val="FFFF00"/>
                </a:solidFill>
              </a:rPr>
              <a:t>minds</a:t>
            </a:r>
            <a:r>
              <a:rPr lang="en-US" sz="2400" dirty="0">
                <a:solidFill>
                  <a:schemeClr val="bg1"/>
                </a:solidFill>
              </a:rPr>
              <a:t> should be corrupted from the </a:t>
            </a:r>
            <a:r>
              <a:rPr lang="en-US" sz="2400" dirty="0">
                <a:solidFill>
                  <a:srgbClr val="FFFF00"/>
                </a:solidFill>
              </a:rPr>
              <a:t>simplicity that is in Christ</a:t>
            </a:r>
            <a:r>
              <a:rPr lang="en-US" sz="2400" dirty="0">
                <a:solidFill>
                  <a:schemeClr val="bg1"/>
                </a:solidFill>
              </a:rPr>
              <a:t>”     </a:t>
            </a:r>
            <a:r>
              <a:rPr lang="en-US" sz="2400" dirty="0">
                <a:solidFill>
                  <a:srgbClr val="FF0000"/>
                </a:solidFill>
              </a:rPr>
              <a:t>2.Cor.11:3</a:t>
            </a:r>
          </a:p>
        </p:txBody>
      </p:sp>
      <p:sp>
        <p:nvSpPr>
          <p:cNvPr id="46" name="TextBox 45"/>
          <p:cNvSpPr txBox="1">
            <a:spLocks noChangeArrowheads="1"/>
          </p:cNvSpPr>
          <p:nvPr/>
        </p:nvSpPr>
        <p:spPr bwMode="auto">
          <a:xfrm>
            <a:off x="107950" y="5661025"/>
            <a:ext cx="32146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US" sz="2400" dirty="0">
                <a:solidFill>
                  <a:srgbClr val="FFFF00"/>
                </a:solidFill>
              </a:rPr>
              <a:t>Simplicity </a:t>
            </a:r>
            <a:r>
              <a:rPr lang="en-US" dirty="0">
                <a:solidFill>
                  <a:schemeClr val="bg1"/>
                </a:solidFill>
              </a:rPr>
              <a:t>= from ‘</a:t>
            </a:r>
            <a:r>
              <a:rPr lang="en-US" dirty="0" err="1">
                <a:solidFill>
                  <a:schemeClr val="bg1"/>
                </a:solidFill>
              </a:rPr>
              <a:t>haplous</a:t>
            </a:r>
            <a:r>
              <a:rPr lang="en-US" dirty="0">
                <a:solidFill>
                  <a:schemeClr val="bg1"/>
                </a:solidFill>
              </a:rPr>
              <a:t>’ single, simple, in contrast to ‘</a:t>
            </a:r>
            <a:r>
              <a:rPr lang="en-US" dirty="0" err="1">
                <a:solidFill>
                  <a:schemeClr val="bg1"/>
                </a:solidFill>
              </a:rPr>
              <a:t>diplous</a:t>
            </a:r>
            <a:r>
              <a:rPr lang="en-US" dirty="0">
                <a:solidFill>
                  <a:schemeClr val="bg1"/>
                </a:solidFill>
              </a:rPr>
              <a:t>’, double.   </a:t>
            </a:r>
            <a:r>
              <a:rPr lang="en-US" dirty="0">
                <a:solidFill>
                  <a:srgbClr val="FFFF00"/>
                </a:solidFill>
              </a:rPr>
              <a:t>Vine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lstStyle/>
          <a:p>
            <a:pPr fontAlgn="auto">
              <a:spcAft>
                <a:spcPts val="0"/>
              </a:spcAft>
              <a:defRPr/>
            </a:pPr>
            <a:r>
              <a:rPr lang="en-US" dirty="0" smtClean="0">
                <a:solidFill>
                  <a:schemeClr val="accent1">
                    <a:satMod val="150000"/>
                  </a:schemeClr>
                </a:solidFill>
              </a:rPr>
              <a:t>God is with us and for us.</a:t>
            </a:r>
            <a:endParaRPr lang="en-US" dirty="0">
              <a:solidFill>
                <a:srgbClr val="FF0000"/>
              </a:solidFill>
            </a:endParaRPr>
          </a:p>
        </p:txBody>
      </p:sp>
      <p:sp>
        <p:nvSpPr>
          <p:cNvPr id="3" name="Content Placeholder 2"/>
          <p:cNvSpPr>
            <a:spLocks noGrp="1"/>
          </p:cNvSpPr>
          <p:nvPr>
            <p:ph idx="1"/>
          </p:nvPr>
        </p:nvSpPr>
        <p:spPr>
          <a:xfrm>
            <a:off x="0" y="1571625"/>
            <a:ext cx="9144000" cy="5286375"/>
          </a:xfrm>
        </p:spPr>
        <p:txBody>
          <a:bodyPr rtlCol="0">
            <a:normAutofit fontScale="85000" lnSpcReduction="10000"/>
          </a:bodyPr>
          <a:lstStyle/>
          <a:p>
            <a:pPr marL="438912" indent="-320040" fontAlgn="auto">
              <a:spcBef>
                <a:spcPts val="0"/>
              </a:spcBef>
              <a:spcAft>
                <a:spcPts val="0"/>
              </a:spcAft>
              <a:buFont typeface="Wingdings 2"/>
              <a:buNone/>
              <a:defRPr/>
            </a:pPr>
            <a:r>
              <a:rPr lang="en-US" sz="2800" dirty="0" smtClean="0"/>
              <a:t>“What shall we then say to these things? </a:t>
            </a:r>
            <a:r>
              <a:rPr lang="en-US" sz="2800" b="1" dirty="0" smtClean="0"/>
              <a:t>If God be for us, who can be against us</a:t>
            </a:r>
            <a:r>
              <a:rPr lang="en-US" sz="2800" dirty="0" smtClean="0"/>
              <a:t>?</a:t>
            </a:r>
          </a:p>
          <a:p>
            <a:pPr marL="438912" indent="-320040" fontAlgn="auto">
              <a:spcBef>
                <a:spcPts val="0"/>
              </a:spcBef>
              <a:spcAft>
                <a:spcPts val="0"/>
              </a:spcAft>
              <a:buFont typeface="Wingdings 2"/>
              <a:buNone/>
              <a:defRPr/>
            </a:pPr>
            <a:r>
              <a:rPr lang="en-US" sz="2800" dirty="0" smtClean="0"/>
              <a:t>He that spared not his own Son, but delivered him up for us all, </a:t>
            </a:r>
            <a:r>
              <a:rPr lang="en-US" sz="2800" b="1" dirty="0" smtClean="0"/>
              <a:t>how shall he not with him also freely give us all things</a:t>
            </a:r>
            <a:r>
              <a:rPr lang="en-US" sz="2800" dirty="0" smtClean="0"/>
              <a:t>.”  </a:t>
            </a:r>
            <a:r>
              <a:rPr lang="en-US" sz="2800" dirty="0" smtClean="0">
                <a:solidFill>
                  <a:srgbClr val="FF0000"/>
                </a:solidFill>
              </a:rPr>
              <a:t>Rom.8:31-32</a:t>
            </a: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r>
              <a:rPr lang="en-US" sz="2800" dirty="0" smtClean="0"/>
              <a:t>“</a:t>
            </a:r>
            <a:r>
              <a:rPr lang="en-US" sz="2800" b="1" dirty="0" smtClean="0"/>
              <a:t>Being confident of this very thing</a:t>
            </a:r>
            <a:r>
              <a:rPr lang="en-US" sz="2800" dirty="0" smtClean="0"/>
              <a:t>, that he which hath begun a good work in you will perform it until the day of Jesus Christ”  </a:t>
            </a:r>
            <a:r>
              <a:rPr lang="en-US" sz="2800" dirty="0" smtClean="0">
                <a:solidFill>
                  <a:srgbClr val="FF0000"/>
                </a:solidFill>
              </a:rPr>
              <a:t>Phil.1:6</a:t>
            </a: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r>
              <a:rPr lang="en-US" sz="2800" dirty="0" smtClean="0">
                <a:solidFill>
                  <a:srgbClr val="0070C0"/>
                </a:solidFill>
              </a:rPr>
              <a:t>This </a:t>
            </a:r>
            <a:r>
              <a:rPr lang="en-US" sz="2800" u="sng" dirty="0" smtClean="0">
                <a:solidFill>
                  <a:srgbClr val="0070C0"/>
                </a:solidFill>
              </a:rPr>
              <a:t>does not mean </a:t>
            </a:r>
            <a:r>
              <a:rPr lang="en-US" sz="2800" dirty="0" smtClean="0">
                <a:solidFill>
                  <a:srgbClr val="0070C0"/>
                </a:solidFill>
              </a:rPr>
              <a:t>that we will not experience or be exempt from many difficult circumstances &amp; trials. </a:t>
            </a:r>
          </a:p>
          <a:p>
            <a:pPr marL="438912" indent="-320040" fontAlgn="auto">
              <a:spcBef>
                <a:spcPts val="0"/>
              </a:spcBef>
              <a:spcAft>
                <a:spcPts val="0"/>
              </a:spcAft>
              <a:buFont typeface="Wingdings 2"/>
              <a:buNone/>
              <a:defRPr/>
            </a:pPr>
            <a:endParaRPr lang="en-US" sz="2800" u="sng" dirty="0" smtClean="0">
              <a:solidFill>
                <a:srgbClr val="0070C0"/>
              </a:solidFill>
            </a:endParaRPr>
          </a:p>
          <a:p>
            <a:pPr marL="438912" indent="-320040" fontAlgn="auto">
              <a:spcBef>
                <a:spcPts val="0"/>
              </a:spcBef>
              <a:spcAft>
                <a:spcPts val="0"/>
              </a:spcAft>
              <a:buFont typeface="Wingdings 2"/>
              <a:buNone/>
              <a:defRPr/>
            </a:pPr>
            <a:r>
              <a:rPr lang="en-US" sz="2800" u="sng" dirty="0" smtClean="0">
                <a:solidFill>
                  <a:srgbClr val="0070C0"/>
                </a:solidFill>
              </a:rPr>
              <a:t>It does however mean </a:t>
            </a:r>
            <a:r>
              <a:rPr lang="en-US" sz="2800" dirty="0" smtClean="0">
                <a:solidFill>
                  <a:srgbClr val="0070C0"/>
                </a:solidFill>
              </a:rPr>
              <a:t>that God will be with us through them all to bring us to maturity, </a:t>
            </a:r>
            <a:r>
              <a:rPr lang="en-US" sz="2800" b="1" dirty="0" smtClean="0">
                <a:solidFill>
                  <a:srgbClr val="0070C0"/>
                </a:solidFill>
              </a:rPr>
              <a:t>if we continue to trust him and believe in his power to work in our lives</a:t>
            </a:r>
            <a:r>
              <a:rPr lang="en-US" sz="2800" dirty="0" smtClean="0">
                <a:solidFill>
                  <a:srgbClr val="0070C0"/>
                </a:solidFill>
              </a:rPr>
              <a:t>.   </a:t>
            </a:r>
            <a:r>
              <a:rPr lang="en-US" sz="2800" dirty="0" smtClean="0">
                <a:solidFill>
                  <a:srgbClr val="FF0000"/>
                </a:solidFill>
              </a:rPr>
              <a:t>1.Cor.10:13, Jam.1:2-4, 12 &amp; Dan.11:35, 12:10 &amp; etc </a:t>
            </a: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pPr fontAlgn="auto">
              <a:spcAft>
                <a:spcPts val="0"/>
              </a:spcAft>
              <a:defRPr/>
            </a:pPr>
            <a:r>
              <a:rPr lang="en-US" sz="3200" dirty="0" smtClean="0">
                <a:solidFill>
                  <a:schemeClr val="accent1">
                    <a:satMod val="150000"/>
                  </a:schemeClr>
                </a:solidFill>
              </a:rPr>
              <a:t>To Escape the Flesh – </a:t>
            </a:r>
            <a:br>
              <a:rPr lang="en-US" sz="3200" dirty="0" smtClean="0">
                <a:solidFill>
                  <a:schemeClr val="accent1">
                    <a:satMod val="150000"/>
                  </a:schemeClr>
                </a:solidFill>
              </a:rPr>
            </a:br>
            <a:r>
              <a:rPr lang="en-US" sz="3200" dirty="0" smtClean="0">
                <a:solidFill>
                  <a:schemeClr val="accent1">
                    <a:satMod val="150000"/>
                  </a:schemeClr>
                </a:solidFill>
              </a:rPr>
              <a:t>We need to be being born again.</a:t>
            </a:r>
            <a:endParaRPr lang="en-US" sz="3200" dirty="0">
              <a:solidFill>
                <a:srgbClr val="FF0000"/>
              </a:solidFill>
            </a:endParaRPr>
          </a:p>
        </p:txBody>
      </p:sp>
      <p:sp>
        <p:nvSpPr>
          <p:cNvPr id="3" name="Content Placeholder 2"/>
          <p:cNvSpPr>
            <a:spLocks noGrp="1"/>
          </p:cNvSpPr>
          <p:nvPr>
            <p:ph idx="1"/>
          </p:nvPr>
        </p:nvSpPr>
        <p:spPr>
          <a:xfrm>
            <a:off x="-22302" y="1484784"/>
            <a:ext cx="9144000" cy="5373216"/>
          </a:xfrm>
        </p:spPr>
        <p:txBody>
          <a:bodyPr/>
          <a:lstStyle/>
          <a:p>
            <a:pPr>
              <a:buFont typeface="Wingdings 2" pitchFamily="18" charset="2"/>
              <a:buNone/>
            </a:pPr>
            <a:r>
              <a:rPr lang="en-US" sz="2200" dirty="0" smtClean="0">
                <a:solidFill>
                  <a:srgbClr val="0070C0"/>
                </a:solidFill>
              </a:rPr>
              <a:t>To work his purpose in and through us, it is vitally important that we grasp the absolute necessity for a new beginning. </a:t>
            </a:r>
          </a:p>
          <a:p>
            <a:pPr>
              <a:buFont typeface="Wingdings 2" pitchFamily="18" charset="2"/>
              <a:buNone/>
            </a:pPr>
            <a:r>
              <a:rPr lang="en-US" sz="2200" dirty="0" smtClean="0">
                <a:solidFill>
                  <a:srgbClr val="0070C0"/>
                </a:solidFill>
              </a:rPr>
              <a:t>We have been born under a constitution of sin and we have all personally sinned. This connects us to God’s condemnation of the law of sin &amp; death. </a:t>
            </a:r>
          </a:p>
          <a:p>
            <a:pPr>
              <a:buFont typeface="Wingdings 2" pitchFamily="18" charset="2"/>
              <a:buNone/>
            </a:pPr>
            <a:r>
              <a:rPr lang="en-US" sz="2200" dirty="0" smtClean="0">
                <a:solidFill>
                  <a:srgbClr val="0070C0"/>
                </a:solidFill>
              </a:rPr>
              <a:t>We need to escape this inevitable situation. We need a new start, a new beginning, a new life with God as our Father, so that we are no longer connected to Adam &amp; the curse attached to him and his descendants.</a:t>
            </a:r>
          </a:p>
          <a:p>
            <a:pPr>
              <a:buFont typeface="Wingdings 2" pitchFamily="18" charset="2"/>
              <a:buNone/>
            </a:pPr>
            <a:endParaRPr lang="en-US" sz="800" b="1" dirty="0"/>
          </a:p>
          <a:p>
            <a:pPr>
              <a:buFont typeface="Wingdings 2" pitchFamily="18" charset="2"/>
              <a:buNone/>
            </a:pPr>
            <a:r>
              <a:rPr lang="en-US" sz="2200" b="1" dirty="0" smtClean="0"/>
              <a:t>Consider the whole record of  Jesus’ discussion with </a:t>
            </a:r>
            <a:r>
              <a:rPr lang="en-US" sz="2200" b="1" dirty="0" err="1" smtClean="0"/>
              <a:t>Nicodemas</a:t>
            </a:r>
            <a:r>
              <a:rPr lang="en-US" sz="2200" b="1" dirty="0" smtClean="0"/>
              <a:t>, a teacher in Israel (</a:t>
            </a:r>
            <a:r>
              <a:rPr lang="en-US" sz="2200" b="1" dirty="0" smtClean="0">
                <a:solidFill>
                  <a:srgbClr val="FF0000"/>
                </a:solidFill>
              </a:rPr>
              <a:t>John.3:1-10)</a:t>
            </a:r>
            <a:r>
              <a:rPr lang="en-US" sz="2200" b="1" dirty="0" smtClean="0"/>
              <a:t>.</a:t>
            </a:r>
          </a:p>
          <a:p>
            <a:pPr>
              <a:buFont typeface="Wingdings 2" pitchFamily="18" charset="2"/>
              <a:buNone/>
            </a:pPr>
            <a:r>
              <a:rPr lang="en-US" sz="2000" dirty="0" smtClean="0">
                <a:solidFill>
                  <a:srgbClr val="FF0000"/>
                </a:solidFill>
              </a:rPr>
              <a:t>John.3:3   </a:t>
            </a:r>
            <a:r>
              <a:rPr lang="en-US" sz="2000" dirty="0" smtClean="0"/>
              <a:t>“Jesus answered and said unto him, Verily, verily, I say unto thee, </a:t>
            </a:r>
            <a:r>
              <a:rPr lang="en-US" sz="2000" b="1" u="sng" dirty="0" smtClean="0"/>
              <a:t>Except a man be born again </a:t>
            </a:r>
            <a:r>
              <a:rPr lang="en-US" sz="2000" b="1" dirty="0" smtClean="0"/>
              <a:t>(from above), he cannot see the kingdom of God</a:t>
            </a:r>
            <a:r>
              <a:rPr lang="en-US" sz="2000" dirty="0" smtClean="0"/>
              <a:t>”  </a:t>
            </a:r>
          </a:p>
          <a:p>
            <a:pPr>
              <a:buFont typeface="Wingdings 2" pitchFamily="18" charset="2"/>
              <a:buNone/>
            </a:pPr>
            <a:r>
              <a:rPr lang="en-US" sz="800" dirty="0" smtClean="0"/>
              <a:t> 	</a:t>
            </a:r>
            <a:endParaRPr lang="en-US" sz="800" dirty="0" smtClean="0">
              <a:solidFill>
                <a:srgbClr val="FF0000"/>
              </a:solidFill>
            </a:endParaRPr>
          </a:p>
          <a:p>
            <a:pPr>
              <a:buFont typeface="Wingdings 2" pitchFamily="18" charset="2"/>
              <a:buNone/>
            </a:pPr>
            <a:r>
              <a:rPr lang="en-US" sz="2200" b="1" dirty="0" smtClean="0"/>
              <a:t>Jesus was amazed that </a:t>
            </a:r>
            <a:r>
              <a:rPr lang="en-US" sz="2200" b="1" dirty="0" err="1" smtClean="0"/>
              <a:t>Nicodemas</a:t>
            </a:r>
            <a:r>
              <a:rPr lang="en-US" sz="2200" b="1" dirty="0" smtClean="0"/>
              <a:t> did not understand ! </a:t>
            </a:r>
          </a:p>
          <a:p>
            <a:pPr>
              <a:buFont typeface="Wingdings 2" pitchFamily="18" charset="2"/>
              <a:buNone/>
            </a:pPr>
            <a:r>
              <a:rPr lang="en-US" sz="2200" dirty="0" smtClean="0">
                <a:solidFill>
                  <a:srgbClr val="FF0000"/>
                </a:solidFill>
              </a:rPr>
              <a:t>John.3:10  </a:t>
            </a:r>
            <a:r>
              <a:rPr lang="en-US" sz="2200" dirty="0" smtClean="0"/>
              <a:t>“Art thou a (the) master of Israel, and </a:t>
            </a:r>
            <a:r>
              <a:rPr lang="en-US" sz="2200" dirty="0" err="1" smtClean="0"/>
              <a:t>knowest</a:t>
            </a:r>
            <a:r>
              <a:rPr lang="en-US" sz="2200" dirty="0" smtClean="0"/>
              <a:t> not these things” </a:t>
            </a:r>
            <a:endParaRPr lang="en-US" sz="2200" dirty="0" smtClean="0">
              <a:solidFill>
                <a:srgbClr val="FF0000"/>
              </a:solidFill>
            </a:endParaRPr>
          </a:p>
          <a:p>
            <a:pPr>
              <a:buFont typeface="Wingdings 2" pitchFamily="18" charset="2"/>
              <a:buNone/>
            </a:pPr>
            <a:r>
              <a:rPr lang="en-US" sz="2200" dirty="0" smtClean="0">
                <a:solidFill>
                  <a:srgbClr val="0070C0"/>
                </a:solidFill>
              </a:rPr>
              <a:t>Although this is a profound concept, it is yet an elementary principle. </a:t>
            </a:r>
            <a:r>
              <a:rPr lang="en-US" sz="2200" dirty="0" err="1" smtClean="0">
                <a:solidFill>
                  <a:srgbClr val="0070C0"/>
                </a:solidFill>
              </a:rPr>
              <a:t>Nicodemas</a:t>
            </a:r>
            <a:r>
              <a:rPr lang="en-US" sz="2200" dirty="0" smtClean="0">
                <a:solidFill>
                  <a:srgbClr val="0070C0"/>
                </a:solidFill>
              </a:rPr>
              <a:t> should have known it.  (See the next table)</a:t>
            </a:r>
            <a:endParaRPr lang="en-US" sz="22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820472" cy="1252728"/>
          </a:xfrm>
        </p:spPr>
        <p:txBody>
          <a:bodyPr/>
          <a:lstStyle/>
          <a:p>
            <a:pPr fontAlgn="auto">
              <a:spcAft>
                <a:spcPts val="0"/>
              </a:spcAft>
              <a:defRPr/>
            </a:pPr>
            <a:r>
              <a:rPr lang="en-US" dirty="0" smtClean="0">
                <a:solidFill>
                  <a:schemeClr val="accent1">
                    <a:satMod val="150000"/>
                  </a:schemeClr>
                </a:solidFill>
              </a:rPr>
              <a:t>Principle of the Two Federal Heads.</a:t>
            </a:r>
            <a:endParaRPr lang="en-US" dirty="0">
              <a:solidFill>
                <a:schemeClr val="accent1">
                  <a:satMod val="150000"/>
                </a:schemeClr>
              </a:solidFill>
            </a:endParaRPr>
          </a:p>
        </p:txBody>
      </p:sp>
      <p:sp>
        <p:nvSpPr>
          <p:cNvPr id="4" name="TextBox 3"/>
          <p:cNvSpPr txBox="1">
            <a:spLocks noChangeArrowheads="1"/>
          </p:cNvSpPr>
          <p:nvPr/>
        </p:nvSpPr>
        <p:spPr bwMode="auto">
          <a:xfrm>
            <a:off x="142875" y="1500188"/>
            <a:ext cx="4000500" cy="101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4000" b="1"/>
              <a:t>Adam</a:t>
            </a:r>
          </a:p>
          <a:p>
            <a:pPr algn="ctr"/>
            <a:r>
              <a:rPr lang="en-US" sz="2000" b="1"/>
              <a:t>The (federal) head of all</a:t>
            </a:r>
          </a:p>
        </p:txBody>
      </p:sp>
      <p:sp>
        <p:nvSpPr>
          <p:cNvPr id="5" name="TextBox 4"/>
          <p:cNvSpPr txBox="1">
            <a:spLocks noChangeArrowheads="1"/>
          </p:cNvSpPr>
          <p:nvPr/>
        </p:nvSpPr>
        <p:spPr bwMode="auto">
          <a:xfrm>
            <a:off x="142875" y="2857500"/>
            <a:ext cx="4000500"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In Adam - by Birth - Naturally</a:t>
            </a:r>
          </a:p>
        </p:txBody>
      </p:sp>
      <p:sp>
        <p:nvSpPr>
          <p:cNvPr id="7" name="TextBox 6"/>
          <p:cNvSpPr txBox="1">
            <a:spLocks noChangeArrowheads="1"/>
          </p:cNvSpPr>
          <p:nvPr/>
        </p:nvSpPr>
        <p:spPr bwMode="auto">
          <a:xfrm>
            <a:off x="142875" y="3571875"/>
            <a:ext cx="4000500" cy="101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We inherit from Adam, not punishment for his sins, but the consequences of his sin</a:t>
            </a:r>
          </a:p>
        </p:txBody>
      </p:sp>
      <p:sp>
        <p:nvSpPr>
          <p:cNvPr id="8" name="TextBox 7"/>
          <p:cNvSpPr txBox="1">
            <a:spLocks noChangeArrowheads="1"/>
          </p:cNvSpPr>
          <p:nvPr/>
        </p:nvSpPr>
        <p:spPr bwMode="auto">
          <a:xfrm>
            <a:off x="142875" y="4929188"/>
            <a:ext cx="4000500"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The Law of sin &amp; death.  A nature prone to sin, and mortality</a:t>
            </a:r>
          </a:p>
        </p:txBody>
      </p:sp>
      <p:sp>
        <p:nvSpPr>
          <p:cNvPr id="9" name="TextBox 8"/>
          <p:cNvSpPr txBox="1">
            <a:spLocks noChangeArrowheads="1"/>
          </p:cNvSpPr>
          <p:nvPr/>
        </p:nvSpPr>
        <p:spPr bwMode="auto">
          <a:xfrm>
            <a:off x="142875" y="6072188"/>
            <a:ext cx="4000500"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a:t>IN ADAM - ALL DIE</a:t>
            </a:r>
          </a:p>
        </p:txBody>
      </p:sp>
      <p:sp>
        <p:nvSpPr>
          <p:cNvPr id="10" name="TextBox 9"/>
          <p:cNvSpPr txBox="1">
            <a:spLocks noChangeArrowheads="1"/>
          </p:cNvSpPr>
          <p:nvPr/>
        </p:nvSpPr>
        <p:spPr bwMode="auto">
          <a:xfrm>
            <a:off x="5000625" y="1500188"/>
            <a:ext cx="4000500" cy="101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4000" b="1" dirty="0"/>
              <a:t>CHRIST</a:t>
            </a:r>
          </a:p>
          <a:p>
            <a:pPr algn="ctr"/>
            <a:r>
              <a:rPr lang="en-US" sz="2000" b="1" dirty="0"/>
              <a:t>The (federal) head of believers </a:t>
            </a:r>
          </a:p>
        </p:txBody>
      </p:sp>
      <p:sp>
        <p:nvSpPr>
          <p:cNvPr id="11" name="TextBox 10"/>
          <p:cNvSpPr txBox="1">
            <a:spLocks noChangeArrowheads="1"/>
          </p:cNvSpPr>
          <p:nvPr/>
        </p:nvSpPr>
        <p:spPr bwMode="auto">
          <a:xfrm>
            <a:off x="5000625" y="2857500"/>
            <a:ext cx="4000500"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In Christ – Born Again – By Faith</a:t>
            </a:r>
          </a:p>
        </p:txBody>
      </p:sp>
      <p:sp>
        <p:nvSpPr>
          <p:cNvPr id="12" name="TextBox 11"/>
          <p:cNvSpPr txBox="1">
            <a:spLocks noChangeArrowheads="1"/>
          </p:cNvSpPr>
          <p:nvPr/>
        </p:nvSpPr>
        <p:spPr bwMode="auto">
          <a:xfrm>
            <a:off x="5000625" y="3571875"/>
            <a:ext cx="4000500" cy="101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We receive from Christ freedom from the law of sin &amp; death, so that sin no longer reigns in us</a:t>
            </a:r>
          </a:p>
        </p:txBody>
      </p:sp>
      <p:sp>
        <p:nvSpPr>
          <p:cNvPr id="13" name="TextBox 12"/>
          <p:cNvSpPr txBox="1">
            <a:spLocks noChangeArrowheads="1"/>
          </p:cNvSpPr>
          <p:nvPr/>
        </p:nvSpPr>
        <p:spPr bwMode="auto">
          <a:xfrm>
            <a:off x="5000625" y="4929188"/>
            <a:ext cx="4000500"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Even so we also should walk  </a:t>
            </a:r>
            <a:r>
              <a:rPr lang="en-US" sz="2000" b="1">
                <a:solidFill>
                  <a:srgbClr val="0070C0"/>
                </a:solidFill>
              </a:rPr>
              <a:t>now</a:t>
            </a:r>
            <a:r>
              <a:rPr lang="en-US" sz="2000" b="1"/>
              <a:t> in newness of life (eternal life)</a:t>
            </a:r>
          </a:p>
        </p:txBody>
      </p:sp>
      <p:sp>
        <p:nvSpPr>
          <p:cNvPr id="14" name="TextBox 13"/>
          <p:cNvSpPr txBox="1">
            <a:spLocks noChangeArrowheads="1"/>
          </p:cNvSpPr>
          <p:nvPr/>
        </p:nvSpPr>
        <p:spPr bwMode="auto">
          <a:xfrm>
            <a:off x="5000625" y="6072188"/>
            <a:ext cx="4000500" cy="461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a:t>IN CHRIST - MADE ALIVE</a:t>
            </a:r>
          </a:p>
        </p:txBody>
      </p:sp>
      <p:cxnSp>
        <p:nvCxnSpPr>
          <p:cNvPr id="16" name="Straight Arrow Connector 15"/>
          <p:cNvCxnSpPr/>
          <p:nvPr/>
        </p:nvCxnSpPr>
        <p:spPr>
          <a:xfrm rot="5400000">
            <a:off x="2358231" y="3856832"/>
            <a:ext cx="4429125" cy="1588"/>
          </a:xfrm>
          <a:prstGeom prst="straightConnector1">
            <a:avLst/>
          </a:prstGeom>
          <a:ln w="50800" cmpd="sng">
            <a:solidFill>
              <a:srgbClr val="FF0000"/>
            </a:solidFill>
            <a:prstDash val="dash"/>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a:spLocks noChangeArrowheads="1"/>
          </p:cNvSpPr>
          <p:nvPr/>
        </p:nvSpPr>
        <p:spPr bwMode="auto">
          <a:xfrm>
            <a:off x="3995738" y="6457950"/>
            <a:ext cx="14398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sz="2000" b="1">
                <a:solidFill>
                  <a:srgbClr val="FF0000"/>
                </a:solidFill>
              </a:rPr>
              <a:t>I.Cor.15:22</a:t>
            </a:r>
            <a:endParaRPr lang="en-AU"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3600" dirty="0" smtClean="0">
                <a:solidFill>
                  <a:schemeClr val="accent1">
                    <a:satMod val="150000"/>
                  </a:schemeClr>
                </a:solidFill>
              </a:rPr>
              <a:t>Baptism = Being born again to newness of life, because we need a new beginning.                         </a:t>
            </a:r>
            <a:r>
              <a:rPr lang="en-US" sz="3600" dirty="0" smtClean="0">
                <a:solidFill>
                  <a:schemeClr val="accent1">
                    <a:lumMod val="50000"/>
                  </a:schemeClr>
                </a:solidFill>
              </a:rPr>
              <a:t>1/4</a:t>
            </a:r>
            <a:endParaRPr lang="en-US" sz="3600" dirty="0">
              <a:solidFill>
                <a:schemeClr val="accent1">
                  <a:lumMod val="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7500" lnSpcReduction="20000"/>
          </a:bodyPr>
          <a:lstStyle/>
          <a:p>
            <a:pPr marL="438912" indent="-320040" fontAlgn="auto">
              <a:spcBef>
                <a:spcPts val="0"/>
              </a:spcBef>
              <a:spcAft>
                <a:spcPts val="0"/>
              </a:spcAft>
              <a:buFont typeface="Wingdings 2"/>
              <a:buNone/>
              <a:defRPr/>
            </a:pPr>
            <a:r>
              <a:rPr lang="en-US" sz="2800" b="1" dirty="0" smtClean="0">
                <a:solidFill>
                  <a:srgbClr val="FF0000"/>
                </a:solidFill>
              </a:rPr>
              <a:t>Rom.6:4-7   </a:t>
            </a:r>
            <a:r>
              <a:rPr lang="en-US" sz="2800" dirty="0" smtClean="0"/>
              <a:t>“Therefore </a:t>
            </a:r>
            <a:r>
              <a:rPr lang="en-US" sz="2800" u="sng" dirty="0" smtClean="0"/>
              <a:t>we are buried with him by baptism into death</a:t>
            </a:r>
            <a:r>
              <a:rPr lang="en-US" sz="2800" dirty="0" smtClean="0"/>
              <a:t>: that like as Christ was raised up from the dead by the glory of the Father, </a:t>
            </a:r>
            <a:r>
              <a:rPr lang="en-US" sz="2800" b="1" u="sng" dirty="0" smtClean="0">
                <a:solidFill>
                  <a:srgbClr val="0070C0"/>
                </a:solidFill>
              </a:rPr>
              <a:t>even so we also should walk in newness of life</a:t>
            </a:r>
            <a:r>
              <a:rPr lang="en-US" sz="2800" dirty="0" smtClean="0">
                <a:solidFill>
                  <a:srgbClr val="0070C0"/>
                </a:solidFill>
              </a:rPr>
              <a:t>. </a:t>
            </a:r>
          </a:p>
          <a:p>
            <a:pPr marL="438912" indent="-320040" fontAlgn="auto">
              <a:spcBef>
                <a:spcPts val="0"/>
              </a:spcBef>
              <a:spcAft>
                <a:spcPts val="0"/>
              </a:spcAft>
              <a:buFont typeface="Wingdings 2"/>
              <a:buNone/>
              <a:defRPr/>
            </a:pPr>
            <a:endParaRPr lang="en-US" sz="1000" dirty="0" smtClean="0"/>
          </a:p>
          <a:p>
            <a:pPr marL="438912" indent="-320040" fontAlgn="auto">
              <a:spcBef>
                <a:spcPts val="0"/>
              </a:spcBef>
              <a:spcAft>
                <a:spcPts val="0"/>
              </a:spcAft>
              <a:buFont typeface="Wingdings 2"/>
              <a:buNone/>
              <a:defRPr/>
            </a:pPr>
            <a:r>
              <a:rPr lang="en-US" sz="2800" dirty="0" smtClean="0"/>
              <a:t>For if we have been planted together in the likeness of his death, we shall be also in the likeness of his resurrection: </a:t>
            </a:r>
          </a:p>
          <a:p>
            <a:pPr marL="438912" indent="-320040" fontAlgn="auto">
              <a:spcBef>
                <a:spcPts val="0"/>
              </a:spcBef>
              <a:spcAft>
                <a:spcPts val="0"/>
              </a:spcAft>
              <a:buFont typeface="Wingdings 2"/>
              <a:buNone/>
              <a:defRPr/>
            </a:pPr>
            <a:endParaRPr lang="en-US" sz="1000" dirty="0" smtClean="0"/>
          </a:p>
          <a:p>
            <a:pPr marL="438912" indent="-320040" fontAlgn="auto">
              <a:spcBef>
                <a:spcPts val="0"/>
              </a:spcBef>
              <a:spcAft>
                <a:spcPts val="0"/>
              </a:spcAft>
              <a:buFont typeface="Wingdings 2"/>
              <a:buNone/>
              <a:defRPr/>
            </a:pPr>
            <a:r>
              <a:rPr lang="en-US" sz="2800" dirty="0" smtClean="0"/>
              <a:t>Knowing this, that our old man is crucified with him, </a:t>
            </a:r>
            <a:r>
              <a:rPr lang="en-US" sz="2800" b="1" u="sng" dirty="0" smtClean="0"/>
              <a:t>that the body of sin might be destroyed</a:t>
            </a:r>
            <a:r>
              <a:rPr lang="en-US" sz="2800" b="1" dirty="0" smtClean="0"/>
              <a:t>, </a:t>
            </a:r>
            <a:r>
              <a:rPr lang="en-US" sz="2800" b="1" u="sng" dirty="0" smtClean="0"/>
              <a:t>that henceforth we should not serve sin</a:t>
            </a:r>
            <a:r>
              <a:rPr lang="en-US" sz="2800" dirty="0" smtClean="0"/>
              <a:t>.</a:t>
            </a:r>
          </a:p>
          <a:p>
            <a:pPr marL="438912" indent="-320040" fontAlgn="auto">
              <a:spcBef>
                <a:spcPts val="0"/>
              </a:spcBef>
              <a:spcAft>
                <a:spcPts val="0"/>
              </a:spcAft>
              <a:buFont typeface="Wingdings 2"/>
              <a:buNone/>
              <a:defRPr/>
            </a:pPr>
            <a:endParaRPr lang="en-US" sz="1000" b="1" u="sng" dirty="0" smtClean="0"/>
          </a:p>
          <a:p>
            <a:pPr marL="438912" indent="-320040" fontAlgn="auto">
              <a:spcBef>
                <a:spcPts val="0"/>
              </a:spcBef>
              <a:spcAft>
                <a:spcPts val="0"/>
              </a:spcAft>
              <a:buFont typeface="Wingdings 2"/>
              <a:buNone/>
              <a:defRPr/>
            </a:pPr>
            <a:r>
              <a:rPr lang="en-US" sz="2800" b="1" u="sng" dirty="0" smtClean="0">
                <a:solidFill>
                  <a:srgbClr val="0070C0"/>
                </a:solidFill>
              </a:rPr>
              <a:t>For he that is dead is freed from sin</a:t>
            </a:r>
            <a:r>
              <a:rPr lang="en-US" sz="2800" dirty="0" smtClean="0">
                <a:solidFill>
                  <a:srgbClr val="0070C0"/>
                </a:solidFill>
              </a:rPr>
              <a:t>”   </a:t>
            </a:r>
          </a:p>
          <a:p>
            <a:pPr marL="438912" indent="-320040" fontAlgn="auto">
              <a:spcBef>
                <a:spcPts val="0"/>
              </a:spcBef>
              <a:spcAft>
                <a:spcPts val="0"/>
              </a:spcAft>
              <a:buFont typeface="Wingdings 2"/>
              <a:buNone/>
              <a:defRPr/>
            </a:pPr>
            <a:endParaRPr lang="en-US" sz="3600" b="1" dirty="0" smtClean="0">
              <a:solidFill>
                <a:srgbClr val="0070C0"/>
              </a:solidFill>
            </a:endParaRPr>
          </a:p>
          <a:p>
            <a:pPr marL="438912" indent="-320040" fontAlgn="auto">
              <a:spcBef>
                <a:spcPts val="0"/>
              </a:spcBef>
              <a:spcAft>
                <a:spcPts val="0"/>
              </a:spcAft>
              <a:buFont typeface="Wingdings 2"/>
              <a:buNone/>
              <a:defRPr/>
            </a:pPr>
            <a:r>
              <a:rPr lang="en-US" sz="2600" b="1" dirty="0" smtClean="0">
                <a:solidFill>
                  <a:srgbClr val="0070C0"/>
                </a:solidFill>
              </a:rPr>
              <a:t>Newness of life </a:t>
            </a:r>
            <a:r>
              <a:rPr lang="en-US" sz="2600" dirty="0" smtClean="0">
                <a:solidFill>
                  <a:srgbClr val="0070C0"/>
                </a:solidFill>
              </a:rPr>
              <a:t>here relates to </a:t>
            </a:r>
            <a:r>
              <a:rPr lang="en-US" sz="2600" u="sng" dirty="0" smtClean="0">
                <a:solidFill>
                  <a:srgbClr val="0070C0"/>
                </a:solidFill>
              </a:rPr>
              <a:t>the type of life we should now live</a:t>
            </a:r>
            <a:r>
              <a:rPr lang="en-US" sz="2600" dirty="0" smtClean="0">
                <a:solidFill>
                  <a:srgbClr val="0070C0"/>
                </a:solidFill>
              </a:rPr>
              <a:t>. That is, a life free from the </a:t>
            </a:r>
            <a:r>
              <a:rPr lang="en-US" sz="2600" u="sng" dirty="0" smtClean="0">
                <a:solidFill>
                  <a:srgbClr val="0070C0"/>
                </a:solidFill>
              </a:rPr>
              <a:t>dominion of sin</a:t>
            </a:r>
            <a:r>
              <a:rPr lang="en-US" sz="2600" dirty="0" smtClean="0">
                <a:solidFill>
                  <a:srgbClr val="0070C0"/>
                </a:solidFill>
              </a:rPr>
              <a:t>, which was our natural heritage by birth (in Adam). </a:t>
            </a:r>
          </a:p>
          <a:p>
            <a:pPr marL="438912" indent="-320040" fontAlgn="auto">
              <a:spcBef>
                <a:spcPts val="0"/>
              </a:spcBef>
              <a:spcAft>
                <a:spcPts val="0"/>
              </a:spcAft>
              <a:buFont typeface="Wingdings 2"/>
              <a:buNone/>
              <a:defRPr/>
            </a:pPr>
            <a:endParaRPr lang="en-US" sz="1200" dirty="0" smtClean="0">
              <a:solidFill>
                <a:srgbClr val="0070C0"/>
              </a:solidFill>
            </a:endParaRPr>
          </a:p>
          <a:p>
            <a:pPr marL="438912" indent="-320040" fontAlgn="auto">
              <a:spcBef>
                <a:spcPts val="0"/>
              </a:spcBef>
              <a:spcAft>
                <a:spcPts val="0"/>
              </a:spcAft>
              <a:buFont typeface="Wingdings 2"/>
              <a:buNone/>
              <a:defRPr/>
            </a:pPr>
            <a:r>
              <a:rPr lang="en-US" sz="2600" u="sng" dirty="0" smtClean="0">
                <a:solidFill>
                  <a:srgbClr val="0070C0"/>
                </a:solidFill>
              </a:rPr>
              <a:t>On the basis of our Faith &amp; being in Christ</a:t>
            </a:r>
            <a:r>
              <a:rPr lang="en-US" sz="2600" dirty="0" smtClean="0">
                <a:solidFill>
                  <a:srgbClr val="0070C0"/>
                </a:solidFill>
              </a:rPr>
              <a:t>, God </a:t>
            </a:r>
            <a:r>
              <a:rPr lang="en-US" sz="2600" b="1" dirty="0" smtClean="0">
                <a:solidFill>
                  <a:srgbClr val="0070C0"/>
                </a:solidFill>
              </a:rPr>
              <a:t>accounts</a:t>
            </a:r>
            <a:r>
              <a:rPr lang="en-US" sz="2600" dirty="0" smtClean="0">
                <a:solidFill>
                  <a:srgbClr val="0070C0"/>
                </a:solidFill>
              </a:rPr>
              <a:t> us free from bondage to “the law of sin &amp; death” which came from Adam.  The choices we now make &amp; the life we now live, </a:t>
            </a:r>
            <a:r>
              <a:rPr lang="en-US" sz="2800" b="1" dirty="0" smtClean="0">
                <a:solidFill>
                  <a:srgbClr val="0070C0"/>
                </a:solidFill>
              </a:rPr>
              <a:t>must manifest </a:t>
            </a:r>
            <a:r>
              <a:rPr lang="en-US" sz="2800" b="1" u="sng" dirty="0" smtClean="0">
                <a:solidFill>
                  <a:srgbClr val="0070C0"/>
                </a:solidFill>
              </a:rPr>
              <a:t>this new spirit</a:t>
            </a:r>
            <a:r>
              <a:rPr lang="en-US" sz="2800" b="1" dirty="0" smtClean="0">
                <a:solidFill>
                  <a:srgbClr val="0070C0"/>
                </a:solidFill>
              </a:rPr>
              <a:t> </a:t>
            </a:r>
            <a:r>
              <a:rPr lang="en-US" sz="2800" b="1" u="sng" dirty="0" smtClean="0">
                <a:solidFill>
                  <a:srgbClr val="0070C0"/>
                </a:solidFill>
              </a:rPr>
              <a:t>of the risen Christ</a:t>
            </a:r>
            <a:r>
              <a:rPr lang="en-US" sz="2600" dirty="0" smtClean="0">
                <a:solidFill>
                  <a:srgbClr val="0070C0"/>
                </a:solidFill>
              </a:rPr>
              <a:t>.  </a:t>
            </a:r>
          </a:p>
          <a:p>
            <a:pPr marL="438912" indent="-320040" fontAlgn="auto">
              <a:spcBef>
                <a:spcPts val="0"/>
              </a:spcBef>
              <a:spcAft>
                <a:spcPts val="0"/>
              </a:spcAft>
              <a:buFont typeface="Wingdings 2"/>
              <a:buNone/>
              <a:defRPr/>
            </a:pPr>
            <a:endParaRPr lang="en-US" sz="1300" dirty="0" smtClean="0">
              <a:solidFill>
                <a:srgbClr val="0070C0"/>
              </a:solidFill>
            </a:endParaRPr>
          </a:p>
          <a:p>
            <a:pPr marL="438912" indent="-320040" fontAlgn="auto">
              <a:spcBef>
                <a:spcPts val="0"/>
              </a:spcBef>
              <a:spcAft>
                <a:spcPts val="0"/>
              </a:spcAft>
              <a:buFont typeface="Wingdings 2"/>
              <a:buNone/>
              <a:defRPr/>
            </a:pPr>
            <a:r>
              <a:rPr lang="en-US" sz="2600" dirty="0" smtClean="0">
                <a:solidFill>
                  <a:srgbClr val="0070C0"/>
                </a:solidFill>
              </a:rPr>
              <a:t>Our new life in Christ is the result of </a:t>
            </a:r>
            <a:r>
              <a:rPr lang="en-US" sz="2600" b="1" dirty="0" smtClean="0">
                <a:solidFill>
                  <a:srgbClr val="0070C0"/>
                </a:solidFill>
              </a:rPr>
              <a:t>God’s grace or </a:t>
            </a:r>
            <a:r>
              <a:rPr lang="en-US" sz="2600" b="1" dirty="0" err="1" smtClean="0">
                <a:solidFill>
                  <a:srgbClr val="0070C0"/>
                </a:solidFill>
              </a:rPr>
              <a:t>favour</a:t>
            </a:r>
            <a:r>
              <a:rPr lang="en-US" sz="2600" b="1" dirty="0" smtClean="0">
                <a:solidFill>
                  <a:srgbClr val="0070C0"/>
                </a:solidFill>
              </a:rPr>
              <a:t> </a:t>
            </a:r>
            <a:r>
              <a:rPr lang="en-US" sz="2600" dirty="0" smtClean="0">
                <a:solidFill>
                  <a:srgbClr val="0070C0"/>
                </a:solidFill>
              </a:rPr>
              <a:t>to us, &amp; </a:t>
            </a:r>
            <a:r>
              <a:rPr lang="en-US" sz="2600" b="1" dirty="0" smtClean="0">
                <a:solidFill>
                  <a:srgbClr val="0070C0"/>
                </a:solidFill>
              </a:rPr>
              <a:t>it is conditional upon our faith in him</a:t>
            </a:r>
            <a:r>
              <a:rPr lang="en-US" sz="2600" dirty="0" smtClean="0">
                <a:solidFill>
                  <a:srgbClr val="0070C0"/>
                </a:solidFill>
              </a:rPr>
              <a:t> </a:t>
            </a:r>
            <a:r>
              <a:rPr lang="en-US" sz="2600" dirty="0" smtClean="0">
                <a:solidFill>
                  <a:srgbClr val="FF0000"/>
                </a:solidFill>
              </a:rPr>
              <a:t>(Eph.2:8)</a:t>
            </a:r>
            <a:r>
              <a:rPr lang="en-US" sz="2600" dirty="0" smtClean="0">
                <a:solidFill>
                  <a:srgbClr val="0070C0"/>
                </a:solidFill>
              </a:rPr>
              <a:t>.  Again, Abraham stands as the example. “</a:t>
            </a:r>
            <a:r>
              <a:rPr lang="en-US" sz="2600" b="1" dirty="0" smtClean="0">
                <a:solidFill>
                  <a:srgbClr val="0070C0"/>
                </a:solidFill>
              </a:rPr>
              <a:t>His Faith is counted for righteousness”</a:t>
            </a:r>
            <a:r>
              <a:rPr lang="en-US" sz="2600" dirty="0" smtClean="0">
                <a:solidFill>
                  <a:srgbClr val="0070C0"/>
                </a:solidFill>
              </a:rPr>
              <a:t> </a:t>
            </a:r>
            <a:r>
              <a:rPr lang="en-US" sz="2600" dirty="0" smtClean="0">
                <a:solidFill>
                  <a:srgbClr val="FF0000"/>
                </a:solidFill>
              </a:rPr>
              <a:t>(Rom.4:5). </a:t>
            </a:r>
            <a:r>
              <a:rPr lang="en-US" sz="2600" u="sng" dirty="0" smtClean="0">
                <a:solidFill>
                  <a:srgbClr val="0070C0"/>
                </a:solidFill>
              </a:rPr>
              <a:t>This is God’s Grace or </a:t>
            </a:r>
            <a:r>
              <a:rPr lang="en-US" sz="2600" u="sng" dirty="0" err="1" smtClean="0">
                <a:solidFill>
                  <a:srgbClr val="0070C0"/>
                </a:solidFill>
              </a:rPr>
              <a:t>favour</a:t>
            </a:r>
            <a:r>
              <a:rPr lang="en-US" sz="2600" dirty="0" smtClean="0">
                <a:solidFill>
                  <a:srgbClr val="0070C0"/>
                </a:solidFill>
              </a:rPr>
              <a:t>.</a:t>
            </a:r>
            <a:endParaRPr lang="en-US" sz="2600" u="sng" dirty="0" smtClean="0">
              <a:solidFill>
                <a:srgbClr val="0070C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a:p>
            <a:pPr marL="438912" indent="-320040" fontAlgn="auto">
              <a:spcBef>
                <a:spcPts val="0"/>
              </a:spcBef>
              <a:spcAft>
                <a:spcPts val="0"/>
              </a:spcAft>
              <a:buFont typeface="Wingdings 2"/>
              <a:buNone/>
              <a:defRPr/>
            </a:pPr>
            <a:endParaRPr lang="en-US" sz="2800" dirty="0" smtClean="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fade">
                                      <p:cBhvr>
                                        <p:cTn id="2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pPr fontAlgn="auto">
              <a:spcAft>
                <a:spcPts val="0"/>
              </a:spcAft>
              <a:defRPr/>
            </a:pPr>
            <a:r>
              <a:rPr lang="en-US" sz="3600" dirty="0" smtClean="0">
                <a:solidFill>
                  <a:schemeClr val="accent1">
                    <a:satMod val="150000"/>
                  </a:schemeClr>
                </a:solidFill>
              </a:rPr>
              <a:t>Baptism = the answer of a good conscience.</a:t>
            </a:r>
            <a:br>
              <a:rPr lang="en-US" sz="3600" dirty="0" smtClean="0">
                <a:solidFill>
                  <a:schemeClr val="accent1">
                    <a:satMod val="150000"/>
                  </a:schemeClr>
                </a:solidFill>
              </a:rPr>
            </a:br>
            <a:r>
              <a:rPr lang="en-US" sz="3600" dirty="0" smtClean="0">
                <a:solidFill>
                  <a:schemeClr val="accent1">
                    <a:satMod val="150000"/>
                  </a:schemeClr>
                </a:solidFill>
              </a:rPr>
              <a:t>Born again by the word of God.</a:t>
            </a:r>
            <a:r>
              <a:rPr lang="en-US" sz="3600" dirty="0" smtClean="0">
                <a:solidFill>
                  <a:schemeClr val="accent1">
                    <a:lumMod val="50000"/>
                  </a:schemeClr>
                </a:solidFill>
              </a:rPr>
              <a:t>                       2/4</a:t>
            </a:r>
            <a:r>
              <a:rPr lang="en-US" sz="3600" dirty="0" smtClean="0">
                <a:solidFill>
                  <a:schemeClr val="accent1">
                    <a:satMod val="150000"/>
                  </a:schemeClr>
                </a:solidFill>
              </a:rPr>
              <a:t>  </a:t>
            </a:r>
            <a:endParaRPr lang="en-US" sz="2800" dirty="0">
              <a:solidFill>
                <a:srgbClr val="FF0000"/>
              </a:solidFill>
            </a:endParaRPr>
          </a:p>
        </p:txBody>
      </p:sp>
      <p:sp>
        <p:nvSpPr>
          <p:cNvPr id="3" name="Content Placeholder 2"/>
          <p:cNvSpPr>
            <a:spLocks noGrp="1"/>
          </p:cNvSpPr>
          <p:nvPr>
            <p:ph idx="1"/>
          </p:nvPr>
        </p:nvSpPr>
        <p:spPr>
          <a:xfrm>
            <a:off x="0" y="1557338"/>
            <a:ext cx="9144000" cy="5300662"/>
          </a:xfrm>
        </p:spPr>
        <p:txBody>
          <a:bodyPr rtlCol="0">
            <a:noAutofit/>
          </a:bodyPr>
          <a:lstStyle/>
          <a:p>
            <a:pPr marL="633222" lvl="0" indent="-514350" fontAlgn="auto">
              <a:spcBef>
                <a:spcPts val="0"/>
              </a:spcBef>
              <a:spcAft>
                <a:spcPts val="0"/>
              </a:spcAft>
              <a:buClrTx/>
              <a:buNone/>
              <a:defRPr/>
            </a:pPr>
            <a:r>
              <a:rPr lang="en-US" sz="2400" b="1" u="sng" dirty="0">
                <a:solidFill>
                  <a:srgbClr val="0070C0"/>
                </a:solidFill>
              </a:rPr>
              <a:t>Baptism is the answer of a good conscience</a:t>
            </a:r>
            <a:r>
              <a:rPr lang="en-US" sz="2400" dirty="0">
                <a:solidFill>
                  <a:srgbClr val="0070C0"/>
                </a:solidFill>
              </a:rPr>
              <a:t>, from someone who really </a:t>
            </a:r>
            <a:r>
              <a:rPr lang="en-US" sz="2400" b="1" u="sng" dirty="0">
                <a:solidFill>
                  <a:srgbClr val="0070C0"/>
                </a:solidFill>
              </a:rPr>
              <a:t>believes</a:t>
            </a:r>
            <a:r>
              <a:rPr lang="en-US" sz="2400" dirty="0">
                <a:solidFill>
                  <a:srgbClr val="0070C0"/>
                </a:solidFill>
              </a:rPr>
              <a:t> &amp; trusts God.  </a:t>
            </a:r>
          </a:p>
          <a:p>
            <a:pPr marL="633222" lvl="0" indent="-514350" fontAlgn="auto">
              <a:spcBef>
                <a:spcPts val="0"/>
              </a:spcBef>
              <a:spcAft>
                <a:spcPts val="0"/>
              </a:spcAft>
              <a:buClrTx/>
              <a:buNone/>
              <a:defRPr/>
            </a:pPr>
            <a:endParaRPr lang="en-US" sz="1000" b="1" dirty="0">
              <a:solidFill>
                <a:srgbClr val="002060"/>
              </a:solidFill>
            </a:endParaRPr>
          </a:p>
          <a:p>
            <a:pPr marL="633222" indent="-514350" fontAlgn="auto">
              <a:spcBef>
                <a:spcPts val="0"/>
              </a:spcBef>
              <a:spcAft>
                <a:spcPts val="0"/>
              </a:spcAft>
              <a:buClrTx/>
              <a:buFont typeface="Wingdings 2"/>
              <a:buNone/>
              <a:defRPr/>
            </a:pPr>
            <a:r>
              <a:rPr lang="en-US" sz="2000" dirty="0" smtClean="0">
                <a:solidFill>
                  <a:srgbClr val="FF0000"/>
                </a:solidFill>
              </a:rPr>
              <a:t> </a:t>
            </a:r>
            <a:r>
              <a:rPr lang="en-US" sz="2400" b="1" dirty="0" smtClean="0">
                <a:solidFill>
                  <a:srgbClr val="FF0000"/>
                </a:solidFill>
              </a:rPr>
              <a:t>1.Pet.3:21</a:t>
            </a:r>
            <a:r>
              <a:rPr lang="en-US" sz="2400" dirty="0" smtClean="0">
                <a:solidFill>
                  <a:srgbClr val="FF0000"/>
                </a:solidFill>
              </a:rPr>
              <a:t>  </a:t>
            </a:r>
            <a:r>
              <a:rPr lang="en-US" sz="2400" dirty="0" smtClean="0"/>
              <a:t>“The like figure whereunto even </a:t>
            </a:r>
            <a:r>
              <a:rPr lang="en-US" sz="2400" b="1" u="sng" dirty="0" smtClean="0"/>
              <a:t>baptism</a:t>
            </a:r>
            <a:r>
              <a:rPr lang="en-US" sz="2400" dirty="0" smtClean="0"/>
              <a:t> </a:t>
            </a:r>
            <a:r>
              <a:rPr lang="en-US" sz="2400" u="sng" dirty="0" smtClean="0"/>
              <a:t>doth also now save us,</a:t>
            </a:r>
            <a:r>
              <a:rPr lang="en-US" sz="2400" dirty="0" smtClean="0"/>
              <a:t> not the putting away of the filth of the flesh, </a:t>
            </a:r>
            <a:r>
              <a:rPr lang="en-US" sz="2400" b="1" u="sng" dirty="0" smtClean="0"/>
              <a:t>but the answer of a good conscience toward God …</a:t>
            </a:r>
            <a:r>
              <a:rPr lang="en-US" sz="2400" dirty="0" smtClean="0"/>
              <a:t>” </a:t>
            </a:r>
          </a:p>
          <a:p>
            <a:pPr marL="633222" indent="-514350" fontAlgn="auto">
              <a:spcBef>
                <a:spcPts val="0"/>
              </a:spcBef>
              <a:spcAft>
                <a:spcPts val="0"/>
              </a:spcAft>
              <a:buClrTx/>
              <a:buFont typeface="Wingdings 2"/>
              <a:buNone/>
              <a:defRPr/>
            </a:pPr>
            <a:endParaRPr lang="en-US" sz="1000" dirty="0">
              <a:solidFill>
                <a:srgbClr val="FF0000"/>
              </a:solidFill>
            </a:endParaRPr>
          </a:p>
          <a:p>
            <a:pPr marL="633222" indent="-514350" fontAlgn="auto">
              <a:spcBef>
                <a:spcPts val="0"/>
              </a:spcBef>
              <a:spcAft>
                <a:spcPts val="0"/>
              </a:spcAft>
              <a:buClrTx/>
              <a:buFont typeface="Wingdings 2"/>
              <a:buNone/>
              <a:defRPr/>
            </a:pPr>
            <a:endParaRPr lang="en-US" sz="1000" dirty="0" smtClean="0">
              <a:solidFill>
                <a:srgbClr val="FF0000"/>
              </a:solidFill>
            </a:endParaRPr>
          </a:p>
          <a:p>
            <a:pPr marL="633222" indent="-514350" fontAlgn="auto">
              <a:spcBef>
                <a:spcPts val="0"/>
              </a:spcBef>
              <a:spcAft>
                <a:spcPts val="0"/>
              </a:spcAft>
              <a:buClrTx/>
              <a:buFont typeface="Wingdings 2"/>
              <a:buNone/>
              <a:defRPr/>
            </a:pPr>
            <a:r>
              <a:rPr lang="en-US" sz="2400" b="1" u="sng" dirty="0" smtClean="0">
                <a:solidFill>
                  <a:srgbClr val="0070C0"/>
                </a:solidFill>
              </a:rPr>
              <a:t>Baptism expresses our belief in God’s way</a:t>
            </a:r>
            <a:r>
              <a:rPr lang="en-US" sz="2400" b="1" dirty="0" smtClean="0">
                <a:solidFill>
                  <a:srgbClr val="0070C0"/>
                </a:solidFill>
              </a:rPr>
              <a:t>, and our trust that we will allow him to work in our lives, to make us like  him. It connects us to Christ, and his new life.</a:t>
            </a:r>
          </a:p>
          <a:p>
            <a:pPr marL="633222" indent="-514350" fontAlgn="auto">
              <a:spcBef>
                <a:spcPts val="0"/>
              </a:spcBef>
              <a:spcAft>
                <a:spcPts val="0"/>
              </a:spcAft>
              <a:buClrTx/>
              <a:buFont typeface="Wingdings 2"/>
              <a:buNone/>
              <a:defRPr/>
            </a:pPr>
            <a:endParaRPr lang="en-US" sz="1000" b="1" dirty="0" smtClean="0">
              <a:solidFill>
                <a:srgbClr val="FF0000"/>
              </a:solidFill>
            </a:endParaRPr>
          </a:p>
          <a:p>
            <a:pPr marL="438912" indent="-320040" fontAlgn="auto">
              <a:spcBef>
                <a:spcPts val="0"/>
              </a:spcBef>
              <a:spcAft>
                <a:spcPts val="0"/>
              </a:spcAft>
              <a:buFont typeface="Wingdings 2"/>
              <a:buNone/>
              <a:defRPr/>
            </a:pPr>
            <a:r>
              <a:rPr lang="en-US" sz="2400" b="1" dirty="0" smtClean="0">
                <a:solidFill>
                  <a:srgbClr val="FF0000"/>
                </a:solidFill>
              </a:rPr>
              <a:t>1.Pet.1:23-25 </a:t>
            </a:r>
            <a:r>
              <a:rPr lang="en-US" sz="2400" dirty="0" smtClean="0"/>
              <a:t>“</a:t>
            </a:r>
            <a:r>
              <a:rPr lang="en-US" sz="2400" b="1" u="sng" dirty="0" smtClean="0">
                <a:solidFill>
                  <a:srgbClr val="0070C0"/>
                </a:solidFill>
              </a:rPr>
              <a:t>Being born again</a:t>
            </a:r>
            <a:r>
              <a:rPr lang="en-US" sz="2400" dirty="0" smtClean="0"/>
              <a:t>, not of corruptible seed, but of the incorruptible, </a:t>
            </a:r>
            <a:r>
              <a:rPr lang="en-US" sz="2400" b="1" u="sng" dirty="0" smtClean="0">
                <a:solidFill>
                  <a:srgbClr val="0070C0"/>
                </a:solidFill>
              </a:rPr>
              <a:t>by the word of God</a:t>
            </a:r>
            <a:r>
              <a:rPr lang="en-US" sz="2400" dirty="0" smtClean="0"/>
              <a:t>, which </a:t>
            </a:r>
            <a:r>
              <a:rPr lang="en-US" sz="2400" dirty="0" err="1" smtClean="0"/>
              <a:t>liveth</a:t>
            </a:r>
            <a:r>
              <a:rPr lang="en-US" sz="2400" dirty="0" smtClean="0"/>
              <a:t> and </a:t>
            </a:r>
            <a:r>
              <a:rPr lang="en-US" sz="2400" dirty="0" err="1" smtClean="0"/>
              <a:t>abideth</a:t>
            </a:r>
            <a:r>
              <a:rPr lang="en-US" sz="2400" dirty="0" smtClean="0"/>
              <a:t> for ever.  ……..….. </a:t>
            </a:r>
            <a:r>
              <a:rPr lang="en-US" sz="2400" b="1" u="sng" dirty="0" smtClean="0"/>
              <a:t>But the word of the Lord </a:t>
            </a:r>
            <a:r>
              <a:rPr lang="en-US" sz="2400" b="1" dirty="0" err="1" smtClean="0"/>
              <a:t>endureth</a:t>
            </a:r>
            <a:r>
              <a:rPr lang="en-US" sz="2400" b="1" dirty="0" smtClean="0"/>
              <a:t> </a:t>
            </a:r>
            <a:r>
              <a:rPr lang="en-US" sz="2400" dirty="0" smtClean="0"/>
              <a:t>for ever. And this is the word which </a:t>
            </a:r>
            <a:r>
              <a:rPr lang="en-US" sz="2400" b="1" u="sng" dirty="0" smtClean="0">
                <a:solidFill>
                  <a:srgbClr val="0070C0"/>
                </a:solidFill>
              </a:rPr>
              <a:t>by the gospel </a:t>
            </a:r>
            <a:r>
              <a:rPr lang="en-US" sz="2400" dirty="0" smtClean="0"/>
              <a:t>is preached unto you”  </a:t>
            </a:r>
            <a:r>
              <a:rPr lang="en-US" sz="2000" b="1" dirty="0" smtClean="0">
                <a:solidFill>
                  <a:srgbClr val="FF0000"/>
                </a:solidFill>
              </a:rPr>
              <a:t>		</a:t>
            </a:r>
            <a:endParaRPr lang="en-US" sz="2000" b="1" u="sng" dirty="0" smtClean="0">
              <a:solidFill>
                <a:srgbClr val="0070C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252728"/>
          </a:xfrm>
        </p:spPr>
        <p:txBody>
          <a:bodyPr>
            <a:noAutofit/>
          </a:bodyPr>
          <a:lstStyle/>
          <a:p>
            <a:pPr fontAlgn="auto">
              <a:spcAft>
                <a:spcPts val="0"/>
              </a:spcAft>
              <a:defRPr/>
            </a:pPr>
            <a:r>
              <a:rPr lang="en-US" sz="3600" dirty="0" smtClean="0">
                <a:solidFill>
                  <a:schemeClr val="accent1">
                    <a:satMod val="150000"/>
                  </a:schemeClr>
                </a:solidFill>
              </a:rPr>
              <a:t>Baptism = joins us to Christ, and makes us heirs to the promise.                                             </a:t>
            </a:r>
            <a:r>
              <a:rPr lang="en-US" sz="3600" dirty="0" smtClean="0">
                <a:solidFill>
                  <a:schemeClr val="accent1">
                    <a:lumMod val="50000"/>
                  </a:schemeClr>
                </a:solidFill>
              </a:rPr>
              <a:t>3/4</a:t>
            </a:r>
            <a:r>
              <a:rPr lang="en-US" sz="3600" dirty="0" smtClean="0">
                <a:solidFill>
                  <a:schemeClr val="accent1">
                    <a:satMod val="150000"/>
                  </a:schemeClr>
                </a:solidFill>
              </a:rPr>
              <a:t> </a:t>
            </a:r>
            <a:endParaRPr lang="en-US" sz="2800" dirty="0">
              <a:solidFill>
                <a:srgbClr val="FF0000"/>
              </a:solidFill>
            </a:endParaRPr>
          </a:p>
        </p:txBody>
      </p:sp>
      <p:sp>
        <p:nvSpPr>
          <p:cNvPr id="3" name="Content Placeholder 2"/>
          <p:cNvSpPr>
            <a:spLocks noGrp="1"/>
          </p:cNvSpPr>
          <p:nvPr>
            <p:ph idx="1"/>
          </p:nvPr>
        </p:nvSpPr>
        <p:spPr>
          <a:xfrm>
            <a:off x="0" y="1484313"/>
            <a:ext cx="9144000" cy="5373687"/>
          </a:xfrm>
        </p:spPr>
        <p:txBody>
          <a:bodyPr/>
          <a:lstStyle/>
          <a:p>
            <a:pPr marL="631825" lvl="0" indent="-514350">
              <a:buClrTx/>
              <a:buNone/>
            </a:pPr>
            <a:r>
              <a:rPr lang="en-US" sz="2400" b="1" dirty="0">
                <a:solidFill>
                  <a:srgbClr val="0070C0"/>
                </a:solidFill>
              </a:rPr>
              <a:t>By baptism we enter into Christ</a:t>
            </a:r>
            <a:r>
              <a:rPr lang="en-US" sz="2400" dirty="0">
                <a:solidFill>
                  <a:srgbClr val="0070C0"/>
                </a:solidFill>
              </a:rPr>
              <a:t>, </a:t>
            </a:r>
            <a:r>
              <a:rPr lang="en-US" sz="2400" u="sng" dirty="0">
                <a:solidFill>
                  <a:srgbClr val="0070C0"/>
                </a:solidFill>
              </a:rPr>
              <a:t>and thereby become heirs of the promises God has made</a:t>
            </a:r>
            <a:r>
              <a:rPr lang="en-US" sz="2400" dirty="0">
                <a:solidFill>
                  <a:srgbClr val="0070C0"/>
                </a:solidFill>
              </a:rPr>
              <a:t>. </a:t>
            </a:r>
            <a:endParaRPr lang="en-US" sz="2400" dirty="0" smtClean="0">
              <a:solidFill>
                <a:srgbClr val="0070C0"/>
              </a:solidFill>
            </a:endParaRPr>
          </a:p>
          <a:p>
            <a:pPr marL="631825" lvl="0" indent="-514350">
              <a:buClrTx/>
              <a:buNone/>
            </a:pPr>
            <a:r>
              <a:rPr lang="en-US" sz="2400" dirty="0" smtClean="0">
                <a:solidFill>
                  <a:srgbClr val="0070C0"/>
                </a:solidFill>
              </a:rPr>
              <a:t>Just </a:t>
            </a:r>
            <a:r>
              <a:rPr lang="en-US" sz="2400" dirty="0">
                <a:solidFill>
                  <a:srgbClr val="0070C0"/>
                </a:solidFill>
              </a:rPr>
              <a:t>as Abraham believed God, so we also must believe God, if we are to have Abraham’s faith, and share as inheritors of what was promised to him &amp; his seed (Christ).</a:t>
            </a:r>
          </a:p>
          <a:p>
            <a:pPr marL="631825" indent="-514350">
              <a:buClrTx/>
              <a:buFont typeface="Wingdings 2" pitchFamily="18" charset="2"/>
              <a:buNone/>
            </a:pPr>
            <a:endParaRPr lang="en-US" sz="1000" b="1" dirty="0" smtClean="0">
              <a:solidFill>
                <a:srgbClr val="FF0000"/>
              </a:solidFill>
            </a:endParaRPr>
          </a:p>
          <a:p>
            <a:pPr marL="631825" indent="-514350">
              <a:buClrTx/>
              <a:buFont typeface="Wingdings 2" pitchFamily="18" charset="2"/>
              <a:buNone/>
            </a:pPr>
            <a:r>
              <a:rPr lang="en-US" sz="2400" b="1" dirty="0" smtClean="0">
                <a:solidFill>
                  <a:srgbClr val="FF0000"/>
                </a:solidFill>
              </a:rPr>
              <a:t>Gal.3:26-29</a:t>
            </a:r>
            <a:r>
              <a:rPr lang="en-US" sz="2400" dirty="0" smtClean="0">
                <a:solidFill>
                  <a:srgbClr val="FF0000"/>
                </a:solidFill>
              </a:rPr>
              <a:t>  </a:t>
            </a:r>
          </a:p>
          <a:p>
            <a:pPr marL="631825" indent="-514350">
              <a:buClrTx/>
              <a:buFont typeface="Wingdings 2" pitchFamily="18" charset="2"/>
              <a:buNone/>
            </a:pPr>
            <a:r>
              <a:rPr lang="en-US" sz="2400" dirty="0" smtClean="0"/>
              <a:t>“For ye are all children of God </a:t>
            </a:r>
            <a:r>
              <a:rPr lang="en-US" sz="2800" b="1" u="sng" dirty="0" smtClean="0">
                <a:solidFill>
                  <a:srgbClr val="0070C0"/>
                </a:solidFill>
              </a:rPr>
              <a:t>by faith</a:t>
            </a:r>
            <a:r>
              <a:rPr lang="en-US" sz="2800" dirty="0" smtClean="0"/>
              <a:t> </a:t>
            </a:r>
            <a:r>
              <a:rPr lang="en-US" sz="2400" dirty="0" smtClean="0"/>
              <a:t>in Christ Jesus. </a:t>
            </a:r>
          </a:p>
          <a:p>
            <a:pPr marL="631825" indent="-514350">
              <a:buClrTx/>
              <a:buFont typeface="Wingdings 2" pitchFamily="18" charset="2"/>
              <a:buNone/>
            </a:pPr>
            <a:r>
              <a:rPr lang="en-US" sz="2400" dirty="0" smtClean="0"/>
              <a:t>For as many of  you as have been </a:t>
            </a:r>
            <a:r>
              <a:rPr lang="en-US" sz="2400" b="1" u="sng" dirty="0" smtClean="0">
                <a:solidFill>
                  <a:srgbClr val="0070C0"/>
                </a:solidFill>
              </a:rPr>
              <a:t>baptized into Christ </a:t>
            </a:r>
            <a:r>
              <a:rPr lang="en-US" sz="2400" dirty="0" smtClean="0"/>
              <a:t>have put on Christ. </a:t>
            </a:r>
          </a:p>
          <a:p>
            <a:pPr marL="631825" indent="-514350">
              <a:buClrTx/>
              <a:buFont typeface="Wingdings 2" pitchFamily="18" charset="2"/>
              <a:buNone/>
            </a:pPr>
            <a:r>
              <a:rPr lang="en-US" sz="2400" dirty="0" smtClean="0"/>
              <a:t>There is neither Jew nor Greek, there is neither bond nor free, there is neither male nor female: for you are all one in Christ Jesus. </a:t>
            </a:r>
          </a:p>
          <a:p>
            <a:pPr marL="631825" indent="-514350">
              <a:buClrTx/>
              <a:buFont typeface="Wingdings 2" pitchFamily="18" charset="2"/>
              <a:buNone/>
            </a:pPr>
            <a:r>
              <a:rPr lang="en-US" sz="2400" b="1" dirty="0" smtClean="0"/>
              <a:t>And if ye be Christ’s, then are ye Abraham’s seed, and heirs according to the promise</a:t>
            </a:r>
            <a:r>
              <a:rPr lang="en-US" sz="2400" dirty="0" smtClean="0"/>
              <a:t>.”</a:t>
            </a:r>
            <a:r>
              <a:rPr lang="en-US" sz="2400" b="1" dirty="0" smtClean="0">
                <a:solidFill>
                  <a:srgbClr val="FF0000"/>
                </a:solidFill>
              </a:rPr>
              <a:t>	</a:t>
            </a:r>
          </a:p>
          <a:p>
            <a:pPr marL="631825" indent="-514350">
              <a:buClrTx/>
              <a:buFont typeface="Wingdings 2" pitchFamily="18" charset="2"/>
              <a:buNone/>
            </a:pPr>
            <a:endParaRPr lang="en-US" sz="800" b="1" u="sng" dirty="0" smtClean="0">
              <a:solidFill>
                <a:srgbClr val="FF0000"/>
              </a:solidFill>
            </a:endParaRPr>
          </a:p>
          <a:p>
            <a:pPr marL="631825" indent="-514350">
              <a:buClrTx/>
              <a:buFont typeface="Wingdings 2" pitchFamily="18" charset="2"/>
              <a:buNone/>
            </a:pPr>
            <a:endParaRPr lang="en-US" sz="800" dirty="0" smtClean="0">
              <a:solidFill>
                <a:srgbClr val="0070C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252728"/>
          </a:xfrm>
        </p:spPr>
        <p:txBody>
          <a:bodyPr>
            <a:noAutofit/>
          </a:bodyPr>
          <a:lstStyle/>
          <a:p>
            <a:pPr fontAlgn="auto">
              <a:spcAft>
                <a:spcPts val="0"/>
              </a:spcAft>
              <a:defRPr/>
            </a:pPr>
            <a:r>
              <a:rPr lang="en-US" sz="3600" dirty="0">
                <a:solidFill>
                  <a:schemeClr val="accent1">
                    <a:satMod val="150000"/>
                  </a:schemeClr>
                </a:solidFill>
              </a:rPr>
              <a:t>Baptism = </a:t>
            </a:r>
            <a:r>
              <a:rPr lang="en-US" sz="3600" dirty="0" smtClean="0">
                <a:solidFill>
                  <a:schemeClr val="accent1">
                    <a:satMod val="150000"/>
                  </a:schemeClr>
                </a:solidFill>
              </a:rPr>
              <a:t>God’s answer to the nature / nurture debate.                                                       </a:t>
            </a:r>
            <a:r>
              <a:rPr lang="en-US" sz="3600" dirty="0" smtClean="0">
                <a:solidFill>
                  <a:schemeClr val="accent1">
                    <a:lumMod val="50000"/>
                  </a:schemeClr>
                </a:solidFill>
              </a:rPr>
              <a:t>4/4</a:t>
            </a:r>
            <a:r>
              <a:rPr lang="en-US" sz="3600" dirty="0" smtClean="0">
                <a:solidFill>
                  <a:schemeClr val="accent1">
                    <a:satMod val="150000"/>
                  </a:schemeClr>
                </a:solidFill>
              </a:rPr>
              <a:t> </a:t>
            </a:r>
            <a:endParaRPr lang="en-US" sz="2800" dirty="0">
              <a:solidFill>
                <a:srgbClr val="FF0000"/>
              </a:solidFill>
            </a:endParaRPr>
          </a:p>
        </p:txBody>
      </p:sp>
      <p:sp>
        <p:nvSpPr>
          <p:cNvPr id="3" name="Content Placeholder 2"/>
          <p:cNvSpPr>
            <a:spLocks noGrp="1"/>
          </p:cNvSpPr>
          <p:nvPr>
            <p:ph idx="1"/>
          </p:nvPr>
        </p:nvSpPr>
        <p:spPr>
          <a:xfrm>
            <a:off x="0" y="1412777"/>
            <a:ext cx="9144000" cy="5445224"/>
          </a:xfrm>
        </p:spPr>
        <p:txBody>
          <a:bodyPr/>
          <a:lstStyle/>
          <a:p>
            <a:pPr marL="631825" indent="-514350">
              <a:buClrTx/>
              <a:buFont typeface="Wingdings 2" pitchFamily="18" charset="2"/>
              <a:buNone/>
            </a:pPr>
            <a:r>
              <a:rPr lang="en-US" sz="2000" dirty="0" smtClean="0"/>
              <a:t>An ongoing question in human psychology revolves around the important comparative influences that both </a:t>
            </a:r>
            <a:r>
              <a:rPr lang="en-US" sz="2000" b="1" dirty="0" smtClean="0"/>
              <a:t>Nature</a:t>
            </a:r>
            <a:r>
              <a:rPr lang="en-US" sz="2000" dirty="0" smtClean="0"/>
              <a:t> &amp; </a:t>
            </a:r>
            <a:r>
              <a:rPr lang="en-US" sz="2000" b="1" dirty="0" smtClean="0"/>
              <a:t>Nurture</a:t>
            </a:r>
            <a:r>
              <a:rPr lang="en-US" sz="2000" dirty="0" smtClean="0"/>
              <a:t> have on us, as humans.</a:t>
            </a:r>
          </a:p>
          <a:p>
            <a:pPr marL="631825" indent="-514350">
              <a:buClrTx/>
              <a:buFont typeface="Wingdings 2" pitchFamily="18" charset="2"/>
              <a:buNone/>
            </a:pPr>
            <a:endParaRPr lang="en-US" sz="800" b="1" dirty="0" smtClean="0"/>
          </a:p>
          <a:p>
            <a:pPr marL="631825" indent="-514350">
              <a:buClrTx/>
              <a:buFont typeface="Wingdings 2" pitchFamily="18" charset="2"/>
              <a:buNone/>
            </a:pPr>
            <a:r>
              <a:rPr lang="en-US" sz="2000" b="1" dirty="0" smtClean="0"/>
              <a:t>Nature</a:t>
            </a:r>
            <a:r>
              <a:rPr lang="en-US" sz="2000" dirty="0" smtClean="0"/>
              <a:t> = our </a:t>
            </a:r>
            <a:r>
              <a:rPr lang="en-US" sz="2000" u="sng" dirty="0" smtClean="0"/>
              <a:t>common &amp; peculiar</a:t>
            </a:r>
            <a:r>
              <a:rPr lang="en-US" sz="2000" dirty="0" smtClean="0"/>
              <a:t> genetic inheritance (including; DNA, Genes, Instincts, Proclivities, Characteristics, </a:t>
            </a:r>
            <a:r>
              <a:rPr lang="en-US" sz="2000" dirty="0" err="1" smtClean="0"/>
              <a:t>etc</a:t>
            </a:r>
            <a:r>
              <a:rPr lang="en-US" sz="2000" dirty="0" smtClean="0"/>
              <a:t>)</a:t>
            </a:r>
          </a:p>
          <a:p>
            <a:pPr marL="631825" indent="-514350">
              <a:buClrTx/>
              <a:buFont typeface="Wingdings 2" pitchFamily="18" charset="2"/>
              <a:buNone/>
            </a:pPr>
            <a:r>
              <a:rPr lang="en-US" sz="2000" b="1" dirty="0" smtClean="0"/>
              <a:t>Nurture</a:t>
            </a:r>
            <a:r>
              <a:rPr lang="en-US" sz="2000" dirty="0" smtClean="0"/>
              <a:t> = our </a:t>
            </a:r>
            <a:r>
              <a:rPr lang="en-US" sz="2000" u="sng" dirty="0" smtClean="0"/>
              <a:t>common &amp; peculiar</a:t>
            </a:r>
            <a:r>
              <a:rPr lang="en-US" sz="2000" dirty="0" smtClean="0"/>
              <a:t> post birth experiences (including; Family Life, Education, Associations, Friendships, General Experiences, </a:t>
            </a:r>
            <a:r>
              <a:rPr lang="en-US" sz="2000" dirty="0" err="1" smtClean="0"/>
              <a:t>etc</a:t>
            </a:r>
            <a:r>
              <a:rPr lang="en-US" sz="2000" dirty="0" smtClean="0"/>
              <a:t>) </a:t>
            </a:r>
          </a:p>
          <a:p>
            <a:pPr marL="631825" indent="-514350">
              <a:buClrTx/>
              <a:buFont typeface="Wingdings 2" pitchFamily="18" charset="2"/>
              <a:buNone/>
            </a:pPr>
            <a:endParaRPr lang="en-US" sz="800" dirty="0" smtClean="0"/>
          </a:p>
          <a:p>
            <a:pPr marL="631825" indent="-514350">
              <a:buClrTx/>
              <a:buFont typeface="Wingdings 2" pitchFamily="18" charset="2"/>
              <a:buNone/>
            </a:pPr>
            <a:r>
              <a:rPr lang="en-US" sz="2000" dirty="0" smtClean="0">
                <a:solidFill>
                  <a:srgbClr val="0070C0"/>
                </a:solidFill>
              </a:rPr>
              <a:t>God invites us is to rule a line under our past, </a:t>
            </a:r>
            <a:r>
              <a:rPr lang="en-US" sz="2000" dirty="0" err="1" smtClean="0">
                <a:solidFill>
                  <a:srgbClr val="0070C0"/>
                </a:solidFill>
              </a:rPr>
              <a:t>ie</a:t>
            </a:r>
            <a:r>
              <a:rPr lang="en-US" sz="2000" dirty="0" smtClean="0">
                <a:solidFill>
                  <a:srgbClr val="0070C0"/>
                </a:solidFill>
              </a:rPr>
              <a:t> to put it to death. </a:t>
            </a:r>
            <a:r>
              <a:rPr lang="en-US" sz="2000" u="sng" dirty="0" smtClean="0">
                <a:solidFill>
                  <a:srgbClr val="0070C0"/>
                </a:solidFill>
              </a:rPr>
              <a:t>This death includes both our Nature &amp; our Nurture</a:t>
            </a:r>
            <a:r>
              <a:rPr lang="en-US" sz="2000" dirty="0" smtClean="0">
                <a:solidFill>
                  <a:srgbClr val="0070C0"/>
                </a:solidFill>
              </a:rPr>
              <a:t>. </a:t>
            </a:r>
            <a:r>
              <a:rPr lang="en-US" sz="2000" b="1" dirty="0" smtClean="0">
                <a:solidFill>
                  <a:srgbClr val="0070C0"/>
                </a:solidFill>
              </a:rPr>
              <a:t>He offers us a new beginning founded upon eternal principles, which are related to him &amp; to his eternal purpose.  </a:t>
            </a:r>
          </a:p>
          <a:p>
            <a:pPr marL="631825" indent="-514350">
              <a:buClrTx/>
              <a:buFont typeface="Wingdings 2" pitchFamily="18" charset="2"/>
              <a:buNone/>
            </a:pPr>
            <a:r>
              <a:rPr lang="en-US" sz="2000" b="1" dirty="0" smtClean="0"/>
              <a:t>Without being sidetracked too far from our main theme, it is important that we fully grasp the need we have &amp; the offer God makes</a:t>
            </a:r>
            <a:r>
              <a:rPr lang="en-US" sz="2000" dirty="0" smtClean="0"/>
              <a:t>. </a:t>
            </a:r>
          </a:p>
          <a:p>
            <a:pPr marL="631825" indent="-514350">
              <a:buClrTx/>
              <a:buFont typeface="Wingdings 2" pitchFamily="18" charset="2"/>
              <a:buNone/>
            </a:pPr>
            <a:endParaRPr lang="en-US" sz="800" dirty="0" smtClean="0"/>
          </a:p>
          <a:p>
            <a:pPr marL="631825" indent="-514350">
              <a:buClrTx/>
              <a:buFont typeface="Wingdings 2" pitchFamily="18" charset="2"/>
              <a:buNone/>
            </a:pPr>
            <a:r>
              <a:rPr lang="en-US" sz="2000" dirty="0" smtClean="0"/>
              <a:t>That is, that terms &amp; concepts such as “Baptism”, of being “Born Again” or “Born From Above” &amp; of “New Birth” </a:t>
            </a:r>
            <a:r>
              <a:rPr lang="en-US" sz="2000" b="1" u="sng" dirty="0" smtClean="0"/>
              <a:t>include both our Nature &amp; Nurture</a:t>
            </a:r>
            <a:r>
              <a:rPr lang="en-US" sz="2000" dirty="0" smtClean="0"/>
              <a:t>.</a:t>
            </a:r>
            <a:endParaRPr lang="en-US" sz="2000" dirty="0" smtClean="0">
              <a:solidFill>
                <a:srgbClr val="0070C0"/>
              </a:solidFill>
            </a:endParaRPr>
          </a:p>
          <a:p>
            <a:pPr marL="631825" indent="-514350">
              <a:buClrTx/>
              <a:buFont typeface="Wingdings 2" pitchFamily="18" charset="2"/>
              <a:buNone/>
            </a:pPr>
            <a:r>
              <a:rPr lang="en-US" sz="2000" dirty="0" smtClean="0">
                <a:solidFill>
                  <a:srgbClr val="0070C0"/>
                </a:solidFill>
              </a:rPr>
              <a:t>In other words, it’s not </a:t>
            </a:r>
            <a:r>
              <a:rPr lang="en-US" sz="2000" b="1" dirty="0" smtClean="0">
                <a:solidFill>
                  <a:srgbClr val="0070C0"/>
                </a:solidFill>
              </a:rPr>
              <a:t>only</a:t>
            </a:r>
            <a:r>
              <a:rPr lang="en-US" sz="2000" dirty="0" smtClean="0">
                <a:solidFill>
                  <a:srgbClr val="0070C0"/>
                </a:solidFill>
              </a:rPr>
              <a:t> about the forgiveness of sins, it’s about the very nature of what &amp; who we are. To recognize ‘</a:t>
            </a:r>
            <a:r>
              <a:rPr lang="en-US" sz="2000" b="1" u="sng" dirty="0" smtClean="0">
                <a:solidFill>
                  <a:srgbClr val="0070C0"/>
                </a:solidFill>
              </a:rPr>
              <a:t>this constitution of sin</a:t>
            </a:r>
            <a:r>
              <a:rPr lang="en-US" sz="2000" dirty="0" smtClean="0">
                <a:solidFill>
                  <a:srgbClr val="0070C0"/>
                </a:solidFill>
              </a:rPr>
              <a:t>’ for what it really is.</a:t>
            </a:r>
          </a:p>
          <a:p>
            <a:pPr marL="631825" indent="-514350">
              <a:buClrTx/>
              <a:buFont typeface="Wingdings 2" pitchFamily="18" charset="2"/>
              <a:buNone/>
            </a:pPr>
            <a:r>
              <a:rPr lang="en-US" sz="2000" b="1" dirty="0" smtClean="0">
                <a:solidFill>
                  <a:srgbClr val="0070C0"/>
                </a:solidFill>
              </a:rPr>
              <a:t>This is the area that is often overlooked, undervalued or plainly misunderstood</a:t>
            </a:r>
            <a:r>
              <a:rPr lang="en-US" sz="2000" dirty="0" smtClean="0">
                <a:solidFill>
                  <a:srgbClr val="0070C0"/>
                </a:solidFill>
              </a:rPr>
              <a:t>.</a:t>
            </a: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Warnings about false Spirits.</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92500" lnSpcReduction="20000"/>
          </a:bodyPr>
          <a:lstStyle/>
          <a:p>
            <a:pPr marL="633222" indent="-514350" fontAlgn="auto">
              <a:spcBef>
                <a:spcPts val="0"/>
              </a:spcBef>
              <a:spcAft>
                <a:spcPts val="0"/>
              </a:spcAft>
              <a:buClrTx/>
              <a:buFont typeface="Wingdings 2"/>
              <a:buNone/>
              <a:defRPr/>
            </a:pPr>
            <a:r>
              <a:rPr lang="en-US" sz="2600" dirty="0" smtClean="0">
                <a:solidFill>
                  <a:srgbClr val="0070C0"/>
                </a:solidFill>
              </a:rPr>
              <a:t>The scriptures contain many warnings about false spirits, also called another spirit, lying spirits, unclean spirits and etc.</a:t>
            </a:r>
            <a:r>
              <a:rPr lang="en-US" sz="2600" b="1" dirty="0" smtClean="0">
                <a:solidFill>
                  <a:srgbClr val="0070C0"/>
                </a:solidFill>
              </a:rPr>
              <a:t> </a:t>
            </a:r>
          </a:p>
          <a:p>
            <a:pPr marL="633222" indent="-514350" fontAlgn="auto">
              <a:spcBef>
                <a:spcPts val="0"/>
              </a:spcBef>
              <a:spcAft>
                <a:spcPts val="0"/>
              </a:spcAft>
              <a:buClrTx/>
              <a:buFont typeface="Wingdings 2"/>
              <a:buNone/>
              <a:defRPr/>
            </a:pPr>
            <a:endParaRPr lang="en-US" sz="1200" b="1" u="sng" dirty="0" smtClean="0">
              <a:solidFill>
                <a:srgbClr val="0070C0"/>
              </a:solidFill>
            </a:endParaRPr>
          </a:p>
          <a:p>
            <a:pPr marL="633222" indent="-514350" fontAlgn="auto">
              <a:spcBef>
                <a:spcPts val="0"/>
              </a:spcBef>
              <a:spcAft>
                <a:spcPts val="0"/>
              </a:spcAft>
              <a:buClrTx/>
              <a:buFont typeface="Wingdings 2"/>
              <a:buNone/>
              <a:defRPr/>
            </a:pPr>
            <a:r>
              <a:rPr lang="en-US" sz="2600" b="1" u="sng" dirty="0" smtClean="0">
                <a:solidFill>
                  <a:srgbClr val="0070C0"/>
                </a:solidFill>
              </a:rPr>
              <a:t>These warnings are real, and deception is what they are about. The false claim is that they speak for God as his special agents</a:t>
            </a:r>
          </a:p>
          <a:p>
            <a:pPr marL="633222" indent="-514350" fontAlgn="auto">
              <a:spcBef>
                <a:spcPts val="0"/>
              </a:spcBef>
              <a:spcAft>
                <a:spcPts val="0"/>
              </a:spcAft>
              <a:buClrTx/>
              <a:buFont typeface="Wingdings 2"/>
              <a:buNone/>
              <a:defRPr/>
            </a:pPr>
            <a:endParaRPr lang="en-US" sz="1100" b="1" dirty="0" smtClean="0">
              <a:solidFill>
                <a:srgbClr val="0070C0"/>
              </a:solidFill>
            </a:endParaRPr>
          </a:p>
          <a:p>
            <a:pPr marL="633222" indent="-514350" fontAlgn="auto">
              <a:lnSpc>
                <a:spcPct val="120000"/>
              </a:lnSpc>
              <a:spcBef>
                <a:spcPts val="0"/>
              </a:spcBef>
              <a:spcAft>
                <a:spcPts val="0"/>
              </a:spcAft>
              <a:buClrTx/>
              <a:buFont typeface="Wingdings 2"/>
              <a:buNone/>
              <a:defRPr/>
            </a:pPr>
            <a:r>
              <a:rPr lang="en-US" sz="2200" b="1" dirty="0" smtClean="0">
                <a:solidFill>
                  <a:srgbClr val="0070C0"/>
                </a:solidFill>
              </a:rPr>
              <a:t> </a:t>
            </a:r>
            <a:r>
              <a:rPr lang="en-AU" sz="2200" dirty="0" smtClean="0">
                <a:solidFill>
                  <a:srgbClr val="FF0000"/>
                </a:solidFill>
              </a:rPr>
              <a:t>1.John.4:1</a:t>
            </a:r>
            <a:r>
              <a:rPr lang="en-AU" sz="2200" dirty="0" smtClean="0"/>
              <a:t> Beloved, </a:t>
            </a:r>
            <a:r>
              <a:rPr lang="en-AU" sz="2200" u="sng" dirty="0" smtClean="0"/>
              <a:t>believe not every </a:t>
            </a:r>
            <a:r>
              <a:rPr lang="en-AU" sz="2200" b="1" u="sng" dirty="0" smtClean="0">
                <a:solidFill>
                  <a:srgbClr val="0070C0"/>
                </a:solidFill>
              </a:rPr>
              <a:t>spirit</a:t>
            </a:r>
            <a:r>
              <a:rPr lang="en-AU" sz="2200" dirty="0" smtClean="0"/>
              <a:t>, but try the </a:t>
            </a:r>
            <a:r>
              <a:rPr lang="en-AU" sz="2200" b="1" dirty="0" smtClean="0">
                <a:solidFill>
                  <a:srgbClr val="0070C0"/>
                </a:solidFill>
              </a:rPr>
              <a:t>spirits</a:t>
            </a:r>
            <a:r>
              <a:rPr lang="en-AU" sz="2200" dirty="0" smtClean="0"/>
              <a:t> whether they are of God: </a:t>
            </a:r>
            <a:r>
              <a:rPr lang="en-AU" sz="2200" u="sng" dirty="0" smtClean="0"/>
              <a:t>because many </a:t>
            </a:r>
            <a:r>
              <a:rPr lang="en-AU" sz="2200" b="1" u="sng" dirty="0" smtClean="0"/>
              <a:t>false prophets </a:t>
            </a:r>
            <a:r>
              <a:rPr lang="en-AU" sz="2200" u="sng" dirty="0" smtClean="0"/>
              <a:t>are gone out into the world</a:t>
            </a:r>
            <a:r>
              <a:rPr lang="en-AU" sz="2200" dirty="0" smtClean="0"/>
              <a:t>.</a:t>
            </a:r>
          </a:p>
          <a:p>
            <a:pPr marL="633222" indent="-514350" fontAlgn="auto">
              <a:lnSpc>
                <a:spcPct val="120000"/>
              </a:lnSpc>
              <a:spcBef>
                <a:spcPts val="0"/>
              </a:spcBef>
              <a:spcAft>
                <a:spcPts val="0"/>
              </a:spcAft>
              <a:buClrTx/>
              <a:buFont typeface="Wingdings 2"/>
              <a:buNone/>
              <a:defRPr/>
            </a:pPr>
            <a:endParaRPr lang="en-AU" sz="900" dirty="0" smtClean="0">
              <a:solidFill>
                <a:srgbClr val="FF0000"/>
              </a:solidFill>
            </a:endParaRPr>
          </a:p>
          <a:p>
            <a:pPr marL="633222" indent="-514350" fontAlgn="auto">
              <a:lnSpc>
                <a:spcPct val="120000"/>
              </a:lnSpc>
              <a:spcBef>
                <a:spcPts val="0"/>
              </a:spcBef>
              <a:spcAft>
                <a:spcPts val="0"/>
              </a:spcAft>
              <a:buClrTx/>
              <a:buFont typeface="Wingdings 2"/>
              <a:buNone/>
              <a:defRPr/>
            </a:pPr>
            <a:r>
              <a:rPr lang="en-AU" sz="2200" dirty="0" smtClean="0">
                <a:solidFill>
                  <a:srgbClr val="FF0000"/>
                </a:solidFill>
              </a:rPr>
              <a:t>2.Cor.11:4</a:t>
            </a:r>
            <a:r>
              <a:rPr lang="en-AU" sz="2200" dirty="0" smtClean="0"/>
              <a:t>  For if he that cometh </a:t>
            </a:r>
            <a:r>
              <a:rPr lang="en-AU" sz="2200" dirty="0" err="1" smtClean="0"/>
              <a:t>preacheth</a:t>
            </a:r>
            <a:r>
              <a:rPr lang="en-AU" sz="2200" dirty="0" smtClean="0"/>
              <a:t> another Jesus, whom we have not preached, </a:t>
            </a:r>
            <a:r>
              <a:rPr lang="en-AU" sz="2200" b="1" dirty="0" smtClean="0">
                <a:solidFill>
                  <a:srgbClr val="0070C0"/>
                </a:solidFill>
              </a:rPr>
              <a:t>or if ye receive </a:t>
            </a:r>
            <a:r>
              <a:rPr lang="en-AU" sz="2200" b="1" u="sng" dirty="0" smtClean="0">
                <a:solidFill>
                  <a:srgbClr val="0070C0"/>
                </a:solidFill>
              </a:rPr>
              <a:t>another spirit</a:t>
            </a:r>
            <a:r>
              <a:rPr lang="en-AU" sz="2200" b="1" dirty="0" smtClean="0"/>
              <a:t>, which ye have not received</a:t>
            </a:r>
            <a:r>
              <a:rPr lang="en-AU" sz="2200" dirty="0" smtClean="0"/>
              <a:t>, or another gospel, which ye have not accepted, ye might well bear with him </a:t>
            </a:r>
          </a:p>
          <a:p>
            <a:pPr marL="633222" indent="-514350" fontAlgn="auto">
              <a:lnSpc>
                <a:spcPct val="120000"/>
              </a:lnSpc>
              <a:spcBef>
                <a:spcPts val="0"/>
              </a:spcBef>
              <a:spcAft>
                <a:spcPts val="0"/>
              </a:spcAft>
              <a:buClrTx/>
              <a:buFont typeface="Wingdings 2"/>
              <a:buNone/>
              <a:defRPr/>
            </a:pPr>
            <a:endParaRPr lang="en-AU" sz="900" dirty="0" smtClean="0">
              <a:solidFill>
                <a:srgbClr val="FF0000"/>
              </a:solidFill>
            </a:endParaRPr>
          </a:p>
          <a:p>
            <a:pPr marL="633222" indent="-514350" fontAlgn="auto">
              <a:lnSpc>
                <a:spcPct val="120000"/>
              </a:lnSpc>
              <a:spcBef>
                <a:spcPts val="0"/>
              </a:spcBef>
              <a:spcAft>
                <a:spcPts val="0"/>
              </a:spcAft>
              <a:buClrTx/>
              <a:buFont typeface="Wingdings 2"/>
              <a:buNone/>
              <a:defRPr/>
            </a:pPr>
            <a:r>
              <a:rPr lang="en-AU" sz="2200" dirty="0" smtClean="0">
                <a:solidFill>
                  <a:srgbClr val="FF0000"/>
                </a:solidFill>
              </a:rPr>
              <a:t>1.Cor.12:10</a:t>
            </a:r>
            <a:r>
              <a:rPr lang="en-AU" sz="2200" dirty="0" smtClean="0"/>
              <a:t> To another the working of miracles; to another prophecy; </a:t>
            </a:r>
            <a:r>
              <a:rPr lang="en-AU" sz="2200" b="1" dirty="0" smtClean="0"/>
              <a:t>to another </a:t>
            </a:r>
            <a:r>
              <a:rPr lang="en-AU" sz="2200" b="1" u="sng" dirty="0" smtClean="0"/>
              <a:t>discerning </a:t>
            </a:r>
            <a:r>
              <a:rPr lang="en-AU" sz="2200" b="1" u="sng" dirty="0" smtClean="0">
                <a:solidFill>
                  <a:srgbClr val="0070C0"/>
                </a:solidFill>
              </a:rPr>
              <a:t>of spirits</a:t>
            </a:r>
            <a:r>
              <a:rPr lang="en-AU" sz="2200" dirty="0" smtClean="0"/>
              <a:t>; to another divers kinds of tongues; to another the interpretation of tongues:</a:t>
            </a:r>
          </a:p>
          <a:p>
            <a:pPr marL="633222" indent="-514350" fontAlgn="auto">
              <a:lnSpc>
                <a:spcPct val="120000"/>
              </a:lnSpc>
              <a:spcBef>
                <a:spcPts val="0"/>
              </a:spcBef>
              <a:spcAft>
                <a:spcPts val="0"/>
              </a:spcAft>
              <a:buClrTx/>
              <a:buFont typeface="Wingdings 2"/>
              <a:buNone/>
              <a:defRPr/>
            </a:pPr>
            <a:endParaRPr lang="en-AU" sz="900" dirty="0" smtClean="0">
              <a:solidFill>
                <a:srgbClr val="FF0000"/>
              </a:solidFill>
            </a:endParaRPr>
          </a:p>
          <a:p>
            <a:pPr marL="633222" indent="-514350" fontAlgn="auto">
              <a:lnSpc>
                <a:spcPct val="120000"/>
              </a:lnSpc>
              <a:spcBef>
                <a:spcPts val="0"/>
              </a:spcBef>
              <a:spcAft>
                <a:spcPts val="0"/>
              </a:spcAft>
              <a:buClrTx/>
              <a:buFont typeface="Wingdings 2"/>
              <a:buNone/>
              <a:defRPr/>
            </a:pPr>
            <a:r>
              <a:rPr lang="en-AU" sz="2400" dirty="0" smtClean="0">
                <a:solidFill>
                  <a:srgbClr val="FF0000"/>
                </a:solidFill>
              </a:rPr>
              <a:t>1.Tim.4:1 </a:t>
            </a:r>
            <a:r>
              <a:rPr lang="en-AU" sz="2400" dirty="0" smtClean="0"/>
              <a:t>Now </a:t>
            </a:r>
            <a:r>
              <a:rPr lang="en-AU" sz="2400" b="1" dirty="0" smtClean="0">
                <a:solidFill>
                  <a:srgbClr val="0070C0"/>
                </a:solidFill>
              </a:rPr>
              <a:t>the Spirit </a:t>
            </a:r>
            <a:r>
              <a:rPr lang="en-AU" sz="2400" dirty="0" err="1" smtClean="0"/>
              <a:t>speaketh</a:t>
            </a:r>
            <a:r>
              <a:rPr lang="en-AU" sz="2400" dirty="0" smtClean="0"/>
              <a:t> expressly, that in the latter times some shall depart from the faith, giving heed </a:t>
            </a:r>
            <a:r>
              <a:rPr lang="en-AU" sz="2400" u="sng" dirty="0" smtClean="0"/>
              <a:t>to </a:t>
            </a:r>
            <a:r>
              <a:rPr lang="en-AU" sz="2400" b="1" u="sng" dirty="0" smtClean="0">
                <a:solidFill>
                  <a:srgbClr val="0070C0"/>
                </a:solidFill>
              </a:rPr>
              <a:t>seducing spirits</a:t>
            </a:r>
            <a:r>
              <a:rPr lang="en-AU" sz="2400" dirty="0" smtClean="0"/>
              <a:t>, and doctrines of devils; </a:t>
            </a:r>
          </a:p>
        </p:txBody>
      </p:sp>
      <p:sp>
        <p:nvSpPr>
          <p:cNvPr id="4" name="Rectangle 3"/>
          <p:cNvSpPr/>
          <p:nvPr/>
        </p:nvSpPr>
        <p:spPr>
          <a:xfrm>
            <a:off x="8946232" y="6551966"/>
            <a:ext cx="98884"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Spirit of the Truth.</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a:bodyPr>
          <a:lstStyle/>
          <a:p>
            <a:pPr marL="633222" indent="-514350" fontAlgn="auto">
              <a:spcBef>
                <a:spcPts val="0"/>
              </a:spcBef>
              <a:spcAft>
                <a:spcPts val="0"/>
              </a:spcAft>
              <a:buClrTx/>
              <a:buFont typeface="Wingdings 2"/>
              <a:buNone/>
              <a:defRPr/>
            </a:pPr>
            <a:endParaRPr lang="en-US" sz="2600" dirty="0" smtClean="0">
              <a:solidFill>
                <a:srgbClr val="0070C0"/>
              </a:solidFill>
            </a:endParaRPr>
          </a:p>
          <a:p>
            <a:pPr marL="633222" indent="-514350" fontAlgn="auto">
              <a:spcBef>
                <a:spcPts val="0"/>
              </a:spcBef>
              <a:spcAft>
                <a:spcPts val="0"/>
              </a:spcAft>
              <a:buClrTx/>
              <a:buFont typeface="Wingdings 2"/>
              <a:buNone/>
              <a:defRPr/>
            </a:pPr>
            <a:r>
              <a:rPr lang="en-US" sz="2800" dirty="0" smtClean="0">
                <a:solidFill>
                  <a:srgbClr val="0070C0"/>
                </a:solidFill>
              </a:rPr>
              <a:t>“A man may be a theologian profoundly skilled in all the questions of ‘divinity’; he may be well versed in the mythology of the heathen world; be able to speak all languages of the nations; c0mpute the distances  of orb to orb, and weigh them in the scales of rigid calculation; he may know all science and be able to solve all mysteries, - </a:t>
            </a:r>
            <a:r>
              <a:rPr lang="en-US" sz="2800" b="1" u="sng" dirty="0" smtClean="0">
                <a:solidFill>
                  <a:srgbClr val="0070C0"/>
                </a:solidFill>
              </a:rPr>
              <a:t>but if, with all this, he be ignorant of “the things of the spirit”; if he know not the true meaning of the Bible; he </a:t>
            </a:r>
            <a:r>
              <a:rPr lang="en-US" sz="2800" b="1" u="sng" dirty="0" err="1" smtClean="0">
                <a:solidFill>
                  <a:srgbClr val="0070C0"/>
                </a:solidFill>
              </a:rPr>
              <a:t>seemeth</a:t>
            </a:r>
            <a:r>
              <a:rPr lang="en-US" sz="2800" b="1" u="sng" dirty="0" smtClean="0">
                <a:solidFill>
                  <a:srgbClr val="0070C0"/>
                </a:solidFill>
              </a:rPr>
              <a:t> only to be wise, while he is, in fact, a fool</a:t>
            </a:r>
            <a:r>
              <a:rPr lang="en-US" sz="2800" b="1" dirty="0" smtClean="0">
                <a:solidFill>
                  <a:srgbClr val="0070C0"/>
                </a:solidFill>
              </a:rPr>
              <a:t>.</a:t>
            </a:r>
            <a:r>
              <a:rPr lang="en-US" sz="2800" dirty="0" smtClean="0">
                <a:solidFill>
                  <a:srgbClr val="0070C0"/>
                </a:solidFill>
              </a:rPr>
              <a:t>  </a:t>
            </a:r>
            <a:r>
              <a:rPr lang="en-US" sz="2800" dirty="0" err="1" smtClean="0"/>
              <a:t>Elpis</a:t>
            </a:r>
            <a:r>
              <a:rPr lang="en-US" sz="2800" dirty="0" smtClean="0"/>
              <a:t> Israel – Page 3.</a:t>
            </a:r>
          </a:p>
        </p:txBody>
      </p:sp>
    </p:spTree>
    <p:extLst>
      <p:ext uri="{BB962C8B-B14F-4D97-AF65-F5344CB8AC3E}">
        <p14:creationId xmlns:p14="http://schemas.microsoft.com/office/powerpoint/2010/main" val="3017464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36496" cy="1340768"/>
          </a:xfrm>
        </p:spPr>
        <p:txBody>
          <a:bodyPr>
            <a:normAutofit fontScale="90000"/>
          </a:bodyPr>
          <a:lstStyle/>
          <a:p>
            <a:pPr fontAlgn="auto">
              <a:spcAft>
                <a:spcPts val="0"/>
              </a:spcAft>
              <a:defRPr/>
            </a:pPr>
            <a:r>
              <a:rPr lang="en-US" sz="4600" dirty="0" smtClean="0">
                <a:solidFill>
                  <a:schemeClr val="accent1">
                    <a:satMod val="150000"/>
                  </a:schemeClr>
                </a:solidFill>
              </a:rPr>
              <a:t>Our Faith is essential to overcoming.</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633222" indent="-514350" fontAlgn="auto">
              <a:spcBef>
                <a:spcPts val="0"/>
              </a:spcBef>
              <a:spcAft>
                <a:spcPts val="0"/>
              </a:spcAft>
              <a:buClrTx/>
              <a:buFont typeface="Wingdings 2"/>
              <a:buNone/>
              <a:defRPr/>
            </a:pPr>
            <a:r>
              <a:rPr lang="en-US" sz="2600" b="1" dirty="0" smtClean="0"/>
              <a:t>Our victory over the flesh is based on God’s work in Christ, </a:t>
            </a:r>
            <a:r>
              <a:rPr lang="en-US" sz="2600" b="1" u="sng" dirty="0" smtClean="0">
                <a:solidFill>
                  <a:schemeClr val="accent4">
                    <a:lumMod val="75000"/>
                  </a:schemeClr>
                </a:solidFill>
              </a:rPr>
              <a:t>and is powered by our Faith</a:t>
            </a:r>
            <a:r>
              <a:rPr lang="en-US" sz="2600" b="1" dirty="0" smtClean="0"/>
              <a:t> in what God accomplished in his son. (God’s grace is outworked in us).  </a:t>
            </a:r>
          </a:p>
          <a:p>
            <a:pPr marL="633222" indent="-514350" fontAlgn="auto">
              <a:spcBef>
                <a:spcPts val="0"/>
              </a:spcBef>
              <a:spcAft>
                <a:spcPts val="0"/>
              </a:spcAft>
              <a:buClrTx/>
              <a:buFont typeface="Wingdings 2"/>
              <a:buNone/>
              <a:defRPr/>
            </a:pPr>
            <a:endParaRPr lang="en-US" sz="1000" dirty="0">
              <a:solidFill>
                <a:srgbClr val="FF0000"/>
              </a:solidFill>
            </a:endParaRPr>
          </a:p>
          <a:p>
            <a:pPr marL="633222" indent="-514350" fontAlgn="auto">
              <a:spcBef>
                <a:spcPts val="0"/>
              </a:spcBef>
              <a:spcAft>
                <a:spcPts val="0"/>
              </a:spcAft>
              <a:buClrTx/>
              <a:buFont typeface="Wingdings 2"/>
              <a:buNone/>
              <a:defRPr/>
            </a:pPr>
            <a:r>
              <a:rPr lang="en-US" sz="2800" b="1" dirty="0" smtClean="0">
                <a:solidFill>
                  <a:srgbClr val="FF0000"/>
                </a:solidFill>
              </a:rPr>
              <a:t>Col.2:12</a:t>
            </a:r>
            <a:r>
              <a:rPr lang="en-US" sz="2800" dirty="0" smtClean="0">
                <a:solidFill>
                  <a:srgbClr val="FF0000"/>
                </a:solidFill>
              </a:rPr>
              <a:t>  </a:t>
            </a:r>
            <a:r>
              <a:rPr lang="en-US" sz="2800" b="1" u="sng" dirty="0" smtClean="0"/>
              <a:t>Buried with him in baptism</a:t>
            </a:r>
            <a:r>
              <a:rPr lang="en-US" sz="2800" dirty="0" smtClean="0"/>
              <a:t>, wherein also </a:t>
            </a:r>
            <a:r>
              <a:rPr lang="en-US" sz="3500" b="1" u="sng" dirty="0" smtClean="0"/>
              <a:t>ye are risen with him</a:t>
            </a:r>
            <a:r>
              <a:rPr lang="en-US" sz="3500" dirty="0" smtClean="0">
                <a:solidFill>
                  <a:srgbClr val="0070C0"/>
                </a:solidFill>
              </a:rPr>
              <a:t> </a:t>
            </a:r>
            <a:r>
              <a:rPr lang="en-US" sz="3500" b="1" u="sng" dirty="0" smtClean="0">
                <a:solidFill>
                  <a:schemeClr val="accent4">
                    <a:lumMod val="75000"/>
                  </a:schemeClr>
                </a:solidFill>
              </a:rPr>
              <a:t>through faith </a:t>
            </a:r>
            <a:r>
              <a:rPr lang="en-US" sz="3500" b="1" u="sng" dirty="0" smtClean="0"/>
              <a:t>of the operation of God</a:t>
            </a:r>
            <a:r>
              <a:rPr lang="en-US" sz="2800" dirty="0" smtClean="0"/>
              <a:t>, who hath raised him from the dead.” 		</a:t>
            </a:r>
            <a:endParaRPr lang="en-US" sz="2800" dirty="0" smtClean="0">
              <a:solidFill>
                <a:srgbClr val="FF0000"/>
              </a:solidFill>
            </a:endParaRPr>
          </a:p>
          <a:p>
            <a:pPr marL="633222" indent="-514350" fontAlgn="auto">
              <a:spcBef>
                <a:spcPts val="0"/>
              </a:spcBef>
              <a:spcAft>
                <a:spcPts val="0"/>
              </a:spcAft>
              <a:buClrTx/>
              <a:buFont typeface="Wingdings 2"/>
              <a:buNone/>
              <a:defRPr/>
            </a:pPr>
            <a:endParaRPr lang="en-US" sz="1000" dirty="0" smtClean="0">
              <a:solidFill>
                <a:srgbClr val="FF0000"/>
              </a:solidFill>
            </a:endParaRPr>
          </a:p>
          <a:p>
            <a:pPr marL="633222" indent="-514350" fontAlgn="auto">
              <a:spcBef>
                <a:spcPts val="0"/>
              </a:spcBef>
              <a:spcAft>
                <a:spcPts val="0"/>
              </a:spcAft>
              <a:buClrTx/>
              <a:buFont typeface="Wingdings 2"/>
              <a:buNone/>
              <a:defRPr/>
            </a:pPr>
            <a:r>
              <a:rPr lang="en-US" sz="2800" b="1" dirty="0" smtClean="0">
                <a:solidFill>
                  <a:srgbClr val="FF0000"/>
                </a:solidFill>
              </a:rPr>
              <a:t>Eph.3:17-19</a:t>
            </a:r>
            <a:r>
              <a:rPr lang="en-US" sz="2800" dirty="0" smtClean="0">
                <a:solidFill>
                  <a:srgbClr val="FF0000"/>
                </a:solidFill>
              </a:rPr>
              <a:t>  </a:t>
            </a:r>
            <a:r>
              <a:rPr lang="en-US" sz="2800" dirty="0" smtClean="0"/>
              <a:t>“</a:t>
            </a:r>
            <a:r>
              <a:rPr lang="en-US" sz="2800" b="1" u="sng" dirty="0" smtClean="0"/>
              <a:t>That Christ may dwell in your heart </a:t>
            </a:r>
            <a:r>
              <a:rPr lang="en-US" sz="3500" b="1" u="sng" dirty="0" smtClean="0">
                <a:solidFill>
                  <a:schemeClr val="accent4">
                    <a:lumMod val="75000"/>
                  </a:schemeClr>
                </a:solidFill>
              </a:rPr>
              <a:t>by faith</a:t>
            </a:r>
            <a:r>
              <a:rPr lang="en-US" sz="2800" dirty="0" smtClean="0"/>
              <a:t>: that ye being rooted and grounded in love.”</a:t>
            </a:r>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r>
              <a:rPr lang="en-US" sz="3100" b="1" dirty="0" smtClean="0">
                <a:solidFill>
                  <a:srgbClr val="FF0000"/>
                </a:solidFill>
              </a:rPr>
              <a:t>1.John.5:4</a:t>
            </a:r>
            <a:r>
              <a:rPr lang="en-US" sz="3100" dirty="0" smtClean="0"/>
              <a:t> For </a:t>
            </a:r>
            <a:r>
              <a:rPr lang="en-US" sz="3100" dirty="0"/>
              <a:t>whatsoever </a:t>
            </a:r>
            <a:r>
              <a:rPr lang="en-US" sz="3100" b="1" u="sng" dirty="0"/>
              <a:t>is born of God</a:t>
            </a:r>
            <a:r>
              <a:rPr lang="en-US" sz="3100" b="1" dirty="0"/>
              <a:t> </a:t>
            </a:r>
            <a:r>
              <a:rPr lang="en-US" sz="3100" dirty="0" err="1"/>
              <a:t>overcometh</a:t>
            </a:r>
            <a:r>
              <a:rPr lang="en-US" sz="3100" dirty="0"/>
              <a:t> the world: and </a:t>
            </a:r>
            <a:r>
              <a:rPr lang="en-US" sz="3100" b="1" u="sng" dirty="0"/>
              <a:t>this is the victory that </a:t>
            </a:r>
            <a:r>
              <a:rPr lang="en-US" sz="3100" b="1" u="sng" dirty="0" err="1"/>
              <a:t>overcometh</a:t>
            </a:r>
            <a:r>
              <a:rPr lang="en-US" sz="3100" b="1" u="sng" dirty="0"/>
              <a:t> the world</a:t>
            </a:r>
            <a:r>
              <a:rPr lang="en-US" sz="3100" u="sng" dirty="0"/>
              <a:t>, </a:t>
            </a:r>
            <a:r>
              <a:rPr lang="en-US" sz="3100" b="1" i="1" u="sng" dirty="0">
                <a:solidFill>
                  <a:schemeClr val="accent4">
                    <a:lumMod val="75000"/>
                  </a:schemeClr>
                </a:solidFill>
              </a:rPr>
              <a:t>even</a:t>
            </a:r>
            <a:r>
              <a:rPr lang="en-US" sz="3100" b="1" u="sng" dirty="0">
                <a:solidFill>
                  <a:schemeClr val="accent4">
                    <a:lumMod val="75000"/>
                  </a:schemeClr>
                </a:solidFill>
              </a:rPr>
              <a:t> our faith</a:t>
            </a:r>
            <a:r>
              <a:rPr lang="en-US" sz="3100" dirty="0"/>
              <a:t>. </a:t>
            </a:r>
            <a:endParaRPr lang="en-US" sz="3100" dirty="0" smtClean="0"/>
          </a:p>
          <a:p>
            <a:pPr marL="633222" indent="-514350" fontAlgn="auto">
              <a:spcBef>
                <a:spcPts val="0"/>
              </a:spcBef>
              <a:spcAft>
                <a:spcPts val="0"/>
              </a:spcAft>
              <a:buClrTx/>
              <a:buFont typeface="Wingdings 2"/>
              <a:buNone/>
              <a:defRPr/>
            </a:pPr>
            <a:endParaRPr lang="en-US" sz="1000" dirty="0" smtClean="0">
              <a:solidFill>
                <a:srgbClr val="FF0000"/>
              </a:solidFill>
            </a:endParaRPr>
          </a:p>
          <a:p>
            <a:pPr marL="633222" indent="-514350" fontAlgn="auto">
              <a:spcBef>
                <a:spcPts val="0"/>
              </a:spcBef>
              <a:spcAft>
                <a:spcPts val="0"/>
              </a:spcAft>
              <a:buClrTx/>
              <a:buFont typeface="Wingdings 2"/>
              <a:buNone/>
              <a:defRPr/>
            </a:pPr>
            <a:r>
              <a:rPr lang="en-US" sz="2800" dirty="0" smtClean="0">
                <a:solidFill>
                  <a:srgbClr val="0070C0"/>
                </a:solidFill>
              </a:rPr>
              <a:t>These references show the vital function &amp; importance of faith. </a:t>
            </a:r>
          </a:p>
          <a:p>
            <a:pPr marL="633222" indent="-514350" fontAlgn="auto">
              <a:spcBef>
                <a:spcPts val="0"/>
              </a:spcBef>
              <a:spcAft>
                <a:spcPts val="0"/>
              </a:spcAft>
              <a:buClrTx/>
              <a:buFont typeface="Wingdings 2"/>
              <a:buNone/>
              <a:defRPr/>
            </a:pPr>
            <a:endParaRPr lang="en-US" sz="1100" b="1" dirty="0" smtClean="0">
              <a:solidFill>
                <a:srgbClr val="0070C0"/>
              </a:solidFill>
            </a:endParaRPr>
          </a:p>
          <a:p>
            <a:pPr marL="633222" indent="-514350" fontAlgn="auto">
              <a:spcBef>
                <a:spcPts val="0"/>
              </a:spcBef>
              <a:spcAft>
                <a:spcPts val="0"/>
              </a:spcAft>
              <a:buClrTx/>
              <a:defRPr/>
            </a:pPr>
            <a:r>
              <a:rPr lang="en-US" sz="2800" b="1" dirty="0" smtClean="0">
                <a:solidFill>
                  <a:srgbClr val="0070C0"/>
                </a:solidFill>
              </a:rPr>
              <a:t>It is </a:t>
            </a:r>
            <a:r>
              <a:rPr lang="en-US" sz="3600" b="1" u="sng" dirty="0" smtClean="0">
                <a:solidFill>
                  <a:schemeClr val="accent4">
                    <a:lumMod val="75000"/>
                  </a:schemeClr>
                </a:solidFill>
              </a:rPr>
              <a:t>our faith </a:t>
            </a:r>
            <a:r>
              <a:rPr lang="en-US" sz="2800" b="1" dirty="0" smtClean="0">
                <a:solidFill>
                  <a:srgbClr val="0070C0"/>
                </a:solidFill>
              </a:rPr>
              <a:t>in God that allows God to dwell and work in us, because we of our own freewill invite him into our lives</a:t>
            </a:r>
            <a:r>
              <a:rPr lang="en-US" sz="2800" dirty="0" smtClean="0">
                <a:solidFill>
                  <a:srgbClr val="0070C0"/>
                </a:solidFill>
              </a:rPr>
              <a:t>. </a:t>
            </a:r>
          </a:p>
          <a:p>
            <a:pPr marL="633222" indent="-514350" fontAlgn="auto">
              <a:spcBef>
                <a:spcPts val="0"/>
              </a:spcBef>
              <a:spcAft>
                <a:spcPts val="0"/>
              </a:spcAft>
              <a:buClrTx/>
              <a:defRPr/>
            </a:pPr>
            <a:r>
              <a:rPr lang="en-US" sz="2800" dirty="0" smtClean="0">
                <a:solidFill>
                  <a:srgbClr val="0070C0"/>
                </a:solidFill>
              </a:rPr>
              <a:t>God allows us free will in the choice, &amp; does not compel us.</a:t>
            </a:r>
            <a:endParaRPr lang="en-US" sz="1000" dirty="0" smtClean="0">
              <a:solidFill>
                <a:srgbClr val="0070C0"/>
              </a:solidFill>
            </a:endParaRPr>
          </a:p>
          <a:p>
            <a:pPr marL="633222" indent="-514350" fontAlgn="auto">
              <a:spcBef>
                <a:spcPts val="0"/>
              </a:spcBef>
              <a:spcAft>
                <a:spcPts val="0"/>
              </a:spcAft>
              <a:buClrTx/>
              <a:defRPr/>
            </a:pPr>
            <a:r>
              <a:rPr lang="en-US" sz="2800" dirty="0" smtClean="0">
                <a:solidFill>
                  <a:srgbClr val="0070C0"/>
                </a:solidFill>
              </a:rPr>
              <a:t>That is why; Without faith, it is impossible to please God  </a:t>
            </a:r>
            <a:r>
              <a:rPr lang="en-US" sz="2800" dirty="0" smtClean="0">
                <a:solidFill>
                  <a:srgbClr val="FF0000"/>
                </a:solidFill>
              </a:rPr>
              <a:t>Heb.11:6. </a:t>
            </a:r>
          </a:p>
          <a:p>
            <a:pPr marL="633222" indent="-514350" fontAlgn="auto">
              <a:spcBef>
                <a:spcPts val="0"/>
              </a:spcBef>
              <a:spcAft>
                <a:spcPts val="0"/>
              </a:spcAft>
              <a:buClrTx/>
              <a:defRPr/>
            </a:pPr>
            <a:r>
              <a:rPr lang="en-US" sz="2800" dirty="0" smtClean="0">
                <a:solidFill>
                  <a:srgbClr val="0070C0"/>
                </a:solidFill>
              </a:rPr>
              <a:t>It is also why and </a:t>
            </a:r>
            <a:r>
              <a:rPr lang="en-US" sz="2800" b="1" dirty="0" smtClean="0">
                <a:solidFill>
                  <a:srgbClr val="0070C0"/>
                </a:solidFill>
              </a:rPr>
              <a:t>how</a:t>
            </a:r>
            <a:r>
              <a:rPr lang="en-US" sz="2800" dirty="0" smtClean="0">
                <a:solidFill>
                  <a:srgbClr val="0070C0"/>
                </a:solidFill>
              </a:rPr>
              <a:t> Faith in Christ works, or operates in us to save us from the law of sin and death. </a:t>
            </a:r>
            <a:r>
              <a:rPr lang="en-US" sz="2800" b="1" u="sng" dirty="0" smtClean="0">
                <a:solidFill>
                  <a:srgbClr val="0070C0"/>
                </a:solidFill>
              </a:rPr>
              <a:t>It all begins with crucifying the flesh</a:t>
            </a:r>
            <a:r>
              <a:rPr lang="en-US" sz="2800" dirty="0" smtClean="0">
                <a:solidFill>
                  <a:srgbClr val="0070C0"/>
                </a:solidFill>
              </a:rPr>
              <a:t>.</a:t>
            </a:r>
          </a:p>
        </p:txBody>
      </p:sp>
    </p:spTree>
    <p:extLst>
      <p:ext uri="{BB962C8B-B14F-4D97-AF65-F5344CB8AC3E}">
        <p14:creationId xmlns:p14="http://schemas.microsoft.com/office/powerpoint/2010/main" val="15112312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fade">
                                      <p:cBhvr>
                                        <p:cTn id="34" dur="500"/>
                                        <p:tgtEl>
                                          <p:spTgt spid="3">
                                            <p:txEl>
                                              <p:pRg st="12" end="12"/>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Effect transition="in" filter="fade">
                                      <p:cBhvr>
                                        <p:cTn id="3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96"/>
            <a:ext cx="9036496" cy="1340768"/>
          </a:xfrm>
        </p:spPr>
        <p:txBody>
          <a:bodyPr>
            <a:normAutofit/>
          </a:bodyPr>
          <a:lstStyle/>
          <a:p>
            <a:pPr fontAlgn="auto">
              <a:spcAft>
                <a:spcPts val="0"/>
              </a:spcAft>
              <a:defRPr/>
            </a:pPr>
            <a:r>
              <a:rPr lang="en-US" sz="4600" dirty="0">
                <a:solidFill>
                  <a:schemeClr val="accent1">
                    <a:satMod val="150000"/>
                  </a:schemeClr>
                </a:solidFill>
              </a:rPr>
              <a:t>Summary – Study </a:t>
            </a:r>
            <a:r>
              <a:rPr lang="en-US" sz="4600" dirty="0" smtClean="0">
                <a:solidFill>
                  <a:schemeClr val="accent1">
                    <a:satMod val="150000"/>
                  </a:schemeClr>
                </a:solidFill>
              </a:rPr>
              <a:t>3</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a:bodyPr>
          <a:lstStyle/>
          <a:p>
            <a:pPr marL="633222" indent="-514350" fontAlgn="auto">
              <a:spcBef>
                <a:spcPts val="0"/>
              </a:spcBef>
              <a:spcAft>
                <a:spcPts val="0"/>
              </a:spcAft>
              <a:buClrTx/>
              <a:buFont typeface="Wingdings 2"/>
              <a:buNone/>
              <a:defRPr/>
            </a:pPr>
            <a:r>
              <a:rPr lang="en-US" sz="2200" dirty="0" smtClean="0">
                <a:solidFill>
                  <a:srgbClr val="0070C0"/>
                </a:solidFill>
              </a:rPr>
              <a:t>In this study we have covered the following information -</a:t>
            </a:r>
          </a:p>
          <a:p>
            <a:pPr marL="633222" indent="-514350" fontAlgn="auto">
              <a:spcBef>
                <a:spcPts val="0"/>
              </a:spcBef>
              <a:spcAft>
                <a:spcPts val="0"/>
              </a:spcAft>
              <a:buClrTx/>
              <a:buFont typeface="Wingdings" panose="05000000000000000000" pitchFamily="2" charset="2"/>
              <a:buChar char="Ø"/>
              <a:defRPr/>
            </a:pPr>
            <a:r>
              <a:rPr lang="en-US" sz="2200" dirty="0" smtClean="0"/>
              <a:t>The path to life is through death.</a:t>
            </a:r>
          </a:p>
          <a:p>
            <a:pPr marL="633222" indent="-514350" fontAlgn="auto">
              <a:spcBef>
                <a:spcPts val="0"/>
              </a:spcBef>
              <a:spcAft>
                <a:spcPts val="0"/>
              </a:spcAft>
              <a:buClrTx/>
              <a:buFont typeface="Wingdings" panose="05000000000000000000" pitchFamily="2" charset="2"/>
              <a:buChar char="Ø"/>
              <a:defRPr/>
            </a:pPr>
            <a:r>
              <a:rPr lang="en-US" sz="2200" dirty="0" smtClean="0"/>
              <a:t>That is, death to the flesh &amp; its products – i.e. the whole person.</a:t>
            </a:r>
          </a:p>
          <a:p>
            <a:pPr marL="633222" indent="-514350" fontAlgn="auto">
              <a:spcBef>
                <a:spcPts val="0"/>
              </a:spcBef>
              <a:spcAft>
                <a:spcPts val="0"/>
              </a:spcAft>
              <a:buClrTx/>
              <a:buFont typeface="Wingdings" panose="05000000000000000000" pitchFamily="2" charset="2"/>
              <a:buChar char="Ø"/>
              <a:defRPr/>
            </a:pPr>
            <a:r>
              <a:rPr lang="en-US" sz="2200" dirty="0" smtClean="0"/>
              <a:t>The flesh refers to out default sinful condition, that is capable of thinking only upon the selfish plane.</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To overcome the flesh, we must manifest the spirit, or words &amp; thinking that are from God</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We must also understand and appreciate the vital importance of Divine Revelation to give us essential information if we are to walk with God.</a:t>
            </a:r>
          </a:p>
          <a:p>
            <a:pPr marL="633222" indent="-514350" fontAlgn="auto">
              <a:spcBef>
                <a:spcPts val="0"/>
              </a:spcBef>
              <a:spcAft>
                <a:spcPts val="0"/>
              </a:spcAft>
              <a:buClrTx/>
              <a:buFont typeface="Wingdings" panose="05000000000000000000" pitchFamily="2" charset="2"/>
              <a:buChar char="Ø"/>
              <a:defRPr/>
            </a:pPr>
            <a:r>
              <a:rPr lang="en-US" sz="2200" dirty="0" smtClean="0"/>
              <a:t>Be careful of what you believe, as beliefs are very powerful things. Knowledge produces faith, and faith produces actions &amp; behavior.</a:t>
            </a:r>
          </a:p>
          <a:p>
            <a:pPr marL="633222" indent="-514350" fontAlgn="auto">
              <a:spcBef>
                <a:spcPts val="0"/>
              </a:spcBef>
              <a:spcAft>
                <a:spcPts val="0"/>
              </a:spcAft>
              <a:buClrTx/>
              <a:buFont typeface="Wingdings" panose="05000000000000000000" pitchFamily="2" charset="2"/>
              <a:buChar char="Ø"/>
              <a:defRPr/>
            </a:pPr>
            <a:r>
              <a:rPr lang="en-US" sz="2200" dirty="0" smtClean="0"/>
              <a:t>If we walk in the truth, then expect trials. In fact, both expect them and embrace them.</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Faith on our part is how we allow and invite God to work in us.</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Beware of False spirits, which alone deceive.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0"/>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1371131032"/>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8077200" cy="1928826"/>
          </a:xfrm>
        </p:spPr>
        <p:txBody>
          <a:bodyPr>
            <a:noAutofit/>
          </a:bodyPr>
          <a:lstStyle/>
          <a:p>
            <a:pPr algn="ctr" fontAlgn="auto">
              <a:spcAft>
                <a:spcPts val="0"/>
              </a:spcAft>
              <a:defRPr/>
            </a:pPr>
            <a:r>
              <a:rPr lang="en-US" sz="6000" dirty="0" smtClean="0">
                <a:solidFill>
                  <a:schemeClr val="accent1">
                    <a:satMod val="150000"/>
                  </a:schemeClr>
                </a:solidFill>
              </a:rPr>
              <a:t>The Unique Teachings of the Truth</a:t>
            </a:r>
            <a:endParaRPr lang="en-US" sz="6000" dirty="0">
              <a:solidFill>
                <a:schemeClr val="accent1">
                  <a:satMod val="150000"/>
                </a:schemeClr>
              </a:solidFill>
            </a:endParaRPr>
          </a:p>
        </p:txBody>
      </p:sp>
      <p:sp>
        <p:nvSpPr>
          <p:cNvPr id="4" name="Title 1"/>
          <p:cNvSpPr txBox="1">
            <a:spLocks/>
          </p:cNvSpPr>
          <p:nvPr/>
        </p:nvSpPr>
        <p:spPr>
          <a:xfrm>
            <a:off x="0" y="5143488"/>
            <a:ext cx="9144000" cy="171451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600" b="1" dirty="0">
                <a:solidFill>
                  <a:schemeClr val="accent1">
                    <a:satMod val="150000"/>
                  </a:schemeClr>
                </a:solidFill>
                <a:latin typeface="+mn-lt"/>
                <a:cs typeface="+mn-cs"/>
              </a:rPr>
              <a:t>What is “The Truth”?</a:t>
            </a:r>
          </a:p>
          <a:p>
            <a:pPr algn="ctr" fontAlgn="auto">
              <a:spcAft>
                <a:spcPts val="0"/>
              </a:spcAft>
              <a:defRPr/>
            </a:pPr>
            <a:r>
              <a:rPr lang="en-US" sz="3600" b="1" dirty="0">
                <a:solidFill>
                  <a:schemeClr val="accent1">
                    <a:satMod val="150000"/>
                  </a:schemeClr>
                </a:solidFill>
                <a:latin typeface="+mn-lt"/>
                <a:cs typeface="+mn-cs"/>
              </a:rPr>
              <a:t>Does it matter what we believe or do ?</a:t>
            </a:r>
          </a:p>
          <a:p>
            <a:pPr algn="ctr" fontAlgn="auto">
              <a:spcAft>
                <a:spcPts val="0"/>
              </a:spcAft>
              <a:defRPr/>
            </a:pPr>
            <a:r>
              <a:rPr lang="en-US" sz="3600" b="1" dirty="0" smtClean="0">
                <a:solidFill>
                  <a:schemeClr val="accent1">
                    <a:satMod val="150000"/>
                  </a:schemeClr>
                </a:solidFill>
                <a:latin typeface="+mn-lt"/>
                <a:cs typeface="+mn-cs"/>
              </a:rPr>
              <a:t>How should </a:t>
            </a:r>
            <a:r>
              <a:rPr lang="en-US" sz="3600" b="1" dirty="0">
                <a:solidFill>
                  <a:schemeClr val="accent1">
                    <a:satMod val="150000"/>
                  </a:schemeClr>
                </a:solidFill>
                <a:latin typeface="+mn-lt"/>
                <a:cs typeface="+mn-cs"/>
              </a:rPr>
              <a:t>“the truth” </a:t>
            </a:r>
            <a:r>
              <a:rPr lang="en-US" sz="3600" b="1" dirty="0" smtClean="0">
                <a:solidFill>
                  <a:schemeClr val="accent1">
                    <a:satMod val="150000"/>
                  </a:schemeClr>
                </a:solidFill>
                <a:latin typeface="+mn-lt"/>
                <a:cs typeface="+mn-cs"/>
              </a:rPr>
              <a:t>affect </a:t>
            </a:r>
            <a:r>
              <a:rPr lang="en-US" sz="3600" b="1" dirty="0">
                <a:solidFill>
                  <a:schemeClr val="accent1">
                    <a:satMod val="150000"/>
                  </a:schemeClr>
                </a:solidFill>
                <a:latin typeface="+mn-lt"/>
                <a:cs typeface="+mn-cs"/>
              </a:rPr>
              <a:t>us ?</a:t>
            </a:r>
          </a:p>
        </p:txBody>
      </p:sp>
      <p:sp>
        <p:nvSpPr>
          <p:cNvPr id="5" name="Title 1"/>
          <p:cNvSpPr txBox="1">
            <a:spLocks/>
          </p:cNvSpPr>
          <p:nvPr/>
        </p:nvSpPr>
        <p:spPr>
          <a:xfrm>
            <a:off x="2714612" y="3929066"/>
            <a:ext cx="3357586" cy="857256"/>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200" b="1" dirty="0">
                <a:solidFill>
                  <a:schemeClr val="accent1">
                    <a:satMod val="150000"/>
                  </a:schemeClr>
                </a:solidFill>
                <a:latin typeface="+mj-lt"/>
                <a:ea typeface="+mj-ea"/>
                <a:cs typeface="+mj-cs"/>
              </a:rPr>
              <a:t>Study 4 of 5</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dirty="0" smtClean="0">
                <a:solidFill>
                  <a:schemeClr val="accent1">
                    <a:satMod val="150000"/>
                  </a:schemeClr>
                </a:solidFill>
              </a:rPr>
              <a:t>The Unique Teachings of the Truth. </a:t>
            </a:r>
            <a:br>
              <a:rPr lang="en-US" sz="3600" dirty="0" smtClean="0">
                <a:solidFill>
                  <a:schemeClr val="accent1">
                    <a:satMod val="150000"/>
                  </a:schemeClr>
                </a:solidFill>
              </a:rPr>
            </a:br>
            <a:r>
              <a:rPr lang="en-US" sz="3600" dirty="0" smtClean="0">
                <a:solidFill>
                  <a:schemeClr val="accent1">
                    <a:satMod val="150000"/>
                  </a:schemeClr>
                </a:solidFill>
              </a:rPr>
              <a:t>Basic Overview</a:t>
            </a:r>
            <a:endParaRPr lang="en-US" sz="3600" dirty="0">
              <a:solidFill>
                <a:schemeClr val="accent1">
                  <a:satMod val="150000"/>
                </a:schemeClr>
              </a:solidFill>
            </a:endParaRPr>
          </a:p>
        </p:txBody>
      </p:sp>
      <p:sp>
        <p:nvSpPr>
          <p:cNvPr id="3" name="Content Placeholder 2"/>
          <p:cNvSpPr>
            <a:spLocks noGrp="1"/>
          </p:cNvSpPr>
          <p:nvPr>
            <p:ph idx="1"/>
          </p:nvPr>
        </p:nvSpPr>
        <p:spPr>
          <a:xfrm>
            <a:off x="0" y="1571625"/>
            <a:ext cx="9144000" cy="5143500"/>
          </a:xfrm>
        </p:spPr>
        <p:txBody>
          <a:bodyPr/>
          <a:lstStyle/>
          <a:p>
            <a:pPr marL="631825" indent="-514350">
              <a:lnSpc>
                <a:spcPct val="120000"/>
              </a:lnSpc>
              <a:buClrTx/>
              <a:buFont typeface="Corbel" pitchFamily="34" charset="0"/>
              <a:buAutoNum type="arabicPeriod"/>
            </a:pPr>
            <a:r>
              <a:rPr lang="en-US" sz="2800" dirty="0" smtClean="0">
                <a:solidFill>
                  <a:srgbClr val="0070C0"/>
                </a:solidFill>
              </a:rPr>
              <a:t>What do we mean by “The Truth”.</a:t>
            </a:r>
          </a:p>
          <a:p>
            <a:pPr marL="631825" indent="-514350">
              <a:lnSpc>
                <a:spcPct val="120000"/>
              </a:lnSpc>
              <a:buClrTx/>
              <a:buFont typeface="Corbel" pitchFamily="34" charset="0"/>
              <a:buAutoNum type="arabicPeriod"/>
            </a:pPr>
            <a:endParaRPr lang="en-US" sz="2800" dirty="0" smtClean="0"/>
          </a:p>
          <a:p>
            <a:pPr marL="631825" indent="-514350">
              <a:lnSpc>
                <a:spcPct val="120000"/>
              </a:lnSpc>
              <a:buClrTx/>
              <a:buFont typeface="Corbel" pitchFamily="34" charset="0"/>
              <a:buAutoNum type="arabicPeriod"/>
            </a:pPr>
            <a:r>
              <a:rPr lang="en-US" sz="2800" dirty="0" smtClean="0">
                <a:solidFill>
                  <a:srgbClr val="0070C0"/>
                </a:solidFill>
              </a:rPr>
              <a:t>What are Core Beliefs &amp; Does it really matter.</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Flesh and the Spirit</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b="1" dirty="0" smtClean="0">
                <a:solidFill>
                  <a:srgbClr val="0070C0"/>
                </a:solidFill>
              </a:rPr>
              <a:t>The Spirit of  God – How God works.</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God Dwelling with &amp; in Us – God’s Purpose in Creation.</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God Works in us by His Spirit.</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70000" lnSpcReduction="20000"/>
          </a:bodyPr>
          <a:lstStyle/>
          <a:p>
            <a:pPr marL="633222" indent="-514350" fontAlgn="auto">
              <a:spcBef>
                <a:spcPts val="0"/>
              </a:spcBef>
              <a:spcAft>
                <a:spcPts val="0"/>
              </a:spcAft>
              <a:buClrTx/>
              <a:buFont typeface="Wingdings 2"/>
              <a:buNone/>
              <a:defRPr/>
            </a:pPr>
            <a:r>
              <a:rPr lang="en-US" sz="2400" dirty="0" smtClean="0">
                <a:solidFill>
                  <a:srgbClr val="FF0000"/>
                </a:solidFill>
              </a:rPr>
              <a:t>Rom.8:6-10    </a:t>
            </a:r>
            <a:r>
              <a:rPr lang="en-US" sz="2400" dirty="0" smtClean="0">
                <a:solidFill>
                  <a:schemeClr val="tx1">
                    <a:lumMod val="50000"/>
                    <a:lumOff val="50000"/>
                  </a:schemeClr>
                </a:solidFill>
              </a:rPr>
              <a:t>“For to be carnally minded is death; but to be </a:t>
            </a:r>
            <a:r>
              <a:rPr lang="en-US" sz="2400" b="1" dirty="0" smtClean="0">
                <a:solidFill>
                  <a:schemeClr val="tx1">
                    <a:lumMod val="50000"/>
                    <a:lumOff val="50000"/>
                  </a:schemeClr>
                </a:solidFill>
              </a:rPr>
              <a:t>spiritually minded is life and peace</a:t>
            </a:r>
            <a:r>
              <a:rPr lang="en-US" sz="2400" dirty="0" smtClean="0">
                <a:solidFill>
                  <a:schemeClr val="tx1">
                    <a:lumMod val="50000"/>
                    <a:lumOff val="50000"/>
                  </a:schemeClr>
                </a:solidFill>
              </a:rPr>
              <a:t>. </a:t>
            </a:r>
          </a:p>
          <a:p>
            <a:pPr marL="633222" indent="-514350" fontAlgn="auto">
              <a:spcBef>
                <a:spcPts val="0"/>
              </a:spcBef>
              <a:spcAft>
                <a:spcPts val="0"/>
              </a:spcAft>
              <a:buClrTx/>
              <a:buFont typeface="Wingdings 2"/>
              <a:buNone/>
              <a:defRPr/>
            </a:pPr>
            <a:r>
              <a:rPr lang="en-US" sz="2400" dirty="0" smtClean="0">
                <a:solidFill>
                  <a:schemeClr val="tx1">
                    <a:lumMod val="50000"/>
                    <a:lumOff val="50000"/>
                  </a:schemeClr>
                </a:solidFill>
              </a:rPr>
              <a:t>Because the carnal mind is enmity against God: for it is not subject to the law of God, neither indeed can be. </a:t>
            </a:r>
          </a:p>
          <a:p>
            <a:pPr marL="633222" indent="-514350" fontAlgn="auto">
              <a:spcBef>
                <a:spcPts val="0"/>
              </a:spcBef>
              <a:spcAft>
                <a:spcPts val="0"/>
              </a:spcAft>
              <a:buClrTx/>
              <a:buFont typeface="Wingdings 2"/>
              <a:buNone/>
              <a:defRPr/>
            </a:pPr>
            <a:endParaRPr lang="en-US" sz="1200" u="sng" dirty="0" smtClean="0">
              <a:solidFill>
                <a:schemeClr val="tx1">
                  <a:lumMod val="50000"/>
                  <a:lumOff val="50000"/>
                </a:schemeClr>
              </a:solidFill>
            </a:endParaRPr>
          </a:p>
          <a:p>
            <a:pPr marL="633222" indent="-514350" fontAlgn="auto">
              <a:spcBef>
                <a:spcPts val="0"/>
              </a:spcBef>
              <a:spcAft>
                <a:spcPts val="0"/>
              </a:spcAft>
              <a:buClrTx/>
              <a:buFont typeface="Wingdings 2"/>
              <a:buNone/>
              <a:defRPr/>
            </a:pPr>
            <a:r>
              <a:rPr lang="en-US" sz="2400" u="sng" dirty="0" smtClean="0"/>
              <a:t>So then, they that are in the flesh cannot please God</a:t>
            </a:r>
            <a:r>
              <a:rPr lang="en-US" sz="2400" dirty="0" smtClean="0"/>
              <a:t>, </a:t>
            </a:r>
          </a:p>
          <a:p>
            <a:pPr marL="633222" indent="-514350" fontAlgn="auto">
              <a:spcBef>
                <a:spcPts val="0"/>
              </a:spcBef>
              <a:spcAft>
                <a:spcPts val="0"/>
              </a:spcAft>
              <a:buClrTx/>
              <a:buFont typeface="Wingdings 2"/>
              <a:buNone/>
              <a:defRPr/>
            </a:pPr>
            <a:endParaRPr lang="en-US" sz="900" b="1" u="sng" dirty="0" smtClean="0"/>
          </a:p>
          <a:p>
            <a:pPr marL="633222" indent="-514350" fontAlgn="auto">
              <a:lnSpc>
                <a:spcPct val="120000"/>
              </a:lnSpc>
              <a:spcBef>
                <a:spcPts val="0"/>
              </a:spcBef>
              <a:spcAft>
                <a:spcPts val="0"/>
              </a:spcAft>
              <a:buClrTx/>
              <a:buFont typeface="Wingdings 2"/>
              <a:buNone/>
              <a:defRPr/>
            </a:pPr>
            <a:r>
              <a:rPr lang="en-US" sz="3400" b="1" u="sng" dirty="0" smtClean="0"/>
              <a:t>But ye are not in the flesh</a:t>
            </a:r>
            <a:r>
              <a:rPr lang="en-US" sz="3400" u="sng" dirty="0" smtClean="0"/>
              <a:t>, </a:t>
            </a:r>
            <a:r>
              <a:rPr lang="en-US" sz="4000" b="1" u="sng" dirty="0" smtClean="0"/>
              <a:t>but</a:t>
            </a:r>
            <a:r>
              <a:rPr lang="en-US" sz="4000" u="sng" dirty="0" smtClean="0"/>
              <a:t> </a:t>
            </a:r>
            <a:r>
              <a:rPr lang="en-US" sz="4000" b="1" u="sng" dirty="0" smtClean="0"/>
              <a:t>in the </a:t>
            </a:r>
            <a:r>
              <a:rPr lang="en-US" sz="4000" b="1" u="sng" dirty="0" smtClean="0">
                <a:solidFill>
                  <a:srgbClr val="0070C0"/>
                </a:solidFill>
              </a:rPr>
              <a:t>spirit</a:t>
            </a:r>
            <a:r>
              <a:rPr lang="en-US" sz="3400" u="sng" dirty="0" smtClean="0"/>
              <a:t>, </a:t>
            </a:r>
            <a:r>
              <a:rPr lang="en-US" sz="3400" b="1" u="sng" dirty="0" smtClean="0"/>
              <a:t>if so </a:t>
            </a:r>
            <a:r>
              <a:rPr lang="en-US" sz="3400" b="1" u="sng" dirty="0" smtClean="0">
                <a:solidFill>
                  <a:srgbClr val="0070C0"/>
                </a:solidFill>
              </a:rPr>
              <a:t>that the spirit of God dwell in  you</a:t>
            </a:r>
            <a:r>
              <a:rPr lang="en-US" sz="3400" dirty="0" smtClean="0"/>
              <a:t>. </a:t>
            </a:r>
          </a:p>
          <a:p>
            <a:pPr marL="633222" indent="-514350" fontAlgn="auto">
              <a:lnSpc>
                <a:spcPct val="120000"/>
              </a:lnSpc>
              <a:spcBef>
                <a:spcPts val="0"/>
              </a:spcBef>
              <a:spcAft>
                <a:spcPts val="0"/>
              </a:spcAft>
              <a:buClrTx/>
              <a:buFont typeface="Wingdings 2"/>
              <a:buNone/>
              <a:defRPr/>
            </a:pPr>
            <a:r>
              <a:rPr lang="en-US" sz="3700" b="1" u="sng" dirty="0" smtClean="0"/>
              <a:t>Now if any man have not </a:t>
            </a:r>
            <a:r>
              <a:rPr lang="en-US" sz="3700" b="1" u="sng" dirty="0" smtClean="0">
                <a:solidFill>
                  <a:srgbClr val="0070C0"/>
                </a:solidFill>
              </a:rPr>
              <a:t>the Spirit of Christ</a:t>
            </a:r>
            <a:r>
              <a:rPr lang="en-US" sz="3700" b="1" u="sng" dirty="0" smtClean="0"/>
              <a:t>, he is none of his</a:t>
            </a:r>
            <a:r>
              <a:rPr lang="en-US" sz="3400" u="sng" dirty="0" smtClean="0"/>
              <a:t>. </a:t>
            </a:r>
          </a:p>
          <a:p>
            <a:pPr marL="633222" indent="-514350" fontAlgn="auto">
              <a:lnSpc>
                <a:spcPct val="120000"/>
              </a:lnSpc>
              <a:spcBef>
                <a:spcPts val="0"/>
              </a:spcBef>
              <a:spcAft>
                <a:spcPts val="0"/>
              </a:spcAft>
              <a:buClrTx/>
              <a:buFont typeface="Wingdings 2"/>
              <a:buNone/>
              <a:defRPr/>
            </a:pPr>
            <a:r>
              <a:rPr lang="en-US" sz="3400" b="1" dirty="0" smtClean="0">
                <a:solidFill>
                  <a:srgbClr val="0070C0"/>
                </a:solidFill>
              </a:rPr>
              <a:t>And if Christ be in  </a:t>
            </a:r>
            <a:r>
              <a:rPr lang="en-US" sz="3400" b="1" dirty="0" smtClean="0"/>
              <a:t>you, the body is dead because of sin; but the </a:t>
            </a:r>
            <a:r>
              <a:rPr lang="en-US" sz="3400" b="1" dirty="0" smtClean="0">
                <a:solidFill>
                  <a:srgbClr val="0070C0"/>
                </a:solidFill>
              </a:rPr>
              <a:t>Spirit</a:t>
            </a:r>
            <a:r>
              <a:rPr lang="en-US" sz="3400" b="1" dirty="0" smtClean="0"/>
              <a:t> is life because of righteousness</a:t>
            </a:r>
            <a:r>
              <a:rPr lang="en-US" sz="3400" dirty="0" smtClean="0"/>
              <a:t>.”</a:t>
            </a:r>
          </a:p>
          <a:p>
            <a:pPr marL="633222" indent="-514350" fontAlgn="auto">
              <a:spcBef>
                <a:spcPts val="0"/>
              </a:spcBef>
              <a:spcAft>
                <a:spcPts val="0"/>
              </a:spcAft>
              <a:buClrTx/>
              <a:buFont typeface="Wingdings 2"/>
              <a:buNone/>
              <a:defRPr/>
            </a:pPr>
            <a:endParaRPr lang="en-US" sz="1200" dirty="0" smtClean="0">
              <a:solidFill>
                <a:srgbClr val="FF0000"/>
              </a:solidFill>
            </a:endParaRPr>
          </a:p>
          <a:p>
            <a:pPr marL="633222" indent="-514350" fontAlgn="auto">
              <a:lnSpc>
                <a:spcPct val="120000"/>
              </a:lnSpc>
              <a:spcBef>
                <a:spcPts val="0"/>
              </a:spcBef>
              <a:spcAft>
                <a:spcPts val="0"/>
              </a:spcAft>
              <a:buClrTx/>
              <a:buFont typeface="Wingdings 2"/>
              <a:buNone/>
              <a:defRPr/>
            </a:pPr>
            <a:r>
              <a:rPr lang="en-US" sz="3500" dirty="0" smtClean="0">
                <a:solidFill>
                  <a:schemeClr val="accent4">
                    <a:lumMod val="75000"/>
                  </a:schemeClr>
                </a:solidFill>
              </a:rPr>
              <a:t>There is no middle road here, the word is emphatic. </a:t>
            </a:r>
          </a:p>
          <a:p>
            <a:pPr marL="633222" indent="-514350" fontAlgn="auto">
              <a:lnSpc>
                <a:spcPct val="120000"/>
              </a:lnSpc>
              <a:spcBef>
                <a:spcPts val="0"/>
              </a:spcBef>
              <a:spcAft>
                <a:spcPts val="0"/>
              </a:spcAft>
              <a:buClrTx/>
              <a:buFont typeface="Wingdings 2"/>
              <a:buNone/>
              <a:defRPr/>
            </a:pPr>
            <a:r>
              <a:rPr lang="en-US" sz="3500" b="1" u="sng" dirty="0" smtClean="0">
                <a:solidFill>
                  <a:schemeClr val="accent4">
                    <a:lumMod val="75000"/>
                  </a:schemeClr>
                </a:solidFill>
              </a:rPr>
              <a:t>We are either of &amp; in the flesh, or of &amp; in the spirit</a:t>
            </a:r>
            <a:r>
              <a:rPr lang="en-US" sz="3500" b="1" dirty="0" smtClean="0">
                <a:solidFill>
                  <a:schemeClr val="accent4">
                    <a:lumMod val="75000"/>
                  </a:schemeClr>
                </a:solidFill>
              </a:rPr>
              <a:t>.</a:t>
            </a:r>
          </a:p>
          <a:p>
            <a:pPr marL="633222" indent="-514350" fontAlgn="auto">
              <a:spcBef>
                <a:spcPts val="0"/>
              </a:spcBef>
              <a:spcAft>
                <a:spcPts val="0"/>
              </a:spcAft>
              <a:buClrTx/>
              <a:buFont typeface="Wingdings 2"/>
              <a:buNone/>
              <a:defRPr/>
            </a:pPr>
            <a:endParaRPr lang="en-US" sz="1100" b="1" u="sng" dirty="0" smtClean="0">
              <a:solidFill>
                <a:schemeClr val="accent4">
                  <a:lumMod val="75000"/>
                </a:schemeClr>
              </a:solidFill>
            </a:endParaRPr>
          </a:p>
          <a:p>
            <a:pPr marL="633222" indent="-514350" fontAlgn="auto">
              <a:spcBef>
                <a:spcPts val="0"/>
              </a:spcBef>
              <a:spcAft>
                <a:spcPts val="0"/>
              </a:spcAft>
              <a:buClrTx/>
              <a:buFont typeface="Wingdings 2"/>
              <a:buNone/>
              <a:defRPr/>
            </a:pPr>
            <a:endParaRPr lang="en-US" sz="1100" b="1" u="sng" dirty="0">
              <a:solidFill>
                <a:schemeClr val="accent4">
                  <a:lumMod val="75000"/>
                </a:schemeClr>
              </a:solidFill>
            </a:endParaRPr>
          </a:p>
          <a:p>
            <a:pPr marL="633222" indent="-514350" fontAlgn="auto">
              <a:spcBef>
                <a:spcPts val="0"/>
              </a:spcBef>
              <a:spcAft>
                <a:spcPts val="0"/>
              </a:spcAft>
              <a:buClrTx/>
              <a:buFont typeface="Wingdings 2"/>
              <a:buNone/>
              <a:defRPr/>
            </a:pPr>
            <a:endParaRPr lang="en-US" sz="1100" b="1" u="sng" dirty="0" smtClean="0">
              <a:solidFill>
                <a:schemeClr val="accent4">
                  <a:lumMod val="75000"/>
                </a:schemeClr>
              </a:solidFill>
            </a:endParaRPr>
          </a:p>
          <a:p>
            <a:pPr marL="633222" indent="-514350" fontAlgn="auto">
              <a:spcBef>
                <a:spcPts val="0"/>
              </a:spcBef>
              <a:spcAft>
                <a:spcPts val="0"/>
              </a:spcAft>
              <a:buClrTx/>
              <a:buFont typeface="Wingdings 2"/>
              <a:buNone/>
              <a:defRPr/>
            </a:pPr>
            <a:r>
              <a:rPr lang="en-US" sz="3400" dirty="0" smtClean="0">
                <a:solidFill>
                  <a:srgbClr val="0070C0"/>
                </a:solidFill>
              </a:rPr>
              <a:t>As this is a subject that is often misunderstood, and to assist us understand this subject more clearly, we will review some simple diagrams that may help us visualize what we are talking about.</a:t>
            </a:r>
            <a:endParaRPr lang="en-US" sz="3400" dirty="0">
              <a:solidFill>
                <a:srgbClr val="0070C0"/>
              </a:solidFill>
            </a:endParaRPr>
          </a:p>
        </p:txBody>
      </p:sp>
    </p:spTree>
    <p:extLst>
      <p:ext uri="{BB962C8B-B14F-4D97-AF65-F5344CB8AC3E}">
        <p14:creationId xmlns:p14="http://schemas.microsoft.com/office/powerpoint/2010/main" val="21873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animEffect transition="in" filter="fade">
                                      <p:cBhvr>
                                        <p:cTn id="3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A Model to show the main opinions on how  the Spirit of God works in people.</a:t>
            </a:r>
            <a:endParaRPr lang="en-US" dirty="0">
              <a:solidFill>
                <a:schemeClr val="accent1">
                  <a:satMod val="150000"/>
                </a:schemeClr>
              </a:solidFill>
            </a:endParaRPr>
          </a:p>
        </p:txBody>
      </p:sp>
      <p:sp>
        <p:nvSpPr>
          <p:cNvPr id="8" name="TextBox 7"/>
          <p:cNvSpPr txBox="1">
            <a:spLocks noChangeArrowheads="1"/>
          </p:cNvSpPr>
          <p:nvPr/>
        </p:nvSpPr>
        <p:spPr bwMode="auto">
          <a:xfrm>
            <a:off x="0" y="2500313"/>
            <a:ext cx="2928938" cy="25860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t>In the old “Baptismal Regeneration” model, the ordained priest or minister has power to impart the holy spirit &amp; salvation (provisionally) with the water of baptismal sprinkling . Too much power is with the minister.</a:t>
            </a:r>
          </a:p>
        </p:txBody>
      </p:sp>
      <p:sp>
        <p:nvSpPr>
          <p:cNvPr id="10" name="TextBox 9"/>
          <p:cNvSpPr txBox="1">
            <a:spLocks noChangeArrowheads="1"/>
          </p:cNvSpPr>
          <p:nvPr/>
        </p:nvSpPr>
        <p:spPr bwMode="auto">
          <a:xfrm>
            <a:off x="6215063" y="2500313"/>
            <a:ext cx="2928937" cy="25860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solidFill>
                  <a:srgbClr val="0070C0"/>
                </a:solidFill>
              </a:rPr>
              <a:t>The word of God is spoken, believed &amp; received into good and honest hearts. It takes root, and brings forth fruit to God, seen in works. </a:t>
            </a:r>
          </a:p>
          <a:p>
            <a:pPr algn="ctr"/>
            <a:r>
              <a:rPr lang="en-US" b="1" dirty="0">
                <a:solidFill>
                  <a:srgbClr val="0070C0"/>
                </a:solidFill>
              </a:rPr>
              <a:t>By this means God works in the hearts of his people. This is a work of the spirit, working by faith &amp; grace</a:t>
            </a:r>
          </a:p>
        </p:txBody>
      </p:sp>
      <p:sp>
        <p:nvSpPr>
          <p:cNvPr id="11" name="TextBox 10"/>
          <p:cNvSpPr txBox="1">
            <a:spLocks noChangeArrowheads="1"/>
          </p:cNvSpPr>
          <p:nvPr/>
        </p:nvSpPr>
        <p:spPr bwMode="auto">
          <a:xfrm>
            <a:off x="0" y="5534025"/>
            <a:ext cx="2928938" cy="12001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a:t>Old mainstream view. The reasoning  behind ‘infant sprinkling’ and ‘state based religions’</a:t>
            </a:r>
          </a:p>
        </p:txBody>
      </p:sp>
      <p:sp>
        <p:nvSpPr>
          <p:cNvPr id="13" name="TextBox 12"/>
          <p:cNvSpPr txBox="1">
            <a:spLocks noChangeArrowheads="1"/>
          </p:cNvSpPr>
          <p:nvPr/>
        </p:nvSpPr>
        <p:spPr bwMode="auto">
          <a:xfrm>
            <a:off x="6215063" y="5572125"/>
            <a:ext cx="2928937" cy="13843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dirty="0">
                <a:solidFill>
                  <a:srgbClr val="0070C0"/>
                </a:solidFill>
              </a:rPr>
              <a:t>The power of God is in the word believed</a:t>
            </a:r>
            <a:r>
              <a:rPr lang="en-US" b="1" dirty="0">
                <a:solidFill>
                  <a:srgbClr val="0070C0"/>
                </a:solidFill>
              </a:rPr>
              <a:t>. God accepts us based on our faith in him.</a:t>
            </a:r>
          </a:p>
        </p:txBody>
      </p:sp>
      <p:sp>
        <p:nvSpPr>
          <p:cNvPr id="9" name="TextBox 8"/>
          <p:cNvSpPr txBox="1">
            <a:spLocks noChangeArrowheads="1"/>
          </p:cNvSpPr>
          <p:nvPr/>
        </p:nvSpPr>
        <p:spPr bwMode="auto">
          <a:xfrm>
            <a:off x="3071813" y="2500313"/>
            <a:ext cx="3000375" cy="258532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t>In the Holy Spirit direct model, a person who calls on the name of the Lord is immediately saved and filled with the Holy Spirit, which then guides them in life and the choices they make. </a:t>
            </a:r>
            <a:r>
              <a:rPr lang="en-US" b="1" dirty="0" smtClean="0"/>
              <a:t>Grace goes before belief (i.e. it is prevenient).</a:t>
            </a:r>
            <a:endParaRPr lang="en-US" b="1" dirty="0"/>
          </a:p>
        </p:txBody>
      </p:sp>
      <p:sp>
        <p:nvSpPr>
          <p:cNvPr id="12" name="TextBox 11"/>
          <p:cNvSpPr txBox="1">
            <a:spLocks noChangeArrowheads="1"/>
          </p:cNvSpPr>
          <p:nvPr/>
        </p:nvSpPr>
        <p:spPr bwMode="auto">
          <a:xfrm>
            <a:off x="6215063" y="1643063"/>
            <a:ext cx="2928937" cy="4000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solidFill>
                  <a:srgbClr val="0070C0"/>
                </a:solidFill>
              </a:rPr>
              <a:t>The Truth of the Word</a:t>
            </a:r>
          </a:p>
        </p:txBody>
      </p:sp>
      <p:cxnSp>
        <p:nvCxnSpPr>
          <p:cNvPr id="18" name="Straight Arrow Connector 17"/>
          <p:cNvCxnSpPr/>
          <p:nvPr/>
        </p:nvCxnSpPr>
        <p:spPr>
          <a:xfrm rot="16200000" flipH="1">
            <a:off x="1178719" y="5322094"/>
            <a:ext cx="35718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315619" y="5328444"/>
            <a:ext cx="371475"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7315994" y="5328444"/>
            <a:ext cx="371475"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3071813" y="1643063"/>
            <a:ext cx="2928937" cy="4000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Evangelical Model</a:t>
            </a:r>
          </a:p>
        </p:txBody>
      </p:sp>
      <p:sp>
        <p:nvSpPr>
          <p:cNvPr id="30" name="TextBox 29"/>
          <p:cNvSpPr txBox="1">
            <a:spLocks noChangeArrowheads="1"/>
          </p:cNvSpPr>
          <p:nvPr/>
        </p:nvSpPr>
        <p:spPr bwMode="auto">
          <a:xfrm>
            <a:off x="3071813" y="5572125"/>
            <a:ext cx="3000375" cy="113823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700" b="1" dirty="0"/>
              <a:t>The evangelical position, developed by Whitefield &amp; Wesley. Knowledge, Baptism &amp; Works not </a:t>
            </a:r>
            <a:r>
              <a:rPr lang="en-US" sz="1700" b="1" dirty="0" smtClean="0"/>
              <a:t>essential/needed</a:t>
            </a:r>
            <a:endParaRPr lang="en-US" sz="1700" b="1" dirty="0"/>
          </a:p>
        </p:txBody>
      </p:sp>
      <p:sp>
        <p:nvSpPr>
          <p:cNvPr id="31" name="TextBox 30"/>
          <p:cNvSpPr txBox="1">
            <a:spLocks noChangeArrowheads="1"/>
          </p:cNvSpPr>
          <p:nvPr/>
        </p:nvSpPr>
        <p:spPr bwMode="auto">
          <a:xfrm>
            <a:off x="0" y="1643063"/>
            <a:ext cx="2857500" cy="4000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a:t>Traditional Model</a:t>
            </a:r>
          </a:p>
        </p:txBody>
      </p:sp>
      <p:cxnSp>
        <p:nvCxnSpPr>
          <p:cNvPr id="35" name="Straight Arrow Connector 34"/>
          <p:cNvCxnSpPr/>
          <p:nvPr/>
        </p:nvCxnSpPr>
        <p:spPr>
          <a:xfrm rot="5400000">
            <a:off x="1029494" y="2256632"/>
            <a:ext cx="371475"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4172744" y="2256632"/>
            <a:ext cx="371475"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7244556" y="2256632"/>
            <a:ext cx="371475"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3" grpId="0" animBg="1"/>
      <p:bldP spid="9" grpId="0" animBg="1"/>
      <p:bldP spid="12" grpId="0" animBg="1"/>
      <p:bldP spid="29" grpId="0" animBg="1"/>
      <p:bldP spid="30" grpId="0" animBg="1"/>
      <p:bldP spid="31"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The Scriptural Model of How the Spirit works – In past ages &amp; in all ages.</a:t>
            </a:r>
            <a:endParaRPr lang="en-US" dirty="0">
              <a:solidFill>
                <a:schemeClr val="accent1">
                  <a:satMod val="150000"/>
                </a:schemeClr>
              </a:solidFill>
            </a:endParaRPr>
          </a:p>
        </p:txBody>
      </p:sp>
      <p:sp>
        <p:nvSpPr>
          <p:cNvPr id="10" name="TextBox 9"/>
          <p:cNvSpPr txBox="1">
            <a:spLocks noChangeArrowheads="1"/>
          </p:cNvSpPr>
          <p:nvPr/>
        </p:nvSpPr>
        <p:spPr bwMode="auto">
          <a:xfrm>
            <a:off x="179388" y="3160713"/>
            <a:ext cx="8785225" cy="157003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u="sng" dirty="0">
                <a:solidFill>
                  <a:srgbClr val="0070C0"/>
                </a:solidFill>
              </a:rPr>
              <a:t>The spirit was received ‘</a:t>
            </a:r>
            <a:r>
              <a:rPr lang="en-US" sz="2800" b="1" u="sng" dirty="0">
                <a:solidFill>
                  <a:srgbClr val="0070C0"/>
                </a:solidFill>
              </a:rPr>
              <a:t>directly</a:t>
            </a:r>
            <a:r>
              <a:rPr lang="en-US" sz="2400" b="1" dirty="0">
                <a:solidFill>
                  <a:srgbClr val="0070C0"/>
                </a:solidFill>
              </a:rPr>
              <a:t>’ from God </a:t>
            </a:r>
          </a:p>
          <a:p>
            <a:pPr algn="ctr"/>
            <a:r>
              <a:rPr lang="en-US" sz="2400" b="1" dirty="0">
                <a:solidFill>
                  <a:srgbClr val="0070C0"/>
                </a:solidFill>
              </a:rPr>
              <a:t>By Prophets, By Christ, By Apostles &amp; By many First Century Believers </a:t>
            </a:r>
            <a:r>
              <a:rPr lang="en-US" sz="2000" b="1" dirty="0">
                <a:solidFill>
                  <a:srgbClr val="0070C0"/>
                </a:solidFill>
              </a:rPr>
              <a:t>(</a:t>
            </a:r>
            <a:r>
              <a:rPr lang="en-US" sz="2000" dirty="0">
                <a:solidFill>
                  <a:srgbClr val="0070C0"/>
                </a:solidFill>
              </a:rPr>
              <a:t>usually by the laying on of the Apostle’s hands </a:t>
            </a:r>
            <a:r>
              <a:rPr lang="en-US" sz="2000" b="1" dirty="0">
                <a:solidFill>
                  <a:srgbClr val="FF0000"/>
                </a:solidFill>
              </a:rPr>
              <a:t>Acts.8:18)</a:t>
            </a:r>
            <a:endParaRPr lang="en-US" sz="2000" b="1" dirty="0">
              <a:solidFill>
                <a:srgbClr val="0070C0"/>
              </a:solidFill>
            </a:endParaRPr>
          </a:p>
          <a:p>
            <a:pPr algn="ctr"/>
            <a:r>
              <a:rPr lang="en-US" sz="2000" b="1" dirty="0">
                <a:solidFill>
                  <a:srgbClr val="0070C0"/>
                </a:solidFill>
              </a:rPr>
              <a:t>The recipient’s primary task was to Bear Witness </a:t>
            </a:r>
            <a:r>
              <a:rPr lang="en-US" sz="2000" b="1" dirty="0">
                <a:solidFill>
                  <a:srgbClr val="FF0000"/>
                </a:solidFill>
              </a:rPr>
              <a:t>Acts.1:8, 10:41, 1.Jn.1:1-2</a:t>
            </a:r>
          </a:p>
        </p:txBody>
      </p:sp>
      <p:sp>
        <p:nvSpPr>
          <p:cNvPr id="13" name="TextBox 12"/>
          <p:cNvSpPr txBox="1">
            <a:spLocks noChangeArrowheads="1"/>
          </p:cNvSpPr>
          <p:nvPr/>
        </p:nvSpPr>
        <p:spPr bwMode="auto">
          <a:xfrm>
            <a:off x="611188" y="5226050"/>
            <a:ext cx="7921625" cy="16319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b="1" u="sng" dirty="0">
                <a:solidFill>
                  <a:srgbClr val="0070C0"/>
                </a:solidFill>
              </a:rPr>
              <a:t>The spirit is received ‘</a:t>
            </a:r>
            <a:r>
              <a:rPr lang="en-US" sz="2800" b="1" u="sng" dirty="0">
                <a:solidFill>
                  <a:srgbClr val="0070C0"/>
                </a:solidFill>
              </a:rPr>
              <a:t>indirectly</a:t>
            </a:r>
            <a:r>
              <a:rPr lang="en-US" sz="2400" b="1" dirty="0">
                <a:solidFill>
                  <a:srgbClr val="0070C0"/>
                </a:solidFill>
              </a:rPr>
              <a:t>’ </a:t>
            </a:r>
            <a:r>
              <a:rPr lang="en-US" sz="2400" b="1" u="sng" dirty="0">
                <a:solidFill>
                  <a:srgbClr val="0070C0"/>
                </a:solidFill>
              </a:rPr>
              <a:t>by majority of believers</a:t>
            </a:r>
            <a:r>
              <a:rPr lang="en-US" sz="2400" b="1" dirty="0">
                <a:solidFill>
                  <a:srgbClr val="0070C0"/>
                </a:solidFill>
              </a:rPr>
              <a:t>, via the testimony or witness (word) of those agents who received it first ‘directly’ (</a:t>
            </a:r>
            <a:r>
              <a:rPr lang="en-US" sz="2400" b="1" dirty="0">
                <a:solidFill>
                  <a:srgbClr val="FF0000"/>
                </a:solidFill>
              </a:rPr>
              <a:t>Mk.16:15-16, 1.Thes.2:13</a:t>
            </a:r>
            <a:r>
              <a:rPr lang="en-US" sz="2400" b="1" dirty="0">
                <a:solidFill>
                  <a:srgbClr val="0070C0"/>
                </a:solidFill>
              </a:rPr>
              <a:t>)</a:t>
            </a:r>
          </a:p>
          <a:p>
            <a:pPr algn="ctr"/>
            <a:r>
              <a:rPr lang="en-US" sz="2400" b="1" u="sng" dirty="0">
                <a:solidFill>
                  <a:srgbClr val="0070C0"/>
                </a:solidFill>
              </a:rPr>
              <a:t>That is, By the Word of Salvation ‘Believed’</a:t>
            </a:r>
            <a:endParaRPr lang="en-US" b="1" u="sng" dirty="0">
              <a:solidFill>
                <a:srgbClr val="0070C0"/>
              </a:solidFill>
            </a:endParaRPr>
          </a:p>
        </p:txBody>
      </p:sp>
      <p:sp>
        <p:nvSpPr>
          <p:cNvPr id="12" name="TextBox 11"/>
          <p:cNvSpPr txBox="1">
            <a:spLocks noChangeArrowheads="1"/>
          </p:cNvSpPr>
          <p:nvPr/>
        </p:nvSpPr>
        <p:spPr bwMode="auto">
          <a:xfrm>
            <a:off x="0" y="1519416"/>
            <a:ext cx="9109075" cy="1261884"/>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800" b="1" dirty="0">
                <a:solidFill>
                  <a:srgbClr val="0070C0"/>
                </a:solidFill>
              </a:rPr>
              <a:t>God works</a:t>
            </a:r>
            <a:r>
              <a:rPr lang="en-US" sz="2400" b="1" dirty="0">
                <a:solidFill>
                  <a:srgbClr val="0070C0"/>
                </a:solidFill>
              </a:rPr>
              <a:t> by his Holy Spirit, through which God reveals His will &amp; purpose. The Holy Spirit is given to chosen people who must witness, for the purpose that all might believe &amp; be saved</a:t>
            </a:r>
          </a:p>
        </p:txBody>
      </p:sp>
      <p:cxnSp>
        <p:nvCxnSpPr>
          <p:cNvPr id="20" name="Straight Arrow Connector 19"/>
          <p:cNvCxnSpPr/>
          <p:nvPr/>
        </p:nvCxnSpPr>
        <p:spPr>
          <a:xfrm rot="5400000">
            <a:off x="4387056" y="4982369"/>
            <a:ext cx="371475"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387056" y="2966244"/>
            <a:ext cx="371475"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51259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sz="4600" dirty="0">
                <a:solidFill>
                  <a:srgbClr val="F0AD00">
                    <a:satMod val="150000"/>
                  </a:srgbClr>
                </a:solidFill>
              </a:rPr>
              <a:t>A Model of How the Spirit works –</a:t>
            </a:r>
            <a:br>
              <a:rPr lang="en-US" sz="4600" dirty="0">
                <a:solidFill>
                  <a:srgbClr val="F0AD00">
                    <a:satMod val="150000"/>
                  </a:srgbClr>
                </a:solidFill>
              </a:rPr>
            </a:br>
            <a:r>
              <a:rPr lang="en-US" sz="4600" dirty="0">
                <a:solidFill>
                  <a:srgbClr val="F0AD00">
                    <a:satMod val="150000"/>
                  </a:srgbClr>
                </a:solidFill>
              </a:rPr>
              <a:t>In past ages &amp; in all ages</a:t>
            </a:r>
            <a:r>
              <a:rPr lang="en-US" sz="4600" dirty="0" smtClean="0">
                <a:solidFill>
                  <a:srgbClr val="F0AD00">
                    <a:satMod val="150000"/>
                  </a:srgbClr>
                </a:solidFill>
              </a:rPr>
              <a:t>.                        1/3</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118872" indent="0" fontAlgn="auto">
              <a:spcBef>
                <a:spcPts val="0"/>
              </a:spcBef>
              <a:spcAft>
                <a:spcPts val="0"/>
              </a:spcAft>
              <a:buFont typeface="Wingdings 2"/>
              <a:buNone/>
              <a:defRPr/>
            </a:pPr>
            <a:r>
              <a:rPr lang="en-US" sz="2800" dirty="0" smtClean="0">
                <a:solidFill>
                  <a:srgbClr val="0070C0"/>
                </a:solidFill>
              </a:rPr>
              <a:t>Just how did the ‘</a:t>
            </a:r>
            <a:r>
              <a:rPr lang="en-US" sz="2800" b="1" dirty="0" smtClean="0">
                <a:solidFill>
                  <a:srgbClr val="0070C0"/>
                </a:solidFill>
              </a:rPr>
              <a:t>spirit direct</a:t>
            </a:r>
            <a:r>
              <a:rPr lang="en-US" sz="2800" dirty="0" smtClean="0">
                <a:solidFill>
                  <a:srgbClr val="0070C0"/>
                </a:solidFill>
              </a:rPr>
              <a:t>’ model work in past ages. </a:t>
            </a:r>
          </a:p>
          <a:p>
            <a:pPr marL="118872" indent="0" fontAlgn="auto">
              <a:spcBef>
                <a:spcPts val="0"/>
              </a:spcBef>
              <a:spcAft>
                <a:spcPts val="0"/>
              </a:spcAft>
              <a:buFont typeface="Wingdings 2"/>
              <a:buNone/>
              <a:defRPr/>
            </a:pPr>
            <a:r>
              <a:rPr lang="en-US" sz="2800" dirty="0" smtClean="0">
                <a:solidFill>
                  <a:srgbClr val="0070C0"/>
                </a:solidFill>
              </a:rPr>
              <a:t>We sometimes imagine that it was </a:t>
            </a:r>
            <a:r>
              <a:rPr lang="en-US" sz="2800" b="1" dirty="0" smtClean="0">
                <a:solidFill>
                  <a:srgbClr val="0070C0"/>
                </a:solidFill>
              </a:rPr>
              <a:t>usually or always</a:t>
            </a:r>
            <a:r>
              <a:rPr lang="en-US" sz="2800" dirty="0" smtClean="0">
                <a:solidFill>
                  <a:srgbClr val="0070C0"/>
                </a:solidFill>
              </a:rPr>
              <a:t> by God projecting his thoughts directly into the minds of his chosen instruments (prophets). </a:t>
            </a:r>
          </a:p>
          <a:p>
            <a:pPr marL="118872" indent="0" fontAlgn="auto">
              <a:spcBef>
                <a:spcPts val="0"/>
              </a:spcBef>
              <a:spcAft>
                <a:spcPts val="0"/>
              </a:spcAft>
              <a:buFont typeface="Wingdings 2"/>
              <a:buNone/>
              <a:defRPr/>
            </a:pPr>
            <a:endParaRPr lang="en-US" sz="1400" dirty="0" smtClean="0">
              <a:solidFill>
                <a:srgbClr val="0070C0"/>
              </a:solidFill>
            </a:endParaRPr>
          </a:p>
          <a:p>
            <a:pPr marL="118872" indent="0" fontAlgn="auto">
              <a:spcBef>
                <a:spcPts val="0"/>
              </a:spcBef>
              <a:spcAft>
                <a:spcPts val="0"/>
              </a:spcAft>
              <a:buFont typeface="Wingdings 2"/>
              <a:buNone/>
              <a:defRPr/>
            </a:pPr>
            <a:r>
              <a:rPr lang="en-US" sz="2800" b="1" dirty="0" smtClean="0">
                <a:solidFill>
                  <a:srgbClr val="0070C0"/>
                </a:solidFill>
              </a:rPr>
              <a:t>Scripturally, that view is clearly not correct</a:t>
            </a:r>
            <a:r>
              <a:rPr lang="en-US" sz="2800" dirty="0" smtClean="0">
                <a:solidFill>
                  <a:srgbClr val="0070C0"/>
                </a:solidFill>
              </a:rPr>
              <a:t>. Consider –</a:t>
            </a:r>
          </a:p>
          <a:p>
            <a:pPr marL="118872" indent="0" fontAlgn="auto">
              <a:spcBef>
                <a:spcPts val="0"/>
              </a:spcBef>
              <a:spcAft>
                <a:spcPts val="0"/>
              </a:spcAft>
              <a:buFont typeface="Wingdings 2"/>
              <a:buNone/>
              <a:defRPr/>
            </a:pPr>
            <a:endParaRPr lang="en-US" sz="1400" dirty="0" smtClean="0">
              <a:solidFill>
                <a:srgbClr val="0070C0"/>
              </a:solidFill>
            </a:endParaRPr>
          </a:p>
          <a:p>
            <a:pPr marL="576072" indent="-457200" fontAlgn="auto">
              <a:spcBef>
                <a:spcPts val="0"/>
              </a:spcBef>
              <a:spcAft>
                <a:spcPts val="0"/>
              </a:spcAft>
              <a:buClrTx/>
              <a:buFont typeface="Wingdings" panose="05000000000000000000" pitchFamily="2" charset="2"/>
              <a:buChar char="Ø"/>
              <a:defRPr/>
            </a:pPr>
            <a:r>
              <a:rPr lang="en-US" sz="2800" dirty="0" smtClean="0">
                <a:solidFill>
                  <a:srgbClr val="0070C0"/>
                </a:solidFill>
              </a:rPr>
              <a:t>  </a:t>
            </a:r>
            <a:r>
              <a:rPr lang="en-US" sz="2600" b="1" dirty="0" smtClean="0">
                <a:solidFill>
                  <a:srgbClr val="0070C0"/>
                </a:solidFill>
              </a:rPr>
              <a:t>Abraham</a:t>
            </a:r>
            <a:r>
              <a:rPr lang="en-US" sz="2600" dirty="0" smtClean="0">
                <a:solidFill>
                  <a:srgbClr val="0070C0"/>
                </a:solidFill>
              </a:rPr>
              <a:t> (Father of the faithful) – God spoke through visions &amp; word </a:t>
            </a:r>
          </a:p>
          <a:p>
            <a:pPr marL="118872" indent="0" fontAlgn="auto">
              <a:spcBef>
                <a:spcPts val="0"/>
              </a:spcBef>
              <a:spcAft>
                <a:spcPts val="0"/>
              </a:spcAft>
              <a:buClrTx/>
              <a:buNone/>
              <a:defRPr/>
            </a:pPr>
            <a:endParaRPr lang="en-US" sz="300" dirty="0" smtClean="0">
              <a:solidFill>
                <a:srgbClr val="FF0000"/>
              </a:solidFill>
            </a:endParaRPr>
          </a:p>
          <a:p>
            <a:pPr marL="118872" indent="0" fontAlgn="auto">
              <a:spcBef>
                <a:spcPts val="0"/>
              </a:spcBef>
              <a:spcAft>
                <a:spcPts val="0"/>
              </a:spcAft>
              <a:buClrTx/>
              <a:buNone/>
              <a:defRPr/>
            </a:pPr>
            <a:r>
              <a:rPr lang="en-US" sz="2600" dirty="0" smtClean="0">
                <a:solidFill>
                  <a:srgbClr val="FF0000"/>
                </a:solidFill>
              </a:rPr>
              <a:t>Gen.12:7, 17:1, Acts.7:2</a:t>
            </a:r>
            <a:r>
              <a:rPr lang="en-US" sz="2600" dirty="0" smtClean="0">
                <a:solidFill>
                  <a:srgbClr val="0070C0"/>
                </a:solidFill>
              </a:rPr>
              <a:t> </a:t>
            </a:r>
            <a:r>
              <a:rPr lang="en-US" sz="2600" dirty="0" smtClean="0"/>
              <a:t>God appeared to Abraham, and </a:t>
            </a:r>
            <a:r>
              <a:rPr lang="en-US" sz="2600" b="1" dirty="0" smtClean="0"/>
              <a:t>spoke</a:t>
            </a:r>
            <a:r>
              <a:rPr lang="en-US" sz="2600" dirty="0" smtClean="0"/>
              <a:t> to him &amp; </a:t>
            </a:r>
            <a:r>
              <a:rPr lang="en-AU" sz="2600" dirty="0" smtClean="0"/>
              <a:t> </a:t>
            </a:r>
            <a:r>
              <a:rPr lang="en-AU" sz="2600" dirty="0" smtClean="0">
                <a:solidFill>
                  <a:srgbClr val="FF0000"/>
                </a:solidFill>
              </a:rPr>
              <a:t>Gen.15:1  </a:t>
            </a:r>
            <a:r>
              <a:rPr lang="en-AU" sz="2600" dirty="0" smtClean="0"/>
              <a:t>After these things </a:t>
            </a:r>
            <a:r>
              <a:rPr lang="en-AU" sz="2600" b="1" dirty="0" smtClean="0"/>
              <a:t>the word </a:t>
            </a:r>
            <a:r>
              <a:rPr lang="en-AU" sz="2600" dirty="0" smtClean="0"/>
              <a:t>of the LORD came unto Abram in a </a:t>
            </a:r>
            <a:r>
              <a:rPr lang="en-AU" sz="2600" b="1" dirty="0" smtClean="0"/>
              <a:t>vision</a:t>
            </a:r>
            <a:r>
              <a:rPr lang="en-AU" sz="2600" dirty="0" smtClean="0"/>
              <a:t>, saying </a:t>
            </a:r>
            <a:endParaRPr lang="en-US" sz="2600" dirty="0" smtClean="0"/>
          </a:p>
          <a:p>
            <a:pPr marL="118872" indent="0" fontAlgn="auto">
              <a:spcBef>
                <a:spcPts val="0"/>
              </a:spcBef>
              <a:spcAft>
                <a:spcPts val="0"/>
              </a:spcAft>
              <a:buClrTx/>
              <a:buFont typeface="Wingdings 2"/>
              <a:buNone/>
              <a:defRPr/>
            </a:pPr>
            <a:r>
              <a:rPr lang="en-US" sz="1400" dirty="0" smtClean="0">
                <a:solidFill>
                  <a:srgbClr val="0070C0"/>
                </a:solidFill>
              </a:rPr>
              <a:t> </a:t>
            </a:r>
          </a:p>
          <a:p>
            <a:pPr marL="576072" indent="-457200" fontAlgn="auto">
              <a:spcBef>
                <a:spcPts val="0"/>
              </a:spcBef>
              <a:spcAft>
                <a:spcPts val="0"/>
              </a:spcAft>
              <a:buClrTx/>
              <a:buFont typeface="Wingdings" panose="05000000000000000000" pitchFamily="2" charset="2"/>
              <a:buChar char="Ø"/>
              <a:defRPr/>
            </a:pPr>
            <a:r>
              <a:rPr lang="en-US" sz="2800" dirty="0" smtClean="0">
                <a:solidFill>
                  <a:srgbClr val="0070C0"/>
                </a:solidFill>
              </a:rPr>
              <a:t> </a:t>
            </a:r>
            <a:r>
              <a:rPr lang="en-US" sz="2600" b="1" dirty="0" smtClean="0">
                <a:solidFill>
                  <a:srgbClr val="0070C0"/>
                </a:solidFill>
              </a:rPr>
              <a:t>Jacob </a:t>
            </a:r>
            <a:r>
              <a:rPr lang="en-US" sz="2600" dirty="0" smtClean="0">
                <a:solidFill>
                  <a:srgbClr val="0070C0"/>
                </a:solidFill>
              </a:rPr>
              <a:t>– God spoke to him in a dream </a:t>
            </a:r>
          </a:p>
          <a:p>
            <a:pPr marL="118872" indent="0" fontAlgn="auto">
              <a:spcBef>
                <a:spcPts val="0"/>
              </a:spcBef>
              <a:spcAft>
                <a:spcPts val="0"/>
              </a:spcAft>
              <a:buClrTx/>
              <a:buFont typeface="Arial" pitchFamily="34" charset="0"/>
              <a:buChar char="•"/>
              <a:defRPr/>
            </a:pPr>
            <a:endParaRPr lang="en-US" sz="300" dirty="0">
              <a:solidFill>
                <a:srgbClr val="0070C0"/>
              </a:solidFill>
            </a:endParaRPr>
          </a:p>
          <a:p>
            <a:pPr marL="118872" indent="0" fontAlgn="auto">
              <a:spcBef>
                <a:spcPts val="0"/>
              </a:spcBef>
              <a:spcAft>
                <a:spcPts val="0"/>
              </a:spcAft>
              <a:buClrTx/>
              <a:buNone/>
              <a:defRPr/>
            </a:pPr>
            <a:r>
              <a:rPr lang="en-AU" sz="2600" dirty="0" smtClean="0">
                <a:solidFill>
                  <a:srgbClr val="FF0000"/>
                </a:solidFill>
              </a:rPr>
              <a:t>Gen.31:11</a:t>
            </a:r>
            <a:r>
              <a:rPr lang="en-AU" sz="2600" dirty="0" smtClean="0"/>
              <a:t>   And the angel of God </a:t>
            </a:r>
            <a:r>
              <a:rPr lang="en-AU" sz="2600" b="1" dirty="0" smtClean="0"/>
              <a:t>spake unto me in a dream</a:t>
            </a:r>
            <a:r>
              <a:rPr lang="en-AU" sz="2600" dirty="0" smtClean="0"/>
              <a:t>, saying, Jacob: And I said, Here am I.</a:t>
            </a:r>
            <a:endParaRPr lang="en-US" sz="2600" dirty="0" smtClean="0">
              <a:solidFill>
                <a:srgbClr val="0070C0"/>
              </a:solidFill>
            </a:endParaRPr>
          </a:p>
          <a:p>
            <a:pPr marL="118872" indent="0" fontAlgn="auto">
              <a:spcBef>
                <a:spcPts val="0"/>
              </a:spcBef>
              <a:spcAft>
                <a:spcPts val="0"/>
              </a:spcAft>
              <a:buClrTx/>
              <a:buFont typeface="Arial" pitchFamily="34" charset="0"/>
              <a:buChar char="•"/>
              <a:defRPr/>
            </a:pPr>
            <a:endParaRPr lang="en-US" sz="1400" dirty="0" smtClean="0">
              <a:solidFill>
                <a:srgbClr val="0070C0"/>
              </a:solidFill>
            </a:endParaRPr>
          </a:p>
          <a:p>
            <a:pPr marL="576072" indent="-457200" fontAlgn="auto">
              <a:spcBef>
                <a:spcPts val="0"/>
              </a:spcBef>
              <a:spcAft>
                <a:spcPts val="0"/>
              </a:spcAft>
              <a:buClrTx/>
              <a:buFont typeface="Wingdings" panose="05000000000000000000" pitchFamily="2" charset="2"/>
              <a:buChar char="Ø"/>
              <a:defRPr/>
            </a:pPr>
            <a:r>
              <a:rPr lang="en-US" sz="2800" dirty="0" smtClean="0">
                <a:solidFill>
                  <a:srgbClr val="0070C0"/>
                </a:solidFill>
              </a:rPr>
              <a:t>  </a:t>
            </a:r>
            <a:r>
              <a:rPr lang="en-US" sz="2600" b="1" dirty="0" smtClean="0">
                <a:solidFill>
                  <a:srgbClr val="0070C0"/>
                </a:solidFill>
              </a:rPr>
              <a:t>Moses</a:t>
            </a:r>
            <a:r>
              <a:rPr lang="en-US" sz="2600" dirty="0" smtClean="0">
                <a:solidFill>
                  <a:srgbClr val="0070C0"/>
                </a:solidFill>
              </a:rPr>
              <a:t> – God spoke by words - most importantly directly, face to face. </a:t>
            </a:r>
            <a:endParaRPr lang="en-AU" sz="2600" dirty="0" smtClean="0"/>
          </a:p>
          <a:p>
            <a:pPr marL="118872" indent="0" fontAlgn="auto">
              <a:spcBef>
                <a:spcPts val="0"/>
              </a:spcBef>
              <a:spcAft>
                <a:spcPts val="0"/>
              </a:spcAft>
              <a:buClrTx/>
              <a:buFont typeface="Wingdings 2"/>
              <a:buNone/>
              <a:defRPr/>
            </a:pPr>
            <a:endParaRPr lang="en-AU" sz="300" b="1" dirty="0" smtClean="0">
              <a:solidFill>
                <a:srgbClr val="FF0000"/>
              </a:solidFill>
            </a:endParaRPr>
          </a:p>
          <a:p>
            <a:pPr marL="118872" indent="0" fontAlgn="auto">
              <a:spcBef>
                <a:spcPts val="0"/>
              </a:spcBef>
              <a:spcAft>
                <a:spcPts val="0"/>
              </a:spcAft>
              <a:buClrTx/>
              <a:buFont typeface="Wingdings 2"/>
              <a:buNone/>
              <a:defRPr/>
            </a:pPr>
            <a:r>
              <a:rPr lang="en-AU" sz="2600" b="1" dirty="0" smtClean="0">
                <a:solidFill>
                  <a:srgbClr val="FF0000"/>
                </a:solidFill>
              </a:rPr>
              <a:t>Num.12:6-8</a:t>
            </a:r>
            <a:r>
              <a:rPr lang="en-AU" sz="2600" dirty="0" smtClean="0"/>
              <a:t>  And he said, Hear now my words: If there be a prophet among you, I </a:t>
            </a:r>
            <a:r>
              <a:rPr lang="en-AU" sz="2600" u="sng" dirty="0" smtClean="0"/>
              <a:t>the LORD will make myself known unto him in a </a:t>
            </a:r>
            <a:r>
              <a:rPr lang="en-AU" sz="2600" b="1" u="sng" dirty="0" smtClean="0"/>
              <a:t>vision</a:t>
            </a:r>
            <a:r>
              <a:rPr lang="en-AU" sz="2600" u="sng" dirty="0" smtClean="0"/>
              <a:t>, and will speak unto him in a </a:t>
            </a:r>
            <a:r>
              <a:rPr lang="en-AU" sz="2600" b="1" u="sng" dirty="0" smtClean="0"/>
              <a:t>dream</a:t>
            </a:r>
            <a:r>
              <a:rPr lang="en-AU" sz="2600" dirty="0" smtClean="0"/>
              <a:t>. My servant Moses is not so, who is faithful in all mine house. </a:t>
            </a:r>
            <a:r>
              <a:rPr lang="en-AU" sz="2600" b="1" u="sng" dirty="0" smtClean="0"/>
              <a:t>With him will I speak mouth to mouth</a:t>
            </a:r>
            <a:r>
              <a:rPr lang="en-AU" sz="2600" dirty="0" smtClean="0"/>
              <a:t>, </a:t>
            </a:r>
            <a:r>
              <a:rPr lang="en-AU" sz="2600" u="sng" dirty="0" smtClean="0"/>
              <a:t>even apparently, and not in dark speeches</a:t>
            </a:r>
            <a:r>
              <a:rPr lang="en-AU" sz="2600" dirty="0" smtClean="0"/>
              <a:t>; and the similitude of the LORD shall he behold: wherefore then were ye not afraid to speak against my servant Moses? </a:t>
            </a:r>
            <a:endParaRPr lang="en-US" sz="2600" dirty="0" smtClean="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3" end="13"/>
                                            </p:txEl>
                                          </p:spTgt>
                                        </p:tgtEl>
                                        <p:attrNameLst>
                                          <p:attrName>style.visibility</p:attrName>
                                        </p:attrNameLst>
                                      </p:cBhvr>
                                      <p:to>
                                        <p:strVal val="visible"/>
                                      </p:to>
                                    </p:set>
                                    <p:animEffect transition="in" filter="fade">
                                      <p:cBhvr>
                                        <p:cTn id="36" dur="500"/>
                                        <p:tgtEl>
                                          <p:spTgt spid="3">
                                            <p:txEl>
                                              <p:pRg st="13" end="1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animEffect transition="in" filter="fade">
                                      <p:cBhvr>
                                        <p:cTn id="39"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12777"/>
            <a:ext cx="9144000" cy="5445224"/>
          </a:xfrm>
        </p:spPr>
        <p:txBody>
          <a:bodyPr rtlCol="0">
            <a:normAutofit fontScale="92500" lnSpcReduction="20000"/>
          </a:bodyPr>
          <a:lstStyle/>
          <a:p>
            <a:pPr marL="118872" indent="0" fontAlgn="auto">
              <a:spcBef>
                <a:spcPts val="0"/>
              </a:spcBef>
              <a:spcAft>
                <a:spcPts val="0"/>
              </a:spcAft>
              <a:buFont typeface="Wingdings 2"/>
              <a:buNone/>
              <a:defRPr/>
            </a:pPr>
            <a:r>
              <a:rPr lang="en-US" sz="2800" dirty="0" smtClean="0">
                <a:solidFill>
                  <a:srgbClr val="0070C0"/>
                </a:solidFill>
              </a:rPr>
              <a:t>The ‘</a:t>
            </a:r>
            <a:r>
              <a:rPr lang="en-US" sz="2800" b="1" dirty="0" smtClean="0">
                <a:solidFill>
                  <a:srgbClr val="0070C0"/>
                </a:solidFill>
              </a:rPr>
              <a:t>spirit direct</a:t>
            </a:r>
            <a:r>
              <a:rPr lang="en-US" sz="2800" dirty="0" smtClean="0">
                <a:solidFill>
                  <a:srgbClr val="0070C0"/>
                </a:solidFill>
              </a:rPr>
              <a:t>’ model -  </a:t>
            </a:r>
          </a:p>
          <a:p>
            <a:pPr marL="118872" indent="0" fontAlgn="auto">
              <a:spcBef>
                <a:spcPts val="0"/>
              </a:spcBef>
              <a:spcAft>
                <a:spcPts val="0"/>
              </a:spcAft>
              <a:buFont typeface="Wingdings 2"/>
              <a:buNone/>
              <a:defRPr/>
            </a:pPr>
            <a:endParaRPr lang="en-US" sz="200" dirty="0" smtClean="0">
              <a:solidFill>
                <a:srgbClr val="0070C0"/>
              </a:solidFill>
            </a:endParaRPr>
          </a:p>
          <a:p>
            <a:pPr marL="118872" indent="0" fontAlgn="auto">
              <a:spcBef>
                <a:spcPts val="0"/>
              </a:spcBef>
              <a:spcAft>
                <a:spcPts val="0"/>
              </a:spcAft>
              <a:buFont typeface="Wingdings 2"/>
              <a:buNone/>
              <a:defRPr/>
            </a:pPr>
            <a:r>
              <a:rPr lang="en-US" sz="2600" dirty="0" smtClean="0">
                <a:solidFill>
                  <a:srgbClr val="0070C0"/>
                </a:solidFill>
              </a:rPr>
              <a:t>It is clear therefore, that God rarely spoke face to face to any man. </a:t>
            </a:r>
          </a:p>
          <a:p>
            <a:pPr marL="118872" indent="0" fontAlgn="auto">
              <a:spcBef>
                <a:spcPts val="0"/>
              </a:spcBef>
              <a:spcAft>
                <a:spcPts val="0"/>
              </a:spcAft>
              <a:buFont typeface="Wingdings 2"/>
              <a:buNone/>
              <a:defRPr/>
            </a:pPr>
            <a:endParaRPr lang="en-US" sz="900" dirty="0" smtClean="0">
              <a:solidFill>
                <a:srgbClr val="0070C0"/>
              </a:solidFill>
            </a:endParaRPr>
          </a:p>
          <a:p>
            <a:pPr marL="118872" indent="0" fontAlgn="auto">
              <a:spcBef>
                <a:spcPts val="0"/>
              </a:spcBef>
              <a:spcAft>
                <a:spcPts val="0"/>
              </a:spcAft>
              <a:buFont typeface="Wingdings 2"/>
              <a:buNone/>
              <a:defRPr/>
            </a:pPr>
            <a:r>
              <a:rPr lang="en-US" sz="2600" dirty="0" smtClean="0">
                <a:solidFill>
                  <a:srgbClr val="0070C0"/>
                </a:solidFill>
              </a:rPr>
              <a:t>From </a:t>
            </a:r>
            <a:r>
              <a:rPr lang="en-US" sz="2600" dirty="0" smtClean="0">
                <a:solidFill>
                  <a:srgbClr val="FF0000"/>
                </a:solidFill>
              </a:rPr>
              <a:t>Num.12:6-8</a:t>
            </a:r>
            <a:r>
              <a:rPr lang="en-US" sz="2600" dirty="0" smtClean="0">
                <a:solidFill>
                  <a:srgbClr val="0070C0"/>
                </a:solidFill>
              </a:rPr>
              <a:t>, we are told that </a:t>
            </a:r>
            <a:r>
              <a:rPr lang="en-US" sz="2600" b="1" dirty="0" smtClean="0">
                <a:solidFill>
                  <a:srgbClr val="0070C0"/>
                </a:solidFill>
              </a:rPr>
              <a:t>God mainly spoke or communicated through visions &amp; dreams</a:t>
            </a:r>
            <a:r>
              <a:rPr lang="en-US" sz="2600" dirty="0" smtClean="0">
                <a:solidFill>
                  <a:srgbClr val="0070C0"/>
                </a:solidFill>
              </a:rPr>
              <a:t>.</a:t>
            </a:r>
          </a:p>
          <a:p>
            <a:pPr marL="118872" indent="0" fontAlgn="auto">
              <a:spcBef>
                <a:spcPts val="0"/>
              </a:spcBef>
              <a:spcAft>
                <a:spcPts val="0"/>
              </a:spcAft>
              <a:buFont typeface="Wingdings 2"/>
              <a:buNone/>
              <a:defRPr/>
            </a:pPr>
            <a:endParaRPr lang="en-US" sz="900" dirty="0" smtClean="0">
              <a:solidFill>
                <a:srgbClr val="0070C0"/>
              </a:solidFill>
            </a:endParaRPr>
          </a:p>
          <a:p>
            <a:pPr marL="576072" indent="-457200" fontAlgn="auto">
              <a:spcBef>
                <a:spcPts val="0"/>
              </a:spcBef>
              <a:spcAft>
                <a:spcPts val="0"/>
              </a:spcAft>
              <a:buClrTx/>
              <a:buFont typeface="Wingdings" panose="05000000000000000000" pitchFamily="2" charset="2"/>
              <a:buChar char="Ø"/>
              <a:defRPr/>
            </a:pPr>
            <a:r>
              <a:rPr lang="en-US" sz="2600" dirty="0" smtClean="0">
                <a:solidFill>
                  <a:srgbClr val="0070C0"/>
                </a:solidFill>
              </a:rPr>
              <a:t>  </a:t>
            </a:r>
            <a:r>
              <a:rPr lang="en-US" sz="2600" b="1" dirty="0" smtClean="0">
                <a:solidFill>
                  <a:srgbClr val="0070C0"/>
                </a:solidFill>
              </a:rPr>
              <a:t>To the Prophets </a:t>
            </a:r>
            <a:r>
              <a:rPr lang="en-US" sz="2600" dirty="0" smtClean="0">
                <a:solidFill>
                  <a:srgbClr val="0070C0"/>
                </a:solidFill>
              </a:rPr>
              <a:t>– God spoke through word, visions &amp; dreams. </a:t>
            </a:r>
          </a:p>
          <a:p>
            <a:pPr marL="868172" lvl="1" indent="-457200" fontAlgn="auto">
              <a:spcBef>
                <a:spcPts val="0"/>
              </a:spcBef>
              <a:spcAft>
                <a:spcPts val="0"/>
              </a:spcAft>
              <a:buClrTx/>
              <a:buFont typeface="Arial" panose="020B0604020202020204" pitchFamily="34" charset="0"/>
              <a:buChar char="•"/>
              <a:defRPr/>
            </a:pPr>
            <a:r>
              <a:rPr lang="en-US" sz="2200" dirty="0" smtClean="0">
                <a:solidFill>
                  <a:srgbClr val="FF0000"/>
                </a:solidFill>
              </a:rPr>
              <a:t>  Jer.1:13, 3:3 </a:t>
            </a:r>
            <a:r>
              <a:rPr lang="en-US" sz="2200" dirty="0" smtClean="0">
                <a:solidFill>
                  <a:srgbClr val="0070C0"/>
                </a:solidFill>
              </a:rPr>
              <a:t>“</a:t>
            </a:r>
            <a:r>
              <a:rPr lang="en-US" sz="2200" dirty="0" smtClean="0"/>
              <a:t>And the </a:t>
            </a:r>
            <a:r>
              <a:rPr lang="en-US" sz="2200" b="1" dirty="0" smtClean="0"/>
              <a:t>word</a:t>
            </a:r>
            <a:r>
              <a:rPr lang="en-US" sz="2200" dirty="0" smtClean="0"/>
              <a:t> of the Lord came to ….</a:t>
            </a:r>
            <a:r>
              <a:rPr lang="en-US" sz="2200" dirty="0" smtClean="0">
                <a:solidFill>
                  <a:srgbClr val="0070C0"/>
                </a:solidFill>
              </a:rPr>
              <a:t>”</a:t>
            </a:r>
          </a:p>
          <a:p>
            <a:pPr marL="868172" lvl="1" indent="-457200" fontAlgn="auto">
              <a:spcBef>
                <a:spcPts val="0"/>
              </a:spcBef>
              <a:spcAft>
                <a:spcPts val="0"/>
              </a:spcAft>
              <a:buClrTx/>
              <a:buFont typeface="Arial" panose="020B0604020202020204" pitchFamily="34" charset="0"/>
              <a:buChar char="•"/>
              <a:defRPr/>
            </a:pPr>
            <a:r>
              <a:rPr lang="en-US" sz="2200" dirty="0" smtClean="0">
                <a:solidFill>
                  <a:srgbClr val="0070C0"/>
                </a:solidFill>
              </a:rPr>
              <a:t> </a:t>
            </a:r>
            <a:r>
              <a:rPr lang="en-AU" sz="2200" dirty="0" smtClean="0"/>
              <a:t> </a:t>
            </a:r>
            <a:r>
              <a:rPr lang="en-AU" sz="2200" dirty="0" smtClean="0">
                <a:solidFill>
                  <a:srgbClr val="FF0000"/>
                </a:solidFill>
              </a:rPr>
              <a:t>Isaiah.1:1</a:t>
            </a:r>
            <a:r>
              <a:rPr lang="en-AU" sz="2200" dirty="0" smtClean="0"/>
              <a:t> “The </a:t>
            </a:r>
            <a:r>
              <a:rPr lang="en-AU" sz="2700" b="1" dirty="0" smtClean="0"/>
              <a:t>vision</a:t>
            </a:r>
            <a:r>
              <a:rPr lang="en-AU" sz="2200" dirty="0" smtClean="0"/>
              <a:t> of Isaiah the son of </a:t>
            </a:r>
            <a:r>
              <a:rPr lang="en-AU" sz="2200" dirty="0" err="1" smtClean="0"/>
              <a:t>Amoz</a:t>
            </a:r>
            <a:r>
              <a:rPr lang="en-AU" sz="2200" dirty="0" smtClean="0"/>
              <a:t>, which he saw ....”</a:t>
            </a:r>
          </a:p>
          <a:p>
            <a:pPr marL="868172" lvl="1" indent="-457200" fontAlgn="auto">
              <a:spcBef>
                <a:spcPts val="0"/>
              </a:spcBef>
              <a:spcAft>
                <a:spcPts val="0"/>
              </a:spcAft>
              <a:buClrTx/>
              <a:buFont typeface="Arial" panose="020B0604020202020204" pitchFamily="34" charset="0"/>
              <a:buChar char="•"/>
              <a:defRPr/>
            </a:pPr>
            <a:r>
              <a:rPr lang="en-AU" sz="2200" dirty="0" smtClean="0">
                <a:solidFill>
                  <a:srgbClr val="0070C0"/>
                </a:solidFill>
              </a:rPr>
              <a:t> </a:t>
            </a:r>
            <a:r>
              <a:rPr lang="en-AU" sz="2200" dirty="0" smtClean="0"/>
              <a:t>  </a:t>
            </a:r>
            <a:r>
              <a:rPr lang="en-AU" sz="2200" dirty="0" smtClean="0">
                <a:solidFill>
                  <a:srgbClr val="FF0000"/>
                </a:solidFill>
              </a:rPr>
              <a:t>Dan.7:1</a:t>
            </a:r>
            <a:r>
              <a:rPr lang="en-AU" sz="2200" dirty="0" smtClean="0"/>
              <a:t> In the first year of Belshazzar king of Babylon Daniel had a </a:t>
            </a:r>
            <a:r>
              <a:rPr lang="en-AU" sz="2700" b="1" dirty="0" smtClean="0"/>
              <a:t>dream</a:t>
            </a:r>
            <a:r>
              <a:rPr lang="en-AU" sz="2200" dirty="0" smtClean="0"/>
              <a:t> and visions of his head upon  his bed</a:t>
            </a:r>
            <a:endParaRPr lang="en-US" sz="2200" dirty="0" smtClean="0">
              <a:solidFill>
                <a:srgbClr val="0070C0"/>
              </a:solidFill>
            </a:endParaRPr>
          </a:p>
          <a:p>
            <a:pPr marL="118872" indent="0" fontAlgn="auto">
              <a:spcBef>
                <a:spcPts val="0"/>
              </a:spcBef>
              <a:spcAft>
                <a:spcPts val="0"/>
              </a:spcAft>
              <a:buClrTx/>
              <a:buNone/>
              <a:defRPr/>
            </a:pPr>
            <a:endParaRPr lang="en-US" sz="900" dirty="0" smtClean="0">
              <a:solidFill>
                <a:srgbClr val="0070C0"/>
              </a:solidFill>
            </a:endParaRPr>
          </a:p>
          <a:p>
            <a:pPr marL="576072" indent="-457200" fontAlgn="auto">
              <a:spcBef>
                <a:spcPts val="0"/>
              </a:spcBef>
              <a:spcAft>
                <a:spcPts val="0"/>
              </a:spcAft>
              <a:buClrTx/>
              <a:buFont typeface="Wingdings" panose="05000000000000000000" pitchFamily="2" charset="2"/>
              <a:buChar char="Ø"/>
              <a:defRPr/>
            </a:pPr>
            <a:r>
              <a:rPr lang="en-US" sz="2600" b="1" dirty="0" smtClean="0">
                <a:solidFill>
                  <a:srgbClr val="0070C0"/>
                </a:solidFill>
              </a:rPr>
              <a:t>The Apostles </a:t>
            </a:r>
            <a:r>
              <a:rPr lang="en-US" sz="2600" dirty="0" smtClean="0">
                <a:solidFill>
                  <a:srgbClr val="0070C0"/>
                </a:solidFill>
              </a:rPr>
              <a:t>– The direct Gifts of the Holy Spirit were many, and included </a:t>
            </a:r>
            <a:r>
              <a:rPr lang="en-US" sz="2600" b="1" dirty="0" smtClean="0">
                <a:solidFill>
                  <a:srgbClr val="0070C0"/>
                </a:solidFill>
              </a:rPr>
              <a:t>dreams, visions, angelic presence &amp; the word spoken &amp; the words of Jesus remembered</a:t>
            </a:r>
            <a:r>
              <a:rPr lang="en-US" sz="2600" dirty="0" smtClean="0">
                <a:solidFill>
                  <a:srgbClr val="0070C0"/>
                </a:solidFill>
              </a:rPr>
              <a:t>.</a:t>
            </a:r>
          </a:p>
          <a:p>
            <a:pPr marL="576072" indent="-457200" fontAlgn="auto">
              <a:spcBef>
                <a:spcPts val="0"/>
              </a:spcBef>
              <a:spcAft>
                <a:spcPts val="0"/>
              </a:spcAft>
              <a:buClrTx/>
              <a:defRPr/>
            </a:pPr>
            <a:endParaRPr lang="en-US" sz="200" dirty="0" smtClean="0">
              <a:solidFill>
                <a:srgbClr val="0070C0"/>
              </a:solidFill>
            </a:endParaRPr>
          </a:p>
          <a:p>
            <a:pPr marL="576072" indent="-457200" fontAlgn="auto">
              <a:spcBef>
                <a:spcPts val="0"/>
              </a:spcBef>
              <a:spcAft>
                <a:spcPts val="0"/>
              </a:spcAft>
              <a:buClrTx/>
              <a:defRPr/>
            </a:pPr>
            <a:endParaRPr lang="en-US" sz="900" b="1" dirty="0" smtClean="0">
              <a:solidFill>
                <a:srgbClr val="0070C0"/>
              </a:solidFill>
            </a:endParaRPr>
          </a:p>
          <a:p>
            <a:pPr marL="576072" indent="-457200" fontAlgn="auto">
              <a:spcBef>
                <a:spcPts val="0"/>
              </a:spcBef>
              <a:spcAft>
                <a:spcPts val="0"/>
              </a:spcAft>
              <a:buClrTx/>
              <a:buFont typeface="Wingdings" panose="05000000000000000000" pitchFamily="2" charset="2"/>
              <a:buChar char="Ø"/>
              <a:defRPr/>
            </a:pPr>
            <a:r>
              <a:rPr lang="en-US" sz="2600" b="1" dirty="0" smtClean="0">
                <a:solidFill>
                  <a:srgbClr val="0070C0"/>
                </a:solidFill>
              </a:rPr>
              <a:t>The Messiah </a:t>
            </a:r>
            <a:r>
              <a:rPr lang="en-US" sz="2600" dirty="0" smtClean="0">
                <a:solidFill>
                  <a:srgbClr val="0070C0"/>
                </a:solidFill>
              </a:rPr>
              <a:t>–  Jesus had the spirit without measure (</a:t>
            </a:r>
            <a:r>
              <a:rPr lang="en-US" sz="2600" dirty="0" smtClean="0">
                <a:solidFill>
                  <a:srgbClr val="FF0000"/>
                </a:solidFill>
              </a:rPr>
              <a:t>John.3:34</a:t>
            </a:r>
            <a:r>
              <a:rPr lang="en-US" sz="2600" dirty="0" smtClean="0">
                <a:solidFill>
                  <a:srgbClr val="0070C0"/>
                </a:solidFill>
              </a:rPr>
              <a:t>). His experience would have been greater than all others, and the power of God was clearly seen in his words &amp; works (</a:t>
            </a:r>
            <a:r>
              <a:rPr lang="en-US" sz="2600" dirty="0" smtClean="0">
                <a:solidFill>
                  <a:srgbClr val="FF0000"/>
                </a:solidFill>
              </a:rPr>
              <a:t>Acts.2:22</a:t>
            </a:r>
            <a:r>
              <a:rPr lang="en-US" sz="2600" dirty="0" smtClean="0">
                <a:solidFill>
                  <a:srgbClr val="0070C0"/>
                </a:solidFill>
              </a:rPr>
              <a:t>).</a:t>
            </a:r>
          </a:p>
        </p:txBody>
      </p:sp>
      <p:sp>
        <p:nvSpPr>
          <p:cNvPr id="5"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sz="4600" dirty="0">
                <a:solidFill>
                  <a:srgbClr val="F0AD00">
                    <a:satMod val="150000"/>
                  </a:srgbClr>
                </a:solidFill>
              </a:rPr>
              <a:t>A Model of How the Spirit works –</a:t>
            </a:r>
            <a:br>
              <a:rPr lang="en-US" sz="4600" dirty="0">
                <a:solidFill>
                  <a:srgbClr val="F0AD00">
                    <a:satMod val="150000"/>
                  </a:srgbClr>
                </a:solidFill>
              </a:rPr>
            </a:br>
            <a:r>
              <a:rPr lang="en-US" sz="4600" dirty="0">
                <a:solidFill>
                  <a:srgbClr val="F0AD00">
                    <a:satMod val="150000"/>
                  </a:srgbClr>
                </a:solidFill>
              </a:rPr>
              <a:t>In past ages &amp; in all ages</a:t>
            </a:r>
            <a:r>
              <a:rPr lang="en-US" sz="4600" dirty="0" smtClean="0">
                <a:solidFill>
                  <a:srgbClr val="F0AD00">
                    <a:satMod val="150000"/>
                  </a:srgbClr>
                </a:solidFill>
              </a:rPr>
              <a:t>.                        2/3</a:t>
            </a:r>
            <a:endParaRPr lang="en-US"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Effect transition="in" filter="fade">
                                      <p:cBhvr>
                                        <p:cTn id="33"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sz="4600" dirty="0">
                <a:solidFill>
                  <a:srgbClr val="F0AD00">
                    <a:satMod val="150000"/>
                  </a:srgbClr>
                </a:solidFill>
              </a:rPr>
              <a:t>A Model of How the Spirit works –</a:t>
            </a:r>
            <a:br>
              <a:rPr lang="en-US" sz="4600" dirty="0">
                <a:solidFill>
                  <a:srgbClr val="F0AD00">
                    <a:satMod val="150000"/>
                  </a:srgbClr>
                </a:solidFill>
              </a:rPr>
            </a:br>
            <a:r>
              <a:rPr lang="en-US" sz="4600" dirty="0">
                <a:solidFill>
                  <a:srgbClr val="F0AD00">
                    <a:satMod val="150000"/>
                  </a:srgbClr>
                </a:solidFill>
              </a:rPr>
              <a:t>In past ages &amp; in all ages</a:t>
            </a:r>
            <a:r>
              <a:rPr lang="en-US" sz="4600" dirty="0" smtClean="0">
                <a:solidFill>
                  <a:srgbClr val="F0AD00">
                    <a:satMod val="150000"/>
                  </a:srgbClr>
                </a:solidFill>
              </a:rPr>
              <a:t>.                        3/3</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118872" indent="0" fontAlgn="auto">
              <a:spcBef>
                <a:spcPts val="0"/>
              </a:spcBef>
              <a:spcAft>
                <a:spcPts val="0"/>
              </a:spcAft>
              <a:buFont typeface="Wingdings 2"/>
              <a:buNone/>
              <a:defRPr/>
            </a:pPr>
            <a:r>
              <a:rPr lang="en-US" sz="3100" dirty="0" smtClean="0">
                <a:solidFill>
                  <a:srgbClr val="0070C0"/>
                </a:solidFill>
              </a:rPr>
              <a:t>If the model outline on the previous slides is correct, then perhaps we should reconsider some verses that we apply to the first century believers only.</a:t>
            </a:r>
          </a:p>
          <a:p>
            <a:pPr marL="118872" indent="0" fontAlgn="auto">
              <a:spcBef>
                <a:spcPts val="0"/>
              </a:spcBef>
              <a:spcAft>
                <a:spcPts val="0"/>
              </a:spcAft>
              <a:buFont typeface="Wingdings 2"/>
              <a:buNone/>
              <a:defRPr/>
            </a:pPr>
            <a:endParaRPr lang="en-US" sz="1400" dirty="0" smtClean="0">
              <a:solidFill>
                <a:srgbClr val="0070C0"/>
              </a:solidFill>
            </a:endParaRPr>
          </a:p>
          <a:p>
            <a:pPr marL="118872" indent="0" fontAlgn="auto">
              <a:spcBef>
                <a:spcPts val="0"/>
              </a:spcBef>
              <a:spcAft>
                <a:spcPts val="0"/>
              </a:spcAft>
              <a:buFont typeface="Wingdings 2"/>
              <a:buNone/>
              <a:defRPr/>
            </a:pPr>
            <a:r>
              <a:rPr lang="en-US" sz="2800" dirty="0" smtClean="0">
                <a:solidFill>
                  <a:srgbClr val="0070C0"/>
                </a:solidFill>
              </a:rPr>
              <a:t>In the following commonly read reference, why does Paul start off with what could be termed </a:t>
            </a:r>
            <a:r>
              <a:rPr lang="en-US" sz="2800" b="1" dirty="0" smtClean="0">
                <a:solidFill>
                  <a:srgbClr val="0070C0"/>
                </a:solidFill>
              </a:rPr>
              <a:t>non-miraculous</a:t>
            </a:r>
            <a:r>
              <a:rPr lang="en-US" sz="2800" dirty="0" smtClean="0">
                <a:solidFill>
                  <a:srgbClr val="0070C0"/>
                </a:solidFill>
              </a:rPr>
              <a:t> qualities, and emphasize that they are by the same spirit. </a:t>
            </a:r>
          </a:p>
          <a:p>
            <a:pPr marL="118872" indent="0" fontAlgn="auto">
              <a:spcBef>
                <a:spcPts val="0"/>
              </a:spcBef>
              <a:spcAft>
                <a:spcPts val="0"/>
              </a:spcAft>
              <a:buFont typeface="Wingdings 2"/>
              <a:buNone/>
              <a:defRPr/>
            </a:pPr>
            <a:endParaRPr lang="en-US" sz="1100" b="1" dirty="0">
              <a:solidFill>
                <a:srgbClr val="0070C0"/>
              </a:solidFill>
            </a:endParaRPr>
          </a:p>
          <a:p>
            <a:pPr marL="118872" indent="0" fontAlgn="auto">
              <a:spcBef>
                <a:spcPts val="0"/>
              </a:spcBef>
              <a:spcAft>
                <a:spcPts val="0"/>
              </a:spcAft>
              <a:buFont typeface="Wingdings 2"/>
              <a:buNone/>
              <a:defRPr/>
            </a:pPr>
            <a:r>
              <a:rPr lang="en-US" sz="3100" b="1" dirty="0" smtClean="0">
                <a:solidFill>
                  <a:srgbClr val="0070C0"/>
                </a:solidFill>
              </a:rPr>
              <a:t>Are they not simply diversities of the same spirit also, albeit indirectly</a:t>
            </a:r>
            <a:r>
              <a:rPr lang="en-US" sz="3100" dirty="0" smtClean="0">
                <a:solidFill>
                  <a:srgbClr val="0070C0"/>
                </a:solidFill>
              </a:rPr>
              <a:t> ?</a:t>
            </a:r>
          </a:p>
          <a:p>
            <a:pPr marL="118872" indent="0" fontAlgn="auto">
              <a:spcBef>
                <a:spcPts val="0"/>
              </a:spcBef>
              <a:spcAft>
                <a:spcPts val="0"/>
              </a:spcAft>
              <a:buFont typeface="Wingdings 2"/>
              <a:buNone/>
              <a:defRPr/>
            </a:pPr>
            <a:endParaRPr lang="en-US" sz="1400" b="1" dirty="0" smtClean="0">
              <a:solidFill>
                <a:srgbClr val="FF0000"/>
              </a:solidFill>
            </a:endParaRPr>
          </a:p>
          <a:p>
            <a:pPr marL="118872" indent="0" fontAlgn="auto">
              <a:spcBef>
                <a:spcPts val="0"/>
              </a:spcBef>
              <a:spcAft>
                <a:spcPts val="0"/>
              </a:spcAft>
              <a:buFont typeface="Wingdings 2"/>
              <a:buNone/>
              <a:defRPr/>
            </a:pPr>
            <a:endParaRPr lang="en-US" sz="1400" b="1" dirty="0">
              <a:solidFill>
                <a:srgbClr val="FF0000"/>
              </a:solidFill>
            </a:endParaRPr>
          </a:p>
          <a:p>
            <a:pPr marL="118872" indent="0" fontAlgn="auto">
              <a:spcBef>
                <a:spcPts val="0"/>
              </a:spcBef>
              <a:spcAft>
                <a:spcPts val="0"/>
              </a:spcAft>
              <a:buNone/>
              <a:defRPr/>
            </a:pPr>
            <a:r>
              <a:rPr lang="en-US" sz="2800" b="1" dirty="0" smtClean="0">
                <a:solidFill>
                  <a:srgbClr val="FF0000"/>
                </a:solidFill>
              </a:rPr>
              <a:t>1.Cor.12:7-11</a:t>
            </a:r>
            <a:r>
              <a:rPr lang="en-US" sz="2800" dirty="0" smtClean="0"/>
              <a:t> </a:t>
            </a:r>
            <a:r>
              <a:rPr lang="en-US" sz="2800" i="1" dirty="0"/>
              <a:t>(NKJV)</a:t>
            </a:r>
            <a:endParaRPr lang="en-US" sz="2800" dirty="0"/>
          </a:p>
          <a:p>
            <a:pPr marL="118872" indent="0" fontAlgn="auto">
              <a:spcBef>
                <a:spcPts val="0"/>
              </a:spcBef>
              <a:spcAft>
                <a:spcPts val="0"/>
              </a:spcAft>
              <a:buFont typeface="Wingdings 2"/>
              <a:buNone/>
              <a:defRPr/>
            </a:pPr>
            <a:r>
              <a:rPr lang="en-US" sz="3100" b="1" dirty="0" smtClean="0"/>
              <a:t>But </a:t>
            </a:r>
            <a:r>
              <a:rPr lang="en-US" sz="3100" b="1" dirty="0"/>
              <a:t>the manifestation of </a:t>
            </a:r>
            <a:r>
              <a:rPr lang="en-US" sz="3100" b="1" dirty="0">
                <a:solidFill>
                  <a:srgbClr val="0070C0"/>
                </a:solidFill>
              </a:rPr>
              <a:t>the Spirit </a:t>
            </a:r>
            <a:r>
              <a:rPr lang="en-US" sz="3100" b="1" dirty="0"/>
              <a:t>is given to each one </a:t>
            </a:r>
            <a:r>
              <a:rPr lang="en-US" sz="3100" b="1" u="sng" dirty="0">
                <a:solidFill>
                  <a:srgbClr val="0070C0"/>
                </a:solidFill>
              </a:rPr>
              <a:t>for the profit </a:t>
            </a:r>
            <a:r>
              <a:rPr lang="en-US" sz="3100" b="1" i="1" u="sng" dirty="0">
                <a:solidFill>
                  <a:srgbClr val="0070C0"/>
                </a:solidFill>
              </a:rPr>
              <a:t>of all</a:t>
            </a:r>
            <a:r>
              <a:rPr lang="en-US" sz="3100" i="1" dirty="0" smtClean="0"/>
              <a:t>: </a:t>
            </a:r>
          </a:p>
          <a:p>
            <a:pPr marL="118872" indent="0" fontAlgn="auto">
              <a:spcBef>
                <a:spcPts val="0"/>
              </a:spcBef>
              <a:spcAft>
                <a:spcPts val="0"/>
              </a:spcAft>
              <a:buFont typeface="Wingdings 2"/>
              <a:buNone/>
              <a:defRPr/>
            </a:pPr>
            <a:endParaRPr lang="en-US" sz="1300" i="1" dirty="0"/>
          </a:p>
          <a:p>
            <a:pPr marL="118872" indent="0" fontAlgn="auto">
              <a:spcBef>
                <a:spcPts val="0"/>
              </a:spcBef>
              <a:spcAft>
                <a:spcPts val="0"/>
              </a:spcAft>
              <a:buFont typeface="Wingdings 2"/>
              <a:buNone/>
              <a:defRPr/>
            </a:pPr>
            <a:r>
              <a:rPr lang="en-US" sz="3100" dirty="0" smtClean="0"/>
              <a:t>For </a:t>
            </a:r>
            <a:r>
              <a:rPr lang="en-US" sz="3100" dirty="0"/>
              <a:t>to one is given </a:t>
            </a:r>
            <a:r>
              <a:rPr lang="en-US" sz="3100" b="1" dirty="0">
                <a:solidFill>
                  <a:srgbClr val="0070C0"/>
                </a:solidFill>
              </a:rPr>
              <a:t>by the Spirit </a:t>
            </a:r>
            <a:r>
              <a:rPr lang="en-US" sz="3100" b="1" u="sng" dirty="0"/>
              <a:t>the word of wisdom</a:t>
            </a:r>
            <a:r>
              <a:rPr lang="en-US" sz="3100" dirty="0"/>
              <a:t>; to </a:t>
            </a:r>
            <a:r>
              <a:rPr lang="en-US" sz="3100" u="sng" dirty="0"/>
              <a:t>another </a:t>
            </a:r>
            <a:r>
              <a:rPr lang="en-US" sz="3100" b="1" u="sng" dirty="0"/>
              <a:t>the word of knowledge</a:t>
            </a:r>
            <a:r>
              <a:rPr lang="en-US" sz="3100" dirty="0"/>
              <a:t> </a:t>
            </a:r>
            <a:r>
              <a:rPr lang="en-US" sz="3100" b="1" dirty="0">
                <a:solidFill>
                  <a:srgbClr val="0070C0"/>
                </a:solidFill>
              </a:rPr>
              <a:t>by the same Spirit</a:t>
            </a:r>
            <a:r>
              <a:rPr lang="en-US" sz="3100" dirty="0" smtClean="0"/>
              <a:t>;</a:t>
            </a:r>
          </a:p>
          <a:p>
            <a:pPr marL="438912" indent="-320040" fontAlgn="auto">
              <a:spcBef>
                <a:spcPts val="0"/>
              </a:spcBef>
              <a:spcAft>
                <a:spcPts val="0"/>
              </a:spcAft>
              <a:buClrTx/>
              <a:buFont typeface="Wingdings 2"/>
              <a:buNone/>
              <a:defRPr/>
            </a:pPr>
            <a:endParaRPr lang="en-US" sz="1300" u="sng" dirty="0" smtClean="0"/>
          </a:p>
          <a:p>
            <a:pPr marL="438912" indent="-320040" fontAlgn="auto">
              <a:spcBef>
                <a:spcPts val="0"/>
              </a:spcBef>
              <a:spcAft>
                <a:spcPts val="0"/>
              </a:spcAft>
              <a:buClrTx/>
              <a:buFont typeface="Wingdings 2"/>
              <a:buNone/>
              <a:defRPr/>
            </a:pPr>
            <a:r>
              <a:rPr lang="en-US" sz="3100" u="sng" dirty="0" smtClean="0"/>
              <a:t>To </a:t>
            </a:r>
            <a:r>
              <a:rPr lang="en-US" sz="3100" u="sng" dirty="0"/>
              <a:t>another faith </a:t>
            </a:r>
            <a:r>
              <a:rPr lang="en-US" sz="3100" b="1" dirty="0">
                <a:solidFill>
                  <a:srgbClr val="0070C0"/>
                </a:solidFill>
              </a:rPr>
              <a:t>by the same Spirit</a:t>
            </a:r>
            <a:r>
              <a:rPr lang="en-US" sz="3100" dirty="0"/>
              <a:t>; to another the gifts of healing </a:t>
            </a:r>
            <a:r>
              <a:rPr lang="en-US" sz="3100" b="1" dirty="0">
                <a:solidFill>
                  <a:srgbClr val="0070C0"/>
                </a:solidFill>
              </a:rPr>
              <a:t>by the same Spirit</a:t>
            </a:r>
            <a:r>
              <a:rPr lang="en-US" sz="3100" dirty="0"/>
              <a:t>; </a:t>
            </a:r>
            <a:endParaRPr lang="en-US" sz="3100" dirty="0" smtClean="0"/>
          </a:p>
          <a:p>
            <a:pPr marL="438912" indent="-320040" fontAlgn="auto">
              <a:spcBef>
                <a:spcPts val="0"/>
              </a:spcBef>
              <a:spcAft>
                <a:spcPts val="0"/>
              </a:spcAft>
              <a:buClrTx/>
              <a:buFont typeface="Wingdings 2"/>
              <a:buNone/>
              <a:defRPr/>
            </a:pPr>
            <a:endParaRPr lang="en-US" sz="1300" dirty="0" smtClean="0"/>
          </a:p>
          <a:p>
            <a:pPr marL="438912" indent="-320040" fontAlgn="auto">
              <a:spcBef>
                <a:spcPts val="0"/>
              </a:spcBef>
              <a:spcAft>
                <a:spcPts val="0"/>
              </a:spcAft>
              <a:buClrTx/>
              <a:buFont typeface="Wingdings 2"/>
              <a:buNone/>
              <a:defRPr/>
            </a:pPr>
            <a:r>
              <a:rPr lang="en-US" sz="3100" dirty="0" smtClean="0"/>
              <a:t>To </a:t>
            </a:r>
            <a:r>
              <a:rPr lang="en-US" sz="3100" dirty="0"/>
              <a:t>another the working of miracles; to another prophecy; to another discerning of spirits; to another </a:t>
            </a:r>
            <a:r>
              <a:rPr lang="en-US" sz="3100" dirty="0" smtClean="0"/>
              <a:t>divers </a:t>
            </a:r>
            <a:r>
              <a:rPr lang="en-US" sz="3100" dirty="0"/>
              <a:t>kinds of tongues; to another the interpretation of tongues: </a:t>
            </a:r>
            <a:endParaRPr lang="en-US" sz="3100" dirty="0" smtClean="0"/>
          </a:p>
          <a:p>
            <a:pPr marL="438912" indent="-320040" fontAlgn="auto">
              <a:spcBef>
                <a:spcPts val="0"/>
              </a:spcBef>
              <a:spcAft>
                <a:spcPts val="0"/>
              </a:spcAft>
              <a:buClrTx/>
              <a:buFont typeface="Wingdings 2"/>
              <a:buNone/>
              <a:defRPr/>
            </a:pPr>
            <a:endParaRPr lang="en-US" sz="1300" b="1" dirty="0" smtClean="0"/>
          </a:p>
          <a:p>
            <a:pPr marL="438912" indent="-320040" fontAlgn="auto">
              <a:spcBef>
                <a:spcPts val="0"/>
              </a:spcBef>
              <a:spcAft>
                <a:spcPts val="0"/>
              </a:spcAft>
              <a:buClrTx/>
              <a:buFont typeface="Wingdings 2"/>
              <a:buNone/>
              <a:defRPr/>
            </a:pPr>
            <a:r>
              <a:rPr lang="en-US" sz="3100" b="1" dirty="0" smtClean="0"/>
              <a:t>But </a:t>
            </a:r>
            <a:r>
              <a:rPr lang="en-US" sz="3100" b="1" dirty="0"/>
              <a:t>all these worketh that one and the </a:t>
            </a:r>
            <a:r>
              <a:rPr lang="en-US" sz="3100" b="1" dirty="0">
                <a:solidFill>
                  <a:srgbClr val="0070C0"/>
                </a:solidFill>
              </a:rPr>
              <a:t>selfsame Spirit</a:t>
            </a:r>
            <a:r>
              <a:rPr lang="en-US" sz="3100" b="1" dirty="0"/>
              <a:t>, dividing to every man severally as </a:t>
            </a:r>
            <a:r>
              <a:rPr lang="en-US" sz="3100" b="1" dirty="0" smtClean="0"/>
              <a:t>he will.</a:t>
            </a:r>
            <a:endParaRPr lang="en-US" sz="28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fade">
                                      <p:cBhvr>
                                        <p:cTn id="27" dur="500"/>
                                        <p:tgtEl>
                                          <p:spTgt spid="3">
                                            <p:txEl>
                                              <p:pRg st="12" end="1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4" end="14"/>
                                            </p:txEl>
                                          </p:spTgt>
                                        </p:tgtEl>
                                        <p:attrNameLst>
                                          <p:attrName>style.visibility</p:attrName>
                                        </p:attrNameLst>
                                      </p:cBhvr>
                                      <p:to>
                                        <p:strVal val="visible"/>
                                      </p:to>
                                    </p:set>
                                    <p:animEffect transition="in" filter="fade">
                                      <p:cBhvr>
                                        <p:cTn id="30" dur="500"/>
                                        <p:tgtEl>
                                          <p:spTgt spid="3">
                                            <p:txEl>
                                              <p:pRg st="14" end="1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animEffect transition="in" filter="fade">
                                      <p:cBhvr>
                                        <p:cTn id="33"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spirit at work today.</a:t>
            </a:r>
            <a:endParaRPr lang="en-US" dirty="0">
              <a:solidFill>
                <a:srgbClr val="FF0000"/>
              </a:solidFill>
            </a:endParaRPr>
          </a:p>
        </p:txBody>
      </p:sp>
      <p:sp>
        <p:nvSpPr>
          <p:cNvPr id="3" name="Content Placeholder 2"/>
          <p:cNvSpPr>
            <a:spLocks noGrp="1"/>
          </p:cNvSpPr>
          <p:nvPr>
            <p:ph idx="1"/>
          </p:nvPr>
        </p:nvSpPr>
        <p:spPr>
          <a:xfrm>
            <a:off x="15766" y="1484784"/>
            <a:ext cx="9144000" cy="5373216"/>
          </a:xfrm>
        </p:spPr>
        <p:txBody>
          <a:bodyPr rtlCol="0">
            <a:noAutofit/>
          </a:bodyPr>
          <a:lstStyle/>
          <a:p>
            <a:pPr marL="438912" indent="-320040" fontAlgn="auto">
              <a:spcBef>
                <a:spcPts val="0"/>
              </a:spcBef>
              <a:spcAft>
                <a:spcPts val="0"/>
              </a:spcAft>
              <a:buFont typeface="Wingdings 2"/>
              <a:buNone/>
              <a:defRPr/>
            </a:pPr>
            <a:r>
              <a:rPr lang="en-US" sz="2200" dirty="0" smtClean="0">
                <a:solidFill>
                  <a:srgbClr val="0070C0"/>
                </a:solidFill>
              </a:rPr>
              <a:t>We should have no doubt that </a:t>
            </a:r>
            <a:r>
              <a:rPr lang="en-US" sz="2200" b="1" u="sng" dirty="0" smtClean="0">
                <a:solidFill>
                  <a:srgbClr val="0070C0"/>
                </a:solidFill>
              </a:rPr>
              <a:t>we have or must have the spirit of God</a:t>
            </a:r>
            <a:r>
              <a:rPr lang="en-US" sz="2200" dirty="0" smtClean="0">
                <a:solidFill>
                  <a:srgbClr val="0070C0"/>
                </a:solidFill>
              </a:rPr>
              <a:t>, as the following references testify. </a:t>
            </a:r>
          </a:p>
          <a:p>
            <a:pPr marL="438912" indent="-320040" fontAlgn="auto">
              <a:spcBef>
                <a:spcPts val="0"/>
              </a:spcBef>
              <a:spcAft>
                <a:spcPts val="0"/>
              </a:spcAft>
              <a:buFont typeface="Wingdings 2"/>
              <a:buNone/>
              <a:defRPr/>
            </a:pPr>
            <a:endParaRPr lang="en-US" sz="200" dirty="0" smtClean="0">
              <a:solidFill>
                <a:srgbClr val="0070C0"/>
              </a:solidFill>
            </a:endParaRPr>
          </a:p>
          <a:p>
            <a:pPr marL="438912" indent="-320040" fontAlgn="auto">
              <a:spcBef>
                <a:spcPts val="0"/>
              </a:spcBef>
              <a:spcAft>
                <a:spcPts val="0"/>
              </a:spcAft>
              <a:buFont typeface="Wingdings 2"/>
              <a:buNone/>
              <a:defRPr/>
            </a:pPr>
            <a:r>
              <a:rPr lang="en-US" sz="2200" dirty="0" smtClean="0">
                <a:solidFill>
                  <a:srgbClr val="0070C0"/>
                </a:solidFill>
              </a:rPr>
              <a:t>The real question is how, and in what way, and to what end do we have the spirit in this age. </a:t>
            </a:r>
          </a:p>
          <a:p>
            <a:pPr marL="438912" indent="-320040" fontAlgn="auto">
              <a:spcBef>
                <a:spcPts val="0"/>
              </a:spcBef>
              <a:spcAft>
                <a:spcPts val="0"/>
              </a:spcAft>
              <a:buFont typeface="Wingdings 2"/>
              <a:buNone/>
              <a:defRPr/>
            </a:pPr>
            <a:endParaRPr lang="en-US" sz="200" b="1" dirty="0" smtClean="0">
              <a:solidFill>
                <a:srgbClr val="0070C0"/>
              </a:solidFill>
            </a:endParaRPr>
          </a:p>
          <a:p>
            <a:pPr marL="438912" indent="-320040" fontAlgn="auto">
              <a:spcBef>
                <a:spcPts val="0"/>
              </a:spcBef>
              <a:spcAft>
                <a:spcPts val="0"/>
              </a:spcAft>
              <a:buFont typeface="Wingdings 2"/>
              <a:buNone/>
              <a:defRPr/>
            </a:pPr>
            <a:r>
              <a:rPr lang="en-US" sz="2200" b="1" dirty="0" smtClean="0">
                <a:solidFill>
                  <a:srgbClr val="0070C0"/>
                </a:solidFill>
              </a:rPr>
              <a:t>In many contexts, the SPIRIT is RECEIVED by HEARING and BELIEVNG the testimony of those whom God sent </a:t>
            </a:r>
            <a:r>
              <a:rPr lang="en-US" sz="2000" dirty="0" smtClean="0">
                <a:solidFill>
                  <a:srgbClr val="0070C0"/>
                </a:solidFill>
              </a:rPr>
              <a:t>…</a:t>
            </a:r>
          </a:p>
          <a:p>
            <a:pPr marL="633222" indent="-514350" fontAlgn="auto">
              <a:spcBef>
                <a:spcPts val="0"/>
              </a:spcBef>
              <a:spcAft>
                <a:spcPts val="0"/>
              </a:spcAft>
              <a:buClrTx/>
              <a:buFont typeface="Wingdings 2"/>
              <a:buNone/>
              <a:defRPr/>
            </a:pPr>
            <a:endParaRPr lang="en-US" sz="800" dirty="0" smtClean="0">
              <a:solidFill>
                <a:srgbClr val="FF0000"/>
              </a:solidFill>
            </a:endParaRPr>
          </a:p>
          <a:p>
            <a:pPr marL="438912" lvl="0" indent="-320040" fontAlgn="auto">
              <a:spcBef>
                <a:spcPts val="0"/>
              </a:spcBef>
              <a:spcAft>
                <a:spcPts val="0"/>
              </a:spcAft>
              <a:buClr>
                <a:srgbClr val="F0AD00"/>
              </a:buClr>
              <a:buNone/>
              <a:defRPr/>
            </a:pPr>
            <a:r>
              <a:rPr lang="en-US" sz="2200" b="1" dirty="0" smtClean="0">
                <a:solidFill>
                  <a:srgbClr val="FF0000"/>
                </a:solidFill>
              </a:rPr>
              <a:t>Gal.3:2-3  </a:t>
            </a:r>
            <a:r>
              <a:rPr lang="en-US" sz="2200" dirty="0">
                <a:solidFill>
                  <a:prstClr val="black"/>
                </a:solidFill>
              </a:rPr>
              <a:t>This only would I learn of you, </a:t>
            </a:r>
            <a:r>
              <a:rPr lang="en-US" sz="2200" b="1" u="sng" dirty="0">
                <a:solidFill>
                  <a:prstClr val="black"/>
                </a:solidFill>
              </a:rPr>
              <a:t>Received ye </a:t>
            </a:r>
            <a:r>
              <a:rPr lang="en-US" sz="2200" b="1" u="sng" dirty="0">
                <a:solidFill>
                  <a:srgbClr val="0070C0"/>
                </a:solidFill>
              </a:rPr>
              <a:t>the Spirit</a:t>
            </a:r>
            <a:r>
              <a:rPr lang="en-US" sz="2200" u="sng" dirty="0">
                <a:solidFill>
                  <a:srgbClr val="0070C0"/>
                </a:solidFill>
              </a:rPr>
              <a:t> </a:t>
            </a:r>
            <a:r>
              <a:rPr lang="en-US" sz="2200" u="sng" dirty="0">
                <a:solidFill>
                  <a:prstClr val="black"/>
                </a:solidFill>
              </a:rPr>
              <a:t>by the works of the law, </a:t>
            </a:r>
            <a:r>
              <a:rPr lang="en-US" sz="2200" b="1" u="sng" dirty="0">
                <a:solidFill>
                  <a:srgbClr val="6BB76D">
                    <a:lumMod val="75000"/>
                  </a:srgbClr>
                </a:solidFill>
              </a:rPr>
              <a:t>or by the hearing of faith</a:t>
            </a:r>
            <a:r>
              <a:rPr lang="en-US" sz="2200" dirty="0">
                <a:solidFill>
                  <a:prstClr val="black"/>
                </a:solidFill>
              </a:rPr>
              <a:t>? Are ye so foolish? </a:t>
            </a:r>
            <a:r>
              <a:rPr lang="en-US" sz="2200" b="1" dirty="0">
                <a:solidFill>
                  <a:prstClr val="black"/>
                </a:solidFill>
              </a:rPr>
              <a:t>having begun in </a:t>
            </a:r>
            <a:r>
              <a:rPr lang="en-US" sz="2200" b="1" dirty="0">
                <a:solidFill>
                  <a:srgbClr val="0070C0"/>
                </a:solidFill>
              </a:rPr>
              <a:t>the Spirit</a:t>
            </a:r>
            <a:r>
              <a:rPr lang="en-US" sz="2200" dirty="0">
                <a:solidFill>
                  <a:prstClr val="black"/>
                </a:solidFill>
              </a:rPr>
              <a:t>, are ye now made perfect by the flesh?</a:t>
            </a:r>
            <a:r>
              <a:rPr lang="en-US" sz="2000" dirty="0">
                <a:solidFill>
                  <a:prstClr val="black"/>
                </a:solidFill>
              </a:rPr>
              <a:t> </a:t>
            </a:r>
          </a:p>
          <a:p>
            <a:pPr marL="633222" indent="-514350" fontAlgn="auto">
              <a:spcBef>
                <a:spcPts val="0"/>
              </a:spcBef>
              <a:spcAft>
                <a:spcPts val="0"/>
              </a:spcAft>
              <a:buClrTx/>
              <a:buFont typeface="Wingdings 2"/>
              <a:buNone/>
              <a:defRPr/>
            </a:pPr>
            <a:endParaRPr lang="en-US" sz="800" b="1" dirty="0" smtClean="0">
              <a:solidFill>
                <a:srgbClr val="FF0000"/>
              </a:solidFill>
            </a:endParaRPr>
          </a:p>
          <a:p>
            <a:pPr marL="633222" indent="-514350" fontAlgn="auto">
              <a:spcBef>
                <a:spcPts val="0"/>
              </a:spcBef>
              <a:spcAft>
                <a:spcPts val="0"/>
              </a:spcAft>
              <a:buClrTx/>
              <a:buFont typeface="Wingdings 2"/>
              <a:buNone/>
              <a:defRPr/>
            </a:pPr>
            <a:r>
              <a:rPr lang="en-US" sz="2200" b="1" dirty="0" smtClean="0">
                <a:solidFill>
                  <a:srgbClr val="FF0000"/>
                </a:solidFill>
              </a:rPr>
              <a:t>Rom.8:9-10</a:t>
            </a:r>
            <a:r>
              <a:rPr lang="en-US" sz="2200" dirty="0" smtClean="0">
                <a:solidFill>
                  <a:srgbClr val="FF0000"/>
                </a:solidFill>
              </a:rPr>
              <a:t>  </a:t>
            </a:r>
            <a:r>
              <a:rPr lang="en-US" sz="2200" b="1" u="sng" dirty="0" smtClean="0">
                <a:solidFill>
                  <a:srgbClr val="0070C0"/>
                </a:solidFill>
              </a:rPr>
              <a:t>But </a:t>
            </a:r>
            <a:r>
              <a:rPr lang="en-US" sz="2200" b="1" u="sng" dirty="0">
                <a:solidFill>
                  <a:srgbClr val="0070C0"/>
                </a:solidFill>
              </a:rPr>
              <a:t>ye are not in the flesh</a:t>
            </a:r>
            <a:r>
              <a:rPr lang="en-US" sz="2200" u="sng" dirty="0">
                <a:solidFill>
                  <a:srgbClr val="0070C0"/>
                </a:solidFill>
              </a:rPr>
              <a:t>, </a:t>
            </a:r>
            <a:r>
              <a:rPr lang="en-US" sz="2200" b="1" u="sng" dirty="0">
                <a:solidFill>
                  <a:srgbClr val="0070C0"/>
                </a:solidFill>
              </a:rPr>
              <a:t>but</a:t>
            </a:r>
            <a:r>
              <a:rPr lang="en-US" sz="2200" u="sng" dirty="0">
                <a:solidFill>
                  <a:srgbClr val="0070C0"/>
                </a:solidFill>
              </a:rPr>
              <a:t> </a:t>
            </a:r>
            <a:r>
              <a:rPr lang="en-US" sz="2200" b="1" u="sng" dirty="0">
                <a:solidFill>
                  <a:srgbClr val="0070C0"/>
                </a:solidFill>
              </a:rPr>
              <a:t>in the spirit</a:t>
            </a:r>
            <a:r>
              <a:rPr lang="en-US" sz="2200" u="sng" dirty="0"/>
              <a:t>, </a:t>
            </a:r>
            <a:r>
              <a:rPr lang="en-US" sz="2200" b="1" u="sng" dirty="0"/>
              <a:t>if so </a:t>
            </a:r>
            <a:r>
              <a:rPr lang="en-US" sz="2200" b="1" u="sng" dirty="0">
                <a:solidFill>
                  <a:srgbClr val="0070C0"/>
                </a:solidFill>
              </a:rPr>
              <a:t>that the spirit of God </a:t>
            </a:r>
            <a:r>
              <a:rPr lang="en-US" sz="2200" b="1" u="sng" dirty="0"/>
              <a:t>dwell in  you</a:t>
            </a:r>
            <a:r>
              <a:rPr lang="en-US" sz="2200" dirty="0"/>
              <a:t>. </a:t>
            </a:r>
            <a:endParaRPr lang="en-US" sz="2200" dirty="0" smtClean="0"/>
          </a:p>
          <a:p>
            <a:pPr marL="633222" indent="-514350" fontAlgn="auto">
              <a:spcBef>
                <a:spcPts val="0"/>
              </a:spcBef>
              <a:spcAft>
                <a:spcPts val="0"/>
              </a:spcAft>
              <a:buClrTx/>
              <a:buFont typeface="Wingdings 2"/>
              <a:buNone/>
              <a:defRPr/>
            </a:pPr>
            <a:r>
              <a:rPr lang="en-US" sz="2200" b="1" u="sng" dirty="0" smtClean="0"/>
              <a:t>Now </a:t>
            </a:r>
            <a:r>
              <a:rPr lang="en-US" sz="2200" b="1" u="sng" dirty="0"/>
              <a:t>if any man have not </a:t>
            </a:r>
            <a:r>
              <a:rPr lang="en-US" sz="2200" b="1" u="sng" dirty="0">
                <a:solidFill>
                  <a:srgbClr val="0070C0"/>
                </a:solidFill>
              </a:rPr>
              <a:t>the Spirit of Christ</a:t>
            </a:r>
            <a:r>
              <a:rPr lang="en-US" sz="2200" b="1" u="sng" dirty="0"/>
              <a:t>, he is none of his</a:t>
            </a:r>
            <a:r>
              <a:rPr lang="en-US" sz="2200" u="sng" dirty="0"/>
              <a:t>. </a:t>
            </a:r>
          </a:p>
          <a:p>
            <a:pPr marL="633222" indent="-514350" fontAlgn="auto">
              <a:spcBef>
                <a:spcPts val="0"/>
              </a:spcBef>
              <a:spcAft>
                <a:spcPts val="0"/>
              </a:spcAft>
              <a:buClrTx/>
              <a:buFont typeface="Wingdings 2"/>
              <a:buNone/>
              <a:defRPr/>
            </a:pPr>
            <a:r>
              <a:rPr lang="en-US" sz="2200" b="1" dirty="0">
                <a:solidFill>
                  <a:srgbClr val="0070C0"/>
                </a:solidFill>
              </a:rPr>
              <a:t>And if Christ be in  </a:t>
            </a:r>
            <a:r>
              <a:rPr lang="en-US" sz="2200" dirty="0"/>
              <a:t>you, the body is dead because of sin; </a:t>
            </a:r>
            <a:r>
              <a:rPr lang="en-US" sz="2200" u="sng" dirty="0"/>
              <a:t>but the </a:t>
            </a:r>
            <a:r>
              <a:rPr lang="en-US" sz="2200" u="sng" dirty="0">
                <a:solidFill>
                  <a:srgbClr val="0070C0"/>
                </a:solidFill>
              </a:rPr>
              <a:t>Spirit</a:t>
            </a:r>
            <a:r>
              <a:rPr lang="en-US" sz="2200" u="sng" dirty="0"/>
              <a:t> is life because of righteousness</a:t>
            </a:r>
            <a:r>
              <a:rPr lang="en-US" sz="2200" dirty="0" smtClean="0"/>
              <a:t>.”</a:t>
            </a:r>
            <a:endParaRPr lang="en-US" sz="2200" dirty="0"/>
          </a:p>
          <a:p>
            <a:pPr marL="438912" indent="-320040" fontAlgn="auto">
              <a:spcBef>
                <a:spcPts val="0"/>
              </a:spcBef>
              <a:spcAft>
                <a:spcPts val="0"/>
              </a:spcAft>
              <a:buFont typeface="Wingdings 2"/>
              <a:buNone/>
              <a:defRPr/>
            </a:pPr>
            <a:endParaRPr lang="en-US" sz="1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a:solidFill>
                  <a:schemeClr val="accent1">
                    <a:satMod val="150000"/>
                  </a:schemeClr>
                </a:solidFill>
              </a:rPr>
              <a:t>The spirit at work </a:t>
            </a:r>
            <a:r>
              <a:rPr lang="en-US" dirty="0" smtClean="0">
                <a:solidFill>
                  <a:schemeClr val="accent1">
                    <a:satMod val="150000"/>
                  </a:schemeClr>
                </a:solidFill>
              </a:rPr>
              <a:t>– even today</a:t>
            </a:r>
            <a:r>
              <a:rPr lang="en-US" dirty="0">
                <a:solidFill>
                  <a:schemeClr val="accent1">
                    <a:satMod val="150000"/>
                  </a:schemeClr>
                </a:solidFill>
              </a:rPr>
              <a:t>.</a:t>
            </a:r>
            <a:endParaRPr lang="en-US" dirty="0">
              <a:solidFill>
                <a:srgbClr val="FF0000"/>
              </a:solidFill>
            </a:endParaRPr>
          </a:p>
        </p:txBody>
      </p:sp>
      <p:sp>
        <p:nvSpPr>
          <p:cNvPr id="3" name="Content Placeholder 2"/>
          <p:cNvSpPr>
            <a:spLocks noGrp="1"/>
          </p:cNvSpPr>
          <p:nvPr>
            <p:ph idx="1"/>
          </p:nvPr>
        </p:nvSpPr>
        <p:spPr>
          <a:xfrm>
            <a:off x="0" y="1412776"/>
            <a:ext cx="9144000" cy="5445225"/>
          </a:xfrm>
        </p:spPr>
        <p:txBody>
          <a:bodyPr/>
          <a:lstStyle/>
          <a:p>
            <a:pPr>
              <a:buFont typeface="Wingdings 2" pitchFamily="18" charset="2"/>
              <a:buNone/>
            </a:pPr>
            <a:r>
              <a:rPr lang="en-US" sz="2200" dirty="0" smtClean="0">
                <a:solidFill>
                  <a:srgbClr val="0070C0"/>
                </a:solidFill>
              </a:rPr>
              <a:t>The scriptures inform us that </a:t>
            </a:r>
            <a:r>
              <a:rPr lang="en-US" sz="2200" u="sng" dirty="0" smtClean="0">
                <a:solidFill>
                  <a:srgbClr val="0070C0"/>
                </a:solidFill>
              </a:rPr>
              <a:t>the words spoken by God’s chosen agents </a:t>
            </a:r>
            <a:r>
              <a:rPr lang="en-US" sz="2200" dirty="0" smtClean="0">
                <a:solidFill>
                  <a:srgbClr val="0070C0"/>
                </a:solidFill>
              </a:rPr>
              <a:t>or ambassadors </a:t>
            </a:r>
            <a:r>
              <a:rPr lang="en-US" sz="2200" u="sng" dirty="0" smtClean="0">
                <a:solidFill>
                  <a:srgbClr val="0070C0"/>
                </a:solidFill>
              </a:rPr>
              <a:t>are in fact God’s words </a:t>
            </a:r>
            <a:r>
              <a:rPr lang="en-US" sz="2200" dirty="0" smtClean="0">
                <a:solidFill>
                  <a:srgbClr val="0070C0"/>
                </a:solidFill>
              </a:rPr>
              <a:t>being communicated. </a:t>
            </a:r>
          </a:p>
          <a:p>
            <a:pPr>
              <a:buFont typeface="Wingdings 2" pitchFamily="18" charset="2"/>
              <a:buNone/>
            </a:pPr>
            <a:r>
              <a:rPr lang="en-US" sz="2200" b="1" dirty="0" smtClean="0">
                <a:solidFill>
                  <a:srgbClr val="0070C0"/>
                </a:solidFill>
              </a:rPr>
              <a:t>Although this word is received via our senses </a:t>
            </a:r>
            <a:r>
              <a:rPr lang="en-US" sz="2200" dirty="0" smtClean="0">
                <a:solidFill>
                  <a:srgbClr val="0070C0"/>
                </a:solidFill>
              </a:rPr>
              <a:t>(hearing), </a:t>
            </a:r>
            <a:r>
              <a:rPr lang="en-US" sz="2400" b="1" u="sng" dirty="0" smtClean="0">
                <a:solidFill>
                  <a:srgbClr val="0070C0"/>
                </a:solidFill>
              </a:rPr>
              <a:t>it is by means of the ideas conveyed that God works in us</a:t>
            </a:r>
            <a:r>
              <a:rPr lang="en-US" sz="2200" b="1" dirty="0" smtClean="0">
                <a:solidFill>
                  <a:srgbClr val="0070C0"/>
                </a:solidFill>
              </a:rPr>
              <a:t>. </a:t>
            </a:r>
          </a:p>
          <a:p>
            <a:pPr>
              <a:buFont typeface="Wingdings 2" pitchFamily="18" charset="2"/>
              <a:buNone/>
            </a:pPr>
            <a:r>
              <a:rPr lang="en-US" sz="2200" b="1" u="sng" dirty="0" smtClean="0">
                <a:solidFill>
                  <a:srgbClr val="0070C0"/>
                </a:solidFill>
              </a:rPr>
              <a:t>Thoughts change us</a:t>
            </a:r>
            <a:r>
              <a:rPr lang="en-US" sz="2200" dirty="0" smtClean="0">
                <a:solidFill>
                  <a:srgbClr val="0070C0"/>
                </a:solidFill>
              </a:rPr>
              <a:t>. </a:t>
            </a:r>
            <a:r>
              <a:rPr lang="en-US" sz="2200" b="1" u="sng" dirty="0" smtClean="0">
                <a:solidFill>
                  <a:srgbClr val="0070C0"/>
                </a:solidFill>
              </a:rPr>
              <a:t>This is the spirit of God at work in men and women</a:t>
            </a:r>
            <a:r>
              <a:rPr lang="en-US" sz="2200" dirty="0" smtClean="0">
                <a:solidFill>
                  <a:srgbClr val="0070C0"/>
                </a:solidFill>
              </a:rPr>
              <a:t>.</a:t>
            </a:r>
          </a:p>
          <a:p>
            <a:pPr>
              <a:buFont typeface="Wingdings 2" pitchFamily="18" charset="2"/>
              <a:buNone/>
            </a:pPr>
            <a:endParaRPr lang="en-US" sz="800" dirty="0"/>
          </a:p>
          <a:p>
            <a:pPr>
              <a:buNone/>
            </a:pPr>
            <a:r>
              <a:rPr lang="en-US" sz="2200" b="1" dirty="0" smtClean="0">
                <a:solidFill>
                  <a:srgbClr val="FF0000"/>
                </a:solidFill>
              </a:rPr>
              <a:t>1.Thes.2:13</a:t>
            </a:r>
            <a:r>
              <a:rPr lang="en-US" sz="2200" dirty="0" smtClean="0">
                <a:solidFill>
                  <a:srgbClr val="FF0000"/>
                </a:solidFill>
              </a:rPr>
              <a:t>  </a:t>
            </a:r>
            <a:r>
              <a:rPr lang="en-US" sz="2200" dirty="0" smtClean="0"/>
              <a:t>“For this cause also thank we God without ceasing, because , </a:t>
            </a:r>
            <a:r>
              <a:rPr lang="en-US" sz="2200" u="sng" dirty="0" smtClean="0"/>
              <a:t>when </a:t>
            </a:r>
            <a:r>
              <a:rPr lang="en-US" sz="2200" u="sng" dirty="0" smtClean="0">
                <a:solidFill>
                  <a:srgbClr val="0070C0"/>
                </a:solidFill>
              </a:rPr>
              <a:t>ye received the word of God </a:t>
            </a:r>
            <a:r>
              <a:rPr lang="en-US" sz="2200" u="sng" dirty="0" smtClean="0"/>
              <a:t>which ye </a:t>
            </a:r>
            <a:r>
              <a:rPr lang="en-US" sz="2200" b="1" u="sng" dirty="0" smtClean="0"/>
              <a:t>heard</a:t>
            </a:r>
            <a:r>
              <a:rPr lang="en-US" sz="2200" u="sng" dirty="0" smtClean="0"/>
              <a:t> of us</a:t>
            </a:r>
            <a:r>
              <a:rPr lang="en-US" sz="2200" dirty="0" smtClean="0"/>
              <a:t>, ye received it not as the word of men, but as it is in truth, </a:t>
            </a:r>
            <a:r>
              <a:rPr lang="en-US" sz="2200" u="sng" dirty="0" smtClean="0"/>
              <a:t>the </a:t>
            </a:r>
            <a:r>
              <a:rPr lang="en-US" sz="2200" b="1" u="sng" dirty="0" smtClean="0">
                <a:solidFill>
                  <a:srgbClr val="0070C0"/>
                </a:solidFill>
              </a:rPr>
              <a:t>word of God</a:t>
            </a:r>
            <a:r>
              <a:rPr lang="en-US" sz="2200" dirty="0" smtClean="0"/>
              <a:t>, </a:t>
            </a:r>
            <a:r>
              <a:rPr lang="en-US" sz="2200" b="1" u="sng" dirty="0" smtClean="0"/>
              <a:t>which effectually worketh also in you that believe</a:t>
            </a:r>
            <a:r>
              <a:rPr lang="en-US" sz="2200" dirty="0" smtClean="0"/>
              <a:t>”</a:t>
            </a:r>
            <a:endParaRPr lang="en-US" sz="400" dirty="0" smtClean="0">
              <a:solidFill>
                <a:srgbClr val="FF0000"/>
              </a:solidFill>
            </a:endParaRPr>
          </a:p>
          <a:p>
            <a:pPr>
              <a:buClrTx/>
              <a:buFont typeface="Wingdings 2" pitchFamily="18" charset="2"/>
              <a:buNone/>
            </a:pPr>
            <a:endParaRPr lang="en-US" sz="1000" b="1" dirty="0" smtClean="0">
              <a:solidFill>
                <a:srgbClr val="0070C0"/>
              </a:solidFill>
            </a:endParaRPr>
          </a:p>
          <a:p>
            <a:pPr>
              <a:buClrTx/>
              <a:buFont typeface="Wingdings 2" pitchFamily="18" charset="2"/>
              <a:buNone/>
            </a:pPr>
            <a:r>
              <a:rPr lang="en-US" sz="2200" b="1" dirty="0" smtClean="0">
                <a:solidFill>
                  <a:srgbClr val="0070C0"/>
                </a:solidFill>
              </a:rPr>
              <a:t>God is at work, even today, by the same means - </a:t>
            </a:r>
          </a:p>
          <a:p>
            <a:pPr>
              <a:buClrTx/>
              <a:buNone/>
            </a:pPr>
            <a:r>
              <a:rPr lang="en-US" sz="2200" b="1" dirty="0" smtClean="0">
                <a:solidFill>
                  <a:srgbClr val="FF0000"/>
                </a:solidFill>
              </a:rPr>
              <a:t>Col.3:10</a:t>
            </a:r>
            <a:r>
              <a:rPr lang="en-US" sz="2200" dirty="0" smtClean="0">
                <a:solidFill>
                  <a:srgbClr val="FF0000"/>
                </a:solidFill>
              </a:rPr>
              <a:t>  </a:t>
            </a:r>
            <a:r>
              <a:rPr lang="en-US" sz="2200" dirty="0" smtClean="0">
                <a:solidFill>
                  <a:srgbClr val="000000"/>
                </a:solidFill>
              </a:rPr>
              <a:t>“And have put on the new man, </a:t>
            </a:r>
            <a:r>
              <a:rPr lang="en-US" sz="2200" b="1" u="sng" dirty="0" smtClean="0">
                <a:solidFill>
                  <a:srgbClr val="000000"/>
                </a:solidFill>
              </a:rPr>
              <a:t>which is </a:t>
            </a:r>
            <a:r>
              <a:rPr lang="en-US" sz="2200" b="1" u="sng" dirty="0" smtClean="0">
                <a:solidFill>
                  <a:srgbClr val="0070C0"/>
                </a:solidFill>
              </a:rPr>
              <a:t>renewed in knowledge </a:t>
            </a:r>
            <a:r>
              <a:rPr lang="en-US" sz="2200" b="1" u="sng" dirty="0" smtClean="0">
                <a:solidFill>
                  <a:srgbClr val="000000"/>
                </a:solidFill>
              </a:rPr>
              <a:t>after</a:t>
            </a:r>
            <a:r>
              <a:rPr lang="en-US" sz="2200" u="sng" dirty="0" smtClean="0">
                <a:solidFill>
                  <a:srgbClr val="000000"/>
                </a:solidFill>
              </a:rPr>
              <a:t> the image </a:t>
            </a:r>
            <a:r>
              <a:rPr lang="en-US" sz="2200" dirty="0" smtClean="0">
                <a:solidFill>
                  <a:srgbClr val="000000"/>
                </a:solidFill>
              </a:rPr>
              <a:t>of him </a:t>
            </a:r>
            <a:r>
              <a:rPr lang="en-US" sz="2200" u="sng" dirty="0" smtClean="0">
                <a:solidFill>
                  <a:srgbClr val="000000"/>
                </a:solidFill>
              </a:rPr>
              <a:t>that created him</a:t>
            </a:r>
            <a:r>
              <a:rPr lang="en-US" sz="2200" dirty="0" smtClean="0">
                <a:solidFill>
                  <a:srgbClr val="000000"/>
                </a:solidFill>
              </a:rPr>
              <a:t>”</a:t>
            </a:r>
            <a:r>
              <a:rPr lang="en-US" sz="2200" dirty="0" smtClean="0">
                <a:solidFill>
                  <a:srgbClr val="FF0000"/>
                </a:solidFill>
              </a:rPr>
              <a:t> </a:t>
            </a:r>
          </a:p>
          <a:p>
            <a:pPr>
              <a:buFont typeface="Wingdings 2" pitchFamily="18" charset="2"/>
              <a:buNone/>
            </a:pPr>
            <a:endParaRPr lang="en-US" sz="400" dirty="0" smtClean="0"/>
          </a:p>
          <a:p>
            <a:pPr lvl="0">
              <a:buClr>
                <a:srgbClr val="F0AD00"/>
              </a:buClr>
              <a:buNone/>
            </a:pPr>
            <a:r>
              <a:rPr lang="en-US" sz="2000" b="1" dirty="0" smtClean="0">
                <a:solidFill>
                  <a:srgbClr val="FF0000"/>
                </a:solidFill>
              </a:rPr>
              <a:t>Phil.2:12-13</a:t>
            </a:r>
            <a:r>
              <a:rPr lang="en-US" sz="2000" dirty="0" smtClean="0">
                <a:solidFill>
                  <a:srgbClr val="FF0000"/>
                </a:solidFill>
              </a:rPr>
              <a:t>  </a:t>
            </a:r>
            <a:r>
              <a:rPr lang="en-US" sz="2000" dirty="0" smtClean="0"/>
              <a:t>“…work out you own salvation with fear and trembling. </a:t>
            </a:r>
          </a:p>
          <a:p>
            <a:pPr>
              <a:buFont typeface="Wingdings 2" pitchFamily="18" charset="2"/>
              <a:buNone/>
            </a:pPr>
            <a:r>
              <a:rPr lang="en-US" sz="2000" b="1" u="sng" dirty="0" smtClean="0"/>
              <a:t>For it is God which worketh in you both to will and to do of his good pleasure</a:t>
            </a:r>
            <a:r>
              <a:rPr lang="en-US" sz="2000" dirty="0" smtClean="0"/>
              <a:t>”</a:t>
            </a:r>
            <a:endParaRPr lang="en-US" sz="20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How the Spirit of God influences us.</a:t>
            </a:r>
            <a:endParaRPr lang="en-US" dirty="0">
              <a:solidFill>
                <a:schemeClr val="accent1">
                  <a:satMod val="150000"/>
                </a:schemeClr>
              </a:solidFill>
            </a:endParaRPr>
          </a:p>
        </p:txBody>
      </p:sp>
      <p:sp>
        <p:nvSpPr>
          <p:cNvPr id="7" name="TextBox 6"/>
          <p:cNvSpPr txBox="1">
            <a:spLocks noChangeArrowheads="1"/>
          </p:cNvSpPr>
          <p:nvPr/>
        </p:nvSpPr>
        <p:spPr bwMode="auto">
          <a:xfrm>
            <a:off x="-2" y="2149107"/>
            <a:ext cx="1331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800" b="1" u="sng" dirty="0">
                <a:solidFill>
                  <a:srgbClr val="0070C0"/>
                </a:solidFill>
              </a:rPr>
              <a:t>INPUT</a:t>
            </a:r>
            <a:r>
              <a:rPr lang="en-US" sz="2000" b="1" dirty="0">
                <a:solidFill>
                  <a:srgbClr val="0070C0"/>
                </a:solidFill>
              </a:rPr>
              <a:t> </a:t>
            </a:r>
          </a:p>
          <a:p>
            <a:r>
              <a:rPr lang="en-US" sz="1400" b="1" dirty="0">
                <a:solidFill>
                  <a:srgbClr val="0070C0"/>
                </a:solidFill>
              </a:rPr>
              <a:t>via</a:t>
            </a:r>
            <a:r>
              <a:rPr lang="en-US" sz="2000" b="1" dirty="0">
                <a:solidFill>
                  <a:srgbClr val="0070C0"/>
                </a:solidFill>
              </a:rPr>
              <a:t> </a:t>
            </a:r>
            <a:r>
              <a:rPr lang="en-US" sz="2000" b="1" dirty="0" smtClean="0">
                <a:solidFill>
                  <a:srgbClr val="0070C0"/>
                </a:solidFill>
              </a:rPr>
              <a:t>Senses</a:t>
            </a:r>
            <a:endParaRPr lang="en-US" sz="2000" b="1" dirty="0">
              <a:solidFill>
                <a:srgbClr val="0070C0"/>
              </a:solidFill>
            </a:endParaRPr>
          </a:p>
        </p:txBody>
      </p:sp>
      <p:sp>
        <p:nvSpPr>
          <p:cNvPr id="21" name="Chevron 20"/>
          <p:cNvSpPr/>
          <p:nvPr/>
        </p:nvSpPr>
        <p:spPr>
          <a:xfrm>
            <a:off x="1403350" y="1989138"/>
            <a:ext cx="1512888" cy="1152525"/>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sp>
        <p:nvSpPr>
          <p:cNvPr id="22" name="TextBox 21"/>
          <p:cNvSpPr txBox="1">
            <a:spLocks noChangeArrowheads="1"/>
          </p:cNvSpPr>
          <p:nvPr/>
        </p:nvSpPr>
        <p:spPr bwMode="auto">
          <a:xfrm>
            <a:off x="7530410" y="2149901"/>
            <a:ext cx="16192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800" b="1" u="sng" dirty="0">
                <a:solidFill>
                  <a:srgbClr val="0070C0"/>
                </a:solidFill>
              </a:rPr>
              <a:t>OUTPUT</a:t>
            </a:r>
            <a:r>
              <a:rPr lang="en-US" sz="2000" b="1" dirty="0">
                <a:solidFill>
                  <a:srgbClr val="0070C0"/>
                </a:solidFill>
              </a:rPr>
              <a:t> </a:t>
            </a:r>
          </a:p>
          <a:p>
            <a:r>
              <a:rPr lang="en-US" sz="1400" b="1" dirty="0">
                <a:solidFill>
                  <a:srgbClr val="0070C0"/>
                </a:solidFill>
              </a:rPr>
              <a:t>via</a:t>
            </a:r>
            <a:r>
              <a:rPr lang="en-US" sz="2000" b="1" dirty="0">
                <a:solidFill>
                  <a:srgbClr val="0070C0"/>
                </a:solidFill>
              </a:rPr>
              <a:t> </a:t>
            </a:r>
            <a:r>
              <a:rPr lang="en-US" sz="2000" b="1" dirty="0" smtClean="0">
                <a:solidFill>
                  <a:srgbClr val="0070C0"/>
                </a:solidFill>
              </a:rPr>
              <a:t>Language</a:t>
            </a:r>
            <a:endParaRPr lang="en-US" sz="2000" b="1" dirty="0">
              <a:solidFill>
                <a:srgbClr val="0070C0"/>
              </a:solidFill>
            </a:endParaRPr>
          </a:p>
        </p:txBody>
      </p:sp>
      <p:sp>
        <p:nvSpPr>
          <p:cNvPr id="24" name="Chevron 23"/>
          <p:cNvSpPr/>
          <p:nvPr/>
        </p:nvSpPr>
        <p:spPr>
          <a:xfrm>
            <a:off x="6084888" y="1989138"/>
            <a:ext cx="1439862" cy="1152525"/>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pic>
        <p:nvPicPr>
          <p:cNvPr id="25" name="Picture 24" descr="https://encrypted-tbn0.gstatic.com/images?q=tbn:ANd9GcQ1G0KJc4PcfF54ATO240kVYQolEWbh4pVsq5Wm11fgiWSNQtx0GQ">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484313"/>
            <a:ext cx="24479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p:cNvSpPr txBox="1">
            <a:spLocks noChangeArrowheads="1"/>
          </p:cNvSpPr>
          <p:nvPr/>
        </p:nvSpPr>
        <p:spPr bwMode="auto">
          <a:xfrm>
            <a:off x="250825" y="4149725"/>
            <a:ext cx="8569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a:solidFill>
                  <a:srgbClr val="0070C0"/>
                </a:solidFill>
              </a:rPr>
              <a:t>Choice is the exercise of Will.</a:t>
            </a:r>
            <a:r>
              <a:rPr lang="en-US" b="1" dirty="0">
                <a:solidFill>
                  <a:srgbClr val="0070C0"/>
                </a:solidFill>
              </a:rPr>
              <a:t>  </a:t>
            </a:r>
            <a:r>
              <a:rPr lang="en-US" b="1" u="sng" dirty="0">
                <a:solidFill>
                  <a:srgbClr val="0070C0"/>
                </a:solidFill>
              </a:rPr>
              <a:t>Choice is Governed by </a:t>
            </a:r>
            <a:r>
              <a:rPr lang="en-US" sz="1600" b="1" dirty="0">
                <a:solidFill>
                  <a:srgbClr val="0070C0"/>
                </a:solidFill>
              </a:rPr>
              <a:t>– 1) Our Instincts, &amp; 2) Our Beliefs</a:t>
            </a:r>
          </a:p>
        </p:txBody>
      </p:sp>
      <p:sp>
        <p:nvSpPr>
          <p:cNvPr id="16" name="TextBox 15"/>
          <p:cNvSpPr txBox="1">
            <a:spLocks noChangeArrowheads="1"/>
          </p:cNvSpPr>
          <p:nvPr/>
        </p:nvSpPr>
        <p:spPr bwMode="auto">
          <a:xfrm>
            <a:off x="5660" y="4725144"/>
            <a:ext cx="9144000" cy="209288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r>
              <a:rPr lang="en-AU" sz="2400" b="1" dirty="0" smtClean="0">
                <a:solidFill>
                  <a:srgbClr val="0070C0"/>
                </a:solidFill>
              </a:rPr>
              <a:t>The word informs us that God revealed his will by many means, sometimes directly by words and at others by visions and dreams.</a:t>
            </a:r>
          </a:p>
          <a:p>
            <a:endParaRPr lang="en-AU" sz="1000" b="1" dirty="0" smtClean="0">
              <a:solidFill>
                <a:srgbClr val="0070C0"/>
              </a:solidFill>
            </a:endParaRPr>
          </a:p>
          <a:p>
            <a:r>
              <a:rPr lang="en-AU" sz="2400" b="1" dirty="0" smtClean="0"/>
              <a:t>Nevertheless the intention has always been the same – </a:t>
            </a:r>
            <a:r>
              <a:rPr lang="en-AU" sz="2400" b="1" u="sng" dirty="0" smtClean="0"/>
              <a:t>to convey knowledge and ideas</a:t>
            </a:r>
            <a:r>
              <a:rPr lang="en-AU" sz="2400" b="1" dirty="0" smtClean="0"/>
              <a:t> that </a:t>
            </a:r>
            <a:r>
              <a:rPr lang="en-AU" sz="2400" b="1" u="sng" dirty="0" smtClean="0">
                <a:solidFill>
                  <a:srgbClr val="0070C0"/>
                </a:solidFill>
              </a:rPr>
              <a:t>would effect change by creating Faith and understanding, and a transformed way of living in men and women</a:t>
            </a:r>
            <a:r>
              <a:rPr lang="en-AU" sz="2400" b="1" dirty="0" smtClean="0"/>
              <a:t>.</a:t>
            </a:r>
            <a:endParaRPr lang="en-AU" sz="2400" b="1" dirty="0"/>
          </a:p>
        </p:txBody>
      </p:sp>
      <p:sp>
        <p:nvSpPr>
          <p:cNvPr id="10" name="Chevron 9"/>
          <p:cNvSpPr/>
          <p:nvPr/>
        </p:nvSpPr>
        <p:spPr>
          <a:xfrm rot="16200000">
            <a:off x="4175919" y="2601119"/>
            <a:ext cx="649287" cy="2447925"/>
          </a:xfrm>
          <a:prstGeom prst="chevron">
            <a:avLst>
              <a:gd name="adj" fmla="val 60151"/>
            </a:avLst>
          </a:prstGeom>
          <a:solidFill>
            <a:schemeClr val="bg2">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P spid="22" grpId="0"/>
      <p:bldP spid="24" grpId="0" animBg="1"/>
      <p:bldP spid="27" grpId="0"/>
      <p:bldP spid="16" grpId="0" animBg="1"/>
      <p:bldP spid="10"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a:solidFill>
                  <a:schemeClr val="accent1">
                    <a:satMod val="150000"/>
                  </a:schemeClr>
                </a:solidFill>
              </a:rPr>
              <a:t>The spirit </a:t>
            </a:r>
            <a:r>
              <a:rPr lang="en-US" dirty="0" smtClean="0">
                <a:solidFill>
                  <a:schemeClr val="accent1">
                    <a:satMod val="150000"/>
                  </a:schemeClr>
                </a:solidFill>
              </a:rPr>
              <a:t>– faith, the mind, the inner man (Christ) in us, fruits of the spirit.</a:t>
            </a:r>
            <a:endParaRPr lang="en-US" dirty="0">
              <a:solidFill>
                <a:srgbClr val="FF0000"/>
              </a:solidFill>
            </a:endParaRPr>
          </a:p>
        </p:txBody>
      </p:sp>
      <p:sp>
        <p:nvSpPr>
          <p:cNvPr id="3" name="Content Placeholder 2"/>
          <p:cNvSpPr>
            <a:spLocks noGrp="1"/>
          </p:cNvSpPr>
          <p:nvPr>
            <p:ph idx="1"/>
          </p:nvPr>
        </p:nvSpPr>
        <p:spPr>
          <a:xfrm>
            <a:off x="0" y="1412875"/>
            <a:ext cx="9144000" cy="5445125"/>
          </a:xfrm>
        </p:spPr>
        <p:txBody>
          <a:bodyPr rtlCol="0">
            <a:noAutofit/>
          </a:bodyPr>
          <a:lstStyle/>
          <a:p>
            <a:pPr marL="438912" indent="-320040" fontAlgn="auto">
              <a:spcBef>
                <a:spcPts val="0"/>
              </a:spcBef>
              <a:spcAft>
                <a:spcPts val="0"/>
              </a:spcAft>
              <a:buFont typeface="Wingdings 2"/>
              <a:buNone/>
              <a:defRPr/>
            </a:pPr>
            <a:r>
              <a:rPr lang="en-US" sz="2000" dirty="0" smtClean="0">
                <a:solidFill>
                  <a:srgbClr val="0070C0"/>
                </a:solidFill>
              </a:rPr>
              <a:t>The spirit of God must fill us, and work to create Christ in us, (called the inner or new man).  </a:t>
            </a:r>
            <a:r>
              <a:rPr lang="en-US" sz="2000" b="1" dirty="0" smtClean="0">
                <a:solidFill>
                  <a:srgbClr val="0070C0"/>
                </a:solidFill>
              </a:rPr>
              <a:t>The reality of this work must be seen in the fruit of the spirit</a:t>
            </a:r>
            <a:r>
              <a:rPr lang="en-US" sz="2000" dirty="0" smtClean="0">
                <a:solidFill>
                  <a:srgbClr val="0070C0"/>
                </a:solidFill>
              </a:rPr>
              <a:t>, which are to be clearly visible  in our outward behavior towards others. </a:t>
            </a:r>
            <a:r>
              <a:rPr lang="en-US" sz="2000" b="1" dirty="0" smtClean="0">
                <a:solidFill>
                  <a:srgbClr val="0070C0"/>
                </a:solidFill>
              </a:rPr>
              <a:t>It works by faith</a:t>
            </a:r>
            <a:r>
              <a:rPr lang="en-US" sz="2000" dirty="0" smtClean="0">
                <a:solidFill>
                  <a:srgbClr val="0070C0"/>
                </a:solidFill>
              </a:rPr>
              <a:t>.</a:t>
            </a:r>
          </a:p>
          <a:p>
            <a:pPr marL="438912" indent="-320040" fontAlgn="auto">
              <a:spcBef>
                <a:spcPts val="0"/>
              </a:spcBef>
              <a:spcAft>
                <a:spcPts val="0"/>
              </a:spcAft>
              <a:buFont typeface="Wingdings 2"/>
              <a:buNone/>
              <a:defRPr/>
            </a:pPr>
            <a:endParaRPr lang="en-US" sz="1000" dirty="0"/>
          </a:p>
          <a:p>
            <a:pPr marL="438912" indent="-320040" fontAlgn="auto">
              <a:spcBef>
                <a:spcPts val="0"/>
              </a:spcBef>
              <a:spcAft>
                <a:spcPts val="0"/>
              </a:spcAft>
              <a:buFont typeface="Wingdings 2"/>
              <a:buNone/>
              <a:defRPr/>
            </a:pPr>
            <a:r>
              <a:rPr lang="en-US" sz="2100" b="1" dirty="0">
                <a:solidFill>
                  <a:srgbClr val="FF0000"/>
                </a:solidFill>
              </a:rPr>
              <a:t>Eph.3:16-17</a:t>
            </a:r>
            <a:r>
              <a:rPr lang="en-US" sz="2100" dirty="0"/>
              <a:t>  That he would grant you, according to the riches of his glory, to be strengthened with might </a:t>
            </a:r>
            <a:r>
              <a:rPr lang="en-US" sz="2100" b="1" dirty="0">
                <a:solidFill>
                  <a:srgbClr val="0070C0"/>
                </a:solidFill>
              </a:rPr>
              <a:t>by his Spirit </a:t>
            </a:r>
            <a:r>
              <a:rPr lang="en-US" sz="2100" b="1" u="sng" dirty="0"/>
              <a:t>in the inner man</a:t>
            </a:r>
            <a:r>
              <a:rPr lang="en-US" sz="2100" dirty="0"/>
              <a:t>; </a:t>
            </a:r>
            <a:r>
              <a:rPr lang="en-US" sz="2100" b="1" u="sng" dirty="0">
                <a:solidFill>
                  <a:schemeClr val="accent4">
                    <a:lumMod val="75000"/>
                  </a:schemeClr>
                </a:solidFill>
              </a:rPr>
              <a:t>That Christ may dwell in your hearts by faith</a:t>
            </a:r>
            <a:r>
              <a:rPr lang="en-US" sz="2100" dirty="0"/>
              <a:t>; that ye, being rooted and grounded in love, </a:t>
            </a:r>
          </a:p>
          <a:p>
            <a:pPr marL="438912" indent="-320040" fontAlgn="auto">
              <a:spcBef>
                <a:spcPts val="0"/>
              </a:spcBef>
              <a:spcAft>
                <a:spcPts val="0"/>
              </a:spcAft>
              <a:buFont typeface="Wingdings 2"/>
              <a:buNone/>
              <a:defRPr/>
            </a:pPr>
            <a:endParaRPr lang="en-US" sz="800" b="1" dirty="0">
              <a:solidFill>
                <a:srgbClr val="FF0000"/>
              </a:solidFill>
            </a:endParaRPr>
          </a:p>
          <a:p>
            <a:pPr marL="438912" indent="-320040" fontAlgn="auto">
              <a:spcBef>
                <a:spcPts val="0"/>
              </a:spcBef>
              <a:spcAft>
                <a:spcPts val="0"/>
              </a:spcAft>
              <a:buFont typeface="Wingdings 2"/>
              <a:buNone/>
              <a:defRPr/>
            </a:pPr>
            <a:r>
              <a:rPr lang="en-US" sz="2100" b="1" dirty="0">
                <a:solidFill>
                  <a:srgbClr val="FF0000"/>
                </a:solidFill>
              </a:rPr>
              <a:t>Eph.4:23-34</a:t>
            </a:r>
            <a:r>
              <a:rPr lang="en-US" sz="2100" dirty="0"/>
              <a:t>  And </a:t>
            </a:r>
            <a:r>
              <a:rPr lang="en-US" sz="2100" b="1" dirty="0"/>
              <a:t>be renewed in </a:t>
            </a:r>
            <a:r>
              <a:rPr lang="en-US" sz="2100" b="1" u="sng" dirty="0">
                <a:solidFill>
                  <a:srgbClr val="0070C0"/>
                </a:solidFill>
              </a:rPr>
              <a:t>the spirit </a:t>
            </a:r>
            <a:r>
              <a:rPr lang="en-US" sz="2100" b="1" u="sng" dirty="0"/>
              <a:t>of your mind</a:t>
            </a:r>
            <a:r>
              <a:rPr lang="en-US" sz="2100" dirty="0"/>
              <a:t>; And that ye </a:t>
            </a:r>
            <a:r>
              <a:rPr lang="en-US" sz="2100" u="sng" dirty="0"/>
              <a:t>put on </a:t>
            </a:r>
            <a:r>
              <a:rPr lang="en-US" sz="2100" b="1" u="sng" dirty="0"/>
              <a:t>the new man</a:t>
            </a:r>
            <a:r>
              <a:rPr lang="en-US" sz="2100" u="sng" dirty="0"/>
              <a:t>, which after God is created in righteousness and true holiness</a:t>
            </a:r>
            <a:r>
              <a:rPr lang="en-US" sz="2000" dirty="0"/>
              <a:t>. </a:t>
            </a:r>
            <a:endParaRPr lang="en-US" sz="2000" dirty="0">
              <a:solidFill>
                <a:srgbClr val="FF0000"/>
              </a:solidFill>
            </a:endParaRPr>
          </a:p>
          <a:p>
            <a:pPr marL="438912" indent="-320040" fontAlgn="auto">
              <a:spcBef>
                <a:spcPts val="0"/>
              </a:spcBef>
              <a:spcAft>
                <a:spcPts val="0"/>
              </a:spcAft>
              <a:buFont typeface="Wingdings 2"/>
              <a:buNone/>
              <a:defRPr/>
            </a:pPr>
            <a:endParaRPr lang="en-US" sz="1000" dirty="0"/>
          </a:p>
          <a:p>
            <a:pPr marL="438912" indent="-320040" fontAlgn="auto">
              <a:spcBef>
                <a:spcPts val="0"/>
              </a:spcBef>
              <a:spcAft>
                <a:spcPts val="0"/>
              </a:spcAft>
              <a:buFont typeface="Wingdings 2"/>
              <a:buNone/>
              <a:defRPr/>
            </a:pPr>
            <a:r>
              <a:rPr lang="en-US" sz="2000" b="1" dirty="0" smtClean="0">
                <a:solidFill>
                  <a:srgbClr val="FF0000"/>
                </a:solidFill>
              </a:rPr>
              <a:t>Eph.5:9</a:t>
            </a:r>
            <a:r>
              <a:rPr lang="en-US" sz="2000" dirty="0" smtClean="0"/>
              <a:t> For </a:t>
            </a:r>
            <a:r>
              <a:rPr lang="en-US" sz="2000" u="sng" dirty="0">
                <a:solidFill>
                  <a:srgbClr val="0070C0"/>
                </a:solidFill>
              </a:rPr>
              <a:t>the fruit of the Spirit </a:t>
            </a:r>
            <a:r>
              <a:rPr lang="en-US" sz="2000" dirty="0" smtClean="0"/>
              <a:t>is </a:t>
            </a:r>
            <a:r>
              <a:rPr lang="en-US" sz="2000" dirty="0"/>
              <a:t>in all goodness and righteousness and truth</a:t>
            </a:r>
            <a:r>
              <a:rPr lang="en-US" sz="2000" dirty="0" smtClean="0"/>
              <a:t>;</a:t>
            </a:r>
          </a:p>
          <a:p>
            <a:pPr marL="438912" indent="-320040" fontAlgn="auto">
              <a:spcBef>
                <a:spcPts val="0"/>
              </a:spcBef>
              <a:spcAft>
                <a:spcPts val="0"/>
              </a:spcAft>
              <a:buFont typeface="Wingdings 2"/>
              <a:buNone/>
              <a:defRPr/>
            </a:pPr>
            <a:endParaRPr lang="en-US" sz="800" dirty="0"/>
          </a:p>
          <a:p>
            <a:pPr marL="438912" indent="-320040" fontAlgn="auto">
              <a:spcBef>
                <a:spcPts val="0"/>
              </a:spcBef>
              <a:spcAft>
                <a:spcPts val="0"/>
              </a:spcAft>
              <a:buFont typeface="Wingdings 2"/>
              <a:buNone/>
              <a:defRPr/>
            </a:pPr>
            <a:r>
              <a:rPr lang="en-US" sz="2000" b="1" dirty="0" smtClean="0">
                <a:solidFill>
                  <a:srgbClr val="FF0000"/>
                </a:solidFill>
              </a:rPr>
              <a:t>Gal.5:22</a:t>
            </a:r>
            <a:r>
              <a:rPr lang="en-US" sz="2000" dirty="0" smtClean="0"/>
              <a:t>   </a:t>
            </a:r>
            <a:r>
              <a:rPr lang="en-US" sz="2000" dirty="0"/>
              <a:t>But </a:t>
            </a:r>
            <a:r>
              <a:rPr lang="en-US" sz="2000" u="sng" dirty="0">
                <a:solidFill>
                  <a:srgbClr val="0070C0"/>
                </a:solidFill>
              </a:rPr>
              <a:t>the fruit of the Spirit</a:t>
            </a:r>
            <a:r>
              <a:rPr lang="en-US" sz="2000" dirty="0"/>
              <a:t> is love, joy, peace, longsuffering, gentleness, goodness, faith, </a:t>
            </a:r>
            <a:endParaRPr lang="en-US" sz="2000" dirty="0" smtClean="0"/>
          </a:p>
          <a:p>
            <a:pPr marL="438912" indent="-320040" fontAlgn="auto">
              <a:spcBef>
                <a:spcPts val="0"/>
              </a:spcBef>
              <a:spcAft>
                <a:spcPts val="0"/>
              </a:spcAft>
              <a:buFont typeface="Wingdings 2"/>
              <a:buNone/>
              <a:defRPr/>
            </a:pPr>
            <a:endParaRPr lang="en-US" sz="1000" dirty="0"/>
          </a:p>
          <a:p>
            <a:pPr marL="438912" indent="-320040" fontAlgn="auto">
              <a:spcBef>
                <a:spcPts val="0"/>
              </a:spcBef>
              <a:spcAft>
                <a:spcPts val="0"/>
              </a:spcAft>
              <a:buFont typeface="Wingdings 2"/>
              <a:buNone/>
              <a:defRPr/>
            </a:pPr>
            <a:r>
              <a:rPr lang="en-US" sz="2000" b="1" dirty="0" smtClean="0">
                <a:solidFill>
                  <a:srgbClr val="FF0000"/>
                </a:solidFill>
              </a:rPr>
              <a:t>Eph.5:18</a:t>
            </a:r>
            <a:r>
              <a:rPr lang="en-US" sz="2000" dirty="0" smtClean="0"/>
              <a:t>  </a:t>
            </a:r>
            <a:r>
              <a:rPr lang="en-US" sz="2000" dirty="0"/>
              <a:t>And be not drunk with wine, wherein is excess; </a:t>
            </a:r>
            <a:r>
              <a:rPr lang="en-US" sz="2000" b="1" dirty="0">
                <a:solidFill>
                  <a:srgbClr val="0070C0"/>
                </a:solidFill>
              </a:rPr>
              <a:t>but be filled with the Spirit</a:t>
            </a:r>
            <a:r>
              <a:rPr lang="en-US" sz="2000" dirty="0"/>
              <a:t>; </a:t>
            </a:r>
            <a:endParaRPr lang="en-US" sz="2000" dirty="0" smtClean="0"/>
          </a:p>
          <a:p>
            <a:pPr marL="438912" indent="-320040" fontAlgn="auto">
              <a:spcBef>
                <a:spcPts val="0"/>
              </a:spcBef>
              <a:spcAft>
                <a:spcPts val="0"/>
              </a:spcAft>
              <a:buFont typeface="Wingdings 2"/>
              <a:buNone/>
              <a:defRPr/>
            </a:pPr>
            <a:r>
              <a:rPr lang="en-US" sz="2000" b="1" dirty="0" smtClean="0">
                <a:solidFill>
                  <a:srgbClr val="FF0000"/>
                </a:solidFill>
              </a:rPr>
              <a:t>Eph.6:18 </a:t>
            </a:r>
            <a:r>
              <a:rPr lang="en-US" sz="2000" dirty="0" smtClean="0"/>
              <a:t> Praying </a:t>
            </a:r>
            <a:r>
              <a:rPr lang="en-US" sz="2000" dirty="0"/>
              <a:t>always with all prayer and supplication </a:t>
            </a:r>
            <a:r>
              <a:rPr lang="en-US" sz="2000" b="1" dirty="0">
                <a:solidFill>
                  <a:srgbClr val="0070C0"/>
                </a:solidFill>
              </a:rPr>
              <a:t>in the </a:t>
            </a:r>
            <a:r>
              <a:rPr lang="en-US" sz="2000" b="1" dirty="0" smtClean="0">
                <a:solidFill>
                  <a:srgbClr val="0070C0"/>
                </a:solidFill>
              </a:rPr>
              <a:t>Spirit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God Dwells &amp; Works in us – By his spirit</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85000" lnSpcReduction="20000"/>
          </a:bodyPr>
          <a:lstStyle/>
          <a:p>
            <a:pPr marL="633222" indent="-514350" fontAlgn="auto">
              <a:spcBef>
                <a:spcPts val="0"/>
              </a:spcBef>
              <a:spcAft>
                <a:spcPts val="0"/>
              </a:spcAft>
              <a:buClrTx/>
              <a:buFont typeface="Wingdings 2"/>
              <a:buNone/>
              <a:defRPr/>
            </a:pPr>
            <a:r>
              <a:rPr lang="en-US" sz="2800" dirty="0" smtClean="0">
                <a:solidFill>
                  <a:srgbClr val="0070C0"/>
                </a:solidFill>
              </a:rPr>
              <a:t>We should not be confronted or afraid to use these scriptural terms, irrespective of how they have been misused &amp; abused by many who call themselves Christians. </a:t>
            </a:r>
          </a:p>
          <a:p>
            <a:pPr marL="633222" indent="-514350" fontAlgn="auto">
              <a:spcBef>
                <a:spcPts val="0"/>
              </a:spcBef>
              <a:spcAft>
                <a:spcPts val="0"/>
              </a:spcAft>
              <a:buClrTx/>
              <a:buFont typeface="Wingdings 2"/>
              <a:buNone/>
              <a:defRPr/>
            </a:pPr>
            <a:r>
              <a:rPr lang="en-US" sz="2800" u="sng" dirty="0" smtClean="0">
                <a:solidFill>
                  <a:srgbClr val="0070C0"/>
                </a:solidFill>
              </a:rPr>
              <a:t>But we should / must clearly understand what they mean, and how &amp; in what way they are applicable today</a:t>
            </a:r>
            <a:r>
              <a:rPr lang="en-US" sz="2800" dirty="0" smtClean="0">
                <a:solidFill>
                  <a:srgbClr val="0070C0"/>
                </a:solidFill>
              </a:rPr>
              <a:t>.</a:t>
            </a:r>
          </a:p>
          <a:p>
            <a:pPr marL="633222" indent="-514350" fontAlgn="auto">
              <a:spcBef>
                <a:spcPts val="0"/>
              </a:spcBef>
              <a:spcAft>
                <a:spcPts val="0"/>
              </a:spcAft>
              <a:buClrTx/>
              <a:buFont typeface="Wingdings 2"/>
              <a:buNone/>
              <a:defRPr/>
            </a:pPr>
            <a:endParaRPr lang="en-US" sz="2100" dirty="0" smtClean="0">
              <a:solidFill>
                <a:srgbClr val="FF0000"/>
              </a:solidFill>
            </a:endParaRPr>
          </a:p>
          <a:p>
            <a:pPr marL="633222" indent="-514350" fontAlgn="auto">
              <a:spcBef>
                <a:spcPts val="0"/>
              </a:spcBef>
              <a:spcAft>
                <a:spcPts val="0"/>
              </a:spcAft>
              <a:buClrTx/>
              <a:buFont typeface="Wingdings 2"/>
              <a:buNone/>
              <a:defRPr/>
            </a:pPr>
            <a:r>
              <a:rPr lang="en-US" sz="2800" dirty="0" smtClean="0">
                <a:solidFill>
                  <a:srgbClr val="FF0000"/>
                </a:solidFill>
              </a:rPr>
              <a:t>1.Cor.3:16   </a:t>
            </a:r>
            <a:r>
              <a:rPr lang="en-US" sz="2800" dirty="0" smtClean="0"/>
              <a:t>“</a:t>
            </a:r>
            <a:r>
              <a:rPr lang="en-US" sz="2800" b="1" dirty="0" smtClean="0"/>
              <a:t>Know ye not that </a:t>
            </a:r>
            <a:r>
              <a:rPr lang="en-US" sz="2800" b="1" u="sng" dirty="0" smtClean="0">
                <a:solidFill>
                  <a:srgbClr val="0070C0"/>
                </a:solidFill>
              </a:rPr>
              <a:t>ye are the temple of God</a:t>
            </a:r>
            <a:r>
              <a:rPr lang="en-US" sz="2800" dirty="0" smtClean="0"/>
              <a:t>, and that </a:t>
            </a:r>
            <a:r>
              <a:rPr lang="en-US" sz="3600" b="1" dirty="0" smtClean="0">
                <a:solidFill>
                  <a:srgbClr val="0070C0"/>
                </a:solidFill>
              </a:rPr>
              <a:t>the Spirit of God</a:t>
            </a:r>
            <a:r>
              <a:rPr lang="en-US" sz="2800" b="1" dirty="0" smtClean="0">
                <a:solidFill>
                  <a:srgbClr val="0070C0"/>
                </a:solidFill>
              </a:rPr>
              <a:t> dwelleth in you</a:t>
            </a:r>
            <a:r>
              <a:rPr lang="en-US" sz="2800" dirty="0" smtClean="0"/>
              <a:t>“     	</a:t>
            </a:r>
          </a:p>
          <a:p>
            <a:pPr marL="633222" indent="-514350" fontAlgn="auto">
              <a:spcBef>
                <a:spcPts val="0"/>
              </a:spcBef>
              <a:spcAft>
                <a:spcPts val="0"/>
              </a:spcAft>
              <a:buClrTx/>
              <a:buFont typeface="Wingdings 2"/>
              <a:buNone/>
              <a:defRPr/>
            </a:pPr>
            <a:endParaRPr lang="en-AU" sz="1300" dirty="0" smtClean="0"/>
          </a:p>
          <a:p>
            <a:pPr marL="633222" indent="-514350" fontAlgn="auto">
              <a:spcBef>
                <a:spcPts val="0"/>
              </a:spcBef>
              <a:spcAft>
                <a:spcPts val="0"/>
              </a:spcAft>
              <a:buClrTx/>
              <a:buFont typeface="Wingdings 2"/>
              <a:buNone/>
              <a:defRPr/>
            </a:pPr>
            <a:r>
              <a:rPr lang="en-AU" sz="2800" dirty="0" smtClean="0">
                <a:solidFill>
                  <a:srgbClr val="FF0000"/>
                </a:solidFill>
              </a:rPr>
              <a:t>1.Cor.6:17 </a:t>
            </a:r>
            <a:r>
              <a:rPr lang="en-AU" sz="2800" dirty="0" smtClean="0"/>
              <a:t> “But </a:t>
            </a:r>
            <a:r>
              <a:rPr lang="en-AU" sz="2800" u="sng" dirty="0" smtClean="0"/>
              <a:t>he that is joined unto the Lord </a:t>
            </a:r>
            <a:r>
              <a:rPr lang="en-AU" sz="2800" b="1" u="sng" dirty="0" smtClean="0">
                <a:solidFill>
                  <a:srgbClr val="0070C0"/>
                </a:solidFill>
              </a:rPr>
              <a:t>is one spirit</a:t>
            </a:r>
            <a:r>
              <a:rPr lang="en-AU" sz="2800" dirty="0" smtClean="0"/>
              <a:t>.”</a:t>
            </a:r>
          </a:p>
          <a:p>
            <a:pPr marL="633222" indent="-514350" fontAlgn="auto">
              <a:spcBef>
                <a:spcPts val="0"/>
              </a:spcBef>
              <a:spcAft>
                <a:spcPts val="0"/>
              </a:spcAft>
              <a:buClrTx/>
              <a:buFont typeface="Wingdings 2"/>
              <a:buNone/>
              <a:defRPr/>
            </a:pPr>
            <a:endParaRPr lang="en-AU" sz="1300" dirty="0" smtClean="0"/>
          </a:p>
          <a:p>
            <a:pPr marL="633222" indent="-514350" fontAlgn="auto">
              <a:spcBef>
                <a:spcPts val="0"/>
              </a:spcBef>
              <a:spcAft>
                <a:spcPts val="0"/>
              </a:spcAft>
              <a:buClrTx/>
              <a:buFont typeface="Wingdings 2"/>
              <a:buNone/>
              <a:defRPr/>
            </a:pPr>
            <a:r>
              <a:rPr lang="en-AU" sz="2800" dirty="0" smtClean="0">
                <a:solidFill>
                  <a:srgbClr val="FF0000"/>
                </a:solidFill>
              </a:rPr>
              <a:t>1.Cor.6:19 </a:t>
            </a:r>
            <a:r>
              <a:rPr lang="en-AU" sz="2800" dirty="0" smtClean="0"/>
              <a:t> “What? know ye not that </a:t>
            </a:r>
            <a:r>
              <a:rPr lang="en-AU" sz="2800" b="1" u="sng" dirty="0" smtClean="0">
                <a:solidFill>
                  <a:srgbClr val="0070C0"/>
                </a:solidFill>
              </a:rPr>
              <a:t>your body is the temple of the Holy Spirit</a:t>
            </a:r>
            <a:r>
              <a:rPr lang="en-AU" sz="2800" b="1" dirty="0" smtClean="0">
                <a:solidFill>
                  <a:srgbClr val="0070C0"/>
                </a:solidFill>
              </a:rPr>
              <a:t> which is in you</a:t>
            </a:r>
            <a:r>
              <a:rPr lang="en-AU" sz="2800" dirty="0" smtClean="0"/>
              <a:t>, which ye have of God, and ye are not your own?”</a:t>
            </a:r>
            <a:endParaRPr lang="en-US" sz="2800" dirty="0" smtClean="0"/>
          </a:p>
          <a:p>
            <a:pPr marL="633222" indent="-514350" fontAlgn="auto">
              <a:spcBef>
                <a:spcPts val="0"/>
              </a:spcBef>
              <a:spcAft>
                <a:spcPts val="0"/>
              </a:spcAft>
              <a:buClrTx/>
              <a:buFont typeface="Wingdings 2"/>
              <a:buNone/>
              <a:defRPr/>
            </a:pPr>
            <a:endParaRPr lang="en-US" sz="1200" dirty="0" smtClean="0"/>
          </a:p>
          <a:p>
            <a:pPr marL="633222" indent="-514350" fontAlgn="auto">
              <a:spcBef>
                <a:spcPts val="0"/>
              </a:spcBef>
              <a:spcAft>
                <a:spcPts val="0"/>
              </a:spcAft>
              <a:buClrTx/>
              <a:buFont typeface="Wingdings 2"/>
              <a:buNone/>
              <a:defRPr/>
            </a:pPr>
            <a:r>
              <a:rPr lang="en-US" sz="2800" dirty="0" smtClean="0">
                <a:solidFill>
                  <a:srgbClr val="FF0000"/>
                </a:solidFill>
              </a:rPr>
              <a:t>2.Cor.6:16-18    </a:t>
            </a:r>
            <a:r>
              <a:rPr lang="en-US" sz="2800" dirty="0" smtClean="0"/>
              <a:t>“And what agreement hath the temple of God with idols? </a:t>
            </a:r>
            <a:r>
              <a:rPr lang="en-US" sz="2800" b="1" dirty="0" smtClean="0"/>
              <a:t>For </a:t>
            </a:r>
            <a:r>
              <a:rPr lang="en-US" sz="2800" b="1" u="sng" dirty="0" smtClean="0">
                <a:solidFill>
                  <a:srgbClr val="0070C0"/>
                </a:solidFill>
              </a:rPr>
              <a:t>ye are the temple of the living God</a:t>
            </a:r>
            <a:r>
              <a:rPr lang="en-US" sz="2800" dirty="0" smtClean="0"/>
              <a:t>; as God hath said, </a:t>
            </a:r>
            <a:r>
              <a:rPr lang="en-US" sz="2800" b="1" u="sng" dirty="0" smtClean="0"/>
              <a:t>I will dwell in them, and walk in them</a:t>
            </a:r>
            <a:r>
              <a:rPr lang="en-US" sz="2800" b="1" dirty="0" smtClean="0"/>
              <a:t>, and I will be their God, and they shall be my people.</a:t>
            </a:r>
            <a:r>
              <a:rPr lang="en-US" sz="2800" dirty="0" smtClean="0"/>
              <a:t>” 	</a:t>
            </a:r>
            <a:endParaRPr lang="en-US" sz="2800" dirty="0" smtClean="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The Spirit &amp; the Holy Spirit Gifts.</a:t>
            </a:r>
            <a:endParaRPr lang="en-US" dirty="0">
              <a:solidFill>
                <a:srgbClr val="FF0000"/>
              </a:solidFill>
            </a:endParaRPr>
          </a:p>
        </p:txBody>
      </p:sp>
      <p:sp>
        <p:nvSpPr>
          <p:cNvPr id="3" name="Content Placeholder 2"/>
          <p:cNvSpPr>
            <a:spLocks noGrp="1"/>
          </p:cNvSpPr>
          <p:nvPr>
            <p:ph idx="1"/>
          </p:nvPr>
        </p:nvSpPr>
        <p:spPr>
          <a:xfrm>
            <a:off x="0" y="1484313"/>
            <a:ext cx="9144000" cy="5373687"/>
          </a:xfrm>
        </p:spPr>
        <p:txBody>
          <a:bodyPr rtlCol="0">
            <a:normAutofit fontScale="92500" lnSpcReduction="10000"/>
          </a:bodyPr>
          <a:lstStyle/>
          <a:p>
            <a:pPr marL="633222" indent="-514350" fontAlgn="auto">
              <a:lnSpc>
                <a:spcPct val="110000"/>
              </a:lnSpc>
              <a:spcBef>
                <a:spcPts val="0"/>
              </a:spcBef>
              <a:spcAft>
                <a:spcPts val="0"/>
              </a:spcAft>
              <a:buClrTx/>
              <a:buFont typeface="Wingdings 2"/>
              <a:buNone/>
              <a:defRPr/>
            </a:pPr>
            <a:r>
              <a:rPr lang="en-US" sz="2400" dirty="0" smtClean="0"/>
              <a:t>Although we agree that all manifestations of the spirit are Super-natural Phenomena (i.e. from above), how then do we distinguish between –</a:t>
            </a:r>
          </a:p>
          <a:p>
            <a:pPr marL="633222" indent="-514350" fontAlgn="auto">
              <a:lnSpc>
                <a:spcPct val="110000"/>
              </a:lnSpc>
              <a:spcBef>
                <a:spcPts val="0"/>
              </a:spcBef>
              <a:spcAft>
                <a:spcPts val="0"/>
              </a:spcAft>
              <a:buClrTx/>
              <a:buFont typeface="Wingdings" panose="05000000000000000000" pitchFamily="2" charset="2"/>
              <a:buChar char="Ø"/>
              <a:defRPr/>
            </a:pPr>
            <a:r>
              <a:rPr lang="en-US" sz="2400" b="1" u="sng" dirty="0" smtClean="0">
                <a:solidFill>
                  <a:srgbClr val="0070C0"/>
                </a:solidFill>
              </a:rPr>
              <a:t>The Spirit</a:t>
            </a:r>
            <a:r>
              <a:rPr lang="en-US" sz="2400" dirty="0" smtClean="0">
                <a:solidFill>
                  <a:srgbClr val="0070C0"/>
                </a:solidFill>
              </a:rPr>
              <a:t>, </a:t>
            </a:r>
            <a:r>
              <a:rPr lang="en-US" sz="2400" u="sng" dirty="0" smtClean="0">
                <a:solidFill>
                  <a:srgbClr val="0070C0"/>
                </a:solidFill>
              </a:rPr>
              <a:t>which is to be the possession of all believers in all ages</a:t>
            </a:r>
            <a:r>
              <a:rPr lang="en-US" sz="2400" dirty="0" smtClean="0">
                <a:solidFill>
                  <a:srgbClr val="0070C0"/>
                </a:solidFill>
              </a:rPr>
              <a:t>, &amp;</a:t>
            </a:r>
          </a:p>
          <a:p>
            <a:pPr marL="633222" indent="-514350" fontAlgn="auto">
              <a:lnSpc>
                <a:spcPct val="110000"/>
              </a:lnSpc>
              <a:spcBef>
                <a:spcPts val="0"/>
              </a:spcBef>
              <a:spcAft>
                <a:spcPts val="0"/>
              </a:spcAft>
              <a:buClrTx/>
              <a:buFont typeface="Wingdings" panose="05000000000000000000" pitchFamily="2" charset="2"/>
              <a:buChar char="Ø"/>
              <a:defRPr/>
            </a:pPr>
            <a:r>
              <a:rPr lang="en-US" sz="2400" b="1" u="sng" dirty="0" smtClean="0">
                <a:solidFill>
                  <a:srgbClr val="0070C0"/>
                </a:solidFill>
              </a:rPr>
              <a:t>The Holy Spirit Gift</a:t>
            </a:r>
            <a:r>
              <a:rPr lang="en-US" sz="2400" b="1" dirty="0" smtClean="0">
                <a:solidFill>
                  <a:srgbClr val="0070C0"/>
                </a:solidFill>
              </a:rPr>
              <a:t> </a:t>
            </a:r>
            <a:r>
              <a:rPr lang="en-US" sz="2400" dirty="0" smtClean="0">
                <a:solidFill>
                  <a:srgbClr val="0070C0"/>
                </a:solidFill>
              </a:rPr>
              <a:t>which definitely was a unique &amp; powerful manifestation of the Spirit of God, as recorded in the NT.</a:t>
            </a:r>
          </a:p>
          <a:p>
            <a:pPr marL="633222" indent="-514350" fontAlgn="auto">
              <a:spcBef>
                <a:spcPts val="0"/>
              </a:spcBef>
              <a:spcAft>
                <a:spcPts val="0"/>
              </a:spcAft>
              <a:buClrTx/>
              <a:buFont typeface="Wingdings 2"/>
              <a:buNone/>
              <a:defRPr/>
            </a:pPr>
            <a:endParaRPr lang="en-US" sz="1200" dirty="0" smtClean="0">
              <a:solidFill>
                <a:srgbClr val="0070C0"/>
              </a:solidFill>
            </a:endParaRPr>
          </a:p>
          <a:p>
            <a:pPr marL="633222" indent="-514350" fontAlgn="auto">
              <a:spcBef>
                <a:spcPts val="0"/>
              </a:spcBef>
              <a:spcAft>
                <a:spcPts val="0"/>
              </a:spcAft>
              <a:buClrTx/>
              <a:buFont typeface="Wingdings 2"/>
              <a:buNone/>
              <a:defRPr/>
            </a:pPr>
            <a:r>
              <a:rPr lang="en-US" sz="2400" b="1" u="sng" dirty="0" smtClean="0">
                <a:solidFill>
                  <a:srgbClr val="0070C0"/>
                </a:solidFill>
              </a:rPr>
              <a:t>The Holy Spirit Gift</a:t>
            </a:r>
            <a:r>
              <a:rPr lang="en-US" sz="2400" dirty="0" smtClean="0">
                <a:solidFill>
                  <a:srgbClr val="0070C0"/>
                </a:solidFill>
              </a:rPr>
              <a:t>, as described in the NT Scriptures, </a:t>
            </a:r>
            <a:r>
              <a:rPr lang="en-US" sz="2400" u="sng" dirty="0" smtClean="0">
                <a:solidFill>
                  <a:srgbClr val="0070C0"/>
                </a:solidFill>
              </a:rPr>
              <a:t>was quite clearly ‘</a:t>
            </a:r>
            <a:r>
              <a:rPr lang="en-US" sz="2400" b="1" u="sng" dirty="0" smtClean="0">
                <a:solidFill>
                  <a:srgbClr val="0070C0"/>
                </a:solidFill>
              </a:rPr>
              <a:t>an infusion or filling</a:t>
            </a:r>
            <a:r>
              <a:rPr lang="en-US" sz="2400" u="sng" dirty="0" smtClean="0">
                <a:solidFill>
                  <a:srgbClr val="0070C0"/>
                </a:solidFill>
              </a:rPr>
              <a:t>’ of </a:t>
            </a:r>
            <a:r>
              <a:rPr lang="en-US" sz="2400" b="1" u="sng" dirty="0" smtClean="0">
                <a:solidFill>
                  <a:srgbClr val="0070C0"/>
                </a:solidFill>
              </a:rPr>
              <a:t>divine </a:t>
            </a:r>
            <a:r>
              <a:rPr lang="en-US" sz="2400" b="1" dirty="0" smtClean="0">
                <a:solidFill>
                  <a:srgbClr val="0070C0"/>
                </a:solidFill>
              </a:rPr>
              <a:t>power, </a:t>
            </a:r>
            <a:r>
              <a:rPr lang="en-US" sz="2400" dirty="0" smtClean="0">
                <a:solidFill>
                  <a:srgbClr val="0070C0"/>
                </a:solidFill>
              </a:rPr>
              <a:t>and seems to be on a larger scale than in previous times</a:t>
            </a:r>
            <a:r>
              <a:rPr lang="en-US" sz="2400" b="1" dirty="0" smtClean="0">
                <a:solidFill>
                  <a:srgbClr val="0070C0"/>
                </a:solidFill>
              </a:rPr>
              <a:t> (</a:t>
            </a:r>
            <a:r>
              <a:rPr lang="en-US" sz="2400" b="1" dirty="0" smtClean="0">
                <a:solidFill>
                  <a:srgbClr val="FF0000"/>
                </a:solidFill>
              </a:rPr>
              <a:t>Matt.9:8</a:t>
            </a:r>
            <a:r>
              <a:rPr lang="en-US" sz="2400" dirty="0" smtClean="0">
                <a:solidFill>
                  <a:srgbClr val="FF0000"/>
                </a:solidFill>
              </a:rPr>
              <a:t>, 10:1, Lk.4:36, 9:43, </a:t>
            </a:r>
            <a:r>
              <a:rPr lang="en-US" sz="2400" b="1" dirty="0" smtClean="0">
                <a:solidFill>
                  <a:srgbClr val="FF0000"/>
                </a:solidFill>
              </a:rPr>
              <a:t>24:49, Acts.1:8</a:t>
            </a:r>
            <a:r>
              <a:rPr lang="en-US" sz="2400" b="1" dirty="0" smtClean="0">
                <a:solidFill>
                  <a:srgbClr val="0070C0"/>
                </a:solidFill>
              </a:rPr>
              <a:t> ). </a:t>
            </a:r>
          </a:p>
          <a:p>
            <a:pPr marL="633222" indent="-514350" fontAlgn="auto">
              <a:spcBef>
                <a:spcPts val="0"/>
              </a:spcBef>
              <a:spcAft>
                <a:spcPts val="0"/>
              </a:spcAft>
              <a:buClrTx/>
              <a:buFont typeface="Wingdings 2"/>
              <a:buNone/>
              <a:defRPr/>
            </a:pPr>
            <a:r>
              <a:rPr lang="en-US" sz="2400" dirty="0" smtClean="0">
                <a:solidFill>
                  <a:srgbClr val="0070C0"/>
                </a:solidFill>
              </a:rPr>
              <a:t>It enabled it’s possessors to </a:t>
            </a:r>
            <a:r>
              <a:rPr lang="en-US" sz="2400" b="1" dirty="0" smtClean="0">
                <a:solidFill>
                  <a:srgbClr val="0070C0"/>
                </a:solidFill>
              </a:rPr>
              <a:t>miraculously</a:t>
            </a:r>
            <a:r>
              <a:rPr lang="en-US" sz="2400" dirty="0" smtClean="0">
                <a:solidFill>
                  <a:srgbClr val="0070C0"/>
                </a:solidFill>
              </a:rPr>
              <a:t> heal people, to speak in languages they had not learned, and to do other miraculous things (</a:t>
            </a:r>
            <a:r>
              <a:rPr lang="en-US" sz="2400" dirty="0" smtClean="0">
                <a:solidFill>
                  <a:srgbClr val="FF0000"/>
                </a:solidFill>
              </a:rPr>
              <a:t>Acts.19:11</a:t>
            </a:r>
            <a:r>
              <a:rPr lang="en-US" sz="2400" dirty="0" smtClean="0">
                <a:solidFill>
                  <a:srgbClr val="0070C0"/>
                </a:solidFill>
              </a:rPr>
              <a:t>). </a:t>
            </a:r>
          </a:p>
          <a:p>
            <a:pPr marL="633222" indent="-514350" fontAlgn="auto">
              <a:spcBef>
                <a:spcPts val="0"/>
              </a:spcBef>
              <a:spcAft>
                <a:spcPts val="0"/>
              </a:spcAft>
              <a:buClrTx/>
              <a:buFont typeface="Wingdings 2"/>
              <a:buNone/>
              <a:defRPr/>
            </a:pPr>
            <a:r>
              <a:rPr lang="en-US" sz="2400" u="sng" dirty="0" smtClean="0">
                <a:solidFill>
                  <a:srgbClr val="0070C0"/>
                </a:solidFill>
              </a:rPr>
              <a:t>It clearly indicated that the possessors of this power were marked out as authentic representatives of God </a:t>
            </a:r>
            <a:r>
              <a:rPr lang="en-US" sz="2400" dirty="0" smtClean="0">
                <a:solidFill>
                  <a:srgbClr val="0070C0"/>
                </a:solidFill>
              </a:rPr>
              <a:t>(</a:t>
            </a:r>
            <a:r>
              <a:rPr lang="en-US" sz="2400" b="1" dirty="0" smtClean="0">
                <a:solidFill>
                  <a:srgbClr val="FF0000"/>
                </a:solidFill>
              </a:rPr>
              <a:t>John</a:t>
            </a:r>
            <a:r>
              <a:rPr lang="en-US" sz="2400" dirty="0" smtClean="0">
                <a:solidFill>
                  <a:srgbClr val="FF0000"/>
                </a:solidFill>
              </a:rPr>
              <a:t>.2:23, 7:31, 12:37, </a:t>
            </a:r>
            <a:r>
              <a:rPr lang="en-US" sz="2400" b="1" dirty="0" smtClean="0">
                <a:solidFill>
                  <a:srgbClr val="FF0000"/>
                </a:solidFill>
              </a:rPr>
              <a:t>Acts.2:22, 4:33</a:t>
            </a:r>
            <a:r>
              <a:rPr lang="en-US" sz="2400" dirty="0" smtClean="0">
                <a:solidFill>
                  <a:srgbClr val="FF0000"/>
                </a:solidFill>
              </a:rPr>
              <a:t>, 8:6,13, 14:8-18, </a:t>
            </a:r>
            <a:r>
              <a:rPr lang="en-US" sz="2400" b="1" dirty="0" smtClean="0">
                <a:solidFill>
                  <a:srgbClr val="FF0000"/>
                </a:solidFill>
              </a:rPr>
              <a:t>Heb.2:3-4</a:t>
            </a:r>
            <a:r>
              <a:rPr lang="en-US" sz="2400" dirty="0" smtClean="0">
                <a:solidFill>
                  <a:srgbClr val="FF0000"/>
                </a:solidFill>
              </a:rPr>
              <a:t>, </a:t>
            </a:r>
            <a:r>
              <a:rPr lang="en-US" sz="2400" dirty="0" smtClean="0">
                <a:solidFill>
                  <a:srgbClr val="0070C0"/>
                </a:solidFill>
              </a:rPr>
              <a:t>). </a:t>
            </a:r>
          </a:p>
          <a:p>
            <a:pPr marL="633222" indent="-514350" fontAlgn="auto">
              <a:spcBef>
                <a:spcPts val="0"/>
              </a:spcBef>
              <a:spcAft>
                <a:spcPts val="0"/>
              </a:spcAft>
              <a:buClrTx/>
              <a:buFont typeface="Wingdings 2"/>
              <a:buNone/>
              <a:defRPr/>
            </a:pPr>
            <a:r>
              <a:rPr lang="en-US" sz="2400" dirty="0" smtClean="0">
                <a:solidFill>
                  <a:srgbClr val="0070C0"/>
                </a:solidFill>
              </a:rPr>
              <a:t>Therefore their words &amp; testimony could be trusted. The outworking of the Spirit was powerful &amp; beyond all doubt so that even their enemies could not gainsay what was done (</a:t>
            </a:r>
            <a:r>
              <a:rPr lang="en-US" sz="2400" b="1" dirty="0" smtClean="0">
                <a:solidFill>
                  <a:srgbClr val="FF0000"/>
                </a:solidFill>
              </a:rPr>
              <a:t>John.3:2, 11:47, Acts.4:13-18</a:t>
            </a:r>
            <a:r>
              <a:rPr lang="en-US" sz="2400" dirty="0" smtClean="0">
                <a:solidFill>
                  <a:srgbClr val="0070C0"/>
                </a:solidFill>
              </a:rPr>
              <a:t>).</a:t>
            </a:r>
            <a:endParaRPr lang="en-US" sz="2400" dirty="0" smtClean="0">
              <a:solidFill>
                <a:srgbClr val="FF0000"/>
              </a:solidFill>
            </a:endParaRPr>
          </a:p>
          <a:p>
            <a:pPr marL="633222" indent="-514350" fontAlgn="auto">
              <a:spcBef>
                <a:spcPts val="0"/>
              </a:spcBef>
              <a:spcAft>
                <a:spcPts val="0"/>
              </a:spcAft>
              <a:buClrTx/>
              <a:buFont typeface="Wingdings 2"/>
              <a:buNone/>
              <a:defRPr/>
            </a:pPr>
            <a:endParaRPr lang="en-US" sz="2400" dirty="0" smtClean="0">
              <a:solidFill>
                <a:srgbClr val="0070C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The spirit at work –  </a:t>
            </a:r>
            <a:r>
              <a:rPr lang="en-US" sz="4000" dirty="0" smtClean="0">
                <a:solidFill>
                  <a:schemeClr val="accent1">
                    <a:satMod val="150000"/>
                  </a:schemeClr>
                </a:solidFill>
              </a:rPr>
              <a:t>Equivalent references</a:t>
            </a:r>
            <a:r>
              <a:rPr lang="en-US" dirty="0" smtClean="0">
                <a:solidFill>
                  <a:schemeClr val="accent1">
                    <a:satMod val="150000"/>
                  </a:schemeClr>
                </a:solidFill>
              </a:rPr>
              <a:t> Wrested Scriptures                                   1/2 </a:t>
            </a:r>
            <a:endParaRPr lang="en-US" dirty="0">
              <a:solidFill>
                <a:schemeClr val="accent1">
                  <a:satMod val="150000"/>
                </a:schemeClr>
              </a:solidFill>
            </a:endParaRPr>
          </a:p>
        </p:txBody>
      </p:sp>
      <p:sp>
        <p:nvSpPr>
          <p:cNvPr id="3" name="Content Placeholder 2"/>
          <p:cNvSpPr>
            <a:spLocks noGrp="1"/>
          </p:cNvSpPr>
          <p:nvPr>
            <p:ph idx="1"/>
          </p:nvPr>
        </p:nvSpPr>
        <p:spPr>
          <a:xfrm>
            <a:off x="0" y="1500188"/>
            <a:ext cx="9144000" cy="5357812"/>
          </a:xfrm>
        </p:spPr>
        <p:txBody>
          <a:bodyPr rtlCol="0">
            <a:normAutofit lnSpcReduction="10000"/>
          </a:bodyPr>
          <a:lstStyle/>
          <a:p>
            <a:pPr marL="633222" indent="-514350" fontAlgn="auto">
              <a:spcBef>
                <a:spcPts val="0"/>
              </a:spcBef>
              <a:spcAft>
                <a:spcPts val="0"/>
              </a:spcAft>
              <a:buClrTx/>
              <a:buFont typeface="Wingdings 2"/>
              <a:buNone/>
              <a:defRPr/>
            </a:pPr>
            <a:r>
              <a:rPr lang="en-US" sz="2400" dirty="0" smtClean="0">
                <a:solidFill>
                  <a:srgbClr val="FF0000"/>
                </a:solidFill>
              </a:rPr>
              <a:t>Titus.3:5-7   </a:t>
            </a:r>
            <a:r>
              <a:rPr lang="en-US" sz="2400" dirty="0" smtClean="0"/>
              <a:t>“Not by works of righteousness which we have done, but according to his mercy he saved us, </a:t>
            </a:r>
            <a:r>
              <a:rPr lang="en-US" sz="2400" b="1" dirty="0" smtClean="0">
                <a:solidFill>
                  <a:srgbClr val="0070C0"/>
                </a:solidFill>
              </a:rPr>
              <a:t>by the washing of regeneration, and renewing of the Holy Spirit</a:t>
            </a:r>
            <a:r>
              <a:rPr lang="en-US" sz="2400" dirty="0" smtClean="0"/>
              <a:t>; </a:t>
            </a:r>
            <a:r>
              <a:rPr lang="en-US" sz="2400" b="1" dirty="0" smtClean="0"/>
              <a:t>Which he shed on us abundantly </a:t>
            </a:r>
            <a:r>
              <a:rPr lang="en-US" sz="2400" u="sng" dirty="0" smtClean="0"/>
              <a:t>through Jesus Christ our </a:t>
            </a:r>
            <a:r>
              <a:rPr lang="en-US" sz="2400" u="sng" dirty="0" err="1" smtClean="0"/>
              <a:t>Saviour</a:t>
            </a:r>
            <a:endParaRPr lang="en-US" sz="2400" u="sng" dirty="0" smtClean="0"/>
          </a:p>
          <a:p>
            <a:pPr marL="633222" indent="-514350" fontAlgn="auto">
              <a:spcBef>
                <a:spcPts val="0"/>
              </a:spcBef>
              <a:spcAft>
                <a:spcPts val="0"/>
              </a:spcAft>
              <a:buClrTx/>
              <a:buFont typeface="Wingdings 2"/>
              <a:buNone/>
              <a:defRPr/>
            </a:pPr>
            <a:r>
              <a:rPr lang="en-US" sz="2400" dirty="0" smtClean="0">
                <a:solidFill>
                  <a:srgbClr val="0070C0"/>
                </a:solidFill>
              </a:rPr>
              <a:t>That being justified by his grace</a:t>
            </a:r>
            <a:r>
              <a:rPr lang="en-US" sz="2400" dirty="0" smtClean="0"/>
              <a:t>, we should be made heirs according to the hope of eternal life”  </a:t>
            </a:r>
            <a:r>
              <a:rPr lang="en-US" sz="2400" dirty="0" smtClean="0">
                <a:solidFill>
                  <a:srgbClr val="FF0000"/>
                </a:solidFill>
              </a:rPr>
              <a:t>	</a:t>
            </a:r>
          </a:p>
          <a:p>
            <a:pPr marL="633222" indent="-514350" fontAlgn="auto">
              <a:spcBef>
                <a:spcPts val="0"/>
              </a:spcBef>
              <a:spcAft>
                <a:spcPts val="0"/>
              </a:spcAft>
              <a:buClrTx/>
              <a:buFont typeface="Wingdings 2"/>
              <a:buNone/>
              <a:defRPr/>
            </a:pPr>
            <a:endParaRPr lang="en-AU" sz="1100" dirty="0" smtClean="0">
              <a:solidFill>
                <a:srgbClr val="FF0000"/>
              </a:solidFill>
            </a:endParaRPr>
          </a:p>
          <a:p>
            <a:pPr marL="633222" indent="-514350" fontAlgn="auto">
              <a:spcBef>
                <a:spcPts val="0"/>
              </a:spcBef>
              <a:spcAft>
                <a:spcPts val="0"/>
              </a:spcAft>
              <a:buClrTx/>
              <a:buFont typeface="Wingdings 2"/>
              <a:buNone/>
              <a:defRPr/>
            </a:pPr>
            <a:endParaRPr lang="en-AU" sz="1100" dirty="0" smtClean="0">
              <a:solidFill>
                <a:srgbClr val="FF0000"/>
              </a:solidFill>
            </a:endParaRPr>
          </a:p>
          <a:p>
            <a:pPr marL="633222" indent="-514350" fontAlgn="auto">
              <a:spcBef>
                <a:spcPts val="0"/>
              </a:spcBef>
              <a:spcAft>
                <a:spcPts val="0"/>
              </a:spcAft>
              <a:buClrTx/>
              <a:buFont typeface="Wingdings 2"/>
              <a:buNone/>
              <a:defRPr/>
            </a:pPr>
            <a:r>
              <a:rPr lang="en-AU" sz="2400" dirty="0" smtClean="0">
                <a:solidFill>
                  <a:srgbClr val="FF0000"/>
                </a:solidFill>
              </a:rPr>
              <a:t>1.Cor.6:11 </a:t>
            </a:r>
            <a:r>
              <a:rPr lang="en-AU" sz="2400" dirty="0" smtClean="0"/>
              <a:t> “And such were some of you: </a:t>
            </a:r>
            <a:r>
              <a:rPr lang="en-AU" sz="2400" b="1" dirty="0" smtClean="0">
                <a:solidFill>
                  <a:srgbClr val="0070C0"/>
                </a:solidFill>
              </a:rPr>
              <a:t>but ye are washed, but ye are sanctified, but ye are justified</a:t>
            </a:r>
            <a:r>
              <a:rPr lang="en-AU" sz="2400" dirty="0" smtClean="0"/>
              <a:t> </a:t>
            </a:r>
            <a:r>
              <a:rPr lang="en-AU" sz="2400" u="sng" dirty="0" smtClean="0"/>
              <a:t>in the name of the Lord Jesus</a:t>
            </a:r>
            <a:r>
              <a:rPr lang="en-AU" sz="2400" dirty="0" smtClean="0"/>
              <a:t>, </a:t>
            </a:r>
            <a:r>
              <a:rPr lang="en-AU" sz="2400" b="1" u="sng" dirty="0" smtClean="0">
                <a:solidFill>
                  <a:srgbClr val="0070C0"/>
                </a:solidFill>
              </a:rPr>
              <a:t>and by the Spirit of our God</a:t>
            </a:r>
            <a:r>
              <a:rPr lang="en-AU" sz="2400" dirty="0" smtClean="0"/>
              <a:t>” </a:t>
            </a:r>
            <a:endParaRPr lang="en-US" sz="2400" dirty="0" smtClean="0"/>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r>
              <a:rPr lang="en-AU" sz="2400" dirty="0" smtClean="0">
                <a:solidFill>
                  <a:srgbClr val="FF0000"/>
                </a:solidFill>
              </a:rPr>
              <a:t>Eph.5:26</a:t>
            </a:r>
            <a:r>
              <a:rPr lang="en-AU" sz="2400" dirty="0" smtClean="0"/>
              <a:t> “</a:t>
            </a:r>
            <a:r>
              <a:rPr lang="en-AU" sz="2400" u="sng" dirty="0" smtClean="0"/>
              <a:t>That he (Christ) might</a:t>
            </a:r>
            <a:r>
              <a:rPr lang="en-AU" sz="2400" dirty="0" smtClean="0"/>
              <a:t> </a:t>
            </a:r>
            <a:r>
              <a:rPr lang="en-AU" sz="2400" b="1" dirty="0" smtClean="0">
                <a:solidFill>
                  <a:srgbClr val="0070C0"/>
                </a:solidFill>
              </a:rPr>
              <a:t>sanctify and cleanse it </a:t>
            </a:r>
            <a:r>
              <a:rPr lang="en-AU" sz="2400" dirty="0" smtClean="0"/>
              <a:t>(his bride = ecclesia) </a:t>
            </a:r>
            <a:r>
              <a:rPr lang="en-AU" sz="2600" b="1" dirty="0" smtClean="0">
                <a:solidFill>
                  <a:srgbClr val="0070C0"/>
                </a:solidFill>
              </a:rPr>
              <a:t>with the washing of water by the word</a:t>
            </a:r>
            <a:r>
              <a:rPr lang="en-AU" sz="2400" dirty="0" smtClean="0"/>
              <a:t>”</a:t>
            </a:r>
          </a:p>
          <a:p>
            <a:pPr marL="633222" indent="-514350" fontAlgn="auto">
              <a:spcBef>
                <a:spcPts val="0"/>
              </a:spcBef>
              <a:spcAft>
                <a:spcPts val="0"/>
              </a:spcAft>
              <a:buClrTx/>
              <a:buFont typeface="Wingdings 2"/>
              <a:buNone/>
              <a:defRPr/>
            </a:pPr>
            <a:endParaRPr lang="en-AU" sz="1100" dirty="0" smtClean="0"/>
          </a:p>
          <a:p>
            <a:pPr marL="633222" indent="-514350" fontAlgn="auto">
              <a:spcBef>
                <a:spcPts val="0"/>
              </a:spcBef>
              <a:spcAft>
                <a:spcPts val="0"/>
              </a:spcAft>
              <a:buClrTx/>
              <a:buFont typeface="Wingdings 2"/>
              <a:buNone/>
              <a:defRPr/>
            </a:pPr>
            <a:endParaRPr lang="en-AU" sz="1100" dirty="0" smtClean="0"/>
          </a:p>
          <a:p>
            <a:pPr marL="633222" indent="-514350" fontAlgn="auto">
              <a:spcBef>
                <a:spcPts val="0"/>
              </a:spcBef>
              <a:spcAft>
                <a:spcPts val="0"/>
              </a:spcAft>
              <a:buClrTx/>
              <a:buFont typeface="Wingdings 2"/>
              <a:buNone/>
              <a:defRPr/>
            </a:pPr>
            <a:r>
              <a:rPr lang="en-AU" sz="2400" dirty="0" smtClean="0">
                <a:solidFill>
                  <a:srgbClr val="FF0000"/>
                </a:solidFill>
              </a:rPr>
              <a:t>John.15:3</a:t>
            </a:r>
            <a:r>
              <a:rPr lang="en-AU" sz="2400" dirty="0" smtClean="0"/>
              <a:t>  “Now ye are </a:t>
            </a:r>
            <a:r>
              <a:rPr lang="en-AU" sz="2400" b="1" u="sng" dirty="0" smtClean="0">
                <a:solidFill>
                  <a:srgbClr val="0070C0"/>
                </a:solidFill>
              </a:rPr>
              <a:t>clean through the word </a:t>
            </a:r>
            <a:r>
              <a:rPr lang="en-AU" sz="2400" dirty="0" smtClean="0"/>
              <a:t>which </a:t>
            </a:r>
            <a:r>
              <a:rPr lang="en-AU" sz="2400" u="sng" dirty="0" smtClean="0"/>
              <a:t>I have spoken</a:t>
            </a:r>
            <a:r>
              <a:rPr lang="en-AU" sz="2400" dirty="0" smtClean="0"/>
              <a:t> unto you”</a:t>
            </a:r>
            <a:endParaRPr lang="en-US" sz="2400" dirty="0" smtClean="0"/>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The spirit at work –  </a:t>
            </a:r>
            <a:r>
              <a:rPr lang="en-US" sz="4000" dirty="0" smtClean="0">
                <a:solidFill>
                  <a:schemeClr val="accent1">
                    <a:satMod val="150000"/>
                  </a:schemeClr>
                </a:solidFill>
              </a:rPr>
              <a:t>Equivalent references</a:t>
            </a:r>
            <a:r>
              <a:rPr lang="en-US" dirty="0" smtClean="0">
                <a:solidFill>
                  <a:schemeClr val="accent1">
                    <a:satMod val="150000"/>
                  </a:schemeClr>
                </a:solidFill>
              </a:rPr>
              <a:t> Wrested Scriptures                                   2/2 </a:t>
            </a:r>
            <a:endParaRPr lang="en-US" dirty="0">
              <a:solidFill>
                <a:schemeClr val="accent1">
                  <a:satMod val="150000"/>
                </a:schemeClr>
              </a:solidFill>
            </a:endParaRPr>
          </a:p>
        </p:txBody>
      </p:sp>
      <p:sp>
        <p:nvSpPr>
          <p:cNvPr id="3" name="Content Placeholder 2"/>
          <p:cNvSpPr>
            <a:spLocks noGrp="1"/>
          </p:cNvSpPr>
          <p:nvPr>
            <p:ph idx="1"/>
          </p:nvPr>
        </p:nvSpPr>
        <p:spPr>
          <a:xfrm>
            <a:off x="0" y="1500188"/>
            <a:ext cx="9144000" cy="5357812"/>
          </a:xfrm>
        </p:spPr>
        <p:txBody>
          <a:bodyPr rtlCol="0">
            <a:normAutofit fontScale="92500" lnSpcReduction="10000"/>
          </a:bodyPr>
          <a:lstStyle/>
          <a:p>
            <a:pPr marL="633222" indent="-514350" fontAlgn="auto">
              <a:spcBef>
                <a:spcPts val="0"/>
              </a:spcBef>
              <a:spcAft>
                <a:spcPts val="0"/>
              </a:spcAft>
              <a:buClrTx/>
              <a:buFont typeface="Wingdings 2"/>
              <a:buNone/>
              <a:defRPr/>
            </a:pPr>
            <a:r>
              <a:rPr lang="en-US" sz="2400" dirty="0" smtClean="0"/>
              <a:t>Note some of these key ideas, which we see used repeatedly in the word –</a:t>
            </a:r>
          </a:p>
          <a:p>
            <a:pPr marL="633222" indent="-514350" fontAlgn="auto">
              <a:spcBef>
                <a:spcPts val="0"/>
              </a:spcBef>
              <a:spcAft>
                <a:spcPts val="0"/>
              </a:spcAft>
              <a:buClrTx/>
              <a:buFont typeface="Wingdings 2"/>
              <a:buChar char=""/>
              <a:defRPr/>
            </a:pPr>
            <a:endParaRPr lang="en-US" sz="1200" dirty="0" smtClean="0"/>
          </a:p>
          <a:p>
            <a:pPr marL="633222" indent="-514350" fontAlgn="auto">
              <a:spcBef>
                <a:spcPts val="0"/>
              </a:spcBef>
              <a:spcAft>
                <a:spcPts val="0"/>
              </a:spcAft>
              <a:buClrTx/>
              <a:buFont typeface="Wingdings 2"/>
              <a:buChar char=""/>
              <a:defRPr/>
            </a:pPr>
            <a:r>
              <a:rPr lang="en-US" sz="2400" dirty="0" smtClean="0"/>
              <a:t>The ideas </a:t>
            </a:r>
            <a:r>
              <a:rPr lang="en-US" sz="2400" dirty="0" smtClean="0">
                <a:solidFill>
                  <a:srgbClr val="0070C0"/>
                </a:solidFill>
              </a:rPr>
              <a:t>‘cleanse’ </a:t>
            </a:r>
            <a:r>
              <a:rPr lang="en-US" sz="2400" dirty="0" smtClean="0"/>
              <a:t>and </a:t>
            </a:r>
            <a:r>
              <a:rPr lang="en-US" sz="2400" dirty="0" smtClean="0">
                <a:solidFill>
                  <a:srgbClr val="0070C0"/>
                </a:solidFill>
              </a:rPr>
              <a:t>‘sprinkle’ </a:t>
            </a:r>
            <a:r>
              <a:rPr lang="en-US" sz="2400" dirty="0" smtClean="0"/>
              <a:t>with </a:t>
            </a:r>
            <a:r>
              <a:rPr lang="en-US" sz="2400" dirty="0" smtClean="0">
                <a:solidFill>
                  <a:srgbClr val="0070C0"/>
                </a:solidFill>
              </a:rPr>
              <a:t>‘clean water’ </a:t>
            </a:r>
            <a:r>
              <a:rPr lang="en-US" sz="2400" dirty="0" smtClean="0"/>
              <a:t>and a </a:t>
            </a:r>
            <a:r>
              <a:rPr lang="en-US" sz="2400" dirty="0" smtClean="0">
                <a:solidFill>
                  <a:srgbClr val="0070C0"/>
                </a:solidFill>
              </a:rPr>
              <a:t>‘new spirit’  ‘within’ </a:t>
            </a:r>
            <a:r>
              <a:rPr lang="en-US" sz="2400" dirty="0" smtClean="0"/>
              <a:t>come from </a:t>
            </a:r>
            <a:r>
              <a:rPr lang="en-US" sz="2400" b="1" dirty="0" smtClean="0">
                <a:solidFill>
                  <a:srgbClr val="FF0000"/>
                </a:solidFill>
              </a:rPr>
              <a:t>Ezek.36:24-27, </a:t>
            </a:r>
            <a:r>
              <a:rPr lang="en-US" sz="2400" dirty="0" smtClean="0"/>
              <a:t>which speak of God’s future work in redeeming Israel, when he changes their heart of stone</a:t>
            </a:r>
            <a:r>
              <a:rPr lang="en-US" sz="2400" b="1" dirty="0" smtClean="0">
                <a:solidFill>
                  <a:srgbClr val="FF0000"/>
                </a:solidFill>
              </a:rPr>
              <a:t> </a:t>
            </a:r>
            <a:r>
              <a:rPr lang="en-US" sz="2400" dirty="0" smtClean="0">
                <a:solidFill>
                  <a:srgbClr val="FF0000"/>
                </a:solidFill>
              </a:rPr>
              <a:t>(Ezek.11:19)</a:t>
            </a:r>
            <a:r>
              <a:rPr lang="en-US" sz="2400" dirty="0" smtClean="0"/>
              <a:t>.</a:t>
            </a:r>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r>
              <a:rPr lang="en-US" sz="2400" dirty="0" smtClean="0"/>
              <a:t>These references are not speaking about miraculous Holy Spirit Gifts, </a:t>
            </a:r>
            <a:r>
              <a:rPr lang="en-US" sz="2400" u="sng" dirty="0" smtClean="0">
                <a:solidFill>
                  <a:srgbClr val="0070C0"/>
                </a:solidFill>
              </a:rPr>
              <a:t>but about the gift of God in revealing  himself and giving man Divine knowledge, through which God develops in him the mind or spirit of God, and/or that of his Son</a:t>
            </a:r>
            <a:r>
              <a:rPr lang="en-US" sz="2400" dirty="0" smtClean="0"/>
              <a:t>. (see also spoken of in such </a:t>
            </a:r>
            <a:r>
              <a:rPr lang="en-US" sz="2600" dirty="0" smtClean="0"/>
              <a:t>references as - </a:t>
            </a:r>
            <a:r>
              <a:rPr lang="en-US" sz="2600" dirty="0" smtClean="0">
                <a:solidFill>
                  <a:srgbClr val="FF0000"/>
                </a:solidFill>
              </a:rPr>
              <a:t>Rom.8:15, Gal.4:6 &amp; Col.3:10</a:t>
            </a:r>
            <a:r>
              <a:rPr lang="en-US" sz="2600" dirty="0" smtClean="0"/>
              <a:t>. This is all a work of God’s spirit).</a:t>
            </a:r>
          </a:p>
          <a:p>
            <a:pPr marL="633222" indent="-514350" fontAlgn="auto">
              <a:spcBef>
                <a:spcPts val="0"/>
              </a:spcBef>
              <a:spcAft>
                <a:spcPts val="0"/>
              </a:spcAft>
              <a:buClrTx/>
              <a:buFont typeface="Wingdings 2"/>
              <a:buNone/>
              <a:defRPr/>
            </a:pPr>
            <a:endParaRPr lang="en-US" sz="900" b="1" u="sng" dirty="0" smtClean="0"/>
          </a:p>
          <a:p>
            <a:pPr marL="633222" indent="-514350" fontAlgn="auto">
              <a:spcBef>
                <a:spcPts val="0"/>
              </a:spcBef>
              <a:spcAft>
                <a:spcPts val="0"/>
              </a:spcAft>
              <a:buClrTx/>
              <a:buFont typeface="Wingdings 2"/>
              <a:buNone/>
              <a:defRPr/>
            </a:pPr>
            <a:r>
              <a:rPr lang="en-US" sz="2600" u="sng" dirty="0" smtClean="0"/>
              <a:t> Remember Paul’s comment on this - </a:t>
            </a:r>
          </a:p>
          <a:p>
            <a:pPr marL="633222" indent="-514350" fontAlgn="auto">
              <a:spcBef>
                <a:spcPts val="0"/>
              </a:spcBef>
              <a:spcAft>
                <a:spcPts val="0"/>
              </a:spcAft>
              <a:buClrTx/>
              <a:buFont typeface="Wingdings 2"/>
              <a:buNone/>
              <a:defRPr/>
            </a:pPr>
            <a:endParaRPr lang="en-US" sz="1200" dirty="0" smtClean="0">
              <a:solidFill>
                <a:srgbClr val="FF0000"/>
              </a:solidFill>
            </a:endParaRPr>
          </a:p>
          <a:p>
            <a:pPr marL="633222" indent="-514350" fontAlgn="auto">
              <a:spcBef>
                <a:spcPts val="0"/>
              </a:spcBef>
              <a:spcAft>
                <a:spcPts val="0"/>
              </a:spcAft>
              <a:buClrTx/>
              <a:buFont typeface="Wingdings 2"/>
              <a:buNone/>
              <a:defRPr/>
            </a:pPr>
            <a:r>
              <a:rPr lang="en-US" sz="2600" dirty="0" smtClean="0">
                <a:solidFill>
                  <a:srgbClr val="FF0000"/>
                </a:solidFill>
              </a:rPr>
              <a:t>Rom.8:9</a:t>
            </a:r>
            <a:r>
              <a:rPr lang="en-US" sz="2600" b="1" dirty="0" smtClean="0"/>
              <a:t> </a:t>
            </a:r>
            <a:r>
              <a:rPr lang="en-US" sz="2600" b="1" u="sng" dirty="0" smtClean="0"/>
              <a:t>Now if any man have not </a:t>
            </a:r>
            <a:r>
              <a:rPr lang="en-US" sz="2600" b="1" u="sng" dirty="0" smtClean="0">
                <a:solidFill>
                  <a:srgbClr val="0070C0"/>
                </a:solidFill>
              </a:rPr>
              <a:t>the Spirit of Christ</a:t>
            </a:r>
            <a:r>
              <a:rPr lang="en-US" sz="2600" b="1" u="sng" dirty="0" smtClean="0"/>
              <a:t>, he is none of his</a:t>
            </a:r>
            <a:r>
              <a:rPr lang="en-US" sz="2600" dirty="0" smtClean="0"/>
              <a:t>. </a:t>
            </a:r>
            <a:r>
              <a:rPr lang="en-US" sz="2600" b="1" dirty="0" smtClean="0">
                <a:solidFill>
                  <a:srgbClr val="0070C0"/>
                </a:solidFill>
              </a:rPr>
              <a:t>And if Christ be in  </a:t>
            </a:r>
            <a:r>
              <a:rPr lang="en-US" sz="2600" b="1" dirty="0" smtClean="0"/>
              <a:t>you, the body is dead because of sin; but the </a:t>
            </a:r>
            <a:r>
              <a:rPr lang="en-US" sz="2600" b="1" dirty="0" smtClean="0">
                <a:solidFill>
                  <a:srgbClr val="0070C0"/>
                </a:solidFill>
              </a:rPr>
              <a:t>Spirit</a:t>
            </a:r>
            <a:r>
              <a:rPr lang="en-US" sz="2600" b="1" dirty="0" smtClean="0"/>
              <a:t> is life because of righteousness</a:t>
            </a:r>
            <a:r>
              <a:rPr lang="en-US" sz="2600" dirty="0" smtClean="0"/>
              <a:t>.”                                        (see also </a:t>
            </a:r>
            <a:r>
              <a:rPr lang="en-US" sz="2600" dirty="0" smtClean="0">
                <a:solidFill>
                  <a:srgbClr val="FF0000"/>
                </a:solidFill>
              </a:rPr>
              <a:t>1.Pet.1:11</a:t>
            </a:r>
            <a:r>
              <a:rPr lang="en-US" sz="2600" dirty="0" smtClean="0"/>
              <a:t> This spirit was also in the prophets of old)</a:t>
            </a:r>
            <a:endParaRPr lang="en-US" sz="260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2" y="46397"/>
            <a:ext cx="9144000" cy="1252728"/>
          </a:xfrm>
        </p:spPr>
        <p:txBody>
          <a:bodyPr/>
          <a:lstStyle/>
          <a:p>
            <a:pPr fontAlgn="auto">
              <a:spcAft>
                <a:spcPts val="0"/>
              </a:spcAft>
              <a:defRPr/>
            </a:pPr>
            <a:r>
              <a:rPr lang="en-US" sz="3800" dirty="0" smtClean="0">
                <a:solidFill>
                  <a:srgbClr val="F0AD00">
                    <a:satMod val="150000"/>
                  </a:srgbClr>
                </a:solidFill>
              </a:rPr>
              <a:t>The Spirit = Newness of Life.                       1/2</a:t>
            </a:r>
            <a:endParaRPr lang="en-US" sz="3800"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92500"/>
          </a:bodyPr>
          <a:lstStyle/>
          <a:p>
            <a:pPr marL="118872" indent="0" fontAlgn="auto">
              <a:spcBef>
                <a:spcPts val="0"/>
              </a:spcBef>
              <a:spcAft>
                <a:spcPts val="0"/>
              </a:spcAft>
              <a:buClrTx/>
              <a:buFont typeface="Wingdings 2"/>
              <a:buNone/>
              <a:defRPr/>
            </a:pPr>
            <a:r>
              <a:rPr lang="en-US" sz="2400" dirty="0" smtClean="0">
                <a:solidFill>
                  <a:srgbClr val="0070C0"/>
                </a:solidFill>
              </a:rPr>
              <a:t>Walking in the spirit basically means walking in the counsel of the spirit of God, i.e. according to God’s revealed will. </a:t>
            </a:r>
          </a:p>
          <a:p>
            <a:pPr marL="118872" indent="0" fontAlgn="auto">
              <a:spcBef>
                <a:spcPts val="0"/>
              </a:spcBef>
              <a:spcAft>
                <a:spcPts val="0"/>
              </a:spcAft>
              <a:buClrTx/>
              <a:buFont typeface="Wingdings 2"/>
              <a:buNone/>
              <a:defRPr/>
            </a:pPr>
            <a:r>
              <a:rPr lang="en-US" sz="2400" dirty="0" smtClean="0">
                <a:solidFill>
                  <a:srgbClr val="0070C0"/>
                </a:solidFill>
              </a:rPr>
              <a:t>It also means walking in newness of life, i.e. as if we already have eternal life, which we do by way of God’s promise (</a:t>
            </a:r>
            <a:r>
              <a:rPr lang="en-US" sz="2400" dirty="0" smtClean="0">
                <a:solidFill>
                  <a:srgbClr val="FF0000"/>
                </a:solidFill>
              </a:rPr>
              <a:t>Titus.1:2, 2.Tim4:1,8</a:t>
            </a:r>
            <a:r>
              <a:rPr lang="en-US" sz="2400" dirty="0" smtClean="0">
                <a:solidFill>
                  <a:srgbClr val="0070C0"/>
                </a:solidFill>
              </a:rPr>
              <a:t>).</a:t>
            </a:r>
          </a:p>
          <a:p>
            <a:pPr marL="118872" indent="0" fontAlgn="auto">
              <a:spcBef>
                <a:spcPts val="0"/>
              </a:spcBef>
              <a:spcAft>
                <a:spcPts val="0"/>
              </a:spcAft>
              <a:buClrTx/>
              <a:buFont typeface="Wingdings 2"/>
              <a:buNone/>
              <a:defRPr/>
            </a:pPr>
            <a:endParaRPr lang="en-US" sz="1100" b="1" dirty="0" smtClean="0">
              <a:solidFill>
                <a:srgbClr val="FF0000"/>
              </a:solidFill>
            </a:endParaRPr>
          </a:p>
          <a:p>
            <a:pPr marL="118872" indent="0" fontAlgn="auto">
              <a:spcBef>
                <a:spcPts val="0"/>
              </a:spcBef>
              <a:spcAft>
                <a:spcPts val="0"/>
              </a:spcAft>
              <a:buClrTx/>
              <a:buFont typeface="Wingdings 2"/>
              <a:buNone/>
              <a:defRPr/>
            </a:pPr>
            <a:r>
              <a:rPr lang="en-US" sz="2400" b="1" dirty="0" smtClean="0">
                <a:solidFill>
                  <a:srgbClr val="FF0000"/>
                </a:solidFill>
              </a:rPr>
              <a:t>Rom.6:4</a:t>
            </a:r>
            <a:r>
              <a:rPr lang="en-US" sz="2400" dirty="0" smtClean="0"/>
              <a:t> Therefore </a:t>
            </a:r>
            <a:r>
              <a:rPr lang="en-US" sz="2400" dirty="0"/>
              <a:t>we are buried with him by baptism into death: </a:t>
            </a:r>
            <a:r>
              <a:rPr lang="en-US" sz="2400" b="1" dirty="0"/>
              <a:t>that like as Christ was raised up from the dead by the glory of the Father</a:t>
            </a:r>
            <a:r>
              <a:rPr lang="en-US" sz="2400" dirty="0"/>
              <a:t>, </a:t>
            </a:r>
            <a:r>
              <a:rPr lang="en-US" sz="2400" b="1" dirty="0"/>
              <a:t>even so </a:t>
            </a:r>
            <a:r>
              <a:rPr lang="en-US" sz="2400" b="1" u="sng" dirty="0"/>
              <a:t>we also should walk in newness of life</a:t>
            </a:r>
            <a:r>
              <a:rPr lang="en-US" sz="2400" b="1" dirty="0"/>
              <a:t>.</a:t>
            </a:r>
            <a:endParaRPr lang="en-US" sz="2400" b="1" dirty="0">
              <a:solidFill>
                <a:srgbClr val="FF0000"/>
              </a:solidFill>
            </a:endParaRPr>
          </a:p>
          <a:p>
            <a:pPr marL="118872" indent="0" fontAlgn="auto">
              <a:spcBef>
                <a:spcPts val="0"/>
              </a:spcBef>
              <a:spcAft>
                <a:spcPts val="0"/>
              </a:spcAft>
              <a:buClrTx/>
              <a:buFont typeface="Wingdings 2"/>
              <a:buNone/>
              <a:defRPr/>
            </a:pPr>
            <a:r>
              <a:rPr lang="en-US" sz="2400" b="1" dirty="0" smtClean="0">
                <a:solidFill>
                  <a:srgbClr val="FF0000"/>
                </a:solidFill>
              </a:rPr>
              <a:t>Rom.6:6-8</a:t>
            </a:r>
            <a:r>
              <a:rPr lang="en-US" sz="2400" dirty="0" smtClean="0"/>
              <a:t> </a:t>
            </a:r>
            <a:r>
              <a:rPr lang="en-US" sz="2400" dirty="0"/>
              <a:t>Knowing this, that our old man is crucified with </a:t>
            </a:r>
            <a:r>
              <a:rPr lang="en-US" sz="2400" dirty="0" smtClean="0"/>
              <a:t>him, </a:t>
            </a:r>
            <a:r>
              <a:rPr lang="en-US" sz="2400" dirty="0"/>
              <a:t>that the body of sin might be destroyed, that henceforth we should not serve sin. </a:t>
            </a:r>
            <a:endParaRPr lang="en-US" sz="2400" dirty="0" smtClean="0"/>
          </a:p>
          <a:p>
            <a:pPr marL="118872" indent="0" fontAlgn="auto">
              <a:spcBef>
                <a:spcPts val="0"/>
              </a:spcBef>
              <a:spcAft>
                <a:spcPts val="0"/>
              </a:spcAft>
              <a:buClrTx/>
              <a:buFont typeface="Wingdings 2"/>
              <a:buNone/>
              <a:defRPr/>
            </a:pPr>
            <a:r>
              <a:rPr lang="en-US" sz="2400" b="1" dirty="0" smtClean="0"/>
              <a:t>For </a:t>
            </a:r>
            <a:r>
              <a:rPr lang="en-US" sz="2400" b="1" dirty="0"/>
              <a:t>he that is dead is freed from sin. </a:t>
            </a:r>
            <a:endParaRPr lang="en-US" sz="2400" b="1" dirty="0" smtClean="0"/>
          </a:p>
          <a:p>
            <a:pPr marL="118872" indent="0" fontAlgn="auto">
              <a:spcBef>
                <a:spcPts val="0"/>
              </a:spcBef>
              <a:spcAft>
                <a:spcPts val="0"/>
              </a:spcAft>
              <a:buClrTx/>
              <a:buFont typeface="Wingdings 2"/>
              <a:buNone/>
              <a:defRPr/>
            </a:pPr>
            <a:r>
              <a:rPr lang="en-US" sz="2400" dirty="0" smtClean="0"/>
              <a:t>Now </a:t>
            </a:r>
            <a:r>
              <a:rPr lang="en-US" sz="2400" dirty="0"/>
              <a:t>if we be dead with Christ, we believe that </a:t>
            </a:r>
            <a:r>
              <a:rPr lang="en-US" sz="2400" b="1" dirty="0"/>
              <a:t>we shall also </a:t>
            </a:r>
            <a:r>
              <a:rPr lang="en-US" sz="2400" b="1" dirty="0">
                <a:solidFill>
                  <a:srgbClr val="0070C0"/>
                </a:solidFill>
              </a:rPr>
              <a:t>live</a:t>
            </a:r>
            <a:r>
              <a:rPr lang="en-US" sz="2400" b="1" dirty="0"/>
              <a:t> with him</a:t>
            </a:r>
            <a:r>
              <a:rPr lang="en-US" sz="2400" dirty="0" smtClean="0"/>
              <a:t>:</a:t>
            </a:r>
          </a:p>
          <a:p>
            <a:pPr marL="118872" indent="0" fontAlgn="auto">
              <a:spcBef>
                <a:spcPts val="0"/>
              </a:spcBef>
              <a:spcAft>
                <a:spcPts val="0"/>
              </a:spcAft>
              <a:buClrTx/>
              <a:buFont typeface="Wingdings 2"/>
              <a:buNone/>
              <a:defRPr/>
            </a:pPr>
            <a:endParaRPr lang="en-US" sz="1500" dirty="0">
              <a:solidFill>
                <a:srgbClr val="FF0000"/>
              </a:solidFill>
            </a:endParaRPr>
          </a:p>
          <a:p>
            <a:pPr marL="118872" indent="0" fontAlgn="auto">
              <a:spcBef>
                <a:spcPts val="0"/>
              </a:spcBef>
              <a:spcAft>
                <a:spcPts val="0"/>
              </a:spcAft>
              <a:buClrTx/>
              <a:buFont typeface="Wingdings 2"/>
              <a:buNone/>
              <a:defRPr/>
            </a:pPr>
            <a:r>
              <a:rPr lang="en-US" sz="2400" b="1" dirty="0" smtClean="0">
                <a:solidFill>
                  <a:srgbClr val="FF0000"/>
                </a:solidFill>
              </a:rPr>
              <a:t>Gal.2:20</a:t>
            </a:r>
            <a:r>
              <a:rPr lang="en-US" sz="2400" dirty="0" smtClean="0"/>
              <a:t>  I </a:t>
            </a:r>
            <a:r>
              <a:rPr lang="en-US" sz="2400" dirty="0"/>
              <a:t>am crucified with Christ: nevertheless </a:t>
            </a:r>
            <a:r>
              <a:rPr lang="en-US" sz="2400" b="1" dirty="0"/>
              <a:t>I </a:t>
            </a:r>
            <a:r>
              <a:rPr lang="en-US" sz="2400" b="1" dirty="0">
                <a:solidFill>
                  <a:srgbClr val="0070C0"/>
                </a:solidFill>
              </a:rPr>
              <a:t>live</a:t>
            </a:r>
            <a:r>
              <a:rPr lang="en-US" sz="2400" dirty="0"/>
              <a:t>; yet not I, </a:t>
            </a:r>
            <a:r>
              <a:rPr lang="en-US" sz="2400" b="1" dirty="0"/>
              <a:t>but Christ </a:t>
            </a:r>
            <a:r>
              <a:rPr lang="en-US" sz="2400" b="1" dirty="0" err="1">
                <a:solidFill>
                  <a:srgbClr val="0070C0"/>
                </a:solidFill>
              </a:rPr>
              <a:t>liveth</a:t>
            </a:r>
            <a:r>
              <a:rPr lang="en-US" sz="2400" b="1" dirty="0"/>
              <a:t> in me</a:t>
            </a:r>
            <a:r>
              <a:rPr lang="en-US" sz="2400" dirty="0"/>
              <a:t>: and </a:t>
            </a:r>
            <a:r>
              <a:rPr lang="en-US" sz="2400" b="1" dirty="0"/>
              <a:t>the </a:t>
            </a:r>
            <a:r>
              <a:rPr lang="en-US" sz="2400" b="1" dirty="0">
                <a:solidFill>
                  <a:srgbClr val="0070C0"/>
                </a:solidFill>
              </a:rPr>
              <a:t>life</a:t>
            </a:r>
            <a:r>
              <a:rPr lang="en-US" sz="2400" b="1" dirty="0"/>
              <a:t> which I now </a:t>
            </a:r>
            <a:r>
              <a:rPr lang="en-US" sz="2400" b="1" dirty="0">
                <a:solidFill>
                  <a:srgbClr val="0070C0"/>
                </a:solidFill>
              </a:rPr>
              <a:t>live</a:t>
            </a:r>
            <a:r>
              <a:rPr lang="en-US" sz="2400" b="1" dirty="0"/>
              <a:t> </a:t>
            </a:r>
            <a:r>
              <a:rPr lang="en-US" sz="2400" dirty="0"/>
              <a:t>in the flesh I </a:t>
            </a:r>
            <a:r>
              <a:rPr lang="en-US" sz="2400" b="1" dirty="0">
                <a:solidFill>
                  <a:srgbClr val="0070C0"/>
                </a:solidFill>
              </a:rPr>
              <a:t>live</a:t>
            </a:r>
            <a:r>
              <a:rPr lang="en-US" sz="2400" dirty="0"/>
              <a:t> </a:t>
            </a:r>
            <a:r>
              <a:rPr lang="en-US" sz="2400" b="1" dirty="0"/>
              <a:t>by the faith of the Son of God</a:t>
            </a:r>
            <a:r>
              <a:rPr lang="en-US" sz="2400" dirty="0"/>
              <a:t>, who loved me, and gave himself for me</a:t>
            </a:r>
            <a:r>
              <a:rPr lang="en-US" sz="2400" dirty="0" smtClean="0"/>
              <a:t>.</a:t>
            </a:r>
            <a:endParaRPr lang="en-AU" sz="2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69360"/>
          </a:xfrm>
        </p:spPr>
        <p:txBody>
          <a:bodyPr>
            <a:normAutofit/>
          </a:bodyPr>
          <a:lstStyle/>
          <a:p>
            <a:pPr fontAlgn="auto">
              <a:spcAft>
                <a:spcPts val="0"/>
              </a:spcAft>
              <a:defRPr/>
            </a:pPr>
            <a:r>
              <a:rPr lang="en-US" sz="3800" dirty="0">
                <a:solidFill>
                  <a:srgbClr val="F0AD00">
                    <a:satMod val="150000"/>
                  </a:srgbClr>
                </a:solidFill>
              </a:rPr>
              <a:t>Newness of </a:t>
            </a:r>
            <a:r>
              <a:rPr lang="en-US" sz="3800" dirty="0" smtClean="0">
                <a:solidFill>
                  <a:srgbClr val="F0AD00">
                    <a:satMod val="150000"/>
                  </a:srgbClr>
                </a:solidFill>
              </a:rPr>
              <a:t>Life = Eternal Life.                    </a:t>
            </a:r>
            <a:r>
              <a:rPr lang="en-US" sz="3800" dirty="0">
                <a:solidFill>
                  <a:srgbClr val="F0AD00">
                    <a:satMod val="150000"/>
                  </a:srgbClr>
                </a:solidFill>
              </a:rPr>
              <a:t>2/2</a:t>
            </a:r>
          </a:p>
        </p:txBody>
      </p:sp>
      <p:sp>
        <p:nvSpPr>
          <p:cNvPr id="3" name="Content Placeholder 2"/>
          <p:cNvSpPr>
            <a:spLocks noGrp="1"/>
          </p:cNvSpPr>
          <p:nvPr>
            <p:ph idx="1"/>
          </p:nvPr>
        </p:nvSpPr>
        <p:spPr>
          <a:xfrm>
            <a:off x="0" y="1484785"/>
            <a:ext cx="9144000" cy="5373216"/>
          </a:xfrm>
        </p:spPr>
        <p:txBody>
          <a:bodyPr rtlCol="0">
            <a:normAutofit fontScale="70000" lnSpcReduction="20000"/>
          </a:bodyPr>
          <a:lstStyle/>
          <a:p>
            <a:pPr marL="438912" indent="-320040" fontAlgn="auto">
              <a:spcBef>
                <a:spcPts val="0"/>
              </a:spcBef>
              <a:spcAft>
                <a:spcPts val="0"/>
              </a:spcAft>
              <a:buFont typeface="Wingdings 2"/>
              <a:buNone/>
              <a:defRPr/>
            </a:pPr>
            <a:r>
              <a:rPr lang="en-US" sz="2800" b="1" dirty="0" smtClean="0">
                <a:solidFill>
                  <a:srgbClr val="FF0000"/>
                </a:solidFill>
              </a:rPr>
              <a:t>1.Jn.5:13  </a:t>
            </a:r>
            <a:r>
              <a:rPr lang="en-US" sz="2800" dirty="0" smtClean="0"/>
              <a:t>“These things have I written unto you that believe on the name of the Son of God; </a:t>
            </a:r>
            <a:r>
              <a:rPr lang="en-US" sz="2800" b="1" u="sng" dirty="0" smtClean="0"/>
              <a:t>that ye may know that ye have eternal life</a:t>
            </a:r>
            <a:r>
              <a:rPr lang="en-US" sz="2800" dirty="0" smtClean="0"/>
              <a:t>, and that ye may believe on the name of the Son of God”</a:t>
            </a:r>
            <a:endParaRPr lang="en-US" sz="2800" b="1" dirty="0" smtClean="0">
              <a:solidFill>
                <a:srgbClr val="FF0000"/>
              </a:solidFill>
            </a:endParaRPr>
          </a:p>
          <a:p>
            <a:pPr marL="438912" indent="-320040" fontAlgn="auto">
              <a:spcBef>
                <a:spcPts val="0"/>
              </a:spcBef>
              <a:spcAft>
                <a:spcPts val="0"/>
              </a:spcAft>
              <a:buFont typeface="Wingdings 2"/>
              <a:buNone/>
              <a:defRPr/>
            </a:pPr>
            <a:endParaRPr lang="en-AU" sz="1100" b="1" dirty="0" smtClean="0">
              <a:solidFill>
                <a:srgbClr val="FF0000"/>
              </a:solidFill>
            </a:endParaRPr>
          </a:p>
          <a:p>
            <a:pPr marL="576072" indent="-457200" fontAlgn="auto">
              <a:spcBef>
                <a:spcPts val="0"/>
              </a:spcBef>
              <a:spcAft>
                <a:spcPts val="0"/>
              </a:spcAft>
              <a:buClr>
                <a:srgbClr val="0070C0"/>
              </a:buClr>
              <a:buFont typeface="Arial" pitchFamily="34" charset="0"/>
              <a:buChar char="•"/>
              <a:defRPr/>
            </a:pPr>
            <a:r>
              <a:rPr lang="en-US" sz="2800" b="1" dirty="0" smtClean="0">
                <a:solidFill>
                  <a:srgbClr val="0070C0"/>
                </a:solidFill>
              </a:rPr>
              <a:t>We often misunderstand the meaning of this reference</a:t>
            </a:r>
            <a:r>
              <a:rPr lang="en-US" sz="2800" dirty="0" smtClean="0">
                <a:solidFill>
                  <a:srgbClr val="0070C0"/>
                </a:solidFill>
              </a:rPr>
              <a:t>.</a:t>
            </a:r>
          </a:p>
          <a:p>
            <a:pPr marL="576072" indent="-457200" fontAlgn="auto">
              <a:spcBef>
                <a:spcPts val="0"/>
              </a:spcBef>
              <a:spcAft>
                <a:spcPts val="0"/>
              </a:spcAft>
              <a:buClr>
                <a:srgbClr val="0070C0"/>
              </a:buClr>
              <a:buFont typeface="Arial" pitchFamily="34" charset="0"/>
              <a:buChar char="•"/>
              <a:defRPr/>
            </a:pPr>
            <a:r>
              <a:rPr lang="en-US" sz="2800" dirty="0">
                <a:solidFill>
                  <a:srgbClr val="0070C0"/>
                </a:solidFill>
              </a:rPr>
              <a:t>This wording is used 6 times in John’s letter. </a:t>
            </a:r>
          </a:p>
          <a:p>
            <a:pPr marL="576072" indent="-457200" fontAlgn="auto">
              <a:spcBef>
                <a:spcPts val="0"/>
              </a:spcBef>
              <a:spcAft>
                <a:spcPts val="0"/>
              </a:spcAft>
              <a:buClr>
                <a:srgbClr val="0070C0"/>
              </a:buClr>
              <a:buFont typeface="Arial" pitchFamily="34" charset="0"/>
              <a:buChar char="•"/>
              <a:defRPr/>
            </a:pPr>
            <a:r>
              <a:rPr lang="en-US" sz="3400" b="1" dirty="0" smtClean="0">
                <a:solidFill>
                  <a:srgbClr val="0070C0"/>
                </a:solidFill>
              </a:rPr>
              <a:t>Eternal life </a:t>
            </a:r>
            <a:r>
              <a:rPr lang="en-US" sz="2800" b="1" dirty="0" smtClean="0">
                <a:solidFill>
                  <a:srgbClr val="0070C0"/>
                </a:solidFill>
              </a:rPr>
              <a:t>here relates </a:t>
            </a:r>
            <a:r>
              <a:rPr lang="en-US" sz="2800" b="1" u="sng" dirty="0" smtClean="0">
                <a:solidFill>
                  <a:srgbClr val="0070C0"/>
                </a:solidFill>
              </a:rPr>
              <a:t>to </a:t>
            </a:r>
            <a:r>
              <a:rPr lang="en-US" sz="3400" b="1" u="sng" dirty="0" smtClean="0">
                <a:solidFill>
                  <a:srgbClr val="0070C0"/>
                </a:solidFill>
              </a:rPr>
              <a:t>the type of life </a:t>
            </a:r>
            <a:r>
              <a:rPr lang="en-US" sz="2800" b="1" u="sng" dirty="0" smtClean="0">
                <a:solidFill>
                  <a:srgbClr val="0070C0"/>
                </a:solidFill>
              </a:rPr>
              <a:t>we should live </a:t>
            </a:r>
            <a:r>
              <a:rPr lang="en-US" sz="3400" b="1" u="sng" dirty="0" smtClean="0">
                <a:solidFill>
                  <a:srgbClr val="0070C0"/>
                </a:solidFill>
              </a:rPr>
              <a:t>now</a:t>
            </a:r>
            <a:r>
              <a:rPr lang="en-US" sz="2800" u="sng" dirty="0" smtClean="0">
                <a:solidFill>
                  <a:srgbClr val="0070C0"/>
                </a:solidFill>
              </a:rPr>
              <a:t>.</a:t>
            </a:r>
            <a:r>
              <a:rPr lang="en-US" sz="2800" dirty="0" smtClean="0">
                <a:solidFill>
                  <a:srgbClr val="0070C0"/>
                </a:solidFill>
              </a:rPr>
              <a:t> </a:t>
            </a:r>
          </a:p>
          <a:p>
            <a:pPr marL="576072" indent="-457200" fontAlgn="auto">
              <a:spcBef>
                <a:spcPts val="0"/>
              </a:spcBef>
              <a:spcAft>
                <a:spcPts val="0"/>
              </a:spcAft>
              <a:buClr>
                <a:srgbClr val="0070C0"/>
              </a:buClr>
              <a:buFont typeface="Arial" pitchFamily="34" charset="0"/>
              <a:buChar char="•"/>
              <a:defRPr/>
            </a:pPr>
            <a:r>
              <a:rPr lang="en-US" sz="2800" dirty="0" smtClean="0">
                <a:solidFill>
                  <a:srgbClr val="0070C0"/>
                </a:solidFill>
              </a:rPr>
              <a:t>It involves walking in the light or by the spirit of God, just as Christ did. </a:t>
            </a:r>
          </a:p>
          <a:p>
            <a:pPr marL="576072" indent="-457200" fontAlgn="auto">
              <a:spcBef>
                <a:spcPts val="0"/>
              </a:spcBef>
              <a:spcAft>
                <a:spcPts val="0"/>
              </a:spcAft>
              <a:buClr>
                <a:srgbClr val="0070C0"/>
              </a:buClr>
              <a:buFont typeface="Arial" pitchFamily="34" charset="0"/>
              <a:buChar char="•"/>
              <a:defRPr/>
            </a:pPr>
            <a:r>
              <a:rPr lang="en-US" sz="2800" dirty="0" smtClean="0">
                <a:solidFill>
                  <a:srgbClr val="0070C0"/>
                </a:solidFill>
              </a:rPr>
              <a:t>It is also called having the spirit or mind of Christ, being dead to sin’s dominion.</a:t>
            </a:r>
          </a:p>
          <a:p>
            <a:pPr marL="438912" indent="-320040" fontAlgn="auto">
              <a:spcBef>
                <a:spcPts val="0"/>
              </a:spcBef>
              <a:spcAft>
                <a:spcPts val="0"/>
              </a:spcAft>
              <a:buFont typeface="Wingdings 2"/>
              <a:buNone/>
              <a:defRPr/>
            </a:pPr>
            <a:endParaRPr lang="en-US" sz="1000" dirty="0" smtClean="0">
              <a:solidFill>
                <a:srgbClr val="0070C0"/>
              </a:solidFill>
            </a:endParaRPr>
          </a:p>
          <a:p>
            <a:pPr marL="438912" indent="-320040" fontAlgn="auto">
              <a:spcBef>
                <a:spcPts val="0"/>
              </a:spcBef>
              <a:spcAft>
                <a:spcPts val="0"/>
              </a:spcAft>
              <a:buFont typeface="Wingdings 2"/>
              <a:buNone/>
              <a:defRPr/>
            </a:pPr>
            <a:r>
              <a:rPr lang="en-AU" sz="2800" b="1" dirty="0" smtClean="0">
                <a:solidFill>
                  <a:srgbClr val="FF0000"/>
                </a:solidFill>
              </a:rPr>
              <a:t>1.Jon.1:1-2 </a:t>
            </a:r>
            <a:r>
              <a:rPr lang="en-AU" sz="2800" b="1" dirty="0" smtClean="0"/>
              <a:t>“</a:t>
            </a:r>
            <a:r>
              <a:rPr lang="en-AU" sz="2800" dirty="0" smtClean="0"/>
              <a:t>That which was from the beginning, which we have heard, which we have seen with our eyes, which we have looked upon, and our hands have handled, </a:t>
            </a:r>
            <a:r>
              <a:rPr lang="en-AU" sz="2800" b="1" u="sng" dirty="0" smtClean="0"/>
              <a:t>of the Word of life</a:t>
            </a:r>
            <a:r>
              <a:rPr lang="en-AU" sz="2800" dirty="0" smtClean="0"/>
              <a:t>;</a:t>
            </a:r>
          </a:p>
          <a:p>
            <a:pPr marL="438912" indent="-320040" fontAlgn="auto">
              <a:spcBef>
                <a:spcPts val="0"/>
              </a:spcBef>
              <a:spcAft>
                <a:spcPts val="0"/>
              </a:spcAft>
              <a:buFont typeface="Wingdings 2"/>
              <a:buNone/>
              <a:defRPr/>
            </a:pPr>
            <a:r>
              <a:rPr lang="en-AU" sz="2800" b="1" u="sng" dirty="0" smtClean="0"/>
              <a:t>For the life was manifested</a:t>
            </a:r>
            <a:r>
              <a:rPr lang="en-AU" sz="2800" dirty="0" smtClean="0"/>
              <a:t>, and we have seen it, and bear witness, </a:t>
            </a:r>
            <a:r>
              <a:rPr lang="en-AU" sz="2800" b="1" u="sng" dirty="0" smtClean="0"/>
              <a:t>and </a:t>
            </a:r>
            <a:r>
              <a:rPr lang="en-AU" sz="2800" b="1" u="sng" dirty="0" err="1" smtClean="0"/>
              <a:t>shew</a:t>
            </a:r>
            <a:r>
              <a:rPr lang="en-AU" sz="2800" b="1" u="sng" dirty="0" smtClean="0"/>
              <a:t> unto you </a:t>
            </a:r>
            <a:r>
              <a:rPr lang="en-AU" sz="3400" b="1" u="sng" dirty="0" smtClean="0"/>
              <a:t>that eternal life</a:t>
            </a:r>
            <a:r>
              <a:rPr lang="en-AU" sz="2800" dirty="0" smtClean="0"/>
              <a:t>, </a:t>
            </a:r>
            <a:r>
              <a:rPr lang="en-AU" sz="2800" u="sng" dirty="0" smtClean="0"/>
              <a:t>which was with the Father, and was manifested unto us</a:t>
            </a:r>
            <a:r>
              <a:rPr lang="en-AU" sz="2800" dirty="0" smtClean="0"/>
              <a:t>;” </a:t>
            </a:r>
            <a:endParaRPr lang="en-US" sz="2800" b="1" dirty="0" smtClean="0">
              <a:solidFill>
                <a:srgbClr val="FF0000"/>
              </a:solidFill>
            </a:endParaRPr>
          </a:p>
          <a:p>
            <a:pPr marL="438912" indent="-320040" fontAlgn="auto">
              <a:spcBef>
                <a:spcPts val="0"/>
              </a:spcBef>
              <a:spcAft>
                <a:spcPts val="0"/>
              </a:spcAft>
              <a:buFont typeface="Wingdings 2"/>
              <a:buNone/>
              <a:defRPr/>
            </a:pPr>
            <a:endParaRPr lang="en-US" sz="1300" b="1" dirty="0" smtClean="0">
              <a:solidFill>
                <a:srgbClr val="FF0000"/>
              </a:solidFill>
            </a:endParaRPr>
          </a:p>
          <a:p>
            <a:pPr marL="438912" indent="-320040" fontAlgn="auto">
              <a:spcBef>
                <a:spcPts val="0"/>
              </a:spcBef>
              <a:spcAft>
                <a:spcPts val="0"/>
              </a:spcAft>
              <a:buFont typeface="Wingdings 2"/>
              <a:buNone/>
              <a:defRPr/>
            </a:pPr>
            <a:r>
              <a:rPr lang="en-US" sz="2800" b="1" dirty="0" smtClean="0">
                <a:solidFill>
                  <a:srgbClr val="FF0000"/>
                </a:solidFill>
              </a:rPr>
              <a:t>1.John.3:15</a:t>
            </a:r>
            <a:r>
              <a:rPr lang="en-US" sz="2800" dirty="0" smtClean="0">
                <a:solidFill>
                  <a:srgbClr val="0070C0"/>
                </a:solidFill>
              </a:rPr>
              <a:t> </a:t>
            </a:r>
            <a:r>
              <a:rPr lang="en-US" sz="2800" dirty="0" smtClean="0"/>
              <a:t>Whosoever </a:t>
            </a:r>
            <a:r>
              <a:rPr lang="en-US" sz="2800" dirty="0" err="1"/>
              <a:t>hateth</a:t>
            </a:r>
            <a:r>
              <a:rPr lang="en-US" sz="2800" dirty="0"/>
              <a:t> his brother is a murderer: </a:t>
            </a:r>
            <a:r>
              <a:rPr lang="en-US" sz="2800" b="1" dirty="0"/>
              <a:t>and ye know that no murderer hath eternal life abiding in him</a:t>
            </a:r>
            <a:r>
              <a:rPr lang="en-US" sz="2800" dirty="0">
                <a:solidFill>
                  <a:srgbClr val="0070C0"/>
                </a:solidFill>
              </a:rPr>
              <a:t>.</a:t>
            </a:r>
          </a:p>
          <a:p>
            <a:pPr marL="438912" indent="-320040" fontAlgn="auto">
              <a:spcBef>
                <a:spcPts val="0"/>
              </a:spcBef>
              <a:spcAft>
                <a:spcPts val="0"/>
              </a:spcAft>
              <a:buFont typeface="Wingdings 2"/>
              <a:buNone/>
              <a:defRPr/>
            </a:pPr>
            <a:endParaRPr lang="en-US" sz="11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We should now live as free from the law of sin. As dead to sin, but alive to God. This is our freedom &amp; life. This is the liberty of newness of life. </a:t>
            </a:r>
            <a:r>
              <a:rPr lang="en-US" sz="2800" dirty="0" smtClean="0">
                <a:solidFill>
                  <a:srgbClr val="FF0000"/>
                </a:solidFill>
              </a:rPr>
              <a:t>(Rom.6:4,7,11).</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800" dirty="0" smtClean="0">
                <a:solidFill>
                  <a:srgbClr val="0070C0"/>
                </a:solidFill>
              </a:rPr>
              <a:t>In the future at Christ’s return, this way of thinking (eternal life) will be made a physical reality in our beings. </a:t>
            </a:r>
            <a:r>
              <a:rPr lang="en-US" sz="2800" dirty="0" smtClean="0">
                <a:solidFill>
                  <a:srgbClr val="FF0000"/>
                </a:solidFill>
              </a:rPr>
              <a:t>(Phil.3:21)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500"/>
                                        <p:tgtEl>
                                          <p:spTgt spid="3">
                                            <p:txEl>
                                              <p:pRg st="11" end="1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fade">
                                      <p:cBhvr>
                                        <p:cTn id="38" dur="500"/>
                                        <p:tgtEl>
                                          <p:spTgt spid="3">
                                            <p:txEl>
                                              <p:pRg st="13" end="13"/>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animEffect transition="in" filter="fade">
                                      <p:cBhvr>
                                        <p:cTn id="41"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22" y="188640"/>
            <a:ext cx="9144000" cy="1252728"/>
          </a:xfrm>
        </p:spPr>
        <p:txBody>
          <a:bodyPr>
            <a:normAutofit/>
          </a:bodyPr>
          <a:lstStyle/>
          <a:p>
            <a:pPr fontAlgn="auto">
              <a:spcAft>
                <a:spcPts val="0"/>
              </a:spcAft>
              <a:defRPr/>
            </a:pPr>
            <a:r>
              <a:rPr lang="en-US" sz="4000" dirty="0" smtClean="0">
                <a:solidFill>
                  <a:schemeClr val="accent1">
                    <a:satMod val="150000"/>
                  </a:schemeClr>
                </a:solidFill>
              </a:rPr>
              <a:t>How do you perceive God ?</a:t>
            </a:r>
            <a:endParaRPr lang="en-US" sz="4000" dirty="0">
              <a:solidFill>
                <a:srgbClr val="FF0000"/>
              </a:solidFill>
            </a:endParaRPr>
          </a:p>
        </p:txBody>
      </p:sp>
      <p:pic>
        <p:nvPicPr>
          <p:cNvPr id="1032" name="Picture 8" descr="Michelangelo - God the Father, The Ceiling of the Sistine Chapel, The Vatican, 15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84" y="2766301"/>
            <a:ext cx="4509165" cy="35730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5044" y="1513454"/>
            <a:ext cx="5329044" cy="1107996"/>
          </a:xfrm>
          <a:prstGeom prst="rect">
            <a:avLst/>
          </a:prstGeom>
          <a:noFill/>
        </p:spPr>
        <p:txBody>
          <a:bodyPr wrap="square" rtlCol="0">
            <a:spAutoFit/>
          </a:bodyPr>
          <a:lstStyle/>
          <a:p>
            <a:r>
              <a:rPr lang="en-US" sz="2200" b="1" dirty="0" smtClean="0">
                <a:solidFill>
                  <a:prstClr val="white"/>
                </a:solidFill>
              </a:rPr>
              <a:t>Historically, religious art has often captured man’s thoughts of God.</a:t>
            </a:r>
          </a:p>
          <a:p>
            <a:r>
              <a:rPr lang="en-US" sz="2200" b="1" u="sng" dirty="0" smtClean="0">
                <a:solidFill>
                  <a:prstClr val="white"/>
                </a:solidFill>
              </a:rPr>
              <a:t>Do we think of God like this ?</a:t>
            </a:r>
          </a:p>
        </p:txBody>
      </p:sp>
      <p:sp>
        <p:nvSpPr>
          <p:cNvPr id="7" name="TextBox 6"/>
          <p:cNvSpPr txBox="1"/>
          <p:nvPr/>
        </p:nvSpPr>
        <p:spPr>
          <a:xfrm>
            <a:off x="5389592" y="1771594"/>
            <a:ext cx="1224136" cy="830997"/>
          </a:xfrm>
          <a:prstGeom prst="rect">
            <a:avLst/>
          </a:prstGeom>
          <a:noFill/>
        </p:spPr>
        <p:txBody>
          <a:bodyPr wrap="square" rtlCol="0">
            <a:spAutoFit/>
          </a:bodyPr>
          <a:lstStyle/>
          <a:p>
            <a:pPr algn="ctr"/>
            <a:r>
              <a:rPr lang="en-US" sz="2400" b="1" dirty="0" smtClean="0">
                <a:solidFill>
                  <a:prstClr val="white"/>
                </a:solidFill>
              </a:rPr>
              <a:t>As a big man ? </a:t>
            </a:r>
            <a:endParaRPr lang="en-GB" sz="2400" b="1" dirty="0">
              <a:solidFill>
                <a:prstClr val="white"/>
              </a:solidFill>
            </a:endParaRPr>
          </a:p>
        </p:txBody>
      </p:sp>
      <p:sp>
        <p:nvSpPr>
          <p:cNvPr id="8" name="TextBox 7"/>
          <p:cNvSpPr txBox="1"/>
          <p:nvPr/>
        </p:nvSpPr>
        <p:spPr>
          <a:xfrm>
            <a:off x="44484" y="6381908"/>
            <a:ext cx="4348456" cy="430887"/>
          </a:xfrm>
          <a:prstGeom prst="rect">
            <a:avLst/>
          </a:prstGeom>
          <a:noFill/>
        </p:spPr>
        <p:txBody>
          <a:bodyPr wrap="square" rtlCol="0">
            <a:spAutoFit/>
          </a:bodyPr>
          <a:lstStyle/>
          <a:p>
            <a:pPr algn="ctr"/>
            <a:r>
              <a:rPr lang="en-US" sz="2200" b="1" dirty="0" smtClean="0">
                <a:solidFill>
                  <a:prstClr val="white"/>
                </a:solidFill>
              </a:rPr>
              <a:t>As a big angry man ?</a:t>
            </a:r>
            <a:endParaRPr lang="en-GB" sz="2200" b="1" dirty="0">
              <a:solidFill>
                <a:prstClr val="white"/>
              </a:solidFill>
            </a:endParaRPr>
          </a:p>
        </p:txBody>
      </p:sp>
      <p:grpSp>
        <p:nvGrpSpPr>
          <p:cNvPr id="4" name="Group 3"/>
          <p:cNvGrpSpPr/>
          <p:nvPr/>
        </p:nvGrpSpPr>
        <p:grpSpPr>
          <a:xfrm>
            <a:off x="6685097" y="1513454"/>
            <a:ext cx="2332802" cy="3569481"/>
            <a:chOff x="5911606" y="2204864"/>
            <a:chExt cx="2927605" cy="4576733"/>
          </a:xfrm>
        </p:grpSpPr>
        <p:pic>
          <p:nvPicPr>
            <p:cNvPr id="1034" name="Picture 10" descr="http://content.answcdn.com/main/content/img/getty/2/9/33534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1606" y="2204864"/>
              <a:ext cx="2927605" cy="45767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917429" y="2287328"/>
              <a:ext cx="831036" cy="473552"/>
            </a:xfrm>
            <a:prstGeom prst="rect">
              <a:avLst/>
            </a:prstGeom>
            <a:noFill/>
          </p:spPr>
          <p:txBody>
            <a:bodyPr wrap="square" rtlCol="0">
              <a:spAutoFit/>
            </a:bodyPr>
            <a:lstStyle/>
            <a:p>
              <a:r>
                <a:rPr lang="en-US" b="1" dirty="0" smtClean="0">
                  <a:solidFill>
                    <a:prstClr val="white">
                      <a:lumMod val="75000"/>
                    </a:prstClr>
                  </a:solidFill>
                </a:rPr>
                <a:t>Zeus</a:t>
              </a:r>
              <a:endParaRPr lang="en-GB" b="1" dirty="0">
                <a:solidFill>
                  <a:prstClr val="white">
                    <a:lumMod val="75000"/>
                  </a:prstClr>
                </a:solidFill>
              </a:endParaRPr>
            </a:p>
          </p:txBody>
        </p:sp>
      </p:grpSp>
      <p:sp>
        <p:nvSpPr>
          <p:cNvPr id="9" name="Rectangular Callout 8"/>
          <p:cNvSpPr/>
          <p:nvPr/>
        </p:nvSpPr>
        <p:spPr>
          <a:xfrm>
            <a:off x="4553649" y="5389052"/>
            <a:ext cx="4590351" cy="1224136"/>
          </a:xfrm>
          <a:prstGeom prst="wedgeRectCallout">
            <a:avLst>
              <a:gd name="adj1" fmla="val -56411"/>
              <a:gd name="adj2" fmla="val -39340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white"/>
                </a:solidFill>
              </a:rPr>
              <a:t>To perceive </a:t>
            </a:r>
            <a:r>
              <a:rPr lang="en-US" dirty="0" smtClean="0">
                <a:solidFill>
                  <a:prstClr val="white"/>
                </a:solidFill>
              </a:rPr>
              <a:t>is to become aware directly through the senses.     </a:t>
            </a:r>
            <a:r>
              <a:rPr lang="en-US" b="1" dirty="0" smtClean="0">
                <a:solidFill>
                  <a:prstClr val="white"/>
                </a:solidFill>
              </a:rPr>
              <a:t>To conceive </a:t>
            </a:r>
            <a:r>
              <a:rPr lang="en-US" dirty="0" smtClean="0">
                <a:solidFill>
                  <a:prstClr val="white"/>
                </a:solidFill>
              </a:rPr>
              <a:t>is to form an idea or understanding in the mind.</a:t>
            </a:r>
          </a:p>
          <a:p>
            <a:pPr algn="ctr"/>
            <a:r>
              <a:rPr lang="en-US" b="1" dirty="0" smtClean="0">
                <a:solidFill>
                  <a:prstClr val="white"/>
                </a:solidFill>
              </a:rPr>
              <a:t>But the Bible uses  words figuratively – ‘SEE’.</a:t>
            </a:r>
            <a:endParaRPr lang="en-GB" b="1" dirty="0">
              <a:solidFill>
                <a:prstClr val="white"/>
              </a:solidFill>
            </a:endParaRPr>
          </a:p>
        </p:txBody>
      </p:sp>
    </p:spTree>
    <p:extLst>
      <p:ext uri="{BB962C8B-B14F-4D97-AF65-F5344CB8AC3E}">
        <p14:creationId xmlns:p14="http://schemas.microsoft.com/office/powerpoint/2010/main" val="33590977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032"/>
                                        </p:tgtEl>
                                        <p:attrNameLst>
                                          <p:attrName>style.visibility</p:attrName>
                                        </p:attrNameLst>
                                      </p:cBhvr>
                                      <p:to>
                                        <p:strVal val="visible"/>
                                      </p:to>
                                    </p:set>
                                    <p:animEffect transition="in" filter="fade">
                                      <p:cBhvr>
                                        <p:cTn id="23" dur="500"/>
                                        <p:tgtEl>
                                          <p:spTgt spid="103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smtClean="0">
                <a:solidFill>
                  <a:schemeClr val="accent1">
                    <a:satMod val="150000"/>
                  </a:schemeClr>
                </a:solidFill>
              </a:rPr>
              <a:t>The Bible – God Introduces Himself.    1/5</a:t>
            </a:r>
            <a:endParaRPr lang="en-US" sz="4000" dirty="0">
              <a:solidFill>
                <a:srgbClr val="FF0000"/>
              </a:solidFill>
            </a:endParaRPr>
          </a:p>
        </p:txBody>
      </p:sp>
      <p:sp>
        <p:nvSpPr>
          <p:cNvPr id="3" name="Content Placeholder 2"/>
          <p:cNvSpPr>
            <a:spLocks noGrp="1"/>
          </p:cNvSpPr>
          <p:nvPr>
            <p:ph idx="1"/>
          </p:nvPr>
        </p:nvSpPr>
        <p:spPr>
          <a:xfrm>
            <a:off x="0" y="1453158"/>
            <a:ext cx="9144000" cy="5429250"/>
          </a:xfrm>
        </p:spPr>
        <p:txBody>
          <a:bodyPr rtlCol="0">
            <a:normAutofit fontScale="92500" lnSpcReduction="10000"/>
          </a:bodyPr>
          <a:lstStyle/>
          <a:p>
            <a:pPr marL="633222" indent="-514350" fontAlgn="auto">
              <a:spcBef>
                <a:spcPts val="0"/>
              </a:spcBef>
              <a:spcAft>
                <a:spcPts val="0"/>
              </a:spcAft>
              <a:buClrTx/>
              <a:buFont typeface="Wingdings 2"/>
              <a:buNone/>
              <a:defRPr/>
            </a:pPr>
            <a:r>
              <a:rPr lang="en-US" sz="2400" dirty="0" smtClean="0">
                <a:solidFill>
                  <a:srgbClr val="002060"/>
                </a:solidFill>
              </a:rPr>
              <a:t>To begin, let’s consider these very elementary questions –</a:t>
            </a:r>
          </a:p>
          <a:p>
            <a:pPr marL="633222" indent="-514350" fontAlgn="auto">
              <a:spcBef>
                <a:spcPts val="0"/>
              </a:spcBef>
              <a:spcAft>
                <a:spcPts val="0"/>
              </a:spcAft>
              <a:buClrTx/>
              <a:buFont typeface="Wingdings 2"/>
              <a:buNone/>
              <a:defRPr/>
            </a:pPr>
            <a:endParaRPr lang="en-US" sz="800" b="1" dirty="0" smtClean="0">
              <a:solidFill>
                <a:srgbClr val="002060"/>
              </a:solidFill>
            </a:endParaRPr>
          </a:p>
          <a:p>
            <a:pPr marL="633222" indent="-514350" fontAlgn="auto">
              <a:spcBef>
                <a:spcPts val="0"/>
              </a:spcBef>
              <a:spcAft>
                <a:spcPts val="0"/>
              </a:spcAft>
              <a:buClrTx/>
              <a:buFont typeface="Wingdings 2"/>
              <a:buNone/>
              <a:defRPr/>
            </a:pPr>
            <a:r>
              <a:rPr lang="en-US" sz="2400" b="1" dirty="0" smtClean="0">
                <a:solidFill>
                  <a:srgbClr val="002060"/>
                </a:solidFill>
              </a:rPr>
              <a:t>Is our perception of God affected by – </a:t>
            </a:r>
          </a:p>
          <a:p>
            <a:pPr marL="633222" indent="-514350" fontAlgn="auto">
              <a:spcBef>
                <a:spcPts val="0"/>
              </a:spcBef>
              <a:spcAft>
                <a:spcPts val="0"/>
              </a:spcAft>
              <a:buClrTx/>
              <a:buSzPct val="70000"/>
              <a:buFont typeface="Wingdings" panose="05000000000000000000" pitchFamily="2" charset="2"/>
              <a:buChar char="Ø"/>
              <a:defRPr/>
            </a:pPr>
            <a:r>
              <a:rPr lang="en-US" sz="2400" b="1" dirty="0" smtClean="0">
                <a:solidFill>
                  <a:srgbClr val="002060"/>
                </a:solidFill>
              </a:rPr>
              <a:t>Our cultural or religious background ?</a:t>
            </a:r>
          </a:p>
          <a:p>
            <a:pPr marL="633222" indent="-514350" fontAlgn="auto">
              <a:spcBef>
                <a:spcPts val="0"/>
              </a:spcBef>
              <a:spcAft>
                <a:spcPts val="0"/>
              </a:spcAft>
              <a:buClrTx/>
              <a:buSzPct val="70000"/>
              <a:buFont typeface="Wingdings" panose="05000000000000000000" pitchFamily="2" charset="2"/>
              <a:buChar char="Ø"/>
              <a:defRPr/>
            </a:pPr>
            <a:r>
              <a:rPr lang="en-US" sz="2400" b="1" dirty="0" smtClean="0">
                <a:solidFill>
                  <a:srgbClr val="002060"/>
                </a:solidFill>
              </a:rPr>
              <a:t>Our upbringing, education, or experiences ?</a:t>
            </a:r>
          </a:p>
          <a:p>
            <a:pPr marL="633222" indent="-514350" fontAlgn="auto">
              <a:spcBef>
                <a:spcPts val="0"/>
              </a:spcBef>
              <a:spcAft>
                <a:spcPts val="0"/>
              </a:spcAft>
              <a:buClrTx/>
              <a:buSzPct val="70000"/>
              <a:buFont typeface="Wingdings" panose="05000000000000000000" pitchFamily="2" charset="2"/>
              <a:buChar char="Ø"/>
              <a:defRPr/>
            </a:pPr>
            <a:r>
              <a:rPr lang="en-US" sz="2400" b="1" dirty="0">
                <a:solidFill>
                  <a:srgbClr val="002060"/>
                </a:solidFill>
              </a:rPr>
              <a:t>O</a:t>
            </a:r>
            <a:r>
              <a:rPr lang="en-US" sz="2400" b="1" dirty="0" smtClean="0">
                <a:solidFill>
                  <a:srgbClr val="002060"/>
                </a:solidFill>
              </a:rPr>
              <a:t>ur personal or peer group prejudices ?</a:t>
            </a:r>
          </a:p>
          <a:p>
            <a:pPr marL="633222" indent="-514350" fontAlgn="auto">
              <a:spcBef>
                <a:spcPts val="0"/>
              </a:spcBef>
              <a:spcAft>
                <a:spcPts val="0"/>
              </a:spcAft>
              <a:buClrTx/>
              <a:buFont typeface="Wingdings 2"/>
              <a:buNone/>
              <a:defRPr/>
            </a:pPr>
            <a:endParaRPr lang="en-US" sz="800" b="1" dirty="0" smtClean="0">
              <a:solidFill>
                <a:srgbClr val="002060"/>
              </a:solidFill>
            </a:endParaRPr>
          </a:p>
          <a:p>
            <a:pPr marL="633222" indent="-514350" fontAlgn="auto">
              <a:spcBef>
                <a:spcPts val="0"/>
              </a:spcBef>
              <a:spcAft>
                <a:spcPts val="0"/>
              </a:spcAft>
              <a:buClrTx/>
              <a:buFont typeface="Wingdings 2"/>
              <a:buNone/>
              <a:defRPr/>
            </a:pPr>
            <a:r>
              <a:rPr lang="en-US" sz="2400" b="1" dirty="0" smtClean="0"/>
              <a:t>Do </a:t>
            </a:r>
            <a:r>
              <a:rPr lang="en-US" sz="2400" b="1" dirty="0"/>
              <a:t>we really know who God is </a:t>
            </a:r>
            <a:r>
              <a:rPr lang="en-US" sz="2400" b="1" dirty="0" smtClean="0"/>
              <a:t>?</a:t>
            </a:r>
          </a:p>
          <a:p>
            <a:pPr marL="633222" indent="-514350" fontAlgn="auto">
              <a:spcBef>
                <a:spcPts val="0"/>
              </a:spcBef>
              <a:spcAft>
                <a:spcPts val="0"/>
              </a:spcAft>
              <a:buClrTx/>
              <a:buFont typeface="Wingdings 2"/>
              <a:buNone/>
              <a:defRPr/>
            </a:pPr>
            <a:r>
              <a:rPr lang="en-US" sz="2400" b="1" dirty="0" smtClean="0"/>
              <a:t>Do we hear God speaking to us – in his word ?</a:t>
            </a:r>
            <a:endParaRPr lang="en-US" sz="2400" b="1" dirty="0"/>
          </a:p>
          <a:p>
            <a:pPr marL="633222" indent="-514350" fontAlgn="auto">
              <a:spcBef>
                <a:spcPts val="0"/>
              </a:spcBef>
              <a:spcAft>
                <a:spcPts val="0"/>
              </a:spcAft>
              <a:buClrTx/>
              <a:buFont typeface="Wingdings 2"/>
              <a:buNone/>
              <a:defRPr/>
            </a:pPr>
            <a:r>
              <a:rPr lang="en-US" sz="2400" b="1" dirty="0"/>
              <a:t>Do we really believe his </a:t>
            </a:r>
            <a:r>
              <a:rPr lang="en-US" sz="2400" b="1" dirty="0" smtClean="0"/>
              <a:t>testimony, his word</a:t>
            </a:r>
            <a:r>
              <a:rPr lang="en-US" sz="2400" b="1" dirty="0"/>
              <a:t>, his revelation </a:t>
            </a:r>
            <a:r>
              <a:rPr lang="en-US" sz="2400" b="1" dirty="0" smtClean="0"/>
              <a:t>?</a:t>
            </a:r>
          </a:p>
          <a:p>
            <a:pPr marL="633222" indent="-514350" fontAlgn="auto">
              <a:spcBef>
                <a:spcPts val="0"/>
              </a:spcBef>
              <a:spcAft>
                <a:spcPts val="0"/>
              </a:spcAft>
              <a:buClrTx/>
              <a:buNone/>
              <a:defRPr/>
            </a:pPr>
            <a:r>
              <a:rPr lang="en-US" sz="2400" b="1" dirty="0"/>
              <a:t>Can we </a:t>
            </a:r>
            <a:r>
              <a:rPr lang="en-US" sz="2400" b="1" dirty="0" smtClean="0"/>
              <a:t>conceive of God’s </a:t>
            </a:r>
            <a:r>
              <a:rPr lang="en-US" sz="2400" b="1" u="sng" dirty="0" smtClean="0"/>
              <a:t>unlimited</a:t>
            </a:r>
            <a:r>
              <a:rPr lang="en-US" sz="2400" b="1" dirty="0" smtClean="0"/>
              <a:t> </a:t>
            </a:r>
            <a:r>
              <a:rPr lang="en-US" sz="2400" b="1" dirty="0"/>
              <a:t>power, wisdom, knowledge ?</a:t>
            </a:r>
          </a:p>
          <a:p>
            <a:pPr marL="633222" indent="-514350" fontAlgn="auto">
              <a:spcBef>
                <a:spcPts val="0"/>
              </a:spcBef>
              <a:spcAft>
                <a:spcPts val="0"/>
              </a:spcAft>
              <a:buClrTx/>
              <a:buFont typeface="Wingdings 2"/>
              <a:buNone/>
              <a:defRPr/>
            </a:pPr>
            <a:endParaRPr lang="en-US" sz="800" b="1" dirty="0">
              <a:solidFill>
                <a:srgbClr val="002060"/>
              </a:solidFill>
            </a:endParaRPr>
          </a:p>
          <a:p>
            <a:pPr marL="633222" indent="-514350" fontAlgn="auto">
              <a:spcBef>
                <a:spcPts val="0"/>
              </a:spcBef>
              <a:spcAft>
                <a:spcPts val="0"/>
              </a:spcAft>
              <a:buClrTx/>
              <a:buFont typeface="Wingdings 2"/>
              <a:buNone/>
              <a:defRPr/>
            </a:pPr>
            <a:r>
              <a:rPr lang="en-US" sz="2400" b="1" u="sng" dirty="0" smtClean="0">
                <a:solidFill>
                  <a:srgbClr val="002060"/>
                </a:solidFill>
              </a:rPr>
              <a:t>The Scriptures says –</a:t>
            </a:r>
          </a:p>
          <a:p>
            <a:pPr marL="633222" indent="-514350" fontAlgn="auto">
              <a:spcBef>
                <a:spcPts val="0"/>
              </a:spcBef>
              <a:spcAft>
                <a:spcPts val="0"/>
              </a:spcAft>
              <a:buClrTx/>
              <a:buFont typeface="Wingdings 2"/>
              <a:buNone/>
              <a:defRPr/>
            </a:pPr>
            <a:r>
              <a:rPr lang="en-US" sz="2400" b="1" dirty="0" smtClean="0">
                <a:solidFill>
                  <a:srgbClr val="002060"/>
                </a:solidFill>
              </a:rPr>
              <a:t>God spoke – and it was done.</a:t>
            </a:r>
          </a:p>
          <a:p>
            <a:pPr marL="633222" indent="-514350" fontAlgn="auto">
              <a:spcBef>
                <a:spcPts val="0"/>
              </a:spcBef>
              <a:spcAft>
                <a:spcPts val="0"/>
              </a:spcAft>
              <a:buClrTx/>
              <a:buNone/>
              <a:defRPr/>
            </a:pPr>
            <a:r>
              <a:rPr lang="en-US" sz="2400" b="1" dirty="0">
                <a:solidFill>
                  <a:srgbClr val="002060"/>
                </a:solidFill>
              </a:rPr>
              <a:t>He sent forth his spirit – they were </a:t>
            </a:r>
            <a:r>
              <a:rPr lang="en-US" sz="2400" b="1" dirty="0" smtClean="0">
                <a:solidFill>
                  <a:srgbClr val="002060"/>
                </a:solidFill>
              </a:rPr>
              <a:t>created.</a:t>
            </a:r>
            <a:endParaRPr lang="en-US" sz="2400" b="1" dirty="0">
              <a:solidFill>
                <a:srgbClr val="002060"/>
              </a:solidFill>
            </a:endParaRPr>
          </a:p>
          <a:p>
            <a:pPr marL="633222" indent="-514350" fontAlgn="auto">
              <a:spcBef>
                <a:spcPts val="0"/>
              </a:spcBef>
              <a:spcAft>
                <a:spcPts val="0"/>
              </a:spcAft>
              <a:buClrTx/>
              <a:buFont typeface="Wingdings 2"/>
              <a:buNone/>
              <a:defRPr/>
            </a:pPr>
            <a:r>
              <a:rPr lang="en-US" sz="2400" b="1" dirty="0" smtClean="0">
                <a:solidFill>
                  <a:srgbClr val="002060"/>
                </a:solidFill>
              </a:rPr>
              <a:t>Do we believe God is able to do it - that he has done it ?</a:t>
            </a:r>
          </a:p>
          <a:p>
            <a:pPr marL="633222" indent="-514350" fontAlgn="auto">
              <a:spcBef>
                <a:spcPts val="0"/>
              </a:spcBef>
              <a:spcAft>
                <a:spcPts val="0"/>
              </a:spcAft>
              <a:buClrTx/>
              <a:buFont typeface="Wingdings 2"/>
              <a:buNone/>
              <a:defRPr/>
            </a:pPr>
            <a:endParaRPr lang="en-US" sz="800" b="1" dirty="0" smtClean="0">
              <a:solidFill>
                <a:srgbClr val="002060"/>
              </a:solidFill>
            </a:endParaRPr>
          </a:p>
          <a:p>
            <a:pPr marL="633222" indent="-514350" fontAlgn="auto">
              <a:spcBef>
                <a:spcPts val="0"/>
              </a:spcBef>
              <a:spcAft>
                <a:spcPts val="0"/>
              </a:spcAft>
              <a:buClrTx/>
              <a:buFont typeface="Wingdings 2"/>
              <a:buNone/>
              <a:defRPr/>
            </a:pPr>
            <a:r>
              <a:rPr lang="en-US" sz="2400" b="1" dirty="0" smtClean="0"/>
              <a:t>Do we understand the significance of  God’s Name: Yahweh ?</a:t>
            </a:r>
          </a:p>
          <a:p>
            <a:pPr marL="633222" indent="-514350" fontAlgn="auto">
              <a:spcBef>
                <a:spcPts val="0"/>
              </a:spcBef>
              <a:spcAft>
                <a:spcPts val="0"/>
              </a:spcAft>
              <a:buClrTx/>
              <a:buFont typeface="Wingdings 2"/>
              <a:buNone/>
              <a:defRPr/>
            </a:pPr>
            <a:r>
              <a:rPr lang="en-US" sz="2400" b="1" dirty="0" smtClean="0"/>
              <a:t>Do we understand the significance of God’s Familiar Title: Father ?</a:t>
            </a:r>
          </a:p>
          <a:p>
            <a:pPr marL="633222" indent="-514350" fontAlgn="auto">
              <a:spcBef>
                <a:spcPts val="0"/>
              </a:spcBef>
              <a:spcAft>
                <a:spcPts val="0"/>
              </a:spcAft>
              <a:buClrTx/>
              <a:buFont typeface="Wingdings 2"/>
              <a:buNone/>
              <a:defRPr/>
            </a:pPr>
            <a:r>
              <a:rPr lang="en-US" sz="2400" b="1" dirty="0" smtClean="0"/>
              <a:t>Do we believe we are &amp; will be a part of the fulfillment of his purpose ?</a:t>
            </a:r>
          </a:p>
          <a:p>
            <a:pPr marL="633222" indent="-514350" fontAlgn="auto">
              <a:spcBef>
                <a:spcPts val="0"/>
              </a:spcBef>
              <a:spcAft>
                <a:spcPts val="0"/>
              </a:spcAft>
              <a:buClrTx/>
              <a:buFont typeface="Wingdings 2"/>
              <a:buNone/>
              <a:defRPr/>
            </a:pPr>
            <a:endParaRPr lang="en-US" sz="2400" b="1" u="sng" dirty="0">
              <a:solidFill>
                <a:srgbClr val="FF0000"/>
              </a:solidFill>
            </a:endParaRPr>
          </a:p>
          <a:p>
            <a:pPr marL="633222" indent="-514350" fontAlgn="auto">
              <a:spcBef>
                <a:spcPts val="0"/>
              </a:spcBef>
              <a:spcAft>
                <a:spcPts val="0"/>
              </a:spcAft>
              <a:buClrTx/>
              <a:buFont typeface="Wingdings 2"/>
              <a:buNone/>
              <a:defRPr/>
            </a:pPr>
            <a:endParaRPr lang="en-US" sz="2400" dirty="0" smtClean="0"/>
          </a:p>
          <a:p>
            <a:pPr marL="633222" indent="-514350" fontAlgn="auto">
              <a:spcBef>
                <a:spcPts val="0"/>
              </a:spcBef>
              <a:spcAft>
                <a:spcPts val="0"/>
              </a:spcAft>
              <a:buClrTx/>
              <a:buFont typeface="Wingdings 2"/>
              <a:buNone/>
              <a:defRPr/>
            </a:pPr>
            <a:endParaRPr lang="en-US" sz="2400" b="1" u="sng" dirty="0">
              <a:solidFill>
                <a:srgbClr val="FF0000"/>
              </a:solidFill>
            </a:endParaRPr>
          </a:p>
        </p:txBody>
      </p:sp>
      <p:sp>
        <p:nvSpPr>
          <p:cNvPr id="4" name="Rounded Rectangular Callout 3"/>
          <p:cNvSpPr/>
          <p:nvPr/>
        </p:nvSpPr>
        <p:spPr>
          <a:xfrm>
            <a:off x="6228768" y="1941240"/>
            <a:ext cx="2881656" cy="1512168"/>
          </a:xfrm>
          <a:prstGeom prst="wedgeRoundRectCallout">
            <a:avLst>
              <a:gd name="adj1" fmla="val -48948"/>
              <a:gd name="adj2" fmla="val -216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prstClr val="black"/>
                </a:solidFill>
              </a:rPr>
              <a:t>God calls on us to abandon trust in all of these things. </a:t>
            </a:r>
          </a:p>
          <a:p>
            <a:pPr algn="ctr"/>
            <a:r>
              <a:rPr lang="en-US" sz="2000" b="1" dirty="0" smtClean="0">
                <a:solidFill>
                  <a:prstClr val="black"/>
                </a:solidFill>
              </a:rPr>
              <a:t>He want us to hear him and know him. </a:t>
            </a:r>
            <a:endParaRPr lang="en-GB" sz="2000" b="1" dirty="0">
              <a:solidFill>
                <a:prstClr val="black"/>
              </a:solidFill>
            </a:endParaRPr>
          </a:p>
        </p:txBody>
      </p:sp>
    </p:spTree>
    <p:extLst>
      <p:ext uri="{BB962C8B-B14F-4D97-AF65-F5344CB8AC3E}">
        <p14:creationId xmlns:p14="http://schemas.microsoft.com/office/powerpoint/2010/main" val="4282002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fade">
                                      <p:cBhvr>
                                        <p:cTn id="43" dur="500"/>
                                        <p:tgtEl>
                                          <p:spTgt spid="3">
                                            <p:txEl>
                                              <p:pRg st="12" end="12"/>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fade">
                                      <p:cBhvr>
                                        <p:cTn id="46" dur="500"/>
                                        <p:tgtEl>
                                          <p:spTgt spid="3">
                                            <p:txEl>
                                              <p:pRg st="13" end="1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Effect transition="in" filter="fade">
                                      <p:cBhvr>
                                        <p:cTn id="49" dur="500"/>
                                        <p:tgtEl>
                                          <p:spTgt spid="3">
                                            <p:txEl>
                                              <p:pRg st="14" end="1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5" end="15"/>
                                            </p:txEl>
                                          </p:spTgt>
                                        </p:tgtEl>
                                        <p:attrNameLst>
                                          <p:attrName>style.visibility</p:attrName>
                                        </p:attrNameLst>
                                      </p:cBhvr>
                                      <p:to>
                                        <p:strVal val="visible"/>
                                      </p:to>
                                    </p:set>
                                    <p:animEffect transition="in" filter="fade">
                                      <p:cBhvr>
                                        <p:cTn id="52" dur="500"/>
                                        <p:tgtEl>
                                          <p:spTgt spid="3">
                                            <p:txEl>
                                              <p:pRg st="15" end="1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animEffect transition="in" filter="fade">
                                      <p:cBhvr>
                                        <p:cTn id="55" dur="500"/>
                                        <p:tgtEl>
                                          <p:spTgt spid="3">
                                            <p:txEl>
                                              <p:pRg st="17" end="17"/>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3">
                                            <p:txEl>
                                              <p:pRg st="18" end="18"/>
                                            </p:txEl>
                                          </p:spTgt>
                                        </p:tgtEl>
                                        <p:attrNameLst>
                                          <p:attrName>style.visibility</p:attrName>
                                        </p:attrNameLst>
                                      </p:cBhvr>
                                      <p:to>
                                        <p:strVal val="visible"/>
                                      </p:to>
                                    </p:set>
                                    <p:animEffect transition="in" filter="fade">
                                      <p:cBhvr>
                                        <p:cTn id="58" dur="500"/>
                                        <p:tgtEl>
                                          <p:spTgt spid="3">
                                            <p:txEl>
                                              <p:pRg st="18" end="18"/>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animEffect transition="in" filter="fade">
                                      <p:cBhvr>
                                        <p:cTn id="61"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The Bible – God Introduces Himself.  </a:t>
            </a:r>
            <a:r>
              <a:rPr lang="en-US" sz="4000" dirty="0" smtClean="0">
                <a:solidFill>
                  <a:srgbClr val="F0AD00">
                    <a:satMod val="150000"/>
                  </a:srgbClr>
                </a:solidFill>
              </a:rPr>
              <a:t>  2/5</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92500"/>
          </a:bodyPr>
          <a:lstStyle/>
          <a:p>
            <a:pPr marL="633222" indent="-514350" fontAlgn="auto">
              <a:lnSpc>
                <a:spcPct val="110000"/>
              </a:lnSpc>
              <a:spcBef>
                <a:spcPts val="0"/>
              </a:spcBef>
              <a:spcAft>
                <a:spcPts val="0"/>
              </a:spcAft>
              <a:buClrTx/>
              <a:buFont typeface="Wingdings 2"/>
              <a:buNone/>
              <a:defRPr/>
            </a:pPr>
            <a:r>
              <a:rPr lang="en-US" sz="2200" dirty="0" smtClean="0">
                <a:solidFill>
                  <a:srgbClr val="0070C0"/>
                </a:solidFill>
              </a:rPr>
              <a:t>The scriptures tell us that originally all knew God, but most drifted away from his presence and way, although in many of their writings and traditions they appear to have kept and displayed these origins.</a:t>
            </a:r>
          </a:p>
          <a:p>
            <a:pPr marL="633222" indent="-514350" fontAlgn="auto">
              <a:lnSpc>
                <a:spcPct val="110000"/>
              </a:lnSpc>
              <a:spcBef>
                <a:spcPts val="0"/>
              </a:spcBef>
              <a:spcAft>
                <a:spcPts val="0"/>
              </a:spcAft>
              <a:buClrTx/>
              <a:buNone/>
              <a:defRPr/>
            </a:pPr>
            <a:r>
              <a:rPr lang="en-US" sz="2200" dirty="0">
                <a:solidFill>
                  <a:srgbClr val="0070C0"/>
                </a:solidFill>
              </a:rPr>
              <a:t>In past times different </a:t>
            </a:r>
            <a:r>
              <a:rPr lang="en-US" sz="2200" dirty="0" smtClean="0">
                <a:solidFill>
                  <a:srgbClr val="0070C0"/>
                </a:solidFill>
              </a:rPr>
              <a:t>thinkers </a:t>
            </a:r>
            <a:r>
              <a:rPr lang="en-US" sz="2200" dirty="0">
                <a:solidFill>
                  <a:srgbClr val="0070C0"/>
                </a:solidFill>
              </a:rPr>
              <a:t>conceived of </a:t>
            </a:r>
            <a:r>
              <a:rPr lang="en-US" sz="2200" dirty="0" smtClean="0">
                <a:solidFill>
                  <a:srgbClr val="0070C0"/>
                </a:solidFill>
              </a:rPr>
              <a:t>God often using reason and philosophy, </a:t>
            </a:r>
            <a:r>
              <a:rPr lang="en-US" sz="2200" dirty="0">
                <a:solidFill>
                  <a:srgbClr val="0070C0"/>
                </a:solidFill>
              </a:rPr>
              <a:t>yet </a:t>
            </a:r>
            <a:r>
              <a:rPr lang="en-US" sz="2200" dirty="0" smtClean="0">
                <a:solidFill>
                  <a:srgbClr val="0070C0"/>
                </a:solidFill>
              </a:rPr>
              <a:t>they did </a:t>
            </a:r>
            <a:r>
              <a:rPr lang="en-US" sz="2200" dirty="0">
                <a:solidFill>
                  <a:srgbClr val="0070C0"/>
                </a:solidFill>
              </a:rPr>
              <a:t>not </a:t>
            </a:r>
            <a:r>
              <a:rPr lang="en-US" sz="2200" dirty="0" smtClean="0">
                <a:solidFill>
                  <a:srgbClr val="0070C0"/>
                </a:solidFill>
              </a:rPr>
              <a:t>find him, they only saw his works. </a:t>
            </a:r>
          </a:p>
          <a:p>
            <a:pPr marL="633222" indent="-514350" fontAlgn="auto">
              <a:lnSpc>
                <a:spcPct val="150000"/>
              </a:lnSpc>
              <a:spcBef>
                <a:spcPts val="0"/>
              </a:spcBef>
              <a:spcAft>
                <a:spcPts val="0"/>
              </a:spcAft>
              <a:buClrTx/>
              <a:buNone/>
              <a:defRPr/>
            </a:pPr>
            <a:endParaRPr lang="en-US" sz="900" dirty="0"/>
          </a:p>
          <a:p>
            <a:pPr marL="633222" indent="-514350" fontAlgn="auto">
              <a:spcBef>
                <a:spcPts val="0"/>
              </a:spcBef>
              <a:spcAft>
                <a:spcPts val="0"/>
              </a:spcAft>
              <a:buClrTx/>
              <a:buFont typeface="Wingdings 2"/>
              <a:buNone/>
              <a:defRPr/>
            </a:pPr>
            <a:r>
              <a:rPr lang="en-US" sz="2200" dirty="0" smtClean="0"/>
              <a:t>Paul spoke with the Athenians and introduced God to them. He said that God is the one they ‘</a:t>
            </a:r>
            <a:r>
              <a:rPr lang="en-US" sz="2200" b="1" dirty="0" smtClean="0"/>
              <a:t>ignorantly worship</a:t>
            </a:r>
            <a:r>
              <a:rPr lang="en-US" sz="2200" dirty="0" smtClean="0"/>
              <a:t>’ on their altar to ‘</a:t>
            </a:r>
            <a:r>
              <a:rPr lang="en-US" sz="2200" b="1" dirty="0" smtClean="0"/>
              <a:t>The unknown God</a:t>
            </a:r>
            <a:r>
              <a:rPr lang="en-US" sz="2200" dirty="0" smtClean="0"/>
              <a:t>’, and that He was the one who ‘</a:t>
            </a:r>
            <a:r>
              <a:rPr lang="en-US" sz="2200" b="1" dirty="0" smtClean="0"/>
              <a:t>made the world and all things therein</a:t>
            </a:r>
            <a:r>
              <a:rPr lang="en-US" sz="2200" dirty="0" smtClean="0"/>
              <a:t>’ and ‘</a:t>
            </a:r>
            <a:r>
              <a:rPr lang="en-US" sz="2200" b="1" dirty="0" err="1" smtClean="0"/>
              <a:t>giveth</a:t>
            </a:r>
            <a:r>
              <a:rPr lang="en-US" sz="2200" b="1" dirty="0" smtClean="0"/>
              <a:t> to all life, and breath, and all things</a:t>
            </a:r>
            <a:r>
              <a:rPr lang="en-US" sz="2200" dirty="0" smtClean="0"/>
              <a:t>’. Paul says that ‘</a:t>
            </a:r>
            <a:r>
              <a:rPr lang="en-US" sz="2200" b="1" dirty="0" smtClean="0"/>
              <a:t>though he be not far from everyone of us</a:t>
            </a:r>
            <a:r>
              <a:rPr lang="en-US" sz="2200" dirty="0" smtClean="0"/>
              <a:t>’, he yet remained ‘</a:t>
            </a:r>
            <a:r>
              <a:rPr lang="en-US" sz="2200" b="1" dirty="0" smtClean="0"/>
              <a:t>unknown</a:t>
            </a:r>
            <a:r>
              <a:rPr lang="en-US" sz="2200" dirty="0" smtClean="0"/>
              <a:t>’ to them. </a:t>
            </a:r>
            <a:r>
              <a:rPr lang="en-US" sz="2200" b="1" dirty="0" smtClean="0">
                <a:solidFill>
                  <a:srgbClr val="FF0000"/>
                </a:solidFill>
              </a:rPr>
              <a:t>Acts.17:22-33</a:t>
            </a:r>
            <a:endParaRPr lang="en-US" sz="2200" b="1" dirty="0" smtClean="0"/>
          </a:p>
          <a:p>
            <a:pPr marL="633222" indent="-514350" fontAlgn="auto">
              <a:spcBef>
                <a:spcPts val="0"/>
              </a:spcBef>
              <a:spcAft>
                <a:spcPts val="0"/>
              </a:spcAft>
              <a:buClrTx/>
              <a:buFont typeface="Wingdings 2"/>
              <a:buNone/>
              <a:defRPr/>
            </a:pPr>
            <a:endParaRPr lang="en-US" sz="900" dirty="0" smtClean="0"/>
          </a:p>
          <a:p>
            <a:pPr marL="633222" indent="-514350" fontAlgn="auto">
              <a:spcBef>
                <a:spcPts val="0"/>
              </a:spcBef>
              <a:spcAft>
                <a:spcPts val="0"/>
              </a:spcAft>
              <a:buClrTx/>
              <a:buFont typeface="Wingdings 2"/>
              <a:buNone/>
              <a:defRPr/>
            </a:pPr>
            <a:r>
              <a:rPr lang="en-US" sz="2200" dirty="0" smtClean="0"/>
              <a:t>Paul again in </a:t>
            </a:r>
            <a:r>
              <a:rPr lang="en-US" sz="2200" b="1" dirty="0" smtClean="0">
                <a:solidFill>
                  <a:srgbClr val="FF0000"/>
                </a:solidFill>
              </a:rPr>
              <a:t>1.Cor.8:5-6</a:t>
            </a:r>
            <a:r>
              <a:rPr lang="en-US" sz="2200" dirty="0" smtClean="0"/>
              <a:t> says that “</a:t>
            </a:r>
            <a:r>
              <a:rPr lang="en-US" sz="2200" b="1" dirty="0" smtClean="0"/>
              <a:t>there </a:t>
            </a:r>
            <a:r>
              <a:rPr lang="en-US" sz="2200" b="1" dirty="0"/>
              <a:t>be gods many, and lords </a:t>
            </a:r>
            <a:r>
              <a:rPr lang="en-US" sz="2200" b="1" dirty="0" smtClean="0"/>
              <a:t>many</a:t>
            </a:r>
            <a:r>
              <a:rPr lang="en-US" sz="2200" dirty="0" smtClean="0"/>
              <a:t>”, “But </a:t>
            </a:r>
            <a:r>
              <a:rPr lang="en-US" sz="2200" dirty="0"/>
              <a:t>to us </a:t>
            </a:r>
            <a:r>
              <a:rPr lang="en-US" sz="2200" b="1" dirty="0" smtClean="0"/>
              <a:t>there </a:t>
            </a:r>
            <a:r>
              <a:rPr lang="en-US" sz="2200" b="1" dirty="0"/>
              <a:t>is </a:t>
            </a:r>
            <a:r>
              <a:rPr lang="en-US" sz="2200" b="1" dirty="0" smtClean="0"/>
              <a:t>but </a:t>
            </a:r>
            <a:r>
              <a:rPr lang="en-US" sz="2200" b="1" dirty="0"/>
              <a:t>one God</a:t>
            </a:r>
            <a:r>
              <a:rPr lang="en-US" sz="2200" dirty="0"/>
              <a:t>, </a:t>
            </a:r>
            <a:r>
              <a:rPr lang="en-US" sz="2200" b="1" dirty="0"/>
              <a:t>the Father</a:t>
            </a:r>
            <a:r>
              <a:rPr lang="en-US" sz="2200" dirty="0"/>
              <a:t>, of </a:t>
            </a:r>
            <a:r>
              <a:rPr lang="en-US" sz="2200" dirty="0" smtClean="0"/>
              <a:t>(</a:t>
            </a:r>
            <a:r>
              <a:rPr lang="el-GR" sz="2200" dirty="0"/>
              <a:t>ἐκ</a:t>
            </a:r>
            <a:r>
              <a:rPr lang="en-US" sz="2200" dirty="0" smtClean="0"/>
              <a:t>) whom are </a:t>
            </a:r>
            <a:r>
              <a:rPr lang="en-US" sz="2200" dirty="0"/>
              <a:t>all things, and we in him; and one Lord Jesus Christ, </a:t>
            </a:r>
            <a:r>
              <a:rPr lang="en-US" sz="2200" dirty="0" smtClean="0"/>
              <a:t>by (</a:t>
            </a:r>
            <a:r>
              <a:rPr lang="el-GR" sz="2200" dirty="0"/>
              <a:t>διά</a:t>
            </a:r>
            <a:r>
              <a:rPr lang="en-US" sz="2200" dirty="0" smtClean="0"/>
              <a:t>) </a:t>
            </a:r>
            <a:r>
              <a:rPr lang="en-US" sz="2200" dirty="0"/>
              <a:t>whom </a:t>
            </a:r>
            <a:r>
              <a:rPr lang="en-US" sz="2200" dirty="0" smtClean="0"/>
              <a:t>are </a:t>
            </a:r>
            <a:r>
              <a:rPr lang="en-US" sz="2200" dirty="0"/>
              <a:t>all things, and we by him</a:t>
            </a:r>
            <a:r>
              <a:rPr lang="en-US" sz="2200" dirty="0" smtClean="0"/>
              <a:t>.” </a:t>
            </a:r>
          </a:p>
          <a:p>
            <a:pPr marL="633222" indent="-514350" fontAlgn="auto">
              <a:spcBef>
                <a:spcPts val="0"/>
              </a:spcBef>
              <a:spcAft>
                <a:spcPts val="0"/>
              </a:spcAft>
              <a:buClrTx/>
              <a:buFont typeface="Wingdings 2"/>
              <a:buNone/>
              <a:defRPr/>
            </a:pPr>
            <a:endParaRPr lang="en-US" sz="1000" b="1" u="sng" dirty="0" smtClean="0"/>
          </a:p>
          <a:p>
            <a:pPr marL="633222" indent="-514350" fontAlgn="auto">
              <a:spcBef>
                <a:spcPts val="0"/>
              </a:spcBef>
              <a:spcAft>
                <a:spcPts val="0"/>
              </a:spcAft>
              <a:buClrTx/>
              <a:buFont typeface="Wingdings 2"/>
              <a:buNone/>
              <a:defRPr/>
            </a:pPr>
            <a:r>
              <a:rPr lang="en-US" sz="2200" b="1" u="sng" dirty="0" smtClean="0">
                <a:solidFill>
                  <a:srgbClr val="0070C0"/>
                </a:solidFill>
              </a:rPr>
              <a:t>Scripturally speaking, it is clear that God cannot be found by the application of reason, science or traditional religion. It has to be by revelation</a:t>
            </a:r>
            <a:r>
              <a:rPr lang="en-US" sz="2200" b="1" dirty="0" smtClean="0">
                <a:solidFill>
                  <a:srgbClr val="0070C0"/>
                </a:solidFill>
              </a:rPr>
              <a:t>. </a:t>
            </a:r>
            <a:r>
              <a:rPr lang="en-US" sz="2200" b="1" dirty="0" smtClean="0">
                <a:solidFill>
                  <a:srgbClr val="FF0000"/>
                </a:solidFill>
              </a:rPr>
              <a:t>1Cor.1:21</a:t>
            </a:r>
            <a:endParaRPr lang="en-US" sz="2200" b="1" dirty="0">
              <a:solidFill>
                <a:srgbClr val="FF0000"/>
              </a:solidFill>
            </a:endParaRPr>
          </a:p>
        </p:txBody>
      </p:sp>
    </p:spTree>
    <p:extLst>
      <p:ext uri="{BB962C8B-B14F-4D97-AF65-F5344CB8AC3E}">
        <p14:creationId xmlns:p14="http://schemas.microsoft.com/office/powerpoint/2010/main" val="41564760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The Bible – God Introduces Himself.    </a:t>
            </a:r>
            <a:r>
              <a:rPr lang="en-US" sz="4000" dirty="0" smtClean="0">
                <a:solidFill>
                  <a:srgbClr val="F0AD00">
                    <a:satMod val="150000"/>
                  </a:srgbClr>
                </a:solidFill>
              </a:rPr>
              <a:t>3/5</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85000" lnSpcReduction="10000"/>
          </a:bodyPr>
          <a:lstStyle/>
          <a:p>
            <a:pPr marL="633222" indent="-514350" fontAlgn="auto">
              <a:spcBef>
                <a:spcPts val="0"/>
              </a:spcBef>
              <a:spcAft>
                <a:spcPts val="0"/>
              </a:spcAft>
              <a:buClrTx/>
              <a:buNone/>
              <a:defRPr/>
            </a:pPr>
            <a:endParaRPr lang="en-US" sz="600" dirty="0"/>
          </a:p>
          <a:p>
            <a:pPr marL="118872" indent="0" fontAlgn="auto">
              <a:spcBef>
                <a:spcPts val="0"/>
              </a:spcBef>
              <a:spcAft>
                <a:spcPts val="0"/>
              </a:spcAft>
              <a:buClrTx/>
              <a:buNone/>
              <a:defRPr/>
            </a:pPr>
            <a:endParaRPr lang="en-US" sz="900" dirty="0" smtClean="0"/>
          </a:p>
          <a:p>
            <a:pPr marL="118872" indent="0" fontAlgn="auto">
              <a:spcBef>
                <a:spcPts val="0"/>
              </a:spcBef>
              <a:spcAft>
                <a:spcPts val="0"/>
              </a:spcAft>
              <a:buClrTx/>
              <a:buNone/>
              <a:defRPr/>
            </a:pPr>
            <a:r>
              <a:rPr lang="en-US" sz="2400" dirty="0" smtClean="0"/>
              <a:t>The Bible tells us that God has revealed himself as one who is in infinite orders of magnitude larger, wiser and more powerful than anyone, anything and everything that we can conceive of. </a:t>
            </a:r>
          </a:p>
          <a:p>
            <a:pPr marL="118872" indent="0" fontAlgn="auto">
              <a:spcBef>
                <a:spcPts val="0"/>
              </a:spcBef>
              <a:spcAft>
                <a:spcPts val="0"/>
              </a:spcAft>
              <a:buClrTx/>
              <a:buNone/>
              <a:defRPr/>
            </a:pPr>
            <a:endParaRPr lang="en-US" sz="1100" dirty="0" smtClean="0"/>
          </a:p>
          <a:p>
            <a:pPr marL="118872" indent="0" fontAlgn="auto">
              <a:spcBef>
                <a:spcPts val="0"/>
              </a:spcBef>
              <a:spcAft>
                <a:spcPts val="0"/>
              </a:spcAft>
              <a:buClrTx/>
              <a:buNone/>
              <a:defRPr/>
            </a:pPr>
            <a:r>
              <a:rPr lang="en-US" sz="2400" dirty="0" smtClean="0">
                <a:solidFill>
                  <a:srgbClr val="0070C0"/>
                </a:solidFill>
              </a:rPr>
              <a:t>When we grasp this, then </a:t>
            </a:r>
            <a:r>
              <a:rPr lang="en-US" sz="2400" b="1" u="sng" dirty="0" smtClean="0">
                <a:solidFill>
                  <a:srgbClr val="0070C0"/>
                </a:solidFill>
              </a:rPr>
              <a:t>we only begin</a:t>
            </a:r>
            <a:r>
              <a:rPr lang="en-US" sz="2400" b="1" dirty="0" smtClean="0">
                <a:solidFill>
                  <a:srgbClr val="0070C0"/>
                </a:solidFill>
              </a:rPr>
              <a:t> </a:t>
            </a:r>
            <a:r>
              <a:rPr lang="en-US" sz="2400" dirty="0" smtClean="0">
                <a:solidFill>
                  <a:srgbClr val="0070C0"/>
                </a:solidFill>
              </a:rPr>
              <a:t>to perceive the magnitude of God.</a:t>
            </a:r>
          </a:p>
          <a:p>
            <a:pPr marL="118872" indent="0" fontAlgn="auto">
              <a:spcBef>
                <a:spcPts val="0"/>
              </a:spcBef>
              <a:spcAft>
                <a:spcPts val="0"/>
              </a:spcAft>
              <a:buClrTx/>
              <a:buNone/>
              <a:defRPr/>
            </a:pPr>
            <a:endParaRPr lang="en-US" sz="1100" dirty="0" smtClean="0"/>
          </a:p>
          <a:p>
            <a:pPr marL="118872" indent="0" fontAlgn="auto">
              <a:spcBef>
                <a:spcPts val="0"/>
              </a:spcBef>
              <a:spcAft>
                <a:spcPts val="0"/>
              </a:spcAft>
              <a:buClrTx/>
              <a:buNone/>
              <a:defRPr/>
            </a:pPr>
            <a:r>
              <a:rPr lang="en-US" sz="2400" dirty="0" smtClean="0"/>
              <a:t>It is the finiteness of our own being and our material existence and experience (mortality &amp; sin) that limits our perceptions of God, which is why men in ignorance so often made idols and images to represent God. </a:t>
            </a:r>
          </a:p>
          <a:p>
            <a:pPr marL="633222" indent="-514350" fontAlgn="auto">
              <a:spcBef>
                <a:spcPts val="0"/>
              </a:spcBef>
              <a:spcAft>
                <a:spcPts val="0"/>
              </a:spcAft>
              <a:buClrTx/>
              <a:buNone/>
              <a:defRPr/>
            </a:pPr>
            <a:endParaRPr lang="en-US" sz="900" dirty="0" smtClean="0"/>
          </a:p>
          <a:p>
            <a:pPr marL="633222" indent="-514350" fontAlgn="auto">
              <a:spcBef>
                <a:spcPts val="0"/>
              </a:spcBef>
              <a:spcAft>
                <a:spcPts val="0"/>
              </a:spcAft>
              <a:buClrTx/>
              <a:buNone/>
              <a:defRPr/>
            </a:pPr>
            <a:r>
              <a:rPr lang="en-US" sz="2400" dirty="0" smtClean="0">
                <a:solidFill>
                  <a:srgbClr val="0070C0"/>
                </a:solidFill>
              </a:rPr>
              <a:t>This is also why God said to Israel; </a:t>
            </a:r>
          </a:p>
          <a:p>
            <a:pPr marL="633222" indent="-514350" fontAlgn="auto">
              <a:spcBef>
                <a:spcPts val="0"/>
              </a:spcBef>
              <a:spcAft>
                <a:spcPts val="0"/>
              </a:spcAft>
              <a:buClrTx/>
              <a:buNone/>
              <a:defRPr/>
            </a:pPr>
            <a:r>
              <a:rPr lang="en-US" sz="2400" b="1" dirty="0" smtClean="0">
                <a:solidFill>
                  <a:srgbClr val="FF0000"/>
                </a:solidFill>
              </a:rPr>
              <a:t>Deut.4:12</a:t>
            </a:r>
            <a:r>
              <a:rPr lang="en-US" sz="2400" dirty="0" smtClean="0"/>
              <a:t> And </a:t>
            </a:r>
            <a:r>
              <a:rPr lang="en-US" sz="2400" dirty="0"/>
              <a:t>the LORD </a:t>
            </a:r>
            <a:r>
              <a:rPr lang="en-US" sz="2400" dirty="0" err="1"/>
              <a:t>spake</a:t>
            </a:r>
            <a:r>
              <a:rPr lang="en-US" sz="2400" dirty="0"/>
              <a:t> unto you out of the midst of the fire: ye heard the voice of the words, </a:t>
            </a:r>
            <a:r>
              <a:rPr lang="en-US" sz="2400" b="1" dirty="0"/>
              <a:t>but saw no similitude</a:t>
            </a:r>
            <a:r>
              <a:rPr lang="en-US" sz="2400" dirty="0"/>
              <a:t>; </a:t>
            </a:r>
            <a:r>
              <a:rPr lang="en-US" sz="2400" b="1" u="sng" dirty="0"/>
              <a:t>only </a:t>
            </a:r>
            <a:r>
              <a:rPr lang="en-US" sz="2400" b="1" u="sng" dirty="0" smtClean="0"/>
              <a:t>ye heard </a:t>
            </a:r>
            <a:r>
              <a:rPr lang="en-US" sz="2400" b="1" u="sng" dirty="0"/>
              <a:t>a voice</a:t>
            </a:r>
            <a:r>
              <a:rPr lang="en-US" sz="2400" dirty="0"/>
              <a:t>.</a:t>
            </a:r>
            <a:endParaRPr lang="en-US" sz="2400" dirty="0" smtClean="0"/>
          </a:p>
          <a:p>
            <a:pPr marL="633222" indent="-514350" fontAlgn="auto">
              <a:lnSpc>
                <a:spcPct val="110000"/>
              </a:lnSpc>
              <a:spcBef>
                <a:spcPts val="0"/>
              </a:spcBef>
              <a:spcAft>
                <a:spcPts val="0"/>
              </a:spcAft>
              <a:buClrTx/>
              <a:buNone/>
              <a:defRPr/>
            </a:pPr>
            <a:endParaRPr lang="en-US" sz="600" dirty="0" smtClean="0"/>
          </a:p>
          <a:p>
            <a:pPr marL="633222" indent="-514350" fontAlgn="auto">
              <a:lnSpc>
                <a:spcPct val="110000"/>
              </a:lnSpc>
              <a:spcBef>
                <a:spcPts val="0"/>
              </a:spcBef>
              <a:spcAft>
                <a:spcPts val="0"/>
              </a:spcAft>
              <a:buClrTx/>
              <a:buNone/>
              <a:defRPr/>
            </a:pPr>
            <a:r>
              <a:rPr lang="en-US" sz="2400" dirty="0" smtClean="0">
                <a:solidFill>
                  <a:srgbClr val="0070C0"/>
                </a:solidFill>
              </a:rPr>
              <a:t>Why? Human thinking has a tendency toward idolatry. </a:t>
            </a:r>
          </a:p>
          <a:p>
            <a:pPr marL="633222" indent="-514350" fontAlgn="auto">
              <a:lnSpc>
                <a:spcPct val="110000"/>
              </a:lnSpc>
              <a:spcBef>
                <a:spcPts val="0"/>
              </a:spcBef>
              <a:spcAft>
                <a:spcPts val="0"/>
              </a:spcAft>
              <a:buClrTx/>
              <a:buNone/>
              <a:defRPr/>
            </a:pPr>
            <a:r>
              <a:rPr lang="en-US" sz="2400" dirty="0" smtClean="0">
                <a:solidFill>
                  <a:srgbClr val="0070C0"/>
                </a:solidFill>
              </a:rPr>
              <a:t>We struggle with the concept of an infinite God, </a:t>
            </a:r>
            <a:r>
              <a:rPr lang="en-US" sz="2400" u="sng" dirty="0" smtClean="0">
                <a:solidFill>
                  <a:srgbClr val="0070C0"/>
                </a:solidFill>
              </a:rPr>
              <a:t>who cannot be categorized or limited by our finite minds</a:t>
            </a:r>
            <a:r>
              <a:rPr lang="en-US" sz="2400" dirty="0" smtClean="0">
                <a:solidFill>
                  <a:srgbClr val="0070C0"/>
                </a:solidFill>
              </a:rPr>
              <a:t>. </a:t>
            </a:r>
          </a:p>
          <a:p>
            <a:pPr marL="633222" indent="-514350" fontAlgn="auto">
              <a:lnSpc>
                <a:spcPct val="110000"/>
              </a:lnSpc>
              <a:spcBef>
                <a:spcPts val="0"/>
              </a:spcBef>
              <a:spcAft>
                <a:spcPts val="0"/>
              </a:spcAft>
              <a:buClrTx/>
              <a:buNone/>
              <a:defRPr/>
            </a:pPr>
            <a:r>
              <a:rPr lang="en-US" sz="2400" dirty="0" smtClean="0">
                <a:solidFill>
                  <a:srgbClr val="0070C0"/>
                </a:solidFill>
              </a:rPr>
              <a:t>As one prominent scientist said, ‘</a:t>
            </a:r>
            <a:r>
              <a:rPr lang="en-US" sz="2400" b="1" dirty="0" smtClean="0">
                <a:solidFill>
                  <a:srgbClr val="0070C0"/>
                </a:solidFill>
              </a:rPr>
              <a:t>but who made God</a:t>
            </a:r>
            <a:r>
              <a:rPr lang="en-US" sz="2400" dirty="0" smtClean="0">
                <a:solidFill>
                  <a:srgbClr val="0070C0"/>
                </a:solidFill>
              </a:rPr>
              <a:t>’, thus revealing the foolishness of the ‘materialistic philosophy’ and of the wisdom that is ‘of this world’.</a:t>
            </a:r>
          </a:p>
        </p:txBody>
      </p:sp>
    </p:spTree>
    <p:extLst>
      <p:ext uri="{BB962C8B-B14F-4D97-AF65-F5344CB8AC3E}">
        <p14:creationId xmlns:p14="http://schemas.microsoft.com/office/powerpoint/2010/main" val="3366815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Effect transition="in" filter="fade">
                                      <p:cBhvr>
                                        <p:cTn id="29" dur="500"/>
                                        <p:tgtEl>
                                          <p:spTgt spid="3">
                                            <p:txEl>
                                              <p:pRg st="12" end="12"/>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3" end="13"/>
                                            </p:txEl>
                                          </p:spTgt>
                                        </p:tgtEl>
                                        <p:attrNameLst>
                                          <p:attrName>style.visibility</p:attrName>
                                        </p:attrNameLst>
                                      </p:cBhvr>
                                      <p:to>
                                        <p:strVal val="visible"/>
                                      </p:to>
                                    </p:set>
                                    <p:animEffect transition="in" filter="fade">
                                      <p:cBhvr>
                                        <p:cTn id="3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The Bible – God Introduces Himself.    4</a:t>
            </a:r>
            <a:r>
              <a:rPr lang="en-US" sz="4000" dirty="0" smtClean="0">
                <a:solidFill>
                  <a:srgbClr val="F0AD00">
                    <a:satMod val="150000"/>
                  </a:srgbClr>
                </a:solidFill>
              </a:rPr>
              <a:t>/5</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a:bodyPr>
          <a:lstStyle/>
          <a:p>
            <a:pPr marL="633222" indent="-514350" fontAlgn="auto">
              <a:lnSpc>
                <a:spcPct val="110000"/>
              </a:lnSpc>
              <a:spcBef>
                <a:spcPts val="0"/>
              </a:spcBef>
              <a:spcAft>
                <a:spcPts val="0"/>
              </a:spcAft>
              <a:buClrTx/>
              <a:buNone/>
              <a:defRPr/>
            </a:pPr>
            <a:r>
              <a:rPr lang="en-US" sz="2200" dirty="0" smtClean="0">
                <a:solidFill>
                  <a:srgbClr val="0070C0"/>
                </a:solidFill>
              </a:rPr>
              <a:t>When we understand the limitations of human perception, thinking and existence, we begin to understand why God said to Moses -</a:t>
            </a:r>
            <a:endParaRPr lang="en-US" sz="2200" dirty="0">
              <a:solidFill>
                <a:srgbClr val="0070C0"/>
              </a:solidFill>
            </a:endParaRPr>
          </a:p>
          <a:p>
            <a:pPr marL="633222" indent="-514350" fontAlgn="auto">
              <a:spcBef>
                <a:spcPts val="0"/>
              </a:spcBef>
              <a:spcAft>
                <a:spcPts val="0"/>
              </a:spcAft>
              <a:buClrTx/>
              <a:buNone/>
              <a:defRPr/>
            </a:pPr>
            <a:r>
              <a:rPr lang="en-US" sz="2200" dirty="0" smtClean="0"/>
              <a:t> </a:t>
            </a:r>
            <a:r>
              <a:rPr lang="en-US" sz="2200" b="1" dirty="0" smtClean="0">
                <a:solidFill>
                  <a:srgbClr val="FF0000"/>
                </a:solidFill>
              </a:rPr>
              <a:t>Exod.33:20</a:t>
            </a:r>
            <a:r>
              <a:rPr lang="en-US" sz="2200" dirty="0" smtClean="0"/>
              <a:t> Thou </a:t>
            </a:r>
            <a:r>
              <a:rPr lang="en-US" sz="2200" dirty="0"/>
              <a:t>canst not see my face: </a:t>
            </a:r>
            <a:r>
              <a:rPr lang="en-US" sz="2200" b="1" dirty="0"/>
              <a:t>for there shall no man see me, and live</a:t>
            </a:r>
            <a:r>
              <a:rPr lang="en-US" sz="2200" dirty="0"/>
              <a:t>. </a:t>
            </a:r>
            <a:endParaRPr lang="en-US" sz="2200" dirty="0" smtClean="0"/>
          </a:p>
          <a:p>
            <a:pPr marL="633222" indent="-514350" fontAlgn="auto">
              <a:spcBef>
                <a:spcPts val="0"/>
              </a:spcBef>
              <a:spcAft>
                <a:spcPts val="0"/>
              </a:spcAft>
              <a:buClrTx/>
              <a:buNone/>
              <a:defRPr/>
            </a:pPr>
            <a:endParaRPr lang="en-US" sz="1000" dirty="0"/>
          </a:p>
          <a:p>
            <a:pPr marL="633222" indent="-514350" fontAlgn="auto">
              <a:spcBef>
                <a:spcPts val="0"/>
              </a:spcBef>
              <a:spcAft>
                <a:spcPts val="0"/>
              </a:spcAft>
              <a:buClrTx/>
              <a:buNone/>
              <a:defRPr/>
            </a:pPr>
            <a:r>
              <a:rPr lang="en-US" sz="2200" dirty="0" smtClean="0">
                <a:solidFill>
                  <a:srgbClr val="0070C0"/>
                </a:solidFill>
              </a:rPr>
              <a:t>And </a:t>
            </a:r>
            <a:r>
              <a:rPr lang="en-US" sz="2200" dirty="0">
                <a:solidFill>
                  <a:srgbClr val="0070C0"/>
                </a:solidFill>
              </a:rPr>
              <a:t>then the greatness of </a:t>
            </a:r>
            <a:r>
              <a:rPr lang="en-US" sz="2200" dirty="0" smtClean="0">
                <a:solidFill>
                  <a:srgbClr val="0070C0"/>
                </a:solidFill>
              </a:rPr>
              <a:t>Christ - of both his life and his teaching </a:t>
            </a:r>
            <a:r>
              <a:rPr lang="en-US" sz="2200" dirty="0">
                <a:solidFill>
                  <a:srgbClr val="0070C0"/>
                </a:solidFill>
              </a:rPr>
              <a:t>–</a:t>
            </a:r>
          </a:p>
          <a:p>
            <a:pPr marL="633222" indent="-514350" fontAlgn="auto">
              <a:spcBef>
                <a:spcPts val="0"/>
              </a:spcBef>
              <a:spcAft>
                <a:spcPts val="0"/>
              </a:spcAft>
              <a:buClrTx/>
              <a:buNone/>
              <a:defRPr/>
            </a:pPr>
            <a:endParaRPr lang="en-US" sz="200" b="1" dirty="0" smtClean="0">
              <a:solidFill>
                <a:srgbClr val="FF0000"/>
              </a:solidFill>
            </a:endParaRPr>
          </a:p>
          <a:p>
            <a:pPr marL="633222" indent="-514350" fontAlgn="auto">
              <a:spcBef>
                <a:spcPts val="0"/>
              </a:spcBef>
              <a:spcAft>
                <a:spcPts val="0"/>
              </a:spcAft>
              <a:buClrTx/>
              <a:buNone/>
              <a:defRPr/>
            </a:pPr>
            <a:r>
              <a:rPr lang="en-US" sz="2200" b="1" dirty="0" smtClean="0">
                <a:solidFill>
                  <a:srgbClr val="FF0000"/>
                </a:solidFill>
              </a:rPr>
              <a:t>John.8:19</a:t>
            </a:r>
            <a:r>
              <a:rPr lang="en-US" sz="2200" dirty="0" smtClean="0"/>
              <a:t> </a:t>
            </a:r>
            <a:r>
              <a:rPr lang="en-US" sz="2200" dirty="0"/>
              <a:t>Then said they unto him, Where is thy Father? Jesus answered, </a:t>
            </a:r>
            <a:r>
              <a:rPr lang="en-US" sz="2200" b="1" u="sng" dirty="0"/>
              <a:t>Ye neither know me, nor my Father</a:t>
            </a:r>
            <a:r>
              <a:rPr lang="en-US" sz="2200" dirty="0"/>
              <a:t>: </a:t>
            </a:r>
            <a:r>
              <a:rPr lang="en-US" sz="2200" b="1" dirty="0"/>
              <a:t>if ye had known me, ye should have known my Father also</a:t>
            </a:r>
            <a:r>
              <a:rPr lang="en-US" sz="2200" dirty="0" smtClean="0"/>
              <a:t>.</a:t>
            </a:r>
            <a:endParaRPr lang="en-US" sz="2200" b="1" dirty="0" smtClean="0">
              <a:solidFill>
                <a:srgbClr val="FF0000"/>
              </a:solidFill>
            </a:endParaRPr>
          </a:p>
          <a:p>
            <a:pPr marL="633222" indent="-514350" fontAlgn="auto">
              <a:spcBef>
                <a:spcPts val="0"/>
              </a:spcBef>
              <a:spcAft>
                <a:spcPts val="0"/>
              </a:spcAft>
              <a:buClrTx/>
              <a:buFont typeface="Wingdings 2"/>
              <a:buNone/>
              <a:defRPr/>
            </a:pPr>
            <a:endParaRPr lang="en-US" sz="800" b="1" dirty="0" smtClean="0">
              <a:solidFill>
                <a:srgbClr val="FF0000"/>
              </a:solidFill>
            </a:endParaRPr>
          </a:p>
          <a:p>
            <a:pPr marL="633222" indent="-514350" fontAlgn="auto">
              <a:spcBef>
                <a:spcPts val="0"/>
              </a:spcBef>
              <a:spcAft>
                <a:spcPts val="0"/>
              </a:spcAft>
              <a:buClrTx/>
              <a:buFont typeface="Wingdings 2"/>
              <a:buNone/>
              <a:defRPr/>
            </a:pPr>
            <a:r>
              <a:rPr lang="en-US" sz="2200" dirty="0" smtClean="0">
                <a:solidFill>
                  <a:srgbClr val="0070C0"/>
                </a:solidFill>
              </a:rPr>
              <a:t>And of Christ’s future work of revealing God -</a:t>
            </a:r>
            <a:endParaRPr lang="en-US" sz="2200" b="1" dirty="0" smtClean="0">
              <a:solidFill>
                <a:srgbClr val="0070C0"/>
              </a:solidFill>
            </a:endParaRPr>
          </a:p>
          <a:p>
            <a:pPr marL="633222" indent="-514350" fontAlgn="auto">
              <a:spcBef>
                <a:spcPts val="0"/>
              </a:spcBef>
              <a:spcAft>
                <a:spcPts val="0"/>
              </a:spcAft>
              <a:buClrTx/>
              <a:buFont typeface="Wingdings 2"/>
              <a:buNone/>
              <a:defRPr/>
            </a:pPr>
            <a:r>
              <a:rPr lang="en-US" sz="2200" b="1" dirty="0" smtClean="0">
                <a:solidFill>
                  <a:srgbClr val="FF0000"/>
                </a:solidFill>
              </a:rPr>
              <a:t>1.Tim.6:15-16</a:t>
            </a:r>
            <a:r>
              <a:rPr lang="en-US" sz="2200" dirty="0" smtClean="0"/>
              <a:t> Which in his times he shall </a:t>
            </a:r>
            <a:r>
              <a:rPr lang="en-US" sz="2200" dirty="0" err="1" smtClean="0"/>
              <a:t>shew</a:t>
            </a:r>
            <a:r>
              <a:rPr lang="en-US" sz="2200" dirty="0" smtClean="0"/>
              <a:t>, </a:t>
            </a:r>
            <a:r>
              <a:rPr lang="en-US" sz="2200" b="1" dirty="0" smtClean="0"/>
              <a:t>who</a:t>
            </a:r>
            <a:r>
              <a:rPr lang="en-US" sz="2200" dirty="0" smtClean="0"/>
              <a:t> (i.e. The Father) </a:t>
            </a:r>
            <a:r>
              <a:rPr lang="en-US" sz="2200" b="1" dirty="0" smtClean="0"/>
              <a:t>is the blessed and only Potentate, the King of kings, and Lord of lords</a:t>
            </a:r>
            <a:r>
              <a:rPr lang="en-US" sz="2200" dirty="0" smtClean="0"/>
              <a:t>; </a:t>
            </a:r>
            <a:r>
              <a:rPr lang="en-US" sz="2200" b="1" dirty="0" smtClean="0"/>
              <a:t>Who only hath immortality</a:t>
            </a:r>
            <a:r>
              <a:rPr lang="en-US" sz="2200" dirty="0" smtClean="0"/>
              <a:t>, </a:t>
            </a:r>
            <a:r>
              <a:rPr lang="en-US" sz="2200" b="1" dirty="0" smtClean="0"/>
              <a:t>dwelling in the light which no man can approach unto</a:t>
            </a:r>
            <a:r>
              <a:rPr lang="en-US" sz="2200" dirty="0" smtClean="0"/>
              <a:t>; </a:t>
            </a:r>
            <a:r>
              <a:rPr lang="en-US" sz="2200" b="1" dirty="0" smtClean="0"/>
              <a:t>whom no man hath seen</a:t>
            </a:r>
            <a:r>
              <a:rPr lang="en-US" sz="2200" dirty="0" smtClean="0"/>
              <a:t>, </a:t>
            </a:r>
            <a:r>
              <a:rPr lang="en-US" sz="2200" b="1" dirty="0" smtClean="0"/>
              <a:t>nor can see</a:t>
            </a:r>
            <a:r>
              <a:rPr lang="en-US" sz="2200" dirty="0" smtClean="0"/>
              <a:t>: </a:t>
            </a:r>
            <a:r>
              <a:rPr lang="en-US" sz="2200" b="1" dirty="0" smtClean="0"/>
              <a:t>to whom be </a:t>
            </a:r>
            <a:r>
              <a:rPr lang="en-US" sz="2200" b="1" dirty="0" err="1" smtClean="0"/>
              <a:t>honour</a:t>
            </a:r>
            <a:r>
              <a:rPr lang="en-US" sz="2200" b="1" dirty="0" smtClean="0"/>
              <a:t> and power everlasting</a:t>
            </a:r>
            <a:r>
              <a:rPr lang="en-US" sz="2200" dirty="0" smtClean="0"/>
              <a:t>. Amen. </a:t>
            </a:r>
          </a:p>
        </p:txBody>
      </p:sp>
    </p:spTree>
    <p:extLst>
      <p:ext uri="{BB962C8B-B14F-4D97-AF65-F5344CB8AC3E}">
        <p14:creationId xmlns:p14="http://schemas.microsoft.com/office/powerpoint/2010/main" val="37190710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The Bible – God Introduces Himself.    </a:t>
            </a:r>
            <a:r>
              <a:rPr lang="en-US" sz="4000" dirty="0" smtClean="0">
                <a:solidFill>
                  <a:srgbClr val="F0AD00">
                    <a:satMod val="150000"/>
                  </a:srgbClr>
                </a:solidFill>
              </a:rPr>
              <a:t>5/5</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a:bodyPr>
          <a:lstStyle/>
          <a:p>
            <a:pPr marL="633222" indent="-514350" fontAlgn="auto">
              <a:spcBef>
                <a:spcPts val="0"/>
              </a:spcBef>
              <a:spcAft>
                <a:spcPts val="0"/>
              </a:spcAft>
              <a:buClrTx/>
              <a:buFont typeface="Wingdings 2"/>
              <a:buNone/>
              <a:defRPr/>
            </a:pPr>
            <a:r>
              <a:rPr lang="en-US" sz="2400" b="1" dirty="0" smtClean="0">
                <a:solidFill>
                  <a:srgbClr val="0070C0"/>
                </a:solidFill>
              </a:rPr>
              <a:t>Along with believers in ancient times, we should constantly remind ourselves of the  greatness of God, and therefore of his great mercy and so appreciate what he has given to us in his word.</a:t>
            </a:r>
            <a:endParaRPr lang="en-US" sz="2400" b="1" dirty="0">
              <a:solidFill>
                <a:srgbClr val="0070C0"/>
              </a:solidFill>
            </a:endParaRPr>
          </a:p>
          <a:p>
            <a:pPr marL="633222" indent="-514350" fontAlgn="auto">
              <a:spcBef>
                <a:spcPts val="0"/>
              </a:spcBef>
              <a:spcAft>
                <a:spcPts val="0"/>
              </a:spcAft>
              <a:buClrTx/>
              <a:buFont typeface="Wingdings 2"/>
              <a:buNone/>
              <a:defRPr/>
            </a:pPr>
            <a:endParaRPr lang="en-US" sz="900" dirty="0" smtClean="0"/>
          </a:p>
          <a:p>
            <a:pPr marL="633222" indent="-514350" fontAlgn="auto">
              <a:spcBef>
                <a:spcPts val="0"/>
              </a:spcBef>
              <a:spcAft>
                <a:spcPts val="0"/>
              </a:spcAft>
              <a:buClrTx/>
              <a:buFont typeface="Wingdings 2"/>
              <a:buNone/>
              <a:defRPr/>
            </a:pPr>
            <a:r>
              <a:rPr lang="en-US" sz="2400" b="1" dirty="0" smtClean="0">
                <a:solidFill>
                  <a:srgbClr val="FF0000"/>
                </a:solidFill>
              </a:rPr>
              <a:t>Isa.40:21-22</a:t>
            </a:r>
            <a:r>
              <a:rPr lang="en-US" sz="2400" dirty="0" smtClean="0"/>
              <a:t> Have </a:t>
            </a:r>
            <a:r>
              <a:rPr lang="en-US" sz="2400" dirty="0"/>
              <a:t>ye not known? have ye not heard? hath it not been told you from the beginning? </a:t>
            </a:r>
            <a:r>
              <a:rPr lang="en-US" sz="2400" b="1" dirty="0"/>
              <a:t>have ye not understood from the foundations of the earth</a:t>
            </a:r>
            <a:r>
              <a:rPr lang="en-US" sz="2400" dirty="0"/>
              <a:t>? </a:t>
            </a:r>
          </a:p>
          <a:p>
            <a:pPr marL="633222" indent="-514350" fontAlgn="auto">
              <a:spcBef>
                <a:spcPts val="0"/>
              </a:spcBef>
              <a:spcAft>
                <a:spcPts val="0"/>
              </a:spcAft>
              <a:buClrTx/>
              <a:buFont typeface="Wingdings 2"/>
              <a:buNone/>
              <a:defRPr/>
            </a:pPr>
            <a:r>
              <a:rPr lang="en-US" sz="2400" b="1" dirty="0" smtClean="0"/>
              <a:t>It </a:t>
            </a:r>
            <a:r>
              <a:rPr lang="en-US" sz="2400" b="1" dirty="0"/>
              <a:t>is he that </a:t>
            </a:r>
            <a:r>
              <a:rPr lang="en-US" sz="2400" b="1" dirty="0" err="1"/>
              <a:t>sitteth</a:t>
            </a:r>
            <a:r>
              <a:rPr lang="en-US" sz="2400" b="1" dirty="0"/>
              <a:t> upon the circle of the earth</a:t>
            </a:r>
            <a:r>
              <a:rPr lang="en-US" sz="2400" dirty="0"/>
              <a:t>, and the inhabitants thereof are as grasshoppers; </a:t>
            </a:r>
            <a:r>
              <a:rPr lang="en-US" sz="2600" b="1" u="sng" dirty="0"/>
              <a:t>that </a:t>
            </a:r>
            <a:r>
              <a:rPr lang="en-US" sz="2600" b="1" u="sng" dirty="0" err="1"/>
              <a:t>stretcheth</a:t>
            </a:r>
            <a:r>
              <a:rPr lang="en-US" sz="2600" b="1" u="sng" dirty="0"/>
              <a:t> out the heavens as a curtain, and </a:t>
            </a:r>
            <a:r>
              <a:rPr lang="en-US" sz="2600" b="1" u="sng" dirty="0" err="1"/>
              <a:t>spreadeth</a:t>
            </a:r>
            <a:r>
              <a:rPr lang="en-US" sz="2600" b="1" u="sng" dirty="0"/>
              <a:t> them out as a tent to dwell in</a:t>
            </a:r>
            <a:r>
              <a:rPr lang="en-US" sz="2400" dirty="0" smtClean="0"/>
              <a:t>:</a:t>
            </a:r>
          </a:p>
          <a:p>
            <a:pPr marL="633222" indent="-514350" fontAlgn="auto">
              <a:spcBef>
                <a:spcPts val="0"/>
              </a:spcBef>
              <a:spcAft>
                <a:spcPts val="0"/>
              </a:spcAft>
              <a:buClrTx/>
              <a:buFont typeface="Wingdings 2"/>
              <a:buNone/>
              <a:defRPr/>
            </a:pPr>
            <a:endParaRPr lang="en-US" sz="900" dirty="0"/>
          </a:p>
          <a:p>
            <a:pPr marL="633222" indent="-514350" fontAlgn="auto">
              <a:spcBef>
                <a:spcPts val="0"/>
              </a:spcBef>
              <a:spcAft>
                <a:spcPts val="0"/>
              </a:spcAft>
              <a:buClrTx/>
              <a:buFont typeface="Wingdings 2"/>
              <a:buNone/>
              <a:defRPr/>
            </a:pPr>
            <a:r>
              <a:rPr lang="en-US" sz="2400" b="1" dirty="0" smtClean="0">
                <a:solidFill>
                  <a:srgbClr val="FF0000"/>
                </a:solidFill>
              </a:rPr>
              <a:t>1.Kings.8:27</a:t>
            </a:r>
            <a:r>
              <a:rPr lang="en-US" sz="2400" dirty="0" smtClean="0"/>
              <a:t> (Solomon) </a:t>
            </a:r>
            <a:r>
              <a:rPr lang="en-US" sz="2400" b="1" dirty="0" smtClean="0"/>
              <a:t>But </a:t>
            </a:r>
            <a:r>
              <a:rPr lang="en-US" sz="2400" b="1" dirty="0"/>
              <a:t>will God indeed dwell on the earth</a:t>
            </a:r>
            <a:r>
              <a:rPr lang="en-US" sz="2400" dirty="0"/>
              <a:t>? </a:t>
            </a:r>
            <a:r>
              <a:rPr lang="en-US" sz="2400" b="1" dirty="0"/>
              <a:t>behold, </a:t>
            </a:r>
            <a:r>
              <a:rPr lang="en-US" sz="2600" b="1" dirty="0"/>
              <a:t>the heaven and heaven of heavens cannot contain thee</a:t>
            </a:r>
            <a:r>
              <a:rPr lang="en-US" sz="2400" dirty="0"/>
              <a:t>; </a:t>
            </a:r>
            <a:r>
              <a:rPr lang="en-US" sz="2400" u="sng" dirty="0"/>
              <a:t>how much less this house that I have </a:t>
            </a:r>
            <a:r>
              <a:rPr lang="en-US" sz="2400" u="sng" dirty="0" err="1" smtClean="0"/>
              <a:t>builded</a:t>
            </a:r>
            <a:r>
              <a:rPr lang="en-US" sz="2400" dirty="0" smtClean="0"/>
              <a:t>? </a:t>
            </a:r>
          </a:p>
          <a:p>
            <a:pPr marL="633222" indent="-514350" fontAlgn="auto">
              <a:spcBef>
                <a:spcPts val="0"/>
              </a:spcBef>
              <a:spcAft>
                <a:spcPts val="0"/>
              </a:spcAft>
              <a:buClrTx/>
              <a:buFont typeface="Wingdings 2"/>
              <a:buNone/>
              <a:defRPr/>
            </a:pPr>
            <a:r>
              <a:rPr lang="en-US" sz="2400" dirty="0" smtClean="0"/>
              <a:t>(Also </a:t>
            </a:r>
            <a:r>
              <a:rPr lang="en-US" sz="2400" b="1" dirty="0" smtClean="0">
                <a:solidFill>
                  <a:srgbClr val="FF0000"/>
                </a:solidFill>
              </a:rPr>
              <a:t>Isaiah.66:1-2)</a:t>
            </a:r>
          </a:p>
        </p:txBody>
      </p:sp>
    </p:spTree>
    <p:extLst>
      <p:ext uri="{BB962C8B-B14F-4D97-AF65-F5344CB8AC3E}">
        <p14:creationId xmlns:p14="http://schemas.microsoft.com/office/powerpoint/2010/main" val="35146699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smtClean="0">
                <a:solidFill>
                  <a:srgbClr val="F0AD00">
                    <a:satMod val="150000"/>
                  </a:srgbClr>
                </a:solidFill>
              </a:rPr>
              <a:t>God wants us to know Him.                     1/4</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92500" lnSpcReduction="10000"/>
          </a:bodyPr>
          <a:lstStyle/>
          <a:p>
            <a:pPr marL="633222" indent="-514350" fontAlgn="auto">
              <a:lnSpc>
                <a:spcPct val="110000"/>
              </a:lnSpc>
              <a:spcBef>
                <a:spcPts val="0"/>
              </a:spcBef>
              <a:spcAft>
                <a:spcPts val="0"/>
              </a:spcAft>
              <a:buClrTx/>
              <a:buNone/>
              <a:defRPr/>
            </a:pPr>
            <a:r>
              <a:rPr lang="en-US" sz="2200" dirty="0" smtClean="0">
                <a:solidFill>
                  <a:srgbClr val="0070C0"/>
                </a:solidFill>
              </a:rPr>
              <a:t>God’s word states that although God has revealed his character, his power, his will, and his purpose </a:t>
            </a:r>
            <a:r>
              <a:rPr lang="en-US" sz="2200" b="1" dirty="0" smtClean="0">
                <a:solidFill>
                  <a:srgbClr val="0070C0"/>
                </a:solidFill>
              </a:rPr>
              <a:t>in his word</a:t>
            </a:r>
            <a:r>
              <a:rPr lang="en-US" sz="2200" dirty="0" smtClean="0">
                <a:solidFill>
                  <a:srgbClr val="0070C0"/>
                </a:solidFill>
              </a:rPr>
              <a:t>, </a:t>
            </a:r>
            <a:r>
              <a:rPr lang="en-US" sz="2200" b="1" dirty="0" smtClean="0">
                <a:solidFill>
                  <a:srgbClr val="0070C0"/>
                </a:solidFill>
              </a:rPr>
              <a:t>men have not hearkened nor come to know him</a:t>
            </a:r>
            <a:r>
              <a:rPr lang="en-US" sz="2200" dirty="0" smtClean="0">
                <a:solidFill>
                  <a:srgbClr val="0070C0"/>
                </a:solidFill>
              </a:rPr>
              <a:t>.</a:t>
            </a:r>
          </a:p>
          <a:p>
            <a:pPr marL="633222" indent="-514350" fontAlgn="auto">
              <a:lnSpc>
                <a:spcPct val="110000"/>
              </a:lnSpc>
              <a:spcBef>
                <a:spcPts val="0"/>
              </a:spcBef>
              <a:spcAft>
                <a:spcPts val="0"/>
              </a:spcAft>
              <a:buClrTx/>
              <a:buNone/>
              <a:defRPr/>
            </a:pPr>
            <a:endParaRPr lang="en-US" sz="800" b="1" dirty="0" smtClean="0">
              <a:solidFill>
                <a:srgbClr val="FF0000"/>
              </a:solidFill>
            </a:endParaRPr>
          </a:p>
          <a:p>
            <a:pPr marL="633222" indent="-514350" fontAlgn="auto">
              <a:lnSpc>
                <a:spcPct val="110000"/>
              </a:lnSpc>
              <a:spcBef>
                <a:spcPts val="0"/>
              </a:spcBef>
              <a:spcAft>
                <a:spcPts val="0"/>
              </a:spcAft>
              <a:buClrTx/>
              <a:buNone/>
              <a:defRPr/>
            </a:pPr>
            <a:r>
              <a:rPr lang="en-US" sz="2200" b="1" dirty="0" smtClean="0">
                <a:solidFill>
                  <a:srgbClr val="0070C0"/>
                </a:solidFill>
              </a:rPr>
              <a:t>To Israel -</a:t>
            </a:r>
          </a:p>
          <a:p>
            <a:pPr marL="633222" indent="-514350" fontAlgn="auto">
              <a:lnSpc>
                <a:spcPct val="110000"/>
              </a:lnSpc>
              <a:spcBef>
                <a:spcPts val="0"/>
              </a:spcBef>
              <a:spcAft>
                <a:spcPts val="0"/>
              </a:spcAft>
              <a:buClrTx/>
              <a:buNone/>
              <a:defRPr/>
            </a:pPr>
            <a:r>
              <a:rPr lang="en-US" sz="2400" b="1" dirty="0" smtClean="0">
                <a:solidFill>
                  <a:srgbClr val="FF0000"/>
                </a:solidFill>
              </a:rPr>
              <a:t>Isaiah.45:5</a:t>
            </a:r>
            <a:r>
              <a:rPr lang="en-US" sz="2400" dirty="0" smtClean="0"/>
              <a:t> I </a:t>
            </a:r>
            <a:r>
              <a:rPr lang="en-US" sz="2400" i="1" dirty="0"/>
              <a:t>am</a:t>
            </a:r>
            <a:r>
              <a:rPr lang="en-US" sz="2400" dirty="0"/>
              <a:t> the LORD, and </a:t>
            </a:r>
            <a:r>
              <a:rPr lang="en-US" sz="2400" i="1" dirty="0"/>
              <a:t>there is</a:t>
            </a:r>
            <a:r>
              <a:rPr lang="en-US" sz="2400" dirty="0"/>
              <a:t> none else, </a:t>
            </a:r>
            <a:r>
              <a:rPr lang="en-US" sz="2400" i="1" dirty="0"/>
              <a:t>there is</a:t>
            </a:r>
            <a:r>
              <a:rPr lang="en-US" sz="2400" dirty="0"/>
              <a:t> no God beside me: I girded thee, </a:t>
            </a:r>
            <a:r>
              <a:rPr lang="en-US" sz="2400" b="1" u="sng" dirty="0"/>
              <a:t>though thou hast not known me</a:t>
            </a:r>
            <a:r>
              <a:rPr lang="en-US" sz="2400" dirty="0"/>
              <a:t>:</a:t>
            </a:r>
          </a:p>
          <a:p>
            <a:pPr marL="633222" indent="-514350" fontAlgn="auto">
              <a:lnSpc>
                <a:spcPct val="110000"/>
              </a:lnSpc>
              <a:spcBef>
                <a:spcPts val="0"/>
              </a:spcBef>
              <a:spcAft>
                <a:spcPts val="0"/>
              </a:spcAft>
              <a:buClrTx/>
              <a:buNone/>
              <a:defRPr/>
            </a:pPr>
            <a:endParaRPr lang="en-US" sz="800" b="1" dirty="0" smtClean="0">
              <a:solidFill>
                <a:srgbClr val="FF0000"/>
              </a:solidFill>
            </a:endParaRPr>
          </a:p>
          <a:p>
            <a:pPr marL="633222" indent="-514350" fontAlgn="auto">
              <a:lnSpc>
                <a:spcPct val="110000"/>
              </a:lnSpc>
              <a:spcBef>
                <a:spcPts val="0"/>
              </a:spcBef>
              <a:spcAft>
                <a:spcPts val="0"/>
              </a:spcAft>
              <a:buClrTx/>
              <a:buNone/>
              <a:defRPr/>
            </a:pPr>
            <a:r>
              <a:rPr lang="en-US" sz="2200" b="1" dirty="0" smtClean="0">
                <a:solidFill>
                  <a:srgbClr val="0070C0"/>
                </a:solidFill>
              </a:rPr>
              <a:t>To Jew and Gentile in NT times -</a:t>
            </a:r>
          </a:p>
          <a:p>
            <a:pPr marL="633222" indent="-514350" fontAlgn="auto">
              <a:lnSpc>
                <a:spcPct val="110000"/>
              </a:lnSpc>
              <a:spcBef>
                <a:spcPts val="0"/>
              </a:spcBef>
              <a:spcAft>
                <a:spcPts val="0"/>
              </a:spcAft>
              <a:buClrTx/>
              <a:buNone/>
              <a:defRPr/>
            </a:pPr>
            <a:r>
              <a:rPr lang="en-US" sz="2400" b="1" dirty="0">
                <a:solidFill>
                  <a:srgbClr val="FF0000"/>
                </a:solidFill>
              </a:rPr>
              <a:t>John.3:19-21</a:t>
            </a:r>
            <a:r>
              <a:rPr lang="en-US" sz="2400" dirty="0"/>
              <a:t> And this is the condemnation, that light is come into the world, </a:t>
            </a:r>
            <a:r>
              <a:rPr lang="en-US" sz="2400" b="1" u="sng" dirty="0"/>
              <a:t>and men loved darkness rather than light</a:t>
            </a:r>
            <a:r>
              <a:rPr lang="en-US" sz="2400" dirty="0"/>
              <a:t>, </a:t>
            </a:r>
            <a:r>
              <a:rPr lang="en-US" sz="2400" u="sng" dirty="0"/>
              <a:t>because their deeds were evil</a:t>
            </a:r>
            <a:r>
              <a:rPr lang="en-US" sz="2400" dirty="0" smtClean="0"/>
              <a:t>.</a:t>
            </a:r>
          </a:p>
          <a:p>
            <a:pPr marL="633222" indent="-514350" fontAlgn="auto">
              <a:lnSpc>
                <a:spcPct val="110000"/>
              </a:lnSpc>
              <a:spcBef>
                <a:spcPts val="0"/>
              </a:spcBef>
              <a:spcAft>
                <a:spcPts val="0"/>
              </a:spcAft>
              <a:buClrTx/>
              <a:buNone/>
              <a:defRPr/>
            </a:pPr>
            <a:endParaRPr lang="en-US" sz="900" b="1" dirty="0" smtClean="0">
              <a:solidFill>
                <a:srgbClr val="FF0000"/>
              </a:solidFill>
            </a:endParaRPr>
          </a:p>
          <a:p>
            <a:pPr marL="633222" indent="-514350" fontAlgn="auto">
              <a:lnSpc>
                <a:spcPct val="110000"/>
              </a:lnSpc>
              <a:spcBef>
                <a:spcPts val="0"/>
              </a:spcBef>
              <a:spcAft>
                <a:spcPts val="0"/>
              </a:spcAft>
              <a:buClrTx/>
              <a:buNone/>
              <a:defRPr/>
            </a:pPr>
            <a:r>
              <a:rPr lang="en-US" sz="2400" b="1" dirty="0" smtClean="0">
                <a:solidFill>
                  <a:srgbClr val="FF0000"/>
                </a:solidFill>
              </a:rPr>
              <a:t>John.17;25</a:t>
            </a:r>
            <a:r>
              <a:rPr lang="en-US" sz="2400" dirty="0" smtClean="0"/>
              <a:t> O </a:t>
            </a:r>
            <a:r>
              <a:rPr lang="en-US" sz="2400" dirty="0"/>
              <a:t>righteous Father, </a:t>
            </a:r>
            <a:r>
              <a:rPr lang="en-US" sz="2400" b="1" u="sng" dirty="0"/>
              <a:t>the world hath not known thee</a:t>
            </a:r>
            <a:r>
              <a:rPr lang="en-US" sz="2400" dirty="0"/>
              <a:t>: </a:t>
            </a:r>
            <a:r>
              <a:rPr lang="en-US" sz="2400" b="1" u="sng" dirty="0"/>
              <a:t>but I have known thee</a:t>
            </a:r>
            <a:r>
              <a:rPr lang="en-US" sz="2400" dirty="0"/>
              <a:t>, </a:t>
            </a:r>
            <a:r>
              <a:rPr lang="en-US" sz="2400" b="1" u="sng" dirty="0"/>
              <a:t>and these have known that thou hast sent me</a:t>
            </a:r>
            <a:r>
              <a:rPr lang="en-US" sz="2400" dirty="0"/>
              <a:t>. </a:t>
            </a:r>
            <a:endParaRPr lang="en-US" sz="2400" dirty="0" smtClean="0"/>
          </a:p>
          <a:p>
            <a:pPr marL="633222" indent="-514350" fontAlgn="auto">
              <a:lnSpc>
                <a:spcPct val="110000"/>
              </a:lnSpc>
              <a:spcBef>
                <a:spcPts val="0"/>
              </a:spcBef>
              <a:spcAft>
                <a:spcPts val="0"/>
              </a:spcAft>
              <a:buClrTx/>
              <a:buNone/>
              <a:defRPr/>
            </a:pPr>
            <a:r>
              <a:rPr lang="en-US" sz="2400" dirty="0" smtClean="0"/>
              <a:t>(see </a:t>
            </a:r>
            <a:r>
              <a:rPr lang="en-US" sz="2400" b="1" dirty="0" smtClean="0">
                <a:solidFill>
                  <a:srgbClr val="FF0000"/>
                </a:solidFill>
              </a:rPr>
              <a:t>John.8:55 </a:t>
            </a:r>
            <a:r>
              <a:rPr lang="en-US" sz="2400" dirty="0" smtClean="0"/>
              <a:t>also</a:t>
            </a:r>
            <a:r>
              <a:rPr lang="en-US" sz="2400" b="1" dirty="0" smtClean="0">
                <a:solidFill>
                  <a:srgbClr val="FF0000"/>
                </a:solidFill>
              </a:rPr>
              <a:t>)</a:t>
            </a:r>
            <a:endParaRPr lang="en-US" sz="2400" dirty="0" smtClean="0">
              <a:hlinkClick r:id="rId3"/>
            </a:endParaRPr>
          </a:p>
          <a:p>
            <a:pPr marL="633222" indent="-514350" fontAlgn="auto">
              <a:spcBef>
                <a:spcPts val="0"/>
              </a:spcBef>
              <a:spcAft>
                <a:spcPts val="0"/>
              </a:spcAft>
              <a:buClrTx/>
              <a:buNone/>
              <a:defRPr/>
            </a:pPr>
            <a:endParaRPr lang="en-US" sz="900" b="1" dirty="0" smtClean="0">
              <a:solidFill>
                <a:srgbClr val="FF0000"/>
              </a:solidFill>
            </a:endParaRPr>
          </a:p>
          <a:p>
            <a:pPr marL="633222" indent="-514350" fontAlgn="auto">
              <a:spcBef>
                <a:spcPts val="0"/>
              </a:spcBef>
              <a:spcAft>
                <a:spcPts val="0"/>
              </a:spcAft>
              <a:buClrTx/>
              <a:buNone/>
              <a:defRPr/>
            </a:pPr>
            <a:r>
              <a:rPr lang="en-US" sz="2400" b="1" dirty="0" smtClean="0">
                <a:solidFill>
                  <a:srgbClr val="FF0000"/>
                </a:solidFill>
              </a:rPr>
              <a:t>1.Cor.1:21</a:t>
            </a:r>
            <a:r>
              <a:rPr lang="en-US" sz="2400" dirty="0" smtClean="0"/>
              <a:t> </a:t>
            </a:r>
            <a:r>
              <a:rPr lang="en-US" sz="2400" dirty="0"/>
              <a:t>For after that in the wisdom of God </a:t>
            </a:r>
            <a:r>
              <a:rPr lang="en-US" sz="2400" b="1" u="sng" dirty="0"/>
              <a:t>the world by wisdom knew not God</a:t>
            </a:r>
            <a:r>
              <a:rPr lang="en-US" sz="2400" dirty="0"/>
              <a:t>, it pleased God by the foolishness of preaching to save them that believe</a:t>
            </a:r>
            <a:r>
              <a:rPr lang="en-US" sz="2400" dirty="0" smtClean="0"/>
              <a:t>.</a:t>
            </a:r>
          </a:p>
        </p:txBody>
      </p:sp>
    </p:spTree>
    <p:extLst>
      <p:ext uri="{BB962C8B-B14F-4D97-AF65-F5344CB8AC3E}">
        <p14:creationId xmlns:p14="http://schemas.microsoft.com/office/powerpoint/2010/main" val="12244441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God wants us to know Him.                     </a:t>
            </a:r>
            <a:r>
              <a:rPr lang="en-US" sz="4000" dirty="0" smtClean="0">
                <a:solidFill>
                  <a:srgbClr val="F0AD00">
                    <a:satMod val="150000"/>
                  </a:srgbClr>
                </a:solidFill>
              </a:rPr>
              <a:t>2/4</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a:bodyPr>
          <a:lstStyle/>
          <a:p>
            <a:pPr marL="633222" indent="-514350" fontAlgn="auto">
              <a:spcBef>
                <a:spcPts val="0"/>
              </a:spcBef>
              <a:spcAft>
                <a:spcPts val="0"/>
              </a:spcAft>
              <a:buClrTx/>
              <a:buNone/>
              <a:defRPr/>
            </a:pPr>
            <a:r>
              <a:rPr lang="en-US" sz="2400" b="1" dirty="0" smtClean="0">
                <a:solidFill>
                  <a:srgbClr val="0070C0"/>
                </a:solidFill>
              </a:rPr>
              <a:t>To know and understand Christ is to know and understand God. </a:t>
            </a:r>
          </a:p>
          <a:p>
            <a:pPr marL="633222" indent="-514350" fontAlgn="auto">
              <a:spcBef>
                <a:spcPts val="0"/>
              </a:spcBef>
              <a:spcAft>
                <a:spcPts val="0"/>
              </a:spcAft>
              <a:buClrTx/>
              <a:buNone/>
              <a:defRPr/>
            </a:pPr>
            <a:r>
              <a:rPr lang="en-US" sz="2400" b="1" dirty="0" smtClean="0">
                <a:solidFill>
                  <a:srgbClr val="0070C0"/>
                </a:solidFill>
              </a:rPr>
              <a:t>To see Christ is to see God. </a:t>
            </a:r>
          </a:p>
          <a:p>
            <a:pPr marL="633222" indent="-514350" fontAlgn="auto">
              <a:spcBef>
                <a:spcPts val="0"/>
              </a:spcBef>
              <a:spcAft>
                <a:spcPts val="0"/>
              </a:spcAft>
              <a:buClrTx/>
              <a:buNone/>
              <a:defRPr/>
            </a:pPr>
            <a:endParaRPr lang="en-US" sz="800" b="1" dirty="0" smtClean="0">
              <a:solidFill>
                <a:srgbClr val="FF0000"/>
              </a:solidFill>
            </a:endParaRPr>
          </a:p>
          <a:p>
            <a:pPr marL="633222" lvl="0" indent="-514350" fontAlgn="auto">
              <a:spcBef>
                <a:spcPts val="0"/>
              </a:spcBef>
              <a:spcAft>
                <a:spcPts val="0"/>
              </a:spcAft>
              <a:buClrTx/>
              <a:buNone/>
              <a:defRPr/>
            </a:pPr>
            <a:r>
              <a:rPr lang="en-US" sz="2400" b="1" dirty="0">
                <a:solidFill>
                  <a:srgbClr val="FF0000"/>
                </a:solidFill>
              </a:rPr>
              <a:t>John.1:18</a:t>
            </a:r>
            <a:r>
              <a:rPr lang="en-US" sz="2400" dirty="0">
                <a:solidFill>
                  <a:prstClr val="black"/>
                </a:solidFill>
              </a:rPr>
              <a:t> No man hath seen God at any time; </a:t>
            </a:r>
            <a:r>
              <a:rPr lang="en-US" sz="2400" b="1" u="sng" dirty="0">
                <a:solidFill>
                  <a:prstClr val="black"/>
                </a:solidFill>
              </a:rPr>
              <a:t>the only begotten Son</a:t>
            </a:r>
            <a:r>
              <a:rPr lang="en-US" sz="2400" dirty="0">
                <a:solidFill>
                  <a:prstClr val="black"/>
                </a:solidFill>
              </a:rPr>
              <a:t>, which is in the bosom of the Father, </a:t>
            </a:r>
            <a:r>
              <a:rPr lang="en-US" sz="2400" b="1" u="sng" dirty="0">
                <a:solidFill>
                  <a:prstClr val="black"/>
                </a:solidFill>
              </a:rPr>
              <a:t>he hath declared him</a:t>
            </a:r>
            <a:r>
              <a:rPr lang="en-US" sz="2400" dirty="0">
                <a:solidFill>
                  <a:prstClr val="black"/>
                </a:solidFill>
              </a:rPr>
              <a:t>. </a:t>
            </a:r>
          </a:p>
          <a:p>
            <a:pPr marL="633222" indent="-514350" fontAlgn="auto">
              <a:spcBef>
                <a:spcPts val="0"/>
              </a:spcBef>
              <a:spcAft>
                <a:spcPts val="0"/>
              </a:spcAft>
              <a:buClrTx/>
              <a:buNone/>
              <a:defRPr/>
            </a:pPr>
            <a:endParaRPr lang="en-US" sz="800" b="1" dirty="0" smtClean="0">
              <a:solidFill>
                <a:srgbClr val="FF0000"/>
              </a:solidFill>
            </a:endParaRPr>
          </a:p>
          <a:p>
            <a:pPr marL="633222" indent="-514350" fontAlgn="auto">
              <a:spcBef>
                <a:spcPts val="0"/>
              </a:spcBef>
              <a:spcAft>
                <a:spcPts val="0"/>
              </a:spcAft>
              <a:buClrTx/>
              <a:buNone/>
              <a:defRPr/>
            </a:pPr>
            <a:r>
              <a:rPr lang="en-US" sz="2600" b="1" dirty="0" smtClean="0">
                <a:solidFill>
                  <a:srgbClr val="FF0000"/>
                </a:solidFill>
              </a:rPr>
              <a:t>John.14:7</a:t>
            </a:r>
            <a:r>
              <a:rPr lang="en-US" sz="2600" dirty="0" smtClean="0"/>
              <a:t> </a:t>
            </a:r>
            <a:r>
              <a:rPr lang="en-US" sz="2600" b="1" u="sng" dirty="0" smtClean="0"/>
              <a:t>If </a:t>
            </a:r>
            <a:r>
              <a:rPr lang="en-US" sz="2600" b="1" u="sng" dirty="0"/>
              <a:t>ye had known me</a:t>
            </a:r>
            <a:r>
              <a:rPr lang="en-US" sz="2600" u="sng" dirty="0"/>
              <a:t>, </a:t>
            </a:r>
            <a:r>
              <a:rPr lang="en-US" sz="2600" b="1" u="sng" dirty="0"/>
              <a:t>ye should have known my Father also</a:t>
            </a:r>
            <a:r>
              <a:rPr lang="en-US" sz="2600" dirty="0"/>
              <a:t>: </a:t>
            </a:r>
            <a:r>
              <a:rPr lang="en-US" sz="2600" u="sng" dirty="0"/>
              <a:t>and from henceforth </a:t>
            </a:r>
            <a:r>
              <a:rPr lang="en-US" sz="2600" b="1" u="sng" dirty="0"/>
              <a:t>ye know him, and have seen him</a:t>
            </a:r>
            <a:r>
              <a:rPr lang="en-US" sz="2600" dirty="0"/>
              <a:t>. </a:t>
            </a:r>
            <a:r>
              <a:rPr lang="en-US" sz="2600" dirty="0" smtClean="0"/>
              <a:t>(also see </a:t>
            </a:r>
            <a:r>
              <a:rPr lang="en-US" sz="2400" b="1" dirty="0" smtClean="0">
                <a:solidFill>
                  <a:srgbClr val="FF0000"/>
                </a:solidFill>
              </a:rPr>
              <a:t>John.14:9-11)</a:t>
            </a:r>
            <a:r>
              <a:rPr lang="en-US" sz="2400" dirty="0" smtClean="0"/>
              <a:t> </a:t>
            </a:r>
          </a:p>
          <a:p>
            <a:pPr marL="633222" indent="-514350" fontAlgn="auto">
              <a:spcBef>
                <a:spcPts val="0"/>
              </a:spcBef>
              <a:spcAft>
                <a:spcPts val="0"/>
              </a:spcAft>
              <a:buClrTx/>
              <a:buNone/>
              <a:defRPr/>
            </a:pPr>
            <a:endParaRPr lang="en-US" sz="800" dirty="0"/>
          </a:p>
          <a:p>
            <a:pPr marL="633222" indent="-514350" fontAlgn="auto">
              <a:spcBef>
                <a:spcPts val="0"/>
              </a:spcBef>
              <a:spcAft>
                <a:spcPts val="0"/>
              </a:spcAft>
              <a:buClrTx/>
              <a:buNone/>
              <a:defRPr/>
            </a:pPr>
            <a:endParaRPr lang="en-US" sz="800" dirty="0" smtClean="0"/>
          </a:p>
          <a:p>
            <a:pPr marL="633222" lvl="0" indent="-514350" fontAlgn="auto">
              <a:spcBef>
                <a:spcPts val="0"/>
              </a:spcBef>
              <a:spcAft>
                <a:spcPts val="0"/>
              </a:spcAft>
              <a:buClrTx/>
              <a:buNone/>
              <a:defRPr/>
            </a:pPr>
            <a:r>
              <a:rPr lang="en-US" sz="2400" b="1" dirty="0">
                <a:solidFill>
                  <a:srgbClr val="0070C0"/>
                </a:solidFill>
              </a:rPr>
              <a:t>God wants us to truly know him</a:t>
            </a:r>
            <a:r>
              <a:rPr lang="en-US" sz="2400" b="1" dirty="0" smtClean="0">
                <a:solidFill>
                  <a:srgbClr val="0070C0"/>
                </a:solidFill>
              </a:rPr>
              <a:t>. Our life depends upon it. </a:t>
            </a:r>
          </a:p>
          <a:p>
            <a:pPr marL="633222" lvl="0" indent="-514350" fontAlgn="auto">
              <a:spcBef>
                <a:spcPts val="0"/>
              </a:spcBef>
              <a:spcAft>
                <a:spcPts val="0"/>
              </a:spcAft>
              <a:buClrTx/>
              <a:buNone/>
              <a:defRPr/>
            </a:pPr>
            <a:r>
              <a:rPr lang="en-US" sz="2400" dirty="0" smtClean="0">
                <a:solidFill>
                  <a:srgbClr val="0070C0"/>
                </a:solidFill>
              </a:rPr>
              <a:t>God wants weak mortal mankind to lift their minds, to see &amp; perceive God as he really is, and not as our carnal senses might limit him.</a:t>
            </a:r>
            <a:endParaRPr lang="en-US" sz="2400" dirty="0">
              <a:solidFill>
                <a:srgbClr val="0070C0"/>
              </a:solidFill>
            </a:endParaRPr>
          </a:p>
          <a:p>
            <a:pPr marL="633222" indent="-514350" fontAlgn="auto">
              <a:spcBef>
                <a:spcPts val="0"/>
              </a:spcBef>
              <a:spcAft>
                <a:spcPts val="0"/>
              </a:spcAft>
              <a:buClrTx/>
              <a:buFont typeface="Wingdings 2"/>
              <a:buNone/>
              <a:defRPr/>
            </a:pPr>
            <a:r>
              <a:rPr lang="en-US" sz="2400" b="1" dirty="0" smtClean="0">
                <a:solidFill>
                  <a:srgbClr val="FF0000"/>
                </a:solidFill>
              </a:rPr>
              <a:t>John.17:3 </a:t>
            </a:r>
            <a:r>
              <a:rPr lang="en-US" sz="2400" dirty="0"/>
              <a:t>And this is life eternal, </a:t>
            </a:r>
            <a:r>
              <a:rPr lang="en-US" sz="2400" b="1" u="sng" dirty="0"/>
              <a:t>that they might know thee </a:t>
            </a:r>
            <a:r>
              <a:rPr lang="en-US" sz="2400" b="1" dirty="0"/>
              <a:t>the only true God</a:t>
            </a:r>
            <a:r>
              <a:rPr lang="en-US" sz="2400" dirty="0"/>
              <a:t>, </a:t>
            </a:r>
            <a:r>
              <a:rPr lang="en-US" sz="2400" b="1" dirty="0"/>
              <a:t>and Jesus Christ</a:t>
            </a:r>
            <a:r>
              <a:rPr lang="en-US" sz="2400" dirty="0"/>
              <a:t>, whom thou hast sent.</a:t>
            </a:r>
          </a:p>
          <a:p>
            <a:pPr marL="633222" indent="-514350" fontAlgn="auto">
              <a:spcBef>
                <a:spcPts val="0"/>
              </a:spcBef>
              <a:spcAft>
                <a:spcPts val="0"/>
              </a:spcAft>
              <a:buClrTx/>
              <a:buFont typeface="Wingdings 2"/>
              <a:buNone/>
              <a:defRPr/>
            </a:pPr>
            <a:endParaRPr lang="en-US" sz="2200" dirty="0" smtClean="0"/>
          </a:p>
          <a:p>
            <a:pPr marL="633222" indent="-514350" fontAlgn="auto">
              <a:spcBef>
                <a:spcPts val="0"/>
              </a:spcBef>
              <a:spcAft>
                <a:spcPts val="0"/>
              </a:spcAft>
              <a:buClrTx/>
              <a:buFont typeface="Wingdings 2"/>
              <a:buNone/>
              <a:defRPr/>
            </a:pPr>
            <a:endParaRPr lang="en-US" sz="800" dirty="0" smtClean="0"/>
          </a:p>
          <a:p>
            <a:pPr marL="633222" indent="-514350" fontAlgn="auto">
              <a:spcBef>
                <a:spcPts val="0"/>
              </a:spcBef>
              <a:spcAft>
                <a:spcPts val="0"/>
              </a:spcAft>
              <a:buClrTx/>
              <a:buFont typeface="Wingdings 2"/>
              <a:buNone/>
              <a:defRPr/>
            </a:pPr>
            <a:endParaRPr lang="en-US" sz="2200" dirty="0" smtClean="0"/>
          </a:p>
        </p:txBody>
      </p:sp>
    </p:spTree>
    <p:extLst>
      <p:ext uri="{BB962C8B-B14F-4D97-AF65-F5344CB8AC3E}">
        <p14:creationId xmlns:p14="http://schemas.microsoft.com/office/powerpoint/2010/main" val="22114255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God wants us to know Him.                     </a:t>
            </a:r>
            <a:r>
              <a:rPr lang="en-US" sz="4000" dirty="0" smtClean="0">
                <a:solidFill>
                  <a:srgbClr val="F0AD00">
                    <a:satMod val="150000"/>
                  </a:srgbClr>
                </a:solidFill>
              </a:rPr>
              <a:t>3/4</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lnSpcReduction="10000"/>
          </a:bodyPr>
          <a:lstStyle/>
          <a:p>
            <a:pPr marL="633222" indent="-514350" fontAlgn="auto">
              <a:spcBef>
                <a:spcPts val="0"/>
              </a:spcBef>
              <a:spcAft>
                <a:spcPts val="0"/>
              </a:spcAft>
              <a:buClrTx/>
              <a:buFont typeface="Wingdings 2"/>
              <a:buNone/>
              <a:defRPr/>
            </a:pPr>
            <a:r>
              <a:rPr lang="en-US" sz="2200" dirty="0" smtClean="0">
                <a:solidFill>
                  <a:srgbClr val="0070C0"/>
                </a:solidFill>
              </a:rPr>
              <a:t>This infinite God has revealed himself to us and he has also shown us his character (</a:t>
            </a:r>
            <a:r>
              <a:rPr lang="en-US" sz="2200" dirty="0" smtClean="0">
                <a:solidFill>
                  <a:srgbClr val="FF0000"/>
                </a:solidFill>
              </a:rPr>
              <a:t>Exod.34</a:t>
            </a:r>
            <a:r>
              <a:rPr lang="en-US" sz="2200" dirty="0" smtClean="0">
                <a:solidFill>
                  <a:srgbClr val="0070C0"/>
                </a:solidFill>
              </a:rPr>
              <a:t>) &amp; ways. </a:t>
            </a:r>
            <a:r>
              <a:rPr lang="en-US" sz="2200" b="1" dirty="0" smtClean="0">
                <a:solidFill>
                  <a:srgbClr val="0070C0"/>
                </a:solidFill>
              </a:rPr>
              <a:t>He is most definitely for us </a:t>
            </a:r>
            <a:r>
              <a:rPr lang="en-US" sz="2200" dirty="0" smtClean="0">
                <a:solidFill>
                  <a:srgbClr val="0070C0"/>
                </a:solidFill>
              </a:rPr>
              <a:t>–</a:t>
            </a:r>
          </a:p>
          <a:p>
            <a:pPr marL="633222" indent="-514350" fontAlgn="auto">
              <a:spcBef>
                <a:spcPts val="0"/>
              </a:spcBef>
              <a:spcAft>
                <a:spcPts val="0"/>
              </a:spcAft>
              <a:buClrTx/>
              <a:buFont typeface="Wingdings 2"/>
              <a:buNone/>
              <a:defRPr/>
            </a:pPr>
            <a:endParaRPr lang="en-US" sz="800" b="1" dirty="0" smtClean="0">
              <a:solidFill>
                <a:srgbClr val="FF0000"/>
              </a:solidFill>
            </a:endParaRPr>
          </a:p>
          <a:p>
            <a:pPr marL="633222" indent="-514350" fontAlgn="auto">
              <a:spcBef>
                <a:spcPts val="0"/>
              </a:spcBef>
              <a:spcAft>
                <a:spcPts val="0"/>
              </a:spcAft>
              <a:buClrTx/>
              <a:buFont typeface="Wingdings 2"/>
              <a:buNone/>
              <a:defRPr/>
            </a:pPr>
            <a:r>
              <a:rPr lang="en-US" sz="2400" b="1" dirty="0" smtClean="0">
                <a:solidFill>
                  <a:srgbClr val="FF0000"/>
                </a:solidFill>
              </a:rPr>
              <a:t>Rom.8:31</a:t>
            </a:r>
            <a:r>
              <a:rPr lang="en-US" sz="2400" dirty="0" smtClean="0"/>
              <a:t> What </a:t>
            </a:r>
            <a:r>
              <a:rPr lang="en-US" sz="2400" dirty="0"/>
              <a:t>shall we then say to these things? </a:t>
            </a:r>
            <a:r>
              <a:rPr lang="en-US" sz="2400" b="1" dirty="0"/>
              <a:t>If God </a:t>
            </a:r>
            <a:r>
              <a:rPr lang="en-US" sz="2400" b="1" i="1" dirty="0"/>
              <a:t>be</a:t>
            </a:r>
            <a:r>
              <a:rPr lang="en-US" sz="2400" b="1" dirty="0"/>
              <a:t> for us, who </a:t>
            </a:r>
            <a:r>
              <a:rPr lang="en-US" sz="2400" b="1" i="1" dirty="0"/>
              <a:t>can be</a:t>
            </a:r>
            <a:r>
              <a:rPr lang="en-US" sz="2400" b="1" dirty="0"/>
              <a:t> against us</a:t>
            </a:r>
            <a:r>
              <a:rPr lang="en-US" sz="2400" dirty="0"/>
              <a:t>? </a:t>
            </a:r>
            <a:endParaRPr lang="en-US" sz="2400" dirty="0" smtClean="0"/>
          </a:p>
          <a:p>
            <a:pPr marL="633222" indent="-514350" fontAlgn="auto">
              <a:spcBef>
                <a:spcPts val="0"/>
              </a:spcBef>
              <a:spcAft>
                <a:spcPts val="0"/>
              </a:spcAft>
              <a:buClrTx/>
              <a:buFont typeface="Wingdings 2"/>
              <a:buNone/>
              <a:defRPr/>
            </a:pPr>
            <a:r>
              <a:rPr lang="en-US" sz="2400" b="1" dirty="0" smtClean="0">
                <a:solidFill>
                  <a:srgbClr val="FF0000"/>
                </a:solidFill>
              </a:rPr>
              <a:t>Rom.8:38-39</a:t>
            </a:r>
            <a:r>
              <a:rPr lang="en-US" sz="2400" dirty="0" smtClean="0"/>
              <a:t> </a:t>
            </a:r>
            <a:r>
              <a:rPr lang="en-US" sz="2400" b="1" u="sng" dirty="0" smtClean="0">
                <a:solidFill>
                  <a:srgbClr val="0070C0"/>
                </a:solidFill>
              </a:rPr>
              <a:t>For </a:t>
            </a:r>
            <a:r>
              <a:rPr lang="en-US" sz="2400" b="1" u="sng" dirty="0">
                <a:solidFill>
                  <a:srgbClr val="0070C0"/>
                </a:solidFill>
              </a:rPr>
              <a:t>I am </a:t>
            </a:r>
            <a:r>
              <a:rPr lang="en-US" sz="2400" b="1" u="sng" dirty="0" smtClean="0">
                <a:solidFill>
                  <a:srgbClr val="0070C0"/>
                </a:solidFill>
              </a:rPr>
              <a:t>persuaded</a:t>
            </a:r>
            <a:r>
              <a:rPr lang="en-US" sz="2400" dirty="0" smtClean="0"/>
              <a:t>, </a:t>
            </a:r>
            <a:r>
              <a:rPr lang="en-US" sz="2400" dirty="0"/>
              <a:t>that neither death, nor life, nor angels, nor principalities, nor powers, nor things present, nor things to come, Nor height, nor depth, nor any other creature, </a:t>
            </a:r>
            <a:r>
              <a:rPr lang="en-US" sz="2400" b="1" dirty="0"/>
              <a:t>shall be able to separate us from the love of God, which is in Christ Jesus our Lord</a:t>
            </a:r>
            <a:r>
              <a:rPr lang="en-US" sz="2400" dirty="0"/>
              <a:t>. </a:t>
            </a:r>
            <a:endParaRPr lang="en-US" sz="2400" dirty="0" smtClean="0"/>
          </a:p>
          <a:p>
            <a:pPr marL="633222" indent="-514350" fontAlgn="auto">
              <a:spcBef>
                <a:spcPts val="0"/>
              </a:spcBef>
              <a:spcAft>
                <a:spcPts val="0"/>
              </a:spcAft>
              <a:buClrTx/>
              <a:buFont typeface="Wingdings 2"/>
              <a:buNone/>
              <a:defRPr/>
            </a:pPr>
            <a:endParaRPr lang="en-US" sz="900" b="1" dirty="0" smtClean="0">
              <a:solidFill>
                <a:srgbClr val="FF0000"/>
              </a:solidFill>
            </a:endParaRPr>
          </a:p>
          <a:p>
            <a:pPr marL="633222" indent="-514350" fontAlgn="auto">
              <a:spcBef>
                <a:spcPts val="0"/>
              </a:spcBef>
              <a:spcAft>
                <a:spcPts val="0"/>
              </a:spcAft>
              <a:buClrTx/>
              <a:buFont typeface="Wingdings 2"/>
              <a:buNone/>
              <a:defRPr/>
            </a:pPr>
            <a:r>
              <a:rPr lang="en-US" sz="2200" b="1" dirty="0" smtClean="0">
                <a:solidFill>
                  <a:srgbClr val="FF0000"/>
                </a:solidFill>
              </a:rPr>
              <a:t>1.John.3:18-21 </a:t>
            </a:r>
            <a:r>
              <a:rPr lang="en-US" sz="2200" dirty="0"/>
              <a:t>My little children, let us not love in word, neither in tongue; but in deed and in truth. </a:t>
            </a:r>
          </a:p>
          <a:p>
            <a:pPr marL="633222" indent="-514350" fontAlgn="auto">
              <a:spcBef>
                <a:spcPts val="0"/>
              </a:spcBef>
              <a:spcAft>
                <a:spcPts val="0"/>
              </a:spcAft>
              <a:buClrTx/>
              <a:buFont typeface="Wingdings 2"/>
              <a:buNone/>
              <a:defRPr/>
            </a:pPr>
            <a:r>
              <a:rPr lang="en-US" sz="2200" b="1" dirty="0"/>
              <a:t>And hereby we know that we are of the truth</a:t>
            </a:r>
            <a:r>
              <a:rPr lang="en-US" sz="2200" dirty="0"/>
              <a:t>, </a:t>
            </a:r>
            <a:r>
              <a:rPr lang="en-US" sz="2200" b="1" u="sng" dirty="0">
                <a:solidFill>
                  <a:srgbClr val="0070C0"/>
                </a:solidFill>
              </a:rPr>
              <a:t>and shall assure </a:t>
            </a:r>
            <a:r>
              <a:rPr lang="en-US" sz="1600" dirty="0"/>
              <a:t>(Gk. Persuade, as in </a:t>
            </a:r>
            <a:r>
              <a:rPr lang="en-US" sz="1600" dirty="0">
                <a:solidFill>
                  <a:srgbClr val="FF0000"/>
                </a:solidFill>
              </a:rPr>
              <a:t>Rom.8:38</a:t>
            </a:r>
            <a:r>
              <a:rPr lang="en-US" sz="1600" dirty="0"/>
              <a:t>) </a:t>
            </a:r>
            <a:r>
              <a:rPr lang="en-US" sz="2200" b="1" dirty="0"/>
              <a:t>our hearts before him</a:t>
            </a:r>
            <a:r>
              <a:rPr lang="en-US" sz="2200" dirty="0"/>
              <a:t>.</a:t>
            </a:r>
          </a:p>
          <a:p>
            <a:pPr marL="633222" indent="-514350" fontAlgn="auto">
              <a:spcBef>
                <a:spcPts val="0"/>
              </a:spcBef>
              <a:spcAft>
                <a:spcPts val="0"/>
              </a:spcAft>
              <a:buClrTx/>
              <a:buFont typeface="Wingdings 2"/>
              <a:buNone/>
              <a:defRPr/>
            </a:pPr>
            <a:r>
              <a:rPr lang="en-US" sz="2200" dirty="0"/>
              <a:t> </a:t>
            </a:r>
            <a:r>
              <a:rPr lang="en-US" sz="2200" b="1" u="sng" dirty="0"/>
              <a:t>For if our heart condemn us, God is greater than our heart, and </a:t>
            </a:r>
            <a:r>
              <a:rPr lang="en-US" sz="2200" b="1" u="sng" dirty="0" err="1"/>
              <a:t>knoweth</a:t>
            </a:r>
            <a:r>
              <a:rPr lang="en-US" sz="2200" b="1" u="sng" dirty="0"/>
              <a:t> all things</a:t>
            </a:r>
            <a:r>
              <a:rPr lang="en-US" sz="2200" dirty="0"/>
              <a:t>.</a:t>
            </a:r>
          </a:p>
          <a:p>
            <a:pPr marL="633222" indent="-514350" fontAlgn="auto">
              <a:spcBef>
                <a:spcPts val="0"/>
              </a:spcBef>
              <a:spcAft>
                <a:spcPts val="0"/>
              </a:spcAft>
              <a:buClrTx/>
              <a:buFont typeface="Wingdings 2"/>
              <a:buNone/>
              <a:defRPr/>
            </a:pPr>
            <a:r>
              <a:rPr lang="en-US" sz="2200" dirty="0"/>
              <a:t>Beloved, if our heart condemn us not, </a:t>
            </a:r>
            <a:r>
              <a:rPr lang="en-US" sz="2200" i="1" dirty="0"/>
              <a:t>then</a:t>
            </a:r>
            <a:r>
              <a:rPr lang="en-US" sz="2200" dirty="0"/>
              <a:t> have we confidence toward God. </a:t>
            </a:r>
          </a:p>
          <a:p>
            <a:pPr marL="633222" indent="-514350" fontAlgn="auto">
              <a:spcBef>
                <a:spcPts val="0"/>
              </a:spcBef>
              <a:spcAft>
                <a:spcPts val="0"/>
              </a:spcAft>
              <a:buClrTx/>
              <a:buFont typeface="Wingdings 2"/>
              <a:buNone/>
              <a:defRPr/>
            </a:pPr>
            <a:endParaRPr lang="en-US" sz="2200" dirty="0" smtClean="0"/>
          </a:p>
        </p:txBody>
      </p:sp>
    </p:spTree>
    <p:extLst>
      <p:ext uri="{BB962C8B-B14F-4D97-AF65-F5344CB8AC3E}">
        <p14:creationId xmlns:p14="http://schemas.microsoft.com/office/powerpoint/2010/main" val="3959468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a:solidFill>
                  <a:srgbClr val="F0AD00">
                    <a:satMod val="150000"/>
                  </a:srgbClr>
                </a:solidFill>
              </a:rPr>
              <a:t>God wants us to know Him.                     </a:t>
            </a:r>
            <a:r>
              <a:rPr lang="en-US" sz="4000" dirty="0" smtClean="0">
                <a:solidFill>
                  <a:srgbClr val="F0AD00">
                    <a:satMod val="150000"/>
                  </a:srgbClr>
                </a:solidFill>
              </a:rPr>
              <a:t>4/4</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85000" lnSpcReduction="10000"/>
          </a:bodyPr>
          <a:lstStyle/>
          <a:p>
            <a:pPr marL="633222" indent="-514350" fontAlgn="auto">
              <a:spcBef>
                <a:spcPts val="0"/>
              </a:spcBef>
              <a:spcAft>
                <a:spcPts val="0"/>
              </a:spcAft>
              <a:buClrTx/>
              <a:buFont typeface="Wingdings 2"/>
              <a:buNone/>
              <a:defRPr/>
            </a:pPr>
            <a:r>
              <a:rPr lang="en-US" sz="2600" dirty="0" smtClean="0">
                <a:solidFill>
                  <a:srgbClr val="0070C0"/>
                </a:solidFill>
              </a:rPr>
              <a:t>God has revealed his way to us by his spirit, which we have received. </a:t>
            </a:r>
          </a:p>
          <a:p>
            <a:pPr marL="633222" indent="-514350" fontAlgn="auto">
              <a:spcBef>
                <a:spcPts val="0"/>
              </a:spcBef>
              <a:spcAft>
                <a:spcPts val="0"/>
              </a:spcAft>
              <a:buClrTx/>
              <a:buFont typeface="Wingdings 2"/>
              <a:buNone/>
              <a:defRPr/>
            </a:pPr>
            <a:r>
              <a:rPr lang="en-US" sz="2600" dirty="0" smtClean="0">
                <a:solidFill>
                  <a:srgbClr val="0070C0"/>
                </a:solidFill>
              </a:rPr>
              <a:t>We should not be afraid of using words like this, they are overwhelmingly scriptural, irrespective of how they have been misused –</a:t>
            </a:r>
          </a:p>
          <a:p>
            <a:pPr marL="633222" indent="-514350" fontAlgn="auto">
              <a:spcBef>
                <a:spcPts val="0"/>
              </a:spcBef>
              <a:spcAft>
                <a:spcPts val="0"/>
              </a:spcAft>
              <a:buClrTx/>
              <a:buFont typeface="Wingdings 2"/>
              <a:buNone/>
              <a:defRPr/>
            </a:pPr>
            <a:endParaRPr lang="en-US" sz="1100" b="1" dirty="0" smtClean="0">
              <a:solidFill>
                <a:srgbClr val="FF0000"/>
              </a:solidFill>
            </a:endParaRPr>
          </a:p>
          <a:p>
            <a:pPr marL="633222" indent="-514350" fontAlgn="auto">
              <a:spcBef>
                <a:spcPts val="0"/>
              </a:spcBef>
              <a:spcAft>
                <a:spcPts val="0"/>
              </a:spcAft>
              <a:buClrTx/>
              <a:buFont typeface="Wingdings 2"/>
              <a:buNone/>
              <a:defRPr/>
            </a:pPr>
            <a:r>
              <a:rPr lang="en-US" sz="2400" b="1" dirty="0" smtClean="0">
                <a:solidFill>
                  <a:srgbClr val="FF0000"/>
                </a:solidFill>
              </a:rPr>
              <a:t>1.Cor.2:7-13 </a:t>
            </a:r>
            <a:r>
              <a:rPr lang="en-US" sz="2400" b="1" u="sng" dirty="0" smtClean="0"/>
              <a:t>But </a:t>
            </a:r>
            <a:r>
              <a:rPr lang="en-US" sz="2400" b="1" u="sng" dirty="0"/>
              <a:t>we speak the wisdom of God in a mystery</a:t>
            </a:r>
            <a:r>
              <a:rPr lang="en-US" sz="2400" dirty="0"/>
              <a:t>, </a:t>
            </a:r>
            <a:r>
              <a:rPr lang="en-US" sz="2400" i="1" dirty="0"/>
              <a:t>even</a:t>
            </a:r>
            <a:r>
              <a:rPr lang="en-US" sz="2400" dirty="0"/>
              <a:t> the hidden </a:t>
            </a:r>
            <a:r>
              <a:rPr lang="en-US" sz="2400" i="1" dirty="0"/>
              <a:t>wisdom</a:t>
            </a:r>
            <a:r>
              <a:rPr lang="en-US" sz="2400" dirty="0"/>
              <a:t>, which God ordained before the world unto our glory</a:t>
            </a:r>
            <a:r>
              <a:rPr lang="en-US" sz="2400" dirty="0" smtClean="0"/>
              <a:t>:</a:t>
            </a:r>
          </a:p>
          <a:p>
            <a:pPr marL="633222" indent="-514350" fontAlgn="auto">
              <a:spcBef>
                <a:spcPts val="0"/>
              </a:spcBef>
              <a:spcAft>
                <a:spcPts val="0"/>
              </a:spcAft>
              <a:buClrTx/>
              <a:buFont typeface="Wingdings 2"/>
              <a:buNone/>
              <a:defRPr/>
            </a:pPr>
            <a:r>
              <a:rPr lang="en-US" sz="2400" b="1" u="sng" dirty="0" smtClean="0"/>
              <a:t>Which </a:t>
            </a:r>
            <a:r>
              <a:rPr lang="en-US" sz="2400" b="1" u="sng" dirty="0"/>
              <a:t>none of the princes of this world knew</a:t>
            </a:r>
            <a:r>
              <a:rPr lang="en-US" sz="2400" dirty="0"/>
              <a:t>: </a:t>
            </a:r>
            <a:r>
              <a:rPr lang="en-US" sz="2400" dirty="0" smtClean="0"/>
              <a:t>……………………………….</a:t>
            </a:r>
          </a:p>
          <a:p>
            <a:pPr marL="633222" indent="-514350" fontAlgn="auto">
              <a:spcBef>
                <a:spcPts val="0"/>
              </a:spcBef>
              <a:spcAft>
                <a:spcPts val="0"/>
              </a:spcAft>
              <a:buClrTx/>
              <a:buFont typeface="Wingdings 2"/>
              <a:buNone/>
              <a:defRPr/>
            </a:pPr>
            <a:r>
              <a:rPr lang="en-US" sz="1200" dirty="0" smtClean="0"/>
              <a:t> </a:t>
            </a:r>
          </a:p>
          <a:p>
            <a:pPr marL="633222" indent="-514350" fontAlgn="auto">
              <a:spcBef>
                <a:spcPts val="0"/>
              </a:spcBef>
              <a:spcAft>
                <a:spcPts val="0"/>
              </a:spcAft>
              <a:buClrTx/>
              <a:buFont typeface="Wingdings 2"/>
              <a:buNone/>
              <a:defRPr/>
            </a:pPr>
            <a:r>
              <a:rPr lang="en-US" sz="2800" b="1" u="sng" dirty="0" smtClean="0">
                <a:solidFill>
                  <a:srgbClr val="0070C0"/>
                </a:solidFill>
              </a:rPr>
              <a:t>But </a:t>
            </a:r>
            <a:r>
              <a:rPr lang="en-US" sz="2800" b="1" u="sng" dirty="0">
                <a:solidFill>
                  <a:srgbClr val="0070C0"/>
                </a:solidFill>
              </a:rPr>
              <a:t>God hath revealed </a:t>
            </a:r>
            <a:r>
              <a:rPr lang="en-US" sz="2800" b="1" i="1" u="sng" dirty="0">
                <a:solidFill>
                  <a:srgbClr val="0070C0"/>
                </a:solidFill>
              </a:rPr>
              <a:t>them</a:t>
            </a:r>
            <a:r>
              <a:rPr lang="en-US" sz="2800" b="1" u="sng" dirty="0">
                <a:solidFill>
                  <a:srgbClr val="0070C0"/>
                </a:solidFill>
              </a:rPr>
              <a:t> unto us by his Spirit</a:t>
            </a:r>
            <a:r>
              <a:rPr lang="en-US" sz="2400" dirty="0"/>
              <a:t>: for the Spirit </a:t>
            </a:r>
            <a:r>
              <a:rPr lang="en-US" sz="2400" dirty="0" err="1"/>
              <a:t>searcheth</a:t>
            </a:r>
            <a:r>
              <a:rPr lang="en-US" sz="2400" dirty="0"/>
              <a:t> all things, yea, the deep things of God. </a:t>
            </a:r>
          </a:p>
          <a:p>
            <a:pPr marL="633222" indent="-514350" fontAlgn="auto">
              <a:spcBef>
                <a:spcPts val="0"/>
              </a:spcBef>
              <a:spcAft>
                <a:spcPts val="0"/>
              </a:spcAft>
              <a:buClrTx/>
              <a:buFont typeface="Wingdings 2"/>
              <a:buNone/>
              <a:defRPr/>
            </a:pPr>
            <a:r>
              <a:rPr lang="en-US" sz="2400" dirty="0" smtClean="0"/>
              <a:t>For </a:t>
            </a:r>
            <a:r>
              <a:rPr lang="en-US" sz="2400" dirty="0"/>
              <a:t>what man </a:t>
            </a:r>
            <a:r>
              <a:rPr lang="en-US" sz="2400" dirty="0" err="1"/>
              <a:t>knoweth</a:t>
            </a:r>
            <a:r>
              <a:rPr lang="en-US" sz="2400" dirty="0"/>
              <a:t> the things of a man, save the spirit of man which is in him? </a:t>
            </a:r>
            <a:r>
              <a:rPr lang="en-US" sz="2600" b="1" u="sng" dirty="0"/>
              <a:t>even so the things of God </a:t>
            </a:r>
            <a:r>
              <a:rPr lang="en-US" sz="2600" b="1" u="sng" dirty="0" err="1"/>
              <a:t>knoweth</a:t>
            </a:r>
            <a:r>
              <a:rPr lang="en-US" sz="2600" b="1" u="sng" dirty="0"/>
              <a:t> no man, but the Spirit of God</a:t>
            </a:r>
            <a:r>
              <a:rPr lang="en-US" sz="2600" dirty="0" smtClean="0"/>
              <a:t>.</a:t>
            </a:r>
          </a:p>
          <a:p>
            <a:pPr marL="633222" indent="-514350" fontAlgn="auto">
              <a:spcBef>
                <a:spcPts val="0"/>
              </a:spcBef>
              <a:spcAft>
                <a:spcPts val="0"/>
              </a:spcAft>
              <a:buClrTx/>
              <a:buFont typeface="Wingdings 2"/>
              <a:buNone/>
              <a:defRPr/>
            </a:pPr>
            <a:r>
              <a:rPr lang="en-US" sz="3000" b="1" u="sng" dirty="0" smtClean="0">
                <a:solidFill>
                  <a:srgbClr val="0070C0"/>
                </a:solidFill>
              </a:rPr>
              <a:t>Now </a:t>
            </a:r>
            <a:r>
              <a:rPr lang="en-US" sz="3000" b="1" u="sng" dirty="0">
                <a:solidFill>
                  <a:srgbClr val="0070C0"/>
                </a:solidFill>
              </a:rPr>
              <a:t>we have received, not the spirit of the world, but the spirit which is of God</a:t>
            </a:r>
            <a:r>
              <a:rPr lang="en-US" sz="2400" dirty="0"/>
              <a:t>; that we might know the things that are freely given to us of God</a:t>
            </a:r>
            <a:r>
              <a:rPr lang="en-US" sz="2400" dirty="0" smtClean="0"/>
              <a:t>.</a:t>
            </a:r>
          </a:p>
          <a:p>
            <a:pPr marL="633222" indent="-514350" fontAlgn="auto">
              <a:spcBef>
                <a:spcPts val="0"/>
              </a:spcBef>
              <a:spcAft>
                <a:spcPts val="0"/>
              </a:spcAft>
              <a:buClrTx/>
              <a:buFont typeface="Wingdings 2"/>
              <a:buNone/>
              <a:defRPr/>
            </a:pPr>
            <a:r>
              <a:rPr lang="en-US" sz="2800" b="1" u="sng" dirty="0" smtClean="0">
                <a:solidFill>
                  <a:srgbClr val="0070C0"/>
                </a:solidFill>
              </a:rPr>
              <a:t>Which </a:t>
            </a:r>
            <a:r>
              <a:rPr lang="en-US" sz="2800" b="1" u="sng" dirty="0">
                <a:solidFill>
                  <a:srgbClr val="0070C0"/>
                </a:solidFill>
              </a:rPr>
              <a:t>things also we speak</a:t>
            </a:r>
            <a:r>
              <a:rPr lang="en-US" sz="2400" dirty="0"/>
              <a:t>, not in the words which man's wisdom </a:t>
            </a:r>
            <a:r>
              <a:rPr lang="en-US" sz="2400" dirty="0" err="1"/>
              <a:t>teacheth</a:t>
            </a:r>
            <a:r>
              <a:rPr lang="en-US" sz="2400" dirty="0"/>
              <a:t>, </a:t>
            </a:r>
            <a:r>
              <a:rPr lang="en-US" sz="2800" b="1" u="sng" dirty="0">
                <a:solidFill>
                  <a:srgbClr val="0070C0"/>
                </a:solidFill>
              </a:rPr>
              <a:t>but which the Holy Ghost </a:t>
            </a:r>
            <a:r>
              <a:rPr lang="en-US" sz="2800" b="1" u="sng" dirty="0" err="1">
                <a:solidFill>
                  <a:srgbClr val="0070C0"/>
                </a:solidFill>
              </a:rPr>
              <a:t>teacheth</a:t>
            </a:r>
            <a:r>
              <a:rPr lang="en-US" sz="2400" dirty="0"/>
              <a:t>; </a:t>
            </a:r>
            <a:r>
              <a:rPr lang="en-US" sz="2400" b="1" dirty="0"/>
              <a:t>comparing spiritual things with spiritual. </a:t>
            </a:r>
            <a:endParaRPr lang="en-US" sz="2200" dirty="0" smtClean="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10338787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sz="4000" dirty="0" smtClean="0">
                <a:solidFill>
                  <a:srgbClr val="F0AD00">
                    <a:satMod val="150000"/>
                  </a:srgbClr>
                </a:solidFill>
              </a:rPr>
              <a:t>Spiritual Sight.                     </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85000" lnSpcReduction="20000"/>
          </a:bodyPr>
          <a:lstStyle/>
          <a:p>
            <a:pPr marL="633222" indent="-514350" fontAlgn="auto">
              <a:spcBef>
                <a:spcPts val="0"/>
              </a:spcBef>
              <a:spcAft>
                <a:spcPts val="0"/>
              </a:spcAft>
              <a:buClrTx/>
              <a:buFont typeface="Wingdings 2"/>
              <a:buNone/>
              <a:defRPr/>
            </a:pPr>
            <a:r>
              <a:rPr lang="en-US" sz="2600" dirty="0" smtClean="0">
                <a:solidFill>
                  <a:srgbClr val="0070C0"/>
                </a:solidFill>
              </a:rPr>
              <a:t>We have seen that God has revealed to us in the scriptures the great divide that exists between the Flesh and the Spirit.</a:t>
            </a:r>
          </a:p>
          <a:p>
            <a:pPr marL="633222" indent="-514350" fontAlgn="auto">
              <a:spcBef>
                <a:spcPts val="0"/>
              </a:spcBef>
              <a:spcAft>
                <a:spcPts val="0"/>
              </a:spcAft>
              <a:buClrTx/>
              <a:buFont typeface="Wingdings 2"/>
              <a:buNone/>
              <a:defRPr/>
            </a:pPr>
            <a:endParaRPr lang="en-US" sz="300" dirty="0" smtClean="0">
              <a:solidFill>
                <a:srgbClr val="0070C0"/>
              </a:solidFill>
            </a:endParaRPr>
          </a:p>
          <a:p>
            <a:pPr marL="633222" indent="-514350" fontAlgn="auto">
              <a:spcBef>
                <a:spcPts val="0"/>
              </a:spcBef>
              <a:spcAft>
                <a:spcPts val="0"/>
              </a:spcAft>
              <a:buClrTx/>
              <a:buFont typeface="Wingdings" panose="05000000000000000000" pitchFamily="2" charset="2"/>
              <a:buChar char="Ø"/>
              <a:defRPr/>
            </a:pPr>
            <a:r>
              <a:rPr lang="en-US" sz="2600" b="1" dirty="0" smtClean="0"/>
              <a:t>The Flesh </a:t>
            </a:r>
            <a:r>
              <a:rPr lang="en-US" sz="2600" dirty="0" smtClean="0"/>
              <a:t>represents everything that is natural and earthy. It is from below and is enshrined in the wisdom of this world with its limited vision.</a:t>
            </a:r>
          </a:p>
          <a:p>
            <a:pPr marL="633222" indent="-514350" fontAlgn="auto">
              <a:spcBef>
                <a:spcPts val="0"/>
              </a:spcBef>
              <a:spcAft>
                <a:spcPts val="0"/>
              </a:spcAft>
              <a:buClrTx/>
              <a:buFont typeface="Wingdings" panose="05000000000000000000" pitchFamily="2" charset="2"/>
              <a:buChar char="Ø"/>
              <a:defRPr/>
            </a:pPr>
            <a:r>
              <a:rPr lang="en-US" sz="2600" b="1" dirty="0" smtClean="0"/>
              <a:t>The Spirit </a:t>
            </a:r>
            <a:r>
              <a:rPr lang="en-US" sz="2600" dirty="0" smtClean="0"/>
              <a:t>represents everything that is ‘super’ natural. It is from above – i.e. God, and includes God’s word and his ministrations.</a:t>
            </a:r>
          </a:p>
          <a:p>
            <a:pPr marL="633222" indent="-514350" fontAlgn="auto">
              <a:spcBef>
                <a:spcPts val="0"/>
              </a:spcBef>
              <a:spcAft>
                <a:spcPts val="0"/>
              </a:spcAft>
              <a:buClrTx/>
              <a:buFont typeface="Wingdings 2"/>
              <a:buNone/>
              <a:defRPr/>
            </a:pPr>
            <a:endParaRPr lang="en-US" sz="900" dirty="0">
              <a:solidFill>
                <a:srgbClr val="0070C0"/>
              </a:solidFill>
            </a:endParaRPr>
          </a:p>
          <a:p>
            <a:pPr marL="633222" indent="-514350" fontAlgn="auto">
              <a:spcBef>
                <a:spcPts val="0"/>
              </a:spcBef>
              <a:spcAft>
                <a:spcPts val="0"/>
              </a:spcAft>
              <a:buClrTx/>
              <a:buFont typeface="Wingdings 2"/>
              <a:buNone/>
              <a:defRPr/>
            </a:pPr>
            <a:r>
              <a:rPr lang="en-US" sz="2600" b="1" dirty="0" smtClean="0">
                <a:solidFill>
                  <a:srgbClr val="0070C0"/>
                </a:solidFill>
              </a:rPr>
              <a:t>The influence of the spirit of God is designed to lift our thinking, our minds and our vision above what they naturally default to, and to see things through God’s eyes, so that we might truly know God. </a:t>
            </a:r>
          </a:p>
          <a:p>
            <a:pPr marL="633222" indent="-514350" fontAlgn="auto">
              <a:spcBef>
                <a:spcPts val="0"/>
              </a:spcBef>
              <a:spcAft>
                <a:spcPts val="0"/>
              </a:spcAft>
              <a:buClrTx/>
              <a:buFont typeface="Wingdings 2"/>
              <a:buNone/>
              <a:defRPr/>
            </a:pPr>
            <a:endParaRPr lang="en-US" sz="900" dirty="0" smtClean="0">
              <a:solidFill>
                <a:srgbClr val="0070C0"/>
              </a:solidFill>
            </a:endParaRPr>
          </a:p>
          <a:p>
            <a:pPr marL="633222" indent="-514350" fontAlgn="auto">
              <a:spcBef>
                <a:spcPts val="0"/>
              </a:spcBef>
              <a:spcAft>
                <a:spcPts val="0"/>
              </a:spcAft>
              <a:buClrTx/>
              <a:buFont typeface="Wingdings 2"/>
              <a:buNone/>
              <a:defRPr/>
            </a:pPr>
            <a:r>
              <a:rPr lang="en-US" sz="2600" dirty="0" smtClean="0"/>
              <a:t>To enable this, God has revealed himself and his ways, that we might grasp the enormity of his power and wisdom. That God knows no limits. He does this so that we might align ourselves with God and his declared and certain purpose. Knowing God moves us to another realm of existence. </a:t>
            </a:r>
          </a:p>
          <a:p>
            <a:pPr marL="633222" indent="-514350" fontAlgn="auto">
              <a:spcBef>
                <a:spcPts val="0"/>
              </a:spcBef>
              <a:spcAft>
                <a:spcPts val="0"/>
              </a:spcAft>
              <a:buClrTx/>
              <a:buFont typeface="Wingdings 2"/>
              <a:buNone/>
              <a:defRPr/>
            </a:pPr>
            <a:endParaRPr lang="en-US" sz="900" dirty="0" smtClean="0">
              <a:solidFill>
                <a:srgbClr val="0070C0"/>
              </a:solidFill>
            </a:endParaRPr>
          </a:p>
          <a:p>
            <a:pPr marL="633222" indent="-514350" fontAlgn="auto">
              <a:spcBef>
                <a:spcPts val="0"/>
              </a:spcBef>
              <a:spcAft>
                <a:spcPts val="0"/>
              </a:spcAft>
              <a:buClrTx/>
              <a:buFont typeface="Wingdings 2"/>
              <a:buNone/>
              <a:defRPr/>
            </a:pPr>
            <a:r>
              <a:rPr lang="en-US" sz="2600" b="1" dirty="0" smtClean="0">
                <a:solidFill>
                  <a:srgbClr val="0070C0"/>
                </a:solidFill>
              </a:rPr>
              <a:t>Understanding and knowing God, and the Faith it produces in us, enables us to grasp these things, and to then see God and his ways in stark contrast to man’s limited wisdom and vision. (Read </a:t>
            </a:r>
            <a:r>
              <a:rPr lang="en-US" sz="2600" b="1" dirty="0" smtClean="0">
                <a:solidFill>
                  <a:srgbClr val="FF0000"/>
                </a:solidFill>
              </a:rPr>
              <a:t>2.Cor.4:3-4, 18</a:t>
            </a:r>
            <a:r>
              <a:rPr lang="en-US" sz="2600" b="1" dirty="0" smtClean="0">
                <a:solidFill>
                  <a:srgbClr val="0070C0"/>
                </a:solidFill>
              </a:rPr>
              <a:t>)</a:t>
            </a:r>
          </a:p>
          <a:p>
            <a:pPr marL="633222" indent="-514350" fontAlgn="auto">
              <a:spcBef>
                <a:spcPts val="0"/>
              </a:spcBef>
              <a:spcAft>
                <a:spcPts val="0"/>
              </a:spcAft>
              <a:buClrTx/>
              <a:buFont typeface="Wingdings 2"/>
              <a:buNone/>
              <a:defRPr/>
            </a:pPr>
            <a:r>
              <a:rPr lang="en-US" sz="2600" b="1" u="sng" dirty="0" smtClean="0">
                <a:solidFill>
                  <a:srgbClr val="0070C0"/>
                </a:solidFill>
              </a:rPr>
              <a:t>When we truly ‘see’ this way, we experience the sight that Faith brings</a:t>
            </a:r>
            <a:r>
              <a:rPr lang="en-US" sz="2600" b="1" dirty="0" smtClean="0">
                <a:solidFill>
                  <a:srgbClr val="0070C0"/>
                </a:solidFill>
              </a:rPr>
              <a:t>.</a:t>
            </a:r>
            <a:endParaRPr lang="en-US" sz="2600" b="1" dirty="0">
              <a:solidFill>
                <a:srgbClr val="0070C0"/>
              </a:solidFill>
            </a:endParaRPr>
          </a:p>
          <a:p>
            <a:pPr marL="633222" indent="-514350" fontAlgn="auto">
              <a:spcBef>
                <a:spcPts val="0"/>
              </a:spcBef>
              <a:spcAft>
                <a:spcPts val="0"/>
              </a:spcAft>
              <a:buClrTx/>
              <a:buFont typeface="Wingdings 2"/>
              <a:buNone/>
              <a:defRPr/>
            </a:pPr>
            <a:endParaRPr lang="en-US" sz="1000" dirty="0" smtClean="0">
              <a:solidFill>
                <a:srgbClr val="0070C0"/>
              </a:solidFill>
            </a:endParaRPr>
          </a:p>
          <a:p>
            <a:pPr marL="633222" indent="-514350" fontAlgn="auto">
              <a:spcBef>
                <a:spcPts val="0"/>
              </a:spcBef>
              <a:spcAft>
                <a:spcPts val="0"/>
              </a:spcAft>
              <a:buClrTx/>
              <a:buFont typeface="Wingdings 2"/>
              <a:buNone/>
              <a:defRPr/>
            </a:pPr>
            <a:r>
              <a:rPr lang="en-US" sz="2300" dirty="0" smtClean="0">
                <a:solidFill>
                  <a:srgbClr val="0070C0"/>
                </a:solidFill>
              </a:rPr>
              <a:t>We will explore these ideas further in the next study. </a:t>
            </a:r>
            <a:endParaRPr lang="en-US" sz="2300" dirty="0" smtClean="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75028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dirty="0" smtClean="0">
                <a:solidFill>
                  <a:schemeClr val="accent1">
                    <a:satMod val="150000"/>
                  </a:schemeClr>
                </a:solidFill>
              </a:rPr>
              <a:t>The Spirit at Work – The Overview.</a:t>
            </a:r>
            <a:endParaRPr lang="en-US" dirty="0">
              <a:solidFill>
                <a:srgbClr val="FF0000"/>
              </a:solidFill>
            </a:endParaRPr>
          </a:p>
        </p:txBody>
      </p:sp>
      <p:sp>
        <p:nvSpPr>
          <p:cNvPr id="6" name="Chevron 5"/>
          <p:cNvSpPr/>
          <p:nvPr/>
        </p:nvSpPr>
        <p:spPr>
          <a:xfrm rot="5400000">
            <a:off x="3816350" y="944563"/>
            <a:ext cx="935037" cy="3024188"/>
          </a:xfrm>
          <a:prstGeom prst="chevron">
            <a:avLst>
              <a:gd name="adj" fmla="val 60151"/>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black"/>
              </a:solidFill>
            </a:endParaRPr>
          </a:p>
        </p:txBody>
      </p:sp>
      <p:sp>
        <p:nvSpPr>
          <p:cNvPr id="13" name="TextBox 12"/>
          <p:cNvSpPr txBox="1"/>
          <p:nvPr/>
        </p:nvSpPr>
        <p:spPr>
          <a:xfrm rot="5400000">
            <a:off x="3976191" y="496417"/>
            <a:ext cx="615553" cy="3024336"/>
          </a:xfrm>
          <a:prstGeom prst="rect">
            <a:avLst/>
          </a:prstGeom>
          <a:noFill/>
        </p:spPr>
        <p:txBody>
          <a:bodyPr vert="vert270" anchor="ctr" anchorCtr="1">
            <a:spAutoFit/>
          </a:bodyPr>
          <a:lstStyle/>
          <a:p>
            <a:pPr fontAlgn="auto">
              <a:spcBef>
                <a:spcPts val="0"/>
              </a:spcBef>
              <a:spcAft>
                <a:spcPts val="0"/>
              </a:spcAft>
              <a:defRPr/>
            </a:pPr>
            <a:r>
              <a:rPr lang="en-AU" sz="2800" b="1" dirty="0">
                <a:solidFill>
                  <a:srgbClr val="0070C0"/>
                </a:solidFill>
                <a:latin typeface="Corbel"/>
                <a:cs typeface="+mn-cs"/>
              </a:rPr>
              <a:t>WORD</a:t>
            </a:r>
          </a:p>
        </p:txBody>
      </p:sp>
      <p:cxnSp>
        <p:nvCxnSpPr>
          <p:cNvPr id="16" name="Straight Connector 15"/>
          <p:cNvCxnSpPr/>
          <p:nvPr/>
        </p:nvCxnSpPr>
        <p:spPr>
          <a:xfrm flipV="1">
            <a:off x="5867400" y="1412875"/>
            <a:ext cx="0" cy="544512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Chevron 16"/>
          <p:cNvSpPr/>
          <p:nvPr/>
        </p:nvSpPr>
        <p:spPr>
          <a:xfrm rot="5400000">
            <a:off x="3815556" y="2456657"/>
            <a:ext cx="936625" cy="3024188"/>
          </a:xfrm>
          <a:prstGeom prst="chevron">
            <a:avLst>
              <a:gd name="adj" fmla="val 60151"/>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black"/>
              </a:solidFill>
            </a:endParaRPr>
          </a:p>
        </p:txBody>
      </p:sp>
      <p:sp>
        <p:nvSpPr>
          <p:cNvPr id="19" name="Chevron 18"/>
          <p:cNvSpPr/>
          <p:nvPr/>
        </p:nvSpPr>
        <p:spPr>
          <a:xfrm rot="5400000">
            <a:off x="3815556" y="3969544"/>
            <a:ext cx="936625" cy="3024188"/>
          </a:xfrm>
          <a:prstGeom prst="chevron">
            <a:avLst>
              <a:gd name="adj" fmla="val 60151"/>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black"/>
              </a:solidFill>
            </a:endParaRPr>
          </a:p>
        </p:txBody>
      </p:sp>
      <p:sp>
        <p:nvSpPr>
          <p:cNvPr id="21" name="TextBox 20"/>
          <p:cNvSpPr txBox="1"/>
          <p:nvPr/>
        </p:nvSpPr>
        <p:spPr>
          <a:xfrm rot="5400000">
            <a:off x="3976191" y="2008585"/>
            <a:ext cx="615553" cy="3024336"/>
          </a:xfrm>
          <a:prstGeom prst="rect">
            <a:avLst/>
          </a:prstGeom>
          <a:noFill/>
        </p:spPr>
        <p:txBody>
          <a:bodyPr vert="vert270" anchor="ctr" anchorCtr="1">
            <a:spAutoFit/>
          </a:bodyPr>
          <a:lstStyle/>
          <a:p>
            <a:pPr fontAlgn="auto">
              <a:spcBef>
                <a:spcPts val="0"/>
              </a:spcBef>
              <a:spcAft>
                <a:spcPts val="0"/>
              </a:spcAft>
              <a:defRPr/>
            </a:pPr>
            <a:r>
              <a:rPr lang="en-AU" sz="2800" b="1" dirty="0">
                <a:solidFill>
                  <a:srgbClr val="0070C0"/>
                </a:solidFill>
                <a:latin typeface="Corbel"/>
                <a:cs typeface="+mn-cs"/>
              </a:rPr>
              <a:t>FAITH</a:t>
            </a:r>
          </a:p>
        </p:txBody>
      </p:sp>
      <p:sp>
        <p:nvSpPr>
          <p:cNvPr id="23" name="TextBox 22"/>
          <p:cNvSpPr txBox="1"/>
          <p:nvPr/>
        </p:nvSpPr>
        <p:spPr>
          <a:xfrm rot="5400000">
            <a:off x="3976191" y="3520753"/>
            <a:ext cx="615553" cy="3024336"/>
          </a:xfrm>
          <a:prstGeom prst="rect">
            <a:avLst/>
          </a:prstGeom>
          <a:noFill/>
        </p:spPr>
        <p:txBody>
          <a:bodyPr vert="vert270" anchor="ctr" anchorCtr="1">
            <a:spAutoFit/>
          </a:bodyPr>
          <a:lstStyle/>
          <a:p>
            <a:pPr fontAlgn="auto">
              <a:spcBef>
                <a:spcPts val="0"/>
              </a:spcBef>
              <a:spcAft>
                <a:spcPts val="0"/>
              </a:spcAft>
              <a:defRPr/>
            </a:pPr>
            <a:r>
              <a:rPr lang="en-AU" sz="2800" b="1" dirty="0">
                <a:solidFill>
                  <a:srgbClr val="0070C0"/>
                </a:solidFill>
                <a:latin typeface="Corbel"/>
                <a:cs typeface="+mn-cs"/>
              </a:rPr>
              <a:t>NEW LIFE</a:t>
            </a:r>
          </a:p>
        </p:txBody>
      </p:sp>
      <p:sp>
        <p:nvSpPr>
          <p:cNvPr id="24" name="TextBox 23"/>
          <p:cNvSpPr txBox="1"/>
          <p:nvPr/>
        </p:nvSpPr>
        <p:spPr>
          <a:xfrm rot="5400000">
            <a:off x="3976191" y="4888905"/>
            <a:ext cx="615553" cy="3024336"/>
          </a:xfrm>
          <a:prstGeom prst="rect">
            <a:avLst/>
          </a:prstGeom>
          <a:noFill/>
        </p:spPr>
        <p:txBody>
          <a:bodyPr vert="vert270" anchor="ctr" anchorCtr="1">
            <a:spAutoFit/>
          </a:bodyPr>
          <a:lstStyle/>
          <a:p>
            <a:pPr fontAlgn="auto">
              <a:spcBef>
                <a:spcPts val="0"/>
              </a:spcBef>
              <a:spcAft>
                <a:spcPts val="0"/>
              </a:spcAft>
              <a:defRPr/>
            </a:pPr>
            <a:r>
              <a:rPr lang="en-AU" sz="2800" b="1" dirty="0">
                <a:solidFill>
                  <a:srgbClr val="0070C0"/>
                </a:solidFill>
                <a:latin typeface="Corbel"/>
                <a:cs typeface="+mn-cs"/>
              </a:rPr>
              <a:t>IMMORTALITY</a:t>
            </a:r>
          </a:p>
        </p:txBody>
      </p:sp>
      <p:sp>
        <p:nvSpPr>
          <p:cNvPr id="25" name="TextBox 24"/>
          <p:cNvSpPr txBox="1">
            <a:spLocks noChangeArrowheads="1"/>
          </p:cNvSpPr>
          <p:nvPr/>
        </p:nvSpPr>
        <p:spPr bwMode="auto">
          <a:xfrm>
            <a:off x="5795963" y="1557338"/>
            <a:ext cx="334803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2000" b="1" dirty="0">
                <a:solidFill>
                  <a:prstClr val="black"/>
                </a:solidFill>
              </a:rPr>
              <a:t>The Word of God gives us Knowledge of God, </a:t>
            </a:r>
            <a:r>
              <a:rPr lang="en-AU" sz="2000" b="1" dirty="0" smtClean="0">
                <a:solidFill>
                  <a:prstClr val="black"/>
                </a:solidFill>
              </a:rPr>
              <a:t>i.e. </a:t>
            </a:r>
            <a:r>
              <a:rPr lang="en-AU" sz="2000" b="1" dirty="0">
                <a:solidFill>
                  <a:prstClr val="black"/>
                </a:solidFill>
              </a:rPr>
              <a:t>of His Will &amp; of His Purpose</a:t>
            </a:r>
          </a:p>
        </p:txBody>
      </p:sp>
      <p:sp>
        <p:nvSpPr>
          <p:cNvPr id="27" name="TextBox 26"/>
          <p:cNvSpPr txBox="1">
            <a:spLocks noChangeArrowheads="1"/>
          </p:cNvSpPr>
          <p:nvPr/>
        </p:nvSpPr>
        <p:spPr bwMode="auto">
          <a:xfrm>
            <a:off x="5795963" y="4149725"/>
            <a:ext cx="334803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2000" b="1" dirty="0">
                <a:solidFill>
                  <a:prstClr val="black"/>
                </a:solidFill>
              </a:rPr>
              <a:t>Knowledge &amp; Faith work in us to change our thinking &amp; behaviour, to be like Christ’s</a:t>
            </a:r>
          </a:p>
        </p:txBody>
      </p:sp>
      <p:sp>
        <p:nvSpPr>
          <p:cNvPr id="28" name="TextBox 27"/>
          <p:cNvSpPr txBox="1">
            <a:spLocks noChangeArrowheads="1"/>
          </p:cNvSpPr>
          <p:nvPr/>
        </p:nvSpPr>
        <p:spPr bwMode="auto">
          <a:xfrm>
            <a:off x="5795963" y="5534025"/>
            <a:ext cx="33480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2000" b="1" dirty="0">
                <a:solidFill>
                  <a:prstClr val="black"/>
                </a:solidFill>
              </a:rPr>
              <a:t>Body is changed to be like Christ’s. Sharers in Divine Nature </a:t>
            </a:r>
            <a:r>
              <a:rPr lang="en-AU" b="1" dirty="0">
                <a:solidFill>
                  <a:srgbClr val="FF0000"/>
                </a:solidFill>
              </a:rPr>
              <a:t>2.Pet.1:4</a:t>
            </a:r>
            <a:r>
              <a:rPr lang="en-AU" sz="2000" b="1" dirty="0">
                <a:solidFill>
                  <a:prstClr val="black"/>
                </a:solidFill>
              </a:rPr>
              <a:t>. We are fully children of God </a:t>
            </a:r>
            <a:r>
              <a:rPr lang="en-AU" b="1" dirty="0">
                <a:solidFill>
                  <a:srgbClr val="FF0000"/>
                </a:solidFill>
              </a:rPr>
              <a:t>Lk.20:36</a:t>
            </a:r>
          </a:p>
        </p:txBody>
      </p:sp>
      <p:sp>
        <p:nvSpPr>
          <p:cNvPr id="29" name="TextBox 28"/>
          <p:cNvSpPr txBox="1">
            <a:spLocks noChangeArrowheads="1"/>
          </p:cNvSpPr>
          <p:nvPr/>
        </p:nvSpPr>
        <p:spPr bwMode="auto">
          <a:xfrm>
            <a:off x="5795963" y="2781300"/>
            <a:ext cx="33480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sz="2000" b="1" dirty="0">
                <a:solidFill>
                  <a:prstClr val="black"/>
                </a:solidFill>
              </a:rPr>
              <a:t>After hearing the gospel, &amp; having been Fully Persuaded by the Word, we believe God</a:t>
            </a:r>
          </a:p>
        </p:txBody>
      </p:sp>
      <p:sp>
        <p:nvSpPr>
          <p:cNvPr id="30" name="Striped Right Arrow 29"/>
          <p:cNvSpPr/>
          <p:nvPr/>
        </p:nvSpPr>
        <p:spPr>
          <a:xfrm rot="5400000">
            <a:off x="-1153319" y="3609182"/>
            <a:ext cx="4897437" cy="1079500"/>
          </a:xfrm>
          <a:prstGeom prst="stripedRightArrow">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dirty="0">
              <a:solidFill>
                <a:prstClr val="white"/>
              </a:solidFill>
            </a:endParaRPr>
          </a:p>
        </p:txBody>
      </p:sp>
      <p:sp>
        <p:nvSpPr>
          <p:cNvPr id="31" name="TextBox 30"/>
          <p:cNvSpPr txBox="1">
            <a:spLocks noChangeArrowheads="1"/>
          </p:cNvSpPr>
          <p:nvPr/>
        </p:nvSpPr>
        <p:spPr bwMode="auto">
          <a:xfrm>
            <a:off x="1116013" y="2060575"/>
            <a:ext cx="360362"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AU" b="1" dirty="0">
                <a:solidFill>
                  <a:prstClr val="black"/>
                </a:solidFill>
                <a:latin typeface="Arial Narrow" pitchFamily="34" charset="0"/>
              </a:rPr>
              <a:t>BORN </a:t>
            </a:r>
          </a:p>
          <a:p>
            <a:pPr algn="ctr"/>
            <a:endParaRPr lang="en-AU" b="1" dirty="0">
              <a:solidFill>
                <a:prstClr val="black"/>
              </a:solidFill>
              <a:latin typeface="Arial Narrow" pitchFamily="34" charset="0"/>
            </a:endParaRPr>
          </a:p>
          <a:p>
            <a:pPr algn="ctr"/>
            <a:r>
              <a:rPr lang="en-AU" b="1" dirty="0">
                <a:solidFill>
                  <a:prstClr val="black"/>
                </a:solidFill>
                <a:latin typeface="Arial Narrow" pitchFamily="34" charset="0"/>
              </a:rPr>
              <a:t>OF </a:t>
            </a:r>
          </a:p>
          <a:p>
            <a:pPr algn="ctr"/>
            <a:endParaRPr lang="en-AU" b="1" dirty="0">
              <a:solidFill>
                <a:prstClr val="black"/>
              </a:solidFill>
              <a:latin typeface="Arial Narrow" pitchFamily="34" charset="0"/>
            </a:endParaRPr>
          </a:p>
          <a:p>
            <a:pPr algn="ctr"/>
            <a:r>
              <a:rPr lang="en-AU" b="1" dirty="0">
                <a:solidFill>
                  <a:prstClr val="black"/>
                </a:solidFill>
                <a:latin typeface="Arial Narrow" pitchFamily="34" charset="0"/>
              </a:rPr>
              <a:t>SPIRI</a:t>
            </a:r>
          </a:p>
          <a:p>
            <a:pPr algn="ctr"/>
            <a:r>
              <a:rPr lang="en-AU" b="1" dirty="0">
                <a:solidFill>
                  <a:prstClr val="black"/>
                </a:solidFill>
                <a:latin typeface="Arial Narrow" pitchFamily="34" charset="0"/>
              </a:rPr>
              <a:t>T</a:t>
            </a:r>
          </a:p>
        </p:txBody>
      </p:sp>
      <p:cxnSp>
        <p:nvCxnSpPr>
          <p:cNvPr id="34" name="Straight Connector 33"/>
          <p:cNvCxnSpPr/>
          <p:nvPr/>
        </p:nvCxnSpPr>
        <p:spPr>
          <a:xfrm flipV="1">
            <a:off x="2700338" y="1412875"/>
            <a:ext cx="0" cy="544512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5411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9" grpId="0" animBg="1"/>
      <p:bldP spid="25" grpId="0"/>
      <p:bldP spid="27" grpId="0"/>
      <p:bldP spid="28" grpId="0"/>
      <p:bldP spid="29" grpId="0"/>
      <p:bldP spid="31"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74255"/>
            <a:ext cx="9144000" cy="5373216"/>
          </a:xfrm>
        </p:spPr>
        <p:txBody>
          <a:bodyPr rtlCol="0">
            <a:normAutofit/>
          </a:bodyPr>
          <a:lstStyle/>
          <a:p>
            <a:pPr marL="118872" indent="0" fontAlgn="auto">
              <a:spcBef>
                <a:spcPts val="0"/>
              </a:spcBef>
              <a:spcAft>
                <a:spcPts val="0"/>
              </a:spcAft>
              <a:buClrTx/>
              <a:buNone/>
              <a:defRPr/>
            </a:pPr>
            <a:r>
              <a:rPr lang="en-US" sz="2200" dirty="0" smtClean="0">
                <a:solidFill>
                  <a:srgbClr val="0070C0"/>
                </a:solidFill>
              </a:rPr>
              <a:t>To be born of the spirit is to become joined to God, so that God becomes our Father. </a:t>
            </a:r>
            <a:r>
              <a:rPr lang="en-US" sz="2200" b="1" dirty="0" smtClean="0">
                <a:solidFill>
                  <a:srgbClr val="0070C0"/>
                </a:solidFill>
              </a:rPr>
              <a:t>Therefore, like the Son, we seek only to do God’s will, and to see the world and life through God’s eyes</a:t>
            </a:r>
            <a:r>
              <a:rPr lang="en-US" sz="2200" dirty="0" smtClean="0">
                <a:solidFill>
                  <a:srgbClr val="0070C0"/>
                </a:solidFill>
              </a:rPr>
              <a:t>. </a:t>
            </a:r>
          </a:p>
          <a:p>
            <a:pPr marL="118872" indent="0" fontAlgn="auto">
              <a:spcBef>
                <a:spcPts val="0"/>
              </a:spcBef>
              <a:spcAft>
                <a:spcPts val="0"/>
              </a:spcAft>
              <a:buClrTx/>
              <a:buNone/>
              <a:defRPr/>
            </a:pPr>
            <a:r>
              <a:rPr lang="en-US" sz="2200" dirty="0" smtClean="0">
                <a:solidFill>
                  <a:srgbClr val="0070C0"/>
                </a:solidFill>
              </a:rPr>
              <a:t>God’s way of thinking is different to man’s.</a:t>
            </a:r>
          </a:p>
          <a:p>
            <a:pPr marL="118872" indent="0" fontAlgn="auto">
              <a:spcBef>
                <a:spcPts val="0"/>
              </a:spcBef>
              <a:spcAft>
                <a:spcPts val="0"/>
              </a:spcAft>
              <a:buClrTx/>
              <a:buNone/>
              <a:defRPr/>
            </a:pPr>
            <a:endParaRPr lang="en-US" sz="800" dirty="0">
              <a:solidFill>
                <a:srgbClr val="0070C0"/>
              </a:solidFill>
            </a:endParaRPr>
          </a:p>
          <a:p>
            <a:pPr marL="118872" indent="0" fontAlgn="auto">
              <a:spcBef>
                <a:spcPts val="0"/>
              </a:spcBef>
              <a:spcAft>
                <a:spcPts val="0"/>
              </a:spcAft>
              <a:buClrTx/>
              <a:buNone/>
              <a:defRPr/>
            </a:pPr>
            <a:r>
              <a:rPr lang="en-US" sz="2200" dirty="0" smtClean="0">
                <a:solidFill>
                  <a:srgbClr val="0070C0"/>
                </a:solidFill>
              </a:rPr>
              <a:t>Consider this example, when the Samaritans would not receive Jesus -</a:t>
            </a:r>
          </a:p>
          <a:p>
            <a:pPr marL="118872" indent="0" fontAlgn="auto">
              <a:spcBef>
                <a:spcPts val="0"/>
              </a:spcBef>
              <a:spcAft>
                <a:spcPts val="0"/>
              </a:spcAft>
              <a:buClrTx/>
              <a:buNone/>
              <a:defRPr/>
            </a:pPr>
            <a:endParaRPr lang="en-US" sz="800" b="1" dirty="0">
              <a:solidFill>
                <a:srgbClr val="FF0000"/>
              </a:solidFill>
            </a:endParaRPr>
          </a:p>
          <a:p>
            <a:pPr marL="118872" indent="0" fontAlgn="auto">
              <a:spcBef>
                <a:spcPts val="0"/>
              </a:spcBef>
              <a:spcAft>
                <a:spcPts val="0"/>
              </a:spcAft>
              <a:buClrTx/>
              <a:buNone/>
              <a:defRPr/>
            </a:pPr>
            <a:r>
              <a:rPr lang="en-US" sz="2200" b="1" dirty="0" smtClean="0">
                <a:solidFill>
                  <a:srgbClr val="FF0000"/>
                </a:solidFill>
              </a:rPr>
              <a:t>Luke 9:51-56</a:t>
            </a:r>
          </a:p>
          <a:p>
            <a:pPr marL="118872" indent="0" fontAlgn="auto">
              <a:spcBef>
                <a:spcPts val="0"/>
              </a:spcBef>
              <a:spcAft>
                <a:spcPts val="0"/>
              </a:spcAft>
              <a:buClrTx/>
              <a:buNone/>
              <a:defRPr/>
            </a:pPr>
            <a:endParaRPr lang="en-US" sz="800" dirty="0" smtClean="0"/>
          </a:p>
          <a:p>
            <a:pPr marL="118872" indent="0" fontAlgn="auto">
              <a:spcBef>
                <a:spcPts val="0"/>
              </a:spcBef>
              <a:spcAft>
                <a:spcPts val="0"/>
              </a:spcAft>
              <a:buClrTx/>
              <a:buNone/>
              <a:defRPr/>
            </a:pPr>
            <a:r>
              <a:rPr lang="en-US" sz="2200" dirty="0" smtClean="0"/>
              <a:t>And </a:t>
            </a:r>
            <a:r>
              <a:rPr lang="en-US" sz="2200" dirty="0"/>
              <a:t>when his disciples James and John saw this, they said, </a:t>
            </a:r>
            <a:r>
              <a:rPr lang="en-US" sz="2200" b="1" dirty="0"/>
              <a:t>Lord, wilt thou that we command fire to come down from heaven, and consume them, even as Elias did</a:t>
            </a:r>
            <a:r>
              <a:rPr lang="en-US" sz="2200" dirty="0"/>
              <a:t>? </a:t>
            </a:r>
            <a:endParaRPr lang="en-US" sz="2200" dirty="0" smtClean="0"/>
          </a:p>
          <a:p>
            <a:pPr marL="118872" indent="0" fontAlgn="auto">
              <a:spcBef>
                <a:spcPts val="0"/>
              </a:spcBef>
              <a:spcAft>
                <a:spcPts val="0"/>
              </a:spcAft>
              <a:buClrTx/>
              <a:buNone/>
              <a:defRPr/>
            </a:pPr>
            <a:r>
              <a:rPr lang="en-US" sz="2200" b="1" dirty="0" smtClean="0"/>
              <a:t>But </a:t>
            </a:r>
            <a:r>
              <a:rPr lang="en-US" sz="2200" b="1" dirty="0"/>
              <a:t>he turned, and rebuked them, and said</a:t>
            </a:r>
            <a:r>
              <a:rPr lang="en-US" sz="2200" dirty="0"/>
              <a:t>, </a:t>
            </a:r>
            <a:r>
              <a:rPr lang="en-US" sz="2400" b="1" u="sng" dirty="0">
                <a:solidFill>
                  <a:srgbClr val="0070C0"/>
                </a:solidFill>
              </a:rPr>
              <a:t>Ye know not what manner of spirit ye are of</a:t>
            </a:r>
            <a:r>
              <a:rPr lang="en-US" sz="2000" dirty="0"/>
              <a:t>. </a:t>
            </a:r>
            <a:endParaRPr lang="en-US" sz="2000" dirty="0" smtClean="0"/>
          </a:p>
          <a:p>
            <a:pPr marL="118872" indent="0" fontAlgn="auto">
              <a:spcBef>
                <a:spcPts val="0"/>
              </a:spcBef>
              <a:spcAft>
                <a:spcPts val="0"/>
              </a:spcAft>
              <a:buClrTx/>
              <a:buNone/>
              <a:defRPr/>
            </a:pPr>
            <a:r>
              <a:rPr lang="en-US" sz="2400" b="1" u="sng" dirty="0" smtClean="0"/>
              <a:t>For </a:t>
            </a:r>
            <a:r>
              <a:rPr lang="en-US" sz="2400" b="1" u="sng" dirty="0"/>
              <a:t>the Son of man is not come to destroy men's lives</a:t>
            </a:r>
            <a:r>
              <a:rPr lang="en-US" sz="2400" dirty="0"/>
              <a:t>, </a:t>
            </a:r>
            <a:r>
              <a:rPr lang="en-US" sz="2400" b="1" u="sng" dirty="0"/>
              <a:t>but to save them</a:t>
            </a:r>
            <a:r>
              <a:rPr lang="en-US" sz="2400" dirty="0"/>
              <a:t>. </a:t>
            </a:r>
            <a:r>
              <a:rPr lang="en-US" sz="2200" dirty="0"/>
              <a:t>And they went to another village</a:t>
            </a:r>
            <a:r>
              <a:rPr lang="en-US" sz="2400" dirty="0"/>
              <a:t>. </a:t>
            </a:r>
          </a:p>
        </p:txBody>
      </p:sp>
      <p:sp>
        <p:nvSpPr>
          <p:cNvPr id="5"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What Spirit are we (born) of ?</a:t>
            </a:r>
            <a:endParaRPr lang="en-US" dirty="0">
              <a:solidFill>
                <a:schemeClr val="accent1">
                  <a:satMod val="150000"/>
                </a:schemeClr>
              </a:solidFill>
            </a:endParaRPr>
          </a:p>
        </p:txBody>
      </p:sp>
    </p:spTree>
    <p:extLst>
      <p:ext uri="{BB962C8B-B14F-4D97-AF65-F5344CB8AC3E}">
        <p14:creationId xmlns:p14="http://schemas.microsoft.com/office/powerpoint/2010/main" val="2473481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Summary - Study 4</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85000" lnSpcReduction="20000"/>
          </a:bodyPr>
          <a:lstStyle/>
          <a:p>
            <a:pPr marL="633222" indent="-514350" fontAlgn="auto">
              <a:spcBef>
                <a:spcPts val="0"/>
              </a:spcBef>
              <a:spcAft>
                <a:spcPts val="0"/>
              </a:spcAft>
              <a:buClrTx/>
              <a:buFont typeface="Wingdings 2"/>
              <a:buNone/>
              <a:defRPr/>
            </a:pPr>
            <a:r>
              <a:rPr lang="en-US" sz="2600" dirty="0" smtClean="0">
                <a:solidFill>
                  <a:srgbClr val="0070C0"/>
                </a:solidFill>
              </a:rPr>
              <a:t>We have considered the clear and powerful testimony of word of God, and seen that God’s Spirit must dwell in us. </a:t>
            </a:r>
          </a:p>
          <a:p>
            <a:pPr marL="633222" indent="-514350" fontAlgn="auto">
              <a:spcBef>
                <a:spcPts val="0"/>
              </a:spcBef>
              <a:spcAft>
                <a:spcPts val="0"/>
              </a:spcAft>
              <a:buClrTx/>
              <a:buFont typeface="Wingdings 2"/>
              <a:buNone/>
              <a:defRPr/>
            </a:pPr>
            <a:endParaRPr lang="en-US" sz="200" dirty="0" smtClean="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God’s Spirit was and is in Christ in all fullness. </a:t>
            </a:r>
          </a:p>
          <a:p>
            <a:pPr marL="633222" indent="-514350" fontAlgn="auto">
              <a:spcBef>
                <a:spcPts val="0"/>
              </a:spcBef>
              <a:spcAft>
                <a:spcPts val="0"/>
              </a:spcAft>
              <a:buClrTx/>
              <a:buFont typeface="Wingdings 2"/>
              <a:buNone/>
              <a:defRPr/>
            </a:pPr>
            <a:endParaRPr lang="en-US" sz="200" dirty="0" smtClean="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We are in Christ, having been born again to a newness of life, which is a life founded upon different principles to mortal-physical life.</a:t>
            </a:r>
          </a:p>
          <a:p>
            <a:pPr marL="633222" indent="-514350" fontAlgn="auto">
              <a:spcBef>
                <a:spcPts val="0"/>
              </a:spcBef>
              <a:spcAft>
                <a:spcPts val="0"/>
              </a:spcAft>
              <a:buClrTx/>
              <a:buFont typeface="Wingdings 2"/>
              <a:buNone/>
              <a:defRPr/>
            </a:pPr>
            <a:endParaRPr lang="en-US" sz="200" dirty="0" smtClean="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Therefore, God’s spirit = Christ’s spirit should and must be in us.</a:t>
            </a:r>
          </a:p>
          <a:p>
            <a:pPr marL="633222" indent="-514350" fontAlgn="auto">
              <a:spcBef>
                <a:spcPts val="0"/>
              </a:spcBef>
              <a:spcAft>
                <a:spcPts val="0"/>
              </a:spcAft>
              <a:buClrTx/>
              <a:buFont typeface="Wingdings 2"/>
              <a:buNone/>
              <a:defRPr/>
            </a:pPr>
            <a:endParaRPr lang="en-US" sz="900" dirty="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Remember Paul’s counsel to us -</a:t>
            </a:r>
          </a:p>
          <a:p>
            <a:pPr marL="633222" indent="-514350" fontAlgn="auto">
              <a:spcBef>
                <a:spcPts val="0"/>
              </a:spcBef>
              <a:spcAft>
                <a:spcPts val="0"/>
              </a:spcAft>
              <a:buClrTx/>
              <a:buFont typeface="Wingdings 2"/>
              <a:buNone/>
              <a:defRPr/>
            </a:pPr>
            <a:endParaRPr lang="en-US" sz="800" dirty="0"/>
          </a:p>
          <a:p>
            <a:pPr marL="633222" indent="-514350" fontAlgn="auto">
              <a:spcBef>
                <a:spcPts val="0"/>
              </a:spcBef>
              <a:spcAft>
                <a:spcPts val="0"/>
              </a:spcAft>
              <a:buClrTx/>
              <a:buFont typeface="Wingdings 2"/>
              <a:buNone/>
              <a:defRPr/>
            </a:pPr>
            <a:r>
              <a:rPr lang="en-US" sz="2400" b="1" dirty="0" smtClean="0">
                <a:solidFill>
                  <a:srgbClr val="FF0000"/>
                </a:solidFill>
              </a:rPr>
              <a:t>Rom.8:9-10</a:t>
            </a:r>
            <a:endParaRPr lang="en-US" sz="900" b="1" u="sng" dirty="0" smtClean="0"/>
          </a:p>
          <a:p>
            <a:pPr marL="633222" indent="-514350" fontAlgn="auto">
              <a:spcBef>
                <a:spcPts val="0"/>
              </a:spcBef>
              <a:spcAft>
                <a:spcPts val="0"/>
              </a:spcAft>
              <a:buClrTx/>
              <a:buFont typeface="Wingdings 2"/>
              <a:buNone/>
              <a:defRPr/>
            </a:pPr>
            <a:r>
              <a:rPr lang="en-US" sz="2800" b="1" u="sng" dirty="0" smtClean="0"/>
              <a:t>But ye are not in the flesh</a:t>
            </a:r>
            <a:r>
              <a:rPr lang="en-US" sz="2800" u="sng" dirty="0" smtClean="0"/>
              <a:t>, </a:t>
            </a:r>
            <a:r>
              <a:rPr lang="en-US" sz="2800" b="1" u="sng" dirty="0" smtClean="0"/>
              <a:t>but</a:t>
            </a:r>
            <a:r>
              <a:rPr lang="en-US" sz="2800" u="sng" dirty="0" smtClean="0"/>
              <a:t> </a:t>
            </a:r>
            <a:r>
              <a:rPr lang="en-US" sz="2800" b="1" u="sng" dirty="0" smtClean="0"/>
              <a:t>in the </a:t>
            </a:r>
            <a:r>
              <a:rPr lang="en-US" sz="2800" b="1" u="sng" dirty="0" smtClean="0">
                <a:solidFill>
                  <a:srgbClr val="0070C0"/>
                </a:solidFill>
              </a:rPr>
              <a:t>spirit</a:t>
            </a:r>
            <a:r>
              <a:rPr lang="en-US" sz="2800" u="sng" dirty="0" smtClean="0"/>
              <a:t>, </a:t>
            </a:r>
            <a:r>
              <a:rPr lang="en-US" sz="2800" b="1" u="sng" dirty="0" smtClean="0"/>
              <a:t>if so </a:t>
            </a:r>
            <a:r>
              <a:rPr lang="en-US" sz="2800" b="1" u="sng" dirty="0" smtClean="0">
                <a:solidFill>
                  <a:srgbClr val="0070C0"/>
                </a:solidFill>
              </a:rPr>
              <a:t>that the spirit of God dwell in  you</a:t>
            </a:r>
            <a:r>
              <a:rPr lang="en-US" sz="2800" dirty="0" smtClean="0"/>
              <a:t>. </a:t>
            </a:r>
          </a:p>
          <a:p>
            <a:pPr marL="633222" indent="-514350" fontAlgn="auto">
              <a:spcBef>
                <a:spcPts val="0"/>
              </a:spcBef>
              <a:spcAft>
                <a:spcPts val="0"/>
              </a:spcAft>
              <a:buClrTx/>
              <a:buFont typeface="Wingdings 2"/>
              <a:buNone/>
              <a:defRPr/>
            </a:pPr>
            <a:r>
              <a:rPr lang="en-US" sz="2800" b="1" u="sng" dirty="0" smtClean="0"/>
              <a:t>Now if any man have not </a:t>
            </a:r>
            <a:r>
              <a:rPr lang="en-US" sz="2800" b="1" u="sng" dirty="0" smtClean="0">
                <a:solidFill>
                  <a:srgbClr val="0070C0"/>
                </a:solidFill>
              </a:rPr>
              <a:t>the Spirit of Christ</a:t>
            </a:r>
            <a:r>
              <a:rPr lang="en-US" sz="2800" b="1" u="sng" dirty="0" smtClean="0"/>
              <a:t>, he is none of his</a:t>
            </a:r>
            <a:r>
              <a:rPr lang="en-US" sz="2800" u="sng" dirty="0" smtClean="0"/>
              <a:t>. </a:t>
            </a:r>
          </a:p>
          <a:p>
            <a:pPr marL="633222" indent="-514350" fontAlgn="auto">
              <a:spcBef>
                <a:spcPts val="0"/>
              </a:spcBef>
              <a:spcAft>
                <a:spcPts val="0"/>
              </a:spcAft>
              <a:buClrTx/>
              <a:buFont typeface="Wingdings 2"/>
              <a:buNone/>
              <a:defRPr/>
            </a:pPr>
            <a:r>
              <a:rPr lang="en-US" sz="2400" b="1" dirty="0" smtClean="0">
                <a:solidFill>
                  <a:srgbClr val="0070C0"/>
                </a:solidFill>
              </a:rPr>
              <a:t>And if Christ be in  </a:t>
            </a:r>
            <a:r>
              <a:rPr lang="en-US" sz="2400" b="1" dirty="0" smtClean="0"/>
              <a:t>you, the body is dead because of sin; but the </a:t>
            </a:r>
            <a:r>
              <a:rPr lang="en-US" sz="2400" b="1" dirty="0" smtClean="0">
                <a:solidFill>
                  <a:srgbClr val="0070C0"/>
                </a:solidFill>
              </a:rPr>
              <a:t>Spirit</a:t>
            </a:r>
            <a:r>
              <a:rPr lang="en-US" sz="2400" b="1" dirty="0" smtClean="0"/>
              <a:t> is life because of righteousness</a:t>
            </a:r>
            <a:r>
              <a:rPr lang="en-US" sz="2400" dirty="0" smtClean="0"/>
              <a:t>.”</a:t>
            </a:r>
          </a:p>
          <a:p>
            <a:pPr marL="633222" indent="-514350" fontAlgn="auto">
              <a:spcBef>
                <a:spcPts val="0"/>
              </a:spcBef>
              <a:spcAft>
                <a:spcPts val="0"/>
              </a:spcAft>
              <a:buClrTx/>
              <a:buFont typeface="Wingdings 2"/>
              <a:buNone/>
              <a:defRPr/>
            </a:pPr>
            <a:endParaRPr lang="en-US" sz="1200" dirty="0" smtClean="0">
              <a:solidFill>
                <a:srgbClr val="FF0000"/>
              </a:solidFill>
            </a:endParaRPr>
          </a:p>
          <a:p>
            <a:pPr marL="633222" indent="-514350" fontAlgn="auto">
              <a:spcBef>
                <a:spcPts val="0"/>
              </a:spcBef>
              <a:spcAft>
                <a:spcPts val="0"/>
              </a:spcAft>
              <a:buClrTx/>
              <a:buFont typeface="Wingdings 2"/>
              <a:buNone/>
              <a:defRPr/>
            </a:pPr>
            <a:r>
              <a:rPr lang="en-US" b="1" dirty="0" smtClean="0">
                <a:solidFill>
                  <a:schemeClr val="accent4">
                    <a:lumMod val="75000"/>
                  </a:schemeClr>
                </a:solidFill>
              </a:rPr>
              <a:t>There is no middle road here. </a:t>
            </a:r>
          </a:p>
          <a:p>
            <a:pPr marL="633222" indent="-514350" fontAlgn="auto">
              <a:spcBef>
                <a:spcPts val="0"/>
              </a:spcBef>
              <a:spcAft>
                <a:spcPts val="0"/>
              </a:spcAft>
              <a:buClrTx/>
              <a:buFont typeface="Wingdings 2"/>
              <a:buNone/>
              <a:defRPr/>
            </a:pPr>
            <a:r>
              <a:rPr lang="en-US" b="1" dirty="0" smtClean="0">
                <a:solidFill>
                  <a:schemeClr val="accent4">
                    <a:lumMod val="75000"/>
                  </a:schemeClr>
                </a:solidFill>
              </a:rPr>
              <a:t>The words are quite emphatic. </a:t>
            </a:r>
          </a:p>
          <a:p>
            <a:pPr marL="633222" indent="-514350" fontAlgn="auto">
              <a:spcBef>
                <a:spcPts val="0"/>
              </a:spcBef>
              <a:spcAft>
                <a:spcPts val="0"/>
              </a:spcAft>
              <a:buClrTx/>
              <a:buFont typeface="Wingdings 2"/>
              <a:buNone/>
              <a:defRPr/>
            </a:pPr>
            <a:r>
              <a:rPr lang="en-US" b="1" u="sng" dirty="0" smtClean="0">
                <a:solidFill>
                  <a:schemeClr val="accent4">
                    <a:lumMod val="75000"/>
                  </a:schemeClr>
                </a:solidFill>
              </a:rPr>
              <a:t>We are either of the flesh or of the spirit</a:t>
            </a:r>
            <a:r>
              <a:rPr lang="en-US" b="1" dirty="0" smtClean="0">
                <a:solidFill>
                  <a:schemeClr val="accent4">
                    <a:lumMod val="75000"/>
                  </a:schemeClr>
                </a:solidFill>
              </a:rPr>
              <a:t>.</a:t>
            </a:r>
          </a:p>
          <a:p>
            <a:pPr marL="633222" indent="-514350" fontAlgn="auto">
              <a:spcBef>
                <a:spcPts val="0"/>
              </a:spcBef>
              <a:spcAft>
                <a:spcPts val="0"/>
              </a:spcAft>
              <a:buClrTx/>
              <a:buFont typeface="Wingdings 2"/>
              <a:buNone/>
              <a:defRPr/>
            </a:pPr>
            <a:r>
              <a:rPr lang="en-US" b="1" u="sng" dirty="0" smtClean="0">
                <a:solidFill>
                  <a:schemeClr val="accent4">
                    <a:lumMod val="75000"/>
                  </a:schemeClr>
                </a:solidFill>
              </a:rPr>
              <a:t>Which path/way have we chosen, or will we choose ?</a:t>
            </a:r>
          </a:p>
        </p:txBody>
      </p:sp>
    </p:spTree>
    <p:extLst>
      <p:ext uri="{BB962C8B-B14F-4D97-AF65-F5344CB8AC3E}">
        <p14:creationId xmlns:p14="http://schemas.microsoft.com/office/powerpoint/2010/main" val="3931238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animEffect transition="in" filter="fade">
                                      <p:cBhvr>
                                        <p:cTn id="30" dur="500"/>
                                        <p:tgtEl>
                                          <p:spTgt spid="3">
                                            <p:txEl>
                                              <p:pRg st="12" end="1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Effect transition="in" filter="fade">
                                      <p:cBhvr>
                                        <p:cTn id="33" dur="500"/>
                                        <p:tgtEl>
                                          <p:spTgt spid="3">
                                            <p:txEl>
                                              <p:pRg st="13" end="1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5" end="15"/>
                                            </p:txEl>
                                          </p:spTgt>
                                        </p:tgtEl>
                                        <p:attrNameLst>
                                          <p:attrName>style.visibility</p:attrName>
                                        </p:attrNameLst>
                                      </p:cBhvr>
                                      <p:to>
                                        <p:strVal val="visible"/>
                                      </p:to>
                                    </p:set>
                                    <p:animEffect transition="in" filter="fade">
                                      <p:cBhvr>
                                        <p:cTn id="38" dur="500"/>
                                        <p:tgtEl>
                                          <p:spTgt spid="3">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animEffect transition="in" filter="fade">
                                      <p:cBhvr>
                                        <p:cTn id="41" dur="500"/>
                                        <p:tgtEl>
                                          <p:spTgt spid="3">
                                            <p:txEl>
                                              <p:pRg st="16" end="1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7" end="17"/>
                                            </p:txEl>
                                          </p:spTgt>
                                        </p:tgtEl>
                                        <p:attrNameLst>
                                          <p:attrName>style.visibility</p:attrName>
                                        </p:attrNameLst>
                                      </p:cBhvr>
                                      <p:to>
                                        <p:strVal val="visible"/>
                                      </p:to>
                                    </p:set>
                                    <p:animEffect transition="in" filter="fade">
                                      <p:cBhvr>
                                        <p:cTn id="44" dur="500"/>
                                        <p:tgtEl>
                                          <p:spTgt spid="3">
                                            <p:txEl>
                                              <p:pRg st="17" end="1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8" end="18"/>
                                            </p:txEl>
                                          </p:spTgt>
                                        </p:tgtEl>
                                        <p:attrNameLst>
                                          <p:attrName>style.visibility</p:attrName>
                                        </p:attrNameLst>
                                      </p:cBhvr>
                                      <p:to>
                                        <p:strVal val="visible"/>
                                      </p:to>
                                    </p:set>
                                    <p:animEffect transition="in" filter="fade">
                                      <p:cBhvr>
                                        <p:cTn id="47"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0"/>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548951653"/>
      </p:ext>
    </p:extLst>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8077200" cy="1928826"/>
          </a:xfrm>
        </p:spPr>
        <p:txBody>
          <a:bodyPr>
            <a:noAutofit/>
          </a:bodyPr>
          <a:lstStyle/>
          <a:p>
            <a:pPr algn="ctr" fontAlgn="auto">
              <a:spcAft>
                <a:spcPts val="0"/>
              </a:spcAft>
              <a:defRPr/>
            </a:pPr>
            <a:r>
              <a:rPr lang="en-US" sz="6000" dirty="0" smtClean="0">
                <a:solidFill>
                  <a:schemeClr val="accent1">
                    <a:satMod val="150000"/>
                  </a:schemeClr>
                </a:solidFill>
              </a:rPr>
              <a:t>The Unique Teachings of the Truth</a:t>
            </a:r>
            <a:endParaRPr lang="en-US" sz="6000" dirty="0">
              <a:solidFill>
                <a:schemeClr val="accent1">
                  <a:satMod val="150000"/>
                </a:schemeClr>
              </a:solidFill>
            </a:endParaRPr>
          </a:p>
        </p:txBody>
      </p:sp>
      <p:sp>
        <p:nvSpPr>
          <p:cNvPr id="4" name="Title 1"/>
          <p:cNvSpPr txBox="1">
            <a:spLocks/>
          </p:cNvSpPr>
          <p:nvPr/>
        </p:nvSpPr>
        <p:spPr>
          <a:xfrm>
            <a:off x="0" y="5143488"/>
            <a:ext cx="9144000" cy="1714512"/>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600" b="1" dirty="0">
                <a:solidFill>
                  <a:schemeClr val="accent1">
                    <a:satMod val="150000"/>
                  </a:schemeClr>
                </a:solidFill>
                <a:latin typeface="+mn-lt"/>
                <a:cs typeface="+mn-cs"/>
              </a:rPr>
              <a:t>What is “The Truth” ?</a:t>
            </a:r>
          </a:p>
          <a:p>
            <a:pPr algn="ctr" fontAlgn="auto">
              <a:spcAft>
                <a:spcPts val="0"/>
              </a:spcAft>
              <a:defRPr/>
            </a:pPr>
            <a:r>
              <a:rPr lang="en-US" sz="3600" b="1" dirty="0">
                <a:solidFill>
                  <a:schemeClr val="accent1">
                    <a:satMod val="150000"/>
                  </a:schemeClr>
                </a:solidFill>
                <a:latin typeface="+mn-lt"/>
                <a:cs typeface="+mn-cs"/>
              </a:rPr>
              <a:t>Does it matter what we believe or do ?</a:t>
            </a:r>
          </a:p>
          <a:p>
            <a:pPr algn="ctr" fontAlgn="auto">
              <a:spcAft>
                <a:spcPts val="0"/>
              </a:spcAft>
              <a:defRPr/>
            </a:pPr>
            <a:r>
              <a:rPr lang="en-US" sz="3600" b="1" dirty="0">
                <a:solidFill>
                  <a:schemeClr val="accent1">
                    <a:satMod val="150000"/>
                  </a:schemeClr>
                </a:solidFill>
                <a:latin typeface="+mn-lt"/>
                <a:cs typeface="+mn-cs"/>
              </a:rPr>
              <a:t>How “the truth” should affect us ?</a:t>
            </a:r>
          </a:p>
        </p:txBody>
      </p:sp>
      <p:sp>
        <p:nvSpPr>
          <p:cNvPr id="5" name="Title 1"/>
          <p:cNvSpPr txBox="1">
            <a:spLocks/>
          </p:cNvSpPr>
          <p:nvPr/>
        </p:nvSpPr>
        <p:spPr>
          <a:xfrm>
            <a:off x="2714612" y="3929066"/>
            <a:ext cx="3357586" cy="857256"/>
          </a:xfrm>
          <a:prstGeom prst="rect">
            <a:avLst/>
          </a:prstGeom>
        </p:spPr>
        <p:txBody>
          <a:bodyPr tIns="0" rIns="45720" bIns="0">
            <a:scene3d>
              <a:camera prst="orthographicFront"/>
              <a:lightRig rig="threePt" dir="t">
                <a:rot lat="0" lon="0" rev="4800000"/>
              </a:lightRig>
            </a:scene3d>
            <a:sp3d prstMaterial="matte">
              <a:bevelT w="50800" h="10160"/>
            </a:sp3d>
          </a:bodyPr>
          <a:lstStyle/>
          <a:p>
            <a:pPr algn="ctr" fontAlgn="auto">
              <a:spcAft>
                <a:spcPts val="0"/>
              </a:spcAft>
              <a:defRPr/>
            </a:pPr>
            <a:r>
              <a:rPr lang="en-US" sz="3200" b="1" dirty="0">
                <a:solidFill>
                  <a:schemeClr val="accent1">
                    <a:satMod val="150000"/>
                  </a:schemeClr>
                </a:solidFill>
                <a:latin typeface="+mj-lt"/>
                <a:ea typeface="+mj-ea"/>
                <a:cs typeface="+mj-cs"/>
              </a:rPr>
              <a:t>Study 5 of 5</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dirty="0" smtClean="0">
                <a:solidFill>
                  <a:schemeClr val="accent1">
                    <a:satMod val="150000"/>
                  </a:schemeClr>
                </a:solidFill>
              </a:rPr>
              <a:t>The Unique Teachings of the Truth. </a:t>
            </a:r>
            <a:br>
              <a:rPr lang="en-US" sz="3600" dirty="0" smtClean="0">
                <a:solidFill>
                  <a:schemeClr val="accent1">
                    <a:satMod val="150000"/>
                  </a:schemeClr>
                </a:solidFill>
              </a:rPr>
            </a:br>
            <a:r>
              <a:rPr lang="en-US" sz="3600" dirty="0" smtClean="0">
                <a:solidFill>
                  <a:schemeClr val="accent1">
                    <a:satMod val="150000"/>
                  </a:schemeClr>
                </a:solidFill>
              </a:rPr>
              <a:t>Basic Overview</a:t>
            </a:r>
            <a:endParaRPr lang="en-US" sz="3600" dirty="0">
              <a:solidFill>
                <a:schemeClr val="accent1">
                  <a:satMod val="150000"/>
                </a:schemeClr>
              </a:solidFill>
            </a:endParaRPr>
          </a:p>
        </p:txBody>
      </p:sp>
      <p:sp>
        <p:nvSpPr>
          <p:cNvPr id="3" name="Content Placeholder 2"/>
          <p:cNvSpPr>
            <a:spLocks noGrp="1"/>
          </p:cNvSpPr>
          <p:nvPr>
            <p:ph idx="1"/>
          </p:nvPr>
        </p:nvSpPr>
        <p:spPr>
          <a:xfrm>
            <a:off x="0" y="1484784"/>
            <a:ext cx="9144000" cy="5373215"/>
          </a:xfrm>
        </p:spPr>
        <p:txBody>
          <a:bodyPr/>
          <a:lstStyle/>
          <a:p>
            <a:pPr marL="631825" indent="-514350">
              <a:lnSpc>
                <a:spcPct val="120000"/>
              </a:lnSpc>
              <a:buClrTx/>
              <a:buFont typeface="Corbel" pitchFamily="34" charset="0"/>
              <a:buAutoNum type="arabicPeriod"/>
            </a:pPr>
            <a:r>
              <a:rPr lang="en-US" sz="2800" dirty="0" smtClean="0">
                <a:solidFill>
                  <a:srgbClr val="0070C0"/>
                </a:solidFill>
              </a:rPr>
              <a:t>What do we mean by “The Truth”.</a:t>
            </a:r>
          </a:p>
          <a:p>
            <a:pPr marL="631825" indent="-514350">
              <a:lnSpc>
                <a:spcPct val="120000"/>
              </a:lnSpc>
              <a:buClrTx/>
              <a:buFont typeface="Corbel" pitchFamily="34" charset="0"/>
              <a:buAutoNum type="arabicPeriod"/>
            </a:pPr>
            <a:endParaRPr lang="en-US" sz="2800" dirty="0" smtClean="0"/>
          </a:p>
          <a:p>
            <a:pPr marL="631825" indent="-514350">
              <a:lnSpc>
                <a:spcPct val="120000"/>
              </a:lnSpc>
              <a:buClrTx/>
              <a:buFont typeface="Corbel" pitchFamily="34" charset="0"/>
              <a:buAutoNum type="arabicPeriod"/>
            </a:pPr>
            <a:r>
              <a:rPr lang="en-US" sz="2800" dirty="0" smtClean="0">
                <a:solidFill>
                  <a:srgbClr val="0070C0"/>
                </a:solidFill>
              </a:rPr>
              <a:t>What are Core Beliefs &amp; Does it really matter.</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Flesh and the Spirit</a:t>
            </a:r>
          </a:p>
          <a:p>
            <a:pPr marL="631825" indent="-514350">
              <a:lnSpc>
                <a:spcPct val="120000"/>
              </a:lnSpc>
              <a:buClrTx/>
              <a:buFont typeface="Corbel" pitchFamily="34" charset="0"/>
              <a:buAutoNum type="arabicPeriod"/>
            </a:pPr>
            <a:endParaRPr lang="en-US" sz="2800" dirty="0" smtClean="0">
              <a:solidFill>
                <a:srgbClr val="0070C0"/>
              </a:solidFill>
            </a:endParaRPr>
          </a:p>
          <a:p>
            <a:pPr marL="631825" indent="-514350">
              <a:lnSpc>
                <a:spcPct val="120000"/>
              </a:lnSpc>
              <a:buClrTx/>
              <a:buFont typeface="Corbel" pitchFamily="34" charset="0"/>
              <a:buAutoNum type="arabicPeriod"/>
            </a:pPr>
            <a:r>
              <a:rPr lang="en-US" sz="2800" dirty="0" smtClean="0">
                <a:solidFill>
                  <a:srgbClr val="0070C0"/>
                </a:solidFill>
              </a:rPr>
              <a:t>The Spirit of  God – How God works.</a:t>
            </a:r>
          </a:p>
          <a:p>
            <a:pPr marL="631825" indent="-514350">
              <a:lnSpc>
                <a:spcPct val="120000"/>
              </a:lnSpc>
              <a:buClrTx/>
              <a:buFont typeface="Corbel" pitchFamily="34" charset="0"/>
              <a:buAutoNum type="arabicPeriod"/>
            </a:pPr>
            <a:endParaRPr lang="en-US" sz="2800" b="1" dirty="0" smtClean="0">
              <a:solidFill>
                <a:srgbClr val="0070C0"/>
              </a:solidFill>
            </a:endParaRPr>
          </a:p>
          <a:p>
            <a:pPr marL="631825" indent="-514350">
              <a:lnSpc>
                <a:spcPct val="120000"/>
              </a:lnSpc>
              <a:buClrTx/>
              <a:buFont typeface="Corbel" pitchFamily="34" charset="0"/>
              <a:buAutoNum type="arabicPeriod"/>
            </a:pPr>
            <a:r>
              <a:rPr lang="en-US" sz="2800" b="1" dirty="0">
                <a:solidFill>
                  <a:srgbClr val="0070C0"/>
                </a:solidFill>
              </a:rPr>
              <a:t>God Dwelling with &amp; in Us – God’s Purpose in Creation.</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5448"/>
            <a:ext cx="8858312" cy="1252728"/>
          </a:xfrm>
        </p:spPr>
        <p:txBody>
          <a:bodyPr/>
          <a:lstStyle/>
          <a:p>
            <a:pPr fontAlgn="auto">
              <a:spcAft>
                <a:spcPts val="0"/>
              </a:spcAft>
              <a:defRPr/>
            </a:pPr>
            <a:r>
              <a:rPr lang="en-US" sz="3600" dirty="0" smtClean="0">
                <a:solidFill>
                  <a:schemeClr val="accent1">
                    <a:satMod val="150000"/>
                  </a:schemeClr>
                </a:solidFill>
              </a:rPr>
              <a:t>Remember, to know the truth – </a:t>
            </a:r>
            <a:endParaRPr lang="en-US" sz="3600" dirty="0">
              <a:solidFill>
                <a:schemeClr val="accent1">
                  <a:satMod val="150000"/>
                </a:schemeClr>
              </a:solidFill>
            </a:endParaRPr>
          </a:p>
        </p:txBody>
      </p:sp>
      <p:sp>
        <p:nvSpPr>
          <p:cNvPr id="5" name="Rectangle 4"/>
          <p:cNvSpPr/>
          <p:nvPr/>
        </p:nvSpPr>
        <p:spPr>
          <a:xfrm>
            <a:off x="0" y="1428750"/>
            <a:ext cx="9144000" cy="54292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 name="Picture 5" descr="Far Side carto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133600"/>
            <a:ext cx="4286250"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Documents and Settings\hammok77\Desk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133600"/>
            <a:ext cx="4500562"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323850" y="1341438"/>
            <a:ext cx="4103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a:solidFill>
                  <a:srgbClr val="FFC000"/>
                </a:solidFill>
              </a:rPr>
              <a:t>You don’t need to be specially gifted  to understand &amp; know the truth.</a:t>
            </a:r>
            <a:endParaRPr lang="en-AU" b="1">
              <a:solidFill>
                <a:srgbClr val="FFC000"/>
              </a:solidFill>
            </a:endParaRPr>
          </a:p>
        </p:txBody>
      </p:sp>
      <p:sp>
        <p:nvSpPr>
          <p:cNvPr id="9" name="TextBox 8"/>
          <p:cNvSpPr txBox="1">
            <a:spLocks noChangeArrowheads="1"/>
          </p:cNvSpPr>
          <p:nvPr/>
        </p:nvSpPr>
        <p:spPr bwMode="auto">
          <a:xfrm>
            <a:off x="4643438" y="1341438"/>
            <a:ext cx="4500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a:solidFill>
                  <a:srgbClr val="FFC000"/>
                </a:solidFill>
              </a:rPr>
              <a:t>But you do need honesty, discernment, faith &amp; courage to make tough decisions.</a:t>
            </a:r>
            <a:endParaRPr lang="en-AU" b="1">
              <a:solidFill>
                <a:srgbClr val="FFC000"/>
              </a:solidFill>
            </a:endParaRPr>
          </a:p>
        </p:txBody>
      </p:sp>
      <p:sp>
        <p:nvSpPr>
          <p:cNvPr id="10" name="TextBox 9"/>
          <p:cNvSpPr txBox="1">
            <a:spLocks noChangeArrowheads="1"/>
          </p:cNvSpPr>
          <p:nvPr/>
        </p:nvSpPr>
        <p:spPr bwMode="auto">
          <a:xfrm>
            <a:off x="107504" y="5862638"/>
            <a:ext cx="44644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dirty="0">
                <a:solidFill>
                  <a:srgbClr val="FFFF00"/>
                </a:solidFill>
              </a:rPr>
              <a:t>If you are specially gifted, </a:t>
            </a:r>
            <a:r>
              <a:rPr lang="en-US" b="1" dirty="0" smtClean="0">
                <a:solidFill>
                  <a:srgbClr val="FFFF00"/>
                </a:solidFill>
              </a:rPr>
              <a:t>it’s OK, you are </a:t>
            </a:r>
            <a:r>
              <a:rPr lang="en-US" b="1" dirty="0">
                <a:solidFill>
                  <a:srgbClr val="FFFF00"/>
                </a:solidFill>
              </a:rPr>
              <a:t>in </a:t>
            </a:r>
            <a:r>
              <a:rPr lang="en-US" b="1" dirty="0" smtClean="0">
                <a:solidFill>
                  <a:srgbClr val="FFFF00"/>
                </a:solidFill>
              </a:rPr>
              <a:t>good company.  94% </a:t>
            </a:r>
            <a:r>
              <a:rPr lang="en-US" b="1" dirty="0">
                <a:solidFill>
                  <a:srgbClr val="FFFF00"/>
                </a:solidFill>
              </a:rPr>
              <a:t>of </a:t>
            </a:r>
            <a:r>
              <a:rPr lang="en-US" b="1" dirty="0" err="1" smtClean="0">
                <a:solidFill>
                  <a:srgbClr val="FFFF00"/>
                </a:solidFill>
              </a:rPr>
              <a:t>Uni</a:t>
            </a:r>
            <a:r>
              <a:rPr lang="en-US" b="1" dirty="0" smtClean="0">
                <a:solidFill>
                  <a:srgbClr val="FFFF00"/>
                </a:solidFill>
              </a:rPr>
              <a:t> Professors also rate themselves above their peers</a:t>
            </a:r>
            <a:endParaRPr lang="en-AU" b="1" dirty="0">
              <a:solidFill>
                <a:srgbClr val="FFFF00"/>
              </a:solidFill>
            </a:endParaRPr>
          </a:p>
        </p:txBody>
      </p:sp>
      <p:sp>
        <p:nvSpPr>
          <p:cNvPr id="11" name="TextBox 10"/>
          <p:cNvSpPr txBox="1">
            <a:spLocks noChangeArrowheads="1"/>
          </p:cNvSpPr>
          <p:nvPr/>
        </p:nvSpPr>
        <p:spPr bwMode="auto">
          <a:xfrm>
            <a:off x="4716463" y="5876925"/>
            <a:ext cx="44275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a:solidFill>
                  <a:srgbClr val="FFFF00"/>
                </a:solidFill>
              </a:rPr>
              <a:t>When choices come, we need to ask the right questions.  Not only what is wrong with this choice, but what is right with it.</a:t>
            </a:r>
            <a:endParaRPr lang="en-AU" b="1">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Truth’ challenges men              1/3</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32500" lnSpcReduction="20000"/>
          </a:bodyPr>
          <a:lstStyle/>
          <a:p>
            <a:pPr marL="118872" indent="0" fontAlgn="auto">
              <a:spcBef>
                <a:spcPts val="0"/>
              </a:spcBef>
              <a:spcAft>
                <a:spcPts val="0"/>
              </a:spcAft>
              <a:buClrTx/>
              <a:buNone/>
              <a:defRPr/>
            </a:pPr>
            <a:r>
              <a:rPr lang="en-US" sz="6800" b="1" dirty="0" smtClean="0">
                <a:solidFill>
                  <a:srgbClr val="0070C0"/>
                </a:solidFill>
              </a:rPr>
              <a:t>The scriptures tell us that Jesus was mostly misunderstood. </a:t>
            </a:r>
          </a:p>
          <a:p>
            <a:pPr marL="118872" indent="0" fontAlgn="auto">
              <a:spcBef>
                <a:spcPts val="0"/>
              </a:spcBef>
              <a:spcAft>
                <a:spcPts val="0"/>
              </a:spcAft>
              <a:buClrTx/>
              <a:buNone/>
              <a:defRPr/>
            </a:pPr>
            <a:r>
              <a:rPr lang="en-US" sz="6800" b="1" dirty="0" smtClean="0">
                <a:solidFill>
                  <a:srgbClr val="0070C0"/>
                </a:solidFill>
              </a:rPr>
              <a:t>When he came to his own people they could not (always) understand him, and many things he said they misunderstood.</a:t>
            </a:r>
          </a:p>
          <a:p>
            <a:pPr marL="118872" indent="0" fontAlgn="auto">
              <a:spcBef>
                <a:spcPts val="0"/>
              </a:spcBef>
              <a:spcAft>
                <a:spcPts val="0"/>
              </a:spcAft>
              <a:buClrTx/>
              <a:buNone/>
              <a:defRPr/>
            </a:pPr>
            <a:endParaRPr lang="en-US" sz="2500" b="1" dirty="0" smtClean="0">
              <a:solidFill>
                <a:srgbClr val="0070C0"/>
              </a:solidFill>
            </a:endParaRPr>
          </a:p>
          <a:p>
            <a:pPr marL="118872" indent="0" fontAlgn="auto">
              <a:spcBef>
                <a:spcPts val="0"/>
              </a:spcBef>
              <a:spcAft>
                <a:spcPts val="0"/>
              </a:spcAft>
              <a:buClrTx/>
              <a:buNone/>
              <a:defRPr/>
            </a:pPr>
            <a:endParaRPr lang="en-US" sz="600" b="1" dirty="0" smtClean="0">
              <a:solidFill>
                <a:srgbClr val="0070C0"/>
              </a:solidFill>
            </a:endParaRPr>
          </a:p>
          <a:p>
            <a:pPr marL="118872" indent="0" fontAlgn="auto">
              <a:spcBef>
                <a:spcPts val="0"/>
              </a:spcBef>
              <a:spcAft>
                <a:spcPts val="0"/>
              </a:spcAft>
              <a:buClrTx/>
              <a:buNone/>
              <a:defRPr/>
            </a:pPr>
            <a:r>
              <a:rPr lang="en-US" sz="6800" b="1" dirty="0" smtClean="0">
                <a:solidFill>
                  <a:srgbClr val="FF0000"/>
                </a:solidFill>
              </a:rPr>
              <a:t>John.1:11</a:t>
            </a:r>
            <a:r>
              <a:rPr lang="en-US" sz="6800" dirty="0" smtClean="0"/>
              <a:t> </a:t>
            </a:r>
            <a:r>
              <a:rPr lang="en-US" sz="6800" u="sng" dirty="0" smtClean="0"/>
              <a:t>He came unto his own, and his own received him not</a:t>
            </a:r>
            <a:r>
              <a:rPr lang="en-US" sz="6800" dirty="0" smtClean="0"/>
              <a:t>. </a:t>
            </a:r>
          </a:p>
          <a:p>
            <a:pPr marL="118872" indent="0" fontAlgn="auto">
              <a:spcBef>
                <a:spcPts val="0"/>
              </a:spcBef>
              <a:spcAft>
                <a:spcPts val="0"/>
              </a:spcAft>
              <a:buClrTx/>
              <a:buNone/>
              <a:defRPr/>
            </a:pPr>
            <a:endParaRPr lang="en-US" sz="2500" b="1" dirty="0" smtClean="0">
              <a:solidFill>
                <a:srgbClr val="FF0000"/>
              </a:solidFill>
            </a:endParaRPr>
          </a:p>
          <a:p>
            <a:pPr marL="118872" indent="0" fontAlgn="auto">
              <a:spcBef>
                <a:spcPts val="0"/>
              </a:spcBef>
              <a:spcAft>
                <a:spcPts val="0"/>
              </a:spcAft>
              <a:buClrTx/>
              <a:buNone/>
              <a:defRPr/>
            </a:pPr>
            <a:r>
              <a:rPr lang="en-US" sz="6200" b="1" dirty="0" smtClean="0">
                <a:solidFill>
                  <a:srgbClr val="FF0000"/>
                </a:solidFill>
              </a:rPr>
              <a:t>John </a:t>
            </a:r>
            <a:r>
              <a:rPr lang="en-US" sz="6200" b="1" dirty="0">
                <a:solidFill>
                  <a:srgbClr val="FF0000"/>
                </a:solidFill>
              </a:rPr>
              <a:t>3:10   </a:t>
            </a:r>
            <a:r>
              <a:rPr lang="en-US" sz="6200" dirty="0"/>
              <a:t>Jesus answered and said unto him, </a:t>
            </a:r>
            <a:r>
              <a:rPr lang="en-US" sz="6200" b="1" u="sng" dirty="0"/>
              <a:t>Art thou a master of Israel, and </a:t>
            </a:r>
            <a:r>
              <a:rPr lang="en-US" sz="6200" b="1" u="sng" dirty="0" err="1"/>
              <a:t>knowest</a:t>
            </a:r>
            <a:r>
              <a:rPr lang="en-US" sz="6200" b="1" u="sng" dirty="0"/>
              <a:t> not these things</a:t>
            </a:r>
            <a:r>
              <a:rPr lang="en-US" sz="6200" dirty="0"/>
              <a:t>?  </a:t>
            </a:r>
            <a:r>
              <a:rPr lang="en-US" sz="6200" i="1" dirty="0">
                <a:solidFill>
                  <a:srgbClr val="0070C0"/>
                </a:solidFill>
              </a:rPr>
              <a:t>(Literally in Greek = </a:t>
            </a:r>
            <a:r>
              <a:rPr lang="el-GR" sz="6200" b="1" i="1" dirty="0">
                <a:solidFill>
                  <a:srgbClr val="0070C0"/>
                </a:solidFill>
              </a:rPr>
              <a:t>ὁ διδάσκαλος</a:t>
            </a:r>
            <a:r>
              <a:rPr lang="en-US" sz="6200" b="1" i="1" dirty="0">
                <a:solidFill>
                  <a:srgbClr val="0070C0"/>
                </a:solidFill>
              </a:rPr>
              <a:t>  </a:t>
            </a:r>
            <a:r>
              <a:rPr lang="en-US" sz="6200" b="1" i="1" u="sng" dirty="0">
                <a:solidFill>
                  <a:srgbClr val="0070C0"/>
                </a:solidFill>
              </a:rPr>
              <a:t>the Teacher</a:t>
            </a:r>
            <a:r>
              <a:rPr lang="en-US" sz="6200" b="1" i="1" dirty="0">
                <a:solidFill>
                  <a:srgbClr val="0070C0"/>
                </a:solidFill>
              </a:rPr>
              <a:t> </a:t>
            </a:r>
            <a:r>
              <a:rPr lang="en-US" sz="6200" i="1" dirty="0">
                <a:solidFill>
                  <a:srgbClr val="0070C0"/>
                </a:solidFill>
              </a:rPr>
              <a:t>of Israel)</a:t>
            </a:r>
          </a:p>
          <a:p>
            <a:pPr marL="118872" indent="0" fontAlgn="auto">
              <a:spcBef>
                <a:spcPts val="0"/>
              </a:spcBef>
              <a:spcAft>
                <a:spcPts val="0"/>
              </a:spcAft>
              <a:buClrTx/>
              <a:buNone/>
              <a:defRPr/>
            </a:pPr>
            <a:endParaRPr lang="en-US" sz="2500" dirty="0" smtClean="0"/>
          </a:p>
          <a:p>
            <a:pPr marL="118872" indent="0" fontAlgn="auto">
              <a:spcBef>
                <a:spcPts val="0"/>
              </a:spcBef>
              <a:spcAft>
                <a:spcPts val="0"/>
              </a:spcAft>
              <a:buClrTx/>
              <a:buNone/>
              <a:defRPr/>
            </a:pPr>
            <a:r>
              <a:rPr lang="en-US" sz="6200" b="1" dirty="0" smtClean="0">
                <a:solidFill>
                  <a:srgbClr val="FF0000"/>
                </a:solidFill>
              </a:rPr>
              <a:t>Matt.13:14 </a:t>
            </a:r>
            <a:r>
              <a:rPr lang="en-US" sz="6200" dirty="0"/>
              <a:t>And in them is fulfilled the prophecy of </a:t>
            </a:r>
            <a:r>
              <a:rPr lang="en-US" sz="6200" dirty="0" err="1"/>
              <a:t>Esaias</a:t>
            </a:r>
            <a:r>
              <a:rPr lang="en-US" sz="6200" dirty="0"/>
              <a:t>, which </a:t>
            </a:r>
            <a:r>
              <a:rPr lang="en-US" sz="6200" dirty="0" err="1"/>
              <a:t>saith</a:t>
            </a:r>
            <a:r>
              <a:rPr lang="en-US" sz="6200" dirty="0"/>
              <a:t>, </a:t>
            </a:r>
            <a:r>
              <a:rPr lang="en-US" sz="6200" b="1" dirty="0"/>
              <a:t>By hearing ye shall hear, </a:t>
            </a:r>
            <a:r>
              <a:rPr lang="en-US" sz="6200" b="1" u="sng" dirty="0"/>
              <a:t>and shall not understand;</a:t>
            </a:r>
            <a:r>
              <a:rPr lang="en-US" sz="6200" dirty="0"/>
              <a:t> </a:t>
            </a:r>
            <a:r>
              <a:rPr lang="en-US" sz="6200" b="1" dirty="0"/>
              <a:t>and seeing ye shall see</a:t>
            </a:r>
            <a:r>
              <a:rPr lang="en-US" sz="6200" dirty="0"/>
              <a:t>, </a:t>
            </a:r>
            <a:r>
              <a:rPr lang="en-US" sz="6200" b="1" u="sng" dirty="0"/>
              <a:t>and shall not perceive</a:t>
            </a:r>
            <a:r>
              <a:rPr lang="en-US" sz="6200" dirty="0"/>
              <a:t>: </a:t>
            </a:r>
            <a:r>
              <a:rPr lang="en-US" sz="6200" dirty="0" smtClean="0"/>
              <a:t>      </a:t>
            </a:r>
            <a:r>
              <a:rPr lang="en-US" sz="5500" dirty="0" smtClean="0"/>
              <a:t>(Jesus is referring to </a:t>
            </a:r>
            <a:r>
              <a:rPr lang="en-US" sz="5500" b="1" dirty="0" smtClean="0">
                <a:solidFill>
                  <a:srgbClr val="FF0000"/>
                </a:solidFill>
              </a:rPr>
              <a:t>Isaiah.6:9</a:t>
            </a:r>
            <a:r>
              <a:rPr lang="en-US" sz="5500" dirty="0" smtClean="0"/>
              <a:t>)</a:t>
            </a:r>
          </a:p>
          <a:p>
            <a:pPr marL="118872" indent="0" fontAlgn="auto">
              <a:spcBef>
                <a:spcPts val="0"/>
              </a:spcBef>
              <a:spcAft>
                <a:spcPts val="0"/>
              </a:spcAft>
              <a:buClrTx/>
              <a:buNone/>
              <a:defRPr/>
            </a:pPr>
            <a:endParaRPr lang="en-US" sz="2500" b="1" dirty="0" smtClean="0">
              <a:solidFill>
                <a:srgbClr val="FF0000"/>
              </a:solidFill>
            </a:endParaRPr>
          </a:p>
          <a:p>
            <a:pPr marL="118872" indent="0" fontAlgn="auto">
              <a:spcBef>
                <a:spcPts val="0"/>
              </a:spcBef>
              <a:spcAft>
                <a:spcPts val="0"/>
              </a:spcAft>
              <a:buClrTx/>
              <a:buNone/>
              <a:defRPr/>
            </a:pPr>
            <a:endParaRPr lang="en-US" sz="2500" b="1" dirty="0" smtClean="0">
              <a:solidFill>
                <a:srgbClr val="FF0000"/>
              </a:solidFill>
            </a:endParaRPr>
          </a:p>
          <a:p>
            <a:pPr marL="118872" indent="0" fontAlgn="auto">
              <a:spcBef>
                <a:spcPts val="0"/>
              </a:spcBef>
              <a:spcAft>
                <a:spcPts val="0"/>
              </a:spcAft>
              <a:buClrTx/>
              <a:buNone/>
              <a:defRPr/>
            </a:pPr>
            <a:r>
              <a:rPr lang="en-US" sz="6200" dirty="0" smtClean="0">
                <a:solidFill>
                  <a:srgbClr val="0070C0"/>
                </a:solidFill>
              </a:rPr>
              <a:t>Jesus sayings were often what appeared to be purposely challenging and hard to understand, and they sometimes caused many to leave him.</a:t>
            </a:r>
          </a:p>
          <a:p>
            <a:pPr marL="118872" indent="0" fontAlgn="auto">
              <a:spcBef>
                <a:spcPts val="0"/>
              </a:spcBef>
              <a:spcAft>
                <a:spcPts val="0"/>
              </a:spcAft>
              <a:buClrTx/>
              <a:buNone/>
              <a:defRPr/>
            </a:pPr>
            <a:endParaRPr lang="en-US" sz="600" dirty="0">
              <a:solidFill>
                <a:srgbClr val="0070C0"/>
              </a:solidFill>
            </a:endParaRPr>
          </a:p>
          <a:p>
            <a:pPr marL="118872" indent="0" fontAlgn="auto">
              <a:spcBef>
                <a:spcPts val="0"/>
              </a:spcBef>
              <a:spcAft>
                <a:spcPts val="0"/>
              </a:spcAft>
              <a:buClrTx/>
              <a:buNone/>
              <a:defRPr/>
            </a:pPr>
            <a:r>
              <a:rPr lang="en-US" sz="6200" b="1" dirty="0" smtClean="0">
                <a:solidFill>
                  <a:srgbClr val="FF0000"/>
                </a:solidFill>
              </a:rPr>
              <a:t>John.6:60</a:t>
            </a:r>
            <a:r>
              <a:rPr lang="en-US" sz="6200" dirty="0" smtClean="0"/>
              <a:t> Many </a:t>
            </a:r>
            <a:r>
              <a:rPr lang="en-US" sz="6200" dirty="0"/>
              <a:t>therefore of his disciples, when they had heard this, said, </a:t>
            </a:r>
            <a:r>
              <a:rPr lang="en-US" sz="6200" b="1" u="sng" dirty="0"/>
              <a:t>This is an hard saying; who can hear it? </a:t>
            </a:r>
          </a:p>
          <a:p>
            <a:pPr marL="118872" indent="0" fontAlgn="auto">
              <a:spcBef>
                <a:spcPts val="0"/>
              </a:spcBef>
              <a:spcAft>
                <a:spcPts val="0"/>
              </a:spcAft>
              <a:buClrTx/>
              <a:buNone/>
              <a:defRPr/>
            </a:pPr>
            <a:r>
              <a:rPr lang="en-US" sz="6200" b="1" dirty="0" smtClean="0">
                <a:solidFill>
                  <a:srgbClr val="FF0000"/>
                </a:solidFill>
              </a:rPr>
              <a:t>John </a:t>
            </a:r>
            <a:r>
              <a:rPr lang="en-US" sz="6200" b="1" dirty="0">
                <a:solidFill>
                  <a:srgbClr val="FF0000"/>
                </a:solidFill>
              </a:rPr>
              <a:t>6:66   </a:t>
            </a:r>
            <a:r>
              <a:rPr lang="en-US" sz="6200" b="1" dirty="0"/>
              <a:t>From that time many of his disciples went back, and walked no more with him. </a:t>
            </a:r>
            <a:endParaRPr lang="en-US" sz="6200" b="1" dirty="0" smtClean="0"/>
          </a:p>
          <a:p>
            <a:pPr marL="118872" indent="0" fontAlgn="auto">
              <a:spcBef>
                <a:spcPts val="0"/>
              </a:spcBef>
              <a:spcAft>
                <a:spcPts val="0"/>
              </a:spcAft>
              <a:buClrTx/>
              <a:buNone/>
              <a:defRPr/>
            </a:pPr>
            <a:endParaRPr lang="en-US" sz="2500" dirty="0" smtClean="0"/>
          </a:p>
          <a:p>
            <a:pPr marL="118872" indent="0" fontAlgn="auto">
              <a:spcBef>
                <a:spcPts val="0"/>
              </a:spcBef>
              <a:spcAft>
                <a:spcPts val="0"/>
              </a:spcAft>
              <a:buClrTx/>
              <a:buNone/>
              <a:defRPr/>
            </a:pPr>
            <a:endParaRPr lang="en-US" sz="2500" dirty="0" smtClean="0"/>
          </a:p>
          <a:p>
            <a:pPr marL="118872" indent="0" fontAlgn="auto">
              <a:spcBef>
                <a:spcPts val="0"/>
              </a:spcBef>
              <a:spcAft>
                <a:spcPts val="0"/>
              </a:spcAft>
              <a:buClrTx/>
              <a:buNone/>
              <a:defRPr/>
            </a:pPr>
            <a:r>
              <a:rPr lang="en-US" sz="6200" dirty="0" smtClean="0">
                <a:solidFill>
                  <a:srgbClr val="0070C0"/>
                </a:solidFill>
              </a:rPr>
              <a:t>Even his closest disciple found it hard to understand at times.</a:t>
            </a:r>
          </a:p>
          <a:p>
            <a:pPr marL="118872" indent="0" fontAlgn="auto">
              <a:spcBef>
                <a:spcPts val="0"/>
              </a:spcBef>
              <a:spcAft>
                <a:spcPts val="0"/>
              </a:spcAft>
              <a:buClrTx/>
              <a:buNone/>
              <a:defRPr/>
            </a:pPr>
            <a:endParaRPr lang="en-US" sz="600" b="1" dirty="0" smtClean="0">
              <a:solidFill>
                <a:srgbClr val="FF0000"/>
              </a:solidFill>
            </a:endParaRPr>
          </a:p>
          <a:p>
            <a:pPr marL="118872" indent="0" fontAlgn="auto">
              <a:spcBef>
                <a:spcPts val="0"/>
              </a:spcBef>
              <a:spcAft>
                <a:spcPts val="0"/>
              </a:spcAft>
              <a:buClrTx/>
              <a:buNone/>
              <a:defRPr/>
            </a:pPr>
            <a:r>
              <a:rPr lang="en-US" sz="6200" b="1" dirty="0" smtClean="0">
                <a:solidFill>
                  <a:srgbClr val="FF0000"/>
                </a:solidFill>
              </a:rPr>
              <a:t>Mark.8:21</a:t>
            </a:r>
            <a:r>
              <a:rPr lang="en-US" sz="6200" dirty="0" smtClean="0"/>
              <a:t> </a:t>
            </a:r>
            <a:r>
              <a:rPr lang="en-US" sz="6200" dirty="0"/>
              <a:t>And he said unto </a:t>
            </a:r>
            <a:r>
              <a:rPr lang="en-US" sz="6200" dirty="0" smtClean="0"/>
              <a:t>them (his disciples), </a:t>
            </a:r>
            <a:r>
              <a:rPr lang="en-US" sz="6200" u="sng" dirty="0"/>
              <a:t>How is it that ye do not understand</a:t>
            </a:r>
            <a:r>
              <a:rPr lang="en-US" sz="6200" dirty="0"/>
              <a:t>? </a:t>
            </a:r>
          </a:p>
          <a:p>
            <a:pPr marL="118872" indent="0" fontAlgn="auto">
              <a:spcBef>
                <a:spcPts val="0"/>
              </a:spcBef>
              <a:spcAft>
                <a:spcPts val="0"/>
              </a:spcAft>
              <a:buClrTx/>
              <a:buNone/>
              <a:defRPr/>
            </a:pPr>
            <a:endParaRPr lang="en-US" sz="5500" dirty="0" smtClean="0"/>
          </a:p>
          <a:p>
            <a:pPr marL="118872" indent="0" fontAlgn="auto">
              <a:spcBef>
                <a:spcPts val="0"/>
              </a:spcBef>
              <a:spcAft>
                <a:spcPts val="0"/>
              </a:spcAft>
              <a:buClrTx/>
              <a:buNone/>
              <a:defRPr/>
            </a:pPr>
            <a:endParaRPr lang="en-US" sz="2400" dirty="0" smtClean="0"/>
          </a:p>
          <a:p>
            <a:pPr marL="118872" indent="0" fontAlgn="auto">
              <a:spcBef>
                <a:spcPts val="0"/>
              </a:spcBef>
              <a:spcAft>
                <a:spcPts val="0"/>
              </a:spcAft>
              <a:buClrTx/>
              <a:buNone/>
              <a:defRPr/>
            </a:pPr>
            <a:endParaRPr lang="en-US" sz="2400" dirty="0" smtClean="0"/>
          </a:p>
        </p:txBody>
      </p:sp>
    </p:spTree>
    <p:extLst>
      <p:ext uri="{BB962C8B-B14F-4D97-AF65-F5344CB8AC3E}">
        <p14:creationId xmlns:p14="http://schemas.microsoft.com/office/powerpoint/2010/main" val="4229118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fade">
                                      <p:cBhvr>
                                        <p:cTn id="35" dur="500"/>
                                        <p:tgtEl>
                                          <p:spTgt spid="3">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4" end="14"/>
                                            </p:txEl>
                                          </p:spTgt>
                                        </p:tgtEl>
                                        <p:attrNameLst>
                                          <p:attrName>style.visibility</p:attrName>
                                        </p:attrNameLst>
                                      </p:cBhvr>
                                      <p:to>
                                        <p:strVal val="visible"/>
                                      </p:to>
                                    </p:set>
                                    <p:animEffect transition="in" filter="fade">
                                      <p:cBhvr>
                                        <p:cTn id="38" dur="500"/>
                                        <p:tgtEl>
                                          <p:spTgt spid="3">
                                            <p:txEl>
                                              <p:pRg st="14" end="1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17" end="17"/>
                                            </p:txEl>
                                          </p:spTgt>
                                        </p:tgtEl>
                                        <p:attrNameLst>
                                          <p:attrName>style.visibility</p:attrName>
                                        </p:attrNameLst>
                                      </p:cBhvr>
                                      <p:to>
                                        <p:strVal val="visible"/>
                                      </p:to>
                                    </p:set>
                                    <p:animEffect transition="in" filter="fade">
                                      <p:cBhvr>
                                        <p:cTn id="43" dur="500"/>
                                        <p:tgtEl>
                                          <p:spTgt spid="3">
                                            <p:txEl>
                                              <p:pRg st="17" end="1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9" end="19"/>
                                            </p:txEl>
                                          </p:spTgt>
                                        </p:tgtEl>
                                        <p:attrNameLst>
                                          <p:attrName>style.visibility</p:attrName>
                                        </p:attrNameLst>
                                      </p:cBhvr>
                                      <p:to>
                                        <p:strVal val="visible"/>
                                      </p:to>
                                    </p:set>
                                    <p:animEffect transition="in" filter="fade">
                                      <p:cBhvr>
                                        <p:cTn id="46"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4785"/>
            <a:ext cx="9144000" cy="5373216"/>
          </a:xfrm>
        </p:spPr>
        <p:txBody>
          <a:bodyPr rtlCol="0">
            <a:normAutofit fontScale="25000" lnSpcReduction="20000"/>
          </a:bodyPr>
          <a:lstStyle/>
          <a:p>
            <a:pPr marL="118872" indent="0" fontAlgn="auto">
              <a:spcBef>
                <a:spcPts val="0"/>
              </a:spcBef>
              <a:spcAft>
                <a:spcPts val="0"/>
              </a:spcAft>
              <a:buClrTx/>
              <a:buNone/>
              <a:defRPr/>
            </a:pPr>
            <a:r>
              <a:rPr lang="en-US" sz="8000" b="1" dirty="0" smtClean="0">
                <a:solidFill>
                  <a:srgbClr val="0070C0"/>
                </a:solidFill>
              </a:rPr>
              <a:t>Why were Jesus words hard to understand. </a:t>
            </a:r>
          </a:p>
          <a:p>
            <a:pPr marL="118872" indent="0" fontAlgn="auto">
              <a:spcBef>
                <a:spcPts val="0"/>
              </a:spcBef>
              <a:spcAft>
                <a:spcPts val="0"/>
              </a:spcAft>
              <a:buClrTx/>
              <a:buNone/>
              <a:defRPr/>
            </a:pPr>
            <a:r>
              <a:rPr lang="en-US" sz="8000" b="1" dirty="0" smtClean="0">
                <a:solidFill>
                  <a:srgbClr val="0070C0"/>
                </a:solidFill>
              </a:rPr>
              <a:t>Jesus laid most of his criticism against the leaders of the Jews, who claimed to be the teachers of the people. We do well to consider these issues.</a:t>
            </a:r>
          </a:p>
          <a:p>
            <a:pPr marL="118872" indent="0" fontAlgn="auto">
              <a:spcBef>
                <a:spcPts val="0"/>
              </a:spcBef>
              <a:spcAft>
                <a:spcPts val="0"/>
              </a:spcAft>
              <a:buClrTx/>
              <a:buNone/>
              <a:defRPr/>
            </a:pPr>
            <a:r>
              <a:rPr lang="en-US" sz="8000" b="1" dirty="0" smtClean="0">
                <a:solidFill>
                  <a:srgbClr val="0070C0"/>
                </a:solidFill>
              </a:rPr>
              <a:t>Why could not they understand him?</a:t>
            </a:r>
          </a:p>
          <a:p>
            <a:pPr marL="118872" indent="0" fontAlgn="auto">
              <a:spcBef>
                <a:spcPts val="0"/>
              </a:spcBef>
              <a:spcAft>
                <a:spcPts val="0"/>
              </a:spcAft>
              <a:buClrTx/>
              <a:buNone/>
              <a:defRPr/>
            </a:pPr>
            <a:endParaRPr lang="en-US" dirty="0" smtClean="0">
              <a:solidFill>
                <a:srgbClr val="0070C0"/>
              </a:solidFill>
            </a:endParaRPr>
          </a:p>
          <a:p>
            <a:pPr marL="118872" indent="0" fontAlgn="auto">
              <a:spcBef>
                <a:spcPts val="0"/>
              </a:spcBef>
              <a:spcAft>
                <a:spcPts val="0"/>
              </a:spcAft>
              <a:buClrTx/>
              <a:buNone/>
              <a:defRPr/>
            </a:pPr>
            <a:r>
              <a:rPr lang="en-US" sz="8000" b="1" dirty="0" smtClean="0">
                <a:solidFill>
                  <a:srgbClr val="0070C0"/>
                </a:solidFill>
              </a:rPr>
              <a:t>There are two related reasons that Jesus gives -</a:t>
            </a:r>
            <a:endParaRPr lang="en-US" sz="8000" b="1" dirty="0">
              <a:solidFill>
                <a:srgbClr val="0070C0"/>
              </a:solidFill>
            </a:endParaRPr>
          </a:p>
          <a:p>
            <a:pPr marL="118872" indent="0" fontAlgn="auto">
              <a:spcBef>
                <a:spcPts val="0"/>
              </a:spcBef>
              <a:spcAft>
                <a:spcPts val="0"/>
              </a:spcAft>
              <a:buClrTx/>
              <a:buNone/>
              <a:defRPr/>
            </a:pPr>
            <a:endParaRPr lang="en-US" dirty="0" smtClean="0"/>
          </a:p>
          <a:p>
            <a:pPr marL="118872" indent="0" fontAlgn="auto">
              <a:spcBef>
                <a:spcPts val="0"/>
              </a:spcBef>
              <a:spcAft>
                <a:spcPts val="0"/>
              </a:spcAft>
              <a:buClrTx/>
              <a:buNone/>
              <a:defRPr/>
            </a:pPr>
            <a:r>
              <a:rPr lang="en-US" sz="9600" b="1" u="sng" dirty="0" smtClean="0">
                <a:solidFill>
                  <a:srgbClr val="0070C0"/>
                </a:solidFill>
              </a:rPr>
              <a:t>Reason 1.</a:t>
            </a:r>
          </a:p>
          <a:p>
            <a:pPr marL="118872" indent="0" fontAlgn="auto">
              <a:spcBef>
                <a:spcPts val="0"/>
              </a:spcBef>
              <a:spcAft>
                <a:spcPts val="0"/>
              </a:spcAft>
              <a:buClrTx/>
              <a:buNone/>
              <a:defRPr/>
            </a:pPr>
            <a:endParaRPr lang="en-US" sz="800" b="1" u="sng" dirty="0" smtClean="0">
              <a:solidFill>
                <a:srgbClr val="0070C0"/>
              </a:solidFill>
            </a:endParaRPr>
          </a:p>
          <a:p>
            <a:pPr marL="118872" indent="0" fontAlgn="auto">
              <a:spcBef>
                <a:spcPts val="0"/>
              </a:spcBef>
              <a:spcAft>
                <a:spcPts val="0"/>
              </a:spcAft>
              <a:buClrTx/>
              <a:buNone/>
              <a:defRPr/>
            </a:pPr>
            <a:r>
              <a:rPr lang="en-US" sz="8000" dirty="0" smtClean="0">
                <a:solidFill>
                  <a:srgbClr val="0070C0"/>
                </a:solidFill>
              </a:rPr>
              <a:t>They had added customs and traditions to their practice of the law.</a:t>
            </a:r>
          </a:p>
          <a:p>
            <a:pPr marL="118872" indent="0" fontAlgn="auto">
              <a:spcBef>
                <a:spcPts val="0"/>
              </a:spcBef>
              <a:spcAft>
                <a:spcPts val="0"/>
              </a:spcAft>
              <a:buClrTx/>
              <a:buNone/>
              <a:defRPr/>
            </a:pPr>
            <a:endParaRPr lang="en-US" sz="800" dirty="0" smtClean="0">
              <a:solidFill>
                <a:srgbClr val="0070C0"/>
              </a:solidFill>
            </a:endParaRPr>
          </a:p>
          <a:p>
            <a:pPr marL="118872" indent="0" fontAlgn="auto">
              <a:spcBef>
                <a:spcPts val="0"/>
              </a:spcBef>
              <a:spcAft>
                <a:spcPts val="0"/>
              </a:spcAft>
              <a:buClrTx/>
              <a:buNone/>
              <a:defRPr/>
            </a:pPr>
            <a:r>
              <a:rPr lang="en-US" sz="8000" dirty="0" smtClean="0">
                <a:solidFill>
                  <a:srgbClr val="0070C0"/>
                </a:solidFill>
              </a:rPr>
              <a:t>This was contrary to God’s instruction and warning. </a:t>
            </a:r>
            <a:endParaRPr lang="en-US" b="1" dirty="0" smtClean="0">
              <a:solidFill>
                <a:srgbClr val="FF0000"/>
              </a:solidFill>
            </a:endParaRPr>
          </a:p>
          <a:p>
            <a:pPr marL="118872" indent="0" fontAlgn="auto">
              <a:spcBef>
                <a:spcPts val="0"/>
              </a:spcBef>
              <a:spcAft>
                <a:spcPts val="0"/>
              </a:spcAft>
              <a:buClrTx/>
              <a:buNone/>
              <a:defRPr/>
            </a:pPr>
            <a:r>
              <a:rPr lang="en-US" sz="8000" b="1" dirty="0" smtClean="0">
                <a:solidFill>
                  <a:srgbClr val="FF0000"/>
                </a:solidFill>
              </a:rPr>
              <a:t>Deut.12:32</a:t>
            </a:r>
            <a:r>
              <a:rPr lang="en-US" sz="8000" dirty="0" smtClean="0"/>
              <a:t> </a:t>
            </a:r>
            <a:r>
              <a:rPr lang="en-US" sz="8000" b="1" dirty="0"/>
              <a:t>What thing </a:t>
            </a:r>
            <a:r>
              <a:rPr lang="en-US" sz="8000" b="1" dirty="0" err="1"/>
              <a:t>soever</a:t>
            </a:r>
            <a:r>
              <a:rPr lang="en-US" sz="8000" b="1" dirty="0"/>
              <a:t> I command you, observe to do it</a:t>
            </a:r>
            <a:r>
              <a:rPr lang="en-US" sz="8000" dirty="0"/>
              <a:t>: </a:t>
            </a:r>
            <a:r>
              <a:rPr lang="en-US" sz="8000" b="1" u="sng" dirty="0"/>
              <a:t>thou shalt not add thereto, nor diminish from it</a:t>
            </a:r>
            <a:r>
              <a:rPr lang="en-US" sz="8000" dirty="0"/>
              <a:t>.</a:t>
            </a:r>
          </a:p>
          <a:p>
            <a:pPr marL="118872" indent="0" fontAlgn="auto">
              <a:spcBef>
                <a:spcPts val="0"/>
              </a:spcBef>
              <a:spcAft>
                <a:spcPts val="0"/>
              </a:spcAft>
              <a:buClrTx/>
              <a:buNone/>
              <a:defRPr/>
            </a:pPr>
            <a:endParaRPr lang="en-US" dirty="0" smtClean="0"/>
          </a:p>
          <a:p>
            <a:pPr marL="118872" indent="0" fontAlgn="auto">
              <a:spcBef>
                <a:spcPts val="0"/>
              </a:spcBef>
              <a:spcAft>
                <a:spcPts val="0"/>
              </a:spcAft>
              <a:buClrTx/>
              <a:buNone/>
              <a:defRPr/>
            </a:pPr>
            <a:r>
              <a:rPr lang="en-US" sz="8000" dirty="0" smtClean="0"/>
              <a:t> </a:t>
            </a:r>
            <a:r>
              <a:rPr lang="en-US" sz="8000" b="1" dirty="0" smtClean="0">
                <a:solidFill>
                  <a:srgbClr val="FF0000"/>
                </a:solidFill>
              </a:rPr>
              <a:t>Mark.7:7-8  </a:t>
            </a:r>
            <a:r>
              <a:rPr lang="en-US" sz="8000" b="1" u="sng" dirty="0" smtClean="0"/>
              <a:t>Howbeit </a:t>
            </a:r>
            <a:r>
              <a:rPr lang="en-US" sz="8000" b="1" u="sng" dirty="0"/>
              <a:t>in vain do they worship me, </a:t>
            </a:r>
            <a:r>
              <a:rPr lang="en-US" sz="9600" b="1" u="sng" dirty="0"/>
              <a:t>teaching </a:t>
            </a:r>
            <a:r>
              <a:rPr lang="en-US" sz="9600" b="1" i="1" u="sng" dirty="0"/>
              <a:t>for</a:t>
            </a:r>
            <a:r>
              <a:rPr lang="en-US" sz="9600" b="1" u="sng" dirty="0"/>
              <a:t> doctrines the commandments of men</a:t>
            </a:r>
            <a:r>
              <a:rPr lang="en-US" sz="8000" dirty="0" smtClean="0"/>
              <a:t>. For </a:t>
            </a:r>
            <a:r>
              <a:rPr lang="en-US" sz="8000" dirty="0"/>
              <a:t>laying aside the commandment of God, ye hold the tradition of men, </a:t>
            </a:r>
            <a:r>
              <a:rPr lang="en-US" sz="8000" i="1" dirty="0"/>
              <a:t>as</a:t>
            </a:r>
            <a:r>
              <a:rPr lang="en-US" sz="8000" dirty="0"/>
              <a:t> the washing of pots and cups: and many other such like things ye do. </a:t>
            </a:r>
          </a:p>
          <a:p>
            <a:pPr marL="118872" indent="0" fontAlgn="auto">
              <a:spcBef>
                <a:spcPts val="0"/>
              </a:spcBef>
              <a:spcAft>
                <a:spcPts val="0"/>
              </a:spcAft>
              <a:buClrTx/>
              <a:buNone/>
              <a:defRPr/>
            </a:pPr>
            <a:endParaRPr lang="en-US" dirty="0" smtClean="0"/>
          </a:p>
          <a:p>
            <a:pPr marL="118872" indent="0" fontAlgn="auto">
              <a:spcBef>
                <a:spcPts val="0"/>
              </a:spcBef>
              <a:spcAft>
                <a:spcPts val="0"/>
              </a:spcAft>
              <a:buClrTx/>
              <a:buNone/>
              <a:defRPr/>
            </a:pPr>
            <a:r>
              <a:rPr lang="en-US" sz="8000" dirty="0">
                <a:solidFill>
                  <a:srgbClr val="0070C0"/>
                </a:solidFill>
              </a:rPr>
              <a:t>We also warned about </a:t>
            </a:r>
            <a:r>
              <a:rPr lang="en-US" sz="8000" dirty="0" smtClean="0">
                <a:solidFill>
                  <a:srgbClr val="0070C0"/>
                </a:solidFill>
              </a:rPr>
              <a:t>this danger.</a:t>
            </a:r>
            <a:endParaRPr lang="en-US" sz="8000" dirty="0">
              <a:solidFill>
                <a:srgbClr val="0070C0"/>
              </a:solidFill>
            </a:endParaRPr>
          </a:p>
          <a:p>
            <a:pPr marL="118872" indent="0" fontAlgn="auto">
              <a:spcBef>
                <a:spcPts val="0"/>
              </a:spcBef>
              <a:spcAft>
                <a:spcPts val="0"/>
              </a:spcAft>
              <a:buClrTx/>
              <a:buNone/>
              <a:defRPr/>
            </a:pPr>
            <a:endParaRPr lang="en-US" dirty="0" smtClean="0"/>
          </a:p>
          <a:p>
            <a:pPr marL="118872" indent="0" fontAlgn="auto">
              <a:spcBef>
                <a:spcPts val="0"/>
              </a:spcBef>
              <a:spcAft>
                <a:spcPts val="0"/>
              </a:spcAft>
              <a:buClrTx/>
              <a:buNone/>
              <a:defRPr/>
            </a:pPr>
            <a:r>
              <a:rPr lang="en-US" sz="8000" b="1" dirty="0" smtClean="0">
                <a:solidFill>
                  <a:srgbClr val="FF0000"/>
                </a:solidFill>
              </a:rPr>
              <a:t>Col.2:8 </a:t>
            </a:r>
            <a:r>
              <a:rPr lang="en-US" sz="8000" dirty="0" smtClean="0"/>
              <a:t>(NKJV) </a:t>
            </a:r>
            <a:r>
              <a:rPr lang="en-US" sz="8800" b="1" u="sng" dirty="0" smtClean="0"/>
              <a:t>Beware </a:t>
            </a:r>
            <a:r>
              <a:rPr lang="en-US" sz="8800" b="1" u="sng" dirty="0"/>
              <a:t>lest anyone cheat you through philosophy and empty deceit</a:t>
            </a:r>
            <a:r>
              <a:rPr lang="en-US" sz="8800" b="1" dirty="0"/>
              <a:t>,</a:t>
            </a:r>
            <a:r>
              <a:rPr lang="en-US" sz="8000" b="1" dirty="0"/>
              <a:t> </a:t>
            </a:r>
            <a:r>
              <a:rPr lang="en-US" sz="8800" b="1" u="sng" dirty="0"/>
              <a:t>according to the tradition of men, according to the basic principles of the world</a:t>
            </a:r>
            <a:r>
              <a:rPr lang="en-US" sz="8000" b="1" dirty="0"/>
              <a:t>, </a:t>
            </a:r>
            <a:r>
              <a:rPr lang="en-US" sz="9600" b="1" u="sng" dirty="0"/>
              <a:t>and not according to </a:t>
            </a:r>
            <a:r>
              <a:rPr lang="en-US" sz="9600" b="1" u="sng" dirty="0" smtClean="0"/>
              <a:t>Christ</a:t>
            </a:r>
            <a:r>
              <a:rPr lang="en-US" sz="8000" dirty="0" smtClean="0"/>
              <a:t>.</a:t>
            </a:r>
            <a:endParaRPr lang="en-US" sz="5500" dirty="0" smtClean="0">
              <a:solidFill>
                <a:srgbClr val="0070C0"/>
              </a:solidFill>
            </a:endParaRPr>
          </a:p>
        </p:txBody>
      </p:sp>
      <p:sp>
        <p:nvSpPr>
          <p:cNvPr id="5"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Truth’ challenges men              2/3</a:t>
            </a:r>
            <a:endParaRPr lang="en-US" dirty="0">
              <a:solidFill>
                <a:schemeClr val="accent1">
                  <a:satMod val="150000"/>
                </a:schemeClr>
              </a:solidFill>
            </a:endParaRPr>
          </a:p>
        </p:txBody>
      </p:sp>
    </p:spTree>
    <p:extLst>
      <p:ext uri="{BB962C8B-B14F-4D97-AF65-F5344CB8AC3E}">
        <p14:creationId xmlns:p14="http://schemas.microsoft.com/office/powerpoint/2010/main" val="3538599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fade">
                                      <p:cBhvr>
                                        <p:cTn id="33" dur="500"/>
                                        <p:tgtEl>
                                          <p:spTgt spid="3">
                                            <p:txEl>
                                              <p:pRg st="10" end="1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fade">
                                      <p:cBhvr>
                                        <p:cTn id="41" dur="500"/>
                                        <p:tgtEl>
                                          <p:spTgt spid="3">
                                            <p:txEl>
                                              <p:pRg st="13" end="1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15" end="15"/>
                                            </p:txEl>
                                          </p:spTgt>
                                        </p:tgtEl>
                                        <p:attrNameLst>
                                          <p:attrName>style.visibility</p:attrName>
                                        </p:attrNameLst>
                                      </p:cBhvr>
                                      <p:to>
                                        <p:strVal val="visible"/>
                                      </p:to>
                                    </p:set>
                                    <p:animEffect transition="in" filter="fade">
                                      <p:cBhvr>
                                        <p:cTn id="46" dur="500"/>
                                        <p:tgtEl>
                                          <p:spTgt spid="3">
                                            <p:txEl>
                                              <p:pRg st="15" end="15"/>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7" end="17"/>
                                            </p:txEl>
                                          </p:spTgt>
                                        </p:tgtEl>
                                        <p:attrNameLst>
                                          <p:attrName>style.visibility</p:attrName>
                                        </p:attrNameLst>
                                      </p:cBhvr>
                                      <p:to>
                                        <p:strVal val="visible"/>
                                      </p:to>
                                    </p:set>
                                    <p:animEffect transition="in" filter="fade">
                                      <p:cBhvr>
                                        <p:cTn id="49"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4785"/>
            <a:ext cx="9144000" cy="5373216"/>
          </a:xfrm>
        </p:spPr>
        <p:txBody>
          <a:bodyPr rtlCol="0">
            <a:normAutofit fontScale="25000" lnSpcReduction="20000"/>
          </a:bodyPr>
          <a:lstStyle/>
          <a:p>
            <a:pPr marL="118872" indent="0" fontAlgn="auto">
              <a:spcBef>
                <a:spcPts val="0"/>
              </a:spcBef>
              <a:spcAft>
                <a:spcPts val="0"/>
              </a:spcAft>
              <a:buClrTx/>
              <a:buNone/>
              <a:defRPr/>
            </a:pPr>
            <a:r>
              <a:rPr lang="en-US" sz="9600" b="1" u="sng" dirty="0" smtClean="0">
                <a:solidFill>
                  <a:srgbClr val="0070C0"/>
                </a:solidFill>
              </a:rPr>
              <a:t>Reason 2.</a:t>
            </a:r>
          </a:p>
          <a:p>
            <a:pPr marL="118872" indent="0" fontAlgn="auto">
              <a:spcBef>
                <a:spcPts val="0"/>
              </a:spcBef>
              <a:spcAft>
                <a:spcPts val="0"/>
              </a:spcAft>
              <a:buClrTx/>
              <a:buNone/>
              <a:defRPr/>
            </a:pPr>
            <a:endParaRPr lang="en-US" sz="800" dirty="0" smtClean="0">
              <a:solidFill>
                <a:srgbClr val="0070C0"/>
              </a:solidFill>
            </a:endParaRPr>
          </a:p>
          <a:p>
            <a:pPr marL="118872" indent="0" fontAlgn="auto">
              <a:spcBef>
                <a:spcPts val="0"/>
              </a:spcBef>
              <a:spcAft>
                <a:spcPts val="0"/>
              </a:spcAft>
              <a:buClrTx/>
              <a:buNone/>
              <a:defRPr/>
            </a:pPr>
            <a:r>
              <a:rPr lang="en-US" sz="8000" b="1" dirty="0" smtClean="0">
                <a:solidFill>
                  <a:srgbClr val="0070C0"/>
                </a:solidFill>
              </a:rPr>
              <a:t>By adding to the law</a:t>
            </a:r>
            <a:r>
              <a:rPr lang="en-US" sz="8000" dirty="0" smtClean="0">
                <a:solidFill>
                  <a:srgbClr val="0070C0"/>
                </a:solidFill>
              </a:rPr>
              <a:t>, </a:t>
            </a:r>
            <a:r>
              <a:rPr lang="en-US" sz="8000" b="1" dirty="0" smtClean="0">
                <a:solidFill>
                  <a:srgbClr val="0070C0"/>
                </a:solidFill>
              </a:rPr>
              <a:t>they displayed a lack of trust and confidence in God</a:t>
            </a:r>
            <a:r>
              <a:rPr lang="en-US" sz="8000" dirty="0" smtClean="0">
                <a:solidFill>
                  <a:srgbClr val="0070C0"/>
                </a:solidFill>
              </a:rPr>
              <a:t>.</a:t>
            </a:r>
          </a:p>
          <a:p>
            <a:pPr marL="118872" indent="0" fontAlgn="auto">
              <a:spcBef>
                <a:spcPts val="0"/>
              </a:spcBef>
              <a:spcAft>
                <a:spcPts val="0"/>
              </a:spcAft>
              <a:buClrTx/>
              <a:buNone/>
              <a:defRPr/>
            </a:pPr>
            <a:endParaRPr lang="en-US" dirty="0" smtClean="0">
              <a:solidFill>
                <a:srgbClr val="0070C0"/>
              </a:solidFill>
            </a:endParaRPr>
          </a:p>
          <a:p>
            <a:pPr marL="118872" indent="0" fontAlgn="auto">
              <a:spcBef>
                <a:spcPts val="0"/>
              </a:spcBef>
              <a:spcAft>
                <a:spcPts val="0"/>
              </a:spcAft>
              <a:buClrTx/>
              <a:buNone/>
              <a:defRPr/>
            </a:pPr>
            <a:r>
              <a:rPr lang="en-US" sz="8000" dirty="0" smtClean="0">
                <a:solidFill>
                  <a:srgbClr val="0070C0"/>
                </a:solidFill>
              </a:rPr>
              <a:t>Jesus is very critical of them, and declares that this form of thinking and their subsequent evil behavior sprang from twisting the word of God. (</a:t>
            </a:r>
            <a:r>
              <a:rPr lang="en-US" sz="8000" b="1" dirty="0" smtClean="0">
                <a:solidFill>
                  <a:srgbClr val="FF0000"/>
                </a:solidFill>
              </a:rPr>
              <a:t>Matt.23</a:t>
            </a:r>
            <a:r>
              <a:rPr lang="en-US" sz="8000" dirty="0" smtClean="0">
                <a:solidFill>
                  <a:srgbClr val="0070C0"/>
                </a:solidFill>
              </a:rPr>
              <a:t>)</a:t>
            </a:r>
          </a:p>
          <a:p>
            <a:pPr marL="118872" indent="0" fontAlgn="auto">
              <a:spcBef>
                <a:spcPts val="0"/>
              </a:spcBef>
              <a:spcAft>
                <a:spcPts val="0"/>
              </a:spcAft>
              <a:buClrTx/>
              <a:buNone/>
              <a:defRPr/>
            </a:pPr>
            <a:endParaRPr lang="en-US" dirty="0" smtClean="0">
              <a:solidFill>
                <a:srgbClr val="0070C0"/>
              </a:solidFill>
            </a:endParaRPr>
          </a:p>
          <a:p>
            <a:pPr marL="118872" indent="0" fontAlgn="auto">
              <a:spcBef>
                <a:spcPts val="0"/>
              </a:spcBef>
              <a:spcAft>
                <a:spcPts val="0"/>
              </a:spcAft>
              <a:buClrTx/>
              <a:buNone/>
              <a:defRPr/>
            </a:pPr>
            <a:r>
              <a:rPr lang="en-US" sz="8000" dirty="0" smtClean="0">
                <a:solidFill>
                  <a:srgbClr val="0070C0"/>
                </a:solidFill>
              </a:rPr>
              <a:t>Jesus said that as such </a:t>
            </a:r>
            <a:r>
              <a:rPr lang="en-US" sz="8000" b="1" dirty="0" smtClean="0">
                <a:solidFill>
                  <a:srgbClr val="0070C0"/>
                </a:solidFill>
              </a:rPr>
              <a:t>they were the children of the devil</a:t>
            </a:r>
            <a:r>
              <a:rPr lang="en-US" sz="8000" dirty="0" smtClean="0">
                <a:solidFill>
                  <a:srgbClr val="0070C0"/>
                </a:solidFill>
              </a:rPr>
              <a:t>, the serpent in the garden, </a:t>
            </a:r>
            <a:r>
              <a:rPr lang="en-US" sz="8000" b="1" u="sng" dirty="0" smtClean="0">
                <a:solidFill>
                  <a:srgbClr val="0070C0"/>
                </a:solidFill>
              </a:rPr>
              <a:t>who also had twisted the word of God to suit his own needs &amp; world view</a:t>
            </a:r>
            <a:r>
              <a:rPr lang="en-US" sz="8000" dirty="0" smtClean="0">
                <a:solidFill>
                  <a:srgbClr val="0070C0"/>
                </a:solidFill>
              </a:rPr>
              <a:t>.</a:t>
            </a:r>
          </a:p>
          <a:p>
            <a:pPr marL="118872" indent="0" fontAlgn="auto">
              <a:spcBef>
                <a:spcPts val="0"/>
              </a:spcBef>
              <a:spcAft>
                <a:spcPts val="0"/>
              </a:spcAft>
              <a:buClrTx/>
              <a:buNone/>
              <a:defRPr/>
            </a:pPr>
            <a:endParaRPr lang="en-US" b="1" dirty="0" smtClean="0">
              <a:solidFill>
                <a:srgbClr val="FF0000"/>
              </a:solidFill>
            </a:endParaRPr>
          </a:p>
          <a:p>
            <a:pPr marL="118872" indent="0" fontAlgn="auto">
              <a:spcBef>
                <a:spcPts val="0"/>
              </a:spcBef>
              <a:spcAft>
                <a:spcPts val="0"/>
              </a:spcAft>
              <a:buClrTx/>
              <a:buNone/>
              <a:defRPr/>
            </a:pPr>
            <a:r>
              <a:rPr lang="en-US" sz="8000" b="1" dirty="0" smtClean="0">
                <a:solidFill>
                  <a:srgbClr val="FF0000"/>
                </a:solidFill>
              </a:rPr>
              <a:t>John 8:43-45 </a:t>
            </a:r>
            <a:r>
              <a:rPr lang="en-US" sz="8000" b="1" dirty="0"/>
              <a:t> </a:t>
            </a:r>
            <a:endParaRPr lang="en-US" sz="8000" b="1" dirty="0" smtClean="0"/>
          </a:p>
          <a:p>
            <a:pPr marL="118872" indent="0" fontAlgn="auto">
              <a:spcBef>
                <a:spcPts val="0"/>
              </a:spcBef>
              <a:spcAft>
                <a:spcPts val="0"/>
              </a:spcAft>
              <a:buClrTx/>
              <a:buNone/>
              <a:defRPr/>
            </a:pPr>
            <a:r>
              <a:rPr lang="en-US" sz="8000" b="1" u="sng" dirty="0" smtClean="0"/>
              <a:t>Why </a:t>
            </a:r>
            <a:r>
              <a:rPr lang="en-US" sz="8000" b="1" u="sng" dirty="0"/>
              <a:t>do ye not understand my speech</a:t>
            </a:r>
            <a:r>
              <a:rPr lang="en-US" sz="8000" dirty="0"/>
              <a:t>? </a:t>
            </a:r>
            <a:r>
              <a:rPr lang="en-US" sz="8000" u="sng" dirty="0"/>
              <a:t>even because ye cannot hear my word</a:t>
            </a:r>
            <a:r>
              <a:rPr lang="en-US" sz="8000" dirty="0"/>
              <a:t>. </a:t>
            </a:r>
            <a:endParaRPr lang="en-US" sz="8000" dirty="0" smtClean="0"/>
          </a:p>
          <a:p>
            <a:pPr marL="118872" indent="0" fontAlgn="auto">
              <a:spcBef>
                <a:spcPts val="0"/>
              </a:spcBef>
              <a:spcAft>
                <a:spcPts val="0"/>
              </a:spcAft>
              <a:buClrTx/>
              <a:buNone/>
              <a:defRPr/>
            </a:pPr>
            <a:r>
              <a:rPr lang="en-US" sz="8000" b="1" u="sng" dirty="0" smtClean="0"/>
              <a:t>Ye are of your father the devil</a:t>
            </a:r>
            <a:r>
              <a:rPr lang="en-US" sz="8000" dirty="0" smtClean="0"/>
              <a:t>, </a:t>
            </a:r>
            <a:r>
              <a:rPr lang="en-US" sz="8800" b="1" u="sng" dirty="0" smtClean="0"/>
              <a:t>and the lusts of your father ye will do</a:t>
            </a:r>
            <a:r>
              <a:rPr lang="en-US" sz="8000" dirty="0" smtClean="0"/>
              <a:t>. He was a murderer from the beginning, </a:t>
            </a:r>
            <a:r>
              <a:rPr lang="en-US" sz="8000" b="1" u="sng" dirty="0" smtClean="0"/>
              <a:t>and abode not in the truth</a:t>
            </a:r>
            <a:r>
              <a:rPr lang="en-US" sz="8000" dirty="0" smtClean="0"/>
              <a:t>, </a:t>
            </a:r>
            <a:r>
              <a:rPr lang="en-US" sz="8000" b="1" dirty="0" smtClean="0"/>
              <a:t>because there is no truth in him</a:t>
            </a:r>
            <a:r>
              <a:rPr lang="en-US" sz="8000" dirty="0" smtClean="0"/>
              <a:t>. </a:t>
            </a:r>
          </a:p>
          <a:p>
            <a:pPr marL="118872" indent="0" fontAlgn="auto">
              <a:spcBef>
                <a:spcPts val="0"/>
              </a:spcBef>
              <a:spcAft>
                <a:spcPts val="0"/>
              </a:spcAft>
              <a:buClrTx/>
              <a:buNone/>
              <a:defRPr/>
            </a:pPr>
            <a:r>
              <a:rPr lang="en-US" sz="8000" b="1" dirty="0" smtClean="0"/>
              <a:t>When he </a:t>
            </a:r>
            <a:r>
              <a:rPr lang="en-US" sz="8000" b="1" dirty="0" err="1" smtClean="0"/>
              <a:t>speaketh</a:t>
            </a:r>
            <a:r>
              <a:rPr lang="en-US" sz="8000" b="1" dirty="0" smtClean="0"/>
              <a:t> a lie, he </a:t>
            </a:r>
            <a:r>
              <a:rPr lang="en-US" sz="8000" b="1" dirty="0" err="1" smtClean="0"/>
              <a:t>speaketh</a:t>
            </a:r>
            <a:r>
              <a:rPr lang="en-US" sz="8000" b="1" dirty="0" smtClean="0"/>
              <a:t> of his own</a:t>
            </a:r>
            <a:r>
              <a:rPr lang="en-US" sz="8000" dirty="0" smtClean="0"/>
              <a:t>: </a:t>
            </a:r>
            <a:r>
              <a:rPr lang="en-US" sz="8000" b="1" dirty="0" smtClean="0"/>
              <a:t>for he is a liar, and the father of it</a:t>
            </a:r>
            <a:r>
              <a:rPr lang="en-US" sz="8000" dirty="0" smtClean="0"/>
              <a:t>. </a:t>
            </a:r>
            <a:r>
              <a:rPr lang="en-US" sz="8000" b="1" u="sng" dirty="0" smtClean="0"/>
              <a:t>And because I tell you the truth, ye believe me not</a:t>
            </a:r>
            <a:r>
              <a:rPr lang="en-US" sz="8000" dirty="0" smtClean="0"/>
              <a:t>. </a:t>
            </a:r>
          </a:p>
          <a:p>
            <a:pPr marL="118872" indent="0" fontAlgn="auto">
              <a:spcBef>
                <a:spcPts val="0"/>
              </a:spcBef>
              <a:spcAft>
                <a:spcPts val="0"/>
              </a:spcAft>
              <a:buClrTx/>
              <a:buNone/>
              <a:defRPr/>
            </a:pPr>
            <a:endParaRPr lang="en-US" dirty="0"/>
          </a:p>
          <a:p>
            <a:pPr marL="118872" indent="0" fontAlgn="auto">
              <a:spcBef>
                <a:spcPts val="0"/>
              </a:spcBef>
              <a:spcAft>
                <a:spcPts val="0"/>
              </a:spcAft>
              <a:buClrTx/>
              <a:buNone/>
              <a:defRPr/>
            </a:pPr>
            <a:r>
              <a:rPr lang="en-US" sz="8000" i="1" dirty="0">
                <a:solidFill>
                  <a:srgbClr val="0070C0"/>
                </a:solidFill>
              </a:rPr>
              <a:t>Jesus says “</a:t>
            </a:r>
            <a:r>
              <a:rPr lang="en-US" sz="8000" b="1" i="1" dirty="0">
                <a:solidFill>
                  <a:srgbClr val="0070C0"/>
                </a:solidFill>
              </a:rPr>
              <a:t>the lusts of your father ye will do</a:t>
            </a:r>
            <a:r>
              <a:rPr lang="en-US" sz="8000" i="1" dirty="0" smtClean="0">
                <a:solidFill>
                  <a:srgbClr val="0070C0"/>
                </a:solidFill>
              </a:rPr>
              <a:t>”. </a:t>
            </a:r>
            <a:r>
              <a:rPr lang="en-US" sz="8000" i="1" u="sng" dirty="0" smtClean="0">
                <a:solidFill>
                  <a:srgbClr val="0070C0"/>
                </a:solidFill>
              </a:rPr>
              <a:t>What were the lusts of the serpent</a:t>
            </a:r>
            <a:r>
              <a:rPr lang="en-US" sz="8000" i="1" dirty="0" smtClean="0">
                <a:solidFill>
                  <a:srgbClr val="0070C0"/>
                </a:solidFill>
              </a:rPr>
              <a:t>? </a:t>
            </a:r>
          </a:p>
          <a:p>
            <a:pPr marL="118872" indent="0" fontAlgn="auto">
              <a:spcBef>
                <a:spcPts val="0"/>
              </a:spcBef>
              <a:spcAft>
                <a:spcPts val="0"/>
              </a:spcAft>
              <a:buClrTx/>
              <a:buNone/>
              <a:defRPr/>
            </a:pPr>
            <a:endParaRPr lang="en-US" i="1" u="sng" dirty="0" smtClean="0">
              <a:solidFill>
                <a:srgbClr val="0070C0"/>
              </a:solidFill>
            </a:endParaRPr>
          </a:p>
          <a:p>
            <a:pPr marL="118872" indent="0" fontAlgn="auto">
              <a:spcBef>
                <a:spcPts val="0"/>
              </a:spcBef>
              <a:spcAft>
                <a:spcPts val="0"/>
              </a:spcAft>
              <a:buClrTx/>
              <a:buNone/>
              <a:defRPr/>
            </a:pPr>
            <a:r>
              <a:rPr lang="en-US" sz="8000" b="1" i="1" u="sng" dirty="0" smtClean="0">
                <a:solidFill>
                  <a:srgbClr val="0070C0"/>
                </a:solidFill>
              </a:rPr>
              <a:t>The serpent considered his words were of equal or superior value to God’s</a:t>
            </a:r>
            <a:r>
              <a:rPr lang="en-US" sz="8000" i="1" dirty="0" smtClean="0">
                <a:solidFill>
                  <a:srgbClr val="0070C0"/>
                </a:solidFill>
              </a:rPr>
              <a:t>. This is what the Jews were doing by adding their traditions to the law &amp; the testimony of God. </a:t>
            </a:r>
          </a:p>
          <a:p>
            <a:pPr marL="118872" indent="0" fontAlgn="auto">
              <a:spcBef>
                <a:spcPts val="0"/>
              </a:spcBef>
              <a:spcAft>
                <a:spcPts val="0"/>
              </a:spcAft>
              <a:buClrTx/>
              <a:buNone/>
              <a:defRPr/>
            </a:pPr>
            <a:r>
              <a:rPr lang="en-US" sz="8000" b="1" i="1" dirty="0" smtClean="0">
                <a:solidFill>
                  <a:srgbClr val="0070C0"/>
                </a:solidFill>
              </a:rPr>
              <a:t>This is the issue that God has had to contend with in all his dealings with mankind. </a:t>
            </a:r>
            <a:r>
              <a:rPr lang="en-US" sz="8000" b="1" i="1" u="sng" dirty="0" smtClean="0">
                <a:solidFill>
                  <a:srgbClr val="0070C0"/>
                </a:solidFill>
              </a:rPr>
              <a:t>By adding to  God’s Word mankind makes man’s words of equal or higher value than God’s, and by taking away from God’s Word he does the same.</a:t>
            </a:r>
            <a:endParaRPr lang="en-US" sz="8000" i="1" dirty="0">
              <a:solidFill>
                <a:srgbClr val="0070C0"/>
              </a:solidFill>
            </a:endParaRPr>
          </a:p>
        </p:txBody>
      </p:sp>
      <p:sp>
        <p:nvSpPr>
          <p:cNvPr id="5"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Truth’ challenges men              3/3</a:t>
            </a:r>
            <a:endParaRPr lang="en-US" dirty="0">
              <a:solidFill>
                <a:schemeClr val="accent1">
                  <a:satMod val="150000"/>
                </a:schemeClr>
              </a:solidFill>
            </a:endParaRPr>
          </a:p>
        </p:txBody>
      </p:sp>
    </p:spTree>
    <p:extLst>
      <p:ext uri="{BB962C8B-B14F-4D97-AF65-F5344CB8AC3E}">
        <p14:creationId xmlns:p14="http://schemas.microsoft.com/office/powerpoint/2010/main" val="3924155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500"/>
                                        <p:tgtEl>
                                          <p:spTgt spid="3">
                                            <p:txEl>
                                              <p:pRg st="11" end="1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Effect transition="in" filter="fade">
                                      <p:cBhvr>
                                        <p:cTn id="33" dur="500"/>
                                        <p:tgtEl>
                                          <p:spTgt spid="3">
                                            <p:txEl>
                                              <p:pRg st="13" end="1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5" end="15"/>
                                            </p:txEl>
                                          </p:spTgt>
                                        </p:tgtEl>
                                        <p:attrNameLst>
                                          <p:attrName>style.visibility</p:attrName>
                                        </p:attrNameLst>
                                      </p:cBhvr>
                                      <p:to>
                                        <p:strVal val="visible"/>
                                      </p:to>
                                    </p:set>
                                    <p:animEffect transition="in" filter="fade">
                                      <p:cBhvr>
                                        <p:cTn id="38" dur="500"/>
                                        <p:tgtEl>
                                          <p:spTgt spid="3">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animEffect transition="in" filter="fade">
                                      <p:cBhvr>
                                        <p:cTn id="41"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Remember - What ‘The Truth’ is.</a:t>
            </a:r>
            <a:endParaRPr lang="en-US" dirty="0">
              <a:solidFill>
                <a:schemeClr val="accent1">
                  <a:satMod val="150000"/>
                </a:schemeClr>
              </a:solidFill>
            </a:endParaRPr>
          </a:p>
        </p:txBody>
      </p:sp>
      <p:sp>
        <p:nvSpPr>
          <p:cNvPr id="3" name="Content Placeholder 2"/>
          <p:cNvSpPr>
            <a:spLocks noGrp="1"/>
          </p:cNvSpPr>
          <p:nvPr>
            <p:ph idx="1"/>
          </p:nvPr>
        </p:nvSpPr>
        <p:spPr>
          <a:xfrm>
            <a:off x="0" y="1484784"/>
            <a:ext cx="9144000" cy="5373217"/>
          </a:xfrm>
        </p:spPr>
        <p:txBody>
          <a:bodyPr rtlCol="0">
            <a:normAutofit/>
          </a:bodyPr>
          <a:lstStyle/>
          <a:p>
            <a:pPr marL="118872" indent="0" fontAlgn="auto">
              <a:spcBef>
                <a:spcPts val="0"/>
              </a:spcBef>
              <a:spcAft>
                <a:spcPts val="0"/>
              </a:spcAft>
              <a:buClrTx/>
              <a:buNone/>
              <a:defRPr/>
            </a:pPr>
            <a:endParaRPr lang="en-US" sz="1300" dirty="0"/>
          </a:p>
          <a:p>
            <a:pPr marL="118872" indent="0" fontAlgn="auto">
              <a:spcBef>
                <a:spcPts val="0"/>
              </a:spcBef>
              <a:spcAft>
                <a:spcPts val="0"/>
              </a:spcAft>
              <a:buClrTx/>
              <a:buNone/>
              <a:defRPr/>
            </a:pPr>
            <a:r>
              <a:rPr lang="en-US" sz="2800" b="1" dirty="0" smtClean="0">
                <a:solidFill>
                  <a:srgbClr val="0070C0"/>
                </a:solidFill>
              </a:rPr>
              <a:t>When </a:t>
            </a:r>
            <a:r>
              <a:rPr lang="en-US" sz="2800" b="1" dirty="0">
                <a:solidFill>
                  <a:srgbClr val="0070C0"/>
                </a:solidFill>
              </a:rPr>
              <a:t>we speak of </a:t>
            </a:r>
            <a:r>
              <a:rPr lang="en-US" sz="2800" dirty="0">
                <a:solidFill>
                  <a:srgbClr val="0070C0"/>
                </a:solidFill>
              </a:rPr>
              <a:t>‘</a:t>
            </a:r>
            <a:r>
              <a:rPr lang="en-US" sz="2800" b="1" dirty="0">
                <a:solidFill>
                  <a:srgbClr val="0070C0"/>
                </a:solidFill>
              </a:rPr>
              <a:t>The Truth’ we are not referring to a ‘relative’ </a:t>
            </a:r>
            <a:r>
              <a:rPr lang="en-US" sz="2800" b="1" dirty="0" smtClean="0">
                <a:solidFill>
                  <a:srgbClr val="0070C0"/>
                </a:solidFill>
              </a:rPr>
              <a:t>concept </a:t>
            </a:r>
            <a:r>
              <a:rPr lang="en-US" sz="2800" b="1" dirty="0">
                <a:solidFill>
                  <a:srgbClr val="0070C0"/>
                </a:solidFill>
              </a:rPr>
              <a:t>in the philosophical sense, </a:t>
            </a:r>
            <a:r>
              <a:rPr lang="en-US" sz="2800" b="1" u="sng" dirty="0">
                <a:solidFill>
                  <a:srgbClr val="0070C0"/>
                </a:solidFill>
              </a:rPr>
              <a:t>but rather </a:t>
            </a:r>
            <a:r>
              <a:rPr lang="en-US" sz="2800" b="1" u="sng" dirty="0" smtClean="0">
                <a:solidFill>
                  <a:srgbClr val="0070C0"/>
                </a:solidFill>
              </a:rPr>
              <a:t>to the fixed certainties </a:t>
            </a:r>
            <a:r>
              <a:rPr lang="en-US" sz="2800" b="1" u="sng" dirty="0">
                <a:solidFill>
                  <a:srgbClr val="0070C0"/>
                </a:solidFill>
              </a:rPr>
              <a:t>that God has revealed to us, in His Word</a:t>
            </a:r>
            <a:r>
              <a:rPr lang="en-US" sz="2800" b="1" dirty="0" smtClean="0">
                <a:solidFill>
                  <a:srgbClr val="0070C0"/>
                </a:solidFill>
              </a:rPr>
              <a:t>.</a:t>
            </a:r>
          </a:p>
          <a:p>
            <a:pPr marL="118872" indent="0" fontAlgn="auto">
              <a:spcBef>
                <a:spcPts val="0"/>
              </a:spcBef>
              <a:spcAft>
                <a:spcPts val="0"/>
              </a:spcAft>
              <a:buClrTx/>
              <a:buNone/>
              <a:defRPr/>
            </a:pPr>
            <a:endParaRPr lang="en-US" sz="1000" b="1" dirty="0">
              <a:solidFill>
                <a:srgbClr val="0070C0"/>
              </a:solidFill>
            </a:endParaRPr>
          </a:p>
          <a:p>
            <a:pPr marL="118872" indent="0" fontAlgn="auto">
              <a:spcBef>
                <a:spcPts val="0"/>
              </a:spcBef>
              <a:spcAft>
                <a:spcPts val="0"/>
              </a:spcAft>
              <a:buClrTx/>
              <a:buNone/>
              <a:defRPr/>
            </a:pPr>
            <a:r>
              <a:rPr lang="en-US" sz="2800" b="1" dirty="0" smtClean="0"/>
              <a:t>This is the constant challenge that is spoken about and we are warned about throughout the scriptural record. This is what the temptation of Jesus was about - </a:t>
            </a:r>
            <a:r>
              <a:rPr lang="en-US" sz="2800" b="1" dirty="0" smtClean="0">
                <a:solidFill>
                  <a:srgbClr val="FF0000"/>
                </a:solidFill>
              </a:rPr>
              <a:t>Matt.4:4</a:t>
            </a:r>
            <a:r>
              <a:rPr lang="en-US" sz="2800" b="1" dirty="0" smtClean="0"/>
              <a:t> </a:t>
            </a:r>
          </a:p>
          <a:p>
            <a:pPr marL="118872" indent="0" fontAlgn="auto">
              <a:spcBef>
                <a:spcPts val="0"/>
              </a:spcBef>
              <a:spcAft>
                <a:spcPts val="0"/>
              </a:spcAft>
              <a:buClrTx/>
              <a:buNone/>
              <a:defRPr/>
            </a:pPr>
            <a:endParaRPr lang="en-US" sz="1000" b="1" dirty="0">
              <a:solidFill>
                <a:srgbClr val="0070C0"/>
              </a:solidFill>
            </a:endParaRPr>
          </a:p>
          <a:p>
            <a:pPr marL="118872" indent="0" fontAlgn="auto">
              <a:spcBef>
                <a:spcPts val="0"/>
              </a:spcBef>
              <a:spcAft>
                <a:spcPts val="0"/>
              </a:spcAft>
              <a:buClrTx/>
              <a:buNone/>
              <a:defRPr/>
            </a:pPr>
            <a:r>
              <a:rPr lang="en-US" sz="2800" b="1" dirty="0" smtClean="0">
                <a:solidFill>
                  <a:srgbClr val="0070C0"/>
                </a:solidFill>
              </a:rPr>
              <a:t>The difficulty is that wrong ideas are often presented by intelligent, gifted and rational people – and on the surface the words sound plausible and reasonable.</a:t>
            </a:r>
          </a:p>
          <a:p>
            <a:pPr marL="438912" indent="-320040" fontAlgn="auto">
              <a:spcBef>
                <a:spcPts val="0"/>
              </a:spcBef>
              <a:spcAft>
                <a:spcPts val="0"/>
              </a:spcAft>
              <a:buClrTx/>
              <a:buFont typeface="Wingdings 2"/>
              <a:buChar char=""/>
              <a:defRPr/>
            </a:pPr>
            <a:endParaRPr lang="en-US" sz="1100" b="1" dirty="0" smtClean="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a:p>
            <a:pPr marL="438912" indent="-320040" fontAlgn="auto">
              <a:spcBef>
                <a:spcPts val="0"/>
              </a:spcBef>
              <a:spcAft>
                <a:spcPts val="0"/>
              </a:spcAft>
              <a:buClrTx/>
              <a:buFont typeface="Wingdings 2"/>
              <a:buChar char=""/>
              <a:defRPr/>
            </a:pPr>
            <a:endParaRPr lang="en-US" sz="300" dirty="0">
              <a:solidFill>
                <a:srgbClr val="0070C0"/>
              </a:solidFill>
            </a:endParaRPr>
          </a:p>
          <a:p>
            <a:pPr marL="438912" indent="-320040" fontAlgn="auto">
              <a:spcBef>
                <a:spcPts val="0"/>
              </a:spcBef>
              <a:spcAft>
                <a:spcPts val="0"/>
              </a:spcAft>
              <a:buClrTx/>
              <a:buFont typeface="Wingdings 2"/>
              <a:buChar char=""/>
              <a:defRPr/>
            </a:pPr>
            <a:endParaRPr lang="en-US" sz="300" dirty="0" smtClean="0">
              <a:solidFill>
                <a:srgbClr val="0070C0"/>
              </a:solidFill>
            </a:endParaRPr>
          </a:p>
        </p:txBody>
      </p:sp>
    </p:spTree>
    <p:extLst>
      <p:ext uri="{BB962C8B-B14F-4D97-AF65-F5344CB8AC3E}">
        <p14:creationId xmlns:p14="http://schemas.microsoft.com/office/powerpoint/2010/main" val="2124154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God – By Faith.            </a:t>
            </a:r>
            <a:r>
              <a:rPr lang="en-US" sz="4000" dirty="0" smtClean="0">
                <a:solidFill>
                  <a:schemeClr val="accent1">
                    <a:satMod val="150000"/>
                  </a:schemeClr>
                </a:solidFill>
              </a:rPr>
              <a:t>1/6</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92500" lnSpcReduction="10000"/>
          </a:bodyPr>
          <a:lstStyle/>
          <a:p>
            <a:pPr marL="633222" indent="-514350" fontAlgn="auto">
              <a:spcBef>
                <a:spcPts val="0"/>
              </a:spcBef>
              <a:spcAft>
                <a:spcPts val="0"/>
              </a:spcAft>
              <a:buClrTx/>
              <a:buFont typeface="Wingdings 2"/>
              <a:buNone/>
              <a:defRPr/>
            </a:pPr>
            <a:r>
              <a:rPr lang="en-US" sz="2400" b="1" dirty="0" smtClean="0">
                <a:solidFill>
                  <a:srgbClr val="0070C0"/>
                </a:solidFill>
              </a:rPr>
              <a:t>We acknowledge these things concerning Faith – </a:t>
            </a:r>
          </a:p>
          <a:p>
            <a:pPr marL="633222" indent="-514350" fontAlgn="auto">
              <a:spcBef>
                <a:spcPts val="0"/>
              </a:spcBef>
              <a:spcAft>
                <a:spcPts val="0"/>
              </a:spcAft>
              <a:buClrTx/>
              <a:defRPr/>
            </a:pPr>
            <a:r>
              <a:rPr lang="en-US" sz="2400" dirty="0" smtClean="0">
                <a:solidFill>
                  <a:srgbClr val="0070C0"/>
                </a:solidFill>
              </a:rPr>
              <a:t>Faith is believing what God says, and promises</a:t>
            </a:r>
          </a:p>
          <a:p>
            <a:pPr marL="633222" indent="-514350" fontAlgn="auto">
              <a:spcBef>
                <a:spcPts val="0"/>
              </a:spcBef>
              <a:spcAft>
                <a:spcPts val="0"/>
              </a:spcAft>
              <a:buClrTx/>
              <a:defRPr/>
            </a:pPr>
            <a:r>
              <a:rPr lang="en-US" sz="2400" dirty="0">
                <a:solidFill>
                  <a:srgbClr val="0070C0"/>
                </a:solidFill>
              </a:rPr>
              <a:t>That Faith is based upon the knowledge of God</a:t>
            </a:r>
          </a:p>
          <a:p>
            <a:pPr marL="633222" indent="-514350" fontAlgn="auto">
              <a:spcBef>
                <a:spcPts val="0"/>
              </a:spcBef>
              <a:spcAft>
                <a:spcPts val="0"/>
              </a:spcAft>
              <a:buClrTx/>
              <a:defRPr/>
            </a:pPr>
            <a:r>
              <a:rPr lang="en-US" sz="2400" dirty="0" smtClean="0">
                <a:solidFill>
                  <a:srgbClr val="0070C0"/>
                </a:solidFill>
              </a:rPr>
              <a:t>That Christ Dwells in us by Faith</a:t>
            </a:r>
          </a:p>
          <a:p>
            <a:pPr marL="633222" indent="-514350" fontAlgn="auto">
              <a:spcBef>
                <a:spcPts val="0"/>
              </a:spcBef>
              <a:spcAft>
                <a:spcPts val="0"/>
              </a:spcAft>
              <a:buClrTx/>
              <a:defRPr/>
            </a:pPr>
            <a:r>
              <a:rPr lang="en-US" sz="2400" dirty="0" smtClean="0">
                <a:solidFill>
                  <a:srgbClr val="0070C0"/>
                </a:solidFill>
              </a:rPr>
              <a:t>That without Faith it is impossible to please God</a:t>
            </a:r>
          </a:p>
          <a:p>
            <a:pPr marL="633222" indent="-514350" fontAlgn="auto">
              <a:spcBef>
                <a:spcPts val="0"/>
              </a:spcBef>
              <a:spcAft>
                <a:spcPts val="0"/>
              </a:spcAft>
              <a:buClrTx/>
              <a:defRPr/>
            </a:pPr>
            <a:r>
              <a:rPr lang="en-US" sz="2400" u="sng" dirty="0" smtClean="0">
                <a:solidFill>
                  <a:srgbClr val="0070C0"/>
                </a:solidFill>
              </a:rPr>
              <a:t>That Faith comes from hearing the word of God</a:t>
            </a:r>
          </a:p>
          <a:p>
            <a:pPr marL="633222" indent="-514350" fontAlgn="auto">
              <a:spcBef>
                <a:spcPts val="0"/>
              </a:spcBef>
              <a:spcAft>
                <a:spcPts val="0"/>
              </a:spcAft>
              <a:buClrTx/>
              <a:buFont typeface="Wingdings 2"/>
              <a:buNone/>
              <a:defRPr/>
            </a:pPr>
            <a:endParaRPr lang="en-US" sz="800" dirty="0">
              <a:solidFill>
                <a:srgbClr val="0070C0"/>
              </a:solidFill>
            </a:endParaRPr>
          </a:p>
          <a:p>
            <a:pPr marL="633222" indent="-514350" fontAlgn="auto">
              <a:spcBef>
                <a:spcPts val="0"/>
              </a:spcBef>
              <a:spcAft>
                <a:spcPts val="0"/>
              </a:spcAft>
              <a:buClrTx/>
              <a:buFont typeface="Wingdings 2"/>
              <a:buNone/>
              <a:defRPr/>
            </a:pPr>
            <a:r>
              <a:rPr lang="en-US" sz="2400" b="1" dirty="0" smtClean="0">
                <a:solidFill>
                  <a:srgbClr val="0070C0"/>
                </a:solidFill>
              </a:rPr>
              <a:t>But </a:t>
            </a:r>
            <a:r>
              <a:rPr lang="en-US" sz="2400" b="1" dirty="0">
                <a:solidFill>
                  <a:srgbClr val="0070C0"/>
                </a:solidFill>
              </a:rPr>
              <a:t>there is  </a:t>
            </a:r>
            <a:r>
              <a:rPr lang="en-US" sz="2400" b="1" dirty="0" smtClean="0">
                <a:solidFill>
                  <a:srgbClr val="0070C0"/>
                </a:solidFill>
              </a:rPr>
              <a:t>more. </a:t>
            </a:r>
          </a:p>
          <a:p>
            <a:pPr marL="633222" indent="-514350" fontAlgn="auto">
              <a:spcBef>
                <a:spcPts val="0"/>
              </a:spcBef>
              <a:spcAft>
                <a:spcPts val="0"/>
              </a:spcAft>
              <a:buClrTx/>
              <a:buFont typeface="Wingdings 2"/>
              <a:buNone/>
              <a:defRPr/>
            </a:pPr>
            <a:r>
              <a:rPr lang="en-US" sz="2600" b="1" u="sng" dirty="0" smtClean="0">
                <a:solidFill>
                  <a:srgbClr val="0070C0"/>
                </a:solidFill>
              </a:rPr>
              <a:t>Faith also involves a way of thinking, perceiving and seeing. </a:t>
            </a:r>
          </a:p>
          <a:p>
            <a:pPr marL="633222" indent="-514350" fontAlgn="auto">
              <a:spcBef>
                <a:spcPts val="0"/>
              </a:spcBef>
              <a:spcAft>
                <a:spcPts val="0"/>
              </a:spcAft>
              <a:buClrTx/>
              <a:buFont typeface="Wingdings 2"/>
              <a:buNone/>
              <a:defRPr/>
            </a:pPr>
            <a:r>
              <a:rPr lang="en-US" sz="2600" b="1" u="sng" dirty="0" smtClean="0">
                <a:solidFill>
                  <a:srgbClr val="0070C0"/>
                </a:solidFill>
              </a:rPr>
              <a:t>It is the ONLY way we can know, see or perceive of God &amp; his ways</a:t>
            </a:r>
            <a:r>
              <a:rPr lang="en-US" sz="2600" b="1" dirty="0" smtClean="0">
                <a:solidFill>
                  <a:srgbClr val="0070C0"/>
                </a:solidFill>
              </a:rPr>
              <a:t>. </a:t>
            </a:r>
          </a:p>
          <a:p>
            <a:pPr marL="633222" indent="-514350" fontAlgn="auto">
              <a:spcBef>
                <a:spcPts val="0"/>
              </a:spcBef>
              <a:spcAft>
                <a:spcPts val="0"/>
              </a:spcAft>
              <a:buClrTx/>
              <a:buFont typeface="Wingdings 2"/>
              <a:buNone/>
              <a:defRPr/>
            </a:pPr>
            <a:endParaRPr lang="en-US" sz="1000" dirty="0" smtClean="0">
              <a:solidFill>
                <a:srgbClr val="0070C0"/>
              </a:solidFill>
            </a:endParaRPr>
          </a:p>
          <a:p>
            <a:pPr marL="633222" indent="-514350" fontAlgn="auto">
              <a:spcBef>
                <a:spcPts val="0"/>
              </a:spcBef>
              <a:spcAft>
                <a:spcPts val="0"/>
              </a:spcAft>
              <a:buClrTx/>
              <a:buFont typeface="Wingdings 2"/>
              <a:buNone/>
              <a:defRPr/>
            </a:pPr>
            <a:r>
              <a:rPr lang="en-US" sz="2400" b="1" dirty="0" smtClean="0"/>
              <a:t>Using human logic and rational thought, from other sources apart from God, is not able to give us this knowledge or perception</a:t>
            </a:r>
            <a:r>
              <a:rPr lang="en-US" sz="2400" dirty="0" smtClean="0"/>
              <a:t>. </a:t>
            </a:r>
          </a:p>
          <a:p>
            <a:pPr marL="633222" indent="-514350" fontAlgn="auto">
              <a:spcBef>
                <a:spcPts val="0"/>
              </a:spcBef>
              <a:spcAft>
                <a:spcPts val="0"/>
              </a:spcAft>
              <a:buClrTx/>
              <a:buFont typeface="Wingdings 2"/>
              <a:buNone/>
              <a:defRPr/>
            </a:pPr>
            <a:r>
              <a:rPr lang="en-US" sz="2400" dirty="0" smtClean="0"/>
              <a:t>Human reasoning and perception is limited by the limitation of the flesh, i.e. by finite thinking in a cursed world, </a:t>
            </a:r>
            <a:r>
              <a:rPr lang="en-US" sz="2600" b="1" dirty="0" smtClean="0"/>
              <a:t>via our senses alone</a:t>
            </a:r>
            <a:r>
              <a:rPr lang="en-US" sz="2400" dirty="0" smtClean="0"/>
              <a:t>. </a:t>
            </a:r>
            <a:r>
              <a:rPr lang="en-US" sz="2400" dirty="0"/>
              <a:t>(</a:t>
            </a:r>
            <a:r>
              <a:rPr lang="en-US" sz="2400" dirty="0" smtClean="0">
                <a:solidFill>
                  <a:srgbClr val="FF0000"/>
                </a:solidFill>
              </a:rPr>
              <a:t>Matt.4:4</a:t>
            </a:r>
            <a:r>
              <a:rPr lang="en-US" sz="2400" dirty="0" smtClean="0"/>
              <a:t>)</a:t>
            </a:r>
          </a:p>
          <a:p>
            <a:pPr marL="633222" indent="-514350" fontAlgn="auto">
              <a:spcBef>
                <a:spcPts val="0"/>
              </a:spcBef>
              <a:spcAft>
                <a:spcPts val="0"/>
              </a:spcAft>
              <a:buClrTx/>
              <a:buFont typeface="Wingdings 2"/>
              <a:buNone/>
              <a:defRPr/>
            </a:pPr>
            <a:endParaRPr lang="en-US" sz="800" b="1" dirty="0" smtClean="0"/>
          </a:p>
          <a:p>
            <a:pPr marL="633222" indent="-514350" fontAlgn="auto">
              <a:spcBef>
                <a:spcPts val="0"/>
              </a:spcBef>
              <a:spcAft>
                <a:spcPts val="0"/>
              </a:spcAft>
              <a:buClrTx/>
              <a:buFont typeface="Wingdings 2"/>
              <a:buNone/>
              <a:defRPr/>
            </a:pPr>
            <a:r>
              <a:rPr lang="en-US" sz="2400" b="1" dirty="0" smtClean="0">
                <a:solidFill>
                  <a:srgbClr val="0070C0"/>
                </a:solidFill>
              </a:rPr>
              <a:t>Faith gives us sight, and this sight comes from God – from hearing, understanding, believing and knowing God.</a:t>
            </a:r>
          </a:p>
          <a:p>
            <a:pPr marL="633222" indent="-514350" fontAlgn="auto">
              <a:spcBef>
                <a:spcPts val="0"/>
              </a:spcBef>
              <a:spcAft>
                <a:spcPts val="0"/>
              </a:spcAft>
              <a:buClrTx/>
              <a:buFont typeface="Wingdings 2"/>
              <a:buNone/>
              <a:defRPr/>
            </a:pPr>
            <a:r>
              <a:rPr lang="en-US" sz="2800" b="1" dirty="0" smtClean="0">
                <a:solidFill>
                  <a:srgbClr val="0070C0"/>
                </a:solidFill>
              </a:rPr>
              <a:t>It is not of the flesh, but of the spirit of God…… </a:t>
            </a:r>
            <a:endParaRPr lang="en-US" sz="2800" b="1" dirty="0">
              <a:solidFill>
                <a:srgbClr val="0070C0"/>
              </a:solidFill>
            </a:endParaRPr>
          </a:p>
          <a:p>
            <a:pPr marL="633222" indent="-514350" fontAlgn="auto">
              <a:spcBef>
                <a:spcPts val="0"/>
              </a:spcBef>
              <a:spcAft>
                <a:spcPts val="0"/>
              </a:spcAft>
              <a:buClrTx/>
              <a:buFont typeface="Wingdings 2"/>
              <a:buNone/>
              <a:defRPr/>
            </a:pPr>
            <a:endParaRPr lang="en-US" sz="2400" dirty="0">
              <a:solidFill>
                <a:srgbClr val="0070C0"/>
              </a:solidFill>
            </a:endParaRPr>
          </a:p>
          <a:p>
            <a:pPr marL="633222" indent="-514350" fontAlgn="auto">
              <a:spcBef>
                <a:spcPts val="0"/>
              </a:spcBef>
              <a:spcAft>
                <a:spcPts val="0"/>
              </a:spcAft>
              <a:buClrTx/>
              <a:buFont typeface="Wingdings 2"/>
              <a:buNone/>
              <a:defRPr/>
            </a:pPr>
            <a:endParaRPr lang="en-US" sz="2400" dirty="0">
              <a:solidFill>
                <a:srgbClr val="0070C0"/>
              </a:solidFill>
            </a:endParaRPr>
          </a:p>
        </p:txBody>
      </p:sp>
    </p:spTree>
    <p:extLst>
      <p:ext uri="{BB962C8B-B14F-4D97-AF65-F5344CB8AC3E}">
        <p14:creationId xmlns:p14="http://schemas.microsoft.com/office/powerpoint/2010/main" val="175905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animEffect transition="in" filter="fade">
                                      <p:cBhvr>
                                        <p:cTn id="44" dur="500"/>
                                        <p:tgtEl>
                                          <p:spTgt spid="3">
                                            <p:txEl>
                                              <p:pRg st="14" end="14"/>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animEffect transition="in" filter="fade">
                                      <p:cBhvr>
                                        <p:cTn id="4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2/6</a:t>
            </a:r>
            <a:endParaRPr lang="en-US" sz="4000"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10000"/>
          </a:bodyPr>
          <a:lstStyle/>
          <a:p>
            <a:pPr marL="438912" lvl="0" indent="-320040" fontAlgn="auto">
              <a:spcBef>
                <a:spcPts val="0"/>
              </a:spcBef>
              <a:spcAft>
                <a:spcPts val="0"/>
              </a:spcAft>
              <a:buClr>
                <a:srgbClr val="F0AD00"/>
              </a:buClr>
              <a:buNone/>
              <a:defRPr/>
            </a:pPr>
            <a:r>
              <a:rPr lang="en-US" sz="2400" b="1" dirty="0" smtClean="0">
                <a:solidFill>
                  <a:srgbClr val="0070C0"/>
                </a:solidFill>
              </a:rPr>
              <a:t>Our Faith should be like Moses’ faith –</a:t>
            </a:r>
          </a:p>
          <a:p>
            <a:pPr marL="438912" lvl="0" indent="-320040" fontAlgn="auto">
              <a:spcBef>
                <a:spcPts val="0"/>
              </a:spcBef>
              <a:spcAft>
                <a:spcPts val="0"/>
              </a:spcAft>
              <a:buClr>
                <a:srgbClr val="F0AD00"/>
              </a:buClr>
              <a:buNone/>
              <a:defRPr/>
            </a:pPr>
            <a:endParaRPr lang="en-US" sz="900" b="1" dirty="0" smtClean="0">
              <a:solidFill>
                <a:prstClr val="black"/>
              </a:solidFill>
            </a:endParaRPr>
          </a:p>
          <a:p>
            <a:pPr marL="438912" lvl="0" indent="-320040" fontAlgn="auto">
              <a:spcBef>
                <a:spcPts val="0"/>
              </a:spcBef>
              <a:spcAft>
                <a:spcPts val="0"/>
              </a:spcAft>
              <a:buClr>
                <a:srgbClr val="F0AD00"/>
              </a:buClr>
              <a:buNone/>
              <a:defRPr/>
            </a:pPr>
            <a:r>
              <a:rPr lang="en-US" sz="2400" b="1" dirty="0" smtClean="0">
                <a:solidFill>
                  <a:srgbClr val="0070C0"/>
                </a:solidFill>
              </a:rPr>
              <a:t>Although the scriptures tell us -</a:t>
            </a:r>
          </a:p>
          <a:p>
            <a:pPr marL="438912" lvl="0" indent="-320040" fontAlgn="auto">
              <a:spcBef>
                <a:spcPts val="0"/>
              </a:spcBef>
              <a:spcAft>
                <a:spcPts val="0"/>
              </a:spcAft>
              <a:buClr>
                <a:srgbClr val="F0AD00"/>
              </a:buClr>
              <a:buNone/>
              <a:defRPr/>
            </a:pPr>
            <a:r>
              <a:rPr lang="en-US" sz="2400" b="1" dirty="0">
                <a:solidFill>
                  <a:srgbClr val="FF0000"/>
                </a:solidFill>
              </a:rPr>
              <a:t>Exod.33:20</a:t>
            </a:r>
            <a:r>
              <a:rPr lang="en-US" sz="2400" dirty="0"/>
              <a:t> </a:t>
            </a:r>
            <a:r>
              <a:rPr lang="en-US" sz="2400" dirty="0" smtClean="0"/>
              <a:t>.. </a:t>
            </a:r>
            <a:r>
              <a:rPr lang="en-US" sz="2400" b="1" u="sng" dirty="0" smtClean="0"/>
              <a:t>for </a:t>
            </a:r>
            <a:r>
              <a:rPr lang="en-US" sz="2400" b="1" u="sng" dirty="0"/>
              <a:t>there shall no man see me, and live</a:t>
            </a:r>
            <a:r>
              <a:rPr lang="en-US" sz="2400" dirty="0" smtClean="0"/>
              <a:t>.</a:t>
            </a:r>
          </a:p>
          <a:p>
            <a:pPr marL="438912" lvl="0" indent="-320040" fontAlgn="auto">
              <a:spcBef>
                <a:spcPts val="0"/>
              </a:spcBef>
              <a:spcAft>
                <a:spcPts val="0"/>
              </a:spcAft>
              <a:buClr>
                <a:srgbClr val="F0AD00"/>
              </a:buClr>
              <a:buNone/>
              <a:defRPr/>
            </a:pPr>
            <a:endParaRPr lang="en-US" sz="800" b="1" dirty="0" smtClean="0">
              <a:solidFill>
                <a:srgbClr val="0070C0"/>
              </a:solidFill>
            </a:endParaRPr>
          </a:p>
          <a:p>
            <a:pPr marL="438912" lvl="0" indent="-320040" fontAlgn="auto">
              <a:spcBef>
                <a:spcPts val="0"/>
              </a:spcBef>
              <a:spcAft>
                <a:spcPts val="0"/>
              </a:spcAft>
              <a:buClr>
                <a:srgbClr val="F0AD00"/>
              </a:buClr>
              <a:buNone/>
              <a:defRPr/>
            </a:pPr>
            <a:endParaRPr lang="en-US" sz="800" b="1" dirty="0" smtClean="0">
              <a:solidFill>
                <a:srgbClr val="0070C0"/>
              </a:solidFill>
            </a:endParaRPr>
          </a:p>
          <a:p>
            <a:pPr marL="438912" lvl="0" indent="-320040" fontAlgn="auto">
              <a:spcBef>
                <a:spcPts val="0"/>
              </a:spcBef>
              <a:spcAft>
                <a:spcPts val="0"/>
              </a:spcAft>
              <a:buClr>
                <a:srgbClr val="F0AD00"/>
              </a:buClr>
              <a:buNone/>
              <a:defRPr/>
            </a:pPr>
            <a:r>
              <a:rPr lang="en-US" sz="2400" b="1" dirty="0" smtClean="0">
                <a:solidFill>
                  <a:srgbClr val="0070C0"/>
                </a:solidFill>
              </a:rPr>
              <a:t>Yet Moses did see God -</a:t>
            </a:r>
          </a:p>
          <a:p>
            <a:pPr marL="438912" lvl="0" indent="-320040" fontAlgn="auto">
              <a:spcBef>
                <a:spcPts val="0"/>
              </a:spcBef>
              <a:spcAft>
                <a:spcPts val="0"/>
              </a:spcAft>
              <a:buClr>
                <a:srgbClr val="F0AD00"/>
              </a:buClr>
              <a:buNone/>
              <a:defRPr/>
            </a:pPr>
            <a:r>
              <a:rPr lang="en-US" sz="2600" b="1" dirty="0" smtClean="0">
                <a:solidFill>
                  <a:srgbClr val="FF0000"/>
                </a:solidFill>
              </a:rPr>
              <a:t>Heb.11:27</a:t>
            </a:r>
            <a:r>
              <a:rPr lang="en-US" sz="2600" dirty="0" smtClean="0"/>
              <a:t> </a:t>
            </a:r>
            <a:r>
              <a:rPr lang="en-US" sz="2600" u="sng" dirty="0" smtClean="0"/>
              <a:t>By </a:t>
            </a:r>
            <a:r>
              <a:rPr lang="en-US" sz="2600" u="sng" dirty="0"/>
              <a:t>faith </a:t>
            </a:r>
            <a:r>
              <a:rPr lang="en-US" sz="2600" u="sng" dirty="0" smtClean="0"/>
              <a:t>he (Moses) </a:t>
            </a:r>
            <a:r>
              <a:rPr lang="en-US" sz="2600" u="sng" dirty="0"/>
              <a:t>forsook Egypt, not fearing t</a:t>
            </a:r>
            <a:r>
              <a:rPr lang="en-US" sz="2400" u="sng" dirty="0"/>
              <a:t>he wrath of the king</a:t>
            </a:r>
            <a:r>
              <a:rPr lang="en-US" sz="2400" dirty="0"/>
              <a:t>: </a:t>
            </a:r>
            <a:r>
              <a:rPr lang="en-US" sz="3000" b="1" u="sng" dirty="0"/>
              <a:t>for he endured, </a:t>
            </a:r>
            <a:r>
              <a:rPr lang="en-US" sz="3000" b="1" u="sng" dirty="0" smtClean="0"/>
              <a:t>as </a:t>
            </a:r>
            <a:r>
              <a:rPr lang="en-US" sz="3000" b="1" u="sng" dirty="0"/>
              <a:t>seeing him who is invisible</a:t>
            </a:r>
            <a:r>
              <a:rPr lang="en-US" sz="2400" dirty="0" smtClean="0"/>
              <a:t>.</a:t>
            </a:r>
          </a:p>
          <a:p>
            <a:pPr marL="438912" lvl="0" indent="-320040" fontAlgn="auto">
              <a:spcBef>
                <a:spcPts val="0"/>
              </a:spcBef>
              <a:spcAft>
                <a:spcPts val="0"/>
              </a:spcAft>
              <a:buClr>
                <a:srgbClr val="F0AD00"/>
              </a:buClr>
              <a:buNone/>
              <a:defRPr/>
            </a:pPr>
            <a:endParaRPr lang="en-US" sz="800" b="1" dirty="0" smtClean="0">
              <a:solidFill>
                <a:srgbClr val="0070C0"/>
              </a:solidFill>
            </a:endParaRPr>
          </a:p>
          <a:p>
            <a:pPr marL="438912" lvl="0" indent="-320040" fontAlgn="auto">
              <a:spcBef>
                <a:spcPts val="0"/>
              </a:spcBef>
              <a:spcAft>
                <a:spcPts val="0"/>
              </a:spcAft>
              <a:buClr>
                <a:srgbClr val="F0AD00"/>
              </a:buClr>
              <a:buNone/>
              <a:defRPr/>
            </a:pPr>
            <a:endParaRPr lang="en-US" sz="800" b="1" dirty="0">
              <a:solidFill>
                <a:srgbClr val="0070C0"/>
              </a:solidFill>
            </a:endParaRPr>
          </a:p>
          <a:p>
            <a:pPr marL="633222" lvl="0" indent="-514350" fontAlgn="auto">
              <a:spcBef>
                <a:spcPts val="0"/>
              </a:spcBef>
              <a:spcAft>
                <a:spcPts val="0"/>
              </a:spcAft>
              <a:buClrTx/>
              <a:buNone/>
              <a:defRPr/>
            </a:pPr>
            <a:r>
              <a:rPr lang="en-US" sz="2400" dirty="0" smtClean="0">
                <a:solidFill>
                  <a:srgbClr val="0070C0"/>
                </a:solidFill>
              </a:rPr>
              <a:t>In like manner, after all Job’s troubles and the foolish and philosophical reasoning </a:t>
            </a:r>
            <a:r>
              <a:rPr lang="en-US" sz="2400" dirty="0">
                <a:solidFill>
                  <a:srgbClr val="0070C0"/>
                </a:solidFill>
              </a:rPr>
              <a:t>advanced by his ‘friends</a:t>
            </a:r>
            <a:r>
              <a:rPr lang="en-US" sz="2400" dirty="0" smtClean="0">
                <a:solidFill>
                  <a:srgbClr val="0070C0"/>
                </a:solidFill>
              </a:rPr>
              <a:t>’ (called darkened counsel), God spoke to Job out of the whirlwind (</a:t>
            </a:r>
            <a:r>
              <a:rPr lang="en-US" sz="2400" dirty="0" smtClean="0">
                <a:solidFill>
                  <a:srgbClr val="FF0000"/>
                </a:solidFill>
              </a:rPr>
              <a:t>Job.38:1</a:t>
            </a:r>
            <a:r>
              <a:rPr lang="en-US" sz="2400" dirty="0" smtClean="0">
                <a:solidFill>
                  <a:srgbClr val="0070C0"/>
                </a:solidFill>
              </a:rPr>
              <a:t>).</a:t>
            </a:r>
          </a:p>
          <a:p>
            <a:pPr marL="633222" lvl="0" indent="-514350" fontAlgn="auto">
              <a:spcBef>
                <a:spcPts val="0"/>
              </a:spcBef>
              <a:spcAft>
                <a:spcPts val="0"/>
              </a:spcAft>
              <a:buClrTx/>
              <a:buNone/>
              <a:defRPr/>
            </a:pPr>
            <a:r>
              <a:rPr lang="en-US" sz="2400" dirty="0" smtClean="0">
                <a:solidFill>
                  <a:srgbClr val="0070C0"/>
                </a:solidFill>
              </a:rPr>
              <a:t>After hearing God’s words and seeing his power &amp; wisdom, Job says </a:t>
            </a:r>
            <a:r>
              <a:rPr lang="en-US" sz="2400" b="1" dirty="0" smtClean="0">
                <a:solidFill>
                  <a:srgbClr val="0070C0"/>
                </a:solidFill>
              </a:rPr>
              <a:t>-</a:t>
            </a:r>
            <a:endParaRPr lang="en-US" sz="2400" b="1" dirty="0">
              <a:solidFill>
                <a:srgbClr val="0070C0"/>
              </a:solidFill>
            </a:endParaRPr>
          </a:p>
          <a:p>
            <a:pPr marL="633222" indent="-514350" fontAlgn="auto">
              <a:spcBef>
                <a:spcPts val="0"/>
              </a:spcBef>
              <a:spcAft>
                <a:spcPts val="0"/>
              </a:spcAft>
              <a:buClrTx/>
              <a:buNone/>
              <a:defRPr/>
            </a:pPr>
            <a:r>
              <a:rPr lang="en-US" sz="3000" b="1" dirty="0" smtClean="0">
                <a:solidFill>
                  <a:srgbClr val="FF0000"/>
                </a:solidFill>
              </a:rPr>
              <a:t>Job.42:5   </a:t>
            </a:r>
            <a:r>
              <a:rPr lang="en-US" sz="3000" dirty="0"/>
              <a:t>I have heard of thee by the hearing of the ear: </a:t>
            </a:r>
            <a:r>
              <a:rPr lang="en-US" sz="3000" b="1" u="sng" dirty="0"/>
              <a:t>but now mine eye </a:t>
            </a:r>
            <a:r>
              <a:rPr lang="en-US" sz="3000" b="1" u="sng" dirty="0" err="1"/>
              <a:t>seeth</a:t>
            </a:r>
            <a:r>
              <a:rPr lang="en-US" sz="3000" b="1" u="sng" dirty="0"/>
              <a:t> thee.</a:t>
            </a:r>
            <a:r>
              <a:rPr lang="en-US" sz="3000" b="1" u="sng" dirty="0">
                <a:solidFill>
                  <a:srgbClr val="FF0000"/>
                </a:solidFill>
              </a:rPr>
              <a:t> </a:t>
            </a:r>
          </a:p>
          <a:p>
            <a:pPr marL="633222" indent="-514350" fontAlgn="auto">
              <a:spcBef>
                <a:spcPts val="0"/>
              </a:spcBef>
              <a:spcAft>
                <a:spcPts val="0"/>
              </a:spcAft>
              <a:buClrTx/>
              <a:buNone/>
              <a:defRPr/>
            </a:pPr>
            <a:r>
              <a:rPr lang="en-US" sz="2400" dirty="0" smtClean="0">
                <a:solidFill>
                  <a:srgbClr val="0070C0"/>
                </a:solidFill>
              </a:rPr>
              <a:t>Job </a:t>
            </a:r>
            <a:r>
              <a:rPr lang="en-US" sz="2400" dirty="0">
                <a:solidFill>
                  <a:srgbClr val="0070C0"/>
                </a:solidFill>
              </a:rPr>
              <a:t>is </a:t>
            </a:r>
            <a:r>
              <a:rPr lang="en-US" sz="2400" dirty="0" smtClean="0">
                <a:solidFill>
                  <a:srgbClr val="0070C0"/>
                </a:solidFill>
              </a:rPr>
              <a:t>clearly speaking </a:t>
            </a:r>
            <a:r>
              <a:rPr lang="en-US" sz="2400" dirty="0">
                <a:solidFill>
                  <a:srgbClr val="0070C0"/>
                </a:solidFill>
              </a:rPr>
              <a:t>metaphorically, not literally or physically. He only heard God speaking, </a:t>
            </a:r>
            <a:r>
              <a:rPr lang="en-US" sz="2400" b="1" dirty="0">
                <a:solidFill>
                  <a:srgbClr val="0070C0"/>
                </a:solidFill>
              </a:rPr>
              <a:t>and from that perceived or saw </a:t>
            </a:r>
            <a:r>
              <a:rPr lang="en-US" sz="2400" b="1" dirty="0" smtClean="0">
                <a:solidFill>
                  <a:srgbClr val="0070C0"/>
                </a:solidFill>
              </a:rPr>
              <a:t>God</a:t>
            </a:r>
            <a:r>
              <a:rPr lang="en-US" sz="2400" dirty="0" smtClean="0">
                <a:solidFill>
                  <a:srgbClr val="0070C0"/>
                </a:solidFill>
              </a:rPr>
              <a:t>. </a:t>
            </a:r>
          </a:p>
          <a:p>
            <a:pPr marL="633222" indent="-514350" fontAlgn="auto">
              <a:spcBef>
                <a:spcPts val="0"/>
              </a:spcBef>
              <a:spcAft>
                <a:spcPts val="0"/>
              </a:spcAft>
              <a:buClrTx/>
              <a:buNone/>
              <a:defRPr/>
            </a:pPr>
            <a:r>
              <a:rPr lang="en-US" sz="2400" dirty="0" smtClean="0">
                <a:solidFill>
                  <a:srgbClr val="0070C0"/>
                </a:solidFill>
              </a:rPr>
              <a:t>For God can only be seen by the mind .. Not by the eyes of flesh…</a:t>
            </a:r>
            <a:endParaRPr lang="en-US" sz="2400" dirty="0">
              <a:solidFill>
                <a:srgbClr val="0070C0"/>
              </a:solidFill>
            </a:endParaRPr>
          </a:p>
        </p:txBody>
      </p:sp>
    </p:spTree>
    <p:extLst>
      <p:ext uri="{BB962C8B-B14F-4D97-AF65-F5344CB8AC3E}">
        <p14:creationId xmlns:p14="http://schemas.microsoft.com/office/powerpoint/2010/main" val="97122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animEffect transition="in" filter="fade">
                                      <p:cBhvr>
                                        <p:cTn id="36" dur="500"/>
                                        <p:tgtEl>
                                          <p:spTgt spid="3">
                                            <p:txEl>
                                              <p:pRg st="12" end="1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animEffect transition="in" filter="fade">
                                      <p:cBhvr>
                                        <p:cTn id="39" dur="500"/>
                                        <p:tgtEl>
                                          <p:spTgt spid="3">
                                            <p:txEl>
                                              <p:pRg st="13" end="1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3/6</a:t>
            </a:r>
            <a:endParaRPr lang="en-US" sz="4000"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70000" lnSpcReduction="20000"/>
          </a:bodyPr>
          <a:lstStyle/>
          <a:p>
            <a:pPr marL="633222" indent="-514350" fontAlgn="auto">
              <a:spcBef>
                <a:spcPts val="0"/>
              </a:spcBef>
              <a:spcAft>
                <a:spcPts val="0"/>
              </a:spcAft>
              <a:buClrTx/>
              <a:buNone/>
              <a:defRPr/>
            </a:pPr>
            <a:endParaRPr lang="en-US" sz="900" b="1" dirty="0" smtClean="0">
              <a:solidFill>
                <a:srgbClr val="FF0000"/>
              </a:solidFill>
            </a:endParaRPr>
          </a:p>
          <a:p>
            <a:pPr marL="438912" lvl="0" indent="-320040" fontAlgn="auto">
              <a:spcBef>
                <a:spcPts val="0"/>
              </a:spcBef>
              <a:spcAft>
                <a:spcPts val="0"/>
              </a:spcAft>
              <a:buClr>
                <a:srgbClr val="F0AD00"/>
              </a:buClr>
              <a:buNone/>
              <a:defRPr/>
            </a:pPr>
            <a:r>
              <a:rPr lang="en-US" sz="2800" b="1" dirty="0" smtClean="0">
                <a:solidFill>
                  <a:srgbClr val="0070C0"/>
                </a:solidFill>
              </a:rPr>
              <a:t>Again, in the NT we read </a:t>
            </a:r>
            <a:r>
              <a:rPr lang="en-US" sz="2800" b="1" dirty="0">
                <a:solidFill>
                  <a:srgbClr val="0070C0"/>
                </a:solidFill>
              </a:rPr>
              <a:t>–</a:t>
            </a:r>
          </a:p>
          <a:p>
            <a:pPr marL="633222" indent="-514350" fontAlgn="auto">
              <a:spcBef>
                <a:spcPts val="0"/>
              </a:spcBef>
              <a:spcAft>
                <a:spcPts val="0"/>
              </a:spcAft>
              <a:buClrTx/>
              <a:buNone/>
              <a:defRPr/>
            </a:pPr>
            <a:endParaRPr lang="en-US" sz="1100" b="1" dirty="0" smtClean="0">
              <a:solidFill>
                <a:srgbClr val="FF0000"/>
              </a:solidFill>
            </a:endParaRPr>
          </a:p>
          <a:p>
            <a:pPr marL="633222" indent="-514350" fontAlgn="auto">
              <a:spcBef>
                <a:spcPts val="0"/>
              </a:spcBef>
              <a:spcAft>
                <a:spcPts val="0"/>
              </a:spcAft>
              <a:buClrTx/>
              <a:buNone/>
              <a:defRPr/>
            </a:pPr>
            <a:r>
              <a:rPr lang="en-US" sz="3500" b="1" dirty="0" smtClean="0">
                <a:solidFill>
                  <a:srgbClr val="FF0000"/>
                </a:solidFill>
              </a:rPr>
              <a:t>John.1:18   </a:t>
            </a:r>
            <a:r>
              <a:rPr lang="en-US" sz="3100" b="1" u="sng" dirty="0"/>
              <a:t>No man hath seen God at any time</a:t>
            </a:r>
            <a:r>
              <a:rPr lang="en-US" sz="3100" dirty="0"/>
              <a:t>; </a:t>
            </a:r>
            <a:r>
              <a:rPr lang="en-US" sz="3100" b="1" u="sng" dirty="0"/>
              <a:t>the only begotten Son</a:t>
            </a:r>
            <a:r>
              <a:rPr lang="en-US" sz="3100" dirty="0"/>
              <a:t>, which is in the bosom of the Father, </a:t>
            </a:r>
            <a:r>
              <a:rPr lang="en-US" sz="3100" b="1" u="sng" dirty="0"/>
              <a:t>he hath declared him</a:t>
            </a:r>
            <a:r>
              <a:rPr lang="en-US" sz="3100" dirty="0"/>
              <a:t>. </a:t>
            </a:r>
            <a:r>
              <a:rPr lang="en-US" sz="3100" dirty="0" smtClean="0"/>
              <a:t>     (</a:t>
            </a:r>
            <a:r>
              <a:rPr lang="en-US" sz="3100" b="1" dirty="0" smtClean="0">
                <a:solidFill>
                  <a:srgbClr val="FF0000"/>
                </a:solidFill>
              </a:rPr>
              <a:t>1John.4:12 </a:t>
            </a:r>
            <a:r>
              <a:rPr lang="en-US" sz="3100" dirty="0" smtClean="0"/>
              <a:t>No </a:t>
            </a:r>
            <a:r>
              <a:rPr lang="en-US" sz="3100" dirty="0"/>
              <a:t>man hath seen God at any </a:t>
            </a:r>
            <a:r>
              <a:rPr lang="en-US" sz="3100" dirty="0" smtClean="0"/>
              <a:t>time). </a:t>
            </a:r>
          </a:p>
          <a:p>
            <a:pPr marL="438912" lvl="0" indent="-320040" fontAlgn="auto">
              <a:spcBef>
                <a:spcPts val="0"/>
              </a:spcBef>
              <a:spcAft>
                <a:spcPts val="0"/>
              </a:spcAft>
              <a:buClr>
                <a:srgbClr val="F0AD00"/>
              </a:buClr>
              <a:buNone/>
              <a:defRPr/>
            </a:pPr>
            <a:endParaRPr lang="en-US" sz="900" b="1" dirty="0" smtClean="0">
              <a:solidFill>
                <a:srgbClr val="0070C0"/>
              </a:solidFill>
            </a:endParaRPr>
          </a:p>
          <a:p>
            <a:pPr marL="438912" lvl="0" indent="-320040" fontAlgn="auto">
              <a:spcBef>
                <a:spcPts val="0"/>
              </a:spcBef>
              <a:spcAft>
                <a:spcPts val="0"/>
              </a:spcAft>
              <a:buClr>
                <a:srgbClr val="F0AD00"/>
              </a:buClr>
              <a:buNone/>
              <a:defRPr/>
            </a:pPr>
            <a:endParaRPr lang="en-US" sz="900" b="1" dirty="0">
              <a:solidFill>
                <a:srgbClr val="0070C0"/>
              </a:solidFill>
            </a:endParaRPr>
          </a:p>
          <a:p>
            <a:pPr marL="438912" lvl="0" indent="-320040" fontAlgn="auto">
              <a:spcBef>
                <a:spcPts val="0"/>
              </a:spcBef>
              <a:spcAft>
                <a:spcPts val="0"/>
              </a:spcAft>
              <a:buClr>
                <a:srgbClr val="F0AD00"/>
              </a:buClr>
              <a:buNone/>
              <a:defRPr/>
            </a:pPr>
            <a:r>
              <a:rPr lang="en-US" sz="3100" b="1" dirty="0">
                <a:solidFill>
                  <a:srgbClr val="0070C0"/>
                </a:solidFill>
              </a:rPr>
              <a:t>We read constantly of another type of sight</a:t>
            </a:r>
            <a:r>
              <a:rPr lang="en-US" sz="3100" dirty="0">
                <a:solidFill>
                  <a:srgbClr val="0070C0"/>
                </a:solidFill>
              </a:rPr>
              <a:t>. One not dependent on the physical-carnal senses, </a:t>
            </a:r>
            <a:r>
              <a:rPr lang="en-US" sz="3100" b="1" dirty="0">
                <a:solidFill>
                  <a:srgbClr val="0070C0"/>
                </a:solidFill>
              </a:rPr>
              <a:t>but one based upon </a:t>
            </a:r>
            <a:r>
              <a:rPr lang="en-US" sz="3100" b="1" dirty="0" smtClean="0">
                <a:solidFill>
                  <a:srgbClr val="0070C0"/>
                </a:solidFill>
              </a:rPr>
              <a:t>faith and understanding </a:t>
            </a:r>
            <a:r>
              <a:rPr lang="en-US" sz="3100" dirty="0" smtClean="0">
                <a:solidFill>
                  <a:srgbClr val="0070C0"/>
                </a:solidFill>
              </a:rPr>
              <a:t>-</a:t>
            </a:r>
            <a:endParaRPr lang="en-US" sz="3100" dirty="0">
              <a:solidFill>
                <a:srgbClr val="0070C0"/>
              </a:solidFill>
            </a:endParaRPr>
          </a:p>
          <a:p>
            <a:pPr marL="633222" indent="-514350" fontAlgn="auto">
              <a:spcBef>
                <a:spcPts val="0"/>
              </a:spcBef>
              <a:spcAft>
                <a:spcPts val="0"/>
              </a:spcAft>
              <a:buClrTx/>
              <a:buNone/>
              <a:defRPr/>
            </a:pPr>
            <a:endParaRPr lang="en-US" sz="1100" b="1" dirty="0">
              <a:solidFill>
                <a:srgbClr val="FF0000"/>
              </a:solidFill>
            </a:endParaRPr>
          </a:p>
          <a:p>
            <a:pPr marL="633222" indent="-514350" fontAlgn="auto">
              <a:spcBef>
                <a:spcPts val="0"/>
              </a:spcBef>
              <a:spcAft>
                <a:spcPts val="0"/>
              </a:spcAft>
              <a:buClrTx/>
              <a:buNone/>
              <a:defRPr/>
            </a:pPr>
            <a:r>
              <a:rPr lang="en-US" sz="3100" b="1" dirty="0" smtClean="0">
                <a:solidFill>
                  <a:srgbClr val="FF0000"/>
                </a:solidFill>
              </a:rPr>
              <a:t>John.14:7</a:t>
            </a:r>
            <a:r>
              <a:rPr lang="en-US" sz="3100" dirty="0" smtClean="0"/>
              <a:t> </a:t>
            </a:r>
            <a:r>
              <a:rPr lang="en-US" sz="3100" b="1" u="sng" dirty="0"/>
              <a:t>If ye had known me</a:t>
            </a:r>
            <a:r>
              <a:rPr lang="en-US" sz="3100" u="sng" dirty="0"/>
              <a:t>, </a:t>
            </a:r>
            <a:r>
              <a:rPr lang="en-US" sz="3100" b="1" u="sng" dirty="0"/>
              <a:t>ye should have known my Father also</a:t>
            </a:r>
            <a:r>
              <a:rPr lang="en-US" sz="3100" dirty="0"/>
              <a:t>: </a:t>
            </a:r>
            <a:r>
              <a:rPr lang="en-US" sz="3100" u="sng" dirty="0"/>
              <a:t>and from henceforth </a:t>
            </a:r>
            <a:r>
              <a:rPr lang="en-US" sz="3400" b="1" u="sng" dirty="0"/>
              <a:t>ye know him, and have seen him</a:t>
            </a:r>
            <a:r>
              <a:rPr lang="en-US" sz="3100" dirty="0"/>
              <a:t>. </a:t>
            </a:r>
          </a:p>
          <a:p>
            <a:pPr marL="633222" indent="-514350" fontAlgn="auto">
              <a:spcBef>
                <a:spcPts val="0"/>
              </a:spcBef>
              <a:spcAft>
                <a:spcPts val="0"/>
              </a:spcAft>
              <a:buClrTx/>
              <a:buNone/>
              <a:defRPr/>
            </a:pPr>
            <a:endParaRPr lang="en-US" sz="1100" b="1" dirty="0" smtClean="0">
              <a:solidFill>
                <a:srgbClr val="FF0000"/>
              </a:solidFill>
            </a:endParaRPr>
          </a:p>
          <a:p>
            <a:pPr marL="633222" indent="-514350" fontAlgn="auto">
              <a:spcBef>
                <a:spcPts val="0"/>
              </a:spcBef>
              <a:spcAft>
                <a:spcPts val="0"/>
              </a:spcAft>
              <a:buClrTx/>
              <a:buNone/>
              <a:defRPr/>
            </a:pPr>
            <a:endParaRPr lang="en-US" sz="1000" b="1" dirty="0">
              <a:solidFill>
                <a:srgbClr val="FF0000"/>
              </a:solidFill>
            </a:endParaRPr>
          </a:p>
          <a:p>
            <a:pPr marL="438912" lvl="0" indent="-320040" fontAlgn="auto">
              <a:spcBef>
                <a:spcPts val="0"/>
              </a:spcBef>
              <a:spcAft>
                <a:spcPts val="0"/>
              </a:spcAft>
              <a:buClr>
                <a:srgbClr val="F0AD00"/>
              </a:buClr>
              <a:buNone/>
              <a:defRPr/>
            </a:pPr>
            <a:r>
              <a:rPr lang="en-US" sz="3100" b="1" dirty="0">
                <a:solidFill>
                  <a:srgbClr val="FF0000"/>
                </a:solidFill>
              </a:rPr>
              <a:t>3.John.1:11</a:t>
            </a:r>
            <a:r>
              <a:rPr lang="en-US" sz="3100" dirty="0"/>
              <a:t> Beloved, follow not that which is evil, but that which is good. He that doeth good is of God: </a:t>
            </a:r>
            <a:r>
              <a:rPr lang="en-US" sz="3400" b="1" u="sng" dirty="0"/>
              <a:t>but he that doeth evil hath not seen God</a:t>
            </a:r>
            <a:r>
              <a:rPr lang="en-US" sz="2800" dirty="0"/>
              <a:t>.</a:t>
            </a:r>
          </a:p>
          <a:p>
            <a:pPr marL="438912" indent="-320040" fontAlgn="auto">
              <a:spcBef>
                <a:spcPts val="0"/>
              </a:spcBef>
              <a:spcAft>
                <a:spcPts val="0"/>
              </a:spcAft>
              <a:buClr>
                <a:srgbClr val="F0AD00"/>
              </a:buClr>
              <a:buNone/>
              <a:defRPr/>
            </a:pPr>
            <a:endParaRPr lang="en-US" sz="1000" b="1" dirty="0" smtClean="0">
              <a:solidFill>
                <a:srgbClr val="FF0000"/>
              </a:solidFill>
            </a:endParaRPr>
          </a:p>
          <a:p>
            <a:pPr marL="438912" indent="-320040" fontAlgn="auto">
              <a:spcBef>
                <a:spcPts val="0"/>
              </a:spcBef>
              <a:spcAft>
                <a:spcPts val="0"/>
              </a:spcAft>
              <a:buClr>
                <a:srgbClr val="F0AD00"/>
              </a:buClr>
              <a:buNone/>
              <a:defRPr/>
            </a:pPr>
            <a:endParaRPr lang="en-US" sz="1000" b="1" dirty="0">
              <a:solidFill>
                <a:srgbClr val="FF0000"/>
              </a:solidFill>
            </a:endParaRPr>
          </a:p>
          <a:p>
            <a:pPr marL="438912" indent="-320040" fontAlgn="auto">
              <a:spcBef>
                <a:spcPts val="0"/>
              </a:spcBef>
              <a:spcAft>
                <a:spcPts val="0"/>
              </a:spcAft>
              <a:buClr>
                <a:srgbClr val="F0AD00"/>
              </a:buClr>
              <a:buNone/>
              <a:defRPr/>
            </a:pPr>
            <a:endParaRPr lang="en-US" sz="1000" b="1" dirty="0">
              <a:solidFill>
                <a:srgbClr val="FF0000"/>
              </a:solidFill>
            </a:endParaRPr>
          </a:p>
          <a:p>
            <a:pPr marL="633222" indent="-514350" fontAlgn="auto">
              <a:spcBef>
                <a:spcPts val="0"/>
              </a:spcBef>
              <a:spcAft>
                <a:spcPts val="0"/>
              </a:spcAft>
              <a:buClrTx/>
              <a:buNone/>
              <a:defRPr/>
            </a:pPr>
            <a:r>
              <a:rPr lang="en-US" sz="3100" b="1" dirty="0" smtClean="0">
                <a:solidFill>
                  <a:srgbClr val="0070C0"/>
                </a:solidFill>
              </a:rPr>
              <a:t>This same sense of sight has been found in all of God’s people </a:t>
            </a:r>
            <a:r>
              <a:rPr lang="en-US" sz="3100" dirty="0" smtClean="0">
                <a:solidFill>
                  <a:srgbClr val="0070C0"/>
                </a:solidFill>
              </a:rPr>
              <a:t>since the beginning. Consider -</a:t>
            </a:r>
          </a:p>
          <a:p>
            <a:pPr marL="633222" indent="-514350" fontAlgn="auto">
              <a:spcBef>
                <a:spcPts val="0"/>
              </a:spcBef>
              <a:spcAft>
                <a:spcPts val="0"/>
              </a:spcAft>
              <a:buClrTx/>
              <a:buNone/>
              <a:defRPr/>
            </a:pPr>
            <a:endParaRPr lang="en-US" sz="300" b="1" dirty="0" smtClean="0">
              <a:solidFill>
                <a:srgbClr val="FF0000"/>
              </a:solidFill>
            </a:endParaRPr>
          </a:p>
          <a:p>
            <a:pPr marL="438912" lvl="0" indent="-320040" fontAlgn="auto">
              <a:spcBef>
                <a:spcPts val="0"/>
              </a:spcBef>
              <a:spcAft>
                <a:spcPts val="0"/>
              </a:spcAft>
              <a:buClr>
                <a:srgbClr val="F0AD00"/>
              </a:buClr>
              <a:buNone/>
              <a:defRPr/>
            </a:pPr>
            <a:r>
              <a:rPr lang="en-US" sz="3100" b="1" dirty="0" smtClean="0">
                <a:solidFill>
                  <a:srgbClr val="FF0000"/>
                </a:solidFill>
              </a:rPr>
              <a:t>Hebrews.11:13 </a:t>
            </a:r>
            <a:r>
              <a:rPr lang="en-US" sz="3100" dirty="0" smtClean="0"/>
              <a:t>These </a:t>
            </a:r>
            <a:r>
              <a:rPr lang="en-US" sz="3100" dirty="0"/>
              <a:t>all died in faith, not having received the promises, </a:t>
            </a:r>
            <a:r>
              <a:rPr lang="en-US" sz="3400" b="1" u="sng" dirty="0"/>
              <a:t>but having seen them afar off</a:t>
            </a:r>
            <a:r>
              <a:rPr lang="en-US" sz="3100" dirty="0"/>
              <a:t>, and were persuaded of them, and embraced them, and confessed that they were strangers and pilgrims on the earth. </a:t>
            </a:r>
            <a:endParaRPr lang="en-US" sz="3100" dirty="0" smtClean="0"/>
          </a:p>
        </p:txBody>
      </p:sp>
    </p:spTree>
    <p:extLst>
      <p:ext uri="{BB962C8B-B14F-4D97-AF65-F5344CB8AC3E}">
        <p14:creationId xmlns:p14="http://schemas.microsoft.com/office/powerpoint/2010/main" val="3931602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1" end="11"/>
                                            </p:txEl>
                                          </p:spTgt>
                                        </p:tgtEl>
                                        <p:attrNameLst>
                                          <p:attrName>style.visibility</p:attrName>
                                        </p:attrNameLst>
                                      </p:cBhvr>
                                      <p:to>
                                        <p:strVal val="visible"/>
                                      </p:to>
                                    </p:set>
                                    <p:animEffect transition="in" filter="fade">
                                      <p:cBhvr>
                                        <p:cTn id="18" dur="500"/>
                                        <p:tgtEl>
                                          <p:spTgt spid="3">
                                            <p:txEl>
                                              <p:pRg st="11" end="1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animEffect transition="in" filter="fade">
                                      <p:cBhvr>
                                        <p:cTn id="23" dur="500"/>
                                        <p:tgtEl>
                                          <p:spTgt spid="3">
                                            <p:txEl>
                                              <p:pRg st="15" end="1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7" end="17"/>
                                            </p:txEl>
                                          </p:spTgt>
                                        </p:tgtEl>
                                        <p:attrNameLst>
                                          <p:attrName>style.visibility</p:attrName>
                                        </p:attrNameLst>
                                      </p:cBhvr>
                                      <p:to>
                                        <p:strVal val="visible"/>
                                      </p:to>
                                    </p:set>
                                    <p:animEffect transition="in" filter="fade">
                                      <p:cBhvr>
                                        <p:cTn id="26"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4/6</a:t>
            </a:r>
            <a:endParaRPr lang="en-US" sz="4000"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a:bodyPr>
          <a:lstStyle/>
          <a:p>
            <a:pPr marL="633222" indent="-514350" fontAlgn="auto">
              <a:spcBef>
                <a:spcPts val="0"/>
              </a:spcBef>
              <a:spcAft>
                <a:spcPts val="0"/>
              </a:spcAft>
              <a:buClrTx/>
              <a:buNone/>
              <a:defRPr/>
            </a:pPr>
            <a:endParaRPr lang="en-US" sz="900" b="1" dirty="0" smtClean="0">
              <a:solidFill>
                <a:srgbClr val="FF0000"/>
              </a:solidFill>
            </a:endParaRPr>
          </a:p>
          <a:p>
            <a:pPr marL="438912" lvl="0" indent="-320040" fontAlgn="auto">
              <a:spcBef>
                <a:spcPts val="0"/>
              </a:spcBef>
              <a:spcAft>
                <a:spcPts val="0"/>
              </a:spcAft>
              <a:buClr>
                <a:srgbClr val="F0AD00"/>
              </a:buClr>
              <a:buNone/>
              <a:defRPr/>
            </a:pPr>
            <a:r>
              <a:rPr lang="en-US" sz="2800" b="1" dirty="0" smtClean="0">
                <a:solidFill>
                  <a:srgbClr val="0070C0"/>
                </a:solidFill>
              </a:rPr>
              <a:t>We must See with the Eye of Faith, not by the eye of flesh </a:t>
            </a:r>
            <a:endParaRPr lang="en-US" sz="2800" b="1" dirty="0">
              <a:solidFill>
                <a:srgbClr val="0070C0"/>
              </a:solidFill>
            </a:endParaRPr>
          </a:p>
          <a:p>
            <a:pPr marL="633222" indent="-514350" fontAlgn="auto">
              <a:spcBef>
                <a:spcPts val="0"/>
              </a:spcBef>
              <a:spcAft>
                <a:spcPts val="0"/>
              </a:spcAft>
              <a:buClrTx/>
              <a:buNone/>
              <a:defRPr/>
            </a:pPr>
            <a:endParaRPr lang="en-US" sz="2400" b="1" dirty="0">
              <a:solidFill>
                <a:srgbClr val="FF0000"/>
              </a:solidFill>
            </a:endParaRPr>
          </a:p>
          <a:p>
            <a:pPr marL="633222" indent="-514350" fontAlgn="auto">
              <a:spcBef>
                <a:spcPts val="0"/>
              </a:spcBef>
              <a:spcAft>
                <a:spcPts val="0"/>
              </a:spcAft>
              <a:buClrTx/>
              <a:buNone/>
              <a:defRPr/>
            </a:pPr>
            <a:r>
              <a:rPr lang="en-US" sz="2400" b="1" dirty="0" smtClean="0">
                <a:solidFill>
                  <a:srgbClr val="0070C0"/>
                </a:solidFill>
              </a:rPr>
              <a:t>Not like Eve, who was deceived and only saw with the eye of flesh and not with the eye of faith. Notice the emphasis on sight –</a:t>
            </a:r>
          </a:p>
          <a:p>
            <a:pPr marL="633222" indent="-514350" fontAlgn="auto">
              <a:spcBef>
                <a:spcPts val="0"/>
              </a:spcBef>
              <a:spcAft>
                <a:spcPts val="0"/>
              </a:spcAft>
              <a:buClrTx/>
              <a:buNone/>
              <a:defRPr/>
            </a:pPr>
            <a:endParaRPr lang="en-US" sz="900" b="1" dirty="0">
              <a:solidFill>
                <a:srgbClr val="0070C0"/>
              </a:solidFill>
            </a:endParaRPr>
          </a:p>
          <a:p>
            <a:pPr marL="633222" indent="-514350" fontAlgn="auto">
              <a:spcBef>
                <a:spcPts val="0"/>
              </a:spcBef>
              <a:spcAft>
                <a:spcPts val="0"/>
              </a:spcAft>
              <a:buClrTx/>
              <a:buNone/>
              <a:defRPr/>
            </a:pPr>
            <a:r>
              <a:rPr lang="en-US" sz="2400" b="1" dirty="0" smtClean="0">
                <a:solidFill>
                  <a:srgbClr val="FF0000"/>
                </a:solidFill>
              </a:rPr>
              <a:t>Gen.3:6-7  </a:t>
            </a:r>
            <a:r>
              <a:rPr lang="en-US" sz="2400" b="1" u="sng" dirty="0" smtClean="0"/>
              <a:t>And </a:t>
            </a:r>
            <a:r>
              <a:rPr lang="en-US" sz="2400" b="1" u="sng" dirty="0"/>
              <a:t>when the woman saw </a:t>
            </a:r>
            <a:r>
              <a:rPr lang="en-US" sz="2400" dirty="0"/>
              <a:t>that the tree </a:t>
            </a:r>
            <a:r>
              <a:rPr lang="en-US" sz="2400" i="1" dirty="0"/>
              <a:t>was</a:t>
            </a:r>
            <a:r>
              <a:rPr lang="en-US" sz="2400" dirty="0"/>
              <a:t> good for food, </a:t>
            </a:r>
            <a:r>
              <a:rPr lang="en-US" sz="2400" b="1" u="sng" dirty="0"/>
              <a:t>and that it </a:t>
            </a:r>
            <a:r>
              <a:rPr lang="en-US" sz="2400" b="1" i="1" u="sng" dirty="0"/>
              <a:t>was</a:t>
            </a:r>
            <a:r>
              <a:rPr lang="en-US" sz="2400" b="1" u="sng" dirty="0"/>
              <a:t> pleasant to the eyes</a:t>
            </a:r>
            <a:r>
              <a:rPr lang="en-US" sz="2400" dirty="0"/>
              <a:t>, and a tree to be desired to make </a:t>
            </a:r>
            <a:r>
              <a:rPr lang="en-US" sz="2400" i="1" dirty="0"/>
              <a:t>one</a:t>
            </a:r>
            <a:r>
              <a:rPr lang="en-US" sz="2400" dirty="0"/>
              <a:t> wise, she took of the fruit thereof, and did eat, and gave also unto her husband with her; and he did eat. </a:t>
            </a:r>
            <a:endParaRPr lang="en-US" sz="2400" dirty="0" smtClean="0"/>
          </a:p>
          <a:p>
            <a:pPr marL="633222" indent="-514350" fontAlgn="auto">
              <a:spcBef>
                <a:spcPts val="0"/>
              </a:spcBef>
              <a:spcAft>
                <a:spcPts val="0"/>
              </a:spcAft>
              <a:buClrTx/>
              <a:buNone/>
              <a:defRPr/>
            </a:pPr>
            <a:r>
              <a:rPr lang="en-US" sz="2400" b="1" u="sng" dirty="0" smtClean="0"/>
              <a:t>And </a:t>
            </a:r>
            <a:r>
              <a:rPr lang="en-US" sz="2400" b="1" u="sng" dirty="0"/>
              <a:t>the eyes of them both were opened</a:t>
            </a:r>
            <a:r>
              <a:rPr lang="en-US" sz="2400" dirty="0"/>
              <a:t>, and they knew that they </a:t>
            </a:r>
            <a:r>
              <a:rPr lang="en-US" sz="2400" i="1" dirty="0"/>
              <a:t>were</a:t>
            </a:r>
            <a:r>
              <a:rPr lang="en-US" sz="2400" dirty="0"/>
              <a:t> naked; and they sewed fig leaves together, and made themselves aprons. </a:t>
            </a:r>
            <a:endParaRPr lang="en-US" sz="2400" b="1" dirty="0" smtClean="0">
              <a:solidFill>
                <a:srgbClr val="FF0000"/>
              </a:solidFill>
            </a:endParaRPr>
          </a:p>
        </p:txBody>
      </p:sp>
    </p:spTree>
    <p:extLst>
      <p:ext uri="{BB962C8B-B14F-4D97-AF65-F5344CB8AC3E}">
        <p14:creationId xmlns:p14="http://schemas.microsoft.com/office/powerpoint/2010/main" val="987006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a:t>
            </a:r>
            <a:r>
              <a:rPr lang="en-US" sz="4000" dirty="0">
                <a:solidFill>
                  <a:schemeClr val="accent1">
                    <a:satMod val="150000"/>
                  </a:schemeClr>
                </a:solidFill>
              </a:rPr>
              <a:t>5</a:t>
            </a:r>
            <a:r>
              <a:rPr lang="en-US" sz="4000" dirty="0" smtClean="0">
                <a:solidFill>
                  <a:schemeClr val="accent1">
                    <a:satMod val="150000"/>
                  </a:schemeClr>
                </a:solidFill>
              </a:rPr>
              <a:t>/6</a:t>
            </a:r>
            <a:endParaRPr lang="en-US" sz="4000" dirty="0">
              <a:solidFill>
                <a:schemeClr val="accent1">
                  <a:satMod val="150000"/>
                </a:schemeClr>
              </a:solidFill>
            </a:endParaRPr>
          </a:p>
        </p:txBody>
      </p:sp>
      <p:sp>
        <p:nvSpPr>
          <p:cNvPr id="3" name="Content Placeholder 2"/>
          <p:cNvSpPr>
            <a:spLocks noGrp="1"/>
          </p:cNvSpPr>
          <p:nvPr>
            <p:ph idx="1"/>
          </p:nvPr>
        </p:nvSpPr>
        <p:spPr>
          <a:xfrm>
            <a:off x="0" y="1412776"/>
            <a:ext cx="9144000" cy="5445224"/>
          </a:xfrm>
        </p:spPr>
        <p:txBody>
          <a:bodyPr rtlCol="0">
            <a:normAutofit fontScale="92500" lnSpcReduction="10000"/>
          </a:bodyPr>
          <a:lstStyle/>
          <a:p>
            <a:pPr marL="438912" lvl="0" indent="-320040" fontAlgn="auto">
              <a:spcBef>
                <a:spcPts val="0"/>
              </a:spcBef>
              <a:spcAft>
                <a:spcPts val="0"/>
              </a:spcAft>
              <a:buClr>
                <a:srgbClr val="F0AD00"/>
              </a:buClr>
              <a:buNone/>
              <a:defRPr/>
            </a:pPr>
            <a:r>
              <a:rPr lang="en-US" sz="2600" b="1" dirty="0" smtClean="0">
                <a:solidFill>
                  <a:srgbClr val="0070C0"/>
                </a:solidFill>
              </a:rPr>
              <a:t>Seeing, and yet not seeing = Spiritual Blindness</a:t>
            </a:r>
            <a:r>
              <a:rPr lang="en-US" sz="2600" dirty="0" smtClean="0">
                <a:solidFill>
                  <a:srgbClr val="0070C0"/>
                </a:solidFill>
              </a:rPr>
              <a:t>, a common ailment. </a:t>
            </a:r>
          </a:p>
          <a:p>
            <a:pPr marL="438912" lvl="0" indent="-320040" fontAlgn="auto">
              <a:spcBef>
                <a:spcPts val="0"/>
              </a:spcBef>
              <a:spcAft>
                <a:spcPts val="0"/>
              </a:spcAft>
              <a:buClr>
                <a:srgbClr val="F0AD00"/>
              </a:buClr>
              <a:buNone/>
              <a:defRPr/>
            </a:pPr>
            <a:r>
              <a:rPr lang="en-US" sz="2600" dirty="0" smtClean="0">
                <a:solidFill>
                  <a:srgbClr val="0070C0"/>
                </a:solidFill>
              </a:rPr>
              <a:t>It occurs when we accept and adopt foreign ideas and concepts, teachings and doctrines that are not from God. </a:t>
            </a:r>
          </a:p>
          <a:p>
            <a:pPr marL="438912" lvl="0" indent="-320040" fontAlgn="auto">
              <a:spcBef>
                <a:spcPts val="0"/>
              </a:spcBef>
              <a:spcAft>
                <a:spcPts val="0"/>
              </a:spcAft>
              <a:buClr>
                <a:srgbClr val="F0AD00"/>
              </a:buClr>
              <a:buNone/>
              <a:defRPr/>
            </a:pPr>
            <a:r>
              <a:rPr lang="en-US" sz="2600" dirty="0" smtClean="0">
                <a:solidFill>
                  <a:srgbClr val="0070C0"/>
                </a:solidFill>
              </a:rPr>
              <a:t>It involves having healthy functional senses, eyes and ears, yet these are dulled by wrong ideas, just as Eve’s were.</a:t>
            </a:r>
          </a:p>
          <a:p>
            <a:pPr marL="438912" lvl="0" indent="-320040" fontAlgn="auto">
              <a:spcBef>
                <a:spcPts val="0"/>
              </a:spcBef>
              <a:spcAft>
                <a:spcPts val="0"/>
              </a:spcAft>
              <a:buClr>
                <a:srgbClr val="F0AD00"/>
              </a:buClr>
              <a:buNone/>
              <a:defRPr/>
            </a:pPr>
            <a:r>
              <a:rPr lang="en-US" sz="2600" dirty="0" smtClean="0">
                <a:solidFill>
                  <a:srgbClr val="0070C0"/>
                </a:solidFill>
              </a:rPr>
              <a:t>The outcome is that we like Eve can no longer hear God speaking or give God’s word the respect and preeminence it deserves.  </a:t>
            </a:r>
          </a:p>
          <a:p>
            <a:pPr marL="438912" lvl="0" indent="-320040" fontAlgn="auto">
              <a:spcBef>
                <a:spcPts val="0"/>
              </a:spcBef>
              <a:spcAft>
                <a:spcPts val="0"/>
              </a:spcAft>
              <a:buClr>
                <a:srgbClr val="F0AD00"/>
              </a:buClr>
              <a:buNone/>
              <a:defRPr/>
            </a:pPr>
            <a:endParaRPr lang="en-US" sz="1100" b="1" dirty="0" smtClean="0">
              <a:solidFill>
                <a:srgbClr val="0070C0"/>
              </a:solidFill>
            </a:endParaRPr>
          </a:p>
          <a:p>
            <a:pPr marL="438912" lvl="0" indent="-320040" fontAlgn="auto">
              <a:spcBef>
                <a:spcPts val="0"/>
              </a:spcBef>
              <a:spcAft>
                <a:spcPts val="0"/>
              </a:spcAft>
              <a:buClr>
                <a:srgbClr val="F0AD00"/>
              </a:buClr>
              <a:buNone/>
              <a:defRPr/>
            </a:pPr>
            <a:r>
              <a:rPr lang="en-US" sz="2600" b="1" dirty="0" smtClean="0">
                <a:solidFill>
                  <a:srgbClr val="0070C0"/>
                </a:solidFill>
              </a:rPr>
              <a:t>Faith only springs from understanding &amp; believing God –</a:t>
            </a:r>
            <a:endParaRPr lang="en-US" sz="2600" b="1" dirty="0">
              <a:solidFill>
                <a:srgbClr val="0070C0"/>
              </a:solidFill>
            </a:endParaRPr>
          </a:p>
          <a:p>
            <a:pPr marL="633222" indent="-514350" fontAlgn="auto">
              <a:spcBef>
                <a:spcPts val="0"/>
              </a:spcBef>
              <a:spcAft>
                <a:spcPts val="0"/>
              </a:spcAft>
              <a:buClrTx/>
              <a:buNone/>
              <a:defRPr/>
            </a:pPr>
            <a:endParaRPr lang="en-US" sz="1100" dirty="0" smtClean="0">
              <a:solidFill>
                <a:srgbClr val="FF0000"/>
              </a:solidFill>
            </a:endParaRPr>
          </a:p>
          <a:p>
            <a:pPr marL="633222" indent="-514350" fontAlgn="auto">
              <a:spcBef>
                <a:spcPts val="0"/>
              </a:spcBef>
              <a:spcAft>
                <a:spcPts val="0"/>
              </a:spcAft>
              <a:buClrTx/>
              <a:buNone/>
              <a:defRPr/>
            </a:pPr>
            <a:r>
              <a:rPr lang="en-US" sz="2400" b="1" dirty="0" smtClean="0">
                <a:solidFill>
                  <a:srgbClr val="FF0000"/>
                </a:solidFill>
              </a:rPr>
              <a:t>Acts.28:26</a:t>
            </a:r>
            <a:r>
              <a:rPr lang="en-US" sz="2400" dirty="0" smtClean="0"/>
              <a:t> Saying</a:t>
            </a:r>
            <a:r>
              <a:rPr lang="en-US" sz="2400" dirty="0"/>
              <a:t>, Go unto this people, and say, Hearing ye shall hear, and shall not understand</a:t>
            </a:r>
            <a:r>
              <a:rPr lang="en-US" sz="2400" b="1" u="sng" dirty="0"/>
              <a:t>; and seeing ye shall see, and not perceive</a:t>
            </a:r>
            <a:r>
              <a:rPr lang="en-US" sz="2400" dirty="0"/>
              <a:t>: </a:t>
            </a:r>
            <a:r>
              <a:rPr lang="en-US" sz="2400" dirty="0" smtClean="0"/>
              <a:t>. </a:t>
            </a:r>
          </a:p>
          <a:p>
            <a:pPr marL="633222" indent="-514350" fontAlgn="auto">
              <a:spcBef>
                <a:spcPts val="0"/>
              </a:spcBef>
              <a:spcAft>
                <a:spcPts val="0"/>
              </a:spcAft>
              <a:buClrTx/>
              <a:buNone/>
              <a:defRPr/>
            </a:pPr>
            <a:endParaRPr lang="en-US" sz="1000" b="1" dirty="0" smtClean="0">
              <a:solidFill>
                <a:srgbClr val="FF0000"/>
              </a:solidFill>
            </a:endParaRPr>
          </a:p>
          <a:p>
            <a:pPr marL="633222" indent="-514350" fontAlgn="auto">
              <a:spcBef>
                <a:spcPts val="0"/>
              </a:spcBef>
              <a:spcAft>
                <a:spcPts val="0"/>
              </a:spcAft>
              <a:buClrTx/>
              <a:buNone/>
              <a:defRPr/>
            </a:pPr>
            <a:r>
              <a:rPr lang="en-US" sz="2400" b="1" dirty="0" smtClean="0">
                <a:solidFill>
                  <a:srgbClr val="FF0000"/>
                </a:solidFill>
              </a:rPr>
              <a:t>Rom.11:8</a:t>
            </a:r>
            <a:r>
              <a:rPr lang="en-US" sz="2400" dirty="0" smtClean="0"/>
              <a:t> (According </a:t>
            </a:r>
            <a:r>
              <a:rPr lang="en-US" sz="2400" dirty="0"/>
              <a:t>as it is written, God hath given them the spirit of slumber, </a:t>
            </a:r>
            <a:r>
              <a:rPr lang="en-US" sz="2400" b="1" u="sng" dirty="0"/>
              <a:t>eyes that they should not see</a:t>
            </a:r>
            <a:r>
              <a:rPr lang="en-US" sz="2400" dirty="0"/>
              <a:t>, and ears that they should not hear;) unto this day. </a:t>
            </a:r>
            <a:endParaRPr lang="en-US" sz="2400" dirty="0" smtClean="0"/>
          </a:p>
          <a:p>
            <a:pPr marL="633222" indent="-514350" fontAlgn="auto">
              <a:spcBef>
                <a:spcPts val="0"/>
              </a:spcBef>
              <a:spcAft>
                <a:spcPts val="0"/>
              </a:spcAft>
              <a:buClrTx/>
              <a:buNone/>
              <a:defRPr/>
            </a:pPr>
            <a:endParaRPr lang="en-US" sz="1000" b="1" dirty="0" smtClean="0">
              <a:solidFill>
                <a:srgbClr val="FF0000"/>
              </a:solidFill>
            </a:endParaRPr>
          </a:p>
          <a:p>
            <a:pPr marL="633222" indent="-514350" fontAlgn="auto">
              <a:spcBef>
                <a:spcPts val="0"/>
              </a:spcBef>
              <a:spcAft>
                <a:spcPts val="0"/>
              </a:spcAft>
              <a:buClrTx/>
              <a:buNone/>
              <a:defRPr/>
            </a:pPr>
            <a:r>
              <a:rPr lang="en-US" sz="2400" b="1" dirty="0" smtClean="0">
                <a:solidFill>
                  <a:srgbClr val="FF0000"/>
                </a:solidFill>
              </a:rPr>
              <a:t>2.Pet.1:9</a:t>
            </a:r>
            <a:r>
              <a:rPr lang="en-US" sz="2400" dirty="0" smtClean="0"/>
              <a:t> </a:t>
            </a:r>
            <a:r>
              <a:rPr lang="en-US" sz="2400" b="1" dirty="0" smtClean="0"/>
              <a:t>But </a:t>
            </a:r>
            <a:r>
              <a:rPr lang="en-US" sz="2400" b="1" dirty="0"/>
              <a:t>he that </a:t>
            </a:r>
            <a:r>
              <a:rPr lang="en-US" sz="2400" b="1" dirty="0" err="1"/>
              <a:t>lacketh</a:t>
            </a:r>
            <a:r>
              <a:rPr lang="en-US" sz="2400" b="1" dirty="0"/>
              <a:t> these things is blind, </a:t>
            </a:r>
            <a:r>
              <a:rPr lang="en-US" sz="2400" b="1" u="sng" dirty="0"/>
              <a:t>and cannot see afar off</a:t>
            </a:r>
            <a:r>
              <a:rPr lang="en-US" sz="2400" dirty="0"/>
              <a:t>, and hath forgotten that he was purged from his old sins</a:t>
            </a:r>
            <a:r>
              <a:rPr lang="en-US" sz="2400" dirty="0" smtClean="0"/>
              <a:t>.</a:t>
            </a:r>
          </a:p>
        </p:txBody>
      </p:sp>
    </p:spTree>
    <p:extLst>
      <p:ext uri="{BB962C8B-B14F-4D97-AF65-F5344CB8AC3E}">
        <p14:creationId xmlns:p14="http://schemas.microsoft.com/office/powerpoint/2010/main" val="4848204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a:t>
            </a:r>
            <a:r>
              <a:rPr lang="en-US" sz="4000" dirty="0">
                <a:solidFill>
                  <a:schemeClr val="accent1">
                    <a:satMod val="150000"/>
                  </a:schemeClr>
                </a:solidFill>
              </a:rPr>
              <a:t>6</a:t>
            </a:r>
            <a:r>
              <a:rPr lang="en-US" sz="4000" dirty="0" smtClean="0">
                <a:solidFill>
                  <a:schemeClr val="accent1">
                    <a:satMod val="150000"/>
                  </a:schemeClr>
                </a:solidFill>
              </a:rPr>
              <a:t>/6 </a:t>
            </a:r>
            <a:endParaRPr lang="en-US" sz="3800"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a:bodyPr>
          <a:lstStyle/>
          <a:p>
            <a:pPr marL="438912" lvl="0" indent="-320040" fontAlgn="auto">
              <a:spcBef>
                <a:spcPts val="0"/>
              </a:spcBef>
              <a:spcAft>
                <a:spcPts val="0"/>
              </a:spcAft>
              <a:buClr>
                <a:srgbClr val="F0AD00"/>
              </a:buClr>
              <a:buNone/>
              <a:defRPr/>
            </a:pPr>
            <a:r>
              <a:rPr lang="en-US" sz="2400" b="1" dirty="0" smtClean="0">
                <a:solidFill>
                  <a:srgbClr val="0070C0"/>
                </a:solidFill>
              </a:rPr>
              <a:t>Here is a key to understanding our perception of God. </a:t>
            </a:r>
            <a:r>
              <a:rPr lang="en-US" sz="2400" b="1" u="sng" dirty="0" smtClean="0">
                <a:solidFill>
                  <a:srgbClr val="0070C0"/>
                </a:solidFill>
              </a:rPr>
              <a:t>Mortal-finite man cannot physically behold the infinite God</a:t>
            </a:r>
            <a:r>
              <a:rPr lang="en-US" sz="2400" b="1" dirty="0" smtClean="0">
                <a:solidFill>
                  <a:srgbClr val="0070C0"/>
                </a:solidFill>
              </a:rPr>
              <a:t>. </a:t>
            </a:r>
          </a:p>
          <a:p>
            <a:pPr marL="438912" lvl="0" indent="-320040" fontAlgn="auto">
              <a:spcBef>
                <a:spcPts val="0"/>
              </a:spcBef>
              <a:spcAft>
                <a:spcPts val="0"/>
              </a:spcAft>
              <a:buClr>
                <a:srgbClr val="F0AD00"/>
              </a:buClr>
              <a:buNone/>
              <a:defRPr/>
            </a:pPr>
            <a:r>
              <a:rPr lang="en-US" sz="2400" dirty="0" smtClean="0">
                <a:solidFill>
                  <a:srgbClr val="0070C0"/>
                </a:solidFill>
              </a:rPr>
              <a:t>Many of the recorded circumstances of men coming into contact with angels in their (fuller) power and glory impresses us with the awe &amp; fear they inspired. They became as  dead men.</a:t>
            </a:r>
          </a:p>
          <a:p>
            <a:pPr marL="438912" lvl="0" indent="-320040" fontAlgn="auto">
              <a:spcBef>
                <a:spcPts val="0"/>
              </a:spcBef>
              <a:spcAft>
                <a:spcPts val="0"/>
              </a:spcAft>
              <a:buClr>
                <a:srgbClr val="F0AD00"/>
              </a:buClr>
              <a:buNone/>
              <a:defRPr/>
            </a:pPr>
            <a:endParaRPr lang="en-US" sz="800" b="1" dirty="0">
              <a:solidFill>
                <a:srgbClr val="FF0000"/>
              </a:solidFill>
            </a:endParaRPr>
          </a:p>
          <a:p>
            <a:pPr marL="438912" lvl="0" indent="-320040" fontAlgn="auto">
              <a:spcBef>
                <a:spcPts val="0"/>
              </a:spcBef>
              <a:spcAft>
                <a:spcPts val="0"/>
              </a:spcAft>
              <a:buClr>
                <a:srgbClr val="F0AD00"/>
              </a:buClr>
              <a:buNone/>
              <a:defRPr/>
            </a:pPr>
            <a:r>
              <a:rPr lang="en-US" sz="2400" b="1" dirty="0" smtClean="0">
                <a:solidFill>
                  <a:srgbClr val="FF0000"/>
                </a:solidFill>
              </a:rPr>
              <a:t>Matt.28:2-4</a:t>
            </a:r>
            <a:r>
              <a:rPr lang="en-US" sz="2400" dirty="0"/>
              <a:t> And, behold, there was a great earthquake: </a:t>
            </a:r>
            <a:r>
              <a:rPr lang="en-US" sz="2400" b="1" dirty="0"/>
              <a:t>for the angel of the Lord descended from heaven</a:t>
            </a:r>
            <a:r>
              <a:rPr lang="en-US" sz="2400" dirty="0"/>
              <a:t>, and came and rolled back the stone from the door, and sat upon it</a:t>
            </a:r>
            <a:r>
              <a:rPr lang="en-US" sz="2400" dirty="0" smtClean="0"/>
              <a:t>. </a:t>
            </a:r>
            <a:r>
              <a:rPr lang="en-US" sz="2400" b="1" dirty="0"/>
              <a:t>His countenance was like lightning, and his raiment white as snow</a:t>
            </a:r>
            <a:r>
              <a:rPr lang="en-US" sz="2400" dirty="0" smtClean="0"/>
              <a:t>: </a:t>
            </a:r>
            <a:r>
              <a:rPr lang="en-US" sz="2400" b="1" u="sng" dirty="0"/>
              <a:t>And for fear of him the keepers did shake, and became as dead </a:t>
            </a:r>
            <a:r>
              <a:rPr lang="en-US" sz="2400" b="1" i="1" u="sng" dirty="0"/>
              <a:t>men</a:t>
            </a:r>
            <a:r>
              <a:rPr lang="en-US" sz="2400" dirty="0"/>
              <a:t>. </a:t>
            </a:r>
            <a:r>
              <a:rPr lang="en-US" sz="2400" dirty="0" smtClean="0"/>
              <a:t> (see also </a:t>
            </a:r>
            <a:r>
              <a:rPr lang="en-US" sz="2400" b="1" dirty="0" smtClean="0">
                <a:solidFill>
                  <a:srgbClr val="FF0000"/>
                </a:solidFill>
              </a:rPr>
              <a:t>Rev.1:17</a:t>
            </a:r>
            <a:r>
              <a:rPr lang="en-US" sz="2400" dirty="0" smtClean="0"/>
              <a:t> ) </a:t>
            </a:r>
          </a:p>
          <a:p>
            <a:pPr marL="438912" lvl="0" indent="-320040" fontAlgn="auto">
              <a:spcBef>
                <a:spcPts val="0"/>
              </a:spcBef>
              <a:spcAft>
                <a:spcPts val="0"/>
              </a:spcAft>
              <a:buClr>
                <a:srgbClr val="F0AD00"/>
              </a:buClr>
              <a:buNone/>
              <a:defRPr/>
            </a:pPr>
            <a:endParaRPr lang="en-US" sz="800" dirty="0" smtClean="0"/>
          </a:p>
          <a:p>
            <a:pPr marL="438912" lvl="0" indent="-320040" fontAlgn="auto">
              <a:spcBef>
                <a:spcPts val="0"/>
              </a:spcBef>
              <a:spcAft>
                <a:spcPts val="0"/>
              </a:spcAft>
              <a:buClr>
                <a:srgbClr val="F0AD00"/>
              </a:buClr>
              <a:buNone/>
              <a:defRPr/>
            </a:pPr>
            <a:r>
              <a:rPr lang="en-US" sz="2800" b="1" dirty="0" smtClean="0">
                <a:solidFill>
                  <a:srgbClr val="0070C0"/>
                </a:solidFill>
              </a:rPr>
              <a:t>How much more the creator of Heaven and Earth himself?</a:t>
            </a:r>
          </a:p>
          <a:p>
            <a:pPr marL="438912" lvl="0" indent="-320040" fontAlgn="auto">
              <a:spcBef>
                <a:spcPts val="0"/>
              </a:spcBef>
              <a:spcAft>
                <a:spcPts val="0"/>
              </a:spcAft>
              <a:buClr>
                <a:srgbClr val="F0AD00"/>
              </a:buClr>
              <a:buNone/>
              <a:defRPr/>
            </a:pPr>
            <a:r>
              <a:rPr lang="en-US" sz="2800" b="1" dirty="0" smtClean="0">
                <a:solidFill>
                  <a:srgbClr val="0070C0"/>
                </a:solidFill>
              </a:rPr>
              <a:t>Yet the word says that </a:t>
            </a:r>
            <a:r>
              <a:rPr lang="en-US" sz="2800" b="1" u="sng" dirty="0" smtClean="0">
                <a:solidFill>
                  <a:srgbClr val="0070C0"/>
                </a:solidFill>
              </a:rPr>
              <a:t>it is ‘by faith’ that we can both Know and See God, even today</a:t>
            </a:r>
            <a:r>
              <a:rPr lang="en-US" sz="2800" b="1" dirty="0" smtClean="0">
                <a:solidFill>
                  <a:srgbClr val="0070C0"/>
                </a:solidFill>
              </a:rPr>
              <a:t>.</a:t>
            </a:r>
            <a:endParaRPr lang="en-US" sz="2800" b="1" dirty="0">
              <a:solidFill>
                <a:srgbClr val="0070C0"/>
              </a:solidFill>
            </a:endParaRPr>
          </a:p>
        </p:txBody>
      </p:sp>
    </p:spTree>
    <p:extLst>
      <p:ext uri="{BB962C8B-B14F-4D97-AF65-F5344CB8AC3E}">
        <p14:creationId xmlns:p14="http://schemas.microsoft.com/office/powerpoint/2010/main" val="2732477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Consider Jesus’ promise – </a:t>
            </a:r>
            <a:endParaRPr lang="en-US" dirty="0">
              <a:solidFill>
                <a:srgbClr val="FF0000"/>
              </a:solidFill>
            </a:endParaRPr>
          </a:p>
        </p:txBody>
      </p:sp>
      <p:sp>
        <p:nvSpPr>
          <p:cNvPr id="3" name="Content Placeholder 2"/>
          <p:cNvSpPr>
            <a:spLocks noGrp="1"/>
          </p:cNvSpPr>
          <p:nvPr>
            <p:ph idx="1"/>
          </p:nvPr>
        </p:nvSpPr>
        <p:spPr>
          <a:xfrm>
            <a:off x="0" y="1571625"/>
            <a:ext cx="9144000" cy="5286375"/>
          </a:xfrm>
        </p:spPr>
        <p:txBody>
          <a:bodyPr rtlCol="0">
            <a:normAutofit fontScale="92500" lnSpcReduction="20000"/>
          </a:bodyPr>
          <a:lstStyle/>
          <a:p>
            <a:pPr marL="633222" indent="-514350" fontAlgn="auto">
              <a:spcBef>
                <a:spcPts val="0"/>
              </a:spcBef>
              <a:spcAft>
                <a:spcPts val="0"/>
              </a:spcAft>
              <a:buClrTx/>
              <a:buFont typeface="Wingdings 2"/>
              <a:buNone/>
              <a:defRPr/>
            </a:pPr>
            <a:r>
              <a:rPr lang="en-US" sz="2800" dirty="0" smtClean="0">
                <a:solidFill>
                  <a:srgbClr val="FF0000"/>
                </a:solidFill>
              </a:rPr>
              <a:t>Jn.14:23    </a:t>
            </a:r>
            <a:r>
              <a:rPr lang="en-US" sz="2800" dirty="0" smtClean="0"/>
              <a:t>“… </a:t>
            </a:r>
            <a:r>
              <a:rPr lang="en-US" sz="2800" u="sng" dirty="0" smtClean="0"/>
              <a:t>Lord, how is it that thou wilt manifest thyself unto us, and not unto the world</a:t>
            </a:r>
            <a:r>
              <a:rPr lang="en-US" sz="2800" dirty="0" smtClean="0"/>
              <a:t>? </a:t>
            </a:r>
          </a:p>
          <a:p>
            <a:pPr marL="633222" indent="-514350" fontAlgn="auto">
              <a:spcBef>
                <a:spcPts val="0"/>
              </a:spcBef>
              <a:spcAft>
                <a:spcPts val="0"/>
              </a:spcAft>
              <a:buClrTx/>
              <a:buFont typeface="Wingdings 2"/>
              <a:buNone/>
              <a:defRPr/>
            </a:pPr>
            <a:r>
              <a:rPr lang="en-US" sz="2800" dirty="0" smtClean="0"/>
              <a:t>Jesus answered and said unto him, </a:t>
            </a:r>
            <a:r>
              <a:rPr lang="en-US" sz="2800" b="1" u="sng" dirty="0" smtClean="0"/>
              <a:t>If a man love me, he will keep my words: and my Father will l0ve him</a:t>
            </a:r>
            <a:r>
              <a:rPr lang="en-US" sz="2800" b="1" dirty="0" smtClean="0"/>
              <a:t>, </a:t>
            </a:r>
            <a:r>
              <a:rPr lang="en-US" sz="2800" b="1" u="sng" dirty="0" smtClean="0">
                <a:solidFill>
                  <a:srgbClr val="0070C0"/>
                </a:solidFill>
              </a:rPr>
              <a:t>and we will come unto him, and make our abode with him</a:t>
            </a:r>
            <a:r>
              <a:rPr lang="en-US" sz="2800" dirty="0" smtClean="0"/>
              <a:t>.”</a:t>
            </a:r>
            <a:endParaRPr lang="en-US" sz="2800" dirty="0" smtClean="0">
              <a:solidFill>
                <a:srgbClr val="FF0000"/>
              </a:solidFill>
            </a:endParaRPr>
          </a:p>
          <a:p>
            <a:pPr marL="633222" indent="-514350" fontAlgn="auto">
              <a:spcBef>
                <a:spcPts val="0"/>
              </a:spcBef>
              <a:spcAft>
                <a:spcPts val="0"/>
              </a:spcAft>
              <a:buClrTx/>
              <a:buFont typeface="Wingdings 2"/>
              <a:buNone/>
              <a:defRPr/>
            </a:pPr>
            <a:endParaRPr lang="en-US" sz="2800" dirty="0" smtClean="0">
              <a:solidFill>
                <a:srgbClr val="FF0000"/>
              </a:solidFill>
            </a:endParaRPr>
          </a:p>
          <a:p>
            <a:pPr marL="633222" indent="-514350" fontAlgn="auto">
              <a:spcBef>
                <a:spcPts val="0"/>
              </a:spcBef>
              <a:spcAft>
                <a:spcPts val="0"/>
              </a:spcAft>
              <a:buClrTx/>
              <a:buFont typeface="Wingdings 2"/>
              <a:buNone/>
              <a:defRPr/>
            </a:pPr>
            <a:r>
              <a:rPr lang="en-US" sz="2800" b="1" dirty="0" smtClean="0">
                <a:solidFill>
                  <a:srgbClr val="0070C0"/>
                </a:solidFill>
              </a:rPr>
              <a:t>This context &amp; reference is both important &amp; very informative</a:t>
            </a:r>
            <a:r>
              <a:rPr lang="en-US" sz="2800" dirty="0" smtClean="0">
                <a:solidFill>
                  <a:srgbClr val="0070C0"/>
                </a:solidFill>
              </a:rPr>
              <a:t>. </a:t>
            </a:r>
          </a:p>
          <a:p>
            <a:pPr marL="633222" indent="-514350" fontAlgn="auto">
              <a:spcBef>
                <a:spcPts val="0"/>
              </a:spcBef>
              <a:spcAft>
                <a:spcPts val="0"/>
              </a:spcAft>
              <a:buClrTx/>
              <a:buFont typeface="Wingdings 2"/>
              <a:buNone/>
              <a:defRPr/>
            </a:pPr>
            <a:endParaRPr lang="en-US" sz="900" dirty="0" smtClean="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We sometimes misunderstand what Jesus is saying, and apply his words to the miraculous gifts of the Holy Spirit, i.e. the promise of the Holy Spirit Gift or the Comforter</a:t>
            </a:r>
            <a:r>
              <a:rPr lang="el-GR" sz="2600" dirty="0" smtClean="0"/>
              <a:t> </a:t>
            </a:r>
            <a:r>
              <a:rPr lang="en-US" sz="2400" i="1" dirty="0" smtClean="0"/>
              <a:t>(</a:t>
            </a:r>
            <a:r>
              <a:rPr lang="el-GR" sz="2400" i="1" dirty="0" smtClean="0"/>
              <a:t>παράκλητος</a:t>
            </a:r>
            <a:r>
              <a:rPr lang="en-US" sz="2400" i="1" dirty="0" smtClean="0"/>
              <a:t>)</a:t>
            </a:r>
            <a:r>
              <a:rPr lang="en-US" sz="2400" i="1" dirty="0" smtClean="0">
                <a:solidFill>
                  <a:srgbClr val="0070C0"/>
                </a:solidFill>
              </a:rPr>
              <a:t>. </a:t>
            </a:r>
          </a:p>
          <a:p>
            <a:pPr marL="633222" indent="-514350" fontAlgn="auto">
              <a:spcBef>
                <a:spcPts val="0"/>
              </a:spcBef>
              <a:spcAft>
                <a:spcPts val="0"/>
              </a:spcAft>
              <a:buClrTx/>
              <a:buFont typeface="Wingdings 2"/>
              <a:buNone/>
              <a:defRPr/>
            </a:pPr>
            <a:endParaRPr lang="en-US" sz="1000" dirty="0" smtClean="0">
              <a:solidFill>
                <a:srgbClr val="0070C0"/>
              </a:solidFill>
            </a:endParaRPr>
          </a:p>
          <a:p>
            <a:pPr marL="633222" indent="-514350" fontAlgn="auto">
              <a:lnSpc>
                <a:spcPct val="120000"/>
              </a:lnSpc>
              <a:spcBef>
                <a:spcPts val="0"/>
              </a:spcBef>
              <a:spcAft>
                <a:spcPts val="0"/>
              </a:spcAft>
              <a:buClrTx/>
              <a:buFont typeface="Wingdings 2"/>
              <a:buNone/>
              <a:defRPr/>
            </a:pPr>
            <a:r>
              <a:rPr lang="en-US" sz="2800" u="sng" dirty="0" smtClean="0">
                <a:solidFill>
                  <a:srgbClr val="0070C0"/>
                </a:solidFill>
              </a:rPr>
              <a:t>To do that is to miss the promise he is making</a:t>
            </a:r>
            <a:r>
              <a:rPr lang="en-US" sz="2800" dirty="0" smtClean="0">
                <a:solidFill>
                  <a:srgbClr val="0070C0"/>
                </a:solidFill>
              </a:rPr>
              <a:t>, </a:t>
            </a:r>
            <a:r>
              <a:rPr lang="en-US" sz="2800" u="sng" dirty="0" smtClean="0">
                <a:solidFill>
                  <a:srgbClr val="0070C0"/>
                </a:solidFill>
              </a:rPr>
              <a:t>the very important principle it is based upon</a:t>
            </a:r>
            <a:r>
              <a:rPr lang="en-US" sz="2800" dirty="0" smtClean="0">
                <a:solidFill>
                  <a:srgbClr val="0070C0"/>
                </a:solidFill>
              </a:rPr>
              <a:t>, </a:t>
            </a:r>
            <a:r>
              <a:rPr lang="en-US" sz="2800" u="sng" dirty="0" smtClean="0">
                <a:solidFill>
                  <a:srgbClr val="0070C0"/>
                </a:solidFill>
              </a:rPr>
              <a:t>and thereby diminish how God (&amp; Christ) dwells in &amp; works in his people – even today</a:t>
            </a:r>
            <a:r>
              <a:rPr lang="en-US" sz="2800" dirty="0" smtClean="0">
                <a:solidFill>
                  <a:srgbClr val="0070C0"/>
                </a:solidFill>
              </a:rPr>
              <a:t>.</a:t>
            </a:r>
          </a:p>
          <a:p>
            <a:pPr marL="633222" indent="-514350" fontAlgn="auto">
              <a:spcBef>
                <a:spcPts val="0"/>
              </a:spcBef>
              <a:spcAft>
                <a:spcPts val="0"/>
              </a:spcAft>
              <a:buClrTx/>
              <a:buFont typeface="Wingdings 2"/>
              <a:buNone/>
              <a:defRPr/>
            </a:pPr>
            <a:endParaRPr lang="en-US" sz="1000" dirty="0" smtClean="0">
              <a:solidFill>
                <a:srgbClr val="0070C0"/>
              </a:solidFill>
            </a:endParaRPr>
          </a:p>
          <a:p>
            <a:pPr marL="633222" indent="-514350" fontAlgn="auto">
              <a:spcBef>
                <a:spcPts val="0"/>
              </a:spcBef>
              <a:spcAft>
                <a:spcPts val="0"/>
              </a:spcAft>
              <a:buClrTx/>
              <a:buFont typeface="Wingdings 2"/>
              <a:buNone/>
              <a:defRPr/>
            </a:pPr>
            <a:r>
              <a:rPr lang="en-US" sz="2800" dirty="0" smtClean="0">
                <a:solidFill>
                  <a:srgbClr val="0070C0"/>
                </a:solidFill>
              </a:rPr>
              <a:t>Let’s investigate this further. </a:t>
            </a:r>
          </a:p>
          <a:p>
            <a:pPr marL="633222" indent="-514350" fontAlgn="auto">
              <a:spcBef>
                <a:spcPts val="0"/>
              </a:spcBef>
              <a:spcAft>
                <a:spcPts val="0"/>
              </a:spcAft>
              <a:buClrTx/>
              <a:buFont typeface="Wingdings 2"/>
              <a:buNone/>
              <a:defRPr/>
            </a:pPr>
            <a:endParaRPr lang="en-US" sz="2800" dirty="0" smtClean="0">
              <a:solidFill>
                <a:srgbClr val="FF0000"/>
              </a:solidFill>
            </a:endParaRPr>
          </a:p>
          <a:p>
            <a:pPr marL="633222" indent="-514350" fontAlgn="auto">
              <a:spcBef>
                <a:spcPts val="0"/>
              </a:spcBef>
              <a:spcAft>
                <a:spcPts val="0"/>
              </a:spcAft>
              <a:buClrTx/>
              <a:buFont typeface="Wingdings 2"/>
              <a:buNone/>
              <a:defRPr/>
            </a:pPr>
            <a:endParaRPr lang="en-US" sz="2800" dirty="0" smtClean="0">
              <a:solidFill>
                <a:srgbClr val="FF0000"/>
              </a:solidFill>
            </a:endParaRPr>
          </a:p>
          <a:p>
            <a:pPr marL="633222" indent="-514350" fontAlgn="auto">
              <a:spcBef>
                <a:spcPts val="0"/>
              </a:spcBef>
              <a:spcAft>
                <a:spcPts val="0"/>
              </a:spcAft>
              <a:buClrTx/>
              <a:buFont typeface="Wingdings 2"/>
              <a:buChar char=""/>
              <a:defRPr/>
            </a:pP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a:solidFill>
                  <a:schemeClr val="accent1">
                    <a:satMod val="150000"/>
                  </a:schemeClr>
                </a:solidFill>
              </a:rPr>
              <a:t>The OT Principle </a:t>
            </a:r>
            <a:br>
              <a:rPr lang="en-US" dirty="0">
                <a:solidFill>
                  <a:schemeClr val="accent1">
                    <a:satMod val="150000"/>
                  </a:schemeClr>
                </a:solidFill>
              </a:rPr>
            </a:br>
            <a:r>
              <a:rPr lang="en-US" dirty="0">
                <a:solidFill>
                  <a:schemeClr val="accent1">
                    <a:satMod val="150000"/>
                  </a:schemeClr>
                </a:solidFill>
              </a:rPr>
              <a:t>God Dwells among his people. </a:t>
            </a:r>
            <a:endParaRPr lang="en-US" dirty="0">
              <a:solidFill>
                <a:srgbClr val="FF0000"/>
              </a:solidFill>
            </a:endParaRPr>
          </a:p>
        </p:txBody>
      </p:sp>
      <p:sp>
        <p:nvSpPr>
          <p:cNvPr id="3" name="Content Placeholder 2"/>
          <p:cNvSpPr>
            <a:spLocks noGrp="1"/>
          </p:cNvSpPr>
          <p:nvPr>
            <p:ph idx="1"/>
          </p:nvPr>
        </p:nvSpPr>
        <p:spPr>
          <a:xfrm>
            <a:off x="0" y="1428750"/>
            <a:ext cx="9144000" cy="5429250"/>
          </a:xfrm>
        </p:spPr>
        <p:txBody>
          <a:bodyPr rtlCol="0">
            <a:normAutofit fontScale="85000" lnSpcReduction="20000"/>
          </a:bodyPr>
          <a:lstStyle/>
          <a:p>
            <a:pPr marL="633222" indent="-514350" fontAlgn="auto">
              <a:spcBef>
                <a:spcPts val="0"/>
              </a:spcBef>
              <a:spcAft>
                <a:spcPts val="0"/>
              </a:spcAft>
              <a:buClrTx/>
              <a:buFont typeface="Wingdings 2"/>
              <a:buNone/>
              <a:defRPr/>
            </a:pPr>
            <a:r>
              <a:rPr lang="en-US" sz="2600" dirty="0">
                <a:solidFill>
                  <a:srgbClr val="FF0000"/>
                </a:solidFill>
              </a:rPr>
              <a:t>Exod.25:8   </a:t>
            </a:r>
            <a:r>
              <a:rPr lang="en-US" sz="2600" dirty="0"/>
              <a:t>“And let them make me a sanctuary; </a:t>
            </a:r>
            <a:r>
              <a:rPr lang="en-US" sz="2600" b="1" u="sng" dirty="0"/>
              <a:t>that I may dwell among them</a:t>
            </a:r>
            <a:r>
              <a:rPr lang="en-US" sz="2600" dirty="0"/>
              <a:t>” </a:t>
            </a:r>
            <a:endParaRPr lang="en-US" sz="2600" dirty="0" smtClean="0"/>
          </a:p>
          <a:p>
            <a:pPr marL="633222" indent="-514350" fontAlgn="auto">
              <a:spcBef>
                <a:spcPts val="0"/>
              </a:spcBef>
              <a:spcAft>
                <a:spcPts val="0"/>
              </a:spcAft>
              <a:buClrTx/>
              <a:buFont typeface="Wingdings 2"/>
              <a:buNone/>
              <a:defRPr/>
            </a:pPr>
            <a:endParaRPr lang="en-US" sz="900" dirty="0" smtClean="0">
              <a:solidFill>
                <a:srgbClr val="FF0000"/>
              </a:solidFill>
            </a:endParaRPr>
          </a:p>
          <a:p>
            <a:pPr marL="633222" indent="-514350" fontAlgn="auto">
              <a:spcBef>
                <a:spcPts val="0"/>
              </a:spcBef>
              <a:spcAft>
                <a:spcPts val="0"/>
              </a:spcAft>
              <a:buClrTx/>
              <a:buFont typeface="Wingdings 2"/>
              <a:buNone/>
              <a:defRPr/>
            </a:pPr>
            <a:r>
              <a:rPr lang="en-US" sz="2600" dirty="0" smtClean="0">
                <a:solidFill>
                  <a:srgbClr val="FF0000"/>
                </a:solidFill>
              </a:rPr>
              <a:t>Lev.26:11-12  </a:t>
            </a:r>
            <a:r>
              <a:rPr lang="en-US" sz="2600" dirty="0"/>
              <a:t>“And I will set my tabernacle among you: and my soul shall not abhor you. </a:t>
            </a:r>
            <a:r>
              <a:rPr lang="en-US" sz="2600" b="1" u="sng" dirty="0"/>
              <a:t>And I will walk among you</a:t>
            </a:r>
            <a:r>
              <a:rPr lang="en-US" sz="2600" dirty="0"/>
              <a:t>, and will be your God, and ye shall be my people</a:t>
            </a:r>
            <a:r>
              <a:rPr lang="en-US" sz="2600" dirty="0" smtClean="0"/>
              <a:t>”</a:t>
            </a:r>
          </a:p>
          <a:p>
            <a:pPr marL="633222" indent="-514350" fontAlgn="auto">
              <a:spcBef>
                <a:spcPts val="0"/>
              </a:spcBef>
              <a:spcAft>
                <a:spcPts val="0"/>
              </a:spcAft>
              <a:buClrTx/>
              <a:buFont typeface="Wingdings 2"/>
              <a:buNone/>
              <a:defRPr/>
            </a:pPr>
            <a:endParaRPr lang="en-US" sz="1000" dirty="0" smtClean="0"/>
          </a:p>
          <a:p>
            <a:pPr marL="633222" indent="-514350" fontAlgn="auto">
              <a:spcBef>
                <a:spcPts val="0"/>
              </a:spcBef>
              <a:spcAft>
                <a:spcPts val="0"/>
              </a:spcAft>
              <a:buClrTx/>
              <a:buFont typeface="Wingdings 2"/>
              <a:buNone/>
              <a:defRPr/>
            </a:pPr>
            <a:r>
              <a:rPr lang="en-US" sz="2600" dirty="0" smtClean="0">
                <a:solidFill>
                  <a:srgbClr val="FF0000"/>
                </a:solidFill>
              </a:rPr>
              <a:t>Deut.29:45-46 </a:t>
            </a:r>
            <a:r>
              <a:rPr lang="en-US" sz="2600" dirty="0" smtClean="0"/>
              <a:t>“</a:t>
            </a:r>
            <a:r>
              <a:rPr lang="en-US" sz="2600" b="1" u="sng" dirty="0" smtClean="0"/>
              <a:t>And I will dwell among the children of  Israel</a:t>
            </a:r>
            <a:r>
              <a:rPr lang="en-US" sz="2600" dirty="0" smtClean="0"/>
              <a:t>, and will be their God. And they shall know that I am the LORD their God, that brought them forth out of the land of Egypt, </a:t>
            </a:r>
            <a:r>
              <a:rPr lang="en-US" sz="2600" b="1" u="sng" dirty="0" smtClean="0"/>
              <a:t>that I may dwell among them</a:t>
            </a:r>
            <a:r>
              <a:rPr lang="en-US" sz="2600" dirty="0" smtClean="0"/>
              <a:t>: I am the LORD their God” </a:t>
            </a:r>
          </a:p>
          <a:p>
            <a:pPr marL="633222" indent="-514350" fontAlgn="auto">
              <a:spcBef>
                <a:spcPts val="0"/>
              </a:spcBef>
              <a:spcAft>
                <a:spcPts val="0"/>
              </a:spcAft>
              <a:buClrTx/>
              <a:buFont typeface="Wingdings 2"/>
              <a:buNone/>
              <a:defRPr/>
            </a:pPr>
            <a:endParaRPr lang="en-US" sz="1100" dirty="0" smtClean="0">
              <a:solidFill>
                <a:srgbClr val="FF0000"/>
              </a:solidFill>
            </a:endParaRPr>
          </a:p>
          <a:p>
            <a:pPr marL="633222" indent="-514350" fontAlgn="auto">
              <a:spcBef>
                <a:spcPts val="0"/>
              </a:spcBef>
              <a:spcAft>
                <a:spcPts val="0"/>
              </a:spcAft>
              <a:buClrTx/>
              <a:buFont typeface="Wingdings 2"/>
              <a:buNone/>
              <a:defRPr/>
            </a:pPr>
            <a:r>
              <a:rPr lang="en-US" sz="2800" dirty="0" smtClean="0">
                <a:solidFill>
                  <a:srgbClr val="FF0000"/>
                </a:solidFill>
              </a:rPr>
              <a:t>Isaiah.57:15</a:t>
            </a:r>
            <a:r>
              <a:rPr lang="en-US" sz="2800" dirty="0" smtClean="0"/>
              <a:t>  “</a:t>
            </a:r>
            <a:r>
              <a:rPr lang="en-US" sz="2800" u="sng" dirty="0" smtClean="0"/>
              <a:t>For thus </a:t>
            </a:r>
            <a:r>
              <a:rPr lang="en-US" sz="2800" u="sng" dirty="0" err="1" smtClean="0"/>
              <a:t>saith</a:t>
            </a:r>
            <a:r>
              <a:rPr lang="en-US" sz="2800" u="sng" dirty="0" smtClean="0"/>
              <a:t> the high and lofty One that </a:t>
            </a:r>
            <a:r>
              <a:rPr lang="en-US" sz="2800" b="1" u="sng" dirty="0" err="1" smtClean="0"/>
              <a:t>inhabiteth</a:t>
            </a:r>
            <a:r>
              <a:rPr lang="en-US" sz="2800" b="1" u="sng" dirty="0" smtClean="0"/>
              <a:t> eternity</a:t>
            </a:r>
            <a:r>
              <a:rPr lang="en-US" sz="2800" dirty="0" smtClean="0"/>
              <a:t>, </a:t>
            </a:r>
            <a:r>
              <a:rPr lang="en-US" sz="2800" u="sng" dirty="0" smtClean="0"/>
              <a:t>whose name is Holy</a:t>
            </a:r>
            <a:r>
              <a:rPr lang="en-US" sz="2800" dirty="0" smtClean="0"/>
              <a:t>; </a:t>
            </a:r>
            <a:r>
              <a:rPr lang="en-US" sz="2800" b="1" u="sng" dirty="0" smtClean="0"/>
              <a:t>I dwell </a:t>
            </a:r>
            <a:r>
              <a:rPr lang="en-US" sz="2800" dirty="0" smtClean="0"/>
              <a:t>in the high and holy place, </a:t>
            </a:r>
            <a:r>
              <a:rPr lang="en-US" sz="2800" b="1" u="sng" dirty="0" smtClean="0"/>
              <a:t>with him also that is of a contrite and humble spirit, to revive the spirit of the humble and to revive the heart of the contrite ones</a:t>
            </a:r>
            <a:r>
              <a:rPr lang="en-US" sz="2800" dirty="0" smtClean="0"/>
              <a:t>.”</a:t>
            </a:r>
          </a:p>
          <a:p>
            <a:pPr marL="633222" indent="-514350" fontAlgn="auto">
              <a:spcBef>
                <a:spcPts val="0"/>
              </a:spcBef>
              <a:spcAft>
                <a:spcPts val="0"/>
              </a:spcAft>
              <a:buClrTx/>
              <a:buFont typeface="Wingdings 2"/>
              <a:buNone/>
              <a:defRPr/>
            </a:pPr>
            <a:endParaRPr lang="en-US" sz="1100" dirty="0" smtClean="0"/>
          </a:p>
          <a:p>
            <a:pPr marL="633222" indent="-514350" fontAlgn="auto">
              <a:spcBef>
                <a:spcPts val="0"/>
              </a:spcBef>
              <a:spcAft>
                <a:spcPts val="0"/>
              </a:spcAft>
              <a:buClrTx/>
              <a:buFont typeface="Wingdings 2"/>
              <a:buNone/>
              <a:defRPr/>
            </a:pPr>
            <a:r>
              <a:rPr lang="en-US" sz="2800" dirty="0" smtClean="0">
                <a:solidFill>
                  <a:srgbClr val="0070C0"/>
                </a:solidFill>
              </a:rPr>
              <a:t>The parable or principle of the law, the tabernacle &amp; the temple is here alluded to, and God’s purpose in these principles revealed.</a:t>
            </a:r>
          </a:p>
          <a:p>
            <a:pPr marL="633222" indent="-514350" fontAlgn="auto">
              <a:spcBef>
                <a:spcPts val="0"/>
              </a:spcBef>
              <a:spcAft>
                <a:spcPts val="0"/>
              </a:spcAft>
              <a:buClrTx/>
              <a:buFont typeface="Wingdings 2"/>
              <a:buNone/>
              <a:defRPr/>
            </a:pPr>
            <a:r>
              <a:rPr lang="en-US" sz="2800" b="1" u="sng" dirty="0" smtClean="0">
                <a:solidFill>
                  <a:srgbClr val="0070C0"/>
                </a:solidFill>
              </a:rPr>
              <a:t>God dwells with his children in a very personal way</a:t>
            </a:r>
            <a:r>
              <a:rPr lang="en-US" sz="2800" dirty="0" smtClean="0">
                <a:solidFill>
                  <a:srgbClr val="0070C0"/>
                </a:solidFill>
              </a:rPr>
              <a:t>. </a:t>
            </a:r>
          </a:p>
          <a:p>
            <a:pPr marL="633222" indent="-514350" fontAlgn="auto">
              <a:spcBef>
                <a:spcPts val="0"/>
              </a:spcBef>
              <a:spcAft>
                <a:spcPts val="0"/>
              </a:spcAft>
              <a:buClrTx/>
              <a:buFont typeface="Wingdings 2"/>
              <a:buNone/>
              <a:defRPr/>
            </a:pPr>
            <a:endParaRPr lang="en-US" sz="2800" dirty="0" smtClean="0"/>
          </a:p>
          <a:p>
            <a:pPr marL="633222" indent="-514350" fontAlgn="auto">
              <a:spcBef>
                <a:spcPts val="0"/>
              </a:spcBef>
              <a:spcAft>
                <a:spcPts val="0"/>
              </a:spcAft>
              <a:buClrTx/>
              <a:buFont typeface="Wingdings 2"/>
              <a:buNone/>
              <a:defRPr/>
            </a:pP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God Dwells &amp; Works in us – </a:t>
            </a:r>
            <a:br>
              <a:rPr lang="en-US" dirty="0" smtClean="0">
                <a:solidFill>
                  <a:schemeClr val="accent1">
                    <a:satMod val="150000"/>
                  </a:schemeClr>
                </a:solidFill>
              </a:rPr>
            </a:br>
            <a:r>
              <a:rPr lang="en-US" dirty="0" smtClean="0">
                <a:solidFill>
                  <a:schemeClr val="accent1">
                    <a:satMod val="150000"/>
                  </a:schemeClr>
                </a:solidFill>
              </a:rPr>
              <a:t>By his spirit                                                    1/2 </a:t>
            </a:r>
            <a:endParaRPr lang="en-US" dirty="0">
              <a:solidFill>
                <a:srgbClr val="FF0000"/>
              </a:solidFill>
            </a:endParaRPr>
          </a:p>
        </p:txBody>
      </p:sp>
      <p:sp>
        <p:nvSpPr>
          <p:cNvPr id="3" name="Content Placeholder 2"/>
          <p:cNvSpPr>
            <a:spLocks noGrp="1"/>
          </p:cNvSpPr>
          <p:nvPr>
            <p:ph idx="1"/>
          </p:nvPr>
        </p:nvSpPr>
        <p:spPr>
          <a:xfrm>
            <a:off x="0" y="1484784"/>
            <a:ext cx="9144000" cy="5373216"/>
          </a:xfrm>
        </p:spPr>
        <p:txBody>
          <a:bodyPr rtlCol="0">
            <a:normAutofit fontScale="70000" lnSpcReduction="20000"/>
          </a:bodyPr>
          <a:lstStyle/>
          <a:p>
            <a:pPr marL="633222" indent="-514350" fontAlgn="auto">
              <a:lnSpc>
                <a:spcPct val="120000"/>
              </a:lnSpc>
              <a:spcBef>
                <a:spcPts val="0"/>
              </a:spcBef>
              <a:spcAft>
                <a:spcPts val="0"/>
              </a:spcAft>
              <a:buClrTx/>
              <a:buFont typeface="Wingdings 2"/>
              <a:buNone/>
              <a:defRPr/>
            </a:pPr>
            <a:r>
              <a:rPr lang="en-US" sz="2800" dirty="0" smtClean="0">
                <a:solidFill>
                  <a:srgbClr val="0070C0"/>
                </a:solidFill>
              </a:rPr>
              <a:t>We should not be confronted or afraid to use these scriptural ideas, irrespective of how they have been misused &amp; abused by many who call themselves Christians. </a:t>
            </a:r>
          </a:p>
          <a:p>
            <a:pPr marL="633222" indent="-514350" fontAlgn="auto">
              <a:lnSpc>
                <a:spcPct val="120000"/>
              </a:lnSpc>
              <a:spcBef>
                <a:spcPts val="0"/>
              </a:spcBef>
              <a:spcAft>
                <a:spcPts val="0"/>
              </a:spcAft>
              <a:buClrTx/>
              <a:buFont typeface="Wingdings 2"/>
              <a:buNone/>
              <a:defRPr/>
            </a:pPr>
            <a:r>
              <a:rPr lang="en-US" sz="2800" dirty="0" smtClean="0">
                <a:solidFill>
                  <a:srgbClr val="0070C0"/>
                </a:solidFill>
              </a:rPr>
              <a:t>But we should / must clearly understand what they mean, and how &amp; in what way they are applicable today. </a:t>
            </a:r>
          </a:p>
          <a:p>
            <a:pPr marL="633222" indent="-514350" fontAlgn="auto">
              <a:spcBef>
                <a:spcPts val="0"/>
              </a:spcBef>
              <a:spcAft>
                <a:spcPts val="0"/>
              </a:spcAft>
              <a:buClrTx/>
              <a:buFont typeface="Wingdings 2"/>
              <a:buNone/>
              <a:defRPr/>
            </a:pPr>
            <a:endParaRPr lang="en-US" sz="1700" b="1" dirty="0" smtClean="0">
              <a:solidFill>
                <a:srgbClr val="0070C0"/>
              </a:solidFill>
            </a:endParaRPr>
          </a:p>
          <a:p>
            <a:pPr marL="633222" indent="-514350" fontAlgn="auto">
              <a:spcBef>
                <a:spcPts val="0"/>
              </a:spcBef>
              <a:spcAft>
                <a:spcPts val="0"/>
              </a:spcAft>
              <a:buClrTx/>
              <a:buFont typeface="Wingdings 2"/>
              <a:buNone/>
              <a:defRPr/>
            </a:pPr>
            <a:r>
              <a:rPr lang="en-US" sz="2800" b="1" dirty="0" smtClean="0">
                <a:solidFill>
                  <a:srgbClr val="0070C0"/>
                </a:solidFill>
              </a:rPr>
              <a:t>Remember references like these -</a:t>
            </a:r>
          </a:p>
          <a:p>
            <a:pPr marL="633222" indent="-514350" fontAlgn="auto">
              <a:lnSpc>
                <a:spcPct val="120000"/>
              </a:lnSpc>
              <a:spcBef>
                <a:spcPts val="0"/>
              </a:spcBef>
              <a:spcAft>
                <a:spcPts val="0"/>
              </a:spcAft>
              <a:buClrTx/>
              <a:buFont typeface="Wingdings 2"/>
              <a:buNone/>
              <a:defRPr/>
            </a:pPr>
            <a:r>
              <a:rPr lang="en-US" sz="2800" dirty="0" smtClean="0">
                <a:solidFill>
                  <a:srgbClr val="FF0000"/>
                </a:solidFill>
              </a:rPr>
              <a:t>1.Cor.3:16   </a:t>
            </a:r>
            <a:r>
              <a:rPr lang="en-US" sz="2800" dirty="0" smtClean="0"/>
              <a:t>“</a:t>
            </a:r>
            <a:r>
              <a:rPr lang="en-US" sz="2800" b="1" dirty="0" smtClean="0"/>
              <a:t>Know ye not that </a:t>
            </a:r>
            <a:r>
              <a:rPr lang="en-US" sz="2800" b="1" u="sng" dirty="0" smtClean="0">
                <a:solidFill>
                  <a:srgbClr val="0070C0"/>
                </a:solidFill>
              </a:rPr>
              <a:t>ye are the temple of God</a:t>
            </a:r>
            <a:r>
              <a:rPr lang="en-US" sz="2800" dirty="0" smtClean="0"/>
              <a:t>, and that </a:t>
            </a:r>
            <a:r>
              <a:rPr lang="en-US" sz="3600" b="1" dirty="0" smtClean="0">
                <a:solidFill>
                  <a:srgbClr val="0070C0"/>
                </a:solidFill>
              </a:rPr>
              <a:t>the Spirit of God</a:t>
            </a:r>
            <a:r>
              <a:rPr lang="en-US" sz="2800" b="1" dirty="0" smtClean="0">
                <a:solidFill>
                  <a:srgbClr val="0070C0"/>
                </a:solidFill>
              </a:rPr>
              <a:t> dwelleth in you</a:t>
            </a:r>
            <a:r>
              <a:rPr lang="en-US" sz="2800" dirty="0" smtClean="0"/>
              <a:t>“     	</a:t>
            </a:r>
          </a:p>
          <a:p>
            <a:pPr marL="633222" indent="-514350" fontAlgn="auto">
              <a:lnSpc>
                <a:spcPct val="120000"/>
              </a:lnSpc>
              <a:spcBef>
                <a:spcPts val="0"/>
              </a:spcBef>
              <a:spcAft>
                <a:spcPts val="0"/>
              </a:spcAft>
              <a:buClrTx/>
              <a:buFont typeface="Wingdings 2"/>
              <a:buNone/>
              <a:defRPr/>
            </a:pPr>
            <a:r>
              <a:rPr lang="en-AU" sz="2800" dirty="0" smtClean="0">
                <a:solidFill>
                  <a:srgbClr val="FF0000"/>
                </a:solidFill>
              </a:rPr>
              <a:t>1.Cor.6:19 </a:t>
            </a:r>
            <a:r>
              <a:rPr lang="en-AU" sz="2800" dirty="0" smtClean="0"/>
              <a:t> “What? know ye not that </a:t>
            </a:r>
            <a:r>
              <a:rPr lang="en-AU" sz="2800" b="1" u="sng" dirty="0" smtClean="0">
                <a:solidFill>
                  <a:srgbClr val="0070C0"/>
                </a:solidFill>
              </a:rPr>
              <a:t>your body is the temple of the Holy Spirit</a:t>
            </a:r>
            <a:r>
              <a:rPr lang="en-AU" sz="2800" b="1" dirty="0" smtClean="0">
                <a:solidFill>
                  <a:srgbClr val="0070C0"/>
                </a:solidFill>
              </a:rPr>
              <a:t> which is in you</a:t>
            </a:r>
            <a:r>
              <a:rPr lang="en-AU" sz="2800" dirty="0" smtClean="0"/>
              <a:t>, which ye have of God, and ye are not your own?”</a:t>
            </a:r>
            <a:endParaRPr lang="en-US" sz="2800" dirty="0" smtClean="0"/>
          </a:p>
          <a:p>
            <a:pPr marL="633222" indent="-514350" fontAlgn="auto">
              <a:lnSpc>
                <a:spcPct val="120000"/>
              </a:lnSpc>
              <a:spcBef>
                <a:spcPts val="0"/>
              </a:spcBef>
              <a:spcAft>
                <a:spcPts val="0"/>
              </a:spcAft>
              <a:buClrTx/>
              <a:buFont typeface="Wingdings 2"/>
              <a:buNone/>
              <a:defRPr/>
            </a:pPr>
            <a:r>
              <a:rPr lang="en-US" sz="2800" dirty="0" smtClean="0">
                <a:solidFill>
                  <a:srgbClr val="FF0000"/>
                </a:solidFill>
              </a:rPr>
              <a:t>2.Cor.6:16-18    </a:t>
            </a:r>
            <a:r>
              <a:rPr lang="en-US" sz="2800" dirty="0" smtClean="0"/>
              <a:t>“And what agreement hath the temple of God with idols? </a:t>
            </a:r>
            <a:r>
              <a:rPr lang="en-US" sz="2800" b="1" dirty="0" smtClean="0"/>
              <a:t>For </a:t>
            </a:r>
            <a:r>
              <a:rPr lang="en-US" sz="2800" b="1" u="sng" dirty="0" smtClean="0">
                <a:solidFill>
                  <a:srgbClr val="0070C0"/>
                </a:solidFill>
              </a:rPr>
              <a:t>ye are the temple of the living God</a:t>
            </a:r>
            <a:r>
              <a:rPr lang="en-US" sz="2800" dirty="0" smtClean="0"/>
              <a:t>; as God hath said, </a:t>
            </a:r>
            <a:r>
              <a:rPr lang="en-US" sz="2800" b="1" u="sng" dirty="0" smtClean="0"/>
              <a:t>I will dwell in them, and walk in them</a:t>
            </a:r>
            <a:r>
              <a:rPr lang="en-US" sz="2800" b="1" dirty="0" smtClean="0"/>
              <a:t>, and I will be their God, and they shall be my people.</a:t>
            </a:r>
            <a:r>
              <a:rPr lang="en-US" sz="2800" dirty="0" smtClean="0"/>
              <a:t>”</a:t>
            </a:r>
          </a:p>
          <a:p>
            <a:pPr marL="633222" indent="-514350" fontAlgn="auto">
              <a:lnSpc>
                <a:spcPct val="120000"/>
              </a:lnSpc>
              <a:spcBef>
                <a:spcPts val="0"/>
              </a:spcBef>
              <a:spcAft>
                <a:spcPts val="0"/>
              </a:spcAft>
              <a:buClrTx/>
              <a:buFont typeface="Wingdings 2"/>
              <a:buNone/>
              <a:defRPr/>
            </a:pPr>
            <a:r>
              <a:rPr lang="en-US" sz="2800" dirty="0" smtClean="0"/>
              <a:t> </a:t>
            </a:r>
            <a:r>
              <a:rPr lang="en-US" sz="2800" dirty="0" smtClean="0">
                <a:solidFill>
                  <a:srgbClr val="FF0000"/>
                </a:solidFill>
              </a:rPr>
              <a:t>Eph.2:20-22 </a:t>
            </a:r>
            <a:r>
              <a:rPr lang="en-US" sz="2800" dirty="0" smtClean="0"/>
              <a:t>“</a:t>
            </a:r>
            <a:r>
              <a:rPr lang="en-US" sz="2800" dirty="0"/>
              <a:t>And </a:t>
            </a:r>
            <a:r>
              <a:rPr lang="en-US" sz="2800" dirty="0" smtClean="0"/>
              <a:t>are built upon the foundation of the apostles and prophets, Jesus Christ himself being the chief corner stone; </a:t>
            </a:r>
            <a:r>
              <a:rPr lang="en-US" sz="2800" b="1" dirty="0" smtClean="0"/>
              <a:t>In whom all the building is fitly framed together growth unto an holy temple in the Lord</a:t>
            </a:r>
            <a:r>
              <a:rPr lang="en-US" sz="2800" dirty="0" smtClean="0"/>
              <a:t>: </a:t>
            </a:r>
            <a:r>
              <a:rPr lang="en-US" sz="2800" b="1" u="sng" dirty="0" smtClean="0">
                <a:solidFill>
                  <a:srgbClr val="0070C0"/>
                </a:solidFill>
              </a:rPr>
              <a:t>In whom  ye also are </a:t>
            </a:r>
            <a:r>
              <a:rPr lang="en-US" sz="2800" b="1" u="sng" dirty="0" err="1" smtClean="0">
                <a:solidFill>
                  <a:srgbClr val="0070C0"/>
                </a:solidFill>
              </a:rPr>
              <a:t>builded</a:t>
            </a:r>
            <a:r>
              <a:rPr lang="en-US" sz="2800" b="1" u="sng" dirty="0" smtClean="0">
                <a:solidFill>
                  <a:srgbClr val="0070C0"/>
                </a:solidFill>
              </a:rPr>
              <a:t> for an habitation of God through (</a:t>
            </a:r>
            <a:r>
              <a:rPr lang="el-GR" sz="2000" b="1" u="sng" dirty="0" smtClean="0">
                <a:solidFill>
                  <a:srgbClr val="0070C0"/>
                </a:solidFill>
              </a:rPr>
              <a:t>ἐν</a:t>
            </a:r>
            <a:r>
              <a:rPr lang="en-US" sz="2000" b="1" u="sng" dirty="0" smtClean="0">
                <a:solidFill>
                  <a:srgbClr val="0070C0"/>
                </a:solidFill>
              </a:rPr>
              <a:t>=in</a:t>
            </a:r>
            <a:r>
              <a:rPr lang="en-US" sz="2800" b="1" u="sng" dirty="0" smtClean="0">
                <a:solidFill>
                  <a:srgbClr val="0070C0"/>
                </a:solidFill>
              </a:rPr>
              <a:t>) the spirit</a:t>
            </a:r>
            <a:r>
              <a:rPr lang="en-US" sz="2800" b="1" dirty="0" smtClean="0">
                <a:solidFill>
                  <a:srgbClr val="0070C0"/>
                </a:solidFill>
              </a:rPr>
              <a:t>.</a:t>
            </a:r>
            <a:r>
              <a:rPr lang="en-US" sz="2800" dirty="0" smtClean="0"/>
              <a:t>	</a:t>
            </a:r>
            <a:endParaRPr lang="en-US" sz="2800" dirty="0" smtClean="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 new creature, renewed in knowledge, in the image of God (our Father)      1/2</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fontScale="77500" lnSpcReduction="20000"/>
          </a:bodyPr>
          <a:lstStyle/>
          <a:p>
            <a:pPr marL="438912" indent="-320040" fontAlgn="auto">
              <a:spcBef>
                <a:spcPts val="0"/>
              </a:spcBef>
              <a:spcAft>
                <a:spcPts val="0"/>
              </a:spcAft>
              <a:buClrTx/>
              <a:buFont typeface="Wingdings 2"/>
              <a:buNone/>
              <a:defRPr/>
            </a:pPr>
            <a:r>
              <a:rPr lang="en-US" dirty="0" smtClean="0">
                <a:solidFill>
                  <a:srgbClr val="0070C0"/>
                </a:solidFill>
              </a:rPr>
              <a:t>The word of God states repeatedly the idea of God </a:t>
            </a:r>
            <a:r>
              <a:rPr lang="en-US" b="1" u="sng" dirty="0" smtClean="0">
                <a:solidFill>
                  <a:srgbClr val="0070C0"/>
                </a:solidFill>
              </a:rPr>
              <a:t>continuing to work in the lives of people, reshaping their thinking, their mind and their way of life</a:t>
            </a:r>
            <a:r>
              <a:rPr lang="en-US" dirty="0" smtClean="0">
                <a:solidFill>
                  <a:srgbClr val="0070C0"/>
                </a:solidFill>
              </a:rPr>
              <a:t>, so that it reflects God’s way </a:t>
            </a:r>
            <a:r>
              <a:rPr lang="en-US" b="1" dirty="0" smtClean="0">
                <a:solidFill>
                  <a:srgbClr val="0070C0"/>
                </a:solidFill>
              </a:rPr>
              <a:t>and is manifest in their words &amp; works</a:t>
            </a:r>
            <a:r>
              <a:rPr lang="en-US" dirty="0" smtClean="0">
                <a:solidFill>
                  <a:srgbClr val="0070C0"/>
                </a:solidFill>
              </a:rPr>
              <a:t> … </a:t>
            </a:r>
          </a:p>
          <a:p>
            <a:pPr marL="438912" indent="-320040" fontAlgn="auto">
              <a:spcBef>
                <a:spcPts val="0"/>
              </a:spcBef>
              <a:spcAft>
                <a:spcPts val="0"/>
              </a:spcAft>
              <a:buClrTx/>
              <a:buFont typeface="Wingdings 2"/>
              <a:buNone/>
              <a:defRPr/>
            </a:pPr>
            <a:r>
              <a:rPr lang="en-US" dirty="0" smtClean="0">
                <a:solidFill>
                  <a:srgbClr val="0070C0"/>
                </a:solidFill>
              </a:rPr>
              <a:t>This principle is spoken of throughout the WORD in many different ways.</a:t>
            </a:r>
          </a:p>
          <a:p>
            <a:pPr marL="438912" indent="-320040" fontAlgn="auto">
              <a:spcBef>
                <a:spcPts val="0"/>
              </a:spcBef>
              <a:spcAft>
                <a:spcPts val="0"/>
              </a:spcAft>
              <a:buClrTx/>
              <a:buFont typeface="Wingdings 2"/>
              <a:buNone/>
              <a:defRPr/>
            </a:pPr>
            <a:endParaRPr lang="en-US" sz="1300" dirty="0" smtClean="0"/>
          </a:p>
          <a:p>
            <a:pPr marL="438912" indent="-320040" fontAlgn="auto">
              <a:spcBef>
                <a:spcPts val="0"/>
              </a:spcBef>
              <a:spcAft>
                <a:spcPts val="0"/>
              </a:spcAft>
              <a:buClrTx/>
              <a:buFont typeface="Wingdings 2"/>
              <a:buNone/>
              <a:defRPr/>
            </a:pPr>
            <a:r>
              <a:rPr lang="en-US" dirty="0" smtClean="0">
                <a:solidFill>
                  <a:srgbClr val="FF0000"/>
                </a:solidFill>
              </a:rPr>
              <a:t>Col.3:10  </a:t>
            </a:r>
            <a:r>
              <a:rPr lang="en-US" dirty="0" smtClean="0"/>
              <a:t>“</a:t>
            </a:r>
            <a:r>
              <a:rPr lang="en-US" b="1" dirty="0" smtClean="0"/>
              <a:t>And have put on </a:t>
            </a:r>
            <a:r>
              <a:rPr lang="en-US" b="1" u="sng" dirty="0" smtClean="0"/>
              <a:t>the new man</a:t>
            </a:r>
            <a:r>
              <a:rPr lang="en-US" b="1" dirty="0" smtClean="0"/>
              <a:t>, which is </a:t>
            </a:r>
            <a:r>
              <a:rPr lang="en-US" sz="3600" b="1" u="sng" dirty="0" smtClean="0"/>
              <a:t>renewed in knowledge</a:t>
            </a:r>
            <a:r>
              <a:rPr lang="en-US" sz="3600" b="1" dirty="0" smtClean="0"/>
              <a:t> </a:t>
            </a:r>
            <a:r>
              <a:rPr lang="en-US" sz="3600" b="1" u="sng" dirty="0" smtClean="0"/>
              <a:t>after the image </a:t>
            </a:r>
            <a:r>
              <a:rPr lang="en-US" sz="3600" b="1" dirty="0" smtClean="0"/>
              <a:t>of him </a:t>
            </a:r>
            <a:r>
              <a:rPr lang="en-US" sz="3600" b="1" u="sng" dirty="0" smtClean="0"/>
              <a:t>that created him</a:t>
            </a:r>
            <a:r>
              <a:rPr lang="en-US" dirty="0" smtClean="0"/>
              <a:t>”</a:t>
            </a:r>
            <a:endParaRPr lang="en-US" dirty="0" smtClean="0">
              <a:solidFill>
                <a:srgbClr val="FF0000"/>
              </a:solidFill>
            </a:endParaRPr>
          </a:p>
          <a:p>
            <a:pPr marL="438912" indent="-320040" fontAlgn="auto">
              <a:spcBef>
                <a:spcPts val="0"/>
              </a:spcBef>
              <a:spcAft>
                <a:spcPts val="0"/>
              </a:spcAft>
              <a:buClrTx/>
              <a:buFont typeface="Wingdings 2"/>
              <a:buNone/>
              <a:defRPr/>
            </a:pPr>
            <a:endParaRPr lang="en-US" sz="1100" dirty="0" smtClean="0">
              <a:solidFill>
                <a:srgbClr val="FF0000"/>
              </a:solidFill>
            </a:endParaRPr>
          </a:p>
          <a:p>
            <a:pPr marL="438912" indent="-320040" fontAlgn="auto">
              <a:spcBef>
                <a:spcPts val="0"/>
              </a:spcBef>
              <a:spcAft>
                <a:spcPts val="0"/>
              </a:spcAft>
              <a:buClrTx/>
              <a:buFont typeface="Wingdings 2"/>
              <a:buNone/>
              <a:defRPr/>
            </a:pPr>
            <a:r>
              <a:rPr lang="en-US" dirty="0" smtClean="0">
                <a:solidFill>
                  <a:srgbClr val="FF0000"/>
                </a:solidFill>
              </a:rPr>
              <a:t>Eph.4:24-25</a:t>
            </a:r>
            <a:r>
              <a:rPr lang="en-US" dirty="0" smtClean="0"/>
              <a:t>  “And </a:t>
            </a:r>
            <a:r>
              <a:rPr lang="en-US" b="1" u="sng" dirty="0" smtClean="0"/>
              <a:t>be renewed in the spirit of your mind</a:t>
            </a:r>
            <a:r>
              <a:rPr lang="en-US" dirty="0" smtClean="0"/>
              <a:t>; And that ye </a:t>
            </a:r>
            <a:r>
              <a:rPr lang="en-US" u="sng" dirty="0" smtClean="0"/>
              <a:t>put on the new man</a:t>
            </a:r>
            <a:r>
              <a:rPr lang="en-US" dirty="0" smtClean="0"/>
              <a:t>, </a:t>
            </a:r>
            <a:r>
              <a:rPr lang="en-US" sz="3600" b="1" u="sng" dirty="0" smtClean="0"/>
              <a:t>which after God is created </a:t>
            </a:r>
            <a:r>
              <a:rPr lang="en-US" dirty="0" smtClean="0"/>
              <a:t>(</a:t>
            </a:r>
            <a:r>
              <a:rPr lang="en-US" dirty="0" err="1" smtClean="0"/>
              <a:t>ie</a:t>
            </a:r>
            <a:r>
              <a:rPr lang="en-US" dirty="0" smtClean="0"/>
              <a:t> to be created like God – versions) in righteousness and true holiness”</a:t>
            </a:r>
          </a:p>
          <a:p>
            <a:pPr marL="438912" indent="-320040" fontAlgn="auto">
              <a:spcBef>
                <a:spcPts val="0"/>
              </a:spcBef>
              <a:spcAft>
                <a:spcPts val="0"/>
              </a:spcAft>
              <a:buClrTx/>
              <a:buFont typeface="Wingdings 2"/>
              <a:buNone/>
              <a:defRPr/>
            </a:pPr>
            <a:endParaRPr lang="en-US" sz="1000" dirty="0" smtClean="0"/>
          </a:p>
          <a:p>
            <a:pPr marL="438912" indent="-320040" fontAlgn="auto">
              <a:spcBef>
                <a:spcPts val="0"/>
              </a:spcBef>
              <a:spcAft>
                <a:spcPts val="0"/>
              </a:spcAft>
              <a:buClrTx/>
              <a:buFont typeface="Wingdings 2"/>
              <a:buNone/>
              <a:defRPr/>
            </a:pPr>
            <a:r>
              <a:rPr lang="en-US" dirty="0" smtClean="0">
                <a:solidFill>
                  <a:srgbClr val="FF0000"/>
                </a:solidFill>
              </a:rPr>
              <a:t>Eph.2:10</a:t>
            </a:r>
            <a:r>
              <a:rPr lang="en-US" dirty="0" smtClean="0"/>
              <a:t>  “For we are his workmanship, </a:t>
            </a:r>
            <a:r>
              <a:rPr lang="en-US" b="1" u="sng" dirty="0" smtClean="0"/>
              <a:t>created in Christ Jesus</a:t>
            </a:r>
            <a:r>
              <a:rPr lang="en-US" dirty="0" smtClean="0"/>
              <a:t> unto (for) good works, which God hath before ordained that we should walk in them”</a:t>
            </a:r>
          </a:p>
          <a:p>
            <a:pPr marL="438912" indent="-320040" fontAlgn="auto">
              <a:spcBef>
                <a:spcPts val="0"/>
              </a:spcBef>
              <a:spcAft>
                <a:spcPts val="0"/>
              </a:spcAft>
              <a:buClrTx/>
              <a:buFont typeface="Wingdings 2"/>
              <a:buNone/>
              <a:defRPr/>
            </a:pPr>
            <a:endParaRPr lang="en-US" dirty="0" smtClean="0"/>
          </a:p>
        </p:txBody>
      </p:sp>
      <p:sp>
        <p:nvSpPr>
          <p:cNvPr id="5" name="Rectangle 4"/>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A new creature, renewed in knowledge, in the image of God (our Father)       2/2</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438912" indent="-320040" fontAlgn="auto">
              <a:spcBef>
                <a:spcPts val="0"/>
              </a:spcBef>
              <a:spcAft>
                <a:spcPts val="0"/>
              </a:spcAft>
              <a:buClrTx/>
              <a:buFont typeface="Wingdings 2"/>
              <a:buNone/>
              <a:defRPr/>
            </a:pPr>
            <a:r>
              <a:rPr lang="en-US" b="1" dirty="0" smtClean="0">
                <a:solidFill>
                  <a:srgbClr val="0070C0"/>
                </a:solidFill>
              </a:rPr>
              <a:t>This idea of God continuing his creative work is also spoken of throughout the Bible</a:t>
            </a:r>
            <a:r>
              <a:rPr lang="en-US" dirty="0" smtClean="0">
                <a:solidFill>
                  <a:srgbClr val="0070C0"/>
                </a:solidFill>
              </a:rPr>
              <a:t> in many different ways. </a:t>
            </a:r>
          </a:p>
          <a:p>
            <a:pPr marL="438912" indent="-320040" fontAlgn="auto">
              <a:spcBef>
                <a:spcPts val="0"/>
              </a:spcBef>
              <a:spcAft>
                <a:spcPts val="0"/>
              </a:spcAft>
              <a:buClrTx/>
              <a:buFont typeface="Wingdings 2"/>
              <a:buNone/>
              <a:defRPr/>
            </a:pPr>
            <a:r>
              <a:rPr lang="en-US" dirty="0" smtClean="0">
                <a:solidFill>
                  <a:srgbClr val="0070C0"/>
                </a:solidFill>
              </a:rPr>
              <a:t>We have only listed some of the simpler/clearer NT examples here. </a:t>
            </a:r>
          </a:p>
          <a:p>
            <a:pPr marL="438912" indent="-320040" fontAlgn="auto">
              <a:spcBef>
                <a:spcPts val="0"/>
              </a:spcBef>
              <a:spcAft>
                <a:spcPts val="0"/>
              </a:spcAft>
              <a:buClrTx/>
              <a:buFont typeface="Wingdings 2"/>
              <a:buNone/>
              <a:defRPr/>
            </a:pPr>
            <a:endParaRPr lang="en-US" sz="1000" dirty="0" smtClean="0">
              <a:solidFill>
                <a:srgbClr val="0070C0"/>
              </a:solidFill>
            </a:endParaRPr>
          </a:p>
          <a:p>
            <a:pPr marL="438912" indent="-320040" fontAlgn="auto">
              <a:spcBef>
                <a:spcPts val="0"/>
              </a:spcBef>
              <a:spcAft>
                <a:spcPts val="0"/>
              </a:spcAft>
              <a:buClrTx/>
              <a:buFont typeface="Wingdings 2"/>
              <a:buNone/>
              <a:defRPr/>
            </a:pPr>
            <a:r>
              <a:rPr lang="en-US" dirty="0" smtClean="0">
                <a:solidFill>
                  <a:srgbClr val="0070C0"/>
                </a:solidFill>
              </a:rPr>
              <a:t>OT examples are imbedded in the symbols of the law (e.g. Clothing of priests, symbolic meaning of the Cherubim, substances like Silver &amp; Gold used in articles of worship, the layout &amp; order of both the tabernacle &amp; the temple).</a:t>
            </a:r>
          </a:p>
          <a:p>
            <a:pPr marL="438912" indent="-320040" fontAlgn="auto">
              <a:spcBef>
                <a:spcPts val="0"/>
              </a:spcBef>
              <a:spcAft>
                <a:spcPts val="0"/>
              </a:spcAft>
              <a:buClrTx/>
              <a:buFont typeface="Wingdings 2"/>
              <a:buNone/>
              <a:defRPr/>
            </a:pPr>
            <a:r>
              <a:rPr lang="en-US" b="1" dirty="0" smtClean="0">
                <a:solidFill>
                  <a:srgbClr val="0070C0"/>
                </a:solidFill>
              </a:rPr>
              <a:t>Each of these usages is connected to the central theme of God’s original purpose with mankind, </a:t>
            </a:r>
            <a:r>
              <a:rPr lang="en-US" b="1" dirty="0" smtClean="0">
                <a:solidFill>
                  <a:srgbClr val="FF0000"/>
                </a:solidFill>
              </a:rPr>
              <a:t>Gen.1:26-28</a:t>
            </a:r>
            <a:r>
              <a:rPr lang="en-US" dirty="0" smtClean="0"/>
              <a:t>.</a:t>
            </a:r>
          </a:p>
          <a:p>
            <a:pPr marL="438912" indent="-320040" fontAlgn="auto">
              <a:spcBef>
                <a:spcPts val="0"/>
              </a:spcBef>
              <a:spcAft>
                <a:spcPts val="0"/>
              </a:spcAft>
              <a:buClrTx/>
              <a:buNone/>
              <a:defRPr/>
            </a:pPr>
            <a:r>
              <a:rPr lang="en-US" dirty="0">
                <a:solidFill>
                  <a:srgbClr val="0070C0"/>
                </a:solidFill>
              </a:rPr>
              <a:t>Once  you are aware of this, you will see it everywhere in the word.</a:t>
            </a:r>
          </a:p>
          <a:p>
            <a:pPr marL="438912" indent="-320040" fontAlgn="auto">
              <a:spcBef>
                <a:spcPts val="0"/>
              </a:spcBef>
              <a:spcAft>
                <a:spcPts val="0"/>
              </a:spcAft>
              <a:buClrTx/>
              <a:buFont typeface="Wingdings 2"/>
              <a:buNone/>
              <a:defRPr/>
            </a:pPr>
            <a:endParaRPr lang="en-US" sz="1000" dirty="0" smtClean="0"/>
          </a:p>
          <a:p>
            <a:pPr marL="438912" indent="-320040" fontAlgn="auto">
              <a:spcBef>
                <a:spcPts val="0"/>
              </a:spcBef>
              <a:spcAft>
                <a:spcPts val="0"/>
              </a:spcAft>
              <a:buClrTx/>
              <a:buFont typeface="Wingdings 2"/>
              <a:buNone/>
              <a:defRPr/>
            </a:pPr>
            <a:r>
              <a:rPr lang="en-US" dirty="0" smtClean="0">
                <a:solidFill>
                  <a:schemeClr val="bg1">
                    <a:lumMod val="50000"/>
                  </a:schemeClr>
                </a:solidFill>
              </a:rPr>
              <a:t>For Example –</a:t>
            </a:r>
          </a:p>
          <a:p>
            <a:pPr marL="438912" indent="-320040" fontAlgn="auto">
              <a:spcBef>
                <a:spcPts val="0"/>
              </a:spcBef>
              <a:spcAft>
                <a:spcPts val="0"/>
              </a:spcAft>
              <a:buClrTx/>
              <a:buFont typeface="Wingdings 2"/>
              <a:buNone/>
              <a:defRPr/>
            </a:pPr>
            <a:endParaRPr lang="en-US" sz="1100" dirty="0" smtClean="0">
              <a:solidFill>
                <a:schemeClr val="bg1">
                  <a:lumMod val="50000"/>
                </a:schemeClr>
              </a:solidFill>
            </a:endParaRPr>
          </a:p>
          <a:p>
            <a:pPr marL="438912" indent="-320040" fontAlgn="auto">
              <a:spcBef>
                <a:spcPts val="0"/>
              </a:spcBef>
              <a:spcAft>
                <a:spcPts val="0"/>
              </a:spcAft>
              <a:buClrTx/>
              <a:buFont typeface="Wingdings 2"/>
              <a:buNone/>
              <a:defRPr/>
            </a:pPr>
            <a:r>
              <a:rPr lang="en-US" dirty="0" smtClean="0">
                <a:solidFill>
                  <a:srgbClr val="FF0000"/>
                </a:solidFill>
              </a:rPr>
              <a:t>2.Cor.5:17</a:t>
            </a:r>
            <a:r>
              <a:rPr lang="en-US" dirty="0" smtClean="0"/>
              <a:t>  “Therefore </a:t>
            </a:r>
            <a:r>
              <a:rPr lang="en-US" b="1" u="sng" dirty="0" smtClean="0"/>
              <a:t>if any man be in Christ</a:t>
            </a:r>
            <a:r>
              <a:rPr lang="en-US" dirty="0" smtClean="0"/>
              <a:t>, </a:t>
            </a:r>
            <a:r>
              <a:rPr lang="en-US" b="1" u="sng" dirty="0" smtClean="0"/>
              <a:t>he is a new creature</a:t>
            </a:r>
            <a:r>
              <a:rPr lang="en-US" dirty="0" smtClean="0"/>
              <a:t>: old things are passed away; behold, all things are become new”</a:t>
            </a:r>
          </a:p>
          <a:p>
            <a:pPr marL="438912" indent="-320040" fontAlgn="auto">
              <a:spcBef>
                <a:spcPts val="0"/>
              </a:spcBef>
              <a:spcAft>
                <a:spcPts val="0"/>
              </a:spcAft>
              <a:buClrTx/>
              <a:buFont typeface="Wingdings 2"/>
              <a:buNone/>
              <a:defRPr/>
            </a:pPr>
            <a:endParaRPr lang="en-US" sz="1000" dirty="0" smtClean="0"/>
          </a:p>
          <a:p>
            <a:pPr marL="438912" indent="-320040" fontAlgn="auto">
              <a:spcBef>
                <a:spcPts val="0"/>
              </a:spcBef>
              <a:spcAft>
                <a:spcPts val="0"/>
              </a:spcAft>
              <a:buClrTx/>
              <a:buFont typeface="Wingdings 2"/>
              <a:buNone/>
              <a:defRPr/>
            </a:pPr>
            <a:r>
              <a:rPr lang="en-US" dirty="0" smtClean="0">
                <a:solidFill>
                  <a:srgbClr val="FF0000"/>
                </a:solidFill>
              </a:rPr>
              <a:t>Gal.6:15</a:t>
            </a:r>
            <a:r>
              <a:rPr lang="en-US" dirty="0" smtClean="0"/>
              <a:t>  “For in Christ Jesus neither circumcision </a:t>
            </a:r>
            <a:r>
              <a:rPr lang="en-US" dirty="0" err="1" smtClean="0"/>
              <a:t>availeth</a:t>
            </a:r>
            <a:r>
              <a:rPr lang="en-US" dirty="0" smtClean="0"/>
              <a:t> any thing, nor </a:t>
            </a:r>
            <a:r>
              <a:rPr lang="en-US" dirty="0" err="1" smtClean="0"/>
              <a:t>uncircumcision</a:t>
            </a:r>
            <a:r>
              <a:rPr lang="en-US" dirty="0" smtClean="0"/>
              <a:t>, </a:t>
            </a:r>
            <a:r>
              <a:rPr lang="en-US" b="1" u="sng" dirty="0" smtClean="0"/>
              <a:t>but a new creature</a:t>
            </a:r>
            <a:r>
              <a:rPr lang="en-US" dirty="0"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Don’t underestimate –</a:t>
            </a:r>
            <a:br>
              <a:rPr lang="en-US" dirty="0" smtClean="0">
                <a:solidFill>
                  <a:schemeClr val="accent1">
                    <a:satMod val="150000"/>
                  </a:schemeClr>
                </a:solidFill>
              </a:rPr>
            </a:br>
            <a:r>
              <a:rPr lang="en-US" dirty="0" smtClean="0">
                <a:solidFill>
                  <a:schemeClr val="accent1">
                    <a:satMod val="150000"/>
                  </a:schemeClr>
                </a:solidFill>
              </a:rPr>
              <a:t>The Power of the Word.</a:t>
            </a:r>
            <a:endParaRPr lang="en-US" dirty="0">
              <a:solidFill>
                <a:schemeClr val="accent1">
                  <a:satMod val="150000"/>
                </a:schemeClr>
              </a:solidFill>
            </a:endParaRPr>
          </a:p>
        </p:txBody>
      </p:sp>
      <p:sp>
        <p:nvSpPr>
          <p:cNvPr id="3" name="Content Placeholder 2"/>
          <p:cNvSpPr>
            <a:spLocks noGrp="1"/>
          </p:cNvSpPr>
          <p:nvPr>
            <p:ph idx="1"/>
          </p:nvPr>
        </p:nvSpPr>
        <p:spPr>
          <a:xfrm>
            <a:off x="0" y="1571625"/>
            <a:ext cx="9144000" cy="5286375"/>
          </a:xfrm>
        </p:spPr>
        <p:txBody>
          <a:bodyPr rtlCol="0">
            <a:normAutofit lnSpcReduction="10000"/>
          </a:bodyPr>
          <a:lstStyle/>
          <a:p>
            <a:pPr marL="438912" indent="-320040" fontAlgn="auto">
              <a:spcBef>
                <a:spcPts val="0"/>
              </a:spcBef>
              <a:spcAft>
                <a:spcPts val="0"/>
              </a:spcAft>
              <a:buClrTx/>
              <a:buFont typeface="Wingdings 2"/>
              <a:buChar char=""/>
              <a:defRPr/>
            </a:pPr>
            <a:r>
              <a:rPr lang="en-US" sz="2800" dirty="0" smtClean="0">
                <a:solidFill>
                  <a:srgbClr val="FF0000"/>
                </a:solidFill>
              </a:rPr>
              <a:t>Gen.1:3  </a:t>
            </a:r>
            <a:r>
              <a:rPr lang="en-US" sz="2800" dirty="0" smtClean="0"/>
              <a:t>“</a:t>
            </a:r>
            <a:r>
              <a:rPr lang="en-US" sz="2800" b="1" dirty="0" smtClean="0"/>
              <a:t>And God said</a:t>
            </a:r>
            <a:r>
              <a:rPr lang="en-US" sz="2800" dirty="0" smtClean="0"/>
              <a:t>, Let there be light, and there was light”</a:t>
            </a:r>
            <a:endParaRPr lang="en-US" sz="2800" dirty="0" smtClean="0">
              <a:solidFill>
                <a:srgbClr val="FF0000"/>
              </a:solidFill>
            </a:endParaRPr>
          </a:p>
          <a:p>
            <a:pPr marL="438912" indent="-320040" fontAlgn="auto">
              <a:spcBef>
                <a:spcPts val="0"/>
              </a:spcBef>
              <a:spcAft>
                <a:spcPts val="0"/>
              </a:spcAft>
              <a:buClrTx/>
              <a:buFont typeface="Wingdings 2"/>
              <a:buChar char=""/>
              <a:defRPr/>
            </a:pPr>
            <a:endParaRPr lang="en-US" sz="1000" dirty="0" smtClean="0">
              <a:solidFill>
                <a:srgbClr val="FF0000"/>
              </a:solidFill>
            </a:endParaRPr>
          </a:p>
          <a:p>
            <a:pPr marL="438912" indent="-320040" fontAlgn="auto">
              <a:spcBef>
                <a:spcPts val="0"/>
              </a:spcBef>
              <a:spcAft>
                <a:spcPts val="0"/>
              </a:spcAft>
              <a:buClrTx/>
              <a:buFont typeface="Wingdings 2"/>
              <a:buChar char=""/>
              <a:defRPr/>
            </a:pPr>
            <a:r>
              <a:rPr lang="en-US" sz="2800" dirty="0" smtClean="0">
                <a:solidFill>
                  <a:srgbClr val="FF0000"/>
                </a:solidFill>
              </a:rPr>
              <a:t>Psalm.33:6 &amp; 9  </a:t>
            </a:r>
            <a:r>
              <a:rPr lang="en-US" sz="2800" dirty="0" smtClean="0"/>
              <a:t>“</a:t>
            </a:r>
            <a:r>
              <a:rPr lang="en-US" sz="2800" b="1" dirty="0" smtClean="0"/>
              <a:t>By the word of the LORD </a:t>
            </a:r>
            <a:r>
              <a:rPr lang="en-US" sz="2800" dirty="0" smtClean="0"/>
              <a:t>were the heavens made; and all the host of them by the breath of his nostrils. </a:t>
            </a:r>
            <a:r>
              <a:rPr lang="en-US" sz="2800" b="1" dirty="0" smtClean="0"/>
              <a:t>For he </a:t>
            </a:r>
            <a:r>
              <a:rPr lang="en-US" sz="2800" b="1" dirty="0" err="1" smtClean="0"/>
              <a:t>spake</a:t>
            </a:r>
            <a:r>
              <a:rPr lang="en-US" sz="2800" b="1" dirty="0" smtClean="0"/>
              <a:t>, and it was done</a:t>
            </a:r>
            <a:r>
              <a:rPr lang="en-US" sz="2800" dirty="0" smtClean="0"/>
              <a:t>, he commanded, and it stood fast”</a:t>
            </a:r>
            <a:endParaRPr lang="en-US" sz="2800" dirty="0" smtClean="0">
              <a:solidFill>
                <a:srgbClr val="FF0000"/>
              </a:solidFill>
            </a:endParaRPr>
          </a:p>
          <a:p>
            <a:pPr marL="438912" indent="-320040" fontAlgn="auto">
              <a:spcBef>
                <a:spcPts val="0"/>
              </a:spcBef>
              <a:spcAft>
                <a:spcPts val="0"/>
              </a:spcAft>
              <a:buClrTx/>
              <a:buFont typeface="Wingdings 2"/>
              <a:buChar char=""/>
              <a:defRPr/>
            </a:pPr>
            <a:endParaRPr lang="en-US" sz="1000" dirty="0" smtClean="0"/>
          </a:p>
          <a:p>
            <a:pPr marL="438912" indent="-320040" fontAlgn="auto">
              <a:spcBef>
                <a:spcPts val="0"/>
              </a:spcBef>
              <a:spcAft>
                <a:spcPts val="0"/>
              </a:spcAft>
              <a:buClrTx/>
              <a:buFont typeface="Wingdings 2"/>
              <a:buChar char=""/>
              <a:defRPr/>
            </a:pPr>
            <a:r>
              <a:rPr lang="en-US" sz="2800" dirty="0" smtClean="0">
                <a:solidFill>
                  <a:srgbClr val="FF0000"/>
                </a:solidFill>
              </a:rPr>
              <a:t>Heb.4:12  </a:t>
            </a:r>
            <a:r>
              <a:rPr lang="en-US" sz="2800" dirty="0" smtClean="0"/>
              <a:t>“For </a:t>
            </a:r>
            <a:r>
              <a:rPr lang="en-US" sz="2800" b="1" dirty="0" smtClean="0"/>
              <a:t>the word of God is </a:t>
            </a:r>
            <a:r>
              <a:rPr lang="en-US" sz="2800" dirty="0" smtClean="0"/>
              <a:t>quick (living) and powerful, and sharper than any </a:t>
            </a:r>
            <a:r>
              <a:rPr lang="en-US" sz="2800" dirty="0" err="1" smtClean="0"/>
              <a:t>twoedged</a:t>
            </a:r>
            <a:r>
              <a:rPr lang="en-US" sz="2800" dirty="0" smtClean="0"/>
              <a:t> sword … dividing </a:t>
            </a:r>
            <a:r>
              <a:rPr lang="en-US" sz="2800" dirty="0" err="1" smtClean="0"/>
              <a:t>assunder</a:t>
            </a:r>
            <a:r>
              <a:rPr lang="en-US" sz="2800" dirty="0" smtClean="0"/>
              <a:t> soul and spirit”</a:t>
            </a:r>
          </a:p>
          <a:p>
            <a:pPr marL="438912" indent="-320040" fontAlgn="auto">
              <a:spcBef>
                <a:spcPts val="0"/>
              </a:spcBef>
              <a:spcAft>
                <a:spcPts val="0"/>
              </a:spcAft>
              <a:buClrTx/>
              <a:buFont typeface="Wingdings 2"/>
              <a:buChar char=""/>
              <a:defRPr/>
            </a:pPr>
            <a:endParaRPr lang="en-US" sz="1000" dirty="0" smtClean="0">
              <a:solidFill>
                <a:srgbClr val="FF0000"/>
              </a:solidFill>
            </a:endParaRPr>
          </a:p>
          <a:p>
            <a:pPr marL="438912" indent="-320040" fontAlgn="auto">
              <a:spcBef>
                <a:spcPts val="0"/>
              </a:spcBef>
              <a:spcAft>
                <a:spcPts val="0"/>
              </a:spcAft>
              <a:buClrTx/>
              <a:buFont typeface="Wingdings 2"/>
              <a:buChar char=""/>
              <a:defRPr/>
            </a:pPr>
            <a:r>
              <a:rPr lang="en-US" sz="2800" dirty="0" smtClean="0">
                <a:solidFill>
                  <a:srgbClr val="FF0000"/>
                </a:solidFill>
              </a:rPr>
              <a:t>Psalm.138:2  </a:t>
            </a:r>
            <a:r>
              <a:rPr lang="en-US" sz="2800" dirty="0" smtClean="0"/>
              <a:t>“</a:t>
            </a:r>
            <a:r>
              <a:rPr lang="en-US" sz="2800" b="1" dirty="0" smtClean="0"/>
              <a:t>For thou has magnified thy word above all thy name</a:t>
            </a:r>
            <a:r>
              <a:rPr lang="en-US" sz="2800" dirty="0" smtClean="0"/>
              <a:t>”</a:t>
            </a:r>
            <a:endParaRPr lang="en-US" sz="2800" dirty="0" smtClean="0">
              <a:solidFill>
                <a:srgbClr val="FF0000"/>
              </a:solidFill>
            </a:endParaRPr>
          </a:p>
          <a:p>
            <a:pPr marL="438912" indent="-320040" fontAlgn="auto">
              <a:spcBef>
                <a:spcPts val="0"/>
              </a:spcBef>
              <a:spcAft>
                <a:spcPts val="0"/>
              </a:spcAft>
              <a:buClrTx/>
              <a:buFont typeface="Wingdings 2"/>
              <a:buChar char=""/>
              <a:defRPr/>
            </a:pPr>
            <a:endParaRPr lang="en-US" sz="2800" dirty="0" smtClean="0"/>
          </a:p>
          <a:p>
            <a:pPr marL="438912" indent="-320040" fontAlgn="auto">
              <a:spcBef>
                <a:spcPts val="0"/>
              </a:spcBef>
              <a:spcAft>
                <a:spcPts val="0"/>
              </a:spcAft>
              <a:buClrTx/>
              <a:buFont typeface="Wingdings 2"/>
              <a:buNone/>
              <a:defRPr/>
            </a:pPr>
            <a:endParaRPr lang="en-US" dirty="0" smtClean="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036496" cy="1252728"/>
          </a:xfrm>
        </p:spPr>
        <p:txBody>
          <a:bodyPr>
            <a:normAutofit fontScale="90000"/>
          </a:bodyPr>
          <a:lstStyle/>
          <a:p>
            <a:pPr fontAlgn="auto">
              <a:spcAft>
                <a:spcPts val="0"/>
              </a:spcAft>
              <a:defRPr/>
            </a:pPr>
            <a:r>
              <a:rPr lang="en-US" dirty="0" smtClean="0">
                <a:solidFill>
                  <a:schemeClr val="accent1">
                    <a:satMod val="150000"/>
                  </a:schemeClr>
                </a:solidFill>
              </a:rPr>
              <a:t>Hear what the spirit says. </a:t>
            </a:r>
            <a:br>
              <a:rPr lang="en-US" dirty="0" smtClean="0">
                <a:solidFill>
                  <a:schemeClr val="accent1">
                    <a:satMod val="150000"/>
                  </a:schemeClr>
                </a:solidFill>
              </a:rPr>
            </a:br>
            <a:r>
              <a:rPr lang="en-US" dirty="0" smtClean="0">
                <a:solidFill>
                  <a:schemeClr val="accent1">
                    <a:satMod val="150000"/>
                  </a:schemeClr>
                </a:solidFill>
              </a:rPr>
              <a:t>The spirit speaks &amp; works by the word.</a:t>
            </a:r>
            <a:endParaRPr lang="en-US" dirty="0">
              <a:solidFill>
                <a:schemeClr val="accent1">
                  <a:satMod val="150000"/>
                </a:schemeClr>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633222" indent="-514350" fontAlgn="auto">
              <a:spcBef>
                <a:spcPts val="0"/>
              </a:spcBef>
              <a:spcAft>
                <a:spcPts val="0"/>
              </a:spcAft>
              <a:buClrTx/>
              <a:buFont typeface="Wingdings 2"/>
              <a:buNone/>
              <a:defRPr/>
            </a:pPr>
            <a:r>
              <a:rPr lang="en-US" dirty="0" smtClean="0">
                <a:solidFill>
                  <a:srgbClr val="FF0000"/>
                </a:solidFill>
              </a:rPr>
              <a:t>John.6:63  </a:t>
            </a:r>
            <a:r>
              <a:rPr lang="en-US" dirty="0" smtClean="0"/>
              <a:t>“..</a:t>
            </a:r>
            <a:r>
              <a:rPr lang="en-US" sz="3500" b="1" dirty="0" smtClean="0"/>
              <a:t>the words that I speak </a:t>
            </a:r>
            <a:r>
              <a:rPr lang="en-US" b="1" dirty="0" smtClean="0"/>
              <a:t>unto you, </a:t>
            </a:r>
            <a:r>
              <a:rPr lang="en-US" sz="3500" b="1" dirty="0" smtClean="0"/>
              <a:t>they are spirit</a:t>
            </a:r>
            <a:r>
              <a:rPr lang="en-US" b="1" dirty="0" smtClean="0"/>
              <a:t>, and they are life</a:t>
            </a:r>
            <a:r>
              <a:rPr lang="en-US" dirty="0" smtClean="0"/>
              <a:t>”      			</a:t>
            </a:r>
            <a:endParaRPr lang="en-US" dirty="0" smtClean="0">
              <a:solidFill>
                <a:srgbClr val="FF0000"/>
              </a:solidFill>
            </a:endParaRPr>
          </a:p>
          <a:p>
            <a:pPr marL="633222" indent="-514350" fontAlgn="auto">
              <a:spcBef>
                <a:spcPts val="0"/>
              </a:spcBef>
              <a:spcAft>
                <a:spcPts val="0"/>
              </a:spcAft>
              <a:buClrTx/>
              <a:buFont typeface="Wingdings 2"/>
              <a:buNone/>
              <a:defRPr/>
            </a:pPr>
            <a:endParaRPr lang="en-US" sz="1300" dirty="0" smtClean="0"/>
          </a:p>
          <a:p>
            <a:pPr marL="633222" indent="-514350" fontAlgn="auto">
              <a:spcBef>
                <a:spcPts val="0"/>
              </a:spcBef>
              <a:spcAft>
                <a:spcPts val="0"/>
              </a:spcAft>
              <a:buClrTx/>
              <a:buFont typeface="Wingdings 2"/>
              <a:buNone/>
              <a:defRPr/>
            </a:pPr>
            <a:r>
              <a:rPr lang="en-US" dirty="0" smtClean="0">
                <a:solidFill>
                  <a:srgbClr val="FF0000"/>
                </a:solidFill>
              </a:rPr>
              <a:t>Rev.2:7, 11, 17, 29 &amp; 3:6, 13, 22  </a:t>
            </a:r>
            <a:r>
              <a:rPr lang="en-US" dirty="0" smtClean="0"/>
              <a:t>“He that hath an ear, let him hear what </a:t>
            </a:r>
            <a:r>
              <a:rPr lang="en-US" sz="3500" b="1" dirty="0" smtClean="0"/>
              <a:t>the Spirit </a:t>
            </a:r>
            <a:r>
              <a:rPr lang="en-US" sz="3500" b="1" dirty="0" err="1" smtClean="0"/>
              <a:t>saith</a:t>
            </a:r>
            <a:r>
              <a:rPr lang="en-US" sz="3500" b="1" dirty="0" smtClean="0"/>
              <a:t> </a:t>
            </a:r>
            <a:r>
              <a:rPr lang="en-US" dirty="0" smtClean="0"/>
              <a:t>unto the churches”</a:t>
            </a:r>
            <a:endParaRPr lang="en-US" dirty="0" smtClean="0">
              <a:solidFill>
                <a:srgbClr val="FF0000"/>
              </a:solidFill>
            </a:endParaRPr>
          </a:p>
          <a:p>
            <a:pPr marL="633222" indent="-514350" fontAlgn="auto">
              <a:spcBef>
                <a:spcPts val="0"/>
              </a:spcBef>
              <a:spcAft>
                <a:spcPts val="0"/>
              </a:spcAft>
              <a:buClrTx/>
              <a:buFont typeface="Wingdings 2"/>
              <a:buNone/>
              <a:defRPr/>
            </a:pPr>
            <a:endParaRPr lang="en-US" sz="1300" dirty="0" smtClean="0"/>
          </a:p>
          <a:p>
            <a:pPr marL="633222" indent="-514350" fontAlgn="auto">
              <a:spcBef>
                <a:spcPts val="0"/>
              </a:spcBef>
              <a:spcAft>
                <a:spcPts val="0"/>
              </a:spcAft>
              <a:buClrTx/>
              <a:buFont typeface="Wingdings 2"/>
              <a:buNone/>
              <a:defRPr/>
            </a:pPr>
            <a:endParaRPr lang="en-US" dirty="0" smtClean="0">
              <a:solidFill>
                <a:srgbClr val="0070C0"/>
              </a:solidFill>
            </a:endParaRPr>
          </a:p>
          <a:p>
            <a:pPr marL="633222" indent="-514350" fontAlgn="auto">
              <a:spcBef>
                <a:spcPts val="0"/>
              </a:spcBef>
              <a:spcAft>
                <a:spcPts val="0"/>
              </a:spcAft>
              <a:buClrTx/>
              <a:buFont typeface="Wingdings 2"/>
              <a:buNone/>
              <a:defRPr/>
            </a:pPr>
            <a:r>
              <a:rPr lang="en-US" dirty="0" smtClean="0">
                <a:solidFill>
                  <a:srgbClr val="0070C0"/>
                </a:solidFill>
              </a:rPr>
              <a:t>These types of phrases, as summarized above – </a:t>
            </a:r>
          </a:p>
          <a:p>
            <a:pPr marL="633222" indent="-514350" fontAlgn="auto">
              <a:spcBef>
                <a:spcPts val="0"/>
              </a:spcBef>
              <a:spcAft>
                <a:spcPts val="0"/>
              </a:spcAft>
              <a:buClrTx/>
              <a:buFont typeface="Wingdings 2"/>
              <a:buChar char=""/>
              <a:defRPr/>
            </a:pPr>
            <a:endParaRPr lang="en-US" sz="1400" dirty="0" smtClean="0">
              <a:solidFill>
                <a:srgbClr val="0070C0"/>
              </a:solidFill>
            </a:endParaRPr>
          </a:p>
          <a:p>
            <a:pPr marL="633222" indent="-514350" fontAlgn="auto">
              <a:spcBef>
                <a:spcPts val="0"/>
              </a:spcBef>
              <a:spcAft>
                <a:spcPts val="0"/>
              </a:spcAft>
              <a:buClrTx/>
              <a:buFont typeface="Wingdings 2"/>
              <a:buChar char=""/>
              <a:defRPr/>
            </a:pPr>
            <a:r>
              <a:rPr lang="en-US" dirty="0" smtClean="0">
                <a:solidFill>
                  <a:srgbClr val="0070C0"/>
                </a:solidFill>
              </a:rPr>
              <a:t>Clearly inform us that the WORD we have received is the </a:t>
            </a:r>
            <a:r>
              <a:rPr lang="en-US" b="1" dirty="0" smtClean="0">
                <a:solidFill>
                  <a:srgbClr val="0070C0"/>
                </a:solidFill>
              </a:rPr>
              <a:t>WORD of the SPIRIT</a:t>
            </a:r>
            <a:r>
              <a:rPr lang="en-US" dirty="0" smtClean="0">
                <a:solidFill>
                  <a:srgbClr val="0070C0"/>
                </a:solidFill>
              </a:rPr>
              <a:t>.</a:t>
            </a:r>
          </a:p>
          <a:p>
            <a:pPr marL="633222" indent="-514350" fontAlgn="auto">
              <a:spcBef>
                <a:spcPts val="0"/>
              </a:spcBef>
              <a:spcAft>
                <a:spcPts val="0"/>
              </a:spcAft>
              <a:buClrTx/>
              <a:buFont typeface="Wingdings 2"/>
              <a:buChar char=""/>
              <a:defRPr/>
            </a:pPr>
            <a:endParaRPr lang="en-US" sz="1400" dirty="0" smtClean="0">
              <a:solidFill>
                <a:srgbClr val="0070C0"/>
              </a:solidFill>
            </a:endParaRPr>
          </a:p>
          <a:p>
            <a:pPr marL="633222" indent="-514350" fontAlgn="auto">
              <a:spcBef>
                <a:spcPts val="0"/>
              </a:spcBef>
              <a:spcAft>
                <a:spcPts val="0"/>
              </a:spcAft>
              <a:buClrTx/>
              <a:buFont typeface="Wingdings 2"/>
              <a:buChar char=""/>
              <a:defRPr/>
            </a:pPr>
            <a:r>
              <a:rPr lang="en-US" dirty="0" smtClean="0">
                <a:solidFill>
                  <a:srgbClr val="0070C0"/>
                </a:solidFill>
              </a:rPr>
              <a:t>The context &amp; intent of each reference </a:t>
            </a:r>
            <a:r>
              <a:rPr lang="en-US" b="1" dirty="0" smtClean="0">
                <a:solidFill>
                  <a:srgbClr val="0070C0"/>
                </a:solidFill>
              </a:rPr>
              <a:t>demands a response from the hearers</a:t>
            </a:r>
            <a:r>
              <a:rPr lang="en-US" dirty="0" smtClean="0">
                <a:solidFill>
                  <a:srgbClr val="0070C0"/>
                </a:solidFill>
              </a:rPr>
              <a:t>.  In other words, </a:t>
            </a:r>
            <a:r>
              <a:rPr lang="en-US" u="sng" dirty="0" smtClean="0">
                <a:solidFill>
                  <a:srgbClr val="0070C0"/>
                </a:solidFill>
              </a:rPr>
              <a:t>don’t only hear, but understand &amp; hearken (</a:t>
            </a:r>
            <a:r>
              <a:rPr lang="en-US" u="sng" dirty="0" err="1" smtClean="0">
                <a:solidFill>
                  <a:srgbClr val="0070C0"/>
                </a:solidFill>
              </a:rPr>
              <a:t>ie</a:t>
            </a:r>
            <a:r>
              <a:rPr lang="en-US" u="sng" dirty="0" smtClean="0">
                <a:solidFill>
                  <a:srgbClr val="0070C0"/>
                </a:solidFill>
              </a:rPr>
              <a:t>. Respond)</a:t>
            </a:r>
            <a:r>
              <a:rPr lang="en-US" dirty="0" smtClean="0">
                <a:solidFill>
                  <a:srgbClr val="0070C0"/>
                </a:solidFill>
              </a:rPr>
              <a:t>.  </a:t>
            </a:r>
          </a:p>
          <a:p>
            <a:pPr marL="633222" indent="-514350" fontAlgn="auto">
              <a:spcBef>
                <a:spcPts val="0"/>
              </a:spcBef>
              <a:spcAft>
                <a:spcPts val="0"/>
              </a:spcAft>
              <a:buClrTx/>
              <a:buFont typeface="Wingdings 2"/>
              <a:buChar char=""/>
              <a:defRPr/>
            </a:pPr>
            <a:endParaRPr lang="en-US" sz="1400" dirty="0" smtClean="0">
              <a:solidFill>
                <a:srgbClr val="0070C0"/>
              </a:solidFill>
            </a:endParaRPr>
          </a:p>
          <a:p>
            <a:pPr marL="633222" indent="-514350" fontAlgn="auto">
              <a:spcBef>
                <a:spcPts val="0"/>
              </a:spcBef>
              <a:spcAft>
                <a:spcPts val="0"/>
              </a:spcAft>
              <a:buClrTx/>
              <a:buFont typeface="Wingdings 2"/>
              <a:buChar char=""/>
              <a:defRPr/>
            </a:pPr>
            <a:r>
              <a:rPr lang="en-US" dirty="0" smtClean="0">
                <a:solidFill>
                  <a:srgbClr val="0070C0"/>
                </a:solidFill>
              </a:rPr>
              <a:t>This is how the Spirit will work in us. </a:t>
            </a:r>
            <a:r>
              <a:rPr lang="en-US" b="1" u="sng" dirty="0" smtClean="0">
                <a:solidFill>
                  <a:srgbClr val="0070C0"/>
                </a:solidFill>
              </a:rPr>
              <a:t>This is not a natural process, but a supernatural one</a:t>
            </a:r>
            <a:r>
              <a:rPr lang="en-US" dirty="0" smtClean="0">
                <a:solidFill>
                  <a:srgbClr val="0070C0"/>
                </a:solidFill>
              </a:rPr>
              <a:t>. (Otherwise it is of the flesh) </a:t>
            </a:r>
          </a:p>
          <a:p>
            <a:pPr marL="633222" indent="-514350" fontAlgn="auto">
              <a:spcBef>
                <a:spcPts val="0"/>
              </a:spcBef>
              <a:spcAft>
                <a:spcPts val="0"/>
              </a:spcAft>
              <a:buClrTx/>
              <a:buFont typeface="Wingdings 2"/>
              <a:buChar char=""/>
              <a:defRPr/>
            </a:pPr>
            <a:endParaRPr lang="en-US" sz="1400" dirty="0" smtClean="0">
              <a:solidFill>
                <a:srgbClr val="0070C0"/>
              </a:solidFill>
            </a:endParaRPr>
          </a:p>
          <a:p>
            <a:pPr marL="633222" indent="-514350" fontAlgn="auto">
              <a:spcBef>
                <a:spcPts val="0"/>
              </a:spcBef>
              <a:spcAft>
                <a:spcPts val="0"/>
              </a:spcAft>
              <a:buClrTx/>
              <a:buFont typeface="Wingdings 2"/>
              <a:buChar char=""/>
              <a:defRPr/>
            </a:pPr>
            <a:r>
              <a:rPr lang="en-US" dirty="0" smtClean="0">
                <a:solidFill>
                  <a:srgbClr val="0070C0"/>
                </a:solidFill>
              </a:rPr>
              <a:t>We really need to emphasize this. It is God designed &amp; ordained.</a:t>
            </a:r>
            <a:endParaRPr lang="en-US" dirty="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Effect transition="in" filter="fade">
                                      <p:cBhvr>
                                        <p:cTn id="29"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Will we allow God  to work in us, to change us, to  Dwells in us ?</a:t>
            </a:r>
            <a:endParaRPr lang="en-US" dirty="0">
              <a:solidFill>
                <a:schemeClr val="accent1">
                  <a:satMod val="150000"/>
                </a:schemeClr>
              </a:solidFill>
            </a:endParaRPr>
          </a:p>
        </p:txBody>
      </p:sp>
      <p:sp>
        <p:nvSpPr>
          <p:cNvPr id="161797" name="TextBox 43"/>
          <p:cNvSpPr txBox="1">
            <a:spLocks noChangeArrowheads="1"/>
          </p:cNvSpPr>
          <p:nvPr/>
        </p:nvSpPr>
        <p:spPr bwMode="auto">
          <a:xfrm>
            <a:off x="0" y="1627158"/>
            <a:ext cx="91085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dirty="0">
                <a:solidFill>
                  <a:schemeClr val="bg1"/>
                </a:solidFill>
              </a:rPr>
              <a:t>And let them make me a sanctuary; </a:t>
            </a:r>
            <a:r>
              <a:rPr lang="en-US" sz="2000" b="1" u="sng" dirty="0">
                <a:solidFill>
                  <a:schemeClr val="bg1"/>
                </a:solidFill>
              </a:rPr>
              <a:t>that I may dwell among them</a:t>
            </a:r>
            <a:r>
              <a:rPr lang="en-US" sz="2000" dirty="0">
                <a:solidFill>
                  <a:schemeClr val="bg1"/>
                </a:solidFill>
              </a:rPr>
              <a:t>”  </a:t>
            </a:r>
            <a:r>
              <a:rPr lang="en-US" sz="2000" dirty="0">
                <a:solidFill>
                  <a:srgbClr val="FF0000"/>
                </a:solidFill>
              </a:rPr>
              <a:t>Exod.25:8</a:t>
            </a:r>
            <a:r>
              <a:rPr lang="en-US" sz="2000" dirty="0">
                <a:solidFill>
                  <a:schemeClr val="bg1"/>
                </a:solidFill>
              </a:rPr>
              <a:t> </a:t>
            </a:r>
            <a:endParaRPr lang="en-AU" sz="2000" dirty="0">
              <a:solidFill>
                <a:schemeClr val="bg1"/>
              </a:solidFill>
            </a:endParaRPr>
          </a:p>
        </p:txBody>
      </p:sp>
      <p:sp>
        <p:nvSpPr>
          <p:cNvPr id="161798" name="TextBox 44"/>
          <p:cNvSpPr txBox="1">
            <a:spLocks noChangeArrowheads="1"/>
          </p:cNvSpPr>
          <p:nvPr/>
        </p:nvSpPr>
        <p:spPr bwMode="auto">
          <a:xfrm>
            <a:off x="46831" y="2132856"/>
            <a:ext cx="910850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000" b="1" dirty="0">
                <a:solidFill>
                  <a:schemeClr val="bg1"/>
                </a:solidFill>
              </a:rPr>
              <a:t>Know ye not that </a:t>
            </a:r>
            <a:r>
              <a:rPr lang="en-US" sz="2000" b="1" u="sng" dirty="0">
                <a:solidFill>
                  <a:schemeClr val="bg1"/>
                </a:solidFill>
              </a:rPr>
              <a:t>ye are the temple of God</a:t>
            </a:r>
            <a:r>
              <a:rPr lang="en-US" sz="2000" dirty="0">
                <a:solidFill>
                  <a:schemeClr val="bg1"/>
                </a:solidFill>
              </a:rPr>
              <a:t>, and that </a:t>
            </a:r>
            <a:r>
              <a:rPr lang="en-US" sz="2000" b="1" u="sng" dirty="0">
                <a:solidFill>
                  <a:schemeClr val="bg1"/>
                </a:solidFill>
              </a:rPr>
              <a:t>the Spirit of God dwelleth in you</a:t>
            </a:r>
            <a:r>
              <a:rPr lang="en-US" sz="2000" dirty="0">
                <a:solidFill>
                  <a:schemeClr val="bg1"/>
                </a:solidFill>
              </a:rPr>
              <a:t>“  </a:t>
            </a:r>
            <a:r>
              <a:rPr lang="en-US" sz="2000" dirty="0">
                <a:solidFill>
                  <a:srgbClr val="FF0000"/>
                </a:solidFill>
              </a:rPr>
              <a:t>1.Cor.3:16</a:t>
            </a:r>
            <a:endParaRPr lang="en-AU" sz="2000" dirty="0"/>
          </a:p>
        </p:txBody>
      </p:sp>
      <p:grpSp>
        <p:nvGrpSpPr>
          <p:cNvPr id="3" name="Group 2"/>
          <p:cNvGrpSpPr/>
          <p:nvPr/>
        </p:nvGrpSpPr>
        <p:grpSpPr>
          <a:xfrm>
            <a:off x="2051719" y="3068960"/>
            <a:ext cx="4680521" cy="3649735"/>
            <a:chOff x="2196022" y="3335733"/>
            <a:chExt cx="4248150" cy="3382962"/>
          </a:xfrm>
        </p:grpSpPr>
        <p:grpSp>
          <p:nvGrpSpPr>
            <p:cNvPr id="161800" name="Group 25"/>
            <p:cNvGrpSpPr>
              <a:grpSpLocks/>
            </p:cNvGrpSpPr>
            <p:nvPr/>
          </p:nvGrpSpPr>
          <p:grpSpPr bwMode="auto">
            <a:xfrm>
              <a:off x="2196022" y="3335733"/>
              <a:ext cx="4248150" cy="3382962"/>
              <a:chOff x="1428728" y="1700808"/>
              <a:chExt cx="6158641" cy="4968552"/>
            </a:xfrm>
          </p:grpSpPr>
          <p:sp>
            <p:nvSpPr>
              <p:cNvPr id="27" name="Oval 26"/>
              <p:cNvSpPr/>
              <p:nvPr/>
            </p:nvSpPr>
            <p:spPr>
              <a:xfrm>
                <a:off x="2123761" y="1700808"/>
                <a:ext cx="4715642" cy="4968552"/>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Diamond 27"/>
              <p:cNvSpPr/>
              <p:nvPr/>
            </p:nvSpPr>
            <p:spPr>
              <a:xfrm rot="2695308">
                <a:off x="2390728" y="2150798"/>
                <a:ext cx="4151789" cy="4196807"/>
              </a:xfrm>
              <a:prstGeom prst="diamond">
                <a:avLst/>
              </a:prstGeom>
              <a:solidFill>
                <a:schemeClr val="accent4">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1804" name="TextBox 30"/>
              <p:cNvSpPr txBox="1">
                <a:spLocks noChangeArrowheads="1"/>
              </p:cNvSpPr>
              <p:nvPr/>
            </p:nvSpPr>
            <p:spPr bwMode="auto">
              <a:xfrm>
                <a:off x="3620787" y="2852936"/>
                <a:ext cx="1774524"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Eagle - Dan</a:t>
                </a:r>
              </a:p>
            </p:txBody>
          </p:sp>
          <p:sp>
            <p:nvSpPr>
              <p:cNvPr id="161805" name="TextBox 31"/>
              <p:cNvSpPr txBox="1">
                <a:spLocks noChangeArrowheads="1"/>
              </p:cNvSpPr>
              <p:nvPr/>
            </p:nvSpPr>
            <p:spPr bwMode="auto">
              <a:xfrm rot="5400000">
                <a:off x="2054711" y="4014861"/>
                <a:ext cx="2325704"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Ox - Ephraim</a:t>
                </a:r>
              </a:p>
            </p:txBody>
          </p:sp>
          <p:sp>
            <p:nvSpPr>
              <p:cNvPr id="161806" name="TextBox 32"/>
              <p:cNvSpPr txBox="1">
                <a:spLocks noChangeArrowheads="1"/>
              </p:cNvSpPr>
              <p:nvPr/>
            </p:nvSpPr>
            <p:spPr bwMode="auto">
              <a:xfrm>
                <a:off x="3307635" y="5229199"/>
                <a:ext cx="2296441" cy="45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Man – Rueben</a:t>
                </a:r>
              </a:p>
            </p:txBody>
          </p:sp>
          <p:sp>
            <p:nvSpPr>
              <p:cNvPr id="161807" name="TextBox 33"/>
              <p:cNvSpPr txBox="1">
                <a:spLocks noChangeArrowheads="1"/>
              </p:cNvSpPr>
              <p:nvPr/>
            </p:nvSpPr>
            <p:spPr bwMode="auto">
              <a:xfrm rot="5400000">
                <a:off x="4772677" y="4014863"/>
                <a:ext cx="1691422" cy="4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Lion - Judah</a:t>
                </a:r>
              </a:p>
            </p:txBody>
          </p:sp>
          <p:sp>
            <p:nvSpPr>
              <p:cNvPr id="36" name="Right Arrow 35"/>
              <p:cNvSpPr/>
              <p:nvPr/>
            </p:nvSpPr>
            <p:spPr>
              <a:xfrm rot="19657534">
                <a:off x="6609260" y="2453901"/>
                <a:ext cx="644402"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ight Arrow 36"/>
              <p:cNvSpPr/>
              <p:nvPr/>
            </p:nvSpPr>
            <p:spPr>
              <a:xfrm rot="21285462">
                <a:off x="6945269" y="3815531"/>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Right Arrow 37"/>
              <p:cNvSpPr/>
              <p:nvPr/>
            </p:nvSpPr>
            <p:spPr>
              <a:xfrm rot="1614082">
                <a:off x="6618465" y="5484928"/>
                <a:ext cx="642100"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ight Arrow 38"/>
              <p:cNvSpPr/>
              <p:nvPr/>
            </p:nvSpPr>
            <p:spPr>
              <a:xfrm rot="10800000">
                <a:off x="1428728" y="3871489"/>
                <a:ext cx="642101" cy="356729"/>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ight Arrow 39"/>
              <p:cNvSpPr/>
              <p:nvPr/>
            </p:nvSpPr>
            <p:spPr>
              <a:xfrm rot="12519576">
                <a:off x="1688791" y="2647421"/>
                <a:ext cx="644402" cy="356728"/>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ight Arrow 40"/>
              <p:cNvSpPr/>
              <p:nvPr/>
            </p:nvSpPr>
            <p:spPr>
              <a:xfrm rot="8948752">
                <a:off x="1688791" y="5296072"/>
                <a:ext cx="644402" cy="359060"/>
              </a:xfrm>
              <a:prstGeom prst="rightArrow">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1815" name="TextBox 29"/>
              <p:cNvSpPr txBox="1">
                <a:spLocks noChangeArrowheads="1"/>
              </p:cNvSpPr>
              <p:nvPr/>
            </p:nvSpPr>
            <p:spPr bwMode="auto">
              <a:xfrm>
                <a:off x="3620787" y="3815085"/>
                <a:ext cx="1605768" cy="76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1400" b="1"/>
                  <a:t>The Tabernacle</a:t>
                </a:r>
              </a:p>
            </p:txBody>
          </p:sp>
        </p:grpSp>
        <p:sp>
          <p:nvSpPr>
            <p:cNvPr id="42" name="Rectangle 41"/>
            <p:cNvSpPr/>
            <p:nvPr/>
          </p:nvSpPr>
          <p:spPr bwMode="auto">
            <a:xfrm>
              <a:off x="3635885" y="4559695"/>
              <a:ext cx="1223962" cy="1052513"/>
            </a:xfrm>
            <a:prstGeom prst="rect">
              <a:avLst/>
            </a:prstGeom>
            <a:solidFill>
              <a:schemeClr val="accent2">
                <a:lumMod val="20000"/>
                <a:lumOff val="8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43" name="TextBox 16"/>
            <p:cNvSpPr txBox="1">
              <a:spLocks noChangeArrowheads="1"/>
            </p:cNvSpPr>
            <p:nvPr/>
          </p:nvSpPr>
          <p:spPr bwMode="auto">
            <a:xfrm>
              <a:off x="3429937" y="3561172"/>
              <a:ext cx="1809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b="1" u="sng" dirty="0">
                  <a:solidFill>
                    <a:srgbClr val="002060"/>
                  </a:solidFill>
                </a:rPr>
                <a:t>This is our Life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1797"/>
                                        </p:tgtEl>
                                        <p:attrNameLst>
                                          <p:attrName>style.visibility</p:attrName>
                                        </p:attrNameLst>
                                      </p:cBhvr>
                                      <p:to>
                                        <p:strVal val="visible"/>
                                      </p:to>
                                    </p:set>
                                    <p:animEffect transition="in" filter="fade">
                                      <p:cBhvr>
                                        <p:cTn id="7" dur="500"/>
                                        <p:tgtEl>
                                          <p:spTgt spid="1617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1798"/>
                                        </p:tgtEl>
                                        <p:attrNameLst>
                                          <p:attrName>style.visibility</p:attrName>
                                        </p:attrNameLst>
                                      </p:cBhvr>
                                      <p:to>
                                        <p:strVal val="visible"/>
                                      </p:to>
                                    </p:set>
                                    <p:animEffect transition="in" filter="fade">
                                      <p:cBhvr>
                                        <p:cTn id="10" dur="500"/>
                                        <p:tgtEl>
                                          <p:spTgt spid="16179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7" grpId="0"/>
      <p:bldP spid="161798"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The test of Truth: </a:t>
            </a:r>
            <a:br>
              <a:rPr lang="en-US" dirty="0" smtClean="0">
                <a:solidFill>
                  <a:schemeClr val="accent1">
                    <a:satMod val="150000"/>
                  </a:schemeClr>
                </a:solidFill>
              </a:rPr>
            </a:br>
            <a:r>
              <a:rPr lang="en-US" dirty="0" smtClean="0">
                <a:solidFill>
                  <a:schemeClr val="accent1">
                    <a:satMod val="150000"/>
                  </a:schemeClr>
                </a:solidFill>
              </a:rPr>
              <a:t>Are Jesus’ words true for us ?</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85000" lnSpcReduction="20000"/>
          </a:bodyPr>
          <a:lstStyle/>
          <a:p>
            <a:pPr marL="633222" indent="-514350" fontAlgn="auto">
              <a:spcBef>
                <a:spcPts val="0"/>
              </a:spcBef>
              <a:spcAft>
                <a:spcPts val="0"/>
              </a:spcAft>
              <a:buClrTx/>
              <a:buFont typeface="Wingdings 2"/>
              <a:buNone/>
              <a:defRPr/>
            </a:pPr>
            <a:r>
              <a:rPr lang="en-US" sz="2800" dirty="0" smtClean="0"/>
              <a:t>“How </a:t>
            </a:r>
            <a:r>
              <a:rPr lang="en-US" sz="2800" dirty="0" err="1" smtClean="0"/>
              <a:t>knoweth</a:t>
            </a:r>
            <a:r>
              <a:rPr lang="en-US" sz="2800" dirty="0" smtClean="0"/>
              <a:t> this man letters, having never learned? Jesus answered them, and said, My doctrine is not mine, but his that sent me. </a:t>
            </a:r>
            <a:r>
              <a:rPr lang="en-US" sz="3100" b="1" u="sng" dirty="0" smtClean="0"/>
              <a:t>If any man will </a:t>
            </a:r>
            <a:r>
              <a:rPr lang="en-US" sz="3100" b="1" u="sng" dirty="0" smtClean="0">
                <a:solidFill>
                  <a:srgbClr val="0070C0"/>
                </a:solidFill>
              </a:rPr>
              <a:t>do his will</a:t>
            </a:r>
            <a:r>
              <a:rPr lang="en-US" sz="3100" b="1" dirty="0" smtClean="0"/>
              <a:t>, </a:t>
            </a:r>
            <a:r>
              <a:rPr lang="en-US" sz="3100" b="1" u="sng" dirty="0" smtClean="0"/>
              <a:t>he shall know of the doctrine</a:t>
            </a:r>
            <a:r>
              <a:rPr lang="en-US" sz="3100" dirty="0" smtClean="0"/>
              <a:t>,</a:t>
            </a:r>
            <a:r>
              <a:rPr lang="en-US" sz="2800" dirty="0" smtClean="0"/>
              <a:t> whether it be of God, or whether I speak of myself” </a:t>
            </a:r>
            <a:r>
              <a:rPr lang="en-US" sz="2800" dirty="0" smtClean="0">
                <a:solidFill>
                  <a:srgbClr val="FF0000"/>
                </a:solidFill>
              </a:rPr>
              <a:t>(Jn.7:15-17)</a:t>
            </a:r>
          </a:p>
          <a:p>
            <a:pPr marL="633222" indent="-514350" fontAlgn="auto">
              <a:spcBef>
                <a:spcPts val="0"/>
              </a:spcBef>
              <a:spcAft>
                <a:spcPts val="0"/>
              </a:spcAft>
              <a:buClrTx/>
              <a:buFont typeface="Wingdings 2"/>
              <a:buNone/>
              <a:defRPr/>
            </a:pPr>
            <a:endParaRPr lang="en-US" sz="1200" dirty="0" smtClean="0"/>
          </a:p>
          <a:p>
            <a:pPr marL="633222" indent="-514350" fontAlgn="auto">
              <a:spcBef>
                <a:spcPts val="0"/>
              </a:spcBef>
              <a:spcAft>
                <a:spcPts val="0"/>
              </a:spcAft>
              <a:buClrTx/>
              <a:buFont typeface="Wingdings 2"/>
              <a:buNone/>
              <a:defRPr/>
            </a:pPr>
            <a:r>
              <a:rPr lang="en-US" sz="2800" b="1" dirty="0" smtClean="0">
                <a:solidFill>
                  <a:srgbClr val="0070C0"/>
                </a:solidFill>
              </a:rPr>
              <a:t>What is his will and how shall they know ?</a:t>
            </a:r>
          </a:p>
          <a:p>
            <a:pPr marL="633222" indent="-514350" fontAlgn="auto">
              <a:spcBef>
                <a:spcPts val="0"/>
              </a:spcBef>
              <a:spcAft>
                <a:spcPts val="0"/>
              </a:spcAft>
              <a:buClrTx/>
              <a:buFont typeface="Wingdings 2"/>
              <a:buNone/>
              <a:defRPr/>
            </a:pPr>
            <a:endParaRPr lang="en-US" sz="1000" b="1" dirty="0" smtClean="0">
              <a:solidFill>
                <a:srgbClr val="0070C0"/>
              </a:solidFill>
            </a:endParaRPr>
          </a:p>
          <a:p>
            <a:pPr marL="633222" indent="-514350" fontAlgn="auto">
              <a:spcBef>
                <a:spcPts val="0"/>
              </a:spcBef>
              <a:spcAft>
                <a:spcPts val="0"/>
              </a:spcAft>
              <a:buClrTx/>
              <a:buFont typeface="+mj-lt"/>
              <a:buAutoNum type="arabicPeriod"/>
              <a:defRPr/>
            </a:pPr>
            <a:r>
              <a:rPr lang="en-US" sz="2800" dirty="0" smtClean="0">
                <a:solidFill>
                  <a:srgbClr val="0070C0"/>
                </a:solidFill>
              </a:rPr>
              <a:t>That we follow Christ’s example by </a:t>
            </a:r>
            <a:r>
              <a:rPr lang="en-US" sz="2800" u="sng" dirty="0" smtClean="0">
                <a:solidFill>
                  <a:srgbClr val="0070C0"/>
                </a:solidFill>
              </a:rPr>
              <a:t>denying ourselves</a:t>
            </a:r>
            <a:r>
              <a:rPr lang="en-US" sz="2800" dirty="0" smtClean="0">
                <a:solidFill>
                  <a:srgbClr val="0070C0"/>
                </a:solidFill>
              </a:rPr>
              <a:t> &amp; taking  up our cross </a:t>
            </a:r>
            <a:r>
              <a:rPr lang="en-US" sz="2800" u="sng" dirty="0" smtClean="0">
                <a:solidFill>
                  <a:srgbClr val="0070C0"/>
                </a:solidFill>
              </a:rPr>
              <a:t>daily</a:t>
            </a:r>
            <a:r>
              <a:rPr lang="en-US" sz="2800" dirty="0" smtClean="0">
                <a:solidFill>
                  <a:srgbClr val="0070C0"/>
                </a:solidFill>
              </a:rPr>
              <a:t> </a:t>
            </a:r>
            <a:r>
              <a:rPr lang="en-US" sz="2800" b="1" dirty="0" smtClean="0">
                <a:solidFill>
                  <a:srgbClr val="0070C0"/>
                </a:solidFill>
              </a:rPr>
              <a:t>(crucifying the flesh</a:t>
            </a:r>
            <a:r>
              <a:rPr lang="en-US" sz="2800" dirty="0" smtClean="0">
                <a:solidFill>
                  <a:srgbClr val="0070C0"/>
                </a:solidFill>
              </a:rPr>
              <a:t>) </a:t>
            </a:r>
            <a:r>
              <a:rPr lang="en-US" sz="2800" dirty="0" smtClean="0">
                <a:solidFill>
                  <a:srgbClr val="FF0000"/>
                </a:solidFill>
              </a:rPr>
              <a:t>Luke.9:23</a:t>
            </a:r>
          </a:p>
          <a:p>
            <a:pPr marL="633222" indent="-514350" fontAlgn="auto">
              <a:spcBef>
                <a:spcPts val="0"/>
              </a:spcBef>
              <a:spcAft>
                <a:spcPts val="0"/>
              </a:spcAft>
              <a:buClrTx/>
              <a:buFont typeface="Wingdings 2"/>
              <a:buAutoNum type="arabicPeriod"/>
              <a:defRPr/>
            </a:pPr>
            <a:r>
              <a:rPr lang="en-US" sz="2800" dirty="0" smtClean="0">
                <a:solidFill>
                  <a:srgbClr val="0070C0"/>
                </a:solidFill>
              </a:rPr>
              <a:t>That we follow Christ’s example in living by the word of God, reflecting in our lives God’s character (</a:t>
            </a:r>
            <a:r>
              <a:rPr lang="en-US" sz="2800" b="1" dirty="0" smtClean="0">
                <a:solidFill>
                  <a:srgbClr val="0070C0"/>
                </a:solidFill>
              </a:rPr>
              <a:t>walking in the spirit</a:t>
            </a:r>
            <a:r>
              <a:rPr lang="en-US" sz="2800" dirty="0" smtClean="0">
                <a:solidFill>
                  <a:srgbClr val="0070C0"/>
                </a:solidFill>
              </a:rPr>
              <a:t>)  </a:t>
            </a:r>
            <a:r>
              <a:rPr lang="en-US" sz="2800" dirty="0" smtClean="0">
                <a:solidFill>
                  <a:srgbClr val="FF0000"/>
                </a:solidFill>
              </a:rPr>
              <a:t>Gal.5:16, 25. </a:t>
            </a:r>
          </a:p>
          <a:p>
            <a:pPr marL="633222" indent="-514350" fontAlgn="auto">
              <a:spcBef>
                <a:spcPts val="0"/>
              </a:spcBef>
              <a:spcAft>
                <a:spcPts val="0"/>
              </a:spcAft>
              <a:buClrTx/>
              <a:buFont typeface="Wingdings 2"/>
              <a:buAutoNum type="arabicPeriod"/>
              <a:defRPr/>
            </a:pPr>
            <a:r>
              <a:rPr lang="en-US" sz="2800" b="1" dirty="0" smtClean="0">
                <a:solidFill>
                  <a:srgbClr val="0070C0"/>
                </a:solidFill>
              </a:rPr>
              <a:t>Then we will know the absolute truth of Christ’s and God’s testimony.</a:t>
            </a:r>
          </a:p>
          <a:p>
            <a:pPr marL="633222" indent="-514350" fontAlgn="auto">
              <a:spcBef>
                <a:spcPts val="0"/>
              </a:spcBef>
              <a:spcAft>
                <a:spcPts val="0"/>
              </a:spcAft>
              <a:buClrTx/>
              <a:buFont typeface="Wingdings 2"/>
              <a:buNone/>
              <a:defRPr/>
            </a:pPr>
            <a:endParaRPr lang="en-US" sz="1200" dirty="0" smtClean="0"/>
          </a:p>
          <a:p>
            <a:pPr marL="633222" indent="-514350" fontAlgn="auto">
              <a:lnSpc>
                <a:spcPct val="120000"/>
              </a:lnSpc>
              <a:spcBef>
                <a:spcPts val="0"/>
              </a:spcBef>
              <a:spcAft>
                <a:spcPts val="0"/>
              </a:spcAft>
              <a:buClrTx/>
              <a:buFont typeface="Wingdings 2"/>
              <a:buNone/>
              <a:defRPr/>
            </a:pPr>
            <a:r>
              <a:rPr lang="en-US" sz="2800" b="1" u="sng" dirty="0" smtClean="0">
                <a:solidFill>
                  <a:srgbClr val="0070C0"/>
                </a:solidFill>
              </a:rPr>
              <a:t>Our Faith gives the word of God effectual power </a:t>
            </a:r>
            <a:r>
              <a:rPr lang="en-US" sz="2800" b="1" dirty="0" smtClean="0">
                <a:solidFill>
                  <a:srgbClr val="0070C0"/>
                </a:solidFill>
              </a:rPr>
              <a:t>to change us into the image of our Father, who is making us to be like him. </a:t>
            </a:r>
          </a:p>
          <a:p>
            <a:pPr marL="633222" indent="-514350" fontAlgn="auto">
              <a:lnSpc>
                <a:spcPct val="120000"/>
              </a:lnSpc>
              <a:spcBef>
                <a:spcPts val="0"/>
              </a:spcBef>
              <a:spcAft>
                <a:spcPts val="0"/>
              </a:spcAft>
              <a:buClrTx/>
              <a:buFont typeface="Wingdings 2"/>
              <a:buNone/>
              <a:defRPr/>
            </a:pPr>
            <a:r>
              <a:rPr lang="en-US" sz="2800" b="1" dirty="0" smtClean="0">
                <a:solidFill>
                  <a:srgbClr val="0070C0"/>
                </a:solidFill>
              </a:rPr>
              <a:t>This is the work of God in us … this is God &amp; Christ dwelling in us.</a:t>
            </a:r>
          </a:p>
        </p:txBody>
      </p:sp>
    </p:spTree>
    <p:extLst>
      <p:ext uri="{BB962C8B-B14F-4D97-AF65-F5344CB8AC3E}">
        <p14:creationId xmlns:p14="http://schemas.microsoft.com/office/powerpoint/2010/main" val="1519911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The truth must be lived.</a:t>
            </a:r>
            <a:endParaRPr lang="en-US" dirty="0">
              <a:solidFill>
                <a:srgbClr val="FF0000"/>
              </a:solidFill>
            </a:endParaRPr>
          </a:p>
        </p:txBody>
      </p:sp>
      <p:sp>
        <p:nvSpPr>
          <p:cNvPr id="3" name="Content Placeholder 2"/>
          <p:cNvSpPr>
            <a:spLocks noGrp="1"/>
          </p:cNvSpPr>
          <p:nvPr>
            <p:ph idx="1"/>
          </p:nvPr>
        </p:nvSpPr>
        <p:spPr>
          <a:xfrm>
            <a:off x="0" y="1412777"/>
            <a:ext cx="9144000" cy="5445224"/>
          </a:xfrm>
        </p:spPr>
        <p:txBody>
          <a:bodyPr rtlCol="0">
            <a:normAutofit/>
          </a:bodyPr>
          <a:lstStyle/>
          <a:p>
            <a:pPr marL="633222" indent="-514350" fontAlgn="auto">
              <a:spcBef>
                <a:spcPts val="0"/>
              </a:spcBef>
              <a:spcAft>
                <a:spcPts val="0"/>
              </a:spcAft>
              <a:buClrTx/>
              <a:buFont typeface="Wingdings" panose="05000000000000000000" pitchFamily="2" charset="2"/>
              <a:buChar char="Ø"/>
              <a:defRPr/>
            </a:pPr>
            <a:r>
              <a:rPr lang="en-US" sz="2400" dirty="0">
                <a:solidFill>
                  <a:srgbClr val="0070C0"/>
                </a:solidFill>
              </a:rPr>
              <a:t>If you wish to save your house and help your children, then get your own thinking clear and honestly practice these principles we have discussed. Manifest them in your every day life.</a:t>
            </a:r>
          </a:p>
          <a:p>
            <a:pPr marL="633222" indent="-514350" fontAlgn="auto">
              <a:spcBef>
                <a:spcPts val="0"/>
              </a:spcBef>
              <a:spcAft>
                <a:spcPts val="0"/>
              </a:spcAft>
              <a:buClrTx/>
              <a:buFont typeface="Wingdings" panose="05000000000000000000" pitchFamily="2" charset="2"/>
              <a:buChar char="Ø"/>
              <a:defRPr/>
            </a:pPr>
            <a:r>
              <a:rPr lang="en-US" sz="2400" dirty="0">
                <a:solidFill>
                  <a:srgbClr val="0070C0"/>
                </a:solidFill>
              </a:rPr>
              <a:t>I’m sure that I’m not alone in fearing for the challenges and trends that are facing our generation. </a:t>
            </a:r>
            <a:endParaRPr lang="en-US" sz="2400" dirty="0" smtClean="0">
              <a:solidFill>
                <a:srgbClr val="0070C0"/>
              </a:solidFill>
            </a:endParaRPr>
          </a:p>
          <a:p>
            <a:pPr marL="633222" indent="-514350" fontAlgn="auto">
              <a:spcBef>
                <a:spcPts val="0"/>
              </a:spcBef>
              <a:spcAft>
                <a:spcPts val="0"/>
              </a:spcAft>
              <a:buClrTx/>
              <a:buFont typeface="Wingdings" panose="05000000000000000000" pitchFamily="2" charset="2"/>
              <a:buChar char="Ø"/>
              <a:defRPr/>
            </a:pPr>
            <a:r>
              <a:rPr lang="en-US" sz="2400" dirty="0" smtClean="0">
                <a:solidFill>
                  <a:srgbClr val="0070C0"/>
                </a:solidFill>
              </a:rPr>
              <a:t>Divine Education </a:t>
            </a:r>
            <a:r>
              <a:rPr lang="en-US" sz="2400" dirty="0">
                <a:solidFill>
                  <a:srgbClr val="0070C0"/>
                </a:solidFill>
              </a:rPr>
              <a:t>cannot be </a:t>
            </a:r>
            <a:r>
              <a:rPr lang="en-US" sz="2400" dirty="0" smtClean="0">
                <a:solidFill>
                  <a:srgbClr val="0070C0"/>
                </a:solidFill>
              </a:rPr>
              <a:t>outsourced – it’s time to step up. </a:t>
            </a:r>
            <a:endParaRPr lang="en-US" sz="2400" dirty="0">
              <a:solidFill>
                <a:srgbClr val="0070C0"/>
              </a:solidFill>
            </a:endParaRPr>
          </a:p>
          <a:p>
            <a:pPr marL="633222" indent="-514350" fontAlgn="auto">
              <a:spcBef>
                <a:spcPts val="0"/>
              </a:spcBef>
              <a:spcAft>
                <a:spcPts val="0"/>
              </a:spcAft>
              <a:buClrTx/>
              <a:buFont typeface="Wingdings 2"/>
              <a:buNone/>
              <a:defRPr/>
            </a:pPr>
            <a:endParaRPr lang="en-US" sz="900" b="1" dirty="0" smtClean="0">
              <a:solidFill>
                <a:srgbClr val="FF0000"/>
              </a:solidFill>
            </a:endParaRPr>
          </a:p>
          <a:p>
            <a:pPr marL="633222" indent="-514350" fontAlgn="auto">
              <a:spcBef>
                <a:spcPts val="0"/>
              </a:spcBef>
              <a:spcAft>
                <a:spcPts val="0"/>
              </a:spcAft>
              <a:buClrTx/>
              <a:buFont typeface="Wingdings 2"/>
              <a:buNone/>
              <a:defRPr/>
            </a:pPr>
            <a:r>
              <a:rPr lang="en-US" sz="2400" b="1" dirty="0" smtClean="0">
                <a:solidFill>
                  <a:srgbClr val="FF0000"/>
                </a:solidFill>
              </a:rPr>
              <a:t>1.John.5:2-3</a:t>
            </a:r>
            <a:r>
              <a:rPr lang="en-US" sz="2400" dirty="0" smtClean="0"/>
              <a:t> By </a:t>
            </a:r>
            <a:r>
              <a:rPr lang="en-US" sz="2400" dirty="0"/>
              <a:t>this we know that we love the children of God, </a:t>
            </a:r>
            <a:r>
              <a:rPr lang="en-US" sz="2400" b="1" dirty="0"/>
              <a:t>when we love God, and keep his commandments</a:t>
            </a:r>
            <a:r>
              <a:rPr lang="en-US" sz="2400" dirty="0"/>
              <a:t>. </a:t>
            </a:r>
            <a:r>
              <a:rPr lang="en-US" sz="2400" dirty="0" smtClean="0"/>
              <a:t> </a:t>
            </a:r>
            <a:r>
              <a:rPr lang="en-US" sz="2400" dirty="0"/>
              <a:t>For this is the love of God, </a:t>
            </a:r>
            <a:r>
              <a:rPr lang="en-US" sz="2400" b="1" dirty="0"/>
              <a:t>that we keep his commandments: and his commandments are not grievous</a:t>
            </a:r>
            <a:r>
              <a:rPr lang="en-US" sz="2400" dirty="0"/>
              <a:t>. </a:t>
            </a:r>
            <a:endParaRPr lang="en-US" sz="2400" dirty="0" smtClean="0"/>
          </a:p>
          <a:p>
            <a:pPr marL="633222" indent="-514350" fontAlgn="auto">
              <a:spcBef>
                <a:spcPts val="0"/>
              </a:spcBef>
              <a:spcAft>
                <a:spcPts val="0"/>
              </a:spcAft>
              <a:buClrTx/>
              <a:buFont typeface="Wingdings 2"/>
              <a:buNone/>
              <a:defRPr/>
            </a:pPr>
            <a:endParaRPr lang="en-US" sz="800" b="1" dirty="0" smtClean="0">
              <a:solidFill>
                <a:srgbClr val="FF0000"/>
              </a:solidFill>
            </a:endParaRPr>
          </a:p>
          <a:p>
            <a:pPr marL="633222" indent="-514350" fontAlgn="auto">
              <a:spcBef>
                <a:spcPts val="0"/>
              </a:spcBef>
              <a:spcAft>
                <a:spcPts val="0"/>
              </a:spcAft>
              <a:buClrTx/>
              <a:buFont typeface="Wingdings 2"/>
              <a:buNone/>
              <a:defRPr/>
            </a:pPr>
            <a:endParaRPr lang="en-US" sz="800" dirty="0"/>
          </a:p>
          <a:p>
            <a:pPr marL="633222" lvl="0" indent="-514350" fontAlgn="auto">
              <a:spcBef>
                <a:spcPts val="0"/>
              </a:spcBef>
              <a:spcAft>
                <a:spcPts val="0"/>
              </a:spcAft>
              <a:buClrTx/>
              <a:buNone/>
              <a:defRPr/>
            </a:pPr>
            <a:r>
              <a:rPr lang="en-US" sz="2400" b="1" dirty="0">
                <a:solidFill>
                  <a:srgbClr val="FF0000"/>
                </a:solidFill>
              </a:rPr>
              <a:t>1.Tim.4:16</a:t>
            </a:r>
            <a:r>
              <a:rPr lang="en-US" sz="2400" dirty="0">
                <a:solidFill>
                  <a:prstClr val="black"/>
                </a:solidFill>
              </a:rPr>
              <a:t> </a:t>
            </a:r>
            <a:r>
              <a:rPr lang="en-US" sz="2400" b="1" dirty="0">
                <a:solidFill>
                  <a:prstClr val="black"/>
                </a:solidFill>
              </a:rPr>
              <a:t>Take heed unto thyself, and unto the doctrine</a:t>
            </a:r>
            <a:r>
              <a:rPr lang="en-US" sz="2400" dirty="0">
                <a:solidFill>
                  <a:prstClr val="black"/>
                </a:solidFill>
              </a:rPr>
              <a:t>; continue in them: </a:t>
            </a:r>
            <a:r>
              <a:rPr lang="en-US" sz="2400" u="sng" dirty="0">
                <a:solidFill>
                  <a:prstClr val="black"/>
                </a:solidFill>
              </a:rPr>
              <a:t>for in doing this thou shalt both save thyself, and them that hear thee</a:t>
            </a:r>
            <a:r>
              <a:rPr lang="en-US" sz="2400" dirty="0" smtClean="0">
                <a:solidFill>
                  <a:prstClr val="black"/>
                </a:solidFill>
              </a:rPr>
              <a:t>.</a:t>
            </a:r>
            <a:r>
              <a:rPr lang="en-US" sz="800" dirty="0" smtClean="0">
                <a:solidFill>
                  <a:prstClr val="black"/>
                </a:solidFill>
              </a:rPr>
              <a:t> </a:t>
            </a:r>
            <a:endParaRPr lang="en-US" sz="800" dirty="0">
              <a:solidFill>
                <a:srgbClr val="0070C0"/>
              </a:solidFill>
            </a:endParaRPr>
          </a:p>
          <a:p>
            <a:pPr marL="633222" indent="-514350" fontAlgn="auto">
              <a:spcBef>
                <a:spcPts val="0"/>
              </a:spcBef>
              <a:spcAft>
                <a:spcPts val="0"/>
              </a:spcAft>
              <a:buClrTx/>
              <a:buFont typeface="Wingdings 2"/>
              <a:buNone/>
              <a:defRPr/>
            </a:pPr>
            <a:endParaRPr lang="en-US" sz="2400" dirty="0" smtClean="0"/>
          </a:p>
        </p:txBody>
      </p:sp>
    </p:spTree>
    <p:extLst>
      <p:ext uri="{BB962C8B-B14F-4D97-AF65-F5344CB8AC3E}">
        <p14:creationId xmlns:p14="http://schemas.microsoft.com/office/powerpoint/2010/main" val="172295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Overview of the Unique Teachings of the Truth.</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92500" lnSpcReduction="10000"/>
          </a:bodyPr>
          <a:lstStyle/>
          <a:p>
            <a:pPr marL="633222" indent="-514350" fontAlgn="auto">
              <a:spcBef>
                <a:spcPts val="0"/>
              </a:spcBef>
              <a:spcAft>
                <a:spcPts val="0"/>
              </a:spcAft>
              <a:buClrTx/>
              <a:buFont typeface="Wingdings 2"/>
              <a:buNone/>
              <a:defRPr/>
            </a:pPr>
            <a:r>
              <a:rPr lang="en-US" sz="2600" dirty="0" smtClean="0">
                <a:solidFill>
                  <a:srgbClr val="0070C0"/>
                </a:solidFill>
              </a:rPr>
              <a:t>God’s purpose was plainly declared in the beginning, and spoken of in symbol and plain words throughout the scriptures.</a:t>
            </a:r>
          </a:p>
          <a:p>
            <a:pPr marL="633222" indent="-514350" fontAlgn="auto">
              <a:spcBef>
                <a:spcPts val="0"/>
              </a:spcBef>
              <a:spcAft>
                <a:spcPts val="0"/>
              </a:spcAft>
              <a:buClrTx/>
              <a:buFont typeface="Wingdings 2"/>
              <a:buNone/>
              <a:defRPr/>
            </a:pPr>
            <a:r>
              <a:rPr lang="en-US" sz="2600" dirty="0" smtClean="0">
                <a:solidFill>
                  <a:srgbClr val="0070C0"/>
                </a:solidFill>
              </a:rPr>
              <a:t>To attain that purpose, God has revealed things concerning Himself and His way for us to understand and believe.</a:t>
            </a:r>
          </a:p>
          <a:p>
            <a:pPr marL="633222" indent="-514350" fontAlgn="auto">
              <a:spcBef>
                <a:spcPts val="0"/>
              </a:spcBef>
              <a:spcAft>
                <a:spcPts val="0"/>
              </a:spcAft>
              <a:buClrTx/>
              <a:buFont typeface="Wingdings 2"/>
              <a:buNone/>
              <a:defRPr/>
            </a:pPr>
            <a:endParaRPr lang="en-US" sz="1000" dirty="0" smtClean="0">
              <a:solidFill>
                <a:srgbClr val="0070C0"/>
              </a:solidFill>
            </a:endParaRPr>
          </a:p>
          <a:p>
            <a:pPr marL="633222" indent="-514350" fontAlgn="auto">
              <a:spcBef>
                <a:spcPts val="0"/>
              </a:spcBef>
              <a:spcAft>
                <a:spcPts val="0"/>
              </a:spcAft>
              <a:buClrTx/>
              <a:buFont typeface="Wingdings 2"/>
              <a:buNone/>
              <a:defRPr/>
            </a:pPr>
            <a:r>
              <a:rPr lang="en-US" sz="2800" b="1" dirty="0" smtClean="0">
                <a:solidFill>
                  <a:srgbClr val="0070C0"/>
                </a:solidFill>
              </a:rPr>
              <a:t>These core beliefs are transformational in themselves</a:t>
            </a:r>
            <a:r>
              <a:rPr lang="en-US" sz="2800" dirty="0" smtClean="0">
                <a:solidFill>
                  <a:srgbClr val="0070C0"/>
                </a:solidFill>
              </a:rPr>
              <a:t>, and to manifest them is to show faith in God. This pleases Him.</a:t>
            </a:r>
          </a:p>
          <a:p>
            <a:pPr marL="633222" indent="-514350" fontAlgn="auto">
              <a:spcBef>
                <a:spcPts val="0"/>
              </a:spcBef>
              <a:spcAft>
                <a:spcPts val="0"/>
              </a:spcAft>
              <a:buClrTx/>
              <a:buFont typeface="Wingdings 2"/>
              <a:buNone/>
              <a:defRPr/>
            </a:pPr>
            <a:r>
              <a:rPr lang="en-US" sz="2600" dirty="0" smtClean="0">
                <a:solidFill>
                  <a:srgbClr val="0070C0"/>
                </a:solidFill>
              </a:rPr>
              <a:t>It is by allowing God’s testimony, (i.e. the testimony of God’s spirit), to fill us and direct us that enables God to work in us.</a:t>
            </a:r>
          </a:p>
          <a:p>
            <a:pPr marL="633222" indent="-514350" fontAlgn="auto">
              <a:spcBef>
                <a:spcPts val="0"/>
              </a:spcBef>
              <a:spcAft>
                <a:spcPts val="0"/>
              </a:spcAft>
              <a:buClrTx/>
              <a:buFont typeface="Wingdings 2"/>
              <a:buNone/>
              <a:defRPr/>
            </a:pPr>
            <a:endParaRPr lang="en-US" sz="1000" dirty="0">
              <a:solidFill>
                <a:srgbClr val="0070C0"/>
              </a:solidFill>
            </a:endParaRPr>
          </a:p>
          <a:p>
            <a:pPr marL="633222" indent="-514350" fontAlgn="auto">
              <a:spcBef>
                <a:spcPts val="0"/>
              </a:spcBef>
              <a:spcAft>
                <a:spcPts val="0"/>
              </a:spcAft>
              <a:buClrTx/>
              <a:buFont typeface="Wingdings 2"/>
              <a:buNone/>
              <a:defRPr/>
            </a:pPr>
            <a:r>
              <a:rPr lang="en-US" sz="2600" dirty="0" smtClean="0">
                <a:solidFill>
                  <a:srgbClr val="0070C0"/>
                </a:solidFill>
              </a:rPr>
              <a:t>If we remain true to this calling, God will complete his purpose in us, and at the appointed time we shall share in His Divine nature, in a reformed and perfected world.</a:t>
            </a:r>
            <a:endParaRPr lang="en-US" sz="2600" dirty="0" smtClean="0"/>
          </a:p>
          <a:p>
            <a:pPr marL="633222" indent="-514350" fontAlgn="auto">
              <a:spcBef>
                <a:spcPts val="0"/>
              </a:spcBef>
              <a:spcAft>
                <a:spcPts val="0"/>
              </a:spcAft>
              <a:buClrTx/>
              <a:buFont typeface="Wingdings 2"/>
              <a:buNone/>
              <a:defRPr/>
            </a:pPr>
            <a:endParaRPr lang="en-US" sz="400" dirty="0" smtClean="0"/>
          </a:p>
          <a:p>
            <a:pPr marL="633222" indent="-514350" fontAlgn="auto">
              <a:spcBef>
                <a:spcPts val="0"/>
              </a:spcBef>
              <a:spcAft>
                <a:spcPts val="0"/>
              </a:spcAft>
              <a:buClrTx/>
              <a:buFont typeface="Wingdings 2"/>
              <a:buNone/>
              <a:defRPr/>
            </a:pPr>
            <a:r>
              <a:rPr lang="en-US" sz="2600" dirty="0" smtClean="0">
                <a:solidFill>
                  <a:srgbClr val="0070C0"/>
                </a:solidFill>
              </a:rPr>
              <a:t>Peter says that the path to a full and fruitful life is via spiritual growth, by .. </a:t>
            </a:r>
            <a:r>
              <a:rPr lang="en-US" sz="2600" dirty="0" smtClean="0"/>
              <a:t>“Add to your faith virtue, … knowledge,… temperance, … patience, … godliness, … brotherly kindness, … love. </a:t>
            </a:r>
            <a:r>
              <a:rPr lang="en-US" sz="2600" dirty="0">
                <a:solidFill>
                  <a:prstClr val="black"/>
                </a:solidFill>
              </a:rPr>
              <a:t>(</a:t>
            </a:r>
            <a:r>
              <a:rPr lang="en-US" sz="2600" dirty="0" smtClean="0">
                <a:solidFill>
                  <a:srgbClr val="FF0000"/>
                </a:solidFill>
              </a:rPr>
              <a:t>2.Pet.1:4-11</a:t>
            </a:r>
            <a:r>
              <a:rPr lang="en-US" sz="2600" dirty="0" smtClean="0">
                <a:solidFill>
                  <a:prstClr val="black"/>
                </a:solidFill>
              </a:rPr>
              <a:t>).</a:t>
            </a:r>
            <a:endParaRPr lang="en-US" sz="2600" dirty="0" smtClean="0"/>
          </a:p>
          <a:p>
            <a:pPr marL="633222" indent="-514350" fontAlgn="auto">
              <a:spcBef>
                <a:spcPts val="0"/>
              </a:spcBef>
              <a:spcAft>
                <a:spcPts val="0"/>
              </a:spcAft>
              <a:buClrTx/>
              <a:buFont typeface="Wingdings 2"/>
              <a:buNone/>
              <a:defRPr/>
            </a:pPr>
            <a:endParaRPr lang="en-US" sz="1200" dirty="0" smtClean="0"/>
          </a:p>
        </p:txBody>
      </p:sp>
    </p:spTree>
    <p:extLst>
      <p:ext uri="{BB962C8B-B14F-4D97-AF65-F5344CB8AC3E}">
        <p14:creationId xmlns:p14="http://schemas.microsoft.com/office/powerpoint/2010/main" val="2308403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sz="4800" dirty="0">
                <a:solidFill>
                  <a:srgbClr val="FFC000"/>
                </a:solidFill>
              </a:rPr>
              <a:t>Summary – Study 5 </a:t>
            </a:r>
            <a:endParaRPr lang="en-US" dirty="0">
              <a:solidFill>
                <a:srgbClr val="FF0000"/>
              </a:solidFill>
            </a:endParaRPr>
          </a:p>
        </p:txBody>
      </p:sp>
      <p:sp>
        <p:nvSpPr>
          <p:cNvPr id="3" name="Content Placeholder 2"/>
          <p:cNvSpPr>
            <a:spLocks noGrp="1"/>
          </p:cNvSpPr>
          <p:nvPr>
            <p:ph idx="1"/>
          </p:nvPr>
        </p:nvSpPr>
        <p:spPr>
          <a:xfrm>
            <a:off x="0" y="1484785"/>
            <a:ext cx="9144000" cy="5373216"/>
          </a:xfrm>
        </p:spPr>
        <p:txBody>
          <a:bodyPr rtlCol="0">
            <a:normAutofit fontScale="77500" lnSpcReduction="20000"/>
          </a:bodyPr>
          <a:lstStyle/>
          <a:p>
            <a:pPr marL="633222" indent="-514350" fontAlgn="auto">
              <a:spcBef>
                <a:spcPts val="0"/>
              </a:spcBef>
              <a:spcAft>
                <a:spcPts val="0"/>
              </a:spcAft>
              <a:buClrTx/>
              <a:buFont typeface="Wingdings 2"/>
              <a:buNone/>
              <a:defRPr/>
            </a:pPr>
            <a:r>
              <a:rPr lang="en-US" sz="3100" dirty="0" smtClean="0">
                <a:solidFill>
                  <a:srgbClr val="0070C0"/>
                </a:solidFill>
              </a:rPr>
              <a:t>God is and always has been seeking to dwell in and with his people. </a:t>
            </a:r>
          </a:p>
          <a:p>
            <a:pPr marL="633222" indent="-514350" fontAlgn="auto">
              <a:spcBef>
                <a:spcPts val="0"/>
              </a:spcBef>
              <a:spcAft>
                <a:spcPts val="0"/>
              </a:spcAft>
              <a:buClrTx/>
              <a:buFont typeface="Wingdings 2"/>
              <a:buNone/>
              <a:defRPr/>
            </a:pPr>
            <a:endParaRPr lang="en-US" sz="1000" b="1" dirty="0" smtClean="0">
              <a:solidFill>
                <a:srgbClr val="0070C0"/>
              </a:solidFill>
            </a:endParaRPr>
          </a:p>
          <a:p>
            <a:pPr marL="633222" indent="-514350" fontAlgn="auto">
              <a:spcBef>
                <a:spcPts val="0"/>
              </a:spcBef>
              <a:spcAft>
                <a:spcPts val="0"/>
              </a:spcAft>
              <a:buClrTx/>
              <a:buFont typeface="Wingdings 2"/>
              <a:buNone/>
              <a:defRPr/>
            </a:pPr>
            <a:r>
              <a:rPr lang="en-US" sz="3100" b="1" dirty="0" smtClean="0">
                <a:solidFill>
                  <a:srgbClr val="0070C0"/>
                </a:solidFill>
              </a:rPr>
              <a:t>Today</a:t>
            </a:r>
            <a:r>
              <a:rPr lang="en-US" sz="3100" dirty="0" smtClean="0">
                <a:solidFill>
                  <a:srgbClr val="0070C0"/>
                </a:solidFill>
              </a:rPr>
              <a:t>, this is to be a reality, and it is powered by our understanding and faith. We are called upon to thereby ‘walk with God’, just as Enoch and Noah did in their day (</a:t>
            </a:r>
            <a:r>
              <a:rPr lang="en-US" sz="2600" dirty="0" smtClean="0">
                <a:solidFill>
                  <a:srgbClr val="FF0000"/>
                </a:solidFill>
              </a:rPr>
              <a:t>Gen.5:29, 6:4 &amp; Heb.11:5, 11:7</a:t>
            </a:r>
            <a:r>
              <a:rPr lang="en-US" sz="3100" dirty="0" smtClean="0">
                <a:solidFill>
                  <a:srgbClr val="0070C0"/>
                </a:solidFill>
              </a:rPr>
              <a:t>). </a:t>
            </a:r>
          </a:p>
          <a:p>
            <a:pPr marL="633222" indent="-514350" fontAlgn="auto">
              <a:spcBef>
                <a:spcPts val="0"/>
              </a:spcBef>
              <a:spcAft>
                <a:spcPts val="0"/>
              </a:spcAft>
              <a:buClrTx/>
              <a:buFont typeface="Wingdings 2"/>
              <a:buNone/>
              <a:defRPr/>
            </a:pPr>
            <a:endParaRPr lang="en-US" sz="1100" b="1" dirty="0" smtClean="0">
              <a:solidFill>
                <a:srgbClr val="0070C0"/>
              </a:solidFill>
            </a:endParaRPr>
          </a:p>
          <a:p>
            <a:pPr marL="633222" indent="-514350" fontAlgn="auto">
              <a:spcBef>
                <a:spcPts val="0"/>
              </a:spcBef>
              <a:spcAft>
                <a:spcPts val="0"/>
              </a:spcAft>
              <a:buClrTx/>
              <a:buFont typeface="Wingdings 2"/>
              <a:buNone/>
              <a:defRPr/>
            </a:pPr>
            <a:r>
              <a:rPr lang="en-US" sz="3100" b="1" dirty="0" smtClean="0">
                <a:solidFill>
                  <a:srgbClr val="0070C0"/>
                </a:solidFill>
              </a:rPr>
              <a:t>In the future</a:t>
            </a:r>
            <a:r>
              <a:rPr lang="en-US" sz="3100" dirty="0" smtClean="0">
                <a:solidFill>
                  <a:srgbClr val="0070C0"/>
                </a:solidFill>
              </a:rPr>
              <a:t>, when Christ’s work is complete, we will be one with God </a:t>
            </a:r>
            <a:r>
              <a:rPr lang="en-US" sz="3100" b="1" dirty="0" smtClean="0">
                <a:solidFill>
                  <a:srgbClr val="0070C0"/>
                </a:solidFill>
              </a:rPr>
              <a:t>in both mind and body </a:t>
            </a:r>
            <a:r>
              <a:rPr lang="en-US" sz="3100" dirty="0" smtClean="0">
                <a:solidFill>
                  <a:srgbClr val="0070C0"/>
                </a:solidFill>
              </a:rPr>
              <a:t>– thus completing God’s original purpose.</a:t>
            </a:r>
            <a:endParaRPr lang="en-US" sz="3100" dirty="0">
              <a:solidFill>
                <a:srgbClr val="0070C0"/>
              </a:solidFill>
            </a:endParaRPr>
          </a:p>
          <a:p>
            <a:pPr marL="633222" indent="-514350" fontAlgn="auto">
              <a:spcBef>
                <a:spcPts val="0"/>
              </a:spcBef>
              <a:spcAft>
                <a:spcPts val="0"/>
              </a:spcAft>
              <a:buClrTx/>
              <a:buFont typeface="Wingdings 2"/>
              <a:buNone/>
              <a:defRPr/>
            </a:pPr>
            <a:endParaRPr lang="en-US" sz="1100" b="1" dirty="0" smtClean="0">
              <a:solidFill>
                <a:srgbClr val="C00000"/>
              </a:solidFill>
            </a:endParaRPr>
          </a:p>
          <a:p>
            <a:pPr marL="633222" indent="-514350" fontAlgn="auto">
              <a:spcBef>
                <a:spcPts val="0"/>
              </a:spcBef>
              <a:spcAft>
                <a:spcPts val="0"/>
              </a:spcAft>
              <a:buClrTx/>
              <a:buFont typeface="Wingdings 2"/>
              <a:buNone/>
              <a:defRPr/>
            </a:pPr>
            <a:r>
              <a:rPr lang="en-US" sz="3100" b="1" dirty="0" smtClean="0">
                <a:solidFill>
                  <a:srgbClr val="C00000"/>
                </a:solidFill>
              </a:rPr>
              <a:t>Rev.21:3</a:t>
            </a:r>
            <a:r>
              <a:rPr lang="en-US" sz="3100" dirty="0" smtClean="0"/>
              <a:t> And </a:t>
            </a:r>
            <a:r>
              <a:rPr lang="en-US" sz="3100" dirty="0"/>
              <a:t>I heard a great voice out of heaven saying, Behold</a:t>
            </a:r>
            <a:r>
              <a:rPr lang="en-US" sz="3100" dirty="0">
                <a:solidFill>
                  <a:srgbClr val="0070C0"/>
                </a:solidFill>
              </a:rPr>
              <a:t>, </a:t>
            </a:r>
            <a:r>
              <a:rPr lang="en-US" sz="3100" b="1" dirty="0">
                <a:solidFill>
                  <a:srgbClr val="0070C0"/>
                </a:solidFill>
              </a:rPr>
              <a:t>the tabernacle of God </a:t>
            </a:r>
            <a:r>
              <a:rPr lang="en-US" sz="3100" b="1" dirty="0" smtClean="0">
                <a:solidFill>
                  <a:srgbClr val="0070C0"/>
                </a:solidFill>
              </a:rPr>
              <a:t>is </a:t>
            </a:r>
            <a:r>
              <a:rPr lang="en-US" sz="3100" b="1" dirty="0">
                <a:solidFill>
                  <a:srgbClr val="0070C0"/>
                </a:solidFill>
              </a:rPr>
              <a:t>with men, and he will dwell with them</a:t>
            </a:r>
            <a:r>
              <a:rPr lang="en-US" sz="3100" dirty="0"/>
              <a:t>, and they shall be his people, </a:t>
            </a:r>
            <a:r>
              <a:rPr lang="en-US" sz="3100" b="1" dirty="0">
                <a:solidFill>
                  <a:srgbClr val="0070C0"/>
                </a:solidFill>
              </a:rPr>
              <a:t>and God himself shall be with them</a:t>
            </a:r>
            <a:r>
              <a:rPr lang="en-US" sz="3100" dirty="0"/>
              <a:t>, </a:t>
            </a:r>
            <a:r>
              <a:rPr lang="en-US" sz="3100" dirty="0" smtClean="0"/>
              <a:t>and be </a:t>
            </a:r>
            <a:r>
              <a:rPr lang="en-US" sz="3100" dirty="0"/>
              <a:t>their God</a:t>
            </a:r>
            <a:r>
              <a:rPr lang="en-US" sz="3100" dirty="0" smtClean="0"/>
              <a:t>.</a:t>
            </a:r>
          </a:p>
          <a:p>
            <a:pPr marL="633222" indent="-514350" fontAlgn="auto">
              <a:spcBef>
                <a:spcPts val="0"/>
              </a:spcBef>
              <a:spcAft>
                <a:spcPts val="0"/>
              </a:spcAft>
              <a:buClrTx/>
              <a:buFont typeface="Wingdings 2"/>
              <a:buNone/>
              <a:defRPr/>
            </a:pPr>
            <a:endParaRPr lang="en-US" sz="1000" dirty="0"/>
          </a:p>
          <a:p>
            <a:pPr marL="633222" indent="-514350" fontAlgn="auto">
              <a:spcBef>
                <a:spcPts val="0"/>
              </a:spcBef>
              <a:spcAft>
                <a:spcPts val="0"/>
              </a:spcAft>
              <a:buClrTx/>
              <a:buFont typeface="Wingdings 2"/>
              <a:buNone/>
              <a:defRPr/>
            </a:pPr>
            <a:r>
              <a:rPr lang="en-US" sz="3100" b="1" dirty="0" smtClean="0">
                <a:solidFill>
                  <a:srgbClr val="C00000"/>
                </a:solidFill>
              </a:rPr>
              <a:t>Rev.21:4</a:t>
            </a:r>
            <a:r>
              <a:rPr lang="en-US" sz="3100" dirty="0" smtClean="0"/>
              <a:t> And </a:t>
            </a:r>
            <a:r>
              <a:rPr lang="en-US" sz="3100" dirty="0"/>
              <a:t>God shall wipe away all tears from their eyes; and there shall be no more death, neither sorrow, nor crying, neither shall there be any more pain: for the former things are passed away. </a:t>
            </a:r>
            <a:r>
              <a:rPr lang="en-US" sz="3100" dirty="0" smtClean="0"/>
              <a:t>(also </a:t>
            </a:r>
            <a:r>
              <a:rPr lang="en-US" sz="3100" b="1" dirty="0" smtClean="0">
                <a:solidFill>
                  <a:srgbClr val="C00000"/>
                </a:solidFill>
              </a:rPr>
              <a:t>1.Cor.15:28)</a:t>
            </a:r>
          </a:p>
          <a:p>
            <a:pPr marL="633222" indent="-514350" fontAlgn="auto">
              <a:spcBef>
                <a:spcPts val="0"/>
              </a:spcBef>
              <a:spcAft>
                <a:spcPts val="0"/>
              </a:spcAft>
              <a:buClrTx/>
              <a:buFont typeface="Wingdings 2"/>
              <a:buNone/>
              <a:defRPr/>
            </a:pPr>
            <a:endParaRPr lang="en-US" sz="900" dirty="0" smtClean="0"/>
          </a:p>
          <a:p>
            <a:pPr marL="633222" indent="-514350" fontAlgn="auto">
              <a:spcBef>
                <a:spcPts val="0"/>
              </a:spcBef>
              <a:spcAft>
                <a:spcPts val="0"/>
              </a:spcAft>
              <a:buClrTx/>
              <a:buFont typeface="Wingdings 2"/>
              <a:buNone/>
              <a:defRPr/>
            </a:pPr>
            <a:endParaRPr lang="en-US" sz="900" dirty="0"/>
          </a:p>
          <a:p>
            <a:pPr marL="633222" indent="-514350" fontAlgn="auto">
              <a:spcBef>
                <a:spcPts val="0"/>
              </a:spcBef>
              <a:spcAft>
                <a:spcPts val="0"/>
              </a:spcAft>
              <a:buClrTx/>
              <a:buFont typeface="Wingdings 2"/>
              <a:buNone/>
              <a:defRPr/>
            </a:pPr>
            <a:endParaRPr lang="en-US" sz="900" dirty="0" smtClean="0"/>
          </a:p>
          <a:p>
            <a:pPr marL="633222" indent="-514350" fontAlgn="auto">
              <a:spcBef>
                <a:spcPts val="0"/>
              </a:spcBef>
              <a:spcAft>
                <a:spcPts val="0"/>
              </a:spcAft>
              <a:buClrTx/>
              <a:buFont typeface="Wingdings 2"/>
              <a:buNone/>
              <a:defRPr/>
            </a:pPr>
            <a:r>
              <a:rPr lang="en-US" sz="3100" b="1" dirty="0" smtClean="0"/>
              <a:t>The Question for us is – Will we be a part of it ?</a:t>
            </a:r>
            <a:endParaRPr lang="en-US" sz="3100" b="1" dirty="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9160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fontScale="90000"/>
          </a:bodyPr>
          <a:lstStyle/>
          <a:p>
            <a:pPr fontAlgn="auto">
              <a:spcAft>
                <a:spcPts val="0"/>
              </a:spcAft>
              <a:defRPr/>
            </a:pPr>
            <a:r>
              <a:rPr lang="en-US" dirty="0" smtClean="0">
                <a:solidFill>
                  <a:schemeClr val="accent1">
                    <a:satMod val="150000"/>
                  </a:schemeClr>
                </a:solidFill>
              </a:rPr>
              <a:t>Consider the Singular Objective of Paul’s </a:t>
            </a:r>
            <a:r>
              <a:rPr lang="en-US" dirty="0" err="1" smtClean="0">
                <a:solidFill>
                  <a:schemeClr val="accent1">
                    <a:satMod val="150000"/>
                  </a:schemeClr>
                </a:solidFill>
              </a:rPr>
              <a:t>labour</a:t>
            </a:r>
            <a:r>
              <a:rPr lang="en-US" dirty="0" smtClean="0">
                <a:solidFill>
                  <a:schemeClr val="accent1">
                    <a:satMod val="150000"/>
                  </a:schemeClr>
                </a:solidFill>
              </a:rPr>
              <a:t>?</a:t>
            </a:r>
            <a:endParaRPr lang="en-US" dirty="0">
              <a:solidFill>
                <a:srgbClr val="FF0000"/>
              </a:solidFill>
            </a:endParaRPr>
          </a:p>
        </p:txBody>
      </p:sp>
      <p:sp>
        <p:nvSpPr>
          <p:cNvPr id="3" name="Content Placeholder 2"/>
          <p:cNvSpPr>
            <a:spLocks noGrp="1"/>
          </p:cNvSpPr>
          <p:nvPr>
            <p:ph idx="1"/>
          </p:nvPr>
        </p:nvSpPr>
        <p:spPr>
          <a:xfrm>
            <a:off x="0" y="1571625"/>
            <a:ext cx="9144000" cy="5286375"/>
          </a:xfrm>
        </p:spPr>
        <p:txBody>
          <a:bodyPr rtlCol="0">
            <a:normAutofit/>
          </a:bodyPr>
          <a:lstStyle/>
          <a:p>
            <a:pPr marL="633222" indent="-514350" fontAlgn="auto">
              <a:spcBef>
                <a:spcPts val="0"/>
              </a:spcBef>
              <a:spcAft>
                <a:spcPts val="0"/>
              </a:spcAft>
              <a:buClrTx/>
              <a:buFont typeface="Wingdings 2"/>
              <a:buNone/>
              <a:defRPr/>
            </a:pPr>
            <a:r>
              <a:rPr lang="en-US" sz="2800" b="1" dirty="0" smtClean="0">
                <a:solidFill>
                  <a:srgbClr val="FF0000"/>
                </a:solidFill>
              </a:rPr>
              <a:t>Col.1:27</a:t>
            </a:r>
            <a:r>
              <a:rPr lang="en-US" sz="2800" dirty="0" smtClean="0"/>
              <a:t> </a:t>
            </a:r>
            <a:r>
              <a:rPr lang="en-US" sz="2800" u="sng" dirty="0" smtClean="0"/>
              <a:t>To </a:t>
            </a:r>
            <a:r>
              <a:rPr lang="en-US" sz="2800" u="sng" dirty="0"/>
              <a:t>whom God would make known what </a:t>
            </a:r>
            <a:r>
              <a:rPr lang="en-US" sz="2800" u="sng" dirty="0" smtClean="0"/>
              <a:t>is </a:t>
            </a:r>
            <a:r>
              <a:rPr lang="en-US" sz="2800" u="sng" dirty="0"/>
              <a:t>the riches of the glory of </a:t>
            </a:r>
            <a:r>
              <a:rPr lang="en-US" sz="2800" b="1" u="sng" dirty="0"/>
              <a:t>this mystery among the Gentiles</a:t>
            </a:r>
            <a:r>
              <a:rPr lang="en-US" sz="2800" dirty="0"/>
              <a:t>; </a:t>
            </a:r>
            <a:r>
              <a:rPr lang="en-US" sz="2800" b="1" u="sng" dirty="0">
                <a:solidFill>
                  <a:srgbClr val="0070C0"/>
                </a:solidFill>
              </a:rPr>
              <a:t>which is Christ in you</a:t>
            </a:r>
            <a:r>
              <a:rPr lang="en-US" sz="2800" b="1" u="sng" dirty="0"/>
              <a:t>, the hope of </a:t>
            </a:r>
            <a:r>
              <a:rPr lang="en-US" sz="2800" b="1" u="sng" dirty="0" smtClean="0"/>
              <a:t>glory</a:t>
            </a:r>
            <a:r>
              <a:rPr lang="en-US" sz="2800" dirty="0" smtClean="0"/>
              <a:t>: </a:t>
            </a:r>
          </a:p>
          <a:p>
            <a:pPr marL="633222" indent="-514350" fontAlgn="auto">
              <a:spcBef>
                <a:spcPts val="0"/>
              </a:spcBef>
              <a:spcAft>
                <a:spcPts val="0"/>
              </a:spcAft>
              <a:buClrTx/>
              <a:buFont typeface="Wingdings 2"/>
              <a:buNone/>
              <a:defRPr/>
            </a:pPr>
            <a:r>
              <a:rPr lang="en-US" sz="2000" dirty="0" smtClean="0"/>
              <a:t>Whom </a:t>
            </a:r>
            <a:r>
              <a:rPr lang="en-US" sz="2000" dirty="0"/>
              <a:t>we preach, warning </a:t>
            </a:r>
            <a:r>
              <a:rPr lang="en-US" sz="2000" b="1" dirty="0"/>
              <a:t>every man</a:t>
            </a:r>
            <a:r>
              <a:rPr lang="en-US" sz="2000" dirty="0"/>
              <a:t>, and teaching </a:t>
            </a:r>
            <a:r>
              <a:rPr lang="en-US" sz="2000" b="1" dirty="0"/>
              <a:t>every man</a:t>
            </a:r>
            <a:r>
              <a:rPr lang="en-US" sz="2000" dirty="0"/>
              <a:t> in all wisdom; </a:t>
            </a:r>
            <a:r>
              <a:rPr lang="en-US" sz="2000" u="sng" dirty="0"/>
              <a:t>that we may present </a:t>
            </a:r>
            <a:r>
              <a:rPr lang="en-US" sz="2000" b="1" u="sng" dirty="0"/>
              <a:t>every man </a:t>
            </a:r>
            <a:r>
              <a:rPr lang="en-US" sz="2000" u="sng" dirty="0" smtClean="0"/>
              <a:t>perfect (mature-complete) </a:t>
            </a:r>
            <a:r>
              <a:rPr lang="en-US" sz="2000" u="sng" dirty="0"/>
              <a:t>in Christ Jesus</a:t>
            </a:r>
            <a:r>
              <a:rPr lang="en-US" sz="2000" dirty="0"/>
              <a:t>: </a:t>
            </a:r>
            <a:endParaRPr lang="en-US" sz="2000" dirty="0" smtClean="0"/>
          </a:p>
          <a:p>
            <a:pPr marL="633222" indent="-514350" fontAlgn="auto">
              <a:spcBef>
                <a:spcPts val="0"/>
              </a:spcBef>
              <a:spcAft>
                <a:spcPts val="0"/>
              </a:spcAft>
              <a:buClrTx/>
              <a:buFont typeface="Wingdings 2"/>
              <a:buNone/>
              <a:defRPr/>
            </a:pPr>
            <a:r>
              <a:rPr lang="en-US" sz="2000" dirty="0"/>
              <a:t> Whereunto I also </a:t>
            </a:r>
            <a:r>
              <a:rPr lang="en-US" sz="2000" dirty="0" err="1"/>
              <a:t>labour</a:t>
            </a:r>
            <a:r>
              <a:rPr lang="en-US" sz="2000" dirty="0"/>
              <a:t>, striving according to his working, which worketh in me mightily. </a:t>
            </a:r>
            <a:endParaRPr lang="en-US" sz="2000" dirty="0" smtClean="0"/>
          </a:p>
          <a:p>
            <a:pPr marL="633222" indent="-514350" fontAlgn="auto">
              <a:spcBef>
                <a:spcPts val="0"/>
              </a:spcBef>
              <a:spcAft>
                <a:spcPts val="0"/>
              </a:spcAft>
              <a:buClrTx/>
              <a:buFont typeface="Wingdings 2"/>
              <a:buNone/>
              <a:defRPr/>
            </a:pPr>
            <a:endParaRPr lang="en-US" sz="2000" dirty="0"/>
          </a:p>
          <a:p>
            <a:pPr marL="633222" indent="-514350" fontAlgn="auto">
              <a:spcBef>
                <a:spcPts val="0"/>
              </a:spcBef>
              <a:spcAft>
                <a:spcPts val="0"/>
              </a:spcAft>
              <a:buClrTx/>
              <a:buFont typeface="Wingdings 2"/>
              <a:buNone/>
              <a:defRPr/>
            </a:pPr>
            <a:r>
              <a:rPr lang="en-US" sz="2800" b="1" dirty="0" smtClean="0">
                <a:solidFill>
                  <a:srgbClr val="FF0000"/>
                </a:solidFill>
              </a:rPr>
              <a:t>2.Pet.1:4</a:t>
            </a:r>
            <a:r>
              <a:rPr lang="en-US" sz="2800" dirty="0" smtClean="0"/>
              <a:t> Whereby </a:t>
            </a:r>
            <a:r>
              <a:rPr lang="en-US" sz="2800" u="sng" dirty="0"/>
              <a:t>are given unto us exceeding great and precious promises</a:t>
            </a:r>
            <a:r>
              <a:rPr lang="en-US" sz="2800" dirty="0"/>
              <a:t>: </a:t>
            </a:r>
            <a:r>
              <a:rPr lang="en-US" sz="2800" b="1" dirty="0">
                <a:solidFill>
                  <a:srgbClr val="0070C0"/>
                </a:solidFill>
              </a:rPr>
              <a:t>that by these ye might be partakers of the divine nature</a:t>
            </a:r>
            <a:r>
              <a:rPr lang="en-US" sz="2800" dirty="0"/>
              <a:t>, having escaped the corruption that is in the world through lust. </a:t>
            </a:r>
          </a:p>
          <a:p>
            <a:pPr marL="633222" indent="-514350" fontAlgn="auto">
              <a:spcBef>
                <a:spcPts val="0"/>
              </a:spcBef>
              <a:spcAft>
                <a:spcPts val="0"/>
              </a:spcAft>
              <a:buClrTx/>
              <a:buFont typeface="Wingdings 2"/>
              <a:buNone/>
              <a:defRPr/>
            </a:pPr>
            <a:endParaRPr lang="en-US" sz="2800" dirty="0"/>
          </a:p>
        </p:txBody>
      </p:sp>
    </p:spTree>
    <p:extLst>
      <p:ext uri="{BB962C8B-B14F-4D97-AF65-F5344CB8AC3E}">
        <p14:creationId xmlns:p14="http://schemas.microsoft.com/office/powerpoint/2010/main" val="34314241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Have Faith in God – The Power of God.</a:t>
            </a:r>
            <a:endParaRPr lang="en-US" dirty="0">
              <a:solidFill>
                <a:srgbClr val="FF0000"/>
              </a:solidFill>
            </a:endParaRPr>
          </a:p>
        </p:txBody>
      </p:sp>
      <p:sp>
        <p:nvSpPr>
          <p:cNvPr id="3" name="Content Placeholder 2"/>
          <p:cNvSpPr>
            <a:spLocks noGrp="1"/>
          </p:cNvSpPr>
          <p:nvPr>
            <p:ph idx="1"/>
          </p:nvPr>
        </p:nvSpPr>
        <p:spPr>
          <a:xfrm>
            <a:off x="0" y="1500479"/>
            <a:ext cx="6444208" cy="1648544"/>
          </a:xfrm>
        </p:spPr>
        <p:txBody>
          <a:bodyPr rtlCol="0">
            <a:normAutofit fontScale="92500" lnSpcReduction="10000"/>
          </a:bodyPr>
          <a:lstStyle/>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It is by faith that we can see and know God, and thereby walk with God. </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Without faith, it is impossible to please him.</a:t>
            </a:r>
          </a:p>
          <a:p>
            <a:pPr marL="633222" indent="-514350" fontAlgn="auto">
              <a:spcBef>
                <a:spcPts val="0"/>
              </a:spcBef>
              <a:spcAft>
                <a:spcPts val="0"/>
              </a:spcAft>
              <a:buClrTx/>
              <a:buFont typeface="Wingdings" panose="05000000000000000000" pitchFamily="2" charset="2"/>
              <a:buChar char="Ø"/>
              <a:defRPr/>
            </a:pPr>
            <a:r>
              <a:rPr lang="en-US" sz="2200" dirty="0" smtClean="0">
                <a:solidFill>
                  <a:srgbClr val="0070C0"/>
                </a:solidFill>
              </a:rPr>
              <a:t>Faith allow us to see and know God. </a:t>
            </a:r>
          </a:p>
          <a:p>
            <a:pPr marL="633222" indent="-514350" fontAlgn="auto">
              <a:spcBef>
                <a:spcPts val="0"/>
              </a:spcBef>
              <a:spcAft>
                <a:spcPts val="0"/>
              </a:spcAft>
              <a:buClrTx/>
              <a:buFont typeface="Wingdings" panose="05000000000000000000" pitchFamily="2" charset="2"/>
              <a:buChar char="Ø"/>
              <a:defRPr/>
            </a:pPr>
            <a:r>
              <a:rPr lang="en-US" sz="2400" b="1" u="sng" dirty="0" smtClean="0">
                <a:solidFill>
                  <a:srgbClr val="0070C0"/>
                </a:solidFill>
              </a:rPr>
              <a:t>Faith is the most powerful force available to us</a:t>
            </a:r>
            <a:r>
              <a:rPr lang="en-US" sz="2200" dirty="0" smtClean="0">
                <a:solidFill>
                  <a:srgbClr val="0070C0"/>
                </a:solidFill>
              </a:rPr>
              <a:t>.</a:t>
            </a:r>
          </a:p>
          <a:p>
            <a:pPr marL="633222" indent="-514350" fontAlgn="auto">
              <a:spcBef>
                <a:spcPts val="0"/>
              </a:spcBef>
              <a:spcAft>
                <a:spcPts val="0"/>
              </a:spcAft>
              <a:buClrTx/>
              <a:buFont typeface="Wingdings 2"/>
              <a:buNone/>
              <a:defRPr/>
            </a:pPr>
            <a:endParaRPr lang="en-US" sz="2400" b="1" dirty="0" smtClean="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7251" y="1500478"/>
            <a:ext cx="1276749" cy="191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File:Dalry Sycamore tree, Ayrshire.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6489" y="3403396"/>
            <a:ext cx="2113444" cy="15824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mages.wikia.com/galacticafanon/images/d/d0/Cylonia_Mountain.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6488" y="5109771"/>
            <a:ext cx="2113444" cy="15859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p:cNvSpPr txBox="1">
            <a:spLocks/>
          </p:cNvSpPr>
          <p:nvPr/>
        </p:nvSpPr>
        <p:spPr bwMode="auto">
          <a:xfrm>
            <a:off x="-1" y="3175825"/>
            <a:ext cx="6876257"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rtlCol="0" anchor="t" anchorCtr="0" compatLnSpc="1">
            <a:prstTxWarp prst="textNoShape">
              <a:avLst/>
            </a:prstTxWarp>
            <a:normAutofit lnSpcReduction="10000"/>
          </a:bodyPr>
          <a:lst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633222" indent="-514350" fontAlgn="auto">
              <a:spcBef>
                <a:spcPts val="0"/>
              </a:spcBef>
              <a:spcAft>
                <a:spcPts val="0"/>
              </a:spcAft>
              <a:buClrTx/>
              <a:buFont typeface="Wingdings 2"/>
              <a:buNone/>
              <a:defRPr/>
            </a:pPr>
            <a:r>
              <a:rPr lang="en-US" sz="2200" b="1" dirty="0" smtClean="0">
                <a:solidFill>
                  <a:srgbClr val="FF0000"/>
                </a:solidFill>
              </a:rPr>
              <a:t>Luke.17:5-6</a:t>
            </a:r>
            <a:r>
              <a:rPr lang="en-US" sz="2200" dirty="0" smtClean="0"/>
              <a:t> And the apostles said unto the Lord, </a:t>
            </a:r>
            <a:r>
              <a:rPr lang="en-US" sz="2200" b="1" dirty="0" smtClean="0"/>
              <a:t>Increase our faith</a:t>
            </a:r>
            <a:r>
              <a:rPr lang="en-US" sz="2200" dirty="0" smtClean="0"/>
              <a:t>. And the Lord said, </a:t>
            </a:r>
            <a:r>
              <a:rPr lang="en-US" sz="2200" b="1" dirty="0" smtClean="0"/>
              <a:t>If ye had faith as a grain of mustard seed</a:t>
            </a:r>
            <a:r>
              <a:rPr lang="en-US" sz="2200" dirty="0" smtClean="0"/>
              <a:t>, </a:t>
            </a:r>
            <a:r>
              <a:rPr lang="en-US" sz="2200" u="sng" dirty="0" smtClean="0"/>
              <a:t>ye might say unto this </a:t>
            </a:r>
            <a:r>
              <a:rPr lang="en-US" sz="2200" u="sng" dirty="0" err="1" smtClean="0"/>
              <a:t>sycamine</a:t>
            </a:r>
            <a:r>
              <a:rPr lang="en-US" sz="2200" u="sng" dirty="0" smtClean="0"/>
              <a:t> tree</a:t>
            </a:r>
            <a:r>
              <a:rPr lang="en-US" sz="2200" dirty="0" smtClean="0"/>
              <a:t>, </a:t>
            </a:r>
            <a:r>
              <a:rPr lang="en-US" sz="2200" u="sng" dirty="0" smtClean="0"/>
              <a:t>Be thou plucked up by the root, and be thou planted in the sea; and it should obey you</a:t>
            </a:r>
            <a:r>
              <a:rPr lang="en-US" sz="2200" dirty="0" smtClean="0"/>
              <a:t>. </a:t>
            </a:r>
          </a:p>
        </p:txBody>
      </p:sp>
      <p:sp>
        <p:nvSpPr>
          <p:cNvPr id="9" name="Content Placeholder 2"/>
          <p:cNvSpPr txBox="1">
            <a:spLocks/>
          </p:cNvSpPr>
          <p:nvPr/>
        </p:nvSpPr>
        <p:spPr bwMode="auto">
          <a:xfrm>
            <a:off x="-1" y="4745721"/>
            <a:ext cx="6791559" cy="2046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rtlCol="0" anchor="t" anchorCtr="0" compatLnSpc="1">
            <a:prstTxWarp prst="textNoShape">
              <a:avLst/>
            </a:prstTxWarp>
            <a:normAutofit lnSpcReduction="10000"/>
          </a:bodyPr>
          <a:lst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633222" indent="-514350" fontAlgn="auto">
              <a:spcBef>
                <a:spcPts val="0"/>
              </a:spcBef>
              <a:spcAft>
                <a:spcPts val="0"/>
              </a:spcAft>
              <a:buClrTx/>
              <a:buFont typeface="Wingdings 2" pitchFamily="18" charset="2"/>
              <a:buNone/>
              <a:defRPr/>
            </a:pPr>
            <a:r>
              <a:rPr lang="en-US" sz="2200" b="1" dirty="0" smtClean="0">
                <a:solidFill>
                  <a:srgbClr val="FF0000"/>
                </a:solidFill>
              </a:rPr>
              <a:t>Matt.17:20</a:t>
            </a:r>
            <a:r>
              <a:rPr lang="en-US" sz="2200" dirty="0" smtClean="0"/>
              <a:t> And Jesus said unto them, Because of your unbelief: for verily I say unto you, </a:t>
            </a:r>
            <a:r>
              <a:rPr lang="en-US" sz="2200" b="1" dirty="0" smtClean="0"/>
              <a:t>If ye have faith as a grain of mustard seed</a:t>
            </a:r>
            <a:r>
              <a:rPr lang="en-US" sz="2200" dirty="0" smtClean="0"/>
              <a:t>, </a:t>
            </a:r>
            <a:r>
              <a:rPr lang="en-US" sz="2200" u="sng" dirty="0" smtClean="0"/>
              <a:t>ye shall say unto this mountain, Remove hence to yonder place; and it shall remove; and nothing shall be impossible unto you</a:t>
            </a:r>
            <a:r>
              <a:rPr lang="en-US" sz="2200" dirty="0" smtClean="0"/>
              <a:t>.</a:t>
            </a:r>
            <a:endParaRPr lang="en-US" sz="2200" dirty="0"/>
          </a:p>
        </p:txBody>
      </p:sp>
    </p:spTree>
    <p:extLst>
      <p:ext uri="{BB962C8B-B14F-4D97-AF65-F5344CB8AC3E}">
        <p14:creationId xmlns:p14="http://schemas.microsoft.com/office/powerpoint/2010/main" val="3471794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500"/>
                                        <p:tgtEl>
                                          <p:spTgt spid="1026"/>
                                        </p:tgtEl>
                                      </p:cBhvr>
                                    </p:animEffect>
                                  </p:childTnLst>
                                </p:cTn>
                              </p:par>
                              <p:par>
                                <p:cTn id="25" presetID="10" presetClass="entr" presetSubtype="0" fill="hold" nodeType="with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nodeType="with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600" dirty="0" smtClean="0">
                <a:solidFill>
                  <a:srgbClr val="FFC000"/>
                </a:solidFill>
              </a:rPr>
              <a:t>The Conclusion of the matter.                         1/2</a:t>
            </a:r>
            <a:endParaRPr lang="en-US" sz="3600" dirty="0">
              <a:solidFill>
                <a:srgbClr val="FFC000"/>
              </a:solidFill>
            </a:endParaRPr>
          </a:p>
        </p:txBody>
      </p:sp>
      <p:sp>
        <p:nvSpPr>
          <p:cNvPr id="3" name="Content Placeholder 2"/>
          <p:cNvSpPr>
            <a:spLocks noGrp="1"/>
          </p:cNvSpPr>
          <p:nvPr>
            <p:ph idx="1"/>
          </p:nvPr>
        </p:nvSpPr>
        <p:spPr>
          <a:xfrm>
            <a:off x="0" y="1571625"/>
            <a:ext cx="9144000" cy="5286375"/>
          </a:xfrm>
        </p:spPr>
        <p:txBody>
          <a:bodyPr rtlCol="0">
            <a:normAutofit fontScale="77500" lnSpcReduction="20000"/>
          </a:bodyPr>
          <a:lstStyle/>
          <a:p>
            <a:pPr marL="438912" indent="-320040" fontAlgn="auto">
              <a:spcAft>
                <a:spcPts val="0"/>
              </a:spcAft>
              <a:buFont typeface="Wingdings 2"/>
              <a:buNone/>
              <a:defRPr/>
            </a:pPr>
            <a:r>
              <a:rPr lang="en-US" sz="3600" b="1" dirty="0" smtClean="0"/>
              <a:t>Let us review the three principle questions we posed.</a:t>
            </a:r>
          </a:p>
          <a:p>
            <a:pPr marL="438912" indent="-320040" fontAlgn="auto">
              <a:spcAft>
                <a:spcPts val="0"/>
              </a:spcAft>
              <a:buFont typeface="Wingdings 2"/>
              <a:buNone/>
              <a:defRPr/>
            </a:pPr>
            <a:endParaRPr lang="en-US" sz="1400" b="1" dirty="0" smtClean="0"/>
          </a:p>
          <a:p>
            <a:pPr marL="633222" indent="-514350" fontAlgn="auto">
              <a:spcAft>
                <a:spcPts val="0"/>
              </a:spcAft>
              <a:buClrTx/>
              <a:buFont typeface="Wingdings 2"/>
              <a:buNone/>
              <a:defRPr/>
            </a:pPr>
            <a:r>
              <a:rPr lang="en-US" sz="2800" b="1" dirty="0" smtClean="0">
                <a:solidFill>
                  <a:srgbClr val="0070C0"/>
                </a:solidFill>
              </a:rPr>
              <a:t>Q1. What is “the truth”?</a:t>
            </a:r>
          </a:p>
          <a:p>
            <a:pPr marL="633222" indent="-514350" fontAlgn="auto">
              <a:spcAft>
                <a:spcPts val="0"/>
              </a:spcAft>
              <a:buClrTx/>
              <a:buFont typeface="Wingdings 2"/>
              <a:buNone/>
              <a:defRPr/>
            </a:pPr>
            <a:r>
              <a:rPr lang="en-US" sz="2800" b="1" dirty="0" smtClean="0"/>
              <a:t>A1. The essence of the truth is found in our 5 core beliefs, which we take wholly from the revelation of God in the holy scriptures. We believe that many who claim to be Christian, have corrupted beliefs that nullify the word.</a:t>
            </a:r>
          </a:p>
          <a:p>
            <a:pPr marL="633222" indent="-514350" fontAlgn="auto">
              <a:spcAft>
                <a:spcPts val="0"/>
              </a:spcAft>
              <a:buClrTx/>
              <a:buFont typeface="Wingdings 2"/>
              <a:buNone/>
              <a:defRPr/>
            </a:pPr>
            <a:endParaRPr lang="en-US" sz="1400" b="1" dirty="0" smtClean="0"/>
          </a:p>
          <a:p>
            <a:pPr marL="633222" indent="-514350" fontAlgn="auto">
              <a:spcAft>
                <a:spcPts val="0"/>
              </a:spcAft>
              <a:buClrTx/>
              <a:buFont typeface="Wingdings 2"/>
              <a:buNone/>
              <a:defRPr/>
            </a:pPr>
            <a:r>
              <a:rPr lang="en-US" sz="2800" b="1" dirty="0" smtClean="0">
                <a:solidFill>
                  <a:srgbClr val="0070C0"/>
                </a:solidFill>
              </a:rPr>
              <a:t>Q2. Does it matter what we believe or do ?</a:t>
            </a:r>
          </a:p>
          <a:p>
            <a:pPr marL="633222" indent="-514350" fontAlgn="auto">
              <a:spcAft>
                <a:spcPts val="0"/>
              </a:spcAft>
              <a:buClrTx/>
              <a:buFont typeface="Wingdings 2"/>
              <a:buNone/>
              <a:defRPr/>
            </a:pPr>
            <a:r>
              <a:rPr lang="en-US" sz="2800" b="1" dirty="0" smtClean="0"/>
              <a:t>A2. Yes, it does matter, </a:t>
            </a:r>
            <a:r>
              <a:rPr lang="en-US" sz="2800" b="1" u="sng" dirty="0" smtClean="0"/>
              <a:t>as it will affect the sort of person we become</a:t>
            </a:r>
            <a:r>
              <a:rPr lang="en-US" sz="2800" b="1" dirty="0" smtClean="0"/>
              <a:t>, </a:t>
            </a:r>
            <a:r>
              <a:rPr lang="en-US" sz="2800" b="1" u="sng" dirty="0" smtClean="0"/>
              <a:t>and the type of life we live</a:t>
            </a:r>
            <a:r>
              <a:rPr lang="en-US" sz="2800" b="1" dirty="0" smtClean="0"/>
              <a:t>. God works in the lives of those who believe his truth, </a:t>
            </a:r>
            <a:r>
              <a:rPr lang="en-US" sz="2800" b="1" u="sng" dirty="0" smtClean="0"/>
              <a:t>as it is by the word of truth that he transforms us into the image of his son</a:t>
            </a:r>
            <a:r>
              <a:rPr lang="en-US" sz="2800" b="1" dirty="0" smtClean="0"/>
              <a:t>. </a:t>
            </a:r>
          </a:p>
          <a:p>
            <a:pPr marL="633222" indent="-514350" fontAlgn="auto">
              <a:spcAft>
                <a:spcPts val="0"/>
              </a:spcAft>
              <a:buClrTx/>
              <a:buFont typeface="Wingdings 2"/>
              <a:buNone/>
              <a:defRPr/>
            </a:pPr>
            <a:endParaRPr lang="en-US" sz="1400" b="1" dirty="0" smtClean="0"/>
          </a:p>
          <a:p>
            <a:pPr marL="633222" indent="-514350" fontAlgn="auto">
              <a:spcAft>
                <a:spcPts val="0"/>
              </a:spcAft>
              <a:buClrTx/>
              <a:buFont typeface="Wingdings 2"/>
              <a:buNone/>
              <a:defRPr/>
            </a:pPr>
            <a:r>
              <a:rPr lang="en-US" sz="2800" b="1" dirty="0" smtClean="0">
                <a:solidFill>
                  <a:srgbClr val="0070C0"/>
                </a:solidFill>
              </a:rPr>
              <a:t>Q3. How should “the truth” affect us ?</a:t>
            </a:r>
          </a:p>
          <a:p>
            <a:pPr marL="633222" indent="-514350" fontAlgn="auto">
              <a:spcAft>
                <a:spcPts val="0"/>
              </a:spcAft>
              <a:buClrTx/>
              <a:buFont typeface="Wingdings 2"/>
              <a:buNone/>
              <a:defRPr/>
            </a:pPr>
            <a:r>
              <a:rPr lang="en-US" sz="2800" b="1" dirty="0" smtClean="0"/>
              <a:t>A3. We should be transformed by the truths renewing influence, that we might know the </a:t>
            </a:r>
            <a:r>
              <a:rPr lang="en-US" sz="3400" b="1" u="sng" dirty="0" smtClean="0"/>
              <a:t>will and way of God by first hand experience</a:t>
            </a:r>
            <a:r>
              <a:rPr lang="en-US" sz="2800" b="1" dirty="0" smtClean="0"/>
              <a:t>. </a:t>
            </a:r>
          </a:p>
          <a:p>
            <a:pPr marL="633222" indent="-514350" fontAlgn="auto">
              <a:spcAft>
                <a:spcPts val="0"/>
              </a:spcAft>
              <a:buClrTx/>
              <a:buFont typeface="Wingdings 2"/>
              <a:buNone/>
              <a:defRPr/>
            </a:pPr>
            <a:r>
              <a:rPr lang="en-US" sz="2800" b="1" dirty="0" smtClean="0"/>
              <a:t>         We call this ‘God Manifestation’, or God’s character revealed in and through us. </a:t>
            </a:r>
            <a:r>
              <a:rPr lang="en-US" sz="2800" b="1" u="sng" dirty="0" smtClean="0"/>
              <a:t>Today it should be seen in our thinking and behavior</a:t>
            </a:r>
            <a:r>
              <a:rPr lang="en-US" sz="2800" b="1" dirty="0" smtClean="0"/>
              <a:t>, but in the future </a:t>
            </a:r>
            <a:r>
              <a:rPr lang="en-US" sz="2800" b="1" u="sng" dirty="0" smtClean="0"/>
              <a:t>God will make this a physical reality in us</a:t>
            </a:r>
            <a:r>
              <a:rPr lang="en-US" sz="2800" b="1" dirty="0"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lstStyle/>
          <a:p>
            <a:pPr fontAlgn="auto">
              <a:spcAft>
                <a:spcPts val="0"/>
              </a:spcAft>
              <a:defRPr/>
            </a:pPr>
            <a:r>
              <a:rPr lang="en-US" sz="3600" dirty="0" smtClean="0">
                <a:solidFill>
                  <a:srgbClr val="FFC000"/>
                </a:solidFill>
              </a:rPr>
              <a:t>The Conclusion of the matter.                         2/2 </a:t>
            </a:r>
            <a:endParaRPr lang="en-US" sz="3600" dirty="0">
              <a:solidFill>
                <a:srgbClr val="FFC000"/>
              </a:solidFill>
            </a:endParaRPr>
          </a:p>
        </p:txBody>
      </p:sp>
      <p:sp>
        <p:nvSpPr>
          <p:cNvPr id="3" name="Content Placeholder 2"/>
          <p:cNvSpPr>
            <a:spLocks noGrp="1"/>
          </p:cNvSpPr>
          <p:nvPr>
            <p:ph idx="1"/>
          </p:nvPr>
        </p:nvSpPr>
        <p:spPr>
          <a:xfrm>
            <a:off x="0" y="1542685"/>
            <a:ext cx="9144000" cy="5315315"/>
          </a:xfrm>
        </p:spPr>
        <p:txBody>
          <a:bodyPr rtlCol="0">
            <a:normAutofit fontScale="77500" lnSpcReduction="20000"/>
          </a:bodyPr>
          <a:lstStyle/>
          <a:p>
            <a:pPr marL="633222" indent="-514350" fontAlgn="auto">
              <a:spcAft>
                <a:spcPts val="0"/>
              </a:spcAft>
              <a:buClrTx/>
              <a:buFont typeface="Wingdings 2"/>
              <a:buNone/>
              <a:defRPr/>
            </a:pPr>
            <a:r>
              <a:rPr lang="en-US" sz="2800" b="1" dirty="0" smtClean="0"/>
              <a:t>God’s principle objective at creation was to make men &amp; women like himself – that is in thinking, speaking, behavior and nature. </a:t>
            </a:r>
          </a:p>
          <a:p>
            <a:pPr marL="633222" indent="-514350" fontAlgn="auto">
              <a:spcAft>
                <a:spcPts val="0"/>
              </a:spcAft>
              <a:buClrTx/>
              <a:buFont typeface="Wingdings 2"/>
              <a:buNone/>
              <a:defRPr/>
            </a:pPr>
            <a:endParaRPr lang="en-US" sz="1200" dirty="0" smtClean="0"/>
          </a:p>
          <a:p>
            <a:pPr marL="633222" indent="-514350" fontAlgn="auto">
              <a:spcAft>
                <a:spcPts val="0"/>
              </a:spcAft>
              <a:buClrTx/>
              <a:buFont typeface="Wingdings 2"/>
              <a:buNone/>
              <a:defRPr/>
            </a:pPr>
            <a:r>
              <a:rPr lang="en-US" sz="2800" dirty="0" smtClean="0"/>
              <a:t>It remains God’s singular objective today, as he continues to work in the lives of those who love  &amp; trust him, who believe his word. </a:t>
            </a:r>
          </a:p>
          <a:p>
            <a:pPr marL="633222" indent="-514350" fontAlgn="auto">
              <a:spcAft>
                <a:spcPts val="0"/>
              </a:spcAft>
              <a:buClrTx/>
              <a:buFont typeface="Wingdings 2"/>
              <a:buNone/>
              <a:defRPr/>
            </a:pPr>
            <a:r>
              <a:rPr lang="en-US" sz="2800" dirty="0" smtClean="0"/>
              <a:t>He is bringing them to salvation, by changing them to be like him. </a:t>
            </a:r>
          </a:p>
          <a:p>
            <a:pPr marL="633222" indent="-514350" fontAlgn="auto">
              <a:spcAft>
                <a:spcPts val="0"/>
              </a:spcAft>
              <a:buClrTx/>
              <a:buFont typeface="Wingdings 2"/>
              <a:buNone/>
              <a:defRPr/>
            </a:pPr>
            <a:r>
              <a:rPr lang="en-US" sz="2800" dirty="0" smtClean="0"/>
              <a:t>This is what Paul meant when he said ‘</a:t>
            </a:r>
            <a:r>
              <a:rPr lang="en-US" sz="2800" b="1" dirty="0" smtClean="0"/>
              <a:t>We are saved by Grace, through faith</a:t>
            </a:r>
            <a:r>
              <a:rPr lang="en-US" sz="2800" dirty="0" smtClean="0"/>
              <a:t>’, as both are essential to God’s purpose &amp; way.</a:t>
            </a:r>
          </a:p>
          <a:p>
            <a:pPr marL="633222" indent="-514350" fontAlgn="auto">
              <a:spcAft>
                <a:spcPts val="0"/>
              </a:spcAft>
              <a:buClrTx/>
              <a:buFont typeface="Wingdings 2"/>
              <a:buNone/>
              <a:defRPr/>
            </a:pPr>
            <a:endParaRPr lang="en-US" sz="1400" b="1" dirty="0" smtClean="0"/>
          </a:p>
          <a:p>
            <a:pPr marL="633222" indent="-514350" fontAlgn="auto">
              <a:spcAft>
                <a:spcPts val="0"/>
              </a:spcAft>
              <a:buClrTx/>
              <a:buFont typeface="Wingdings 2"/>
              <a:buNone/>
              <a:defRPr/>
            </a:pPr>
            <a:r>
              <a:rPr lang="en-US" sz="2800" b="1" dirty="0" smtClean="0">
                <a:solidFill>
                  <a:srgbClr val="0070C0"/>
                </a:solidFill>
              </a:rPr>
              <a:t>Do we have the kind of faith that allows God to dwell &amp; work in us? A faith that says, “</a:t>
            </a:r>
            <a:r>
              <a:rPr lang="en-US" sz="3100" b="1" u="sng" dirty="0" smtClean="0">
                <a:solidFill>
                  <a:srgbClr val="0070C0"/>
                </a:solidFill>
              </a:rPr>
              <a:t>Not my will, but </a:t>
            </a:r>
            <a:r>
              <a:rPr lang="en-US" sz="3100" b="1" u="sng" dirty="0" err="1" smtClean="0">
                <a:solidFill>
                  <a:srgbClr val="0070C0"/>
                </a:solidFill>
              </a:rPr>
              <a:t>thine</a:t>
            </a:r>
            <a:r>
              <a:rPr lang="en-US" sz="3100" b="1" u="sng" dirty="0" smtClean="0">
                <a:solidFill>
                  <a:srgbClr val="0070C0"/>
                </a:solidFill>
              </a:rPr>
              <a:t> be done</a:t>
            </a:r>
            <a:r>
              <a:rPr lang="en-US" sz="2800" b="1" dirty="0" smtClean="0">
                <a:solidFill>
                  <a:srgbClr val="0070C0"/>
                </a:solidFill>
              </a:rPr>
              <a:t>” </a:t>
            </a:r>
            <a:r>
              <a:rPr lang="en-US" sz="2300" b="1" dirty="0" smtClean="0">
                <a:solidFill>
                  <a:srgbClr val="FF0000"/>
                </a:solidFill>
              </a:rPr>
              <a:t>(Luke.22:42 &amp; Eph.5:17)</a:t>
            </a:r>
          </a:p>
          <a:p>
            <a:pPr marL="633222" indent="-514350" fontAlgn="auto">
              <a:spcAft>
                <a:spcPts val="0"/>
              </a:spcAft>
              <a:buClrTx/>
              <a:buFont typeface="Wingdings 2"/>
              <a:buNone/>
              <a:defRPr/>
            </a:pPr>
            <a:endParaRPr lang="en-US" sz="1000" b="1" dirty="0" smtClean="0">
              <a:solidFill>
                <a:srgbClr val="0070C0"/>
              </a:solidFill>
            </a:endParaRPr>
          </a:p>
          <a:p>
            <a:pPr marL="633222" indent="-514350" fontAlgn="auto">
              <a:spcAft>
                <a:spcPts val="0"/>
              </a:spcAft>
              <a:buClrTx/>
              <a:buFont typeface="Wingdings 2"/>
              <a:buNone/>
              <a:defRPr/>
            </a:pPr>
            <a:r>
              <a:rPr lang="en-US" sz="2800" b="1" dirty="0" smtClean="0">
                <a:solidFill>
                  <a:srgbClr val="0070C0"/>
                </a:solidFill>
              </a:rPr>
              <a:t>Do we manifest this spirit in our personal lives.</a:t>
            </a:r>
          </a:p>
          <a:p>
            <a:pPr marL="633222" indent="-514350" fontAlgn="auto">
              <a:spcAft>
                <a:spcPts val="0"/>
              </a:spcAft>
              <a:buClrTx/>
              <a:buFont typeface="Wingdings 2"/>
              <a:buNone/>
              <a:defRPr/>
            </a:pPr>
            <a:r>
              <a:rPr lang="en-US" sz="2800" b="1" dirty="0" smtClean="0">
                <a:solidFill>
                  <a:srgbClr val="0070C0"/>
                </a:solidFill>
              </a:rPr>
              <a:t>Do we also manifest this spirit in the house of God.</a:t>
            </a:r>
          </a:p>
          <a:p>
            <a:pPr marL="633222" indent="-514350" fontAlgn="auto">
              <a:spcAft>
                <a:spcPts val="0"/>
              </a:spcAft>
              <a:buClrTx/>
              <a:buFont typeface="Wingdings 2"/>
              <a:buNone/>
              <a:defRPr/>
            </a:pPr>
            <a:endParaRPr lang="en-US" sz="1200" b="1" dirty="0" smtClean="0">
              <a:solidFill>
                <a:srgbClr val="0070C0"/>
              </a:solidFill>
            </a:endParaRPr>
          </a:p>
          <a:p>
            <a:pPr marL="633222" indent="-514350" fontAlgn="auto">
              <a:spcAft>
                <a:spcPts val="0"/>
              </a:spcAft>
              <a:buClrTx/>
              <a:buFont typeface="Wingdings 2"/>
              <a:buNone/>
              <a:defRPr/>
            </a:pPr>
            <a:r>
              <a:rPr lang="en-US" sz="3300" b="1" dirty="0" smtClean="0">
                <a:solidFill>
                  <a:srgbClr val="0070C0"/>
                </a:solidFill>
              </a:rPr>
              <a:t>These are the Unique Teachings of the Truth.</a:t>
            </a:r>
          </a:p>
          <a:p>
            <a:pPr marL="633222" indent="-514350" fontAlgn="auto">
              <a:spcAft>
                <a:spcPts val="0"/>
              </a:spcAft>
              <a:buClrTx/>
              <a:buFont typeface="Wingdings 2"/>
              <a:buNone/>
              <a:defRPr/>
            </a:pPr>
            <a:r>
              <a:rPr lang="en-US" sz="3300" dirty="0" smtClean="0">
                <a:solidFill>
                  <a:srgbClr val="0070C0"/>
                </a:solidFill>
              </a:rPr>
              <a:t>I believe that this is the big challenge of our day! </a:t>
            </a:r>
          </a:p>
          <a:p>
            <a:pPr marL="633222" indent="-514350" fontAlgn="auto">
              <a:spcAft>
                <a:spcPts val="0"/>
              </a:spcAft>
              <a:buClrTx/>
              <a:buFont typeface="Wingdings 2"/>
              <a:buNone/>
              <a:defRPr/>
            </a:pPr>
            <a:endParaRPr lang="en-US" sz="1200" b="1" dirty="0" smtClean="0">
              <a:solidFill>
                <a:srgbClr val="FF0000"/>
              </a:solidFill>
            </a:endParaRPr>
          </a:p>
          <a:p>
            <a:pPr marL="633222" indent="-514350" fontAlgn="auto">
              <a:spcAft>
                <a:spcPts val="0"/>
              </a:spcAft>
              <a:buClrTx/>
              <a:buFont typeface="Wingdings 2"/>
              <a:buNone/>
              <a:defRPr/>
            </a:pPr>
            <a:r>
              <a:rPr lang="en-US" sz="2800" b="1" dirty="0" smtClean="0">
                <a:solidFill>
                  <a:srgbClr val="FF0000"/>
                </a:solidFill>
              </a:rPr>
              <a:t>Rev.3:20</a:t>
            </a:r>
            <a:r>
              <a:rPr lang="en-US" sz="2800" b="1" dirty="0" smtClean="0">
                <a:solidFill>
                  <a:srgbClr val="0070C0"/>
                </a:solidFill>
              </a:rPr>
              <a:t>  “</a:t>
            </a:r>
            <a:r>
              <a:rPr lang="en-AU" b="1" dirty="0" smtClean="0"/>
              <a:t>Behold, I stand at the door, and knock</a:t>
            </a:r>
            <a:r>
              <a:rPr lang="en-AU" dirty="0" smtClean="0"/>
              <a:t>: if any man hear my voice, and open the door, I will come in to him, and will sup with him, and he with me.”</a:t>
            </a:r>
            <a:endParaRPr lang="en-US" sz="2800"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fade">
                                      <p:cBhvr>
                                        <p:cTn id="34" dur="500"/>
                                        <p:tgtEl>
                                          <p:spTgt spid="3">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0"/>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65891" name="TextBox 2"/>
          <p:cNvSpPr txBox="1">
            <a:spLocks noChangeArrowheads="1"/>
          </p:cNvSpPr>
          <p:nvPr/>
        </p:nvSpPr>
        <p:spPr bwMode="auto">
          <a:xfrm>
            <a:off x="2357438" y="5715000"/>
            <a:ext cx="42862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a:solidFill>
                  <a:srgbClr val="FFFF00"/>
                </a:solidFill>
              </a:rPr>
              <a:t>The End</a:t>
            </a:r>
          </a:p>
          <a:p>
            <a:endParaRPr lang="en-US">
              <a:solidFill>
                <a:srgbClr val="FFFF00"/>
              </a:solidFill>
            </a:endParaRPr>
          </a:p>
        </p:txBody>
      </p:sp>
    </p:spTree>
    <p:extLst>
      <p:ext uri="{BB962C8B-B14F-4D97-AF65-F5344CB8AC3E}">
        <p14:creationId xmlns:p14="http://schemas.microsoft.com/office/powerpoint/2010/main" val="3682603376"/>
      </p:ext>
    </p:extLst>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Box 1"/>
          <p:cNvSpPr txBox="1">
            <a:spLocks noChangeArrowheads="1"/>
          </p:cNvSpPr>
          <p:nvPr/>
        </p:nvSpPr>
        <p:spPr bwMode="auto">
          <a:xfrm>
            <a:off x="0" y="-99392"/>
            <a:ext cx="9144000" cy="7016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165891" name="TextBox 2"/>
          <p:cNvSpPr txBox="1">
            <a:spLocks noChangeArrowheads="1"/>
          </p:cNvSpPr>
          <p:nvPr/>
        </p:nvSpPr>
        <p:spPr bwMode="auto">
          <a:xfrm>
            <a:off x="2195736" y="5715000"/>
            <a:ext cx="48245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algn="ctr"/>
            <a:r>
              <a:rPr lang="en-US" sz="2400" dirty="0" smtClean="0">
                <a:solidFill>
                  <a:srgbClr val="FFFF00"/>
                </a:solidFill>
              </a:rPr>
              <a:t>Spare Slides – Not for main study</a:t>
            </a:r>
            <a:endParaRPr lang="en-US" sz="2400"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1653167578"/>
      </p:ext>
    </p:extLst>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a:bodyPr>
          <a:lstStyle/>
          <a:p>
            <a:r>
              <a:rPr lang="en-US" dirty="0" smtClean="0"/>
              <a:t>The Word of God at work.</a:t>
            </a:r>
            <a:endParaRPr lang="en-US" dirty="0"/>
          </a:p>
        </p:txBody>
      </p:sp>
      <p:sp>
        <p:nvSpPr>
          <p:cNvPr id="4" name="TextBox 3"/>
          <p:cNvSpPr txBox="1"/>
          <p:nvPr/>
        </p:nvSpPr>
        <p:spPr>
          <a:xfrm>
            <a:off x="467544" y="1556792"/>
            <a:ext cx="8136904" cy="830997"/>
          </a:xfrm>
          <a:prstGeom prst="rect">
            <a:avLst/>
          </a:prstGeom>
          <a:noFill/>
          <a:ln>
            <a:solidFill>
              <a:schemeClr val="tx1"/>
            </a:solidFill>
          </a:ln>
        </p:spPr>
        <p:txBody>
          <a:bodyPr wrap="square" rtlCol="0">
            <a:spAutoFit/>
          </a:bodyPr>
          <a:lstStyle/>
          <a:p>
            <a:pPr algn="ctr" fontAlgn="auto">
              <a:spcBef>
                <a:spcPts val="0"/>
              </a:spcBef>
              <a:spcAft>
                <a:spcPts val="0"/>
              </a:spcAft>
            </a:pPr>
            <a:r>
              <a:rPr lang="en-US" sz="2400" b="1" dirty="0" smtClean="0">
                <a:solidFill>
                  <a:prstClr val="black"/>
                </a:solidFill>
                <a:latin typeface="Corbel"/>
              </a:rPr>
              <a:t>God Speaks. His </a:t>
            </a:r>
            <a:r>
              <a:rPr lang="en-US" sz="2400" b="1" dirty="0" smtClean="0">
                <a:solidFill>
                  <a:srgbClr val="0070C0"/>
                </a:solidFill>
                <a:latin typeface="Corbel"/>
              </a:rPr>
              <a:t>Word</a:t>
            </a:r>
            <a:r>
              <a:rPr lang="en-US" sz="2400" b="1" dirty="0" smtClean="0">
                <a:solidFill>
                  <a:prstClr val="black"/>
                </a:solidFill>
                <a:latin typeface="Corbel"/>
              </a:rPr>
              <a:t> goes forth. God reveals his way, and his </a:t>
            </a:r>
            <a:r>
              <a:rPr lang="en-US" sz="2400" b="1" dirty="0" smtClean="0">
                <a:solidFill>
                  <a:srgbClr val="0070C0"/>
                </a:solidFill>
                <a:latin typeface="Corbel"/>
              </a:rPr>
              <a:t>word</a:t>
            </a:r>
            <a:r>
              <a:rPr lang="en-US" sz="2400" b="1" dirty="0" smtClean="0">
                <a:solidFill>
                  <a:prstClr val="black"/>
                </a:solidFill>
                <a:latin typeface="Corbel"/>
              </a:rPr>
              <a:t> contains his revealed will &amp; purpose.</a:t>
            </a:r>
          </a:p>
        </p:txBody>
      </p:sp>
      <p:sp>
        <p:nvSpPr>
          <p:cNvPr id="5" name="TextBox 4"/>
          <p:cNvSpPr txBox="1"/>
          <p:nvPr/>
        </p:nvSpPr>
        <p:spPr>
          <a:xfrm>
            <a:off x="467544" y="2708920"/>
            <a:ext cx="8136904" cy="707886"/>
          </a:xfrm>
          <a:prstGeom prst="rect">
            <a:avLst/>
          </a:prstGeom>
          <a:noFill/>
          <a:ln>
            <a:solidFill>
              <a:schemeClr val="tx1"/>
            </a:solidFill>
          </a:ln>
        </p:spPr>
        <p:txBody>
          <a:bodyPr wrap="square" rtlCol="0">
            <a:spAutoFit/>
          </a:bodyPr>
          <a:lstStyle/>
          <a:p>
            <a:pPr algn="ctr" fontAlgn="auto">
              <a:spcBef>
                <a:spcPts val="0"/>
              </a:spcBef>
              <a:spcAft>
                <a:spcPts val="0"/>
              </a:spcAft>
            </a:pPr>
            <a:r>
              <a:rPr lang="en-US" sz="2000" b="1" dirty="0" smtClean="0">
                <a:solidFill>
                  <a:prstClr val="black"/>
                </a:solidFill>
                <a:latin typeface="Corbel"/>
              </a:rPr>
              <a:t>The Angels are God’s servants. They manifest his character &amp; fulfill his will &amp; purpose. They are ministering spirits to the heirs of salvation.</a:t>
            </a:r>
            <a:endParaRPr lang="en-US" sz="2000" b="1" dirty="0">
              <a:solidFill>
                <a:prstClr val="black"/>
              </a:solidFill>
              <a:latin typeface="Corbel"/>
            </a:endParaRPr>
          </a:p>
        </p:txBody>
      </p:sp>
      <p:sp>
        <p:nvSpPr>
          <p:cNvPr id="7" name="TextBox 6"/>
          <p:cNvSpPr txBox="1"/>
          <p:nvPr/>
        </p:nvSpPr>
        <p:spPr>
          <a:xfrm>
            <a:off x="467544" y="3717032"/>
            <a:ext cx="8208912" cy="707886"/>
          </a:xfrm>
          <a:prstGeom prst="rect">
            <a:avLst/>
          </a:prstGeom>
          <a:noFill/>
          <a:ln>
            <a:solidFill>
              <a:schemeClr val="tx1"/>
            </a:solidFill>
          </a:ln>
        </p:spPr>
        <p:txBody>
          <a:bodyPr wrap="square" rtlCol="0">
            <a:spAutoFit/>
          </a:bodyPr>
          <a:lstStyle/>
          <a:p>
            <a:pPr algn="ctr" fontAlgn="auto">
              <a:spcBef>
                <a:spcPts val="0"/>
              </a:spcBef>
              <a:spcAft>
                <a:spcPts val="0"/>
              </a:spcAft>
            </a:pPr>
            <a:r>
              <a:rPr lang="en-US" sz="2000" b="1" dirty="0" smtClean="0">
                <a:solidFill>
                  <a:prstClr val="black"/>
                </a:solidFill>
                <a:latin typeface="Corbel"/>
              </a:rPr>
              <a:t>Prophets &amp; Apostles are chosen instruments, moved by the Holy Spirit &amp; Angelic ministration to witness to God’s will &amp; purpose  </a:t>
            </a:r>
            <a:r>
              <a:rPr lang="en-US" sz="2000" b="1" dirty="0" smtClean="0">
                <a:solidFill>
                  <a:srgbClr val="FF0000"/>
                </a:solidFill>
                <a:latin typeface="Corbel"/>
              </a:rPr>
              <a:t>Rom.10:15</a:t>
            </a:r>
          </a:p>
        </p:txBody>
      </p:sp>
      <p:sp>
        <p:nvSpPr>
          <p:cNvPr id="8" name="TextBox 7"/>
          <p:cNvSpPr txBox="1"/>
          <p:nvPr/>
        </p:nvSpPr>
        <p:spPr>
          <a:xfrm>
            <a:off x="467544" y="4653136"/>
            <a:ext cx="8208912" cy="707886"/>
          </a:xfrm>
          <a:prstGeom prst="rect">
            <a:avLst/>
          </a:prstGeom>
          <a:noFill/>
          <a:ln>
            <a:solidFill>
              <a:schemeClr val="tx1"/>
            </a:solidFill>
          </a:ln>
        </p:spPr>
        <p:txBody>
          <a:bodyPr wrap="square" rtlCol="0">
            <a:spAutoFit/>
          </a:bodyPr>
          <a:lstStyle/>
          <a:p>
            <a:pPr algn="ctr" fontAlgn="auto">
              <a:spcBef>
                <a:spcPts val="0"/>
              </a:spcBef>
              <a:spcAft>
                <a:spcPts val="0"/>
              </a:spcAft>
            </a:pPr>
            <a:r>
              <a:rPr lang="en-US" sz="2000" b="1" dirty="0" smtClean="0">
                <a:solidFill>
                  <a:prstClr val="black"/>
                </a:solidFill>
                <a:latin typeface="Corbel"/>
              </a:rPr>
              <a:t>The </a:t>
            </a:r>
            <a:r>
              <a:rPr lang="en-US" sz="2000" b="1" dirty="0" smtClean="0">
                <a:solidFill>
                  <a:srgbClr val="0070C0"/>
                </a:solidFill>
                <a:latin typeface="Corbel"/>
              </a:rPr>
              <a:t>word</a:t>
            </a:r>
            <a:r>
              <a:rPr lang="en-US" sz="2000" b="1" dirty="0" smtClean="0">
                <a:solidFill>
                  <a:prstClr val="black"/>
                </a:solidFill>
                <a:latin typeface="Corbel"/>
              </a:rPr>
              <a:t> is heard and many are called. </a:t>
            </a:r>
          </a:p>
          <a:p>
            <a:pPr algn="ctr" fontAlgn="auto">
              <a:spcBef>
                <a:spcPts val="0"/>
              </a:spcBef>
              <a:spcAft>
                <a:spcPts val="0"/>
              </a:spcAft>
            </a:pPr>
            <a:r>
              <a:rPr lang="en-US" sz="2000" b="1" dirty="0" smtClean="0">
                <a:solidFill>
                  <a:prstClr val="black"/>
                </a:solidFill>
                <a:latin typeface="Corbel"/>
              </a:rPr>
              <a:t>Unfortunately, few receive the word &amp; respond. </a:t>
            </a:r>
            <a:endParaRPr lang="en-US" sz="2000" b="1" dirty="0">
              <a:solidFill>
                <a:prstClr val="black"/>
              </a:solidFill>
              <a:latin typeface="Corbel"/>
            </a:endParaRPr>
          </a:p>
        </p:txBody>
      </p:sp>
      <p:sp>
        <p:nvSpPr>
          <p:cNvPr id="9" name="TextBox 8"/>
          <p:cNvSpPr txBox="1"/>
          <p:nvPr/>
        </p:nvSpPr>
        <p:spPr>
          <a:xfrm>
            <a:off x="467544" y="5517232"/>
            <a:ext cx="8208912" cy="1015663"/>
          </a:xfrm>
          <a:prstGeom prst="rect">
            <a:avLst/>
          </a:prstGeom>
          <a:noFill/>
          <a:ln>
            <a:solidFill>
              <a:schemeClr val="tx1"/>
            </a:solidFill>
          </a:ln>
        </p:spPr>
        <p:txBody>
          <a:bodyPr wrap="square" rtlCol="0">
            <a:spAutoFit/>
          </a:bodyPr>
          <a:lstStyle/>
          <a:p>
            <a:pPr algn="ctr" fontAlgn="auto">
              <a:spcBef>
                <a:spcPts val="0"/>
              </a:spcBef>
              <a:spcAft>
                <a:spcPts val="0"/>
              </a:spcAft>
            </a:pPr>
            <a:r>
              <a:rPr lang="en-US" sz="2000" b="1" dirty="0" smtClean="0">
                <a:solidFill>
                  <a:prstClr val="black"/>
                </a:solidFill>
                <a:latin typeface="Corbel"/>
              </a:rPr>
              <a:t>The </a:t>
            </a:r>
            <a:r>
              <a:rPr lang="en-US" sz="2000" b="1" dirty="0" smtClean="0">
                <a:solidFill>
                  <a:srgbClr val="0070C0"/>
                </a:solidFill>
                <a:latin typeface="Corbel"/>
              </a:rPr>
              <a:t>word</a:t>
            </a:r>
            <a:r>
              <a:rPr lang="en-US" sz="2000" b="1" dirty="0" smtClean="0">
                <a:solidFill>
                  <a:prstClr val="black"/>
                </a:solidFill>
                <a:latin typeface="Corbel"/>
              </a:rPr>
              <a:t> is received, understood &amp; believed, then lived.</a:t>
            </a:r>
          </a:p>
          <a:p>
            <a:pPr algn="ctr" fontAlgn="auto">
              <a:spcBef>
                <a:spcPts val="0"/>
              </a:spcBef>
              <a:spcAft>
                <a:spcPts val="0"/>
              </a:spcAft>
            </a:pPr>
            <a:r>
              <a:rPr lang="en-US" sz="2000" b="1" dirty="0" smtClean="0">
                <a:solidFill>
                  <a:prstClr val="black"/>
                </a:solidFill>
                <a:latin typeface="Corbel"/>
              </a:rPr>
              <a:t>The power of the word has a transformative affect upon the character.</a:t>
            </a:r>
          </a:p>
          <a:p>
            <a:pPr algn="ctr" fontAlgn="auto">
              <a:spcBef>
                <a:spcPts val="0"/>
              </a:spcBef>
              <a:spcAft>
                <a:spcPts val="0"/>
              </a:spcAft>
            </a:pPr>
            <a:r>
              <a:rPr lang="en-US" sz="2000" b="1" dirty="0" smtClean="0">
                <a:solidFill>
                  <a:prstClr val="black"/>
                </a:solidFill>
                <a:latin typeface="Corbel"/>
              </a:rPr>
              <a:t>Faith comes by hearing </a:t>
            </a:r>
            <a:r>
              <a:rPr lang="en-US" sz="2000" b="1" dirty="0" smtClean="0">
                <a:solidFill>
                  <a:srgbClr val="0070C0"/>
                </a:solidFill>
                <a:latin typeface="Corbel"/>
              </a:rPr>
              <a:t>the WORD of GOD</a:t>
            </a:r>
            <a:r>
              <a:rPr lang="en-US" sz="2000" b="1" dirty="0" smtClean="0">
                <a:solidFill>
                  <a:prstClr val="black"/>
                </a:solidFill>
                <a:latin typeface="Corbel"/>
              </a:rPr>
              <a:t>”.</a:t>
            </a:r>
            <a:endParaRPr lang="en-US" sz="2000" b="1" dirty="0">
              <a:solidFill>
                <a:prstClr val="black"/>
              </a:solidFill>
              <a:latin typeface="Corbel"/>
            </a:endParaRPr>
          </a:p>
        </p:txBody>
      </p:sp>
      <p:cxnSp>
        <p:nvCxnSpPr>
          <p:cNvPr id="16" name="Straight Arrow Connector 15"/>
          <p:cNvCxnSpPr/>
          <p:nvPr/>
        </p:nvCxnSpPr>
        <p:spPr>
          <a:xfrm rot="5400000">
            <a:off x="6822712" y="3770576"/>
            <a:ext cx="4429156" cy="1588"/>
          </a:xfrm>
          <a:prstGeom prst="straightConnector1">
            <a:avLst/>
          </a:prstGeom>
          <a:ln w="50800" cmpd="sng">
            <a:solidFill>
              <a:srgbClr val="FF0000"/>
            </a:solidFill>
            <a:prstDash val="dash"/>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2106280" y="3770576"/>
            <a:ext cx="4429156" cy="1588"/>
          </a:xfrm>
          <a:prstGeom prst="straightConnector1">
            <a:avLst/>
          </a:prstGeom>
          <a:ln w="50800" cmpd="sng">
            <a:solidFill>
              <a:srgbClr val="FF0000"/>
            </a:solidFill>
            <a:prstDash val="dash"/>
            <a:headEnd type="none"/>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6143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p:spPr>
        <p:txBody>
          <a:bodyPr>
            <a:normAutofit/>
          </a:bodyPr>
          <a:lstStyle/>
          <a:p>
            <a:pPr fontAlgn="auto">
              <a:spcAft>
                <a:spcPts val="0"/>
              </a:spcAft>
              <a:defRPr/>
            </a:pPr>
            <a:r>
              <a:rPr lang="en-US" dirty="0" smtClean="0">
                <a:solidFill>
                  <a:schemeClr val="accent1">
                    <a:satMod val="150000"/>
                  </a:schemeClr>
                </a:solidFill>
              </a:rPr>
              <a:t>God Worked –  By The word spoken.</a:t>
            </a:r>
            <a:endParaRPr lang="en-US" dirty="0">
              <a:solidFill>
                <a:srgbClr val="FF0000"/>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10000"/>
          </a:bodyPr>
          <a:lstStyle/>
          <a:p>
            <a:pPr marL="438912" indent="-320040" fontAlgn="auto">
              <a:lnSpc>
                <a:spcPct val="110000"/>
              </a:lnSpc>
              <a:spcBef>
                <a:spcPts val="0"/>
              </a:spcBef>
              <a:spcAft>
                <a:spcPts val="0"/>
              </a:spcAft>
              <a:buFont typeface="Wingdings 2"/>
              <a:buNone/>
              <a:defRPr/>
            </a:pPr>
            <a:r>
              <a:rPr lang="en-US" sz="2400" dirty="0" smtClean="0">
                <a:solidFill>
                  <a:srgbClr val="0070C0"/>
                </a:solidFill>
              </a:rPr>
              <a:t>In the past, God has spoken by his chosen agents.</a:t>
            </a:r>
          </a:p>
          <a:p>
            <a:pPr marL="438912" indent="-320040" fontAlgn="auto">
              <a:lnSpc>
                <a:spcPct val="110000"/>
              </a:lnSpc>
              <a:spcBef>
                <a:spcPts val="0"/>
              </a:spcBef>
              <a:spcAft>
                <a:spcPts val="0"/>
              </a:spcAft>
              <a:buFont typeface="Wingdings 2"/>
              <a:buNone/>
              <a:defRPr/>
            </a:pPr>
            <a:r>
              <a:rPr lang="en-US" sz="2400" b="1" dirty="0" smtClean="0">
                <a:solidFill>
                  <a:srgbClr val="0070C0"/>
                </a:solidFill>
              </a:rPr>
              <a:t>These agents were approved by miracles, wonders and signs as authentic and genuine representatives and voices, speaking on behalf of God</a:t>
            </a:r>
            <a:r>
              <a:rPr lang="en-US" sz="2400" dirty="0" smtClean="0">
                <a:solidFill>
                  <a:srgbClr val="0070C0"/>
                </a:solidFill>
              </a:rPr>
              <a:t>. </a:t>
            </a:r>
            <a:endParaRPr lang="en-US" sz="2400" dirty="0">
              <a:solidFill>
                <a:srgbClr val="0070C0"/>
              </a:solidFill>
            </a:endParaRPr>
          </a:p>
          <a:p>
            <a:pPr marL="438912" indent="-320040" fontAlgn="auto">
              <a:spcBef>
                <a:spcPts val="0"/>
              </a:spcBef>
              <a:spcAft>
                <a:spcPts val="0"/>
              </a:spcAft>
              <a:buFont typeface="Wingdings 2"/>
              <a:buNone/>
              <a:defRPr/>
            </a:pPr>
            <a:endParaRPr lang="en-AU" sz="900" dirty="0" smtClean="0">
              <a:solidFill>
                <a:srgbClr val="FF0000"/>
              </a:solidFill>
            </a:endParaRPr>
          </a:p>
          <a:p>
            <a:pPr marL="438912" indent="-320040" fontAlgn="auto">
              <a:spcBef>
                <a:spcPts val="0"/>
              </a:spcBef>
              <a:spcAft>
                <a:spcPts val="0"/>
              </a:spcAft>
              <a:buFont typeface="Wingdings 2"/>
              <a:buNone/>
              <a:defRPr/>
            </a:pPr>
            <a:r>
              <a:rPr lang="en-AU" sz="2400" dirty="0" smtClean="0">
                <a:solidFill>
                  <a:srgbClr val="FF0000"/>
                </a:solidFill>
              </a:rPr>
              <a:t>Hosea.12:10</a:t>
            </a:r>
            <a:r>
              <a:rPr lang="en-AU" sz="2400" dirty="0" smtClean="0"/>
              <a:t>  </a:t>
            </a:r>
            <a:r>
              <a:rPr lang="en-AU" sz="2400" b="1" dirty="0" smtClean="0"/>
              <a:t>I have also spoken by </a:t>
            </a:r>
            <a:r>
              <a:rPr lang="en-AU" sz="2400" dirty="0" smtClean="0"/>
              <a:t>the prophets, and </a:t>
            </a:r>
            <a:r>
              <a:rPr lang="en-AU" sz="2400" b="1" dirty="0" smtClean="0"/>
              <a:t>I have multiplied visions</a:t>
            </a:r>
            <a:r>
              <a:rPr lang="en-AU" sz="2400" dirty="0" smtClean="0"/>
              <a:t>, and </a:t>
            </a:r>
            <a:r>
              <a:rPr lang="en-AU" sz="2400" b="1" dirty="0" smtClean="0"/>
              <a:t>used similitudes</a:t>
            </a:r>
            <a:r>
              <a:rPr lang="en-AU" sz="2400" dirty="0" smtClean="0"/>
              <a:t>, </a:t>
            </a:r>
            <a:r>
              <a:rPr lang="en-AU" sz="2400" u="sng" dirty="0" smtClean="0"/>
              <a:t>by the ministry of the prophets</a:t>
            </a:r>
            <a:r>
              <a:rPr lang="en-AU" sz="2400" dirty="0" smtClean="0"/>
              <a:t>. </a:t>
            </a:r>
          </a:p>
          <a:p>
            <a:pPr marL="438912" indent="-320040" fontAlgn="auto">
              <a:spcBef>
                <a:spcPts val="0"/>
              </a:spcBef>
              <a:spcAft>
                <a:spcPts val="0"/>
              </a:spcAft>
              <a:buFont typeface="Wingdings 2"/>
              <a:buNone/>
              <a:defRPr/>
            </a:pPr>
            <a:endParaRPr lang="en-AU" sz="900" dirty="0" smtClean="0">
              <a:solidFill>
                <a:srgbClr val="FF0000"/>
              </a:solidFill>
            </a:endParaRPr>
          </a:p>
          <a:p>
            <a:pPr marL="438912" indent="-320040" fontAlgn="auto">
              <a:spcBef>
                <a:spcPts val="0"/>
              </a:spcBef>
              <a:spcAft>
                <a:spcPts val="0"/>
              </a:spcAft>
              <a:buFont typeface="Wingdings 2"/>
              <a:buNone/>
              <a:defRPr/>
            </a:pPr>
            <a:r>
              <a:rPr lang="en-AU" sz="2400" dirty="0" smtClean="0">
                <a:solidFill>
                  <a:srgbClr val="FF0000"/>
                </a:solidFill>
              </a:rPr>
              <a:t>2.Pet.3:2</a:t>
            </a:r>
            <a:r>
              <a:rPr lang="en-AU" sz="2400" dirty="0" smtClean="0"/>
              <a:t>  That ye may </a:t>
            </a:r>
            <a:r>
              <a:rPr lang="en-AU" sz="2400" b="1" u="sng" dirty="0" smtClean="0"/>
              <a:t>be mindful of the words which were spoken before by the holy prophets</a:t>
            </a:r>
            <a:r>
              <a:rPr lang="en-AU" sz="2400" dirty="0" smtClean="0"/>
              <a:t>, and </a:t>
            </a:r>
            <a:r>
              <a:rPr lang="en-AU" sz="2400" b="1" dirty="0" smtClean="0"/>
              <a:t>of the commandment of us the apostles</a:t>
            </a:r>
            <a:r>
              <a:rPr lang="en-AU" sz="2400" dirty="0" smtClean="0"/>
              <a:t> of the Lord and Saviour:</a:t>
            </a:r>
          </a:p>
          <a:p>
            <a:pPr marL="438912" indent="-320040" fontAlgn="auto">
              <a:spcBef>
                <a:spcPts val="0"/>
              </a:spcBef>
              <a:spcAft>
                <a:spcPts val="0"/>
              </a:spcAft>
              <a:buFont typeface="Wingdings 2"/>
              <a:buNone/>
              <a:defRPr/>
            </a:pPr>
            <a:endParaRPr lang="en-AU" sz="900" dirty="0" smtClean="0">
              <a:solidFill>
                <a:srgbClr val="FF0000"/>
              </a:solidFill>
            </a:endParaRPr>
          </a:p>
          <a:p>
            <a:pPr marL="438912" indent="-320040" fontAlgn="auto">
              <a:spcBef>
                <a:spcPts val="0"/>
              </a:spcBef>
              <a:spcAft>
                <a:spcPts val="0"/>
              </a:spcAft>
              <a:buFont typeface="Wingdings 2"/>
              <a:buNone/>
              <a:defRPr/>
            </a:pPr>
            <a:r>
              <a:rPr lang="en-AU" sz="2400" dirty="0" smtClean="0">
                <a:solidFill>
                  <a:srgbClr val="FF0000"/>
                </a:solidFill>
              </a:rPr>
              <a:t>Heb.1:1-2</a:t>
            </a:r>
            <a:r>
              <a:rPr lang="en-AU" sz="2400" dirty="0" smtClean="0"/>
              <a:t>  </a:t>
            </a:r>
            <a:r>
              <a:rPr lang="en-AU" sz="2400" b="1" dirty="0" smtClean="0"/>
              <a:t>God</a:t>
            </a:r>
            <a:r>
              <a:rPr lang="en-AU" sz="2400" dirty="0" smtClean="0"/>
              <a:t>, who at sundry times and in divers manners </a:t>
            </a:r>
            <a:r>
              <a:rPr lang="en-AU" sz="2400" b="1" dirty="0" smtClean="0"/>
              <a:t>spake in time past unto the fathers by the prophets</a:t>
            </a:r>
            <a:r>
              <a:rPr lang="en-AU" sz="2400" dirty="0" smtClean="0"/>
              <a:t>, Hath in these last days </a:t>
            </a:r>
            <a:r>
              <a:rPr lang="en-AU" sz="2400" b="1" dirty="0" smtClean="0"/>
              <a:t>spoken unto us by his Son</a:t>
            </a:r>
            <a:r>
              <a:rPr lang="en-AU" sz="2400" dirty="0" smtClean="0"/>
              <a:t>, whom he hath appointed heir of all things, by whom also he made the worlds;</a:t>
            </a:r>
          </a:p>
          <a:p>
            <a:pPr marL="438912" indent="-320040" fontAlgn="auto">
              <a:spcBef>
                <a:spcPts val="0"/>
              </a:spcBef>
              <a:spcAft>
                <a:spcPts val="0"/>
              </a:spcAft>
              <a:buFont typeface="Wingdings 2"/>
              <a:buNone/>
              <a:defRPr/>
            </a:pPr>
            <a:endParaRPr lang="en-AU" sz="900" dirty="0" smtClean="0"/>
          </a:p>
          <a:p>
            <a:pPr marL="438912" indent="-320040" fontAlgn="auto">
              <a:spcBef>
                <a:spcPts val="0"/>
              </a:spcBef>
              <a:spcAft>
                <a:spcPts val="0"/>
              </a:spcAft>
              <a:buFont typeface="Wingdings 2"/>
              <a:buNone/>
              <a:defRPr/>
            </a:pPr>
            <a:r>
              <a:rPr lang="en-AU" sz="2600" dirty="0" smtClean="0">
                <a:solidFill>
                  <a:srgbClr val="FF0000"/>
                </a:solidFill>
              </a:rPr>
              <a:t>2.Tim.3:16 </a:t>
            </a:r>
            <a:r>
              <a:rPr lang="en-AU" sz="2600" b="1" u="sng" dirty="0" smtClean="0"/>
              <a:t>All scripture is given by inspiration of God</a:t>
            </a:r>
            <a:r>
              <a:rPr lang="en-AU" sz="2600" dirty="0" smtClean="0"/>
              <a:t>, and is profitable for doctrine, for reproof, for correction, for instruction in righteousness: </a:t>
            </a:r>
            <a:endParaRPr lang="en-AU" sz="2800" dirty="0" smtClean="0">
              <a:solidFill>
                <a:srgbClr val="FF0000"/>
              </a:solidFill>
            </a:endParaRPr>
          </a:p>
          <a:p>
            <a:pPr marL="438912" indent="-320040" fontAlgn="auto">
              <a:spcBef>
                <a:spcPts val="0"/>
              </a:spcBef>
              <a:spcAft>
                <a:spcPts val="0"/>
              </a:spcAft>
              <a:buFont typeface="Wingdings 2"/>
              <a:buNone/>
              <a:defRPr/>
            </a:pPr>
            <a:endParaRPr lang="en-AU" sz="2800" dirty="0" smtClean="0">
              <a:solidFill>
                <a:srgbClr val="FF0000"/>
              </a:solidFill>
            </a:endParaRPr>
          </a:p>
          <a:p>
            <a:pPr marL="438912" indent="-320040" fontAlgn="auto">
              <a:spcBef>
                <a:spcPts val="0"/>
              </a:spcBef>
              <a:spcAft>
                <a:spcPts val="0"/>
              </a:spcAft>
              <a:buFont typeface="Wingdings 2"/>
              <a:buNone/>
              <a:defRPr/>
            </a:pPr>
            <a:endParaRPr lang="en-US" sz="2800" dirty="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26366940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Faith – God persuades us.                 </a:t>
            </a:r>
            <a:endParaRPr lang="en-US" dirty="0">
              <a:solidFill>
                <a:schemeClr val="accent1">
                  <a:satMod val="150000"/>
                </a:schemeClr>
              </a:solidFill>
            </a:endParaRPr>
          </a:p>
        </p:txBody>
      </p:sp>
      <p:sp>
        <p:nvSpPr>
          <p:cNvPr id="4" name="TextBox 3"/>
          <p:cNvSpPr txBox="1"/>
          <p:nvPr/>
        </p:nvSpPr>
        <p:spPr>
          <a:xfrm>
            <a:off x="0" y="1470968"/>
            <a:ext cx="9144000" cy="5509200"/>
          </a:xfrm>
          <a:prstGeom prst="rect">
            <a:avLst/>
          </a:prstGeom>
          <a:noFill/>
        </p:spPr>
        <p:txBody>
          <a:bodyPr wrap="square" rtlCol="0">
            <a:spAutoFit/>
          </a:bodyPr>
          <a:lstStyle/>
          <a:p>
            <a:pPr marL="633222" indent="-514350" fontAlgn="auto">
              <a:spcBef>
                <a:spcPts val="0"/>
              </a:spcBef>
              <a:spcAft>
                <a:spcPts val="0"/>
              </a:spcAft>
              <a:buClrTx/>
              <a:buFont typeface="Wingdings" panose="05000000000000000000" pitchFamily="2" charset="2"/>
              <a:buChar char="Ø"/>
              <a:defRPr/>
            </a:pPr>
            <a:r>
              <a:rPr lang="en-US" sz="2400" dirty="0" smtClean="0"/>
              <a:t>Abraham’s experience and example is for us to learn from. </a:t>
            </a:r>
          </a:p>
          <a:p>
            <a:pPr marL="633222" indent="-514350" fontAlgn="auto">
              <a:spcBef>
                <a:spcPts val="0"/>
              </a:spcBef>
              <a:spcAft>
                <a:spcPts val="0"/>
              </a:spcAft>
              <a:buClrTx/>
              <a:buFont typeface="Wingdings" panose="05000000000000000000" pitchFamily="2" charset="2"/>
              <a:buChar char="Ø"/>
              <a:defRPr/>
            </a:pPr>
            <a:r>
              <a:rPr lang="en-US" sz="2400" b="1" u="sng" dirty="0" smtClean="0"/>
              <a:t>His Faith</a:t>
            </a:r>
            <a:r>
              <a:rPr lang="en-US" sz="2400" u="sng" dirty="0" smtClean="0"/>
              <a:t> was shown by him believing </a:t>
            </a:r>
            <a:r>
              <a:rPr lang="en-US" sz="2400" u="sng" dirty="0"/>
              <a:t>the </a:t>
            </a:r>
            <a:r>
              <a:rPr lang="en-US" sz="2400" u="sng" dirty="0" smtClean="0"/>
              <a:t>testimony/word </a:t>
            </a:r>
            <a:r>
              <a:rPr lang="en-US" sz="2400" u="sng" dirty="0"/>
              <a:t>of God.</a:t>
            </a:r>
            <a:r>
              <a:rPr lang="en-US" sz="2400" dirty="0"/>
              <a:t> </a:t>
            </a:r>
            <a:endParaRPr lang="en-US" sz="2400" dirty="0" smtClean="0"/>
          </a:p>
          <a:p>
            <a:pPr marL="633222" indent="-514350" fontAlgn="auto">
              <a:spcBef>
                <a:spcPts val="0"/>
              </a:spcBef>
              <a:spcAft>
                <a:spcPts val="0"/>
              </a:spcAft>
              <a:buClrTx/>
              <a:buFont typeface="Wingdings" panose="05000000000000000000" pitchFamily="2" charset="2"/>
              <a:buChar char="Ø"/>
              <a:defRPr/>
            </a:pPr>
            <a:endParaRPr lang="en-US" sz="400" dirty="0" smtClean="0"/>
          </a:p>
          <a:p>
            <a:pPr marL="633222" indent="-514350" fontAlgn="auto">
              <a:spcBef>
                <a:spcPts val="0"/>
              </a:spcBef>
              <a:spcAft>
                <a:spcPts val="0"/>
              </a:spcAft>
              <a:buClrTx/>
              <a:buFont typeface="Wingdings" panose="05000000000000000000" pitchFamily="2" charset="2"/>
              <a:buChar char="Ø"/>
              <a:defRPr/>
            </a:pPr>
            <a:r>
              <a:rPr lang="en-US" sz="2400" dirty="0" smtClean="0"/>
              <a:t>This </a:t>
            </a:r>
            <a:r>
              <a:rPr lang="en-US" sz="2400" dirty="0"/>
              <a:t>involves trusting the one who promises and modifying our lives; </a:t>
            </a:r>
            <a:r>
              <a:rPr lang="en-US" sz="2400" dirty="0" smtClean="0"/>
              <a:t>i.e. our </a:t>
            </a:r>
            <a:r>
              <a:rPr lang="en-US" sz="2400" dirty="0"/>
              <a:t>worldview &amp; actions to suit. </a:t>
            </a:r>
          </a:p>
          <a:p>
            <a:pPr marL="633222" indent="-514350" fontAlgn="auto">
              <a:spcBef>
                <a:spcPts val="0"/>
              </a:spcBef>
              <a:spcAft>
                <a:spcPts val="0"/>
              </a:spcAft>
              <a:buClrTx/>
              <a:buFont typeface="Wingdings" panose="05000000000000000000" pitchFamily="2" charset="2"/>
              <a:buChar char="Ø"/>
              <a:defRPr/>
            </a:pPr>
            <a:r>
              <a:rPr lang="en-US" sz="2400" b="1" dirty="0" smtClean="0">
                <a:solidFill>
                  <a:srgbClr val="0070C0"/>
                </a:solidFill>
              </a:rPr>
              <a:t>Without </a:t>
            </a:r>
            <a:r>
              <a:rPr lang="en-US" sz="2400" b="1" dirty="0">
                <a:solidFill>
                  <a:srgbClr val="0070C0"/>
                </a:solidFill>
              </a:rPr>
              <a:t>Faith, it is impossible to please </a:t>
            </a:r>
            <a:r>
              <a:rPr lang="en-US" sz="2400" b="1" dirty="0" smtClean="0">
                <a:solidFill>
                  <a:srgbClr val="0070C0"/>
                </a:solidFill>
              </a:rPr>
              <a:t>God</a:t>
            </a:r>
            <a:r>
              <a:rPr lang="en-US" sz="2400" b="1" dirty="0" smtClean="0"/>
              <a:t> (</a:t>
            </a:r>
            <a:r>
              <a:rPr lang="en-US" sz="2400" dirty="0" smtClean="0">
                <a:solidFill>
                  <a:srgbClr val="FF0000"/>
                </a:solidFill>
              </a:rPr>
              <a:t>Heb.11:6)</a:t>
            </a:r>
            <a:r>
              <a:rPr lang="en-US" sz="2400" dirty="0" smtClean="0"/>
              <a:t>.</a:t>
            </a:r>
            <a:endParaRPr lang="en-US" sz="2400" dirty="0"/>
          </a:p>
          <a:p>
            <a:pPr marL="633222" indent="-514350" fontAlgn="auto">
              <a:spcBef>
                <a:spcPts val="0"/>
              </a:spcBef>
              <a:spcAft>
                <a:spcPts val="0"/>
              </a:spcAft>
              <a:buClrTx/>
              <a:buFont typeface="Wingdings" panose="05000000000000000000" pitchFamily="2" charset="2"/>
              <a:buChar char="Ø"/>
              <a:defRPr/>
            </a:pPr>
            <a:endParaRPr lang="en-US" sz="400" dirty="0" smtClean="0"/>
          </a:p>
          <a:p>
            <a:pPr marL="633222" indent="-514350" fontAlgn="auto">
              <a:spcBef>
                <a:spcPts val="0"/>
              </a:spcBef>
              <a:spcAft>
                <a:spcPts val="0"/>
              </a:spcAft>
              <a:buClrTx/>
              <a:buFont typeface="Wingdings" panose="05000000000000000000" pitchFamily="2" charset="2"/>
              <a:buChar char="Ø"/>
              <a:defRPr/>
            </a:pPr>
            <a:r>
              <a:rPr lang="en-US" sz="2400" dirty="0" smtClean="0"/>
              <a:t>Note carefully: </a:t>
            </a:r>
            <a:r>
              <a:rPr lang="en-US" sz="2400" u="sng" dirty="0"/>
              <a:t>God uses the gentle art of </a:t>
            </a:r>
            <a:r>
              <a:rPr lang="en-US" sz="2400" b="1" u="sng" dirty="0"/>
              <a:t>PERSUASION</a:t>
            </a:r>
            <a:r>
              <a:rPr lang="en-US" sz="2400" dirty="0" smtClean="0"/>
              <a:t>.</a:t>
            </a:r>
          </a:p>
          <a:p>
            <a:pPr marL="633222" indent="-514350" fontAlgn="auto">
              <a:spcBef>
                <a:spcPts val="0"/>
              </a:spcBef>
              <a:spcAft>
                <a:spcPts val="0"/>
              </a:spcAft>
              <a:buClrTx/>
              <a:buFont typeface="Wingdings" panose="05000000000000000000" pitchFamily="2" charset="2"/>
              <a:buChar char="Ø"/>
              <a:defRPr/>
            </a:pPr>
            <a:r>
              <a:rPr lang="en-US" sz="2400" dirty="0" smtClean="0"/>
              <a:t>God rarely uses the power of a violent wind, of terrible earthquake or destructive fire (</a:t>
            </a:r>
            <a:r>
              <a:rPr lang="en-US" sz="2400" dirty="0" smtClean="0">
                <a:solidFill>
                  <a:srgbClr val="FF0000"/>
                </a:solidFill>
              </a:rPr>
              <a:t>1.Kg.19:11-12</a:t>
            </a:r>
            <a:r>
              <a:rPr lang="en-US" sz="2400" dirty="0" smtClean="0"/>
              <a:t>). </a:t>
            </a:r>
          </a:p>
          <a:p>
            <a:pPr marL="633222" indent="-514350" fontAlgn="auto">
              <a:spcBef>
                <a:spcPts val="0"/>
              </a:spcBef>
              <a:spcAft>
                <a:spcPts val="0"/>
              </a:spcAft>
              <a:buClrTx/>
              <a:buFont typeface="Wingdings" panose="05000000000000000000" pitchFamily="2" charset="2"/>
              <a:buChar char="Ø"/>
              <a:defRPr/>
            </a:pPr>
            <a:r>
              <a:rPr lang="en-US" sz="2400" dirty="0" smtClean="0"/>
              <a:t>Power terrifies &amp; brings fear. I</a:t>
            </a:r>
            <a:r>
              <a:rPr lang="en-US" sz="2400" u="sng" dirty="0" smtClean="0"/>
              <a:t>t compels rather than impels</a:t>
            </a:r>
            <a:r>
              <a:rPr lang="en-US" sz="2400" dirty="0" smtClean="0"/>
              <a:t>, &amp; rarely produces </a:t>
            </a:r>
            <a:r>
              <a:rPr lang="en-US" sz="2400" dirty="0"/>
              <a:t>faith (</a:t>
            </a:r>
            <a:r>
              <a:rPr lang="en-US" sz="2400" dirty="0">
                <a:solidFill>
                  <a:srgbClr val="FF0000"/>
                </a:solidFill>
              </a:rPr>
              <a:t>Exod.20:18-20</a:t>
            </a:r>
            <a:r>
              <a:rPr lang="en-US" sz="2400" dirty="0" smtClean="0"/>
              <a:t>). </a:t>
            </a:r>
          </a:p>
          <a:p>
            <a:pPr marL="633222" indent="-514350" fontAlgn="auto">
              <a:spcBef>
                <a:spcPts val="0"/>
              </a:spcBef>
              <a:spcAft>
                <a:spcPts val="0"/>
              </a:spcAft>
              <a:buClrTx/>
              <a:buFont typeface="Wingdings" panose="05000000000000000000" pitchFamily="2" charset="2"/>
              <a:buChar char="Ø"/>
              <a:defRPr/>
            </a:pPr>
            <a:r>
              <a:rPr lang="en-US" sz="2400" dirty="0" smtClean="0"/>
              <a:t>True faith is built on love &amp; trust, and is the product of persuasion. </a:t>
            </a:r>
          </a:p>
          <a:p>
            <a:pPr marL="633222" indent="-514350" fontAlgn="auto">
              <a:spcBef>
                <a:spcPts val="0"/>
              </a:spcBef>
              <a:spcAft>
                <a:spcPts val="0"/>
              </a:spcAft>
              <a:buClrTx/>
              <a:buFont typeface="Wingdings" panose="05000000000000000000" pitchFamily="2" charset="2"/>
              <a:buChar char="Ø"/>
              <a:defRPr/>
            </a:pPr>
            <a:r>
              <a:rPr lang="en-US" sz="2400" b="1" u="sng" dirty="0" smtClean="0"/>
              <a:t>God’s power is in the spoken word</a:t>
            </a:r>
            <a:r>
              <a:rPr lang="en-US" sz="2400" u="sng" dirty="0" smtClean="0"/>
              <a:t>,</a:t>
            </a:r>
            <a:r>
              <a:rPr lang="en-US" sz="2400" dirty="0" smtClean="0"/>
              <a:t> the voice of a small whisper. </a:t>
            </a:r>
            <a:r>
              <a:rPr lang="en-US" sz="2400" b="1" dirty="0" smtClean="0"/>
              <a:t>God power is hidden in His words </a:t>
            </a:r>
            <a:r>
              <a:rPr lang="en-US" sz="2400" dirty="0" smtClean="0"/>
              <a:t>(</a:t>
            </a:r>
            <a:r>
              <a:rPr lang="en-US" sz="2400" dirty="0" smtClean="0">
                <a:solidFill>
                  <a:srgbClr val="FF0000"/>
                </a:solidFill>
              </a:rPr>
              <a:t>Prov.2:1-9, Ps.138:2</a:t>
            </a:r>
            <a:r>
              <a:rPr lang="en-US" sz="2400" dirty="0" smtClean="0"/>
              <a:t>).</a:t>
            </a:r>
          </a:p>
          <a:p>
            <a:pPr marL="633222" indent="-514350" fontAlgn="auto">
              <a:spcBef>
                <a:spcPts val="0"/>
              </a:spcBef>
              <a:spcAft>
                <a:spcPts val="0"/>
              </a:spcAft>
              <a:buClrTx/>
              <a:buFont typeface="Wingdings" panose="05000000000000000000" pitchFamily="2" charset="2"/>
              <a:buChar char="Ø"/>
              <a:defRPr/>
            </a:pPr>
            <a:r>
              <a:rPr lang="en-US" sz="2400" dirty="0" smtClean="0"/>
              <a:t>As we will discuss in our last study – Faith allows us to see God</a:t>
            </a:r>
            <a:endParaRPr lang="en-GB" sz="2400" dirty="0"/>
          </a:p>
        </p:txBody>
      </p:sp>
    </p:spTree>
    <p:extLst>
      <p:ext uri="{BB962C8B-B14F-4D97-AF65-F5344CB8AC3E}">
        <p14:creationId xmlns:p14="http://schemas.microsoft.com/office/powerpoint/2010/main" val="38193196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500"/>
                                        <p:tgtEl>
                                          <p:spTgt spid="4">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Effect transition="in" filter="fade">
                                      <p:cBhvr>
                                        <p:cTn id="26" dur="500"/>
                                        <p:tgtEl>
                                          <p:spTgt spid="4">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Effect transition="in" filter="fade">
                                      <p:cBhvr>
                                        <p:cTn id="29" dur="500"/>
                                        <p:tgtEl>
                                          <p:spTgt spid="4">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fade">
                                      <p:cBhvr>
                                        <p:cTn id="32" dur="500"/>
                                        <p:tgtEl>
                                          <p:spTgt spid="4">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500"/>
                                        <p:tgtEl>
                                          <p:spTgt spid="4">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11" end="11"/>
                                            </p:txEl>
                                          </p:spTgt>
                                        </p:tgtEl>
                                        <p:attrNameLst>
                                          <p:attrName>style.visibility</p:attrName>
                                        </p:attrNameLst>
                                      </p:cBhvr>
                                      <p:to>
                                        <p:strVal val="visible"/>
                                      </p:to>
                                    </p:set>
                                    <p:animEffect transition="in" filter="fade">
                                      <p:cBhvr>
                                        <p:cTn id="38"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252728"/>
          </a:xfrm>
        </p:spPr>
        <p:txBody>
          <a:bodyPr>
            <a:normAutofit/>
          </a:bodyPr>
          <a:lstStyle/>
          <a:p>
            <a:pPr fontAlgn="auto">
              <a:spcAft>
                <a:spcPts val="0"/>
              </a:spcAft>
              <a:defRPr/>
            </a:pPr>
            <a:r>
              <a:rPr lang="en-US" sz="4000" dirty="0">
                <a:solidFill>
                  <a:schemeClr val="accent1">
                    <a:satMod val="150000"/>
                  </a:schemeClr>
                </a:solidFill>
              </a:rPr>
              <a:t>Seeing and Knowing </a:t>
            </a:r>
            <a:r>
              <a:rPr lang="en-US" sz="4000" dirty="0" smtClean="0">
                <a:solidFill>
                  <a:schemeClr val="accent1">
                    <a:satMod val="150000"/>
                  </a:schemeClr>
                </a:solidFill>
              </a:rPr>
              <a:t>God – By Faith.            </a:t>
            </a:r>
            <a:endParaRPr lang="en-US" sz="4000"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85000" lnSpcReduction="10000"/>
          </a:bodyPr>
          <a:lstStyle/>
          <a:p>
            <a:pPr marL="633222" indent="-514350" fontAlgn="auto">
              <a:spcBef>
                <a:spcPts val="0"/>
              </a:spcBef>
              <a:spcAft>
                <a:spcPts val="0"/>
              </a:spcAft>
              <a:buClrTx/>
              <a:buNone/>
              <a:defRPr/>
            </a:pPr>
            <a:endParaRPr lang="en-US" sz="900" b="1" dirty="0" smtClean="0">
              <a:solidFill>
                <a:srgbClr val="FF0000"/>
              </a:solidFill>
            </a:endParaRPr>
          </a:p>
          <a:p>
            <a:pPr marL="438912" lvl="0" indent="-320040" fontAlgn="auto">
              <a:spcBef>
                <a:spcPts val="0"/>
              </a:spcBef>
              <a:spcAft>
                <a:spcPts val="0"/>
              </a:spcAft>
              <a:buClr>
                <a:srgbClr val="F0AD00"/>
              </a:buClr>
              <a:buNone/>
              <a:defRPr/>
            </a:pPr>
            <a:r>
              <a:rPr lang="en-US" sz="2800" b="1" dirty="0" smtClean="0">
                <a:solidFill>
                  <a:srgbClr val="0070C0"/>
                </a:solidFill>
              </a:rPr>
              <a:t>Seeing with the Eye of Faith, not by the eye of flesh –</a:t>
            </a:r>
            <a:endParaRPr lang="en-US" sz="2800" b="1" dirty="0">
              <a:solidFill>
                <a:srgbClr val="0070C0"/>
              </a:solidFill>
            </a:endParaRPr>
          </a:p>
          <a:p>
            <a:pPr marL="633222" indent="-514350" fontAlgn="auto">
              <a:spcBef>
                <a:spcPts val="0"/>
              </a:spcBef>
              <a:spcAft>
                <a:spcPts val="0"/>
              </a:spcAft>
              <a:buClrTx/>
              <a:buNone/>
              <a:defRPr/>
            </a:pPr>
            <a:endParaRPr lang="en-US" sz="1100" b="1" dirty="0" smtClean="0">
              <a:solidFill>
                <a:srgbClr val="FF0000"/>
              </a:solidFill>
            </a:endParaRPr>
          </a:p>
          <a:p>
            <a:pPr marL="633222" indent="-514350" fontAlgn="auto">
              <a:spcBef>
                <a:spcPts val="0"/>
              </a:spcBef>
              <a:spcAft>
                <a:spcPts val="0"/>
              </a:spcAft>
              <a:buClrTx/>
              <a:buNone/>
              <a:defRPr/>
            </a:pPr>
            <a:r>
              <a:rPr lang="en-US" sz="2400" b="1" dirty="0" smtClean="0">
                <a:solidFill>
                  <a:srgbClr val="FF0000"/>
                </a:solidFill>
              </a:rPr>
              <a:t>2.Cor.4:16-18 </a:t>
            </a:r>
            <a:r>
              <a:rPr lang="en-US" sz="2400" b="1" dirty="0" smtClean="0"/>
              <a:t>  For </a:t>
            </a:r>
            <a:r>
              <a:rPr lang="en-US" sz="2400" b="1" dirty="0"/>
              <a:t>which cause we faint not; but though our outward man perish, yet the inward </a:t>
            </a:r>
            <a:r>
              <a:rPr lang="en-US" sz="2400" b="1" i="1" dirty="0"/>
              <a:t>man</a:t>
            </a:r>
            <a:r>
              <a:rPr lang="en-US" sz="2400" b="1" dirty="0"/>
              <a:t> is renewed day by day</a:t>
            </a:r>
            <a:r>
              <a:rPr lang="en-US" sz="2400" dirty="0"/>
              <a:t>. </a:t>
            </a:r>
            <a:endParaRPr lang="en-US" sz="2400" dirty="0" smtClean="0"/>
          </a:p>
          <a:p>
            <a:pPr marL="633222" indent="-514350" fontAlgn="auto">
              <a:spcBef>
                <a:spcPts val="0"/>
              </a:spcBef>
              <a:spcAft>
                <a:spcPts val="0"/>
              </a:spcAft>
              <a:buClrTx/>
              <a:buNone/>
              <a:defRPr/>
            </a:pPr>
            <a:r>
              <a:rPr lang="en-US" sz="2400" dirty="0" smtClean="0"/>
              <a:t>For </a:t>
            </a:r>
            <a:r>
              <a:rPr lang="en-US" sz="2400" dirty="0"/>
              <a:t>our light affliction, which is but for a moment, worketh for us a far more </a:t>
            </a:r>
            <a:r>
              <a:rPr lang="en-US" sz="3000" dirty="0"/>
              <a:t>exceeding </a:t>
            </a:r>
            <a:r>
              <a:rPr lang="en-US" sz="3000" i="1" dirty="0"/>
              <a:t>and</a:t>
            </a:r>
            <a:r>
              <a:rPr lang="en-US" sz="3000" dirty="0"/>
              <a:t> eternal weight of glory; </a:t>
            </a:r>
            <a:endParaRPr lang="en-US" sz="3000" dirty="0" smtClean="0"/>
          </a:p>
          <a:p>
            <a:pPr marL="633222" indent="-514350" fontAlgn="auto">
              <a:spcBef>
                <a:spcPts val="0"/>
              </a:spcBef>
              <a:spcAft>
                <a:spcPts val="0"/>
              </a:spcAft>
              <a:buClrTx/>
              <a:buNone/>
              <a:defRPr/>
            </a:pPr>
            <a:r>
              <a:rPr lang="en-US" sz="3000" b="1" dirty="0" smtClean="0"/>
              <a:t>While </a:t>
            </a:r>
            <a:r>
              <a:rPr lang="en-US" sz="3000" b="1" dirty="0"/>
              <a:t>we look not at the things which are seen</a:t>
            </a:r>
            <a:r>
              <a:rPr lang="en-US" sz="3000" dirty="0"/>
              <a:t>, </a:t>
            </a:r>
            <a:r>
              <a:rPr lang="en-US" sz="3000" b="1" u="sng" dirty="0"/>
              <a:t>but at the things which are not seen</a:t>
            </a:r>
            <a:r>
              <a:rPr lang="en-US" sz="3000" dirty="0"/>
              <a:t>: </a:t>
            </a:r>
            <a:r>
              <a:rPr lang="en-US" sz="3000" u="sng" dirty="0"/>
              <a:t>for the things which are seen </a:t>
            </a:r>
            <a:r>
              <a:rPr lang="en-US" sz="3000" i="1" u="sng" dirty="0"/>
              <a:t>are</a:t>
            </a:r>
            <a:r>
              <a:rPr lang="en-US" sz="3000" u="sng" dirty="0"/>
              <a:t> temporal</a:t>
            </a:r>
            <a:r>
              <a:rPr lang="en-US" sz="3000" dirty="0"/>
              <a:t>; </a:t>
            </a:r>
            <a:r>
              <a:rPr lang="en-US" sz="3000" b="1" u="sng" dirty="0"/>
              <a:t>but </a:t>
            </a:r>
            <a:r>
              <a:rPr lang="en-US" sz="3000" b="1" u="sng" dirty="0" smtClean="0"/>
              <a:t>the </a:t>
            </a:r>
            <a:r>
              <a:rPr lang="en-US" sz="3000" b="1" u="sng" dirty="0"/>
              <a:t>things which are not seen </a:t>
            </a:r>
            <a:r>
              <a:rPr lang="en-US" sz="3000" b="1" i="1" u="sng" dirty="0"/>
              <a:t>are</a:t>
            </a:r>
            <a:r>
              <a:rPr lang="en-US" sz="3000" b="1" u="sng" dirty="0"/>
              <a:t> eternal</a:t>
            </a:r>
            <a:r>
              <a:rPr lang="en-US" sz="3000" dirty="0"/>
              <a:t>. </a:t>
            </a:r>
            <a:endParaRPr lang="en-US" sz="3000" dirty="0" smtClean="0"/>
          </a:p>
          <a:p>
            <a:pPr marL="633222" indent="-514350" fontAlgn="auto">
              <a:spcBef>
                <a:spcPts val="0"/>
              </a:spcBef>
              <a:spcAft>
                <a:spcPts val="0"/>
              </a:spcAft>
              <a:buClrTx/>
              <a:buNone/>
              <a:defRPr/>
            </a:pPr>
            <a:endParaRPr lang="en-US" sz="2400" b="1" dirty="0">
              <a:solidFill>
                <a:srgbClr val="FF0000"/>
              </a:solidFill>
            </a:endParaRPr>
          </a:p>
          <a:p>
            <a:pPr marL="633222" indent="-514350" fontAlgn="auto">
              <a:spcBef>
                <a:spcPts val="0"/>
              </a:spcBef>
              <a:spcAft>
                <a:spcPts val="0"/>
              </a:spcAft>
              <a:buClrTx/>
              <a:buNone/>
              <a:defRPr/>
            </a:pPr>
            <a:r>
              <a:rPr lang="en-US" sz="2400" b="1" dirty="0" smtClean="0">
                <a:solidFill>
                  <a:srgbClr val="0070C0"/>
                </a:solidFill>
              </a:rPr>
              <a:t>Not like Eve, who saw with the eye of flesh and not with the eye of faith –</a:t>
            </a:r>
          </a:p>
          <a:p>
            <a:pPr marL="633222" indent="-514350" fontAlgn="auto">
              <a:spcBef>
                <a:spcPts val="0"/>
              </a:spcBef>
              <a:spcAft>
                <a:spcPts val="0"/>
              </a:spcAft>
              <a:buClrTx/>
              <a:buNone/>
              <a:defRPr/>
            </a:pPr>
            <a:endParaRPr lang="en-US" sz="900" b="1" dirty="0">
              <a:solidFill>
                <a:srgbClr val="0070C0"/>
              </a:solidFill>
            </a:endParaRPr>
          </a:p>
          <a:p>
            <a:pPr marL="633222" indent="-514350" fontAlgn="auto">
              <a:spcBef>
                <a:spcPts val="0"/>
              </a:spcBef>
              <a:spcAft>
                <a:spcPts val="0"/>
              </a:spcAft>
              <a:buClrTx/>
              <a:buNone/>
              <a:defRPr/>
            </a:pPr>
            <a:r>
              <a:rPr lang="en-US" sz="2400" b="1" dirty="0" smtClean="0">
                <a:solidFill>
                  <a:srgbClr val="FF0000"/>
                </a:solidFill>
              </a:rPr>
              <a:t>Gen.3:6-7  </a:t>
            </a:r>
            <a:r>
              <a:rPr lang="en-US" sz="2400" b="1" u="sng" dirty="0" smtClean="0"/>
              <a:t>And </a:t>
            </a:r>
            <a:r>
              <a:rPr lang="en-US" sz="2400" b="1" u="sng" dirty="0"/>
              <a:t>when the woman saw </a:t>
            </a:r>
            <a:r>
              <a:rPr lang="en-US" sz="2400" dirty="0"/>
              <a:t>that the tree </a:t>
            </a:r>
            <a:r>
              <a:rPr lang="en-US" sz="2400" i="1" dirty="0"/>
              <a:t>was</a:t>
            </a:r>
            <a:r>
              <a:rPr lang="en-US" sz="2400" dirty="0"/>
              <a:t> good for food, </a:t>
            </a:r>
            <a:r>
              <a:rPr lang="en-US" sz="2400" b="1" u="sng" dirty="0"/>
              <a:t>and that it </a:t>
            </a:r>
            <a:r>
              <a:rPr lang="en-US" sz="2400" b="1" i="1" u="sng" dirty="0"/>
              <a:t>was</a:t>
            </a:r>
            <a:r>
              <a:rPr lang="en-US" sz="2400" b="1" u="sng" dirty="0"/>
              <a:t> pleasant to the eyes</a:t>
            </a:r>
            <a:r>
              <a:rPr lang="en-US" sz="2400" dirty="0"/>
              <a:t>, and a tree to be desired to make </a:t>
            </a:r>
            <a:r>
              <a:rPr lang="en-US" sz="2400" i="1" dirty="0"/>
              <a:t>one</a:t>
            </a:r>
            <a:r>
              <a:rPr lang="en-US" sz="2400" dirty="0"/>
              <a:t> wise, she took of the fruit thereof, and did eat, and gave also unto her husband with her; and he did eat. </a:t>
            </a:r>
            <a:endParaRPr lang="en-US" sz="2400" dirty="0" smtClean="0"/>
          </a:p>
          <a:p>
            <a:pPr marL="633222" indent="-514350" fontAlgn="auto">
              <a:spcBef>
                <a:spcPts val="0"/>
              </a:spcBef>
              <a:spcAft>
                <a:spcPts val="0"/>
              </a:spcAft>
              <a:buClrTx/>
              <a:buNone/>
              <a:defRPr/>
            </a:pPr>
            <a:r>
              <a:rPr lang="en-US" sz="2400" b="1" u="sng" dirty="0" smtClean="0"/>
              <a:t>And </a:t>
            </a:r>
            <a:r>
              <a:rPr lang="en-US" sz="2400" b="1" u="sng" dirty="0"/>
              <a:t>the eyes of them both were opened</a:t>
            </a:r>
            <a:r>
              <a:rPr lang="en-US" sz="2400" dirty="0"/>
              <a:t>, and they knew that they </a:t>
            </a:r>
            <a:r>
              <a:rPr lang="en-US" sz="2400" i="1" dirty="0"/>
              <a:t>were</a:t>
            </a:r>
            <a:r>
              <a:rPr lang="en-US" sz="2400" dirty="0"/>
              <a:t> naked; and they sewed fig leaves together, and made themselves aprons. </a:t>
            </a:r>
            <a:endParaRPr lang="en-US" sz="2400" b="1" dirty="0" smtClean="0">
              <a:solidFill>
                <a:srgbClr val="FF0000"/>
              </a:solidFill>
            </a:endParaRPr>
          </a:p>
        </p:txBody>
      </p:sp>
    </p:spTree>
    <p:extLst>
      <p:ext uri="{BB962C8B-B14F-4D97-AF65-F5344CB8AC3E}">
        <p14:creationId xmlns:p14="http://schemas.microsoft.com/office/powerpoint/2010/main" val="2045382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God wants to affect your  -</a:t>
            </a:r>
            <a:br>
              <a:rPr lang="en-US" dirty="0" smtClean="0">
                <a:solidFill>
                  <a:schemeClr val="accent1">
                    <a:satMod val="150000"/>
                  </a:schemeClr>
                </a:solidFill>
              </a:rPr>
            </a:br>
            <a:r>
              <a:rPr lang="en-US" dirty="0" smtClean="0">
                <a:solidFill>
                  <a:schemeClr val="accent1">
                    <a:satMod val="150000"/>
                  </a:schemeClr>
                </a:solidFill>
              </a:rPr>
              <a:t>Mind &amp; Conscience</a:t>
            </a:r>
            <a:endParaRPr lang="en-US" dirty="0">
              <a:solidFill>
                <a:srgbClr val="FF0000"/>
              </a:solidFill>
            </a:endParaRPr>
          </a:p>
        </p:txBody>
      </p:sp>
      <p:sp>
        <p:nvSpPr>
          <p:cNvPr id="3" name="Content Placeholder 2"/>
          <p:cNvSpPr>
            <a:spLocks noGrp="1"/>
          </p:cNvSpPr>
          <p:nvPr>
            <p:ph idx="1"/>
          </p:nvPr>
        </p:nvSpPr>
        <p:spPr>
          <a:xfrm>
            <a:off x="0" y="1556793"/>
            <a:ext cx="9144000" cy="5301208"/>
          </a:xfrm>
        </p:spPr>
        <p:txBody>
          <a:bodyPr rtlCol="0">
            <a:normAutofit fontScale="92500" lnSpcReduction="20000"/>
          </a:bodyPr>
          <a:lstStyle/>
          <a:p>
            <a:pPr marL="438912" indent="-320040" fontAlgn="auto">
              <a:spcBef>
                <a:spcPts val="0"/>
              </a:spcBef>
              <a:spcAft>
                <a:spcPts val="0"/>
              </a:spcAft>
              <a:buFont typeface="Wingdings 2"/>
              <a:buNone/>
              <a:defRPr/>
            </a:pPr>
            <a:r>
              <a:rPr lang="en-AU" sz="2400" b="1" dirty="0" smtClean="0">
                <a:solidFill>
                  <a:srgbClr val="0070C0"/>
                </a:solidFill>
              </a:rPr>
              <a:t>Conscience</a:t>
            </a:r>
            <a:r>
              <a:rPr lang="en-AU" sz="2400" dirty="0" smtClean="0">
                <a:solidFill>
                  <a:srgbClr val="0070C0"/>
                </a:solidFill>
              </a:rPr>
              <a:t> = 4893 </a:t>
            </a:r>
            <a:r>
              <a:rPr lang="el-GR" sz="2400" dirty="0" smtClean="0">
                <a:solidFill>
                  <a:srgbClr val="0070C0"/>
                </a:solidFill>
              </a:rPr>
              <a:t>συνείδησις </a:t>
            </a:r>
            <a:r>
              <a:rPr lang="en-AU" sz="2400" i="1" dirty="0" err="1" smtClean="0">
                <a:solidFill>
                  <a:srgbClr val="0070C0"/>
                </a:solidFill>
              </a:rPr>
              <a:t>syneidēsis</a:t>
            </a:r>
            <a:r>
              <a:rPr lang="en-AU" sz="2400" i="1" dirty="0" smtClean="0">
                <a:solidFill>
                  <a:srgbClr val="0070C0"/>
                </a:solidFill>
              </a:rPr>
              <a:t> (used 32 times, always translated as conscience)</a:t>
            </a:r>
          </a:p>
          <a:p>
            <a:pPr marL="438912" indent="-320040" fontAlgn="auto">
              <a:spcBef>
                <a:spcPts val="0"/>
              </a:spcBef>
              <a:spcAft>
                <a:spcPts val="0"/>
              </a:spcAft>
              <a:buClrTx/>
              <a:buFont typeface="Wingdings 2"/>
              <a:buChar char=""/>
              <a:defRPr/>
            </a:pPr>
            <a:r>
              <a:rPr lang="en-AU" sz="2400" dirty="0" smtClean="0">
                <a:solidFill>
                  <a:srgbClr val="0070C0"/>
                </a:solidFill>
              </a:rPr>
              <a:t>The consciousness carries with it the idea of awareness. It also includes our ability to distinguish between what is morally good and evil, through the exercise of discernment, to know the will of God.</a:t>
            </a:r>
          </a:p>
          <a:p>
            <a:pPr marL="118872" indent="0" fontAlgn="auto">
              <a:spcBef>
                <a:spcPts val="0"/>
              </a:spcBef>
              <a:spcAft>
                <a:spcPts val="0"/>
              </a:spcAft>
              <a:buClrTx/>
              <a:buNone/>
              <a:defRPr/>
            </a:pPr>
            <a:r>
              <a:rPr lang="en-AU" sz="2400" dirty="0" smtClean="0"/>
              <a:t/>
            </a:r>
            <a:br>
              <a:rPr lang="en-AU" sz="2400" dirty="0" smtClean="0"/>
            </a:br>
            <a:endParaRPr lang="en-AU" sz="900" dirty="0" smtClean="0"/>
          </a:p>
          <a:p>
            <a:pPr marL="438912" indent="-320040" fontAlgn="auto">
              <a:spcBef>
                <a:spcPts val="0"/>
              </a:spcBef>
              <a:spcAft>
                <a:spcPts val="0"/>
              </a:spcAft>
              <a:buClrTx/>
              <a:buFont typeface="Wingdings 2"/>
              <a:buNone/>
              <a:defRPr/>
            </a:pPr>
            <a:r>
              <a:rPr lang="en-AU" sz="2400" dirty="0" smtClean="0"/>
              <a:t> </a:t>
            </a:r>
            <a:r>
              <a:rPr lang="en-AU" sz="2400" dirty="0" smtClean="0">
                <a:solidFill>
                  <a:srgbClr val="FF0000"/>
                </a:solidFill>
              </a:rPr>
              <a:t>1.Tim.1:5 </a:t>
            </a:r>
            <a:r>
              <a:rPr lang="en-AU" sz="2400" dirty="0" smtClean="0"/>
              <a:t> </a:t>
            </a:r>
            <a:r>
              <a:rPr lang="en-AU" sz="2400" u="sng" dirty="0" smtClean="0"/>
              <a:t>Now the end of the commandment is charity out of a pure heart, </a:t>
            </a:r>
            <a:r>
              <a:rPr lang="en-AU" sz="2400" b="1" u="sng" dirty="0" smtClean="0"/>
              <a:t>and of a good </a:t>
            </a:r>
            <a:r>
              <a:rPr lang="en-AU" sz="2400" b="1" u="sng" dirty="0" smtClean="0">
                <a:solidFill>
                  <a:srgbClr val="0070C0"/>
                </a:solidFill>
              </a:rPr>
              <a:t>conscience</a:t>
            </a:r>
            <a:r>
              <a:rPr lang="en-AU" sz="2400" u="sng" dirty="0" smtClean="0"/>
              <a:t>, and of faith unfeigned</a:t>
            </a:r>
            <a:r>
              <a:rPr lang="en-AU" sz="2400" dirty="0" smtClean="0"/>
              <a:t>: </a:t>
            </a:r>
          </a:p>
          <a:p>
            <a:pPr marL="438912" indent="-320040" fontAlgn="auto">
              <a:spcBef>
                <a:spcPts val="0"/>
              </a:spcBef>
              <a:spcAft>
                <a:spcPts val="0"/>
              </a:spcAft>
              <a:buClrTx/>
              <a:buFont typeface="Wingdings 2"/>
              <a:buNone/>
              <a:defRPr/>
            </a:pPr>
            <a:endParaRPr lang="en-AU" sz="900" dirty="0" smtClean="0"/>
          </a:p>
          <a:p>
            <a:pPr marL="438912" indent="-320040" fontAlgn="auto">
              <a:spcBef>
                <a:spcPts val="0"/>
              </a:spcBef>
              <a:spcAft>
                <a:spcPts val="0"/>
              </a:spcAft>
              <a:buClrTx/>
              <a:buFont typeface="Wingdings 2"/>
              <a:buNone/>
              <a:defRPr/>
            </a:pPr>
            <a:r>
              <a:rPr lang="en-AU" sz="2400" dirty="0" smtClean="0">
                <a:solidFill>
                  <a:srgbClr val="FF0000"/>
                </a:solidFill>
              </a:rPr>
              <a:t>Titus.1:15</a:t>
            </a:r>
            <a:r>
              <a:rPr lang="en-AU" sz="2400" dirty="0" smtClean="0"/>
              <a:t> Unto the pure all things are pure: but unto them that are defiled and unbelieving is nothing pure; </a:t>
            </a:r>
            <a:r>
              <a:rPr lang="en-AU" sz="2400" b="1" u="sng" dirty="0" smtClean="0"/>
              <a:t>but even their </a:t>
            </a:r>
            <a:r>
              <a:rPr lang="en-AU" sz="2400" b="1" u="sng" dirty="0" smtClean="0">
                <a:solidFill>
                  <a:srgbClr val="0070C0"/>
                </a:solidFill>
              </a:rPr>
              <a:t>mind</a:t>
            </a:r>
            <a:r>
              <a:rPr lang="en-AU" sz="2400" b="1" u="sng" dirty="0" smtClean="0"/>
              <a:t> and </a:t>
            </a:r>
            <a:r>
              <a:rPr lang="en-AU" sz="2400" b="1" u="sng" dirty="0" smtClean="0">
                <a:solidFill>
                  <a:srgbClr val="0070C0"/>
                </a:solidFill>
              </a:rPr>
              <a:t>conscience</a:t>
            </a:r>
            <a:r>
              <a:rPr lang="en-AU" sz="2400" b="1" u="sng" dirty="0" smtClean="0"/>
              <a:t> is defiled</a:t>
            </a:r>
            <a:r>
              <a:rPr lang="en-AU" sz="2400" dirty="0" smtClean="0"/>
              <a:t>. </a:t>
            </a:r>
          </a:p>
          <a:p>
            <a:pPr marL="438912" indent="-320040" fontAlgn="auto">
              <a:spcBef>
                <a:spcPts val="0"/>
              </a:spcBef>
              <a:spcAft>
                <a:spcPts val="0"/>
              </a:spcAft>
              <a:buClrTx/>
              <a:buNone/>
              <a:defRPr/>
            </a:pPr>
            <a:endParaRPr lang="en-AU" sz="900" dirty="0" smtClean="0">
              <a:solidFill>
                <a:srgbClr val="FF0000"/>
              </a:solidFill>
            </a:endParaRPr>
          </a:p>
          <a:p>
            <a:pPr marL="438912" indent="-320040" fontAlgn="auto">
              <a:spcBef>
                <a:spcPts val="0"/>
              </a:spcBef>
              <a:spcAft>
                <a:spcPts val="0"/>
              </a:spcAft>
              <a:buClrTx/>
              <a:buNone/>
              <a:defRPr/>
            </a:pPr>
            <a:r>
              <a:rPr lang="en-AU" sz="2400" dirty="0" smtClean="0">
                <a:solidFill>
                  <a:srgbClr val="FF0000"/>
                </a:solidFill>
              </a:rPr>
              <a:t>Heb.9:14  </a:t>
            </a:r>
            <a:r>
              <a:rPr lang="en-AU" sz="2400" dirty="0"/>
              <a:t>How much more shall the blood of Christ, who through the eternal Spirit offered himself without spot to God, </a:t>
            </a:r>
            <a:r>
              <a:rPr lang="en-AU" sz="2400" b="1" u="sng" dirty="0">
                <a:solidFill>
                  <a:srgbClr val="0070C0"/>
                </a:solidFill>
              </a:rPr>
              <a:t>purge your conscience </a:t>
            </a:r>
            <a:r>
              <a:rPr lang="en-AU" sz="2400" b="1" u="sng" dirty="0"/>
              <a:t>from dead works to serve the living God</a:t>
            </a:r>
            <a:r>
              <a:rPr lang="en-AU" sz="2400" dirty="0"/>
              <a:t>?</a:t>
            </a:r>
          </a:p>
          <a:p>
            <a:pPr marL="438912" indent="-320040" fontAlgn="auto">
              <a:spcBef>
                <a:spcPts val="0"/>
              </a:spcBef>
              <a:spcAft>
                <a:spcPts val="0"/>
              </a:spcAft>
              <a:buClrTx/>
              <a:buFont typeface="Wingdings 2"/>
              <a:buNone/>
              <a:defRPr/>
            </a:pPr>
            <a:endParaRPr lang="en-AU" sz="900" dirty="0"/>
          </a:p>
          <a:p>
            <a:pPr marL="438912" indent="-320040" fontAlgn="auto">
              <a:spcBef>
                <a:spcPts val="0"/>
              </a:spcBef>
              <a:spcAft>
                <a:spcPts val="0"/>
              </a:spcAft>
              <a:buClrTx/>
              <a:buNone/>
              <a:defRPr/>
            </a:pPr>
            <a:r>
              <a:rPr lang="en-AU" sz="2400" dirty="0">
                <a:solidFill>
                  <a:srgbClr val="FF0000"/>
                </a:solidFill>
              </a:rPr>
              <a:t>1.Pet.3:21</a:t>
            </a:r>
            <a:r>
              <a:rPr lang="en-AU" sz="2400" dirty="0"/>
              <a:t> The like figure whereunto even baptism doth also now save us (</a:t>
            </a:r>
            <a:r>
              <a:rPr lang="en-AU" sz="2400" b="1" dirty="0"/>
              <a:t>not</a:t>
            </a:r>
            <a:r>
              <a:rPr lang="en-AU" sz="2400" dirty="0"/>
              <a:t> the putting away of the </a:t>
            </a:r>
            <a:r>
              <a:rPr lang="en-AU" sz="2400" u="sng" dirty="0"/>
              <a:t>filth of the </a:t>
            </a:r>
            <a:r>
              <a:rPr lang="en-AU" sz="2400" b="1" u="sng" dirty="0">
                <a:solidFill>
                  <a:srgbClr val="FF0000"/>
                </a:solidFill>
              </a:rPr>
              <a:t>flesh</a:t>
            </a:r>
            <a:r>
              <a:rPr lang="en-AU" sz="2400" dirty="0"/>
              <a:t>, </a:t>
            </a:r>
            <a:r>
              <a:rPr lang="en-AU" sz="2400" b="1" dirty="0"/>
              <a:t>but </a:t>
            </a:r>
            <a:r>
              <a:rPr lang="en-AU" sz="2400" b="1" u="sng" dirty="0"/>
              <a:t>the answer of a good </a:t>
            </a:r>
            <a:r>
              <a:rPr lang="en-AU" sz="2400" b="1" u="sng" dirty="0">
                <a:solidFill>
                  <a:srgbClr val="0070C0"/>
                </a:solidFill>
              </a:rPr>
              <a:t>conscience</a:t>
            </a:r>
            <a:r>
              <a:rPr lang="en-AU" sz="2400" b="1" u="sng" dirty="0"/>
              <a:t> toward God</a:t>
            </a:r>
            <a:r>
              <a:rPr lang="en-AU" sz="2400" dirty="0"/>
              <a:t>,) by the resurrection of Jesus Christ: </a:t>
            </a:r>
          </a:p>
          <a:p>
            <a:pPr marL="438912" indent="-320040" fontAlgn="auto">
              <a:spcBef>
                <a:spcPts val="0"/>
              </a:spcBef>
              <a:spcAft>
                <a:spcPts val="0"/>
              </a:spcAft>
              <a:buClrTx/>
              <a:buFont typeface="Wingdings 2"/>
              <a:buNone/>
              <a:defRPr/>
            </a:pPr>
            <a:endParaRPr lang="en-AU" sz="2400" dirty="0" smtClean="0"/>
          </a:p>
          <a:p>
            <a:pPr marL="438912" indent="-320040" fontAlgn="auto">
              <a:spcBef>
                <a:spcPts val="0"/>
              </a:spcBef>
              <a:spcAft>
                <a:spcPts val="0"/>
              </a:spcAft>
              <a:buClrTx/>
              <a:buFont typeface="Wingdings 2"/>
              <a:buNone/>
              <a:defRPr/>
            </a:pPr>
            <a:endParaRPr lang="en-AU" sz="2400" b="1" dirty="0" smtClean="0"/>
          </a:p>
          <a:p>
            <a:pPr marL="438912" indent="-320040" fontAlgn="auto">
              <a:spcBef>
                <a:spcPts val="0"/>
              </a:spcBef>
              <a:spcAft>
                <a:spcPts val="0"/>
              </a:spcAft>
              <a:buClrTx/>
              <a:buFont typeface="Wingdings 2"/>
              <a:buNone/>
              <a:defRPr/>
            </a:pPr>
            <a:endParaRPr lang="en-AU" sz="2400" b="1" dirty="0" smtClean="0"/>
          </a:p>
          <a:p>
            <a:pPr marL="438912" indent="-320040" fontAlgn="auto">
              <a:spcBef>
                <a:spcPts val="0"/>
              </a:spcBef>
              <a:spcAft>
                <a:spcPts val="0"/>
              </a:spcAft>
              <a:buClrTx/>
              <a:buFont typeface="Wingdings 2"/>
              <a:buNone/>
              <a:defRPr/>
            </a:pPr>
            <a:endParaRPr lang="en-US" sz="2400" b="1" dirty="0" smtClean="0"/>
          </a:p>
          <a:p>
            <a:pPr marL="438912" indent="-320040" fontAlgn="auto">
              <a:spcBef>
                <a:spcPts val="0"/>
              </a:spcBef>
              <a:spcAft>
                <a:spcPts val="0"/>
              </a:spcAft>
              <a:buClrTx/>
              <a:buFont typeface="Wingdings 2"/>
              <a:buNone/>
              <a:defRPr/>
            </a:pPr>
            <a:endParaRPr lang="en-US" sz="2400" b="1" dirty="0" smtClean="0"/>
          </a:p>
          <a:p>
            <a:pPr marL="438912" indent="-320040" fontAlgn="auto">
              <a:spcBef>
                <a:spcPts val="0"/>
              </a:spcBef>
              <a:spcAft>
                <a:spcPts val="0"/>
              </a:spcAft>
              <a:buClrTx/>
              <a:buFont typeface="Wingdings 2"/>
              <a:buNone/>
              <a:defRPr/>
            </a:pPr>
            <a:endParaRPr lang="en-US" sz="2400" b="1" dirty="0" smtClean="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Bible - Faith and Reason</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fontScale="92500" lnSpcReduction="20000"/>
          </a:bodyPr>
          <a:lstStyle/>
          <a:p>
            <a:pPr marL="438912" indent="-320040" fontAlgn="auto">
              <a:spcBef>
                <a:spcPts val="0"/>
              </a:spcBef>
              <a:spcAft>
                <a:spcPts val="0"/>
              </a:spcAft>
              <a:buFont typeface="Wingdings 2"/>
              <a:buNone/>
              <a:defRPr/>
            </a:pPr>
            <a:r>
              <a:rPr lang="en-US" sz="2400" dirty="0" smtClean="0"/>
              <a:t>We believe that most of these criticisms utilize circular reasoning. </a:t>
            </a:r>
          </a:p>
          <a:p>
            <a:pPr marL="438912" indent="-320040" fontAlgn="auto">
              <a:spcBef>
                <a:spcPts val="0"/>
              </a:spcBef>
              <a:spcAft>
                <a:spcPts val="0"/>
              </a:spcAft>
              <a:buFont typeface="Wingdings 2"/>
              <a:buNone/>
              <a:defRPr/>
            </a:pPr>
            <a:r>
              <a:rPr lang="en-US" sz="2400" dirty="0" smtClean="0"/>
              <a:t>They assume their position, bend what the Bible is saying, and from that faulty position argue and find fault with the testimony. </a:t>
            </a:r>
          </a:p>
          <a:p>
            <a:pPr marL="438912" indent="-320040" fontAlgn="auto">
              <a:spcBef>
                <a:spcPts val="0"/>
              </a:spcBef>
              <a:spcAft>
                <a:spcPts val="0"/>
              </a:spcAft>
              <a:buFont typeface="Wingdings 2"/>
              <a:buNone/>
              <a:defRPr/>
            </a:pPr>
            <a:r>
              <a:rPr lang="en-US" sz="2400" dirty="0" smtClean="0"/>
              <a:t>The common fault with incorrect reasoning is that </a:t>
            </a:r>
            <a:r>
              <a:rPr lang="en-US" sz="2400" u="sng" dirty="0" smtClean="0"/>
              <a:t>it is always built on a faulty </a:t>
            </a:r>
            <a:r>
              <a:rPr lang="en-US" sz="2400" b="1" u="sng" dirty="0" smtClean="0"/>
              <a:t>philosophical construct</a:t>
            </a:r>
            <a:r>
              <a:rPr lang="en-US" sz="2400" dirty="0" smtClean="0"/>
              <a:t>, often not even recognized or fully understood.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It is evident that the enlightenment promoted </a:t>
            </a:r>
            <a:r>
              <a:rPr lang="en-US" sz="2400" b="1" u="sng" dirty="0" smtClean="0">
                <a:solidFill>
                  <a:srgbClr val="0070C0"/>
                </a:solidFill>
              </a:rPr>
              <a:t>a philosophical construct </a:t>
            </a:r>
            <a:r>
              <a:rPr lang="en-US" sz="2400" dirty="0">
                <a:solidFill>
                  <a:srgbClr val="0070C0"/>
                </a:solidFill>
              </a:rPr>
              <a:t>called ‘</a:t>
            </a:r>
            <a:r>
              <a:rPr lang="en-US" sz="2400" b="1" dirty="0">
                <a:solidFill>
                  <a:srgbClr val="0070C0"/>
                </a:solidFill>
              </a:rPr>
              <a:t>materialism</a:t>
            </a:r>
            <a:r>
              <a:rPr lang="en-US" sz="2400" dirty="0" smtClean="0">
                <a:solidFill>
                  <a:srgbClr val="0070C0"/>
                </a:solidFill>
              </a:rPr>
              <a:t>’ or ‘</a:t>
            </a:r>
            <a:r>
              <a:rPr lang="en-US" sz="2400" b="1" dirty="0" smtClean="0">
                <a:solidFill>
                  <a:srgbClr val="0070C0"/>
                </a:solidFill>
              </a:rPr>
              <a:t>naturalism</a:t>
            </a:r>
            <a:r>
              <a:rPr lang="en-US" sz="2400" dirty="0" smtClean="0">
                <a:solidFill>
                  <a:srgbClr val="0070C0"/>
                </a:solidFill>
              </a:rPr>
              <a:t>’, which is based  on the premise that everything (past/present/future) </a:t>
            </a:r>
            <a:r>
              <a:rPr lang="en-US" sz="2400" b="1" dirty="0" smtClean="0">
                <a:solidFill>
                  <a:srgbClr val="0070C0"/>
                </a:solidFill>
              </a:rPr>
              <a:t>must be interpreted using ‘natural or material’ processes. </a:t>
            </a:r>
          </a:p>
          <a:p>
            <a:pPr marL="438912" indent="-320040" fontAlgn="auto">
              <a:spcBef>
                <a:spcPts val="0"/>
              </a:spcBef>
              <a:spcAft>
                <a:spcPts val="0"/>
              </a:spcAft>
              <a:buFont typeface="Wingdings 2"/>
              <a:buNone/>
              <a:defRPr/>
            </a:pPr>
            <a:r>
              <a:rPr lang="en-US" sz="2400" b="1" dirty="0" smtClean="0">
                <a:solidFill>
                  <a:srgbClr val="0070C0"/>
                </a:solidFill>
              </a:rPr>
              <a:t>There has never been a ‘mind’ at work, there is only ‘material &amp; energy’.</a:t>
            </a:r>
            <a:r>
              <a:rPr lang="en-US" sz="2400" dirty="0" smtClean="0">
                <a:solidFill>
                  <a:srgbClr val="0070C0"/>
                </a:solidFill>
              </a:rPr>
              <a:t>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The enlightenment promoted this ‘</a:t>
            </a:r>
            <a:r>
              <a:rPr lang="en-US" sz="2400" b="1" dirty="0" smtClean="0">
                <a:solidFill>
                  <a:srgbClr val="0070C0"/>
                </a:solidFill>
              </a:rPr>
              <a:t>rationalist</a:t>
            </a:r>
            <a:r>
              <a:rPr lang="en-US" sz="2400" dirty="0" smtClean="0">
                <a:solidFill>
                  <a:srgbClr val="0070C0"/>
                </a:solidFill>
              </a:rPr>
              <a:t>’ &amp; later ‘</a:t>
            </a:r>
            <a:r>
              <a:rPr lang="en-US" sz="2400" b="1" dirty="0" smtClean="0">
                <a:solidFill>
                  <a:srgbClr val="0070C0"/>
                </a:solidFill>
              </a:rPr>
              <a:t>atheistic</a:t>
            </a:r>
            <a:r>
              <a:rPr lang="en-US" sz="2400" dirty="0" smtClean="0">
                <a:solidFill>
                  <a:srgbClr val="0070C0"/>
                </a:solidFill>
              </a:rPr>
              <a:t>’ approach, which states that ‘</a:t>
            </a:r>
            <a:r>
              <a:rPr lang="en-US" sz="2400" b="1" dirty="0" smtClean="0">
                <a:solidFill>
                  <a:srgbClr val="0070C0"/>
                </a:solidFill>
              </a:rPr>
              <a:t>The present is the key to the past</a:t>
            </a:r>
            <a:r>
              <a:rPr lang="en-US" sz="2400" dirty="0" smtClean="0">
                <a:solidFill>
                  <a:srgbClr val="0070C0"/>
                </a:solidFill>
              </a:rPr>
              <a:t>’. </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This influence is why many (even among those calling themselves Christians) now deny the scriptural testimony of miracles, the virgin birth, the resurrection of Christ, the creation record </a:t>
            </a:r>
            <a:r>
              <a:rPr lang="en-US" sz="2400" u="sng" dirty="0" smtClean="0">
                <a:solidFill>
                  <a:srgbClr val="0070C0"/>
                </a:solidFill>
              </a:rPr>
              <a:t>or any other record of supernatural action by God</a:t>
            </a:r>
            <a:r>
              <a:rPr lang="en-US" sz="2400" dirty="0" smtClean="0">
                <a:solidFill>
                  <a:srgbClr val="0070C0"/>
                </a:solidFill>
              </a:rPr>
              <a:t>.</a:t>
            </a:r>
          </a:p>
          <a:p>
            <a:pPr marL="438912" indent="-320040" fontAlgn="auto">
              <a:spcBef>
                <a:spcPts val="0"/>
              </a:spcBef>
              <a:spcAft>
                <a:spcPts val="0"/>
              </a:spcAft>
              <a:buFont typeface="Wingdings 2"/>
              <a:buNone/>
              <a:defRPr/>
            </a:pPr>
            <a:endParaRPr lang="en-US" sz="900" dirty="0" smtClean="0">
              <a:solidFill>
                <a:srgbClr val="0070C0"/>
              </a:solidFill>
            </a:endParaRPr>
          </a:p>
          <a:p>
            <a:pPr marL="438912" indent="-320040" fontAlgn="auto">
              <a:spcBef>
                <a:spcPts val="0"/>
              </a:spcBef>
              <a:spcAft>
                <a:spcPts val="0"/>
              </a:spcAft>
              <a:buFont typeface="Wingdings 2"/>
              <a:buNone/>
              <a:defRPr/>
            </a:pPr>
            <a:r>
              <a:rPr lang="en-US" sz="2400" dirty="0" smtClean="0">
                <a:solidFill>
                  <a:srgbClr val="0070C0"/>
                </a:solidFill>
              </a:rPr>
              <a:t>An example of this approach was Thomas Jefferson, who constructed his own Bible after excising all records of miracles and wonders from the text.</a:t>
            </a:r>
          </a:p>
          <a:p>
            <a:pPr marL="438912" indent="-320040" fontAlgn="auto">
              <a:spcBef>
                <a:spcPts val="0"/>
              </a:spcBef>
              <a:spcAft>
                <a:spcPts val="0"/>
              </a:spcAft>
              <a:buFont typeface="Wingdings 2"/>
              <a:buNone/>
              <a:defRPr/>
            </a:pPr>
            <a:endParaRPr lang="en-US" sz="900" dirty="0" smtClean="0"/>
          </a:p>
        </p:txBody>
      </p:sp>
    </p:spTree>
    <p:extLst>
      <p:ext uri="{BB962C8B-B14F-4D97-AF65-F5344CB8AC3E}">
        <p14:creationId xmlns:p14="http://schemas.microsoft.com/office/powerpoint/2010/main" val="1500827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fade">
                                      <p:cBhvr>
                                        <p:cTn id="3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smtClean="0">
                <a:solidFill>
                  <a:schemeClr val="accent1">
                    <a:satMod val="150000"/>
                  </a:schemeClr>
                </a:solidFill>
              </a:rPr>
              <a:t>The Bible - Faith and Reason</a:t>
            </a:r>
            <a:endParaRPr lang="en-US" dirty="0">
              <a:solidFill>
                <a:schemeClr val="accent1">
                  <a:satMod val="150000"/>
                </a:schemeClr>
              </a:solidFill>
            </a:endParaRPr>
          </a:p>
        </p:txBody>
      </p:sp>
      <p:sp>
        <p:nvSpPr>
          <p:cNvPr id="3" name="Content Placeholder 2"/>
          <p:cNvSpPr>
            <a:spLocks noGrp="1"/>
          </p:cNvSpPr>
          <p:nvPr>
            <p:ph idx="1"/>
          </p:nvPr>
        </p:nvSpPr>
        <p:spPr>
          <a:xfrm>
            <a:off x="0" y="1412777"/>
            <a:ext cx="9144000" cy="5445224"/>
          </a:xfrm>
        </p:spPr>
        <p:txBody>
          <a:bodyPr rtlCol="0">
            <a:normAutofit/>
          </a:bodyPr>
          <a:lstStyle/>
          <a:p>
            <a:pPr marL="438912" indent="-320040" fontAlgn="auto">
              <a:spcBef>
                <a:spcPts val="0"/>
              </a:spcBef>
              <a:spcAft>
                <a:spcPts val="0"/>
              </a:spcAft>
              <a:buFont typeface="Wingdings 2"/>
              <a:buNone/>
              <a:defRPr/>
            </a:pPr>
            <a:r>
              <a:rPr lang="en-US" sz="2400" b="1" dirty="0" smtClean="0"/>
              <a:t>We believe that these criticisms chiefly come from an inability to - </a:t>
            </a:r>
          </a:p>
          <a:p>
            <a:pPr marL="576072" indent="-457200" fontAlgn="auto">
              <a:spcBef>
                <a:spcPts val="0"/>
              </a:spcBef>
              <a:spcAft>
                <a:spcPts val="0"/>
              </a:spcAft>
              <a:buClrTx/>
              <a:buFont typeface="Wingdings 2"/>
              <a:buAutoNum type="arabicParenR"/>
              <a:defRPr/>
            </a:pPr>
            <a:endParaRPr lang="en-US" sz="1000" dirty="0" smtClean="0"/>
          </a:p>
          <a:p>
            <a:pPr marL="576072" indent="-457200" fontAlgn="auto">
              <a:spcBef>
                <a:spcPts val="0"/>
              </a:spcBef>
              <a:spcAft>
                <a:spcPts val="0"/>
              </a:spcAft>
              <a:buClrTx/>
              <a:buFont typeface="Wingdings 2"/>
              <a:buAutoNum type="arabicParenR"/>
              <a:defRPr/>
            </a:pPr>
            <a:r>
              <a:rPr lang="en-US" sz="2400" dirty="0" smtClean="0"/>
              <a:t>Stretch </a:t>
            </a:r>
            <a:r>
              <a:rPr lang="en-US" sz="2400" dirty="0"/>
              <a:t>our minds to </a:t>
            </a:r>
            <a:r>
              <a:rPr lang="en-US" sz="2400" dirty="0" smtClean="0"/>
              <a:t>perceive/conceive </a:t>
            </a:r>
            <a:r>
              <a:rPr lang="en-US" sz="2400" dirty="0"/>
              <a:t>of a being (God) who has unlimited power, knowledge, wisdom, foresight and purpose. </a:t>
            </a:r>
          </a:p>
          <a:p>
            <a:pPr marL="576072" indent="-457200" fontAlgn="auto">
              <a:spcBef>
                <a:spcPts val="0"/>
              </a:spcBef>
              <a:spcAft>
                <a:spcPts val="0"/>
              </a:spcAft>
              <a:buClrTx/>
              <a:buFont typeface="Wingdings 2"/>
              <a:buAutoNum type="arabicParenR"/>
              <a:defRPr/>
            </a:pPr>
            <a:r>
              <a:rPr lang="en-US" sz="2400" dirty="0" smtClean="0"/>
              <a:t>Understand that this one (God) has communicated his will &amp; purpose to us in his word, ‘at sundry times and in divers manners’.</a:t>
            </a:r>
            <a:endParaRPr lang="en-US" sz="2400" dirty="0"/>
          </a:p>
          <a:p>
            <a:pPr marL="576072" indent="-457200" fontAlgn="auto">
              <a:spcBef>
                <a:spcPts val="0"/>
              </a:spcBef>
              <a:spcAft>
                <a:spcPts val="0"/>
              </a:spcAft>
              <a:buClrTx/>
              <a:buFont typeface="Wingdings 2"/>
              <a:buAutoNum type="arabicParenR"/>
              <a:defRPr/>
            </a:pPr>
            <a:r>
              <a:rPr lang="en-US" sz="2400" dirty="0" smtClean="0"/>
              <a:t>Hear </a:t>
            </a:r>
            <a:r>
              <a:rPr lang="en-US" sz="2400" dirty="0"/>
              <a:t>what </a:t>
            </a:r>
            <a:r>
              <a:rPr lang="en-US" sz="2400" dirty="0" smtClean="0"/>
              <a:t>His words say </a:t>
            </a:r>
            <a:r>
              <a:rPr lang="en-US" sz="2400" dirty="0"/>
              <a:t>in </a:t>
            </a:r>
            <a:r>
              <a:rPr lang="en-US" sz="2400" dirty="0" smtClean="0"/>
              <a:t>their </a:t>
            </a:r>
            <a:r>
              <a:rPr lang="en-US" sz="2400" dirty="0"/>
              <a:t>total </a:t>
            </a:r>
            <a:r>
              <a:rPr lang="en-US" sz="2400" dirty="0" smtClean="0"/>
              <a:t>context, as it was intended to be understood - as explained by Christ, &amp; the Prophets &amp; Apostles.</a:t>
            </a:r>
            <a:endParaRPr lang="en-US" sz="2400" dirty="0"/>
          </a:p>
          <a:p>
            <a:pPr marL="576072" indent="-457200" fontAlgn="auto">
              <a:spcBef>
                <a:spcPts val="0"/>
              </a:spcBef>
              <a:spcAft>
                <a:spcPts val="0"/>
              </a:spcAft>
              <a:buClrTx/>
              <a:buFont typeface="Wingdings 2"/>
              <a:buAutoNum type="arabicParenR"/>
              <a:defRPr/>
            </a:pPr>
            <a:r>
              <a:rPr lang="en-US" sz="2400" dirty="0" smtClean="0"/>
              <a:t>Keep silence and humble ourselves to hear what God says, and cease trying to bend God’s words to suit human agendas.</a:t>
            </a:r>
          </a:p>
          <a:p>
            <a:pPr marL="576072" indent="-457200" fontAlgn="auto">
              <a:spcBef>
                <a:spcPts val="0"/>
              </a:spcBef>
              <a:spcAft>
                <a:spcPts val="0"/>
              </a:spcAft>
              <a:buClrTx/>
              <a:buFont typeface="Wingdings 2"/>
              <a:buAutoNum type="arabicParenR"/>
              <a:defRPr/>
            </a:pPr>
            <a:r>
              <a:rPr lang="en-US" sz="2400" dirty="0" smtClean="0"/>
              <a:t>Perceive the limitations of man’s knowledge, including his education, background, traditions, lusts, biases and sciences.</a:t>
            </a:r>
          </a:p>
          <a:p>
            <a:pPr marL="576072" indent="-457200" fontAlgn="auto">
              <a:spcBef>
                <a:spcPts val="0"/>
              </a:spcBef>
              <a:spcAft>
                <a:spcPts val="0"/>
              </a:spcAft>
              <a:buClrTx/>
              <a:buFont typeface="Wingdings 2"/>
              <a:buAutoNum type="arabicParenR"/>
              <a:defRPr/>
            </a:pPr>
            <a:r>
              <a:rPr lang="en-US" sz="2400" dirty="0" smtClean="0"/>
              <a:t>Not be deceived by ‘plausible reasoning’ &amp; ‘consensus positions’ </a:t>
            </a:r>
          </a:p>
          <a:p>
            <a:pPr marL="576072" indent="-457200" fontAlgn="auto">
              <a:spcBef>
                <a:spcPts val="0"/>
              </a:spcBef>
              <a:spcAft>
                <a:spcPts val="0"/>
              </a:spcAft>
              <a:buClrTx/>
              <a:buFont typeface="Wingdings 2"/>
              <a:buAutoNum type="arabicParenR"/>
              <a:defRPr/>
            </a:pPr>
            <a:r>
              <a:rPr lang="en-US" sz="2400" dirty="0" smtClean="0"/>
              <a:t>Love God and his ways, and not love this world.</a:t>
            </a:r>
          </a:p>
          <a:p>
            <a:pPr marL="576072" indent="-457200" fontAlgn="auto">
              <a:spcBef>
                <a:spcPts val="0"/>
              </a:spcBef>
              <a:spcAft>
                <a:spcPts val="0"/>
              </a:spcAft>
              <a:buClrTx/>
              <a:buFont typeface="Wingdings 2"/>
              <a:buAutoNum type="arabicParenR"/>
              <a:defRPr/>
            </a:pPr>
            <a:r>
              <a:rPr lang="en-US" sz="2400" dirty="0" smtClean="0"/>
              <a:t>Simply believe what God says, i.e. What God has revealed.</a:t>
            </a:r>
          </a:p>
          <a:p>
            <a:pPr marL="118872" indent="0" fontAlgn="auto">
              <a:spcBef>
                <a:spcPts val="0"/>
              </a:spcBef>
              <a:spcAft>
                <a:spcPts val="0"/>
              </a:spcAft>
              <a:buClrTx/>
              <a:buNone/>
              <a:defRPr/>
            </a:pPr>
            <a:endParaRPr lang="en-US" sz="1200" b="1" dirty="0" smtClean="0"/>
          </a:p>
        </p:txBody>
      </p:sp>
    </p:spTree>
    <p:extLst>
      <p:ext uri="{BB962C8B-B14F-4D97-AF65-F5344CB8AC3E}">
        <p14:creationId xmlns:p14="http://schemas.microsoft.com/office/powerpoint/2010/main" val="787349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41368"/>
          </a:xfrm>
        </p:spPr>
        <p:txBody>
          <a:bodyPr>
            <a:normAutofit/>
          </a:bodyPr>
          <a:lstStyle/>
          <a:p>
            <a:pPr fontAlgn="auto">
              <a:spcAft>
                <a:spcPts val="0"/>
              </a:spcAft>
              <a:defRPr/>
            </a:pPr>
            <a:r>
              <a:rPr lang="en-US" sz="3600" dirty="0" smtClean="0">
                <a:solidFill>
                  <a:schemeClr val="accent1">
                    <a:satMod val="150000"/>
                  </a:schemeClr>
                </a:solidFill>
              </a:rPr>
              <a:t>God Manifestation – </a:t>
            </a:r>
            <a:br>
              <a:rPr lang="en-US" sz="3600" dirty="0" smtClean="0">
                <a:solidFill>
                  <a:schemeClr val="accent1">
                    <a:satMod val="150000"/>
                  </a:schemeClr>
                </a:solidFill>
              </a:rPr>
            </a:br>
            <a:r>
              <a:rPr lang="en-US" sz="3600" dirty="0" smtClean="0">
                <a:solidFill>
                  <a:schemeClr val="accent1">
                    <a:satMod val="150000"/>
                  </a:schemeClr>
                </a:solidFill>
              </a:rPr>
              <a:t>A Light to the Gentiles.                                        </a:t>
            </a:r>
            <a:endParaRPr lang="en-US" sz="3600"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rtlCol="0">
            <a:normAutofit fontScale="25000" lnSpcReduction="20000"/>
          </a:bodyPr>
          <a:lstStyle/>
          <a:p>
            <a:pPr marL="438912" indent="-320040" fontAlgn="auto">
              <a:lnSpc>
                <a:spcPct val="120000"/>
              </a:lnSpc>
              <a:spcBef>
                <a:spcPts val="0"/>
              </a:spcBef>
              <a:spcAft>
                <a:spcPts val="0"/>
              </a:spcAft>
              <a:buClrTx/>
              <a:buNone/>
              <a:defRPr/>
            </a:pPr>
            <a:r>
              <a:rPr lang="en-US" sz="8000" dirty="0" smtClean="0">
                <a:solidFill>
                  <a:srgbClr val="0070C0"/>
                </a:solidFill>
              </a:rPr>
              <a:t>According to God’s word to Abraham (</a:t>
            </a:r>
            <a:r>
              <a:rPr lang="en-US" sz="8000" dirty="0" smtClean="0">
                <a:solidFill>
                  <a:srgbClr val="FF0000"/>
                </a:solidFill>
              </a:rPr>
              <a:t>Gen:15:13-14</a:t>
            </a:r>
            <a:r>
              <a:rPr lang="en-US" sz="8000" dirty="0" smtClean="0">
                <a:solidFill>
                  <a:srgbClr val="0070C0"/>
                </a:solidFill>
              </a:rPr>
              <a:t>), in the days of Moses God </a:t>
            </a:r>
            <a:r>
              <a:rPr lang="en-US" sz="8000" dirty="0">
                <a:solidFill>
                  <a:srgbClr val="0070C0"/>
                </a:solidFill>
              </a:rPr>
              <a:t>wrenched </a:t>
            </a:r>
            <a:r>
              <a:rPr lang="en-US" sz="8000" dirty="0" smtClean="0">
                <a:solidFill>
                  <a:srgbClr val="0070C0"/>
                </a:solidFill>
              </a:rPr>
              <a:t>Israel out </a:t>
            </a:r>
            <a:r>
              <a:rPr lang="en-US" sz="8000" dirty="0">
                <a:solidFill>
                  <a:srgbClr val="0070C0"/>
                </a:solidFill>
              </a:rPr>
              <a:t>of Egypt by many great signs (</a:t>
            </a:r>
            <a:r>
              <a:rPr lang="en-US" sz="8000" dirty="0">
                <a:solidFill>
                  <a:srgbClr val="FF0000"/>
                </a:solidFill>
              </a:rPr>
              <a:t>Deut.4:34, 6:22</a:t>
            </a:r>
            <a:r>
              <a:rPr lang="en-US" sz="8000" dirty="0" smtClean="0">
                <a:solidFill>
                  <a:srgbClr val="0070C0"/>
                </a:solidFill>
              </a:rPr>
              <a:t>).</a:t>
            </a:r>
          </a:p>
          <a:p>
            <a:pPr marL="438912" indent="-320040" fontAlgn="auto">
              <a:lnSpc>
                <a:spcPct val="120000"/>
              </a:lnSpc>
              <a:spcBef>
                <a:spcPts val="0"/>
              </a:spcBef>
              <a:spcAft>
                <a:spcPts val="0"/>
              </a:spcAft>
              <a:buClrTx/>
              <a:buNone/>
              <a:defRPr/>
            </a:pPr>
            <a:endParaRPr lang="en-US" sz="800" dirty="0" smtClean="0">
              <a:solidFill>
                <a:srgbClr val="0070C0"/>
              </a:solidFill>
            </a:endParaRPr>
          </a:p>
          <a:p>
            <a:pPr marL="438912" indent="-320040" fontAlgn="auto">
              <a:lnSpc>
                <a:spcPct val="120000"/>
              </a:lnSpc>
              <a:spcBef>
                <a:spcPts val="0"/>
              </a:spcBef>
              <a:spcAft>
                <a:spcPts val="0"/>
              </a:spcAft>
              <a:buClrTx/>
              <a:buNone/>
              <a:defRPr/>
            </a:pPr>
            <a:r>
              <a:rPr lang="en-US" sz="8000" dirty="0" smtClean="0">
                <a:solidFill>
                  <a:srgbClr val="0070C0"/>
                </a:solidFill>
              </a:rPr>
              <a:t>He subsequently planted </a:t>
            </a:r>
            <a:r>
              <a:rPr lang="en-US" sz="8000" dirty="0">
                <a:solidFill>
                  <a:srgbClr val="0070C0"/>
                </a:solidFill>
              </a:rPr>
              <a:t>them in the midst of the </a:t>
            </a:r>
            <a:r>
              <a:rPr lang="en-US" sz="8000" dirty="0" smtClean="0">
                <a:solidFill>
                  <a:srgbClr val="0070C0"/>
                </a:solidFill>
              </a:rPr>
              <a:t>highway (</a:t>
            </a:r>
            <a:r>
              <a:rPr lang="en-US" sz="8000" dirty="0" smtClean="0">
                <a:solidFill>
                  <a:srgbClr val="FF0000"/>
                </a:solidFill>
              </a:rPr>
              <a:t>Isaiah.19:23</a:t>
            </a:r>
            <a:r>
              <a:rPr lang="en-US" sz="8000" dirty="0" smtClean="0">
                <a:solidFill>
                  <a:srgbClr val="0070C0"/>
                </a:solidFill>
              </a:rPr>
              <a:t>) between Assyria and Egypt, </a:t>
            </a:r>
            <a:r>
              <a:rPr lang="en-US" sz="8000" dirty="0">
                <a:solidFill>
                  <a:srgbClr val="0070C0"/>
                </a:solidFill>
              </a:rPr>
              <a:t>that they might be </a:t>
            </a:r>
            <a:r>
              <a:rPr lang="en-US" sz="8000" dirty="0" smtClean="0">
                <a:solidFill>
                  <a:srgbClr val="0070C0"/>
                </a:solidFill>
              </a:rPr>
              <a:t>God’s witness to all nations</a:t>
            </a:r>
            <a:r>
              <a:rPr lang="en-US" sz="8000" dirty="0">
                <a:solidFill>
                  <a:srgbClr val="0070C0"/>
                </a:solidFill>
              </a:rPr>
              <a:t>.</a:t>
            </a:r>
          </a:p>
          <a:p>
            <a:pPr marL="438912" indent="-320040" fontAlgn="auto">
              <a:lnSpc>
                <a:spcPct val="120000"/>
              </a:lnSpc>
              <a:spcBef>
                <a:spcPts val="0"/>
              </a:spcBef>
              <a:spcAft>
                <a:spcPts val="0"/>
              </a:spcAft>
              <a:buClrTx/>
              <a:buFont typeface="Wingdings 2"/>
              <a:buNone/>
              <a:defRPr/>
            </a:pPr>
            <a:endParaRPr lang="en-US" sz="800" dirty="0" smtClean="0">
              <a:solidFill>
                <a:srgbClr val="0070C0"/>
              </a:solidFill>
            </a:endParaRPr>
          </a:p>
          <a:p>
            <a:pPr marL="438912" indent="-320040" fontAlgn="auto">
              <a:lnSpc>
                <a:spcPct val="120000"/>
              </a:lnSpc>
              <a:spcBef>
                <a:spcPts val="0"/>
              </a:spcBef>
              <a:spcAft>
                <a:spcPts val="0"/>
              </a:spcAft>
              <a:buClrTx/>
              <a:buFont typeface="Wingdings 2"/>
              <a:buNone/>
              <a:defRPr/>
            </a:pPr>
            <a:r>
              <a:rPr lang="en-US" sz="8000" dirty="0" smtClean="0"/>
              <a:t>To accomplish his work in them, at Sinai God gave special revelation (knowledge) to Israel. This knowledge, which was encapsulated in their laws, was to hold their core beliefs. The law of God was to be understood, believed and practiced so that they would be a peculiar treasure unto God, above all people (</a:t>
            </a:r>
            <a:r>
              <a:rPr lang="en-US" sz="8000" dirty="0" smtClean="0">
                <a:solidFill>
                  <a:srgbClr val="FF0000"/>
                </a:solidFill>
              </a:rPr>
              <a:t>Exod.19:4-7</a:t>
            </a:r>
            <a:r>
              <a:rPr lang="en-US" sz="8000" dirty="0" smtClean="0"/>
              <a:t>). </a:t>
            </a:r>
          </a:p>
          <a:p>
            <a:pPr marL="438912" indent="-320040" fontAlgn="auto">
              <a:lnSpc>
                <a:spcPct val="120000"/>
              </a:lnSpc>
              <a:spcBef>
                <a:spcPts val="0"/>
              </a:spcBef>
              <a:spcAft>
                <a:spcPts val="0"/>
              </a:spcAft>
              <a:buClrTx/>
              <a:buFont typeface="Wingdings 2"/>
              <a:buNone/>
              <a:defRPr/>
            </a:pPr>
            <a:endParaRPr lang="en-US" sz="800" dirty="0" smtClean="0">
              <a:solidFill>
                <a:srgbClr val="0070C0"/>
              </a:solidFill>
            </a:endParaRPr>
          </a:p>
          <a:p>
            <a:pPr marL="438912" indent="-320040" fontAlgn="auto">
              <a:lnSpc>
                <a:spcPct val="120000"/>
              </a:lnSpc>
              <a:spcBef>
                <a:spcPts val="0"/>
              </a:spcBef>
              <a:spcAft>
                <a:spcPts val="0"/>
              </a:spcAft>
              <a:buClrTx/>
              <a:buFont typeface="Wingdings 2"/>
              <a:buNone/>
              <a:defRPr/>
            </a:pPr>
            <a:r>
              <a:rPr lang="en-US" sz="8000" dirty="0" smtClean="0">
                <a:solidFill>
                  <a:srgbClr val="0070C0"/>
                </a:solidFill>
              </a:rPr>
              <a:t>By this means Israel were to be God’s Witness (</a:t>
            </a:r>
            <a:r>
              <a:rPr lang="en-US" sz="8000" dirty="0" smtClean="0">
                <a:solidFill>
                  <a:srgbClr val="FF0000"/>
                </a:solidFill>
              </a:rPr>
              <a:t>Isaiah.43</a:t>
            </a:r>
            <a:r>
              <a:rPr lang="en-US" sz="8000" dirty="0" smtClean="0">
                <a:solidFill>
                  <a:srgbClr val="0070C0"/>
                </a:solidFill>
              </a:rPr>
              <a:t>) to all nations - God’s light in a world that had gone astray and were in darkness. </a:t>
            </a:r>
          </a:p>
          <a:p>
            <a:pPr marL="438912" indent="-320040" fontAlgn="auto">
              <a:lnSpc>
                <a:spcPct val="120000"/>
              </a:lnSpc>
              <a:spcBef>
                <a:spcPts val="0"/>
              </a:spcBef>
              <a:spcAft>
                <a:spcPts val="0"/>
              </a:spcAft>
              <a:buClrTx/>
              <a:buFont typeface="Wingdings 2"/>
              <a:buNone/>
              <a:defRPr/>
            </a:pPr>
            <a:endParaRPr lang="en-US" dirty="0" smtClean="0">
              <a:solidFill>
                <a:srgbClr val="0070C0"/>
              </a:solidFill>
            </a:endParaRPr>
          </a:p>
          <a:p>
            <a:pPr marL="438912" indent="-320040" fontAlgn="auto">
              <a:lnSpc>
                <a:spcPct val="120000"/>
              </a:lnSpc>
              <a:spcBef>
                <a:spcPts val="0"/>
              </a:spcBef>
              <a:spcAft>
                <a:spcPts val="0"/>
              </a:spcAft>
              <a:buClrTx/>
              <a:buFont typeface="Wingdings 2"/>
              <a:buNone/>
              <a:defRPr/>
            </a:pPr>
            <a:r>
              <a:rPr lang="en-US" sz="8000" dirty="0" smtClean="0">
                <a:solidFill>
                  <a:srgbClr val="0070C0"/>
                </a:solidFill>
              </a:rPr>
              <a:t>Although Israel did not consistently fulfill her appointed destiny, one day she will when God revisits them, as he revealed in the prophets.</a:t>
            </a:r>
            <a:endParaRPr lang="en-US" sz="8000" dirty="0">
              <a:solidFill>
                <a:srgbClr val="0070C0"/>
              </a:solidFill>
            </a:endParaRPr>
          </a:p>
          <a:p>
            <a:pPr marL="438912" indent="-320040" fontAlgn="auto">
              <a:lnSpc>
                <a:spcPct val="120000"/>
              </a:lnSpc>
              <a:spcBef>
                <a:spcPts val="0"/>
              </a:spcBef>
              <a:spcAft>
                <a:spcPts val="0"/>
              </a:spcAft>
              <a:buClrTx/>
              <a:buFont typeface="Wingdings 2"/>
              <a:buNone/>
              <a:defRPr/>
            </a:pPr>
            <a:endParaRPr lang="en-US" b="1" dirty="0">
              <a:solidFill>
                <a:srgbClr val="0070C0"/>
              </a:solidFill>
            </a:endParaRPr>
          </a:p>
          <a:p>
            <a:pPr marL="438912" indent="-320040" fontAlgn="auto">
              <a:lnSpc>
                <a:spcPct val="120000"/>
              </a:lnSpc>
              <a:spcBef>
                <a:spcPts val="0"/>
              </a:spcBef>
              <a:spcAft>
                <a:spcPts val="0"/>
              </a:spcAft>
              <a:buClrTx/>
              <a:buNone/>
              <a:defRPr/>
            </a:pPr>
            <a:r>
              <a:rPr lang="en-US" sz="8000" b="1" dirty="0" smtClean="0">
                <a:solidFill>
                  <a:srgbClr val="FF0000"/>
                </a:solidFill>
              </a:rPr>
              <a:t>Isaiah.60:1-3</a:t>
            </a:r>
            <a:r>
              <a:rPr lang="en-US" sz="8000" dirty="0" smtClean="0"/>
              <a:t> Arise</a:t>
            </a:r>
            <a:r>
              <a:rPr lang="en-US" sz="8000" dirty="0"/>
              <a:t>, shine; for thy light is come, and the glory of the LORD is risen upon thee. </a:t>
            </a:r>
            <a:r>
              <a:rPr lang="en-US" sz="8000" dirty="0" smtClean="0"/>
              <a:t>For</a:t>
            </a:r>
            <a:r>
              <a:rPr lang="en-US" sz="8000" dirty="0"/>
              <a:t>, behold, the darkness shall cover the earth, and gross darkness the people: </a:t>
            </a:r>
            <a:r>
              <a:rPr lang="en-US" sz="8000" u="sng" dirty="0"/>
              <a:t>but the LORD shall arise upon thee, and his glory shall be seen upon thee. </a:t>
            </a:r>
            <a:r>
              <a:rPr lang="en-US" sz="8000" u="sng" dirty="0" smtClean="0"/>
              <a:t> And </a:t>
            </a:r>
            <a:r>
              <a:rPr lang="en-US" sz="8000" u="sng" dirty="0"/>
              <a:t>the Gentiles shall come to thy light, and kings to the brightness of thy rising</a:t>
            </a:r>
            <a:r>
              <a:rPr lang="en-US" sz="8000" dirty="0"/>
              <a:t>. </a:t>
            </a:r>
          </a:p>
        </p:txBody>
      </p:sp>
    </p:spTree>
    <p:extLst>
      <p:ext uri="{BB962C8B-B14F-4D97-AF65-F5344CB8AC3E}">
        <p14:creationId xmlns:p14="http://schemas.microsoft.com/office/powerpoint/2010/main" val="30607126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41368"/>
          </a:xfrm>
        </p:spPr>
        <p:txBody>
          <a:bodyPr>
            <a:normAutofit/>
          </a:bodyPr>
          <a:lstStyle/>
          <a:p>
            <a:pPr fontAlgn="auto">
              <a:spcAft>
                <a:spcPts val="0"/>
              </a:spcAft>
              <a:defRPr/>
            </a:pPr>
            <a:r>
              <a:rPr lang="en-US" sz="3600" dirty="0" smtClean="0">
                <a:solidFill>
                  <a:schemeClr val="accent1">
                    <a:satMod val="150000"/>
                  </a:schemeClr>
                </a:solidFill>
              </a:rPr>
              <a:t>God Manifestation – </a:t>
            </a:r>
            <a:br>
              <a:rPr lang="en-US" sz="3600" dirty="0" smtClean="0">
                <a:solidFill>
                  <a:schemeClr val="accent1">
                    <a:satMod val="150000"/>
                  </a:schemeClr>
                </a:solidFill>
              </a:rPr>
            </a:br>
            <a:r>
              <a:rPr lang="en-US" sz="3600" dirty="0" smtClean="0">
                <a:solidFill>
                  <a:schemeClr val="accent1">
                    <a:satMod val="150000"/>
                  </a:schemeClr>
                </a:solidFill>
              </a:rPr>
              <a:t>A Light to the Gentiles.                                        </a:t>
            </a:r>
            <a:endParaRPr lang="en-US" sz="3600" dirty="0">
              <a:solidFill>
                <a:schemeClr val="accent1">
                  <a:satMod val="150000"/>
                </a:schemeClr>
              </a:solidFill>
            </a:endParaRPr>
          </a:p>
        </p:txBody>
      </p:sp>
      <p:sp>
        <p:nvSpPr>
          <p:cNvPr id="3" name="Content Placeholder 2"/>
          <p:cNvSpPr>
            <a:spLocks noGrp="1"/>
          </p:cNvSpPr>
          <p:nvPr>
            <p:ph idx="1"/>
          </p:nvPr>
        </p:nvSpPr>
        <p:spPr>
          <a:xfrm>
            <a:off x="0" y="1484784"/>
            <a:ext cx="9144000" cy="5373216"/>
          </a:xfrm>
        </p:spPr>
        <p:txBody>
          <a:bodyPr rtlCol="0">
            <a:normAutofit fontScale="40000" lnSpcReduction="20000"/>
          </a:bodyPr>
          <a:lstStyle/>
          <a:p>
            <a:pPr marL="438912" indent="-320040" fontAlgn="auto">
              <a:lnSpc>
                <a:spcPct val="120000"/>
              </a:lnSpc>
              <a:spcBef>
                <a:spcPts val="0"/>
              </a:spcBef>
              <a:spcAft>
                <a:spcPts val="0"/>
              </a:spcAft>
              <a:buClrTx/>
              <a:buNone/>
              <a:defRPr/>
            </a:pPr>
            <a:r>
              <a:rPr lang="en-US" sz="5400" dirty="0" smtClean="0">
                <a:solidFill>
                  <a:srgbClr val="0070C0"/>
                </a:solidFill>
              </a:rPr>
              <a:t>Jesus </a:t>
            </a:r>
            <a:r>
              <a:rPr lang="en-US" sz="5400" dirty="0">
                <a:solidFill>
                  <a:srgbClr val="0070C0"/>
                </a:solidFill>
              </a:rPr>
              <a:t>was the true light that came into the world (</a:t>
            </a:r>
            <a:r>
              <a:rPr lang="en-US" sz="5400" dirty="0">
                <a:solidFill>
                  <a:srgbClr val="FF0000"/>
                </a:solidFill>
              </a:rPr>
              <a:t>John.1:6-9</a:t>
            </a:r>
            <a:r>
              <a:rPr lang="en-US" sz="5400" dirty="0">
                <a:solidFill>
                  <a:srgbClr val="0070C0"/>
                </a:solidFill>
              </a:rPr>
              <a:t>) -</a:t>
            </a:r>
          </a:p>
          <a:p>
            <a:pPr marL="438912" indent="-320040" fontAlgn="auto">
              <a:lnSpc>
                <a:spcPct val="120000"/>
              </a:lnSpc>
              <a:spcBef>
                <a:spcPts val="0"/>
              </a:spcBef>
              <a:spcAft>
                <a:spcPts val="0"/>
              </a:spcAft>
              <a:buClrTx/>
              <a:buFont typeface="Wingdings 2"/>
              <a:buNone/>
              <a:defRPr/>
            </a:pPr>
            <a:r>
              <a:rPr lang="en-US" sz="5500" b="1" dirty="0">
                <a:solidFill>
                  <a:srgbClr val="FF0000"/>
                </a:solidFill>
              </a:rPr>
              <a:t>Luke.2:31-32</a:t>
            </a:r>
            <a:r>
              <a:rPr lang="en-US" sz="5500" dirty="0"/>
              <a:t> (Simeon) </a:t>
            </a:r>
            <a:r>
              <a:rPr lang="en-US" sz="5500" b="1" dirty="0"/>
              <a:t>For mine eyes have seen thy salvation</a:t>
            </a:r>
            <a:r>
              <a:rPr lang="en-US" sz="5500" dirty="0"/>
              <a:t>, Which thou hast prepared before the face of all people; </a:t>
            </a:r>
            <a:r>
              <a:rPr lang="en-US" sz="5500" b="1" dirty="0"/>
              <a:t>A light to lighten the Gentiles, and the glory of thy people Israel</a:t>
            </a:r>
            <a:r>
              <a:rPr lang="en-US" sz="5500" dirty="0"/>
              <a:t>. </a:t>
            </a:r>
            <a:endParaRPr lang="en-US" sz="5500" dirty="0" smtClean="0"/>
          </a:p>
          <a:p>
            <a:pPr marL="438912" indent="-320040" fontAlgn="auto">
              <a:lnSpc>
                <a:spcPct val="120000"/>
              </a:lnSpc>
              <a:spcBef>
                <a:spcPts val="0"/>
              </a:spcBef>
              <a:spcAft>
                <a:spcPts val="0"/>
              </a:spcAft>
              <a:buClrTx/>
              <a:buFont typeface="Wingdings 2"/>
              <a:buNone/>
              <a:defRPr/>
            </a:pPr>
            <a:endParaRPr lang="en-US" sz="2000" dirty="0"/>
          </a:p>
          <a:p>
            <a:pPr marL="438912" indent="-320040" fontAlgn="auto">
              <a:lnSpc>
                <a:spcPct val="120000"/>
              </a:lnSpc>
              <a:spcBef>
                <a:spcPts val="0"/>
              </a:spcBef>
              <a:spcAft>
                <a:spcPts val="0"/>
              </a:spcAft>
              <a:buClrTx/>
              <a:buNone/>
              <a:defRPr/>
            </a:pPr>
            <a:r>
              <a:rPr lang="en-US" sz="5500" dirty="0" smtClean="0">
                <a:solidFill>
                  <a:srgbClr val="0070C0"/>
                </a:solidFill>
              </a:rPr>
              <a:t>Jesus has given his words to his disciples that they might fulfill this same purpose in the world. They are to understand God’s revelation, and thence to think, speak and act in a way that shows that God is at work in them. This is the principle of God Manifestation, in action.</a:t>
            </a:r>
          </a:p>
          <a:p>
            <a:pPr marL="438912" indent="-320040" fontAlgn="auto">
              <a:lnSpc>
                <a:spcPct val="120000"/>
              </a:lnSpc>
              <a:spcBef>
                <a:spcPts val="0"/>
              </a:spcBef>
              <a:spcAft>
                <a:spcPts val="0"/>
              </a:spcAft>
              <a:buClrTx/>
              <a:buNone/>
              <a:defRPr/>
            </a:pPr>
            <a:endParaRPr lang="en-US" sz="2000" dirty="0">
              <a:solidFill>
                <a:srgbClr val="0070C0"/>
              </a:solidFill>
            </a:endParaRPr>
          </a:p>
          <a:p>
            <a:pPr marL="438912" indent="-320040" fontAlgn="auto">
              <a:lnSpc>
                <a:spcPct val="120000"/>
              </a:lnSpc>
              <a:spcBef>
                <a:spcPts val="0"/>
              </a:spcBef>
              <a:spcAft>
                <a:spcPts val="0"/>
              </a:spcAft>
              <a:buClrTx/>
              <a:buNone/>
              <a:defRPr/>
            </a:pPr>
            <a:r>
              <a:rPr lang="en-US" sz="4400" dirty="0" smtClean="0">
                <a:solidFill>
                  <a:srgbClr val="0070C0"/>
                </a:solidFill>
              </a:rPr>
              <a:t> </a:t>
            </a:r>
            <a:r>
              <a:rPr lang="en-US" sz="5000" b="1" dirty="0" smtClean="0">
                <a:solidFill>
                  <a:srgbClr val="FF0000"/>
                </a:solidFill>
              </a:rPr>
              <a:t>Matt.5:14-16</a:t>
            </a:r>
            <a:r>
              <a:rPr lang="en-US" sz="5000" dirty="0" smtClean="0"/>
              <a:t>  </a:t>
            </a:r>
            <a:r>
              <a:rPr lang="en-US" sz="5000" b="1" dirty="0" smtClean="0"/>
              <a:t>Ye </a:t>
            </a:r>
            <a:r>
              <a:rPr lang="en-US" sz="5000" b="1" dirty="0"/>
              <a:t>are the light of the world</a:t>
            </a:r>
            <a:r>
              <a:rPr lang="en-US" sz="5000" dirty="0"/>
              <a:t>. A city that is set on an hill cannot be hid. Neither do men light a candle, and put it under a bushel, but on a candlestick; and it </a:t>
            </a:r>
            <a:r>
              <a:rPr lang="en-US" sz="5000" dirty="0" err="1"/>
              <a:t>giveth</a:t>
            </a:r>
            <a:r>
              <a:rPr lang="en-US" sz="5000" dirty="0"/>
              <a:t> light unto all that are in the house. </a:t>
            </a:r>
            <a:r>
              <a:rPr lang="en-US" sz="5000" b="1" dirty="0"/>
              <a:t>Let your light so shine before men, that they may see your good works, and glorify your Father which is in heaven. </a:t>
            </a:r>
            <a:endParaRPr lang="en-US" sz="5000" b="1" dirty="0" smtClean="0"/>
          </a:p>
          <a:p>
            <a:pPr marL="438912" indent="-320040" fontAlgn="auto">
              <a:lnSpc>
                <a:spcPct val="120000"/>
              </a:lnSpc>
              <a:spcBef>
                <a:spcPts val="0"/>
              </a:spcBef>
              <a:spcAft>
                <a:spcPts val="0"/>
              </a:spcAft>
              <a:buClrTx/>
              <a:buNone/>
              <a:defRPr/>
            </a:pPr>
            <a:endParaRPr lang="en-US" sz="1700" dirty="0"/>
          </a:p>
          <a:p>
            <a:pPr marL="438912" indent="-320040" fontAlgn="auto">
              <a:lnSpc>
                <a:spcPct val="120000"/>
              </a:lnSpc>
              <a:spcBef>
                <a:spcPts val="0"/>
              </a:spcBef>
              <a:spcAft>
                <a:spcPts val="0"/>
              </a:spcAft>
              <a:buClrTx/>
              <a:buNone/>
              <a:defRPr/>
            </a:pPr>
            <a:r>
              <a:rPr lang="en-US" sz="5000" b="1" dirty="0" smtClean="0">
                <a:solidFill>
                  <a:srgbClr val="FF0000"/>
                </a:solidFill>
              </a:rPr>
              <a:t>Acts.13:47</a:t>
            </a:r>
            <a:r>
              <a:rPr lang="en-US" sz="5000" dirty="0" smtClean="0"/>
              <a:t>  </a:t>
            </a:r>
            <a:r>
              <a:rPr lang="en-US" sz="5000" u="sng" dirty="0" smtClean="0"/>
              <a:t>For </a:t>
            </a:r>
            <a:r>
              <a:rPr lang="en-US" sz="5000" u="sng" dirty="0"/>
              <a:t>so hath the Lord commanded us, </a:t>
            </a:r>
            <a:r>
              <a:rPr lang="en-US" sz="5000" i="1" u="sng" dirty="0"/>
              <a:t>saying</a:t>
            </a:r>
            <a:r>
              <a:rPr lang="en-US" sz="5000" u="sng" dirty="0"/>
              <a:t>, I have set thee to be a light of the Gentiles</a:t>
            </a:r>
            <a:r>
              <a:rPr lang="en-US" sz="5000" dirty="0"/>
              <a:t>, that thou </a:t>
            </a:r>
            <a:r>
              <a:rPr lang="en-US" sz="5000" dirty="0" err="1"/>
              <a:t>shouldest</a:t>
            </a:r>
            <a:r>
              <a:rPr lang="en-US" sz="5000" dirty="0"/>
              <a:t> be for salvation unto the ends of the earth</a:t>
            </a:r>
            <a:r>
              <a:rPr lang="en-US" sz="5000" dirty="0" smtClean="0"/>
              <a:t>.</a:t>
            </a:r>
            <a:endParaRPr lang="en-US" sz="5000" dirty="0"/>
          </a:p>
        </p:txBody>
      </p:sp>
    </p:spTree>
    <p:extLst>
      <p:ext uri="{BB962C8B-B14F-4D97-AF65-F5344CB8AC3E}">
        <p14:creationId xmlns:p14="http://schemas.microsoft.com/office/powerpoint/2010/main" val="2138226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r>
              <a:rPr lang="en-US" dirty="0" smtClean="0"/>
              <a:t>Flesh &amp; Spirit -&gt; The Enmity</a:t>
            </a:r>
            <a:endParaRPr lang="en-US" dirty="0">
              <a:solidFill>
                <a:srgbClr val="FF0000"/>
              </a:solidFill>
            </a:endParaRPr>
          </a:p>
        </p:txBody>
      </p:sp>
      <p:sp>
        <p:nvSpPr>
          <p:cNvPr id="3" name="Content Placeholder 2"/>
          <p:cNvSpPr>
            <a:spLocks noGrp="1"/>
          </p:cNvSpPr>
          <p:nvPr>
            <p:ph idx="1"/>
          </p:nvPr>
        </p:nvSpPr>
        <p:spPr>
          <a:xfrm>
            <a:off x="0" y="1484784"/>
            <a:ext cx="9144000" cy="5373216"/>
          </a:xfrm>
        </p:spPr>
        <p:txBody>
          <a:bodyPr>
            <a:normAutofit fontScale="92500" lnSpcReduction="10000"/>
          </a:bodyPr>
          <a:lstStyle/>
          <a:p>
            <a:pPr lvl="0">
              <a:buClrTx/>
              <a:buNone/>
            </a:pPr>
            <a:r>
              <a:rPr lang="en-AU" sz="2400" dirty="0">
                <a:solidFill>
                  <a:srgbClr val="0070C0"/>
                </a:solidFill>
              </a:rPr>
              <a:t>Word </a:t>
            </a:r>
            <a:r>
              <a:rPr lang="en-AU" sz="2400" dirty="0" smtClean="0">
                <a:solidFill>
                  <a:srgbClr val="0070C0"/>
                </a:solidFill>
              </a:rPr>
              <a:t>Study of these same verses -</a:t>
            </a:r>
            <a:endParaRPr lang="en-AU" sz="2400" dirty="0">
              <a:solidFill>
                <a:srgbClr val="0070C0"/>
              </a:solidFill>
            </a:endParaRPr>
          </a:p>
          <a:p>
            <a:pPr>
              <a:buClrTx/>
              <a:buNone/>
            </a:pPr>
            <a:endParaRPr lang="en-AU" sz="900" b="1" dirty="0">
              <a:solidFill>
                <a:srgbClr val="FF0000"/>
              </a:solidFill>
            </a:endParaRPr>
          </a:p>
          <a:p>
            <a:pPr>
              <a:buClrTx/>
              <a:buNone/>
            </a:pPr>
            <a:r>
              <a:rPr lang="en-AU" sz="2200" b="1" dirty="0" smtClean="0">
                <a:solidFill>
                  <a:srgbClr val="FF0000"/>
                </a:solidFill>
              </a:rPr>
              <a:t>Rom.8:5-7</a:t>
            </a:r>
            <a:r>
              <a:rPr lang="en-AU" sz="2200" dirty="0" smtClean="0">
                <a:solidFill>
                  <a:srgbClr val="FF0000"/>
                </a:solidFill>
              </a:rPr>
              <a:t>  </a:t>
            </a:r>
            <a:r>
              <a:rPr lang="en-AU" sz="2200" dirty="0" smtClean="0"/>
              <a:t>For they that are </a:t>
            </a:r>
            <a:r>
              <a:rPr lang="en-AU" sz="2200" b="1" dirty="0" smtClean="0">
                <a:solidFill>
                  <a:schemeClr val="bg2">
                    <a:lumMod val="10000"/>
                  </a:schemeClr>
                </a:solidFill>
              </a:rPr>
              <a:t>after</a:t>
            </a:r>
            <a:r>
              <a:rPr lang="en-AU" sz="2200" dirty="0" smtClean="0"/>
              <a:t> the </a:t>
            </a:r>
            <a:r>
              <a:rPr lang="en-AU" sz="2200" b="1" dirty="0" smtClean="0">
                <a:solidFill>
                  <a:srgbClr val="FF0000"/>
                </a:solidFill>
              </a:rPr>
              <a:t>flesh</a:t>
            </a:r>
            <a:r>
              <a:rPr lang="en-AU" sz="2200" dirty="0" smtClean="0"/>
              <a:t> do </a:t>
            </a:r>
            <a:r>
              <a:rPr lang="en-AU" sz="2200" b="1" dirty="0" smtClean="0">
                <a:solidFill>
                  <a:schemeClr val="accent4">
                    <a:lumMod val="75000"/>
                  </a:schemeClr>
                </a:solidFill>
              </a:rPr>
              <a:t>mind</a:t>
            </a:r>
            <a:r>
              <a:rPr lang="en-AU" sz="2200" dirty="0" smtClean="0"/>
              <a:t> the things of the </a:t>
            </a:r>
            <a:r>
              <a:rPr lang="en-AU" sz="2200" b="1" dirty="0" smtClean="0">
                <a:solidFill>
                  <a:srgbClr val="FF0000"/>
                </a:solidFill>
              </a:rPr>
              <a:t>flesh</a:t>
            </a:r>
            <a:r>
              <a:rPr lang="en-AU" sz="2200" dirty="0" smtClean="0"/>
              <a:t>; but they that are </a:t>
            </a:r>
            <a:r>
              <a:rPr lang="en-AU" sz="2200" b="1" dirty="0" smtClean="0"/>
              <a:t>after</a:t>
            </a:r>
            <a:r>
              <a:rPr lang="en-AU" sz="2200" dirty="0" smtClean="0"/>
              <a:t> the </a:t>
            </a:r>
            <a:r>
              <a:rPr lang="en-AU" sz="2200" b="1" dirty="0" smtClean="0">
                <a:solidFill>
                  <a:srgbClr val="0070C0"/>
                </a:solidFill>
              </a:rPr>
              <a:t>Spirit</a:t>
            </a:r>
            <a:r>
              <a:rPr lang="en-AU" sz="2200" dirty="0" smtClean="0"/>
              <a:t> the things of the </a:t>
            </a:r>
            <a:r>
              <a:rPr lang="en-AU" sz="2200" b="1" dirty="0" smtClean="0">
                <a:solidFill>
                  <a:srgbClr val="0070C0"/>
                </a:solidFill>
              </a:rPr>
              <a:t>Spirit</a:t>
            </a:r>
            <a:r>
              <a:rPr lang="en-AU" sz="2200" dirty="0" smtClean="0"/>
              <a:t>. </a:t>
            </a:r>
          </a:p>
          <a:p>
            <a:pPr>
              <a:buClrTx/>
              <a:buNone/>
            </a:pPr>
            <a:r>
              <a:rPr lang="en-AU" sz="2200" dirty="0" smtClean="0"/>
              <a:t>	For to be </a:t>
            </a:r>
            <a:r>
              <a:rPr lang="en-AU" sz="2200" b="1" dirty="0" smtClean="0">
                <a:solidFill>
                  <a:srgbClr val="FF0000"/>
                </a:solidFill>
              </a:rPr>
              <a:t>carnally</a:t>
            </a:r>
            <a:r>
              <a:rPr lang="en-AU" sz="2200" dirty="0" smtClean="0"/>
              <a:t> </a:t>
            </a:r>
            <a:r>
              <a:rPr lang="en-AU" sz="2200" b="1" dirty="0" smtClean="0">
                <a:solidFill>
                  <a:schemeClr val="accent4">
                    <a:lumMod val="75000"/>
                  </a:schemeClr>
                </a:solidFill>
              </a:rPr>
              <a:t>minded</a:t>
            </a:r>
            <a:r>
              <a:rPr lang="en-AU" sz="2200" dirty="0" smtClean="0"/>
              <a:t> is death; but to be </a:t>
            </a:r>
            <a:r>
              <a:rPr lang="en-AU" sz="2200" b="1" dirty="0" smtClean="0">
                <a:solidFill>
                  <a:srgbClr val="0070C0"/>
                </a:solidFill>
              </a:rPr>
              <a:t>spiritually</a:t>
            </a:r>
            <a:r>
              <a:rPr lang="en-AU" sz="2200" dirty="0" smtClean="0"/>
              <a:t> </a:t>
            </a:r>
            <a:r>
              <a:rPr lang="en-AU" sz="2200" b="1" dirty="0" smtClean="0">
                <a:solidFill>
                  <a:schemeClr val="accent4">
                    <a:lumMod val="75000"/>
                  </a:schemeClr>
                </a:solidFill>
              </a:rPr>
              <a:t>minded</a:t>
            </a:r>
            <a:r>
              <a:rPr lang="en-AU" sz="2200" dirty="0" smtClean="0"/>
              <a:t> is life and peace. </a:t>
            </a:r>
          </a:p>
          <a:p>
            <a:pPr>
              <a:buClrTx/>
              <a:buNone/>
            </a:pPr>
            <a:r>
              <a:rPr lang="en-AU" sz="2200" dirty="0" smtClean="0"/>
              <a:t>	Because the </a:t>
            </a:r>
            <a:r>
              <a:rPr lang="en-AU" sz="2200" b="1" dirty="0" smtClean="0">
                <a:solidFill>
                  <a:srgbClr val="FF0000"/>
                </a:solidFill>
              </a:rPr>
              <a:t>carnal</a:t>
            </a:r>
            <a:r>
              <a:rPr lang="en-AU" sz="2200" dirty="0" smtClean="0"/>
              <a:t> </a:t>
            </a:r>
            <a:r>
              <a:rPr lang="en-AU" sz="2200" b="1" dirty="0" smtClean="0">
                <a:solidFill>
                  <a:schemeClr val="accent4">
                    <a:lumMod val="75000"/>
                  </a:schemeClr>
                </a:solidFill>
              </a:rPr>
              <a:t>mind</a:t>
            </a:r>
            <a:r>
              <a:rPr lang="en-AU" sz="2200" dirty="0" smtClean="0"/>
              <a:t> is </a:t>
            </a:r>
            <a:r>
              <a:rPr lang="en-AU" sz="2200" b="1" dirty="0" smtClean="0">
                <a:solidFill>
                  <a:schemeClr val="accent1">
                    <a:lumMod val="50000"/>
                  </a:schemeClr>
                </a:solidFill>
              </a:rPr>
              <a:t>enmity</a:t>
            </a:r>
            <a:r>
              <a:rPr lang="en-AU" sz="2200" dirty="0" smtClean="0"/>
              <a:t> against God: for it is not subject to the law of God, neither indeed can be. </a:t>
            </a:r>
          </a:p>
          <a:p>
            <a:pPr>
              <a:buClrTx/>
              <a:buNone/>
            </a:pPr>
            <a:r>
              <a:rPr lang="en-AU" sz="1100" dirty="0" smtClean="0"/>
              <a:t>	</a:t>
            </a:r>
          </a:p>
          <a:p>
            <a:pPr>
              <a:buClrTx/>
              <a:buNone/>
            </a:pPr>
            <a:r>
              <a:rPr lang="en-AU" sz="2200" b="1" i="1" dirty="0" smtClean="0">
                <a:solidFill>
                  <a:schemeClr val="accent4">
                    <a:lumMod val="75000"/>
                  </a:schemeClr>
                </a:solidFill>
              </a:rPr>
              <a:t>Mind</a:t>
            </a:r>
            <a:r>
              <a:rPr lang="en-AU" sz="2200" i="1" dirty="0" smtClean="0"/>
              <a:t> = 5426 </a:t>
            </a:r>
            <a:r>
              <a:rPr lang="el-GR" sz="2200" i="1" dirty="0" smtClean="0"/>
              <a:t>φρονέω </a:t>
            </a:r>
            <a:r>
              <a:rPr lang="en-AU" sz="2200" i="1" dirty="0" err="1" smtClean="0"/>
              <a:t>phroneō</a:t>
            </a:r>
            <a:r>
              <a:rPr lang="en-AU" sz="2200" i="1" dirty="0" smtClean="0"/>
              <a:t> </a:t>
            </a:r>
            <a:r>
              <a:rPr lang="en-AU" sz="2200" b="1" i="1" dirty="0" smtClean="0"/>
              <a:t>= To have understanding, to be wise, to feel, to think, to have an opinion, to discern</a:t>
            </a:r>
          </a:p>
          <a:p>
            <a:pPr>
              <a:buClrTx/>
              <a:buNone/>
            </a:pPr>
            <a:r>
              <a:rPr lang="en-AU" sz="2200" b="1" i="1" dirty="0" smtClean="0">
                <a:solidFill>
                  <a:schemeClr val="accent4">
                    <a:lumMod val="75000"/>
                  </a:schemeClr>
                </a:solidFill>
              </a:rPr>
              <a:t>Minded</a:t>
            </a:r>
            <a:r>
              <a:rPr lang="en-AU" sz="2200" i="1" dirty="0" smtClean="0"/>
              <a:t> = 5427 </a:t>
            </a:r>
            <a:r>
              <a:rPr lang="el-GR" sz="2200" i="1" dirty="0" smtClean="0"/>
              <a:t>φρόνημα </a:t>
            </a:r>
            <a:r>
              <a:rPr lang="en-AU" sz="2200" i="1" dirty="0" err="1" smtClean="0"/>
              <a:t>phronēma</a:t>
            </a:r>
            <a:r>
              <a:rPr lang="en-AU" sz="2200" i="1" dirty="0" smtClean="0"/>
              <a:t> = </a:t>
            </a:r>
            <a:r>
              <a:rPr lang="en-AU" sz="2200" b="1" i="1" dirty="0" smtClean="0"/>
              <a:t>Related to above. What one has in the mind, thoughts and purposes</a:t>
            </a:r>
          </a:p>
          <a:p>
            <a:pPr>
              <a:buClrTx/>
              <a:buNone/>
            </a:pPr>
            <a:endParaRPr lang="en-AU" sz="1100" b="1" i="1" dirty="0" smtClean="0"/>
          </a:p>
          <a:p>
            <a:pPr>
              <a:buClrTx/>
              <a:buNone/>
            </a:pPr>
            <a:r>
              <a:rPr lang="en-AU" sz="1900" b="1" i="1" dirty="0" smtClean="0"/>
              <a:t>After</a:t>
            </a:r>
            <a:r>
              <a:rPr lang="en-AU" sz="1900" i="1" dirty="0" smtClean="0"/>
              <a:t> = 2596 </a:t>
            </a:r>
            <a:r>
              <a:rPr lang="el-GR" sz="1900" i="1" dirty="0" smtClean="0"/>
              <a:t>κατά </a:t>
            </a:r>
            <a:r>
              <a:rPr lang="en-AU" sz="1900" i="1" dirty="0" smtClean="0"/>
              <a:t>kata = A preposition, denoting motion. The contrast is seen in thinking according to the fleshly instincts or according to the spirit’s guidance.</a:t>
            </a:r>
          </a:p>
          <a:p>
            <a:pPr>
              <a:buClrTx/>
              <a:buNone/>
            </a:pPr>
            <a:endParaRPr lang="en-AU" sz="900" b="1" i="1" dirty="0" smtClean="0">
              <a:solidFill>
                <a:srgbClr val="FF0000"/>
              </a:solidFill>
            </a:endParaRPr>
          </a:p>
          <a:p>
            <a:pPr>
              <a:buClrTx/>
              <a:buNone/>
            </a:pPr>
            <a:r>
              <a:rPr lang="en-AU" sz="1900" b="1" i="1" dirty="0" smtClean="0">
                <a:solidFill>
                  <a:srgbClr val="FF0000"/>
                </a:solidFill>
              </a:rPr>
              <a:t>Flesh/Carnal</a:t>
            </a:r>
            <a:r>
              <a:rPr lang="en-AU" sz="1900" i="1" dirty="0" smtClean="0"/>
              <a:t> = 4561 </a:t>
            </a:r>
            <a:r>
              <a:rPr lang="el-GR" sz="1900" i="1" dirty="0" smtClean="0"/>
              <a:t>σάρξ </a:t>
            </a:r>
            <a:r>
              <a:rPr lang="en-AU" sz="1900" i="1" dirty="0" err="1" smtClean="0"/>
              <a:t>sarx</a:t>
            </a:r>
            <a:r>
              <a:rPr lang="en-AU" sz="1900" i="1" dirty="0" smtClean="0"/>
              <a:t> = is used either literally of the flesh, or in a figure describing what comes from within  humans; thoughts, words &amp; actions.</a:t>
            </a:r>
          </a:p>
          <a:p>
            <a:pPr>
              <a:buClrTx/>
              <a:buNone/>
            </a:pPr>
            <a:endParaRPr lang="en-AU" sz="900" b="1" i="1" dirty="0" smtClean="0">
              <a:solidFill>
                <a:srgbClr val="0070C0"/>
              </a:solidFill>
            </a:endParaRPr>
          </a:p>
          <a:p>
            <a:pPr>
              <a:buClrTx/>
              <a:buNone/>
            </a:pPr>
            <a:r>
              <a:rPr lang="en-AU" sz="1900" b="1" i="1" dirty="0" smtClean="0">
                <a:solidFill>
                  <a:srgbClr val="0070C0"/>
                </a:solidFill>
              </a:rPr>
              <a:t>Spirit</a:t>
            </a:r>
            <a:r>
              <a:rPr lang="en-AU" sz="1900" i="1" dirty="0" smtClean="0"/>
              <a:t> = 4151 </a:t>
            </a:r>
            <a:r>
              <a:rPr lang="el-GR" sz="1900" i="1" dirty="0" smtClean="0"/>
              <a:t>πνεῦμα </a:t>
            </a:r>
            <a:r>
              <a:rPr lang="en-AU" sz="1900" i="1" dirty="0" err="1" smtClean="0"/>
              <a:t>pneuma</a:t>
            </a:r>
            <a:r>
              <a:rPr lang="en-AU" sz="1900" i="1" dirty="0" smtClean="0"/>
              <a:t> = common Greek word for spirit, or wind, and is used as a contrast to natural things, &amp; so represents the things/ways of God</a:t>
            </a:r>
          </a:p>
          <a:p>
            <a:pPr>
              <a:buClrTx/>
              <a:buNone/>
            </a:pPr>
            <a:endParaRPr lang="en-AU" sz="900" b="1" i="1" dirty="0" smtClean="0">
              <a:solidFill>
                <a:schemeClr val="accent1">
                  <a:lumMod val="50000"/>
                </a:schemeClr>
              </a:solidFill>
            </a:endParaRPr>
          </a:p>
          <a:p>
            <a:pPr>
              <a:buClrTx/>
              <a:buNone/>
            </a:pPr>
            <a:r>
              <a:rPr lang="en-AU" sz="1900" b="1" i="1" dirty="0" smtClean="0">
                <a:solidFill>
                  <a:schemeClr val="accent1">
                    <a:lumMod val="50000"/>
                  </a:schemeClr>
                </a:solidFill>
              </a:rPr>
              <a:t>Enmity</a:t>
            </a:r>
            <a:r>
              <a:rPr lang="en-AU" sz="1900" i="1" dirty="0" smtClean="0"/>
              <a:t> = 2189 </a:t>
            </a:r>
            <a:r>
              <a:rPr lang="el-GR" sz="1900" i="1" dirty="0" smtClean="0"/>
              <a:t>ἔχθρα </a:t>
            </a:r>
            <a:r>
              <a:rPr lang="en-AU" sz="1900" i="1" dirty="0" err="1" smtClean="0"/>
              <a:t>echthra</a:t>
            </a:r>
            <a:r>
              <a:rPr lang="en-AU" sz="1900" i="1" dirty="0" smtClean="0"/>
              <a:t> = enmity or the cause of enmity, hatred</a:t>
            </a:r>
          </a:p>
        </p:txBody>
      </p:sp>
    </p:spTree>
    <p:extLst>
      <p:ext uri="{BB962C8B-B14F-4D97-AF65-F5344CB8AC3E}">
        <p14:creationId xmlns:p14="http://schemas.microsoft.com/office/powerpoint/2010/main" val="34950978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500"/>
                                        <p:tgtEl>
                                          <p:spTgt spid="3">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Effect transition="in" filter="fade">
                                      <p:cBhvr>
                                        <p:cTn id="35" dur="500"/>
                                        <p:tgtEl>
                                          <p:spTgt spid="3">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5" end="15"/>
                                            </p:txEl>
                                          </p:spTgt>
                                        </p:tgtEl>
                                        <p:attrNameLst>
                                          <p:attrName>style.visibility</p:attrName>
                                        </p:attrNameLst>
                                      </p:cBhvr>
                                      <p:to>
                                        <p:strVal val="visible"/>
                                      </p:to>
                                    </p:set>
                                    <p:animEffect transition="in" filter="fade">
                                      <p:cBhvr>
                                        <p:cTn id="3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Definitions</a:t>
            </a:r>
            <a:br>
              <a:rPr lang="en-US" dirty="0" smtClean="0"/>
            </a:br>
            <a:r>
              <a:rPr lang="en-US" dirty="0" smtClean="0"/>
              <a:t>Flesh – as used in the OT.</a:t>
            </a:r>
            <a:endParaRPr lang="en-US" dirty="0">
              <a:solidFill>
                <a:srgbClr val="FF0000"/>
              </a:solidFill>
            </a:endParaRPr>
          </a:p>
        </p:txBody>
      </p:sp>
      <p:sp>
        <p:nvSpPr>
          <p:cNvPr id="3" name="Content Placeholder 2"/>
          <p:cNvSpPr>
            <a:spLocks noGrp="1"/>
          </p:cNvSpPr>
          <p:nvPr>
            <p:ph idx="1"/>
          </p:nvPr>
        </p:nvSpPr>
        <p:spPr>
          <a:xfrm>
            <a:off x="0" y="1571612"/>
            <a:ext cx="9144000" cy="5286388"/>
          </a:xfrm>
        </p:spPr>
        <p:txBody>
          <a:bodyPr>
            <a:normAutofit fontScale="62500" lnSpcReduction="20000"/>
          </a:bodyPr>
          <a:lstStyle/>
          <a:p>
            <a:pPr>
              <a:buClrTx/>
              <a:buNone/>
            </a:pPr>
            <a:r>
              <a:rPr lang="en-AU" b="1" dirty="0" smtClean="0">
                <a:solidFill>
                  <a:srgbClr val="0070C0"/>
                </a:solidFill>
              </a:rPr>
              <a:t>Flesh is generally portrayed either as literally flesh, or in the wider context </a:t>
            </a:r>
            <a:r>
              <a:rPr lang="en-AU" b="1" u="sng" dirty="0" smtClean="0">
                <a:solidFill>
                  <a:srgbClr val="0070C0"/>
                </a:solidFill>
              </a:rPr>
              <a:t>figuratively, where its characteristics are used to define it as being weak &amp; mortal, or proud &amp; boastful</a:t>
            </a:r>
            <a:r>
              <a:rPr lang="en-AU" b="1" dirty="0" smtClean="0">
                <a:solidFill>
                  <a:srgbClr val="0070C0"/>
                </a:solidFill>
              </a:rPr>
              <a:t>. </a:t>
            </a:r>
            <a:endParaRPr lang="en-AU" b="1" dirty="0" smtClean="0">
              <a:solidFill>
                <a:srgbClr val="FF0000"/>
              </a:solidFill>
            </a:endParaRPr>
          </a:p>
          <a:p>
            <a:pPr>
              <a:buClrTx/>
              <a:buNone/>
            </a:pPr>
            <a:endParaRPr lang="en-AU" sz="1800" b="1" dirty="0" smtClean="0">
              <a:solidFill>
                <a:srgbClr val="FF0000"/>
              </a:solidFill>
            </a:endParaRPr>
          </a:p>
          <a:p>
            <a:pPr>
              <a:buClrTx/>
              <a:buNone/>
            </a:pPr>
            <a:r>
              <a:rPr lang="en-AU" b="1" dirty="0" smtClean="0">
                <a:solidFill>
                  <a:srgbClr val="FF0000"/>
                </a:solidFill>
              </a:rPr>
              <a:t>Gen.6:12</a:t>
            </a:r>
            <a:r>
              <a:rPr lang="en-AU" dirty="0" smtClean="0"/>
              <a:t>  And God looked upon the earth, and, behold, it was corrupt; for </a:t>
            </a:r>
            <a:r>
              <a:rPr lang="en-AU" b="1" dirty="0" smtClean="0">
                <a:solidFill>
                  <a:srgbClr val="FF0000"/>
                </a:solidFill>
              </a:rPr>
              <a:t>all flesh</a:t>
            </a:r>
            <a:r>
              <a:rPr lang="en-AU" dirty="0" smtClean="0"/>
              <a:t> had corrupted his way upon the earth.</a:t>
            </a:r>
          </a:p>
          <a:p>
            <a:pPr>
              <a:buClrTx/>
              <a:buNone/>
            </a:pPr>
            <a:r>
              <a:rPr lang="en-AU" b="1" dirty="0" smtClean="0">
                <a:solidFill>
                  <a:srgbClr val="FF0000"/>
                </a:solidFill>
              </a:rPr>
              <a:t>Isa.40:6 </a:t>
            </a:r>
            <a:r>
              <a:rPr lang="en-AU" dirty="0" smtClean="0"/>
              <a:t> The voice said, Cry. And he said, What shall I cry? </a:t>
            </a:r>
            <a:r>
              <a:rPr lang="en-AU" b="1" dirty="0" smtClean="0">
                <a:solidFill>
                  <a:srgbClr val="FF0000"/>
                </a:solidFill>
              </a:rPr>
              <a:t>All flesh </a:t>
            </a:r>
            <a:r>
              <a:rPr lang="en-AU" dirty="0" smtClean="0"/>
              <a:t>is grass, and all the goodliness thereof is as the flower of the field: </a:t>
            </a:r>
          </a:p>
          <a:p>
            <a:pPr>
              <a:buClrTx/>
              <a:buNone/>
            </a:pPr>
            <a:endParaRPr lang="en-AU" sz="1600" b="1" dirty="0" smtClean="0">
              <a:solidFill>
                <a:srgbClr val="FF0000"/>
              </a:solidFill>
            </a:endParaRPr>
          </a:p>
          <a:p>
            <a:pPr>
              <a:buClrTx/>
              <a:buNone/>
            </a:pPr>
            <a:r>
              <a:rPr lang="en-AU" b="1" dirty="0" smtClean="0">
                <a:solidFill>
                  <a:srgbClr val="FF0000"/>
                </a:solidFill>
              </a:rPr>
              <a:t>Jer.17:5</a:t>
            </a:r>
            <a:r>
              <a:rPr lang="en-AU" dirty="0" smtClean="0"/>
              <a:t>  Thus </a:t>
            </a:r>
            <a:r>
              <a:rPr lang="en-AU" dirty="0" err="1" smtClean="0"/>
              <a:t>saith</a:t>
            </a:r>
            <a:r>
              <a:rPr lang="en-AU" dirty="0" smtClean="0"/>
              <a:t> the LORD; Cursed be the man that </a:t>
            </a:r>
            <a:r>
              <a:rPr lang="en-AU" dirty="0" err="1" smtClean="0"/>
              <a:t>trusteth</a:t>
            </a:r>
            <a:r>
              <a:rPr lang="en-AU" dirty="0" smtClean="0"/>
              <a:t> in man, and </a:t>
            </a:r>
            <a:r>
              <a:rPr lang="en-AU" dirty="0" err="1" smtClean="0">
                <a:solidFill>
                  <a:srgbClr val="FF0000"/>
                </a:solidFill>
              </a:rPr>
              <a:t>maketh</a:t>
            </a:r>
            <a:r>
              <a:rPr lang="en-AU" dirty="0" smtClean="0">
                <a:solidFill>
                  <a:srgbClr val="FF0000"/>
                </a:solidFill>
              </a:rPr>
              <a:t> flesh his arm</a:t>
            </a:r>
            <a:r>
              <a:rPr lang="en-AU" dirty="0" smtClean="0"/>
              <a:t>, and whose heart </a:t>
            </a:r>
            <a:r>
              <a:rPr lang="en-AU" dirty="0" err="1" smtClean="0"/>
              <a:t>departeth</a:t>
            </a:r>
            <a:r>
              <a:rPr lang="en-AU" dirty="0" smtClean="0"/>
              <a:t> from the LORD. </a:t>
            </a:r>
          </a:p>
          <a:p>
            <a:pPr>
              <a:buClrTx/>
              <a:buNone/>
            </a:pPr>
            <a:endParaRPr lang="en-AU" sz="1600" b="1" dirty="0" smtClean="0">
              <a:solidFill>
                <a:srgbClr val="FF0000"/>
              </a:solidFill>
            </a:endParaRPr>
          </a:p>
          <a:p>
            <a:pPr>
              <a:buClrTx/>
              <a:buNone/>
            </a:pPr>
            <a:r>
              <a:rPr lang="en-AU" b="1" dirty="0" smtClean="0">
                <a:solidFill>
                  <a:srgbClr val="FF0000"/>
                </a:solidFill>
              </a:rPr>
              <a:t>Ezek.16:26</a:t>
            </a:r>
            <a:r>
              <a:rPr lang="en-AU" dirty="0" smtClean="0"/>
              <a:t> Thou hast also committed fornication with the Egyptians thy neighbours, </a:t>
            </a:r>
            <a:r>
              <a:rPr lang="en-AU" dirty="0" smtClean="0">
                <a:solidFill>
                  <a:srgbClr val="FF0000"/>
                </a:solidFill>
              </a:rPr>
              <a:t>great of flesh</a:t>
            </a:r>
            <a:r>
              <a:rPr lang="en-AU" dirty="0" smtClean="0"/>
              <a:t>; and hast increased thy </a:t>
            </a:r>
            <a:r>
              <a:rPr lang="en-AU" dirty="0" err="1" smtClean="0"/>
              <a:t>whoredoms</a:t>
            </a:r>
            <a:r>
              <a:rPr lang="en-AU" dirty="0" smtClean="0"/>
              <a:t>, to provoke me to anger.</a:t>
            </a:r>
          </a:p>
          <a:p>
            <a:pPr>
              <a:buClrTx/>
              <a:buNone/>
            </a:pPr>
            <a:endParaRPr lang="en-AU" sz="1600" b="1" dirty="0" smtClean="0">
              <a:solidFill>
                <a:srgbClr val="FF0000"/>
              </a:solidFill>
            </a:endParaRPr>
          </a:p>
          <a:p>
            <a:pPr>
              <a:buClrTx/>
              <a:buNone/>
            </a:pPr>
            <a:r>
              <a:rPr lang="en-AU" dirty="0" smtClean="0">
                <a:solidFill>
                  <a:srgbClr val="0070C0"/>
                </a:solidFill>
              </a:rPr>
              <a:t>Circumcision was to symbolise both the cutting off of the flesh &amp; the birth of the promised seed through the spirit, and not through the will of the flesh (</a:t>
            </a:r>
            <a:r>
              <a:rPr lang="en-AU" dirty="0" smtClean="0">
                <a:solidFill>
                  <a:srgbClr val="FF0000"/>
                </a:solidFill>
              </a:rPr>
              <a:t>Gal.4:29</a:t>
            </a:r>
            <a:r>
              <a:rPr lang="en-AU" dirty="0" smtClean="0">
                <a:solidFill>
                  <a:srgbClr val="0070C0"/>
                </a:solidFill>
              </a:rPr>
              <a:t>)</a:t>
            </a:r>
            <a:endParaRPr lang="en-AU" b="1" dirty="0" smtClean="0">
              <a:solidFill>
                <a:srgbClr val="FF0000"/>
              </a:solidFill>
            </a:endParaRPr>
          </a:p>
          <a:p>
            <a:pPr>
              <a:buClrTx/>
              <a:buNone/>
            </a:pPr>
            <a:endParaRPr lang="en-AU" sz="1600" b="1" dirty="0" smtClean="0">
              <a:solidFill>
                <a:srgbClr val="FF0000"/>
              </a:solidFill>
            </a:endParaRPr>
          </a:p>
          <a:p>
            <a:pPr>
              <a:buClrTx/>
              <a:buNone/>
            </a:pPr>
            <a:r>
              <a:rPr lang="en-AU" b="1" dirty="0" smtClean="0">
                <a:solidFill>
                  <a:srgbClr val="FF0000"/>
                </a:solidFill>
              </a:rPr>
              <a:t>Gen.17:11,13</a:t>
            </a:r>
            <a:r>
              <a:rPr lang="en-AU" dirty="0" smtClean="0"/>
              <a:t> And ye shall circumcise the </a:t>
            </a:r>
            <a:r>
              <a:rPr lang="en-AU" dirty="0" smtClean="0">
                <a:solidFill>
                  <a:srgbClr val="FF0000"/>
                </a:solidFill>
              </a:rPr>
              <a:t>flesh</a:t>
            </a:r>
            <a:r>
              <a:rPr lang="en-AU" dirty="0" smtClean="0"/>
              <a:t> of your foreskin; and it shall be a token of the covenant betwixt me and you .... </a:t>
            </a:r>
            <a:r>
              <a:rPr lang="en-AU" u="sng" dirty="0" smtClean="0"/>
              <a:t>and my covenant shall be in your </a:t>
            </a:r>
            <a:r>
              <a:rPr lang="en-AU" b="1" u="sng" dirty="0" smtClean="0">
                <a:solidFill>
                  <a:srgbClr val="FF0000"/>
                </a:solidFill>
              </a:rPr>
              <a:t>flesh</a:t>
            </a:r>
            <a:r>
              <a:rPr lang="en-AU" dirty="0" smtClean="0"/>
              <a:t> for an everlasting covenant. </a:t>
            </a:r>
          </a:p>
          <a:p>
            <a:pPr>
              <a:buClrTx/>
              <a:buNone/>
            </a:pPr>
            <a:r>
              <a:rPr lang="en-AU" b="1" dirty="0" smtClean="0">
                <a:solidFill>
                  <a:srgbClr val="FF0000"/>
                </a:solidFill>
              </a:rPr>
              <a:t>Col.2:11</a:t>
            </a:r>
            <a:r>
              <a:rPr lang="en-AU" dirty="0" smtClean="0">
                <a:solidFill>
                  <a:srgbClr val="FF0000"/>
                </a:solidFill>
              </a:rPr>
              <a:t>  </a:t>
            </a:r>
            <a:r>
              <a:rPr lang="en-AU" dirty="0" smtClean="0"/>
              <a:t>In whom also ye are circumcised with the circumcision made without hands, </a:t>
            </a:r>
            <a:r>
              <a:rPr lang="en-AU" u="sng" dirty="0" smtClean="0"/>
              <a:t>in putting off the body of the </a:t>
            </a:r>
            <a:r>
              <a:rPr lang="en-AU" u="sng" dirty="0" smtClean="0">
                <a:solidFill>
                  <a:srgbClr val="FF0000"/>
                </a:solidFill>
              </a:rPr>
              <a:t>sins of the flesh </a:t>
            </a:r>
            <a:r>
              <a:rPr lang="en-AU" dirty="0" smtClean="0"/>
              <a:t>by the circumcision of Christ:</a:t>
            </a:r>
          </a:p>
          <a:p>
            <a:pPr>
              <a:buClrTx/>
              <a:buNone/>
            </a:pPr>
            <a:endParaRPr lang="en-AU" dirty="0" smtClean="0"/>
          </a:p>
        </p:txBody>
      </p:sp>
      <p:sp>
        <p:nvSpPr>
          <p:cNvPr id="4" name="Rectangle 3"/>
          <p:cNvSpPr/>
          <p:nvPr/>
        </p:nvSpPr>
        <p:spPr>
          <a:xfrm>
            <a:off x="9045116" y="6576231"/>
            <a:ext cx="98884"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26507041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linds(horizontal)">
                                      <p:cBhvr>
                                        <p:cTn id="18" dur="500"/>
                                        <p:tgtEl>
                                          <p:spTgt spid="3">
                                            <p:txEl>
                                              <p:pRg st="5" end="5"/>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blinds(horizontal)">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blinds(horizontal)">
                                      <p:cBhvr>
                                        <p:cTn id="26" dur="500"/>
                                        <p:tgtEl>
                                          <p:spTgt spid="3">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blinds(horizontal)">
                                      <p:cBhvr>
                                        <p:cTn id="31" dur="500"/>
                                        <p:tgtEl>
                                          <p:spTgt spid="3">
                                            <p:txEl>
                                              <p:pRg st="11" end="11"/>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blinds(horizontal)">
                                      <p:cBhvr>
                                        <p:cTn id="3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Definitions</a:t>
            </a:r>
            <a:br>
              <a:rPr lang="en-US" dirty="0" smtClean="0"/>
            </a:br>
            <a:r>
              <a:rPr lang="en-US" dirty="0" smtClean="0"/>
              <a:t>Flesh – as used in the NT.</a:t>
            </a:r>
            <a:endParaRPr lang="en-US" dirty="0">
              <a:solidFill>
                <a:srgbClr val="FF0000"/>
              </a:solidFill>
            </a:endParaRPr>
          </a:p>
        </p:txBody>
      </p:sp>
      <p:sp>
        <p:nvSpPr>
          <p:cNvPr id="3" name="Content Placeholder 2"/>
          <p:cNvSpPr>
            <a:spLocks noGrp="1"/>
          </p:cNvSpPr>
          <p:nvPr>
            <p:ph idx="1"/>
          </p:nvPr>
        </p:nvSpPr>
        <p:spPr>
          <a:xfrm>
            <a:off x="0" y="1571612"/>
            <a:ext cx="9144000" cy="5286388"/>
          </a:xfrm>
        </p:spPr>
        <p:txBody>
          <a:bodyPr>
            <a:normAutofit fontScale="70000" lnSpcReduction="20000"/>
          </a:bodyPr>
          <a:lstStyle/>
          <a:p>
            <a:pPr>
              <a:buClrTx/>
              <a:buNone/>
            </a:pPr>
            <a:r>
              <a:rPr lang="en-AU" b="1" dirty="0" smtClean="0">
                <a:solidFill>
                  <a:srgbClr val="0070C0"/>
                </a:solidFill>
              </a:rPr>
              <a:t>Flesh</a:t>
            </a:r>
            <a:r>
              <a:rPr lang="en-AU" dirty="0" smtClean="0">
                <a:solidFill>
                  <a:srgbClr val="0070C0"/>
                </a:solidFill>
              </a:rPr>
              <a:t> is described as having within it lusts &amp; selfish instincts, that war against the purpose or way of God in us. </a:t>
            </a:r>
          </a:p>
          <a:p>
            <a:pPr>
              <a:buClrTx/>
              <a:buNone/>
            </a:pPr>
            <a:r>
              <a:rPr lang="en-AU" b="1" u="sng" dirty="0" smtClean="0">
                <a:solidFill>
                  <a:srgbClr val="0070C0"/>
                </a:solidFill>
              </a:rPr>
              <a:t>Flesh is often used figuratively to describe the lusts that dwell in it</a:t>
            </a:r>
            <a:r>
              <a:rPr lang="en-AU" b="1" dirty="0" smtClean="0">
                <a:solidFill>
                  <a:srgbClr val="0070C0"/>
                </a:solidFill>
              </a:rPr>
              <a:t>.</a:t>
            </a:r>
          </a:p>
          <a:p>
            <a:pPr>
              <a:buClrTx/>
              <a:buNone/>
            </a:pPr>
            <a:endParaRPr lang="en-AU" dirty="0" smtClean="0"/>
          </a:p>
          <a:p>
            <a:pPr>
              <a:buClrTx/>
              <a:buNone/>
            </a:pPr>
            <a:r>
              <a:rPr lang="en-AU" dirty="0" smtClean="0"/>
              <a:t> </a:t>
            </a:r>
            <a:r>
              <a:rPr lang="en-AU" b="1" dirty="0" smtClean="0">
                <a:solidFill>
                  <a:srgbClr val="FF0000"/>
                </a:solidFill>
              </a:rPr>
              <a:t>John.3:6-7</a:t>
            </a:r>
            <a:r>
              <a:rPr lang="en-AU" dirty="0" smtClean="0"/>
              <a:t>  </a:t>
            </a:r>
            <a:r>
              <a:rPr lang="en-AU" u="sng" dirty="0" smtClean="0"/>
              <a:t>That which is born of </a:t>
            </a:r>
            <a:r>
              <a:rPr lang="en-AU" u="sng" dirty="0" smtClean="0">
                <a:solidFill>
                  <a:srgbClr val="FF0000"/>
                </a:solidFill>
              </a:rPr>
              <a:t>the flesh is flesh</a:t>
            </a:r>
            <a:r>
              <a:rPr lang="en-AU" dirty="0" smtClean="0"/>
              <a:t>; and that which is born of the Spirit is spirit. Marvel not that I said unto thee, Ye must be born again. </a:t>
            </a:r>
          </a:p>
          <a:p>
            <a:pPr>
              <a:buClrTx/>
              <a:buNone/>
            </a:pPr>
            <a:r>
              <a:rPr lang="en-AU" b="1" dirty="0" smtClean="0">
                <a:solidFill>
                  <a:srgbClr val="FF0000"/>
                </a:solidFill>
              </a:rPr>
              <a:t>Matt.26.41</a:t>
            </a:r>
            <a:r>
              <a:rPr lang="en-AU" dirty="0" smtClean="0"/>
              <a:t>  Watch and pray, that ye enter not into temptation: the spirit indeed is willing, but </a:t>
            </a:r>
            <a:r>
              <a:rPr lang="en-AU" dirty="0" smtClean="0">
                <a:solidFill>
                  <a:srgbClr val="FF0000"/>
                </a:solidFill>
              </a:rPr>
              <a:t>the flesh is weak</a:t>
            </a:r>
            <a:r>
              <a:rPr lang="en-AU" dirty="0" smtClean="0"/>
              <a:t>.</a:t>
            </a:r>
            <a:endParaRPr lang="en-AU" b="1" dirty="0" smtClean="0"/>
          </a:p>
          <a:p>
            <a:pPr>
              <a:buClrTx/>
              <a:buNone/>
            </a:pPr>
            <a:r>
              <a:rPr lang="en-AU" dirty="0" smtClean="0"/>
              <a:t> </a:t>
            </a:r>
            <a:r>
              <a:rPr lang="en-AU" b="1" dirty="0" smtClean="0">
                <a:solidFill>
                  <a:srgbClr val="FF0000"/>
                </a:solidFill>
              </a:rPr>
              <a:t>Rom.7:18</a:t>
            </a:r>
            <a:r>
              <a:rPr lang="en-AU" dirty="0" smtClean="0"/>
              <a:t>  For I know that in me (that is, </a:t>
            </a:r>
            <a:r>
              <a:rPr lang="en-AU" b="1" dirty="0" smtClean="0">
                <a:solidFill>
                  <a:srgbClr val="FF0000"/>
                </a:solidFill>
              </a:rPr>
              <a:t>in my flesh</a:t>
            </a:r>
            <a:r>
              <a:rPr lang="en-AU" dirty="0" smtClean="0"/>
              <a:t>,) </a:t>
            </a:r>
            <a:r>
              <a:rPr lang="en-AU" dirty="0" err="1" smtClean="0"/>
              <a:t>dwelleth</a:t>
            </a:r>
            <a:r>
              <a:rPr lang="en-AU" dirty="0" smtClean="0"/>
              <a:t> no good thing: for to will is present with me; but how to perform that which is good I find not. </a:t>
            </a:r>
          </a:p>
          <a:p>
            <a:pPr>
              <a:buClrTx/>
              <a:buNone/>
            </a:pPr>
            <a:r>
              <a:rPr lang="en-AU" b="1" dirty="0" smtClean="0">
                <a:solidFill>
                  <a:srgbClr val="FF0000"/>
                </a:solidFill>
              </a:rPr>
              <a:t>Rom.7:23</a:t>
            </a:r>
            <a:r>
              <a:rPr lang="en-AU" dirty="0" smtClean="0"/>
              <a:t>  But I see another law in my members, warring against the law of my mind,</a:t>
            </a:r>
          </a:p>
          <a:p>
            <a:pPr>
              <a:buClrTx/>
              <a:buNone/>
            </a:pPr>
            <a:r>
              <a:rPr lang="en-AU" b="1" dirty="0" smtClean="0">
                <a:solidFill>
                  <a:srgbClr val="FF0000"/>
                </a:solidFill>
              </a:rPr>
              <a:t>1.Cor.15:50 </a:t>
            </a:r>
            <a:r>
              <a:rPr lang="en-AU" dirty="0" smtClean="0"/>
              <a:t>Now this I say, brethren, </a:t>
            </a:r>
            <a:r>
              <a:rPr lang="en-AU" dirty="0" smtClean="0">
                <a:solidFill>
                  <a:srgbClr val="FF0000"/>
                </a:solidFill>
              </a:rPr>
              <a:t>that flesh and blood cannot inherit </a:t>
            </a:r>
            <a:r>
              <a:rPr lang="en-AU" dirty="0" smtClean="0"/>
              <a:t>the kingdom of God; neither doth corruption inherit </a:t>
            </a:r>
            <a:r>
              <a:rPr lang="en-AU" dirty="0" err="1" smtClean="0"/>
              <a:t>incorruption</a:t>
            </a:r>
            <a:r>
              <a:rPr lang="en-AU" dirty="0" smtClean="0"/>
              <a:t>.</a:t>
            </a:r>
            <a:endParaRPr lang="en-AU" sz="4000" b="1" dirty="0" smtClean="0"/>
          </a:p>
          <a:p>
            <a:pPr>
              <a:buClrTx/>
              <a:buNone/>
            </a:pPr>
            <a:r>
              <a:rPr lang="en-AU" b="1" dirty="0" smtClean="0">
                <a:solidFill>
                  <a:srgbClr val="FF0000"/>
                </a:solidFill>
              </a:rPr>
              <a:t>Gal.5:16 </a:t>
            </a:r>
            <a:r>
              <a:rPr lang="en-AU" dirty="0" smtClean="0"/>
              <a:t> This I say then, Walk in the Spirit, and ye shall not fulfil the </a:t>
            </a:r>
            <a:r>
              <a:rPr lang="en-AU" dirty="0" smtClean="0">
                <a:solidFill>
                  <a:srgbClr val="FF0000"/>
                </a:solidFill>
              </a:rPr>
              <a:t>lust of the flesh</a:t>
            </a:r>
            <a:r>
              <a:rPr lang="en-AU" dirty="0" smtClean="0"/>
              <a:t>. </a:t>
            </a:r>
          </a:p>
          <a:p>
            <a:pPr>
              <a:buClrTx/>
              <a:buNone/>
            </a:pPr>
            <a:r>
              <a:rPr lang="en-AU" b="1" dirty="0" smtClean="0">
                <a:solidFill>
                  <a:srgbClr val="FF0000"/>
                </a:solidFill>
              </a:rPr>
              <a:t>1.John.2:16</a:t>
            </a:r>
            <a:r>
              <a:rPr lang="en-AU" dirty="0" smtClean="0"/>
              <a:t> For all that is in the world, </a:t>
            </a:r>
            <a:r>
              <a:rPr lang="en-AU" dirty="0" smtClean="0">
                <a:solidFill>
                  <a:srgbClr val="FF0000"/>
                </a:solidFill>
              </a:rPr>
              <a:t>the lust of the flesh</a:t>
            </a:r>
            <a:r>
              <a:rPr lang="en-AU" dirty="0" smtClean="0"/>
              <a:t>, and the lust of the eyes, and the pride of life, is not of the Father, but is of the world.</a:t>
            </a:r>
          </a:p>
          <a:p>
            <a:pPr>
              <a:buClrTx/>
              <a:buNone/>
            </a:pPr>
            <a:endParaRPr lang="en-AU" dirty="0" smtClean="0"/>
          </a:p>
          <a:p>
            <a:pPr>
              <a:buClrTx/>
              <a:buNone/>
            </a:pPr>
            <a:endParaRPr lang="en-AU" b="1" dirty="0" smtClean="0"/>
          </a:p>
        </p:txBody>
      </p:sp>
      <p:sp>
        <p:nvSpPr>
          <p:cNvPr id="4" name="Rectangle 3"/>
          <p:cNvSpPr/>
          <p:nvPr/>
        </p:nvSpPr>
        <p:spPr>
          <a:xfrm>
            <a:off x="9008757" y="6551966"/>
            <a:ext cx="98884"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1201027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linds(horizontal)">
                                      <p:cBhvr>
                                        <p:cTn id="27" dur="500"/>
                                        <p:tgtEl>
                                          <p:spTgt spid="3">
                                            <p:txEl>
                                              <p:pRg st="7" end="7"/>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linds(horizontal)">
                                      <p:cBhvr>
                                        <p:cTn id="30" dur="500"/>
                                        <p:tgtEl>
                                          <p:spTgt spid="3">
                                            <p:txEl>
                                              <p:pRg st="8" end="8"/>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linds(horizontal)">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The Spirit … it’s all about the message.</a:t>
            </a:r>
            <a:endParaRPr lang="en-US" dirty="0">
              <a:solidFill>
                <a:srgbClr val="FF0000"/>
              </a:solidFill>
            </a:endParaRPr>
          </a:p>
        </p:txBody>
      </p:sp>
      <p:sp>
        <p:nvSpPr>
          <p:cNvPr id="3" name="Content Placeholder 2"/>
          <p:cNvSpPr>
            <a:spLocks noGrp="1"/>
          </p:cNvSpPr>
          <p:nvPr>
            <p:ph idx="1"/>
          </p:nvPr>
        </p:nvSpPr>
        <p:spPr>
          <a:xfrm>
            <a:off x="0" y="1412875"/>
            <a:ext cx="9144000" cy="5445125"/>
          </a:xfrm>
        </p:spPr>
        <p:txBody>
          <a:bodyPr rtlCol="0">
            <a:normAutofit/>
          </a:bodyPr>
          <a:lstStyle/>
          <a:p>
            <a:pPr marL="633222" indent="-514350" fontAlgn="auto">
              <a:spcBef>
                <a:spcPts val="0"/>
              </a:spcBef>
              <a:spcAft>
                <a:spcPts val="0"/>
              </a:spcAft>
              <a:buClrTx/>
              <a:buFont typeface="Wingdings 2"/>
              <a:buNone/>
              <a:defRPr/>
            </a:pPr>
            <a:r>
              <a:rPr lang="en-US" sz="2000" dirty="0" smtClean="0">
                <a:solidFill>
                  <a:srgbClr val="FF0000"/>
                </a:solidFill>
              </a:rPr>
              <a:t> </a:t>
            </a:r>
            <a:r>
              <a:rPr lang="en-US" sz="2000" dirty="0" smtClean="0">
                <a:solidFill>
                  <a:srgbClr val="0070C0"/>
                </a:solidFill>
              </a:rPr>
              <a:t>Remember what God said about </a:t>
            </a:r>
            <a:r>
              <a:rPr lang="en-US" sz="2000" b="1" dirty="0" smtClean="0">
                <a:solidFill>
                  <a:srgbClr val="0070C0"/>
                </a:solidFill>
              </a:rPr>
              <a:t>Moses</a:t>
            </a:r>
            <a:r>
              <a:rPr lang="en-US" sz="2000" dirty="0" smtClean="0">
                <a:solidFill>
                  <a:srgbClr val="0070C0"/>
                </a:solidFill>
              </a:rPr>
              <a:t> –  </a:t>
            </a:r>
            <a:endParaRPr lang="en-AU" sz="2000" dirty="0" smtClean="0"/>
          </a:p>
          <a:p>
            <a:pPr marL="118872" indent="0" fontAlgn="auto">
              <a:spcBef>
                <a:spcPts val="0"/>
              </a:spcBef>
              <a:spcAft>
                <a:spcPts val="0"/>
              </a:spcAft>
              <a:buClrTx/>
              <a:buFont typeface="Wingdings 2"/>
              <a:buNone/>
              <a:defRPr/>
            </a:pPr>
            <a:endParaRPr lang="en-AU" sz="800" b="1" dirty="0" smtClean="0">
              <a:solidFill>
                <a:srgbClr val="FF0000"/>
              </a:solidFill>
            </a:endParaRPr>
          </a:p>
          <a:p>
            <a:pPr marL="118872" indent="0" fontAlgn="auto">
              <a:spcBef>
                <a:spcPts val="0"/>
              </a:spcBef>
              <a:spcAft>
                <a:spcPts val="0"/>
              </a:spcAft>
              <a:buClrTx/>
              <a:buFont typeface="Wingdings 2"/>
              <a:buNone/>
              <a:defRPr/>
            </a:pPr>
            <a:r>
              <a:rPr lang="en-AU" sz="2200" b="1" dirty="0" smtClean="0">
                <a:solidFill>
                  <a:srgbClr val="FF0000"/>
                </a:solidFill>
              </a:rPr>
              <a:t>Num.12:6-8</a:t>
            </a:r>
            <a:r>
              <a:rPr lang="en-AU" sz="2200" dirty="0" smtClean="0"/>
              <a:t>  And he said, Hear now my words: If there be a prophet among you, I </a:t>
            </a:r>
            <a:r>
              <a:rPr lang="en-AU" sz="2200" u="sng" dirty="0" smtClean="0"/>
              <a:t>the LORD will make myself known unto him in a </a:t>
            </a:r>
            <a:r>
              <a:rPr lang="en-AU" sz="2200" b="1" u="sng" dirty="0" smtClean="0"/>
              <a:t>vision</a:t>
            </a:r>
            <a:r>
              <a:rPr lang="en-AU" sz="2200" u="sng" dirty="0" smtClean="0"/>
              <a:t>, and will speak unto him in a </a:t>
            </a:r>
            <a:r>
              <a:rPr lang="en-AU" sz="2200" b="1" u="sng" dirty="0" smtClean="0"/>
              <a:t>dream</a:t>
            </a:r>
            <a:r>
              <a:rPr lang="en-AU" sz="2200" dirty="0" smtClean="0"/>
              <a:t>. </a:t>
            </a:r>
            <a:r>
              <a:rPr lang="en-AU" sz="2200" b="1" dirty="0" smtClean="0"/>
              <a:t>My servant Moses is not so, who is faithful in all mine house</a:t>
            </a:r>
            <a:r>
              <a:rPr lang="en-AU" sz="2200" dirty="0" smtClean="0"/>
              <a:t>. </a:t>
            </a:r>
            <a:r>
              <a:rPr lang="en-AU" sz="2200" b="1" u="sng" dirty="0" smtClean="0">
                <a:solidFill>
                  <a:srgbClr val="0070C0"/>
                </a:solidFill>
              </a:rPr>
              <a:t>With him will I speak mouth to mouth</a:t>
            </a:r>
            <a:r>
              <a:rPr lang="en-AU" sz="2200" dirty="0" smtClean="0"/>
              <a:t>, </a:t>
            </a:r>
            <a:r>
              <a:rPr lang="en-AU" sz="2200" b="1" u="sng" dirty="0" smtClean="0">
                <a:solidFill>
                  <a:srgbClr val="0070C0"/>
                </a:solidFill>
              </a:rPr>
              <a:t>even apparently, and not in dark speeches</a:t>
            </a:r>
            <a:r>
              <a:rPr lang="en-AU" sz="2200" dirty="0" smtClean="0"/>
              <a:t>; and the similitude of the LORD shall he behold: wherefore then were ye not afraid to speak against my servant Moses? </a:t>
            </a:r>
          </a:p>
          <a:p>
            <a:pPr marL="118872" indent="0" fontAlgn="auto">
              <a:spcBef>
                <a:spcPts val="0"/>
              </a:spcBef>
              <a:spcAft>
                <a:spcPts val="0"/>
              </a:spcAft>
              <a:buClrTx/>
              <a:buFont typeface="Wingdings 2"/>
              <a:buNone/>
              <a:defRPr/>
            </a:pPr>
            <a:endParaRPr lang="en-AU" sz="800" dirty="0" smtClean="0"/>
          </a:p>
          <a:p>
            <a:pPr marL="118872" indent="0" fontAlgn="auto">
              <a:spcBef>
                <a:spcPts val="0"/>
              </a:spcBef>
              <a:spcAft>
                <a:spcPts val="0"/>
              </a:spcAft>
              <a:buClrTx/>
              <a:buFont typeface="Wingdings 2"/>
              <a:buNone/>
              <a:defRPr/>
            </a:pPr>
            <a:r>
              <a:rPr lang="en-AU" sz="2200" dirty="0" smtClean="0">
                <a:solidFill>
                  <a:srgbClr val="0070C0"/>
                </a:solidFill>
              </a:rPr>
              <a:t>Clarity of communication, and of understanding is of the highest value. Why, because the purpose of God remains unchanged ... To make us in his image &amp; likeness </a:t>
            </a:r>
            <a:r>
              <a:rPr lang="en-AU" sz="2200" dirty="0" smtClean="0"/>
              <a:t>(</a:t>
            </a:r>
            <a:r>
              <a:rPr lang="en-AU" sz="2200" dirty="0" smtClean="0">
                <a:solidFill>
                  <a:srgbClr val="FF0000"/>
                </a:solidFill>
              </a:rPr>
              <a:t>Gen.1:26-28</a:t>
            </a:r>
            <a:r>
              <a:rPr lang="en-AU" sz="2200" dirty="0" smtClean="0">
                <a:solidFill>
                  <a:srgbClr val="0070C0"/>
                </a:solidFill>
              </a:rPr>
              <a:t>), which purpose is ongoing, and works by God revealing to us his will and purpose, and us believing &amp; responding, as the word says over and over again </a:t>
            </a:r>
            <a:r>
              <a:rPr lang="en-AU" sz="2200" dirty="0" smtClean="0"/>
              <a:t>(</a:t>
            </a:r>
            <a:r>
              <a:rPr lang="en-AU" sz="2200" dirty="0" smtClean="0">
                <a:solidFill>
                  <a:srgbClr val="FF0000"/>
                </a:solidFill>
              </a:rPr>
              <a:t>1.Thes.2:13, Col.3:10, Phil.2:12-13</a:t>
            </a:r>
            <a:r>
              <a:rPr lang="en-AU" sz="2200" dirty="0" smtClean="0"/>
              <a:t>). </a:t>
            </a:r>
            <a:r>
              <a:rPr lang="en-AU" sz="2200" dirty="0" smtClean="0">
                <a:solidFill>
                  <a:srgbClr val="0070C0"/>
                </a:solidFill>
              </a:rPr>
              <a:t>By this means God conveys his ideas to us, which influence how we think and act</a:t>
            </a:r>
            <a:r>
              <a:rPr lang="en-AU" sz="2200" dirty="0" smtClean="0"/>
              <a:t>.</a:t>
            </a:r>
          </a:p>
          <a:p>
            <a:pPr marL="118872" indent="0" fontAlgn="auto">
              <a:spcBef>
                <a:spcPts val="0"/>
              </a:spcBef>
              <a:spcAft>
                <a:spcPts val="0"/>
              </a:spcAft>
              <a:buClrTx/>
              <a:buFont typeface="Wingdings 2"/>
              <a:buNone/>
              <a:defRPr/>
            </a:pPr>
            <a:endParaRPr lang="en-AU" sz="1000" b="1" u="sng" dirty="0" smtClean="0">
              <a:solidFill>
                <a:srgbClr val="0070C0"/>
              </a:solidFill>
            </a:endParaRPr>
          </a:p>
          <a:p>
            <a:pPr marL="118872" indent="0" fontAlgn="auto">
              <a:spcBef>
                <a:spcPts val="0"/>
              </a:spcBef>
              <a:spcAft>
                <a:spcPts val="0"/>
              </a:spcAft>
              <a:buClrTx/>
              <a:buFont typeface="Wingdings 2"/>
              <a:buNone/>
              <a:defRPr/>
            </a:pPr>
            <a:r>
              <a:rPr lang="en-AU" sz="2200" b="1" u="sng" dirty="0" smtClean="0">
                <a:solidFill>
                  <a:srgbClr val="0070C0"/>
                </a:solidFill>
              </a:rPr>
              <a:t>This is the spirit at work in the lives of men &amp; women, even today.</a:t>
            </a:r>
          </a:p>
          <a:p>
            <a:pPr marL="118872" indent="0" fontAlgn="auto">
              <a:spcBef>
                <a:spcPts val="0"/>
              </a:spcBef>
              <a:spcAft>
                <a:spcPts val="0"/>
              </a:spcAft>
              <a:buClrTx/>
              <a:buFont typeface="Wingdings 2"/>
              <a:buNone/>
              <a:defRPr/>
            </a:pPr>
            <a:endParaRPr lang="en-US" sz="2200" dirty="0" smtClean="0">
              <a:solidFill>
                <a:srgbClr val="0070C0"/>
              </a:solidFill>
            </a:endParaRPr>
          </a:p>
        </p:txBody>
      </p:sp>
    </p:spTree>
    <p:extLst>
      <p:ext uri="{BB962C8B-B14F-4D97-AF65-F5344CB8AC3E}">
        <p14:creationId xmlns:p14="http://schemas.microsoft.com/office/powerpoint/2010/main" val="1000319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a:bodyPr>
          <a:lstStyle/>
          <a:p>
            <a:pPr fontAlgn="auto">
              <a:spcAft>
                <a:spcPts val="0"/>
              </a:spcAft>
              <a:defRPr/>
            </a:pPr>
            <a:r>
              <a:rPr lang="en-US" dirty="0">
                <a:solidFill>
                  <a:schemeClr val="accent1">
                    <a:satMod val="150000"/>
                  </a:schemeClr>
                </a:solidFill>
              </a:rPr>
              <a:t>The spirit at work today.</a:t>
            </a:r>
            <a:endParaRPr lang="en-US" dirty="0">
              <a:solidFill>
                <a:srgbClr val="FF0000"/>
              </a:solidFill>
            </a:endParaRPr>
          </a:p>
        </p:txBody>
      </p:sp>
      <p:sp>
        <p:nvSpPr>
          <p:cNvPr id="3" name="Content Placeholder 2"/>
          <p:cNvSpPr>
            <a:spLocks noGrp="1"/>
          </p:cNvSpPr>
          <p:nvPr>
            <p:ph idx="1"/>
          </p:nvPr>
        </p:nvSpPr>
        <p:spPr>
          <a:xfrm>
            <a:off x="0" y="1484784"/>
            <a:ext cx="9144000" cy="5373217"/>
          </a:xfrm>
        </p:spPr>
        <p:txBody>
          <a:bodyPr/>
          <a:lstStyle/>
          <a:p>
            <a:pPr>
              <a:buNone/>
            </a:pPr>
            <a:r>
              <a:rPr lang="en-US" sz="2400" dirty="0" smtClean="0">
                <a:solidFill>
                  <a:srgbClr val="0070C0"/>
                </a:solidFill>
              </a:rPr>
              <a:t>The spirit is spoken of throughout the word as an essential ingredient in our spiritual life. We must understand what it means. Knowledge of God and of the Bible is not sufficient in itself – this knowledge that God gives us must affect us and change us.</a:t>
            </a:r>
          </a:p>
          <a:p>
            <a:pPr>
              <a:buNone/>
            </a:pPr>
            <a:endParaRPr lang="en-US" sz="800" b="1" dirty="0" smtClean="0">
              <a:solidFill>
                <a:srgbClr val="FF0000"/>
              </a:solidFill>
            </a:endParaRPr>
          </a:p>
          <a:p>
            <a:pPr>
              <a:buFont typeface="Wingdings 2" pitchFamily="18" charset="2"/>
              <a:buNone/>
            </a:pPr>
            <a:r>
              <a:rPr lang="en-US" sz="2400" b="1" dirty="0" smtClean="0">
                <a:solidFill>
                  <a:srgbClr val="FF0000"/>
                </a:solidFill>
              </a:rPr>
              <a:t>Phil.3:3  </a:t>
            </a:r>
            <a:r>
              <a:rPr lang="en-US" sz="2400" dirty="0" smtClean="0"/>
              <a:t>For we are the circumcision, </a:t>
            </a:r>
            <a:r>
              <a:rPr lang="en-US" sz="2400" b="1" u="sng" dirty="0" smtClean="0">
                <a:solidFill>
                  <a:srgbClr val="0070C0"/>
                </a:solidFill>
              </a:rPr>
              <a:t>which worship God in the spirit</a:t>
            </a:r>
            <a:r>
              <a:rPr lang="en-US" sz="2400" dirty="0" smtClean="0"/>
              <a:t>, and rejoice in Christ Jesus, and have no confidence in the flesh. </a:t>
            </a:r>
            <a:endParaRPr lang="en-US" sz="2400" b="1" dirty="0" smtClean="0">
              <a:solidFill>
                <a:srgbClr val="FF0000"/>
              </a:solidFill>
            </a:endParaRPr>
          </a:p>
          <a:p>
            <a:pPr>
              <a:buFont typeface="Wingdings 2" pitchFamily="18" charset="2"/>
              <a:buNone/>
            </a:pPr>
            <a:endParaRPr lang="en-US" sz="800" b="1" dirty="0" smtClean="0">
              <a:solidFill>
                <a:srgbClr val="FF0000"/>
              </a:solidFill>
            </a:endParaRPr>
          </a:p>
          <a:p>
            <a:pPr>
              <a:buFont typeface="Wingdings 2" pitchFamily="18" charset="2"/>
              <a:buNone/>
            </a:pPr>
            <a:r>
              <a:rPr lang="en-US" sz="2400" b="1" dirty="0" smtClean="0">
                <a:solidFill>
                  <a:srgbClr val="FF0000"/>
                </a:solidFill>
              </a:rPr>
              <a:t>1.Thes.5:19 </a:t>
            </a:r>
            <a:r>
              <a:rPr lang="en-US" sz="2400" dirty="0" smtClean="0"/>
              <a:t> </a:t>
            </a:r>
            <a:r>
              <a:rPr lang="en-US" sz="2400" b="1" dirty="0" smtClean="0">
                <a:solidFill>
                  <a:srgbClr val="0070C0"/>
                </a:solidFill>
              </a:rPr>
              <a:t>Quench not the Spirit</a:t>
            </a:r>
            <a:r>
              <a:rPr lang="en-US" sz="2400" dirty="0" smtClean="0"/>
              <a:t>. </a:t>
            </a:r>
          </a:p>
          <a:p>
            <a:pPr>
              <a:buFont typeface="Wingdings 2" pitchFamily="18" charset="2"/>
              <a:buNone/>
            </a:pPr>
            <a:endParaRPr lang="en-US" sz="800" dirty="0" smtClean="0"/>
          </a:p>
          <a:p>
            <a:pPr>
              <a:buFont typeface="Wingdings 2" pitchFamily="18" charset="2"/>
              <a:buNone/>
            </a:pPr>
            <a:r>
              <a:rPr lang="en-US" sz="2400" b="1" dirty="0" smtClean="0">
                <a:solidFill>
                  <a:srgbClr val="FF0000"/>
                </a:solidFill>
              </a:rPr>
              <a:t>1.Pet.1:22-23  </a:t>
            </a:r>
            <a:r>
              <a:rPr lang="en-US" sz="2400" dirty="0" smtClean="0"/>
              <a:t>Seeing </a:t>
            </a:r>
            <a:r>
              <a:rPr lang="en-US" sz="2400" u="sng" dirty="0" smtClean="0"/>
              <a:t>ye have purified your souls in obeying the truth through </a:t>
            </a:r>
            <a:r>
              <a:rPr lang="en-US" sz="2400" b="1" u="sng" dirty="0" smtClean="0">
                <a:solidFill>
                  <a:srgbClr val="0070C0"/>
                </a:solidFill>
              </a:rPr>
              <a:t>the Spirit</a:t>
            </a:r>
            <a:r>
              <a:rPr lang="en-US" sz="2400" u="sng" dirty="0" smtClean="0"/>
              <a:t> </a:t>
            </a:r>
            <a:r>
              <a:rPr lang="en-US" sz="2400" dirty="0" smtClean="0"/>
              <a:t>unto unfeigned love of the brethren, see that ye love one another with a pure heart fervently: Being born again, not of corruptible seed, but of incorruptible, </a:t>
            </a:r>
            <a:r>
              <a:rPr lang="en-US" sz="2400" b="1" dirty="0" smtClean="0"/>
              <a:t>by the word of God, which </a:t>
            </a:r>
            <a:r>
              <a:rPr lang="en-US" sz="2400" b="1" dirty="0" err="1" smtClean="0"/>
              <a:t>liveth</a:t>
            </a:r>
            <a:r>
              <a:rPr lang="en-US" sz="2400" b="1" dirty="0" smtClean="0"/>
              <a:t> and </a:t>
            </a:r>
            <a:r>
              <a:rPr lang="en-US" sz="2400" b="1" dirty="0" err="1" smtClean="0"/>
              <a:t>abideth</a:t>
            </a:r>
            <a:r>
              <a:rPr lang="en-US" sz="2400" b="1" dirty="0" smtClean="0"/>
              <a:t> for ever.</a:t>
            </a:r>
            <a:endParaRPr lang="en-US" sz="2400" dirty="0" smtClean="0"/>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4907510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62" y="46397"/>
            <a:ext cx="9144000" cy="1252728"/>
          </a:xfrm>
        </p:spPr>
        <p:txBody>
          <a:bodyPr/>
          <a:lstStyle/>
          <a:p>
            <a:pPr fontAlgn="auto">
              <a:spcAft>
                <a:spcPts val="0"/>
              </a:spcAft>
              <a:defRPr/>
            </a:pPr>
            <a:r>
              <a:rPr lang="en-US" sz="3800" dirty="0" smtClean="0">
                <a:solidFill>
                  <a:srgbClr val="F0AD00">
                    <a:satMod val="150000"/>
                  </a:srgbClr>
                </a:solidFill>
              </a:rPr>
              <a:t>Spirit – John’s &amp; Jude’s Epistle.</a:t>
            </a:r>
            <a:endParaRPr lang="en-US" sz="3800" dirty="0">
              <a:solidFill>
                <a:schemeClr val="accent1">
                  <a:satMod val="150000"/>
                </a:schemeClr>
              </a:solidFill>
            </a:endParaRPr>
          </a:p>
        </p:txBody>
      </p:sp>
      <p:sp>
        <p:nvSpPr>
          <p:cNvPr id="3" name="Content Placeholder 2"/>
          <p:cNvSpPr>
            <a:spLocks noGrp="1"/>
          </p:cNvSpPr>
          <p:nvPr>
            <p:ph idx="1"/>
          </p:nvPr>
        </p:nvSpPr>
        <p:spPr>
          <a:xfrm>
            <a:off x="0" y="1412875"/>
            <a:ext cx="9144000" cy="5445125"/>
          </a:xfrm>
        </p:spPr>
        <p:txBody>
          <a:bodyPr rtlCol="0">
            <a:normAutofit fontScale="85000" lnSpcReduction="10000"/>
          </a:bodyPr>
          <a:lstStyle/>
          <a:p>
            <a:pPr marL="118872" indent="0" fontAlgn="auto">
              <a:spcBef>
                <a:spcPts val="0"/>
              </a:spcBef>
              <a:spcAft>
                <a:spcPts val="0"/>
              </a:spcAft>
              <a:buClrTx/>
              <a:buFont typeface="Wingdings 2"/>
              <a:buNone/>
              <a:defRPr/>
            </a:pPr>
            <a:endParaRPr lang="en-US" sz="1200" dirty="0" smtClean="0">
              <a:solidFill>
                <a:srgbClr val="0070C0"/>
              </a:solidFill>
            </a:endParaRPr>
          </a:p>
          <a:p>
            <a:pPr marL="118872" indent="0" fontAlgn="auto">
              <a:spcBef>
                <a:spcPts val="0"/>
              </a:spcBef>
              <a:spcAft>
                <a:spcPts val="0"/>
              </a:spcAft>
              <a:buClrTx/>
              <a:buFont typeface="Wingdings 2"/>
              <a:buNone/>
              <a:defRPr/>
            </a:pPr>
            <a:r>
              <a:rPr lang="en-US" sz="2400" dirty="0" smtClean="0">
                <a:solidFill>
                  <a:srgbClr val="FF0000"/>
                </a:solidFill>
              </a:rPr>
              <a:t>1.John.2:20  </a:t>
            </a:r>
            <a:r>
              <a:rPr lang="en-US" sz="2400" dirty="0" smtClean="0"/>
              <a:t>But </a:t>
            </a:r>
            <a:r>
              <a:rPr lang="en-US" sz="2400" dirty="0"/>
              <a:t>ye have an </a:t>
            </a:r>
            <a:r>
              <a:rPr lang="en-US" sz="2400" dirty="0" smtClean="0"/>
              <a:t>unction (literally, ‘an anointing’) </a:t>
            </a:r>
            <a:r>
              <a:rPr lang="en-US" sz="2400" dirty="0"/>
              <a:t>from the Holy One, and ye know all things. </a:t>
            </a:r>
            <a:r>
              <a:rPr lang="en-US" sz="2400" dirty="0" smtClean="0"/>
              <a:t> </a:t>
            </a:r>
          </a:p>
          <a:p>
            <a:pPr marL="118872" indent="0" fontAlgn="auto">
              <a:spcBef>
                <a:spcPts val="0"/>
              </a:spcBef>
              <a:spcAft>
                <a:spcPts val="0"/>
              </a:spcAft>
              <a:buClrTx/>
              <a:buFont typeface="Wingdings 2"/>
              <a:buNone/>
              <a:defRPr/>
            </a:pPr>
            <a:r>
              <a:rPr lang="en-US" sz="2400" dirty="0" smtClean="0">
                <a:solidFill>
                  <a:srgbClr val="0070C0"/>
                </a:solidFill>
              </a:rPr>
              <a:t>(OT - To anoint something was to mark it out as special or of special use to God)</a:t>
            </a:r>
          </a:p>
          <a:p>
            <a:pPr marL="118872" indent="0" fontAlgn="auto">
              <a:spcBef>
                <a:spcPts val="0"/>
              </a:spcBef>
              <a:spcAft>
                <a:spcPts val="0"/>
              </a:spcAft>
              <a:buClrTx/>
              <a:buFont typeface="Wingdings 2"/>
              <a:buNone/>
              <a:defRPr/>
            </a:pPr>
            <a:endParaRPr lang="en-US" sz="1200" b="1" dirty="0">
              <a:solidFill>
                <a:srgbClr val="FF0000"/>
              </a:solidFill>
            </a:endParaRPr>
          </a:p>
          <a:p>
            <a:pPr marL="118872" indent="0" fontAlgn="auto">
              <a:spcBef>
                <a:spcPts val="0"/>
              </a:spcBef>
              <a:spcAft>
                <a:spcPts val="0"/>
              </a:spcAft>
              <a:buClrTx/>
              <a:buFont typeface="Wingdings 2"/>
              <a:buNone/>
              <a:defRPr/>
            </a:pPr>
            <a:r>
              <a:rPr lang="en-US" sz="2400" dirty="0" smtClean="0">
                <a:solidFill>
                  <a:srgbClr val="FF0000"/>
                </a:solidFill>
              </a:rPr>
              <a:t>1.John.2:24</a:t>
            </a:r>
            <a:r>
              <a:rPr lang="en-US" sz="2400" dirty="0" smtClean="0"/>
              <a:t> Let </a:t>
            </a:r>
            <a:r>
              <a:rPr lang="en-US" sz="2400" dirty="0"/>
              <a:t>that therefore abide in you, </a:t>
            </a:r>
            <a:r>
              <a:rPr lang="en-US" sz="2800" b="1" dirty="0"/>
              <a:t>which ye have heard from the beginning</a:t>
            </a:r>
            <a:r>
              <a:rPr lang="en-US" sz="2400" dirty="0"/>
              <a:t>. If that which </a:t>
            </a:r>
            <a:r>
              <a:rPr lang="en-US" sz="2400" b="1" dirty="0"/>
              <a:t>ye have heard from the beginning </a:t>
            </a:r>
            <a:r>
              <a:rPr lang="en-US" sz="2400" dirty="0"/>
              <a:t>shall remain in you, ye also shall continue in the Son, and in the Father</a:t>
            </a:r>
            <a:r>
              <a:rPr lang="en-US" sz="2400" dirty="0" smtClean="0"/>
              <a:t>. </a:t>
            </a:r>
          </a:p>
          <a:p>
            <a:pPr marL="118872" indent="0" fontAlgn="auto">
              <a:spcBef>
                <a:spcPts val="0"/>
              </a:spcBef>
              <a:spcAft>
                <a:spcPts val="0"/>
              </a:spcAft>
              <a:buClrTx/>
              <a:buFont typeface="Wingdings 2"/>
              <a:buNone/>
              <a:defRPr/>
            </a:pPr>
            <a:r>
              <a:rPr lang="en-US" sz="2400" dirty="0" smtClean="0">
                <a:solidFill>
                  <a:srgbClr val="0070C0"/>
                </a:solidFill>
              </a:rPr>
              <a:t>(He is speaking of the message remaining in us, abiding in us, working in us)</a:t>
            </a:r>
            <a:endParaRPr lang="en-US" sz="2400" b="1" dirty="0">
              <a:solidFill>
                <a:srgbClr val="0070C0"/>
              </a:solidFill>
            </a:endParaRPr>
          </a:p>
          <a:p>
            <a:pPr marL="118872" indent="0" fontAlgn="auto">
              <a:spcBef>
                <a:spcPts val="0"/>
              </a:spcBef>
              <a:spcAft>
                <a:spcPts val="0"/>
              </a:spcAft>
              <a:buClrTx/>
              <a:buFont typeface="Wingdings 2"/>
              <a:buNone/>
              <a:defRPr/>
            </a:pPr>
            <a:endParaRPr lang="en-US" sz="1200" dirty="0" smtClean="0"/>
          </a:p>
          <a:p>
            <a:pPr marL="118872" indent="0" fontAlgn="auto">
              <a:spcBef>
                <a:spcPts val="0"/>
              </a:spcBef>
              <a:spcAft>
                <a:spcPts val="0"/>
              </a:spcAft>
              <a:buClrTx/>
              <a:buFont typeface="Wingdings 2"/>
              <a:buNone/>
              <a:defRPr/>
            </a:pPr>
            <a:r>
              <a:rPr lang="en-US" sz="2400" dirty="0" smtClean="0">
                <a:solidFill>
                  <a:srgbClr val="FF0000"/>
                </a:solidFill>
              </a:rPr>
              <a:t>1.John.3:24 </a:t>
            </a:r>
            <a:r>
              <a:rPr lang="en-US" sz="2400" dirty="0" smtClean="0"/>
              <a:t> And </a:t>
            </a:r>
            <a:r>
              <a:rPr lang="en-US" sz="2400" dirty="0"/>
              <a:t>he that </a:t>
            </a:r>
            <a:r>
              <a:rPr lang="en-US" sz="2400" dirty="0" err="1"/>
              <a:t>keepeth</a:t>
            </a:r>
            <a:r>
              <a:rPr lang="en-US" sz="2400" dirty="0"/>
              <a:t> his commandments dwelleth in him, and he in him. And hereby we know that he </a:t>
            </a:r>
            <a:r>
              <a:rPr lang="en-US" sz="2400" dirty="0" err="1"/>
              <a:t>abideth</a:t>
            </a:r>
            <a:r>
              <a:rPr lang="en-US" sz="2400" dirty="0"/>
              <a:t> in us, </a:t>
            </a:r>
            <a:r>
              <a:rPr lang="en-US" sz="2400" b="1" dirty="0">
                <a:solidFill>
                  <a:srgbClr val="0070C0"/>
                </a:solidFill>
              </a:rPr>
              <a:t>by the Spirit which he hath given us</a:t>
            </a:r>
            <a:r>
              <a:rPr lang="en-US" sz="2400" dirty="0"/>
              <a:t>.</a:t>
            </a:r>
            <a:endParaRPr lang="en-US" sz="2400" dirty="0" smtClean="0">
              <a:hlinkClick r:id="" action="ppaction://hlinkfile"/>
            </a:endParaRPr>
          </a:p>
          <a:p>
            <a:pPr marL="118872" indent="0" fontAlgn="auto">
              <a:spcBef>
                <a:spcPts val="0"/>
              </a:spcBef>
              <a:spcAft>
                <a:spcPts val="0"/>
              </a:spcAft>
              <a:buClrTx/>
              <a:buFont typeface="Wingdings 2"/>
              <a:buNone/>
              <a:defRPr/>
            </a:pPr>
            <a:endParaRPr lang="en-US" sz="1200" dirty="0" smtClean="0">
              <a:hlinkClick r:id="" action="ppaction://hlinkfile"/>
            </a:endParaRPr>
          </a:p>
          <a:p>
            <a:pPr marL="118872" indent="0" fontAlgn="auto">
              <a:spcBef>
                <a:spcPts val="0"/>
              </a:spcBef>
              <a:spcAft>
                <a:spcPts val="0"/>
              </a:spcAft>
              <a:buClrTx/>
              <a:buFont typeface="Wingdings 2"/>
              <a:buNone/>
              <a:defRPr/>
            </a:pPr>
            <a:r>
              <a:rPr lang="en-US" sz="2400" dirty="0" smtClean="0">
                <a:solidFill>
                  <a:srgbClr val="FF0000"/>
                </a:solidFill>
              </a:rPr>
              <a:t>1.John.4:6</a:t>
            </a:r>
            <a:r>
              <a:rPr lang="en-US" sz="2400" dirty="0" smtClean="0"/>
              <a:t>  We </a:t>
            </a:r>
            <a:r>
              <a:rPr lang="en-US" sz="2400" dirty="0"/>
              <a:t>are of God: he that </a:t>
            </a:r>
            <a:r>
              <a:rPr lang="en-US" sz="2400" dirty="0" err="1"/>
              <a:t>knoweth</a:t>
            </a:r>
            <a:r>
              <a:rPr lang="en-US" sz="2400" dirty="0"/>
              <a:t> God </a:t>
            </a:r>
            <a:r>
              <a:rPr lang="en-US" sz="2400" dirty="0" err="1"/>
              <a:t>heareth</a:t>
            </a:r>
            <a:r>
              <a:rPr lang="en-US" sz="2400" dirty="0"/>
              <a:t> us; he that is not of God </a:t>
            </a:r>
            <a:r>
              <a:rPr lang="en-US" sz="2400" dirty="0" err="1"/>
              <a:t>heareth</a:t>
            </a:r>
            <a:r>
              <a:rPr lang="en-US" sz="2400" dirty="0"/>
              <a:t> not us. </a:t>
            </a:r>
            <a:r>
              <a:rPr lang="en-US" sz="2400" b="1" dirty="0">
                <a:solidFill>
                  <a:srgbClr val="0070C0"/>
                </a:solidFill>
              </a:rPr>
              <a:t>Hereby know we the </a:t>
            </a:r>
            <a:r>
              <a:rPr lang="en-US" sz="2400" b="1" u="sng" dirty="0">
                <a:solidFill>
                  <a:srgbClr val="0070C0"/>
                </a:solidFill>
              </a:rPr>
              <a:t>spirit</a:t>
            </a:r>
            <a:r>
              <a:rPr lang="en-US" sz="2400" b="1" dirty="0">
                <a:solidFill>
                  <a:srgbClr val="0070C0"/>
                </a:solidFill>
              </a:rPr>
              <a:t> of truth</a:t>
            </a:r>
            <a:r>
              <a:rPr lang="en-US" sz="2400" dirty="0"/>
              <a:t>, </a:t>
            </a:r>
            <a:r>
              <a:rPr lang="en-US" sz="2400" b="1" dirty="0"/>
              <a:t>and the </a:t>
            </a:r>
            <a:r>
              <a:rPr lang="en-US" sz="2400" b="1" u="sng" dirty="0"/>
              <a:t>spirit</a:t>
            </a:r>
            <a:r>
              <a:rPr lang="en-US" sz="2400" b="1" dirty="0"/>
              <a:t> of error. </a:t>
            </a:r>
            <a:endParaRPr lang="en-US" sz="2400" b="1" dirty="0" smtClean="0"/>
          </a:p>
          <a:p>
            <a:pPr marL="118872" indent="0" fontAlgn="auto">
              <a:spcBef>
                <a:spcPts val="0"/>
              </a:spcBef>
              <a:spcAft>
                <a:spcPts val="0"/>
              </a:spcAft>
              <a:buClrTx/>
              <a:buFont typeface="Wingdings 2"/>
              <a:buNone/>
              <a:defRPr/>
            </a:pPr>
            <a:r>
              <a:rPr lang="en-US" sz="2400" dirty="0" smtClean="0">
                <a:solidFill>
                  <a:srgbClr val="0070C0"/>
                </a:solidFill>
              </a:rPr>
              <a:t>(Notice the contrast – there were two competing spirits, one true &amp; one false)</a:t>
            </a:r>
            <a:endParaRPr lang="en-US" sz="2400" dirty="0">
              <a:solidFill>
                <a:srgbClr val="0070C0"/>
              </a:solidFill>
            </a:endParaRPr>
          </a:p>
          <a:p>
            <a:pPr marL="118872" indent="0" fontAlgn="auto">
              <a:spcBef>
                <a:spcPts val="0"/>
              </a:spcBef>
              <a:spcAft>
                <a:spcPts val="0"/>
              </a:spcAft>
              <a:buClrTx/>
              <a:buFont typeface="Wingdings 2"/>
              <a:buNone/>
              <a:defRPr/>
            </a:pPr>
            <a:endParaRPr lang="en-US" sz="1200" dirty="0"/>
          </a:p>
          <a:p>
            <a:pPr marL="118872" indent="0" fontAlgn="auto">
              <a:spcBef>
                <a:spcPts val="0"/>
              </a:spcBef>
              <a:spcAft>
                <a:spcPts val="0"/>
              </a:spcAft>
              <a:buClrTx/>
              <a:buFont typeface="Wingdings 2"/>
              <a:buNone/>
              <a:defRPr/>
            </a:pPr>
            <a:r>
              <a:rPr lang="en-US" sz="2400" dirty="0" smtClean="0">
                <a:solidFill>
                  <a:srgbClr val="FF0000"/>
                </a:solidFill>
              </a:rPr>
              <a:t>1.John.4:13</a:t>
            </a:r>
            <a:r>
              <a:rPr lang="en-US" sz="2400" dirty="0" smtClean="0"/>
              <a:t>  </a:t>
            </a:r>
            <a:r>
              <a:rPr lang="en-US" sz="2400" b="1" u="sng" dirty="0" smtClean="0"/>
              <a:t>Hereby </a:t>
            </a:r>
            <a:r>
              <a:rPr lang="en-US" sz="2400" b="1" u="sng" dirty="0"/>
              <a:t>know we that we dwell in him, and he in us</a:t>
            </a:r>
            <a:r>
              <a:rPr lang="en-US" sz="2400" dirty="0"/>
              <a:t>, </a:t>
            </a:r>
            <a:r>
              <a:rPr lang="en-US" sz="2400" b="1" u="sng" dirty="0">
                <a:solidFill>
                  <a:srgbClr val="0070C0"/>
                </a:solidFill>
              </a:rPr>
              <a:t>because he hath given us of his Spirit</a:t>
            </a:r>
            <a:r>
              <a:rPr lang="en-US" sz="2400" b="1" u="sng" dirty="0"/>
              <a:t>. </a:t>
            </a:r>
            <a:endParaRPr lang="en-US" sz="2400" b="1" u="sng" dirty="0" smtClean="0"/>
          </a:p>
          <a:p>
            <a:pPr marL="118872" indent="0" fontAlgn="auto">
              <a:spcBef>
                <a:spcPts val="0"/>
              </a:spcBef>
              <a:spcAft>
                <a:spcPts val="0"/>
              </a:spcAft>
              <a:buClrTx/>
              <a:buFont typeface="Wingdings 2"/>
              <a:buNone/>
              <a:defRPr/>
            </a:pPr>
            <a:endParaRPr lang="en-US" sz="1200" dirty="0"/>
          </a:p>
          <a:p>
            <a:pPr marL="118872" indent="0" fontAlgn="auto">
              <a:spcBef>
                <a:spcPts val="0"/>
              </a:spcBef>
              <a:spcAft>
                <a:spcPts val="0"/>
              </a:spcAft>
              <a:buClrTx/>
              <a:buFont typeface="Wingdings 2"/>
              <a:buNone/>
              <a:defRPr/>
            </a:pPr>
            <a:r>
              <a:rPr lang="en-US" sz="2400" dirty="0" smtClean="0">
                <a:solidFill>
                  <a:srgbClr val="FF0000"/>
                </a:solidFill>
              </a:rPr>
              <a:t>Jude.1:19</a:t>
            </a:r>
            <a:r>
              <a:rPr lang="en-US" sz="2400" dirty="0" smtClean="0"/>
              <a:t>  These </a:t>
            </a:r>
            <a:r>
              <a:rPr lang="en-US" sz="2400" dirty="0"/>
              <a:t>be they who separate themselves, sensual, </a:t>
            </a:r>
            <a:r>
              <a:rPr lang="en-US" sz="2400" b="1" dirty="0">
                <a:solidFill>
                  <a:srgbClr val="0070C0"/>
                </a:solidFill>
              </a:rPr>
              <a:t>having not the Spirit</a:t>
            </a:r>
            <a:r>
              <a:rPr lang="en-US" sz="2400" dirty="0"/>
              <a:t>.</a:t>
            </a:r>
            <a:endParaRPr lang="en-AU" sz="2400" dirty="0">
              <a:solidFill>
                <a:srgbClr val="FF000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4035099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animEffect transition="in" filter="fade">
                                      <p:cBhvr>
                                        <p:cTn id="3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What of Those who claim to have the Miraculous Holy Spirit Gifts today ?    1/2</a:t>
            </a:r>
            <a:endParaRPr lang="en-US" dirty="0">
              <a:solidFill>
                <a:srgbClr val="FF0000"/>
              </a:solidFill>
            </a:endParaRPr>
          </a:p>
        </p:txBody>
      </p:sp>
      <p:sp>
        <p:nvSpPr>
          <p:cNvPr id="3" name="Content Placeholder 2"/>
          <p:cNvSpPr>
            <a:spLocks noGrp="1"/>
          </p:cNvSpPr>
          <p:nvPr>
            <p:ph idx="1"/>
          </p:nvPr>
        </p:nvSpPr>
        <p:spPr>
          <a:xfrm>
            <a:off x="0" y="1412875"/>
            <a:ext cx="9144000" cy="5445125"/>
          </a:xfrm>
        </p:spPr>
        <p:txBody>
          <a:bodyPr rtlCol="0">
            <a:normAutofit/>
          </a:bodyPr>
          <a:lstStyle/>
          <a:p>
            <a:pPr marL="633222" indent="-514350" fontAlgn="auto">
              <a:spcBef>
                <a:spcPts val="0"/>
              </a:spcBef>
              <a:spcAft>
                <a:spcPts val="0"/>
              </a:spcAft>
              <a:buClrTx/>
              <a:buFont typeface="Wingdings 2"/>
              <a:buNone/>
              <a:defRPr/>
            </a:pPr>
            <a:r>
              <a:rPr lang="en-US" sz="800" dirty="0" smtClean="0">
                <a:solidFill>
                  <a:srgbClr val="FF0000"/>
                </a:solidFill>
              </a:rPr>
              <a:t> </a:t>
            </a:r>
          </a:p>
          <a:p>
            <a:pPr marL="633222" indent="-514350" fontAlgn="auto">
              <a:spcBef>
                <a:spcPts val="0"/>
              </a:spcBef>
              <a:spcAft>
                <a:spcPts val="0"/>
              </a:spcAft>
              <a:buClrTx/>
              <a:buFont typeface="Wingdings 2"/>
              <a:buNone/>
              <a:defRPr/>
            </a:pPr>
            <a:r>
              <a:rPr lang="en-US" sz="2200" dirty="0" smtClean="0"/>
              <a:t>The biggest challenge that present day claimants face are –</a:t>
            </a:r>
          </a:p>
          <a:p>
            <a:pPr marL="633222" indent="-514350" fontAlgn="auto">
              <a:spcBef>
                <a:spcPts val="0"/>
              </a:spcBef>
              <a:spcAft>
                <a:spcPts val="0"/>
              </a:spcAft>
              <a:buClrTx/>
              <a:buFont typeface="Wingdings 2"/>
              <a:buNone/>
              <a:defRPr/>
            </a:pPr>
            <a:endParaRPr lang="en-US" sz="1000" dirty="0" smtClean="0">
              <a:solidFill>
                <a:srgbClr val="0070C0"/>
              </a:solidFill>
            </a:endParaRPr>
          </a:p>
          <a:p>
            <a:pPr marL="438912" indent="-320040" fontAlgn="auto">
              <a:spcBef>
                <a:spcPts val="0"/>
              </a:spcBef>
              <a:spcAft>
                <a:spcPts val="0"/>
              </a:spcAft>
              <a:buClrTx/>
              <a:buFont typeface="Wingdings" pitchFamily="2" charset="2"/>
              <a:buChar char="Ø"/>
              <a:defRPr/>
            </a:pPr>
            <a:r>
              <a:rPr lang="en-US" sz="2200" b="1" dirty="0" smtClean="0">
                <a:solidFill>
                  <a:srgbClr val="0070C0"/>
                </a:solidFill>
              </a:rPr>
              <a:t>Firstly</a:t>
            </a:r>
            <a:r>
              <a:rPr lang="en-US" sz="2200" dirty="0" smtClean="0">
                <a:solidFill>
                  <a:srgbClr val="0070C0"/>
                </a:solidFill>
              </a:rPr>
              <a:t>, </a:t>
            </a:r>
            <a:r>
              <a:rPr lang="en-US" sz="2200" u="sng" dirty="0" smtClean="0">
                <a:solidFill>
                  <a:srgbClr val="0070C0"/>
                </a:solidFill>
              </a:rPr>
              <a:t>there is nothing miraculous about their experience or any of their works</a:t>
            </a:r>
            <a:r>
              <a:rPr lang="en-US" sz="2200" dirty="0" smtClean="0">
                <a:solidFill>
                  <a:srgbClr val="0070C0"/>
                </a:solidFill>
              </a:rPr>
              <a:t>. Certainly some make bold claims, but there is just nothing certifiably miraculous about anything they do. </a:t>
            </a:r>
            <a:r>
              <a:rPr lang="en-US" sz="2200" u="sng" dirty="0" smtClean="0">
                <a:solidFill>
                  <a:srgbClr val="0070C0"/>
                </a:solidFill>
              </a:rPr>
              <a:t>None of the laws of nature/physics are broken </a:t>
            </a:r>
            <a:r>
              <a:rPr lang="en-US" sz="2200" dirty="0" smtClean="0">
                <a:solidFill>
                  <a:srgbClr val="0070C0"/>
                </a:solidFill>
              </a:rPr>
              <a:t>in an undeniable way, as happened in past ages. Even their non-religious adversaries mock their inability to verify their numerous claims. </a:t>
            </a:r>
            <a:r>
              <a:rPr lang="en-US" sz="2200" u="sng" dirty="0" smtClean="0">
                <a:solidFill>
                  <a:srgbClr val="0070C0"/>
                </a:solidFill>
              </a:rPr>
              <a:t>They now usually resort to subjective proofs</a:t>
            </a:r>
            <a:r>
              <a:rPr lang="en-US" sz="2200" dirty="0" smtClean="0">
                <a:solidFill>
                  <a:srgbClr val="0070C0"/>
                </a:solidFill>
              </a:rPr>
              <a:t>.</a:t>
            </a:r>
          </a:p>
          <a:p>
            <a:pPr marL="438912" indent="-320040" fontAlgn="auto">
              <a:spcBef>
                <a:spcPts val="0"/>
              </a:spcBef>
              <a:spcAft>
                <a:spcPts val="0"/>
              </a:spcAft>
              <a:buClrTx/>
              <a:buFont typeface="Wingdings" pitchFamily="2" charset="2"/>
              <a:buChar char="Ø"/>
              <a:defRPr/>
            </a:pPr>
            <a:endParaRPr lang="en-US" sz="1100" b="1" dirty="0" smtClean="0">
              <a:solidFill>
                <a:srgbClr val="0070C0"/>
              </a:solidFill>
            </a:endParaRPr>
          </a:p>
          <a:p>
            <a:pPr marL="438912" indent="-320040" fontAlgn="auto">
              <a:spcBef>
                <a:spcPts val="0"/>
              </a:spcBef>
              <a:spcAft>
                <a:spcPts val="0"/>
              </a:spcAft>
              <a:buClrTx/>
              <a:buFont typeface="Wingdings" pitchFamily="2" charset="2"/>
              <a:buChar char="Ø"/>
              <a:defRPr/>
            </a:pPr>
            <a:r>
              <a:rPr lang="en-US" sz="2200" b="1" dirty="0" smtClean="0">
                <a:solidFill>
                  <a:srgbClr val="0070C0"/>
                </a:solidFill>
              </a:rPr>
              <a:t>Secondly</a:t>
            </a:r>
            <a:r>
              <a:rPr lang="en-US" sz="2200" dirty="0">
                <a:solidFill>
                  <a:srgbClr val="0070C0"/>
                </a:solidFill>
              </a:rPr>
              <a:t>, the main claimants today do not understand </a:t>
            </a:r>
            <a:r>
              <a:rPr lang="en-US" sz="2200" dirty="0" smtClean="0">
                <a:solidFill>
                  <a:srgbClr val="0070C0"/>
                </a:solidFill>
              </a:rPr>
              <a:t>or believe the </a:t>
            </a:r>
            <a:r>
              <a:rPr lang="en-US" sz="2200" dirty="0">
                <a:solidFill>
                  <a:srgbClr val="0070C0"/>
                </a:solidFill>
              </a:rPr>
              <a:t>whole counsel of </a:t>
            </a:r>
            <a:r>
              <a:rPr lang="en-US" sz="2200" dirty="0" smtClean="0">
                <a:solidFill>
                  <a:srgbClr val="0070C0"/>
                </a:solidFill>
              </a:rPr>
              <a:t>God. </a:t>
            </a:r>
            <a:r>
              <a:rPr lang="en-US" sz="2200" dirty="0">
                <a:solidFill>
                  <a:srgbClr val="0070C0"/>
                </a:solidFill>
              </a:rPr>
              <a:t>They have a twisted view of scripture and of the purpose of God. Their beliefs are really a mixture of pagan &amp; Biblical beliefs </a:t>
            </a:r>
            <a:r>
              <a:rPr lang="en-US" sz="2200" dirty="0" smtClean="0">
                <a:solidFill>
                  <a:srgbClr val="0070C0"/>
                </a:solidFill>
              </a:rPr>
              <a:t>just like all the mainstream denominations. They have blended ideas </a:t>
            </a:r>
            <a:r>
              <a:rPr lang="en-US" sz="2200" dirty="0">
                <a:solidFill>
                  <a:srgbClr val="0070C0"/>
                </a:solidFill>
              </a:rPr>
              <a:t>together, often mixed with showmanship, to produce a flesh </a:t>
            </a:r>
            <a:r>
              <a:rPr lang="en-US" sz="2200" dirty="0" smtClean="0">
                <a:solidFill>
                  <a:srgbClr val="0070C0"/>
                </a:solidFill>
              </a:rPr>
              <a:t>feeding (me, me ,me) worldly philosophy</a:t>
            </a:r>
            <a:r>
              <a:rPr lang="en-US" sz="2200" dirty="0">
                <a:solidFill>
                  <a:srgbClr val="0070C0"/>
                </a:solidFill>
              </a:rPr>
              <a:t>.</a:t>
            </a:r>
          </a:p>
          <a:p>
            <a:pPr marL="438912" indent="-320040" fontAlgn="auto">
              <a:spcBef>
                <a:spcPts val="0"/>
              </a:spcBef>
              <a:spcAft>
                <a:spcPts val="0"/>
              </a:spcAft>
              <a:buClrTx/>
              <a:buFont typeface="Wingdings" pitchFamily="2" charset="2"/>
              <a:buChar char="Ø"/>
              <a:defRPr/>
            </a:pPr>
            <a:endParaRPr lang="en-US" sz="1100" dirty="0">
              <a:solidFill>
                <a:srgbClr val="0070C0"/>
              </a:solidFill>
            </a:endParaRPr>
          </a:p>
          <a:p>
            <a:pPr marL="633222" indent="-514350" fontAlgn="auto">
              <a:spcBef>
                <a:spcPts val="0"/>
              </a:spcBef>
              <a:spcAft>
                <a:spcPts val="0"/>
              </a:spcAft>
              <a:buClrTx/>
              <a:buFont typeface="Wingdings 2"/>
              <a:buNone/>
              <a:defRPr/>
            </a:pPr>
            <a:endParaRPr lang="en-US" sz="2200" dirty="0" smtClean="0">
              <a:solidFill>
                <a:srgbClr val="0070C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20368344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What of Those who claim to have the Miraculous Holy Spirit Gifts today ?    2/2</a:t>
            </a:r>
            <a:endParaRPr lang="en-US" dirty="0">
              <a:solidFill>
                <a:srgbClr val="FF0000"/>
              </a:solidFill>
            </a:endParaRPr>
          </a:p>
        </p:txBody>
      </p:sp>
      <p:sp>
        <p:nvSpPr>
          <p:cNvPr id="3" name="Content Placeholder 2"/>
          <p:cNvSpPr>
            <a:spLocks noGrp="1"/>
          </p:cNvSpPr>
          <p:nvPr>
            <p:ph idx="1"/>
          </p:nvPr>
        </p:nvSpPr>
        <p:spPr>
          <a:xfrm>
            <a:off x="0" y="1412875"/>
            <a:ext cx="9144000" cy="5445125"/>
          </a:xfrm>
        </p:spPr>
        <p:txBody>
          <a:bodyPr rtlCol="0">
            <a:normAutofit/>
          </a:bodyPr>
          <a:lstStyle/>
          <a:p>
            <a:pPr marL="633222" indent="-514350" fontAlgn="auto">
              <a:spcBef>
                <a:spcPts val="0"/>
              </a:spcBef>
              <a:spcAft>
                <a:spcPts val="0"/>
              </a:spcAft>
              <a:buClrTx/>
              <a:buFont typeface="Wingdings 2"/>
              <a:buNone/>
              <a:defRPr/>
            </a:pPr>
            <a:r>
              <a:rPr lang="en-US" sz="800" dirty="0" smtClean="0">
                <a:solidFill>
                  <a:srgbClr val="FF0000"/>
                </a:solidFill>
              </a:rPr>
              <a:t> </a:t>
            </a:r>
          </a:p>
          <a:p>
            <a:pPr marL="633222" indent="-514350" fontAlgn="auto">
              <a:spcBef>
                <a:spcPts val="0"/>
              </a:spcBef>
              <a:spcAft>
                <a:spcPts val="0"/>
              </a:spcAft>
              <a:buClrTx/>
              <a:buFont typeface="Wingdings 2"/>
              <a:buNone/>
              <a:defRPr/>
            </a:pPr>
            <a:r>
              <a:rPr lang="en-US" sz="2200" dirty="0" smtClean="0"/>
              <a:t>Cont’d –</a:t>
            </a:r>
          </a:p>
          <a:p>
            <a:pPr marL="438912" indent="-320040" fontAlgn="auto">
              <a:spcBef>
                <a:spcPts val="0"/>
              </a:spcBef>
              <a:spcAft>
                <a:spcPts val="0"/>
              </a:spcAft>
              <a:buClrTx/>
              <a:buFont typeface="Wingdings" pitchFamily="2" charset="2"/>
              <a:buChar char="Ø"/>
              <a:defRPr/>
            </a:pPr>
            <a:endParaRPr lang="en-US" sz="1100" dirty="0">
              <a:solidFill>
                <a:srgbClr val="0070C0"/>
              </a:solidFill>
            </a:endParaRPr>
          </a:p>
          <a:p>
            <a:pPr marL="438912" indent="-320040" fontAlgn="auto">
              <a:spcBef>
                <a:spcPts val="0"/>
              </a:spcBef>
              <a:spcAft>
                <a:spcPts val="0"/>
              </a:spcAft>
              <a:buClrTx/>
              <a:buFont typeface="Wingdings" pitchFamily="2" charset="2"/>
              <a:buChar char="Ø"/>
              <a:defRPr/>
            </a:pPr>
            <a:r>
              <a:rPr lang="en-US" sz="2100" b="1" u="sng" dirty="0"/>
              <a:t>Exposé </a:t>
            </a:r>
            <a:r>
              <a:rPr lang="en-US" sz="2100" b="1" u="sng" dirty="0" smtClean="0"/>
              <a:t>Documentary.</a:t>
            </a:r>
            <a:r>
              <a:rPr lang="en-US" sz="2100" dirty="0" smtClean="0"/>
              <a:t> See the details below for an interesting example of the sort of foolishness that has been perpetrated in modern times. It presents the story of a very famous child groomed to be preacher and pastor to American Revivalist congregations. </a:t>
            </a:r>
          </a:p>
          <a:p>
            <a:pPr marL="438912" indent="-320040" fontAlgn="auto">
              <a:spcBef>
                <a:spcPts val="0"/>
              </a:spcBef>
              <a:spcAft>
                <a:spcPts val="0"/>
              </a:spcAft>
              <a:buClrTx/>
              <a:buFont typeface="Wingdings" pitchFamily="2" charset="2"/>
              <a:buChar char="Ø"/>
              <a:defRPr/>
            </a:pPr>
            <a:r>
              <a:rPr lang="en-US" sz="2100" dirty="0" smtClean="0"/>
              <a:t>He explains how he was taught, the body language, the presentation, the sort of message he was to teach, and the showmanship, all of it. </a:t>
            </a:r>
          </a:p>
          <a:p>
            <a:pPr marL="438912" indent="-320040" fontAlgn="auto">
              <a:spcBef>
                <a:spcPts val="0"/>
              </a:spcBef>
              <a:spcAft>
                <a:spcPts val="0"/>
              </a:spcAft>
              <a:buClrTx/>
              <a:buFont typeface="Wingdings" pitchFamily="2" charset="2"/>
              <a:buChar char="Ø"/>
              <a:defRPr/>
            </a:pPr>
            <a:r>
              <a:rPr lang="en-US" sz="2100" dirty="0" smtClean="0"/>
              <a:t>When he was older he made an </a:t>
            </a:r>
            <a:r>
              <a:rPr lang="en-US" sz="2100" b="1" dirty="0" smtClean="0"/>
              <a:t>Exposé </a:t>
            </a:r>
            <a:r>
              <a:rPr lang="en-US" sz="2100" dirty="0" smtClean="0"/>
              <a:t>Documentary in which he demonstrates the trade he was taught in real-life congregations. He slays with the spirit, gets people to speak in tongues, and experience other general ecstatic phenomena.</a:t>
            </a:r>
            <a:endParaRPr lang="en-US" sz="2100" dirty="0" smtClean="0">
              <a:solidFill>
                <a:srgbClr val="0070C0"/>
              </a:solidFill>
            </a:endParaRPr>
          </a:p>
          <a:p>
            <a:pPr marL="438912" indent="-320040" fontAlgn="auto">
              <a:spcBef>
                <a:spcPts val="0"/>
              </a:spcBef>
              <a:spcAft>
                <a:spcPts val="0"/>
              </a:spcAft>
              <a:buClrTx/>
              <a:buFont typeface="Wingdings" pitchFamily="2" charset="2"/>
              <a:buChar char="Ø"/>
              <a:defRPr/>
            </a:pPr>
            <a:r>
              <a:rPr lang="en-US" sz="2100" i="1" dirty="0" smtClean="0">
                <a:solidFill>
                  <a:srgbClr val="0070C0"/>
                </a:solidFill>
              </a:rPr>
              <a:t>See </a:t>
            </a:r>
            <a:r>
              <a:rPr lang="en-US" sz="2100" b="1" i="1" dirty="0" err="1" smtClean="0">
                <a:hlinkClick r:id="rId3"/>
              </a:rPr>
              <a:t>Marjoe</a:t>
            </a:r>
            <a:r>
              <a:rPr lang="en-US" sz="2100" b="1" i="1" dirty="0" smtClean="0">
                <a:hlinkClick r:id="rId3"/>
              </a:rPr>
              <a:t> Documentary (1972)</a:t>
            </a:r>
            <a:r>
              <a:rPr lang="en-US" sz="2100" b="1" i="1" dirty="0" smtClean="0"/>
              <a:t> </a:t>
            </a:r>
          </a:p>
          <a:p>
            <a:pPr marL="438912" indent="-320040" fontAlgn="auto">
              <a:spcBef>
                <a:spcPts val="0"/>
              </a:spcBef>
              <a:spcAft>
                <a:spcPts val="0"/>
              </a:spcAft>
              <a:buClrTx/>
              <a:buFont typeface="Wingdings" pitchFamily="2" charset="2"/>
              <a:buChar char="Ø"/>
              <a:defRPr/>
            </a:pPr>
            <a:endParaRPr lang="en-US" sz="800" b="1" i="1" dirty="0" smtClean="0"/>
          </a:p>
          <a:p>
            <a:pPr marL="438912" indent="-320040" fontAlgn="auto">
              <a:spcBef>
                <a:spcPts val="0"/>
              </a:spcBef>
              <a:spcAft>
                <a:spcPts val="0"/>
              </a:spcAft>
              <a:buClrTx/>
              <a:buFont typeface="Wingdings" pitchFamily="2" charset="2"/>
              <a:buChar char="Ø"/>
              <a:defRPr/>
            </a:pPr>
            <a:r>
              <a:rPr lang="en-US" sz="2100" b="1" i="1" dirty="0" smtClean="0"/>
              <a:t>Also see </a:t>
            </a:r>
            <a:r>
              <a:rPr lang="en-US" sz="2100" b="1" i="1" dirty="0" err="1" smtClean="0"/>
              <a:t>Derren</a:t>
            </a:r>
            <a:r>
              <a:rPr lang="en-US" sz="2100" b="1" i="1" dirty="0" smtClean="0"/>
              <a:t> Brown - Miracles for Sale. For an example of how they go about their business.  </a:t>
            </a:r>
            <a:r>
              <a:rPr lang="en-US" sz="2100" i="1" dirty="0" smtClean="0"/>
              <a:t>http</a:t>
            </a:r>
            <a:r>
              <a:rPr lang="en-US" sz="2100" i="1" dirty="0"/>
              <a:t>://www.youtube.com/watch?v=jYjgeayfYPI</a:t>
            </a:r>
            <a:endParaRPr lang="en-US" sz="2100" i="1" dirty="0" smtClean="0"/>
          </a:p>
          <a:p>
            <a:pPr marL="633222" indent="-514350" fontAlgn="auto">
              <a:spcBef>
                <a:spcPts val="0"/>
              </a:spcBef>
              <a:spcAft>
                <a:spcPts val="0"/>
              </a:spcAft>
              <a:buClrTx/>
              <a:buFont typeface="Wingdings 2"/>
              <a:buNone/>
              <a:defRPr/>
            </a:pPr>
            <a:endParaRPr lang="en-US" sz="2200" dirty="0" smtClean="0">
              <a:solidFill>
                <a:srgbClr val="0070C0"/>
              </a:solidFill>
            </a:endParaRP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333157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fontAlgn="auto">
              <a:spcAft>
                <a:spcPts val="0"/>
              </a:spcAft>
              <a:defRPr/>
            </a:pPr>
            <a:r>
              <a:rPr lang="en-US" dirty="0" smtClean="0">
                <a:solidFill>
                  <a:schemeClr val="accent1">
                    <a:satMod val="150000"/>
                  </a:schemeClr>
                </a:solidFill>
              </a:rPr>
              <a:t>Why was there a miraculous outpouring of the Holy Spirit in the First Century ?</a:t>
            </a:r>
            <a:endParaRPr lang="en-US" dirty="0">
              <a:solidFill>
                <a:srgbClr val="FF0000"/>
              </a:solidFill>
            </a:endParaRPr>
          </a:p>
        </p:txBody>
      </p:sp>
      <p:sp>
        <p:nvSpPr>
          <p:cNvPr id="3" name="Content Placeholder 2"/>
          <p:cNvSpPr>
            <a:spLocks noGrp="1"/>
          </p:cNvSpPr>
          <p:nvPr>
            <p:ph idx="1"/>
          </p:nvPr>
        </p:nvSpPr>
        <p:spPr>
          <a:xfrm>
            <a:off x="0" y="1412875"/>
            <a:ext cx="9144000" cy="5445125"/>
          </a:xfrm>
        </p:spPr>
        <p:txBody>
          <a:bodyPr/>
          <a:lstStyle/>
          <a:p>
            <a:pPr marL="631825" indent="-514350">
              <a:buClrTx/>
              <a:buFont typeface="Wingdings 2" pitchFamily="18" charset="2"/>
              <a:buNone/>
            </a:pPr>
            <a:r>
              <a:rPr lang="en-US" sz="800" dirty="0" smtClean="0">
                <a:solidFill>
                  <a:srgbClr val="FF0000"/>
                </a:solidFill>
              </a:rPr>
              <a:t> </a:t>
            </a:r>
          </a:p>
          <a:p>
            <a:pPr marL="631825" indent="-514350">
              <a:buClrTx/>
              <a:buFont typeface="Wingdings 2" pitchFamily="18" charset="2"/>
              <a:buNone/>
            </a:pPr>
            <a:r>
              <a:rPr lang="en-US" sz="2200" b="1" dirty="0" smtClean="0">
                <a:solidFill>
                  <a:srgbClr val="0070C0"/>
                </a:solidFill>
              </a:rPr>
              <a:t>Firstly</a:t>
            </a:r>
            <a:r>
              <a:rPr lang="en-US" sz="2200" dirty="0" smtClean="0">
                <a:solidFill>
                  <a:srgbClr val="0070C0"/>
                </a:solidFill>
              </a:rPr>
              <a:t>, the Christian message marked dispensational change. The miraculous HS gifts marked out the chief spokesman of this message as speaking with God’s authority. (Miracles also in Moses day </a:t>
            </a:r>
            <a:r>
              <a:rPr lang="en-US" sz="2200" b="1" dirty="0" smtClean="0">
                <a:solidFill>
                  <a:srgbClr val="FF0000"/>
                </a:solidFill>
              </a:rPr>
              <a:t>Exod.7:3</a:t>
            </a:r>
            <a:r>
              <a:rPr lang="en-US" sz="2200" dirty="0" smtClean="0">
                <a:solidFill>
                  <a:srgbClr val="FF0000"/>
                </a:solidFill>
              </a:rPr>
              <a:t>,  </a:t>
            </a:r>
            <a:r>
              <a:rPr lang="en-US" sz="2200" b="1" dirty="0" smtClean="0">
                <a:solidFill>
                  <a:srgbClr val="FF0000"/>
                </a:solidFill>
              </a:rPr>
              <a:t>Num.14:22)</a:t>
            </a:r>
            <a:endParaRPr lang="en-US" sz="2200" dirty="0" smtClean="0">
              <a:solidFill>
                <a:srgbClr val="0070C0"/>
              </a:solidFill>
            </a:endParaRPr>
          </a:p>
          <a:p>
            <a:pPr marL="631825" indent="-514350">
              <a:buClrTx/>
              <a:buFont typeface="Wingdings 2" pitchFamily="18" charset="2"/>
              <a:buNone/>
            </a:pPr>
            <a:endParaRPr lang="en-US" sz="800" b="1" dirty="0" smtClean="0">
              <a:solidFill>
                <a:srgbClr val="0070C0"/>
              </a:solidFill>
            </a:endParaRPr>
          </a:p>
          <a:p>
            <a:pPr marL="631825" indent="-514350">
              <a:buClrTx/>
              <a:buFont typeface="Wingdings 2" pitchFamily="18" charset="2"/>
              <a:buNone/>
            </a:pPr>
            <a:r>
              <a:rPr lang="en-US" sz="2200" b="1" dirty="0" smtClean="0">
                <a:solidFill>
                  <a:srgbClr val="0070C0"/>
                </a:solidFill>
              </a:rPr>
              <a:t>Secondly</a:t>
            </a:r>
            <a:r>
              <a:rPr lang="en-US" sz="2200" dirty="0" smtClean="0">
                <a:solidFill>
                  <a:srgbClr val="0070C0"/>
                </a:solidFill>
              </a:rPr>
              <a:t>, it ensured that the chief spokesmen of this new dispensation spoke exactly what God &amp; Christ wanted them to speak. </a:t>
            </a:r>
            <a:r>
              <a:rPr lang="en-US" sz="2200" b="1" dirty="0" smtClean="0">
                <a:solidFill>
                  <a:srgbClr val="0070C0"/>
                </a:solidFill>
              </a:rPr>
              <a:t>The spirit gave them knowledge not learned and perfect recall </a:t>
            </a:r>
            <a:r>
              <a:rPr lang="en-US" sz="2200" dirty="0" smtClean="0">
                <a:solidFill>
                  <a:srgbClr val="0070C0"/>
                </a:solidFill>
              </a:rPr>
              <a:t>of what had been taught by Jesus, to make them true witnesses.(</a:t>
            </a:r>
            <a:r>
              <a:rPr lang="en-US" sz="2200" b="1" dirty="0" smtClean="0">
                <a:solidFill>
                  <a:srgbClr val="FF0000"/>
                </a:solidFill>
              </a:rPr>
              <a:t>John.14:26 &amp; Acts.2:4</a:t>
            </a:r>
            <a:r>
              <a:rPr lang="en-US" sz="2200" dirty="0" smtClean="0">
                <a:solidFill>
                  <a:srgbClr val="0070C0"/>
                </a:solidFill>
              </a:rPr>
              <a:t>)</a:t>
            </a:r>
          </a:p>
          <a:p>
            <a:pPr marL="631825" indent="-514350">
              <a:buClrTx/>
              <a:buFont typeface="Wingdings 2" pitchFamily="18" charset="2"/>
              <a:buNone/>
            </a:pPr>
            <a:endParaRPr lang="en-US" sz="800" b="1" dirty="0" smtClean="0">
              <a:solidFill>
                <a:srgbClr val="0070C0"/>
              </a:solidFill>
            </a:endParaRPr>
          </a:p>
          <a:p>
            <a:pPr marL="631825" indent="-514350">
              <a:buClrTx/>
              <a:buFont typeface="Wingdings 2" pitchFamily="18" charset="2"/>
              <a:buNone/>
            </a:pPr>
            <a:r>
              <a:rPr lang="en-US" sz="2200" b="1" dirty="0" smtClean="0">
                <a:solidFill>
                  <a:srgbClr val="0070C0"/>
                </a:solidFill>
              </a:rPr>
              <a:t>Thirdly</a:t>
            </a:r>
            <a:r>
              <a:rPr lang="en-US" sz="2200" dirty="0" smtClean="0">
                <a:solidFill>
                  <a:srgbClr val="0070C0"/>
                </a:solidFill>
              </a:rPr>
              <a:t>, the disciples needed general help &amp; assistance  after Jesus was no longer with them. The comforter/</a:t>
            </a:r>
            <a:r>
              <a:rPr lang="en-AU" sz="2400" i="1" dirty="0" err="1" smtClean="0"/>
              <a:t>paraklētos</a:t>
            </a:r>
            <a:r>
              <a:rPr lang="en-US" sz="2200" dirty="0" smtClean="0">
                <a:solidFill>
                  <a:srgbClr val="0070C0"/>
                </a:solidFill>
              </a:rPr>
              <a:t> (</a:t>
            </a:r>
            <a:r>
              <a:rPr lang="en-US" sz="2200" b="1" dirty="0" smtClean="0">
                <a:solidFill>
                  <a:srgbClr val="FF0000"/>
                </a:solidFill>
              </a:rPr>
              <a:t>John.14:26, 15:26, 16:7</a:t>
            </a:r>
            <a:r>
              <a:rPr lang="en-US" sz="2200" dirty="0" smtClean="0">
                <a:solidFill>
                  <a:srgbClr val="0070C0"/>
                </a:solidFill>
              </a:rPr>
              <a:t>)</a:t>
            </a:r>
          </a:p>
          <a:p>
            <a:pPr marL="631825" indent="-514350">
              <a:buClrTx/>
              <a:buFont typeface="Wingdings 2" pitchFamily="18" charset="2"/>
              <a:buNone/>
            </a:pPr>
            <a:endParaRPr lang="en-US" sz="800" b="1" dirty="0" smtClean="0">
              <a:solidFill>
                <a:srgbClr val="0070C0"/>
              </a:solidFill>
            </a:endParaRPr>
          </a:p>
          <a:p>
            <a:pPr marL="631825" indent="-514350">
              <a:buClrTx/>
              <a:buFont typeface="Wingdings 2" pitchFamily="18" charset="2"/>
              <a:buNone/>
            </a:pPr>
            <a:r>
              <a:rPr lang="en-US" sz="2200" b="1" dirty="0" smtClean="0">
                <a:solidFill>
                  <a:srgbClr val="0070C0"/>
                </a:solidFill>
              </a:rPr>
              <a:t>Fourthly</a:t>
            </a:r>
            <a:r>
              <a:rPr lang="en-US" sz="2200" dirty="0" smtClean="0">
                <a:solidFill>
                  <a:srgbClr val="0070C0"/>
                </a:solidFill>
              </a:rPr>
              <a:t>, at the beginning of this era, when the disciples were spiritually immature and no written NT scriptures were available, it allowed new congregations to be set up under the guidance of chosen spiritually filled individuals who could draw upon the Holy Spirit’s power, to teach the will of God &amp; to bring each group to maturity. (</a:t>
            </a:r>
            <a:r>
              <a:rPr lang="en-US" sz="2200" b="1" dirty="0" smtClean="0">
                <a:solidFill>
                  <a:srgbClr val="FF0000"/>
                </a:solidFill>
              </a:rPr>
              <a:t>Eph.4:13, I.Cor.13:10</a:t>
            </a:r>
            <a:r>
              <a:rPr lang="en-US" sz="2200" dirty="0" smtClean="0">
                <a:solidFill>
                  <a:srgbClr val="0070C0"/>
                </a:solidFill>
              </a:rPr>
              <a:t>)</a:t>
            </a:r>
          </a:p>
        </p:txBody>
      </p:sp>
      <p:sp>
        <p:nvSpPr>
          <p:cNvPr id="4" name="Rectangle 3"/>
          <p:cNvSpPr/>
          <p:nvPr/>
        </p:nvSpPr>
        <p:spPr>
          <a:xfrm>
            <a:off x="8946232" y="6551966"/>
            <a:ext cx="197768" cy="306034"/>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3786026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If we have “the truth”, and God is with us, why do we face problems.</a:t>
            </a:r>
            <a:endParaRPr lang="en-US" dirty="0"/>
          </a:p>
        </p:txBody>
      </p:sp>
      <p:sp>
        <p:nvSpPr>
          <p:cNvPr id="3" name="Content Placeholder 2"/>
          <p:cNvSpPr>
            <a:spLocks noGrp="1"/>
          </p:cNvSpPr>
          <p:nvPr>
            <p:ph idx="1"/>
          </p:nvPr>
        </p:nvSpPr>
        <p:spPr>
          <a:xfrm>
            <a:off x="0" y="1571612"/>
            <a:ext cx="9144000" cy="5286388"/>
          </a:xfrm>
        </p:spPr>
        <p:txBody>
          <a:bodyPr>
            <a:normAutofit fontScale="92500"/>
          </a:bodyPr>
          <a:lstStyle/>
          <a:p>
            <a:pPr>
              <a:buNone/>
            </a:pPr>
            <a:r>
              <a:rPr lang="en-US" b="1" u="sng" dirty="0" smtClean="0"/>
              <a:t>Firstly, the word is quite clear on this - </a:t>
            </a:r>
            <a:endParaRPr lang="en-US" dirty="0" smtClean="0"/>
          </a:p>
          <a:p>
            <a:pPr>
              <a:buClrTx/>
              <a:buFont typeface="Arial" pitchFamily="34" charset="0"/>
              <a:buChar char="•"/>
            </a:pPr>
            <a:endParaRPr lang="en-US" dirty="0" smtClean="0"/>
          </a:p>
          <a:p>
            <a:pPr>
              <a:buClrTx/>
              <a:buNone/>
            </a:pPr>
            <a:r>
              <a:rPr lang="en-US" dirty="0" smtClean="0">
                <a:solidFill>
                  <a:srgbClr val="002060"/>
                </a:solidFill>
              </a:rPr>
              <a:t>We are not exempt from the problems common to all men &amp; women. But we have a big advantage. We are not alone.</a:t>
            </a:r>
          </a:p>
          <a:p>
            <a:pPr>
              <a:buClrTx/>
              <a:buFont typeface="Arial" pitchFamily="34" charset="0"/>
              <a:buChar char="•"/>
            </a:pPr>
            <a:endParaRPr lang="en-US" dirty="0" smtClean="0"/>
          </a:p>
          <a:p>
            <a:pPr>
              <a:buClrTx/>
              <a:buFont typeface="Arial" pitchFamily="34" charset="0"/>
              <a:buChar char="•"/>
            </a:pPr>
            <a:r>
              <a:rPr lang="en-US" b="1" dirty="0" smtClean="0">
                <a:solidFill>
                  <a:srgbClr val="FF0000"/>
                </a:solidFill>
              </a:rPr>
              <a:t>1.Cor.10:13</a:t>
            </a:r>
            <a:r>
              <a:rPr lang="en-US" dirty="0" smtClean="0"/>
              <a:t>  “</a:t>
            </a:r>
            <a:r>
              <a:rPr lang="en-US" b="1" dirty="0" smtClean="0"/>
              <a:t>There hath no temptation taken you but such as is common to man</a:t>
            </a:r>
            <a:r>
              <a:rPr lang="en-US" dirty="0" smtClean="0"/>
              <a:t>: </a:t>
            </a:r>
            <a:r>
              <a:rPr lang="en-US" u="sng" dirty="0" smtClean="0"/>
              <a:t>but God is faithful, who will not suffer you to be tempted above that ye are able</a:t>
            </a:r>
            <a:r>
              <a:rPr lang="en-US" dirty="0" smtClean="0"/>
              <a:t>; but will with the temptation also make a way to escape, that ye may be able to bear it”</a:t>
            </a:r>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p:txBody>
      </p:sp>
    </p:spTree>
    <p:extLst>
      <p:ext uri="{BB962C8B-B14F-4D97-AF65-F5344CB8AC3E}">
        <p14:creationId xmlns:p14="http://schemas.microsoft.com/office/powerpoint/2010/main" val="862317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If we have “the truth”, and God is with us, why do we face problems.</a:t>
            </a:r>
            <a:endParaRPr lang="en-US" dirty="0"/>
          </a:p>
        </p:txBody>
      </p:sp>
      <p:sp>
        <p:nvSpPr>
          <p:cNvPr id="3" name="Content Placeholder 2"/>
          <p:cNvSpPr>
            <a:spLocks noGrp="1"/>
          </p:cNvSpPr>
          <p:nvPr>
            <p:ph idx="1"/>
          </p:nvPr>
        </p:nvSpPr>
        <p:spPr>
          <a:xfrm>
            <a:off x="0" y="1412776"/>
            <a:ext cx="9144000" cy="5445224"/>
          </a:xfrm>
        </p:spPr>
        <p:txBody>
          <a:bodyPr>
            <a:normAutofit/>
          </a:bodyPr>
          <a:lstStyle/>
          <a:p>
            <a:pPr>
              <a:buNone/>
            </a:pPr>
            <a:r>
              <a:rPr lang="en-US" b="1" u="sng" dirty="0" smtClean="0"/>
              <a:t>Secondly - </a:t>
            </a:r>
            <a:endParaRPr lang="en-US" dirty="0" smtClean="0"/>
          </a:p>
          <a:p>
            <a:pPr>
              <a:buClrTx/>
              <a:buNone/>
            </a:pPr>
            <a:endParaRPr lang="en-US" sz="2200" dirty="0" smtClean="0"/>
          </a:p>
          <a:p>
            <a:pPr>
              <a:buClrTx/>
              <a:buNone/>
            </a:pPr>
            <a:r>
              <a:rPr lang="en-US" dirty="0" smtClean="0">
                <a:solidFill>
                  <a:srgbClr val="002060"/>
                </a:solidFill>
              </a:rPr>
              <a:t>The example of God’s relationship with Israel ought to teach us how he views things. Israel were a hard hearted, rebellious, disobedient and faithless generation, yet we read – </a:t>
            </a:r>
          </a:p>
          <a:p>
            <a:pPr>
              <a:buClrTx/>
              <a:buFont typeface="Arial" pitchFamily="34" charset="0"/>
              <a:buChar char="•"/>
            </a:pPr>
            <a:endParaRPr lang="en-US" sz="2200" dirty="0" smtClean="0"/>
          </a:p>
          <a:p>
            <a:pPr>
              <a:buClrTx/>
              <a:buFont typeface="Arial" pitchFamily="34" charset="0"/>
              <a:buChar char="•"/>
            </a:pPr>
            <a:r>
              <a:rPr lang="en-US" b="1" dirty="0" smtClean="0">
                <a:solidFill>
                  <a:srgbClr val="FF0000"/>
                </a:solidFill>
              </a:rPr>
              <a:t>Num.23:21</a:t>
            </a:r>
            <a:r>
              <a:rPr lang="en-US" dirty="0" smtClean="0"/>
              <a:t>  “</a:t>
            </a:r>
            <a:r>
              <a:rPr lang="en-US" b="1" u="sng" dirty="0" smtClean="0"/>
              <a:t>He hath not beheld iniquity in Jacob, neither hath he seen perverseness in Israel</a:t>
            </a:r>
            <a:r>
              <a:rPr lang="en-US" dirty="0" smtClean="0"/>
              <a:t>: </a:t>
            </a:r>
            <a:r>
              <a:rPr lang="en-US" b="1" dirty="0" smtClean="0"/>
              <a:t>the LORD his God is with him</a:t>
            </a:r>
            <a:r>
              <a:rPr lang="en-US" dirty="0" smtClean="0"/>
              <a:t>, and the shout of a king is among them.”</a:t>
            </a:r>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p:txBody>
      </p:sp>
    </p:spTree>
    <p:extLst>
      <p:ext uri="{BB962C8B-B14F-4D97-AF65-F5344CB8AC3E}">
        <p14:creationId xmlns:p14="http://schemas.microsoft.com/office/powerpoint/2010/main" val="2784131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If we have “the truth”, and God is with us, why do we face problems.</a:t>
            </a:r>
            <a:endParaRPr lang="en-US" dirty="0"/>
          </a:p>
        </p:txBody>
      </p:sp>
      <p:sp>
        <p:nvSpPr>
          <p:cNvPr id="3" name="Content Placeholder 2"/>
          <p:cNvSpPr>
            <a:spLocks noGrp="1"/>
          </p:cNvSpPr>
          <p:nvPr>
            <p:ph idx="1"/>
          </p:nvPr>
        </p:nvSpPr>
        <p:spPr>
          <a:xfrm>
            <a:off x="0" y="1412776"/>
            <a:ext cx="9144000" cy="5445224"/>
          </a:xfrm>
        </p:spPr>
        <p:txBody>
          <a:bodyPr>
            <a:normAutofit fontScale="85000" lnSpcReduction="20000"/>
          </a:bodyPr>
          <a:lstStyle/>
          <a:p>
            <a:pPr>
              <a:buClrTx/>
              <a:buNone/>
            </a:pPr>
            <a:r>
              <a:rPr lang="en-US" b="1" u="sng" dirty="0" smtClean="0"/>
              <a:t>Thirdly - </a:t>
            </a:r>
          </a:p>
          <a:p>
            <a:pPr>
              <a:buClrTx/>
              <a:buNone/>
            </a:pPr>
            <a:endParaRPr lang="en-US" dirty="0" smtClean="0"/>
          </a:p>
          <a:p>
            <a:pPr>
              <a:buClrTx/>
              <a:buNone/>
            </a:pPr>
            <a:r>
              <a:rPr lang="en-US" dirty="0" smtClean="0"/>
              <a:t>Consider the principles outlined in - </a:t>
            </a:r>
            <a:r>
              <a:rPr lang="en-US" b="1" dirty="0" smtClean="0">
                <a:solidFill>
                  <a:srgbClr val="FF0000"/>
                </a:solidFill>
              </a:rPr>
              <a:t>Rom.9:22-23 &amp; Matt.13:29-30</a:t>
            </a:r>
          </a:p>
          <a:p>
            <a:pPr>
              <a:buClrTx/>
              <a:buNone/>
            </a:pPr>
            <a:endParaRPr lang="en-US" b="1" dirty="0" smtClean="0">
              <a:solidFill>
                <a:srgbClr val="FF0000"/>
              </a:solidFill>
            </a:endParaRPr>
          </a:p>
          <a:p>
            <a:pPr>
              <a:buClrTx/>
              <a:buFont typeface="Arial" pitchFamily="34" charset="0"/>
              <a:buChar char="•"/>
            </a:pPr>
            <a:r>
              <a:rPr lang="en-US" dirty="0" smtClean="0"/>
              <a:t>God bears long with evil doers, to save the faithful.</a:t>
            </a:r>
          </a:p>
          <a:p>
            <a:pPr>
              <a:buClrTx/>
              <a:buFont typeface="Arial" pitchFamily="34" charset="0"/>
              <a:buChar char="•"/>
            </a:pPr>
            <a:endParaRPr lang="en-US" dirty="0" smtClean="0"/>
          </a:p>
          <a:p>
            <a:pPr>
              <a:buClrTx/>
              <a:buNone/>
            </a:pPr>
            <a:r>
              <a:rPr lang="en-US" dirty="0" smtClean="0"/>
              <a:t>“What if God, willing to </a:t>
            </a:r>
            <a:r>
              <a:rPr lang="en-US" dirty="0" err="1" smtClean="0"/>
              <a:t>shew</a:t>
            </a:r>
            <a:r>
              <a:rPr lang="en-US" dirty="0" smtClean="0"/>
              <a:t> his wrath, and to make his power known, </a:t>
            </a:r>
            <a:r>
              <a:rPr lang="en-US" b="1" dirty="0" smtClean="0"/>
              <a:t>endured with much longsuffering the vessels of wrath fitted to destruction: And that he might make known the riches of his glory on the vessels of mercy</a:t>
            </a:r>
            <a:r>
              <a:rPr lang="en-US" dirty="0" smtClean="0"/>
              <a:t>, which he hath afore prepared unto glory” </a:t>
            </a:r>
            <a:r>
              <a:rPr lang="en-US" b="1" dirty="0" smtClean="0">
                <a:solidFill>
                  <a:srgbClr val="FF0000"/>
                </a:solidFill>
              </a:rPr>
              <a:t>Rom.9:22-23</a:t>
            </a:r>
            <a:endParaRPr lang="en-US" dirty="0" smtClean="0"/>
          </a:p>
          <a:p>
            <a:pPr>
              <a:buClrTx/>
              <a:buNone/>
            </a:pPr>
            <a:endParaRPr lang="en-US" dirty="0" smtClean="0"/>
          </a:p>
          <a:p>
            <a:pPr>
              <a:buClrTx/>
              <a:buNone/>
            </a:pPr>
            <a:r>
              <a:rPr lang="en-US" dirty="0" smtClean="0"/>
              <a:t>“But he said, Nay; </a:t>
            </a:r>
            <a:r>
              <a:rPr lang="en-US" b="1" dirty="0" smtClean="0"/>
              <a:t>lest while ye gather up the tares, ye root up also the wheat with them</a:t>
            </a:r>
            <a:r>
              <a:rPr lang="en-US" dirty="0" smtClean="0"/>
              <a:t>. Let both grow together until harvest ….”  </a:t>
            </a:r>
            <a:r>
              <a:rPr lang="en-US" dirty="0" smtClean="0">
                <a:solidFill>
                  <a:srgbClr val="0070C0"/>
                </a:solidFill>
              </a:rPr>
              <a:t>Parable of wheat &amp; tares </a:t>
            </a:r>
            <a:r>
              <a:rPr lang="en-US" b="1" dirty="0" smtClean="0">
                <a:solidFill>
                  <a:srgbClr val="FF0000"/>
                </a:solidFill>
              </a:rPr>
              <a:t>Matt.13:29-30</a:t>
            </a: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p:txBody>
      </p:sp>
    </p:spTree>
    <p:extLst>
      <p:ext uri="{BB962C8B-B14F-4D97-AF65-F5344CB8AC3E}">
        <p14:creationId xmlns:p14="http://schemas.microsoft.com/office/powerpoint/2010/main" val="1473826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en-US" dirty="0" smtClean="0"/>
              <a:t>If we have “the truth”, and God is with us, why do we face problems.</a:t>
            </a:r>
            <a:endParaRPr lang="en-US" dirty="0"/>
          </a:p>
        </p:txBody>
      </p:sp>
      <p:sp>
        <p:nvSpPr>
          <p:cNvPr id="3" name="Content Placeholder 2"/>
          <p:cNvSpPr>
            <a:spLocks noGrp="1"/>
          </p:cNvSpPr>
          <p:nvPr>
            <p:ph idx="1"/>
          </p:nvPr>
        </p:nvSpPr>
        <p:spPr>
          <a:xfrm>
            <a:off x="0" y="1412776"/>
            <a:ext cx="9144000" cy="5445224"/>
          </a:xfrm>
        </p:spPr>
        <p:txBody>
          <a:bodyPr>
            <a:normAutofit fontScale="85000" lnSpcReduction="20000"/>
          </a:bodyPr>
          <a:lstStyle/>
          <a:p>
            <a:pPr>
              <a:buClrTx/>
              <a:buNone/>
            </a:pPr>
            <a:r>
              <a:rPr lang="en-US" b="1" u="sng" dirty="0" smtClean="0"/>
              <a:t>Lastly - </a:t>
            </a:r>
          </a:p>
          <a:p>
            <a:pPr>
              <a:buClrTx/>
              <a:buNone/>
            </a:pPr>
            <a:endParaRPr lang="en-US" dirty="0" smtClean="0"/>
          </a:p>
          <a:p>
            <a:pPr>
              <a:buClrTx/>
              <a:buNone/>
            </a:pPr>
            <a:r>
              <a:rPr lang="en-US" dirty="0" smtClean="0"/>
              <a:t>Consider the principles outlined in – </a:t>
            </a:r>
            <a:r>
              <a:rPr lang="en-US" b="1" dirty="0" smtClean="0">
                <a:solidFill>
                  <a:srgbClr val="FF0000"/>
                </a:solidFill>
              </a:rPr>
              <a:t>James.1:2-4 &amp; 1.Pet.1:6-7</a:t>
            </a:r>
          </a:p>
          <a:p>
            <a:pPr>
              <a:buClrTx/>
              <a:buNone/>
            </a:pPr>
            <a:endParaRPr lang="en-US" b="1" dirty="0" smtClean="0">
              <a:solidFill>
                <a:srgbClr val="FF0000"/>
              </a:solidFill>
            </a:endParaRPr>
          </a:p>
          <a:p>
            <a:pPr>
              <a:buClrTx/>
              <a:buFont typeface="Arial" pitchFamily="34" charset="0"/>
              <a:buChar char="•"/>
            </a:pPr>
            <a:r>
              <a:rPr lang="en-US" dirty="0" smtClean="0"/>
              <a:t>Trial is designed to mature us.</a:t>
            </a:r>
          </a:p>
          <a:p>
            <a:pPr>
              <a:buClrTx/>
              <a:buFont typeface="Arial" pitchFamily="34" charset="0"/>
              <a:buChar char="•"/>
            </a:pPr>
            <a:endParaRPr lang="en-US" dirty="0" smtClean="0"/>
          </a:p>
          <a:p>
            <a:pPr>
              <a:buClrTx/>
              <a:buNone/>
            </a:pPr>
            <a:r>
              <a:rPr lang="en-US" dirty="0" smtClean="0"/>
              <a:t>“My brethren, count it all joy when ye fall into divers temptations; </a:t>
            </a:r>
            <a:r>
              <a:rPr lang="en-US" b="1" dirty="0" smtClean="0"/>
              <a:t>Knowing this, that the trying of your faith </a:t>
            </a:r>
            <a:r>
              <a:rPr lang="en-US" b="1" dirty="0" err="1" smtClean="0"/>
              <a:t>worketh</a:t>
            </a:r>
            <a:r>
              <a:rPr lang="en-US" b="1" dirty="0" smtClean="0"/>
              <a:t> patience. But let patience have her perfect work, that ye may be perfect and entire, wanting nothing</a:t>
            </a:r>
            <a:r>
              <a:rPr lang="en-US" dirty="0" smtClean="0"/>
              <a:t>.”</a:t>
            </a:r>
          </a:p>
          <a:p>
            <a:pPr>
              <a:buClrTx/>
              <a:buNone/>
            </a:pPr>
            <a:endParaRPr lang="en-US" dirty="0" smtClean="0"/>
          </a:p>
          <a:p>
            <a:pPr>
              <a:buClrTx/>
              <a:buNone/>
            </a:pPr>
            <a:r>
              <a:rPr lang="en-US" dirty="0" smtClean="0"/>
              <a:t>“Wherein ye greatly rejoice, though now for a season, if need be, </a:t>
            </a:r>
            <a:r>
              <a:rPr lang="en-US" b="1" dirty="0" smtClean="0"/>
              <a:t>ye are in heaviness through manifold temptations</a:t>
            </a:r>
            <a:r>
              <a:rPr lang="en-US" dirty="0" smtClean="0"/>
              <a:t>: </a:t>
            </a:r>
            <a:r>
              <a:rPr lang="en-US" u="sng" dirty="0" smtClean="0"/>
              <a:t>That the trial of your faith being much more precious than of Gold that </a:t>
            </a:r>
            <a:r>
              <a:rPr lang="en-US" u="sng" dirty="0" err="1" smtClean="0"/>
              <a:t>perisheth</a:t>
            </a:r>
            <a:r>
              <a:rPr lang="en-US" dirty="0" smtClean="0"/>
              <a:t>, though it be tried with fire ….”</a:t>
            </a:r>
          </a:p>
          <a:p>
            <a:pPr>
              <a:buClrTx/>
              <a:buNone/>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a:p>
            <a:pPr>
              <a:buClrTx/>
              <a:buFont typeface="Arial" pitchFamily="34" charset="0"/>
              <a:buChar char="•"/>
            </a:pPr>
            <a:endParaRPr lang="en-US" dirty="0" smtClean="0"/>
          </a:p>
        </p:txBody>
      </p:sp>
    </p:spTree>
    <p:extLst>
      <p:ext uri="{BB962C8B-B14F-4D97-AF65-F5344CB8AC3E}">
        <p14:creationId xmlns:p14="http://schemas.microsoft.com/office/powerpoint/2010/main" val="1117632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3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6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9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6.xml><?xml version="1.0" encoding="utf-8"?>
<a:theme xmlns:a="http://schemas.openxmlformats.org/drawingml/2006/main" name="2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7.xml><?xml version="1.0" encoding="utf-8"?>
<a:theme xmlns:a="http://schemas.openxmlformats.org/drawingml/2006/main" name="4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8.xml><?xml version="1.0" encoding="utf-8"?>
<a:theme xmlns:a="http://schemas.openxmlformats.org/drawingml/2006/main" name="5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9.xml><?xml version="1.0" encoding="utf-8"?>
<a:theme xmlns:a="http://schemas.openxmlformats.org/drawingml/2006/main" name="7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13636</TotalTime>
  <Words>29258</Words>
  <Application>Microsoft Office PowerPoint</Application>
  <PresentationFormat>On-screen Show (4:3)</PresentationFormat>
  <Paragraphs>2653</Paragraphs>
  <Slides>186</Slides>
  <Notes>186</Notes>
  <HiddenSlides>0</HiddenSlides>
  <MMClips>0</MMClips>
  <ScaleCrop>false</ScaleCrop>
  <HeadingPairs>
    <vt:vector size="4" baseType="variant">
      <vt:variant>
        <vt:lpstr>Theme</vt:lpstr>
      </vt:variant>
      <vt:variant>
        <vt:i4>9</vt:i4>
      </vt:variant>
      <vt:variant>
        <vt:lpstr>Slide Titles</vt:lpstr>
      </vt:variant>
      <vt:variant>
        <vt:i4>186</vt:i4>
      </vt:variant>
    </vt:vector>
  </HeadingPairs>
  <TitlesOfParts>
    <vt:vector size="195" baseType="lpstr">
      <vt:lpstr>Module</vt:lpstr>
      <vt:lpstr>3_Module</vt:lpstr>
      <vt:lpstr>6_Module</vt:lpstr>
      <vt:lpstr>9_Module</vt:lpstr>
      <vt:lpstr>1_Module</vt:lpstr>
      <vt:lpstr>2_Module</vt:lpstr>
      <vt:lpstr>4_Module</vt:lpstr>
      <vt:lpstr>5_Module</vt:lpstr>
      <vt:lpstr>7_Module</vt:lpstr>
      <vt:lpstr>The Unique Teachings of the Truth.  Introductory Comments on the attached Slides</vt:lpstr>
      <vt:lpstr>The Unique Teachings of the Truth</vt:lpstr>
      <vt:lpstr>The Unique Teachings of the Truth.  Basic Overview</vt:lpstr>
      <vt:lpstr>To know the truth – </vt:lpstr>
      <vt:lpstr>What is ‘The Truth’</vt:lpstr>
      <vt:lpstr>God wants his Truth to be in us.  </vt:lpstr>
      <vt:lpstr>Are we Liberal or Conservative ?</vt:lpstr>
      <vt:lpstr>The Question is Wrong .. Humanistic</vt:lpstr>
      <vt:lpstr>Are Christadelphians a Sect or a Cult ?</vt:lpstr>
      <vt:lpstr>Are Christadelphians a Protestant Denomination ?                                    1/5</vt:lpstr>
      <vt:lpstr>Are Christadelphians a Protestant Denomination ?                                    2/5</vt:lpstr>
      <vt:lpstr>Are Christadelphians a Protestant Denomination ?                                    3/5</vt:lpstr>
      <vt:lpstr>Are Christadelphians a Protestant Denomination ?                                    4/5</vt:lpstr>
      <vt:lpstr>Are Christadelphians a Protestant Denomination ?                                    5/5</vt:lpstr>
      <vt:lpstr>We view the world differently.   A decision is needed.</vt:lpstr>
      <vt:lpstr>Another main difference is in understanding what ‘sacrifice’ is        1/3</vt:lpstr>
      <vt:lpstr>One of our main differences is in understanding what ‘sacrifice’ is        2/3</vt:lpstr>
      <vt:lpstr>One of our main differences is in understanding what ‘sacrifice’ is        3/3</vt:lpstr>
      <vt:lpstr>The path of Believing.                       1/4</vt:lpstr>
      <vt:lpstr>The path of Believing.                       2/4</vt:lpstr>
      <vt:lpstr>The path of Believing.                       3/4</vt:lpstr>
      <vt:lpstr>The path of Believing.                       4/4</vt:lpstr>
      <vt:lpstr>Our pioneer brethren ?  What have they really taught us ?</vt:lpstr>
      <vt:lpstr>The Unique Teaching of the Truth        1/2</vt:lpstr>
      <vt:lpstr>The Unique Teaching of the Truth        2/2</vt:lpstr>
      <vt:lpstr>5 Core Beliefs –&gt; Basic Principles</vt:lpstr>
      <vt:lpstr>5 Core Beliefs Knowledge -&gt; faith -&gt; faith manifested</vt:lpstr>
      <vt:lpstr>Core Beliefs and God Manifestation.</vt:lpstr>
      <vt:lpstr>Is the Truth really that simple ?</vt:lpstr>
      <vt:lpstr>Some Basic Questions                       1/2         </vt:lpstr>
      <vt:lpstr>Some Basic Questions                       2/2</vt:lpstr>
      <vt:lpstr>God’s purpose with mankind &amp; with the earth.  The missing foundation.                  1/3  </vt:lpstr>
      <vt:lpstr>God’s purpose with mankind &amp; with the earth.  The missing foundation.                  2/3  </vt:lpstr>
      <vt:lpstr>God’s purpose remains unchanged.          3/3 </vt:lpstr>
      <vt:lpstr>Summary – Study 1</vt:lpstr>
      <vt:lpstr>PowerPoint Presentation</vt:lpstr>
      <vt:lpstr>The Unique Teachings of the Truth</vt:lpstr>
      <vt:lpstr>The Unique Teachings of the Truth.  Basic Overview</vt:lpstr>
      <vt:lpstr>5 Core Beliefs &amp; the BASF</vt:lpstr>
      <vt:lpstr>Core Beliefs and God Manifestation.</vt:lpstr>
      <vt:lpstr>It is vital to remember God’s purpose.</vt:lpstr>
      <vt:lpstr>The importance of faith.               </vt:lpstr>
      <vt:lpstr>The Macro &amp; the Micro                      1/2</vt:lpstr>
      <vt:lpstr>The Macro &amp; the Micro                      2/2</vt:lpstr>
      <vt:lpstr>Revelation = The Word of God               1/4</vt:lpstr>
      <vt:lpstr>Revelation = The Word of God  Grasp the relationship between – PPP         2/4</vt:lpstr>
      <vt:lpstr>Revelation = The Word of God  Under the Law of Moses                                      3/4</vt:lpstr>
      <vt:lpstr>Revelation = The Word of God  Under the Law of Christ                                      4/4</vt:lpstr>
      <vt:lpstr>We must never lose sight of the two great commandments ?                           1/3</vt:lpstr>
      <vt:lpstr>Why is Love so important ?             2/3</vt:lpstr>
      <vt:lpstr>Love is a choice we make.                3/3</vt:lpstr>
      <vt:lpstr>Does it matter what we believe or do?    1/3</vt:lpstr>
      <vt:lpstr>Does it matter what we believe or do?    2/3</vt:lpstr>
      <vt:lpstr>Does it matter what we believe or do?    3/3</vt:lpstr>
      <vt:lpstr>Why does it matter ? Love of the Truth vs  the Love of Lies.     1/4</vt:lpstr>
      <vt:lpstr>Why does it matter ? The Truth &amp; Lies cannot be reconciled     2/4</vt:lpstr>
      <vt:lpstr>Why does it matter ? Paul’s warning – don’t be deceived           3/4</vt:lpstr>
      <vt:lpstr>Why does it matter ? Lies affect the work of God in us.               4/4</vt:lpstr>
      <vt:lpstr>Warning - The Dangers of the Evangelical Movement.                           1/2</vt:lpstr>
      <vt:lpstr>Warning - The Dangers of the Evangelical Movement.                           2/2</vt:lpstr>
      <vt:lpstr>The Bible - Faith and Reason          1/3</vt:lpstr>
      <vt:lpstr>The Bible - Faith and Reason          2/3</vt:lpstr>
      <vt:lpstr>The Bible - Faith and Reason          3/3</vt:lpstr>
      <vt:lpstr>Why could they not hear ?            1/2</vt:lpstr>
      <vt:lpstr>A mixture of truth and error = the serpent’s lie (plausible reasoning)  2/2</vt:lpstr>
      <vt:lpstr>Wrong thinking =&gt; The path to ruin !</vt:lpstr>
      <vt:lpstr>The Path of Error is often the same !</vt:lpstr>
      <vt:lpstr>Truth vs an Image of the truth.</vt:lpstr>
      <vt:lpstr>Summary - Study 2.</vt:lpstr>
      <vt:lpstr>PowerPoint Presentation</vt:lpstr>
      <vt:lpstr>The Unique Teachings of the Truth</vt:lpstr>
      <vt:lpstr>The Unique Teachings of the Truth.  Basic Overview</vt:lpstr>
      <vt:lpstr>Flesh &amp; Spirit - A life &amp; death matter.</vt:lpstr>
      <vt:lpstr>Flesh &amp; Spirit - The battle for the mind</vt:lpstr>
      <vt:lpstr>A Choice – Who do we serve ?  Flesh vs Spirit                                               1/3</vt:lpstr>
      <vt:lpstr>A Choice – Who do we serve ?  Flesh vs Spirit                                               2/3</vt:lpstr>
      <vt:lpstr>A Choice – Who do we serve ?  Flesh vs Spirit                                               2/3</vt:lpstr>
      <vt:lpstr>Our default position =  The animal/natural way of thinking</vt:lpstr>
      <vt:lpstr>Definition Summary The flesh is defined by what it produces.</vt:lpstr>
      <vt:lpstr>Definition Summary The Flesh &amp; the Law of Sin.</vt:lpstr>
      <vt:lpstr>Definitions  Jesus’ connection to Flesh &amp; Sin.</vt:lpstr>
      <vt:lpstr>Model - Knowledge create Belief.  Beliefs affect our Choices &amp; Behavior.</vt:lpstr>
      <vt:lpstr>Model - Knowledge create Belief.  Beliefs affect our Choices &amp; Behavior.</vt:lpstr>
      <vt:lpstr>Trials - Exercising Choice &amp; Discernment. By reason of use have their senses exercised.</vt:lpstr>
      <vt:lpstr>Truth in the inward parts !</vt:lpstr>
      <vt:lpstr> Walking in the Spirit / Crucifying the flesh.</vt:lpstr>
      <vt:lpstr>Summary - The Flesh &amp; the Spirit.</vt:lpstr>
      <vt:lpstr>Truth in the inward parts. = A single minded faith !</vt:lpstr>
      <vt:lpstr>God is with us and for us.</vt:lpstr>
      <vt:lpstr>To Escape the Flesh –  We need to be being born again.</vt:lpstr>
      <vt:lpstr>Principle of the Two Federal Heads.</vt:lpstr>
      <vt:lpstr>Baptism = Being born again to newness of life, because we need a new beginning.                         1/4</vt:lpstr>
      <vt:lpstr>Baptism = the answer of a good conscience. Born again by the word of God.                       2/4  </vt:lpstr>
      <vt:lpstr>Baptism = joins us to Christ, and makes us heirs to the promise.                                             3/4 </vt:lpstr>
      <vt:lpstr>Baptism = God’s answer to the nature / nurture debate.                                                       4/4 </vt:lpstr>
      <vt:lpstr>Warnings about false Spirits.</vt:lpstr>
      <vt:lpstr>The Spirit of the Truth.</vt:lpstr>
      <vt:lpstr>Our Faith is essential to overcoming.</vt:lpstr>
      <vt:lpstr>Summary – Study 3</vt:lpstr>
      <vt:lpstr>PowerPoint Presentation</vt:lpstr>
      <vt:lpstr>The Unique Teachings of the Truth</vt:lpstr>
      <vt:lpstr>The Unique Teachings of the Truth.  Basic Overview</vt:lpstr>
      <vt:lpstr>God Works in us by His Spirit.</vt:lpstr>
      <vt:lpstr>A Model to show the main opinions on how  the Spirit of God works in people.</vt:lpstr>
      <vt:lpstr>The Scriptural Model of How the Spirit works – In past ages &amp; in all ages.</vt:lpstr>
      <vt:lpstr>A Model of How the Spirit works – In past ages &amp; in all ages.                        1/3</vt:lpstr>
      <vt:lpstr>A Model of How the Spirit works – In past ages &amp; in all ages.                        2/3</vt:lpstr>
      <vt:lpstr>A Model of How the Spirit works – In past ages &amp; in all ages.                        3/3</vt:lpstr>
      <vt:lpstr>The spirit at work today.</vt:lpstr>
      <vt:lpstr>The spirit at work – even today.</vt:lpstr>
      <vt:lpstr>How the Spirit of God influences us.</vt:lpstr>
      <vt:lpstr>The spirit – faith, the mind, the inner man (Christ) in us, fruits of the spirit.</vt:lpstr>
      <vt:lpstr>God Dwells &amp; Works in us – By his spirit</vt:lpstr>
      <vt:lpstr>The Spirit &amp; the Holy Spirit Gifts.</vt:lpstr>
      <vt:lpstr>The spirit at work –  Equivalent references Wrested Scriptures                                   1/2 </vt:lpstr>
      <vt:lpstr>The spirit at work –  Equivalent references Wrested Scriptures                                   2/2 </vt:lpstr>
      <vt:lpstr>The Spirit = Newness of Life.                       1/2</vt:lpstr>
      <vt:lpstr>Newness of Life = Eternal Life.                    2/2</vt:lpstr>
      <vt:lpstr>How do you perceive God ?</vt:lpstr>
      <vt:lpstr>The Bible – God Introduces Himself.    1/5</vt:lpstr>
      <vt:lpstr>The Bible – God Introduces Himself.    2/5</vt:lpstr>
      <vt:lpstr>The Bible – God Introduces Himself.    3/5</vt:lpstr>
      <vt:lpstr>The Bible – God Introduces Himself.    4/5</vt:lpstr>
      <vt:lpstr>The Bible – God Introduces Himself.    5/5</vt:lpstr>
      <vt:lpstr>God wants us to know Him.                     1/4</vt:lpstr>
      <vt:lpstr>God wants us to know Him.                     2/4</vt:lpstr>
      <vt:lpstr>God wants us to know Him.                     3/4</vt:lpstr>
      <vt:lpstr>God wants us to know Him.                     4/4</vt:lpstr>
      <vt:lpstr>Spiritual Sight.                     </vt:lpstr>
      <vt:lpstr>The Spirit at Work – The Overview.</vt:lpstr>
      <vt:lpstr>What Spirit are we (born) of ?</vt:lpstr>
      <vt:lpstr>Summary - Study 4</vt:lpstr>
      <vt:lpstr>PowerPoint Presentation</vt:lpstr>
      <vt:lpstr>The Unique Teachings of the Truth</vt:lpstr>
      <vt:lpstr>The Unique Teachings of the Truth.  Basic Overview</vt:lpstr>
      <vt:lpstr>Remember, to know the truth – </vt:lpstr>
      <vt:lpstr>‘The Truth’ challenges men              1/3</vt:lpstr>
      <vt:lpstr>‘The Truth’ challenges men              2/3</vt:lpstr>
      <vt:lpstr>‘The Truth’ challenges men              3/3</vt:lpstr>
      <vt:lpstr>Remember - What ‘The Truth’ is.</vt:lpstr>
      <vt:lpstr>Seeing and Knowing God – By Faith.            1/6</vt:lpstr>
      <vt:lpstr>Seeing and Knowing God – By Faith.            2/6</vt:lpstr>
      <vt:lpstr>Seeing and Knowing God – By Faith.            3/6</vt:lpstr>
      <vt:lpstr>Seeing and Knowing God – By Faith.            4/6</vt:lpstr>
      <vt:lpstr>Seeing and Knowing God – By Faith.            5/6</vt:lpstr>
      <vt:lpstr>Seeing and Knowing God – By Faith.            6/6 </vt:lpstr>
      <vt:lpstr>Consider Jesus’ promise – </vt:lpstr>
      <vt:lpstr>The OT Principle  God Dwells among his people. </vt:lpstr>
      <vt:lpstr>God Dwells &amp; Works in us –  By his spirit                                                    1/2 </vt:lpstr>
      <vt:lpstr>A new creature, renewed in knowledge, in the image of God (our Father)      1/2</vt:lpstr>
      <vt:lpstr>A new creature, renewed in knowledge, in the image of God (our Father)       2/2</vt:lpstr>
      <vt:lpstr>Don’t underestimate – The Power of the Word.</vt:lpstr>
      <vt:lpstr>Hear what the spirit says.  The spirit speaks &amp; works by the word.</vt:lpstr>
      <vt:lpstr>Will we allow God  to work in us, to change us, to  Dwells in us ?</vt:lpstr>
      <vt:lpstr>The test of Truth:  Are Jesus’ words true for us ?</vt:lpstr>
      <vt:lpstr>The truth must be lived.</vt:lpstr>
      <vt:lpstr>Overview of the Unique Teachings of the Truth.</vt:lpstr>
      <vt:lpstr>Summary – Study 5 </vt:lpstr>
      <vt:lpstr>Consider the Singular Objective of Paul’s labour?</vt:lpstr>
      <vt:lpstr>Have Faith in God – The Power of God.</vt:lpstr>
      <vt:lpstr>The Conclusion of the matter.                         1/2</vt:lpstr>
      <vt:lpstr>The Conclusion of the matter.                         2/2 </vt:lpstr>
      <vt:lpstr>PowerPoint Presentation</vt:lpstr>
      <vt:lpstr>PowerPoint Presentation</vt:lpstr>
      <vt:lpstr>The Word of God at work.</vt:lpstr>
      <vt:lpstr>God Worked –  By The word spoken.</vt:lpstr>
      <vt:lpstr>Faith – God persuades us.                 </vt:lpstr>
      <vt:lpstr>Seeing and Knowing God – By Faith.            </vt:lpstr>
      <vt:lpstr>God wants to affect your  - Mind &amp; Conscience</vt:lpstr>
      <vt:lpstr>The Bible - Faith and Reason</vt:lpstr>
      <vt:lpstr>The Bible - Faith and Reason</vt:lpstr>
      <vt:lpstr>God Manifestation –  A Light to the Gentiles.                                        </vt:lpstr>
      <vt:lpstr>God Manifestation –  A Light to the Gentiles.                                        </vt:lpstr>
      <vt:lpstr>Flesh &amp; Spirit -&gt; The Enmity</vt:lpstr>
      <vt:lpstr>Definitions Flesh – as used in the OT.</vt:lpstr>
      <vt:lpstr>Definitions Flesh – as used in the NT.</vt:lpstr>
      <vt:lpstr>The Spirit … it’s all about the message.</vt:lpstr>
      <vt:lpstr>The spirit at work today.</vt:lpstr>
      <vt:lpstr>Spirit – John’s &amp; Jude’s Epistle.</vt:lpstr>
      <vt:lpstr>What of Those who claim to have the Miraculous Holy Spirit Gifts today ?    1/2</vt:lpstr>
      <vt:lpstr>What of Those who claim to have the Miraculous Holy Spirit Gifts today ?    2/2</vt:lpstr>
      <vt:lpstr>Why was there a miraculous outpouring of the Holy Spirit in the First Century ?</vt:lpstr>
      <vt:lpstr>If we have “the truth”, and God is with us, why do we face problems.</vt:lpstr>
      <vt:lpstr>If we have “the truth”, and God is with us, why do we face problems.</vt:lpstr>
      <vt:lpstr>If we have “the truth”, and God is with us, why do we face problems.</vt:lpstr>
      <vt:lpstr>If we have “the truth”, and God is with us, why do we face problems.</vt:lpstr>
    </vt:vector>
  </TitlesOfParts>
  <Company>Federal-Mogul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Unique Teachings of the Truth</dc:title>
  <dc:creator>Hammond, Kel</dc:creator>
  <cp:lastModifiedBy>Kel</cp:lastModifiedBy>
  <cp:revision>923</cp:revision>
  <dcterms:created xsi:type="dcterms:W3CDTF">2012-04-16T11:09:00Z</dcterms:created>
  <dcterms:modified xsi:type="dcterms:W3CDTF">2013-10-13T10:40:55Z</dcterms:modified>
</cp:coreProperties>
</file>