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sldIdLst>
    <p:sldId id="282" r:id="rId5"/>
    <p:sldId id="297" r:id="rId6"/>
    <p:sldId id="258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00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24" autoAdjust="0"/>
    <p:restoredTop sz="92419" autoAdjust="0"/>
  </p:normalViewPr>
  <p:slideViewPr>
    <p:cSldViewPr snapToGrid="0">
      <p:cViewPr varScale="1">
        <p:scale>
          <a:sx n="110" d="100"/>
          <a:sy n="110" d="100"/>
        </p:scale>
        <p:origin x="440" y="17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1/5/21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EC604B9-52E9-4810-8359-47206518D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91332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1887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340864"/>
            <a:ext cx="11029615" cy="36344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70E6237-3456-439F-802D-3BA93FC7E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D82B9-B8EE-4375-B6FF-88FA6ABB15D9}" type="datetime1">
              <a:rPr lang="en-US" smtClean="0"/>
              <a:t>1/5/21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356D3B5-6063-4A89-B88F-9D3043916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086F49B-7E34-4EC8-BA5F-B1121FD0DC3E}"/>
              </a:ext>
            </a:extLst>
          </p:cNvPr>
          <p:cNvSpPr/>
          <p:nvPr userDrawn="1"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0443B49-F1D7-4F04-89DF-4B75A651B058}"/>
              </a:ext>
            </a:extLst>
          </p:cNvPr>
          <p:cNvSpPr/>
          <p:nvPr userDrawn="1"/>
        </p:nvSpPr>
        <p:spPr>
          <a:xfrm>
            <a:off x="4248218" y="453643"/>
            <a:ext cx="3250184" cy="98554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6511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2393950"/>
            <a:ext cx="11029615" cy="214746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1582016-5696-4A93-887F-BBB3B9002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497495-0637-405E-AE64-5CC7506D51F5}" type="datetime1">
              <a:rPr lang="en-US" smtClean="0"/>
              <a:t>1/5/21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57CFCD5-1192-4E18-8A8F-29E153B4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39A109E-5018-4794-92B3-FD5E5BCD95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9386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194767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6039" y="2228003"/>
            <a:ext cx="5194769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FD690-9426-415D-8B65-26881E07B2D4}" type="datetime1">
              <a:rPr lang="en-US" smtClean="0"/>
              <a:t>1/5/21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5993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1" y="2250891"/>
            <a:ext cx="5194769" cy="557784"/>
          </a:xfrm>
        </p:spPr>
        <p:txBody>
          <a:bodyPr anchor="ctr">
            <a:noAutofit/>
          </a:bodyPr>
          <a:lstStyle>
            <a:lvl1pPr marL="0" indent="0"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194766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6039" y="2250892"/>
            <a:ext cx="5194770" cy="553373"/>
          </a:xfrm>
        </p:spPr>
        <p:txBody>
          <a:bodyPr anchor="ctr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6037" y="2926052"/>
            <a:ext cx="5194771" cy="2934999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4989A-474C-40DE-95B9-011C28B71673}" type="datetime1">
              <a:rPr lang="en-US" smtClean="0"/>
              <a:t>1/5/21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174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4ED54-5B5E-4A04-93D3-5772E3CE3818}" type="datetime1">
              <a:rPr lang="en-US" smtClean="0"/>
              <a:t>1/5/21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143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E50D6-574B-40AF-946F-D52A04ADE379}" type="datetime1">
              <a:rPr lang="en-US" smtClean="0"/>
              <a:t>1/5/21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817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601200"/>
            <a:ext cx="3682723" cy="5815475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857" y="933450"/>
            <a:ext cx="3031852" cy="1722419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0928" y="1179829"/>
            <a:ext cx="6650991" cy="4658216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7857" y="2836654"/>
            <a:ext cx="3031852" cy="3001392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rgbClr val="FFFFFF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0B919CC2-2A65-446F-B538-9E62490354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56916"/>
            <a:ext cx="2844799" cy="365125"/>
          </a:xfrm>
        </p:spPr>
        <p:txBody>
          <a:bodyPr/>
          <a:lstStyle/>
          <a:p>
            <a:fld id="{D82884F1-FFEA-405F-9602-3DCA865EDA4E}" type="datetime1">
              <a:rPr lang="en-US" smtClean="0"/>
              <a:t>1/5/21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B72412AE-119E-4982-8B24-63365EFCA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81192" y="6452590"/>
            <a:ext cx="691721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FC4BB19-6AD1-45CF-9F99-00B109890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58300" y="6456916"/>
            <a:ext cx="1052510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855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641350"/>
            <a:ext cx="11290859" cy="3651249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998148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18DB4A-8810-4A10-AD5C-D5E2C667F5B3}" type="datetime1">
              <a:rPr lang="en-US" smtClean="0"/>
              <a:t>1/5/21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146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D4963-E985-44C4-B8C4-FDD613B7C2F8}" type="datetime1">
              <a:rPr lang="en-US" smtClean="0"/>
              <a:t>1/5/21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3977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058151" y="599725"/>
            <a:ext cx="3687316" cy="5816950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204200" y="863600"/>
            <a:ext cx="3124200" cy="4807326"/>
          </a:xfrm>
        </p:spPr>
        <p:txBody>
          <a:bodyPr vert="eaVert" anchor="ctr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863600"/>
            <a:ext cx="7161625" cy="4807326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423B97-A5D4-47B9-8861-73B3707A04CF}"/>
              </a:ext>
            </a:extLst>
          </p:cNvPr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AEC0421-37B4-4481-A10D-69FDF5EC7909}"/>
              </a:ext>
            </a:extLst>
          </p:cNvPr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F7265B5-9F97-4F1E-99E9-74F7B7E62337}"/>
              </a:ext>
            </a:extLst>
          </p:cNvPr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5C74A470-3BD3-4F33-80E5-67E6E87FC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91B17-9318-49DB-B28B-6E5994AE9581}" type="datetime1">
              <a:rPr lang="en-US" smtClean="0"/>
              <a:t>1/5/21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9A3A30BA-DB50-4D7D-BCDE-17D20FB35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6FF9E58-C0B2-436B-A21C-DB45A00D6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3680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D291B17-9318-49DB-B28B-6E5994AE9581}" type="datetime1">
              <a:rPr lang="en-US" smtClean="0"/>
              <a:t>1/5/21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7627480" y="457200"/>
            <a:ext cx="4117986" cy="9144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86F1D8-0F34-40FA-9C31-FA67623C8BDE}"/>
              </a:ext>
            </a:extLst>
          </p:cNvPr>
          <p:cNvSpPr txBox="1"/>
          <p:nvPr userDrawn="1"/>
        </p:nvSpPr>
        <p:spPr>
          <a:xfrm>
            <a:off x="9573858" y="115130"/>
            <a:ext cx="227558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600" b="1" cap="all" baseline="0" dirty="0">
                <a:solidFill>
                  <a:schemeClr val="accent1"/>
                </a:solidFill>
                <a:latin typeface="+mj-lt"/>
              </a:rPr>
              <a:t>Radical</a:t>
            </a:r>
            <a:r>
              <a:rPr lang="en-US" sz="1600" cap="all" baseline="0" dirty="0">
                <a:solidFill>
                  <a:schemeClr val="accent1"/>
                </a:solidFill>
                <a:latin typeface="+mj-lt"/>
              </a:rPr>
              <a:t> action</a:t>
            </a:r>
            <a:endParaRPr lang="en-GB" sz="1600" cap="all" baseline="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78907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E08D4B6A-8113-4DFB-B82E-B60CAC8E0A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822E561-F97C-4CBB-A9A6-A6BF6317BC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FC5398-C628-478A-822A-BE6CBC5155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09235" y="863695"/>
            <a:ext cx="3511233" cy="3779995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judges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730D41-D3A4-4CFC-91DC-62E6A5AE50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09236" y="4739780"/>
            <a:ext cx="3511233" cy="1147054"/>
          </a:xfrm>
        </p:spPr>
        <p:txBody>
          <a:bodyPr anchor="t">
            <a:normAutofit/>
          </a:bodyPr>
          <a:lstStyle/>
          <a:p>
            <a:r>
              <a:rPr lang="en-US" sz="2000" b="1" dirty="0">
                <a:latin typeface="+mj-lt"/>
              </a:rPr>
              <a:t>Radical</a:t>
            </a:r>
            <a:r>
              <a:rPr lang="en-US" sz="2000" dirty="0">
                <a:latin typeface="+mj-lt"/>
              </a:rPr>
              <a:t> action</a:t>
            </a:r>
            <a:br>
              <a:rPr lang="en-US" sz="2000" dirty="0"/>
            </a:br>
            <a:r>
              <a:rPr lang="en-US" dirty="0"/>
              <a:t>Perth EOYS 2020</a:t>
            </a:r>
          </a:p>
          <a:p>
            <a:endParaRPr lang="en-US" sz="2000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01B0E58-A5C8-4CDA-A2E0-35DF94E598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09235" y="457200"/>
            <a:ext cx="3511233" cy="9143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674873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E83CD83F-0A39-4B04-830A-DFC66014AC1E}"/>
              </a:ext>
            </a:extLst>
          </p:cNvPr>
          <p:cNvSpPr txBox="1">
            <a:spLocks/>
          </p:cNvSpPr>
          <p:nvPr/>
        </p:nvSpPr>
        <p:spPr>
          <a:xfrm>
            <a:off x="7583712" y="2340864"/>
            <a:ext cx="4100285" cy="2299290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306000" indent="-30600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7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30000" indent="-30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00000" indent="-270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3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4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602000" indent="-234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Char char=""/>
              <a:defRPr sz="11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9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5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Char char="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buFont typeface="Wingdings 2" panose="05020102010507070707" pitchFamily="18" charset="2"/>
              <a:buAutoNum type="arabicPeriod"/>
            </a:pPr>
            <a:r>
              <a:rPr lang="en-GB" sz="2800" dirty="0"/>
              <a:t>Choose God</a:t>
            </a:r>
          </a:p>
          <a:p>
            <a:pPr marL="514350" indent="-514350">
              <a:buFont typeface="Wingdings 2" panose="05020102010507070707" pitchFamily="18" charset="2"/>
              <a:buAutoNum type="arabicPeriod"/>
            </a:pPr>
            <a:r>
              <a:rPr lang="en-GB" sz="2800" dirty="0"/>
              <a:t>Stand up &amp; be counted</a:t>
            </a:r>
          </a:p>
          <a:p>
            <a:pPr marL="514350" indent="-514350">
              <a:buFont typeface="Wingdings 2" panose="05020102010507070707" pitchFamily="18" charset="2"/>
              <a:buAutoNum type="arabicPeriod"/>
            </a:pPr>
            <a:r>
              <a:rPr lang="en-GB" sz="2800" dirty="0"/>
              <a:t>Be ambitious - take your inheritance</a:t>
            </a:r>
          </a:p>
        </p:txBody>
      </p:sp>
      <p:pic>
        <p:nvPicPr>
          <p:cNvPr id="1030" name="Picture 6" descr="When did the Narrow Way get Broad? | by Joel Stockstill | Medium">
            <a:extLst>
              <a:ext uri="{FF2B5EF4-FFF2-40B4-BE49-F238E27FC236}">
                <a16:creationId xmlns:a16="http://schemas.microsoft.com/office/drawing/2014/main" id="{A91203DF-0690-4BA8-BB8F-0925DCBC2D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73"/>
          <a:stretch/>
        </p:blipFill>
        <p:spPr bwMode="auto">
          <a:xfrm>
            <a:off x="679937" y="-54116"/>
            <a:ext cx="5970211" cy="765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6702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Picture 8" descr="The Book of Judges The Consequences of Disobedience; The Graciousness of  the Lord February 21, 2016 Through the Bible in One Year Xavier Reyna,  Director. - ppt download">
            <a:extLst>
              <a:ext uri="{FF2B5EF4-FFF2-40B4-BE49-F238E27FC236}">
                <a16:creationId xmlns:a16="http://schemas.microsoft.com/office/drawing/2014/main" id="{2CF859A6-9D0A-4982-BA3C-CB20340A3E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90"/>
          <a:stretch/>
        </p:blipFill>
        <p:spPr bwMode="auto">
          <a:xfrm>
            <a:off x="37591" y="-6730171"/>
            <a:ext cx="11304205" cy="652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5" name="TextBox 194">
            <a:extLst>
              <a:ext uri="{FF2B5EF4-FFF2-40B4-BE49-F238E27FC236}">
                <a16:creationId xmlns:a16="http://schemas.microsoft.com/office/drawing/2014/main" id="{2BD778E6-D334-4389-B4C0-6C793B6E1E82}"/>
              </a:ext>
            </a:extLst>
          </p:cNvPr>
          <p:cNvSpPr txBox="1"/>
          <p:nvPr/>
        </p:nvSpPr>
        <p:spPr>
          <a:xfrm>
            <a:off x="851330" y="5122984"/>
            <a:ext cx="684531" cy="23573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sz="2000" b="1" dirty="0"/>
              <a:t>1350</a:t>
            </a:r>
            <a:endParaRPr lang="en-US" b="1" dirty="0"/>
          </a:p>
        </p:txBody>
      </p:sp>
      <p:sp>
        <p:nvSpPr>
          <p:cNvPr id="2" name="Rectangle: Rounded Corners 1" title="Year Bar">
            <a:extLst>
              <a:ext uri="{FF2B5EF4-FFF2-40B4-BE49-F238E27FC236}">
                <a16:creationId xmlns:a16="http://schemas.microsoft.com/office/drawing/2014/main" id="{64E02AE9-6B6C-4B9C-ABBB-1E374B6CA82E}"/>
              </a:ext>
            </a:extLst>
          </p:cNvPr>
          <p:cNvSpPr/>
          <p:nvPr/>
        </p:nvSpPr>
        <p:spPr>
          <a:xfrm>
            <a:off x="1192585" y="5668016"/>
            <a:ext cx="6154142" cy="8424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5" name="Oval 174">
            <a:extLst>
              <a:ext uri="{FF2B5EF4-FFF2-40B4-BE49-F238E27FC236}">
                <a16:creationId xmlns:a16="http://schemas.microsoft.com/office/drawing/2014/main" id="{46B7F3B1-E639-4E45-8C09-EEE9623F5744}"/>
              </a:ext>
            </a:extLst>
          </p:cNvPr>
          <p:cNvSpPr/>
          <p:nvPr/>
        </p:nvSpPr>
        <p:spPr>
          <a:xfrm>
            <a:off x="10767622" y="5083440"/>
            <a:ext cx="256014" cy="256014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1" name="Rectangle: Rounded Corners 190" title="Year Bar">
            <a:extLst>
              <a:ext uri="{FF2B5EF4-FFF2-40B4-BE49-F238E27FC236}">
                <a16:creationId xmlns:a16="http://schemas.microsoft.com/office/drawing/2014/main" id="{45AC82F1-31F7-4BDE-BF7C-2E9A090107E7}"/>
              </a:ext>
            </a:extLst>
          </p:cNvPr>
          <p:cNvSpPr/>
          <p:nvPr/>
        </p:nvSpPr>
        <p:spPr>
          <a:xfrm>
            <a:off x="2574101" y="6200911"/>
            <a:ext cx="1393287" cy="84276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CDC145C-713F-4DF9-B062-29B706C14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AU" dirty="0"/>
              <a:t>Characters of Judges</a:t>
            </a:r>
            <a:br>
              <a:rPr lang="en-AU" dirty="0"/>
            </a:br>
            <a:endParaRPr lang="en-GB" dirty="0"/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455BC7D1-E654-4F55-90B9-46B24C46B211}"/>
              </a:ext>
            </a:extLst>
          </p:cNvPr>
          <p:cNvSpPr txBox="1"/>
          <p:nvPr/>
        </p:nvSpPr>
        <p:spPr>
          <a:xfrm>
            <a:off x="3100016" y="5122984"/>
            <a:ext cx="684531" cy="23573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sz="2000" b="1" dirty="0"/>
              <a:t>1250</a:t>
            </a:r>
            <a:endParaRPr lang="en-US" b="1" dirty="0"/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84EFCD42-04BC-458C-B2EE-5DE567AFE1EB}"/>
              </a:ext>
            </a:extLst>
          </p:cNvPr>
          <p:cNvSpPr txBox="1"/>
          <p:nvPr/>
        </p:nvSpPr>
        <p:spPr>
          <a:xfrm>
            <a:off x="1927092" y="5122984"/>
            <a:ext cx="684531" cy="23573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sz="2000" b="1" dirty="0"/>
              <a:t>1300</a:t>
            </a:r>
            <a:endParaRPr lang="en-US" b="1" dirty="0"/>
          </a:p>
        </p:txBody>
      </p:sp>
      <p:cxnSp>
        <p:nvCxnSpPr>
          <p:cNvPr id="154" name="Straight Connector 153" title="callout lines">
            <a:extLst>
              <a:ext uri="{FF2B5EF4-FFF2-40B4-BE49-F238E27FC236}">
                <a16:creationId xmlns:a16="http://schemas.microsoft.com/office/drawing/2014/main" id="{BDE716C9-4F7D-4C14-9DD7-E104B8688070}"/>
              </a:ext>
            </a:extLst>
          </p:cNvPr>
          <p:cNvCxnSpPr>
            <a:cxnSpLocks/>
          </p:cNvCxnSpPr>
          <p:nvPr/>
        </p:nvCxnSpPr>
        <p:spPr>
          <a:xfrm>
            <a:off x="3442282" y="1873214"/>
            <a:ext cx="0" cy="3063132"/>
          </a:xfrm>
          <a:prstGeom prst="line">
            <a:avLst/>
          </a:prstGeom>
          <a:ln cmpd="sng">
            <a:solidFill>
              <a:schemeClr val="tx1">
                <a:lumMod val="75000"/>
                <a:lumOff val="25000"/>
              </a:schemeClr>
            </a:solidFill>
            <a:prstDash val="sysDash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 descr="Time line">
            <a:extLst>
              <a:ext uri="{FF2B5EF4-FFF2-40B4-BE49-F238E27FC236}">
                <a16:creationId xmlns:a16="http://schemas.microsoft.com/office/drawing/2014/main" id="{0ECD7D0F-80D1-4D75-A17F-3E2E46570DE4}"/>
              </a:ext>
            </a:extLst>
          </p:cNvPr>
          <p:cNvCxnSpPr>
            <a:cxnSpLocks/>
          </p:cNvCxnSpPr>
          <p:nvPr/>
        </p:nvCxnSpPr>
        <p:spPr>
          <a:xfrm flipH="1">
            <a:off x="1211157" y="4770307"/>
            <a:ext cx="8980799" cy="0"/>
          </a:xfrm>
          <a:prstGeom prst="line">
            <a:avLst/>
          </a:prstGeom>
          <a:ln w="15875" cmpd="sng">
            <a:solidFill>
              <a:schemeClr val="tx1">
                <a:lumMod val="75000"/>
                <a:lumOff val="25000"/>
              </a:schemeClr>
            </a:solidFill>
            <a:prstDash val="solid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 title="callout lines">
            <a:extLst>
              <a:ext uri="{FF2B5EF4-FFF2-40B4-BE49-F238E27FC236}">
                <a16:creationId xmlns:a16="http://schemas.microsoft.com/office/drawing/2014/main" id="{588C3D2D-493A-49AA-8A30-3264661238E5}"/>
              </a:ext>
            </a:extLst>
          </p:cNvPr>
          <p:cNvCxnSpPr>
            <a:cxnSpLocks/>
          </p:cNvCxnSpPr>
          <p:nvPr/>
        </p:nvCxnSpPr>
        <p:spPr>
          <a:xfrm>
            <a:off x="4566232" y="1873214"/>
            <a:ext cx="0" cy="3063132"/>
          </a:xfrm>
          <a:prstGeom prst="line">
            <a:avLst/>
          </a:prstGeom>
          <a:ln cmpd="sng">
            <a:solidFill>
              <a:schemeClr val="tx1">
                <a:lumMod val="75000"/>
                <a:lumOff val="25000"/>
              </a:schemeClr>
            </a:solidFill>
            <a:prstDash val="sysDash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 title="callout lines">
            <a:extLst>
              <a:ext uri="{FF2B5EF4-FFF2-40B4-BE49-F238E27FC236}">
                <a16:creationId xmlns:a16="http://schemas.microsoft.com/office/drawing/2014/main" id="{FB3A2C63-8513-49C1-94EF-3C22DFB4DF22}"/>
              </a:ext>
            </a:extLst>
          </p:cNvPr>
          <p:cNvCxnSpPr>
            <a:cxnSpLocks/>
          </p:cNvCxnSpPr>
          <p:nvPr/>
        </p:nvCxnSpPr>
        <p:spPr>
          <a:xfrm>
            <a:off x="2302024" y="1873214"/>
            <a:ext cx="0" cy="3063132"/>
          </a:xfrm>
          <a:prstGeom prst="line">
            <a:avLst/>
          </a:prstGeom>
          <a:ln cmpd="sng">
            <a:solidFill>
              <a:schemeClr val="tx1">
                <a:lumMod val="75000"/>
                <a:lumOff val="25000"/>
              </a:schemeClr>
            </a:solidFill>
            <a:prstDash val="sysDash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 title="callout lines">
            <a:extLst>
              <a:ext uri="{FF2B5EF4-FFF2-40B4-BE49-F238E27FC236}">
                <a16:creationId xmlns:a16="http://schemas.microsoft.com/office/drawing/2014/main" id="{31586BA8-FBC4-463F-B2A5-BDA14DF4C321}"/>
              </a:ext>
            </a:extLst>
          </p:cNvPr>
          <p:cNvCxnSpPr>
            <a:cxnSpLocks/>
          </p:cNvCxnSpPr>
          <p:nvPr/>
        </p:nvCxnSpPr>
        <p:spPr>
          <a:xfrm>
            <a:off x="5689693" y="1873214"/>
            <a:ext cx="0" cy="3063132"/>
          </a:xfrm>
          <a:prstGeom prst="line">
            <a:avLst/>
          </a:prstGeom>
          <a:ln cmpd="sng">
            <a:solidFill>
              <a:schemeClr val="tx1">
                <a:lumMod val="75000"/>
                <a:lumOff val="25000"/>
              </a:schemeClr>
            </a:solidFill>
            <a:prstDash val="sysDash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 title="callout lines">
            <a:extLst>
              <a:ext uri="{FF2B5EF4-FFF2-40B4-BE49-F238E27FC236}">
                <a16:creationId xmlns:a16="http://schemas.microsoft.com/office/drawing/2014/main" id="{B0EB7AA2-3CF8-4861-B252-EA235E77CC24}"/>
              </a:ext>
            </a:extLst>
          </p:cNvPr>
          <p:cNvCxnSpPr>
            <a:cxnSpLocks/>
          </p:cNvCxnSpPr>
          <p:nvPr/>
        </p:nvCxnSpPr>
        <p:spPr>
          <a:xfrm>
            <a:off x="7923306" y="1873214"/>
            <a:ext cx="0" cy="3063132"/>
          </a:xfrm>
          <a:prstGeom prst="line">
            <a:avLst/>
          </a:prstGeom>
          <a:ln cmpd="sng">
            <a:solidFill>
              <a:schemeClr val="tx1">
                <a:lumMod val="75000"/>
                <a:lumOff val="25000"/>
              </a:schemeClr>
            </a:solidFill>
            <a:prstDash val="sysDash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 title="callout lines">
            <a:extLst>
              <a:ext uri="{FF2B5EF4-FFF2-40B4-BE49-F238E27FC236}">
                <a16:creationId xmlns:a16="http://schemas.microsoft.com/office/drawing/2014/main" id="{1365F7B8-8F6A-4B3D-9DB5-01766E54AA11}"/>
              </a:ext>
            </a:extLst>
          </p:cNvPr>
          <p:cNvCxnSpPr>
            <a:cxnSpLocks/>
          </p:cNvCxnSpPr>
          <p:nvPr/>
        </p:nvCxnSpPr>
        <p:spPr>
          <a:xfrm>
            <a:off x="6823168" y="1873214"/>
            <a:ext cx="0" cy="3063132"/>
          </a:xfrm>
          <a:prstGeom prst="line">
            <a:avLst/>
          </a:prstGeom>
          <a:ln cmpd="sng">
            <a:solidFill>
              <a:schemeClr val="tx1">
                <a:lumMod val="75000"/>
                <a:lumOff val="25000"/>
              </a:schemeClr>
            </a:solidFill>
            <a:prstDash val="sysDash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 title="callout lines">
            <a:extLst>
              <a:ext uri="{FF2B5EF4-FFF2-40B4-BE49-F238E27FC236}">
                <a16:creationId xmlns:a16="http://schemas.microsoft.com/office/drawing/2014/main" id="{6BA2FCA0-3740-4E41-8608-2B49C47AF4A2}"/>
              </a:ext>
            </a:extLst>
          </p:cNvPr>
          <p:cNvCxnSpPr>
            <a:cxnSpLocks/>
          </p:cNvCxnSpPr>
          <p:nvPr/>
        </p:nvCxnSpPr>
        <p:spPr>
          <a:xfrm>
            <a:off x="9072768" y="1873214"/>
            <a:ext cx="0" cy="3063132"/>
          </a:xfrm>
          <a:prstGeom prst="line">
            <a:avLst/>
          </a:prstGeom>
          <a:ln cmpd="sng">
            <a:solidFill>
              <a:schemeClr val="tx1">
                <a:lumMod val="75000"/>
                <a:lumOff val="25000"/>
              </a:schemeClr>
            </a:solidFill>
            <a:prstDash val="sysDash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 title="callout lines">
            <a:extLst>
              <a:ext uri="{FF2B5EF4-FFF2-40B4-BE49-F238E27FC236}">
                <a16:creationId xmlns:a16="http://schemas.microsoft.com/office/drawing/2014/main" id="{A13E7807-C3C7-4BB3-A404-47722C0B9210}"/>
              </a:ext>
            </a:extLst>
          </p:cNvPr>
          <p:cNvCxnSpPr>
            <a:cxnSpLocks/>
          </p:cNvCxnSpPr>
          <p:nvPr/>
        </p:nvCxnSpPr>
        <p:spPr>
          <a:xfrm>
            <a:off x="10191956" y="1873214"/>
            <a:ext cx="0" cy="3063132"/>
          </a:xfrm>
          <a:prstGeom prst="line">
            <a:avLst/>
          </a:prstGeom>
          <a:ln cmpd="sng">
            <a:solidFill>
              <a:schemeClr val="tx1">
                <a:lumMod val="75000"/>
                <a:lumOff val="25000"/>
              </a:schemeClr>
            </a:solidFill>
            <a:prstDash val="sysDash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Connector 168" title="callout lines">
            <a:extLst>
              <a:ext uri="{FF2B5EF4-FFF2-40B4-BE49-F238E27FC236}">
                <a16:creationId xmlns:a16="http://schemas.microsoft.com/office/drawing/2014/main" id="{B9EDB136-1F22-4B37-8308-4A97D2A4C9D4}"/>
              </a:ext>
            </a:extLst>
          </p:cNvPr>
          <p:cNvCxnSpPr>
            <a:cxnSpLocks/>
          </p:cNvCxnSpPr>
          <p:nvPr/>
        </p:nvCxnSpPr>
        <p:spPr>
          <a:xfrm>
            <a:off x="1192585" y="1873214"/>
            <a:ext cx="0" cy="3063132"/>
          </a:xfrm>
          <a:prstGeom prst="line">
            <a:avLst/>
          </a:prstGeom>
          <a:ln cmpd="sng">
            <a:solidFill>
              <a:schemeClr val="tx1">
                <a:lumMod val="75000"/>
                <a:lumOff val="25000"/>
              </a:schemeClr>
            </a:solidFill>
            <a:prstDash val="sysDash"/>
            <a:headEnd type="none" w="sm" len="sm"/>
            <a:tailEnd type="non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6" name="TextBox 175">
            <a:extLst>
              <a:ext uri="{FF2B5EF4-FFF2-40B4-BE49-F238E27FC236}">
                <a16:creationId xmlns:a16="http://schemas.microsoft.com/office/drawing/2014/main" id="{63785A62-F762-4470-85C8-54EDB4222E5E}"/>
              </a:ext>
            </a:extLst>
          </p:cNvPr>
          <p:cNvSpPr txBox="1"/>
          <p:nvPr/>
        </p:nvSpPr>
        <p:spPr>
          <a:xfrm>
            <a:off x="4270703" y="5122984"/>
            <a:ext cx="684531" cy="23573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sz="2000" b="1" dirty="0"/>
              <a:t>1200</a:t>
            </a:r>
            <a:endParaRPr lang="en-US" b="1" dirty="0"/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37D4D147-72A4-4E34-9B1A-86A2126B8CC3}"/>
              </a:ext>
            </a:extLst>
          </p:cNvPr>
          <p:cNvSpPr txBox="1"/>
          <p:nvPr/>
        </p:nvSpPr>
        <p:spPr>
          <a:xfrm>
            <a:off x="5338655" y="5122984"/>
            <a:ext cx="684531" cy="23573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sz="2000" b="1" dirty="0"/>
              <a:t>1150</a:t>
            </a:r>
            <a:endParaRPr lang="en-US" b="1" dirty="0"/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F2BF1F55-A05B-431F-A687-DF4D0DA9BF5D}"/>
              </a:ext>
            </a:extLst>
          </p:cNvPr>
          <p:cNvSpPr txBox="1"/>
          <p:nvPr/>
        </p:nvSpPr>
        <p:spPr>
          <a:xfrm>
            <a:off x="6503358" y="5122984"/>
            <a:ext cx="684531" cy="23573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sz="2000" b="1" dirty="0"/>
              <a:t>1100</a:t>
            </a:r>
            <a:endParaRPr lang="en-US" b="1" dirty="0"/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05F47483-8C1A-4A7A-8966-26C4890CE827}"/>
              </a:ext>
            </a:extLst>
          </p:cNvPr>
          <p:cNvSpPr txBox="1"/>
          <p:nvPr/>
        </p:nvSpPr>
        <p:spPr>
          <a:xfrm>
            <a:off x="7620175" y="5122984"/>
            <a:ext cx="684531" cy="23573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sz="2000" b="1" dirty="0"/>
              <a:t>1050</a:t>
            </a:r>
            <a:endParaRPr lang="en-US" b="1" dirty="0"/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979C5DFF-9341-486A-AFAA-23AF7D55D26C}"/>
              </a:ext>
            </a:extLst>
          </p:cNvPr>
          <p:cNvSpPr txBox="1"/>
          <p:nvPr/>
        </p:nvSpPr>
        <p:spPr>
          <a:xfrm>
            <a:off x="8785267" y="5122984"/>
            <a:ext cx="684531" cy="23573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sz="2000" b="1" dirty="0"/>
              <a:t>1000</a:t>
            </a:r>
            <a:endParaRPr lang="en-US" b="1" dirty="0"/>
          </a:p>
        </p:txBody>
      </p:sp>
      <p:sp>
        <p:nvSpPr>
          <p:cNvPr id="182" name="TextBox 181">
            <a:extLst>
              <a:ext uri="{FF2B5EF4-FFF2-40B4-BE49-F238E27FC236}">
                <a16:creationId xmlns:a16="http://schemas.microsoft.com/office/drawing/2014/main" id="{BD230998-B08B-4DB8-A70B-230ACAD51AF2}"/>
              </a:ext>
            </a:extLst>
          </p:cNvPr>
          <p:cNvSpPr txBox="1"/>
          <p:nvPr/>
        </p:nvSpPr>
        <p:spPr>
          <a:xfrm>
            <a:off x="9850870" y="5122984"/>
            <a:ext cx="684531" cy="23573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sz="2000" b="1" dirty="0"/>
              <a:t>950</a:t>
            </a:r>
            <a:endParaRPr lang="en-US" b="1" dirty="0"/>
          </a:p>
        </p:txBody>
      </p:sp>
      <p:sp>
        <p:nvSpPr>
          <p:cNvPr id="184" name="Rectangle: Rounded Corners 183" title="Year Bar">
            <a:extLst>
              <a:ext uri="{FF2B5EF4-FFF2-40B4-BE49-F238E27FC236}">
                <a16:creationId xmlns:a16="http://schemas.microsoft.com/office/drawing/2014/main" id="{7EE875A1-4D87-48DA-A8B7-B3E960374BAC}"/>
              </a:ext>
            </a:extLst>
          </p:cNvPr>
          <p:cNvSpPr/>
          <p:nvPr/>
        </p:nvSpPr>
        <p:spPr>
          <a:xfrm>
            <a:off x="6135904" y="6096813"/>
            <a:ext cx="3907214" cy="84248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2" name="Rectangle: Rounded Corners 191" title="Year Bar">
            <a:extLst>
              <a:ext uri="{FF2B5EF4-FFF2-40B4-BE49-F238E27FC236}">
                <a16:creationId xmlns:a16="http://schemas.microsoft.com/office/drawing/2014/main" id="{94B50192-60BC-4603-90A5-034D14B92BB3}"/>
              </a:ext>
            </a:extLst>
          </p:cNvPr>
          <p:cNvSpPr/>
          <p:nvPr/>
        </p:nvSpPr>
        <p:spPr>
          <a:xfrm>
            <a:off x="7150894" y="5969832"/>
            <a:ext cx="1958664" cy="352851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8" name="TextBox 187">
            <a:extLst>
              <a:ext uri="{FF2B5EF4-FFF2-40B4-BE49-F238E27FC236}">
                <a16:creationId xmlns:a16="http://schemas.microsoft.com/office/drawing/2014/main" id="{B7154BE3-D831-463D-81A1-54FA4B715031}"/>
              </a:ext>
            </a:extLst>
          </p:cNvPr>
          <p:cNvSpPr txBox="1"/>
          <p:nvPr/>
        </p:nvSpPr>
        <p:spPr>
          <a:xfrm>
            <a:off x="7299434" y="5980343"/>
            <a:ext cx="1661658" cy="35285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1 &amp; 2 Samuel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193" name="Rectangle: Rounded Corners 192" title="Year Bar">
            <a:extLst>
              <a:ext uri="{FF2B5EF4-FFF2-40B4-BE49-F238E27FC236}">
                <a16:creationId xmlns:a16="http://schemas.microsoft.com/office/drawing/2014/main" id="{5EEB540B-0F1D-4891-B338-EFF45CB8814D}"/>
              </a:ext>
            </a:extLst>
          </p:cNvPr>
          <p:cNvSpPr/>
          <p:nvPr/>
        </p:nvSpPr>
        <p:spPr>
          <a:xfrm>
            <a:off x="3496556" y="5544019"/>
            <a:ext cx="1214481" cy="35285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5B743F74-3B2B-43F6-B8E7-C7A29B7DB8CD}"/>
              </a:ext>
            </a:extLst>
          </p:cNvPr>
          <p:cNvSpPr txBox="1"/>
          <p:nvPr/>
        </p:nvSpPr>
        <p:spPr>
          <a:xfrm>
            <a:off x="3597867" y="5538672"/>
            <a:ext cx="968365" cy="3635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sz="2000" b="1" dirty="0"/>
              <a:t>Judges</a:t>
            </a:r>
            <a:endParaRPr lang="en-US" b="1" dirty="0"/>
          </a:p>
        </p:txBody>
      </p:sp>
      <p:sp>
        <p:nvSpPr>
          <p:cNvPr id="208" name="Rectangle: Rounded Corners 207" title="Year Bar">
            <a:extLst>
              <a:ext uri="{FF2B5EF4-FFF2-40B4-BE49-F238E27FC236}">
                <a16:creationId xmlns:a16="http://schemas.microsoft.com/office/drawing/2014/main" id="{7D624938-F28E-47F8-8DDC-10785D41E196}"/>
              </a:ext>
            </a:extLst>
          </p:cNvPr>
          <p:cNvSpPr/>
          <p:nvPr/>
        </p:nvSpPr>
        <p:spPr>
          <a:xfrm>
            <a:off x="2863205" y="6076595"/>
            <a:ext cx="833052" cy="352851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1FCD5953-0323-4105-9B8E-60781A857354}"/>
              </a:ext>
            </a:extLst>
          </p:cNvPr>
          <p:cNvSpPr txBox="1"/>
          <p:nvPr/>
        </p:nvSpPr>
        <p:spPr>
          <a:xfrm>
            <a:off x="2964059" y="6081662"/>
            <a:ext cx="660419" cy="34778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US" sz="2000" b="1" dirty="0"/>
              <a:t>Ruth</a:t>
            </a:r>
            <a:endParaRPr lang="en-US" b="1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78C892D-300A-461A-92E2-A765F7DC8AA1}"/>
              </a:ext>
            </a:extLst>
          </p:cNvPr>
          <p:cNvGrpSpPr/>
          <p:nvPr/>
        </p:nvGrpSpPr>
        <p:grpSpPr>
          <a:xfrm>
            <a:off x="1169124" y="1973898"/>
            <a:ext cx="1095855" cy="363543"/>
            <a:chOff x="1158614" y="547886"/>
            <a:chExt cx="1214481" cy="363543"/>
          </a:xfrm>
        </p:grpSpPr>
        <p:sp>
          <p:nvSpPr>
            <p:cNvPr id="210" name="Rectangle: Rounded Corners 209" title="Year Bar">
              <a:extLst>
                <a:ext uri="{FF2B5EF4-FFF2-40B4-BE49-F238E27FC236}">
                  <a16:creationId xmlns:a16="http://schemas.microsoft.com/office/drawing/2014/main" id="{D06374A2-2690-4CBD-8CD4-CF1B335B8497}"/>
                </a:ext>
              </a:extLst>
            </p:cNvPr>
            <p:cNvSpPr/>
            <p:nvPr/>
          </p:nvSpPr>
          <p:spPr>
            <a:xfrm>
              <a:off x="1158614" y="553233"/>
              <a:ext cx="1214481" cy="352851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id="{ACF5A5E3-796B-4C40-875C-EABD2EACAFE1}"/>
                </a:ext>
              </a:extLst>
            </p:cNvPr>
            <p:cNvSpPr txBox="1"/>
            <p:nvPr/>
          </p:nvSpPr>
          <p:spPr>
            <a:xfrm>
              <a:off x="1259925" y="547886"/>
              <a:ext cx="968365" cy="3635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2000" b="1" dirty="0"/>
                <a:t>Othniel</a:t>
              </a:r>
              <a:endParaRPr lang="en-US" b="1" dirty="0"/>
            </a:p>
          </p:txBody>
        </p:sp>
      </p:grpSp>
      <p:grpSp>
        <p:nvGrpSpPr>
          <p:cNvPr id="212" name="Group 211">
            <a:extLst>
              <a:ext uri="{FF2B5EF4-FFF2-40B4-BE49-F238E27FC236}">
                <a16:creationId xmlns:a16="http://schemas.microsoft.com/office/drawing/2014/main" id="{D8680A85-8310-4023-95A0-8133F60F2CDF}"/>
              </a:ext>
            </a:extLst>
          </p:cNvPr>
          <p:cNvGrpSpPr/>
          <p:nvPr/>
        </p:nvGrpSpPr>
        <p:grpSpPr>
          <a:xfrm>
            <a:off x="2302024" y="2378980"/>
            <a:ext cx="2191148" cy="363543"/>
            <a:chOff x="1158614" y="547886"/>
            <a:chExt cx="1214481" cy="363543"/>
          </a:xfrm>
        </p:grpSpPr>
        <p:sp>
          <p:nvSpPr>
            <p:cNvPr id="213" name="Rectangle: Rounded Corners 212" title="Year Bar">
              <a:extLst>
                <a:ext uri="{FF2B5EF4-FFF2-40B4-BE49-F238E27FC236}">
                  <a16:creationId xmlns:a16="http://schemas.microsoft.com/office/drawing/2014/main" id="{97319B34-D7AE-4F86-8334-A88E9BCAEBD7}"/>
                </a:ext>
              </a:extLst>
            </p:cNvPr>
            <p:cNvSpPr/>
            <p:nvPr/>
          </p:nvSpPr>
          <p:spPr>
            <a:xfrm>
              <a:off x="1158614" y="553233"/>
              <a:ext cx="1214481" cy="352851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14" name="TextBox 213">
              <a:extLst>
                <a:ext uri="{FF2B5EF4-FFF2-40B4-BE49-F238E27FC236}">
                  <a16:creationId xmlns:a16="http://schemas.microsoft.com/office/drawing/2014/main" id="{30CD9534-B499-4828-AB8C-4581DC8F5E86}"/>
                </a:ext>
              </a:extLst>
            </p:cNvPr>
            <p:cNvSpPr txBox="1"/>
            <p:nvPr/>
          </p:nvSpPr>
          <p:spPr>
            <a:xfrm>
              <a:off x="1259925" y="547886"/>
              <a:ext cx="968365" cy="3635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2000" b="1" dirty="0"/>
                <a:t>Ehud</a:t>
              </a:r>
              <a:endParaRPr lang="en-US" b="1" dirty="0"/>
            </a:p>
          </p:txBody>
        </p:sp>
      </p:grpSp>
      <p:grpSp>
        <p:nvGrpSpPr>
          <p:cNvPr id="215" name="Group 214">
            <a:extLst>
              <a:ext uri="{FF2B5EF4-FFF2-40B4-BE49-F238E27FC236}">
                <a16:creationId xmlns:a16="http://schemas.microsoft.com/office/drawing/2014/main" id="{4A861433-AE60-4944-9B38-65B414FDB333}"/>
              </a:ext>
            </a:extLst>
          </p:cNvPr>
          <p:cNvGrpSpPr/>
          <p:nvPr/>
        </p:nvGrpSpPr>
        <p:grpSpPr>
          <a:xfrm>
            <a:off x="4496857" y="1947100"/>
            <a:ext cx="1379597" cy="363543"/>
            <a:chOff x="1158614" y="547886"/>
            <a:chExt cx="764667" cy="363543"/>
          </a:xfrm>
        </p:grpSpPr>
        <p:sp>
          <p:nvSpPr>
            <p:cNvPr id="216" name="Rectangle: Rounded Corners 215" title="Year Bar">
              <a:extLst>
                <a:ext uri="{FF2B5EF4-FFF2-40B4-BE49-F238E27FC236}">
                  <a16:creationId xmlns:a16="http://schemas.microsoft.com/office/drawing/2014/main" id="{A245C24C-D50B-4E59-8E18-71D6C775239D}"/>
                </a:ext>
              </a:extLst>
            </p:cNvPr>
            <p:cNvSpPr/>
            <p:nvPr/>
          </p:nvSpPr>
          <p:spPr>
            <a:xfrm>
              <a:off x="1158614" y="553233"/>
              <a:ext cx="764667" cy="352851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1B79A8F6-BBB4-457C-B102-AA4AE1D82647}"/>
                </a:ext>
              </a:extLst>
            </p:cNvPr>
            <p:cNvSpPr txBox="1"/>
            <p:nvPr/>
          </p:nvSpPr>
          <p:spPr>
            <a:xfrm>
              <a:off x="1213321" y="547886"/>
              <a:ext cx="689229" cy="3635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2000" b="1" dirty="0"/>
                <a:t>Deborah</a:t>
              </a:r>
              <a:endParaRPr lang="en-US" b="1" dirty="0"/>
            </a:p>
          </p:txBody>
        </p:sp>
      </p:grpSp>
      <p:grpSp>
        <p:nvGrpSpPr>
          <p:cNvPr id="219" name="Group 218">
            <a:extLst>
              <a:ext uri="{FF2B5EF4-FFF2-40B4-BE49-F238E27FC236}">
                <a16:creationId xmlns:a16="http://schemas.microsoft.com/office/drawing/2014/main" id="{286157C4-53E1-42BF-B66B-6F3EE2290372}"/>
              </a:ext>
            </a:extLst>
          </p:cNvPr>
          <p:cNvGrpSpPr/>
          <p:nvPr/>
        </p:nvGrpSpPr>
        <p:grpSpPr>
          <a:xfrm>
            <a:off x="4517286" y="2391980"/>
            <a:ext cx="1379597" cy="363543"/>
            <a:chOff x="1158614" y="547886"/>
            <a:chExt cx="764667" cy="363543"/>
          </a:xfrm>
        </p:grpSpPr>
        <p:sp>
          <p:nvSpPr>
            <p:cNvPr id="220" name="Rectangle: Rounded Corners 219" title="Year Bar">
              <a:extLst>
                <a:ext uri="{FF2B5EF4-FFF2-40B4-BE49-F238E27FC236}">
                  <a16:creationId xmlns:a16="http://schemas.microsoft.com/office/drawing/2014/main" id="{BE2FAC07-A161-441F-851C-261BDDE06678}"/>
                </a:ext>
              </a:extLst>
            </p:cNvPr>
            <p:cNvSpPr/>
            <p:nvPr/>
          </p:nvSpPr>
          <p:spPr>
            <a:xfrm>
              <a:off x="1158614" y="553233"/>
              <a:ext cx="764667" cy="352851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id="{B74B904E-5801-48BD-B787-72E3FE121F72}"/>
                </a:ext>
              </a:extLst>
            </p:cNvPr>
            <p:cNvSpPr txBox="1"/>
            <p:nvPr/>
          </p:nvSpPr>
          <p:spPr>
            <a:xfrm>
              <a:off x="1213321" y="547886"/>
              <a:ext cx="689229" cy="3635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2000" b="1" dirty="0" err="1"/>
                <a:t>Shamgah</a:t>
              </a:r>
              <a:endParaRPr lang="en-US" b="1" dirty="0"/>
            </a:p>
          </p:txBody>
        </p:sp>
      </p:grpSp>
      <p:grpSp>
        <p:nvGrpSpPr>
          <p:cNvPr id="222" name="Group 221">
            <a:extLst>
              <a:ext uri="{FF2B5EF4-FFF2-40B4-BE49-F238E27FC236}">
                <a16:creationId xmlns:a16="http://schemas.microsoft.com/office/drawing/2014/main" id="{F1BEFC22-BCED-407B-98EF-661E1304DB36}"/>
              </a:ext>
            </a:extLst>
          </p:cNvPr>
          <p:cNvGrpSpPr/>
          <p:nvPr/>
        </p:nvGrpSpPr>
        <p:grpSpPr>
          <a:xfrm>
            <a:off x="4678969" y="2858157"/>
            <a:ext cx="1238084" cy="363543"/>
            <a:chOff x="1158614" y="547886"/>
            <a:chExt cx="764667" cy="363543"/>
          </a:xfrm>
        </p:grpSpPr>
        <p:sp>
          <p:nvSpPr>
            <p:cNvPr id="223" name="Rectangle: Rounded Corners 222" title="Year Bar">
              <a:extLst>
                <a:ext uri="{FF2B5EF4-FFF2-40B4-BE49-F238E27FC236}">
                  <a16:creationId xmlns:a16="http://schemas.microsoft.com/office/drawing/2014/main" id="{401BE869-BFAC-4D35-A4F5-764868FE1952}"/>
                </a:ext>
              </a:extLst>
            </p:cNvPr>
            <p:cNvSpPr/>
            <p:nvPr/>
          </p:nvSpPr>
          <p:spPr>
            <a:xfrm>
              <a:off x="1158614" y="553233"/>
              <a:ext cx="764667" cy="352851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24" name="TextBox 223">
              <a:extLst>
                <a:ext uri="{FF2B5EF4-FFF2-40B4-BE49-F238E27FC236}">
                  <a16:creationId xmlns:a16="http://schemas.microsoft.com/office/drawing/2014/main" id="{39AFE84D-482D-4FFA-AD6D-5AC38CC8950F}"/>
                </a:ext>
              </a:extLst>
            </p:cNvPr>
            <p:cNvSpPr txBox="1"/>
            <p:nvPr/>
          </p:nvSpPr>
          <p:spPr>
            <a:xfrm>
              <a:off x="1213321" y="547886"/>
              <a:ext cx="556132" cy="3635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2000" b="1" dirty="0"/>
                <a:t>Gideon</a:t>
              </a:r>
              <a:endParaRPr lang="en-US" b="1" dirty="0"/>
            </a:p>
          </p:txBody>
        </p:sp>
      </p:grpSp>
      <p:grpSp>
        <p:nvGrpSpPr>
          <p:cNvPr id="231" name="Group 230">
            <a:extLst>
              <a:ext uri="{FF2B5EF4-FFF2-40B4-BE49-F238E27FC236}">
                <a16:creationId xmlns:a16="http://schemas.microsoft.com/office/drawing/2014/main" id="{388F0DD8-12BB-4DA0-909D-7F465C87BF64}"/>
              </a:ext>
            </a:extLst>
          </p:cNvPr>
          <p:cNvGrpSpPr/>
          <p:nvPr/>
        </p:nvGrpSpPr>
        <p:grpSpPr>
          <a:xfrm>
            <a:off x="6474156" y="1704289"/>
            <a:ext cx="1042124" cy="352851"/>
            <a:chOff x="1158614" y="553233"/>
            <a:chExt cx="599509" cy="352851"/>
          </a:xfrm>
        </p:grpSpPr>
        <p:sp>
          <p:nvSpPr>
            <p:cNvPr id="232" name="Rectangle: Rounded Corners 231" title="Year Bar">
              <a:extLst>
                <a:ext uri="{FF2B5EF4-FFF2-40B4-BE49-F238E27FC236}">
                  <a16:creationId xmlns:a16="http://schemas.microsoft.com/office/drawing/2014/main" id="{F5DFDE00-09C6-4B99-B808-8D235180C305}"/>
                </a:ext>
              </a:extLst>
            </p:cNvPr>
            <p:cNvSpPr/>
            <p:nvPr/>
          </p:nvSpPr>
          <p:spPr>
            <a:xfrm>
              <a:off x="1158614" y="553233"/>
              <a:ext cx="599509" cy="352851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33" name="TextBox 232">
              <a:extLst>
                <a:ext uri="{FF2B5EF4-FFF2-40B4-BE49-F238E27FC236}">
                  <a16:creationId xmlns:a16="http://schemas.microsoft.com/office/drawing/2014/main" id="{D85449BB-1645-4137-9D3F-27981B113D16}"/>
                </a:ext>
              </a:extLst>
            </p:cNvPr>
            <p:cNvSpPr txBox="1"/>
            <p:nvPr/>
          </p:nvSpPr>
          <p:spPr>
            <a:xfrm>
              <a:off x="1158614" y="597069"/>
              <a:ext cx="594682" cy="30157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1600" b="1" dirty="0"/>
                <a:t>Jephthah</a:t>
              </a:r>
              <a:endParaRPr lang="en-US" b="1" dirty="0"/>
            </a:p>
          </p:txBody>
        </p:sp>
      </p:grpSp>
      <p:grpSp>
        <p:nvGrpSpPr>
          <p:cNvPr id="237" name="Group 236">
            <a:extLst>
              <a:ext uri="{FF2B5EF4-FFF2-40B4-BE49-F238E27FC236}">
                <a16:creationId xmlns:a16="http://schemas.microsoft.com/office/drawing/2014/main" id="{B2A5BFF4-24E5-4E74-96BB-5A8F355E890E}"/>
              </a:ext>
            </a:extLst>
          </p:cNvPr>
          <p:cNvGrpSpPr/>
          <p:nvPr/>
        </p:nvGrpSpPr>
        <p:grpSpPr>
          <a:xfrm>
            <a:off x="6146510" y="2925242"/>
            <a:ext cx="802406" cy="390339"/>
            <a:chOff x="1152595" y="553233"/>
            <a:chExt cx="461605" cy="390339"/>
          </a:xfrm>
        </p:grpSpPr>
        <p:sp>
          <p:nvSpPr>
            <p:cNvPr id="238" name="Rectangle: Rounded Corners 237" title="Year Bar">
              <a:extLst>
                <a:ext uri="{FF2B5EF4-FFF2-40B4-BE49-F238E27FC236}">
                  <a16:creationId xmlns:a16="http://schemas.microsoft.com/office/drawing/2014/main" id="{D4E01D4E-28F4-4A1E-8910-FB0B20FFCA3C}"/>
                </a:ext>
              </a:extLst>
            </p:cNvPr>
            <p:cNvSpPr/>
            <p:nvPr/>
          </p:nvSpPr>
          <p:spPr>
            <a:xfrm>
              <a:off x="1158614" y="553233"/>
              <a:ext cx="455585" cy="352851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39" name="TextBox 238">
              <a:extLst>
                <a:ext uri="{FF2B5EF4-FFF2-40B4-BE49-F238E27FC236}">
                  <a16:creationId xmlns:a16="http://schemas.microsoft.com/office/drawing/2014/main" id="{9403AEC9-316F-40C8-BF8E-0B8B8F2B98D5}"/>
                </a:ext>
              </a:extLst>
            </p:cNvPr>
            <p:cNvSpPr txBox="1"/>
            <p:nvPr/>
          </p:nvSpPr>
          <p:spPr>
            <a:xfrm>
              <a:off x="1152595" y="580029"/>
              <a:ext cx="461605" cy="3635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2000" b="1" dirty="0">
                  <a:solidFill>
                    <a:schemeClr val="tx2">
                      <a:lumMod val="50000"/>
                    </a:schemeClr>
                  </a:solidFill>
                </a:rPr>
                <a:t>Eli</a:t>
              </a:r>
              <a:endParaRPr lang="en-US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240" name="Group 239">
            <a:extLst>
              <a:ext uri="{FF2B5EF4-FFF2-40B4-BE49-F238E27FC236}">
                <a16:creationId xmlns:a16="http://schemas.microsoft.com/office/drawing/2014/main" id="{B4469C5F-2E8B-4FB0-807B-A62E1FD956A1}"/>
              </a:ext>
            </a:extLst>
          </p:cNvPr>
          <p:cNvGrpSpPr/>
          <p:nvPr/>
        </p:nvGrpSpPr>
        <p:grpSpPr>
          <a:xfrm>
            <a:off x="8613775" y="2829814"/>
            <a:ext cx="1093417" cy="378979"/>
            <a:chOff x="1152595" y="553233"/>
            <a:chExt cx="461605" cy="378979"/>
          </a:xfrm>
        </p:grpSpPr>
        <p:sp>
          <p:nvSpPr>
            <p:cNvPr id="241" name="Rectangle: Rounded Corners 240" title="Year Bar">
              <a:extLst>
                <a:ext uri="{FF2B5EF4-FFF2-40B4-BE49-F238E27FC236}">
                  <a16:creationId xmlns:a16="http://schemas.microsoft.com/office/drawing/2014/main" id="{B2243C08-AEE4-46F8-8061-D2050939C0CC}"/>
                </a:ext>
              </a:extLst>
            </p:cNvPr>
            <p:cNvSpPr/>
            <p:nvPr/>
          </p:nvSpPr>
          <p:spPr>
            <a:xfrm>
              <a:off x="1158614" y="553233"/>
              <a:ext cx="455585" cy="352851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42" name="TextBox 241">
              <a:extLst>
                <a:ext uri="{FF2B5EF4-FFF2-40B4-BE49-F238E27FC236}">
                  <a16:creationId xmlns:a16="http://schemas.microsoft.com/office/drawing/2014/main" id="{507439E5-9C9E-4ADF-8E5D-93B735F551BE}"/>
                </a:ext>
              </a:extLst>
            </p:cNvPr>
            <p:cNvSpPr txBox="1"/>
            <p:nvPr/>
          </p:nvSpPr>
          <p:spPr>
            <a:xfrm>
              <a:off x="1152595" y="568669"/>
              <a:ext cx="461605" cy="3635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2000" b="1" dirty="0">
                  <a:solidFill>
                    <a:schemeClr val="tx2">
                      <a:lumMod val="50000"/>
                    </a:schemeClr>
                  </a:solidFill>
                </a:rPr>
                <a:t>Saul</a:t>
              </a:r>
              <a:endParaRPr lang="en-US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243" name="Group 242">
            <a:extLst>
              <a:ext uri="{FF2B5EF4-FFF2-40B4-BE49-F238E27FC236}">
                <a16:creationId xmlns:a16="http://schemas.microsoft.com/office/drawing/2014/main" id="{B1D21B00-108C-4672-9F71-94B0F01F6A28}"/>
              </a:ext>
            </a:extLst>
          </p:cNvPr>
          <p:cNvGrpSpPr/>
          <p:nvPr/>
        </p:nvGrpSpPr>
        <p:grpSpPr>
          <a:xfrm>
            <a:off x="8871007" y="2481334"/>
            <a:ext cx="1093417" cy="378979"/>
            <a:chOff x="1152595" y="553233"/>
            <a:chExt cx="461605" cy="378979"/>
          </a:xfrm>
        </p:grpSpPr>
        <p:sp>
          <p:nvSpPr>
            <p:cNvPr id="244" name="Rectangle: Rounded Corners 243" title="Year Bar">
              <a:extLst>
                <a:ext uri="{FF2B5EF4-FFF2-40B4-BE49-F238E27FC236}">
                  <a16:creationId xmlns:a16="http://schemas.microsoft.com/office/drawing/2014/main" id="{5CF7BACE-3E37-486E-B401-43773264AEBD}"/>
                </a:ext>
              </a:extLst>
            </p:cNvPr>
            <p:cNvSpPr/>
            <p:nvPr/>
          </p:nvSpPr>
          <p:spPr>
            <a:xfrm>
              <a:off x="1158614" y="553233"/>
              <a:ext cx="455585" cy="352851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45" name="TextBox 244">
              <a:extLst>
                <a:ext uri="{FF2B5EF4-FFF2-40B4-BE49-F238E27FC236}">
                  <a16:creationId xmlns:a16="http://schemas.microsoft.com/office/drawing/2014/main" id="{7103FA21-FBC1-4CD8-9FFF-D99EB23DC2FB}"/>
                </a:ext>
              </a:extLst>
            </p:cNvPr>
            <p:cNvSpPr txBox="1"/>
            <p:nvPr/>
          </p:nvSpPr>
          <p:spPr>
            <a:xfrm>
              <a:off x="1152595" y="568669"/>
              <a:ext cx="461605" cy="3635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2000" b="1" dirty="0">
                  <a:solidFill>
                    <a:schemeClr val="tx2">
                      <a:lumMod val="50000"/>
                    </a:schemeClr>
                  </a:solidFill>
                </a:rPr>
                <a:t>David</a:t>
              </a:r>
              <a:endParaRPr lang="en-US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246" name="Group 245">
            <a:extLst>
              <a:ext uri="{FF2B5EF4-FFF2-40B4-BE49-F238E27FC236}">
                <a16:creationId xmlns:a16="http://schemas.microsoft.com/office/drawing/2014/main" id="{47363AC2-E1AD-4D31-B3E9-B040AE0F61E6}"/>
              </a:ext>
            </a:extLst>
          </p:cNvPr>
          <p:cNvGrpSpPr/>
          <p:nvPr/>
        </p:nvGrpSpPr>
        <p:grpSpPr>
          <a:xfrm>
            <a:off x="6969571" y="3269017"/>
            <a:ext cx="1953708" cy="373299"/>
            <a:chOff x="1152595" y="553233"/>
            <a:chExt cx="461605" cy="373299"/>
          </a:xfrm>
        </p:grpSpPr>
        <p:sp>
          <p:nvSpPr>
            <p:cNvPr id="247" name="Rectangle: Rounded Corners 246" title="Year Bar">
              <a:extLst>
                <a:ext uri="{FF2B5EF4-FFF2-40B4-BE49-F238E27FC236}">
                  <a16:creationId xmlns:a16="http://schemas.microsoft.com/office/drawing/2014/main" id="{8B1659EE-DDDF-4A54-8948-9A03B81706C9}"/>
                </a:ext>
              </a:extLst>
            </p:cNvPr>
            <p:cNvSpPr/>
            <p:nvPr/>
          </p:nvSpPr>
          <p:spPr>
            <a:xfrm>
              <a:off x="1158614" y="553233"/>
              <a:ext cx="455585" cy="352851"/>
            </a:xfrm>
            <a:prstGeom prst="roundRect">
              <a:avLst>
                <a:gd name="adj" fmla="val 50000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48" name="TextBox 247">
              <a:extLst>
                <a:ext uri="{FF2B5EF4-FFF2-40B4-BE49-F238E27FC236}">
                  <a16:creationId xmlns:a16="http://schemas.microsoft.com/office/drawing/2014/main" id="{AED077C3-8BED-4129-A2F5-590B75998676}"/>
                </a:ext>
              </a:extLst>
            </p:cNvPr>
            <p:cNvSpPr txBox="1"/>
            <p:nvPr/>
          </p:nvSpPr>
          <p:spPr>
            <a:xfrm>
              <a:off x="1152595" y="562989"/>
              <a:ext cx="461605" cy="3635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2000" b="1" dirty="0">
                  <a:solidFill>
                    <a:schemeClr val="tx2">
                      <a:lumMod val="50000"/>
                    </a:schemeClr>
                  </a:solidFill>
                </a:rPr>
                <a:t>Samuel</a:t>
              </a:r>
              <a:endParaRPr lang="en-US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grpSp>
        <p:nvGrpSpPr>
          <p:cNvPr id="256" name="Group 255">
            <a:extLst>
              <a:ext uri="{FF2B5EF4-FFF2-40B4-BE49-F238E27FC236}">
                <a16:creationId xmlns:a16="http://schemas.microsoft.com/office/drawing/2014/main" id="{48A0DD48-D4CB-4782-A026-2AACD98F1E4C}"/>
              </a:ext>
            </a:extLst>
          </p:cNvPr>
          <p:cNvGrpSpPr/>
          <p:nvPr/>
        </p:nvGrpSpPr>
        <p:grpSpPr>
          <a:xfrm>
            <a:off x="6504853" y="4280649"/>
            <a:ext cx="841874" cy="352851"/>
            <a:chOff x="1158614" y="553233"/>
            <a:chExt cx="599509" cy="352851"/>
          </a:xfrm>
        </p:grpSpPr>
        <p:sp>
          <p:nvSpPr>
            <p:cNvPr id="257" name="Rectangle: Rounded Corners 256" title="Year Bar">
              <a:extLst>
                <a:ext uri="{FF2B5EF4-FFF2-40B4-BE49-F238E27FC236}">
                  <a16:creationId xmlns:a16="http://schemas.microsoft.com/office/drawing/2014/main" id="{19FE07C7-CBE1-4567-BB9F-7D6753CC03BC}"/>
                </a:ext>
              </a:extLst>
            </p:cNvPr>
            <p:cNvSpPr/>
            <p:nvPr/>
          </p:nvSpPr>
          <p:spPr>
            <a:xfrm>
              <a:off x="1158614" y="553233"/>
              <a:ext cx="599509" cy="352851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58" name="TextBox 257">
              <a:extLst>
                <a:ext uri="{FF2B5EF4-FFF2-40B4-BE49-F238E27FC236}">
                  <a16:creationId xmlns:a16="http://schemas.microsoft.com/office/drawing/2014/main" id="{B136A3EA-EBF6-4EF4-B51E-E02F50A95203}"/>
                </a:ext>
              </a:extLst>
            </p:cNvPr>
            <p:cNvSpPr txBox="1"/>
            <p:nvPr/>
          </p:nvSpPr>
          <p:spPr>
            <a:xfrm>
              <a:off x="1158614" y="597069"/>
              <a:ext cx="594682" cy="30157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1600" b="1" dirty="0"/>
                <a:t>Samson</a:t>
              </a:r>
              <a:endParaRPr lang="en-US" b="1" dirty="0"/>
            </a:p>
          </p:txBody>
        </p:sp>
      </p:grpSp>
      <p:grpSp>
        <p:nvGrpSpPr>
          <p:cNvPr id="260" name="Group 259">
            <a:extLst>
              <a:ext uri="{FF2B5EF4-FFF2-40B4-BE49-F238E27FC236}">
                <a16:creationId xmlns:a16="http://schemas.microsoft.com/office/drawing/2014/main" id="{F504F88D-81C7-43ED-AAD1-21E278D05186}"/>
              </a:ext>
            </a:extLst>
          </p:cNvPr>
          <p:cNvGrpSpPr/>
          <p:nvPr/>
        </p:nvGrpSpPr>
        <p:grpSpPr>
          <a:xfrm>
            <a:off x="5678472" y="3465470"/>
            <a:ext cx="1237990" cy="352851"/>
            <a:chOff x="1158614" y="553233"/>
            <a:chExt cx="599509" cy="352851"/>
          </a:xfrm>
        </p:grpSpPr>
        <p:sp>
          <p:nvSpPr>
            <p:cNvPr id="261" name="Rectangle: Rounded Corners 260" title="Year Bar">
              <a:extLst>
                <a:ext uri="{FF2B5EF4-FFF2-40B4-BE49-F238E27FC236}">
                  <a16:creationId xmlns:a16="http://schemas.microsoft.com/office/drawing/2014/main" id="{ACC3CCE6-2543-4A84-9118-6B259F8C9685}"/>
                </a:ext>
              </a:extLst>
            </p:cNvPr>
            <p:cNvSpPr/>
            <p:nvPr/>
          </p:nvSpPr>
          <p:spPr>
            <a:xfrm>
              <a:off x="1158614" y="553233"/>
              <a:ext cx="599509" cy="352851"/>
            </a:xfrm>
            <a:prstGeom prst="roundRect">
              <a:avLst>
                <a:gd name="adj" fmla="val 50000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054F2C53-F84B-44D2-969E-C0BC7A9609A6}"/>
                </a:ext>
              </a:extLst>
            </p:cNvPr>
            <p:cNvSpPr txBox="1"/>
            <p:nvPr/>
          </p:nvSpPr>
          <p:spPr>
            <a:xfrm>
              <a:off x="1158614" y="597069"/>
              <a:ext cx="594682" cy="30157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1600" b="1" dirty="0"/>
                <a:t>Abimelech</a:t>
              </a:r>
              <a:endParaRPr lang="en-US" b="1" dirty="0"/>
            </a:p>
          </p:txBody>
        </p:sp>
      </p:grpSp>
      <p:grpSp>
        <p:nvGrpSpPr>
          <p:cNvPr id="263" name="Group 262">
            <a:extLst>
              <a:ext uri="{FF2B5EF4-FFF2-40B4-BE49-F238E27FC236}">
                <a16:creationId xmlns:a16="http://schemas.microsoft.com/office/drawing/2014/main" id="{2B000E08-4254-4E22-AC40-99A7E0BCEFC4}"/>
              </a:ext>
            </a:extLst>
          </p:cNvPr>
          <p:cNvGrpSpPr/>
          <p:nvPr/>
        </p:nvGrpSpPr>
        <p:grpSpPr>
          <a:xfrm>
            <a:off x="5759133" y="3875393"/>
            <a:ext cx="1237990" cy="352851"/>
            <a:chOff x="1158614" y="553233"/>
            <a:chExt cx="599509" cy="352851"/>
          </a:xfrm>
        </p:grpSpPr>
        <p:sp>
          <p:nvSpPr>
            <p:cNvPr id="264" name="Rectangle: Rounded Corners 263" title="Year Bar">
              <a:extLst>
                <a:ext uri="{FF2B5EF4-FFF2-40B4-BE49-F238E27FC236}">
                  <a16:creationId xmlns:a16="http://schemas.microsoft.com/office/drawing/2014/main" id="{EE7C13D8-CA48-4069-9C06-7CA5006AAE73}"/>
                </a:ext>
              </a:extLst>
            </p:cNvPr>
            <p:cNvSpPr/>
            <p:nvPr/>
          </p:nvSpPr>
          <p:spPr>
            <a:xfrm>
              <a:off x="1158614" y="553233"/>
              <a:ext cx="599509" cy="352851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65" name="TextBox 264">
              <a:extLst>
                <a:ext uri="{FF2B5EF4-FFF2-40B4-BE49-F238E27FC236}">
                  <a16:creationId xmlns:a16="http://schemas.microsoft.com/office/drawing/2014/main" id="{1D60CA52-1C81-403C-A194-27E812F2623A}"/>
                </a:ext>
              </a:extLst>
            </p:cNvPr>
            <p:cNvSpPr txBox="1"/>
            <p:nvPr/>
          </p:nvSpPr>
          <p:spPr>
            <a:xfrm>
              <a:off x="1158614" y="597069"/>
              <a:ext cx="594682" cy="30157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1600" b="1" dirty="0"/>
                <a:t>Tola, Jair</a:t>
              </a:r>
              <a:endParaRPr lang="en-US" b="1" dirty="0"/>
            </a:p>
          </p:txBody>
        </p:sp>
      </p:grpSp>
      <p:grpSp>
        <p:nvGrpSpPr>
          <p:cNvPr id="266" name="Group 265">
            <a:extLst>
              <a:ext uri="{FF2B5EF4-FFF2-40B4-BE49-F238E27FC236}">
                <a16:creationId xmlns:a16="http://schemas.microsoft.com/office/drawing/2014/main" id="{422493E5-9B6A-4524-960C-D27E6E82EE9B}"/>
              </a:ext>
            </a:extLst>
          </p:cNvPr>
          <p:cNvGrpSpPr/>
          <p:nvPr/>
        </p:nvGrpSpPr>
        <p:grpSpPr>
          <a:xfrm>
            <a:off x="6474156" y="2103148"/>
            <a:ext cx="1042124" cy="352851"/>
            <a:chOff x="1158614" y="553233"/>
            <a:chExt cx="599509" cy="352851"/>
          </a:xfrm>
        </p:grpSpPr>
        <p:sp>
          <p:nvSpPr>
            <p:cNvPr id="267" name="Rectangle: Rounded Corners 266" title="Year Bar">
              <a:extLst>
                <a:ext uri="{FF2B5EF4-FFF2-40B4-BE49-F238E27FC236}">
                  <a16:creationId xmlns:a16="http://schemas.microsoft.com/office/drawing/2014/main" id="{AC4A7D4D-BBA6-4D29-A0C2-7436F0E0C15C}"/>
                </a:ext>
              </a:extLst>
            </p:cNvPr>
            <p:cNvSpPr/>
            <p:nvPr/>
          </p:nvSpPr>
          <p:spPr>
            <a:xfrm>
              <a:off x="1158614" y="553233"/>
              <a:ext cx="599509" cy="352851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268" name="TextBox 267">
              <a:extLst>
                <a:ext uri="{FF2B5EF4-FFF2-40B4-BE49-F238E27FC236}">
                  <a16:creationId xmlns:a16="http://schemas.microsoft.com/office/drawing/2014/main" id="{3750FF1B-8DDA-4ADE-ACAF-B70EAA81A0F7}"/>
                </a:ext>
              </a:extLst>
            </p:cNvPr>
            <p:cNvSpPr txBox="1"/>
            <p:nvPr/>
          </p:nvSpPr>
          <p:spPr>
            <a:xfrm>
              <a:off x="1158614" y="597069"/>
              <a:ext cx="594682" cy="30157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1400" b="1" dirty="0" err="1"/>
                <a:t>Ibaz</a:t>
              </a:r>
              <a:r>
                <a:rPr lang="en-US" sz="1400" b="1" dirty="0"/>
                <a:t>, Elon</a:t>
              </a:r>
              <a:endParaRPr lang="en-US" sz="1600" b="1" dirty="0"/>
            </a:p>
          </p:txBody>
        </p:sp>
      </p:grpSp>
      <p:pic>
        <p:nvPicPr>
          <p:cNvPr id="269" name="Picture 4" descr="Solution to the Chronology of the Book of Judges! | Bible timeline, Bible  study notebook, Bible mapping">
            <a:extLst>
              <a:ext uri="{FF2B5EF4-FFF2-40B4-BE49-F238E27FC236}">
                <a16:creationId xmlns:a16="http://schemas.microsoft.com/office/drawing/2014/main" id="{13B60C78-2965-4C60-AAA2-6EB5742155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85" y="6952951"/>
            <a:ext cx="10108945" cy="7810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FB2C04BE-0C2D-42AD-A68E-0A4113FB5B83}"/>
              </a:ext>
            </a:extLst>
          </p:cNvPr>
          <p:cNvGrpSpPr/>
          <p:nvPr/>
        </p:nvGrpSpPr>
        <p:grpSpPr>
          <a:xfrm>
            <a:off x="4260787" y="1758221"/>
            <a:ext cx="502891" cy="523220"/>
            <a:chOff x="5256233" y="969629"/>
            <a:chExt cx="502891" cy="523220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E587BE57-9EB9-4AB4-9C6F-CCFDF2A849E9}"/>
                </a:ext>
              </a:extLst>
            </p:cNvPr>
            <p:cNvSpPr/>
            <p:nvPr/>
          </p:nvSpPr>
          <p:spPr>
            <a:xfrm>
              <a:off x="5315935" y="980989"/>
              <a:ext cx="414955" cy="41495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11F72455-46E9-4EAF-B530-A7C32CBD1491}"/>
                </a:ext>
              </a:extLst>
            </p:cNvPr>
            <p:cNvSpPr txBox="1"/>
            <p:nvPr/>
          </p:nvSpPr>
          <p:spPr>
            <a:xfrm>
              <a:off x="5256233" y="969629"/>
              <a:ext cx="50289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accent3"/>
                  </a:solidFill>
                </a:rPr>
                <a:t>*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FB2A9F7D-B0D8-46E2-9579-D2DD2457796F}"/>
              </a:ext>
            </a:extLst>
          </p:cNvPr>
          <p:cNvGrpSpPr/>
          <p:nvPr/>
        </p:nvGrpSpPr>
        <p:grpSpPr>
          <a:xfrm>
            <a:off x="4333772" y="2688551"/>
            <a:ext cx="502891" cy="523220"/>
            <a:chOff x="5256233" y="969629"/>
            <a:chExt cx="502891" cy="523220"/>
          </a:xfrm>
        </p:grpSpPr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E333D79E-BBB0-4CC0-ACC2-9856DA430E74}"/>
                </a:ext>
              </a:extLst>
            </p:cNvPr>
            <p:cNvSpPr/>
            <p:nvPr/>
          </p:nvSpPr>
          <p:spPr>
            <a:xfrm>
              <a:off x="5315935" y="980989"/>
              <a:ext cx="414955" cy="41495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077CDECB-A0BE-4BE7-A3C9-103ACE6C3277}"/>
                </a:ext>
              </a:extLst>
            </p:cNvPr>
            <p:cNvSpPr txBox="1"/>
            <p:nvPr/>
          </p:nvSpPr>
          <p:spPr>
            <a:xfrm>
              <a:off x="5256233" y="969629"/>
              <a:ext cx="50289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accent3"/>
                  </a:solidFill>
                </a:rPr>
                <a:t>*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8ABCC7CF-4F7D-4263-A994-FE651B4086EF}"/>
              </a:ext>
            </a:extLst>
          </p:cNvPr>
          <p:cNvGrpSpPr/>
          <p:nvPr/>
        </p:nvGrpSpPr>
        <p:grpSpPr>
          <a:xfrm>
            <a:off x="5344180" y="3289592"/>
            <a:ext cx="502891" cy="523220"/>
            <a:chOff x="5256233" y="969629"/>
            <a:chExt cx="502891" cy="523220"/>
          </a:xfrm>
        </p:grpSpPr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A0E94B19-530F-40CE-9587-FEC1BB7B181C}"/>
                </a:ext>
              </a:extLst>
            </p:cNvPr>
            <p:cNvSpPr/>
            <p:nvPr/>
          </p:nvSpPr>
          <p:spPr>
            <a:xfrm>
              <a:off x="5315935" y="980989"/>
              <a:ext cx="414955" cy="41495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392A3ACA-7EEE-43E8-A470-C34DB2C38A40}"/>
                </a:ext>
              </a:extLst>
            </p:cNvPr>
            <p:cNvSpPr txBox="1"/>
            <p:nvPr/>
          </p:nvSpPr>
          <p:spPr>
            <a:xfrm>
              <a:off x="5256233" y="969629"/>
              <a:ext cx="50289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CC6600"/>
                  </a:solidFill>
                </a:rPr>
                <a:t>*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53CDF467-E847-4C24-8CA2-61E19811AA34}"/>
              </a:ext>
            </a:extLst>
          </p:cNvPr>
          <p:cNvGrpSpPr/>
          <p:nvPr/>
        </p:nvGrpSpPr>
        <p:grpSpPr>
          <a:xfrm>
            <a:off x="6791448" y="3077000"/>
            <a:ext cx="502891" cy="523220"/>
            <a:chOff x="5256233" y="969629"/>
            <a:chExt cx="502891" cy="523220"/>
          </a:xfrm>
        </p:grpSpPr>
        <p:sp>
          <p:nvSpPr>
            <p:cNvPr id="90" name="Oval 89">
              <a:extLst>
                <a:ext uri="{FF2B5EF4-FFF2-40B4-BE49-F238E27FC236}">
                  <a16:creationId xmlns:a16="http://schemas.microsoft.com/office/drawing/2014/main" id="{2F5FCA23-C273-434F-A1F9-6DA63FB4356E}"/>
                </a:ext>
              </a:extLst>
            </p:cNvPr>
            <p:cNvSpPr/>
            <p:nvPr/>
          </p:nvSpPr>
          <p:spPr>
            <a:xfrm>
              <a:off x="5315935" y="980989"/>
              <a:ext cx="414955" cy="41495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0EDAD505-6CEC-4C51-9BA9-CB152A9B06AF}"/>
                </a:ext>
              </a:extLst>
            </p:cNvPr>
            <p:cNvSpPr txBox="1"/>
            <p:nvPr/>
          </p:nvSpPr>
          <p:spPr>
            <a:xfrm>
              <a:off x="5256233" y="969629"/>
              <a:ext cx="50289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accent3"/>
                  </a:solidFill>
                </a:rPr>
                <a:t>*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CB45B4F1-3111-4D57-AECD-469FDAB05766}"/>
              </a:ext>
            </a:extLst>
          </p:cNvPr>
          <p:cNvGrpSpPr/>
          <p:nvPr/>
        </p:nvGrpSpPr>
        <p:grpSpPr>
          <a:xfrm>
            <a:off x="6487879" y="2487264"/>
            <a:ext cx="1042124" cy="352851"/>
            <a:chOff x="1158614" y="553233"/>
            <a:chExt cx="599509" cy="352851"/>
          </a:xfrm>
        </p:grpSpPr>
        <p:sp>
          <p:nvSpPr>
            <p:cNvPr id="94" name="Rectangle: Rounded Corners 93" title="Year Bar">
              <a:extLst>
                <a:ext uri="{FF2B5EF4-FFF2-40B4-BE49-F238E27FC236}">
                  <a16:creationId xmlns:a16="http://schemas.microsoft.com/office/drawing/2014/main" id="{1266F01B-A427-49AE-B895-067B05685A4A}"/>
                </a:ext>
              </a:extLst>
            </p:cNvPr>
            <p:cNvSpPr/>
            <p:nvPr/>
          </p:nvSpPr>
          <p:spPr>
            <a:xfrm>
              <a:off x="1158614" y="553233"/>
              <a:ext cx="599509" cy="352851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DBD557FF-6FE7-4BF9-ACB1-ADC5AE6EFD03}"/>
                </a:ext>
              </a:extLst>
            </p:cNvPr>
            <p:cNvSpPr txBox="1"/>
            <p:nvPr/>
          </p:nvSpPr>
          <p:spPr>
            <a:xfrm>
              <a:off x="1158614" y="597069"/>
              <a:ext cx="594682" cy="30157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1400" b="1" dirty="0"/>
                <a:t>Abdon</a:t>
              </a:r>
              <a:endParaRPr lang="en-US" sz="16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61091477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Dividend">
      <a:majorFont>
        <a:latin typeface="Franklin Gothic Demi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VTI" id="{97558BDE-0B66-457C-BB6F-7B1B22DAA9B8}" vid="{F53508A3-AC60-448A-AF37-934D5F1A0D5E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D8C6403A-684A-431F-8F36-A24C99E2866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DF95FD5-1F25-4FA5-84C8-2AB1AFB896F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2455B2D-BAB7-438A-85DA-0266A24CB79F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{60B13E99-B147-4EFD-8E51-607DB5E278A7}tf11964407_win32</Template>
  <TotalTime>2588</TotalTime>
  <Words>62</Words>
  <Application>Microsoft Macintosh PowerPoint</Application>
  <PresentationFormat>Widescreen</PresentationFormat>
  <Paragraphs>37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Franklin Gothic Book</vt:lpstr>
      <vt:lpstr>Franklin Gothic Demi</vt:lpstr>
      <vt:lpstr>Gill Sans MT</vt:lpstr>
      <vt:lpstr>Wingdings 2</vt:lpstr>
      <vt:lpstr>DividendVTI</vt:lpstr>
      <vt:lpstr>judges</vt:lpstr>
      <vt:lpstr>PowerPoint Presentation</vt:lpstr>
      <vt:lpstr>Characters of Judges 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Deborah &amp; barak</dc:title>
  <dc:creator>Stuart Riddle</dc:creator>
  <cp:lastModifiedBy>Oliver Tucker</cp:lastModifiedBy>
  <cp:revision>47</cp:revision>
  <dcterms:created xsi:type="dcterms:W3CDTF">2020-12-16T13:20:48Z</dcterms:created>
  <dcterms:modified xsi:type="dcterms:W3CDTF">2021-01-05T13:00:24Z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