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82" r:id="rId5"/>
    <p:sldId id="285" r:id="rId6"/>
    <p:sldId id="288" r:id="rId7"/>
    <p:sldId id="293" r:id="rId8"/>
    <p:sldId id="287" r:id="rId9"/>
    <p:sldId id="292" r:id="rId10"/>
    <p:sldId id="295" r:id="rId11"/>
    <p:sldId id="263" r:id="rId12"/>
    <p:sldId id="294" r:id="rId13"/>
    <p:sldId id="291" r:id="rId14"/>
    <p:sldId id="289" r:id="rId15"/>
    <p:sldId id="29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00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1" autoAdjust="0"/>
    <p:restoredTop sz="94619" autoAdjust="0"/>
  </p:normalViewPr>
  <p:slideViewPr>
    <p:cSldViewPr snapToGrid="0">
      <p:cViewPr>
        <p:scale>
          <a:sx n="55" d="100"/>
          <a:sy n="55" d="100"/>
        </p:scale>
        <p:origin x="315" y="8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12/25/2020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133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12/25/2020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11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12/25/2020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386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12/25/2020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993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12/25/2020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174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12/25/2020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143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12/25/2020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817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12/25/2020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855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12/25/2020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146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12/25/2020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977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12/25/2020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68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12/25/2020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8042146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4248218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86F1D8-0F34-40FA-9C31-FA67623C8BDE}"/>
              </a:ext>
            </a:extLst>
          </p:cNvPr>
          <p:cNvSpPr txBox="1"/>
          <p:nvPr userDrawn="1"/>
        </p:nvSpPr>
        <p:spPr>
          <a:xfrm>
            <a:off x="9573858" y="115130"/>
            <a:ext cx="22755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600" b="1" cap="all" baseline="0" dirty="0">
                <a:solidFill>
                  <a:schemeClr val="accent1"/>
                </a:solidFill>
                <a:latin typeface="+mj-lt"/>
              </a:rPr>
              <a:t>Radical</a:t>
            </a:r>
            <a:r>
              <a:rPr lang="en-US" sz="1600" cap="all" baseline="0" dirty="0">
                <a:solidFill>
                  <a:schemeClr val="accent1"/>
                </a:solidFill>
                <a:latin typeface="+mj-lt"/>
              </a:rPr>
              <a:t> action</a:t>
            </a:r>
            <a:endParaRPr lang="en-GB" sz="1600" cap="all" baseline="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8907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E08D4B6A-8113-4DFB-B82E-B60CAC8E0A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822E561-F97C-4CBB-A9A6-A6BF6317B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FC5398-C628-478A-822A-BE6CBC5155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09235" y="863695"/>
            <a:ext cx="3511233" cy="3779995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Gideon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730D41-D3A4-4CFC-91DC-62E6A5AE50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9236" y="4739780"/>
            <a:ext cx="3511233" cy="1147054"/>
          </a:xfrm>
        </p:spPr>
        <p:txBody>
          <a:bodyPr anchor="t">
            <a:normAutofit/>
          </a:bodyPr>
          <a:lstStyle/>
          <a:p>
            <a:r>
              <a:rPr lang="en-US" sz="2000" b="1" dirty="0">
                <a:latin typeface="+mj-lt"/>
              </a:rPr>
              <a:t>Radical</a:t>
            </a:r>
            <a:r>
              <a:rPr lang="en-US" sz="2000" dirty="0">
                <a:latin typeface="+mj-lt"/>
              </a:rPr>
              <a:t> action</a:t>
            </a:r>
            <a:br>
              <a:rPr lang="en-US" sz="2000" dirty="0"/>
            </a:br>
            <a:r>
              <a:rPr lang="en-US" dirty="0"/>
              <a:t>Perth EOYS 2020</a:t>
            </a:r>
          </a:p>
          <a:p>
            <a:endParaRPr lang="en-US" sz="2000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01B0E58-A5C8-4CDA-A2E0-35DF94E59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09235" y="457200"/>
            <a:ext cx="3511233" cy="91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3FCBE8-0A8F-473C-B3BE-AE846EC9B3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967" t="5795" r="8076" b="12323"/>
          <a:stretch/>
        </p:blipFill>
        <p:spPr>
          <a:xfrm>
            <a:off x="-496390" y="0"/>
            <a:ext cx="8482149" cy="68580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674873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B047980-FDD2-4EF7-83DA-5840574ED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The Oppressor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0B41886-CD1B-448B-84A9-74B39D432C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914400" lvl="2" indent="0">
              <a:lnSpc>
                <a:spcPct val="107000"/>
              </a:lnSpc>
              <a:buNone/>
            </a:pPr>
            <a:r>
              <a:rPr lang="en-AU" sz="24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6v4 &amp; 5 		And they encamped against them and </a:t>
            </a:r>
            <a:r>
              <a:rPr lang="en-AU" sz="2400" b="1" u="sng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destroyed</a:t>
            </a:r>
            <a:r>
              <a:rPr lang="en-AU" sz="24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the increase 				of the earth (</a:t>
            </a:r>
            <a:r>
              <a:rPr lang="en-AU" sz="2400" b="1" u="sng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Corrupted</a:t>
            </a:r>
            <a:r>
              <a:rPr lang="en-AU" sz="24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914400" lvl="2" indent="0">
              <a:lnSpc>
                <a:spcPct val="107000"/>
              </a:lnSpc>
              <a:buNone/>
            </a:pPr>
            <a:r>
              <a:rPr lang="en-AU" sz="24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				For they (people, cattle, camels and tents) were without 						number and cam into the land to </a:t>
            </a:r>
            <a:r>
              <a:rPr lang="en-AU" sz="2400" b="1" u="sng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destroy</a:t>
            </a:r>
            <a:r>
              <a:rPr lang="en-AU" sz="24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it.</a:t>
            </a:r>
            <a:endParaRPr lang="en-AU" sz="24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lvl="2" indent="0">
              <a:lnSpc>
                <a:spcPct val="107000"/>
              </a:lnSpc>
              <a:buNone/>
            </a:pPr>
            <a:r>
              <a:rPr lang="en-AU" sz="24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Gan 6:12		Man </a:t>
            </a:r>
            <a:r>
              <a:rPr lang="en-AU" sz="2400" u="sng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corrupted</a:t>
            </a:r>
            <a:r>
              <a:rPr lang="en-AU" sz="24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the earth</a:t>
            </a:r>
          </a:p>
          <a:p>
            <a:pPr marL="914400" lvl="2" indent="0">
              <a:lnSpc>
                <a:spcPct val="107000"/>
              </a:lnSpc>
              <a:buNone/>
            </a:pPr>
            <a:r>
              <a:rPr lang="en-AU" sz="24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Ex 32:7		Israel </a:t>
            </a:r>
            <a:r>
              <a:rPr lang="en-AU" sz="2400" u="sng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corrupted</a:t>
            </a:r>
            <a:r>
              <a:rPr lang="en-AU" sz="24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themselves</a:t>
            </a:r>
          </a:p>
          <a:p>
            <a:pPr marL="914400" lvl="2" indent="0">
              <a:lnSpc>
                <a:spcPct val="107000"/>
              </a:lnSpc>
              <a:buNone/>
            </a:pPr>
            <a:r>
              <a:rPr lang="en-AU" sz="24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Duet 4:16		Warning by God they would be </a:t>
            </a:r>
            <a:r>
              <a:rPr lang="en-AU" sz="2400" u="sng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corrupted</a:t>
            </a:r>
            <a:r>
              <a:rPr lang="en-AU" sz="24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if they didn’t drive out 				the inhabitants</a:t>
            </a:r>
          </a:p>
        </p:txBody>
      </p:sp>
    </p:spTree>
    <p:extLst>
      <p:ext uri="{BB962C8B-B14F-4D97-AF65-F5344CB8AC3E}">
        <p14:creationId xmlns:p14="http://schemas.microsoft.com/office/powerpoint/2010/main" val="1936613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16FC12E8-CCC1-4833-B7CA-129D7F24E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702156"/>
            <a:ext cx="11029615" cy="1188720"/>
          </a:xfrm>
        </p:spPr>
        <p:txBody>
          <a:bodyPr>
            <a:normAutofit/>
          </a:bodyPr>
          <a:lstStyle/>
          <a:p>
            <a:r>
              <a:rPr lang="en-GB" sz="3600" dirty="0"/>
              <a:t>Mighty Man of Valour</a:t>
            </a:r>
            <a:br>
              <a:rPr lang="en-GB" sz="3600" dirty="0"/>
            </a:br>
            <a:r>
              <a:rPr lang="en-GB" sz="3600" dirty="0"/>
              <a:t>Hiding in a Winepress 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F869C45-AB3D-44D5-A40D-03A67F5D95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1795" y="2449349"/>
            <a:ext cx="5514808" cy="3634486"/>
          </a:xfrm>
        </p:spPr>
        <p:txBody>
          <a:bodyPr>
            <a:normAutofit/>
          </a:bodyPr>
          <a:lstStyle/>
          <a:p>
            <a:r>
              <a:rPr lang="en-GB" sz="2800" dirty="0"/>
              <a:t>v6 - Impoverished: Feeble, dried up, emptied</a:t>
            </a:r>
          </a:p>
          <a:p>
            <a:r>
              <a:rPr lang="en-GB" sz="2800" dirty="0"/>
              <a:t>v11 - threshed wheat in the winepress to hide from the Midianites.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8AC0226-AFC3-4E6E-9752-A7C83612E1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485397" y="2448229"/>
            <a:ext cx="5457547" cy="3634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2903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B047980-FDD2-4EF7-83DA-5840574ED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Exodus 34:12-15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0B41886-CD1B-448B-84A9-74B39D432C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914400" lvl="2" indent="0" algn="just">
              <a:lnSpc>
                <a:spcPct val="107000"/>
              </a:lnSpc>
              <a:buNone/>
            </a:pPr>
            <a:r>
              <a:rPr lang="en-AU" sz="28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Segoe UI" panose="020B0502040204020203" pitchFamily="34" charset="0"/>
              </a:rPr>
              <a:t>Take care, </a:t>
            </a:r>
            <a:r>
              <a:rPr lang="en-AU" sz="2800" u="sng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Segoe UI" panose="020B0502040204020203" pitchFamily="34" charset="0"/>
              </a:rPr>
              <a:t>lest you make a covenant with the inhabitants of the land</a:t>
            </a:r>
            <a:r>
              <a:rPr lang="en-AU" sz="28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Segoe UI" panose="020B0502040204020203" pitchFamily="34" charset="0"/>
              </a:rPr>
              <a:t> to which you go, lest it become a snare in your midst. You shall tear down their altars and break their pillars and cut down their </a:t>
            </a:r>
            <a:r>
              <a:rPr lang="en-AU" sz="28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Segoe UI" panose="020B0502040204020203" pitchFamily="34" charset="0"/>
              </a:rPr>
              <a:t>Asherim</a:t>
            </a:r>
            <a:r>
              <a:rPr lang="en-AU" sz="28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Segoe UI" panose="020B0502040204020203" pitchFamily="34" charset="0"/>
              </a:rPr>
              <a:t> (for you shall worship no other god, for the </a:t>
            </a:r>
            <a:r>
              <a:rPr lang="en-AU" sz="2800" cap="small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Segoe UI" panose="020B0502040204020203" pitchFamily="34" charset="0"/>
              </a:rPr>
              <a:t>Lord</a:t>
            </a:r>
            <a:r>
              <a:rPr lang="en-AU" sz="28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Segoe UI" panose="020B0502040204020203" pitchFamily="34" charset="0"/>
              </a:rPr>
              <a:t>, whose name is Jealous, is a jealous God), </a:t>
            </a:r>
            <a:r>
              <a:rPr lang="en-AU" sz="2800" u="sng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Segoe UI" panose="020B0502040204020203" pitchFamily="34" charset="0"/>
              </a:rPr>
              <a:t>lest you make a covenant with the inhabitants of the land</a:t>
            </a:r>
            <a:r>
              <a:rPr lang="en-AU" sz="28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Segoe UI" panose="020B0502040204020203" pitchFamily="34" charset="0"/>
              </a:rPr>
              <a:t>, and when they whore after their gods and sacrifice to their gods and you are invited, you eat of his sacrifice.</a:t>
            </a:r>
            <a:endParaRPr lang="en-AU" sz="28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499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0D5A6-3B88-4040-AE85-445C386BD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Baal and </a:t>
            </a:r>
            <a:r>
              <a:rPr lang="en-GB" sz="3600" dirty="0" err="1"/>
              <a:t>Ashteroth</a:t>
            </a:r>
            <a:endParaRPr lang="en-GB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B1FD4D-48CD-4058-9123-D49556C1E5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11433" y="2175752"/>
            <a:ext cx="5194767" cy="3633047"/>
          </a:xfrm>
        </p:spPr>
        <p:txBody>
          <a:bodyPr>
            <a:normAutofit fontScale="92500"/>
          </a:bodyPr>
          <a:lstStyle/>
          <a:p>
            <a:r>
              <a:rPr lang="en-GB" sz="2800" dirty="0"/>
              <a:t>Mobile Devices		Social Media</a:t>
            </a:r>
          </a:p>
          <a:p>
            <a:r>
              <a:rPr lang="en-GB" sz="2800" dirty="0"/>
              <a:t>You Tube				Sports</a:t>
            </a:r>
          </a:p>
          <a:p>
            <a:r>
              <a:rPr lang="en-GB" sz="2800" dirty="0"/>
              <a:t>Music					Movies</a:t>
            </a:r>
          </a:p>
          <a:p>
            <a:r>
              <a:rPr lang="en-GB" sz="2800" dirty="0"/>
              <a:t>Clothes					Travel</a:t>
            </a:r>
          </a:p>
          <a:p>
            <a:r>
              <a:rPr lang="en-GB" sz="2800" dirty="0"/>
              <a:t>Dining (Foodies)		Career</a:t>
            </a:r>
          </a:p>
          <a:p>
            <a:r>
              <a:rPr lang="en-GB" sz="2800" dirty="0"/>
              <a:t>Any worldly vice (addiction)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8916C3-C505-4D06-A1ED-25416F3700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5799" y="2175751"/>
            <a:ext cx="5194769" cy="3633047"/>
          </a:xfrm>
          <a:blipFill>
            <a:blip r:embed="rId2"/>
            <a:stretch>
              <a:fillRect/>
            </a:stretch>
          </a:blipFill>
        </p:spPr>
        <p:txBody>
          <a:bodyPr>
            <a:normAutofit fontScale="92500"/>
          </a:bodyPr>
          <a:lstStyle/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4241802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E83CD83F-0A39-4B04-830A-DFC66014AC1E}"/>
              </a:ext>
            </a:extLst>
          </p:cNvPr>
          <p:cNvSpPr txBox="1">
            <a:spLocks/>
          </p:cNvSpPr>
          <p:nvPr/>
        </p:nvSpPr>
        <p:spPr>
          <a:xfrm>
            <a:off x="9222378" y="1121233"/>
            <a:ext cx="1458685" cy="1058091"/>
          </a:xfrm>
          <a:prstGeom prst="rect">
            <a:avLst/>
          </a:prstGeom>
        </p:spPr>
        <p:txBody>
          <a:bodyPr>
            <a:noAutofit/>
          </a:bodyPr>
          <a:lstStyle>
            <a:lvl1pPr marL="3060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anose="05020102010507070707" pitchFamily="18" charset="2"/>
              <a:buNone/>
            </a:pPr>
            <a:r>
              <a:rPr lang="en-AU" sz="2800" b="1" i="0" dirty="0">
                <a:solidFill>
                  <a:schemeClr val="bg1"/>
                </a:solidFill>
                <a:effectLst/>
              </a:rPr>
              <a:t> Gideon</a:t>
            </a:r>
            <a:r>
              <a:rPr lang="en-AU" sz="2800" b="1" i="0" dirty="0">
                <a:solidFill>
                  <a:srgbClr val="FF0000"/>
                </a:solidFill>
                <a:effectLst/>
              </a:rPr>
              <a:t> v27 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FE254B5A-B98B-4EC3-A9D9-2133029FE4C0}"/>
              </a:ext>
            </a:extLst>
          </p:cNvPr>
          <p:cNvSpPr txBox="1">
            <a:spLocks/>
          </p:cNvSpPr>
          <p:nvPr/>
        </p:nvSpPr>
        <p:spPr>
          <a:xfrm>
            <a:off x="2762796" y="1467394"/>
            <a:ext cx="1458685" cy="605244"/>
          </a:xfrm>
          <a:prstGeom prst="rect">
            <a:avLst/>
          </a:prstGeom>
        </p:spPr>
        <p:txBody>
          <a:bodyPr>
            <a:noAutofit/>
          </a:bodyPr>
          <a:lstStyle>
            <a:lvl1pPr marL="3060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anose="05020102010507070707" pitchFamily="18" charset="2"/>
              <a:buNone/>
            </a:pPr>
            <a:r>
              <a:rPr lang="en-AU" sz="2800" b="1" i="0" dirty="0" err="1">
                <a:solidFill>
                  <a:schemeClr val="tx1"/>
                </a:solidFill>
                <a:effectLst/>
              </a:rPr>
              <a:t>Joash</a:t>
            </a:r>
            <a:r>
              <a:rPr lang="en-AU" sz="2800" b="1" i="0" dirty="0">
                <a:solidFill>
                  <a:schemeClr val="tx1"/>
                </a:solidFill>
                <a:effectLst/>
              </a:rPr>
              <a:t> </a:t>
            </a:r>
            <a:r>
              <a:rPr lang="en-AU" sz="2800" b="1" dirty="0">
                <a:solidFill>
                  <a:schemeClr val="tx1"/>
                </a:solidFill>
              </a:rPr>
              <a:t>v31</a:t>
            </a:r>
            <a:r>
              <a:rPr lang="en-AU" sz="2800" b="1" i="0" dirty="0">
                <a:solidFill>
                  <a:schemeClr val="tx1"/>
                </a:solidFill>
                <a:effectLst/>
              </a:rPr>
              <a:t> </a:t>
            </a:r>
            <a:endParaRPr lang="en-GB" sz="2800" b="1" dirty="0">
              <a:solidFill>
                <a:schemeClr val="tx1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B8D15F1-FF2C-4765-BDAE-205D967622F6}"/>
              </a:ext>
            </a:extLst>
          </p:cNvPr>
          <p:cNvSpPr txBox="1">
            <a:spLocks/>
          </p:cNvSpPr>
          <p:nvPr/>
        </p:nvSpPr>
        <p:spPr>
          <a:xfrm>
            <a:off x="1084217" y="853437"/>
            <a:ext cx="1336766" cy="1018902"/>
          </a:xfrm>
          <a:prstGeom prst="rect">
            <a:avLst/>
          </a:prstGeom>
        </p:spPr>
        <p:txBody>
          <a:bodyPr>
            <a:noAutofit/>
          </a:bodyPr>
          <a:lstStyle>
            <a:lvl1pPr marL="3060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anose="05020102010507070707" pitchFamily="18" charset="2"/>
              <a:buNone/>
            </a:pPr>
            <a:r>
              <a:rPr lang="en-AU" sz="2800" b="1" dirty="0" err="1">
                <a:solidFill>
                  <a:schemeClr val="tx1"/>
                </a:solidFill>
              </a:rPr>
              <a:t>Abiezer</a:t>
            </a:r>
            <a:r>
              <a:rPr lang="en-AU" sz="2800" b="1" dirty="0">
                <a:solidFill>
                  <a:schemeClr val="tx1"/>
                </a:solidFill>
              </a:rPr>
              <a:t> v34</a:t>
            </a:r>
            <a:r>
              <a:rPr lang="en-AU" sz="2800" b="1" i="0" dirty="0">
                <a:solidFill>
                  <a:schemeClr val="tx1"/>
                </a:solidFill>
                <a:effectLst/>
              </a:rPr>
              <a:t> </a:t>
            </a:r>
            <a:endParaRPr lang="en-GB" sz="2800" b="1" dirty="0">
              <a:solidFill>
                <a:schemeClr val="tx1"/>
              </a:solidFill>
            </a:endParaRP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4A1D7176-A4E7-4D92-84CF-550B2B8F3B03}"/>
              </a:ext>
            </a:extLst>
          </p:cNvPr>
          <p:cNvSpPr txBox="1">
            <a:spLocks/>
          </p:cNvSpPr>
          <p:nvPr/>
        </p:nvSpPr>
        <p:spPr>
          <a:xfrm>
            <a:off x="5993674" y="1161500"/>
            <a:ext cx="1709058" cy="1164771"/>
          </a:xfrm>
          <a:prstGeom prst="rect">
            <a:avLst/>
          </a:prstGeom>
        </p:spPr>
        <p:txBody>
          <a:bodyPr>
            <a:noAutofit/>
          </a:bodyPr>
          <a:lstStyle>
            <a:lvl1pPr marL="3060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anose="05020102010507070707" pitchFamily="18" charset="2"/>
              <a:buNone/>
            </a:pPr>
            <a:r>
              <a:rPr lang="en-AU" sz="2800" b="1" dirty="0">
                <a:solidFill>
                  <a:schemeClr val="tx1"/>
                </a:solidFill>
              </a:rPr>
              <a:t>ten servants</a:t>
            </a:r>
            <a:r>
              <a:rPr lang="en-AU" sz="2800" b="1" i="0" dirty="0">
                <a:solidFill>
                  <a:srgbClr val="FF0000"/>
                </a:solidFill>
                <a:effectLst/>
              </a:rPr>
              <a:t> </a:t>
            </a:r>
            <a:r>
              <a:rPr lang="en-AU" sz="2800" b="1" i="0" dirty="0">
                <a:solidFill>
                  <a:schemeClr val="tx1"/>
                </a:solidFill>
                <a:effectLst/>
              </a:rPr>
              <a:t>v27</a:t>
            </a:r>
            <a:r>
              <a:rPr lang="en-AU" sz="2800" b="1" i="0" dirty="0">
                <a:solidFill>
                  <a:srgbClr val="FF0000"/>
                </a:solidFill>
                <a:effectLst/>
              </a:rPr>
              <a:t> 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EECF9C4F-F2D2-432D-92F2-92C388B43AA0}"/>
              </a:ext>
            </a:extLst>
          </p:cNvPr>
          <p:cNvSpPr txBox="1">
            <a:spLocks/>
          </p:cNvSpPr>
          <p:nvPr/>
        </p:nvSpPr>
        <p:spPr>
          <a:xfrm>
            <a:off x="847997" y="6175472"/>
            <a:ext cx="10496006" cy="808803"/>
          </a:xfrm>
          <a:prstGeom prst="rect">
            <a:avLst/>
          </a:prstGeom>
        </p:spPr>
        <p:txBody>
          <a:bodyPr>
            <a:noAutofit/>
          </a:bodyPr>
          <a:lstStyle>
            <a:lvl1pPr marL="3060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anose="05020102010507070707" pitchFamily="18" charset="2"/>
              <a:buNone/>
            </a:pPr>
            <a:r>
              <a:rPr lang="en-AU" sz="2800" b="1" dirty="0">
                <a:solidFill>
                  <a:schemeClr val="bg1"/>
                </a:solidFill>
              </a:rPr>
              <a:t>All Manasseh, Asher, Zebulun </a:t>
            </a:r>
            <a:r>
              <a:rPr lang="en-AU" sz="2800" b="1" dirty="0" err="1">
                <a:solidFill>
                  <a:schemeClr val="bg1"/>
                </a:solidFill>
              </a:rPr>
              <a:t>amd</a:t>
            </a:r>
            <a:r>
              <a:rPr lang="en-AU" sz="2800" b="1" dirty="0">
                <a:solidFill>
                  <a:schemeClr val="bg1"/>
                </a:solidFill>
              </a:rPr>
              <a:t> Naphtali</a:t>
            </a:r>
            <a:r>
              <a:rPr lang="en-AU" sz="2800" b="1" i="0" dirty="0">
                <a:solidFill>
                  <a:srgbClr val="FF0000"/>
                </a:solidFill>
                <a:effectLst/>
              </a:rPr>
              <a:t> v35 </a:t>
            </a:r>
            <a:endParaRPr lang="en-GB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523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  <p:bldP spid="5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>
            <a:cxnSpLocks/>
          </p:cNvCxnSpPr>
          <p:nvPr/>
        </p:nvCxnSpPr>
        <p:spPr>
          <a:xfrm>
            <a:off x="3265714" y="2238103"/>
            <a:ext cx="6096000" cy="297833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9022635" y="4805509"/>
            <a:ext cx="2934234" cy="18636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3600" dirty="0"/>
              <a:t>US</a:t>
            </a:r>
          </a:p>
        </p:txBody>
      </p:sp>
      <p:sp>
        <p:nvSpPr>
          <p:cNvPr id="6" name="Oval 5"/>
          <p:cNvSpPr/>
          <p:nvPr/>
        </p:nvSpPr>
        <p:spPr>
          <a:xfrm>
            <a:off x="557349" y="747584"/>
            <a:ext cx="3171135" cy="18315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000" b="1" dirty="0"/>
              <a:t>GOD</a:t>
            </a:r>
          </a:p>
          <a:p>
            <a:pPr algn="ctr"/>
            <a:r>
              <a:rPr lang="en-AU" sz="4000" b="1" dirty="0"/>
              <a:t>Christ</a:t>
            </a:r>
          </a:p>
        </p:txBody>
      </p:sp>
      <p:sp>
        <p:nvSpPr>
          <p:cNvPr id="13" name="Cloud Callout 12"/>
          <p:cNvSpPr/>
          <p:nvPr/>
        </p:nvSpPr>
        <p:spPr>
          <a:xfrm>
            <a:off x="4349657" y="1891983"/>
            <a:ext cx="4017111" cy="3605343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b="1" dirty="0"/>
              <a:t>New Smart Phone</a:t>
            </a:r>
          </a:p>
          <a:p>
            <a:pPr algn="ctr"/>
            <a:r>
              <a:rPr lang="en-AU" sz="2400" b="1" dirty="0"/>
              <a:t>Netflix Account</a:t>
            </a:r>
          </a:p>
          <a:p>
            <a:pPr algn="ctr"/>
            <a:r>
              <a:rPr lang="en-AU" sz="2400" b="1" dirty="0"/>
              <a:t>Latest Fashions</a:t>
            </a:r>
          </a:p>
          <a:p>
            <a:pPr algn="ctr"/>
            <a:r>
              <a:rPr lang="en-AU" sz="2400" b="1" dirty="0"/>
              <a:t>Broadway Production</a:t>
            </a:r>
          </a:p>
          <a:p>
            <a:pPr algn="ctr"/>
            <a:r>
              <a:rPr lang="en-AU" sz="2400" b="1" dirty="0"/>
              <a:t>Video Games</a:t>
            </a:r>
          </a:p>
          <a:p>
            <a:pPr algn="ctr"/>
            <a:r>
              <a:rPr lang="en-AU" sz="2400" b="1" dirty="0">
                <a:solidFill>
                  <a:schemeClr val="bg1"/>
                </a:solidFill>
              </a:rPr>
              <a:t>Immorality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500" tmFilter="0,0; .5, 0; 1, 1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"/>
                            </p:stCondLst>
                            <p:childTnLst>
                              <p:par>
                                <p:cTn id="33" presetID="41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 tmFilter="0,0; .5, 0; 1, 1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150"/>
                            </p:stCondLst>
                            <p:childTnLst>
                              <p:par>
                                <p:cTn id="41" presetID="41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500" tmFilter="0,0; .5, 0; 1, 1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700"/>
                            </p:stCondLst>
                            <p:childTnLst>
                              <p:par>
                                <p:cTn id="49" presetID="41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500" tmFilter="0,0; .5, 0; 1, 1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250"/>
                            </p:stCondLst>
                            <p:childTnLst>
                              <p:par>
                                <p:cTn id="57" presetID="41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500" tmFilter="0,0; .5, 0; 1, 1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800"/>
                            </p:stCondLst>
                            <p:childTnLst>
                              <p:par>
                                <p:cTn id="65" presetID="41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500" tmFilter="0,0; .5, 0; 1, 1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300"/>
                            </p:stCondLst>
                            <p:childTnLst>
                              <p:par>
                                <p:cTn id="7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800"/>
                            </p:stCondLst>
                            <p:childTnLst>
                              <p:par>
                                <p:cTn id="77" presetID="0" presetClass="path" presetSubtype="0" accel="50000" decel="5000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25E-6 -2.59259E-6 L 0.30274 0.26713 " pathEditMode="relative" rAng="0" ptsTypes="AA">
                                      <p:cBhvr>
                                        <p:cTn id="7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30" y="13356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26 0.00278 L -0.25977 -0.2206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08" y="-11181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16" presetClass="exit" presetSubtype="2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2" dur="3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3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6" grpId="1" animBg="1"/>
      <p:bldP spid="13" grpId="0" build="allAtOnce" animBg="1"/>
      <p:bldP spid="13" grpId="1" uiExpand="1" build="p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175F8-477A-489E-95DC-3A76A84BE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>
            <a:normAutofit/>
          </a:bodyPr>
          <a:lstStyle/>
          <a:p>
            <a:r>
              <a:rPr lang="en-AU" sz="3600" dirty="0"/>
              <a:t>Building your altar</a:t>
            </a:r>
            <a:br>
              <a:rPr lang="en-AU" dirty="0"/>
            </a:br>
            <a:endParaRPr lang="en-AU" dirty="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7A4CA679-3546-4E14-8FB8-F57168C37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4D16E90-7C64-4C04-A50A-B866A1A92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BE4DD59-5AA2-46C6-B6A8-9B4C62D198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160CE81C-67DC-489E-BFFB-877C80B85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2180496"/>
            <a:ext cx="5404639" cy="4045683"/>
          </a:xfrm>
          <a:prstGeom prst="rect">
            <a:avLst/>
          </a:prstGeom>
          <a:solidFill>
            <a:srgbClr val="FFFFFF">
              <a:alpha val="80000"/>
            </a:srgbClr>
          </a:solidFill>
          <a:ln w="38100">
            <a:solidFill>
              <a:srgbClr val="4653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Building an Altar unto God – Part 1 – Melchizedek Church of God">
            <a:extLst>
              <a:ext uri="{FF2B5EF4-FFF2-40B4-BE49-F238E27FC236}">
                <a16:creationId xmlns:a16="http://schemas.microsoft.com/office/drawing/2014/main" id="{86C81F97-AFCE-4796-B3C1-25634543CC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7" r="15600" b="1"/>
          <a:stretch/>
        </p:blipFill>
        <p:spPr bwMode="auto">
          <a:xfrm>
            <a:off x="611392" y="2347105"/>
            <a:ext cx="5074920" cy="3712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2C2B1CE-93C1-4562-BF36-A2F008DF14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0830" y="2180495"/>
            <a:ext cx="5269977" cy="4045683"/>
          </a:xfrm>
        </p:spPr>
        <p:txBody>
          <a:bodyPr>
            <a:normAutofit fontScale="92500"/>
          </a:bodyPr>
          <a:lstStyle/>
          <a:p>
            <a:r>
              <a:rPr lang="en-AU" sz="2400" dirty="0"/>
              <a:t>Verses and Quotes</a:t>
            </a:r>
          </a:p>
          <a:p>
            <a:r>
              <a:rPr lang="en-AU" sz="2400" dirty="0"/>
              <a:t>Spiritual Pictures</a:t>
            </a:r>
          </a:p>
          <a:p>
            <a:r>
              <a:rPr lang="en-AU" sz="2400" dirty="0"/>
              <a:t>Kids Sunday School Craft</a:t>
            </a:r>
          </a:p>
          <a:p>
            <a:r>
              <a:rPr lang="en-AU" sz="2400" dirty="0"/>
              <a:t>Memorials in Our Yards</a:t>
            </a:r>
          </a:p>
          <a:p>
            <a:r>
              <a:rPr lang="en-AU" sz="2400" dirty="0"/>
              <a:t>Signs on Our Walls, Doors &amp; Gates </a:t>
            </a:r>
          </a:p>
          <a:p>
            <a:r>
              <a:rPr lang="en-AU" sz="2400" dirty="0"/>
              <a:t>Quotes on Our Devices</a:t>
            </a:r>
          </a:p>
          <a:p>
            <a:r>
              <a:rPr lang="en-AU" sz="2400" dirty="0"/>
              <a:t>Music in the House</a:t>
            </a:r>
          </a:p>
          <a:p>
            <a:r>
              <a:rPr lang="en-AU" sz="2400" dirty="0"/>
              <a:t>Memories (Camps, Holy Days, etc…)</a:t>
            </a:r>
          </a:p>
        </p:txBody>
      </p:sp>
    </p:spTree>
    <p:extLst>
      <p:ext uri="{BB962C8B-B14F-4D97-AF65-F5344CB8AC3E}">
        <p14:creationId xmlns:p14="http://schemas.microsoft.com/office/powerpoint/2010/main" val="1120334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4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8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E19602E2-BC74-4918-B78F-D457BD2EB4C3}"/>
              </a:ext>
            </a:extLst>
          </p:cNvPr>
          <p:cNvSpPr txBox="1">
            <a:spLocks/>
          </p:cNvSpPr>
          <p:nvPr/>
        </p:nvSpPr>
        <p:spPr>
          <a:xfrm>
            <a:off x="407851" y="275436"/>
            <a:ext cx="4100286" cy="1188720"/>
          </a:xfrm>
          <a:prstGeom prst="rect">
            <a:avLst/>
          </a:prstGeom>
        </p:spPr>
        <p:txBody>
          <a:bodyPr anchor="b"/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3600" dirty="0"/>
              <a:t>DEW</a:t>
            </a:r>
            <a:endParaRPr lang="en-GB" sz="3600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E83CD83F-0A39-4B04-830A-DFC66014AC1E}"/>
              </a:ext>
            </a:extLst>
          </p:cNvPr>
          <p:cNvSpPr txBox="1">
            <a:spLocks/>
          </p:cNvSpPr>
          <p:nvPr/>
        </p:nvSpPr>
        <p:spPr>
          <a:xfrm>
            <a:off x="423090" y="4282876"/>
            <a:ext cx="8170094" cy="3171662"/>
          </a:xfrm>
          <a:prstGeom prst="rect">
            <a:avLst/>
          </a:prstGeom>
        </p:spPr>
        <p:txBody>
          <a:bodyPr>
            <a:noAutofit/>
          </a:bodyPr>
          <a:lstStyle>
            <a:lvl1pPr marL="3060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en-AU" sz="3200" b="1" i="0" dirty="0">
                <a:solidFill>
                  <a:schemeClr val="tx1"/>
                </a:solidFill>
                <a:effectLst/>
              </a:rPr>
              <a:t>It is like the dew of Hermon, which falls on the mountains of Zion! For there the </a:t>
            </a:r>
            <a:r>
              <a:rPr lang="en-AU" sz="3200" b="1" i="0" cap="small" dirty="0">
                <a:solidFill>
                  <a:schemeClr val="tx1"/>
                </a:solidFill>
                <a:effectLst/>
              </a:rPr>
              <a:t>Lord</a:t>
            </a:r>
            <a:r>
              <a:rPr lang="en-AU" sz="3200" b="1" i="0" dirty="0">
                <a:solidFill>
                  <a:schemeClr val="tx1"/>
                </a:solidFill>
                <a:effectLst/>
              </a:rPr>
              <a:t> has commanded the blessing, life forevermore.</a:t>
            </a:r>
          </a:p>
          <a:p>
            <a:pPr marL="0" indent="0" algn="r">
              <a:buFont typeface="Wingdings 2" panose="05020102010507070707" pitchFamily="18" charset="2"/>
              <a:buNone/>
            </a:pPr>
            <a:r>
              <a:rPr lang="en-AU" sz="3200" b="1" dirty="0">
                <a:solidFill>
                  <a:srgbClr val="FF0000"/>
                </a:solidFill>
              </a:rPr>
              <a:t>Psalm 133:3</a:t>
            </a:r>
            <a:endParaRPr lang="en-GB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347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B047980-FDD2-4EF7-83DA-5840574ED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DEW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0B41886-CD1B-448B-84A9-74B39D432C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dirty="0"/>
              <a:t>Is 26:19 Your </a:t>
            </a:r>
            <a:r>
              <a:rPr lang="en-GB" sz="2800" u="sng" dirty="0">
                <a:solidFill>
                  <a:schemeClr val="accent1"/>
                </a:solidFill>
              </a:rPr>
              <a:t>dead shall live</a:t>
            </a:r>
            <a:r>
              <a:rPr lang="en-GB" sz="2800" dirty="0"/>
              <a:t>, their bodies</a:t>
            </a:r>
            <a:r>
              <a:rPr lang="en-GB" sz="2800" u="sng" dirty="0">
                <a:solidFill>
                  <a:schemeClr val="accent1"/>
                </a:solidFill>
              </a:rPr>
              <a:t> shall rise.</a:t>
            </a:r>
            <a:r>
              <a:rPr lang="en-GB" sz="2800" dirty="0"/>
              <a:t> You who dwell </a:t>
            </a:r>
            <a:r>
              <a:rPr lang="en-GB" sz="2800" u="sng" dirty="0">
                <a:solidFill>
                  <a:schemeClr val="accent1"/>
                </a:solidFill>
              </a:rPr>
              <a:t>in the dust awake</a:t>
            </a:r>
            <a:r>
              <a:rPr lang="en-GB" sz="2800" dirty="0"/>
              <a:t> and sing for Joy!  For </a:t>
            </a:r>
            <a:r>
              <a:rPr lang="en-GB" sz="2800" dirty="0">
                <a:solidFill>
                  <a:schemeClr val="bg1"/>
                </a:solidFill>
                <a:highlight>
                  <a:srgbClr val="00FFFF"/>
                </a:highlight>
              </a:rPr>
              <a:t> thy dew</a:t>
            </a:r>
            <a:r>
              <a:rPr lang="en-GB" sz="2800" dirty="0"/>
              <a:t> is </a:t>
            </a:r>
            <a:r>
              <a:rPr lang="en-GB" sz="2800" dirty="0">
                <a:solidFill>
                  <a:schemeClr val="bg1"/>
                </a:solidFill>
                <a:highlight>
                  <a:srgbClr val="00FFFF"/>
                </a:highlight>
              </a:rPr>
              <a:t>the dew</a:t>
            </a:r>
            <a:r>
              <a:rPr lang="en-GB" sz="2800" dirty="0"/>
              <a:t> of light, and the earth will give birth to the dead. </a:t>
            </a:r>
          </a:p>
          <a:p>
            <a:pPr marL="0" indent="0">
              <a:buNone/>
            </a:pPr>
            <a:r>
              <a:rPr lang="en-GB" sz="2800" dirty="0" err="1"/>
              <a:t>Hos</a:t>
            </a:r>
            <a:r>
              <a:rPr lang="en-GB" sz="2800" dirty="0"/>
              <a:t> 14:5</a:t>
            </a:r>
            <a:r>
              <a:rPr lang="en-AU" sz="2800" b="0" i="0" dirty="0">
                <a:solidFill>
                  <a:srgbClr val="000000"/>
                </a:solidFill>
                <a:effectLst/>
                <a:latin typeface="system-ui"/>
              </a:rPr>
              <a:t> </a:t>
            </a:r>
            <a:r>
              <a:rPr lang="en-AU" sz="2800" b="0" i="0" dirty="0">
                <a:solidFill>
                  <a:schemeClr val="tx1"/>
                </a:solidFill>
                <a:effectLst/>
              </a:rPr>
              <a:t>I will be like </a:t>
            </a:r>
            <a:r>
              <a:rPr lang="en-AU" sz="2800" b="0" i="0" dirty="0">
                <a:solidFill>
                  <a:schemeClr val="bg1"/>
                </a:solidFill>
                <a:effectLst/>
                <a:highlight>
                  <a:srgbClr val="00FFFF"/>
                </a:highlight>
              </a:rPr>
              <a:t>the dew </a:t>
            </a:r>
            <a:r>
              <a:rPr lang="en-AU" sz="2800" b="0" i="0" dirty="0">
                <a:solidFill>
                  <a:schemeClr val="tx1"/>
                </a:solidFill>
                <a:effectLst/>
              </a:rPr>
              <a:t>to Israel;  he </a:t>
            </a:r>
            <a:r>
              <a:rPr lang="en-GB" sz="2800" u="sng" dirty="0">
                <a:solidFill>
                  <a:schemeClr val="accent1"/>
                </a:solidFill>
              </a:rPr>
              <a:t>shall blossom</a:t>
            </a:r>
            <a:r>
              <a:rPr lang="en-AU" sz="2800" b="0" i="0" dirty="0">
                <a:solidFill>
                  <a:schemeClr val="tx1"/>
                </a:solidFill>
                <a:effectLst/>
              </a:rPr>
              <a:t> like the lily; he shall </a:t>
            </a:r>
            <a:r>
              <a:rPr lang="en-AU" sz="2800" b="0" i="0" u="sng" dirty="0">
                <a:solidFill>
                  <a:schemeClr val="accent1"/>
                </a:solidFill>
                <a:effectLst/>
              </a:rPr>
              <a:t>take root </a:t>
            </a:r>
            <a:r>
              <a:rPr lang="en-AU" sz="2800" b="0" i="0" dirty="0">
                <a:solidFill>
                  <a:schemeClr val="tx1"/>
                </a:solidFill>
                <a:effectLst/>
              </a:rPr>
              <a:t>like the trees of Lebanon; </a:t>
            </a:r>
            <a:r>
              <a:rPr lang="en-AU" sz="2000" b="0" i="1" dirty="0">
                <a:solidFill>
                  <a:schemeClr val="tx1"/>
                </a:solidFill>
                <a:effectLst/>
              </a:rPr>
              <a:t>(Israel’s return to God and regeneration)</a:t>
            </a:r>
          </a:p>
          <a:p>
            <a:pPr marL="0" indent="0">
              <a:buNone/>
            </a:pPr>
            <a:r>
              <a:rPr lang="en-AU" sz="2800" dirty="0"/>
              <a:t>Further References; Duet 33:28-29, Micah 5:7, </a:t>
            </a:r>
            <a:r>
              <a:rPr lang="en-AU" sz="2800" dirty="0" err="1"/>
              <a:t>Zech</a:t>
            </a:r>
            <a:r>
              <a:rPr lang="en-AU" sz="2800" dirty="0"/>
              <a:t> 8:12-13, </a:t>
            </a:r>
            <a:endParaRPr lang="en-GB" sz="28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4849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E19602E2-BC74-4918-B78F-D457BD2EB4C3}"/>
              </a:ext>
            </a:extLst>
          </p:cNvPr>
          <p:cNvSpPr txBox="1">
            <a:spLocks/>
          </p:cNvSpPr>
          <p:nvPr/>
        </p:nvSpPr>
        <p:spPr>
          <a:xfrm>
            <a:off x="3610431" y="1503348"/>
            <a:ext cx="4100286" cy="1188720"/>
          </a:xfrm>
          <a:prstGeom prst="rect">
            <a:avLst/>
          </a:prstGeom>
        </p:spPr>
        <p:txBody>
          <a:bodyPr anchor="b"/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3600" dirty="0">
                <a:solidFill>
                  <a:schemeClr val="bg1"/>
                </a:solidFill>
              </a:rPr>
              <a:t>Dust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E83CD83F-0A39-4B04-830A-DFC66014AC1E}"/>
              </a:ext>
            </a:extLst>
          </p:cNvPr>
          <p:cNvSpPr txBox="1">
            <a:spLocks/>
          </p:cNvSpPr>
          <p:nvPr/>
        </p:nvSpPr>
        <p:spPr>
          <a:xfrm>
            <a:off x="3643082" y="3176891"/>
            <a:ext cx="8170094" cy="3171662"/>
          </a:xfrm>
          <a:prstGeom prst="rect">
            <a:avLst/>
          </a:prstGeom>
        </p:spPr>
        <p:txBody>
          <a:bodyPr>
            <a:noAutofit/>
          </a:bodyPr>
          <a:lstStyle>
            <a:lvl1pPr marL="3060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en-AU" sz="3200" b="1" i="0" dirty="0">
                <a:solidFill>
                  <a:schemeClr val="bg1"/>
                </a:solidFill>
                <a:effectLst/>
              </a:rPr>
              <a:t>And the LORD God formed man of the dust of the ground and breathed into his nostrils the breath of life; and man became a living soul.  </a:t>
            </a:r>
          </a:p>
          <a:p>
            <a:pPr marL="0" indent="0" algn="r">
              <a:buFont typeface="Wingdings 2" panose="05020102010507070707" pitchFamily="18" charset="2"/>
              <a:buNone/>
            </a:pPr>
            <a:r>
              <a:rPr lang="en-AU" sz="3200" b="1" dirty="0">
                <a:solidFill>
                  <a:schemeClr val="bg1"/>
                </a:solidFill>
              </a:rPr>
              <a:t>Gen 2:7</a:t>
            </a:r>
            <a:endParaRPr lang="en-GB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5115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7000" b="-5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E19602E2-BC74-4918-B78F-D457BD2EB4C3}"/>
              </a:ext>
            </a:extLst>
          </p:cNvPr>
          <p:cNvSpPr txBox="1">
            <a:spLocks/>
          </p:cNvSpPr>
          <p:nvPr/>
        </p:nvSpPr>
        <p:spPr>
          <a:xfrm>
            <a:off x="7583714" y="702156"/>
            <a:ext cx="4100286" cy="1188720"/>
          </a:xfrm>
          <a:prstGeom prst="rect">
            <a:avLst/>
          </a:prstGeom>
        </p:spPr>
        <p:txBody>
          <a:bodyPr anchor="b"/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AU" sz="3600" dirty="0"/>
              <a:t>Fleece</a:t>
            </a:r>
            <a:endParaRPr lang="en-GB" sz="3600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E83CD83F-0A39-4B04-830A-DFC66014AC1E}"/>
              </a:ext>
            </a:extLst>
          </p:cNvPr>
          <p:cNvSpPr txBox="1">
            <a:spLocks/>
          </p:cNvSpPr>
          <p:nvPr/>
        </p:nvSpPr>
        <p:spPr>
          <a:xfrm>
            <a:off x="7583715" y="2236361"/>
            <a:ext cx="4100285" cy="4051227"/>
          </a:xfrm>
          <a:prstGeom prst="rect">
            <a:avLst/>
          </a:prstGeom>
        </p:spPr>
        <p:txBody>
          <a:bodyPr>
            <a:noAutofit/>
          </a:bodyPr>
          <a:lstStyle>
            <a:lvl1pPr marL="3060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en-AU" sz="3200" b="1" i="0" dirty="0">
                <a:solidFill>
                  <a:schemeClr val="tx1"/>
                </a:solidFill>
                <a:effectLst/>
              </a:rPr>
              <a:t> “Behold, the Lamb of God, who takes away the sin of the world!</a:t>
            </a:r>
          </a:p>
          <a:p>
            <a:pPr marL="0" indent="0" algn="r">
              <a:buFont typeface="Wingdings 2" panose="05020102010507070707" pitchFamily="18" charset="2"/>
              <a:buNone/>
            </a:pPr>
            <a:r>
              <a:rPr lang="en-AU" sz="3200" b="1" dirty="0">
                <a:solidFill>
                  <a:srgbClr val="FF0000"/>
                </a:solidFill>
              </a:rPr>
              <a:t>John 1:29</a:t>
            </a:r>
            <a:endParaRPr lang="en-GB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180002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CDF95FD5-1F25-4FA5-84C8-2AB1AFB896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8C6403A-684A-431F-8F36-A24C99E2866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2455B2D-BAB7-438A-85DA-0266A24CB79F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533</Words>
  <Application>Microsoft Office PowerPoint</Application>
  <PresentationFormat>Widescreen</PresentationFormat>
  <Paragraphs>56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Franklin Gothic Book</vt:lpstr>
      <vt:lpstr>Franklin Gothic Demi</vt:lpstr>
      <vt:lpstr>Gill Sans MT</vt:lpstr>
      <vt:lpstr>system-ui</vt:lpstr>
      <vt:lpstr>Wingdings 2</vt:lpstr>
      <vt:lpstr>DividendVTI</vt:lpstr>
      <vt:lpstr>Gideon</vt:lpstr>
      <vt:lpstr>The Oppressor </vt:lpstr>
      <vt:lpstr>Mighty Man of Valour Hiding in a Winepress </vt:lpstr>
      <vt:lpstr>Exodus 34:12-15</vt:lpstr>
      <vt:lpstr>Baal and Ashteroth</vt:lpstr>
      <vt:lpstr>PowerPoint Presentation</vt:lpstr>
      <vt:lpstr>PowerPoint Presentation</vt:lpstr>
      <vt:lpstr>Building your altar </vt:lpstr>
      <vt:lpstr>PowerPoint Presentation</vt:lpstr>
      <vt:lpstr>DEW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Gideon</dc:title>
  <dc:creator>Jonathan Clover</dc:creator>
  <cp:lastModifiedBy>Jonathan Clover</cp:lastModifiedBy>
  <cp:revision>4</cp:revision>
  <dcterms:created xsi:type="dcterms:W3CDTF">2020-12-27T09:19:44Z</dcterms:created>
  <dcterms:modified xsi:type="dcterms:W3CDTF">2020-12-27T10:10:33Z</dcterms:modified>
</cp:coreProperties>
</file>