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41" r:id="rId2"/>
    <p:sldId id="482" r:id="rId3"/>
    <p:sldId id="397" r:id="rId4"/>
    <p:sldId id="466" r:id="rId5"/>
    <p:sldId id="473" r:id="rId6"/>
    <p:sldId id="399" r:id="rId7"/>
    <p:sldId id="401" r:id="rId8"/>
    <p:sldId id="403" r:id="rId9"/>
    <p:sldId id="405" r:id="rId10"/>
    <p:sldId id="407" r:id="rId11"/>
    <p:sldId id="442" r:id="rId12"/>
    <p:sldId id="443" r:id="rId13"/>
    <p:sldId id="444" r:id="rId14"/>
    <p:sldId id="445" r:id="rId15"/>
    <p:sldId id="446" r:id="rId16"/>
    <p:sldId id="447" r:id="rId17"/>
    <p:sldId id="448" r:id="rId18"/>
    <p:sldId id="449" r:id="rId19"/>
    <p:sldId id="453" r:id="rId20"/>
    <p:sldId id="450" r:id="rId21"/>
    <p:sldId id="452" r:id="rId22"/>
    <p:sldId id="454" r:id="rId23"/>
    <p:sldId id="455" r:id="rId24"/>
    <p:sldId id="474" r:id="rId25"/>
    <p:sldId id="475" r:id="rId26"/>
    <p:sldId id="470" r:id="rId27"/>
    <p:sldId id="467" r:id="rId28"/>
    <p:sldId id="469" r:id="rId29"/>
    <p:sldId id="465" r:id="rId30"/>
    <p:sldId id="486" r:id="rId31"/>
    <p:sldId id="487" r:id="rId32"/>
    <p:sldId id="479" r:id="rId33"/>
    <p:sldId id="480" r:id="rId34"/>
    <p:sldId id="485" r:id="rId35"/>
    <p:sldId id="468" r:id="rId36"/>
    <p:sldId id="476" r:id="rId37"/>
    <p:sldId id="483" r:id="rId38"/>
    <p:sldId id="484" r:id="rId39"/>
    <p:sldId id="471" r:id="rId40"/>
    <p:sldId id="462" r:id="rId41"/>
    <p:sldId id="47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58"/>
    <a:srgbClr val="00667E"/>
    <a:srgbClr val="3FDAFF"/>
    <a:srgbClr val="00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3" d="100"/>
          <a:sy n="133" d="100"/>
        </p:scale>
        <p:origin x="906"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2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2/10/2021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1009212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8572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094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7950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3313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2583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8549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62069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53435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8894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4506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370759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64899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80074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90391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3362148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2549125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C6A7D9-4233-41AC-95AB-D7AA39D61C57}" type="slidenum">
              <a:rPr lang="en-US" smtClean="0"/>
              <a:pPr/>
              <a:t>26</a:t>
            </a:fld>
            <a:endParaRPr lang="en-US"/>
          </a:p>
        </p:txBody>
      </p:sp>
    </p:spTree>
    <p:extLst>
      <p:ext uri="{BB962C8B-B14F-4D97-AF65-F5344CB8AC3E}">
        <p14:creationId xmlns:p14="http://schemas.microsoft.com/office/powerpoint/2010/main" val="2225227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pPr/>
              <a:t>28</a:t>
            </a:fld>
            <a:endParaRPr lang="en-US"/>
          </a:p>
        </p:txBody>
      </p:sp>
    </p:spTree>
    <p:extLst>
      <p:ext uri="{BB962C8B-B14F-4D97-AF65-F5344CB8AC3E}">
        <p14:creationId xmlns:p14="http://schemas.microsoft.com/office/powerpoint/2010/main" val="765821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47389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EC87DE-1A09-4565-83B0-63EABF76D957}" type="slidenum">
              <a:rPr lang="en-US" smtClean="0"/>
              <a:pPr/>
              <a:t>30</a:t>
            </a:fld>
            <a:endParaRPr lang="en-US"/>
          </a:p>
        </p:txBody>
      </p:sp>
    </p:spTree>
    <p:extLst>
      <p:ext uri="{BB962C8B-B14F-4D97-AF65-F5344CB8AC3E}">
        <p14:creationId xmlns:p14="http://schemas.microsoft.com/office/powerpoint/2010/main" val="1742637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EC87DE-1A09-4565-83B0-63EABF76D957}" type="slidenum">
              <a:rPr lang="en-US" smtClean="0"/>
              <a:pPr/>
              <a:t>31</a:t>
            </a:fld>
            <a:endParaRPr lang="en-US"/>
          </a:p>
        </p:txBody>
      </p:sp>
    </p:spTree>
    <p:extLst>
      <p:ext uri="{BB962C8B-B14F-4D97-AF65-F5344CB8AC3E}">
        <p14:creationId xmlns:p14="http://schemas.microsoft.com/office/powerpoint/2010/main" val="297587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271564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72055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04735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611065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2235999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2495127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1928890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38</a:t>
            </a:fld>
            <a:endParaRPr lang="en-US"/>
          </a:p>
        </p:txBody>
      </p:sp>
    </p:spTree>
    <p:extLst>
      <p:ext uri="{BB962C8B-B14F-4D97-AF65-F5344CB8AC3E}">
        <p14:creationId xmlns:p14="http://schemas.microsoft.com/office/powerpoint/2010/main" val="198426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C6A7D9-4233-41AC-95AB-D7AA39D61C5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3236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8057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3620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28083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6818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9631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1974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44BE71E-EDBB-4844-B977-50A3D22F27C1}" type="slidenum">
              <a:rPr lang="en-US"/>
              <a:pPr/>
              <a:t>‹#›</a:t>
            </a:fld>
            <a:endParaRPr lang="en-US"/>
          </a:p>
        </p:txBody>
      </p:sp>
    </p:spTree>
    <p:extLst>
      <p:ext uri="{BB962C8B-B14F-4D97-AF65-F5344CB8AC3E}">
        <p14:creationId xmlns:p14="http://schemas.microsoft.com/office/powerpoint/2010/main" val="3726860250"/>
      </p:ext>
    </p:extLst>
  </p:cSld>
  <p:clrMapOvr>
    <a:masterClrMapping/>
  </p:clrMapOvr>
  <p:transition>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59E2C5C1-C1D0-4F98-BB23-44B86295AADE}"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3688151770"/>
      </p:ext>
    </p:extLst>
  </p:cSld>
  <p:clrMapOvr>
    <a:masterClrMapping/>
  </p:clrMapOvr>
  <p:transitio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2/10/2021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997"/>
          <a:stretch/>
        </p:blipFill>
        <p:spPr>
          <a:xfrm>
            <a:off x="66675" y="1143000"/>
            <a:ext cx="9077325" cy="4665963"/>
          </a:xfrm>
          <a:prstGeom prst="rect">
            <a:avLst/>
          </a:prstGeom>
        </p:spPr>
      </p:pic>
      <p:sp>
        <p:nvSpPr>
          <p:cNvPr id="3" name="Text Box 5"/>
          <p:cNvSpPr txBox="1">
            <a:spLocks noChangeArrowheads="1"/>
          </p:cNvSpPr>
          <p:nvPr/>
        </p:nvSpPr>
        <p:spPr bwMode="auto">
          <a:xfrm>
            <a:off x="-152400" y="4823334"/>
            <a:ext cx="8229600" cy="2123658"/>
          </a:xfrm>
          <a:prstGeom prst="rect">
            <a:avLst/>
          </a:prstGeom>
          <a:noFill/>
          <a:ln w="9525">
            <a:noFill/>
            <a:miter lim="800000"/>
            <a:headEnd/>
            <a:tailEnd/>
          </a:ln>
        </p:spPr>
        <p:txBody>
          <a:bodyPr>
            <a:spAutoFit/>
          </a:bodyPr>
          <a:lstStyle/>
          <a:p>
            <a:pPr algn="ctr">
              <a:spcBef>
                <a:spcPct val="50000"/>
              </a:spcBef>
            </a:pPr>
            <a:r>
              <a:rPr lang="en-US" sz="6600" b="1" dirty="0" smtClean="0">
                <a:solidFill>
                  <a:srgbClr val="00B050"/>
                </a:solidFill>
                <a:latin typeface="Eras Bold ITC" panose="020B0907030504020204" pitchFamily="34" charset="0"/>
              </a:rPr>
              <a:t>PRESENT THE DEATH OF JESUS</a:t>
            </a:r>
            <a:endParaRPr lang="en-US" sz="6600" b="1" dirty="0">
              <a:solidFill>
                <a:srgbClr val="00B050"/>
              </a:solidFill>
              <a:latin typeface="Eras Bold ITC" panose="020B0907030504020204" pitchFamily="34" charset="0"/>
            </a:endParaRPr>
          </a:p>
        </p:txBody>
      </p:sp>
      <p:sp>
        <p:nvSpPr>
          <p:cNvPr id="4" name="Text Box 5"/>
          <p:cNvSpPr txBox="1">
            <a:spLocks noChangeArrowheads="1"/>
          </p:cNvSpPr>
          <p:nvPr/>
        </p:nvSpPr>
        <p:spPr bwMode="auto">
          <a:xfrm>
            <a:off x="228600" y="-152400"/>
            <a:ext cx="8229600" cy="1569660"/>
          </a:xfrm>
          <a:prstGeom prst="rect">
            <a:avLst/>
          </a:prstGeom>
          <a:noFill/>
          <a:ln w="9525">
            <a:noFill/>
            <a:miter lim="800000"/>
            <a:headEnd/>
            <a:tailEnd/>
          </a:ln>
        </p:spPr>
        <p:txBody>
          <a:bodyPr>
            <a:spAutoFit/>
          </a:bodyPr>
          <a:lstStyle/>
          <a:p>
            <a:pPr algn="ctr">
              <a:spcBef>
                <a:spcPct val="50000"/>
              </a:spcBef>
            </a:pPr>
            <a:r>
              <a:rPr lang="en-US" sz="9600" b="1" dirty="0" smtClean="0">
                <a:solidFill>
                  <a:srgbClr val="7030A0"/>
                </a:solidFill>
                <a:latin typeface="Eras Bold ITC" panose="020B0907030504020204" pitchFamily="34" charset="0"/>
              </a:rPr>
              <a:t>HOW</a:t>
            </a:r>
            <a:endParaRPr lang="en-US" sz="9600" b="1" dirty="0">
              <a:solidFill>
                <a:srgbClr val="7030A0"/>
              </a:solidFill>
              <a:latin typeface="Eras Bold ITC" panose="020B0907030504020204" pitchFamily="34" charset="0"/>
            </a:endParaRPr>
          </a:p>
        </p:txBody>
      </p:sp>
    </p:spTree>
    <p:extLst>
      <p:ext uri="{BB962C8B-B14F-4D97-AF65-F5344CB8AC3E}">
        <p14:creationId xmlns:p14="http://schemas.microsoft.com/office/powerpoint/2010/main" val="1914878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304800" y="152400"/>
            <a:ext cx="96774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576590"/>
            <a:ext cx="7010400" cy="914400"/>
          </a:xfrm>
        </p:spPr>
        <p:txBody>
          <a:bodyPr>
            <a:noAutofit/>
          </a:bodyPr>
          <a:lstStyle/>
          <a:p>
            <a:r>
              <a:rPr lang="en-US" b="1" dirty="0" smtClean="0">
                <a:solidFill>
                  <a:srgbClr val="663300"/>
                </a:solidFill>
              </a:rPr>
              <a:t>Luke 22:54-62</a:t>
            </a:r>
            <a:endParaRPr lang="en-US"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685800" y="1388105"/>
            <a:ext cx="7696200" cy="4734580"/>
          </a:xfrm>
        </p:spPr>
        <p:txBody>
          <a:bodyPr>
            <a:normAutofit fontScale="62500" lnSpcReduction="20000"/>
          </a:bodyPr>
          <a:lstStyle/>
          <a:p>
            <a:pPr marL="0" indent="231775">
              <a:buNone/>
            </a:pPr>
            <a:r>
              <a:rPr lang="en-US" dirty="0" smtClean="0"/>
              <a:t>54 </a:t>
            </a:r>
            <a:r>
              <a:rPr lang="en-US" dirty="0"/>
              <a:t>Having arrested Him, they led Him and brought Him into the high priest's house. But Peter followed at a distance. 55 Now when they had kindled a fire in the midst of the courtyard and sat down together, Peter sat among them. 56 And a certain servant girl, seeing him as he sat by the fire, looked intently at him and said, "This man was also with Him." </a:t>
            </a:r>
          </a:p>
          <a:p>
            <a:pPr marL="0" indent="231775">
              <a:buNone/>
            </a:pPr>
            <a:r>
              <a:rPr lang="en-US" dirty="0" smtClean="0"/>
              <a:t>57 </a:t>
            </a:r>
            <a:r>
              <a:rPr lang="en-US" dirty="0"/>
              <a:t>But he denied Him, saying, </a:t>
            </a:r>
            <a:r>
              <a:rPr lang="en-US" b="1" dirty="0">
                <a:solidFill>
                  <a:srgbClr val="C00000"/>
                </a:solidFill>
              </a:rPr>
              <a:t>"Woman, I do not know Him." </a:t>
            </a:r>
          </a:p>
          <a:p>
            <a:pPr marL="0" indent="231775">
              <a:buNone/>
            </a:pPr>
            <a:r>
              <a:rPr lang="en-US" dirty="0" smtClean="0"/>
              <a:t>58 </a:t>
            </a:r>
            <a:r>
              <a:rPr lang="en-US" dirty="0"/>
              <a:t>And after a little while another saw him and said, "You also are of them</a:t>
            </a:r>
            <a:r>
              <a:rPr lang="en-US" dirty="0" smtClean="0"/>
              <a:t>.“   But </a:t>
            </a:r>
            <a:r>
              <a:rPr lang="en-US" dirty="0"/>
              <a:t>Peter said</a:t>
            </a:r>
            <a:r>
              <a:rPr lang="en-US" b="1" dirty="0"/>
              <a:t>, </a:t>
            </a:r>
            <a:r>
              <a:rPr lang="en-US" b="1" dirty="0">
                <a:solidFill>
                  <a:srgbClr val="C00000"/>
                </a:solidFill>
              </a:rPr>
              <a:t>"Man, I am not!" </a:t>
            </a:r>
          </a:p>
          <a:p>
            <a:pPr marL="0" indent="231775">
              <a:buNone/>
            </a:pPr>
            <a:r>
              <a:rPr lang="en-US" dirty="0" smtClean="0"/>
              <a:t>59 </a:t>
            </a:r>
            <a:r>
              <a:rPr lang="en-US" dirty="0"/>
              <a:t>Then after about an hour had passed, another confidently affirmed, saying, "Surely this fellow also was with Him, for he is a Galilean." </a:t>
            </a:r>
          </a:p>
          <a:p>
            <a:pPr marL="0" indent="231775">
              <a:buNone/>
            </a:pPr>
            <a:r>
              <a:rPr lang="en-US" dirty="0" smtClean="0"/>
              <a:t>60 </a:t>
            </a:r>
            <a:r>
              <a:rPr lang="en-US" dirty="0"/>
              <a:t>But Peter said, </a:t>
            </a:r>
            <a:r>
              <a:rPr lang="en-US" b="1" dirty="0">
                <a:solidFill>
                  <a:srgbClr val="C00000"/>
                </a:solidFill>
              </a:rPr>
              <a:t>"Man, I do not know what you are saying</a:t>
            </a:r>
            <a:r>
              <a:rPr lang="en-US" b="1" dirty="0" smtClean="0">
                <a:solidFill>
                  <a:srgbClr val="C00000"/>
                </a:solidFill>
              </a:rPr>
              <a:t>!“ </a:t>
            </a:r>
            <a:r>
              <a:rPr lang="en-US" b="1" dirty="0" smtClean="0">
                <a:solidFill>
                  <a:srgbClr val="7030A0"/>
                </a:solidFill>
              </a:rPr>
              <a:t>Immediately</a:t>
            </a:r>
            <a:r>
              <a:rPr lang="en-US" b="1" dirty="0">
                <a:solidFill>
                  <a:srgbClr val="7030A0"/>
                </a:solidFill>
              </a:rPr>
              <a:t>, while he was still speaking, the rooster crowed. 61 And the Lord turned and looked at Peter. </a:t>
            </a:r>
            <a:r>
              <a:rPr lang="en-US" dirty="0"/>
              <a:t>Then Peter remembered the word of the Lord, how He had said to him, "Before the rooster crows, you will deny Me three times."  62 So Peter went out and wept bitterly.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Peter denies knowing Jesus</a:t>
            </a:r>
          </a:p>
        </p:txBody>
      </p:sp>
      <p:sp>
        <p:nvSpPr>
          <p:cNvPr id="7" name="Text Box 5"/>
          <p:cNvSpPr txBox="1">
            <a:spLocks noChangeArrowheads="1"/>
          </p:cNvSpPr>
          <p:nvPr/>
        </p:nvSpPr>
        <p:spPr bwMode="auto">
          <a:xfrm>
            <a:off x="914400" y="5870376"/>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had compassion even      towards those who denied him</a:t>
            </a:r>
          </a:p>
        </p:txBody>
      </p:sp>
    </p:spTree>
    <p:extLst>
      <p:ext uri="{BB962C8B-B14F-4D97-AF65-F5344CB8AC3E}">
        <p14:creationId xmlns:p14="http://schemas.microsoft.com/office/powerpoint/2010/main" val="1579740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751820"/>
            <a:ext cx="7010400" cy="914400"/>
          </a:xfrm>
        </p:spPr>
        <p:txBody>
          <a:bodyPr>
            <a:noAutofit/>
          </a:bodyPr>
          <a:lstStyle/>
          <a:p>
            <a:r>
              <a:rPr lang="en-US" sz="4800" b="1" dirty="0" smtClean="0">
                <a:solidFill>
                  <a:srgbClr val="663300"/>
                </a:solidFill>
              </a:rPr>
              <a:t>John 18:19-24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70000" lnSpcReduction="20000"/>
          </a:bodyPr>
          <a:lstStyle/>
          <a:p>
            <a:pPr marL="0" indent="231775">
              <a:buNone/>
            </a:pPr>
            <a:r>
              <a:rPr lang="en-US" dirty="0" smtClean="0"/>
              <a:t>19 </a:t>
            </a:r>
            <a:r>
              <a:rPr lang="en-US" dirty="0"/>
              <a:t>The high priest then asked Jesus about His disciples and His doctrine. </a:t>
            </a:r>
          </a:p>
          <a:p>
            <a:pPr marL="0" indent="231775">
              <a:buNone/>
            </a:pPr>
            <a:r>
              <a:rPr lang="en-US" dirty="0" smtClean="0"/>
              <a:t>20 </a:t>
            </a:r>
            <a:r>
              <a:rPr lang="en-US" dirty="0"/>
              <a:t>Jesus answered him, "I spoke openly to the world. I always taught in synagogues and in the temple, where the Jews always meet, and in secret I have said nothing.  21 Why do you ask Me? Ask those who have heard Me what I said to them. Indeed they know what I said." </a:t>
            </a:r>
          </a:p>
          <a:p>
            <a:pPr marL="0" indent="231775">
              <a:buNone/>
            </a:pPr>
            <a:r>
              <a:rPr lang="en-US" dirty="0" smtClean="0"/>
              <a:t>22 </a:t>
            </a:r>
            <a:r>
              <a:rPr lang="en-US" dirty="0"/>
              <a:t>And when He had said these things, </a:t>
            </a:r>
            <a:r>
              <a:rPr lang="en-US" b="1" dirty="0">
                <a:solidFill>
                  <a:srgbClr val="C00000"/>
                </a:solidFill>
              </a:rPr>
              <a:t>one of the officers who stood by struck Jesus with the palm of his hand,</a:t>
            </a:r>
            <a:r>
              <a:rPr lang="en-US" dirty="0"/>
              <a:t> saying, "Do You answer the high priest like that?" </a:t>
            </a:r>
          </a:p>
          <a:p>
            <a:pPr marL="0" indent="231775">
              <a:buNone/>
            </a:pPr>
            <a:r>
              <a:rPr lang="en-US" dirty="0" smtClean="0"/>
              <a:t>23 </a:t>
            </a:r>
            <a:r>
              <a:rPr lang="en-US" dirty="0"/>
              <a:t>Jesus answered him, </a:t>
            </a:r>
            <a:r>
              <a:rPr lang="en-US" b="1" dirty="0">
                <a:solidFill>
                  <a:srgbClr val="7030A0"/>
                </a:solidFill>
              </a:rPr>
              <a:t>"If I have spoken evil, bear witness of the evil; but if well, why do you strike Me?" </a:t>
            </a:r>
          </a:p>
          <a:p>
            <a:pPr marL="0" indent="231775">
              <a:buNone/>
            </a:pPr>
            <a:r>
              <a:rPr lang="en-US" dirty="0" smtClean="0"/>
              <a:t>24 </a:t>
            </a:r>
            <a:r>
              <a:rPr lang="en-US" dirty="0"/>
              <a:t>Then Annas sent Him bound to Caiaphas the high priest.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Jesus’ behavior before Annas</a:t>
            </a:r>
          </a:p>
        </p:txBody>
      </p:sp>
      <p:sp>
        <p:nvSpPr>
          <p:cNvPr id="7" name="Text Box 5"/>
          <p:cNvSpPr txBox="1">
            <a:spLocks noChangeArrowheads="1"/>
          </p:cNvSpPr>
          <p:nvPr/>
        </p:nvSpPr>
        <p:spPr bwMode="auto">
          <a:xfrm>
            <a:off x="990600" y="598679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 threats, no verbal retaliation</a:t>
            </a:r>
          </a:p>
        </p:txBody>
      </p:sp>
    </p:spTree>
    <p:extLst>
      <p:ext uri="{BB962C8B-B14F-4D97-AF65-F5344CB8AC3E}">
        <p14:creationId xmlns:p14="http://schemas.microsoft.com/office/powerpoint/2010/main" val="76212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5943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Matthew 26:57-61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77500" lnSpcReduction="20000"/>
          </a:bodyPr>
          <a:lstStyle/>
          <a:p>
            <a:pPr marL="0" indent="231775">
              <a:buNone/>
            </a:pPr>
            <a:r>
              <a:rPr lang="en-US" dirty="0" smtClean="0"/>
              <a:t>57 </a:t>
            </a:r>
            <a:r>
              <a:rPr lang="en-US" dirty="0"/>
              <a:t>And those who had laid hold of Jesus led Him away to Caiaphas the high priest, where the scribes and the elders were assembled. 58 But Peter followed Him at a distance to the high priest's courtyard. And he went in and sat with the servants to see the end. </a:t>
            </a:r>
          </a:p>
          <a:p>
            <a:pPr marL="0" indent="231775">
              <a:buNone/>
            </a:pPr>
            <a:r>
              <a:rPr lang="en-US" dirty="0" smtClean="0"/>
              <a:t>59 </a:t>
            </a:r>
            <a:r>
              <a:rPr lang="en-US" dirty="0"/>
              <a:t>Now </a:t>
            </a:r>
            <a:r>
              <a:rPr lang="en-US" b="1" dirty="0">
                <a:solidFill>
                  <a:srgbClr val="C00000"/>
                </a:solidFill>
              </a:rPr>
              <a:t>the chief priests, the elders, and all the council sought false testimony against Jesus to put Him to death</a:t>
            </a:r>
            <a:r>
              <a:rPr lang="en-US" dirty="0">
                <a:solidFill>
                  <a:srgbClr val="C00000"/>
                </a:solidFill>
              </a:rPr>
              <a:t>, </a:t>
            </a:r>
            <a:r>
              <a:rPr lang="en-US" dirty="0"/>
              <a:t>60 but found none. Even though many false witnesses came forward, they found none. </a:t>
            </a:r>
            <a:r>
              <a:rPr lang="en-US" b="1" dirty="0">
                <a:solidFill>
                  <a:srgbClr val="C00000"/>
                </a:solidFill>
              </a:rPr>
              <a:t>But at last two false witnesses came forward</a:t>
            </a:r>
            <a:r>
              <a:rPr lang="en-US" dirty="0"/>
              <a:t> 61 and said, "This fellow said, 'I am able to destroy the temple of God and to build it in three days.'" </a:t>
            </a:r>
          </a:p>
          <a:p>
            <a:pPr marL="0" indent="231775">
              <a:buNone/>
            </a:pPr>
            <a:endParaRPr lang="en-US"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Jesus before Caiaphas &amp; Sanhedrin</a:t>
            </a:r>
          </a:p>
        </p:txBody>
      </p:sp>
      <p:sp>
        <p:nvSpPr>
          <p:cNvPr id="7" name="Text Box 5"/>
          <p:cNvSpPr txBox="1">
            <a:spLocks noChangeArrowheads="1"/>
          </p:cNvSpPr>
          <p:nvPr/>
        </p:nvSpPr>
        <p:spPr bwMode="auto">
          <a:xfrm>
            <a:off x="1041400" y="5804357"/>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had to endure false witnesses, but doesn’t threaten them</a:t>
            </a:r>
          </a:p>
        </p:txBody>
      </p:sp>
    </p:spTree>
    <p:extLst>
      <p:ext uri="{BB962C8B-B14F-4D97-AF65-F5344CB8AC3E}">
        <p14:creationId xmlns:p14="http://schemas.microsoft.com/office/powerpoint/2010/main" val="33554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Matthew 26:62-67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62500" lnSpcReduction="20000"/>
          </a:bodyPr>
          <a:lstStyle/>
          <a:p>
            <a:pPr marL="0" indent="231775">
              <a:buNone/>
            </a:pPr>
            <a:r>
              <a:rPr lang="en-US" dirty="0" smtClean="0"/>
              <a:t>62 And the high priest arose and said to Him, "Do You answer nothing? What is it these men testify against You?" 63 </a:t>
            </a:r>
            <a:r>
              <a:rPr lang="en-US" b="1" dirty="0" smtClean="0">
                <a:solidFill>
                  <a:srgbClr val="7030A0"/>
                </a:solidFill>
              </a:rPr>
              <a:t>But Jesus kept silent.</a:t>
            </a:r>
            <a:r>
              <a:rPr lang="en-US" dirty="0" smtClean="0">
                <a:solidFill>
                  <a:srgbClr val="7030A0"/>
                </a:solidFill>
              </a:rPr>
              <a:t> </a:t>
            </a:r>
            <a:r>
              <a:rPr lang="en-US" dirty="0" smtClean="0"/>
              <a:t>And the high priest answered and said to Him, "I put You under oath by the living God: Tell us if You are the Christ, the Son of God!" </a:t>
            </a:r>
          </a:p>
          <a:p>
            <a:pPr marL="0" indent="231775">
              <a:buNone/>
            </a:pPr>
            <a:r>
              <a:rPr lang="en-US" dirty="0" smtClean="0"/>
              <a:t>64 </a:t>
            </a:r>
            <a:r>
              <a:rPr lang="en-US" dirty="0"/>
              <a:t>Jesus said to him, </a:t>
            </a:r>
            <a:r>
              <a:rPr lang="en-US" b="1" dirty="0">
                <a:solidFill>
                  <a:srgbClr val="7030A0"/>
                </a:solidFill>
              </a:rPr>
              <a:t>"It is as you said. </a:t>
            </a:r>
            <a:r>
              <a:rPr lang="en-US" dirty="0"/>
              <a:t>Nevertheless, I say to you, hereafter you will see the Son of Man sitting at the right hand of the Power, and coming on the clouds of heaven." </a:t>
            </a:r>
          </a:p>
          <a:p>
            <a:pPr marL="0" indent="231775">
              <a:buNone/>
            </a:pPr>
            <a:r>
              <a:rPr lang="en-US" dirty="0" smtClean="0"/>
              <a:t>65 </a:t>
            </a:r>
            <a:r>
              <a:rPr lang="en-US" dirty="0"/>
              <a:t>Then the high priest tore his clothes, saying, "He has spoken blasphemy! What further need do we have of witnesses? Look, </a:t>
            </a:r>
            <a:r>
              <a:rPr lang="en-US" b="1" dirty="0">
                <a:solidFill>
                  <a:srgbClr val="C00000"/>
                </a:solidFill>
              </a:rPr>
              <a:t>now you have heard His blasphemy! </a:t>
            </a:r>
            <a:r>
              <a:rPr lang="en-US" dirty="0"/>
              <a:t>66 What do you think?"</a:t>
            </a:r>
          </a:p>
          <a:p>
            <a:pPr marL="0" indent="231775">
              <a:buNone/>
            </a:pPr>
            <a:r>
              <a:rPr lang="en-US" dirty="0" smtClean="0"/>
              <a:t>They </a:t>
            </a:r>
            <a:r>
              <a:rPr lang="en-US" dirty="0"/>
              <a:t>answered and said, </a:t>
            </a:r>
            <a:r>
              <a:rPr lang="en-US" b="1" dirty="0">
                <a:solidFill>
                  <a:srgbClr val="C00000"/>
                </a:solidFill>
              </a:rPr>
              <a:t>"He is deserving of death." </a:t>
            </a:r>
          </a:p>
          <a:p>
            <a:pPr marL="0" indent="231775">
              <a:buNone/>
            </a:pPr>
            <a:r>
              <a:rPr lang="en-US" dirty="0" smtClean="0"/>
              <a:t>67 </a:t>
            </a:r>
            <a:r>
              <a:rPr lang="en-US" b="1" dirty="0">
                <a:solidFill>
                  <a:srgbClr val="C00000"/>
                </a:solidFill>
              </a:rPr>
              <a:t>Then they spat in His face and beat Him; and others struck Him with the palms of their hands,</a:t>
            </a:r>
            <a:r>
              <a:rPr lang="en-US" dirty="0"/>
              <a:t> 68 saying, "Prophesy to us, Christ! Who is the one who struck You?"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Jesus questioned by Caiaphas</a:t>
            </a:r>
          </a:p>
        </p:txBody>
      </p:sp>
      <p:sp>
        <p:nvSpPr>
          <p:cNvPr id="7" name="Text Box 5"/>
          <p:cNvSpPr txBox="1">
            <a:spLocks noChangeArrowheads="1"/>
          </p:cNvSpPr>
          <p:nvPr/>
        </p:nvSpPr>
        <p:spPr bwMode="auto">
          <a:xfrm>
            <a:off x="914400" y="5804357"/>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was silent, then          confessed he was the Christ</a:t>
            </a:r>
          </a:p>
        </p:txBody>
      </p:sp>
    </p:spTree>
    <p:extLst>
      <p:ext uri="{BB962C8B-B14F-4D97-AF65-F5344CB8AC3E}">
        <p14:creationId xmlns:p14="http://schemas.microsoft.com/office/powerpoint/2010/main" val="41213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500390"/>
            <a:ext cx="7010400" cy="914400"/>
          </a:xfrm>
        </p:spPr>
        <p:txBody>
          <a:bodyPr>
            <a:noAutofit/>
          </a:bodyPr>
          <a:lstStyle/>
          <a:p>
            <a:r>
              <a:rPr lang="en-US" sz="4800" b="1" dirty="0" smtClean="0">
                <a:solidFill>
                  <a:srgbClr val="663300"/>
                </a:solidFill>
              </a:rPr>
              <a:t>Luke 23:1-5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52500" y="1219200"/>
            <a:ext cx="7086600" cy="4429780"/>
          </a:xfrm>
        </p:spPr>
        <p:txBody>
          <a:bodyPr>
            <a:normAutofit fontScale="77500" lnSpcReduction="20000"/>
          </a:bodyPr>
          <a:lstStyle/>
          <a:p>
            <a:pPr marL="0" indent="231775">
              <a:buNone/>
            </a:pPr>
            <a:r>
              <a:rPr lang="en-US" dirty="0"/>
              <a:t>1</a:t>
            </a:r>
            <a:r>
              <a:rPr lang="en-US" dirty="0" smtClean="0"/>
              <a:t> </a:t>
            </a:r>
            <a:r>
              <a:rPr lang="en-US" dirty="0"/>
              <a:t>Then the whole multitude of them arose and led Him to Pilate. 2 And </a:t>
            </a:r>
            <a:r>
              <a:rPr lang="en-US" b="1" dirty="0">
                <a:solidFill>
                  <a:srgbClr val="C00000"/>
                </a:solidFill>
              </a:rPr>
              <a:t>they began to accuse Him, saying, "We found this fellow perverting the nation, and forbidding to pay taxes to Caesar, saying that He Himself is Christ, a King." </a:t>
            </a:r>
          </a:p>
          <a:p>
            <a:pPr marL="0" indent="231775">
              <a:buNone/>
            </a:pPr>
            <a:r>
              <a:rPr lang="en-US" dirty="0" smtClean="0"/>
              <a:t>3 </a:t>
            </a:r>
            <a:r>
              <a:rPr lang="en-US" dirty="0"/>
              <a:t>Then Pilate asked Him, saying, "Are You the King of the Jews?"</a:t>
            </a:r>
          </a:p>
          <a:p>
            <a:pPr marL="0" indent="231775">
              <a:buNone/>
            </a:pPr>
            <a:r>
              <a:rPr lang="en-US" dirty="0" smtClean="0"/>
              <a:t>He </a:t>
            </a:r>
            <a:r>
              <a:rPr lang="en-US" dirty="0"/>
              <a:t>answered him and said, </a:t>
            </a:r>
            <a:r>
              <a:rPr lang="en-US" b="1" dirty="0">
                <a:solidFill>
                  <a:srgbClr val="7030A0"/>
                </a:solidFill>
              </a:rPr>
              <a:t>"It is as you say." </a:t>
            </a:r>
          </a:p>
          <a:p>
            <a:pPr marL="0" indent="231775">
              <a:buNone/>
            </a:pPr>
            <a:r>
              <a:rPr lang="en-US" dirty="0" smtClean="0"/>
              <a:t>4 </a:t>
            </a:r>
            <a:r>
              <a:rPr lang="en-US" dirty="0"/>
              <a:t>So Pilate said to the chief priests and the crowd, "I find no fault in this Man." </a:t>
            </a:r>
          </a:p>
          <a:p>
            <a:pPr marL="0" indent="231775">
              <a:buNone/>
            </a:pPr>
            <a:r>
              <a:rPr lang="en-US" dirty="0" smtClean="0"/>
              <a:t>5 </a:t>
            </a:r>
            <a:r>
              <a:rPr lang="en-US" dirty="0"/>
              <a:t>But they were the more fierce, saying, </a:t>
            </a:r>
            <a:r>
              <a:rPr lang="en-US" b="1" dirty="0">
                <a:solidFill>
                  <a:srgbClr val="C00000"/>
                </a:solidFill>
              </a:rPr>
              <a:t>"He stirs up the people, teaching throughout all Judea, beginning from Galilee to this place." </a:t>
            </a:r>
          </a:p>
          <a:p>
            <a:pPr marL="0" indent="231775">
              <a:buNone/>
            </a:pPr>
            <a:endParaRPr lang="en-US"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Jesus before Pilate</a:t>
            </a:r>
          </a:p>
        </p:txBody>
      </p:sp>
      <p:sp>
        <p:nvSpPr>
          <p:cNvPr id="7" name="Text Box 5"/>
          <p:cNvSpPr txBox="1">
            <a:spLocks noChangeArrowheads="1"/>
          </p:cNvSpPr>
          <p:nvPr/>
        </p:nvSpPr>
        <p:spPr bwMode="auto">
          <a:xfrm>
            <a:off x="1028700" y="5841880"/>
            <a:ext cx="69342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Jesus endured all the false accusations, but confessed he was the King of the Jews</a:t>
            </a:r>
          </a:p>
        </p:txBody>
      </p:sp>
    </p:spTree>
    <p:extLst>
      <p:ext uri="{BB962C8B-B14F-4D97-AF65-F5344CB8AC3E}">
        <p14:creationId xmlns:p14="http://schemas.microsoft.com/office/powerpoint/2010/main" val="3217503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Luke 23:8-11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162800" cy="4429780"/>
          </a:xfrm>
        </p:spPr>
        <p:txBody>
          <a:bodyPr>
            <a:normAutofit fontScale="85000" lnSpcReduction="10000"/>
          </a:bodyPr>
          <a:lstStyle/>
          <a:p>
            <a:pPr marL="0" indent="231775">
              <a:buNone/>
            </a:pPr>
            <a:r>
              <a:rPr lang="en-US" dirty="0" smtClean="0"/>
              <a:t>8 </a:t>
            </a:r>
            <a:r>
              <a:rPr lang="en-US" dirty="0"/>
              <a:t>Now when </a:t>
            </a:r>
            <a:r>
              <a:rPr lang="en-US" dirty="0" smtClean="0"/>
              <a:t>Herod [who killed John] </a:t>
            </a:r>
            <a:r>
              <a:rPr lang="en-US" dirty="0"/>
              <a:t>saw Jesus, he was exceedingly glad; for he had desired for a long time to see Him, because he had heard many things about Him, and </a:t>
            </a:r>
            <a:r>
              <a:rPr lang="en-US" b="1" dirty="0">
                <a:solidFill>
                  <a:srgbClr val="0070C0"/>
                </a:solidFill>
              </a:rPr>
              <a:t>he hoped to see some miracle done by Him. 9 Then he questioned Him with many words,</a:t>
            </a:r>
            <a:r>
              <a:rPr lang="en-US" dirty="0">
                <a:solidFill>
                  <a:srgbClr val="0070C0"/>
                </a:solidFill>
              </a:rPr>
              <a:t> </a:t>
            </a:r>
            <a:r>
              <a:rPr lang="en-US" b="1" dirty="0">
                <a:solidFill>
                  <a:srgbClr val="7030A0"/>
                </a:solidFill>
              </a:rPr>
              <a:t>but He answered him nothing. </a:t>
            </a:r>
            <a:r>
              <a:rPr lang="en-US" dirty="0"/>
              <a:t>10 And the </a:t>
            </a:r>
            <a:r>
              <a:rPr lang="en-US" b="1" dirty="0">
                <a:solidFill>
                  <a:srgbClr val="C00000"/>
                </a:solidFill>
              </a:rPr>
              <a:t>chief priests and scribes stood and vehemently accused Him. 11 Then Herod, with his men of war, treated Him with contempt and mocked Him, arrayed Him in a gorgeous robe, </a:t>
            </a:r>
            <a:r>
              <a:rPr lang="en-US" dirty="0"/>
              <a:t>and sent Him back to Pilate.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Jesus before Herod</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didn’t revile or threaten</a:t>
            </a:r>
          </a:p>
        </p:txBody>
      </p:sp>
    </p:spTree>
    <p:extLst>
      <p:ext uri="{BB962C8B-B14F-4D97-AF65-F5344CB8AC3E}">
        <p14:creationId xmlns:p14="http://schemas.microsoft.com/office/powerpoint/2010/main" val="366661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Luke 23:13-17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85000" lnSpcReduction="20000"/>
          </a:bodyPr>
          <a:lstStyle/>
          <a:p>
            <a:pPr marL="0" indent="231775">
              <a:buNone/>
            </a:pPr>
            <a:r>
              <a:rPr lang="en-US" dirty="0" smtClean="0"/>
              <a:t>13 </a:t>
            </a:r>
            <a:r>
              <a:rPr lang="en-US" dirty="0"/>
              <a:t>Then Pilate, when he had called together the chief priests, the rulers, and the people, 14 said to them, "You have brought this Man to me, as one who misleads the people. And indeed, having examined Him in your presence, I have found no fault in this Man concerning those things of which you accuse Him; 15 no, neither did Herod, for I sent you back to him; and indeed </a:t>
            </a:r>
            <a:r>
              <a:rPr lang="en-US" b="1" dirty="0">
                <a:solidFill>
                  <a:srgbClr val="0070C0"/>
                </a:solidFill>
              </a:rPr>
              <a:t>nothing deserving of death has been done by Him. </a:t>
            </a:r>
            <a:r>
              <a:rPr lang="en-US" dirty="0"/>
              <a:t>16 </a:t>
            </a:r>
            <a:r>
              <a:rPr lang="en-US" b="1" dirty="0">
                <a:solidFill>
                  <a:srgbClr val="C00000"/>
                </a:solidFill>
              </a:rPr>
              <a:t>I will therefore chastise Him </a:t>
            </a:r>
            <a:r>
              <a:rPr lang="en-US" dirty="0"/>
              <a:t>and release Him" 17 (for it was necessary for him to release one to them at the feast). </a:t>
            </a:r>
          </a:p>
        </p:txBody>
      </p:sp>
      <p:sp>
        <p:nvSpPr>
          <p:cNvPr id="6" name="Text Box 5"/>
          <p:cNvSpPr txBox="1">
            <a:spLocks noChangeArrowheads="1"/>
          </p:cNvSpPr>
          <p:nvPr/>
        </p:nvSpPr>
        <p:spPr bwMode="auto">
          <a:xfrm>
            <a:off x="914400" y="86380"/>
            <a:ext cx="7543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Pilate admits “nothing deserving of death”</a:t>
            </a:r>
          </a:p>
        </p:txBody>
      </p:sp>
      <p:sp>
        <p:nvSpPr>
          <p:cNvPr id="7" name="Text Box 5"/>
          <p:cNvSpPr txBox="1">
            <a:spLocks noChangeArrowheads="1"/>
          </p:cNvSpPr>
          <p:nvPr/>
        </p:nvSpPr>
        <p:spPr bwMode="auto">
          <a:xfrm>
            <a:off x="1009721" y="584805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Pilate admits Jesus’ innocence as Jesus silently endures</a:t>
            </a:r>
          </a:p>
        </p:txBody>
      </p:sp>
    </p:spTree>
    <p:extLst>
      <p:ext uri="{BB962C8B-B14F-4D97-AF65-F5344CB8AC3E}">
        <p14:creationId xmlns:p14="http://schemas.microsoft.com/office/powerpoint/2010/main" val="244076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John 19:1-4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343400"/>
          </a:xfrm>
        </p:spPr>
        <p:txBody>
          <a:bodyPr>
            <a:normAutofit fontScale="92500" lnSpcReduction="10000"/>
          </a:bodyPr>
          <a:lstStyle/>
          <a:p>
            <a:pPr marL="0" indent="231775">
              <a:buNone/>
            </a:pPr>
            <a:r>
              <a:rPr lang="en-US" dirty="0" smtClean="0"/>
              <a:t>1 </a:t>
            </a:r>
            <a:r>
              <a:rPr lang="en-US" dirty="0"/>
              <a:t>So then </a:t>
            </a:r>
            <a:r>
              <a:rPr lang="en-US" b="1" dirty="0">
                <a:solidFill>
                  <a:srgbClr val="C00000"/>
                </a:solidFill>
              </a:rPr>
              <a:t>Pilate took Jesus and scourged Him.</a:t>
            </a:r>
            <a:r>
              <a:rPr lang="en-US" dirty="0"/>
              <a:t>  2 And the </a:t>
            </a:r>
            <a:r>
              <a:rPr lang="en-US" b="1" dirty="0">
                <a:solidFill>
                  <a:srgbClr val="C00000"/>
                </a:solidFill>
              </a:rPr>
              <a:t>soldiers twisted a crown of thorns and put it on His head, and they put on Him a purple robe. </a:t>
            </a:r>
            <a:r>
              <a:rPr lang="en-US" dirty="0"/>
              <a:t>3 Then they said, </a:t>
            </a:r>
            <a:r>
              <a:rPr lang="en-US" b="1" dirty="0">
                <a:solidFill>
                  <a:srgbClr val="C00000"/>
                </a:solidFill>
              </a:rPr>
              <a:t>"Hail, King of the Jews!" And they struck Him with their hands. </a:t>
            </a:r>
          </a:p>
          <a:p>
            <a:pPr marL="0" indent="231775">
              <a:buNone/>
            </a:pPr>
            <a:r>
              <a:rPr lang="en-US" dirty="0" smtClean="0"/>
              <a:t>4 </a:t>
            </a:r>
            <a:r>
              <a:rPr lang="en-US" dirty="0"/>
              <a:t>Pilate then went out again, and said to them, "Behold, I am bringing Him out to you, that you may know that I find no fault in Him."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Pilate finds no fault in Jesus</a:t>
            </a:r>
          </a:p>
        </p:txBody>
      </p:sp>
      <p:sp>
        <p:nvSpPr>
          <p:cNvPr id="7" name="Text Box 5"/>
          <p:cNvSpPr txBox="1">
            <a:spLocks noChangeArrowheads="1"/>
          </p:cNvSpPr>
          <p:nvPr/>
        </p:nvSpPr>
        <p:spPr bwMode="auto">
          <a:xfrm>
            <a:off x="1041400" y="58674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endures scourging, beating, humiliation – but he doesn’t complain</a:t>
            </a:r>
          </a:p>
        </p:txBody>
      </p:sp>
    </p:spTree>
    <p:extLst>
      <p:ext uri="{BB962C8B-B14F-4D97-AF65-F5344CB8AC3E}">
        <p14:creationId xmlns:p14="http://schemas.microsoft.com/office/powerpoint/2010/main" val="422157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52400" y="152400"/>
            <a:ext cx="9372600"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510046"/>
            <a:ext cx="7010400" cy="914400"/>
          </a:xfrm>
        </p:spPr>
        <p:txBody>
          <a:bodyPr>
            <a:noAutofit/>
          </a:bodyPr>
          <a:lstStyle/>
          <a:p>
            <a:r>
              <a:rPr lang="en-US" sz="4800" b="1" dirty="0" smtClean="0">
                <a:solidFill>
                  <a:srgbClr val="663300"/>
                </a:solidFill>
              </a:rPr>
              <a:t>Luke 23:18-25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219200"/>
            <a:ext cx="7239000" cy="4800600"/>
          </a:xfrm>
        </p:spPr>
        <p:txBody>
          <a:bodyPr>
            <a:normAutofit fontScale="70000" lnSpcReduction="20000"/>
          </a:bodyPr>
          <a:lstStyle/>
          <a:p>
            <a:pPr marL="0" indent="231775">
              <a:buNone/>
            </a:pPr>
            <a:r>
              <a:rPr lang="en-US" dirty="0" smtClean="0"/>
              <a:t>18 </a:t>
            </a:r>
            <a:r>
              <a:rPr lang="en-US" dirty="0"/>
              <a:t>And they all cried out at once, saying, "Away with this Man, and release to us Barabbas" —  19 who had been thrown into prison for a certain rebellion made in the city, and for murder. </a:t>
            </a:r>
          </a:p>
          <a:p>
            <a:pPr marL="0" indent="231775">
              <a:buNone/>
            </a:pPr>
            <a:r>
              <a:rPr lang="en-US" dirty="0" smtClean="0"/>
              <a:t>20 </a:t>
            </a:r>
            <a:r>
              <a:rPr lang="en-US" dirty="0"/>
              <a:t>Pilate, therefore, wishing to release Jesus, again called out to them. 21 But </a:t>
            </a:r>
            <a:r>
              <a:rPr lang="en-US" b="1" dirty="0">
                <a:solidFill>
                  <a:srgbClr val="C00000"/>
                </a:solidFill>
              </a:rPr>
              <a:t>they shouted, saying, "Crucify Him, crucify Him!" </a:t>
            </a:r>
          </a:p>
          <a:p>
            <a:pPr marL="0" indent="231775">
              <a:buNone/>
            </a:pPr>
            <a:r>
              <a:rPr lang="en-US" dirty="0" smtClean="0"/>
              <a:t>22 </a:t>
            </a:r>
            <a:r>
              <a:rPr lang="en-US" dirty="0"/>
              <a:t>Then he said to them the third time, "Why, what evil has He done? I have found no reason for death in Him. I will therefore chastise Him and let Him go." </a:t>
            </a:r>
          </a:p>
          <a:p>
            <a:pPr marL="0" indent="231775">
              <a:buNone/>
            </a:pPr>
            <a:r>
              <a:rPr lang="en-US" dirty="0" smtClean="0"/>
              <a:t>23 </a:t>
            </a:r>
            <a:r>
              <a:rPr lang="en-US" b="1" dirty="0">
                <a:solidFill>
                  <a:srgbClr val="C00000"/>
                </a:solidFill>
              </a:rPr>
              <a:t>But they were insistent, demanding with loud voices that He be crucified. And the voices of these men and of the chief priests prevailed.</a:t>
            </a:r>
            <a:r>
              <a:rPr lang="en-US" dirty="0"/>
              <a:t>  24 So Pilate gave sentence that it should be as they requested. 25 And he released to them the one they requested, who for rebellion and murder had been thrown into prison; </a:t>
            </a:r>
            <a:r>
              <a:rPr lang="en-US" b="1" dirty="0">
                <a:solidFill>
                  <a:srgbClr val="0070C0"/>
                </a:solidFill>
              </a:rPr>
              <a:t>but he delivered Jesus to their will. </a:t>
            </a:r>
          </a:p>
          <a:p>
            <a:pPr marL="0" indent="231775">
              <a:buNone/>
            </a:pPr>
            <a:endParaRPr lang="en-US"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The crowd demands he be crucified</a:t>
            </a:r>
          </a:p>
        </p:txBody>
      </p:sp>
      <p:sp>
        <p:nvSpPr>
          <p:cNvPr id="7" name="Text Box 5"/>
          <p:cNvSpPr txBox="1">
            <a:spLocks noChangeArrowheads="1"/>
          </p:cNvSpPr>
          <p:nvPr/>
        </p:nvSpPr>
        <p:spPr bwMode="auto">
          <a:xfrm>
            <a:off x="1014145" y="5847546"/>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didn’t verbally retaliate,           but trusted his Father</a:t>
            </a:r>
          </a:p>
        </p:txBody>
      </p:sp>
    </p:spTree>
    <p:extLst>
      <p:ext uri="{BB962C8B-B14F-4D97-AF65-F5344CB8AC3E}">
        <p14:creationId xmlns:p14="http://schemas.microsoft.com/office/powerpoint/2010/main" val="1499711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Luke 23:27-31, 34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77500" lnSpcReduction="20000"/>
          </a:bodyPr>
          <a:lstStyle/>
          <a:p>
            <a:pPr marL="0" indent="231775">
              <a:buNone/>
            </a:pPr>
            <a:r>
              <a:rPr lang="en-US" dirty="0" smtClean="0"/>
              <a:t>27 </a:t>
            </a:r>
            <a:r>
              <a:rPr lang="en-US" dirty="0"/>
              <a:t>And a great multitude of the people followed Him, and women who also mourned and lamented Him. 28 But </a:t>
            </a:r>
            <a:r>
              <a:rPr lang="en-US" b="1" dirty="0">
                <a:solidFill>
                  <a:srgbClr val="7030A0"/>
                </a:solidFill>
              </a:rPr>
              <a:t>Jesus, turning to them, said, "Daughters of Jerusalem, do not weep for Me, but weep for yourselves and for your children.</a:t>
            </a:r>
            <a:r>
              <a:rPr lang="en-US" b="1" dirty="0">
                <a:solidFill>
                  <a:srgbClr val="006600"/>
                </a:solidFill>
              </a:rPr>
              <a:t>  </a:t>
            </a:r>
            <a:r>
              <a:rPr lang="en-US" dirty="0"/>
              <a:t>29 For indeed the days are coming in which they will say, 'Blessed are the barren, wombs that never bore, and breasts which never nursed!'  30 Then they will begin 'to say to the mountains, "Fall on us!" and to the hills, "Cover us!"'  31 For if they do these things in the green wood, what will be done in the dry?" </a:t>
            </a:r>
            <a:endParaRPr lang="en-US" dirty="0" smtClean="0"/>
          </a:p>
          <a:p>
            <a:pPr marL="0" indent="231775">
              <a:buNone/>
            </a:pPr>
            <a:r>
              <a:rPr lang="en-US" dirty="0" smtClean="0"/>
              <a:t>34 </a:t>
            </a:r>
            <a:r>
              <a:rPr lang="en-US" dirty="0"/>
              <a:t>Then Jesus said, </a:t>
            </a:r>
            <a:r>
              <a:rPr lang="en-US" b="1" dirty="0">
                <a:solidFill>
                  <a:srgbClr val="7030A0"/>
                </a:solidFill>
              </a:rPr>
              <a:t>"Father, forgive them, for they do not know what they do."</a:t>
            </a:r>
          </a:p>
          <a:p>
            <a:pPr marL="0" indent="231775">
              <a:buNone/>
            </a:pPr>
            <a:endParaRPr lang="en-US"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Jesus still had compassion</a:t>
            </a:r>
          </a:p>
        </p:txBody>
      </p:sp>
      <p:sp>
        <p:nvSpPr>
          <p:cNvPr id="7" name="Text Box 5"/>
          <p:cNvSpPr txBox="1">
            <a:spLocks noChangeArrowheads="1"/>
          </p:cNvSpPr>
          <p:nvPr/>
        </p:nvSpPr>
        <p:spPr bwMode="auto">
          <a:xfrm>
            <a:off x="787400" y="5865912"/>
            <a:ext cx="74930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Jesus knew God would raise him, but felt sorry for those who were facing terrible persecution</a:t>
            </a:r>
          </a:p>
        </p:txBody>
      </p:sp>
    </p:spTree>
    <p:extLst>
      <p:ext uri="{BB962C8B-B14F-4D97-AF65-F5344CB8AC3E}">
        <p14:creationId xmlns:p14="http://schemas.microsoft.com/office/powerpoint/2010/main" val="3330391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40525" y="182806"/>
            <a:ext cx="4669675" cy="1582173"/>
          </a:xfrm>
        </p:spPr>
        <p:txBody>
          <a:bodyPr>
            <a:normAutofit fontScale="90000"/>
          </a:bodyPr>
          <a:lstStyle/>
          <a:p>
            <a:pPr eaLnBrk="1" hangingPunct="1"/>
            <a:r>
              <a:rPr lang="en-US" sz="4000" b="1" dirty="0" smtClean="0">
                <a:solidFill>
                  <a:srgbClr val="C00000"/>
                </a:solidFill>
              </a:rPr>
              <a:t>What Death do we proclaim when we eat bread &amp; drink wine?</a:t>
            </a:r>
          </a:p>
        </p:txBody>
      </p:sp>
      <p:sp>
        <p:nvSpPr>
          <p:cNvPr id="4099" name="Rectangle 3"/>
          <p:cNvSpPr>
            <a:spLocks noGrp="1" noChangeArrowheads="1"/>
          </p:cNvSpPr>
          <p:nvPr>
            <p:ph type="body" idx="1"/>
          </p:nvPr>
        </p:nvSpPr>
        <p:spPr>
          <a:xfrm>
            <a:off x="457200" y="1821848"/>
            <a:ext cx="8294600" cy="4356421"/>
          </a:xfrm>
        </p:spPr>
        <p:txBody>
          <a:bodyPr>
            <a:normAutofit fontScale="92500" lnSpcReduction="10000"/>
          </a:bodyPr>
          <a:lstStyle/>
          <a:p>
            <a:pPr marL="0" indent="0">
              <a:lnSpc>
                <a:spcPct val="90000"/>
              </a:lnSpc>
              <a:buNone/>
            </a:pPr>
            <a:r>
              <a:rPr lang="en-US" b="1" dirty="0" smtClean="0">
                <a:solidFill>
                  <a:srgbClr val="0000CC"/>
                </a:solidFill>
                <a:cs typeface="Arial" panose="020B0604020202020204" pitchFamily="34" charset="0"/>
              </a:rPr>
              <a:t>1Cor 11:  </a:t>
            </a:r>
            <a:r>
              <a:rPr lang="en-US" dirty="0" smtClean="0">
                <a:cs typeface="Arial" panose="020B0604020202020204" pitchFamily="34" charset="0"/>
              </a:rPr>
              <a:t>26 For </a:t>
            </a:r>
            <a:r>
              <a:rPr lang="en-US" dirty="0">
                <a:cs typeface="Arial" panose="020B0604020202020204" pitchFamily="34" charset="0"/>
              </a:rPr>
              <a:t>as often as </a:t>
            </a:r>
            <a:r>
              <a:rPr lang="en-US" dirty="0" smtClean="0">
                <a:cs typeface="Arial" panose="020B0604020202020204" pitchFamily="34" charset="0"/>
              </a:rPr>
              <a:t>you                                  </a:t>
            </a:r>
            <a:r>
              <a:rPr lang="en-US" dirty="0">
                <a:cs typeface="Arial" panose="020B0604020202020204" pitchFamily="34" charset="0"/>
              </a:rPr>
              <a:t>eat </a:t>
            </a:r>
            <a:r>
              <a:rPr lang="en-US" dirty="0" smtClean="0">
                <a:cs typeface="Arial" panose="020B0604020202020204" pitchFamily="34" charset="0"/>
              </a:rPr>
              <a:t>this bread </a:t>
            </a:r>
            <a:r>
              <a:rPr lang="en-US" dirty="0">
                <a:cs typeface="Arial" panose="020B0604020202020204" pitchFamily="34" charset="0"/>
              </a:rPr>
              <a:t>and drink this cup, </a:t>
            </a:r>
            <a:r>
              <a:rPr lang="en-US" b="1" dirty="0">
                <a:solidFill>
                  <a:srgbClr val="7030A0"/>
                </a:solidFill>
                <a:cs typeface="Arial" panose="020B0604020202020204" pitchFamily="34" charset="0"/>
              </a:rPr>
              <a:t>you proclaim the Lord's death till He comes. </a:t>
            </a:r>
            <a:r>
              <a:rPr lang="en-US" b="1" dirty="0" smtClean="0">
                <a:solidFill>
                  <a:srgbClr val="7030A0"/>
                </a:solidFill>
                <a:cs typeface="Arial" panose="020B0604020202020204" pitchFamily="34" charset="0"/>
              </a:rPr>
              <a:t> </a:t>
            </a:r>
            <a:endParaRPr lang="en-US" b="1" dirty="0">
              <a:solidFill>
                <a:srgbClr val="7030A0"/>
              </a:solidFill>
            </a:endParaRPr>
          </a:p>
          <a:p>
            <a:pPr marL="0" indent="0">
              <a:lnSpc>
                <a:spcPct val="90000"/>
              </a:lnSpc>
              <a:buNone/>
            </a:pPr>
            <a:r>
              <a:rPr lang="en-US" b="1" dirty="0" smtClean="0">
                <a:solidFill>
                  <a:srgbClr val="0000CC"/>
                </a:solidFill>
              </a:rPr>
              <a:t>John 6:  </a:t>
            </a:r>
            <a:r>
              <a:rPr lang="en-US" dirty="0" smtClean="0"/>
              <a:t>53 </a:t>
            </a:r>
            <a:r>
              <a:rPr lang="en-US" dirty="0"/>
              <a:t>Then Jesus said to them, "Most assuredly, I say to you, </a:t>
            </a:r>
            <a:r>
              <a:rPr lang="en-US" b="1" dirty="0">
                <a:solidFill>
                  <a:srgbClr val="7030A0"/>
                </a:solidFill>
              </a:rPr>
              <a:t>unless you eat the flesh of the Son of Man and drink His blood, you have no life in you. </a:t>
            </a:r>
            <a:r>
              <a:rPr lang="en-US" dirty="0"/>
              <a:t> 54 Whoever eats My flesh and drinks My blood has eternal life, and I will raise him up at the last day.  55 For My flesh is food indeed, and My blood is drink indeed.  56 He who eats My flesh and drinks My blood abides in Me, and I in him.</a:t>
            </a:r>
          </a:p>
          <a:p>
            <a:pPr marL="0" indent="0">
              <a:lnSpc>
                <a:spcPct val="90000"/>
              </a:lnSpc>
              <a:buNone/>
            </a:pPr>
            <a:endParaRPr lang="en-US" b="1" dirty="0">
              <a:solidFill>
                <a:srgbClr val="0000CC"/>
              </a:solidFill>
            </a:endParaRPr>
          </a:p>
        </p:txBody>
      </p:sp>
      <p:sp>
        <p:nvSpPr>
          <p:cNvPr id="4100" name="Text Box 5"/>
          <p:cNvSpPr txBox="1">
            <a:spLocks noChangeArrowheads="1"/>
          </p:cNvSpPr>
          <p:nvPr/>
        </p:nvSpPr>
        <p:spPr bwMode="auto">
          <a:xfrm>
            <a:off x="-25400" y="6096000"/>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death has the power to change our lives!</a:t>
            </a:r>
            <a:endParaRPr lang="en-US" sz="2800" b="1" dirty="0">
              <a:solidFill>
                <a:srgbClr val="00B050"/>
              </a:solidFill>
              <a:latin typeface="Comic Sans MS" pitchFamily="66" charset="0"/>
            </a:endParaRPr>
          </a:p>
        </p:txBody>
      </p:sp>
      <p:pic>
        <p:nvPicPr>
          <p:cNvPr id="1028" name="Picture 4" descr="Image result for bread and w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725" y="0"/>
            <a:ext cx="2974975" cy="198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75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481583"/>
            <a:ext cx="7010400" cy="914400"/>
          </a:xfrm>
        </p:spPr>
        <p:txBody>
          <a:bodyPr>
            <a:noAutofit/>
          </a:bodyPr>
          <a:lstStyle/>
          <a:p>
            <a:r>
              <a:rPr lang="en-US" sz="3600" b="1" dirty="0" smtClean="0">
                <a:solidFill>
                  <a:srgbClr val="663300"/>
                </a:solidFill>
              </a:rPr>
              <a:t>Matthew 27:35</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19200"/>
            <a:ext cx="7086600" cy="4734580"/>
          </a:xfrm>
        </p:spPr>
        <p:txBody>
          <a:bodyPr>
            <a:normAutofit fontScale="85000" lnSpcReduction="20000"/>
          </a:bodyPr>
          <a:lstStyle/>
          <a:p>
            <a:pPr marL="0" indent="231775">
              <a:buNone/>
            </a:pPr>
            <a:r>
              <a:rPr lang="en-US" dirty="0" smtClean="0"/>
              <a:t>35 </a:t>
            </a:r>
            <a:r>
              <a:rPr lang="en-US" dirty="0"/>
              <a:t>Then </a:t>
            </a:r>
            <a:r>
              <a:rPr lang="en-US" b="1" dirty="0">
                <a:solidFill>
                  <a:srgbClr val="C00000"/>
                </a:solidFill>
              </a:rPr>
              <a:t>they crucified Him</a:t>
            </a:r>
            <a:r>
              <a:rPr lang="en-US" dirty="0"/>
              <a:t>, and divided His garments, casting lots</a:t>
            </a:r>
            <a:r>
              <a:rPr lang="en-US" dirty="0" smtClean="0"/>
              <a:t>,</a:t>
            </a:r>
          </a:p>
          <a:p>
            <a:pPr marL="0" indent="231775" algn="ctr">
              <a:buNone/>
            </a:pPr>
            <a:r>
              <a:rPr lang="en-US" sz="4200" b="1" dirty="0">
                <a:solidFill>
                  <a:srgbClr val="663300"/>
                </a:solidFill>
              </a:rPr>
              <a:t>Mark 15:24</a:t>
            </a:r>
          </a:p>
          <a:p>
            <a:pPr marL="0" indent="231775">
              <a:buNone/>
            </a:pPr>
            <a:r>
              <a:rPr lang="en-US" dirty="0"/>
              <a:t>24 And when </a:t>
            </a:r>
            <a:r>
              <a:rPr lang="en-US" b="1" dirty="0">
                <a:solidFill>
                  <a:srgbClr val="C00000"/>
                </a:solidFill>
              </a:rPr>
              <a:t>they crucified Him, </a:t>
            </a:r>
            <a:r>
              <a:rPr lang="en-US" dirty="0"/>
              <a:t>they divided His garments,</a:t>
            </a:r>
          </a:p>
          <a:p>
            <a:pPr marL="0" indent="231775" algn="ctr">
              <a:buNone/>
            </a:pPr>
            <a:r>
              <a:rPr lang="en-US" sz="4200" b="1" dirty="0">
                <a:solidFill>
                  <a:srgbClr val="663300"/>
                </a:solidFill>
              </a:rPr>
              <a:t>Luke 23:33</a:t>
            </a:r>
          </a:p>
          <a:p>
            <a:pPr marL="0" indent="231775">
              <a:buNone/>
            </a:pPr>
            <a:r>
              <a:rPr lang="en-US" dirty="0"/>
              <a:t>when they had come to the place called Calvary, there </a:t>
            </a:r>
            <a:r>
              <a:rPr lang="en-US" b="1" dirty="0">
                <a:solidFill>
                  <a:srgbClr val="C00000"/>
                </a:solidFill>
              </a:rPr>
              <a:t>they crucified Him</a:t>
            </a:r>
            <a:r>
              <a:rPr lang="en-US" b="1" dirty="0" smtClean="0">
                <a:solidFill>
                  <a:srgbClr val="C00000"/>
                </a:solidFill>
              </a:rPr>
              <a:t>,</a:t>
            </a:r>
          </a:p>
          <a:p>
            <a:pPr marL="0" indent="231775" algn="ctr">
              <a:buNone/>
            </a:pPr>
            <a:r>
              <a:rPr lang="en-US" sz="4200" b="1" dirty="0">
                <a:solidFill>
                  <a:srgbClr val="663300"/>
                </a:solidFill>
              </a:rPr>
              <a:t>John 19:23</a:t>
            </a:r>
          </a:p>
          <a:p>
            <a:pPr marL="0" indent="231775">
              <a:buNone/>
            </a:pPr>
            <a:r>
              <a:rPr lang="en-US" dirty="0"/>
              <a:t>Then the soldiers, when </a:t>
            </a:r>
            <a:r>
              <a:rPr lang="en-US" b="1" dirty="0">
                <a:solidFill>
                  <a:srgbClr val="C00000"/>
                </a:solidFill>
              </a:rPr>
              <a:t>they had crucified Jesus, </a:t>
            </a:r>
            <a:r>
              <a:rPr lang="en-US" dirty="0"/>
              <a:t>took His garments and made four parts,</a:t>
            </a:r>
          </a:p>
          <a:p>
            <a:pPr marL="0" indent="231775">
              <a:buNone/>
            </a:pPr>
            <a:endParaRPr lang="en-US" dirty="0"/>
          </a:p>
          <a:p>
            <a:pPr marL="0" indent="231775">
              <a:buNone/>
            </a:pPr>
            <a:endParaRPr lang="en-US"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They crucified Him</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 mention of the </a:t>
            </a:r>
            <a:r>
              <a:rPr lang="en-US" sz="2800" b="1" smtClean="0">
                <a:solidFill>
                  <a:srgbClr val="00B050"/>
                </a:solidFill>
                <a:latin typeface="Comic Sans MS" pitchFamily="66" charset="0"/>
              </a:rPr>
              <a:t>pain or </a:t>
            </a:r>
            <a:r>
              <a:rPr lang="en-US" sz="2800" b="1" dirty="0" smtClean="0">
                <a:solidFill>
                  <a:srgbClr val="00B050"/>
                </a:solidFill>
                <a:latin typeface="Comic Sans MS" pitchFamily="66" charset="0"/>
              </a:rPr>
              <a:t>agony</a:t>
            </a:r>
          </a:p>
        </p:txBody>
      </p:sp>
    </p:spTree>
    <p:extLst>
      <p:ext uri="{BB962C8B-B14F-4D97-AF65-F5344CB8AC3E}">
        <p14:creationId xmlns:p14="http://schemas.microsoft.com/office/powerpoint/2010/main" val="398741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4724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923835"/>
            <a:ext cx="7010400" cy="914400"/>
          </a:xfrm>
        </p:spPr>
        <p:txBody>
          <a:bodyPr>
            <a:noAutofit/>
          </a:bodyPr>
          <a:lstStyle/>
          <a:p>
            <a:r>
              <a:rPr lang="en-US" sz="4800" b="1" dirty="0" smtClean="0">
                <a:solidFill>
                  <a:srgbClr val="663300"/>
                </a:solidFill>
              </a:rPr>
              <a:t>Mark 15:27-28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89050"/>
            <a:ext cx="7239000" cy="4264730"/>
          </a:xfrm>
        </p:spPr>
        <p:txBody>
          <a:bodyPr>
            <a:normAutofit/>
          </a:bodyPr>
          <a:lstStyle/>
          <a:p>
            <a:pPr marL="0" indent="231775">
              <a:buNone/>
            </a:pPr>
            <a:r>
              <a:rPr lang="en-US" sz="3600" dirty="0" smtClean="0"/>
              <a:t>27 </a:t>
            </a:r>
            <a:r>
              <a:rPr lang="en-US" sz="3600" b="1" dirty="0">
                <a:solidFill>
                  <a:srgbClr val="C00000"/>
                </a:solidFill>
              </a:rPr>
              <a:t>With Him they also crucified two robbers, </a:t>
            </a:r>
            <a:r>
              <a:rPr lang="en-US" sz="3600" dirty="0"/>
              <a:t>one on His right and the other on His left. 28 So the Scripture was fulfilled which says, "And He was numbered with the transgressors."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Crucified with criminals</a:t>
            </a:r>
          </a:p>
        </p:txBody>
      </p:sp>
      <p:sp>
        <p:nvSpPr>
          <p:cNvPr id="7" name="Text Box 5"/>
          <p:cNvSpPr txBox="1">
            <a:spLocks noChangeArrowheads="1"/>
          </p:cNvSpPr>
          <p:nvPr/>
        </p:nvSpPr>
        <p:spPr bwMode="auto">
          <a:xfrm>
            <a:off x="423746" y="5105400"/>
            <a:ext cx="8372707"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Innocent Jesus was associated with criminals, but he did not attempt to justify himself or retaliate against his false accusers</a:t>
            </a:r>
          </a:p>
        </p:txBody>
      </p:sp>
    </p:spTree>
    <p:extLst>
      <p:ext uri="{BB962C8B-B14F-4D97-AF65-F5344CB8AC3E}">
        <p14:creationId xmlns:p14="http://schemas.microsoft.com/office/powerpoint/2010/main" val="341045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Mark 15:29-32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85000" lnSpcReduction="10000"/>
          </a:bodyPr>
          <a:lstStyle/>
          <a:p>
            <a:pPr marL="0" indent="231775">
              <a:buNone/>
            </a:pPr>
            <a:r>
              <a:rPr lang="en-US" dirty="0" smtClean="0"/>
              <a:t>29 </a:t>
            </a:r>
            <a:r>
              <a:rPr lang="en-US" dirty="0"/>
              <a:t>And </a:t>
            </a:r>
            <a:r>
              <a:rPr lang="en-US" b="1" dirty="0">
                <a:solidFill>
                  <a:srgbClr val="C00000"/>
                </a:solidFill>
              </a:rPr>
              <a:t>those who passed by blasphemed Him, wagging their heads and saying, "Aha! You who destroy the temple and build it in three days, 30 save Yourself, and come down from the cross!" </a:t>
            </a:r>
          </a:p>
          <a:p>
            <a:pPr marL="0" indent="231775">
              <a:buNone/>
            </a:pPr>
            <a:r>
              <a:rPr lang="en-US" dirty="0" smtClean="0"/>
              <a:t>31 </a:t>
            </a:r>
            <a:r>
              <a:rPr lang="en-US" dirty="0"/>
              <a:t>Likewise the </a:t>
            </a:r>
            <a:r>
              <a:rPr lang="en-US" b="1" dirty="0">
                <a:solidFill>
                  <a:srgbClr val="C00000"/>
                </a:solidFill>
              </a:rPr>
              <a:t>chief priests also, mocking among themselves with the scribes, said, "He saved others; Himself He cannot save. 32 Let the Christ, the King of Israel, descend now from the cross, that we may see and believe." </a:t>
            </a:r>
          </a:p>
          <a:p>
            <a:pPr marL="0" indent="231775">
              <a:buNone/>
            </a:pPr>
            <a:r>
              <a:rPr lang="en-US" b="1" dirty="0" smtClean="0">
                <a:solidFill>
                  <a:srgbClr val="C00000"/>
                </a:solidFill>
              </a:rPr>
              <a:t>Even </a:t>
            </a:r>
            <a:r>
              <a:rPr lang="en-US" b="1" dirty="0">
                <a:solidFill>
                  <a:srgbClr val="C00000"/>
                </a:solidFill>
              </a:rPr>
              <a:t>those who were crucified with Him reviled Him.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Everyone mocked &amp; reviled Jesus</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trusted God &amp; accepted it all</a:t>
            </a:r>
          </a:p>
        </p:txBody>
      </p:sp>
    </p:spTree>
    <p:extLst>
      <p:ext uri="{BB962C8B-B14F-4D97-AF65-F5344CB8AC3E}">
        <p14:creationId xmlns:p14="http://schemas.microsoft.com/office/powerpoint/2010/main" val="27113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John 19:25-27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92500"/>
          </a:bodyPr>
          <a:lstStyle/>
          <a:p>
            <a:pPr marL="0" indent="231775">
              <a:buNone/>
            </a:pPr>
            <a:r>
              <a:rPr lang="en-US" dirty="0" smtClean="0"/>
              <a:t>25 </a:t>
            </a:r>
            <a:r>
              <a:rPr lang="en-US" dirty="0"/>
              <a:t>Now there stood by the cross of Jesus His mother, and His mother's sister, Mary the wife of </a:t>
            </a:r>
            <a:r>
              <a:rPr lang="en-US" dirty="0" err="1"/>
              <a:t>Clopas</a:t>
            </a:r>
            <a:r>
              <a:rPr lang="en-US" dirty="0"/>
              <a:t>, and Mary Magdalene. 26 </a:t>
            </a:r>
            <a:r>
              <a:rPr lang="en-US" b="1" dirty="0">
                <a:solidFill>
                  <a:srgbClr val="7030A0"/>
                </a:solidFill>
              </a:rPr>
              <a:t>When Jesus therefore saw His mother, and the disciple whom He loved standing by, He said to His mother, "Woman, behold your son!"  27 Then He said to the disciple, "Behold your mother!" </a:t>
            </a:r>
            <a:r>
              <a:rPr lang="en-US" dirty="0"/>
              <a:t>And from that hour that disciple took her to his own home.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Jesus cares for Mary</a:t>
            </a:r>
          </a:p>
        </p:txBody>
      </p:sp>
      <p:sp>
        <p:nvSpPr>
          <p:cNvPr id="7" name="Text Box 5"/>
          <p:cNvSpPr txBox="1">
            <a:spLocks noChangeArrowheads="1"/>
          </p:cNvSpPr>
          <p:nvPr/>
        </p:nvSpPr>
        <p:spPr bwMode="auto">
          <a:xfrm>
            <a:off x="830943" y="6215390"/>
            <a:ext cx="7467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Caring for others while suffering himself</a:t>
            </a:r>
          </a:p>
        </p:txBody>
      </p:sp>
    </p:spTree>
    <p:extLst>
      <p:ext uri="{BB962C8B-B14F-4D97-AF65-F5344CB8AC3E}">
        <p14:creationId xmlns:p14="http://schemas.microsoft.com/office/powerpoint/2010/main" val="2035358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5105400" cy="2133600"/>
          </a:xfrm>
        </p:spPr>
        <p:txBody>
          <a:bodyPr>
            <a:normAutofit fontScale="90000"/>
          </a:bodyPr>
          <a:lstStyle/>
          <a:p>
            <a:pPr eaLnBrk="1" hangingPunct="1"/>
            <a:r>
              <a:rPr lang="en-US" sz="4000" b="1" dirty="0" smtClean="0">
                <a:solidFill>
                  <a:srgbClr val="C00000"/>
                </a:solidFill>
              </a:rPr>
              <a:t>What’s missing from the gospel records of the crucifixion of Jesus that we would have recorded?</a:t>
            </a:r>
          </a:p>
        </p:txBody>
      </p:sp>
      <p:sp>
        <p:nvSpPr>
          <p:cNvPr id="4099" name="Rectangle 3"/>
          <p:cNvSpPr>
            <a:spLocks noGrp="1" noChangeArrowheads="1"/>
          </p:cNvSpPr>
          <p:nvPr>
            <p:ph type="body" idx="1"/>
          </p:nvPr>
        </p:nvSpPr>
        <p:spPr>
          <a:xfrm>
            <a:off x="228600" y="2659062"/>
            <a:ext cx="8686800" cy="3132138"/>
          </a:xfrm>
        </p:spPr>
        <p:txBody>
          <a:bodyPr>
            <a:normAutofit fontScale="77500" lnSpcReduction="20000"/>
          </a:bodyPr>
          <a:lstStyle/>
          <a:p>
            <a:pPr eaLnBrk="1" hangingPunct="1">
              <a:lnSpc>
                <a:spcPct val="90000"/>
              </a:lnSpc>
              <a:spcBef>
                <a:spcPts val="1200"/>
              </a:spcBef>
            </a:pPr>
            <a:r>
              <a:rPr lang="en-US" b="1" dirty="0" smtClean="0">
                <a:solidFill>
                  <a:srgbClr val="0000CC"/>
                </a:solidFill>
              </a:rPr>
              <a:t>Detailed descriptions of the violence and torture </a:t>
            </a:r>
            <a:r>
              <a:rPr lang="en-US" dirty="0" smtClean="0"/>
              <a:t>done to Jesus before he was crucified – </a:t>
            </a:r>
            <a:r>
              <a:rPr lang="en-US" dirty="0" smtClean="0">
                <a:solidFill>
                  <a:srgbClr val="7030A0"/>
                </a:solidFill>
              </a:rPr>
              <a:t>you would expect to read this if Jesus was being punished instead of you or paying for your sins </a:t>
            </a:r>
          </a:p>
          <a:p>
            <a:pPr eaLnBrk="1" hangingPunct="1">
              <a:lnSpc>
                <a:spcPct val="90000"/>
              </a:lnSpc>
              <a:spcBef>
                <a:spcPts val="1200"/>
              </a:spcBef>
            </a:pPr>
            <a:r>
              <a:rPr lang="en-US" b="1" dirty="0" smtClean="0">
                <a:solidFill>
                  <a:srgbClr val="0000CC"/>
                </a:solidFill>
              </a:rPr>
              <a:t>The horrible pain he felt </a:t>
            </a:r>
            <a:r>
              <a:rPr lang="en-US" dirty="0" smtClean="0"/>
              <a:t>as the nails were driven into him and the pole was dropped into the ground.</a:t>
            </a:r>
          </a:p>
          <a:p>
            <a:pPr eaLnBrk="1" hangingPunct="1">
              <a:lnSpc>
                <a:spcPct val="90000"/>
              </a:lnSpc>
              <a:spcBef>
                <a:spcPts val="1200"/>
              </a:spcBef>
            </a:pPr>
            <a:r>
              <a:rPr lang="en-US" b="1" dirty="0" smtClean="0">
                <a:solidFill>
                  <a:srgbClr val="0000CC"/>
                </a:solidFill>
              </a:rPr>
              <a:t>Graphic depictions of the agony </a:t>
            </a:r>
            <a:r>
              <a:rPr lang="en-US" dirty="0" smtClean="0"/>
              <a:t>Jesus experiences during the hours he hung on the cross.</a:t>
            </a:r>
          </a:p>
          <a:p>
            <a:pPr eaLnBrk="1" hangingPunct="1">
              <a:lnSpc>
                <a:spcPct val="90000"/>
              </a:lnSpc>
              <a:spcBef>
                <a:spcPts val="1200"/>
              </a:spcBef>
            </a:pPr>
            <a:r>
              <a:rPr lang="en-US" b="1" dirty="0" smtClean="0">
                <a:solidFill>
                  <a:srgbClr val="0000CC"/>
                </a:solidFill>
              </a:rPr>
              <a:t>Timeline of the energy being drained </a:t>
            </a:r>
            <a:r>
              <a:rPr lang="en-US" dirty="0" smtClean="0"/>
              <a:t>from Jesus as he suffered and endured.</a:t>
            </a:r>
          </a:p>
        </p:txBody>
      </p:sp>
      <p:sp>
        <p:nvSpPr>
          <p:cNvPr id="4100" name="Text Box 5"/>
          <p:cNvSpPr txBox="1">
            <a:spLocks noChangeArrowheads="1"/>
          </p:cNvSpPr>
          <p:nvPr/>
        </p:nvSpPr>
        <p:spPr bwMode="auto">
          <a:xfrm>
            <a:off x="152400" y="5765511"/>
            <a:ext cx="8686800" cy="892552"/>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00B050"/>
                </a:solidFill>
                <a:latin typeface="Comic Sans MS" pitchFamily="66" charset="0"/>
              </a:rPr>
              <a:t>That’s not what God wants us to remember and not what motivates us to join him in a death like his</a:t>
            </a:r>
            <a:endParaRPr lang="en-US" sz="2600" b="1" dirty="0">
              <a:solidFill>
                <a:srgbClr val="00B050"/>
              </a:solidFill>
              <a:latin typeface="Comic Sans MS" pitchFamily="66" charset="0"/>
            </a:endParaRPr>
          </a:p>
        </p:txBody>
      </p:sp>
      <p:pic>
        <p:nvPicPr>
          <p:cNvPr id="1026" name="Picture 2" descr="http://www.ghanacelebrities.com/wp-content/uploads/2013/08/Jesus-Crucifix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086" y="80325"/>
            <a:ext cx="2777314" cy="243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06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59288" y="-69000"/>
            <a:ext cx="5334000" cy="1981200"/>
          </a:xfrm>
        </p:spPr>
        <p:txBody>
          <a:bodyPr>
            <a:noAutofit/>
          </a:bodyPr>
          <a:lstStyle/>
          <a:p>
            <a:pPr eaLnBrk="1" hangingPunct="1"/>
            <a:r>
              <a:rPr lang="en-US" b="1" dirty="0" smtClean="0">
                <a:solidFill>
                  <a:srgbClr val="C00000"/>
                </a:solidFill>
              </a:rPr>
              <a:t>Warning:  God cannot save us by having…</a:t>
            </a:r>
          </a:p>
        </p:txBody>
      </p:sp>
      <p:sp>
        <p:nvSpPr>
          <p:cNvPr id="4099" name="Rectangle 3"/>
          <p:cNvSpPr>
            <a:spLocks noGrp="1" noChangeArrowheads="1"/>
          </p:cNvSpPr>
          <p:nvPr>
            <p:ph type="body" idx="1"/>
          </p:nvPr>
        </p:nvSpPr>
        <p:spPr>
          <a:xfrm>
            <a:off x="457200" y="1752600"/>
            <a:ext cx="8534400" cy="3733800"/>
          </a:xfrm>
        </p:spPr>
        <p:txBody>
          <a:bodyPr>
            <a:normAutofit/>
          </a:bodyPr>
          <a:lstStyle/>
          <a:p>
            <a:pPr>
              <a:lnSpc>
                <a:spcPct val="90000"/>
              </a:lnSpc>
            </a:pPr>
            <a:r>
              <a:rPr lang="en-US" sz="4000" dirty="0"/>
              <a:t>Jesus die instead of us</a:t>
            </a:r>
          </a:p>
          <a:p>
            <a:pPr>
              <a:lnSpc>
                <a:spcPct val="90000"/>
              </a:lnSpc>
            </a:pPr>
            <a:r>
              <a:rPr lang="en-US" sz="4000" dirty="0"/>
              <a:t>Jesus be tortured for us</a:t>
            </a:r>
          </a:p>
          <a:p>
            <a:pPr eaLnBrk="1" hangingPunct="1">
              <a:lnSpc>
                <a:spcPct val="90000"/>
              </a:lnSpc>
            </a:pPr>
            <a:r>
              <a:rPr lang="en-US" sz="4000" dirty="0" smtClean="0"/>
              <a:t>Jesus be punished for our sins</a:t>
            </a:r>
          </a:p>
          <a:p>
            <a:pPr eaLnBrk="1" hangingPunct="1">
              <a:lnSpc>
                <a:spcPct val="90000"/>
              </a:lnSpc>
            </a:pPr>
            <a:r>
              <a:rPr lang="en-US" sz="4000" dirty="0" smtClean="0"/>
              <a:t>Jesus show us what sinners deserve</a:t>
            </a:r>
          </a:p>
        </p:txBody>
      </p:sp>
      <p:sp>
        <p:nvSpPr>
          <p:cNvPr id="4100" name="Text Box 5"/>
          <p:cNvSpPr txBox="1">
            <a:spLocks noChangeArrowheads="1"/>
          </p:cNvSpPr>
          <p:nvPr/>
        </p:nvSpPr>
        <p:spPr bwMode="auto">
          <a:xfrm>
            <a:off x="457200" y="4724400"/>
            <a:ext cx="8229600" cy="1754326"/>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This is not the righteousness of God and lacks the power needed to fight Sin and destroy the devil</a:t>
            </a:r>
            <a:endParaRPr lang="en-US" sz="3600" b="1" dirty="0">
              <a:solidFill>
                <a:srgbClr val="00B050"/>
              </a:solidFill>
              <a:latin typeface="Comic Sans MS" pitchFamily="66" charset="0"/>
            </a:endParaRPr>
          </a:p>
        </p:txBody>
      </p:sp>
      <p:pic>
        <p:nvPicPr>
          <p:cNvPr id="2" name="Picture 1"/>
          <p:cNvPicPr>
            <a:picLocks noChangeAspect="1"/>
          </p:cNvPicPr>
          <p:nvPr/>
        </p:nvPicPr>
        <p:blipFill>
          <a:blip r:embed="rId3"/>
          <a:stretch>
            <a:fillRect/>
          </a:stretch>
        </p:blipFill>
        <p:spPr>
          <a:xfrm>
            <a:off x="6400800" y="76200"/>
            <a:ext cx="2466975" cy="2752725"/>
          </a:xfrm>
          <a:prstGeom prst="rect">
            <a:avLst/>
          </a:prstGeom>
        </p:spPr>
      </p:pic>
    </p:spTree>
    <p:extLst>
      <p:ext uri="{BB962C8B-B14F-4D97-AF65-F5344CB8AC3E}">
        <p14:creationId xmlns:p14="http://schemas.microsoft.com/office/powerpoint/2010/main" val="429233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0" y="152400"/>
            <a:ext cx="4648200" cy="1447800"/>
          </a:xfrm>
        </p:spPr>
        <p:txBody>
          <a:bodyPr/>
          <a:lstStyle/>
          <a:p>
            <a:r>
              <a:rPr lang="en-US" sz="3600" b="1" dirty="0">
                <a:solidFill>
                  <a:srgbClr val="C00000"/>
                </a:solidFill>
                <a:latin typeface="Vagabond" pitchFamily="2" charset="0"/>
              </a:rPr>
              <a:t>Christ’s Death was to Destroy Sin</a:t>
            </a:r>
          </a:p>
        </p:txBody>
      </p:sp>
      <p:sp>
        <p:nvSpPr>
          <p:cNvPr id="20483" name="Rectangle 3"/>
          <p:cNvSpPr>
            <a:spLocks noGrp="1" noChangeArrowheads="1"/>
          </p:cNvSpPr>
          <p:nvPr>
            <p:ph type="body" idx="1"/>
          </p:nvPr>
        </p:nvSpPr>
        <p:spPr>
          <a:xfrm>
            <a:off x="304800" y="1600200"/>
            <a:ext cx="8717085" cy="4953000"/>
          </a:xfrm>
        </p:spPr>
        <p:txBody>
          <a:bodyPr/>
          <a:lstStyle/>
          <a:p>
            <a:pPr>
              <a:lnSpc>
                <a:spcPct val="90000"/>
              </a:lnSpc>
              <a:spcBef>
                <a:spcPct val="40000"/>
              </a:spcBef>
              <a:buFontTx/>
              <a:buNone/>
            </a:pPr>
            <a:r>
              <a:rPr lang="en-US" sz="2400" b="1" dirty="0">
                <a:solidFill>
                  <a:srgbClr val="0000CC"/>
                </a:solidFill>
              </a:rPr>
              <a:t>Heb 2:14  </a:t>
            </a:r>
            <a:r>
              <a:rPr lang="en-US" sz="2400" b="1" dirty="0"/>
              <a:t>that through death He might destroy him who had the power of death, that is, the devil,</a:t>
            </a:r>
          </a:p>
          <a:p>
            <a:pPr>
              <a:lnSpc>
                <a:spcPct val="90000"/>
              </a:lnSpc>
              <a:spcBef>
                <a:spcPct val="40000"/>
              </a:spcBef>
              <a:buFontTx/>
              <a:buNone/>
            </a:pPr>
            <a:r>
              <a:rPr lang="en-US" sz="2400" b="1" dirty="0">
                <a:solidFill>
                  <a:srgbClr val="0000CC"/>
                </a:solidFill>
              </a:rPr>
              <a:t>1 </a:t>
            </a:r>
            <a:r>
              <a:rPr lang="en-US" sz="2400" b="1" dirty="0" err="1">
                <a:solidFill>
                  <a:srgbClr val="0000CC"/>
                </a:solidFill>
              </a:rPr>
              <a:t>Jn</a:t>
            </a:r>
            <a:r>
              <a:rPr lang="en-US" sz="2400" b="1" dirty="0">
                <a:solidFill>
                  <a:srgbClr val="0000CC"/>
                </a:solidFill>
              </a:rPr>
              <a:t> 3:5  </a:t>
            </a:r>
            <a:r>
              <a:rPr lang="en-US" sz="2400" b="1" dirty="0"/>
              <a:t>He was manifested to take away our sins</a:t>
            </a:r>
          </a:p>
          <a:p>
            <a:pPr>
              <a:lnSpc>
                <a:spcPct val="90000"/>
              </a:lnSpc>
              <a:spcBef>
                <a:spcPct val="40000"/>
              </a:spcBef>
              <a:buFontTx/>
              <a:buNone/>
            </a:pPr>
            <a:r>
              <a:rPr lang="en-US" sz="2400" b="1" dirty="0">
                <a:solidFill>
                  <a:srgbClr val="0000CC"/>
                </a:solidFill>
              </a:rPr>
              <a:t>1 </a:t>
            </a:r>
            <a:r>
              <a:rPr lang="en-US" sz="2400" b="1" dirty="0" err="1">
                <a:solidFill>
                  <a:srgbClr val="0000CC"/>
                </a:solidFill>
              </a:rPr>
              <a:t>Jn</a:t>
            </a:r>
            <a:r>
              <a:rPr lang="en-US" sz="2400" b="1" dirty="0">
                <a:solidFill>
                  <a:srgbClr val="0000CC"/>
                </a:solidFill>
              </a:rPr>
              <a:t> 3:8  </a:t>
            </a:r>
            <a:r>
              <a:rPr lang="en-US" sz="2400" b="1" dirty="0"/>
              <a:t>For this purpose the Son of God was manifested, that He might destroy the works of the devil.</a:t>
            </a:r>
          </a:p>
          <a:p>
            <a:pPr>
              <a:lnSpc>
                <a:spcPct val="90000"/>
              </a:lnSpc>
              <a:spcBef>
                <a:spcPct val="40000"/>
              </a:spcBef>
              <a:buFontTx/>
              <a:buNone/>
            </a:pPr>
            <a:r>
              <a:rPr lang="en-US" sz="2400" b="1" dirty="0">
                <a:solidFill>
                  <a:srgbClr val="0000CC"/>
                </a:solidFill>
              </a:rPr>
              <a:t>Heb 9:26  </a:t>
            </a:r>
            <a:r>
              <a:rPr lang="en-US" sz="2400" b="1" dirty="0"/>
              <a:t>He has appeared to put away sin by the sacrifice of Himself.</a:t>
            </a:r>
          </a:p>
          <a:p>
            <a:pPr>
              <a:lnSpc>
                <a:spcPct val="90000"/>
              </a:lnSpc>
              <a:spcBef>
                <a:spcPct val="40000"/>
              </a:spcBef>
              <a:buFontTx/>
              <a:buNone/>
            </a:pPr>
            <a:r>
              <a:rPr lang="en-US" sz="2400" b="1" dirty="0" err="1">
                <a:solidFill>
                  <a:srgbClr val="0000CC"/>
                </a:solidFill>
              </a:rPr>
              <a:t>Jn</a:t>
            </a:r>
            <a:r>
              <a:rPr lang="en-US" sz="2400" b="1" dirty="0">
                <a:solidFill>
                  <a:srgbClr val="0000CC"/>
                </a:solidFill>
              </a:rPr>
              <a:t> 1:29  </a:t>
            </a:r>
            <a:r>
              <a:rPr lang="en-US" sz="2400" b="1" dirty="0"/>
              <a:t>The Lamb of God who takes away the sin of the world!</a:t>
            </a:r>
          </a:p>
          <a:p>
            <a:pPr>
              <a:lnSpc>
                <a:spcPct val="90000"/>
              </a:lnSpc>
              <a:spcBef>
                <a:spcPct val="40000"/>
              </a:spcBef>
              <a:buFontTx/>
              <a:buNone/>
            </a:pPr>
            <a:r>
              <a:rPr lang="en-US" sz="2400" b="1" dirty="0">
                <a:solidFill>
                  <a:srgbClr val="0000CC"/>
                </a:solidFill>
              </a:rPr>
              <a:t>1 Pet 2:24  </a:t>
            </a:r>
            <a:r>
              <a:rPr lang="en-US" sz="2400" b="1" dirty="0"/>
              <a:t>who Himself bore our sins in His own body on the </a:t>
            </a:r>
            <a:r>
              <a:rPr lang="en-US" sz="2400" b="1" dirty="0" smtClean="0"/>
              <a:t>tree </a:t>
            </a:r>
            <a:endParaRPr lang="en-US" sz="2400" b="1" dirty="0"/>
          </a:p>
        </p:txBody>
      </p:sp>
      <p:pic>
        <p:nvPicPr>
          <p:cNvPr id="11266" name="Picture 2"/>
          <p:cNvPicPr>
            <a:picLocks noChangeAspect="1" noChangeArrowheads="1"/>
          </p:cNvPicPr>
          <p:nvPr/>
        </p:nvPicPr>
        <p:blipFill>
          <a:blip r:embed="rId3" cstate="print"/>
          <a:srcRect/>
          <a:stretch>
            <a:fillRect/>
          </a:stretch>
        </p:blipFill>
        <p:spPr bwMode="auto">
          <a:xfrm>
            <a:off x="304800" y="113036"/>
            <a:ext cx="1600200" cy="1334764"/>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a:stretch>
            <a:fillRect/>
          </a:stretch>
        </p:blipFill>
        <p:spPr bwMode="auto">
          <a:xfrm>
            <a:off x="7315200" y="123825"/>
            <a:ext cx="1600200" cy="1400175"/>
          </a:xfrm>
          <a:prstGeom prst="rect">
            <a:avLst/>
          </a:prstGeom>
          <a:noFill/>
          <a:ln w="9525">
            <a:noFill/>
            <a:miter lim="800000"/>
            <a:headEnd/>
            <a:tailEnd/>
          </a:ln>
        </p:spPr>
      </p:pic>
      <p:sp>
        <p:nvSpPr>
          <p:cNvPr id="7" name="Text Box 5"/>
          <p:cNvSpPr txBox="1">
            <a:spLocks noChangeArrowheads="1"/>
          </p:cNvSpPr>
          <p:nvPr/>
        </p:nvSpPr>
        <p:spPr bwMode="auto">
          <a:xfrm>
            <a:off x="-133899" y="5382161"/>
            <a:ext cx="91440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9900"/>
                </a:solidFill>
                <a:latin typeface="Comic Sans MS" pitchFamily="66" charset="0"/>
              </a:rPr>
              <a:t>No matter what,                 Jesus never gave in to Sin</a:t>
            </a:r>
            <a:endParaRPr lang="en-US" sz="4000" b="1" dirty="0">
              <a:solidFill>
                <a:srgbClr val="009900"/>
              </a:solidFill>
              <a:latin typeface="Comic Sans MS" pitchFamily="66" charset="0"/>
            </a:endParaRPr>
          </a:p>
        </p:txBody>
      </p:sp>
    </p:spTree>
    <p:extLst>
      <p:ext uri="{BB962C8B-B14F-4D97-AF65-F5344CB8AC3E}">
        <p14:creationId xmlns:p14="http://schemas.microsoft.com/office/powerpoint/2010/main" val="531792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Image result for Jesus on cro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376917"/>
            <a:ext cx="3215017" cy="4825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257299" y="110167"/>
            <a:ext cx="8658101" cy="584775"/>
          </a:xfrm>
          <a:prstGeom prst="rect">
            <a:avLst/>
          </a:prstGeom>
          <a:noFill/>
          <a:ln w="9525">
            <a:noFill/>
            <a:miter lim="800000"/>
            <a:headEnd/>
            <a:tailEnd/>
          </a:ln>
        </p:spPr>
        <p:txBody>
          <a:bodyPr wrap="square">
            <a:spAutoFit/>
          </a:bodyPr>
          <a:lstStyle/>
          <a:p>
            <a:pPr fontAlgn="auto">
              <a:spcBef>
                <a:spcPct val="50000"/>
              </a:spcBef>
              <a:spcAft>
                <a:spcPts val="0"/>
              </a:spcAft>
            </a:pPr>
            <a:r>
              <a:rPr lang="en-US" sz="3200" b="1" dirty="0" smtClean="0">
                <a:solidFill>
                  <a:srgbClr val="C00000"/>
                </a:solidFill>
                <a:latin typeface="Comic Sans MS" pitchFamily="66" charset="0"/>
              </a:rPr>
              <a:t>   We must have the right perspective</a:t>
            </a:r>
          </a:p>
        </p:txBody>
      </p:sp>
      <p:sp>
        <p:nvSpPr>
          <p:cNvPr id="5" name="Text Box 5"/>
          <p:cNvSpPr txBox="1">
            <a:spLocks noChangeArrowheads="1"/>
          </p:cNvSpPr>
          <p:nvPr/>
        </p:nvSpPr>
        <p:spPr bwMode="auto">
          <a:xfrm>
            <a:off x="228600" y="6248400"/>
            <a:ext cx="8686800" cy="523220"/>
          </a:xfrm>
          <a:prstGeom prst="rect">
            <a:avLst/>
          </a:prstGeom>
          <a:noFill/>
          <a:ln w="9525">
            <a:noFill/>
            <a:miter lim="800000"/>
            <a:headEnd/>
            <a:tailEnd/>
          </a:ln>
        </p:spPr>
        <p:txBody>
          <a:bodyPr wrap="square">
            <a:spAutoFit/>
          </a:bodyPr>
          <a:lstStyle/>
          <a:p>
            <a:pPr fontAlgn="auto">
              <a:spcBef>
                <a:spcPct val="50000"/>
              </a:spcBef>
              <a:spcAft>
                <a:spcPts val="0"/>
              </a:spcAft>
            </a:pPr>
            <a:r>
              <a:rPr lang="en-US" sz="2800" b="1" dirty="0" smtClean="0">
                <a:solidFill>
                  <a:srgbClr val="00B050"/>
                </a:solidFill>
                <a:latin typeface="Comic Sans MS" pitchFamily="66" charset="0"/>
              </a:rPr>
              <a:t>Which one has the power to change your life?</a:t>
            </a:r>
          </a:p>
        </p:txBody>
      </p:sp>
      <p:sp>
        <p:nvSpPr>
          <p:cNvPr id="6" name="Rectangle 2"/>
          <p:cNvSpPr txBox="1">
            <a:spLocks noChangeArrowheads="1"/>
          </p:cNvSpPr>
          <p:nvPr/>
        </p:nvSpPr>
        <p:spPr>
          <a:xfrm>
            <a:off x="257298" y="1662858"/>
            <a:ext cx="2485902" cy="3886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smtClean="0">
                <a:solidFill>
                  <a:schemeClr val="accent3">
                    <a:lumMod val="50000"/>
                  </a:schemeClr>
                </a:solidFill>
                <a:latin typeface="Comic Sans MS" pitchFamily="66" charset="0"/>
              </a:rPr>
              <a:t>The Romans and Jews tortured &amp; killed Jesus because they thought he deserved it</a:t>
            </a:r>
          </a:p>
        </p:txBody>
      </p:sp>
      <p:sp>
        <p:nvSpPr>
          <p:cNvPr id="7" name="Text Box 5"/>
          <p:cNvSpPr txBox="1">
            <a:spLocks noChangeArrowheads="1"/>
          </p:cNvSpPr>
          <p:nvPr/>
        </p:nvSpPr>
        <p:spPr bwMode="auto">
          <a:xfrm>
            <a:off x="28575" y="670001"/>
            <a:ext cx="9115425" cy="584775"/>
          </a:xfrm>
          <a:prstGeom prst="rect">
            <a:avLst/>
          </a:prstGeom>
          <a:noFill/>
          <a:ln w="9525">
            <a:noFill/>
            <a:miter lim="800000"/>
            <a:headEnd/>
            <a:tailEnd/>
          </a:ln>
        </p:spPr>
        <p:txBody>
          <a:bodyPr wrap="square">
            <a:spAutoFit/>
          </a:bodyPr>
          <a:lstStyle/>
          <a:p>
            <a:pPr fontAlgn="auto">
              <a:spcBef>
                <a:spcPct val="50000"/>
              </a:spcBef>
              <a:spcAft>
                <a:spcPts val="0"/>
              </a:spcAft>
            </a:pPr>
            <a:r>
              <a:rPr lang="en-US" sz="3200" b="1" dirty="0" smtClean="0">
                <a:solidFill>
                  <a:srgbClr val="7030A0"/>
                </a:solidFill>
                <a:latin typeface="Comic Sans MS" pitchFamily="66" charset="0"/>
              </a:rPr>
              <a:t>            Which one pleased God?</a:t>
            </a:r>
          </a:p>
        </p:txBody>
      </p:sp>
      <p:sp>
        <p:nvSpPr>
          <p:cNvPr id="8" name="Rectangle 2"/>
          <p:cNvSpPr txBox="1">
            <a:spLocks noChangeArrowheads="1"/>
          </p:cNvSpPr>
          <p:nvPr/>
        </p:nvSpPr>
        <p:spPr>
          <a:xfrm>
            <a:off x="6353710" y="1524000"/>
            <a:ext cx="2590800" cy="3886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smtClean="0">
                <a:solidFill>
                  <a:srgbClr val="0000CC"/>
                </a:solidFill>
                <a:latin typeface="Comic Sans MS" pitchFamily="66" charset="0"/>
              </a:rPr>
              <a:t>God wants us to see that Jesus killed the Devil   (the power of Sin) to show us God’s right way to live</a:t>
            </a:r>
          </a:p>
        </p:txBody>
      </p:sp>
    </p:spTree>
    <p:extLst>
      <p:ext uri="{BB962C8B-B14F-4D97-AF65-F5344CB8AC3E}">
        <p14:creationId xmlns:p14="http://schemas.microsoft.com/office/powerpoint/2010/main" val="1384003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38100"/>
            <a:ext cx="5410200" cy="1066800"/>
          </a:xfrm>
        </p:spPr>
        <p:txBody>
          <a:bodyPr/>
          <a:lstStyle/>
          <a:p>
            <a:r>
              <a:rPr lang="en-US" sz="5400" b="1" dirty="0">
                <a:solidFill>
                  <a:srgbClr val="CC3399"/>
                </a:solidFill>
                <a:latin typeface="Vagabond" pitchFamily="2" charset="0"/>
              </a:rPr>
              <a:t>On the Cross….</a:t>
            </a:r>
          </a:p>
        </p:txBody>
      </p:sp>
      <p:sp>
        <p:nvSpPr>
          <p:cNvPr id="5123" name="Rectangle 3"/>
          <p:cNvSpPr>
            <a:spLocks noGrp="1" noChangeArrowheads="1"/>
          </p:cNvSpPr>
          <p:nvPr>
            <p:ph type="body" sz="half" idx="1"/>
          </p:nvPr>
        </p:nvSpPr>
        <p:spPr>
          <a:xfrm>
            <a:off x="1066800" y="939641"/>
            <a:ext cx="7772400" cy="4572000"/>
          </a:xfrm>
        </p:spPr>
        <p:txBody>
          <a:bodyPr/>
          <a:lstStyle/>
          <a:p>
            <a:r>
              <a:rPr lang="en-US" b="1" i="1" dirty="0">
                <a:solidFill>
                  <a:srgbClr val="7030A0"/>
                </a:solidFill>
              </a:rPr>
              <a:t>Christ was </a:t>
            </a:r>
            <a:r>
              <a:rPr lang="en-US" b="1" i="1" u="sng" dirty="0">
                <a:solidFill>
                  <a:srgbClr val="7030A0"/>
                </a:solidFill>
              </a:rPr>
              <a:t>not</a:t>
            </a:r>
            <a:r>
              <a:rPr lang="en-US" b="1" dirty="0">
                <a:solidFill>
                  <a:srgbClr val="7030A0"/>
                </a:solidFill>
              </a:rPr>
              <a:t> </a:t>
            </a:r>
            <a:r>
              <a:rPr lang="en-US" b="1" dirty="0" smtClean="0">
                <a:solidFill>
                  <a:srgbClr val="603000"/>
                </a:solidFill>
              </a:rPr>
              <a:t>suffering                             </a:t>
            </a:r>
            <a:r>
              <a:rPr lang="en-US" b="1" dirty="0">
                <a:solidFill>
                  <a:srgbClr val="603000"/>
                </a:solidFill>
              </a:rPr>
              <a:t>some other person’s punishment</a:t>
            </a:r>
          </a:p>
          <a:p>
            <a:r>
              <a:rPr lang="en-US" b="1" i="1" dirty="0">
                <a:solidFill>
                  <a:srgbClr val="7030A0"/>
                </a:solidFill>
              </a:rPr>
              <a:t>Christ was </a:t>
            </a:r>
            <a:r>
              <a:rPr lang="en-US" b="1" i="1" u="sng" dirty="0">
                <a:solidFill>
                  <a:srgbClr val="7030A0"/>
                </a:solidFill>
              </a:rPr>
              <a:t>not</a:t>
            </a:r>
            <a:r>
              <a:rPr lang="en-US" b="1" dirty="0">
                <a:solidFill>
                  <a:srgbClr val="7030A0"/>
                </a:solidFill>
              </a:rPr>
              <a:t> </a:t>
            </a:r>
            <a:r>
              <a:rPr lang="en-US" b="1" dirty="0">
                <a:solidFill>
                  <a:srgbClr val="603000"/>
                </a:solidFill>
              </a:rPr>
              <a:t>illustrating the punishment sinners deserve</a:t>
            </a:r>
          </a:p>
          <a:p>
            <a:r>
              <a:rPr lang="en-US" b="1" i="1" dirty="0">
                <a:solidFill>
                  <a:srgbClr val="7030A0"/>
                </a:solidFill>
              </a:rPr>
              <a:t>Christ did </a:t>
            </a:r>
            <a:r>
              <a:rPr lang="en-US" b="1" i="1" u="sng" dirty="0">
                <a:solidFill>
                  <a:srgbClr val="7030A0"/>
                </a:solidFill>
              </a:rPr>
              <a:t>not</a:t>
            </a:r>
            <a:r>
              <a:rPr lang="en-US" b="1" dirty="0">
                <a:solidFill>
                  <a:srgbClr val="7030A0"/>
                </a:solidFill>
              </a:rPr>
              <a:t> </a:t>
            </a:r>
            <a:r>
              <a:rPr lang="en-US" b="1" dirty="0">
                <a:solidFill>
                  <a:srgbClr val="603000"/>
                </a:solidFill>
              </a:rPr>
              <a:t>deserve the cross because he had human nature</a:t>
            </a:r>
          </a:p>
          <a:p>
            <a:r>
              <a:rPr lang="en-US" b="1" i="1" dirty="0">
                <a:solidFill>
                  <a:srgbClr val="7030A0"/>
                </a:solidFill>
              </a:rPr>
              <a:t>Christ was </a:t>
            </a:r>
            <a:r>
              <a:rPr lang="en-US" b="1" i="1" u="sng" dirty="0">
                <a:solidFill>
                  <a:srgbClr val="7030A0"/>
                </a:solidFill>
              </a:rPr>
              <a:t>not</a:t>
            </a:r>
            <a:r>
              <a:rPr lang="en-US" b="1" dirty="0">
                <a:solidFill>
                  <a:srgbClr val="7030A0"/>
                </a:solidFill>
              </a:rPr>
              <a:t> </a:t>
            </a:r>
            <a:r>
              <a:rPr lang="en-US" b="1" dirty="0">
                <a:solidFill>
                  <a:srgbClr val="603000"/>
                </a:solidFill>
              </a:rPr>
              <a:t>going through a ritual or ceremony to save us</a:t>
            </a:r>
          </a:p>
        </p:txBody>
      </p:sp>
      <p:pic>
        <p:nvPicPr>
          <p:cNvPr id="5124" name="Picture 4" descr="jesus_crucified"/>
          <p:cNvPicPr>
            <a:picLocks noGrp="1" noChangeAspect="1" noChangeArrowheads="1"/>
          </p:cNvPicPr>
          <p:nvPr>
            <p:ph sz="half" idx="2"/>
          </p:nvPr>
        </p:nvPicPr>
        <p:blipFill>
          <a:blip r:embed="rId3" cstate="print"/>
          <a:srcRect/>
          <a:stretch>
            <a:fillRect/>
          </a:stretch>
        </p:blipFill>
        <p:spPr>
          <a:xfrm>
            <a:off x="152400" y="2590800"/>
            <a:ext cx="1151448" cy="1752600"/>
          </a:xfrm>
          <a:noFill/>
          <a:ln/>
        </p:spPr>
      </p:pic>
      <p:sp>
        <p:nvSpPr>
          <p:cNvPr id="5126" name="Text Box 6"/>
          <p:cNvSpPr txBox="1">
            <a:spLocks noChangeArrowheads="1"/>
          </p:cNvSpPr>
          <p:nvPr/>
        </p:nvSpPr>
        <p:spPr bwMode="auto">
          <a:xfrm>
            <a:off x="457200" y="5288340"/>
            <a:ext cx="8153400" cy="1569660"/>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009900"/>
                </a:solidFill>
                <a:latin typeface="Comic Sans MS" pitchFamily="66" charset="0"/>
              </a:rPr>
              <a:t>Christ showed us how to live the righteousness of God in our daily </a:t>
            </a:r>
            <a:r>
              <a:rPr lang="en-US" sz="3200" b="1" dirty="0" smtClean="0">
                <a:solidFill>
                  <a:srgbClr val="009900"/>
                </a:solidFill>
                <a:latin typeface="Comic Sans MS" pitchFamily="66" charset="0"/>
              </a:rPr>
              <a:t>lives: “die to sin” and “live to righteousness”</a:t>
            </a:r>
            <a:endParaRPr lang="en-US" sz="3200" b="1" dirty="0">
              <a:solidFill>
                <a:srgbClr val="009900"/>
              </a:solidFill>
              <a:latin typeface="Comic Sans MS" pitchFamily="66" charset="0"/>
            </a:endParaRPr>
          </a:p>
        </p:txBody>
      </p:sp>
      <p:pic>
        <p:nvPicPr>
          <p:cNvPr id="13314" name="Picture 2"/>
          <p:cNvPicPr>
            <a:picLocks noChangeAspect="1" noChangeArrowheads="1"/>
          </p:cNvPicPr>
          <p:nvPr/>
        </p:nvPicPr>
        <p:blipFill>
          <a:blip r:embed="rId4" cstate="print"/>
          <a:srcRect/>
          <a:stretch>
            <a:fillRect/>
          </a:stretch>
        </p:blipFill>
        <p:spPr bwMode="auto">
          <a:xfrm>
            <a:off x="6324600" y="76200"/>
            <a:ext cx="2171700" cy="1321118"/>
          </a:xfrm>
          <a:prstGeom prst="rect">
            <a:avLst/>
          </a:prstGeom>
          <a:noFill/>
          <a:ln w="9525">
            <a:noFill/>
            <a:miter lim="800000"/>
            <a:headEnd/>
            <a:tailEnd/>
          </a:ln>
        </p:spPr>
      </p:pic>
    </p:spTree>
    <p:extLst>
      <p:ext uri="{BB962C8B-B14F-4D97-AF65-F5344CB8AC3E}">
        <p14:creationId xmlns:p14="http://schemas.microsoft.com/office/powerpoint/2010/main" val="389358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1000"/>
                                        <p:tgtEl>
                                          <p:spTgt spid="5123">
                                            <p:txEl>
                                              <p:pRg st="1" end="1"/>
                                            </p:txEl>
                                          </p:spTgt>
                                        </p:tgtEl>
                                      </p:cBhvr>
                                    </p:animEffect>
                                    <p:anim calcmode="lin" valueType="num">
                                      <p:cBhvr>
                                        <p:cTn id="8"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512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1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fade">
                                      <p:cBhvr>
                                        <p:cTn id="15" dur="1000"/>
                                        <p:tgtEl>
                                          <p:spTgt spid="5123">
                                            <p:txEl>
                                              <p:pRg st="2" end="2"/>
                                            </p:txEl>
                                          </p:spTgt>
                                        </p:tgtEl>
                                      </p:cBhvr>
                                    </p:animEffect>
                                    <p:anim calcmode="lin" valueType="num">
                                      <p:cBhvr>
                                        <p:cTn id="16"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12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12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animEffect transition="in" filter="fade">
                                      <p:cBhvr>
                                        <p:cTn id="23" dur="1000"/>
                                        <p:tgtEl>
                                          <p:spTgt spid="5123">
                                            <p:txEl>
                                              <p:pRg st="3" end="3"/>
                                            </p:txEl>
                                          </p:spTgt>
                                        </p:tgtEl>
                                      </p:cBhvr>
                                    </p:animEffect>
                                    <p:anim calcmode="lin" valueType="num">
                                      <p:cBhvr>
                                        <p:cTn id="24"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12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12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126"/>
                                        </p:tgtEl>
                                        <p:attrNameLst>
                                          <p:attrName>style.visibility</p:attrName>
                                        </p:attrNameLst>
                                      </p:cBhvr>
                                      <p:to>
                                        <p:strVal val="visible"/>
                                      </p:to>
                                    </p:set>
                                    <p:animEffect transition="in" filter="diamond(in)">
                                      <p:cBhvr>
                                        <p:cTn id="31"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7813"/>
            <a:ext cx="8229600" cy="792162"/>
          </a:xfrm>
        </p:spPr>
        <p:txBody>
          <a:bodyPr/>
          <a:lstStyle/>
          <a:p>
            <a:r>
              <a:rPr lang="en-US" sz="4000" b="1" dirty="0">
                <a:solidFill>
                  <a:srgbClr val="C00000"/>
                </a:solidFill>
                <a:effectLst/>
                <a:latin typeface="Vagabond" pitchFamily="2" charset="0"/>
              </a:rPr>
              <a:t>Jesus Christ is our Representative </a:t>
            </a:r>
          </a:p>
        </p:txBody>
      </p:sp>
      <p:sp>
        <p:nvSpPr>
          <p:cNvPr id="3075" name="Rectangle 3"/>
          <p:cNvSpPr>
            <a:spLocks noGrp="1" noChangeArrowheads="1"/>
          </p:cNvSpPr>
          <p:nvPr>
            <p:ph type="body" idx="1"/>
          </p:nvPr>
        </p:nvSpPr>
        <p:spPr>
          <a:xfrm>
            <a:off x="228600" y="1066800"/>
            <a:ext cx="4114800" cy="5059363"/>
          </a:xfrm>
        </p:spPr>
        <p:txBody>
          <a:bodyPr/>
          <a:lstStyle/>
          <a:p>
            <a:pPr algn="ctr">
              <a:buFont typeface="Wingdings" pitchFamily="2" charset="2"/>
              <a:buNone/>
            </a:pPr>
            <a:r>
              <a:rPr lang="en-US" sz="2800" b="1" u="sng" dirty="0">
                <a:solidFill>
                  <a:srgbClr val="0000CC"/>
                </a:solidFill>
                <a:effectLst/>
              </a:rPr>
              <a:t>Substitution</a:t>
            </a:r>
          </a:p>
          <a:p>
            <a:pPr>
              <a:buFont typeface="Wingdings" pitchFamily="2" charset="2"/>
              <a:buNone/>
            </a:pPr>
            <a:r>
              <a:rPr lang="en-US" sz="2000" dirty="0">
                <a:effectLst/>
              </a:rPr>
              <a:t>1. Jesus died in my place as my </a:t>
            </a:r>
            <a:r>
              <a:rPr lang="en-US" sz="2000" dirty="0" smtClean="0">
                <a:effectLst/>
              </a:rPr>
              <a:t>substitute, instead of me</a:t>
            </a:r>
            <a:endParaRPr lang="en-US" sz="2000" dirty="0">
              <a:effectLst/>
            </a:endParaRPr>
          </a:p>
          <a:p>
            <a:pPr>
              <a:buFont typeface="Wingdings" pitchFamily="2" charset="2"/>
              <a:buNone/>
            </a:pPr>
            <a:endParaRPr lang="en-US" sz="1800" dirty="0">
              <a:effectLst/>
            </a:endParaRPr>
          </a:p>
          <a:p>
            <a:pPr>
              <a:buFont typeface="Wingdings" pitchFamily="2" charset="2"/>
              <a:buNone/>
            </a:pPr>
            <a:r>
              <a:rPr lang="en-US" sz="2000" dirty="0">
                <a:effectLst/>
              </a:rPr>
              <a:t>2. Jesus took my place and </a:t>
            </a:r>
            <a:r>
              <a:rPr lang="en-US" sz="2000" dirty="0" smtClean="0">
                <a:effectLst/>
              </a:rPr>
              <a:t>     suffered </a:t>
            </a:r>
            <a:r>
              <a:rPr lang="en-US" sz="2000" dirty="0">
                <a:effectLst/>
              </a:rPr>
              <a:t>the </a:t>
            </a:r>
            <a:r>
              <a:rPr lang="en-US" sz="2000" dirty="0" smtClean="0">
                <a:effectLst/>
              </a:rPr>
              <a:t>punishment                  </a:t>
            </a:r>
            <a:r>
              <a:rPr lang="en-US" sz="2000" dirty="0">
                <a:effectLst/>
              </a:rPr>
              <a:t>I deserve</a:t>
            </a:r>
          </a:p>
          <a:p>
            <a:pPr>
              <a:buFont typeface="Wingdings" pitchFamily="2" charset="2"/>
              <a:buNone/>
            </a:pPr>
            <a:endParaRPr lang="en-US" sz="1400" dirty="0">
              <a:effectLst/>
            </a:endParaRPr>
          </a:p>
          <a:p>
            <a:pPr>
              <a:buFont typeface="Wingdings" pitchFamily="2" charset="2"/>
              <a:buNone/>
            </a:pPr>
            <a:r>
              <a:rPr lang="en-US" sz="2000" dirty="0" smtClean="0">
                <a:effectLst/>
              </a:rPr>
              <a:t>3</a:t>
            </a:r>
            <a:r>
              <a:rPr lang="en-US" sz="2000" dirty="0">
                <a:effectLst/>
              </a:rPr>
              <a:t>. Therefore, I can escape punishment since all my sins </a:t>
            </a:r>
            <a:r>
              <a:rPr lang="en-US" sz="2000" dirty="0" smtClean="0">
                <a:effectLst/>
              </a:rPr>
              <a:t> (</a:t>
            </a:r>
            <a:r>
              <a:rPr lang="en-US" sz="2000" dirty="0">
                <a:effectLst/>
              </a:rPr>
              <a:t>past, present and future) have been borne away by Christ</a:t>
            </a:r>
          </a:p>
        </p:txBody>
      </p:sp>
      <p:sp>
        <p:nvSpPr>
          <p:cNvPr id="3076" name="Rectangle 4"/>
          <p:cNvSpPr>
            <a:spLocks noChangeArrowheads="1"/>
          </p:cNvSpPr>
          <p:nvPr/>
        </p:nvSpPr>
        <p:spPr bwMode="auto">
          <a:xfrm>
            <a:off x="4953000" y="1066800"/>
            <a:ext cx="4038600" cy="5486400"/>
          </a:xfrm>
          <a:prstGeom prst="rect">
            <a:avLst/>
          </a:prstGeom>
          <a:noFill/>
          <a:ln w="9525">
            <a:noFill/>
            <a:miter lim="800000"/>
            <a:headEnd/>
            <a:tailEnd/>
          </a:ln>
          <a:effectLst/>
        </p:spPr>
        <p:txBody>
          <a:bodyPr/>
          <a:lstStyle/>
          <a:p>
            <a:pPr marL="342900" indent="-342900" algn="ctr" fontAlgn="base">
              <a:spcBef>
                <a:spcPct val="20000"/>
              </a:spcBef>
              <a:spcAft>
                <a:spcPct val="0"/>
              </a:spcAft>
              <a:buClr>
                <a:srgbClr val="86D1EC"/>
              </a:buClr>
              <a:buSzPct val="90000"/>
              <a:buFont typeface="Wingdings" pitchFamily="2" charset="2"/>
              <a:buNone/>
            </a:pPr>
            <a:r>
              <a:rPr lang="en-US" sz="2800" b="1" u="sng" dirty="0">
                <a:solidFill>
                  <a:srgbClr val="0000CC"/>
                </a:solidFill>
              </a:rPr>
              <a:t>Representation</a:t>
            </a:r>
            <a:r>
              <a:rPr lang="en-US" dirty="0">
                <a:solidFill>
                  <a:srgbClr val="0000CC"/>
                </a:solidFill>
              </a:rPr>
              <a:t>:</a:t>
            </a:r>
          </a:p>
          <a:p>
            <a:pPr marL="342900" indent="-342900" fontAlgn="base">
              <a:spcAft>
                <a:spcPts val="1200"/>
              </a:spcAft>
              <a:buClr>
                <a:srgbClr val="86D1EC"/>
              </a:buClr>
              <a:buSzPct val="90000"/>
              <a:buFont typeface="Wingdings" pitchFamily="2" charset="2"/>
              <a:buNone/>
            </a:pPr>
            <a:r>
              <a:rPr lang="en-US" sz="2000" dirty="0">
                <a:solidFill>
                  <a:srgbClr val="000080">
                    <a:lumMod val="50000"/>
                  </a:srgbClr>
                </a:solidFill>
              </a:rPr>
              <a:t>1. Jesus died to redeem </a:t>
            </a:r>
            <a:r>
              <a:rPr lang="en-US" sz="2000" dirty="0" smtClean="0">
                <a:solidFill>
                  <a:srgbClr val="000080">
                    <a:lumMod val="50000"/>
                  </a:srgbClr>
                </a:solidFill>
              </a:rPr>
              <a:t>himself, </a:t>
            </a:r>
            <a:r>
              <a:rPr lang="en-US" sz="2000" dirty="0">
                <a:solidFill>
                  <a:srgbClr val="000080">
                    <a:lumMod val="50000"/>
                  </a:srgbClr>
                </a:solidFill>
              </a:rPr>
              <a:t>as my representative (as one of us) </a:t>
            </a:r>
          </a:p>
          <a:p>
            <a:pPr marL="342900" indent="-342900" fontAlgn="base">
              <a:spcAft>
                <a:spcPts val="1200"/>
              </a:spcAft>
              <a:buClr>
                <a:srgbClr val="86D1EC"/>
              </a:buClr>
              <a:buSzPct val="90000"/>
              <a:buFont typeface="Wingdings" pitchFamily="2" charset="2"/>
              <a:buNone/>
            </a:pPr>
            <a:r>
              <a:rPr lang="en-US" sz="2000" dirty="0">
                <a:solidFill>
                  <a:srgbClr val="000080">
                    <a:lumMod val="50000"/>
                  </a:srgbClr>
                </a:solidFill>
              </a:rPr>
              <a:t>2. Jesus was not suffering anyone’s punishment. He willingly died to show me that Sin must be conquered and put to </a:t>
            </a:r>
            <a:r>
              <a:rPr lang="en-US" sz="2000" dirty="0" smtClean="0">
                <a:solidFill>
                  <a:srgbClr val="000080">
                    <a:lumMod val="50000"/>
                  </a:srgbClr>
                </a:solidFill>
              </a:rPr>
              <a:t>death to do God’s will. </a:t>
            </a:r>
            <a:endParaRPr lang="en-US" sz="2000" dirty="0">
              <a:solidFill>
                <a:srgbClr val="000080">
                  <a:lumMod val="50000"/>
                </a:srgbClr>
              </a:solidFill>
            </a:endParaRPr>
          </a:p>
          <a:p>
            <a:pPr marL="342900" indent="-342900" fontAlgn="base">
              <a:spcAft>
                <a:spcPts val="1200"/>
              </a:spcAft>
              <a:buClr>
                <a:srgbClr val="86D1EC"/>
              </a:buClr>
              <a:buSzPct val="90000"/>
              <a:buFont typeface="Wingdings" pitchFamily="2" charset="2"/>
              <a:buNone/>
            </a:pPr>
            <a:r>
              <a:rPr lang="en-US" sz="2000" dirty="0">
                <a:solidFill>
                  <a:srgbClr val="000080">
                    <a:lumMod val="50000"/>
                  </a:srgbClr>
                </a:solidFill>
              </a:rPr>
              <a:t>3. Therefore, I must follow Christ’s example, put to death my evil desires, and live for God</a:t>
            </a:r>
            <a:r>
              <a:rPr lang="en-US" sz="2000" dirty="0">
                <a:solidFill>
                  <a:srgbClr val="FFFFFF"/>
                </a:solidFill>
                <a:effectLst>
                  <a:outerShdw blurRad="38100" dist="38100" dir="2700000" algn="tl">
                    <a:srgbClr val="000000"/>
                  </a:outerShdw>
                </a:effectLst>
              </a:rPr>
              <a:t>. </a:t>
            </a:r>
            <a:r>
              <a:rPr lang="en-US" sz="2000" dirty="0">
                <a:solidFill>
                  <a:srgbClr val="FFFFFF"/>
                </a:solidFill>
              </a:rPr>
              <a:t>God will forgive my sins because I am in Christ, walking with him.</a:t>
            </a:r>
          </a:p>
        </p:txBody>
      </p:sp>
      <p:pic>
        <p:nvPicPr>
          <p:cNvPr id="6" name="Picture 6" descr="jesus_crucified"/>
          <p:cNvPicPr>
            <a:picLocks noChangeAspect="1" noChangeArrowheads="1"/>
          </p:cNvPicPr>
          <p:nvPr/>
        </p:nvPicPr>
        <p:blipFill>
          <a:blip r:embed="rId3" cstate="email"/>
          <a:srcRect/>
          <a:stretch>
            <a:fillRect/>
          </a:stretch>
        </p:blipFill>
        <p:spPr>
          <a:xfrm>
            <a:off x="3352800" y="1813178"/>
            <a:ext cx="1896953" cy="2885856"/>
          </a:xfrm>
          <a:prstGeom prst="rect">
            <a:avLst/>
          </a:prstGeom>
          <a:noFill/>
          <a:ln/>
        </p:spPr>
      </p:pic>
      <p:sp>
        <p:nvSpPr>
          <p:cNvPr id="7" name="Rectangle 2"/>
          <p:cNvSpPr txBox="1">
            <a:spLocks noChangeArrowheads="1"/>
          </p:cNvSpPr>
          <p:nvPr/>
        </p:nvSpPr>
        <p:spPr>
          <a:xfrm>
            <a:off x="191530" y="5451412"/>
            <a:ext cx="8853486" cy="1406587"/>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000" b="1" dirty="0" smtClean="0">
                <a:solidFill>
                  <a:srgbClr val="00B050"/>
                </a:solidFill>
                <a:latin typeface="Comic Sans MS" panose="030F0702030302020204" pitchFamily="66" charset="0"/>
              </a:rPr>
              <a:t>Representation motivates us to join Christ in a death like his</a:t>
            </a:r>
            <a:endParaRPr lang="en-US" altLang="en-US" sz="4000" b="1"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4233996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anim calcmode="lin" valueType="num">
                                      <p:cBhvr>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5">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anim calcmode="lin" valueType="num">
                                      <p:cBhvr>
                                        <p:cTn id="18"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075">
                                            <p:txEl>
                                              <p:pRg st="1" end="1"/>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anim calcmode="lin" valueType="num">
                                      <p:cBhvr>
                                        <p:cTn id="23"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075">
                                            <p:txEl>
                                              <p:pRg st="3" end="3"/>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fade">
                                      <p:cBhvr>
                                        <p:cTn id="27" dur="500"/>
                                        <p:tgtEl>
                                          <p:spTgt spid="3075">
                                            <p:txEl>
                                              <p:pRg st="5" end="5"/>
                                            </p:txEl>
                                          </p:spTgt>
                                        </p:tgtEl>
                                      </p:cBhvr>
                                    </p:animEffect>
                                    <p:anim calcmode="lin" valueType="num">
                                      <p:cBhvr>
                                        <p:cTn id="28"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3075">
                                            <p:txEl>
                                              <p:pRg st="5" end="5"/>
                                            </p:txEl>
                                          </p:spTgt>
                                        </p:tgtEl>
                                        <p:attrNameLst>
                                          <p:attrName>ppt_y</p:attrName>
                                        </p:attrNameLst>
                                      </p:cBhvr>
                                      <p:tavLst>
                                        <p:tav tm="0">
                                          <p:val>
                                            <p:strVal val="#ppt_y+.05"/>
                                          </p:val>
                                        </p:tav>
                                        <p:tav tm="100000">
                                          <p:val>
                                            <p:strVal val="#ppt_y"/>
                                          </p:val>
                                        </p:tav>
                                      </p:tavLst>
                                    </p:anim>
                                  </p:childTnLst>
                                </p:cTn>
                              </p:par>
                              <p:par>
                                <p:cTn id="30" presetID="2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blinds(horizontal)">
                                      <p:cBhvr>
                                        <p:cTn id="3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Lord is my…” | Keeper of My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984" y="42863"/>
            <a:ext cx="3557815" cy="193833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93835"/>
            <a:ext cx="4648200" cy="1524000"/>
          </a:xfrm>
        </p:spPr>
        <p:txBody>
          <a:bodyPr>
            <a:normAutofit/>
          </a:bodyPr>
          <a:lstStyle/>
          <a:p>
            <a:pPr eaLnBrk="1" hangingPunct="1"/>
            <a:r>
              <a:rPr lang="en-US" sz="4000" b="1" dirty="0" smtClean="0">
                <a:solidFill>
                  <a:srgbClr val="C00000"/>
                </a:solidFill>
              </a:rPr>
              <a:t>Things to look for in the Gospel Record</a:t>
            </a:r>
          </a:p>
        </p:txBody>
      </p:sp>
      <p:sp>
        <p:nvSpPr>
          <p:cNvPr id="4099" name="Rectangle 3"/>
          <p:cNvSpPr>
            <a:spLocks noGrp="1" noChangeArrowheads="1"/>
          </p:cNvSpPr>
          <p:nvPr>
            <p:ph type="body" idx="1"/>
          </p:nvPr>
        </p:nvSpPr>
        <p:spPr>
          <a:xfrm>
            <a:off x="381000" y="1706007"/>
            <a:ext cx="8534400" cy="4343400"/>
          </a:xfrm>
        </p:spPr>
        <p:txBody>
          <a:bodyPr>
            <a:normAutofit fontScale="92500"/>
          </a:bodyPr>
          <a:lstStyle/>
          <a:p>
            <a:pPr eaLnBrk="1" hangingPunct="1">
              <a:lnSpc>
                <a:spcPct val="90000"/>
              </a:lnSpc>
            </a:pPr>
            <a:r>
              <a:rPr lang="en-US" b="1" dirty="0" smtClean="0">
                <a:solidFill>
                  <a:srgbClr val="0000CC"/>
                </a:solidFill>
              </a:rPr>
              <a:t>Jesus &amp; his Father are in this                           together </a:t>
            </a:r>
            <a:r>
              <a:rPr lang="en-US" dirty="0" smtClean="0"/>
              <a:t>– He is on the way to his Father</a:t>
            </a:r>
          </a:p>
          <a:p>
            <a:pPr eaLnBrk="1" hangingPunct="1">
              <a:lnSpc>
                <a:spcPct val="90000"/>
              </a:lnSpc>
            </a:pPr>
            <a:r>
              <a:rPr lang="en-US" b="1" dirty="0" smtClean="0">
                <a:solidFill>
                  <a:srgbClr val="0000CC"/>
                </a:solidFill>
              </a:rPr>
              <a:t>Jesus completely trusts God </a:t>
            </a:r>
            <a:r>
              <a:rPr lang="en-US" dirty="0" smtClean="0"/>
              <a:t>is in control</a:t>
            </a:r>
          </a:p>
          <a:p>
            <a:pPr>
              <a:lnSpc>
                <a:spcPct val="90000"/>
              </a:lnSpc>
            </a:pPr>
            <a:r>
              <a:rPr lang="en-US" b="1" dirty="0">
                <a:solidFill>
                  <a:srgbClr val="0000CC"/>
                </a:solidFill>
              </a:rPr>
              <a:t>Jesus tries to help </a:t>
            </a:r>
            <a:r>
              <a:rPr lang="en-US" dirty="0"/>
              <a:t>and protect his followers</a:t>
            </a:r>
          </a:p>
          <a:p>
            <a:pPr eaLnBrk="1" hangingPunct="1">
              <a:lnSpc>
                <a:spcPct val="90000"/>
              </a:lnSpc>
            </a:pPr>
            <a:r>
              <a:rPr lang="en-US" b="1" dirty="0" smtClean="0">
                <a:solidFill>
                  <a:srgbClr val="0000CC"/>
                </a:solidFill>
              </a:rPr>
              <a:t>No anger or vengeance </a:t>
            </a:r>
            <a:r>
              <a:rPr lang="en-US" dirty="0" smtClean="0"/>
              <a:t>from Jesus</a:t>
            </a:r>
          </a:p>
          <a:p>
            <a:pPr eaLnBrk="1" hangingPunct="1">
              <a:lnSpc>
                <a:spcPct val="90000"/>
              </a:lnSpc>
            </a:pPr>
            <a:r>
              <a:rPr lang="en-US" b="1" dirty="0" smtClean="0">
                <a:solidFill>
                  <a:srgbClr val="0000CC"/>
                </a:solidFill>
              </a:rPr>
              <a:t>Jesus doesn’t allow the devil </a:t>
            </a:r>
            <a:r>
              <a:rPr lang="en-US" dirty="0" smtClean="0"/>
              <a:t>in him to surface – he really does destroy the devil in himself</a:t>
            </a:r>
          </a:p>
          <a:p>
            <a:pPr eaLnBrk="1" hangingPunct="1">
              <a:lnSpc>
                <a:spcPct val="90000"/>
              </a:lnSpc>
            </a:pPr>
            <a:r>
              <a:rPr lang="en-US" b="1" dirty="0" smtClean="0">
                <a:solidFill>
                  <a:srgbClr val="0000CC"/>
                </a:solidFill>
              </a:rPr>
              <a:t>Jesus agrees with God’s decision that our nature is rightly related to death </a:t>
            </a:r>
            <a:r>
              <a:rPr lang="en-US" dirty="0" smtClean="0"/>
              <a:t>because it’s so prone to sin</a:t>
            </a:r>
          </a:p>
        </p:txBody>
      </p:sp>
      <p:sp>
        <p:nvSpPr>
          <p:cNvPr id="4100" name="Text Box 5"/>
          <p:cNvSpPr txBox="1">
            <a:spLocks noChangeArrowheads="1"/>
          </p:cNvSpPr>
          <p:nvPr/>
        </p:nvSpPr>
        <p:spPr bwMode="auto">
          <a:xfrm>
            <a:off x="0" y="5981382"/>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“and the two of them went together” </a:t>
            </a:r>
            <a:r>
              <a:rPr lang="en-US" sz="2400" b="1" dirty="0" smtClean="0">
                <a:solidFill>
                  <a:srgbClr val="00B050"/>
                </a:solidFill>
                <a:latin typeface="Comic Sans MS" pitchFamily="66" charset="0"/>
              </a:rPr>
              <a:t>(Gen 22:6,8)</a:t>
            </a:r>
            <a:endParaRPr lang="en-US" sz="2400" b="1" dirty="0">
              <a:solidFill>
                <a:srgbClr val="00B050"/>
              </a:solidFill>
              <a:latin typeface="Comic Sans MS" pitchFamily="66" charset="0"/>
            </a:endParaRPr>
          </a:p>
        </p:txBody>
      </p:sp>
    </p:spTree>
    <p:extLst>
      <p:ext uri="{BB962C8B-B14F-4D97-AF65-F5344CB8AC3E}">
        <p14:creationId xmlns:p14="http://schemas.microsoft.com/office/powerpoint/2010/main" val="380311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76200" y="0"/>
            <a:ext cx="5105400" cy="1143000"/>
          </a:xfrm>
        </p:spPr>
        <p:txBody>
          <a:bodyPr/>
          <a:lstStyle/>
          <a:p>
            <a:r>
              <a:rPr lang="en-US" b="1" dirty="0">
                <a:solidFill>
                  <a:srgbClr val="C00000"/>
                </a:solidFill>
                <a:latin typeface="Vagabond" pitchFamily="2" charset="0"/>
              </a:rPr>
              <a:t>Animal Sacrifice</a:t>
            </a:r>
          </a:p>
        </p:txBody>
      </p:sp>
      <p:sp>
        <p:nvSpPr>
          <p:cNvPr id="15363" name="Rectangle 3"/>
          <p:cNvSpPr>
            <a:spLocks noGrp="1" noChangeArrowheads="1"/>
          </p:cNvSpPr>
          <p:nvPr>
            <p:ph type="body" sz="half" idx="1"/>
          </p:nvPr>
        </p:nvSpPr>
        <p:spPr>
          <a:xfrm>
            <a:off x="5257800" y="381000"/>
            <a:ext cx="3733800" cy="5181600"/>
          </a:xfrm>
        </p:spPr>
        <p:txBody>
          <a:bodyPr>
            <a:normAutofit/>
          </a:bodyPr>
          <a:lstStyle/>
          <a:p>
            <a:pPr marL="0" indent="0" algn="ctr">
              <a:buFont typeface="Wingdings" pitchFamily="2" charset="2"/>
              <a:buNone/>
            </a:pPr>
            <a:r>
              <a:rPr lang="en-US" sz="3400" b="1" dirty="0">
                <a:solidFill>
                  <a:srgbClr val="0000CC"/>
                </a:solidFill>
                <a:latin typeface="Arial" charset="0"/>
              </a:rPr>
              <a:t>Identify with Christ, and commit to join him in a death like his. The animal died to show us how we should live!</a:t>
            </a:r>
          </a:p>
        </p:txBody>
      </p:sp>
      <p:pic>
        <p:nvPicPr>
          <p:cNvPr id="1026" name="Picture 2" descr="Image result for goat sacri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1550"/>
            <a:ext cx="5032375" cy="37742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109539" y="5014087"/>
            <a:ext cx="8853486" cy="1406587"/>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4000" b="1" dirty="0" smtClean="0">
                <a:solidFill>
                  <a:srgbClr val="00B050"/>
                </a:solidFill>
                <a:latin typeface="Comic Sans MS" panose="030F0702030302020204" pitchFamily="66" charset="0"/>
              </a:rPr>
              <a:t>God tried to get worshippers to join Messiah in a death like his</a:t>
            </a:r>
            <a:endParaRPr lang="en-US" altLang="en-US" sz="4000" b="1"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602131482"/>
      </p:ext>
    </p:extLst>
  </p:cSld>
  <p:clrMapOvr>
    <a:masterClrMapping/>
  </p:clrMapOvr>
  <p:transition spd="med">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28600" y="180517"/>
            <a:ext cx="5943600" cy="2115007"/>
          </a:xfrm>
        </p:spPr>
        <p:txBody>
          <a:bodyPr>
            <a:normAutofit fontScale="90000"/>
          </a:bodyPr>
          <a:lstStyle/>
          <a:p>
            <a:r>
              <a:rPr lang="en-US" sz="4800" b="1" dirty="0">
                <a:solidFill>
                  <a:srgbClr val="C00000"/>
                </a:solidFill>
                <a:latin typeface="Vagabond" pitchFamily="2" charset="0"/>
              </a:rPr>
              <a:t>Misconceptions about animal sacrifice</a:t>
            </a:r>
          </a:p>
        </p:txBody>
      </p:sp>
      <p:sp>
        <p:nvSpPr>
          <p:cNvPr id="17411" name="Rectangle 3"/>
          <p:cNvSpPr>
            <a:spLocks noGrp="1" noChangeArrowheads="1"/>
          </p:cNvSpPr>
          <p:nvPr>
            <p:ph type="body" idx="1"/>
          </p:nvPr>
        </p:nvSpPr>
        <p:spPr>
          <a:xfrm>
            <a:off x="419100" y="2076449"/>
            <a:ext cx="7391400" cy="2208212"/>
          </a:xfrm>
        </p:spPr>
        <p:txBody>
          <a:bodyPr/>
          <a:lstStyle/>
          <a:p>
            <a:pPr marL="457200" indent="-457200"/>
            <a:r>
              <a:rPr lang="en-US" sz="3600" dirty="0">
                <a:latin typeface="Arial" charset="0"/>
              </a:rPr>
              <a:t>The animal died instead of me</a:t>
            </a:r>
          </a:p>
          <a:p>
            <a:pPr marL="457200" indent="-457200"/>
            <a:r>
              <a:rPr lang="en-US" sz="3600" dirty="0">
                <a:latin typeface="Arial" charset="0"/>
              </a:rPr>
              <a:t>The animal died to show me what I deserve – a violent death!</a:t>
            </a:r>
          </a:p>
        </p:txBody>
      </p:sp>
      <p:sp>
        <p:nvSpPr>
          <p:cNvPr id="17412" name="Text Box 4"/>
          <p:cNvSpPr txBox="1">
            <a:spLocks noChangeArrowheads="1"/>
          </p:cNvSpPr>
          <p:nvPr/>
        </p:nvSpPr>
        <p:spPr bwMode="auto">
          <a:xfrm>
            <a:off x="4038600" y="3972588"/>
            <a:ext cx="4876800" cy="2677656"/>
          </a:xfrm>
          <a:prstGeom prst="rect">
            <a:avLst/>
          </a:prstGeom>
          <a:noFill/>
          <a:ln w="9525">
            <a:noFill/>
            <a:miter lim="800000"/>
            <a:headEnd/>
            <a:tailEnd/>
          </a:ln>
          <a:effectLst/>
        </p:spPr>
        <p:txBody>
          <a:bodyPr wrap="square">
            <a:spAutoFit/>
          </a:bodyPr>
          <a:lstStyle/>
          <a:p>
            <a:pPr algn="ctr" eaLnBrk="1" hangingPunct="1">
              <a:spcBef>
                <a:spcPct val="50000"/>
              </a:spcBef>
            </a:pPr>
            <a:r>
              <a:rPr lang="en-US" sz="2800" b="1" dirty="0">
                <a:solidFill>
                  <a:schemeClr val="hlink"/>
                </a:solidFill>
                <a:latin typeface="Comic Sans MS" pitchFamily="66" charset="0"/>
              </a:rPr>
              <a:t>Remember:  The animal represented sinless Jesus Christ!  He died to show us the way back to God – put Sin to </a:t>
            </a:r>
            <a:r>
              <a:rPr lang="en-US" sz="2800" b="1" dirty="0" smtClean="0">
                <a:solidFill>
                  <a:schemeClr val="hlink"/>
                </a:solidFill>
                <a:latin typeface="Comic Sans MS" pitchFamily="66" charset="0"/>
              </a:rPr>
              <a:t>death &amp; do God’s will</a:t>
            </a:r>
            <a:endParaRPr lang="en-US" sz="2800" b="1" dirty="0">
              <a:solidFill>
                <a:schemeClr val="hlink"/>
              </a:solidFill>
              <a:latin typeface="Comic Sans MS" pitchFamily="66" charset="0"/>
            </a:endParaRPr>
          </a:p>
        </p:txBody>
      </p:sp>
      <p:pic>
        <p:nvPicPr>
          <p:cNvPr id="30721" name="Picture 1"/>
          <p:cNvPicPr>
            <a:picLocks noChangeAspect="1" noChangeArrowheads="1"/>
          </p:cNvPicPr>
          <p:nvPr/>
        </p:nvPicPr>
        <p:blipFill>
          <a:blip r:embed="rId3" cstate="email"/>
          <a:srcRect/>
          <a:stretch>
            <a:fillRect/>
          </a:stretch>
        </p:blipFill>
        <p:spPr bwMode="auto">
          <a:xfrm>
            <a:off x="6324600" y="158999"/>
            <a:ext cx="2590800" cy="1943100"/>
          </a:xfrm>
          <a:prstGeom prst="rect">
            <a:avLst/>
          </a:prstGeom>
          <a:noFill/>
          <a:ln w="9525">
            <a:noFill/>
            <a:miter lim="800000"/>
            <a:headEnd/>
            <a:tailEnd/>
          </a:ln>
        </p:spPr>
      </p:pic>
      <p:pic>
        <p:nvPicPr>
          <p:cNvPr id="30722" name="Picture 2"/>
          <p:cNvPicPr>
            <a:picLocks noChangeAspect="1" noChangeArrowheads="1"/>
          </p:cNvPicPr>
          <p:nvPr/>
        </p:nvPicPr>
        <p:blipFill>
          <a:blip r:embed="rId4" cstate="email"/>
          <a:srcRect/>
          <a:stretch>
            <a:fillRect/>
          </a:stretch>
        </p:blipFill>
        <p:spPr bwMode="auto">
          <a:xfrm>
            <a:off x="381000" y="4265612"/>
            <a:ext cx="3581400" cy="2355601"/>
          </a:xfrm>
          <a:prstGeom prst="rect">
            <a:avLst/>
          </a:prstGeom>
          <a:noFill/>
          <a:ln w="9525">
            <a:noFill/>
            <a:miter lim="800000"/>
            <a:headEnd/>
            <a:tailEnd/>
          </a:ln>
        </p:spPr>
      </p:pic>
    </p:spTree>
    <p:extLst>
      <p:ext uri="{BB962C8B-B14F-4D97-AF65-F5344CB8AC3E}">
        <p14:creationId xmlns:p14="http://schemas.microsoft.com/office/powerpoint/2010/main" val="72165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381000" y="152400"/>
            <a:ext cx="10058400"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609600"/>
            <a:ext cx="7010400" cy="914400"/>
          </a:xfrm>
        </p:spPr>
        <p:txBody>
          <a:bodyPr>
            <a:noAutofit/>
          </a:bodyPr>
          <a:lstStyle/>
          <a:p>
            <a:r>
              <a:rPr lang="en-US" sz="4800" b="1" dirty="0" smtClean="0">
                <a:solidFill>
                  <a:srgbClr val="663300"/>
                </a:solidFill>
              </a:rPr>
              <a:t>1 Peter 2:20-24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685800" y="1371600"/>
            <a:ext cx="7924800" cy="4582180"/>
          </a:xfrm>
        </p:spPr>
        <p:txBody>
          <a:bodyPr>
            <a:normAutofit fontScale="85000" lnSpcReduction="20000"/>
          </a:bodyPr>
          <a:lstStyle/>
          <a:p>
            <a:pPr marL="0" indent="231775">
              <a:buNone/>
            </a:pPr>
            <a:r>
              <a:rPr lang="en-US" dirty="0" smtClean="0"/>
              <a:t>But </a:t>
            </a:r>
            <a:r>
              <a:rPr lang="en-US" dirty="0"/>
              <a:t>when you do good and suffer, if you take it patiently, this is commendable before God. 21 For to this you were called, because </a:t>
            </a:r>
            <a:r>
              <a:rPr lang="en-US" b="1" dirty="0">
                <a:solidFill>
                  <a:srgbClr val="0070C0"/>
                </a:solidFill>
              </a:rPr>
              <a:t>Christ also suffered for us, leaving us an example, that you should follow His steps: </a:t>
            </a:r>
          </a:p>
          <a:p>
            <a:pPr marL="0" indent="231775">
              <a:buNone/>
            </a:pPr>
            <a:r>
              <a:rPr lang="en-US" dirty="0"/>
              <a:t>22 </a:t>
            </a:r>
            <a:r>
              <a:rPr lang="en-US" b="1" dirty="0">
                <a:solidFill>
                  <a:srgbClr val="7030A0"/>
                </a:solidFill>
              </a:rPr>
              <a:t>"Who committed no </a:t>
            </a:r>
            <a:r>
              <a:rPr lang="en-US" b="1" dirty="0" smtClean="0">
                <a:solidFill>
                  <a:srgbClr val="7030A0"/>
                </a:solidFill>
              </a:rPr>
              <a:t>sin,  Nor </a:t>
            </a:r>
            <a:r>
              <a:rPr lang="en-US" b="1" dirty="0">
                <a:solidFill>
                  <a:srgbClr val="7030A0"/>
                </a:solidFill>
              </a:rPr>
              <a:t>was deceit found in His mouth"; </a:t>
            </a:r>
          </a:p>
          <a:p>
            <a:pPr marL="0" indent="231775">
              <a:buNone/>
            </a:pPr>
            <a:r>
              <a:rPr lang="en-US" b="1" dirty="0" smtClean="0">
                <a:solidFill>
                  <a:srgbClr val="7030A0"/>
                </a:solidFill>
              </a:rPr>
              <a:t>23 </a:t>
            </a:r>
            <a:r>
              <a:rPr lang="en-US" b="1" dirty="0">
                <a:solidFill>
                  <a:srgbClr val="7030A0"/>
                </a:solidFill>
              </a:rPr>
              <a:t>who, when He was reviled, did not revile in return; when He suffered, He did not threaten, but committed Himself to Him who judges righteously; </a:t>
            </a:r>
            <a:r>
              <a:rPr lang="en-US" dirty="0"/>
              <a:t>24 who Himself bore our sins in His own body on the tree, </a:t>
            </a:r>
            <a:r>
              <a:rPr lang="en-US" b="1" dirty="0">
                <a:solidFill>
                  <a:srgbClr val="0000CC"/>
                </a:solidFill>
              </a:rPr>
              <a:t>that we, having died to sins, might live for righteousness </a:t>
            </a:r>
            <a:r>
              <a:rPr lang="en-US" dirty="0"/>
              <a:t>— by whose stripes you were healed.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Jesus died to show us how to live</a:t>
            </a:r>
          </a:p>
        </p:txBody>
      </p:sp>
      <p:sp>
        <p:nvSpPr>
          <p:cNvPr id="7" name="Text Box 5"/>
          <p:cNvSpPr txBox="1">
            <a:spLocks noChangeArrowheads="1"/>
          </p:cNvSpPr>
          <p:nvPr/>
        </p:nvSpPr>
        <p:spPr bwMode="auto">
          <a:xfrm>
            <a:off x="457200" y="6192560"/>
            <a:ext cx="8382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must take up our cross daily &amp; follow him</a:t>
            </a:r>
          </a:p>
        </p:txBody>
      </p:sp>
    </p:spTree>
    <p:extLst>
      <p:ext uri="{BB962C8B-B14F-4D97-AF65-F5344CB8AC3E}">
        <p14:creationId xmlns:p14="http://schemas.microsoft.com/office/powerpoint/2010/main" val="43745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381000" y="152400"/>
            <a:ext cx="10058400"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609600"/>
            <a:ext cx="7010400" cy="914400"/>
          </a:xfrm>
        </p:spPr>
        <p:txBody>
          <a:bodyPr>
            <a:noAutofit/>
          </a:bodyPr>
          <a:lstStyle/>
          <a:p>
            <a:r>
              <a:rPr lang="en-US" sz="4800" b="1" dirty="0" smtClean="0">
                <a:solidFill>
                  <a:srgbClr val="663300"/>
                </a:solidFill>
              </a:rPr>
              <a:t>Romans 6:3-7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685800" y="1371600"/>
            <a:ext cx="8153400" cy="4582180"/>
          </a:xfrm>
        </p:spPr>
        <p:txBody>
          <a:bodyPr>
            <a:normAutofit fontScale="92500" lnSpcReduction="20000"/>
          </a:bodyPr>
          <a:lstStyle/>
          <a:p>
            <a:pPr marL="0" indent="231775">
              <a:buNone/>
            </a:pPr>
            <a:r>
              <a:rPr lang="en-US" dirty="0" smtClean="0"/>
              <a:t>Or </a:t>
            </a:r>
            <a:r>
              <a:rPr lang="en-US" dirty="0"/>
              <a:t>do you not know that as many of us as were baptized into Christ Jesus were </a:t>
            </a:r>
            <a:r>
              <a:rPr lang="en-US" b="1" dirty="0">
                <a:solidFill>
                  <a:srgbClr val="0000CC"/>
                </a:solidFill>
              </a:rPr>
              <a:t>baptized into His death? </a:t>
            </a:r>
            <a:r>
              <a:rPr lang="en-US" dirty="0"/>
              <a:t>4 Therefore we were buried with Him through baptism into death, that just as Christ was raised from the dead by the glory of the Father, </a:t>
            </a:r>
            <a:r>
              <a:rPr lang="en-US" b="1" dirty="0">
                <a:solidFill>
                  <a:srgbClr val="0070C0"/>
                </a:solidFill>
              </a:rPr>
              <a:t>even so we also should walk in newness of life. </a:t>
            </a:r>
          </a:p>
          <a:p>
            <a:pPr marL="0" indent="231775">
              <a:buNone/>
            </a:pPr>
            <a:r>
              <a:rPr lang="en-US" dirty="0" smtClean="0"/>
              <a:t>5 </a:t>
            </a:r>
            <a:r>
              <a:rPr lang="en-US" dirty="0"/>
              <a:t>For </a:t>
            </a:r>
            <a:r>
              <a:rPr lang="en-US" b="1" dirty="0">
                <a:solidFill>
                  <a:srgbClr val="0000CC"/>
                </a:solidFill>
              </a:rPr>
              <a:t>if we have been united together in the likeness of His death, certainly we also shall be in the likeness of His resurrection</a:t>
            </a:r>
            <a:r>
              <a:rPr lang="en-US" dirty="0"/>
              <a:t>, 6 knowing this, </a:t>
            </a:r>
            <a:r>
              <a:rPr lang="en-US" b="1" dirty="0">
                <a:solidFill>
                  <a:srgbClr val="0000CC"/>
                </a:solidFill>
              </a:rPr>
              <a:t>that our old man was crucified with Him, </a:t>
            </a:r>
            <a:r>
              <a:rPr lang="en-US" b="1" dirty="0">
                <a:solidFill>
                  <a:schemeClr val="accent2">
                    <a:lumMod val="75000"/>
                  </a:schemeClr>
                </a:solidFill>
              </a:rPr>
              <a:t>that the body of sin might be done away with, </a:t>
            </a:r>
            <a:r>
              <a:rPr lang="en-US" b="1" dirty="0">
                <a:solidFill>
                  <a:srgbClr val="0000CC"/>
                </a:solidFill>
              </a:rPr>
              <a:t>that we should no longer be slaves of sin.</a:t>
            </a:r>
            <a:r>
              <a:rPr lang="en-US" dirty="0"/>
              <a:t> </a:t>
            </a:r>
          </a:p>
        </p:txBody>
      </p:sp>
      <p:sp>
        <p:nvSpPr>
          <p:cNvPr id="6" name="Text Box 5"/>
          <p:cNvSpPr txBox="1">
            <a:spLocks noChangeArrowheads="1"/>
          </p:cNvSpPr>
          <p:nvPr/>
        </p:nvSpPr>
        <p:spPr bwMode="auto">
          <a:xfrm>
            <a:off x="1143000" y="60980"/>
            <a:ext cx="7239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Join Christ in his death to Sin</a:t>
            </a:r>
          </a:p>
        </p:txBody>
      </p:sp>
      <p:sp>
        <p:nvSpPr>
          <p:cNvPr id="7" name="Text Box 5"/>
          <p:cNvSpPr txBox="1">
            <a:spLocks noChangeArrowheads="1"/>
          </p:cNvSpPr>
          <p:nvPr/>
        </p:nvSpPr>
        <p:spPr bwMode="auto">
          <a:xfrm>
            <a:off x="457200" y="6192560"/>
            <a:ext cx="8382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We must walk in newness of life</a:t>
            </a:r>
          </a:p>
        </p:txBody>
      </p:sp>
    </p:spTree>
    <p:extLst>
      <p:ext uri="{BB962C8B-B14F-4D97-AF65-F5344CB8AC3E}">
        <p14:creationId xmlns:p14="http://schemas.microsoft.com/office/powerpoint/2010/main" val="66252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381000" y="152400"/>
            <a:ext cx="10058400"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609600"/>
            <a:ext cx="7010400" cy="914400"/>
          </a:xfrm>
        </p:spPr>
        <p:txBody>
          <a:bodyPr>
            <a:noAutofit/>
          </a:bodyPr>
          <a:lstStyle/>
          <a:p>
            <a:r>
              <a:rPr lang="en-US" sz="4800" b="1" dirty="0" smtClean="0">
                <a:solidFill>
                  <a:srgbClr val="663300"/>
                </a:solidFill>
              </a:rPr>
              <a:t>2 Cor 4:7-12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685800" y="1371600"/>
            <a:ext cx="7924800" cy="4582180"/>
          </a:xfrm>
        </p:spPr>
        <p:txBody>
          <a:bodyPr>
            <a:normAutofit fontScale="92500" lnSpcReduction="20000"/>
          </a:bodyPr>
          <a:lstStyle/>
          <a:p>
            <a:pPr marL="0" indent="231775">
              <a:buNone/>
            </a:pPr>
            <a:r>
              <a:rPr lang="en-US" dirty="0" smtClean="0"/>
              <a:t>7 </a:t>
            </a:r>
            <a:r>
              <a:rPr lang="en-US" dirty="0"/>
              <a:t>But we have this treasure in earthen vessels, </a:t>
            </a:r>
            <a:r>
              <a:rPr lang="en-US" b="1" dirty="0">
                <a:solidFill>
                  <a:srgbClr val="0000CC"/>
                </a:solidFill>
              </a:rPr>
              <a:t>that the excellence of the power may be of God and not of us. </a:t>
            </a:r>
            <a:r>
              <a:rPr lang="en-US" dirty="0"/>
              <a:t>8 We are hard-pressed on every side, yet not crushed; we are perplexed, but not in despair; 9 persecuted, but not forsaken; struck down, but not destroyed —  10 </a:t>
            </a:r>
            <a:r>
              <a:rPr lang="en-US" b="1" dirty="0">
                <a:solidFill>
                  <a:srgbClr val="0000CC"/>
                </a:solidFill>
              </a:rPr>
              <a:t>always carrying about in the body the dying of the Lord Jesus, that the life of Jesus also may be manifested in our body. </a:t>
            </a:r>
            <a:r>
              <a:rPr lang="en-US" dirty="0"/>
              <a:t>11 For we who live are always delivered to death for Jesus' sake, </a:t>
            </a:r>
            <a:r>
              <a:rPr lang="en-US" b="1" dirty="0">
                <a:solidFill>
                  <a:srgbClr val="0000CC"/>
                </a:solidFill>
              </a:rPr>
              <a:t>that the life of Jesus also may be manifested in our mortal flesh. </a:t>
            </a:r>
            <a:r>
              <a:rPr lang="en-US" dirty="0"/>
              <a:t>12 So then death is working in us, but life in you.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Our new life is all of God</a:t>
            </a:r>
          </a:p>
        </p:txBody>
      </p:sp>
      <p:sp>
        <p:nvSpPr>
          <p:cNvPr id="7" name="Text Box 5"/>
          <p:cNvSpPr txBox="1">
            <a:spLocks noChangeArrowheads="1"/>
          </p:cNvSpPr>
          <p:nvPr/>
        </p:nvSpPr>
        <p:spPr bwMode="auto">
          <a:xfrm>
            <a:off x="457200" y="6192560"/>
            <a:ext cx="8382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We must manifest the life of Jesus</a:t>
            </a:r>
          </a:p>
        </p:txBody>
      </p:sp>
    </p:spTree>
    <p:extLst>
      <p:ext uri="{BB962C8B-B14F-4D97-AF65-F5344CB8AC3E}">
        <p14:creationId xmlns:p14="http://schemas.microsoft.com/office/powerpoint/2010/main" val="1644051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l="16385"/>
          <a:stretch>
            <a:fillRect/>
          </a:stretch>
        </p:blipFill>
        <p:spPr bwMode="auto">
          <a:xfrm>
            <a:off x="6212874" y="1655782"/>
            <a:ext cx="2767914" cy="2468162"/>
          </a:xfrm>
          <a:prstGeom prst="rect">
            <a:avLst/>
          </a:prstGeom>
          <a:noFill/>
          <a:ln w="9525">
            <a:noFill/>
            <a:miter lim="800000"/>
            <a:headEnd/>
            <a:tailEnd/>
          </a:ln>
        </p:spPr>
      </p:pic>
      <p:sp>
        <p:nvSpPr>
          <p:cNvPr id="4098" name="Rectangle 2"/>
          <p:cNvSpPr>
            <a:spLocks noGrp="1" noChangeArrowheads="1"/>
          </p:cNvSpPr>
          <p:nvPr>
            <p:ph type="title"/>
          </p:nvPr>
        </p:nvSpPr>
        <p:spPr>
          <a:xfrm>
            <a:off x="680652" y="228600"/>
            <a:ext cx="8229600" cy="1373489"/>
          </a:xfrm>
        </p:spPr>
        <p:txBody>
          <a:bodyPr>
            <a:noAutofit/>
          </a:bodyPr>
          <a:lstStyle/>
          <a:p>
            <a:pPr eaLnBrk="1" hangingPunct="1">
              <a:lnSpc>
                <a:spcPts val="4300"/>
              </a:lnSpc>
            </a:pPr>
            <a:r>
              <a:rPr lang="en-US" sz="3600" b="1" dirty="0" smtClean="0">
                <a:solidFill>
                  <a:srgbClr val="C00000"/>
                </a:solidFill>
              </a:rPr>
              <a:t>Jesus didn’t need a sacrifice – he was the reality that was shadowed by sacrifice!</a:t>
            </a:r>
          </a:p>
        </p:txBody>
      </p:sp>
      <p:sp>
        <p:nvSpPr>
          <p:cNvPr id="4099" name="Rectangle 3"/>
          <p:cNvSpPr>
            <a:spLocks noGrp="1" noChangeArrowheads="1"/>
          </p:cNvSpPr>
          <p:nvPr>
            <p:ph type="body" idx="1"/>
          </p:nvPr>
        </p:nvSpPr>
        <p:spPr>
          <a:xfrm>
            <a:off x="381000" y="1569554"/>
            <a:ext cx="5985475" cy="1819931"/>
          </a:xfrm>
        </p:spPr>
        <p:txBody>
          <a:bodyPr>
            <a:normAutofit/>
          </a:bodyPr>
          <a:lstStyle/>
          <a:p>
            <a:pPr eaLnBrk="1" hangingPunct="1">
              <a:lnSpc>
                <a:spcPct val="90000"/>
              </a:lnSpc>
            </a:pPr>
            <a:r>
              <a:rPr lang="en-US" sz="3000" b="1" dirty="0" smtClean="0">
                <a:solidFill>
                  <a:srgbClr val="7030A0"/>
                </a:solidFill>
              </a:rPr>
              <a:t>In Hebrews, </a:t>
            </a:r>
            <a:r>
              <a:rPr lang="en-US" sz="3000" dirty="0" smtClean="0"/>
              <a:t>Paul uses the  language of the Law to show                               the Jews that even their Law                            predicted </a:t>
            </a:r>
            <a:r>
              <a:rPr lang="en-US" sz="3000" b="1" i="1" dirty="0" smtClean="0">
                <a:solidFill>
                  <a:srgbClr val="603000"/>
                </a:solidFill>
              </a:rPr>
              <a:t>“better sacrifices”</a:t>
            </a:r>
          </a:p>
          <a:p>
            <a:pPr marL="0" indent="0" eaLnBrk="1" hangingPunct="1">
              <a:lnSpc>
                <a:spcPct val="90000"/>
              </a:lnSpc>
              <a:buNone/>
            </a:pPr>
            <a:endParaRPr lang="en-US" sz="3000" dirty="0" smtClean="0"/>
          </a:p>
        </p:txBody>
      </p:sp>
      <p:sp>
        <p:nvSpPr>
          <p:cNvPr id="4100" name="Text Box 5"/>
          <p:cNvSpPr txBox="1">
            <a:spLocks noChangeArrowheads="1"/>
          </p:cNvSpPr>
          <p:nvPr/>
        </p:nvSpPr>
        <p:spPr bwMode="auto">
          <a:xfrm>
            <a:off x="228600" y="5052740"/>
            <a:ext cx="87630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Remember:  Jesus is the reality, the sacrifices of the Law were only shadows.</a:t>
            </a:r>
            <a:endParaRPr lang="en-US" sz="3200" b="1" dirty="0">
              <a:solidFill>
                <a:srgbClr val="0000CC"/>
              </a:solidFill>
              <a:latin typeface="Comic Sans MS" pitchFamily="66" charset="0"/>
            </a:endParaRPr>
          </a:p>
        </p:txBody>
      </p:sp>
      <p:pic>
        <p:nvPicPr>
          <p:cNvPr id="6146" name="Picture 2"/>
          <p:cNvPicPr>
            <a:picLocks noChangeAspect="1" noChangeArrowheads="1"/>
          </p:cNvPicPr>
          <p:nvPr/>
        </p:nvPicPr>
        <p:blipFill>
          <a:blip r:embed="rId4" cstate="print"/>
          <a:srcRect/>
          <a:stretch>
            <a:fillRect/>
          </a:stretch>
        </p:blipFill>
        <p:spPr bwMode="auto">
          <a:xfrm>
            <a:off x="6172200" y="1655782"/>
            <a:ext cx="2808588" cy="2474232"/>
          </a:xfrm>
          <a:prstGeom prst="rect">
            <a:avLst/>
          </a:prstGeom>
          <a:noFill/>
          <a:ln w="9525">
            <a:noFill/>
            <a:miter lim="800000"/>
            <a:headEnd/>
            <a:tailEnd/>
          </a:ln>
        </p:spPr>
      </p:pic>
      <p:sp>
        <p:nvSpPr>
          <p:cNvPr id="7" name="Text Box 5"/>
          <p:cNvSpPr txBox="1">
            <a:spLocks noChangeArrowheads="1"/>
          </p:cNvSpPr>
          <p:nvPr/>
        </p:nvSpPr>
        <p:spPr bwMode="auto">
          <a:xfrm>
            <a:off x="381000" y="6129958"/>
            <a:ext cx="83820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9900"/>
                </a:solidFill>
                <a:latin typeface="Comic Sans MS" pitchFamily="66" charset="0"/>
              </a:rPr>
              <a:t>Don’t make Jesus fit the shadows!</a:t>
            </a:r>
            <a:endParaRPr lang="en-US" sz="3600" b="1" dirty="0">
              <a:solidFill>
                <a:srgbClr val="009900"/>
              </a:solidFill>
              <a:latin typeface="Comic Sans MS" pitchFamily="66" charset="0"/>
            </a:endParaRPr>
          </a:p>
        </p:txBody>
      </p:sp>
      <p:sp>
        <p:nvSpPr>
          <p:cNvPr id="8" name="Rectangle 3"/>
          <p:cNvSpPr txBox="1">
            <a:spLocks noChangeArrowheads="1"/>
          </p:cNvSpPr>
          <p:nvPr/>
        </p:nvSpPr>
        <p:spPr>
          <a:xfrm>
            <a:off x="333106" y="3389485"/>
            <a:ext cx="8658494" cy="17921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000" b="1" dirty="0" smtClean="0">
                <a:solidFill>
                  <a:srgbClr val="7030A0"/>
                </a:solidFill>
              </a:rPr>
              <a:t>In Romans, </a:t>
            </a:r>
            <a:r>
              <a:rPr lang="en-US" sz="3000" dirty="0" smtClean="0"/>
              <a:t>Paul deals with these                          same issues, but confronts them                                without the language of sacrifices and offerings.  “united together in the likeness of his death</a:t>
            </a:r>
          </a:p>
        </p:txBody>
      </p:sp>
    </p:spTree>
    <p:extLst>
      <p:ext uri="{BB962C8B-B14F-4D97-AF65-F5344CB8AC3E}">
        <p14:creationId xmlns:p14="http://schemas.microsoft.com/office/powerpoint/2010/main" val="3224122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arn(inVertical)">
                                      <p:cBhvr>
                                        <p:cTn id="15" dur="500"/>
                                        <p:tgtEl>
                                          <p:spTgt spid="410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029200" cy="2514600"/>
          </a:xfrm>
        </p:spPr>
        <p:txBody>
          <a:bodyPr>
            <a:normAutofit fontScale="90000"/>
          </a:bodyPr>
          <a:lstStyle/>
          <a:p>
            <a:pPr eaLnBrk="1" hangingPunct="1"/>
            <a:r>
              <a:rPr lang="en-US" sz="4000" b="1" dirty="0" smtClean="0">
                <a:solidFill>
                  <a:srgbClr val="C00000"/>
                </a:solidFill>
              </a:rPr>
              <a:t>The message of the cross is the power of God for those who are being saved (1 Cor 1:18)</a:t>
            </a:r>
          </a:p>
        </p:txBody>
      </p:sp>
      <p:sp>
        <p:nvSpPr>
          <p:cNvPr id="4099" name="Rectangle 3"/>
          <p:cNvSpPr>
            <a:spLocks noGrp="1" noChangeArrowheads="1"/>
          </p:cNvSpPr>
          <p:nvPr>
            <p:ph type="body" idx="1"/>
          </p:nvPr>
        </p:nvSpPr>
        <p:spPr>
          <a:xfrm>
            <a:off x="468400" y="2595806"/>
            <a:ext cx="8294600" cy="3048000"/>
          </a:xfrm>
        </p:spPr>
        <p:txBody>
          <a:bodyPr>
            <a:normAutofit fontScale="92500" lnSpcReduction="10000"/>
          </a:bodyPr>
          <a:lstStyle/>
          <a:p>
            <a:pPr eaLnBrk="1" hangingPunct="1">
              <a:lnSpc>
                <a:spcPct val="90000"/>
              </a:lnSpc>
            </a:pPr>
            <a:r>
              <a:rPr lang="en-US" b="1" dirty="0" smtClean="0">
                <a:solidFill>
                  <a:srgbClr val="0000CC"/>
                </a:solidFill>
              </a:rPr>
              <a:t>Jesus declared God right </a:t>
            </a:r>
            <a:r>
              <a:rPr lang="en-US" dirty="0" smtClean="0"/>
              <a:t>for requiring us to put to Sin to death</a:t>
            </a:r>
          </a:p>
          <a:p>
            <a:pPr>
              <a:lnSpc>
                <a:spcPct val="90000"/>
              </a:lnSpc>
            </a:pPr>
            <a:r>
              <a:rPr lang="en-US" b="1" dirty="0">
                <a:solidFill>
                  <a:srgbClr val="0000CC"/>
                </a:solidFill>
              </a:rPr>
              <a:t>The death of Jesus demonstrated God’s love </a:t>
            </a:r>
            <a:r>
              <a:rPr lang="en-US" dirty="0"/>
              <a:t>for us – how far God was willing to go – to save us into His family forever. </a:t>
            </a:r>
            <a:r>
              <a:rPr lang="en-US" i="1" dirty="0"/>
              <a:t>[Love based, not fear!]</a:t>
            </a:r>
          </a:p>
          <a:p>
            <a:pPr eaLnBrk="1" hangingPunct="1">
              <a:lnSpc>
                <a:spcPct val="90000"/>
              </a:lnSpc>
            </a:pPr>
            <a:r>
              <a:rPr lang="en-US" b="1" dirty="0" smtClean="0">
                <a:solidFill>
                  <a:srgbClr val="0000CC"/>
                </a:solidFill>
              </a:rPr>
              <a:t>This has power to motivate us </a:t>
            </a:r>
            <a:r>
              <a:rPr lang="en-US" dirty="0" smtClean="0"/>
              <a:t>to join with Christ in a death like his (Rom 6:5) – his death to Sin</a:t>
            </a:r>
          </a:p>
          <a:p>
            <a:pPr eaLnBrk="1" hangingPunct="1">
              <a:lnSpc>
                <a:spcPct val="90000"/>
              </a:lnSpc>
            </a:pPr>
            <a:endParaRPr lang="en-US" dirty="0" smtClean="0"/>
          </a:p>
        </p:txBody>
      </p:sp>
      <p:sp>
        <p:nvSpPr>
          <p:cNvPr id="4100" name="Text Box 5"/>
          <p:cNvSpPr txBox="1">
            <a:spLocks noChangeArrowheads="1"/>
          </p:cNvSpPr>
          <p:nvPr/>
        </p:nvSpPr>
        <p:spPr bwMode="auto">
          <a:xfrm>
            <a:off x="685800" y="5410200"/>
            <a:ext cx="76708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This is the strongest motivation God has provided</a:t>
            </a:r>
            <a:endParaRPr lang="en-US" sz="4000" b="1" dirty="0">
              <a:solidFill>
                <a:srgbClr val="00B050"/>
              </a:solidFill>
              <a:latin typeface="Comic Sans MS" pitchFamily="66" charset="0"/>
            </a:endParaRPr>
          </a:p>
        </p:txBody>
      </p:sp>
      <p:pic>
        <p:nvPicPr>
          <p:cNvPr id="3074" name="Picture 2" descr="https://christianitymalaysia.com/wp/wp-content/uploads/2016/03/Power-of-the-Cr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762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7400" y="157406"/>
            <a:ext cx="1676400" cy="1015663"/>
          </a:xfrm>
          <a:prstGeom prst="rect">
            <a:avLst/>
          </a:prstGeom>
          <a:noFill/>
        </p:spPr>
        <p:txBody>
          <a:bodyPr wrap="square" rtlCol="0">
            <a:spAutoFit/>
          </a:bodyPr>
          <a:lstStyle/>
          <a:p>
            <a:pPr algn="ctr"/>
            <a:r>
              <a:rPr lang="en-US" sz="2000" b="1" dirty="0" smtClean="0">
                <a:solidFill>
                  <a:srgbClr val="FFC000"/>
                </a:solidFill>
                <a:latin typeface="Times New Roman" panose="02020603050405020304" pitchFamily="18" charset="0"/>
                <a:cs typeface="Times New Roman" panose="02020603050405020304" pitchFamily="18" charset="0"/>
              </a:rPr>
              <a:t>In God’s love &amp; wisdom  He provided</a:t>
            </a:r>
            <a:endParaRPr lang="en-US" sz="20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23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40525" y="182806"/>
            <a:ext cx="4669675" cy="1582173"/>
          </a:xfrm>
        </p:spPr>
        <p:txBody>
          <a:bodyPr>
            <a:normAutofit fontScale="90000"/>
          </a:bodyPr>
          <a:lstStyle/>
          <a:p>
            <a:pPr eaLnBrk="1" hangingPunct="1"/>
            <a:r>
              <a:rPr lang="en-US" sz="4000" b="1" dirty="0" smtClean="0">
                <a:solidFill>
                  <a:srgbClr val="C00000"/>
                </a:solidFill>
              </a:rPr>
              <a:t>What Death do we proclaim when we eat bread &amp; drink wine?</a:t>
            </a:r>
          </a:p>
        </p:txBody>
      </p:sp>
      <p:sp>
        <p:nvSpPr>
          <p:cNvPr id="4099" name="Rectangle 3"/>
          <p:cNvSpPr>
            <a:spLocks noGrp="1" noChangeArrowheads="1"/>
          </p:cNvSpPr>
          <p:nvPr>
            <p:ph type="body" idx="1"/>
          </p:nvPr>
        </p:nvSpPr>
        <p:spPr>
          <a:xfrm>
            <a:off x="457200" y="1821848"/>
            <a:ext cx="8294600" cy="4356421"/>
          </a:xfrm>
        </p:spPr>
        <p:txBody>
          <a:bodyPr>
            <a:normAutofit fontScale="92500" lnSpcReduction="10000"/>
          </a:bodyPr>
          <a:lstStyle/>
          <a:p>
            <a:pPr marL="0" indent="0">
              <a:lnSpc>
                <a:spcPct val="90000"/>
              </a:lnSpc>
              <a:buNone/>
            </a:pPr>
            <a:r>
              <a:rPr lang="en-US" b="1" dirty="0" smtClean="0">
                <a:solidFill>
                  <a:srgbClr val="0000CC"/>
                </a:solidFill>
                <a:cs typeface="Arial" panose="020B0604020202020204" pitchFamily="34" charset="0"/>
              </a:rPr>
              <a:t>1Cor 11:  </a:t>
            </a:r>
            <a:r>
              <a:rPr lang="en-US" dirty="0" smtClean="0">
                <a:cs typeface="Arial" panose="020B0604020202020204" pitchFamily="34" charset="0"/>
              </a:rPr>
              <a:t>26 For </a:t>
            </a:r>
            <a:r>
              <a:rPr lang="en-US" dirty="0">
                <a:cs typeface="Arial" panose="020B0604020202020204" pitchFamily="34" charset="0"/>
              </a:rPr>
              <a:t>as often as </a:t>
            </a:r>
            <a:r>
              <a:rPr lang="en-US" dirty="0" smtClean="0">
                <a:cs typeface="Arial" panose="020B0604020202020204" pitchFamily="34" charset="0"/>
              </a:rPr>
              <a:t>you                                  </a:t>
            </a:r>
            <a:r>
              <a:rPr lang="en-US" dirty="0">
                <a:cs typeface="Arial" panose="020B0604020202020204" pitchFamily="34" charset="0"/>
              </a:rPr>
              <a:t>eat </a:t>
            </a:r>
            <a:r>
              <a:rPr lang="en-US" dirty="0" smtClean="0">
                <a:cs typeface="Arial" panose="020B0604020202020204" pitchFamily="34" charset="0"/>
              </a:rPr>
              <a:t>this bread </a:t>
            </a:r>
            <a:r>
              <a:rPr lang="en-US" dirty="0">
                <a:cs typeface="Arial" panose="020B0604020202020204" pitchFamily="34" charset="0"/>
              </a:rPr>
              <a:t>and drink this cup, </a:t>
            </a:r>
            <a:r>
              <a:rPr lang="en-US" b="1" dirty="0">
                <a:solidFill>
                  <a:srgbClr val="7030A0"/>
                </a:solidFill>
                <a:cs typeface="Arial" panose="020B0604020202020204" pitchFamily="34" charset="0"/>
              </a:rPr>
              <a:t>you proclaim the Lord's death till He comes. </a:t>
            </a:r>
            <a:r>
              <a:rPr lang="en-US" b="1" dirty="0" smtClean="0">
                <a:solidFill>
                  <a:srgbClr val="7030A0"/>
                </a:solidFill>
                <a:cs typeface="Arial" panose="020B0604020202020204" pitchFamily="34" charset="0"/>
              </a:rPr>
              <a:t> </a:t>
            </a:r>
            <a:endParaRPr lang="en-US" b="1" dirty="0">
              <a:solidFill>
                <a:srgbClr val="7030A0"/>
              </a:solidFill>
            </a:endParaRPr>
          </a:p>
          <a:p>
            <a:pPr marL="0" indent="0">
              <a:lnSpc>
                <a:spcPct val="90000"/>
              </a:lnSpc>
              <a:buNone/>
            </a:pPr>
            <a:r>
              <a:rPr lang="en-US" b="1" dirty="0" smtClean="0">
                <a:solidFill>
                  <a:srgbClr val="0000CC"/>
                </a:solidFill>
              </a:rPr>
              <a:t>John 6:  </a:t>
            </a:r>
            <a:r>
              <a:rPr lang="en-US" dirty="0" smtClean="0"/>
              <a:t>53 </a:t>
            </a:r>
            <a:r>
              <a:rPr lang="en-US" dirty="0"/>
              <a:t>Then Jesus said to them, "Most assuredly, I say to you, </a:t>
            </a:r>
            <a:r>
              <a:rPr lang="en-US" b="1" dirty="0">
                <a:solidFill>
                  <a:srgbClr val="7030A0"/>
                </a:solidFill>
              </a:rPr>
              <a:t>unless you eat the flesh of the Son of Man and drink His blood, you have no life in you. </a:t>
            </a:r>
            <a:r>
              <a:rPr lang="en-US" dirty="0"/>
              <a:t> 54 Whoever eats My flesh and drinks My blood has eternal life, and I will raise him up at the last day.  55 For My flesh is food indeed, and My blood is drink indeed.  56 He who eats My flesh and drinks My blood abides in Me, and I in him.</a:t>
            </a:r>
          </a:p>
          <a:p>
            <a:pPr marL="0" indent="0">
              <a:lnSpc>
                <a:spcPct val="90000"/>
              </a:lnSpc>
              <a:buNone/>
            </a:pPr>
            <a:endParaRPr lang="en-US" b="1" dirty="0">
              <a:solidFill>
                <a:srgbClr val="0000CC"/>
              </a:solidFill>
            </a:endParaRPr>
          </a:p>
        </p:txBody>
      </p:sp>
      <p:sp>
        <p:nvSpPr>
          <p:cNvPr id="4100" name="Text Box 5"/>
          <p:cNvSpPr txBox="1">
            <a:spLocks noChangeArrowheads="1"/>
          </p:cNvSpPr>
          <p:nvPr/>
        </p:nvSpPr>
        <p:spPr bwMode="auto">
          <a:xfrm>
            <a:off x="-25400" y="6096000"/>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death has the power to change our lives!</a:t>
            </a:r>
            <a:endParaRPr lang="en-US" sz="2800" b="1" dirty="0">
              <a:solidFill>
                <a:srgbClr val="00B050"/>
              </a:solidFill>
              <a:latin typeface="Comic Sans MS" pitchFamily="66" charset="0"/>
            </a:endParaRPr>
          </a:p>
        </p:txBody>
      </p:sp>
      <p:pic>
        <p:nvPicPr>
          <p:cNvPr id="1028" name="Picture 4" descr="Image result for bread and w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725" y="0"/>
            <a:ext cx="2974975" cy="198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64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3" cstate="print"/>
          <a:srcRect b="31429"/>
          <a:stretch/>
        </p:blipFill>
        <p:spPr bwMode="auto">
          <a:xfrm>
            <a:off x="5181600" y="152399"/>
            <a:ext cx="3810000" cy="2286001"/>
          </a:xfrm>
          <a:prstGeom prst="rect">
            <a:avLst/>
          </a:prstGeom>
          <a:noFill/>
          <a:ln w="9525">
            <a:noFill/>
            <a:miter lim="800000"/>
            <a:headEnd/>
            <a:tailEnd/>
          </a:ln>
        </p:spPr>
      </p:pic>
      <p:sp>
        <p:nvSpPr>
          <p:cNvPr id="3" name="Text Box 4"/>
          <p:cNvSpPr txBox="1">
            <a:spLocks noChangeArrowheads="1"/>
          </p:cNvSpPr>
          <p:nvPr/>
        </p:nvSpPr>
        <p:spPr bwMode="auto">
          <a:xfrm>
            <a:off x="60334" y="152399"/>
            <a:ext cx="4511666" cy="1672702"/>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3200" b="1" smtClean="0">
                <a:solidFill>
                  <a:srgbClr val="C00000"/>
                </a:solidFill>
                <a:latin typeface="Comic Sans MS" pitchFamily="66" charset="0"/>
              </a:rPr>
              <a:t>This class in </a:t>
            </a:r>
            <a:r>
              <a:rPr lang="en-US" sz="3200" b="1" dirty="0" smtClean="0">
                <a:solidFill>
                  <a:srgbClr val="C00000"/>
                </a:solidFill>
                <a:latin typeface="Comic Sans MS" pitchFamily="66" charset="0"/>
              </a:rPr>
              <a:t>no way minimizes the suffering Jesus went through for us!</a:t>
            </a:r>
            <a:endParaRPr lang="en-US" sz="3200" b="1" dirty="0">
              <a:solidFill>
                <a:srgbClr val="C00000"/>
              </a:solidFill>
              <a:latin typeface="Comic Sans MS" pitchFamily="66" charset="0"/>
            </a:endParaRPr>
          </a:p>
        </p:txBody>
      </p:sp>
      <p:sp>
        <p:nvSpPr>
          <p:cNvPr id="4" name="Text Box 4"/>
          <p:cNvSpPr txBox="1">
            <a:spLocks noChangeArrowheads="1"/>
          </p:cNvSpPr>
          <p:nvPr/>
        </p:nvSpPr>
        <p:spPr bwMode="auto">
          <a:xfrm>
            <a:off x="4930140" y="2667000"/>
            <a:ext cx="4038600" cy="1819794"/>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2800" b="1" dirty="0" smtClean="0">
                <a:solidFill>
                  <a:srgbClr val="0000CC"/>
                </a:solidFill>
                <a:latin typeface="Comic Sans MS" pitchFamily="66" charset="0"/>
              </a:rPr>
              <a:t>But many humans have suffered torturous painful deaths, and they cannot save anyone!</a:t>
            </a:r>
            <a:endParaRPr lang="en-US" sz="2800" b="1" dirty="0">
              <a:solidFill>
                <a:srgbClr val="0000CC"/>
              </a:solidFill>
              <a:latin typeface="Comic Sans MS" pitchFamily="66" charset="0"/>
            </a:endParaRPr>
          </a:p>
        </p:txBody>
      </p:sp>
      <p:pic>
        <p:nvPicPr>
          <p:cNvPr id="2050" name="Picture 2" descr="Image result for Joan of arc burned at the st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00" y="1819274"/>
            <a:ext cx="3886200" cy="27376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414000" y="4876800"/>
            <a:ext cx="4038600" cy="1672702"/>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3200" b="1" dirty="0" smtClean="0">
                <a:solidFill>
                  <a:srgbClr val="00B050"/>
                </a:solidFill>
                <a:latin typeface="Comic Sans MS" pitchFamily="66" charset="0"/>
              </a:rPr>
              <a:t>When we join Christ in his death to Sin, God will give us eternal life</a:t>
            </a:r>
            <a:endParaRPr lang="en-US" sz="3200" b="1" dirty="0">
              <a:solidFill>
                <a:srgbClr val="00B050"/>
              </a:solidFill>
              <a:latin typeface="Comic Sans MS" pitchFamily="66" charset="0"/>
            </a:endParaRPr>
          </a:p>
        </p:txBody>
      </p:sp>
      <p:pic>
        <p:nvPicPr>
          <p:cNvPr id="2052" name="Picture 4" descr="Image result for crucified with chris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129" b="13910"/>
          <a:stretch/>
        </p:blipFill>
        <p:spPr bwMode="auto">
          <a:xfrm>
            <a:off x="4892041" y="4556886"/>
            <a:ext cx="3413760" cy="202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0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ipe(down)">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http://visionsoffaithlv.com/wordpress/wp-content/uploads/2014/06/clay_bible_verse.jpg"/>
          <p:cNvPicPr>
            <a:picLocks noChangeAspect="1" noChangeArrowheads="1"/>
          </p:cNvPicPr>
          <p:nvPr/>
        </p:nvPicPr>
        <p:blipFill rotWithShape="1">
          <a:blip r:embed="rId3">
            <a:extLst>
              <a:ext uri="{28A0092B-C50C-407E-A947-70E740481C1C}">
                <a14:useLocalDpi xmlns:a14="http://schemas.microsoft.com/office/drawing/2010/main" val="0"/>
              </a:ext>
            </a:extLst>
          </a:blip>
          <a:srcRect l="36643" r="6281" b="1853"/>
          <a:stretch/>
        </p:blipFill>
        <p:spPr bwMode="auto">
          <a:xfrm>
            <a:off x="0" y="0"/>
            <a:ext cx="91435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6" name="Text Box 4"/>
          <p:cNvSpPr txBox="1">
            <a:spLocks noChangeArrowheads="1"/>
          </p:cNvSpPr>
          <p:nvPr/>
        </p:nvSpPr>
        <p:spPr bwMode="auto">
          <a:xfrm>
            <a:off x="1279534" y="1477732"/>
            <a:ext cx="6721466" cy="1865126"/>
          </a:xfrm>
          <a:prstGeom prst="rect">
            <a:avLst/>
          </a:prstGeom>
          <a:noFill/>
          <a:ln w="9525">
            <a:noFill/>
            <a:miter lim="800000"/>
            <a:headEnd/>
            <a:tailEnd/>
          </a:ln>
          <a:effectLst/>
        </p:spPr>
        <p:txBody>
          <a:bodyPr wrap="square">
            <a:spAutoFit/>
          </a:bodyPr>
          <a:lstStyle/>
          <a:p>
            <a:pPr algn="ctr">
              <a:lnSpc>
                <a:spcPct val="80000"/>
              </a:lnSpc>
              <a:spcBef>
                <a:spcPct val="20000"/>
              </a:spcBef>
            </a:pPr>
            <a:r>
              <a:rPr lang="en-US" sz="4800" b="1" dirty="0" smtClean="0">
                <a:solidFill>
                  <a:srgbClr val="000058"/>
                </a:solidFill>
                <a:latin typeface="Comic Sans MS" pitchFamily="66" charset="0"/>
              </a:rPr>
              <a:t>If we trust God,   He will shape us into the image of Christ…</a:t>
            </a:r>
            <a:endParaRPr lang="en-US" sz="4800" b="1" dirty="0">
              <a:solidFill>
                <a:srgbClr val="000058"/>
              </a:solidFill>
              <a:latin typeface="Comic Sans MS" pitchFamily="66" charset="0"/>
            </a:endParaRPr>
          </a:p>
        </p:txBody>
      </p:sp>
      <p:sp>
        <p:nvSpPr>
          <p:cNvPr id="38917" name="Text Box 5"/>
          <p:cNvSpPr txBox="1">
            <a:spLocks noChangeArrowheads="1"/>
          </p:cNvSpPr>
          <p:nvPr/>
        </p:nvSpPr>
        <p:spPr bwMode="auto">
          <a:xfrm>
            <a:off x="1828800" y="4038600"/>
            <a:ext cx="5867400" cy="2123658"/>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FFC000"/>
                </a:solidFill>
                <a:latin typeface="Comic Sans MS" pitchFamily="66" charset="0"/>
              </a:rPr>
              <a:t>t</a:t>
            </a:r>
            <a:r>
              <a:rPr lang="en-US" sz="4400" b="1" dirty="0" smtClean="0">
                <a:solidFill>
                  <a:srgbClr val="FFC000"/>
                </a:solidFill>
                <a:latin typeface="Comic Sans MS" pitchFamily="66" charset="0"/>
              </a:rPr>
              <a:t>he same way He shaped His Son into His own image</a:t>
            </a:r>
            <a:endParaRPr lang="en-US" sz="4400" b="1" dirty="0">
              <a:solidFill>
                <a:srgbClr val="FFC000"/>
              </a:solidFill>
              <a:latin typeface="Comic Sans MS" pitchFamily="66" charset="0"/>
            </a:endParaRPr>
          </a:p>
        </p:txBody>
      </p:sp>
    </p:spTree>
    <p:extLst>
      <p:ext uri="{BB962C8B-B14F-4D97-AF65-F5344CB8AC3E}">
        <p14:creationId xmlns:p14="http://schemas.microsoft.com/office/powerpoint/2010/main" val="1938638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800600" cy="1524000"/>
          </a:xfrm>
        </p:spPr>
        <p:txBody>
          <a:bodyPr>
            <a:normAutofit/>
          </a:bodyPr>
          <a:lstStyle/>
          <a:p>
            <a:pPr eaLnBrk="1" hangingPunct="1"/>
            <a:r>
              <a:rPr lang="en-US" sz="4000" b="1" dirty="0" smtClean="0">
                <a:solidFill>
                  <a:srgbClr val="C00000"/>
                </a:solidFill>
              </a:rPr>
              <a:t>Jesus is focused on helping the Disciples</a:t>
            </a:r>
          </a:p>
        </p:txBody>
      </p:sp>
      <p:sp>
        <p:nvSpPr>
          <p:cNvPr id="4099" name="Rectangle 3"/>
          <p:cNvSpPr>
            <a:spLocks noGrp="1" noChangeArrowheads="1"/>
          </p:cNvSpPr>
          <p:nvPr>
            <p:ph type="body" idx="1"/>
          </p:nvPr>
        </p:nvSpPr>
        <p:spPr>
          <a:xfrm>
            <a:off x="266700" y="1586894"/>
            <a:ext cx="8610600" cy="4343400"/>
          </a:xfrm>
        </p:spPr>
        <p:txBody>
          <a:bodyPr>
            <a:normAutofit lnSpcReduction="10000"/>
          </a:bodyPr>
          <a:lstStyle/>
          <a:p>
            <a:pPr marL="461963" indent="-461963" eaLnBrk="1" hangingPunct="1">
              <a:lnSpc>
                <a:spcPct val="90000"/>
              </a:lnSpc>
              <a:buNone/>
            </a:pPr>
            <a:r>
              <a:rPr lang="en-US" b="1" dirty="0" smtClean="0">
                <a:solidFill>
                  <a:srgbClr val="0000CC"/>
                </a:solidFill>
              </a:rPr>
              <a:t>Lk 22:15 </a:t>
            </a:r>
            <a:r>
              <a:rPr lang="en-US" dirty="0" smtClean="0"/>
              <a:t>With fervent desire I have desired to eat this Passover </a:t>
            </a:r>
            <a:r>
              <a:rPr lang="en-US" i="1" dirty="0" smtClean="0"/>
              <a:t>[not the actual Passover] </a:t>
            </a:r>
            <a:r>
              <a:rPr lang="en-US" dirty="0" smtClean="0"/>
              <a:t>with you before I suffer</a:t>
            </a:r>
          </a:p>
          <a:p>
            <a:pPr marL="0" indent="0" eaLnBrk="1" hangingPunct="1">
              <a:lnSpc>
                <a:spcPct val="90000"/>
              </a:lnSpc>
              <a:buNone/>
            </a:pPr>
            <a:r>
              <a:rPr lang="en-US" b="1" dirty="0" smtClean="0">
                <a:solidFill>
                  <a:srgbClr val="0000CC"/>
                </a:solidFill>
              </a:rPr>
              <a:t>Jn 13 </a:t>
            </a:r>
            <a:r>
              <a:rPr lang="en-US" dirty="0" smtClean="0"/>
              <a:t>washes their feet, gives new commandment</a:t>
            </a:r>
          </a:p>
          <a:p>
            <a:pPr marL="461963" indent="-461963" eaLnBrk="1" hangingPunct="1">
              <a:lnSpc>
                <a:spcPct val="90000"/>
              </a:lnSpc>
              <a:buNone/>
            </a:pPr>
            <a:r>
              <a:rPr lang="en-US" b="1" dirty="0" smtClean="0">
                <a:solidFill>
                  <a:srgbClr val="0000CC"/>
                </a:solidFill>
              </a:rPr>
              <a:t>Jn 14 </a:t>
            </a:r>
            <a:r>
              <a:rPr lang="en-US" dirty="0" smtClean="0"/>
              <a:t>I go to prepare a place for you, I will send the Helper</a:t>
            </a:r>
          </a:p>
          <a:p>
            <a:pPr marL="0" indent="0" eaLnBrk="1" hangingPunct="1">
              <a:lnSpc>
                <a:spcPct val="90000"/>
              </a:lnSpc>
              <a:buNone/>
            </a:pPr>
            <a:r>
              <a:rPr lang="en-US" b="1" dirty="0" smtClean="0">
                <a:solidFill>
                  <a:srgbClr val="0000CC"/>
                </a:solidFill>
              </a:rPr>
              <a:t>Jn 15 </a:t>
            </a:r>
            <a:r>
              <a:rPr lang="en-US" dirty="0" smtClean="0"/>
              <a:t>I am the true vine – abide in me</a:t>
            </a:r>
          </a:p>
          <a:p>
            <a:pPr marL="0" indent="0" eaLnBrk="1" hangingPunct="1">
              <a:lnSpc>
                <a:spcPct val="90000"/>
              </a:lnSpc>
              <a:buNone/>
            </a:pPr>
            <a:r>
              <a:rPr lang="en-US" b="1" dirty="0" smtClean="0">
                <a:solidFill>
                  <a:srgbClr val="0000CC"/>
                </a:solidFill>
              </a:rPr>
              <a:t>Jn 16 </a:t>
            </a:r>
            <a:r>
              <a:rPr lang="en-US" dirty="0" smtClean="0"/>
              <a:t>I have spoken to you so you won’t stumble</a:t>
            </a:r>
          </a:p>
          <a:p>
            <a:pPr marL="0" indent="0" eaLnBrk="1" hangingPunct="1">
              <a:lnSpc>
                <a:spcPct val="90000"/>
              </a:lnSpc>
              <a:buNone/>
            </a:pPr>
            <a:r>
              <a:rPr lang="en-US" b="1" dirty="0" smtClean="0">
                <a:solidFill>
                  <a:srgbClr val="0000CC"/>
                </a:solidFill>
              </a:rPr>
              <a:t>Jn 17 </a:t>
            </a:r>
            <a:r>
              <a:rPr lang="en-US" dirty="0" smtClean="0"/>
              <a:t>Prays for disciples &amp; all who will believe</a:t>
            </a:r>
          </a:p>
        </p:txBody>
      </p:sp>
      <p:sp>
        <p:nvSpPr>
          <p:cNvPr id="4100" name="Text Box 5"/>
          <p:cNvSpPr txBox="1">
            <a:spLocks noChangeArrowheads="1"/>
          </p:cNvSpPr>
          <p:nvPr/>
        </p:nvSpPr>
        <p:spPr bwMode="auto">
          <a:xfrm>
            <a:off x="381000" y="5715000"/>
            <a:ext cx="8229600" cy="1077218"/>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Even though he is facing crucifixion, Jesus focused on helping others</a:t>
            </a:r>
            <a:endParaRPr lang="en-US" sz="3200" b="1" dirty="0">
              <a:solidFill>
                <a:srgbClr val="00B050"/>
              </a:solidFill>
              <a:latin typeface="Comic Sans MS" pitchFamily="66" charset="0"/>
            </a:endParaRPr>
          </a:p>
        </p:txBody>
      </p:sp>
      <p:pic>
        <p:nvPicPr>
          <p:cNvPr id="1026" name="Picture 2" descr="Jesus Teaches Humility at the Last Passover | Life of Jes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07647"/>
            <a:ext cx="28956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94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Jesus on the Cross - 10 Powerful Facts About the Crucifix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4" name="Rectangle 2"/>
          <p:cNvSpPr txBox="1">
            <a:spLocks noChangeArrowheads="1"/>
          </p:cNvSpPr>
          <p:nvPr/>
        </p:nvSpPr>
        <p:spPr>
          <a:xfrm>
            <a:off x="271052" y="304801"/>
            <a:ext cx="4605747" cy="3886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0000CC"/>
                </a:solidFill>
                <a:latin typeface="Comic Sans MS" pitchFamily="66" charset="0"/>
              </a:rPr>
              <a:t>Let God’s power – through the power of the cross – motivate  us to die daily to Sin, and live to God, like Jesus Christ our Lord – for we </a:t>
            </a:r>
            <a:r>
              <a:rPr lang="en-US" sz="3200" b="1" smtClean="0">
                <a:solidFill>
                  <a:srgbClr val="0000CC"/>
                </a:solidFill>
                <a:latin typeface="Comic Sans MS" pitchFamily="66" charset="0"/>
              </a:rPr>
              <a:t>are    “</a:t>
            </a:r>
            <a:r>
              <a:rPr lang="en-US" sz="3200" b="1" dirty="0" smtClean="0">
                <a:solidFill>
                  <a:srgbClr val="0000CC"/>
                </a:solidFill>
                <a:latin typeface="Comic Sans MS" pitchFamily="66" charset="0"/>
              </a:rPr>
              <a:t>saved by his life”</a:t>
            </a:r>
          </a:p>
        </p:txBody>
      </p:sp>
    </p:spTree>
    <p:extLst>
      <p:ext uri="{BB962C8B-B14F-4D97-AF65-F5344CB8AC3E}">
        <p14:creationId xmlns:p14="http://schemas.microsoft.com/office/powerpoint/2010/main" val="2962651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86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76200" y="1295400"/>
            <a:ext cx="9296400" cy="406605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14400" y="1600200"/>
            <a:ext cx="7010400" cy="914400"/>
          </a:xfrm>
        </p:spPr>
        <p:txBody>
          <a:bodyPr>
            <a:noAutofit/>
          </a:bodyPr>
          <a:lstStyle/>
          <a:p>
            <a:r>
              <a:rPr lang="en-US" sz="4800" b="1" dirty="0" smtClean="0">
                <a:solidFill>
                  <a:srgbClr val="663300"/>
                </a:solidFill>
              </a:rPr>
              <a:t>John 13:1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2316673"/>
            <a:ext cx="7315199" cy="4429780"/>
          </a:xfrm>
        </p:spPr>
        <p:txBody>
          <a:bodyPr>
            <a:normAutofit/>
          </a:bodyPr>
          <a:lstStyle/>
          <a:p>
            <a:pPr marL="0" indent="231775">
              <a:buNone/>
            </a:pPr>
            <a:r>
              <a:rPr lang="en-US" dirty="0" smtClean="0"/>
              <a:t>Now </a:t>
            </a:r>
            <a:r>
              <a:rPr lang="en-US" dirty="0"/>
              <a:t>before the Feast of the Passover, </a:t>
            </a:r>
            <a:r>
              <a:rPr lang="en-US" b="1" dirty="0">
                <a:solidFill>
                  <a:srgbClr val="0000CC"/>
                </a:solidFill>
              </a:rPr>
              <a:t>when Jesus knew that His hour had come </a:t>
            </a:r>
            <a:r>
              <a:rPr lang="en-US" b="1" dirty="0">
                <a:solidFill>
                  <a:srgbClr val="7030A0"/>
                </a:solidFill>
              </a:rPr>
              <a:t>that He should depart from this world to the Father, </a:t>
            </a:r>
            <a:r>
              <a:rPr lang="en-US" dirty="0"/>
              <a:t>having loved His own who were in the world, He loved them to the end. </a:t>
            </a:r>
          </a:p>
        </p:txBody>
      </p:sp>
      <p:sp>
        <p:nvSpPr>
          <p:cNvPr id="6" name="Text Box 5"/>
          <p:cNvSpPr txBox="1">
            <a:spLocks noChangeArrowheads="1"/>
          </p:cNvSpPr>
          <p:nvPr/>
        </p:nvSpPr>
        <p:spPr bwMode="auto">
          <a:xfrm>
            <a:off x="564243" y="109134"/>
            <a:ext cx="7939314"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Jesus knows coming events would be terrible, but he focused on his commitment that this was the pathway to his Father</a:t>
            </a:r>
          </a:p>
        </p:txBody>
      </p:sp>
      <p:sp>
        <p:nvSpPr>
          <p:cNvPr id="7" name="Text Box 5"/>
          <p:cNvSpPr txBox="1">
            <a:spLocks noChangeArrowheads="1"/>
          </p:cNvSpPr>
          <p:nvPr/>
        </p:nvSpPr>
        <p:spPr bwMode="auto">
          <a:xfrm>
            <a:off x="800099" y="5181600"/>
            <a:ext cx="75438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must have Jesus’ commitment that the events of this life are the training pathway to our future life in God’s family</a:t>
            </a:r>
          </a:p>
        </p:txBody>
      </p:sp>
    </p:spTree>
    <p:extLst>
      <p:ext uri="{BB962C8B-B14F-4D97-AF65-F5344CB8AC3E}">
        <p14:creationId xmlns:p14="http://schemas.microsoft.com/office/powerpoint/2010/main" val="184747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Matthew 26:47-50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85000" lnSpcReduction="20000"/>
          </a:bodyPr>
          <a:lstStyle/>
          <a:p>
            <a:pPr marL="0" indent="231775">
              <a:buNone/>
            </a:pPr>
            <a:r>
              <a:rPr lang="en-US" dirty="0" smtClean="0"/>
              <a:t>47 </a:t>
            </a:r>
            <a:r>
              <a:rPr lang="en-US" dirty="0"/>
              <a:t>And while He was still speaking, behold, </a:t>
            </a:r>
            <a:r>
              <a:rPr lang="en-US" b="1" dirty="0">
                <a:solidFill>
                  <a:srgbClr val="C00000"/>
                </a:solidFill>
              </a:rPr>
              <a:t>Judas, one of the twelve, with a great multitude with swords and clubs, came from the chief priests and elders of the people. </a:t>
            </a:r>
          </a:p>
          <a:p>
            <a:pPr marL="0" indent="231775">
              <a:buNone/>
            </a:pPr>
            <a:r>
              <a:rPr lang="en-US" dirty="0" smtClean="0"/>
              <a:t>48 </a:t>
            </a:r>
            <a:r>
              <a:rPr lang="en-US" dirty="0"/>
              <a:t>Now His betrayer had given them a sign, saying, "Whomever I kiss, He is the One; seize Him." 49 Immediately he went up to Jesus and said, </a:t>
            </a:r>
            <a:r>
              <a:rPr lang="en-US" b="1" dirty="0">
                <a:solidFill>
                  <a:srgbClr val="C00000"/>
                </a:solidFill>
              </a:rPr>
              <a:t>"Greetings, Rabbi!" and kissed Him. </a:t>
            </a:r>
          </a:p>
          <a:p>
            <a:pPr marL="0" indent="231775">
              <a:buNone/>
            </a:pPr>
            <a:r>
              <a:rPr lang="en-US" dirty="0" smtClean="0"/>
              <a:t>50 </a:t>
            </a:r>
            <a:r>
              <a:rPr lang="en-US" b="1" dirty="0">
                <a:solidFill>
                  <a:srgbClr val="7030A0"/>
                </a:solidFill>
              </a:rPr>
              <a:t>But Jesus said to him, "Friend, why have you come?"</a:t>
            </a:r>
          </a:p>
          <a:p>
            <a:pPr marL="0" indent="231775">
              <a:buNone/>
            </a:pPr>
            <a:r>
              <a:rPr lang="en-US" dirty="0" smtClean="0"/>
              <a:t>Then </a:t>
            </a:r>
            <a:r>
              <a:rPr lang="en-US" dirty="0"/>
              <a:t>they came and laid hands on Jesus and took Him.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Judas betrays Jesus</a:t>
            </a:r>
          </a:p>
        </p:txBody>
      </p:sp>
      <p:sp>
        <p:nvSpPr>
          <p:cNvPr id="7" name="Text Box 5"/>
          <p:cNvSpPr txBox="1">
            <a:spLocks noChangeArrowheads="1"/>
          </p:cNvSpPr>
          <p:nvPr/>
        </p:nvSpPr>
        <p:spPr bwMode="auto">
          <a:xfrm>
            <a:off x="9906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 anger or vengeance towards Judas</a:t>
            </a:r>
          </a:p>
        </p:txBody>
      </p:sp>
    </p:spTree>
    <p:extLst>
      <p:ext uri="{BB962C8B-B14F-4D97-AF65-F5344CB8AC3E}">
        <p14:creationId xmlns:p14="http://schemas.microsoft.com/office/powerpoint/2010/main" val="53101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John 18:4-9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162800" cy="4429780"/>
          </a:xfrm>
        </p:spPr>
        <p:txBody>
          <a:bodyPr>
            <a:normAutofit fontScale="70000" lnSpcReduction="20000"/>
          </a:bodyPr>
          <a:lstStyle/>
          <a:p>
            <a:pPr marL="0" indent="231775">
              <a:buNone/>
            </a:pPr>
            <a:r>
              <a:rPr lang="en-US" dirty="0" smtClean="0"/>
              <a:t>4 </a:t>
            </a:r>
            <a:r>
              <a:rPr lang="en-US" b="1" dirty="0">
                <a:solidFill>
                  <a:srgbClr val="7030A0"/>
                </a:solidFill>
              </a:rPr>
              <a:t>Jesus therefore, knowing all things that would come upon Him, went forward and said to them, "Whom are you seeking?" </a:t>
            </a:r>
          </a:p>
          <a:p>
            <a:pPr marL="0" indent="231775">
              <a:buNone/>
            </a:pPr>
            <a:r>
              <a:rPr lang="en-US" dirty="0" smtClean="0"/>
              <a:t>5 </a:t>
            </a:r>
            <a:r>
              <a:rPr lang="en-US" dirty="0"/>
              <a:t>They answered Him, "Jesus of Nazareth."</a:t>
            </a:r>
          </a:p>
          <a:p>
            <a:pPr marL="0" indent="231775">
              <a:buNone/>
            </a:pPr>
            <a:r>
              <a:rPr lang="en-US" b="1" dirty="0" smtClean="0">
                <a:solidFill>
                  <a:srgbClr val="7030A0"/>
                </a:solidFill>
              </a:rPr>
              <a:t>Jesus </a:t>
            </a:r>
            <a:r>
              <a:rPr lang="en-US" b="1" dirty="0">
                <a:solidFill>
                  <a:srgbClr val="7030A0"/>
                </a:solidFill>
              </a:rPr>
              <a:t>said to them, "I am He." </a:t>
            </a:r>
            <a:r>
              <a:rPr lang="en-US" dirty="0"/>
              <a:t>And Judas, who betrayed Him, also stood with them. 6 Now when He said to them, "I am He," they drew back and fell to the ground. </a:t>
            </a:r>
          </a:p>
          <a:p>
            <a:pPr marL="0" indent="231775">
              <a:buNone/>
            </a:pPr>
            <a:r>
              <a:rPr lang="en-US" dirty="0" smtClean="0"/>
              <a:t>7 </a:t>
            </a:r>
            <a:r>
              <a:rPr lang="en-US" dirty="0"/>
              <a:t>Then He asked them again, "Whom are you seeking?"</a:t>
            </a:r>
          </a:p>
          <a:p>
            <a:pPr marL="0" indent="231775">
              <a:buNone/>
            </a:pPr>
            <a:r>
              <a:rPr lang="en-US" dirty="0" smtClean="0"/>
              <a:t>And </a:t>
            </a:r>
            <a:r>
              <a:rPr lang="en-US" dirty="0"/>
              <a:t>they said, "Jesus of Nazareth." </a:t>
            </a:r>
          </a:p>
          <a:p>
            <a:pPr marL="0" indent="231775">
              <a:buNone/>
            </a:pPr>
            <a:r>
              <a:rPr lang="en-US" dirty="0" smtClean="0"/>
              <a:t>8 </a:t>
            </a:r>
            <a:r>
              <a:rPr lang="en-US" b="1" dirty="0">
                <a:solidFill>
                  <a:srgbClr val="7030A0"/>
                </a:solidFill>
              </a:rPr>
              <a:t>Jesus answered, "I have told you that I am He. Therefore, if you seek Me, let these go their way,"</a:t>
            </a:r>
            <a:r>
              <a:rPr lang="en-US" dirty="0">
                <a:solidFill>
                  <a:srgbClr val="7030A0"/>
                </a:solidFill>
              </a:rPr>
              <a:t>  </a:t>
            </a:r>
            <a:r>
              <a:rPr lang="en-US" dirty="0"/>
              <a:t>9 that the saying might be fulfilled which He spoke, "Of those whom You gave Me I have lost none."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Jesus steps forward</a:t>
            </a:r>
          </a:p>
        </p:txBody>
      </p:sp>
      <p:sp>
        <p:nvSpPr>
          <p:cNvPr id="7" name="Text Box 5"/>
          <p:cNvSpPr txBox="1">
            <a:spLocks noChangeArrowheads="1"/>
          </p:cNvSpPr>
          <p:nvPr/>
        </p:nvSpPr>
        <p:spPr bwMode="auto">
          <a:xfrm>
            <a:off x="990600" y="5794176"/>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His focus was on protecting his disciples and growing their faith</a:t>
            </a:r>
          </a:p>
        </p:txBody>
      </p:sp>
    </p:spTree>
    <p:extLst>
      <p:ext uri="{BB962C8B-B14F-4D97-AF65-F5344CB8AC3E}">
        <p14:creationId xmlns:p14="http://schemas.microsoft.com/office/powerpoint/2010/main" val="569608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324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4054" y="576590"/>
            <a:ext cx="7010400" cy="914400"/>
          </a:xfrm>
        </p:spPr>
        <p:txBody>
          <a:bodyPr>
            <a:noAutofit/>
          </a:bodyPr>
          <a:lstStyle/>
          <a:p>
            <a:r>
              <a:rPr lang="en-US" sz="4800" b="1" dirty="0" smtClean="0">
                <a:solidFill>
                  <a:srgbClr val="663300"/>
                </a:solidFill>
              </a:rPr>
              <a:t>John 18:10-11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95400"/>
            <a:ext cx="7162800" cy="4800600"/>
          </a:xfrm>
        </p:spPr>
        <p:txBody>
          <a:bodyPr>
            <a:normAutofit fontScale="77500" lnSpcReduction="20000"/>
          </a:bodyPr>
          <a:lstStyle/>
          <a:p>
            <a:pPr marL="0" indent="231775">
              <a:buNone/>
            </a:pPr>
            <a:r>
              <a:rPr lang="en-US" dirty="0" smtClean="0"/>
              <a:t>10 </a:t>
            </a:r>
            <a:r>
              <a:rPr lang="en-US" dirty="0"/>
              <a:t>Then </a:t>
            </a:r>
            <a:r>
              <a:rPr lang="en-US" b="1" dirty="0">
                <a:solidFill>
                  <a:srgbClr val="C00000"/>
                </a:solidFill>
              </a:rPr>
              <a:t>Simon Peter, having a sword, drew it and struck the high priest's servant, and cut off his right ear. </a:t>
            </a:r>
            <a:r>
              <a:rPr lang="en-US" dirty="0"/>
              <a:t>The servant's name was </a:t>
            </a:r>
            <a:r>
              <a:rPr lang="en-US" dirty="0" err="1"/>
              <a:t>Malchus</a:t>
            </a:r>
            <a:r>
              <a:rPr lang="en-US" dirty="0"/>
              <a:t>. </a:t>
            </a:r>
          </a:p>
          <a:p>
            <a:pPr marL="0" indent="231775">
              <a:buNone/>
            </a:pPr>
            <a:r>
              <a:rPr lang="en-US" dirty="0" smtClean="0"/>
              <a:t>11 </a:t>
            </a:r>
            <a:r>
              <a:rPr lang="en-US" b="1" dirty="0">
                <a:solidFill>
                  <a:srgbClr val="7030A0"/>
                </a:solidFill>
              </a:rPr>
              <a:t>So Jesus said to Peter, "Put your sword into the sheath. Shall I not drink the cup which My Father has given Me?" </a:t>
            </a:r>
            <a:endParaRPr lang="en-US" b="1" dirty="0" smtClean="0">
              <a:solidFill>
                <a:srgbClr val="7030A0"/>
              </a:solidFill>
            </a:endParaRPr>
          </a:p>
          <a:p>
            <a:pPr marL="0" indent="231775" algn="ctr">
              <a:spcBef>
                <a:spcPts val="0"/>
              </a:spcBef>
              <a:buNone/>
            </a:pPr>
            <a:r>
              <a:rPr lang="en-US" sz="4100" b="1" dirty="0" smtClean="0">
                <a:solidFill>
                  <a:srgbClr val="663300"/>
                </a:solidFill>
              </a:rPr>
              <a:t>Luke 22:49-51</a:t>
            </a:r>
          </a:p>
          <a:p>
            <a:pPr marL="0" indent="231775">
              <a:spcBef>
                <a:spcPts val="0"/>
              </a:spcBef>
              <a:buNone/>
            </a:pPr>
            <a:r>
              <a:rPr lang="en-US" dirty="0" smtClean="0"/>
              <a:t>49 When those around Him saw what was going to happen, they said to Him, "Lord, shall we strike with the sword?" 50 And one of them struck the servant of the high priest and cut off his right ear. </a:t>
            </a:r>
          </a:p>
          <a:p>
            <a:pPr marL="0" indent="231775">
              <a:buNone/>
            </a:pPr>
            <a:r>
              <a:rPr lang="en-US" dirty="0" smtClean="0"/>
              <a:t>51 </a:t>
            </a:r>
            <a:r>
              <a:rPr lang="en-US" dirty="0"/>
              <a:t>But Jesus answered and said, "Permit even this." </a:t>
            </a:r>
            <a:r>
              <a:rPr lang="en-US" b="1" dirty="0">
                <a:solidFill>
                  <a:srgbClr val="7030A0"/>
                </a:solidFill>
              </a:rPr>
              <a:t>And He touched his ear and healed him. </a:t>
            </a:r>
            <a:r>
              <a:rPr lang="en-US" i="1" dirty="0" smtClean="0"/>
              <a:t>[note the danger of a belief in a god of evil]</a:t>
            </a:r>
            <a:endParaRPr lang="en-US" i="1" dirty="0"/>
          </a:p>
          <a:p>
            <a:pPr marL="0" indent="231775">
              <a:buNone/>
            </a:pPr>
            <a:endParaRPr lang="en-US" dirty="0"/>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Jesus heals </a:t>
            </a:r>
            <a:r>
              <a:rPr lang="en-US" sz="2800" b="1" dirty="0" err="1" smtClean="0">
                <a:solidFill>
                  <a:srgbClr val="C00000"/>
                </a:solidFill>
                <a:latin typeface="Comic Sans MS" pitchFamily="66" charset="0"/>
              </a:rPr>
              <a:t>Malchus</a:t>
            </a:r>
            <a:endParaRPr lang="en-US" sz="2800" b="1" dirty="0" smtClean="0">
              <a:solidFill>
                <a:srgbClr val="C00000"/>
              </a:solidFill>
              <a:latin typeface="Comic Sans MS" pitchFamily="66" charset="0"/>
            </a:endParaRPr>
          </a:p>
        </p:txBody>
      </p:sp>
      <p:sp>
        <p:nvSpPr>
          <p:cNvPr id="7" name="Text Box 5"/>
          <p:cNvSpPr txBox="1">
            <a:spLocks noChangeArrowheads="1"/>
          </p:cNvSpPr>
          <p:nvPr/>
        </p:nvSpPr>
        <p:spPr bwMode="auto">
          <a:xfrm>
            <a:off x="990600" y="6172200"/>
            <a:ext cx="7315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Healing unbelievers while being arrested</a:t>
            </a:r>
          </a:p>
        </p:txBody>
      </p:sp>
    </p:spTree>
    <p:extLst>
      <p:ext uri="{BB962C8B-B14F-4D97-AF65-F5344CB8AC3E}">
        <p14:creationId xmlns:p14="http://schemas.microsoft.com/office/powerpoint/2010/main" val="256071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41400" y="675620"/>
            <a:ext cx="7010400" cy="914400"/>
          </a:xfrm>
        </p:spPr>
        <p:txBody>
          <a:bodyPr>
            <a:noAutofit/>
          </a:bodyPr>
          <a:lstStyle/>
          <a:p>
            <a:r>
              <a:rPr lang="en-US" sz="4800" b="1" dirty="0" smtClean="0">
                <a:solidFill>
                  <a:srgbClr val="663300"/>
                </a:solidFill>
              </a:rPr>
              <a:t>Matthew 26:52-56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29780"/>
          </a:xfrm>
        </p:spPr>
        <p:txBody>
          <a:bodyPr>
            <a:normAutofit fontScale="77500" lnSpcReduction="20000"/>
          </a:bodyPr>
          <a:lstStyle/>
          <a:p>
            <a:pPr marL="0" indent="231775">
              <a:buNone/>
            </a:pPr>
            <a:r>
              <a:rPr lang="en-US" dirty="0" smtClean="0"/>
              <a:t>52 </a:t>
            </a:r>
            <a:r>
              <a:rPr lang="en-US" dirty="0"/>
              <a:t>But Jesus said to him, "Put your sword in its place, for all who take the sword will perish by the sword.  53 Or </a:t>
            </a:r>
            <a:r>
              <a:rPr lang="en-US" b="1" dirty="0">
                <a:solidFill>
                  <a:srgbClr val="0000CC"/>
                </a:solidFill>
              </a:rPr>
              <a:t>do you think that I cannot now pray to My Father, and He will provide Me with more than twelve legions of angels?  </a:t>
            </a:r>
            <a:r>
              <a:rPr lang="en-US" dirty="0"/>
              <a:t>54 How then could the Scriptures be fulfilled, that it must happen thus?" </a:t>
            </a:r>
          </a:p>
          <a:p>
            <a:pPr marL="0" indent="231775">
              <a:buNone/>
            </a:pPr>
            <a:r>
              <a:rPr lang="en-US" dirty="0" smtClean="0"/>
              <a:t>55 </a:t>
            </a:r>
            <a:r>
              <a:rPr lang="en-US" dirty="0"/>
              <a:t>In that hour Jesus said to the multitudes, "Have you come out, as against a robber, with swords and clubs to take Me? I sat daily with you, teaching in the temple, and you did not seize Me.  56 But all this was done that the Scriptures of the prophets might be fulfilled."</a:t>
            </a:r>
          </a:p>
          <a:p>
            <a:pPr marL="0" indent="231775">
              <a:buNone/>
            </a:pPr>
            <a:r>
              <a:rPr lang="en-US" b="1" dirty="0" smtClean="0">
                <a:solidFill>
                  <a:srgbClr val="C00000"/>
                </a:solidFill>
              </a:rPr>
              <a:t>Then </a:t>
            </a:r>
            <a:r>
              <a:rPr lang="en-US" b="1" dirty="0">
                <a:solidFill>
                  <a:srgbClr val="C00000"/>
                </a:solidFill>
              </a:rPr>
              <a:t>all the disciples forsook Him and fled. </a:t>
            </a:r>
          </a:p>
        </p:txBody>
      </p:sp>
      <p:sp>
        <p:nvSpPr>
          <p:cNvPr id="6" name="Text Box 5"/>
          <p:cNvSpPr txBox="1">
            <a:spLocks noChangeArrowheads="1"/>
          </p:cNvSpPr>
          <p:nvPr/>
        </p:nvSpPr>
        <p:spPr bwMode="auto">
          <a:xfrm>
            <a:off x="1066800" y="533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00000"/>
                </a:solidFill>
                <a:latin typeface="Comic Sans MS" pitchFamily="66" charset="0"/>
              </a:rPr>
              <a:t>Put your sword in its place</a:t>
            </a:r>
          </a:p>
        </p:txBody>
      </p:sp>
      <p:sp>
        <p:nvSpPr>
          <p:cNvPr id="7" name="Text Box 5"/>
          <p:cNvSpPr txBox="1">
            <a:spLocks noChangeArrowheads="1"/>
          </p:cNvSpPr>
          <p:nvPr/>
        </p:nvSpPr>
        <p:spPr bwMode="auto">
          <a:xfrm>
            <a:off x="838200" y="582421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All his friends left him, but      Jesus trusted his Father’s pathway.</a:t>
            </a:r>
          </a:p>
        </p:txBody>
      </p:sp>
    </p:spTree>
    <p:extLst>
      <p:ext uri="{BB962C8B-B14F-4D97-AF65-F5344CB8AC3E}">
        <p14:creationId xmlns:p14="http://schemas.microsoft.com/office/powerpoint/2010/main" val="354825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4659</Words>
  <Application>Microsoft Office PowerPoint</Application>
  <PresentationFormat>On-screen Show (4:3)</PresentationFormat>
  <Paragraphs>265</Paragraphs>
  <Slides>41</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Comic Sans MS</vt:lpstr>
      <vt:lpstr>Eras Bold ITC</vt:lpstr>
      <vt:lpstr>Times New Roman</vt:lpstr>
      <vt:lpstr>Vagabond</vt:lpstr>
      <vt:lpstr>Wingdings</vt:lpstr>
      <vt:lpstr>Office Theme</vt:lpstr>
      <vt:lpstr>PowerPoint Presentation</vt:lpstr>
      <vt:lpstr>What Death do we proclaim when we eat bread &amp; drink wine?</vt:lpstr>
      <vt:lpstr>Things to look for in the Gospel Record</vt:lpstr>
      <vt:lpstr>Jesus is focused on helping the Disciples</vt:lpstr>
      <vt:lpstr>John 13:1</vt:lpstr>
      <vt:lpstr>Matthew 26:47-50</vt:lpstr>
      <vt:lpstr>John 18:4-9</vt:lpstr>
      <vt:lpstr>John 18:10-11</vt:lpstr>
      <vt:lpstr>Matthew 26:52-56</vt:lpstr>
      <vt:lpstr>Luke 22:54-62</vt:lpstr>
      <vt:lpstr>John 18:19-24</vt:lpstr>
      <vt:lpstr>Matthew 26:57-61</vt:lpstr>
      <vt:lpstr>Matthew 26:62-67</vt:lpstr>
      <vt:lpstr>Luke 23:1-5</vt:lpstr>
      <vt:lpstr>Luke 23:8-11</vt:lpstr>
      <vt:lpstr>Luke 23:13-17</vt:lpstr>
      <vt:lpstr>John 19:1-4</vt:lpstr>
      <vt:lpstr>Luke 23:18-25</vt:lpstr>
      <vt:lpstr>Luke 23:27-31, 34</vt:lpstr>
      <vt:lpstr>Matthew 27:35</vt:lpstr>
      <vt:lpstr>Mark 15:27-28</vt:lpstr>
      <vt:lpstr>Mark 15:29-32</vt:lpstr>
      <vt:lpstr>John 19:25-27</vt:lpstr>
      <vt:lpstr>What’s missing from the gospel records of the crucifixion of Jesus that we would have recorded?</vt:lpstr>
      <vt:lpstr>Warning:  God cannot save us by having…</vt:lpstr>
      <vt:lpstr>Christ’s Death was to Destroy Sin</vt:lpstr>
      <vt:lpstr>PowerPoint Presentation</vt:lpstr>
      <vt:lpstr>On the Cross….</vt:lpstr>
      <vt:lpstr>Jesus Christ is our Representative </vt:lpstr>
      <vt:lpstr>Animal Sacrifice</vt:lpstr>
      <vt:lpstr>Misconceptions about animal sacrifice</vt:lpstr>
      <vt:lpstr>1 Peter 2:20-24</vt:lpstr>
      <vt:lpstr>Romans 6:3-7</vt:lpstr>
      <vt:lpstr>2 Cor 4:7-12</vt:lpstr>
      <vt:lpstr>Jesus didn’t need a sacrifice – he was the reality that was shadowed by sacrifice!</vt:lpstr>
      <vt:lpstr>The message of the cross is the power of God for those who are being saved (1 Cor 1:18)</vt:lpstr>
      <vt:lpstr>What Death do we proclaim when we eat bread &amp; drink wine?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James Styles</cp:lastModifiedBy>
  <cp:revision>156</cp:revision>
  <dcterms:created xsi:type="dcterms:W3CDTF">2010-08-16T17:29:37Z</dcterms:created>
  <dcterms:modified xsi:type="dcterms:W3CDTF">2021-02-11T05:28:03Z</dcterms:modified>
</cp:coreProperties>
</file>