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1" r:id="rId2"/>
    <p:sldId id="310" r:id="rId3"/>
    <p:sldId id="311" r:id="rId4"/>
    <p:sldId id="289" r:id="rId5"/>
    <p:sldId id="295" r:id="rId6"/>
    <p:sldId id="290" r:id="rId7"/>
    <p:sldId id="258" r:id="rId8"/>
    <p:sldId id="259" r:id="rId9"/>
    <p:sldId id="262" r:id="rId10"/>
    <p:sldId id="263" r:id="rId11"/>
    <p:sldId id="314" r:id="rId12"/>
    <p:sldId id="315" r:id="rId13"/>
    <p:sldId id="264" r:id="rId14"/>
    <p:sldId id="275" r:id="rId15"/>
    <p:sldId id="293" r:id="rId16"/>
    <p:sldId id="296" r:id="rId17"/>
    <p:sldId id="273" r:id="rId18"/>
    <p:sldId id="298" r:id="rId19"/>
    <p:sldId id="301" r:id="rId20"/>
    <p:sldId id="302" r:id="rId21"/>
    <p:sldId id="304" r:id="rId22"/>
    <p:sldId id="305" r:id="rId23"/>
    <p:sldId id="300" r:id="rId24"/>
    <p:sldId id="306" r:id="rId25"/>
    <p:sldId id="270" r:id="rId26"/>
    <p:sldId id="265" r:id="rId27"/>
    <p:sldId id="267" r:id="rId28"/>
    <p:sldId id="269" r:id="rId29"/>
    <p:sldId id="274" r:id="rId30"/>
    <p:sldId id="308" r:id="rId31"/>
    <p:sldId id="309" r:id="rId32"/>
    <p:sldId id="271" r:id="rId33"/>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842" autoAdjust="0"/>
  </p:normalViewPr>
  <p:slideViewPr>
    <p:cSldViewPr>
      <p:cViewPr varScale="1">
        <p:scale>
          <a:sx n="67" d="100"/>
          <a:sy n="67" d="100"/>
        </p:scale>
        <p:origin x="1260" y="56"/>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768" y="-84"/>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666EAA3B-C80F-4773-8F16-1BA04046814B}" type="datetimeFigureOut">
              <a:rPr lang="en-CA" smtClean="0"/>
              <a:t>2021-02-28</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76631F38-6F62-43F4-9296-E3E3FD07A902}" type="slidenum">
              <a:rPr lang="en-CA" smtClean="0"/>
              <a:t>‹#›</a:t>
            </a:fld>
            <a:endParaRPr lang="en-CA"/>
          </a:p>
        </p:txBody>
      </p:sp>
    </p:spTree>
    <p:extLst>
      <p:ext uri="{BB962C8B-B14F-4D97-AF65-F5344CB8AC3E}">
        <p14:creationId xmlns:p14="http://schemas.microsoft.com/office/powerpoint/2010/main" val="151705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4</a:t>
            </a:fld>
            <a:endParaRPr lang="en-CA"/>
          </a:p>
        </p:txBody>
      </p:sp>
    </p:spTree>
    <p:extLst>
      <p:ext uri="{BB962C8B-B14F-4D97-AF65-F5344CB8AC3E}">
        <p14:creationId xmlns:p14="http://schemas.microsoft.com/office/powerpoint/2010/main" val="1243921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5</a:t>
            </a:fld>
            <a:endParaRPr lang="en-CA"/>
          </a:p>
        </p:txBody>
      </p:sp>
    </p:spTree>
    <p:extLst>
      <p:ext uri="{BB962C8B-B14F-4D97-AF65-F5344CB8AC3E}">
        <p14:creationId xmlns:p14="http://schemas.microsoft.com/office/powerpoint/2010/main" val="1243921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6</a:t>
            </a:fld>
            <a:endParaRPr lang="en-CA"/>
          </a:p>
        </p:txBody>
      </p:sp>
    </p:spTree>
    <p:extLst>
      <p:ext uri="{BB962C8B-B14F-4D97-AF65-F5344CB8AC3E}">
        <p14:creationId xmlns:p14="http://schemas.microsoft.com/office/powerpoint/2010/main" val="2165386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7</a:t>
            </a:fld>
            <a:endParaRPr lang="en-CA"/>
          </a:p>
        </p:txBody>
      </p:sp>
    </p:spTree>
    <p:extLst>
      <p:ext uri="{BB962C8B-B14F-4D97-AF65-F5344CB8AC3E}">
        <p14:creationId xmlns:p14="http://schemas.microsoft.com/office/powerpoint/2010/main" val="610509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8</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9</a:t>
            </a:fld>
            <a:endParaRPr lang="en-CA"/>
          </a:p>
        </p:txBody>
      </p:sp>
    </p:spTree>
    <p:extLst>
      <p:ext uri="{BB962C8B-B14F-4D97-AF65-F5344CB8AC3E}">
        <p14:creationId xmlns:p14="http://schemas.microsoft.com/office/powerpoint/2010/main" val="383631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10</a:t>
            </a:fld>
            <a:endParaRPr lang="en-CA"/>
          </a:p>
        </p:txBody>
      </p:sp>
    </p:spTree>
    <p:extLst>
      <p:ext uri="{BB962C8B-B14F-4D97-AF65-F5344CB8AC3E}">
        <p14:creationId xmlns:p14="http://schemas.microsoft.com/office/powerpoint/2010/main" val="1145711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11</a:t>
            </a:fld>
            <a:endParaRPr lang="en-CA"/>
          </a:p>
        </p:txBody>
      </p:sp>
    </p:spTree>
    <p:extLst>
      <p:ext uri="{BB962C8B-B14F-4D97-AF65-F5344CB8AC3E}">
        <p14:creationId xmlns:p14="http://schemas.microsoft.com/office/powerpoint/2010/main" val="3211523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12</a:t>
            </a:fld>
            <a:endParaRPr lang="en-CA"/>
          </a:p>
        </p:txBody>
      </p:sp>
    </p:spTree>
    <p:extLst>
      <p:ext uri="{BB962C8B-B14F-4D97-AF65-F5344CB8AC3E}">
        <p14:creationId xmlns:p14="http://schemas.microsoft.com/office/powerpoint/2010/main" val="296322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13</a:t>
            </a:fld>
            <a:endParaRPr lang="en-CA"/>
          </a:p>
        </p:txBody>
      </p:sp>
    </p:spTree>
    <p:extLst>
      <p:ext uri="{BB962C8B-B14F-4D97-AF65-F5344CB8AC3E}">
        <p14:creationId xmlns:p14="http://schemas.microsoft.com/office/powerpoint/2010/main" val="4147421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14</a:t>
            </a:fld>
            <a:endParaRPr lang="en-CA"/>
          </a:p>
        </p:txBody>
      </p:sp>
    </p:spTree>
    <p:extLst>
      <p:ext uri="{BB962C8B-B14F-4D97-AF65-F5344CB8AC3E}">
        <p14:creationId xmlns:p14="http://schemas.microsoft.com/office/powerpoint/2010/main" val="1983317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15</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16</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17</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18</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19</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20</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21</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22</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23</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24</a:t>
            </a:fld>
            <a:endParaRPr lang="en-CA"/>
          </a:p>
        </p:txBody>
      </p:sp>
    </p:spTree>
    <p:extLst>
      <p:ext uri="{BB962C8B-B14F-4D97-AF65-F5344CB8AC3E}">
        <p14:creationId xmlns:p14="http://schemas.microsoft.com/office/powerpoint/2010/main" val="4211451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25</a:t>
            </a:fld>
            <a:endParaRPr lang="en-CA"/>
          </a:p>
        </p:txBody>
      </p:sp>
    </p:spTree>
    <p:extLst>
      <p:ext uri="{BB962C8B-B14F-4D97-AF65-F5344CB8AC3E}">
        <p14:creationId xmlns:p14="http://schemas.microsoft.com/office/powerpoint/2010/main" val="1291534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26</a:t>
            </a:fld>
            <a:endParaRPr lang="en-CA"/>
          </a:p>
        </p:txBody>
      </p:sp>
    </p:spTree>
    <p:extLst>
      <p:ext uri="{BB962C8B-B14F-4D97-AF65-F5344CB8AC3E}">
        <p14:creationId xmlns:p14="http://schemas.microsoft.com/office/powerpoint/2010/main" val="167103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27</a:t>
            </a:fld>
            <a:endParaRPr lang="en-CA"/>
          </a:p>
        </p:txBody>
      </p:sp>
    </p:spTree>
    <p:extLst>
      <p:ext uri="{BB962C8B-B14F-4D97-AF65-F5344CB8AC3E}">
        <p14:creationId xmlns:p14="http://schemas.microsoft.com/office/powerpoint/2010/main" val="1245356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28</a:t>
            </a:fld>
            <a:endParaRPr lang="en-CA"/>
          </a:p>
        </p:txBody>
      </p:sp>
    </p:spTree>
    <p:extLst>
      <p:ext uri="{BB962C8B-B14F-4D97-AF65-F5344CB8AC3E}">
        <p14:creationId xmlns:p14="http://schemas.microsoft.com/office/powerpoint/2010/main" val="3867249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29</a:t>
            </a:fld>
            <a:endParaRPr lang="en-CA"/>
          </a:p>
        </p:txBody>
      </p:sp>
    </p:spTree>
    <p:extLst>
      <p:ext uri="{BB962C8B-B14F-4D97-AF65-F5344CB8AC3E}">
        <p14:creationId xmlns:p14="http://schemas.microsoft.com/office/powerpoint/2010/main" val="1314846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30</a:t>
            </a:fld>
            <a:endParaRPr lang="en-CA"/>
          </a:p>
        </p:txBody>
      </p:sp>
    </p:spTree>
    <p:extLst>
      <p:ext uri="{BB962C8B-B14F-4D97-AF65-F5344CB8AC3E}">
        <p14:creationId xmlns:p14="http://schemas.microsoft.com/office/powerpoint/2010/main" val="38672492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31</a:t>
            </a:fld>
            <a:endParaRPr lang="en-CA"/>
          </a:p>
        </p:txBody>
      </p:sp>
    </p:spTree>
    <p:extLst>
      <p:ext uri="{BB962C8B-B14F-4D97-AF65-F5344CB8AC3E}">
        <p14:creationId xmlns:p14="http://schemas.microsoft.com/office/powerpoint/2010/main" val="3867249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32</a:t>
            </a:fld>
            <a:endParaRPr lang="en-CA"/>
          </a:p>
        </p:txBody>
      </p:sp>
    </p:spTree>
    <p:extLst>
      <p:ext uri="{BB962C8B-B14F-4D97-AF65-F5344CB8AC3E}">
        <p14:creationId xmlns:p14="http://schemas.microsoft.com/office/powerpoint/2010/main" val="20907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85228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423168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50321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849730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7D58B9A-3CFD-4E5E-9D69-234141FA7354}" type="datetimeFigureOut">
              <a:rPr lang="en-CA" smtClean="0"/>
              <a:t>2021-02-28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8364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7D58B9A-3CFD-4E5E-9D69-234141FA7354}" type="datetimeFigureOut">
              <a:rPr lang="en-CA" smtClean="0"/>
              <a:t>2021-02-28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3218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58B9A-3CFD-4E5E-9D69-234141FA7354}" type="datetimeFigureOut">
              <a:rPr lang="en-CA" smtClean="0"/>
              <a:t>2021-02-28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3181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705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75686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25762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4706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58B9A-3CFD-4E5E-9D69-234141FA7354}" type="datetimeFigureOut">
              <a:rPr lang="en-CA" smtClean="0"/>
              <a:t>2021-02-28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4587-11D2-4B0E-A6AD-67D962189FE1}" type="slidenum">
              <a:rPr lang="en-CA" smtClean="0"/>
              <a:t>‹#›</a:t>
            </a:fld>
            <a:endParaRPr lang="en-CA"/>
          </a:p>
        </p:txBody>
      </p:sp>
    </p:spTree>
    <p:extLst>
      <p:ext uri="{BB962C8B-B14F-4D97-AF65-F5344CB8AC3E}">
        <p14:creationId xmlns:p14="http://schemas.microsoft.com/office/powerpoint/2010/main" val="368575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HISTORY OF CHRISTIANITY</a:t>
            </a:r>
            <a:endParaRPr lang="en-CA" dirty="0"/>
          </a:p>
        </p:txBody>
      </p:sp>
      <p:sp>
        <p:nvSpPr>
          <p:cNvPr id="3" name="Content Placeholder 2"/>
          <p:cNvSpPr>
            <a:spLocks noGrp="1"/>
          </p:cNvSpPr>
          <p:nvPr>
            <p:ph idx="1"/>
          </p:nvPr>
        </p:nvSpPr>
        <p:spPr>
          <a:xfrm>
            <a:off x="971600" y="1600200"/>
            <a:ext cx="7715200" cy="4525963"/>
          </a:xfrm>
        </p:spPr>
        <p:txBody>
          <a:bodyPr>
            <a:normAutofit fontScale="77500" lnSpcReduction="20000"/>
          </a:bodyPr>
          <a:lstStyle/>
          <a:p>
            <a:r>
              <a:rPr lang="en-US" dirty="0"/>
              <a:t>Why should this topic be of interest to us?</a:t>
            </a:r>
            <a:endParaRPr lang="en-CA" dirty="0"/>
          </a:p>
          <a:p>
            <a:pPr marL="0" indent="0">
              <a:buNone/>
            </a:pPr>
            <a:r>
              <a:rPr lang="en-US" dirty="0"/>
              <a:t> </a:t>
            </a:r>
            <a:endParaRPr lang="en-CA" dirty="0"/>
          </a:p>
          <a:p>
            <a:pPr lvl="0"/>
            <a:r>
              <a:rPr lang="en-US" dirty="0"/>
              <a:t>It can provide us with a better understanding of prophecy (fulfilled and fulfilling)</a:t>
            </a:r>
            <a:endParaRPr lang="en-CA" dirty="0"/>
          </a:p>
          <a:p>
            <a:pPr marL="0" indent="0">
              <a:buNone/>
            </a:pPr>
            <a:r>
              <a:rPr lang="en-US" dirty="0"/>
              <a:t> </a:t>
            </a:r>
            <a:endParaRPr lang="en-CA" dirty="0"/>
          </a:p>
          <a:p>
            <a:pPr lvl="0"/>
            <a:r>
              <a:rPr lang="en-US" dirty="0"/>
              <a:t>It can provide us with a better understanding of the background of present circumstances</a:t>
            </a:r>
            <a:endParaRPr lang="en-CA" dirty="0"/>
          </a:p>
          <a:p>
            <a:pPr marL="0" indent="0">
              <a:buNone/>
            </a:pPr>
            <a:r>
              <a:rPr lang="en-US" dirty="0"/>
              <a:t> </a:t>
            </a:r>
            <a:endParaRPr lang="en-CA" dirty="0"/>
          </a:p>
          <a:p>
            <a:pPr lvl="0"/>
            <a:r>
              <a:rPr lang="en-US" dirty="0"/>
              <a:t>It reminds us about the importance of God’s word</a:t>
            </a:r>
            <a:endParaRPr lang="en-CA" dirty="0"/>
          </a:p>
          <a:p>
            <a:pPr marL="0" indent="0">
              <a:buNone/>
            </a:pPr>
            <a:r>
              <a:rPr lang="en-US" dirty="0"/>
              <a:t> </a:t>
            </a:r>
            <a:endParaRPr lang="en-CA" dirty="0"/>
          </a:p>
          <a:p>
            <a:pPr lvl="0"/>
            <a:r>
              <a:rPr lang="en-US" dirty="0"/>
              <a:t>It reminds us that God seeks to perfect his children through trials</a:t>
            </a:r>
            <a:endParaRPr lang="en-CA" dirty="0"/>
          </a:p>
          <a:p>
            <a:pPr marL="0" indent="0">
              <a:buNone/>
            </a:pPr>
            <a:endParaRPr lang="en-CA" dirty="0"/>
          </a:p>
        </p:txBody>
      </p:sp>
    </p:spTree>
    <p:extLst>
      <p:ext uri="{BB962C8B-B14F-4D97-AF65-F5344CB8AC3E}">
        <p14:creationId xmlns:p14="http://schemas.microsoft.com/office/powerpoint/2010/main" val="3832998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HISTORY OF CHRISTIANITY - Part I</a:t>
            </a:r>
            <a:br>
              <a:rPr lang="en-CA" dirty="0"/>
            </a:br>
            <a:endParaRPr lang="en-CA" dirty="0"/>
          </a:p>
        </p:txBody>
      </p:sp>
      <p:sp>
        <p:nvSpPr>
          <p:cNvPr id="3" name="Content Placeholder 2"/>
          <p:cNvSpPr>
            <a:spLocks noGrp="1"/>
          </p:cNvSpPr>
          <p:nvPr>
            <p:ph idx="1"/>
          </p:nvPr>
        </p:nvSpPr>
        <p:spPr>
          <a:xfrm>
            <a:off x="1187624" y="1600200"/>
            <a:ext cx="7499176" cy="4525963"/>
          </a:xfrm>
        </p:spPr>
        <p:txBody>
          <a:bodyPr>
            <a:normAutofit fontScale="70000" lnSpcReduction="20000"/>
          </a:bodyPr>
          <a:lstStyle/>
          <a:p>
            <a:r>
              <a:rPr lang="en-US" dirty="0"/>
              <a:t>The First Century</a:t>
            </a:r>
            <a:endParaRPr lang="en-CA" dirty="0"/>
          </a:p>
          <a:p>
            <a:pPr marL="0" indent="0">
              <a:buNone/>
            </a:pPr>
            <a:r>
              <a:rPr lang="en-US" dirty="0"/>
              <a:t>	- the spread of the Gospel</a:t>
            </a:r>
            <a:endParaRPr lang="en-CA" dirty="0"/>
          </a:p>
          <a:p>
            <a:pPr marL="0" indent="0">
              <a:buNone/>
            </a:pPr>
            <a:r>
              <a:rPr lang="en-US" dirty="0"/>
              <a:t>	- the emergence of false Christianity</a:t>
            </a:r>
            <a:endParaRPr lang="en-CA" dirty="0"/>
          </a:p>
          <a:p>
            <a:pPr marL="0" indent="0">
              <a:buNone/>
            </a:pPr>
            <a:r>
              <a:rPr lang="en-US" dirty="0"/>
              <a:t>	- the emergence of persecution</a:t>
            </a:r>
            <a:endParaRPr lang="en-CA" dirty="0"/>
          </a:p>
          <a:p>
            <a:pPr marL="0" indent="0">
              <a:buNone/>
            </a:pPr>
            <a:r>
              <a:rPr lang="en-US" dirty="0"/>
              <a:t> </a:t>
            </a:r>
            <a:endParaRPr lang="en-CA" dirty="0"/>
          </a:p>
          <a:p>
            <a:r>
              <a:rPr lang="en-US" dirty="0"/>
              <a:t>The Second and Third Century</a:t>
            </a:r>
            <a:endParaRPr lang="en-CA" dirty="0"/>
          </a:p>
          <a:p>
            <a:pPr marL="0" indent="0">
              <a:buNone/>
            </a:pPr>
            <a:r>
              <a:rPr lang="en-US" dirty="0"/>
              <a:t>	- the growth of false Christianity</a:t>
            </a:r>
            <a:endParaRPr lang="en-CA" dirty="0"/>
          </a:p>
          <a:p>
            <a:pPr marL="0" indent="0">
              <a:buNone/>
            </a:pPr>
            <a:r>
              <a:rPr lang="en-US" dirty="0"/>
              <a:t>	- persecution intensifies</a:t>
            </a:r>
            <a:endParaRPr lang="en-CA" dirty="0"/>
          </a:p>
          <a:p>
            <a:pPr marL="0" indent="0">
              <a:buNone/>
            </a:pPr>
            <a:r>
              <a:rPr lang="en-US" dirty="0"/>
              <a:t> </a:t>
            </a:r>
            <a:endParaRPr lang="en-CA" dirty="0"/>
          </a:p>
          <a:p>
            <a:r>
              <a:rPr lang="en-US" dirty="0"/>
              <a:t>The Fourth Century</a:t>
            </a:r>
            <a:endParaRPr lang="en-CA" dirty="0"/>
          </a:p>
          <a:p>
            <a:pPr marL="0" indent="0">
              <a:buNone/>
            </a:pPr>
            <a:r>
              <a:rPr lang="en-CA" dirty="0"/>
              <a:t>	</a:t>
            </a:r>
            <a:r>
              <a:rPr lang="en-US" dirty="0"/>
              <a:t>- false Christianity is enthroned</a:t>
            </a:r>
            <a:endParaRPr lang="en-CA" dirty="0"/>
          </a:p>
          <a:p>
            <a:pPr marL="0" indent="0">
              <a:buNone/>
            </a:pPr>
            <a:r>
              <a:rPr lang="en-CA" dirty="0"/>
              <a:t>	</a:t>
            </a:r>
            <a:r>
              <a:rPr lang="en-US" dirty="0"/>
              <a:t>- false Christianity flourishes &amp; persecutes</a:t>
            </a:r>
            <a:endParaRPr lang="en-CA" dirty="0"/>
          </a:p>
          <a:p>
            <a:pPr marL="0" indent="0">
              <a:buNone/>
            </a:pPr>
            <a:endParaRPr lang="en-CA" dirty="0"/>
          </a:p>
        </p:txBody>
      </p:sp>
    </p:spTree>
    <p:extLst>
      <p:ext uri="{BB962C8B-B14F-4D97-AF65-F5344CB8AC3E}">
        <p14:creationId xmlns:p14="http://schemas.microsoft.com/office/powerpoint/2010/main" val="4226850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1</a:t>
            </a:r>
            <a:r>
              <a:rPr lang="en-US" b="1" baseline="30000" dirty="0"/>
              <a:t>st</a:t>
            </a:r>
            <a:r>
              <a:rPr lang="en-US" b="1" dirty="0"/>
              <a:t> Century Warning about </a:t>
            </a:r>
            <a:br>
              <a:rPr lang="en-US" b="1" dirty="0"/>
            </a:br>
            <a:r>
              <a:rPr lang="en-US" b="1" dirty="0"/>
              <a:t>the Apostasy</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Let no one in any way deceive you, for it will not come unless the </a:t>
            </a:r>
            <a:r>
              <a:rPr lang="en-US" b="1" dirty="0">
                <a:solidFill>
                  <a:schemeClr val="accent6">
                    <a:lumMod val="75000"/>
                  </a:schemeClr>
                </a:solidFill>
              </a:rPr>
              <a:t>apostasy</a:t>
            </a:r>
            <a:r>
              <a:rPr lang="en-US" dirty="0"/>
              <a:t> comes first, and the </a:t>
            </a:r>
            <a:r>
              <a:rPr lang="en-US" b="1" dirty="0">
                <a:solidFill>
                  <a:srgbClr val="FF0000"/>
                </a:solidFill>
              </a:rPr>
              <a:t>man of lawlessness </a:t>
            </a:r>
            <a:r>
              <a:rPr lang="en-US" dirty="0"/>
              <a:t>is revealed, the </a:t>
            </a:r>
            <a:r>
              <a:rPr lang="en-US" b="1" dirty="0">
                <a:solidFill>
                  <a:srgbClr val="FF0000"/>
                </a:solidFill>
              </a:rPr>
              <a:t>son of destruction</a:t>
            </a:r>
            <a:r>
              <a:rPr lang="en-US" dirty="0"/>
              <a:t>, who opposes and exalts himself above every so-called god or object of worship, so that he takes his seat in the temple of God, displaying himself as being God. Do you not remember that while I was still with you, I was telling you these things? And you know what </a:t>
            </a:r>
            <a:r>
              <a:rPr lang="en-US" b="1" dirty="0">
                <a:solidFill>
                  <a:srgbClr val="00B050"/>
                </a:solidFill>
              </a:rPr>
              <a:t>restrains</a:t>
            </a:r>
            <a:r>
              <a:rPr lang="en-US" dirty="0"/>
              <a:t> him now, so that in his time he may be revealed. For the mystery of lawlessness is already at work; only he who now </a:t>
            </a:r>
            <a:r>
              <a:rPr lang="en-US" b="1" dirty="0">
                <a:solidFill>
                  <a:srgbClr val="00B050"/>
                </a:solidFill>
              </a:rPr>
              <a:t>restrains</a:t>
            </a:r>
            <a:r>
              <a:rPr lang="en-US" dirty="0"/>
              <a:t> will do so until he is taken out of the way. And then </a:t>
            </a:r>
            <a:r>
              <a:rPr lang="en-US" b="1" dirty="0">
                <a:solidFill>
                  <a:srgbClr val="FF0000"/>
                </a:solidFill>
              </a:rPr>
              <a:t>that lawless one </a:t>
            </a:r>
            <a:r>
              <a:rPr lang="en-US" dirty="0"/>
              <a:t>will be revealed whom the Lord will slay with the breath of His mouth and bring to an end by the appearance of His coming;</a:t>
            </a:r>
            <a:endParaRPr lang="en-CA" dirty="0"/>
          </a:p>
          <a:p>
            <a:pPr marL="0" indent="0">
              <a:buNone/>
            </a:pPr>
            <a:r>
              <a:rPr lang="en-US" dirty="0"/>
              <a:t>					(2 </a:t>
            </a:r>
            <a:r>
              <a:rPr lang="en-US" dirty="0" err="1"/>
              <a:t>Thess</a:t>
            </a:r>
            <a:r>
              <a:rPr lang="en-US" dirty="0"/>
              <a:t> 2:3-8  NAS)</a:t>
            </a:r>
            <a:endParaRPr lang="en-CA" dirty="0"/>
          </a:p>
        </p:txBody>
      </p:sp>
    </p:spTree>
    <p:extLst>
      <p:ext uri="{BB962C8B-B14F-4D97-AF65-F5344CB8AC3E}">
        <p14:creationId xmlns:p14="http://schemas.microsoft.com/office/powerpoint/2010/main" val="333746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1</a:t>
            </a:r>
            <a:r>
              <a:rPr lang="en-US" b="1" baseline="30000" dirty="0"/>
              <a:t>st</a:t>
            </a:r>
            <a:r>
              <a:rPr lang="en-US" b="1" dirty="0"/>
              <a:t> Century Warning about the Apostasy</a:t>
            </a:r>
            <a:br>
              <a:rPr lang="en-CA" dirty="0"/>
            </a:b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Let no man deceive you by any means: for that day shall not come, except there come a falling away first, and that man of sin be revealed, the son of perdition; Who </a:t>
            </a:r>
            <a:r>
              <a:rPr lang="en-US" dirty="0" err="1"/>
              <a:t>opposeth</a:t>
            </a:r>
            <a:r>
              <a:rPr lang="en-US" dirty="0"/>
              <a:t> and </a:t>
            </a:r>
            <a:r>
              <a:rPr lang="en-US" dirty="0" err="1"/>
              <a:t>exalteth</a:t>
            </a:r>
            <a:r>
              <a:rPr lang="en-US" dirty="0"/>
              <a:t> himself above all that is called God, or that is worshipped; so that he as God </a:t>
            </a:r>
            <a:r>
              <a:rPr lang="en-US" dirty="0" err="1"/>
              <a:t>sitteth</a:t>
            </a:r>
            <a:r>
              <a:rPr lang="en-US" dirty="0"/>
              <a:t> in the temple of God, </a:t>
            </a:r>
            <a:r>
              <a:rPr lang="en-US" dirty="0" err="1"/>
              <a:t>shewing</a:t>
            </a:r>
            <a:r>
              <a:rPr lang="en-US" dirty="0"/>
              <a:t> himself that he is God. </a:t>
            </a:r>
            <a:r>
              <a:rPr lang="en-US" b="1" dirty="0">
                <a:solidFill>
                  <a:srgbClr val="00B050"/>
                </a:solidFill>
              </a:rPr>
              <a:t>Remember ye not, that, when I was yet with you, I told you these things? </a:t>
            </a:r>
            <a:r>
              <a:rPr lang="en-US" dirty="0"/>
              <a:t>And now ye know what </a:t>
            </a:r>
            <a:r>
              <a:rPr lang="en-US" dirty="0" err="1"/>
              <a:t>withholdeth</a:t>
            </a:r>
            <a:r>
              <a:rPr lang="en-US" dirty="0"/>
              <a:t> that he might be revealed in his time. For the mystery of iniquity doth already work: only he who now </a:t>
            </a:r>
            <a:r>
              <a:rPr lang="en-US" dirty="0" err="1"/>
              <a:t>letteth</a:t>
            </a:r>
            <a:r>
              <a:rPr lang="en-US" dirty="0"/>
              <a:t> will let, until he be taken out of the way. And then shall that Wicked be revealed, whom the Lord shall consume with the spirit of his mouth, and shall destroy with the brightness of his coming</a:t>
            </a:r>
          </a:p>
          <a:p>
            <a:pPr marL="0" indent="0">
              <a:buNone/>
            </a:pPr>
            <a:r>
              <a:rPr lang="en-US" dirty="0"/>
              <a:t>					( 2 </a:t>
            </a:r>
            <a:r>
              <a:rPr lang="en-US" dirty="0" err="1"/>
              <a:t>Thess</a:t>
            </a:r>
            <a:r>
              <a:rPr lang="en-US" dirty="0"/>
              <a:t> 2:3-8  KJV)</a:t>
            </a:r>
            <a:endParaRPr lang="en-CA" dirty="0"/>
          </a:p>
        </p:txBody>
      </p:sp>
    </p:spTree>
    <p:extLst>
      <p:ext uri="{BB962C8B-B14F-4D97-AF65-F5344CB8AC3E}">
        <p14:creationId xmlns:p14="http://schemas.microsoft.com/office/powerpoint/2010/main" val="2521224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Son of Perdition</a:t>
            </a:r>
            <a:endParaRPr lang="en-CA"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Let no man deceive you by any means: for that day shall not come, except there come a falling away first, and that man of sin be revealed, the </a:t>
            </a:r>
            <a:r>
              <a:rPr lang="en-US" b="1" dirty="0">
                <a:solidFill>
                  <a:schemeClr val="accent6">
                    <a:lumMod val="75000"/>
                  </a:schemeClr>
                </a:solidFill>
              </a:rPr>
              <a:t>son of perdition</a:t>
            </a:r>
            <a:r>
              <a:rPr lang="en-US" dirty="0"/>
              <a:t>; Who </a:t>
            </a:r>
            <a:r>
              <a:rPr lang="en-US" dirty="0" err="1"/>
              <a:t>opposeth</a:t>
            </a:r>
            <a:r>
              <a:rPr lang="en-US" dirty="0"/>
              <a:t> and </a:t>
            </a:r>
            <a:r>
              <a:rPr lang="en-US" dirty="0" err="1"/>
              <a:t>exalteth</a:t>
            </a:r>
            <a:r>
              <a:rPr lang="en-US" dirty="0"/>
              <a:t> himself above all that is called God, or that is worshipped; so that he as God </a:t>
            </a:r>
            <a:r>
              <a:rPr lang="en-US" dirty="0" err="1"/>
              <a:t>sitteth</a:t>
            </a:r>
            <a:r>
              <a:rPr lang="en-US" dirty="0"/>
              <a:t> in the temple of God, </a:t>
            </a:r>
            <a:r>
              <a:rPr lang="en-US" dirty="0" err="1"/>
              <a:t>shewing</a:t>
            </a:r>
            <a:r>
              <a:rPr lang="en-US" dirty="0"/>
              <a:t> himself that he is God. 						( 2 </a:t>
            </a:r>
            <a:r>
              <a:rPr lang="en-US" dirty="0" err="1"/>
              <a:t>Thess</a:t>
            </a:r>
            <a:r>
              <a:rPr lang="en-US" dirty="0"/>
              <a:t> 2:3-8  KJV)</a:t>
            </a:r>
          </a:p>
          <a:p>
            <a:pPr marL="0" indent="0">
              <a:buNone/>
            </a:pPr>
            <a:endParaRPr lang="en-CA" dirty="0"/>
          </a:p>
          <a:p>
            <a:pPr marL="0" indent="0">
              <a:buNone/>
            </a:pPr>
            <a:r>
              <a:rPr lang="en-CA" dirty="0"/>
              <a:t>While I was with them in the world, I kept them in thy name: those that thou </a:t>
            </a:r>
            <a:r>
              <a:rPr lang="en-CA" dirty="0" err="1"/>
              <a:t>gavest</a:t>
            </a:r>
            <a:r>
              <a:rPr lang="en-CA" dirty="0"/>
              <a:t> me I have kept, and none of them is lost, but the </a:t>
            </a:r>
            <a:r>
              <a:rPr lang="en-CA" b="1" dirty="0">
                <a:solidFill>
                  <a:schemeClr val="accent6">
                    <a:lumMod val="75000"/>
                  </a:schemeClr>
                </a:solidFill>
              </a:rPr>
              <a:t>son of perdition</a:t>
            </a:r>
            <a:r>
              <a:rPr lang="en-CA" dirty="0"/>
              <a:t>; that the scripture might be fulfilled. 			(John 17:12)</a:t>
            </a:r>
          </a:p>
          <a:p>
            <a:pPr marL="0" indent="0">
              <a:buNone/>
            </a:pPr>
            <a:endParaRPr lang="en-CA" dirty="0"/>
          </a:p>
        </p:txBody>
      </p:sp>
    </p:spTree>
    <p:extLst>
      <p:ext uri="{BB962C8B-B14F-4D97-AF65-F5344CB8AC3E}">
        <p14:creationId xmlns:p14="http://schemas.microsoft.com/office/powerpoint/2010/main" val="1370923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The Restraining Power</a:t>
            </a:r>
          </a:p>
        </p:txBody>
      </p:sp>
      <p:sp>
        <p:nvSpPr>
          <p:cNvPr id="3" name="Content Placeholder 2"/>
          <p:cNvSpPr>
            <a:spLocks noGrp="1"/>
          </p:cNvSpPr>
          <p:nvPr>
            <p:ph idx="1"/>
          </p:nvPr>
        </p:nvSpPr>
        <p:spPr/>
        <p:txBody>
          <a:bodyPr>
            <a:normAutofit fontScale="85000" lnSpcReduction="20000"/>
          </a:bodyPr>
          <a:lstStyle/>
          <a:p>
            <a:pPr marL="0" indent="0">
              <a:buNone/>
            </a:pPr>
            <a:r>
              <a:rPr lang="en-CA" b="1" dirty="0"/>
              <a:t>Peter:</a:t>
            </a:r>
            <a:r>
              <a:rPr lang="en-CA" dirty="0"/>
              <a:t>  “Be sober, be vigilant; because </a:t>
            </a:r>
            <a:r>
              <a:rPr lang="en-CA" b="1" dirty="0">
                <a:solidFill>
                  <a:schemeClr val="accent6">
                    <a:lumMod val="75000"/>
                  </a:schemeClr>
                </a:solidFill>
              </a:rPr>
              <a:t>your adversary the devil, as a roaring lion</a:t>
            </a:r>
            <a:r>
              <a:rPr lang="en-CA" dirty="0"/>
              <a:t>, </a:t>
            </a:r>
            <a:r>
              <a:rPr lang="en-CA" dirty="0" err="1"/>
              <a:t>walketh</a:t>
            </a:r>
            <a:r>
              <a:rPr lang="en-CA" dirty="0"/>
              <a:t> about, seeking whom he may devour”					(1 Pet 5:8) </a:t>
            </a:r>
          </a:p>
          <a:p>
            <a:pPr marL="0" indent="0">
              <a:buNone/>
            </a:pPr>
            <a:r>
              <a:rPr lang="en-CA" b="1" dirty="0"/>
              <a:t>Paul:</a:t>
            </a:r>
            <a:r>
              <a:rPr lang="en-CA" dirty="0"/>
              <a:t>  “I was delivered out of the mouth of </a:t>
            </a:r>
            <a:r>
              <a:rPr lang="en-CA" b="1" dirty="0">
                <a:solidFill>
                  <a:schemeClr val="accent6">
                    <a:lumMod val="75000"/>
                  </a:schemeClr>
                </a:solidFill>
              </a:rPr>
              <a:t>the lion</a:t>
            </a:r>
            <a:r>
              <a:rPr lang="en-CA" dirty="0"/>
              <a:t>”							(2 Tim 4:17)</a:t>
            </a:r>
          </a:p>
          <a:p>
            <a:pPr marL="0" indent="0">
              <a:buNone/>
            </a:pPr>
            <a:r>
              <a:rPr lang="en-CA" b="1" dirty="0"/>
              <a:t>Jesus:  </a:t>
            </a:r>
            <a:r>
              <a:rPr lang="en-CA" dirty="0"/>
              <a:t>“behold, </a:t>
            </a:r>
            <a:r>
              <a:rPr lang="en-CA" b="1" dirty="0">
                <a:solidFill>
                  <a:schemeClr val="accent6">
                    <a:lumMod val="75000"/>
                  </a:schemeClr>
                </a:solidFill>
              </a:rPr>
              <a:t>the devil </a:t>
            </a:r>
            <a:r>
              <a:rPr lang="en-CA" dirty="0"/>
              <a:t>shall cast </a:t>
            </a:r>
            <a:r>
              <a:rPr lang="en-CA" i="1" dirty="0"/>
              <a:t>some</a:t>
            </a:r>
            <a:r>
              <a:rPr lang="en-CA" dirty="0"/>
              <a:t> of you into prison, that ye may be tried; and ye shall have tribulation ten days” 					(Rev 2:10)</a:t>
            </a:r>
          </a:p>
          <a:p>
            <a:pPr marL="0" indent="0">
              <a:buNone/>
            </a:pPr>
            <a:r>
              <a:rPr lang="en-CA" dirty="0"/>
              <a:t>	“I know thy works, and where thou </a:t>
            </a:r>
            <a:r>
              <a:rPr lang="en-CA" dirty="0" err="1"/>
              <a:t>dwellest</a:t>
            </a:r>
            <a:r>
              <a:rPr lang="en-CA" dirty="0"/>
              <a:t>, </a:t>
            </a:r>
            <a:r>
              <a:rPr lang="en-CA" i="1" dirty="0"/>
              <a:t>even</a:t>
            </a:r>
            <a:r>
              <a:rPr lang="en-CA" dirty="0"/>
              <a:t> where </a:t>
            </a:r>
            <a:r>
              <a:rPr lang="en-CA" b="1" dirty="0">
                <a:solidFill>
                  <a:schemeClr val="accent6">
                    <a:lumMod val="75000"/>
                  </a:schemeClr>
                </a:solidFill>
              </a:rPr>
              <a:t>Satan's seat </a:t>
            </a:r>
            <a:r>
              <a:rPr lang="en-CA" i="1" dirty="0"/>
              <a:t>is”</a:t>
            </a:r>
            <a:r>
              <a:rPr lang="en-CA" dirty="0"/>
              <a:t>			(Rev 2:13)</a:t>
            </a:r>
          </a:p>
          <a:p>
            <a:pPr marL="0" indent="0" algn="ctr">
              <a:buNone/>
            </a:pPr>
            <a:endParaRPr lang="en-CA" dirty="0"/>
          </a:p>
          <a:p>
            <a:pPr marL="0" indent="0" algn="ctr">
              <a:buNone/>
            </a:pPr>
            <a:r>
              <a:rPr lang="en-CA" b="1" dirty="0"/>
              <a:t>Restraining Power = Pagan Roman Authorities</a:t>
            </a:r>
          </a:p>
          <a:p>
            <a:pPr marL="0" indent="0">
              <a:buNone/>
            </a:pPr>
            <a:endParaRPr lang="en-CA" b="1" dirty="0"/>
          </a:p>
        </p:txBody>
      </p:sp>
    </p:spTree>
    <p:extLst>
      <p:ext uri="{BB962C8B-B14F-4D97-AF65-F5344CB8AC3E}">
        <p14:creationId xmlns:p14="http://schemas.microsoft.com/office/powerpoint/2010/main" val="447234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 Persecution under Nero (54-68)</a:t>
            </a:r>
            <a:endParaRPr lang="en-CA" b="1" dirty="0"/>
          </a:p>
        </p:txBody>
      </p:sp>
      <p:sp>
        <p:nvSpPr>
          <p:cNvPr id="3" name="Content Placeholder 2"/>
          <p:cNvSpPr>
            <a:spLocks noGrp="1"/>
          </p:cNvSpPr>
          <p:nvPr>
            <p:ph idx="1"/>
          </p:nvPr>
        </p:nvSpPr>
        <p:spPr/>
        <p:txBody>
          <a:bodyPr/>
          <a:lstStyle/>
          <a:p>
            <a:endParaRPr lang="en-CA" dirty="0"/>
          </a:p>
          <a:p>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268760"/>
            <a:ext cx="3960440" cy="209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544" y="3610759"/>
            <a:ext cx="8136904" cy="2554545"/>
          </a:xfrm>
          <a:prstGeom prst="rect">
            <a:avLst/>
          </a:prstGeom>
          <a:noFill/>
        </p:spPr>
        <p:txBody>
          <a:bodyPr wrap="square" rtlCol="0">
            <a:spAutoFit/>
          </a:bodyPr>
          <a:lstStyle/>
          <a:p>
            <a:r>
              <a:rPr lang="en-US" sz="3200" dirty="0"/>
              <a:t>“Nero substituted as culprits, and punished with the utmost refinements of cruelty, a class of men, loathed for their vices, whom the crowd styled Christians…”   </a:t>
            </a:r>
          </a:p>
          <a:p>
            <a:r>
              <a:rPr lang="en-US" sz="3200" dirty="0"/>
              <a:t>					(Tacitus,  Annals)</a:t>
            </a:r>
            <a:endParaRPr lang="en-CA" sz="3200" dirty="0"/>
          </a:p>
        </p:txBody>
      </p:sp>
    </p:spTree>
    <p:extLst>
      <p:ext uri="{BB962C8B-B14F-4D97-AF65-F5344CB8AC3E}">
        <p14:creationId xmlns:p14="http://schemas.microsoft.com/office/powerpoint/2010/main" val="1007604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Persecution under Trajan (98-117)</a:t>
            </a:r>
          </a:p>
        </p:txBody>
      </p:sp>
      <p:sp>
        <p:nvSpPr>
          <p:cNvPr id="3" name="Content Placeholder 2"/>
          <p:cNvSpPr>
            <a:spLocks noGrp="1"/>
          </p:cNvSpPr>
          <p:nvPr>
            <p:ph idx="1"/>
          </p:nvPr>
        </p:nvSpPr>
        <p:spPr>
          <a:xfrm>
            <a:off x="457200" y="3645024"/>
            <a:ext cx="8229600" cy="2481139"/>
          </a:xfrm>
        </p:spPr>
        <p:txBody>
          <a:bodyPr>
            <a:normAutofit lnSpcReduction="10000"/>
          </a:bodyPr>
          <a:lstStyle/>
          <a:p>
            <a:pPr marL="0" indent="0">
              <a:buNone/>
            </a:pPr>
            <a:r>
              <a:rPr lang="en-CA" dirty="0"/>
              <a:t> </a:t>
            </a:r>
            <a:r>
              <a:rPr lang="en-US" sz="3000" dirty="0"/>
              <a:t>“I asked at their own lips whether they were Christians, and if they confessed, I asked them a second and third time with threats of punishment.  If they kept to it, I ordered them for execution.”  </a:t>
            </a:r>
          </a:p>
          <a:p>
            <a:pPr marL="0" indent="0">
              <a:buNone/>
            </a:pPr>
            <a:r>
              <a:rPr lang="en-US" sz="3000" dirty="0"/>
              <a:t>						(Pliny to Trajan)</a:t>
            </a:r>
            <a:endParaRPr lang="en-CA" sz="3000" dirty="0"/>
          </a:p>
          <a:p>
            <a:endParaRPr lang="en-CA" dirty="0"/>
          </a:p>
        </p:txBody>
      </p:sp>
      <p:pic>
        <p:nvPicPr>
          <p:cNvPr id="2050" name="Picture 2" descr="671427"/>
          <p:cNvPicPr>
            <a:picLocks noChangeAspect="1" noChangeArrowheads="1"/>
          </p:cNvPicPr>
          <p:nvPr/>
        </p:nvPicPr>
        <p:blipFill>
          <a:blip r:embed="rId3">
            <a:lum bright="50000" contrast="-40000"/>
            <a:extLst>
              <a:ext uri="{28A0092B-C50C-407E-A947-70E740481C1C}">
                <a14:useLocalDpi xmlns:a14="http://schemas.microsoft.com/office/drawing/2010/main" val="0"/>
              </a:ext>
            </a:extLst>
          </a:blip>
          <a:srcRect/>
          <a:stretch>
            <a:fillRect/>
          </a:stretch>
        </p:blipFill>
        <p:spPr bwMode="auto">
          <a:xfrm>
            <a:off x="2411760" y="1269277"/>
            <a:ext cx="4320480" cy="201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793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Persecution under Decius (249-51)</a:t>
            </a:r>
            <a:endParaRPr lang="en-CA" b="1" dirty="0"/>
          </a:p>
        </p:txBody>
      </p:sp>
      <p:sp>
        <p:nvSpPr>
          <p:cNvPr id="3" name="Content Placeholder 2"/>
          <p:cNvSpPr>
            <a:spLocks noGrp="1"/>
          </p:cNvSpPr>
          <p:nvPr>
            <p:ph idx="1"/>
          </p:nvPr>
        </p:nvSpPr>
        <p:spPr>
          <a:xfrm>
            <a:off x="539552" y="3501008"/>
            <a:ext cx="8280920" cy="2736304"/>
          </a:xfrm>
        </p:spPr>
        <p:txBody>
          <a:bodyPr>
            <a:normAutofit fontScale="85000" lnSpcReduction="10000"/>
          </a:bodyPr>
          <a:lstStyle/>
          <a:p>
            <a:pPr marL="0" indent="0">
              <a:buNone/>
            </a:pPr>
            <a:r>
              <a:rPr lang="en-US" sz="3300" dirty="0"/>
              <a:t>“The requirement was for all free inhabitants of the Empire, men, women and children, to sacrifice to the gods of the Empire, pour a libation, and taste sacrificial meat.  The penalty for refusal was death.”</a:t>
            </a:r>
            <a:endParaRPr lang="en-CA" dirty="0"/>
          </a:p>
          <a:p>
            <a:pPr marL="0" indent="0">
              <a:buNone/>
            </a:pPr>
            <a:r>
              <a:rPr lang="en-US" dirty="0"/>
              <a:t> </a:t>
            </a:r>
            <a:endParaRPr lang="en-CA" sz="2100" dirty="0"/>
          </a:p>
          <a:p>
            <a:pPr marL="0" indent="0">
              <a:buNone/>
            </a:pPr>
            <a:r>
              <a:rPr lang="en-US" dirty="0"/>
              <a:t>	(W.H.C. </a:t>
            </a:r>
            <a:r>
              <a:rPr lang="en-US" dirty="0" err="1"/>
              <a:t>Frend</a:t>
            </a:r>
            <a:r>
              <a:rPr lang="en-US" dirty="0"/>
              <a:t>, Martyrdom and Persecution, p.407)</a:t>
            </a:r>
            <a:endParaRPr lang="en-CA" dirty="0"/>
          </a:p>
          <a:p>
            <a:pPr marL="0" indent="0">
              <a:buNone/>
            </a:pPr>
            <a:endParaRPr lang="en-CA" dirty="0"/>
          </a:p>
        </p:txBody>
      </p:sp>
      <p:pic>
        <p:nvPicPr>
          <p:cNvPr id="3074" name="Picture 2" descr="153183"/>
          <p:cNvPicPr>
            <a:picLocks noChangeAspect="1" noChangeArrowheads="1"/>
          </p:cNvPicPr>
          <p:nvPr/>
        </p:nvPicPr>
        <p:blipFill>
          <a:blip r:embed="rId3">
            <a:lum bright="50000" contrast="-20000"/>
            <a:extLst>
              <a:ext uri="{28A0092B-C50C-407E-A947-70E740481C1C}">
                <a14:useLocalDpi xmlns:a14="http://schemas.microsoft.com/office/drawing/2010/main" val="0"/>
              </a:ext>
            </a:extLst>
          </a:blip>
          <a:srcRect/>
          <a:stretch>
            <a:fillRect/>
          </a:stretch>
        </p:blipFill>
        <p:spPr bwMode="auto">
          <a:xfrm>
            <a:off x="2411760" y="1268759"/>
            <a:ext cx="4320480" cy="210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815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dirty="0"/>
              <a:t> </a:t>
            </a:r>
            <a:r>
              <a:rPr lang="en-US" b="1" dirty="0"/>
              <a:t>Persecution under Diocletian (303-12)</a:t>
            </a:r>
            <a:endParaRPr lang="en-CA" b="1" dirty="0"/>
          </a:p>
        </p:txBody>
      </p:sp>
      <p:sp>
        <p:nvSpPr>
          <p:cNvPr id="3" name="Content Placeholder 2"/>
          <p:cNvSpPr>
            <a:spLocks noGrp="1"/>
          </p:cNvSpPr>
          <p:nvPr>
            <p:ph idx="1"/>
          </p:nvPr>
        </p:nvSpPr>
        <p:spPr>
          <a:xfrm>
            <a:off x="457200" y="3645024"/>
            <a:ext cx="8229600" cy="2481139"/>
          </a:xfrm>
        </p:spPr>
        <p:txBody>
          <a:bodyPr>
            <a:normAutofit fontScale="70000" lnSpcReduction="20000"/>
          </a:bodyPr>
          <a:lstStyle/>
          <a:p>
            <a:pPr marL="0" indent="0">
              <a:buNone/>
            </a:pPr>
            <a:r>
              <a:rPr lang="en-US" dirty="0"/>
              <a:t>‘The Great Persecution’</a:t>
            </a:r>
          </a:p>
          <a:p>
            <a:pPr marL="0" indent="0">
              <a:buNone/>
            </a:pPr>
            <a:r>
              <a:rPr lang="en-US" dirty="0"/>
              <a:t>“Imperial edicts were published everywhere ordering that the churches be razed to the ground, that the Scriptures be destroyed by fire, that those holding office be deposed and they of the household be deprived of freedom, if they persisted in the profession of Christianity.”    	</a:t>
            </a:r>
          </a:p>
          <a:p>
            <a:pPr marL="0" indent="0">
              <a:buNone/>
            </a:pPr>
            <a:endParaRPr lang="en-US" sz="1600" dirty="0"/>
          </a:p>
          <a:p>
            <a:pPr marL="0" indent="0">
              <a:buNone/>
            </a:pPr>
            <a:r>
              <a:rPr lang="en-US" dirty="0"/>
              <a:t>				(Eusebius, Ecclesiastical History, IX.x.8)</a:t>
            </a:r>
            <a:endParaRPr lang="en-CA" dirty="0"/>
          </a:p>
        </p:txBody>
      </p:sp>
      <p:pic>
        <p:nvPicPr>
          <p:cNvPr id="4098" name="Picture 2" descr="154567"/>
          <p:cNvPicPr>
            <a:picLocks noChangeAspect="1" noChangeArrowheads="1"/>
          </p:cNvPicPr>
          <p:nvPr/>
        </p:nvPicPr>
        <p:blipFill>
          <a:blip r:embed="rId3">
            <a:lum bright="60000" contrast="-30000"/>
            <a:extLst>
              <a:ext uri="{28A0092B-C50C-407E-A947-70E740481C1C}">
                <a14:useLocalDpi xmlns:a14="http://schemas.microsoft.com/office/drawing/2010/main" val="0"/>
              </a:ext>
            </a:extLst>
          </a:blip>
          <a:srcRect/>
          <a:stretch>
            <a:fillRect/>
          </a:stretch>
        </p:blipFill>
        <p:spPr bwMode="auto">
          <a:xfrm>
            <a:off x="2486168" y="1268760"/>
            <a:ext cx="4246072"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891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False Teaching in the 2nd Century</a:t>
            </a:r>
            <a:endParaRPr lang="en-CA"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Clement (150-215)</a:t>
            </a:r>
            <a:endParaRPr lang="en-CA" dirty="0"/>
          </a:p>
          <a:p>
            <a:pPr marL="0" indent="0">
              <a:buNone/>
            </a:pPr>
            <a:r>
              <a:rPr lang="en-US" dirty="0"/>
              <a:t> </a:t>
            </a:r>
            <a:endParaRPr lang="en-CA" dirty="0"/>
          </a:p>
          <a:p>
            <a:pPr marL="0" indent="0">
              <a:buNone/>
            </a:pPr>
            <a:r>
              <a:rPr lang="en-US" dirty="0"/>
              <a:t>“Clement held that large elements in Greek philosophic thought were true, and that a Christian who combined them with his faith was a more perfect, well-equipped Christian than an uneducated one who had his faith only, and the more perfect Christian he did not shrink from calling a ‘Gnostic’.  He loved his Plato as well as his New Testament, and declared that for the Greeks philosophy had been the tutor leading to Christ, as Paul said that the Law had been for the Jews.”		</a:t>
            </a:r>
            <a:endParaRPr lang="en-CA" dirty="0"/>
          </a:p>
          <a:p>
            <a:pPr marL="0" indent="0">
              <a:buNone/>
            </a:pPr>
            <a:r>
              <a:rPr lang="en-US" dirty="0"/>
              <a:t>		(Bevan, History of Christianity, p.75-6)</a:t>
            </a:r>
            <a:endParaRPr lang="en-CA" dirty="0"/>
          </a:p>
          <a:p>
            <a:endParaRPr lang="en-CA" dirty="0"/>
          </a:p>
        </p:txBody>
      </p:sp>
    </p:spTree>
    <p:extLst>
      <p:ext uri="{BB962C8B-B14F-4D97-AF65-F5344CB8AC3E}">
        <p14:creationId xmlns:p14="http://schemas.microsoft.com/office/powerpoint/2010/main" val="4184198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False Teaching in the 3rd Century</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Origen (185-253)</a:t>
            </a:r>
            <a:endParaRPr lang="en-CA" dirty="0"/>
          </a:p>
          <a:p>
            <a:pPr marL="0" indent="0">
              <a:buNone/>
            </a:pPr>
            <a:r>
              <a:rPr lang="en-US" dirty="0"/>
              <a:t> </a:t>
            </a:r>
            <a:endParaRPr lang="en-CA" dirty="0"/>
          </a:p>
          <a:p>
            <a:pPr marL="0" indent="0">
              <a:buNone/>
            </a:pPr>
            <a:r>
              <a:rPr lang="en-US" dirty="0"/>
              <a:t>“Origen…was the principal </a:t>
            </a:r>
            <a:r>
              <a:rPr lang="en-US" dirty="0" err="1"/>
              <a:t>moulder</a:t>
            </a:r>
            <a:r>
              <a:rPr lang="en-US" dirty="0"/>
              <a:t> of thought all over the Christian world in succeeding generations. He believed in reincarnation, and held that all souls, angels, men and devils, had originally existed in a state of absolute equality in heaven; from the state they had fallen individually to different levels.  Of course, in his voluminous works there was a great deal which subsequent Christian teachers felt they could appropriate, so that the actual influence of Origen in the shaping of Christian theology was immense.”</a:t>
            </a:r>
            <a:endParaRPr lang="en-CA" dirty="0"/>
          </a:p>
          <a:p>
            <a:pPr marL="0" indent="0">
              <a:buNone/>
            </a:pPr>
            <a:r>
              <a:rPr lang="en-US" dirty="0"/>
              <a:t>		(Bevan, History of Christianity, p.76-7)</a:t>
            </a:r>
            <a:endParaRPr lang="en-CA" dirty="0"/>
          </a:p>
          <a:p>
            <a:endParaRPr lang="en-CA" dirty="0"/>
          </a:p>
        </p:txBody>
      </p:sp>
    </p:spTree>
    <p:extLst>
      <p:ext uri="{BB962C8B-B14F-4D97-AF65-F5344CB8AC3E}">
        <p14:creationId xmlns:p14="http://schemas.microsoft.com/office/powerpoint/2010/main" val="55648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900" b="1" dirty="0"/>
              <a:t>False Christianity is Enthroned </a:t>
            </a:r>
            <a:r>
              <a:rPr lang="en-US" sz="4000" b="1" dirty="0"/>
              <a:t>Constantine - The First “Christian” Emperor</a:t>
            </a:r>
            <a:endParaRPr lang="en-CA" b="1" dirty="0"/>
          </a:p>
        </p:txBody>
      </p:sp>
      <p:sp>
        <p:nvSpPr>
          <p:cNvPr id="3" name="Content Placeholder 2"/>
          <p:cNvSpPr>
            <a:spLocks noGrp="1"/>
          </p:cNvSpPr>
          <p:nvPr>
            <p:ph idx="1"/>
          </p:nvPr>
        </p:nvSpPr>
        <p:spPr>
          <a:xfrm>
            <a:off x="683568" y="1700808"/>
            <a:ext cx="4762872" cy="4425355"/>
          </a:xfrm>
        </p:spPr>
        <p:txBody>
          <a:bodyPr>
            <a:normAutofit fontScale="92500" lnSpcReduction="10000"/>
          </a:bodyPr>
          <a:lstStyle/>
          <a:p>
            <a:pPr marL="0" indent="0">
              <a:buNone/>
            </a:pPr>
            <a:r>
              <a:rPr lang="en-US" dirty="0"/>
              <a:t>“Constantine is, of course, best known as the first Christian emperor, and it is predominantly for his conversion of the Roman imperial state to Christianity that he became famous”.</a:t>
            </a:r>
            <a:endParaRPr lang="en-CA" dirty="0"/>
          </a:p>
          <a:p>
            <a:pPr marL="0" indent="0">
              <a:buNone/>
            </a:pPr>
            <a:r>
              <a:rPr lang="en-US" dirty="0"/>
              <a:t> </a:t>
            </a:r>
            <a:endParaRPr lang="en-CA" sz="1800" dirty="0"/>
          </a:p>
          <a:p>
            <a:pPr marL="0" indent="0">
              <a:buNone/>
            </a:pPr>
            <a:r>
              <a:rPr lang="en-US" dirty="0"/>
              <a:t>(Michael Grant, Constantine the Great, p. 221)</a:t>
            </a:r>
            <a:endParaRPr lang="en-CA" dirty="0"/>
          </a:p>
        </p:txBody>
      </p:sp>
      <p:pic>
        <p:nvPicPr>
          <p:cNvPr id="5122" name="Picture 2" descr="constantine2"/>
          <p:cNvPicPr>
            <a:picLocks noChangeAspect="1" noChangeArrowheads="1"/>
          </p:cNvPicPr>
          <p:nvPr/>
        </p:nvPicPr>
        <p:blipFill>
          <a:blip r:embed="rId3">
            <a:lum bright="64000" contrast="-70000"/>
            <a:extLst>
              <a:ext uri="{28A0092B-C50C-407E-A947-70E740481C1C}">
                <a14:useLocalDpi xmlns:a14="http://schemas.microsoft.com/office/drawing/2010/main" val="0"/>
              </a:ext>
            </a:extLst>
          </a:blip>
          <a:srcRect/>
          <a:stretch>
            <a:fillRect/>
          </a:stretch>
        </p:blipFill>
        <p:spPr bwMode="auto">
          <a:xfrm>
            <a:off x="5652120" y="1628800"/>
            <a:ext cx="3120347"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04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 Great Earthquake</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CA" dirty="0"/>
              <a:t>And I beheld when he had opened the sixth seal, and, lo, there was a </a:t>
            </a:r>
            <a:r>
              <a:rPr lang="en-CA" b="1" dirty="0">
                <a:solidFill>
                  <a:srgbClr val="00B050"/>
                </a:solidFill>
              </a:rPr>
              <a:t>great earthquake</a:t>
            </a:r>
            <a:r>
              <a:rPr lang="en-CA" dirty="0"/>
              <a:t>; and the </a:t>
            </a:r>
            <a:r>
              <a:rPr lang="en-CA" b="1" dirty="0">
                <a:solidFill>
                  <a:srgbClr val="7030A0"/>
                </a:solidFill>
              </a:rPr>
              <a:t>sun</a:t>
            </a:r>
            <a:r>
              <a:rPr lang="en-CA" dirty="0"/>
              <a:t> became black as sackcloth of hair, and the </a:t>
            </a:r>
            <a:r>
              <a:rPr lang="en-CA" b="1" dirty="0">
                <a:solidFill>
                  <a:srgbClr val="7030A0"/>
                </a:solidFill>
              </a:rPr>
              <a:t>moon</a:t>
            </a:r>
            <a:r>
              <a:rPr lang="en-CA" dirty="0"/>
              <a:t> became as blood; </a:t>
            </a:r>
          </a:p>
          <a:p>
            <a:pPr marL="0" indent="0">
              <a:buNone/>
            </a:pPr>
            <a:r>
              <a:rPr lang="en-CA" dirty="0"/>
              <a:t>And the </a:t>
            </a:r>
            <a:r>
              <a:rPr lang="en-CA" b="1" dirty="0">
                <a:solidFill>
                  <a:srgbClr val="7030A0"/>
                </a:solidFill>
              </a:rPr>
              <a:t>stars</a:t>
            </a:r>
            <a:r>
              <a:rPr lang="en-CA" b="1" dirty="0">
                <a:solidFill>
                  <a:srgbClr val="0070C0"/>
                </a:solidFill>
              </a:rPr>
              <a:t> </a:t>
            </a:r>
            <a:r>
              <a:rPr lang="en-CA" dirty="0"/>
              <a:t>of heaven fell unto the earth, even as a fig tree </a:t>
            </a:r>
            <a:r>
              <a:rPr lang="en-CA" dirty="0" err="1"/>
              <a:t>casteth</a:t>
            </a:r>
            <a:r>
              <a:rPr lang="en-CA" dirty="0"/>
              <a:t> her untimely figs, when she is shaken of a mighty wind. </a:t>
            </a:r>
          </a:p>
          <a:p>
            <a:pPr marL="0" indent="0">
              <a:buNone/>
            </a:pPr>
            <a:r>
              <a:rPr lang="en-CA" dirty="0"/>
              <a:t>And the </a:t>
            </a:r>
            <a:r>
              <a:rPr lang="en-CA" b="1" dirty="0">
                <a:solidFill>
                  <a:srgbClr val="7030A0"/>
                </a:solidFill>
              </a:rPr>
              <a:t>heaven</a:t>
            </a:r>
            <a:r>
              <a:rPr lang="en-CA" dirty="0"/>
              <a:t> departed as a scroll when it is rolled together; and every mountain and island were moved out of their places.  	(Rev 6:12-13)</a:t>
            </a:r>
          </a:p>
        </p:txBody>
      </p:sp>
    </p:spTree>
    <p:extLst>
      <p:ext uri="{BB962C8B-B14F-4D97-AF65-F5344CB8AC3E}">
        <p14:creationId xmlns:p14="http://schemas.microsoft.com/office/powerpoint/2010/main" val="1376774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Sun, Moon, and Stars in Heaven</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CA" sz="3600" dirty="0"/>
              <a:t>And God made two great lights; the greater light to </a:t>
            </a:r>
            <a:r>
              <a:rPr lang="en-CA" sz="3600" b="1" dirty="0">
                <a:solidFill>
                  <a:srgbClr val="7030A0"/>
                </a:solidFill>
              </a:rPr>
              <a:t>rule</a:t>
            </a:r>
            <a:r>
              <a:rPr lang="en-CA" sz="3600" dirty="0"/>
              <a:t> the day, and the lesser light to </a:t>
            </a:r>
            <a:r>
              <a:rPr lang="en-CA" sz="3600" b="1" dirty="0">
                <a:solidFill>
                  <a:srgbClr val="7030A0"/>
                </a:solidFill>
              </a:rPr>
              <a:t>rule</a:t>
            </a:r>
            <a:r>
              <a:rPr lang="en-CA" sz="3600" dirty="0"/>
              <a:t> the night: </a:t>
            </a:r>
            <a:r>
              <a:rPr lang="en-CA" sz="3600" i="1" dirty="0"/>
              <a:t>he made</a:t>
            </a:r>
            <a:r>
              <a:rPr lang="en-CA" sz="3600" dirty="0"/>
              <a:t> the stars also. </a:t>
            </a:r>
          </a:p>
          <a:p>
            <a:pPr marL="0" indent="0">
              <a:buNone/>
            </a:pPr>
            <a:r>
              <a:rPr lang="en-CA" sz="3600" dirty="0"/>
              <a:t>And God set them in the firmament of the </a:t>
            </a:r>
            <a:r>
              <a:rPr lang="en-CA" sz="3600" b="1" dirty="0">
                <a:solidFill>
                  <a:srgbClr val="7030A0"/>
                </a:solidFill>
              </a:rPr>
              <a:t>heaven</a:t>
            </a:r>
            <a:r>
              <a:rPr lang="en-CA" sz="3600" dirty="0"/>
              <a:t> to give light upon the earth, </a:t>
            </a:r>
          </a:p>
          <a:p>
            <a:pPr marL="0" indent="0">
              <a:buNone/>
            </a:pPr>
            <a:r>
              <a:rPr lang="en-CA" sz="3600" dirty="0"/>
              <a:t>And to </a:t>
            </a:r>
            <a:r>
              <a:rPr lang="en-CA" sz="3600" b="1" dirty="0">
                <a:solidFill>
                  <a:srgbClr val="7030A0"/>
                </a:solidFill>
              </a:rPr>
              <a:t>rule</a:t>
            </a:r>
            <a:r>
              <a:rPr lang="en-CA" sz="3600" dirty="0"/>
              <a:t> over the day and over the night, and to divide the light from the darkness: and God saw that </a:t>
            </a:r>
            <a:r>
              <a:rPr lang="en-CA" sz="3600" i="1" dirty="0"/>
              <a:t>it was</a:t>
            </a:r>
            <a:r>
              <a:rPr lang="en-CA" sz="3600" dirty="0"/>
              <a:t> good. 	</a:t>
            </a:r>
          </a:p>
          <a:p>
            <a:pPr marL="0" indent="0">
              <a:buNone/>
            </a:pPr>
            <a:r>
              <a:rPr lang="en-CA" sz="3600" dirty="0"/>
              <a:t>					(Genesis 1:16-18)</a:t>
            </a:r>
          </a:p>
          <a:p>
            <a:pPr marL="0" indent="0">
              <a:buNone/>
            </a:pPr>
            <a:endParaRPr lang="en-CA" dirty="0"/>
          </a:p>
        </p:txBody>
      </p:sp>
    </p:spTree>
    <p:extLst>
      <p:ext uri="{BB962C8B-B14F-4D97-AF65-F5344CB8AC3E}">
        <p14:creationId xmlns:p14="http://schemas.microsoft.com/office/powerpoint/2010/main" val="2827136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Constantine’s Revolution</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US" sz="3000" dirty="0"/>
              <a:t>“The reign of Constantine the Great forms one of the epochs in the history of the world.  It is the era of the dissolution of the Roman Empire; the commencement, or rather consolidation, of a kind of Eastern despotism, with a new capital, a new </a:t>
            </a:r>
            <a:r>
              <a:rPr lang="en-US" sz="3000" dirty="0" err="1"/>
              <a:t>patriciate</a:t>
            </a:r>
            <a:r>
              <a:rPr lang="en-US" sz="3000" dirty="0"/>
              <a:t>, a new constitution, a new financial system, a new, though as yet imperfect, jurisprudence, and, finally, a new religion.”</a:t>
            </a:r>
            <a:r>
              <a:rPr lang="en-US" sz="3500" dirty="0"/>
              <a:t> </a:t>
            </a:r>
            <a:endParaRPr lang="en-CA" sz="3500" dirty="0"/>
          </a:p>
          <a:p>
            <a:pPr marL="0" indent="0">
              <a:buNone/>
            </a:pPr>
            <a:r>
              <a:rPr lang="en-US" sz="3500" dirty="0"/>
              <a:t> </a:t>
            </a:r>
            <a:endParaRPr lang="en-CA" sz="2200" dirty="0"/>
          </a:p>
          <a:p>
            <a:pPr marL="0" indent="0">
              <a:buNone/>
            </a:pPr>
            <a:r>
              <a:rPr lang="en-US" sz="3500" dirty="0"/>
              <a:t> </a:t>
            </a:r>
            <a:r>
              <a:rPr lang="en-US" sz="3000" dirty="0"/>
              <a:t>(H.H. </a:t>
            </a:r>
            <a:r>
              <a:rPr lang="en-US" sz="3000" dirty="0" err="1"/>
              <a:t>Milman</a:t>
            </a:r>
            <a:r>
              <a:rPr lang="en-US" sz="3000" dirty="0"/>
              <a:t>, The History of Christianity, v. 2, p. 241)</a:t>
            </a:r>
            <a:endParaRPr lang="en-CA" sz="3000" dirty="0"/>
          </a:p>
          <a:p>
            <a:pPr marL="0" indent="0">
              <a:buNone/>
            </a:pPr>
            <a:endParaRPr lang="en-CA" dirty="0"/>
          </a:p>
        </p:txBody>
      </p:sp>
    </p:spTree>
    <p:extLst>
      <p:ext uri="{BB962C8B-B14F-4D97-AF65-F5344CB8AC3E}">
        <p14:creationId xmlns:p14="http://schemas.microsoft.com/office/powerpoint/2010/main" val="3589448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Vision of the Woman &amp; the Dragon</a:t>
            </a:r>
            <a:endParaRPr lang="en-CA" dirty="0"/>
          </a:p>
        </p:txBody>
      </p:sp>
      <p:pic>
        <p:nvPicPr>
          <p:cNvPr id="1027" name="Picture 3" descr="Y:\Storage\Truth\Rev 12\Graphics\m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311036"/>
            <a:ext cx="5472608" cy="51423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79712" y="1340768"/>
            <a:ext cx="5040560" cy="646331"/>
          </a:xfrm>
          <a:prstGeom prst="rect">
            <a:avLst/>
          </a:prstGeom>
          <a:noFill/>
        </p:spPr>
        <p:txBody>
          <a:bodyPr wrap="square" rtlCol="0">
            <a:spAutoFit/>
          </a:bodyPr>
          <a:lstStyle/>
          <a:p>
            <a:pPr algn="ctr"/>
            <a:r>
              <a:rPr lang="en-CA" sz="3600" dirty="0">
                <a:solidFill>
                  <a:schemeClr val="bg1"/>
                </a:solidFill>
              </a:rPr>
              <a:t>Revelation 12</a:t>
            </a:r>
          </a:p>
        </p:txBody>
      </p:sp>
    </p:spTree>
    <p:extLst>
      <p:ext uri="{BB962C8B-B14F-4D97-AF65-F5344CB8AC3E}">
        <p14:creationId xmlns:p14="http://schemas.microsoft.com/office/powerpoint/2010/main" val="2345180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Vision of the Woman &amp; the Dragon</a:t>
            </a:r>
            <a:endParaRPr lang="en-CA" dirty="0"/>
          </a:p>
        </p:txBody>
      </p:sp>
      <p:pic>
        <p:nvPicPr>
          <p:cNvPr id="2050" name="Picture 2" descr="Y:\Storage\Truth\Rev 12\Graphics\eaglew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422" y="1465984"/>
            <a:ext cx="4225578" cy="325916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Y:\Storage\Truth\Rev 12\Graphics\drgflo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29000"/>
            <a:ext cx="4222750" cy="311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977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Vision of the Woman &amp; the Dragon</a:t>
            </a:r>
            <a:endParaRPr lang="en-CA"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CA" b="1" dirty="0"/>
              <a:t>Heaven = Exalted status, political power</a:t>
            </a:r>
          </a:p>
          <a:p>
            <a:pPr marL="0" lvl="0" indent="0" algn="ctr">
              <a:buNone/>
            </a:pPr>
            <a:endParaRPr lang="en-CA" b="1" dirty="0"/>
          </a:p>
          <a:p>
            <a:pPr marL="0" lvl="0" indent="0" algn="ctr">
              <a:buNone/>
            </a:pPr>
            <a:r>
              <a:rPr lang="en-CA" b="1" dirty="0"/>
              <a:t>Woman with child = Corrupted Church</a:t>
            </a:r>
          </a:p>
          <a:p>
            <a:pPr marL="0" indent="0">
              <a:buNone/>
            </a:pPr>
            <a:endParaRPr lang="en-CA" sz="3000" dirty="0"/>
          </a:p>
          <a:p>
            <a:pPr marL="0" indent="0">
              <a:buNone/>
            </a:pPr>
            <a:r>
              <a:rPr lang="en-CA" sz="2800" dirty="0"/>
              <a:t>For I am jealous over you with godly jealousy: for I have espoused you to one husband, that I may present </a:t>
            </a:r>
            <a:r>
              <a:rPr lang="en-CA" sz="2800" i="1" dirty="0"/>
              <a:t>you as</a:t>
            </a:r>
            <a:r>
              <a:rPr lang="en-CA" sz="2800" dirty="0"/>
              <a:t> a </a:t>
            </a:r>
            <a:r>
              <a:rPr lang="en-CA" sz="2800" b="1" dirty="0">
                <a:solidFill>
                  <a:srgbClr val="0070C0"/>
                </a:solidFill>
              </a:rPr>
              <a:t>chaste virgin </a:t>
            </a:r>
            <a:r>
              <a:rPr lang="en-CA" sz="2800" dirty="0"/>
              <a:t>to Christ. </a:t>
            </a:r>
          </a:p>
          <a:p>
            <a:pPr marL="0" indent="0">
              <a:buNone/>
            </a:pPr>
            <a:r>
              <a:rPr lang="en-CA" sz="2800" dirty="0"/>
              <a:t>But I fear, lest by any means, as the </a:t>
            </a:r>
            <a:r>
              <a:rPr lang="en-CA" sz="2800" b="1" dirty="0">
                <a:solidFill>
                  <a:schemeClr val="accent6">
                    <a:lumMod val="75000"/>
                  </a:schemeClr>
                </a:solidFill>
              </a:rPr>
              <a:t>serpent beguiled </a:t>
            </a:r>
            <a:r>
              <a:rPr lang="en-CA" sz="2800" dirty="0"/>
              <a:t>Eve through his </a:t>
            </a:r>
            <a:r>
              <a:rPr lang="en-CA" sz="2800" dirty="0" err="1"/>
              <a:t>subtilty</a:t>
            </a:r>
            <a:r>
              <a:rPr lang="en-CA" sz="2800" dirty="0"/>
              <a:t>, so your minds should be </a:t>
            </a:r>
            <a:r>
              <a:rPr lang="en-CA" sz="2800" b="1" dirty="0">
                <a:solidFill>
                  <a:schemeClr val="accent6">
                    <a:lumMod val="75000"/>
                  </a:schemeClr>
                </a:solidFill>
              </a:rPr>
              <a:t>corrupted</a:t>
            </a:r>
            <a:r>
              <a:rPr lang="en-CA" sz="2800" dirty="0"/>
              <a:t> from the </a:t>
            </a:r>
            <a:r>
              <a:rPr lang="en-CA" sz="2800" b="1" dirty="0">
                <a:solidFill>
                  <a:srgbClr val="0070C0"/>
                </a:solidFill>
              </a:rPr>
              <a:t>simplicity</a:t>
            </a:r>
            <a:r>
              <a:rPr lang="en-CA" sz="2800" dirty="0"/>
              <a:t> that is in Christ. </a:t>
            </a:r>
            <a:endParaRPr lang="en-CA" sz="3000" dirty="0"/>
          </a:p>
          <a:p>
            <a:pPr marL="0" indent="0">
              <a:buNone/>
            </a:pPr>
            <a:r>
              <a:rPr lang="en-CA" sz="3000" dirty="0"/>
              <a:t>						(2 </a:t>
            </a:r>
            <a:r>
              <a:rPr lang="en-CA" sz="3000" dirty="0" err="1"/>
              <a:t>Cor</a:t>
            </a:r>
            <a:r>
              <a:rPr lang="en-CA" sz="3000" dirty="0"/>
              <a:t> 11:2-3)</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84711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Vision of the Woman &amp; the Dragon</a:t>
            </a:r>
            <a:endParaRPr lang="en-CA" dirty="0"/>
          </a:p>
        </p:txBody>
      </p:sp>
      <p:sp>
        <p:nvSpPr>
          <p:cNvPr id="3" name="Content Placeholder 2"/>
          <p:cNvSpPr>
            <a:spLocks noGrp="1"/>
          </p:cNvSpPr>
          <p:nvPr>
            <p:ph idx="1"/>
          </p:nvPr>
        </p:nvSpPr>
        <p:spPr/>
        <p:txBody>
          <a:bodyPr>
            <a:normAutofit lnSpcReduction="10000"/>
          </a:bodyPr>
          <a:lstStyle/>
          <a:p>
            <a:pPr marL="0" lvl="0" indent="0" algn="ctr">
              <a:buNone/>
            </a:pPr>
            <a:r>
              <a:rPr lang="en-CA" b="1" dirty="0"/>
              <a:t>Crown = Victory</a:t>
            </a:r>
          </a:p>
          <a:p>
            <a:pPr marL="0" indent="0">
              <a:buNone/>
            </a:pPr>
            <a:endParaRPr lang="en-CA" sz="3000" dirty="0"/>
          </a:p>
          <a:p>
            <a:pPr marL="0" indent="0">
              <a:buNone/>
            </a:pPr>
            <a:r>
              <a:rPr lang="en-CA" sz="2800" dirty="0"/>
              <a:t>Know ye not that they which run in a race run all, but </a:t>
            </a:r>
            <a:r>
              <a:rPr lang="en-CA" sz="2800" b="1" dirty="0">
                <a:solidFill>
                  <a:srgbClr val="7030A0"/>
                </a:solidFill>
              </a:rPr>
              <a:t>one </a:t>
            </a:r>
            <a:r>
              <a:rPr lang="en-CA" sz="2800" b="1" dirty="0" err="1">
                <a:solidFill>
                  <a:srgbClr val="7030A0"/>
                </a:solidFill>
              </a:rPr>
              <a:t>receiveth</a:t>
            </a:r>
            <a:r>
              <a:rPr lang="en-CA" sz="2800" b="1" dirty="0">
                <a:solidFill>
                  <a:srgbClr val="7030A0"/>
                </a:solidFill>
              </a:rPr>
              <a:t> the prize</a:t>
            </a:r>
            <a:r>
              <a:rPr lang="en-CA" sz="2800" dirty="0"/>
              <a:t>? So run, that ye may obtain. </a:t>
            </a:r>
          </a:p>
          <a:p>
            <a:pPr marL="0" indent="0">
              <a:buNone/>
            </a:pPr>
            <a:r>
              <a:rPr lang="en-CA" sz="2800" dirty="0"/>
              <a:t>And every man that </a:t>
            </a:r>
            <a:r>
              <a:rPr lang="en-CA" sz="2800" dirty="0" err="1"/>
              <a:t>striveth</a:t>
            </a:r>
            <a:r>
              <a:rPr lang="en-CA" sz="2800" dirty="0"/>
              <a:t> for the mastery is temperate in all things. Now they </a:t>
            </a:r>
            <a:r>
              <a:rPr lang="en-CA" sz="2800" i="1" dirty="0"/>
              <a:t>do it</a:t>
            </a:r>
            <a:r>
              <a:rPr lang="en-CA" sz="2800" dirty="0"/>
              <a:t> to obtain a corruptible </a:t>
            </a:r>
            <a:r>
              <a:rPr lang="en-CA" sz="2800" b="1" dirty="0">
                <a:solidFill>
                  <a:srgbClr val="7030A0"/>
                </a:solidFill>
              </a:rPr>
              <a:t>crown</a:t>
            </a:r>
            <a:r>
              <a:rPr lang="en-CA" sz="2800" dirty="0"/>
              <a:t>; but we an incorruptible. </a:t>
            </a:r>
          </a:p>
          <a:p>
            <a:pPr marL="0" indent="0">
              <a:buNone/>
            </a:pPr>
            <a:endParaRPr lang="en-CA" sz="3000" dirty="0"/>
          </a:p>
          <a:p>
            <a:pPr marL="0" indent="0">
              <a:buNone/>
            </a:pPr>
            <a:r>
              <a:rPr lang="en-CA" sz="3000" dirty="0"/>
              <a:t>						(1 </a:t>
            </a:r>
            <a:r>
              <a:rPr lang="en-CA" sz="3000" dirty="0" err="1"/>
              <a:t>Cor</a:t>
            </a:r>
            <a:r>
              <a:rPr lang="en-CA" sz="3000" dirty="0"/>
              <a:t> 9:24-25)</a:t>
            </a:r>
            <a:endParaRPr lang="en-CA" dirty="0"/>
          </a:p>
          <a:p>
            <a:pPr marL="0" indent="0">
              <a:buNone/>
            </a:pPr>
            <a:endParaRPr lang="en-CA" dirty="0"/>
          </a:p>
        </p:txBody>
      </p:sp>
    </p:spTree>
    <p:extLst>
      <p:ext uri="{BB962C8B-B14F-4D97-AF65-F5344CB8AC3E}">
        <p14:creationId xmlns:p14="http://schemas.microsoft.com/office/powerpoint/2010/main" val="1313454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Vision of the Woman &amp; the Dragon</a:t>
            </a:r>
            <a:endParaRPr lang="en-CA" dirty="0"/>
          </a:p>
        </p:txBody>
      </p:sp>
      <p:sp>
        <p:nvSpPr>
          <p:cNvPr id="3" name="Content Placeholder 2"/>
          <p:cNvSpPr>
            <a:spLocks noGrp="1"/>
          </p:cNvSpPr>
          <p:nvPr>
            <p:ph idx="1"/>
          </p:nvPr>
        </p:nvSpPr>
        <p:spPr/>
        <p:txBody>
          <a:bodyPr>
            <a:normAutofit lnSpcReduction="10000"/>
          </a:bodyPr>
          <a:lstStyle/>
          <a:p>
            <a:pPr marL="0" lvl="0" indent="0" algn="ctr">
              <a:buNone/>
            </a:pPr>
            <a:r>
              <a:rPr lang="en-CA" b="1" dirty="0"/>
              <a:t>Great Red Dragon = Roman Imperial Power</a:t>
            </a:r>
          </a:p>
          <a:p>
            <a:pPr marL="0" indent="0">
              <a:buNone/>
            </a:pPr>
            <a:endParaRPr lang="en-CA" sz="3000" dirty="0"/>
          </a:p>
          <a:p>
            <a:pPr marL="0" indent="0">
              <a:buNone/>
            </a:pPr>
            <a:r>
              <a:rPr lang="en-CA" sz="2800" dirty="0"/>
              <a:t>After this I saw in the night visions, and behold a </a:t>
            </a:r>
            <a:r>
              <a:rPr lang="en-CA" sz="2800" b="1" dirty="0">
                <a:solidFill>
                  <a:schemeClr val="accent6">
                    <a:lumMod val="75000"/>
                  </a:schemeClr>
                </a:solidFill>
              </a:rPr>
              <a:t>fourth beast</a:t>
            </a:r>
            <a:r>
              <a:rPr lang="en-CA" sz="2800" dirty="0"/>
              <a:t>, dreadful and terrible, and strong exceedingly; and it had great </a:t>
            </a:r>
            <a:r>
              <a:rPr lang="en-CA" sz="2800" b="1" dirty="0">
                <a:solidFill>
                  <a:schemeClr val="accent6">
                    <a:lumMod val="75000"/>
                  </a:schemeClr>
                </a:solidFill>
              </a:rPr>
              <a:t>iron</a:t>
            </a:r>
            <a:r>
              <a:rPr lang="en-CA" sz="2800" dirty="0"/>
              <a:t> teeth: it devoured and brake in pieces, and stamped the residue with the feet of it: and it </a:t>
            </a:r>
            <a:r>
              <a:rPr lang="en-CA" sz="2800" i="1" dirty="0"/>
              <a:t>was</a:t>
            </a:r>
            <a:r>
              <a:rPr lang="en-CA" sz="2800" dirty="0"/>
              <a:t> diverse from all the beasts that </a:t>
            </a:r>
            <a:r>
              <a:rPr lang="en-CA" sz="2800" i="1" dirty="0"/>
              <a:t>were</a:t>
            </a:r>
            <a:r>
              <a:rPr lang="en-CA" sz="2800" dirty="0"/>
              <a:t> before it; and it had </a:t>
            </a:r>
            <a:r>
              <a:rPr lang="en-CA" sz="2800" b="1" dirty="0">
                <a:solidFill>
                  <a:schemeClr val="accent6">
                    <a:lumMod val="75000"/>
                  </a:schemeClr>
                </a:solidFill>
              </a:rPr>
              <a:t>ten horns</a:t>
            </a:r>
            <a:r>
              <a:rPr lang="en-CA" sz="2800" dirty="0"/>
              <a:t>. </a:t>
            </a:r>
          </a:p>
          <a:p>
            <a:pPr marL="0" indent="0">
              <a:buNone/>
            </a:pPr>
            <a:r>
              <a:rPr lang="en-CA" sz="2800" dirty="0"/>
              <a:t> </a:t>
            </a:r>
            <a:endParaRPr lang="en-CA" sz="3000" dirty="0"/>
          </a:p>
          <a:p>
            <a:pPr marL="0" indent="0">
              <a:buNone/>
            </a:pPr>
            <a:r>
              <a:rPr lang="en-CA" sz="3000" dirty="0"/>
              <a:t>						(Dan 7:7)</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911338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Vision of the Woman &amp; the Dragon</a:t>
            </a:r>
            <a:endParaRPr lang="en-CA" dirty="0"/>
          </a:p>
        </p:txBody>
      </p:sp>
      <p:sp>
        <p:nvSpPr>
          <p:cNvPr id="3" name="Content Placeholder 2"/>
          <p:cNvSpPr>
            <a:spLocks noGrp="1"/>
          </p:cNvSpPr>
          <p:nvPr>
            <p:ph idx="1"/>
          </p:nvPr>
        </p:nvSpPr>
        <p:spPr/>
        <p:txBody>
          <a:bodyPr>
            <a:normAutofit/>
          </a:bodyPr>
          <a:lstStyle/>
          <a:p>
            <a:pPr marL="0" lvl="0" indent="0" algn="ctr">
              <a:buNone/>
            </a:pPr>
            <a:r>
              <a:rPr lang="en-CA" b="1" dirty="0"/>
              <a:t>Man child = Saviour, Deliverer</a:t>
            </a:r>
          </a:p>
          <a:p>
            <a:pPr marL="0" indent="0">
              <a:buNone/>
            </a:pPr>
            <a:endParaRPr lang="en-CA" sz="3000" dirty="0"/>
          </a:p>
          <a:p>
            <a:pPr marL="0" indent="0">
              <a:buNone/>
            </a:pPr>
            <a:r>
              <a:rPr lang="en-CA" sz="2800" dirty="0"/>
              <a:t>For unto you is born this day in the city of David </a:t>
            </a:r>
          </a:p>
          <a:p>
            <a:pPr marL="0" indent="0">
              <a:buNone/>
            </a:pPr>
            <a:r>
              <a:rPr lang="en-CA" sz="2800" b="1" dirty="0">
                <a:solidFill>
                  <a:srgbClr val="0070C0"/>
                </a:solidFill>
              </a:rPr>
              <a:t>a</a:t>
            </a:r>
            <a:r>
              <a:rPr lang="en-CA" sz="2800" dirty="0"/>
              <a:t> </a:t>
            </a:r>
            <a:r>
              <a:rPr lang="en-CA" sz="2800" b="1" dirty="0">
                <a:solidFill>
                  <a:srgbClr val="0070C0"/>
                </a:solidFill>
              </a:rPr>
              <a:t>Saviour</a:t>
            </a:r>
            <a:r>
              <a:rPr lang="en-CA" sz="2800" dirty="0"/>
              <a:t>, which is Christ the Lord. </a:t>
            </a:r>
          </a:p>
          <a:p>
            <a:pPr marL="0" indent="0">
              <a:buNone/>
            </a:pPr>
            <a:endParaRPr lang="en-CA" sz="3000" dirty="0"/>
          </a:p>
          <a:p>
            <a:pPr marL="0" indent="0">
              <a:buNone/>
            </a:pPr>
            <a:r>
              <a:rPr lang="en-CA" sz="3000" dirty="0"/>
              <a:t>						(Luke 2:11)</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864474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Interpretation of the Vision</a:t>
            </a:r>
            <a:endParaRPr lang="en-CA" dirty="0"/>
          </a:p>
        </p:txBody>
      </p:sp>
      <p:sp>
        <p:nvSpPr>
          <p:cNvPr id="3" name="Content Placeholder 2"/>
          <p:cNvSpPr>
            <a:spLocks noGrp="1"/>
          </p:cNvSpPr>
          <p:nvPr>
            <p:ph idx="1"/>
          </p:nvPr>
        </p:nvSpPr>
        <p:spPr/>
        <p:txBody>
          <a:bodyPr>
            <a:normAutofit fontScale="85000" lnSpcReduction="20000"/>
          </a:bodyPr>
          <a:lstStyle/>
          <a:p>
            <a:pPr lvl="0"/>
            <a:r>
              <a:rPr lang="en-US" dirty="0"/>
              <a:t>Heaven = Position of strength and authority</a:t>
            </a:r>
            <a:endParaRPr lang="en-CA" dirty="0"/>
          </a:p>
          <a:p>
            <a:pPr lvl="0"/>
            <a:r>
              <a:rPr lang="en-US" dirty="0"/>
              <a:t>The Woman = Corrupt Christianity</a:t>
            </a:r>
            <a:endParaRPr lang="en-CA" dirty="0"/>
          </a:p>
          <a:p>
            <a:pPr lvl="0"/>
            <a:r>
              <a:rPr lang="en-US" dirty="0"/>
              <a:t>The Dragon = Roman Imperial Power</a:t>
            </a:r>
            <a:endParaRPr lang="en-CA" dirty="0"/>
          </a:p>
          <a:p>
            <a:pPr lvl="0"/>
            <a:r>
              <a:rPr lang="en-US" dirty="0"/>
              <a:t>Man child / Michael = Constantine</a:t>
            </a:r>
          </a:p>
          <a:p>
            <a:pPr lvl="0"/>
            <a:endParaRPr lang="en-US" dirty="0"/>
          </a:p>
          <a:p>
            <a:pPr lvl="0"/>
            <a:r>
              <a:rPr lang="en-US" dirty="0"/>
              <a:t>“travailing in birth” = 10 days before birth</a:t>
            </a:r>
          </a:p>
          <a:p>
            <a:pPr marL="0" lvl="0" indent="0">
              <a:buNone/>
            </a:pPr>
            <a:r>
              <a:rPr lang="en-US" dirty="0"/>
              <a:t>	10 years of persecution under Diocletian (303-312)</a:t>
            </a:r>
            <a:endParaRPr lang="en-CA" dirty="0"/>
          </a:p>
          <a:p>
            <a:pPr marL="0" indent="0">
              <a:buNone/>
            </a:pPr>
            <a:r>
              <a:rPr lang="en-US" dirty="0"/>
              <a:t> </a:t>
            </a:r>
            <a:endParaRPr lang="en-CA" dirty="0"/>
          </a:p>
          <a:p>
            <a:pPr lvl="0"/>
            <a:r>
              <a:rPr lang="en-US" dirty="0"/>
              <a:t>“a man child” = 280 days = 280 </a:t>
            </a:r>
            <a:r>
              <a:rPr lang="en-US" dirty="0" err="1"/>
              <a:t>yrs</a:t>
            </a:r>
            <a:endParaRPr lang="en-CA" dirty="0"/>
          </a:p>
          <a:p>
            <a:pPr marL="0" indent="0">
              <a:buNone/>
            </a:pPr>
            <a:r>
              <a:rPr lang="en-US" dirty="0"/>
              <a:t>		33 AD + 280 </a:t>
            </a:r>
            <a:r>
              <a:rPr lang="en-US" dirty="0" err="1"/>
              <a:t>yrs</a:t>
            </a:r>
            <a:r>
              <a:rPr lang="en-US" dirty="0"/>
              <a:t> = 313 AD</a:t>
            </a:r>
            <a:endParaRPr lang="en-CA" dirty="0"/>
          </a:p>
          <a:p>
            <a:pPr marL="0" indent="0">
              <a:buNone/>
            </a:pPr>
            <a:endParaRPr lang="en-CA" dirty="0"/>
          </a:p>
        </p:txBody>
      </p:sp>
    </p:spTree>
    <p:extLst>
      <p:ext uri="{BB962C8B-B14F-4D97-AF65-F5344CB8AC3E}">
        <p14:creationId xmlns:p14="http://schemas.microsoft.com/office/powerpoint/2010/main" val="317126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t>
            </a:r>
            <a:r>
              <a:rPr lang="en-US" b="1" dirty="0"/>
              <a:t>Battle of </a:t>
            </a:r>
            <a:r>
              <a:rPr lang="en-US" b="1" dirty="0" err="1"/>
              <a:t>Milvian</a:t>
            </a:r>
            <a:r>
              <a:rPr lang="en-US" b="1" dirty="0"/>
              <a:t> Bridge (AD 312)</a:t>
            </a:r>
            <a:endParaRPr lang="en-CA" b="1" dirty="0"/>
          </a:p>
        </p:txBody>
      </p:sp>
      <p:pic>
        <p:nvPicPr>
          <p:cNvPr id="3074" name="Picture 2" descr="Y:\Storage\Truth\Rev 12\Graphics\Piranesi-Ponte-Milvi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412777"/>
            <a:ext cx="8208912" cy="53622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Y:\Storage\Truth\Rev 12\Graphics\180px-Labar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312" y="1454150"/>
            <a:ext cx="1296144" cy="155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403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Constantine’s Kingdom</a:t>
            </a:r>
            <a:endParaRPr lang="en-CA" dirty="0"/>
          </a:p>
        </p:txBody>
      </p:sp>
      <p:sp>
        <p:nvSpPr>
          <p:cNvPr id="3" name="Content Placeholder 2"/>
          <p:cNvSpPr>
            <a:spLocks noGrp="1"/>
          </p:cNvSpPr>
          <p:nvPr>
            <p:ph idx="1"/>
          </p:nvPr>
        </p:nvSpPr>
        <p:spPr>
          <a:xfrm>
            <a:off x="457200" y="3645024"/>
            <a:ext cx="8229600" cy="2481139"/>
          </a:xfrm>
        </p:spPr>
        <p:txBody>
          <a:bodyPr>
            <a:normAutofit fontScale="92500" lnSpcReduction="20000"/>
          </a:bodyPr>
          <a:lstStyle/>
          <a:p>
            <a:pPr marL="0" indent="0">
              <a:buNone/>
            </a:pPr>
            <a:r>
              <a:rPr lang="en-US" dirty="0"/>
              <a:t>“Constantine, at his new capital Constantinople.  The standard, bearing the letters </a:t>
            </a:r>
            <a:r>
              <a:rPr lang="en-US" b="1" dirty="0">
                <a:solidFill>
                  <a:srgbClr val="C00000"/>
                </a:solidFill>
              </a:rPr>
              <a:t>XP</a:t>
            </a:r>
            <a:r>
              <a:rPr lang="en-US" dirty="0"/>
              <a:t> (Christos) and inscribed ‘The National Hope’, crushes the serpent of evil”. </a:t>
            </a:r>
            <a:endParaRPr lang="en-CA" dirty="0"/>
          </a:p>
          <a:p>
            <a:pPr marL="0" indent="0">
              <a:buNone/>
            </a:pPr>
            <a:r>
              <a:rPr lang="en-US" dirty="0"/>
              <a:t> </a:t>
            </a:r>
            <a:endParaRPr lang="en-CA" dirty="0"/>
          </a:p>
          <a:p>
            <a:pPr marL="0" indent="0">
              <a:buNone/>
            </a:pPr>
            <a:r>
              <a:rPr lang="en-US" dirty="0"/>
              <a:t>	(Michael Grant, The Climax of Rome, plate 51)</a:t>
            </a:r>
            <a:endParaRPr lang="en-CA" dirty="0"/>
          </a:p>
        </p:txBody>
      </p:sp>
      <p:pic>
        <p:nvPicPr>
          <p:cNvPr id="6146" name="Picture 2" descr="_constantinople_RIC_vII_019"/>
          <p:cNvPicPr>
            <a:picLocks noChangeAspect="1" noChangeArrowheads="1"/>
          </p:cNvPicPr>
          <p:nvPr/>
        </p:nvPicPr>
        <p:blipFill>
          <a:blip r:embed="rId3">
            <a:lum bright="60000" contrast="-30000"/>
            <a:extLst>
              <a:ext uri="{28A0092B-C50C-407E-A947-70E740481C1C}">
                <a14:useLocalDpi xmlns:a14="http://schemas.microsoft.com/office/drawing/2010/main" val="0"/>
              </a:ext>
            </a:extLst>
          </a:blip>
          <a:srcRect/>
          <a:stretch>
            <a:fillRect/>
          </a:stretch>
        </p:blipFill>
        <p:spPr bwMode="auto">
          <a:xfrm>
            <a:off x="2411759" y="1268760"/>
            <a:ext cx="4293779"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Y:\Storage\Truth\Rev 12\Graphics\180px-Labar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1325451"/>
            <a:ext cx="1646237" cy="197485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148064" y="1196752"/>
            <a:ext cx="720080" cy="648072"/>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p:nvPr/>
        </p:nvCxnSpPr>
        <p:spPr>
          <a:xfrm>
            <a:off x="6012160" y="1556792"/>
            <a:ext cx="1080120" cy="28803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71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First “Christian” Emperor</a:t>
            </a:r>
            <a:endParaRPr lang="en-CA" dirty="0"/>
          </a:p>
        </p:txBody>
      </p:sp>
      <p:sp>
        <p:nvSpPr>
          <p:cNvPr id="3" name="Content Placeholder 2"/>
          <p:cNvSpPr>
            <a:spLocks noGrp="1"/>
          </p:cNvSpPr>
          <p:nvPr>
            <p:ph idx="1"/>
          </p:nvPr>
        </p:nvSpPr>
        <p:spPr/>
        <p:txBody>
          <a:bodyPr>
            <a:normAutofit fontScale="92500"/>
          </a:bodyPr>
          <a:lstStyle/>
          <a:p>
            <a:pPr marL="0" indent="0">
              <a:buNone/>
            </a:pPr>
            <a:r>
              <a:rPr lang="en-US" sz="3000" dirty="0"/>
              <a:t>“It was Constantine who made Christianity the official religion of the empire, and founded the new imperial capital of Constantinople.  There is certainly no reason to doubt that Constantine was a man of sincere religious conviction.  But he was also an able propagandist, a gifted military commander, and an unscrupulous and determined manipulator”.</a:t>
            </a:r>
            <a:r>
              <a:rPr lang="en-US" sz="3500" dirty="0"/>
              <a:t> </a:t>
            </a:r>
            <a:endParaRPr lang="en-CA" sz="3500" dirty="0"/>
          </a:p>
          <a:p>
            <a:pPr marL="0" indent="0">
              <a:buNone/>
            </a:pPr>
            <a:r>
              <a:rPr lang="en-US" sz="3500" dirty="0"/>
              <a:t> </a:t>
            </a:r>
            <a:endParaRPr lang="en-CA" sz="2200" dirty="0"/>
          </a:p>
          <a:p>
            <a:pPr marL="0" indent="0">
              <a:buNone/>
            </a:pPr>
            <a:r>
              <a:rPr lang="en-US" sz="3500" dirty="0"/>
              <a:t> </a:t>
            </a:r>
            <a:r>
              <a:rPr lang="en-US" sz="3000" dirty="0"/>
              <a:t>(C. </a:t>
            </a:r>
            <a:r>
              <a:rPr lang="en-US" sz="3000" dirty="0" err="1"/>
              <a:t>Scarre</a:t>
            </a:r>
            <a:r>
              <a:rPr lang="en-US" sz="3000" dirty="0"/>
              <a:t>, Chronicle of the Roman Emperors, p. 213)</a:t>
            </a:r>
            <a:endParaRPr lang="en-CA" sz="3000" dirty="0"/>
          </a:p>
          <a:p>
            <a:pPr marL="0" indent="0">
              <a:buNone/>
            </a:pPr>
            <a:endParaRPr lang="en-CA" dirty="0"/>
          </a:p>
        </p:txBody>
      </p:sp>
    </p:spTree>
    <p:extLst>
      <p:ext uri="{BB962C8B-B14F-4D97-AF65-F5344CB8AC3E}">
        <p14:creationId xmlns:p14="http://schemas.microsoft.com/office/powerpoint/2010/main" val="1818297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First “</a:t>
            </a:r>
            <a:r>
              <a:rPr lang="en-US" b="1" dirty="0" err="1"/>
              <a:t>Christian”Emperor</a:t>
            </a:r>
            <a:endParaRPr lang="en-CA" dirty="0"/>
          </a:p>
        </p:txBody>
      </p:sp>
      <p:sp>
        <p:nvSpPr>
          <p:cNvPr id="3" name="Content Placeholder 2"/>
          <p:cNvSpPr>
            <a:spLocks noGrp="1"/>
          </p:cNvSpPr>
          <p:nvPr>
            <p:ph idx="1"/>
          </p:nvPr>
        </p:nvSpPr>
        <p:spPr>
          <a:xfrm>
            <a:off x="457200" y="1600200"/>
            <a:ext cx="8435280" cy="4525963"/>
          </a:xfrm>
        </p:spPr>
        <p:txBody>
          <a:bodyPr>
            <a:normAutofit fontScale="92500" lnSpcReduction="10000"/>
          </a:bodyPr>
          <a:lstStyle/>
          <a:p>
            <a:pPr lvl="0"/>
            <a:r>
              <a:rPr lang="en-US" dirty="0"/>
              <a:t>Constantine is converted to Christianity (312)</a:t>
            </a:r>
            <a:endParaRPr lang="en-CA" sz="4400" dirty="0"/>
          </a:p>
          <a:p>
            <a:pPr lvl="0"/>
            <a:r>
              <a:rPr lang="en-US" dirty="0"/>
              <a:t>Co-emperor with </a:t>
            </a:r>
            <a:r>
              <a:rPr lang="en-US" dirty="0" err="1"/>
              <a:t>Licinius</a:t>
            </a:r>
            <a:r>
              <a:rPr lang="en-US" dirty="0"/>
              <a:t> (313)</a:t>
            </a:r>
            <a:endParaRPr lang="en-CA" sz="4400" dirty="0"/>
          </a:p>
          <a:p>
            <a:pPr lvl="0"/>
            <a:r>
              <a:rPr lang="en-US" dirty="0"/>
              <a:t>Issues the Edict of Milan (313)</a:t>
            </a:r>
            <a:endParaRPr lang="en-CA" sz="4400" dirty="0"/>
          </a:p>
          <a:p>
            <a:pPr lvl="1"/>
            <a:r>
              <a:rPr lang="en-US" dirty="0"/>
              <a:t>grants complete religious toleration</a:t>
            </a:r>
            <a:endParaRPr lang="en-CA" sz="4000" dirty="0"/>
          </a:p>
          <a:p>
            <a:pPr lvl="1"/>
            <a:r>
              <a:rPr lang="en-US" dirty="0"/>
              <a:t>restores church property previously confiscated</a:t>
            </a:r>
            <a:endParaRPr lang="en-CA" sz="4000" dirty="0"/>
          </a:p>
          <a:p>
            <a:pPr lvl="0"/>
            <a:r>
              <a:rPr lang="en-US" dirty="0"/>
              <a:t>Eliminates </a:t>
            </a:r>
            <a:r>
              <a:rPr lang="en-US" dirty="0" err="1"/>
              <a:t>Licinius</a:t>
            </a:r>
            <a:r>
              <a:rPr lang="en-US" dirty="0"/>
              <a:t> and rules as sole Emperor (324) </a:t>
            </a:r>
          </a:p>
          <a:p>
            <a:pPr lvl="1"/>
            <a:r>
              <a:rPr lang="en-US" dirty="0"/>
              <a:t>founds Constantinople as his new capital</a:t>
            </a:r>
            <a:endParaRPr lang="en-CA" sz="4000" dirty="0"/>
          </a:p>
          <a:p>
            <a:pPr lvl="0"/>
            <a:r>
              <a:rPr lang="en-US" dirty="0"/>
              <a:t>Represses Pagans and Christian ‘heretics’</a:t>
            </a:r>
            <a:endParaRPr lang="en-CA" sz="4400" dirty="0"/>
          </a:p>
          <a:p>
            <a:pPr lvl="0"/>
            <a:r>
              <a:rPr lang="en-US" dirty="0"/>
              <a:t>Baptized on his death bed (337)</a:t>
            </a:r>
            <a:endParaRPr lang="en-CA" sz="4400" dirty="0"/>
          </a:p>
        </p:txBody>
      </p:sp>
    </p:spTree>
    <p:extLst>
      <p:ext uri="{BB962C8B-B14F-4D97-AF65-F5344CB8AC3E}">
        <p14:creationId xmlns:p14="http://schemas.microsoft.com/office/powerpoint/2010/main" val="22097026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Constantine’s Kingdom</a:t>
            </a:r>
            <a:endParaRPr lang="en-CA" dirty="0"/>
          </a:p>
        </p:txBody>
      </p:sp>
      <p:sp>
        <p:nvSpPr>
          <p:cNvPr id="3" name="Content Placeholder 2"/>
          <p:cNvSpPr>
            <a:spLocks noGrp="1"/>
          </p:cNvSpPr>
          <p:nvPr>
            <p:ph idx="1"/>
          </p:nvPr>
        </p:nvSpPr>
        <p:spPr/>
        <p:txBody>
          <a:bodyPr>
            <a:normAutofit fontScale="92500"/>
          </a:bodyPr>
          <a:lstStyle/>
          <a:p>
            <a:pPr marL="0" indent="0">
              <a:buNone/>
            </a:pPr>
            <a:r>
              <a:rPr lang="en-US" dirty="0"/>
              <a:t>“When men commend my services, which owe their origin to the inspiration of Heaven, do they not clearly establish the truth that God is the cause of the exploits I have performed?  Assuredly they do, for it belongs to God to do whatever is best, and to man, to perform the commands of God”.  </a:t>
            </a:r>
            <a:endParaRPr lang="en-CA" dirty="0"/>
          </a:p>
          <a:p>
            <a:pPr marL="0" indent="0">
              <a:buNone/>
            </a:pPr>
            <a:r>
              <a:rPr lang="en-US" dirty="0"/>
              <a:t> </a:t>
            </a:r>
            <a:endParaRPr lang="en-CA" dirty="0"/>
          </a:p>
          <a:p>
            <a:pPr marL="0" indent="0">
              <a:buNone/>
            </a:pPr>
            <a:r>
              <a:rPr lang="en-US" dirty="0"/>
              <a:t>	(Constantine, To the Assembly of the Saints)</a:t>
            </a:r>
          </a:p>
          <a:p>
            <a:pPr marL="0" indent="0">
              <a:buNone/>
            </a:pPr>
            <a:r>
              <a:rPr lang="en-US" dirty="0"/>
              <a:t>				Eusebius – His biographer</a:t>
            </a:r>
            <a:endParaRPr lang="en-CA" dirty="0"/>
          </a:p>
        </p:txBody>
      </p:sp>
    </p:spTree>
    <p:extLst>
      <p:ext uri="{BB962C8B-B14F-4D97-AF65-F5344CB8AC3E}">
        <p14:creationId xmlns:p14="http://schemas.microsoft.com/office/powerpoint/2010/main" val="802930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Constantine’s Kingdom</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“Constantine’s conversion, which had prompted [the Christian revolution], was seen by Petrarch in the fourteenth century as the great dividing line between antiquity and the ages that lay ahead; and, indeed, he had brought a whole new world into being.  Constantine himself was profoundly aware of the vastness and holiness of this task:  </a:t>
            </a:r>
            <a:r>
              <a:rPr lang="en-US" u="sng" dirty="0"/>
              <a:t>he saw himself as the thirteenth apostle of Jesus and God’s Messianic regent upon earth</a:t>
            </a:r>
            <a:r>
              <a:rPr lang="en-US" dirty="0"/>
              <a:t>”. </a:t>
            </a:r>
            <a:endParaRPr lang="en-CA" dirty="0"/>
          </a:p>
          <a:p>
            <a:pPr marL="0" indent="0">
              <a:buNone/>
            </a:pPr>
            <a:r>
              <a:rPr lang="en-US" dirty="0"/>
              <a:t> </a:t>
            </a:r>
            <a:endParaRPr lang="en-CA" dirty="0"/>
          </a:p>
          <a:p>
            <a:pPr marL="0" indent="0">
              <a:buNone/>
            </a:pPr>
            <a:r>
              <a:rPr lang="en-US" dirty="0"/>
              <a:t>		(Michael Grant, History of Rome, p.412)</a:t>
            </a:r>
            <a:endParaRPr lang="en-CA" dirty="0"/>
          </a:p>
        </p:txBody>
      </p:sp>
    </p:spTree>
    <p:extLst>
      <p:ext uri="{BB962C8B-B14F-4D97-AF65-F5344CB8AC3E}">
        <p14:creationId xmlns:p14="http://schemas.microsoft.com/office/powerpoint/2010/main" val="1415299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Constantine’s Kingdom</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“These things were foretold in words long ago, and set down in sacred books; but the fulfilment has reached us no longer by hearsay but in fact.”</a:t>
            </a:r>
          </a:p>
          <a:p>
            <a:pPr marL="0" indent="0">
              <a:buNone/>
            </a:pPr>
            <a:endParaRPr lang="en-US" dirty="0"/>
          </a:p>
          <a:p>
            <a:pPr marL="0" indent="0">
              <a:buNone/>
            </a:pPr>
            <a:r>
              <a:rPr lang="en-US" dirty="0"/>
              <a:t>“It looked like the very image of the kingdom of Christ; and was altogether more like a dream than a reality.”  </a:t>
            </a:r>
            <a:endParaRPr lang="en-CA" dirty="0"/>
          </a:p>
          <a:p>
            <a:pPr marL="0" indent="0">
              <a:buNone/>
            </a:pPr>
            <a:r>
              <a:rPr lang="en-US" dirty="0"/>
              <a:t> </a:t>
            </a:r>
            <a:endParaRPr lang="en-CA" dirty="0"/>
          </a:p>
          <a:p>
            <a:pPr marL="0" indent="0">
              <a:buNone/>
            </a:pPr>
            <a:r>
              <a:rPr lang="en-US" dirty="0"/>
              <a:t>			(Eusebius, History of the Church)</a:t>
            </a:r>
            <a:endParaRPr lang="en-CA" dirty="0"/>
          </a:p>
        </p:txBody>
      </p:sp>
    </p:spTree>
    <p:extLst>
      <p:ext uri="{BB962C8B-B14F-4D97-AF65-F5344CB8AC3E}">
        <p14:creationId xmlns:p14="http://schemas.microsoft.com/office/powerpoint/2010/main" val="2237013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Constantine’s Kingdom</a:t>
            </a:r>
            <a:endParaRPr lang="en-CA" dirty="0"/>
          </a:p>
        </p:txBody>
      </p:sp>
      <p:sp>
        <p:nvSpPr>
          <p:cNvPr id="3" name="Content Placeholder 2"/>
          <p:cNvSpPr>
            <a:spLocks noGrp="1"/>
          </p:cNvSpPr>
          <p:nvPr>
            <p:ph idx="1"/>
          </p:nvPr>
        </p:nvSpPr>
        <p:spPr/>
        <p:txBody>
          <a:bodyPr>
            <a:normAutofit/>
          </a:bodyPr>
          <a:lstStyle/>
          <a:p>
            <a:pPr marL="0" indent="0">
              <a:buNone/>
            </a:pPr>
            <a:r>
              <a:rPr lang="en-US" dirty="0"/>
              <a:t>“</a:t>
            </a:r>
            <a:r>
              <a:rPr lang="en-CA" dirty="0"/>
              <a:t>The doctrine of Christ’s reign upon earth was at first treated as a profound allegory, was considered by degrees as a doubtful and useless opinion, and was at length rejected as the absurd invention of heresy and fanaticism”</a:t>
            </a:r>
          </a:p>
          <a:p>
            <a:pPr marL="0" indent="0">
              <a:buNone/>
            </a:pPr>
            <a:r>
              <a:rPr lang="en-US" dirty="0"/>
              <a:t> </a:t>
            </a:r>
            <a:endParaRPr lang="en-CA" dirty="0"/>
          </a:p>
          <a:p>
            <a:pPr marL="0" indent="0">
              <a:buNone/>
            </a:pPr>
            <a:r>
              <a:rPr lang="en-US" sz="2800" dirty="0"/>
              <a:t>	(Gibbon, Decline &amp; Fall of the Roman Empire)</a:t>
            </a:r>
            <a:endParaRPr lang="en-CA" sz="2800" dirty="0"/>
          </a:p>
        </p:txBody>
      </p:sp>
    </p:spTree>
    <p:extLst>
      <p:ext uri="{BB962C8B-B14F-4D97-AF65-F5344CB8AC3E}">
        <p14:creationId xmlns:p14="http://schemas.microsoft.com/office/powerpoint/2010/main" val="3290943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 the Persecutor</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new position which Christianity had acquired in the world made a greater difference to the character of Christianity than it did to the character of the world. </a:t>
            </a:r>
            <a:endParaRPr lang="en-CA" dirty="0"/>
          </a:p>
          <a:p>
            <a:pPr marL="0" indent="0">
              <a:buNone/>
            </a:pPr>
            <a:r>
              <a:rPr lang="en-US" dirty="0"/>
              <a:t> </a:t>
            </a:r>
            <a:endParaRPr lang="en-CA" dirty="0"/>
          </a:p>
          <a:p>
            <a:pPr marL="0" indent="0">
              <a:buNone/>
            </a:pPr>
            <a:r>
              <a:rPr lang="en-US" dirty="0"/>
              <a:t>Almost immediately after having undergone persecution itself, the Church began to instigate the rulers of the world to persecute on its behalf.”</a:t>
            </a:r>
            <a:endParaRPr lang="en-CA" dirty="0"/>
          </a:p>
          <a:p>
            <a:pPr marL="0" indent="0">
              <a:buNone/>
            </a:pPr>
            <a:r>
              <a:rPr lang="en-US" dirty="0"/>
              <a:t> </a:t>
            </a:r>
            <a:endParaRPr lang="en-CA" dirty="0"/>
          </a:p>
          <a:p>
            <a:pPr marL="0" indent="0">
              <a:buNone/>
            </a:pPr>
            <a:r>
              <a:rPr lang="en-US" dirty="0"/>
              <a:t>		(Bevan, History of Christianity, p.107)</a:t>
            </a:r>
            <a:endParaRPr lang="en-CA" dirty="0"/>
          </a:p>
          <a:p>
            <a:pPr marL="0" indent="0">
              <a:buNone/>
            </a:pPr>
            <a:endParaRPr lang="en-CA" dirty="0"/>
          </a:p>
        </p:txBody>
      </p:sp>
    </p:spTree>
    <p:extLst>
      <p:ext uri="{BB962C8B-B14F-4D97-AF65-F5344CB8AC3E}">
        <p14:creationId xmlns:p14="http://schemas.microsoft.com/office/powerpoint/2010/main" val="93368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4314</TotalTime>
  <Words>2633</Words>
  <Application>Microsoft Office PowerPoint</Application>
  <PresentationFormat>On-screen Show (4:3)</PresentationFormat>
  <Paragraphs>200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HISTORY OF CHRISTIANITY</vt:lpstr>
      <vt:lpstr> HISTORY OF CHRISTIANITY - Part I </vt:lpstr>
      <vt:lpstr>1st Century Warning about  the Apostasy</vt:lpstr>
      <vt:lpstr> 1st Century Warning about the Apostasy </vt:lpstr>
      <vt:lpstr>The Son of Perdition</vt:lpstr>
      <vt:lpstr>The Restraining Power</vt:lpstr>
      <vt:lpstr> Persecution under Nero (54-68)</vt:lpstr>
      <vt:lpstr>Persecution under Trajan (98-117)</vt:lpstr>
      <vt:lpstr>Persecution under Decius (249-51)</vt:lpstr>
      <vt:lpstr> Persecution under Diocletian (303-12)</vt:lpstr>
      <vt:lpstr>False Teaching in the 2nd Century</vt:lpstr>
      <vt:lpstr>False Teaching in the 3rd Century</vt:lpstr>
      <vt:lpstr>False Christianity is Enthroned Constantine - The First “Christian” Emperor</vt:lpstr>
      <vt:lpstr>A Great Earthquake</vt:lpstr>
      <vt:lpstr>Sun, Moon, and Stars in Heaven</vt:lpstr>
      <vt:lpstr>Constantine’s Revolution</vt:lpstr>
      <vt:lpstr>The Vision of the Woman &amp; the Dragon</vt:lpstr>
      <vt:lpstr>The Vision of the Woman &amp; the Dragon</vt:lpstr>
      <vt:lpstr>The Vision of the Woman &amp; the Dragon</vt:lpstr>
      <vt:lpstr>The Vision of the Woman &amp; the Dragon</vt:lpstr>
      <vt:lpstr>The Vision of the Woman &amp; the Dragon</vt:lpstr>
      <vt:lpstr>The Vision of the Woman &amp; the Dragon</vt:lpstr>
      <vt:lpstr>Interpretation of the Vision</vt:lpstr>
      <vt:lpstr> Battle of Milvian Bridge (AD 312)</vt:lpstr>
      <vt:lpstr>Constantine’s Kingdom</vt:lpstr>
      <vt:lpstr>The First “Christian” Emperor</vt:lpstr>
      <vt:lpstr>The First “Christian”Emperor</vt:lpstr>
      <vt:lpstr>Constantine’s Kingdom</vt:lpstr>
      <vt:lpstr>Constantine’s Kingdom</vt:lpstr>
      <vt:lpstr>Constantine’s Kingdom</vt:lpstr>
      <vt:lpstr>Constantine’s Kingdom</vt:lpstr>
      <vt:lpstr>Constantine the Persecutor</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Constantine in God’s Plan &amp; Purpose</dc:title>
  <dc:creator>Joel</dc:creator>
  <cp:lastModifiedBy>Joel Thorp</cp:lastModifiedBy>
  <cp:revision>130</cp:revision>
  <cp:lastPrinted>2014-07-18T10:59:23Z</cp:lastPrinted>
  <dcterms:created xsi:type="dcterms:W3CDTF">2013-11-30T19:56:38Z</dcterms:created>
  <dcterms:modified xsi:type="dcterms:W3CDTF">2021-02-28T21:22:29Z</dcterms:modified>
</cp:coreProperties>
</file>