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12" r:id="rId2"/>
    <p:sldId id="322" r:id="rId3"/>
    <p:sldId id="323" r:id="rId4"/>
    <p:sldId id="324" r:id="rId5"/>
    <p:sldId id="325" r:id="rId6"/>
    <p:sldId id="311" r:id="rId7"/>
    <p:sldId id="289" r:id="rId8"/>
    <p:sldId id="259" r:id="rId9"/>
    <p:sldId id="258" r:id="rId10"/>
    <p:sldId id="313" r:id="rId11"/>
    <p:sldId id="314" r:id="rId12"/>
    <p:sldId id="315" r:id="rId13"/>
    <p:sldId id="275" r:id="rId14"/>
    <p:sldId id="293" r:id="rId15"/>
    <p:sldId id="316" r:id="rId16"/>
    <p:sldId id="296" r:id="rId17"/>
    <p:sldId id="263" r:id="rId18"/>
    <p:sldId id="301" r:id="rId19"/>
    <p:sldId id="302" r:id="rId20"/>
    <p:sldId id="304" r:id="rId21"/>
    <p:sldId id="326" r:id="rId22"/>
    <p:sldId id="317" r:id="rId23"/>
    <p:sldId id="320" r:id="rId24"/>
    <p:sldId id="319" r:id="rId25"/>
    <p:sldId id="327" r:id="rId26"/>
    <p:sldId id="328" r:id="rId27"/>
    <p:sldId id="330" r:id="rId28"/>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842" autoAdjust="0"/>
  </p:normalViewPr>
  <p:slideViewPr>
    <p:cSldViewPr>
      <p:cViewPr varScale="1">
        <p:scale>
          <a:sx n="67" d="100"/>
          <a:sy n="67" d="100"/>
        </p:scale>
        <p:origin x="1260" y="56"/>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3768" y="-84"/>
      </p:cViewPr>
      <p:guideLst>
        <p:guide orient="horz" pos="2957"/>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CA"/>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666EAA3B-C80F-4773-8F16-1BA04046814B}" type="datetimeFigureOut">
              <a:rPr lang="en-CA" smtClean="0"/>
              <a:t>2021-02-28</a:t>
            </a:fld>
            <a:endParaRPr lang="en-CA"/>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CA"/>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CA"/>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76631F38-6F62-43F4-9296-E3E3FD07A902}" type="slidenum">
              <a:rPr lang="en-CA" smtClean="0"/>
              <a:t>‹#›</a:t>
            </a:fld>
            <a:endParaRPr lang="en-CA"/>
          </a:p>
        </p:txBody>
      </p:sp>
    </p:spTree>
    <p:extLst>
      <p:ext uri="{BB962C8B-B14F-4D97-AF65-F5344CB8AC3E}">
        <p14:creationId xmlns:p14="http://schemas.microsoft.com/office/powerpoint/2010/main" val="1517051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a:t>
            </a:fld>
            <a:endParaRPr lang="en-CA"/>
          </a:p>
        </p:txBody>
      </p:sp>
    </p:spTree>
    <p:extLst>
      <p:ext uri="{BB962C8B-B14F-4D97-AF65-F5344CB8AC3E}">
        <p14:creationId xmlns:p14="http://schemas.microsoft.com/office/powerpoint/2010/main" val="1672112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a:t>
            </a:fld>
            <a:endParaRPr lang="en-CA"/>
          </a:p>
        </p:txBody>
      </p:sp>
    </p:spTree>
    <p:extLst>
      <p:ext uri="{BB962C8B-B14F-4D97-AF65-F5344CB8AC3E}">
        <p14:creationId xmlns:p14="http://schemas.microsoft.com/office/powerpoint/2010/main" val="503871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3</a:t>
            </a:fld>
            <a:endParaRPr lang="en-CA"/>
          </a:p>
        </p:txBody>
      </p:sp>
    </p:spTree>
    <p:extLst>
      <p:ext uri="{BB962C8B-B14F-4D97-AF65-F5344CB8AC3E}">
        <p14:creationId xmlns:p14="http://schemas.microsoft.com/office/powerpoint/2010/main" val="3225772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4</a:t>
            </a:fld>
            <a:endParaRPr lang="en-CA"/>
          </a:p>
        </p:txBody>
      </p:sp>
    </p:spTree>
    <p:extLst>
      <p:ext uri="{BB962C8B-B14F-4D97-AF65-F5344CB8AC3E}">
        <p14:creationId xmlns:p14="http://schemas.microsoft.com/office/powerpoint/2010/main" val="3276382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5</a:t>
            </a:fld>
            <a:endParaRPr lang="en-CA"/>
          </a:p>
        </p:txBody>
      </p:sp>
    </p:spTree>
    <p:extLst>
      <p:ext uri="{BB962C8B-B14F-4D97-AF65-F5344CB8AC3E}">
        <p14:creationId xmlns:p14="http://schemas.microsoft.com/office/powerpoint/2010/main" val="3934758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6</a:t>
            </a:fld>
            <a:endParaRPr lang="en-CA"/>
          </a:p>
        </p:txBody>
      </p:sp>
    </p:spTree>
    <p:extLst>
      <p:ext uri="{BB962C8B-B14F-4D97-AF65-F5344CB8AC3E}">
        <p14:creationId xmlns:p14="http://schemas.microsoft.com/office/powerpoint/2010/main" val="3896552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7</a:t>
            </a:fld>
            <a:endParaRPr lang="en-CA"/>
          </a:p>
        </p:txBody>
      </p:sp>
    </p:spTree>
    <p:extLst>
      <p:ext uri="{BB962C8B-B14F-4D97-AF65-F5344CB8AC3E}">
        <p14:creationId xmlns:p14="http://schemas.microsoft.com/office/powerpoint/2010/main" val="1243921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8</a:t>
            </a:fld>
            <a:endParaRPr lang="en-CA"/>
          </a:p>
        </p:txBody>
      </p:sp>
    </p:spTree>
    <p:extLst>
      <p:ext uri="{BB962C8B-B14F-4D97-AF65-F5344CB8AC3E}">
        <p14:creationId xmlns:p14="http://schemas.microsoft.com/office/powerpoint/2010/main" val="3354027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9</a:t>
            </a:fld>
            <a:endParaRPr lang="en-CA"/>
          </a:p>
        </p:txBody>
      </p:sp>
    </p:spTree>
    <p:extLst>
      <p:ext uri="{BB962C8B-B14F-4D97-AF65-F5344CB8AC3E}">
        <p14:creationId xmlns:p14="http://schemas.microsoft.com/office/powerpoint/2010/main" val="610509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10</a:t>
            </a:fld>
            <a:endParaRPr lang="en-CA"/>
          </a:p>
        </p:txBody>
      </p:sp>
    </p:spTree>
    <p:extLst>
      <p:ext uri="{BB962C8B-B14F-4D97-AF65-F5344CB8AC3E}">
        <p14:creationId xmlns:p14="http://schemas.microsoft.com/office/powerpoint/2010/main" val="797424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11</a:t>
            </a:fld>
            <a:endParaRPr lang="en-CA"/>
          </a:p>
        </p:txBody>
      </p:sp>
    </p:spTree>
    <p:extLst>
      <p:ext uri="{BB962C8B-B14F-4D97-AF65-F5344CB8AC3E}">
        <p14:creationId xmlns:p14="http://schemas.microsoft.com/office/powerpoint/2010/main" val="346438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12</a:t>
            </a:fld>
            <a:endParaRPr lang="en-CA"/>
          </a:p>
        </p:txBody>
      </p:sp>
    </p:spTree>
    <p:extLst>
      <p:ext uri="{BB962C8B-B14F-4D97-AF65-F5344CB8AC3E}">
        <p14:creationId xmlns:p14="http://schemas.microsoft.com/office/powerpoint/2010/main" val="1659665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13</a:t>
            </a:fld>
            <a:endParaRPr lang="en-CA"/>
          </a:p>
        </p:txBody>
      </p:sp>
    </p:spTree>
    <p:extLst>
      <p:ext uri="{BB962C8B-B14F-4D97-AF65-F5344CB8AC3E}">
        <p14:creationId xmlns:p14="http://schemas.microsoft.com/office/powerpoint/2010/main" val="1983317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14</a:t>
            </a:fld>
            <a:endParaRPr lang="en-CA"/>
          </a:p>
        </p:txBody>
      </p:sp>
    </p:spTree>
    <p:extLst>
      <p:ext uri="{BB962C8B-B14F-4D97-AF65-F5344CB8AC3E}">
        <p14:creationId xmlns:p14="http://schemas.microsoft.com/office/powerpoint/2010/main" val="45313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15</a:t>
            </a:fld>
            <a:endParaRPr lang="en-CA"/>
          </a:p>
        </p:txBody>
      </p:sp>
    </p:spTree>
    <p:extLst>
      <p:ext uri="{BB962C8B-B14F-4D97-AF65-F5344CB8AC3E}">
        <p14:creationId xmlns:p14="http://schemas.microsoft.com/office/powerpoint/2010/main" val="1680419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16</a:t>
            </a:fld>
            <a:endParaRPr lang="en-CA"/>
          </a:p>
        </p:txBody>
      </p:sp>
    </p:spTree>
    <p:extLst>
      <p:ext uri="{BB962C8B-B14F-4D97-AF65-F5344CB8AC3E}">
        <p14:creationId xmlns:p14="http://schemas.microsoft.com/office/powerpoint/2010/main" val="45313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17</a:t>
            </a:fld>
            <a:endParaRPr lang="en-CA"/>
          </a:p>
        </p:txBody>
      </p:sp>
    </p:spTree>
    <p:extLst>
      <p:ext uri="{BB962C8B-B14F-4D97-AF65-F5344CB8AC3E}">
        <p14:creationId xmlns:p14="http://schemas.microsoft.com/office/powerpoint/2010/main" val="11457118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18</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19</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20</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21</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22</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23</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631F38-6F62-43F4-9296-E3E3FD07A902}" type="slidenum">
              <a:rPr lang="en-CA" smtClean="0"/>
              <a:t>24</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631F38-6F62-43F4-9296-E3E3FD07A902}" type="slidenum">
              <a:rPr lang="en-CA" smtClean="0"/>
              <a:t>25</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631F38-6F62-43F4-9296-E3E3FD07A902}" type="slidenum">
              <a:rPr lang="en-CA" smtClean="0"/>
              <a:t>26</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631F38-6F62-43F4-9296-E3E3FD07A902}" type="slidenum">
              <a:rPr lang="en-CA" smtClean="0"/>
              <a:t>27</a:t>
            </a:fld>
            <a:endParaRPr lang="en-CA"/>
          </a:p>
        </p:txBody>
      </p:sp>
    </p:spTree>
    <p:extLst>
      <p:ext uri="{BB962C8B-B14F-4D97-AF65-F5344CB8AC3E}">
        <p14:creationId xmlns:p14="http://schemas.microsoft.com/office/powerpoint/2010/main" val="2781448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852288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423168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1503210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849730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A7D58B9A-3CFD-4E5E-9D69-234141FA7354}" type="datetimeFigureOut">
              <a:rPr lang="en-CA" smtClean="0"/>
              <a:t>2021-02-28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58364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A7D58B9A-3CFD-4E5E-9D69-234141FA7354}" type="datetimeFigureOut">
              <a:rPr lang="en-CA" smtClean="0"/>
              <a:t>2021-02-28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32182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D58B9A-3CFD-4E5E-9D69-234141FA7354}" type="datetimeFigureOut">
              <a:rPr lang="en-CA" smtClean="0"/>
              <a:t>2021-02-28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031814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5705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756865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1257622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047067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58B9A-3CFD-4E5E-9D69-234141FA7354}" type="datetimeFigureOut">
              <a:rPr lang="en-CA" smtClean="0"/>
              <a:t>2021-02-28</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1C4587-11D2-4B0E-A6AD-67D962189FE1}" type="slidenum">
              <a:rPr lang="en-CA" smtClean="0"/>
              <a:t>‹#›</a:t>
            </a:fld>
            <a:endParaRPr lang="en-CA"/>
          </a:p>
        </p:txBody>
      </p:sp>
    </p:spTree>
    <p:extLst>
      <p:ext uri="{BB962C8B-B14F-4D97-AF65-F5344CB8AC3E}">
        <p14:creationId xmlns:p14="http://schemas.microsoft.com/office/powerpoint/2010/main" val="3685751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ngcoins.com/coin.asp?ITEM_ID=55367"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hyperlink" Target="http://www.cngcoins.com/coin.asp?ITEM_ID=50112"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cngcoins.com/coin.asp?ITEM_ID=5531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The Great Earthquake</a:t>
            </a:r>
            <a:br>
              <a:rPr lang="en-CA" dirty="0"/>
            </a:br>
            <a:endParaRPr lang="en-CA" dirty="0"/>
          </a:p>
        </p:txBody>
      </p:sp>
      <p:sp>
        <p:nvSpPr>
          <p:cNvPr id="3" name="Content Placeholder 2"/>
          <p:cNvSpPr>
            <a:spLocks noGrp="1"/>
          </p:cNvSpPr>
          <p:nvPr>
            <p:ph idx="1"/>
          </p:nvPr>
        </p:nvSpPr>
        <p:spPr/>
        <p:txBody>
          <a:bodyPr>
            <a:normAutofit lnSpcReduction="10000"/>
          </a:bodyPr>
          <a:lstStyle/>
          <a:p>
            <a:pPr marL="0" indent="0">
              <a:buNone/>
            </a:pPr>
            <a:r>
              <a:rPr lang="en-CA" dirty="0"/>
              <a:t>“And I beheld when he had opened the sixth seal, and, lo, there was a great earthquake”   						(Rev 6:12)</a:t>
            </a:r>
          </a:p>
          <a:p>
            <a:pPr marL="0" indent="0">
              <a:buNone/>
            </a:pPr>
            <a:endParaRPr lang="en-CA" dirty="0"/>
          </a:p>
          <a:p>
            <a:pPr marL="0" indent="0">
              <a:buNone/>
            </a:pPr>
            <a:r>
              <a:rPr lang="en-CA" dirty="0"/>
              <a:t>“And there was war in heaven: Michael and his angels fought against the dragon; and the dragon fought and his angels  and prevailed not; neither was their place found any more in heaven”  					(Rev 12:7)</a:t>
            </a:r>
          </a:p>
          <a:p>
            <a:pPr marL="0" indent="0">
              <a:buNone/>
            </a:pPr>
            <a:endParaRPr lang="en-CA" dirty="0"/>
          </a:p>
        </p:txBody>
      </p:sp>
    </p:spTree>
    <p:extLst>
      <p:ext uri="{BB962C8B-B14F-4D97-AF65-F5344CB8AC3E}">
        <p14:creationId xmlns:p14="http://schemas.microsoft.com/office/powerpoint/2010/main" val="1401923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Constantine the Persecutor</a:t>
            </a:r>
            <a:endParaRPr lang="en-CA"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“Tougher against Christian splinter-groups than against pagans, [Constantine] confiscated their churches and banished their bishops.  The </a:t>
            </a:r>
            <a:r>
              <a:rPr lang="en-US" dirty="0" err="1"/>
              <a:t>Donatists</a:t>
            </a:r>
            <a:r>
              <a:rPr lang="en-US" dirty="0"/>
              <a:t> began to form a calendar of martyrs of their own…Christianity, as soon as it became official, had begun to persecute Christians. In the east too, Constantine confiscated the churches of the various sects, and forbade them to hold services.”</a:t>
            </a:r>
            <a:endParaRPr lang="en-CA" dirty="0"/>
          </a:p>
          <a:p>
            <a:pPr marL="0" indent="0">
              <a:buNone/>
            </a:pPr>
            <a:r>
              <a:rPr lang="en-US" dirty="0"/>
              <a:t> </a:t>
            </a:r>
            <a:endParaRPr lang="en-CA" dirty="0"/>
          </a:p>
          <a:p>
            <a:pPr marL="0" indent="0">
              <a:buNone/>
            </a:pPr>
            <a:r>
              <a:rPr lang="en-US" dirty="0"/>
              <a:t>	(Michael Grant, The Climax of Rome, p.241)</a:t>
            </a:r>
            <a:endParaRPr lang="en-CA" dirty="0"/>
          </a:p>
        </p:txBody>
      </p:sp>
    </p:spTree>
    <p:extLst>
      <p:ext uri="{BB962C8B-B14F-4D97-AF65-F5344CB8AC3E}">
        <p14:creationId xmlns:p14="http://schemas.microsoft.com/office/powerpoint/2010/main" val="3811817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Constantine and Church Doctrine</a:t>
            </a:r>
            <a:endParaRPr lang="en-CA" dirty="0"/>
          </a:p>
        </p:txBody>
      </p:sp>
      <p:sp>
        <p:nvSpPr>
          <p:cNvPr id="3" name="Content Placeholder 2"/>
          <p:cNvSpPr>
            <a:spLocks noGrp="1"/>
          </p:cNvSpPr>
          <p:nvPr>
            <p:ph idx="1"/>
          </p:nvPr>
        </p:nvSpPr>
        <p:spPr/>
        <p:txBody>
          <a:bodyPr>
            <a:normAutofit/>
          </a:bodyPr>
          <a:lstStyle/>
          <a:p>
            <a:r>
              <a:rPr lang="en-US" dirty="0"/>
              <a:t>The Arian Controversy</a:t>
            </a:r>
            <a:endParaRPr lang="en-CA" sz="4400" dirty="0"/>
          </a:p>
          <a:p>
            <a:pPr lvl="1"/>
            <a:r>
              <a:rPr lang="en-US" dirty="0"/>
              <a:t>Arius: Jesus is not God but was His firstborn</a:t>
            </a:r>
            <a:endParaRPr lang="en-CA" sz="3600" dirty="0"/>
          </a:p>
          <a:p>
            <a:pPr lvl="1"/>
            <a:r>
              <a:rPr lang="en-US" dirty="0"/>
              <a:t>Athanasius: Jesus was begotten, not created</a:t>
            </a:r>
            <a:endParaRPr lang="en-CA" sz="3600" dirty="0"/>
          </a:p>
          <a:p>
            <a:pPr lvl="2"/>
            <a:r>
              <a:rPr lang="en-US" dirty="0"/>
              <a:t>‘</a:t>
            </a:r>
            <a:r>
              <a:rPr lang="en-US" dirty="0" err="1"/>
              <a:t>homousios</a:t>
            </a:r>
            <a:r>
              <a:rPr lang="en-US" dirty="0"/>
              <a:t>’: consubstantial; of the same substance</a:t>
            </a:r>
          </a:p>
          <a:p>
            <a:pPr lvl="2"/>
            <a:r>
              <a:rPr lang="en-US" dirty="0"/>
              <a:t>a debate over the nature of Christ</a:t>
            </a:r>
            <a:endParaRPr lang="en-CA" dirty="0"/>
          </a:p>
          <a:p>
            <a:pPr marL="0" indent="0">
              <a:buNone/>
            </a:pPr>
            <a:r>
              <a:rPr lang="en-US" sz="2000" dirty="0"/>
              <a:t> </a:t>
            </a:r>
            <a:endParaRPr lang="en-CA" dirty="0"/>
          </a:p>
          <a:p>
            <a:r>
              <a:rPr lang="en-US" dirty="0"/>
              <a:t>The Council of </a:t>
            </a:r>
            <a:r>
              <a:rPr lang="en-US" dirty="0" err="1"/>
              <a:t>Nicea</a:t>
            </a:r>
            <a:r>
              <a:rPr lang="en-US" dirty="0"/>
              <a:t> (325)</a:t>
            </a:r>
            <a:endParaRPr lang="en-CA" sz="4400" dirty="0"/>
          </a:p>
          <a:p>
            <a:pPr lvl="1"/>
            <a:r>
              <a:rPr lang="en-US" dirty="0"/>
              <a:t>the first of 7 ‘Ecumenical’ councils (‘infallible’)</a:t>
            </a:r>
            <a:endParaRPr lang="en-CA" sz="4000" dirty="0"/>
          </a:p>
          <a:p>
            <a:pPr lvl="1"/>
            <a:r>
              <a:rPr lang="en-US" dirty="0"/>
              <a:t>Constantine forces the Trinitarian result</a:t>
            </a:r>
            <a:endParaRPr lang="en-CA" sz="4000" dirty="0"/>
          </a:p>
        </p:txBody>
      </p:sp>
    </p:spTree>
    <p:extLst>
      <p:ext uri="{BB962C8B-B14F-4D97-AF65-F5344CB8AC3E}">
        <p14:creationId xmlns:p14="http://schemas.microsoft.com/office/powerpoint/2010/main" val="105988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The Nicene Creed</a:t>
            </a:r>
          </a:p>
        </p:txBody>
      </p:sp>
      <p:sp>
        <p:nvSpPr>
          <p:cNvPr id="3" name="Content Placeholder 2"/>
          <p:cNvSpPr>
            <a:spLocks noGrp="1"/>
          </p:cNvSpPr>
          <p:nvPr>
            <p:ph idx="1"/>
          </p:nvPr>
        </p:nvSpPr>
        <p:spPr/>
        <p:txBody>
          <a:bodyPr>
            <a:normAutofit fontScale="85000" lnSpcReduction="20000"/>
          </a:bodyPr>
          <a:lstStyle/>
          <a:p>
            <a:pPr marL="0" indent="0">
              <a:buNone/>
            </a:pPr>
            <a:r>
              <a:rPr lang="en-US" b="1" dirty="0"/>
              <a:t>The Apostle’s Creed re: Christ</a:t>
            </a:r>
            <a:endParaRPr lang="en-CA" dirty="0"/>
          </a:p>
          <a:p>
            <a:pPr marL="0" indent="0">
              <a:buNone/>
            </a:pPr>
            <a:r>
              <a:rPr lang="en-US" dirty="0"/>
              <a:t>“And in Jesus Christ, his only Son, our Lord”</a:t>
            </a:r>
            <a:endParaRPr lang="en-CA" dirty="0"/>
          </a:p>
          <a:p>
            <a:pPr marL="0" indent="0">
              <a:buNone/>
            </a:pPr>
            <a:r>
              <a:rPr lang="en-US" dirty="0"/>
              <a:t> </a:t>
            </a:r>
            <a:endParaRPr lang="en-CA" dirty="0"/>
          </a:p>
          <a:p>
            <a:pPr marL="0" indent="0">
              <a:buNone/>
            </a:pPr>
            <a:r>
              <a:rPr lang="en-US" b="1" dirty="0"/>
              <a:t>The Nicene Creed re: Christ</a:t>
            </a:r>
            <a:endParaRPr lang="en-CA" dirty="0"/>
          </a:p>
          <a:p>
            <a:pPr marL="0" indent="0">
              <a:buNone/>
            </a:pPr>
            <a:r>
              <a:rPr lang="en-US" dirty="0"/>
              <a:t>“And in one Lord Jesus Christ, the only-begotten Son of God, begotten of the Father; that is, of the essence of the Father, God of God, Light of Light, very God of very God, begotten, not made, being of one substance with the Father; by whom all things were made”</a:t>
            </a:r>
            <a:endParaRPr lang="en-CA" dirty="0"/>
          </a:p>
          <a:p>
            <a:pPr marL="0" indent="0">
              <a:buNone/>
            </a:pPr>
            <a:r>
              <a:rPr lang="en-US" dirty="0"/>
              <a:t> </a:t>
            </a:r>
            <a:endParaRPr lang="en-CA" dirty="0"/>
          </a:p>
          <a:p>
            <a:pPr marL="0" indent="0">
              <a:buNone/>
            </a:pPr>
            <a:r>
              <a:rPr lang="en-US" dirty="0"/>
              <a:t>	(P. </a:t>
            </a:r>
            <a:r>
              <a:rPr lang="en-US" dirty="0" err="1"/>
              <a:t>Schaff</a:t>
            </a:r>
            <a:r>
              <a:rPr lang="en-US" dirty="0"/>
              <a:t>, The Creeds of Christendom, v. I, p.27-9)</a:t>
            </a:r>
            <a:endParaRPr lang="en-CA" dirty="0"/>
          </a:p>
          <a:p>
            <a:pPr marL="0" indent="0">
              <a:buNone/>
            </a:pPr>
            <a:endParaRPr lang="en-CA" dirty="0"/>
          </a:p>
        </p:txBody>
      </p:sp>
    </p:spTree>
    <p:extLst>
      <p:ext uri="{BB962C8B-B14F-4D97-AF65-F5344CB8AC3E}">
        <p14:creationId xmlns:p14="http://schemas.microsoft.com/office/powerpoint/2010/main" val="259661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Nominal Christianity </a:t>
            </a:r>
            <a:endParaRPr lang="en-CA" dirty="0"/>
          </a:p>
        </p:txBody>
      </p:sp>
      <p:sp>
        <p:nvSpPr>
          <p:cNvPr id="3" name="Content Placeholder 2"/>
          <p:cNvSpPr>
            <a:spLocks noGrp="1"/>
          </p:cNvSpPr>
          <p:nvPr>
            <p:ph idx="1"/>
          </p:nvPr>
        </p:nvSpPr>
        <p:spPr/>
        <p:txBody>
          <a:bodyPr>
            <a:normAutofit fontScale="92500"/>
          </a:bodyPr>
          <a:lstStyle/>
          <a:p>
            <a:pPr marL="0" indent="0">
              <a:buNone/>
            </a:pPr>
            <a:r>
              <a:rPr lang="en-US" dirty="0"/>
              <a:t>“Vast masses of people everywhere now called themselves Christians and were formally incorporated in the Christian Church, who were as pagan as ever in heart.  This made a great difference to Christianity.  It has not yet, in the sixteen centuries since, recovered from the influx of worldly elements which began under Constantine.”</a:t>
            </a:r>
            <a:endParaRPr lang="en-CA" dirty="0"/>
          </a:p>
          <a:p>
            <a:pPr marL="0" indent="0">
              <a:buNone/>
            </a:pPr>
            <a:endParaRPr lang="en-US" dirty="0"/>
          </a:p>
          <a:p>
            <a:pPr marL="0" indent="0">
              <a:buNone/>
            </a:pPr>
            <a:r>
              <a:rPr lang="en-US" dirty="0"/>
              <a:t>			(Bevan, Christianity, p.116)</a:t>
            </a:r>
            <a:endParaRPr lang="en-CA" dirty="0"/>
          </a:p>
        </p:txBody>
      </p:sp>
    </p:spTree>
    <p:extLst>
      <p:ext uri="{BB962C8B-B14F-4D97-AF65-F5344CB8AC3E}">
        <p14:creationId xmlns:p14="http://schemas.microsoft.com/office/powerpoint/2010/main" val="1106667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“Christian” Empire</a:t>
            </a:r>
            <a:endParaRPr lang="en-CA" dirty="0"/>
          </a:p>
        </p:txBody>
      </p:sp>
      <p:sp>
        <p:nvSpPr>
          <p:cNvPr id="3" name="Content Placeholder 2"/>
          <p:cNvSpPr>
            <a:spLocks noGrp="1"/>
          </p:cNvSpPr>
          <p:nvPr>
            <p:ph idx="1"/>
          </p:nvPr>
        </p:nvSpPr>
        <p:spPr/>
        <p:txBody>
          <a:bodyPr>
            <a:normAutofit lnSpcReduction="10000"/>
          </a:bodyPr>
          <a:lstStyle/>
          <a:p>
            <a:pPr lvl="0"/>
            <a:r>
              <a:rPr lang="en-US" dirty="0"/>
              <a:t>Constantine supported and manipulated the Church for political reasons</a:t>
            </a:r>
            <a:endParaRPr lang="en-CA" dirty="0"/>
          </a:p>
          <a:p>
            <a:pPr lvl="0"/>
            <a:r>
              <a:rPr lang="en-US" dirty="0"/>
              <a:t>State funds provided, massive churches built</a:t>
            </a:r>
            <a:endParaRPr lang="en-CA" dirty="0"/>
          </a:p>
          <a:p>
            <a:pPr lvl="0"/>
            <a:r>
              <a:rPr lang="en-US" dirty="0"/>
              <a:t>Ecumenical Council was convened to decide on and define doctrines to be accepted as “orthodox”</a:t>
            </a:r>
            <a:endParaRPr lang="en-CA" dirty="0"/>
          </a:p>
          <a:p>
            <a:pPr lvl="0"/>
            <a:r>
              <a:rPr lang="en-US" dirty="0"/>
              <a:t>“Heretics” were persecuted</a:t>
            </a:r>
            <a:endParaRPr lang="en-CA" dirty="0"/>
          </a:p>
          <a:p>
            <a:pPr lvl="0"/>
            <a:r>
              <a:rPr lang="en-US" dirty="0"/>
              <a:t>People became “Christians” out of convenience</a:t>
            </a:r>
            <a:endParaRPr lang="en-CA" dirty="0"/>
          </a:p>
          <a:p>
            <a:pPr marL="0" indent="0">
              <a:buNone/>
            </a:pPr>
            <a:endParaRPr lang="en-CA" dirty="0"/>
          </a:p>
        </p:txBody>
      </p:sp>
    </p:spTree>
    <p:extLst>
      <p:ext uri="{BB962C8B-B14F-4D97-AF65-F5344CB8AC3E}">
        <p14:creationId xmlns:p14="http://schemas.microsoft.com/office/powerpoint/2010/main" val="3337461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Part II</a:t>
            </a:r>
            <a:br>
              <a:rPr lang="en-CA" dirty="0"/>
            </a:br>
            <a:endParaRPr lang="en-CA" dirty="0"/>
          </a:p>
        </p:txBody>
      </p:sp>
      <p:sp>
        <p:nvSpPr>
          <p:cNvPr id="3" name="Content Placeholder 2"/>
          <p:cNvSpPr>
            <a:spLocks noGrp="1"/>
          </p:cNvSpPr>
          <p:nvPr>
            <p:ph idx="1"/>
          </p:nvPr>
        </p:nvSpPr>
        <p:spPr/>
        <p:txBody>
          <a:bodyPr>
            <a:normAutofit fontScale="92500" lnSpcReduction="20000"/>
          </a:bodyPr>
          <a:lstStyle/>
          <a:p>
            <a:pPr marL="0" indent="0">
              <a:buNone/>
            </a:pPr>
            <a:r>
              <a:rPr lang="en-CA" dirty="0"/>
              <a:t>The Late Fourth Century</a:t>
            </a:r>
          </a:p>
          <a:p>
            <a:pPr marL="0" indent="0">
              <a:buNone/>
            </a:pPr>
            <a:r>
              <a:rPr lang="en-CA" dirty="0"/>
              <a:t>	- pagans and heretics outlawed</a:t>
            </a:r>
          </a:p>
          <a:p>
            <a:pPr marL="0" indent="0">
              <a:buNone/>
            </a:pPr>
            <a:r>
              <a:rPr lang="en-CA" dirty="0"/>
              <a:t>	- orthodox “Christianity” is defined</a:t>
            </a:r>
          </a:p>
          <a:p>
            <a:pPr marL="0" indent="0">
              <a:buNone/>
            </a:pPr>
            <a:r>
              <a:rPr lang="en-CA" dirty="0"/>
              <a:t>	- growing power of Bishops</a:t>
            </a:r>
          </a:p>
          <a:p>
            <a:pPr marL="0" indent="0">
              <a:buNone/>
            </a:pPr>
            <a:r>
              <a:rPr lang="en-CA" dirty="0"/>
              <a:t> The Fifth Century</a:t>
            </a:r>
          </a:p>
          <a:p>
            <a:pPr marL="0" indent="0">
              <a:buNone/>
            </a:pPr>
            <a:r>
              <a:rPr lang="en-CA" dirty="0"/>
              <a:t>	- emergence of the Papacy</a:t>
            </a:r>
          </a:p>
          <a:p>
            <a:pPr marL="0" indent="0">
              <a:buNone/>
            </a:pPr>
            <a:r>
              <a:rPr lang="en-CA" dirty="0"/>
              <a:t> The  Sixth Century</a:t>
            </a:r>
          </a:p>
          <a:p>
            <a:pPr marL="0" indent="0">
              <a:buNone/>
            </a:pPr>
            <a:r>
              <a:rPr lang="en-CA" dirty="0"/>
              <a:t>	- heretics outlawed</a:t>
            </a:r>
          </a:p>
          <a:p>
            <a:pPr marL="0" indent="0">
              <a:buNone/>
            </a:pPr>
            <a:r>
              <a:rPr lang="en-CA" dirty="0"/>
              <a:t>	- Bishop of Rome as statesman</a:t>
            </a:r>
          </a:p>
          <a:p>
            <a:pPr marL="0" indent="0">
              <a:buNone/>
            </a:pPr>
            <a:endParaRPr lang="en-CA" dirty="0"/>
          </a:p>
        </p:txBody>
      </p:sp>
    </p:spTree>
    <p:extLst>
      <p:ext uri="{BB962C8B-B14F-4D97-AF65-F5344CB8AC3E}">
        <p14:creationId xmlns:p14="http://schemas.microsoft.com/office/powerpoint/2010/main" val="2521224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Heretics Outlawed</a:t>
            </a:r>
            <a:br>
              <a:rPr lang="en-CA" dirty="0"/>
            </a:br>
            <a:r>
              <a:rPr lang="en-US" b="1" dirty="0"/>
              <a:t>Theodosius  (379-395)</a:t>
            </a:r>
            <a:br>
              <a:rPr lang="en-CA" dirty="0"/>
            </a:br>
            <a:endParaRPr lang="en-CA" b="1" dirty="0"/>
          </a:p>
        </p:txBody>
      </p:sp>
      <p:pic>
        <p:nvPicPr>
          <p:cNvPr id="6" name="Picture 5" descr="153789">
            <a:hlinkClick r:id="rId3"/>
          </p:cNvPr>
          <p:cNvPicPr/>
          <p:nvPr/>
        </p:nvPicPr>
        <p:blipFill>
          <a:blip r:embed="rId4" cstate="print">
            <a:lum bright="50000" contrast="-20000"/>
            <a:extLst>
              <a:ext uri="{28A0092B-C50C-407E-A947-70E740481C1C}">
                <a14:useLocalDpi xmlns:a14="http://schemas.microsoft.com/office/drawing/2010/main" val="0"/>
              </a:ext>
            </a:extLst>
          </a:blip>
          <a:srcRect/>
          <a:stretch>
            <a:fillRect/>
          </a:stretch>
        </p:blipFill>
        <p:spPr bwMode="auto">
          <a:xfrm>
            <a:off x="2411760" y="1844824"/>
            <a:ext cx="3672408" cy="1906885"/>
          </a:xfrm>
          <a:prstGeom prst="rect">
            <a:avLst/>
          </a:prstGeom>
          <a:noFill/>
          <a:ln>
            <a:noFill/>
          </a:ln>
        </p:spPr>
      </p:pic>
      <p:sp>
        <p:nvSpPr>
          <p:cNvPr id="3" name="Content Placeholder 2"/>
          <p:cNvSpPr>
            <a:spLocks noGrp="1"/>
          </p:cNvSpPr>
          <p:nvPr>
            <p:ph idx="1"/>
          </p:nvPr>
        </p:nvSpPr>
        <p:spPr>
          <a:xfrm>
            <a:off x="457200" y="3933056"/>
            <a:ext cx="8229600" cy="2193107"/>
          </a:xfrm>
        </p:spPr>
        <p:txBody>
          <a:bodyPr>
            <a:normAutofit fontScale="70000" lnSpcReduction="20000"/>
          </a:bodyPr>
          <a:lstStyle/>
          <a:p>
            <a:pPr marL="0" indent="0">
              <a:spcAft>
                <a:spcPts val="0"/>
              </a:spcAft>
              <a:buNone/>
            </a:pPr>
            <a:r>
              <a:rPr lang="en-US" dirty="0">
                <a:latin typeface="Arial"/>
                <a:ea typeface="Times New Roman"/>
                <a:cs typeface="Times New Roman"/>
              </a:rPr>
              <a:t>“[Theodosius] considered every heretic as a rebel against the supreme powers of heaven and of earth…In the space of fifteen years, he promulgated at least fifteen severe edicts against the heretics; more especially against those who rejected the doctrine of the Trinity”  </a:t>
            </a:r>
            <a:endParaRPr lang="en-CA" sz="4400" dirty="0">
              <a:latin typeface="Arial"/>
              <a:ea typeface="Times New Roman"/>
              <a:cs typeface="Times New Roman"/>
            </a:endParaRPr>
          </a:p>
          <a:p>
            <a:pPr marL="0" indent="0">
              <a:spcAft>
                <a:spcPts val="0"/>
              </a:spcAft>
              <a:buNone/>
            </a:pPr>
            <a:r>
              <a:rPr lang="en-US" dirty="0">
                <a:latin typeface="Arial"/>
                <a:ea typeface="Times New Roman"/>
                <a:cs typeface="Times New Roman"/>
              </a:rPr>
              <a:t> </a:t>
            </a:r>
            <a:endParaRPr lang="en-CA" sz="4400" dirty="0">
              <a:latin typeface="Arial"/>
              <a:ea typeface="Times New Roman"/>
              <a:cs typeface="Times New Roman"/>
            </a:endParaRPr>
          </a:p>
          <a:p>
            <a:pPr indent="0">
              <a:spcAft>
                <a:spcPts val="0"/>
              </a:spcAft>
              <a:buNone/>
            </a:pPr>
            <a:r>
              <a:rPr lang="en-US" dirty="0">
                <a:latin typeface="Arial"/>
                <a:ea typeface="Times New Roman"/>
                <a:cs typeface="Times New Roman"/>
              </a:rPr>
              <a:t>		(Gibbon, Decline &amp; Fall, ed. Bury, v. 3, p.159)</a:t>
            </a:r>
            <a:endParaRPr lang="en-CA" sz="4400" dirty="0">
              <a:latin typeface="Arial"/>
              <a:ea typeface="Times New Roman"/>
              <a:cs typeface="Times New Roman"/>
            </a:endParaRPr>
          </a:p>
          <a:p>
            <a:pPr marL="0" indent="0">
              <a:buNone/>
            </a:pPr>
            <a:endParaRPr lang="en-CA" dirty="0"/>
          </a:p>
        </p:txBody>
      </p:sp>
    </p:spTree>
    <p:extLst>
      <p:ext uri="{BB962C8B-B14F-4D97-AF65-F5344CB8AC3E}">
        <p14:creationId xmlns:p14="http://schemas.microsoft.com/office/powerpoint/2010/main" val="1227793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 Justinian  (527-65)</a:t>
            </a:r>
            <a:endParaRPr lang="en-CA" b="1" dirty="0"/>
          </a:p>
        </p:txBody>
      </p:sp>
      <p:sp>
        <p:nvSpPr>
          <p:cNvPr id="3" name="Content Placeholder 2"/>
          <p:cNvSpPr>
            <a:spLocks noGrp="1"/>
          </p:cNvSpPr>
          <p:nvPr>
            <p:ph idx="1"/>
          </p:nvPr>
        </p:nvSpPr>
        <p:spPr/>
        <p:txBody>
          <a:bodyPr/>
          <a:lstStyle/>
          <a:p>
            <a:endParaRPr lang="en-CA" dirty="0"/>
          </a:p>
          <a:p>
            <a:endParaRPr lang="en-CA" dirty="0"/>
          </a:p>
        </p:txBody>
      </p:sp>
      <p:sp>
        <p:nvSpPr>
          <p:cNvPr id="4" name="TextBox 3"/>
          <p:cNvSpPr txBox="1"/>
          <p:nvPr/>
        </p:nvSpPr>
        <p:spPr>
          <a:xfrm>
            <a:off x="467544" y="3610759"/>
            <a:ext cx="8136904" cy="3170099"/>
          </a:xfrm>
          <a:prstGeom prst="rect">
            <a:avLst/>
          </a:prstGeom>
          <a:noFill/>
        </p:spPr>
        <p:txBody>
          <a:bodyPr wrap="square" rtlCol="0">
            <a:spAutoFit/>
          </a:bodyPr>
          <a:lstStyle/>
          <a:p>
            <a:pPr>
              <a:spcAft>
                <a:spcPts val="0"/>
              </a:spcAft>
            </a:pPr>
            <a:r>
              <a:rPr lang="en-US" sz="2000" dirty="0">
                <a:latin typeface="Arial"/>
                <a:ea typeface="Times New Roman"/>
                <a:cs typeface="Times New Roman"/>
              </a:rPr>
              <a:t>“From the beginning of his reign Justinian promulgated the severest laws against heretics in 527 and 528.  They were excluded from holding any public office, and from the liberal professions.  Their meetings were forbidden and their churches shut.  They were even deprived of some of their civil rights, for the Emperor declared that it was only right that orthodox persons should have more privileges in society than heretics…” </a:t>
            </a:r>
            <a:endParaRPr lang="en-CA" sz="2000" dirty="0">
              <a:latin typeface="Arial"/>
              <a:ea typeface="Times New Roman"/>
              <a:cs typeface="Times New Roman"/>
            </a:endParaRPr>
          </a:p>
          <a:p>
            <a:pPr>
              <a:spcAft>
                <a:spcPts val="0"/>
              </a:spcAft>
            </a:pPr>
            <a:r>
              <a:rPr lang="en-US" sz="2000" dirty="0">
                <a:latin typeface="Arial"/>
                <a:ea typeface="Times New Roman"/>
                <a:cs typeface="Times New Roman"/>
              </a:rPr>
              <a:t> </a:t>
            </a:r>
            <a:endParaRPr lang="en-CA" sz="2000" dirty="0">
              <a:latin typeface="Arial"/>
              <a:ea typeface="Times New Roman"/>
              <a:cs typeface="Times New Roman"/>
            </a:endParaRPr>
          </a:p>
          <a:p>
            <a:pPr>
              <a:spcAft>
                <a:spcPts val="0"/>
              </a:spcAft>
            </a:pPr>
            <a:r>
              <a:rPr lang="en-US" sz="2000" dirty="0">
                <a:latin typeface="Arial"/>
                <a:ea typeface="Times New Roman"/>
                <a:cs typeface="Times New Roman"/>
              </a:rPr>
              <a:t>		 (Cambridge Medieval History (1st ed.), v.2, p.43)</a:t>
            </a:r>
            <a:endParaRPr lang="en-CA" sz="2000" dirty="0">
              <a:latin typeface="Arial"/>
              <a:ea typeface="Times New Roman"/>
              <a:cs typeface="Times New Roman"/>
            </a:endParaRPr>
          </a:p>
          <a:p>
            <a:endParaRPr lang="en-CA" sz="2000" dirty="0"/>
          </a:p>
        </p:txBody>
      </p:sp>
      <p:pic>
        <p:nvPicPr>
          <p:cNvPr id="6" name="Picture 5" descr="192792">
            <a:hlinkClick r:id="rId3"/>
          </p:cNvPr>
          <p:cNvPicPr/>
          <p:nvPr/>
        </p:nvPicPr>
        <p:blipFill>
          <a:blip r:embed="rId4" cstate="print">
            <a:lum bright="40000" contrast="-10000"/>
            <a:extLst>
              <a:ext uri="{28A0092B-C50C-407E-A947-70E740481C1C}">
                <a14:useLocalDpi xmlns:a14="http://schemas.microsoft.com/office/drawing/2010/main" val="0"/>
              </a:ext>
            </a:extLst>
          </a:blip>
          <a:srcRect/>
          <a:stretch>
            <a:fillRect/>
          </a:stretch>
        </p:blipFill>
        <p:spPr bwMode="auto">
          <a:xfrm>
            <a:off x="2267744" y="1412776"/>
            <a:ext cx="3672408" cy="1872208"/>
          </a:xfrm>
          <a:prstGeom prst="rect">
            <a:avLst/>
          </a:prstGeom>
          <a:noFill/>
          <a:ln>
            <a:noFill/>
          </a:ln>
        </p:spPr>
      </p:pic>
    </p:spTree>
    <p:extLst>
      <p:ext uri="{BB962C8B-B14F-4D97-AF65-F5344CB8AC3E}">
        <p14:creationId xmlns:p14="http://schemas.microsoft.com/office/powerpoint/2010/main" val="1007604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Orthodox “Christianity” is Defined</a:t>
            </a:r>
            <a:br>
              <a:rPr lang="en-CA" dirty="0"/>
            </a:br>
            <a:r>
              <a:rPr lang="en-US" b="1" dirty="0"/>
              <a:t> Ecumenical Councils</a:t>
            </a:r>
            <a:endParaRPr lang="en-CA" dirty="0"/>
          </a:p>
        </p:txBody>
      </p:sp>
      <p:sp>
        <p:nvSpPr>
          <p:cNvPr id="3" name="Content Placeholder 2"/>
          <p:cNvSpPr>
            <a:spLocks noGrp="1"/>
          </p:cNvSpPr>
          <p:nvPr>
            <p:ph idx="1"/>
          </p:nvPr>
        </p:nvSpPr>
        <p:spPr/>
        <p:txBody>
          <a:bodyPr>
            <a:normAutofit fontScale="77500" lnSpcReduction="20000"/>
          </a:bodyPr>
          <a:lstStyle/>
          <a:p>
            <a:pPr marL="0" indent="0">
              <a:buNone/>
            </a:pPr>
            <a:r>
              <a:rPr lang="en-CA" dirty="0"/>
              <a:t>The first seven Ecumenical Councils are considered to be infallible by the Western and Eastern Churches</a:t>
            </a:r>
          </a:p>
          <a:p>
            <a:pPr marL="0" indent="0">
              <a:buNone/>
            </a:pPr>
            <a:endParaRPr lang="en-CA" dirty="0"/>
          </a:p>
          <a:p>
            <a:pPr marL="0" indent="0">
              <a:buNone/>
            </a:pPr>
            <a:r>
              <a:rPr lang="en-CA" dirty="0"/>
              <a:t> Nicaea (325)			Divinity of Christ</a:t>
            </a:r>
          </a:p>
          <a:p>
            <a:pPr marL="0" indent="0">
              <a:buNone/>
            </a:pPr>
            <a:r>
              <a:rPr lang="en-CA" dirty="0"/>
              <a:t> Constantinople (381)*	Divinity of Holy Spirit</a:t>
            </a:r>
          </a:p>
          <a:p>
            <a:pPr marL="0" indent="0">
              <a:buNone/>
            </a:pPr>
            <a:r>
              <a:rPr lang="en-CA" dirty="0"/>
              <a:t> Ephesus (431)		Mary “Mother of God”</a:t>
            </a:r>
          </a:p>
          <a:p>
            <a:pPr marL="0" indent="0">
              <a:buNone/>
            </a:pPr>
            <a:r>
              <a:rPr lang="en-CA" dirty="0"/>
              <a:t> Chalcedon (451)		Jesus had two natures</a:t>
            </a:r>
          </a:p>
          <a:p>
            <a:pPr marL="0" indent="0">
              <a:buNone/>
            </a:pPr>
            <a:r>
              <a:rPr lang="en-CA" dirty="0"/>
              <a:t> Constantinople (553)	Reaffirmation of Trinity</a:t>
            </a:r>
          </a:p>
          <a:p>
            <a:pPr marL="0" indent="0">
              <a:buNone/>
            </a:pPr>
            <a:r>
              <a:rPr lang="en-CA" dirty="0"/>
              <a:t> Constantinople (680-1)	Jesus had two wills</a:t>
            </a:r>
          </a:p>
          <a:p>
            <a:pPr marL="0" indent="0">
              <a:buNone/>
            </a:pPr>
            <a:r>
              <a:rPr lang="en-CA" dirty="0"/>
              <a:t> Nicaea (787)			Icons &amp; relics legitimized</a:t>
            </a:r>
          </a:p>
          <a:p>
            <a:pPr marL="0" indent="0">
              <a:buNone/>
            </a:pPr>
            <a:endParaRPr lang="en-CA" dirty="0"/>
          </a:p>
          <a:p>
            <a:pPr marL="0" indent="0">
              <a:buNone/>
            </a:pPr>
            <a:r>
              <a:rPr lang="en-CA" dirty="0"/>
              <a:t>* “Trinity” appears for the first time in Council text</a:t>
            </a:r>
          </a:p>
          <a:p>
            <a:pPr marL="0" indent="0">
              <a:buNone/>
            </a:pPr>
            <a:endParaRPr lang="en-CA" dirty="0"/>
          </a:p>
        </p:txBody>
      </p:sp>
    </p:spTree>
    <p:extLst>
      <p:ext uri="{BB962C8B-B14F-4D97-AF65-F5344CB8AC3E}">
        <p14:creationId xmlns:p14="http://schemas.microsoft.com/office/powerpoint/2010/main" val="3161551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spcAft>
                <a:spcPts val="0"/>
              </a:spcAft>
            </a:pPr>
            <a:r>
              <a:rPr lang="en-US" b="1" dirty="0">
                <a:latin typeface="Arial"/>
                <a:ea typeface="Times New Roman"/>
                <a:cs typeface="Times New Roman"/>
              </a:rPr>
              <a:t>Orthodox “Christianity”</a:t>
            </a:r>
            <a:br>
              <a:rPr lang="en-CA" sz="6000" dirty="0">
                <a:latin typeface="Arial"/>
                <a:ea typeface="Times New Roman"/>
                <a:cs typeface="Times New Roman"/>
              </a:rPr>
            </a:br>
            <a:r>
              <a:rPr lang="en-US" sz="4000" b="1" dirty="0">
                <a:latin typeface="Arial"/>
                <a:ea typeface="Times New Roman"/>
                <a:cs typeface="Times New Roman"/>
              </a:rPr>
              <a:t>Theodosius (380)</a:t>
            </a:r>
            <a:endParaRPr lang="en-CA" sz="4000" dirty="0"/>
          </a:p>
        </p:txBody>
      </p:sp>
      <p:sp>
        <p:nvSpPr>
          <p:cNvPr id="3" name="Content Placeholder 2"/>
          <p:cNvSpPr>
            <a:spLocks noGrp="1"/>
          </p:cNvSpPr>
          <p:nvPr>
            <p:ph idx="1"/>
          </p:nvPr>
        </p:nvSpPr>
        <p:spPr/>
        <p:txBody>
          <a:bodyPr>
            <a:normAutofit/>
          </a:bodyPr>
          <a:lstStyle/>
          <a:p>
            <a:pPr marL="0" indent="0">
              <a:buNone/>
            </a:pPr>
            <a:r>
              <a:rPr lang="en-US" dirty="0"/>
              <a:t>“It is our desire that all the various nations which are subject to our Clemency and Moderation, should continue in the profession of that religion which was delivered to the Romans by the divine Apostle Peter, as it hath been preserved by faithful tradition; and which is now professed by the Pontiff </a:t>
            </a:r>
            <a:r>
              <a:rPr lang="en-US" dirty="0" err="1"/>
              <a:t>Damasus</a:t>
            </a:r>
            <a:r>
              <a:rPr lang="en-US" dirty="0"/>
              <a:t> [Bishop of Rome] and by Peter, Bishop of Alexandria, a man of apostolic holiness.”</a:t>
            </a:r>
            <a:endParaRPr lang="en-CA" dirty="0"/>
          </a:p>
          <a:p>
            <a:pPr marL="0" indent="0">
              <a:buNone/>
            </a:pPr>
            <a:endParaRPr lang="en-CA" dirty="0"/>
          </a:p>
        </p:txBody>
      </p:sp>
    </p:spTree>
    <p:extLst>
      <p:ext uri="{BB962C8B-B14F-4D97-AF65-F5344CB8AC3E}">
        <p14:creationId xmlns:p14="http://schemas.microsoft.com/office/powerpoint/2010/main" val="4184198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Orthodox “Christianity” (cont’d)</a:t>
            </a:r>
            <a:endParaRPr lang="en-CA" dirty="0"/>
          </a:p>
        </p:txBody>
      </p:sp>
      <p:sp>
        <p:nvSpPr>
          <p:cNvPr id="3" name="Content Placeholder 2"/>
          <p:cNvSpPr>
            <a:spLocks noGrp="1"/>
          </p:cNvSpPr>
          <p:nvPr>
            <p:ph idx="1"/>
          </p:nvPr>
        </p:nvSpPr>
        <p:spPr/>
        <p:txBody>
          <a:bodyPr>
            <a:normAutofit fontScale="77500" lnSpcReduction="20000"/>
          </a:bodyPr>
          <a:lstStyle/>
          <a:p>
            <a:pPr marL="0" indent="0">
              <a:buNone/>
            </a:pPr>
            <a:r>
              <a:rPr lang="en-CA" dirty="0"/>
              <a:t>“According to the apostolic teaching and the doctrine of the Gospel, let us believe the one deity of the Father, the Son and the Holy Spirit, in equal majesty and in a holy Trinity. We authorize the followers of this law to assume the title of Catholic Christians; but as for the others, since, in our judgement, they are foolish madmen, we decree that they shall be branded with the ignominious name of heretics, and shall not presume to give to their conventicles the name of churches. They will suffer…the punishment which our authority, in accordance with the will of Heaven, shall decide to inflict.”</a:t>
            </a:r>
          </a:p>
          <a:p>
            <a:pPr marL="0" indent="0">
              <a:buNone/>
            </a:pPr>
            <a:endParaRPr lang="en-CA" dirty="0"/>
          </a:p>
          <a:p>
            <a:pPr marL="0" indent="0">
              <a:buNone/>
            </a:pPr>
            <a:r>
              <a:rPr lang="en-CA" dirty="0"/>
              <a:t>		(</a:t>
            </a:r>
            <a:r>
              <a:rPr lang="en-CA" dirty="0" err="1"/>
              <a:t>Bettenson</a:t>
            </a:r>
            <a:r>
              <a:rPr lang="en-CA" dirty="0"/>
              <a:t>, Documents of the Chr. Church)</a:t>
            </a:r>
          </a:p>
          <a:p>
            <a:pPr marL="0" indent="0">
              <a:buNone/>
            </a:pPr>
            <a:endParaRPr lang="en-CA" dirty="0"/>
          </a:p>
        </p:txBody>
      </p:sp>
    </p:spTree>
    <p:extLst>
      <p:ext uri="{BB962C8B-B14F-4D97-AF65-F5344CB8AC3E}">
        <p14:creationId xmlns:p14="http://schemas.microsoft.com/office/powerpoint/2010/main" val="55648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Growing Power of Bishops</a:t>
            </a:r>
            <a:endParaRPr lang="en-CA" dirty="0"/>
          </a:p>
        </p:txBody>
      </p:sp>
      <p:sp>
        <p:nvSpPr>
          <p:cNvPr id="3" name="Content Placeholder 2"/>
          <p:cNvSpPr>
            <a:spLocks noGrp="1"/>
          </p:cNvSpPr>
          <p:nvPr>
            <p:ph idx="1"/>
          </p:nvPr>
        </p:nvSpPr>
        <p:spPr/>
        <p:txBody>
          <a:bodyPr>
            <a:normAutofit fontScale="77500" lnSpcReduction="20000"/>
          </a:bodyPr>
          <a:lstStyle/>
          <a:p>
            <a:pPr marL="0" indent="0">
              <a:buNone/>
            </a:pPr>
            <a:r>
              <a:rPr lang="en-CA" u="sng" dirty="0"/>
              <a:t>Theodosius &amp; the Bishop of Milan</a:t>
            </a:r>
          </a:p>
          <a:p>
            <a:pPr marL="0" indent="0">
              <a:buNone/>
            </a:pPr>
            <a:endParaRPr lang="en-CA" dirty="0"/>
          </a:p>
          <a:p>
            <a:pPr marL="0" indent="0">
              <a:buNone/>
            </a:pPr>
            <a:r>
              <a:rPr lang="en-CA" dirty="0"/>
              <a:t>“With his own hand, [Ambrose] wrote a private letter to the Emperor, acknowledging his zeal and love for God, but claiming that for such a crime of headlong passion there must be profound contrition…until repentance he dare not offer the sacrifice in the Emperor’s presence…With his subjects around him in the Cathedral of Milan the Emperor, stripped of his royal purple, bowed himself in humility before the offended majesty of Heaven.”  </a:t>
            </a:r>
          </a:p>
          <a:p>
            <a:pPr marL="0" indent="0">
              <a:buNone/>
            </a:pPr>
            <a:endParaRPr lang="en-CA" dirty="0"/>
          </a:p>
          <a:p>
            <a:pPr marL="0" indent="0">
              <a:buNone/>
            </a:pPr>
            <a:r>
              <a:rPr lang="en-CA" dirty="0"/>
              <a:t>	(Cambridge Medieval History (1st ed.), v.1, p.244-5)</a:t>
            </a:r>
          </a:p>
          <a:p>
            <a:pPr marL="0" indent="0">
              <a:buNone/>
            </a:pPr>
            <a:endParaRPr lang="en-CA" dirty="0"/>
          </a:p>
        </p:txBody>
      </p:sp>
    </p:spTree>
    <p:extLst>
      <p:ext uri="{BB962C8B-B14F-4D97-AF65-F5344CB8AC3E}">
        <p14:creationId xmlns:p14="http://schemas.microsoft.com/office/powerpoint/2010/main" val="1376774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Growing Power of Bishops</a:t>
            </a:r>
            <a:endParaRPr lang="en-CA" dirty="0"/>
          </a:p>
        </p:txBody>
      </p:sp>
      <p:sp>
        <p:nvSpPr>
          <p:cNvPr id="3" name="Content Placeholder 2"/>
          <p:cNvSpPr>
            <a:spLocks noGrp="1"/>
          </p:cNvSpPr>
          <p:nvPr>
            <p:ph idx="1"/>
          </p:nvPr>
        </p:nvSpPr>
        <p:spPr/>
        <p:txBody>
          <a:bodyPr>
            <a:normAutofit fontScale="77500" lnSpcReduction="20000"/>
          </a:bodyPr>
          <a:lstStyle/>
          <a:p>
            <a:pPr indent="0">
              <a:spcAft>
                <a:spcPts val="0"/>
              </a:spcAft>
              <a:buNone/>
            </a:pPr>
            <a:r>
              <a:rPr lang="en-US" u="sng" dirty="0">
                <a:latin typeface="Arial"/>
                <a:ea typeface="Times New Roman"/>
                <a:cs typeface="Times New Roman"/>
              </a:rPr>
              <a:t>Bishops</a:t>
            </a:r>
            <a:endParaRPr lang="en-CA" sz="4400" dirty="0">
              <a:latin typeface="Arial"/>
              <a:ea typeface="Times New Roman"/>
              <a:cs typeface="Times New Roman"/>
            </a:endParaRPr>
          </a:p>
          <a:p>
            <a:pPr marL="0" indent="0">
              <a:spcAft>
                <a:spcPts val="0"/>
              </a:spcAft>
              <a:buNone/>
            </a:pPr>
            <a:r>
              <a:rPr lang="en-US" b="1" dirty="0">
                <a:latin typeface="Arial"/>
                <a:ea typeface="Times New Roman"/>
                <a:cs typeface="Times New Roman"/>
              </a:rPr>
              <a:t> </a:t>
            </a:r>
            <a:endParaRPr lang="en-CA" sz="4400" dirty="0">
              <a:latin typeface="Arial"/>
              <a:ea typeface="Times New Roman"/>
              <a:cs typeface="Times New Roman"/>
            </a:endParaRPr>
          </a:p>
          <a:p>
            <a:pPr lvl="0">
              <a:buFont typeface="Wingdings"/>
              <a:buChar char=""/>
              <a:tabLst>
                <a:tab pos="457200" algn="l"/>
              </a:tabLst>
            </a:pPr>
            <a:r>
              <a:rPr lang="en-US" dirty="0">
                <a:latin typeface="Arial"/>
                <a:ea typeface="Times New Roman"/>
                <a:cs typeface="Times New Roman"/>
              </a:rPr>
              <a:t>Bishops became leaders</a:t>
            </a:r>
            <a:endParaRPr lang="en-CA" sz="4400" dirty="0">
              <a:latin typeface="Arial"/>
              <a:ea typeface="Times New Roman"/>
              <a:cs typeface="Times New Roman"/>
            </a:endParaRPr>
          </a:p>
          <a:p>
            <a:pPr lvl="0">
              <a:buFont typeface="Wingdings"/>
              <a:buChar char=""/>
              <a:tabLst>
                <a:tab pos="457200" algn="l"/>
              </a:tabLst>
            </a:pPr>
            <a:r>
              <a:rPr lang="en-US" dirty="0">
                <a:latin typeface="Arial"/>
                <a:ea typeface="Times New Roman"/>
                <a:cs typeface="Times New Roman"/>
              </a:rPr>
              <a:t>Controlled Church property</a:t>
            </a:r>
            <a:endParaRPr lang="en-CA" sz="4400" dirty="0">
              <a:latin typeface="Arial"/>
              <a:ea typeface="Times New Roman"/>
              <a:cs typeface="Times New Roman"/>
            </a:endParaRPr>
          </a:p>
          <a:p>
            <a:pPr lvl="0">
              <a:buFont typeface="Wingdings"/>
              <a:buChar char=""/>
              <a:tabLst>
                <a:tab pos="457200" algn="l"/>
              </a:tabLst>
            </a:pPr>
            <a:r>
              <a:rPr lang="en-US" dirty="0">
                <a:latin typeface="Arial"/>
                <a:ea typeface="Times New Roman"/>
                <a:cs typeface="Times New Roman"/>
              </a:rPr>
              <a:t>Met in synods with other bishops to decide authoritatively on doctrinal matters</a:t>
            </a:r>
            <a:endParaRPr lang="en-CA" sz="4400" dirty="0">
              <a:latin typeface="Arial"/>
              <a:ea typeface="Times New Roman"/>
              <a:cs typeface="Times New Roman"/>
            </a:endParaRPr>
          </a:p>
          <a:p>
            <a:pPr lvl="0">
              <a:buFont typeface="Wingdings"/>
              <a:buChar char=""/>
              <a:tabLst>
                <a:tab pos="457200" algn="l"/>
              </a:tabLst>
            </a:pPr>
            <a:r>
              <a:rPr lang="en-US" dirty="0">
                <a:latin typeface="Arial"/>
                <a:ea typeface="Times New Roman"/>
                <a:cs typeface="Times New Roman"/>
              </a:rPr>
              <a:t>Bishops of a provincial capital city had authority over bishops of other cities - known as “Metropolitan”</a:t>
            </a:r>
            <a:endParaRPr lang="en-CA" sz="4400" dirty="0">
              <a:latin typeface="Arial"/>
              <a:ea typeface="Times New Roman"/>
              <a:cs typeface="Times New Roman"/>
            </a:endParaRPr>
          </a:p>
          <a:p>
            <a:pPr lvl="0">
              <a:buFont typeface="Wingdings"/>
              <a:buChar char=""/>
              <a:tabLst>
                <a:tab pos="457200" algn="l"/>
              </a:tabLst>
            </a:pPr>
            <a:r>
              <a:rPr lang="en-US" dirty="0">
                <a:latin typeface="Arial"/>
                <a:ea typeface="Times New Roman"/>
                <a:cs typeface="Times New Roman"/>
              </a:rPr>
              <a:t>Bishops of five major cities became particularly important - known as “Patriarch”</a:t>
            </a:r>
            <a:endParaRPr lang="en-CA" sz="4400" dirty="0">
              <a:latin typeface="Arial"/>
              <a:ea typeface="Times New Roman"/>
              <a:cs typeface="Times New Roman"/>
            </a:endParaRPr>
          </a:p>
          <a:p>
            <a:pPr lvl="0">
              <a:buFont typeface="Wingdings"/>
              <a:buChar char=""/>
              <a:tabLst>
                <a:tab pos="457200" algn="l"/>
              </a:tabLst>
            </a:pPr>
            <a:r>
              <a:rPr lang="en-US" dirty="0">
                <a:latin typeface="Arial"/>
                <a:ea typeface="Times New Roman"/>
                <a:cs typeface="Times New Roman"/>
              </a:rPr>
              <a:t>Often described as Latin papa or Greek </a:t>
            </a:r>
            <a:r>
              <a:rPr lang="en-US" dirty="0" err="1">
                <a:latin typeface="Arial"/>
                <a:ea typeface="Times New Roman"/>
                <a:cs typeface="Times New Roman"/>
              </a:rPr>
              <a:t>pappas</a:t>
            </a:r>
            <a:endParaRPr lang="en-CA" sz="4400" dirty="0">
              <a:latin typeface="Arial"/>
              <a:ea typeface="Times New Roman"/>
              <a:cs typeface="Times New Roman"/>
            </a:endParaRPr>
          </a:p>
          <a:p>
            <a:pPr marL="0" indent="0">
              <a:buNone/>
            </a:pPr>
            <a:endParaRPr lang="en-CA" dirty="0"/>
          </a:p>
        </p:txBody>
      </p:sp>
    </p:spTree>
    <p:extLst>
      <p:ext uri="{BB962C8B-B14F-4D97-AF65-F5344CB8AC3E}">
        <p14:creationId xmlns:p14="http://schemas.microsoft.com/office/powerpoint/2010/main" val="2827136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Patriarchates</a:t>
            </a:r>
            <a:endParaRPr lang="en-CA" dirty="0"/>
          </a:p>
        </p:txBody>
      </p:sp>
      <p:sp>
        <p:nvSpPr>
          <p:cNvPr id="4" name="Content Placeholder 3"/>
          <p:cNvSpPr>
            <a:spLocks noGrp="1"/>
          </p:cNvSpPr>
          <p:nvPr>
            <p:ph idx="1"/>
          </p:nvPr>
        </p:nvSpPr>
        <p:spPr>
          <a:xfrm>
            <a:off x="1619672" y="1628800"/>
            <a:ext cx="6347048" cy="4525963"/>
          </a:xfrm>
        </p:spPr>
        <p:txBody>
          <a:bodyPr>
            <a:normAutofit lnSpcReduction="10000"/>
          </a:bodyPr>
          <a:lstStyle/>
          <a:p>
            <a:pPr marL="0" indent="0">
              <a:buNone/>
            </a:pPr>
            <a:r>
              <a:rPr lang="en-CA" dirty="0"/>
              <a:t>	</a:t>
            </a:r>
            <a:r>
              <a:rPr lang="en-CA" u="sng" dirty="0"/>
              <a:t>East</a:t>
            </a:r>
          </a:p>
          <a:p>
            <a:pPr marL="0" indent="0">
              <a:buNone/>
            </a:pPr>
            <a:r>
              <a:rPr lang="en-CA" dirty="0"/>
              <a:t>	1) Constantinople</a:t>
            </a:r>
          </a:p>
          <a:p>
            <a:pPr marL="0" indent="0">
              <a:buNone/>
            </a:pPr>
            <a:r>
              <a:rPr lang="en-CA" dirty="0"/>
              <a:t>	2) Alexandria</a:t>
            </a:r>
          </a:p>
          <a:p>
            <a:pPr marL="0" indent="0">
              <a:buNone/>
            </a:pPr>
            <a:r>
              <a:rPr lang="en-CA" dirty="0"/>
              <a:t>	3) Antioch</a:t>
            </a:r>
          </a:p>
          <a:p>
            <a:pPr marL="0" indent="0">
              <a:buNone/>
            </a:pPr>
            <a:r>
              <a:rPr lang="en-CA" dirty="0"/>
              <a:t>	4) Jerusalem</a:t>
            </a:r>
          </a:p>
          <a:p>
            <a:pPr marL="0" indent="0">
              <a:buNone/>
            </a:pPr>
            <a:endParaRPr lang="en-CA" dirty="0"/>
          </a:p>
          <a:p>
            <a:pPr marL="0" indent="0">
              <a:buNone/>
            </a:pPr>
            <a:r>
              <a:rPr lang="en-CA" dirty="0"/>
              <a:t>	</a:t>
            </a:r>
            <a:r>
              <a:rPr lang="en-CA" u="sng" dirty="0"/>
              <a:t>West</a:t>
            </a:r>
          </a:p>
          <a:p>
            <a:pPr marL="0" indent="0">
              <a:buNone/>
            </a:pPr>
            <a:r>
              <a:rPr lang="en-CA" dirty="0"/>
              <a:t>	1) Rome</a:t>
            </a:r>
          </a:p>
          <a:p>
            <a:pPr marL="0" indent="0">
              <a:buNone/>
            </a:pPr>
            <a:endParaRPr lang="en-CA" dirty="0"/>
          </a:p>
        </p:txBody>
      </p:sp>
    </p:spTree>
    <p:extLst>
      <p:ext uri="{BB962C8B-B14F-4D97-AF65-F5344CB8AC3E}">
        <p14:creationId xmlns:p14="http://schemas.microsoft.com/office/powerpoint/2010/main" val="3484711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Primacy of Rome </a:t>
            </a:r>
            <a:endParaRPr lang="en-CA" dirty="0"/>
          </a:p>
        </p:txBody>
      </p:sp>
      <p:sp>
        <p:nvSpPr>
          <p:cNvPr id="3" name="Content Placeholder 2"/>
          <p:cNvSpPr>
            <a:spLocks noGrp="1"/>
          </p:cNvSpPr>
          <p:nvPr>
            <p:ph idx="1"/>
          </p:nvPr>
        </p:nvSpPr>
        <p:spPr/>
        <p:txBody>
          <a:bodyPr>
            <a:normAutofit/>
          </a:bodyPr>
          <a:lstStyle/>
          <a:p>
            <a:pPr marL="0" indent="0">
              <a:buNone/>
            </a:pPr>
            <a:r>
              <a:rPr lang="en-CA" dirty="0"/>
              <a:t>Council of Constantinople (381)</a:t>
            </a:r>
          </a:p>
          <a:p>
            <a:pPr marL="0" indent="0">
              <a:buNone/>
            </a:pPr>
            <a:endParaRPr lang="en-CA" dirty="0"/>
          </a:p>
          <a:p>
            <a:pPr marL="0" indent="0">
              <a:buNone/>
            </a:pPr>
            <a:r>
              <a:rPr lang="en-CA" dirty="0"/>
              <a:t>“The Bishop of Constantinople to have the primacy of honour next after the Bishop of Rome, because that Constantinople is New Rome.”  </a:t>
            </a:r>
          </a:p>
          <a:p>
            <a:pPr marL="0" indent="0">
              <a:buNone/>
            </a:pPr>
            <a:endParaRPr lang="en-CA" dirty="0"/>
          </a:p>
          <a:p>
            <a:pPr marL="0" indent="0">
              <a:buNone/>
            </a:pPr>
            <a:r>
              <a:rPr lang="en-CA" sz="2800" dirty="0"/>
              <a:t>(</a:t>
            </a:r>
            <a:r>
              <a:rPr lang="en-CA" sz="2800" dirty="0" err="1"/>
              <a:t>Bettenson</a:t>
            </a:r>
            <a:r>
              <a:rPr lang="en-CA" sz="2800" dirty="0"/>
              <a:t>, Documents of the Chr. Church, p.116)</a:t>
            </a:r>
          </a:p>
          <a:p>
            <a:pPr marL="0" indent="0">
              <a:buNone/>
            </a:pPr>
            <a:endParaRPr lang="en-CA" dirty="0"/>
          </a:p>
        </p:txBody>
      </p:sp>
    </p:spTree>
    <p:extLst>
      <p:ext uri="{BB962C8B-B14F-4D97-AF65-F5344CB8AC3E}">
        <p14:creationId xmlns:p14="http://schemas.microsoft.com/office/powerpoint/2010/main" val="3589448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dirty="0"/>
              <a:t> </a:t>
            </a:r>
            <a:r>
              <a:rPr lang="en-US" b="1" dirty="0"/>
              <a:t>The Emergence of the Papacy</a:t>
            </a:r>
            <a:endParaRPr lang="en-CA" b="1" dirty="0"/>
          </a:p>
        </p:txBody>
      </p:sp>
      <p:sp>
        <p:nvSpPr>
          <p:cNvPr id="3" name="Content Placeholder 2"/>
          <p:cNvSpPr>
            <a:spLocks noGrp="1"/>
          </p:cNvSpPr>
          <p:nvPr>
            <p:ph idx="1"/>
          </p:nvPr>
        </p:nvSpPr>
        <p:spPr>
          <a:xfrm>
            <a:off x="457200" y="3645024"/>
            <a:ext cx="8229600" cy="2481139"/>
          </a:xfrm>
        </p:spPr>
        <p:txBody>
          <a:bodyPr>
            <a:normAutofit fontScale="85000" lnSpcReduction="10000"/>
          </a:bodyPr>
          <a:lstStyle/>
          <a:p>
            <a:pPr marL="0" indent="0">
              <a:buNone/>
            </a:pPr>
            <a:r>
              <a:rPr lang="en-CA" u="sng" dirty="0" err="1"/>
              <a:t>Valentinian</a:t>
            </a:r>
            <a:r>
              <a:rPr lang="en-CA" u="sng" dirty="0"/>
              <a:t> III  (445)</a:t>
            </a:r>
          </a:p>
          <a:p>
            <a:pPr marL="0" indent="0">
              <a:buNone/>
            </a:pPr>
            <a:endParaRPr lang="en-CA" dirty="0"/>
          </a:p>
          <a:p>
            <a:pPr marL="0" indent="0">
              <a:buNone/>
            </a:pPr>
            <a:r>
              <a:rPr lang="en-CA" dirty="0"/>
              <a:t>“We are convinced that the only defence for us and for our Empire is in the favour of the God of heaven: and in order to deserve this favour it is our first care to support the Christian faith and its venerable religion.”</a:t>
            </a:r>
          </a:p>
          <a:p>
            <a:pPr marL="0" indent="0">
              <a:buNone/>
            </a:pPr>
            <a:endParaRPr lang="en-CA" dirty="0"/>
          </a:p>
        </p:txBody>
      </p:sp>
      <p:pic>
        <p:nvPicPr>
          <p:cNvPr id="6" name="Picture 5" descr="153179">
            <a:hlinkClick r:id="rId3"/>
          </p:cNvPr>
          <p:cNvPicPr/>
          <p:nvPr/>
        </p:nvPicPr>
        <p:blipFill>
          <a:blip r:embed="rId4" cstate="print">
            <a:lum bright="30000" contrast="-40000"/>
            <a:extLst>
              <a:ext uri="{28A0092B-C50C-407E-A947-70E740481C1C}">
                <a14:useLocalDpi xmlns:a14="http://schemas.microsoft.com/office/drawing/2010/main" val="0"/>
              </a:ext>
            </a:extLst>
          </a:blip>
          <a:srcRect/>
          <a:stretch>
            <a:fillRect/>
          </a:stretch>
        </p:blipFill>
        <p:spPr bwMode="auto">
          <a:xfrm>
            <a:off x="2987824" y="1628800"/>
            <a:ext cx="3168352" cy="1656184"/>
          </a:xfrm>
          <a:prstGeom prst="rect">
            <a:avLst/>
          </a:prstGeom>
          <a:noFill/>
          <a:ln>
            <a:noFill/>
          </a:ln>
        </p:spPr>
      </p:pic>
    </p:spTree>
    <p:extLst>
      <p:ext uri="{BB962C8B-B14F-4D97-AF65-F5344CB8AC3E}">
        <p14:creationId xmlns:p14="http://schemas.microsoft.com/office/powerpoint/2010/main" val="3429891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fontScale="90000"/>
          </a:bodyPr>
          <a:lstStyle/>
          <a:p>
            <a:r>
              <a:rPr lang="en-US" b="1" dirty="0"/>
              <a:t>The Emergence of the Papacy (cont’d)</a:t>
            </a:r>
            <a:endParaRPr lang="en-CA" dirty="0"/>
          </a:p>
        </p:txBody>
      </p:sp>
      <p:sp>
        <p:nvSpPr>
          <p:cNvPr id="3" name="Content Placeholder 2"/>
          <p:cNvSpPr>
            <a:spLocks noGrp="1"/>
          </p:cNvSpPr>
          <p:nvPr>
            <p:ph idx="1"/>
          </p:nvPr>
        </p:nvSpPr>
        <p:spPr/>
        <p:txBody>
          <a:bodyPr>
            <a:normAutofit fontScale="77500" lnSpcReduction="20000"/>
          </a:bodyPr>
          <a:lstStyle/>
          <a:p>
            <a:pPr marL="0" lvl="0" indent="0">
              <a:buNone/>
            </a:pPr>
            <a:r>
              <a:rPr lang="en-CA" dirty="0"/>
              <a:t>“Therefore, inasmuch as the pre-eminence of the Apostolic See is assured by the merit of St. Peter, the first of the bishops, by the leading position of the city of Rome and also by the authority of the holy synod, let not presumption strive to attempt anything contrary to the authority of that See. For the peace of the churches will only then be everywhere preserved when the whole body acknowledge its ruler…nothing shall be attempted... without the authority of the venerable pope of the Eternal City.  But whatsoever the authority of the Apostolic See has enacted, or shall enact, let that be held as law for all.”  </a:t>
            </a:r>
          </a:p>
          <a:p>
            <a:pPr marL="0" lvl="0" indent="0">
              <a:buNone/>
            </a:pPr>
            <a:endParaRPr lang="en-CA" dirty="0"/>
          </a:p>
          <a:p>
            <a:pPr marL="0" lvl="0" indent="0">
              <a:buNone/>
            </a:pPr>
            <a:r>
              <a:rPr lang="en-CA" dirty="0"/>
              <a:t>		(</a:t>
            </a:r>
            <a:r>
              <a:rPr lang="en-CA" dirty="0" err="1"/>
              <a:t>Bettenson</a:t>
            </a:r>
            <a:r>
              <a:rPr lang="en-CA" dirty="0"/>
              <a:t>, Documents of the Chr. Church)</a:t>
            </a:r>
          </a:p>
          <a:p>
            <a:pPr marL="0" lvl="0" indent="0">
              <a:buNone/>
            </a:pPr>
            <a:endParaRPr lang="en-CA" dirty="0"/>
          </a:p>
          <a:p>
            <a:pPr marL="0" indent="0">
              <a:buNone/>
            </a:pPr>
            <a:endParaRPr lang="en-CA" dirty="0"/>
          </a:p>
        </p:txBody>
      </p:sp>
    </p:spTree>
    <p:extLst>
      <p:ext uri="{BB962C8B-B14F-4D97-AF65-F5344CB8AC3E}">
        <p14:creationId xmlns:p14="http://schemas.microsoft.com/office/powerpoint/2010/main" val="1847117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Eastern Control of West Declines</a:t>
            </a:r>
            <a:endParaRPr lang="en-CA" dirty="0"/>
          </a:p>
        </p:txBody>
      </p:sp>
      <p:sp>
        <p:nvSpPr>
          <p:cNvPr id="3" name="Content Placeholder 2"/>
          <p:cNvSpPr>
            <a:spLocks noGrp="1"/>
          </p:cNvSpPr>
          <p:nvPr>
            <p:ph idx="1"/>
          </p:nvPr>
        </p:nvSpPr>
        <p:spPr/>
        <p:txBody>
          <a:bodyPr>
            <a:normAutofit fontScale="85000" lnSpcReduction="20000"/>
          </a:bodyPr>
          <a:lstStyle/>
          <a:p>
            <a:pPr marL="0" indent="0">
              <a:buNone/>
            </a:pPr>
            <a:r>
              <a:rPr lang="en-CA" dirty="0"/>
              <a:t>Constantine moved the capital of the empire from Rome to Constantinople in 324.</a:t>
            </a:r>
          </a:p>
          <a:p>
            <a:pPr marL="0" indent="0">
              <a:buNone/>
            </a:pPr>
            <a:endParaRPr lang="en-CA" dirty="0"/>
          </a:p>
          <a:p>
            <a:pPr marL="0" indent="0">
              <a:buNone/>
            </a:pPr>
            <a:r>
              <a:rPr lang="en-CA" dirty="0"/>
              <a:t>Emperor of the East held temporal and spiritual authority, and appointed the Roman Bishop.</a:t>
            </a:r>
          </a:p>
          <a:p>
            <a:pPr marL="0" indent="0">
              <a:buNone/>
            </a:pPr>
            <a:endParaRPr lang="en-CA" dirty="0"/>
          </a:p>
          <a:p>
            <a:pPr marL="0" indent="0">
              <a:buNone/>
            </a:pPr>
            <a:r>
              <a:rPr lang="en-CA" dirty="0"/>
              <a:t>“From the latter part of the fifth century the titular Roman Emperor with his seat at Constantinople had only precarious and intermittent control over the Latin-speaking lands – Italy and the West”</a:t>
            </a:r>
          </a:p>
          <a:p>
            <a:pPr marL="0" indent="0">
              <a:buNone/>
            </a:pPr>
            <a:r>
              <a:rPr lang="en-CA" dirty="0"/>
              <a:t>				(Bevan, Christianity, p. 117)</a:t>
            </a:r>
          </a:p>
          <a:p>
            <a:pPr marL="0" indent="0">
              <a:buNone/>
            </a:pPr>
            <a:endParaRPr lang="en-CA" dirty="0"/>
          </a:p>
          <a:p>
            <a:pPr marL="0" indent="0">
              <a:buNone/>
            </a:pPr>
            <a:endParaRPr lang="en-CA" dirty="0"/>
          </a:p>
        </p:txBody>
      </p:sp>
    </p:spTree>
    <p:extLst>
      <p:ext uri="{BB962C8B-B14F-4D97-AF65-F5344CB8AC3E}">
        <p14:creationId xmlns:p14="http://schemas.microsoft.com/office/powerpoint/2010/main" val="1313454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Pope Gregory  (590-604)</a:t>
            </a:r>
            <a:endParaRPr lang="en-CA" dirty="0"/>
          </a:p>
        </p:txBody>
      </p:sp>
      <p:sp>
        <p:nvSpPr>
          <p:cNvPr id="3" name="Content Placeholder 2"/>
          <p:cNvSpPr>
            <a:spLocks noGrp="1"/>
          </p:cNvSpPr>
          <p:nvPr>
            <p:ph idx="1"/>
          </p:nvPr>
        </p:nvSpPr>
        <p:spPr/>
        <p:txBody>
          <a:bodyPr>
            <a:normAutofit/>
          </a:bodyPr>
          <a:lstStyle/>
          <a:p>
            <a:pPr marL="0" lvl="0" indent="0">
              <a:buNone/>
            </a:pPr>
            <a:r>
              <a:rPr lang="en-CA" dirty="0"/>
              <a:t>“Since 476 there had been no emperor residing in the west, and the way was open for the extension of papal power in Italy.  There a new race of barbarians had appeared, and it fell to the papacy to struggle with these new invaders”</a:t>
            </a:r>
          </a:p>
          <a:p>
            <a:pPr marL="0" lvl="0" indent="0">
              <a:buNone/>
            </a:pPr>
            <a:endParaRPr lang="en-CA" dirty="0"/>
          </a:p>
          <a:p>
            <a:pPr marL="0" lvl="0" indent="0">
              <a:buNone/>
            </a:pPr>
            <a:r>
              <a:rPr lang="en-CA" sz="2800" dirty="0"/>
              <a:t>(</a:t>
            </a:r>
            <a:r>
              <a:rPr lang="en-CA" sz="2800" dirty="0" err="1"/>
              <a:t>Deanesly</a:t>
            </a:r>
            <a:r>
              <a:rPr lang="en-CA" sz="2800" dirty="0"/>
              <a:t>, A History of the Medieval Church, p.15)</a:t>
            </a:r>
          </a:p>
        </p:txBody>
      </p:sp>
    </p:spTree>
    <p:extLst>
      <p:ext uri="{BB962C8B-B14F-4D97-AF65-F5344CB8AC3E}">
        <p14:creationId xmlns:p14="http://schemas.microsoft.com/office/powerpoint/2010/main" val="1911338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Pope Gregory  (cont’d)</a:t>
            </a:r>
            <a:endParaRPr lang="en-CA" dirty="0"/>
          </a:p>
        </p:txBody>
      </p:sp>
      <p:sp>
        <p:nvSpPr>
          <p:cNvPr id="3" name="Content Placeholder 2"/>
          <p:cNvSpPr>
            <a:spLocks noGrp="1"/>
          </p:cNvSpPr>
          <p:nvPr>
            <p:ph idx="1"/>
          </p:nvPr>
        </p:nvSpPr>
        <p:spPr/>
        <p:txBody>
          <a:bodyPr>
            <a:normAutofit fontScale="92500"/>
          </a:bodyPr>
          <a:lstStyle/>
          <a:p>
            <a:pPr marL="0" lvl="0" indent="0">
              <a:buNone/>
            </a:pPr>
            <a:r>
              <a:rPr lang="en-CA" dirty="0"/>
              <a:t>“The maintenance of the imperial power in Italy indeed depended not a little on the great Pope [Gregory], who yet by his incessant and widespread activity was preparing the way of the ecclesiastical power which should succeed it in the rule of the peninsula…Gregory the Great is said to have originated the medieval Papacy”</a:t>
            </a:r>
          </a:p>
          <a:p>
            <a:pPr marL="0" lvl="0" indent="0">
              <a:buNone/>
            </a:pPr>
            <a:r>
              <a:rPr lang="en-CA" dirty="0"/>
              <a:t>	</a:t>
            </a:r>
          </a:p>
          <a:p>
            <a:pPr marL="0" lvl="0" indent="0" algn="r">
              <a:buNone/>
            </a:pPr>
            <a:r>
              <a:rPr lang="en-CA" sz="3000" dirty="0"/>
              <a:t>Cambridge Medieval History (1st ed.), v.2, p.248, 685</a:t>
            </a:r>
          </a:p>
          <a:p>
            <a:pPr marL="0" lvl="0" indent="0">
              <a:buNone/>
            </a:pPr>
            <a:endParaRPr lang="en-CA" dirty="0"/>
          </a:p>
          <a:p>
            <a:pPr marL="0" indent="0">
              <a:buNone/>
            </a:pPr>
            <a:endParaRPr lang="en-CA" dirty="0"/>
          </a:p>
        </p:txBody>
      </p:sp>
    </p:spTree>
    <p:extLst>
      <p:ext uri="{BB962C8B-B14F-4D97-AF65-F5344CB8AC3E}">
        <p14:creationId xmlns:p14="http://schemas.microsoft.com/office/powerpoint/2010/main" val="3196458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The Emperor Endorses the Papacy</a:t>
            </a:r>
            <a:endParaRPr lang="en-CA" dirty="0"/>
          </a:p>
        </p:txBody>
      </p:sp>
      <p:sp>
        <p:nvSpPr>
          <p:cNvPr id="3" name="Content Placeholder 2"/>
          <p:cNvSpPr>
            <a:spLocks noGrp="1"/>
          </p:cNvSpPr>
          <p:nvPr>
            <p:ph idx="1"/>
          </p:nvPr>
        </p:nvSpPr>
        <p:spPr/>
        <p:txBody>
          <a:bodyPr>
            <a:normAutofit fontScale="85000" lnSpcReduction="20000"/>
          </a:bodyPr>
          <a:lstStyle/>
          <a:p>
            <a:pPr marL="0" lvl="0" indent="0">
              <a:buNone/>
            </a:pPr>
            <a:endParaRPr lang="en-CA" dirty="0"/>
          </a:p>
          <a:p>
            <a:pPr marL="0" indent="0">
              <a:buNone/>
            </a:pPr>
            <a:r>
              <a:rPr lang="en-CA" b="1" dirty="0" err="1"/>
              <a:t>Phocas</a:t>
            </a:r>
            <a:r>
              <a:rPr lang="en-CA" b="1" dirty="0"/>
              <a:t>  (602-610)</a:t>
            </a:r>
          </a:p>
          <a:p>
            <a:pPr marL="0" indent="0">
              <a:buNone/>
            </a:pPr>
            <a:endParaRPr lang="en-CA" dirty="0"/>
          </a:p>
          <a:p>
            <a:pPr marL="0" indent="0">
              <a:buNone/>
            </a:pPr>
            <a:r>
              <a:rPr lang="en-CA" dirty="0"/>
              <a:t>“…for when the bishops of Constantinople maintained that their church was not only equal in dignity and authority to that of Rome, but also the head of all the Christian churches, this tyrant [</a:t>
            </a:r>
            <a:r>
              <a:rPr lang="en-CA" dirty="0" err="1"/>
              <a:t>Phocas</a:t>
            </a:r>
            <a:r>
              <a:rPr lang="en-CA" dirty="0"/>
              <a:t>] opposed their pretensions, and granted the pre-eminence to the church of Rome; and thus was the papal supremacy first introduced.”</a:t>
            </a:r>
          </a:p>
          <a:p>
            <a:pPr marL="0" indent="0">
              <a:buNone/>
            </a:pPr>
            <a:endParaRPr lang="en-CA" dirty="0"/>
          </a:p>
          <a:p>
            <a:pPr marL="0" indent="0" algn="r">
              <a:buNone/>
            </a:pPr>
            <a:r>
              <a:rPr lang="en-CA" dirty="0"/>
              <a:t>(Mosheim, Ecclesiastical History, v. I, p. 160)</a:t>
            </a:r>
          </a:p>
          <a:p>
            <a:pPr marL="0" indent="0">
              <a:buNone/>
            </a:pPr>
            <a:endParaRPr lang="en-CA" dirty="0"/>
          </a:p>
        </p:txBody>
      </p:sp>
    </p:spTree>
    <p:extLst>
      <p:ext uri="{BB962C8B-B14F-4D97-AF65-F5344CB8AC3E}">
        <p14:creationId xmlns:p14="http://schemas.microsoft.com/office/powerpoint/2010/main" val="1139729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The Emperor Endorses the Papacy</a:t>
            </a:r>
            <a:endParaRPr lang="en-CA" dirty="0"/>
          </a:p>
        </p:txBody>
      </p:sp>
      <p:sp>
        <p:nvSpPr>
          <p:cNvPr id="3" name="Content Placeholder 2"/>
          <p:cNvSpPr>
            <a:spLocks noGrp="1"/>
          </p:cNvSpPr>
          <p:nvPr>
            <p:ph idx="1"/>
          </p:nvPr>
        </p:nvSpPr>
        <p:spPr>
          <a:xfrm>
            <a:off x="457200" y="1600200"/>
            <a:ext cx="8229600" cy="5141168"/>
          </a:xfrm>
        </p:spPr>
        <p:txBody>
          <a:bodyPr>
            <a:noAutofit/>
          </a:bodyPr>
          <a:lstStyle/>
          <a:p>
            <a:pPr marL="0" indent="0">
              <a:buNone/>
            </a:pPr>
            <a:endParaRPr lang="en-CA" sz="2400" b="1" dirty="0"/>
          </a:p>
          <a:p>
            <a:pPr marL="0" indent="0">
              <a:buNone/>
            </a:pPr>
            <a:r>
              <a:rPr lang="en-CA" sz="2400" b="1" dirty="0" err="1"/>
              <a:t>Phocas</a:t>
            </a:r>
            <a:r>
              <a:rPr lang="en-CA" sz="2400" b="1" dirty="0"/>
              <a:t> (602-610)</a:t>
            </a:r>
          </a:p>
          <a:p>
            <a:pPr marL="0" indent="0">
              <a:buNone/>
            </a:pPr>
            <a:endParaRPr lang="en-CA" sz="2400" dirty="0"/>
          </a:p>
          <a:p>
            <a:pPr marL="0" indent="0">
              <a:buNone/>
            </a:pPr>
            <a:r>
              <a:rPr lang="en-CA" sz="2400" dirty="0"/>
              <a:t>“[</a:t>
            </a:r>
            <a:r>
              <a:rPr lang="en-CA" sz="2400" dirty="0" err="1"/>
              <a:t>Phocas</a:t>
            </a:r>
            <a:r>
              <a:rPr lang="en-CA" sz="2400" dirty="0"/>
              <a:t>’] markedly conciliatory policy towards Rome culminated in an edict addressed to Pope Boniface III in which </a:t>
            </a:r>
            <a:r>
              <a:rPr lang="en-CA" sz="2400"/>
              <a:t>he recognized </a:t>
            </a:r>
            <a:r>
              <a:rPr lang="en-CA" sz="2400" dirty="0"/>
              <a:t>the Apostolic Church of St. Peter as the head of all the churches.  A column erected in the Roman forum with an inscription praising the Byzantine tyrant showed the remarkable favour which </a:t>
            </a:r>
            <a:r>
              <a:rPr lang="en-CA" sz="2400" dirty="0" err="1"/>
              <a:t>Phocas</a:t>
            </a:r>
            <a:r>
              <a:rPr lang="en-CA" sz="2400" dirty="0"/>
              <a:t> enjoyed in Rome.”</a:t>
            </a:r>
          </a:p>
          <a:p>
            <a:pPr marL="0" indent="0">
              <a:buNone/>
            </a:pPr>
            <a:endParaRPr lang="en-CA" sz="2400" dirty="0"/>
          </a:p>
          <a:p>
            <a:pPr marL="0" indent="0" algn="r">
              <a:buNone/>
            </a:pPr>
            <a:r>
              <a:rPr lang="en-CA" sz="2400" dirty="0"/>
              <a:t>(</a:t>
            </a:r>
            <a:r>
              <a:rPr lang="en-CA" sz="2400" dirty="0" err="1"/>
              <a:t>Ostrogorsky</a:t>
            </a:r>
            <a:r>
              <a:rPr lang="en-CA" sz="2400" dirty="0"/>
              <a:t>, History of the Byzantine State, p.76-7)</a:t>
            </a:r>
          </a:p>
        </p:txBody>
      </p:sp>
    </p:spTree>
    <p:extLst>
      <p:ext uri="{BB962C8B-B14F-4D97-AF65-F5344CB8AC3E}">
        <p14:creationId xmlns:p14="http://schemas.microsoft.com/office/powerpoint/2010/main" val="2676496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The Dragon &amp; Beast of the Sea</a:t>
            </a:r>
            <a:endParaRPr lang="en-CA" dirty="0"/>
          </a:p>
        </p:txBody>
      </p:sp>
      <p:sp>
        <p:nvSpPr>
          <p:cNvPr id="3" name="Content Placeholder 2"/>
          <p:cNvSpPr>
            <a:spLocks noGrp="1"/>
          </p:cNvSpPr>
          <p:nvPr>
            <p:ph idx="1"/>
          </p:nvPr>
        </p:nvSpPr>
        <p:spPr/>
        <p:txBody>
          <a:bodyPr>
            <a:normAutofit fontScale="47500" lnSpcReduction="20000"/>
          </a:bodyPr>
          <a:lstStyle/>
          <a:p>
            <a:pPr marL="0" lvl="0" indent="0">
              <a:buNone/>
            </a:pPr>
            <a:r>
              <a:rPr lang="en-CA" sz="4000" b="1" dirty="0"/>
              <a:t>Rev 13:1  </a:t>
            </a:r>
            <a:r>
              <a:rPr lang="en-CA" sz="4000" dirty="0"/>
              <a:t>And I stood upon the sand of the sea, and saw </a:t>
            </a:r>
            <a:r>
              <a:rPr lang="en-CA" sz="4000" b="1" u="sng" dirty="0"/>
              <a:t>a beast rise up out of the sea</a:t>
            </a:r>
            <a:r>
              <a:rPr lang="en-CA" sz="4000" dirty="0"/>
              <a:t>, having </a:t>
            </a:r>
            <a:r>
              <a:rPr lang="en-CA" sz="4000" b="1" u="sng" dirty="0"/>
              <a:t>seven heads and ten horns, and upon his horns ten crowns</a:t>
            </a:r>
            <a:r>
              <a:rPr lang="en-CA" sz="4000" dirty="0"/>
              <a:t>, and upon his heads </a:t>
            </a:r>
            <a:r>
              <a:rPr lang="en-CA" sz="4000" b="1" u="sng" dirty="0"/>
              <a:t>the name of blasphemy</a:t>
            </a:r>
            <a:r>
              <a:rPr lang="en-CA" sz="4000" dirty="0"/>
              <a:t>.   </a:t>
            </a:r>
            <a:r>
              <a:rPr lang="en-CA" sz="4000" b="1" dirty="0"/>
              <a:t>2</a:t>
            </a:r>
            <a:r>
              <a:rPr lang="en-CA" sz="4000" dirty="0"/>
              <a:t>  And the beast which I saw was like unto a leopard, and his feet were as the feet of a bear, and his mouth as </a:t>
            </a:r>
            <a:r>
              <a:rPr lang="en-CA" sz="4000" b="1" u="sng" dirty="0"/>
              <a:t>the mouth of a lion</a:t>
            </a:r>
            <a:r>
              <a:rPr lang="en-CA" sz="4000" dirty="0"/>
              <a:t>: and </a:t>
            </a:r>
            <a:r>
              <a:rPr lang="en-CA" sz="4000" b="1" u="sng" dirty="0"/>
              <a:t>the dragon gave him his power</a:t>
            </a:r>
            <a:r>
              <a:rPr lang="en-CA" sz="4000" dirty="0"/>
              <a:t>, and his seat, and great authority.  3  And I saw one of his heads as it were wounded to death; and his deadly wound was healed: and all the world wondered after the beast.  4  And </a:t>
            </a:r>
            <a:r>
              <a:rPr lang="en-CA" sz="4000" b="1" u="sng" dirty="0"/>
              <a:t>they worshipped the dragon which gave power unto the beast: and they worshipped the beast</a:t>
            </a:r>
            <a:r>
              <a:rPr lang="en-CA" sz="4000" dirty="0"/>
              <a:t>, saying, Who is like unto the beast? who is able to make war with him?  5  And there was given unto him </a:t>
            </a:r>
            <a:r>
              <a:rPr lang="en-CA" sz="4000" b="1" u="sng" dirty="0"/>
              <a:t>a mouth speaking great things and blasphemies</a:t>
            </a:r>
            <a:r>
              <a:rPr lang="en-CA" sz="4000" dirty="0"/>
              <a:t>; and power was given unto him to continue forty and two months.  6  And he opened his mouth in </a:t>
            </a:r>
            <a:r>
              <a:rPr lang="en-CA" sz="4000" b="1" u="sng" dirty="0"/>
              <a:t>blasphemy against God</a:t>
            </a:r>
            <a:r>
              <a:rPr lang="en-CA" sz="4000" dirty="0"/>
              <a:t>, to blaspheme his name, and his tabernacle, and them that dwell in heaven.  7  And it was given unto him </a:t>
            </a:r>
            <a:r>
              <a:rPr lang="en-CA" sz="4000" b="1" u="sng" dirty="0"/>
              <a:t>to make war with the saints, and to overcome them</a:t>
            </a:r>
            <a:r>
              <a:rPr lang="en-CA" sz="4000" dirty="0"/>
              <a:t>: and power was given him over all </a:t>
            </a:r>
            <a:r>
              <a:rPr lang="en-CA" sz="4000" dirty="0" err="1"/>
              <a:t>kindreds</a:t>
            </a:r>
            <a:r>
              <a:rPr lang="en-CA" sz="4000" dirty="0"/>
              <a:t>, and tongues, and nations.  8  And all that dwell upon the earth shall worship him, whose names are not written in the book of life of the Lamb slain from the foundation of the world. </a:t>
            </a:r>
          </a:p>
          <a:p>
            <a:pPr marL="0" lvl="0" indent="0">
              <a:buNone/>
            </a:pPr>
            <a:endParaRPr lang="en-CA" dirty="0"/>
          </a:p>
          <a:p>
            <a:pPr marL="0" indent="0">
              <a:buNone/>
            </a:pPr>
            <a:endParaRPr lang="en-CA" dirty="0"/>
          </a:p>
        </p:txBody>
      </p:sp>
    </p:spTree>
    <p:extLst>
      <p:ext uri="{BB962C8B-B14F-4D97-AF65-F5344CB8AC3E}">
        <p14:creationId xmlns:p14="http://schemas.microsoft.com/office/powerpoint/2010/main" val="4250046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The Phases of the Beast</a:t>
            </a:r>
            <a:endParaRPr lang="en-CA" dirty="0"/>
          </a:p>
        </p:txBody>
      </p:sp>
      <p:sp>
        <p:nvSpPr>
          <p:cNvPr id="3" name="Content Placeholder 2"/>
          <p:cNvSpPr>
            <a:spLocks noGrp="1"/>
          </p:cNvSpPr>
          <p:nvPr>
            <p:ph idx="1"/>
          </p:nvPr>
        </p:nvSpPr>
        <p:spPr/>
        <p:txBody>
          <a:bodyPr>
            <a:normAutofit/>
          </a:bodyPr>
          <a:lstStyle/>
          <a:p>
            <a:pPr marL="0" lvl="0" indent="0">
              <a:buNone/>
            </a:pPr>
            <a:endParaRPr lang="en-CA" dirty="0"/>
          </a:p>
          <a:p>
            <a:pPr marL="0" indent="0">
              <a:buNone/>
            </a:pP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967886171"/>
              </p:ext>
            </p:extLst>
          </p:nvPr>
        </p:nvGraphicFramePr>
        <p:xfrm>
          <a:off x="395536" y="1412776"/>
          <a:ext cx="8352927" cy="4526242"/>
        </p:xfrm>
        <a:graphic>
          <a:graphicData uri="http://schemas.openxmlformats.org/drawingml/2006/table">
            <a:tbl>
              <a:tblPr firstRow="1" bandRow="1">
                <a:tableStyleId>{5C22544A-7EE6-4342-B048-85BDC9FD1C3A}</a:tableStyleId>
              </a:tblPr>
              <a:tblGrid>
                <a:gridCol w="2784309">
                  <a:extLst>
                    <a:ext uri="{9D8B030D-6E8A-4147-A177-3AD203B41FA5}">
                      <a16:colId xmlns:a16="http://schemas.microsoft.com/office/drawing/2014/main" val="20000"/>
                    </a:ext>
                  </a:extLst>
                </a:gridCol>
                <a:gridCol w="2784309">
                  <a:extLst>
                    <a:ext uri="{9D8B030D-6E8A-4147-A177-3AD203B41FA5}">
                      <a16:colId xmlns:a16="http://schemas.microsoft.com/office/drawing/2014/main" val="20001"/>
                    </a:ext>
                  </a:extLst>
                </a:gridCol>
                <a:gridCol w="2784309">
                  <a:extLst>
                    <a:ext uri="{9D8B030D-6E8A-4147-A177-3AD203B41FA5}">
                      <a16:colId xmlns:a16="http://schemas.microsoft.com/office/drawing/2014/main" val="20002"/>
                    </a:ext>
                  </a:extLst>
                </a:gridCol>
              </a:tblGrid>
              <a:tr h="559566">
                <a:tc>
                  <a:txBody>
                    <a:bodyPr/>
                    <a:lstStyle/>
                    <a:p>
                      <a:pPr algn="ctr"/>
                      <a:r>
                        <a:rPr lang="en-CA" sz="2400" dirty="0">
                          <a:solidFill>
                            <a:schemeClr val="tx1"/>
                          </a:solidFill>
                        </a:rPr>
                        <a:t>Daniel’s 4</a:t>
                      </a:r>
                      <a:r>
                        <a:rPr lang="en-CA" sz="2400" baseline="30000" dirty="0">
                          <a:solidFill>
                            <a:schemeClr val="tx1"/>
                          </a:solidFill>
                        </a:rPr>
                        <a:t>th</a:t>
                      </a:r>
                      <a:r>
                        <a:rPr lang="en-CA" sz="2400" dirty="0">
                          <a:solidFill>
                            <a:schemeClr val="tx1"/>
                          </a:solidFill>
                        </a:rPr>
                        <a:t> Beast</a:t>
                      </a:r>
                    </a:p>
                  </a:txBody>
                  <a:tcPr/>
                </a:tc>
                <a:tc>
                  <a:txBody>
                    <a:bodyPr/>
                    <a:lstStyle/>
                    <a:p>
                      <a:pPr algn="ctr"/>
                      <a:r>
                        <a:rPr lang="en-CA" sz="2400" dirty="0">
                          <a:solidFill>
                            <a:schemeClr val="tx1"/>
                          </a:solidFill>
                        </a:rPr>
                        <a:t>Red Dragon</a:t>
                      </a:r>
                    </a:p>
                  </a:txBody>
                  <a:tcPr/>
                </a:tc>
                <a:tc>
                  <a:txBody>
                    <a:bodyPr/>
                    <a:lstStyle/>
                    <a:p>
                      <a:pPr algn="ctr"/>
                      <a:r>
                        <a:rPr lang="en-CA" sz="2400" dirty="0">
                          <a:solidFill>
                            <a:schemeClr val="tx1"/>
                          </a:solidFill>
                        </a:rPr>
                        <a:t>Beast of the Sea</a:t>
                      </a:r>
                    </a:p>
                  </a:txBody>
                  <a:tcPr/>
                </a:tc>
                <a:extLst>
                  <a:ext uri="{0D108BD9-81ED-4DB2-BD59-A6C34878D82A}">
                    <a16:rowId xmlns:a16="http://schemas.microsoft.com/office/drawing/2014/main" val="10000"/>
                  </a:ext>
                </a:extLst>
              </a:tr>
              <a:tr h="559566">
                <a:tc>
                  <a:txBody>
                    <a:bodyPr/>
                    <a:lstStyle/>
                    <a:p>
                      <a:pPr algn="ctr"/>
                      <a:r>
                        <a:rPr lang="en-CA" sz="2400" dirty="0"/>
                        <a:t>Dan 7</a:t>
                      </a:r>
                    </a:p>
                  </a:txBody>
                  <a:tcPr/>
                </a:tc>
                <a:tc>
                  <a:txBody>
                    <a:bodyPr/>
                    <a:lstStyle/>
                    <a:p>
                      <a:pPr algn="ctr"/>
                      <a:r>
                        <a:rPr lang="en-CA" sz="2400" dirty="0"/>
                        <a:t>Rev 12</a:t>
                      </a:r>
                    </a:p>
                  </a:txBody>
                  <a:tcPr/>
                </a:tc>
                <a:tc>
                  <a:txBody>
                    <a:bodyPr/>
                    <a:lstStyle/>
                    <a:p>
                      <a:pPr algn="ctr"/>
                      <a:r>
                        <a:rPr lang="en-CA" sz="2400" dirty="0"/>
                        <a:t>Rev 13</a:t>
                      </a:r>
                    </a:p>
                  </a:txBody>
                  <a:tcPr/>
                </a:tc>
                <a:extLst>
                  <a:ext uri="{0D108BD9-81ED-4DB2-BD59-A6C34878D82A}">
                    <a16:rowId xmlns:a16="http://schemas.microsoft.com/office/drawing/2014/main" val="10001"/>
                  </a:ext>
                </a:extLst>
              </a:tr>
              <a:tr h="559566">
                <a:tc>
                  <a:txBody>
                    <a:bodyPr/>
                    <a:lstStyle/>
                    <a:p>
                      <a:pPr algn="ctr"/>
                      <a:r>
                        <a:rPr lang="en-CA" sz="2400" dirty="0"/>
                        <a:t>One Head</a:t>
                      </a:r>
                    </a:p>
                  </a:txBody>
                  <a:tcPr/>
                </a:tc>
                <a:tc>
                  <a:txBody>
                    <a:bodyPr/>
                    <a:lstStyle/>
                    <a:p>
                      <a:pPr algn="ctr"/>
                      <a:r>
                        <a:rPr lang="en-CA" sz="2400" dirty="0"/>
                        <a:t>Seven Heads</a:t>
                      </a:r>
                    </a:p>
                  </a:txBody>
                  <a:tcPr/>
                </a:tc>
                <a:tc>
                  <a:txBody>
                    <a:bodyPr/>
                    <a:lstStyle/>
                    <a:p>
                      <a:pPr algn="ctr"/>
                      <a:r>
                        <a:rPr lang="en-CA" sz="2400" dirty="0"/>
                        <a:t>Seven Heads</a:t>
                      </a:r>
                    </a:p>
                  </a:txBody>
                  <a:tcPr/>
                </a:tc>
                <a:extLst>
                  <a:ext uri="{0D108BD9-81ED-4DB2-BD59-A6C34878D82A}">
                    <a16:rowId xmlns:a16="http://schemas.microsoft.com/office/drawing/2014/main" val="10002"/>
                  </a:ext>
                </a:extLst>
              </a:tr>
              <a:tr h="559566">
                <a:tc>
                  <a:txBody>
                    <a:bodyPr/>
                    <a:lstStyle/>
                    <a:p>
                      <a:pPr algn="ctr"/>
                      <a:r>
                        <a:rPr lang="en-CA" sz="2400" dirty="0"/>
                        <a:t>Ten Horns</a:t>
                      </a:r>
                    </a:p>
                  </a:txBody>
                  <a:tcPr/>
                </a:tc>
                <a:tc>
                  <a:txBody>
                    <a:bodyPr/>
                    <a:lstStyle/>
                    <a:p>
                      <a:pPr algn="ctr"/>
                      <a:r>
                        <a:rPr lang="en-CA" sz="2400" dirty="0"/>
                        <a:t>Ten Horns</a:t>
                      </a:r>
                    </a:p>
                  </a:txBody>
                  <a:tcPr/>
                </a:tc>
                <a:tc>
                  <a:txBody>
                    <a:bodyPr/>
                    <a:lstStyle/>
                    <a:p>
                      <a:pPr algn="ctr"/>
                      <a:r>
                        <a:rPr lang="en-CA" sz="2400" dirty="0"/>
                        <a:t>Ten Horns</a:t>
                      </a:r>
                    </a:p>
                  </a:txBody>
                  <a:tcPr/>
                </a:tc>
                <a:extLst>
                  <a:ext uri="{0D108BD9-81ED-4DB2-BD59-A6C34878D82A}">
                    <a16:rowId xmlns:a16="http://schemas.microsoft.com/office/drawing/2014/main" val="10003"/>
                  </a:ext>
                </a:extLst>
              </a:tr>
              <a:tr h="559566">
                <a:tc>
                  <a:txBody>
                    <a:bodyPr/>
                    <a:lstStyle/>
                    <a:p>
                      <a:pPr algn="ctr"/>
                      <a:endParaRPr lang="en-CA" sz="2400" dirty="0"/>
                    </a:p>
                  </a:txBody>
                  <a:tcPr/>
                </a:tc>
                <a:tc>
                  <a:txBody>
                    <a:bodyPr/>
                    <a:lstStyle/>
                    <a:p>
                      <a:pPr algn="ctr"/>
                      <a:r>
                        <a:rPr lang="en-CA" sz="2400" dirty="0"/>
                        <a:t>Crowns on Heads</a:t>
                      </a:r>
                    </a:p>
                  </a:txBody>
                  <a:tcPr/>
                </a:tc>
                <a:tc>
                  <a:txBody>
                    <a:bodyPr/>
                    <a:lstStyle/>
                    <a:p>
                      <a:pPr algn="ctr"/>
                      <a:r>
                        <a:rPr lang="en-CA" sz="2400" dirty="0"/>
                        <a:t>Crowns on Horns</a:t>
                      </a:r>
                    </a:p>
                  </a:txBody>
                  <a:tcPr/>
                </a:tc>
                <a:extLst>
                  <a:ext uri="{0D108BD9-81ED-4DB2-BD59-A6C34878D82A}">
                    <a16:rowId xmlns:a16="http://schemas.microsoft.com/office/drawing/2014/main" val="10004"/>
                  </a:ext>
                </a:extLst>
              </a:tr>
              <a:tr h="864206">
                <a:tc>
                  <a:txBody>
                    <a:bodyPr/>
                    <a:lstStyle/>
                    <a:p>
                      <a:pPr algn="ctr"/>
                      <a:r>
                        <a:rPr lang="en-CA" sz="2400" dirty="0"/>
                        <a:t>Mouth</a:t>
                      </a:r>
                      <a:r>
                        <a:rPr lang="en-CA" sz="2400" baseline="0" dirty="0"/>
                        <a:t> Speaks against God</a:t>
                      </a:r>
                      <a:endParaRPr lang="en-CA" sz="2400" dirty="0"/>
                    </a:p>
                  </a:txBody>
                  <a:tcPr/>
                </a:tc>
                <a:tc>
                  <a:txBody>
                    <a:bodyPr/>
                    <a:lstStyle/>
                    <a:p>
                      <a:pPr algn="ctr"/>
                      <a:endParaRPr lang="en-CA" sz="2400" dirty="0"/>
                    </a:p>
                  </a:txBody>
                  <a:tcPr/>
                </a:tc>
                <a:tc>
                  <a:txBody>
                    <a:bodyPr/>
                    <a:lstStyle/>
                    <a:p>
                      <a:pPr algn="ctr"/>
                      <a:r>
                        <a:rPr lang="en-CA" sz="2400" dirty="0"/>
                        <a:t>Mouth Speaks</a:t>
                      </a:r>
                      <a:r>
                        <a:rPr lang="en-CA" sz="2400" baseline="0" dirty="0"/>
                        <a:t> </a:t>
                      </a:r>
                      <a:r>
                        <a:rPr lang="en-CA" sz="2400" dirty="0"/>
                        <a:t>Blasphemy</a:t>
                      </a:r>
                    </a:p>
                  </a:txBody>
                  <a:tcPr/>
                </a:tc>
                <a:extLst>
                  <a:ext uri="{0D108BD9-81ED-4DB2-BD59-A6C34878D82A}">
                    <a16:rowId xmlns:a16="http://schemas.microsoft.com/office/drawing/2014/main" val="10005"/>
                  </a:ext>
                </a:extLst>
              </a:tr>
              <a:tr h="864206">
                <a:tc>
                  <a:txBody>
                    <a:bodyPr/>
                    <a:lstStyle/>
                    <a:p>
                      <a:pPr algn="ctr"/>
                      <a:r>
                        <a:rPr lang="en-CA" sz="2400" dirty="0"/>
                        <a:t>Wars with </a:t>
                      </a:r>
                    </a:p>
                    <a:p>
                      <a:pPr algn="ctr"/>
                      <a:r>
                        <a:rPr lang="en-CA" sz="2400" dirty="0"/>
                        <a:t>the Saints</a:t>
                      </a:r>
                    </a:p>
                  </a:txBody>
                  <a:tcPr/>
                </a:tc>
                <a:tc>
                  <a:txBody>
                    <a:bodyPr/>
                    <a:lstStyle/>
                    <a:p>
                      <a:pPr algn="ctr"/>
                      <a:r>
                        <a:rPr lang="en-CA" sz="2400" dirty="0"/>
                        <a:t>Wars</a:t>
                      </a:r>
                      <a:r>
                        <a:rPr lang="en-CA" sz="2400" baseline="0" dirty="0"/>
                        <a:t> with </a:t>
                      </a:r>
                    </a:p>
                    <a:p>
                      <a:pPr algn="ctr"/>
                      <a:r>
                        <a:rPr lang="en-CA" sz="2400" baseline="0" dirty="0"/>
                        <a:t>the Remnant</a:t>
                      </a:r>
                      <a:endParaRPr lang="en-CA" sz="2400" dirty="0"/>
                    </a:p>
                  </a:txBody>
                  <a:tcPr/>
                </a:tc>
                <a:tc>
                  <a:txBody>
                    <a:bodyPr/>
                    <a:lstStyle/>
                    <a:p>
                      <a:pPr algn="ctr"/>
                      <a:r>
                        <a:rPr lang="en-CA" sz="2400" dirty="0"/>
                        <a:t>Wars </a:t>
                      </a:r>
                      <a:r>
                        <a:rPr lang="en-CA" sz="2400"/>
                        <a:t>with </a:t>
                      </a:r>
                    </a:p>
                    <a:p>
                      <a:pPr algn="ctr"/>
                      <a:r>
                        <a:rPr lang="en-CA" sz="2400"/>
                        <a:t>the </a:t>
                      </a:r>
                      <a:r>
                        <a:rPr lang="en-CA" sz="2400" dirty="0"/>
                        <a:t>Saints</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602654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The Phases of the Beast</a:t>
            </a:r>
            <a:endParaRPr lang="en-CA" dirty="0"/>
          </a:p>
        </p:txBody>
      </p:sp>
      <p:sp>
        <p:nvSpPr>
          <p:cNvPr id="3" name="Content Placeholder 2"/>
          <p:cNvSpPr>
            <a:spLocks noGrp="1"/>
          </p:cNvSpPr>
          <p:nvPr>
            <p:ph idx="1"/>
          </p:nvPr>
        </p:nvSpPr>
        <p:spPr/>
        <p:txBody>
          <a:bodyPr>
            <a:normAutofit/>
          </a:bodyPr>
          <a:lstStyle/>
          <a:p>
            <a:pPr marL="0" lvl="0" indent="0">
              <a:buNone/>
            </a:pPr>
            <a:endParaRPr lang="en-CA" dirty="0"/>
          </a:p>
          <a:p>
            <a:pPr marL="0" indent="0">
              <a:buNone/>
            </a:pP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549426456"/>
              </p:ext>
            </p:extLst>
          </p:nvPr>
        </p:nvGraphicFramePr>
        <p:xfrm>
          <a:off x="395536" y="1412776"/>
          <a:ext cx="8280920" cy="5112788"/>
        </p:xfrm>
        <a:graphic>
          <a:graphicData uri="http://schemas.openxmlformats.org/drawingml/2006/table">
            <a:tbl>
              <a:tblPr firstRow="1" bandRow="1">
                <a:tableStyleId>{5C22544A-7EE6-4342-B048-85BDC9FD1C3A}</a:tableStyleId>
              </a:tblPr>
              <a:tblGrid>
                <a:gridCol w="4140460">
                  <a:extLst>
                    <a:ext uri="{9D8B030D-6E8A-4147-A177-3AD203B41FA5}">
                      <a16:colId xmlns:a16="http://schemas.microsoft.com/office/drawing/2014/main" val="20000"/>
                    </a:ext>
                  </a:extLst>
                </a:gridCol>
                <a:gridCol w="4140460">
                  <a:extLst>
                    <a:ext uri="{9D8B030D-6E8A-4147-A177-3AD203B41FA5}">
                      <a16:colId xmlns:a16="http://schemas.microsoft.com/office/drawing/2014/main" val="20001"/>
                    </a:ext>
                  </a:extLst>
                </a:gridCol>
              </a:tblGrid>
              <a:tr h="559566">
                <a:tc>
                  <a:txBody>
                    <a:bodyPr/>
                    <a:lstStyle/>
                    <a:p>
                      <a:pPr algn="ctr"/>
                      <a:r>
                        <a:rPr lang="en-CA" sz="2400" dirty="0">
                          <a:solidFill>
                            <a:schemeClr val="tx1"/>
                          </a:solidFill>
                        </a:rPr>
                        <a:t>Daniel’s Four Beasts</a:t>
                      </a:r>
                    </a:p>
                  </a:txBody>
                  <a:tcPr/>
                </a:tc>
                <a:tc>
                  <a:txBody>
                    <a:bodyPr/>
                    <a:lstStyle/>
                    <a:p>
                      <a:pPr algn="ctr"/>
                      <a:r>
                        <a:rPr lang="en-CA" sz="2400" dirty="0">
                          <a:solidFill>
                            <a:schemeClr val="tx1"/>
                          </a:solidFill>
                        </a:rPr>
                        <a:t>Beast of the Sea</a:t>
                      </a:r>
                    </a:p>
                  </a:txBody>
                  <a:tcPr/>
                </a:tc>
                <a:extLst>
                  <a:ext uri="{0D108BD9-81ED-4DB2-BD59-A6C34878D82A}">
                    <a16:rowId xmlns:a16="http://schemas.microsoft.com/office/drawing/2014/main" val="10000"/>
                  </a:ext>
                </a:extLst>
              </a:tr>
              <a:tr h="559566">
                <a:tc>
                  <a:txBody>
                    <a:bodyPr/>
                    <a:lstStyle/>
                    <a:p>
                      <a:pPr algn="ctr"/>
                      <a:r>
                        <a:rPr lang="en-CA" sz="2400" dirty="0"/>
                        <a:t>Dan 7</a:t>
                      </a:r>
                    </a:p>
                  </a:txBody>
                  <a:tcPr/>
                </a:tc>
                <a:tc>
                  <a:txBody>
                    <a:bodyPr/>
                    <a:lstStyle/>
                    <a:p>
                      <a:pPr algn="ctr"/>
                      <a:r>
                        <a:rPr lang="en-CA" sz="2400" dirty="0"/>
                        <a:t>Rev 13</a:t>
                      </a:r>
                    </a:p>
                  </a:txBody>
                  <a:tcPr/>
                </a:tc>
                <a:extLst>
                  <a:ext uri="{0D108BD9-81ED-4DB2-BD59-A6C34878D82A}">
                    <a16:rowId xmlns:a16="http://schemas.microsoft.com/office/drawing/2014/main" val="10001"/>
                  </a:ext>
                </a:extLst>
              </a:tr>
              <a:tr h="559566">
                <a:tc>
                  <a:txBody>
                    <a:bodyPr/>
                    <a:lstStyle/>
                    <a:p>
                      <a:pPr algn="ctr"/>
                      <a:r>
                        <a:rPr lang="en-CA" sz="2400" dirty="0"/>
                        <a:t>Lion =</a:t>
                      </a:r>
                      <a:r>
                        <a:rPr lang="en-CA" sz="2400" baseline="0" dirty="0"/>
                        <a:t> Babylon</a:t>
                      </a:r>
                      <a:endParaRPr lang="en-CA" sz="2400" dirty="0"/>
                    </a:p>
                  </a:txBody>
                  <a:tcPr/>
                </a:tc>
                <a:tc>
                  <a:txBody>
                    <a:bodyPr/>
                    <a:lstStyle/>
                    <a:p>
                      <a:pPr algn="ctr"/>
                      <a:r>
                        <a:rPr lang="en-CA" sz="2400" dirty="0"/>
                        <a:t>Mouth of Lion</a:t>
                      </a:r>
                    </a:p>
                  </a:txBody>
                  <a:tcPr/>
                </a:tc>
                <a:extLst>
                  <a:ext uri="{0D108BD9-81ED-4DB2-BD59-A6C34878D82A}">
                    <a16:rowId xmlns:a16="http://schemas.microsoft.com/office/drawing/2014/main" val="10002"/>
                  </a:ext>
                </a:extLst>
              </a:tr>
              <a:tr h="559566">
                <a:tc>
                  <a:txBody>
                    <a:bodyPr/>
                    <a:lstStyle/>
                    <a:p>
                      <a:pPr algn="ctr"/>
                      <a:r>
                        <a:rPr lang="en-CA" sz="2400" dirty="0"/>
                        <a:t>Bear</a:t>
                      </a:r>
                      <a:r>
                        <a:rPr lang="en-CA" sz="2400" baseline="0" dirty="0"/>
                        <a:t> = </a:t>
                      </a:r>
                      <a:r>
                        <a:rPr lang="en-CA" sz="2400" baseline="0" dirty="0" err="1"/>
                        <a:t>Medo</a:t>
                      </a:r>
                      <a:r>
                        <a:rPr lang="en-CA" sz="2400" baseline="0" dirty="0"/>
                        <a:t>-Persia</a:t>
                      </a:r>
                      <a:endParaRPr lang="en-CA" sz="2400" dirty="0"/>
                    </a:p>
                  </a:txBody>
                  <a:tcPr/>
                </a:tc>
                <a:tc>
                  <a:txBody>
                    <a:bodyPr/>
                    <a:lstStyle/>
                    <a:p>
                      <a:pPr algn="ctr"/>
                      <a:r>
                        <a:rPr lang="en-CA" sz="2400" dirty="0"/>
                        <a:t>Feet</a:t>
                      </a:r>
                      <a:r>
                        <a:rPr lang="en-CA" sz="2400" baseline="0" dirty="0"/>
                        <a:t> of Bear</a:t>
                      </a:r>
                      <a:endParaRPr lang="en-CA" sz="2400" dirty="0"/>
                    </a:p>
                  </a:txBody>
                  <a:tcPr/>
                </a:tc>
                <a:extLst>
                  <a:ext uri="{0D108BD9-81ED-4DB2-BD59-A6C34878D82A}">
                    <a16:rowId xmlns:a16="http://schemas.microsoft.com/office/drawing/2014/main" val="10003"/>
                  </a:ext>
                </a:extLst>
              </a:tr>
              <a:tr h="559566">
                <a:tc>
                  <a:txBody>
                    <a:bodyPr/>
                    <a:lstStyle/>
                    <a:p>
                      <a:pPr algn="ctr"/>
                      <a:r>
                        <a:rPr lang="en-CA" sz="2400" dirty="0"/>
                        <a:t>Leopard =</a:t>
                      </a:r>
                      <a:r>
                        <a:rPr lang="en-CA" sz="2400" baseline="0" dirty="0"/>
                        <a:t> Greece</a:t>
                      </a:r>
                      <a:endParaRPr lang="en-CA" sz="2400" dirty="0"/>
                    </a:p>
                  </a:txBody>
                  <a:tcPr/>
                </a:tc>
                <a:tc>
                  <a:txBody>
                    <a:bodyPr/>
                    <a:lstStyle/>
                    <a:p>
                      <a:pPr algn="ctr"/>
                      <a:r>
                        <a:rPr lang="en-CA" sz="2400" dirty="0"/>
                        <a:t>Form</a:t>
                      </a:r>
                      <a:r>
                        <a:rPr lang="en-CA" sz="2400" baseline="0" dirty="0"/>
                        <a:t> of a Leopard</a:t>
                      </a:r>
                      <a:endParaRPr lang="en-CA" sz="2400" dirty="0"/>
                    </a:p>
                  </a:txBody>
                  <a:tcPr/>
                </a:tc>
                <a:extLst>
                  <a:ext uri="{0D108BD9-81ED-4DB2-BD59-A6C34878D82A}">
                    <a16:rowId xmlns:a16="http://schemas.microsoft.com/office/drawing/2014/main" val="10004"/>
                  </a:ext>
                </a:extLst>
              </a:tr>
              <a:tr h="586546">
                <a:tc>
                  <a:txBody>
                    <a:bodyPr/>
                    <a:lstStyle/>
                    <a:p>
                      <a:pPr algn="ctr"/>
                      <a:r>
                        <a:rPr lang="en-CA" sz="2400" dirty="0"/>
                        <a:t>Dreadful</a:t>
                      </a:r>
                      <a:r>
                        <a:rPr lang="en-CA" sz="2400" baseline="0" dirty="0"/>
                        <a:t> Beast = Rome</a:t>
                      </a:r>
                      <a:endParaRPr lang="en-CA" sz="2400" dirty="0"/>
                    </a:p>
                  </a:txBody>
                  <a:tcPr/>
                </a:tc>
                <a:tc>
                  <a:txBody>
                    <a:bodyPr/>
                    <a:lstStyle/>
                    <a:p>
                      <a:pPr algn="ctr"/>
                      <a:r>
                        <a:rPr lang="en-CA" sz="2400" dirty="0"/>
                        <a:t>Beast of the Sea</a:t>
                      </a:r>
                    </a:p>
                  </a:txBody>
                  <a:tcPr/>
                </a:tc>
                <a:extLst>
                  <a:ext uri="{0D108BD9-81ED-4DB2-BD59-A6C34878D82A}">
                    <a16:rowId xmlns:a16="http://schemas.microsoft.com/office/drawing/2014/main" val="10005"/>
                  </a:ext>
                </a:extLst>
              </a:tr>
              <a:tr h="864206">
                <a:tc>
                  <a:txBody>
                    <a:bodyPr/>
                    <a:lstStyle/>
                    <a:p>
                      <a:pPr algn="ctr"/>
                      <a:r>
                        <a:rPr lang="en-CA" sz="2400" dirty="0"/>
                        <a:t>Little Horn with Mouth Speaking Great Things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CA" sz="2400" dirty="0"/>
                        <a:t>Mouth Speaks</a:t>
                      </a:r>
                      <a:r>
                        <a:rPr lang="en-CA" sz="2400" baseline="0" dirty="0"/>
                        <a:t> </a:t>
                      </a:r>
                      <a:r>
                        <a:rPr lang="en-CA" sz="2400" dirty="0"/>
                        <a:t>Blasphemy</a:t>
                      </a:r>
                    </a:p>
                    <a:p>
                      <a:pPr algn="ctr"/>
                      <a:endParaRPr lang="en-CA" sz="2400" dirty="0"/>
                    </a:p>
                  </a:txBody>
                  <a:tcPr/>
                </a:tc>
                <a:extLst>
                  <a:ext uri="{0D108BD9-81ED-4DB2-BD59-A6C34878D82A}">
                    <a16:rowId xmlns:a16="http://schemas.microsoft.com/office/drawing/2014/main" val="10006"/>
                  </a:ext>
                </a:extLst>
              </a:tr>
              <a:tr h="864206">
                <a:tc>
                  <a:txBody>
                    <a:bodyPr/>
                    <a:lstStyle/>
                    <a:p>
                      <a:pPr algn="ctr"/>
                      <a:r>
                        <a:rPr lang="en-CA" sz="2400" dirty="0"/>
                        <a:t>Wars with the Saints</a:t>
                      </a:r>
                    </a:p>
                  </a:txBody>
                  <a:tcPr/>
                </a:tc>
                <a:tc>
                  <a:txBody>
                    <a:bodyPr/>
                    <a:lstStyle/>
                    <a:p>
                      <a:pPr algn="ctr"/>
                      <a:r>
                        <a:rPr lang="en-CA" sz="2400" dirty="0"/>
                        <a:t>Wars with the Saints</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726113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The Dragon &amp; Beast of the Sea</a:t>
            </a:r>
            <a:endParaRPr lang="en-CA" dirty="0"/>
          </a:p>
        </p:txBody>
      </p:sp>
      <p:sp>
        <p:nvSpPr>
          <p:cNvPr id="3" name="Content Placeholder 2"/>
          <p:cNvSpPr>
            <a:spLocks noGrp="1"/>
          </p:cNvSpPr>
          <p:nvPr>
            <p:ph idx="1"/>
          </p:nvPr>
        </p:nvSpPr>
        <p:spPr/>
        <p:txBody>
          <a:bodyPr>
            <a:normAutofit/>
          </a:bodyPr>
          <a:lstStyle/>
          <a:p>
            <a:pPr marL="0" lvl="0" indent="0">
              <a:buNone/>
            </a:pPr>
            <a:endParaRPr lang="en-CA" dirty="0"/>
          </a:p>
          <a:p>
            <a:pPr marL="0" indent="0">
              <a:buNone/>
            </a:pP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1433627934"/>
              </p:ext>
            </p:extLst>
          </p:nvPr>
        </p:nvGraphicFramePr>
        <p:xfrm>
          <a:off x="395536" y="1412776"/>
          <a:ext cx="8280920" cy="4754504"/>
        </p:xfrm>
        <a:graphic>
          <a:graphicData uri="http://schemas.openxmlformats.org/drawingml/2006/table">
            <a:tbl>
              <a:tblPr firstRow="1" bandRow="1">
                <a:tableStyleId>{5C22544A-7EE6-4342-B048-85BDC9FD1C3A}</a:tableStyleId>
              </a:tblPr>
              <a:tblGrid>
                <a:gridCol w="3168352">
                  <a:extLst>
                    <a:ext uri="{9D8B030D-6E8A-4147-A177-3AD203B41FA5}">
                      <a16:colId xmlns:a16="http://schemas.microsoft.com/office/drawing/2014/main" val="20000"/>
                    </a:ext>
                  </a:extLst>
                </a:gridCol>
                <a:gridCol w="5112568">
                  <a:extLst>
                    <a:ext uri="{9D8B030D-6E8A-4147-A177-3AD203B41FA5}">
                      <a16:colId xmlns:a16="http://schemas.microsoft.com/office/drawing/2014/main" val="20001"/>
                    </a:ext>
                  </a:extLst>
                </a:gridCol>
              </a:tblGrid>
              <a:tr h="559566">
                <a:tc>
                  <a:txBody>
                    <a:bodyPr/>
                    <a:lstStyle/>
                    <a:p>
                      <a:pPr algn="ctr"/>
                      <a:r>
                        <a:rPr lang="en-CA" sz="2400" dirty="0">
                          <a:solidFill>
                            <a:schemeClr val="tx1"/>
                          </a:solidFill>
                        </a:rPr>
                        <a:t>Symbol</a:t>
                      </a:r>
                    </a:p>
                  </a:txBody>
                  <a:tcPr/>
                </a:tc>
                <a:tc>
                  <a:txBody>
                    <a:bodyPr/>
                    <a:lstStyle/>
                    <a:p>
                      <a:pPr algn="ctr"/>
                      <a:r>
                        <a:rPr lang="en-CA" sz="2400" dirty="0">
                          <a:solidFill>
                            <a:schemeClr val="tx1"/>
                          </a:solidFill>
                        </a:rPr>
                        <a:t>Interpretation</a:t>
                      </a:r>
                    </a:p>
                  </a:txBody>
                  <a:tcPr/>
                </a:tc>
                <a:extLst>
                  <a:ext uri="{0D108BD9-81ED-4DB2-BD59-A6C34878D82A}">
                    <a16:rowId xmlns:a16="http://schemas.microsoft.com/office/drawing/2014/main" val="10000"/>
                  </a:ext>
                </a:extLst>
              </a:tr>
              <a:tr h="559566">
                <a:tc>
                  <a:txBody>
                    <a:bodyPr/>
                    <a:lstStyle/>
                    <a:p>
                      <a:pPr algn="l"/>
                      <a:r>
                        <a:rPr lang="en-US" sz="1800" dirty="0"/>
                        <a:t>Beast of Sea </a:t>
                      </a:r>
                      <a:endParaRPr lang="en-CA" sz="1800" dirty="0"/>
                    </a:p>
                  </a:txBody>
                  <a:tcPr/>
                </a:tc>
                <a:tc>
                  <a:txBody>
                    <a:bodyPr/>
                    <a:lstStyle/>
                    <a:p>
                      <a:r>
                        <a:rPr lang="en-US" dirty="0"/>
                        <a:t>Revived Western Imperial Power in Rome</a:t>
                      </a:r>
                      <a:endParaRPr lang="en-CA" dirty="0"/>
                    </a:p>
                  </a:txBody>
                  <a:tcPr/>
                </a:tc>
                <a:extLst>
                  <a:ext uri="{0D108BD9-81ED-4DB2-BD59-A6C34878D82A}">
                    <a16:rowId xmlns:a16="http://schemas.microsoft.com/office/drawing/2014/main" val="10001"/>
                  </a:ext>
                </a:extLst>
              </a:tr>
              <a:tr h="559566">
                <a:tc>
                  <a:txBody>
                    <a:bodyPr/>
                    <a:lstStyle/>
                    <a:p>
                      <a:pPr algn="l"/>
                      <a:r>
                        <a:rPr lang="en-US" sz="1800" dirty="0"/>
                        <a:t>The Dragon </a:t>
                      </a:r>
                      <a:endParaRPr lang="en-CA" sz="1800" dirty="0"/>
                    </a:p>
                  </a:txBody>
                  <a:tcPr/>
                </a:tc>
                <a:tc>
                  <a:txBody>
                    <a:bodyPr/>
                    <a:lstStyle/>
                    <a:p>
                      <a:r>
                        <a:rPr lang="en-US" dirty="0"/>
                        <a:t>Eastern Roman Imperial Power in</a:t>
                      </a:r>
                      <a:r>
                        <a:rPr lang="en-US" baseline="0" dirty="0"/>
                        <a:t> Constantinople</a:t>
                      </a:r>
                      <a:endParaRPr lang="en-CA" dirty="0"/>
                    </a:p>
                  </a:txBody>
                  <a:tcPr/>
                </a:tc>
                <a:extLst>
                  <a:ext uri="{0D108BD9-81ED-4DB2-BD59-A6C34878D82A}">
                    <a16:rowId xmlns:a16="http://schemas.microsoft.com/office/drawing/2014/main" val="10002"/>
                  </a:ext>
                </a:extLst>
              </a:tr>
              <a:tr h="559566">
                <a:tc>
                  <a:txBody>
                    <a:bodyPr/>
                    <a:lstStyle/>
                    <a:p>
                      <a:pPr algn="l"/>
                      <a:r>
                        <a:rPr lang="en-US" sz="1800" dirty="0"/>
                        <a:t>Wounded Head </a:t>
                      </a:r>
                      <a:endParaRPr lang="en-CA" sz="1800" dirty="0"/>
                    </a:p>
                  </a:txBody>
                  <a:tcPr/>
                </a:tc>
                <a:tc>
                  <a:txBody>
                    <a:bodyPr/>
                    <a:lstStyle/>
                    <a:p>
                      <a:r>
                        <a:rPr lang="en-US" dirty="0"/>
                        <a:t>Western Imperial</a:t>
                      </a:r>
                      <a:r>
                        <a:rPr lang="en-US" baseline="0" dirty="0"/>
                        <a:t> System </a:t>
                      </a:r>
                      <a:r>
                        <a:rPr lang="en-US" dirty="0"/>
                        <a:t>Overthrown by Barbarians</a:t>
                      </a:r>
                      <a:endParaRPr lang="en-CA" dirty="0"/>
                    </a:p>
                  </a:txBody>
                  <a:tcPr/>
                </a:tc>
                <a:extLst>
                  <a:ext uri="{0D108BD9-81ED-4DB2-BD59-A6C34878D82A}">
                    <a16:rowId xmlns:a16="http://schemas.microsoft.com/office/drawing/2014/main" val="10003"/>
                  </a:ext>
                </a:extLst>
              </a:tr>
              <a:tr h="559566">
                <a:tc>
                  <a:txBody>
                    <a:bodyPr/>
                    <a:lstStyle/>
                    <a:p>
                      <a:pPr algn="l"/>
                      <a:r>
                        <a:rPr lang="en-US" sz="1800" dirty="0"/>
                        <a:t>Healed Head </a:t>
                      </a:r>
                      <a:endParaRPr lang="en-CA" sz="1800" dirty="0"/>
                    </a:p>
                  </a:txBody>
                  <a:tcPr/>
                </a:tc>
                <a:tc>
                  <a:txBody>
                    <a:bodyPr/>
                    <a:lstStyle/>
                    <a:p>
                      <a:r>
                        <a:rPr lang="en-US" dirty="0"/>
                        <a:t>Western Imperial System Restored by Eastern Emperor</a:t>
                      </a:r>
                      <a:endParaRPr lang="en-CA" dirty="0"/>
                    </a:p>
                  </a:txBody>
                  <a:tcPr/>
                </a:tc>
                <a:extLst>
                  <a:ext uri="{0D108BD9-81ED-4DB2-BD59-A6C34878D82A}">
                    <a16:rowId xmlns:a16="http://schemas.microsoft.com/office/drawing/2014/main" val="10004"/>
                  </a:ext>
                </a:extLst>
              </a:tr>
              <a:tr h="506032">
                <a:tc>
                  <a:txBody>
                    <a:bodyPr/>
                    <a:lstStyle/>
                    <a:p>
                      <a:pPr marL="0" lvl="0" indent="0" algn="l">
                        <a:buNone/>
                      </a:pPr>
                      <a:r>
                        <a:rPr lang="en-US" sz="1800" dirty="0"/>
                        <a:t>Mouth Speaking</a:t>
                      </a:r>
                      <a:r>
                        <a:rPr lang="en-US" sz="1800" baseline="0" dirty="0"/>
                        <a:t> </a:t>
                      </a:r>
                      <a:r>
                        <a:rPr lang="en-US" sz="1800" dirty="0"/>
                        <a:t>Blasphemies</a:t>
                      </a:r>
                    </a:p>
                  </a:txBody>
                  <a:tcPr/>
                </a:tc>
                <a:tc>
                  <a:txBody>
                    <a:bodyPr/>
                    <a:lstStyle/>
                    <a:p>
                      <a:r>
                        <a:rPr lang="en-CA" dirty="0"/>
                        <a:t>Roman Bishop’s Power and </a:t>
                      </a:r>
                      <a:r>
                        <a:rPr lang="en-CA" baseline="0" dirty="0"/>
                        <a:t>Authority</a:t>
                      </a:r>
                      <a:endParaRPr lang="en-CA" dirty="0"/>
                    </a:p>
                  </a:txBody>
                  <a:tcPr/>
                </a:tc>
                <a:extLst>
                  <a:ext uri="{0D108BD9-81ED-4DB2-BD59-A6C34878D82A}">
                    <a16:rowId xmlns:a16="http://schemas.microsoft.com/office/drawing/2014/main" val="10005"/>
                  </a:ext>
                </a:extLst>
              </a:tr>
              <a:tr h="505922">
                <a:tc>
                  <a:txBody>
                    <a:bodyPr/>
                    <a:lstStyle/>
                    <a:p>
                      <a:pPr marL="0" lvl="0" indent="0" algn="l">
                        <a:buNone/>
                      </a:pPr>
                      <a:r>
                        <a:rPr lang="en-US" sz="1800" dirty="0"/>
                        <a:t>Wars with the Saints</a:t>
                      </a:r>
                    </a:p>
                  </a:txBody>
                  <a:tcPr/>
                </a:tc>
                <a:tc>
                  <a:txBody>
                    <a:bodyPr/>
                    <a:lstStyle/>
                    <a:p>
                      <a:r>
                        <a:rPr lang="en-CA" dirty="0"/>
                        <a:t>Persecution of True Believers</a:t>
                      </a:r>
                    </a:p>
                  </a:txBody>
                  <a:tcPr/>
                </a:tc>
                <a:extLst>
                  <a:ext uri="{0D108BD9-81ED-4DB2-BD59-A6C34878D82A}">
                    <a16:rowId xmlns:a16="http://schemas.microsoft.com/office/drawing/2014/main" val="10006"/>
                  </a:ext>
                </a:extLst>
              </a:tr>
              <a:tr h="864206">
                <a:tc>
                  <a:txBody>
                    <a:bodyPr/>
                    <a:lstStyle/>
                    <a:p>
                      <a:endParaRPr lang="en-CA" dirty="0"/>
                    </a:p>
                  </a:txBody>
                  <a:tcPr/>
                </a:tc>
                <a:tc>
                  <a:txBody>
                    <a:bodyPr/>
                    <a:lstStyle/>
                    <a:p>
                      <a:endParaRPr lang="en-CA"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4684441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3764</TotalTime>
  <Words>2390</Words>
  <Application>Microsoft Office PowerPoint</Application>
  <PresentationFormat>On-screen Show (4:3)</PresentationFormat>
  <Paragraphs>223</Paragraphs>
  <Slides>27</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Wingdings</vt:lpstr>
      <vt:lpstr>Office Theme</vt:lpstr>
      <vt:lpstr> The Great Earthquake </vt:lpstr>
      <vt:lpstr>Constantine the Persecutor</vt:lpstr>
      <vt:lpstr>Constantine and Church Doctrine</vt:lpstr>
      <vt:lpstr>The Nicene Creed</vt:lpstr>
      <vt:lpstr>Nominal Christianity </vt:lpstr>
      <vt:lpstr>The “Christian” Empire</vt:lpstr>
      <vt:lpstr> Part II </vt:lpstr>
      <vt:lpstr> Heretics Outlawed Theodosius  (379-395) </vt:lpstr>
      <vt:lpstr> Justinian  (527-65)</vt:lpstr>
      <vt:lpstr>Orthodox “Christianity” is Defined  Ecumenical Councils</vt:lpstr>
      <vt:lpstr>Orthodox “Christianity” Theodosius (380)</vt:lpstr>
      <vt:lpstr>Orthodox “Christianity” (cont’d)</vt:lpstr>
      <vt:lpstr>Growing Power of Bishops</vt:lpstr>
      <vt:lpstr>Growing Power of Bishops</vt:lpstr>
      <vt:lpstr>Patriarchates</vt:lpstr>
      <vt:lpstr>The Primacy of Rome </vt:lpstr>
      <vt:lpstr> The Emergence of the Papacy</vt:lpstr>
      <vt:lpstr>The Emergence of the Papacy (cont’d)</vt:lpstr>
      <vt:lpstr>Eastern Control of West Declines</vt:lpstr>
      <vt:lpstr>Pope Gregory  (590-604)</vt:lpstr>
      <vt:lpstr>Pope Gregory  (cont’d)</vt:lpstr>
      <vt:lpstr>The Emperor Endorses the Papacy</vt:lpstr>
      <vt:lpstr>The Emperor Endorses the Papacy</vt:lpstr>
      <vt:lpstr>The Dragon &amp; Beast of the Sea</vt:lpstr>
      <vt:lpstr>The Phases of the Beast</vt:lpstr>
      <vt:lpstr>The Phases of the Beast</vt:lpstr>
      <vt:lpstr>The Dragon &amp; Beast of the Sea</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of Constantine in God’s Plan &amp; Purpose</dc:title>
  <dc:creator>Joel</dc:creator>
  <cp:lastModifiedBy>Joel Thorp</cp:lastModifiedBy>
  <cp:revision>145</cp:revision>
  <cp:lastPrinted>2014-07-18T12:17:20Z</cp:lastPrinted>
  <dcterms:created xsi:type="dcterms:W3CDTF">2013-11-30T19:56:38Z</dcterms:created>
  <dcterms:modified xsi:type="dcterms:W3CDTF">2021-02-28T21:19:36Z</dcterms:modified>
</cp:coreProperties>
</file>