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310" r:id="rId2"/>
    <p:sldId id="327" r:id="rId3"/>
    <p:sldId id="289" r:id="rId4"/>
    <p:sldId id="311" r:id="rId5"/>
    <p:sldId id="313" r:id="rId6"/>
    <p:sldId id="314" r:id="rId7"/>
    <p:sldId id="315" r:id="rId8"/>
    <p:sldId id="275" r:id="rId9"/>
    <p:sldId id="293" r:id="rId10"/>
    <p:sldId id="316" r:id="rId11"/>
    <p:sldId id="263" r:id="rId12"/>
    <p:sldId id="301" r:id="rId13"/>
    <p:sldId id="302" r:id="rId14"/>
    <p:sldId id="304" r:id="rId15"/>
    <p:sldId id="317" r:id="rId16"/>
    <p:sldId id="320" r:id="rId17"/>
    <p:sldId id="329" r:id="rId18"/>
    <p:sldId id="328" r:id="rId19"/>
    <p:sldId id="318" r:id="rId20"/>
    <p:sldId id="296" r:id="rId21"/>
    <p:sldId id="321" r:id="rId22"/>
    <p:sldId id="322" r:id="rId23"/>
    <p:sldId id="323" r:id="rId24"/>
    <p:sldId id="324" r:id="rId25"/>
    <p:sldId id="305" r:id="rId26"/>
    <p:sldId id="325" r:id="rId27"/>
    <p:sldId id="326" r:id="rId28"/>
  </p:sldIdLst>
  <p:sldSz cx="9144000" cy="6858000" type="screen4x3"/>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57">
          <p15:clr>
            <a:srgbClr val="A4A3A4"/>
          </p15:clr>
        </p15:guide>
        <p15:guide id="2" pos="223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3842" autoAdjust="0"/>
  </p:normalViewPr>
  <p:slideViewPr>
    <p:cSldViewPr>
      <p:cViewPr varScale="1">
        <p:scale>
          <a:sx n="67" d="100"/>
          <a:sy n="67" d="100"/>
        </p:scale>
        <p:origin x="1260" y="56"/>
      </p:cViewPr>
      <p:guideLst>
        <p:guide orient="horz" pos="2160"/>
        <p:guide pos="2880"/>
      </p:guideLst>
    </p:cSldViewPr>
  </p:slideViewPr>
  <p:notesTextViewPr>
    <p:cViewPr>
      <p:scale>
        <a:sx n="1" d="1"/>
        <a:sy n="1" d="1"/>
      </p:scale>
      <p:origin x="0" y="0"/>
    </p:cViewPr>
  </p:notesTextViewPr>
  <p:notesViewPr>
    <p:cSldViewPr>
      <p:cViewPr varScale="1">
        <p:scale>
          <a:sx n="86" d="100"/>
          <a:sy n="86" d="100"/>
        </p:scale>
        <p:origin x="-3768" y="-84"/>
      </p:cViewPr>
      <p:guideLst>
        <p:guide orient="horz" pos="2957"/>
        <p:guide pos="223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4229" tIns="47114" rIns="94229" bIns="47114" rtlCol="0"/>
          <a:lstStyle>
            <a:lvl1pPr algn="l">
              <a:defRPr sz="1200"/>
            </a:lvl1pPr>
          </a:lstStyle>
          <a:p>
            <a:endParaRPr lang="en-CA"/>
          </a:p>
        </p:txBody>
      </p:sp>
      <p:sp>
        <p:nvSpPr>
          <p:cNvPr id="3" name="Date Placeholder 2"/>
          <p:cNvSpPr>
            <a:spLocks noGrp="1"/>
          </p:cNvSpPr>
          <p:nvPr>
            <p:ph type="dt" idx="1"/>
          </p:nvPr>
        </p:nvSpPr>
        <p:spPr>
          <a:xfrm>
            <a:off x="4023092" y="0"/>
            <a:ext cx="3077739" cy="469424"/>
          </a:xfrm>
          <a:prstGeom prst="rect">
            <a:avLst/>
          </a:prstGeom>
        </p:spPr>
        <p:txBody>
          <a:bodyPr vert="horz" lIns="94229" tIns="47114" rIns="94229" bIns="47114" rtlCol="0"/>
          <a:lstStyle>
            <a:lvl1pPr algn="r">
              <a:defRPr sz="1200"/>
            </a:lvl1pPr>
          </a:lstStyle>
          <a:p>
            <a:fld id="{666EAA3B-C80F-4773-8F16-1BA04046814B}" type="datetimeFigureOut">
              <a:rPr lang="en-CA" smtClean="0"/>
              <a:t>2021-02-28</a:t>
            </a:fld>
            <a:endParaRPr lang="en-CA"/>
          </a:p>
        </p:txBody>
      </p:sp>
      <p:sp>
        <p:nvSpPr>
          <p:cNvPr id="4" name="Slide Image Placeholder 3"/>
          <p:cNvSpPr>
            <a:spLocks noGrp="1" noRot="1" noChangeAspect="1"/>
          </p:cNvSpPr>
          <p:nvPr>
            <p:ph type="sldImg" idx="2"/>
          </p:nvPr>
        </p:nvSpPr>
        <p:spPr>
          <a:xfrm>
            <a:off x="1204913" y="704850"/>
            <a:ext cx="4692650" cy="3519488"/>
          </a:xfrm>
          <a:prstGeom prst="rect">
            <a:avLst/>
          </a:prstGeom>
          <a:noFill/>
          <a:ln w="12700">
            <a:solidFill>
              <a:prstClr val="black"/>
            </a:solidFill>
          </a:ln>
        </p:spPr>
        <p:txBody>
          <a:bodyPr vert="horz" lIns="94229" tIns="47114" rIns="94229" bIns="47114" rtlCol="0" anchor="ctr"/>
          <a:lstStyle/>
          <a:p>
            <a:endParaRPr lang="en-CA"/>
          </a:p>
        </p:txBody>
      </p:sp>
      <p:sp>
        <p:nvSpPr>
          <p:cNvPr id="5" name="Notes Placeholder 4"/>
          <p:cNvSpPr>
            <a:spLocks noGrp="1"/>
          </p:cNvSpPr>
          <p:nvPr>
            <p:ph type="body" sz="quarter" idx="3"/>
          </p:nvPr>
        </p:nvSpPr>
        <p:spPr>
          <a:xfrm>
            <a:off x="710248" y="4459526"/>
            <a:ext cx="5681980" cy="4224814"/>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917422"/>
            <a:ext cx="3077739" cy="469424"/>
          </a:xfrm>
          <a:prstGeom prst="rect">
            <a:avLst/>
          </a:prstGeom>
        </p:spPr>
        <p:txBody>
          <a:bodyPr vert="horz" lIns="94229" tIns="47114" rIns="94229" bIns="47114" rtlCol="0" anchor="b"/>
          <a:lstStyle>
            <a:lvl1pPr algn="l">
              <a:defRPr sz="1200"/>
            </a:lvl1pPr>
          </a:lstStyle>
          <a:p>
            <a:endParaRPr lang="en-CA"/>
          </a:p>
        </p:txBody>
      </p:sp>
      <p:sp>
        <p:nvSpPr>
          <p:cNvPr id="7" name="Slide Number Placeholder 6"/>
          <p:cNvSpPr>
            <a:spLocks noGrp="1"/>
          </p:cNvSpPr>
          <p:nvPr>
            <p:ph type="sldNum" sz="quarter" idx="5"/>
          </p:nvPr>
        </p:nvSpPr>
        <p:spPr>
          <a:xfrm>
            <a:off x="4023092" y="8917422"/>
            <a:ext cx="3077739" cy="469424"/>
          </a:xfrm>
          <a:prstGeom prst="rect">
            <a:avLst/>
          </a:prstGeom>
        </p:spPr>
        <p:txBody>
          <a:bodyPr vert="horz" lIns="94229" tIns="47114" rIns="94229" bIns="47114" rtlCol="0" anchor="b"/>
          <a:lstStyle>
            <a:lvl1pPr algn="r">
              <a:defRPr sz="1200"/>
            </a:lvl1pPr>
          </a:lstStyle>
          <a:p>
            <a:fld id="{76631F38-6F62-43F4-9296-E3E3FD07A902}" type="slidenum">
              <a:rPr lang="en-CA" smtClean="0"/>
              <a:t>‹#›</a:t>
            </a:fld>
            <a:endParaRPr lang="en-CA"/>
          </a:p>
        </p:txBody>
      </p:sp>
    </p:spTree>
    <p:extLst>
      <p:ext uri="{BB962C8B-B14F-4D97-AF65-F5344CB8AC3E}">
        <p14:creationId xmlns:p14="http://schemas.microsoft.com/office/powerpoint/2010/main" val="15170512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1</a:t>
            </a:fld>
            <a:endParaRPr lang="en-CA"/>
          </a:p>
        </p:txBody>
      </p:sp>
    </p:spTree>
    <p:extLst>
      <p:ext uri="{BB962C8B-B14F-4D97-AF65-F5344CB8AC3E}">
        <p14:creationId xmlns:p14="http://schemas.microsoft.com/office/powerpoint/2010/main" val="3896552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76631F38-6F62-43F4-9296-E3E3FD07A902}" type="slidenum">
              <a:rPr lang="en-CA" smtClean="0"/>
              <a:t>2</a:t>
            </a:fld>
            <a:endParaRPr lang="en-CA"/>
          </a:p>
        </p:txBody>
      </p:sp>
    </p:spTree>
    <p:extLst>
      <p:ext uri="{BB962C8B-B14F-4D97-AF65-F5344CB8AC3E}">
        <p14:creationId xmlns:p14="http://schemas.microsoft.com/office/powerpoint/2010/main" val="16491657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3</a:t>
            </a:fld>
            <a:endParaRPr lang="en-CA"/>
          </a:p>
        </p:txBody>
      </p:sp>
    </p:spTree>
    <p:extLst>
      <p:ext uri="{BB962C8B-B14F-4D97-AF65-F5344CB8AC3E}">
        <p14:creationId xmlns:p14="http://schemas.microsoft.com/office/powerpoint/2010/main" val="12439213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4</a:t>
            </a:fld>
            <a:endParaRPr lang="en-CA"/>
          </a:p>
        </p:txBody>
      </p:sp>
    </p:spTree>
    <p:extLst>
      <p:ext uri="{BB962C8B-B14F-4D97-AF65-F5344CB8AC3E}">
        <p14:creationId xmlns:p14="http://schemas.microsoft.com/office/powerpoint/2010/main" val="38965522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76631F38-6F62-43F4-9296-E3E3FD07A902}" type="slidenum">
              <a:rPr lang="en-CA" smtClean="0"/>
              <a:t>5</a:t>
            </a:fld>
            <a:endParaRPr lang="en-CA"/>
          </a:p>
        </p:txBody>
      </p:sp>
    </p:spTree>
    <p:extLst>
      <p:ext uri="{BB962C8B-B14F-4D97-AF65-F5344CB8AC3E}">
        <p14:creationId xmlns:p14="http://schemas.microsoft.com/office/powerpoint/2010/main" val="8754526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76631F38-6F62-43F4-9296-E3E3FD07A902}" type="slidenum">
              <a:rPr lang="en-CA" smtClean="0"/>
              <a:t>6</a:t>
            </a:fld>
            <a:endParaRPr lang="en-CA"/>
          </a:p>
        </p:txBody>
      </p:sp>
    </p:spTree>
    <p:extLst>
      <p:ext uri="{BB962C8B-B14F-4D97-AF65-F5344CB8AC3E}">
        <p14:creationId xmlns:p14="http://schemas.microsoft.com/office/powerpoint/2010/main" val="17009633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76631F38-6F62-43F4-9296-E3E3FD07A902}" type="slidenum">
              <a:rPr lang="en-CA" smtClean="0"/>
              <a:t>7</a:t>
            </a:fld>
            <a:endParaRPr lang="en-CA"/>
          </a:p>
        </p:txBody>
      </p:sp>
    </p:spTree>
    <p:extLst>
      <p:ext uri="{BB962C8B-B14F-4D97-AF65-F5344CB8AC3E}">
        <p14:creationId xmlns:p14="http://schemas.microsoft.com/office/powerpoint/2010/main" val="18795404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8</a:t>
            </a:fld>
            <a:endParaRPr lang="en-CA"/>
          </a:p>
        </p:txBody>
      </p:sp>
    </p:spTree>
    <p:extLst>
      <p:ext uri="{BB962C8B-B14F-4D97-AF65-F5344CB8AC3E}">
        <p14:creationId xmlns:p14="http://schemas.microsoft.com/office/powerpoint/2010/main" val="19833174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9</a:t>
            </a:fld>
            <a:endParaRPr lang="en-CA"/>
          </a:p>
        </p:txBody>
      </p:sp>
    </p:spTree>
    <p:extLst>
      <p:ext uri="{BB962C8B-B14F-4D97-AF65-F5344CB8AC3E}">
        <p14:creationId xmlns:p14="http://schemas.microsoft.com/office/powerpoint/2010/main" val="453137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76631F38-6F62-43F4-9296-E3E3FD07A902}" type="slidenum">
              <a:rPr lang="en-CA" smtClean="0"/>
              <a:t>10</a:t>
            </a:fld>
            <a:endParaRPr lang="en-CA"/>
          </a:p>
        </p:txBody>
      </p:sp>
    </p:spTree>
    <p:extLst>
      <p:ext uri="{BB962C8B-B14F-4D97-AF65-F5344CB8AC3E}">
        <p14:creationId xmlns:p14="http://schemas.microsoft.com/office/powerpoint/2010/main" val="4262205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11</a:t>
            </a:fld>
            <a:endParaRPr lang="en-CA"/>
          </a:p>
        </p:txBody>
      </p:sp>
    </p:spTree>
    <p:extLst>
      <p:ext uri="{BB962C8B-B14F-4D97-AF65-F5344CB8AC3E}">
        <p14:creationId xmlns:p14="http://schemas.microsoft.com/office/powerpoint/2010/main" val="11457118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12</a:t>
            </a:fld>
            <a:endParaRPr lang="en-CA"/>
          </a:p>
        </p:txBody>
      </p:sp>
    </p:spTree>
    <p:extLst>
      <p:ext uri="{BB962C8B-B14F-4D97-AF65-F5344CB8AC3E}">
        <p14:creationId xmlns:p14="http://schemas.microsoft.com/office/powerpoint/2010/main" val="27814480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13</a:t>
            </a:fld>
            <a:endParaRPr lang="en-CA"/>
          </a:p>
        </p:txBody>
      </p:sp>
    </p:spTree>
    <p:extLst>
      <p:ext uri="{BB962C8B-B14F-4D97-AF65-F5344CB8AC3E}">
        <p14:creationId xmlns:p14="http://schemas.microsoft.com/office/powerpoint/2010/main" val="27814480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14</a:t>
            </a:fld>
            <a:endParaRPr lang="en-CA"/>
          </a:p>
        </p:txBody>
      </p:sp>
    </p:spTree>
    <p:extLst>
      <p:ext uri="{BB962C8B-B14F-4D97-AF65-F5344CB8AC3E}">
        <p14:creationId xmlns:p14="http://schemas.microsoft.com/office/powerpoint/2010/main" val="27814480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15</a:t>
            </a:fld>
            <a:endParaRPr lang="en-CA"/>
          </a:p>
        </p:txBody>
      </p:sp>
    </p:spTree>
    <p:extLst>
      <p:ext uri="{BB962C8B-B14F-4D97-AF65-F5344CB8AC3E}">
        <p14:creationId xmlns:p14="http://schemas.microsoft.com/office/powerpoint/2010/main" val="27814480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16</a:t>
            </a:fld>
            <a:endParaRPr lang="en-CA"/>
          </a:p>
        </p:txBody>
      </p:sp>
    </p:spTree>
    <p:extLst>
      <p:ext uri="{BB962C8B-B14F-4D97-AF65-F5344CB8AC3E}">
        <p14:creationId xmlns:p14="http://schemas.microsoft.com/office/powerpoint/2010/main" val="27814480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6631F38-6F62-43F4-9296-E3E3FD07A902}" type="slidenum">
              <a:rPr lang="en-CA" smtClean="0"/>
              <a:t>17</a:t>
            </a:fld>
            <a:endParaRPr lang="en-CA"/>
          </a:p>
        </p:txBody>
      </p:sp>
    </p:spTree>
    <p:extLst>
      <p:ext uri="{BB962C8B-B14F-4D97-AF65-F5344CB8AC3E}">
        <p14:creationId xmlns:p14="http://schemas.microsoft.com/office/powerpoint/2010/main" val="27814480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18</a:t>
            </a:fld>
            <a:endParaRPr lang="en-CA"/>
          </a:p>
        </p:txBody>
      </p:sp>
    </p:spTree>
    <p:extLst>
      <p:ext uri="{BB962C8B-B14F-4D97-AF65-F5344CB8AC3E}">
        <p14:creationId xmlns:p14="http://schemas.microsoft.com/office/powerpoint/2010/main" val="27814480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19</a:t>
            </a:fld>
            <a:endParaRPr lang="en-CA"/>
          </a:p>
        </p:txBody>
      </p:sp>
    </p:spTree>
    <p:extLst>
      <p:ext uri="{BB962C8B-B14F-4D97-AF65-F5344CB8AC3E}">
        <p14:creationId xmlns:p14="http://schemas.microsoft.com/office/powerpoint/2010/main" val="27814480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20</a:t>
            </a:fld>
            <a:endParaRPr lang="en-CA"/>
          </a:p>
        </p:txBody>
      </p:sp>
    </p:spTree>
    <p:extLst>
      <p:ext uri="{BB962C8B-B14F-4D97-AF65-F5344CB8AC3E}">
        <p14:creationId xmlns:p14="http://schemas.microsoft.com/office/powerpoint/2010/main" val="453137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21</a:t>
            </a:fld>
            <a:endParaRPr lang="en-CA"/>
          </a:p>
        </p:txBody>
      </p:sp>
    </p:spTree>
    <p:extLst>
      <p:ext uri="{BB962C8B-B14F-4D97-AF65-F5344CB8AC3E}">
        <p14:creationId xmlns:p14="http://schemas.microsoft.com/office/powerpoint/2010/main" val="27814480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22</a:t>
            </a:fld>
            <a:endParaRPr lang="en-CA"/>
          </a:p>
        </p:txBody>
      </p:sp>
    </p:spTree>
    <p:extLst>
      <p:ext uri="{BB962C8B-B14F-4D97-AF65-F5344CB8AC3E}">
        <p14:creationId xmlns:p14="http://schemas.microsoft.com/office/powerpoint/2010/main" val="27814480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23</a:t>
            </a:fld>
            <a:endParaRPr lang="en-CA"/>
          </a:p>
        </p:txBody>
      </p:sp>
    </p:spTree>
    <p:extLst>
      <p:ext uri="{BB962C8B-B14F-4D97-AF65-F5344CB8AC3E}">
        <p14:creationId xmlns:p14="http://schemas.microsoft.com/office/powerpoint/2010/main" val="27814480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24</a:t>
            </a:fld>
            <a:endParaRPr lang="en-CA"/>
          </a:p>
        </p:txBody>
      </p:sp>
    </p:spTree>
    <p:extLst>
      <p:ext uri="{BB962C8B-B14F-4D97-AF65-F5344CB8AC3E}">
        <p14:creationId xmlns:p14="http://schemas.microsoft.com/office/powerpoint/2010/main" val="27814480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76631F38-6F62-43F4-9296-E3E3FD07A902}" type="slidenum">
              <a:rPr lang="en-CA" smtClean="0"/>
              <a:t>25</a:t>
            </a:fld>
            <a:endParaRPr lang="en-CA"/>
          </a:p>
        </p:txBody>
      </p:sp>
    </p:spTree>
    <p:extLst>
      <p:ext uri="{BB962C8B-B14F-4D97-AF65-F5344CB8AC3E}">
        <p14:creationId xmlns:p14="http://schemas.microsoft.com/office/powerpoint/2010/main" val="27814480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76631F38-6F62-43F4-9296-E3E3FD07A902}" type="slidenum">
              <a:rPr lang="en-CA" smtClean="0"/>
              <a:t>26</a:t>
            </a:fld>
            <a:endParaRPr lang="en-CA"/>
          </a:p>
        </p:txBody>
      </p:sp>
    </p:spTree>
    <p:extLst>
      <p:ext uri="{BB962C8B-B14F-4D97-AF65-F5344CB8AC3E}">
        <p14:creationId xmlns:p14="http://schemas.microsoft.com/office/powerpoint/2010/main" val="4746326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6631F38-6F62-43F4-9296-E3E3FD07A902}" type="slidenum">
              <a:rPr lang="en-CA" smtClean="0"/>
              <a:t>27</a:t>
            </a:fld>
            <a:endParaRPr lang="en-CA"/>
          </a:p>
        </p:txBody>
      </p:sp>
    </p:spTree>
    <p:extLst>
      <p:ext uri="{BB962C8B-B14F-4D97-AF65-F5344CB8AC3E}">
        <p14:creationId xmlns:p14="http://schemas.microsoft.com/office/powerpoint/2010/main" val="509399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CA"/>
          </a:p>
        </p:txBody>
      </p:sp>
      <p:sp>
        <p:nvSpPr>
          <p:cNvPr id="4" name="Date Placeholder 3"/>
          <p:cNvSpPr>
            <a:spLocks noGrp="1"/>
          </p:cNvSpPr>
          <p:nvPr>
            <p:ph type="dt" sz="half" idx="10"/>
          </p:nvPr>
        </p:nvSpPr>
        <p:spPr/>
        <p:txBody>
          <a:bodyPr/>
          <a:lstStyle/>
          <a:p>
            <a:fld id="{A7D58B9A-3CFD-4E5E-9D69-234141FA7354}" type="datetimeFigureOut">
              <a:rPr lang="en-CA" smtClean="0"/>
              <a:t>2021-02-28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81C4587-11D2-4B0E-A6AD-67D962189FE1}" type="slidenum">
              <a:rPr lang="en-CA" smtClean="0"/>
              <a:t>‹#›</a:t>
            </a:fld>
            <a:endParaRPr lang="en-CA"/>
          </a:p>
        </p:txBody>
      </p:sp>
    </p:spTree>
    <p:extLst>
      <p:ext uri="{BB962C8B-B14F-4D97-AF65-F5344CB8AC3E}">
        <p14:creationId xmlns:p14="http://schemas.microsoft.com/office/powerpoint/2010/main" val="38522885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A7D58B9A-3CFD-4E5E-9D69-234141FA7354}" type="datetimeFigureOut">
              <a:rPr lang="en-CA" smtClean="0"/>
              <a:t>2021-02-28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81C4587-11D2-4B0E-A6AD-67D962189FE1}" type="slidenum">
              <a:rPr lang="en-CA" smtClean="0"/>
              <a:t>‹#›</a:t>
            </a:fld>
            <a:endParaRPr lang="en-CA"/>
          </a:p>
        </p:txBody>
      </p:sp>
    </p:spTree>
    <p:extLst>
      <p:ext uri="{BB962C8B-B14F-4D97-AF65-F5344CB8AC3E}">
        <p14:creationId xmlns:p14="http://schemas.microsoft.com/office/powerpoint/2010/main" val="423168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7D58B9A-3CFD-4E5E-9D69-234141FA7354}" type="datetimeFigureOut">
              <a:rPr lang="en-CA" smtClean="0"/>
              <a:t>2021-02-28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81C4587-11D2-4B0E-A6AD-67D962189FE1}" type="slidenum">
              <a:rPr lang="en-CA" smtClean="0"/>
              <a:t>‹#›</a:t>
            </a:fld>
            <a:endParaRPr lang="en-CA"/>
          </a:p>
        </p:txBody>
      </p:sp>
    </p:spTree>
    <p:extLst>
      <p:ext uri="{BB962C8B-B14F-4D97-AF65-F5344CB8AC3E}">
        <p14:creationId xmlns:p14="http://schemas.microsoft.com/office/powerpoint/2010/main" val="15032105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p:cNvSpPr>
            <a:spLocks noGrp="1"/>
          </p:cNvSpPr>
          <p:nvPr>
            <p:ph type="dt" sz="half" idx="10"/>
          </p:nvPr>
        </p:nvSpPr>
        <p:spPr/>
        <p:txBody>
          <a:bodyPr/>
          <a:lstStyle/>
          <a:p>
            <a:fld id="{A7D58B9A-3CFD-4E5E-9D69-234141FA7354}" type="datetimeFigureOut">
              <a:rPr lang="en-CA" smtClean="0"/>
              <a:t>2021-02-28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A81C4587-11D2-4B0E-A6AD-67D962189FE1}" type="slidenum">
              <a:rPr lang="en-CA" smtClean="0"/>
              <a:t>‹#›</a:t>
            </a:fld>
            <a:endParaRPr lang="en-CA"/>
          </a:p>
        </p:txBody>
      </p:sp>
    </p:spTree>
    <p:extLst>
      <p:ext uri="{BB962C8B-B14F-4D97-AF65-F5344CB8AC3E}">
        <p14:creationId xmlns:p14="http://schemas.microsoft.com/office/powerpoint/2010/main" val="28497303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p:cNvSpPr>
            <a:spLocks noGrp="1"/>
          </p:cNvSpPr>
          <p:nvPr>
            <p:ph type="dt" sz="half" idx="10"/>
          </p:nvPr>
        </p:nvSpPr>
        <p:spPr/>
        <p:txBody>
          <a:bodyPr/>
          <a:lstStyle/>
          <a:p>
            <a:fld id="{A7D58B9A-3CFD-4E5E-9D69-234141FA7354}" type="datetimeFigureOut">
              <a:rPr lang="en-CA" smtClean="0"/>
              <a:t>2021-02-28</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A81C4587-11D2-4B0E-A6AD-67D962189FE1}" type="slidenum">
              <a:rPr lang="en-CA" smtClean="0"/>
              <a:t>‹#›</a:t>
            </a:fld>
            <a:endParaRPr lang="en-CA"/>
          </a:p>
        </p:txBody>
      </p:sp>
    </p:spTree>
    <p:extLst>
      <p:ext uri="{BB962C8B-B14F-4D97-AF65-F5344CB8AC3E}">
        <p14:creationId xmlns:p14="http://schemas.microsoft.com/office/powerpoint/2010/main" val="5836459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Date Placeholder 2"/>
          <p:cNvSpPr>
            <a:spLocks noGrp="1"/>
          </p:cNvSpPr>
          <p:nvPr>
            <p:ph type="dt" sz="half" idx="10"/>
          </p:nvPr>
        </p:nvSpPr>
        <p:spPr/>
        <p:txBody>
          <a:bodyPr/>
          <a:lstStyle/>
          <a:p>
            <a:fld id="{A7D58B9A-3CFD-4E5E-9D69-234141FA7354}" type="datetimeFigureOut">
              <a:rPr lang="en-CA" smtClean="0"/>
              <a:t>2021-02-28</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A81C4587-11D2-4B0E-A6AD-67D962189FE1}" type="slidenum">
              <a:rPr lang="en-CA" smtClean="0"/>
              <a:t>‹#›</a:t>
            </a:fld>
            <a:endParaRPr lang="en-CA"/>
          </a:p>
        </p:txBody>
      </p:sp>
    </p:spTree>
    <p:extLst>
      <p:ext uri="{BB962C8B-B14F-4D97-AF65-F5344CB8AC3E}">
        <p14:creationId xmlns:p14="http://schemas.microsoft.com/office/powerpoint/2010/main" val="3321821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D58B9A-3CFD-4E5E-9D69-234141FA7354}" type="datetimeFigureOut">
              <a:rPr lang="en-CA" smtClean="0"/>
              <a:t>2021-02-28</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A81C4587-11D2-4B0E-A6AD-67D962189FE1}" type="slidenum">
              <a:rPr lang="en-CA" smtClean="0"/>
              <a:t>‹#›</a:t>
            </a:fld>
            <a:endParaRPr lang="en-CA"/>
          </a:p>
        </p:txBody>
      </p:sp>
    </p:spTree>
    <p:extLst>
      <p:ext uri="{BB962C8B-B14F-4D97-AF65-F5344CB8AC3E}">
        <p14:creationId xmlns:p14="http://schemas.microsoft.com/office/powerpoint/2010/main" val="20318142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7D58B9A-3CFD-4E5E-9D69-234141FA7354}" type="datetimeFigureOut">
              <a:rPr lang="en-CA" smtClean="0"/>
              <a:t>2021-02-28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A81C4587-11D2-4B0E-A6AD-67D962189FE1}" type="slidenum">
              <a:rPr lang="en-CA" smtClean="0"/>
              <a:t>‹#›</a:t>
            </a:fld>
            <a:endParaRPr lang="en-CA"/>
          </a:p>
        </p:txBody>
      </p:sp>
    </p:spTree>
    <p:extLst>
      <p:ext uri="{BB962C8B-B14F-4D97-AF65-F5344CB8AC3E}">
        <p14:creationId xmlns:p14="http://schemas.microsoft.com/office/powerpoint/2010/main" val="570523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7D58B9A-3CFD-4E5E-9D69-234141FA7354}" type="datetimeFigureOut">
              <a:rPr lang="en-CA" smtClean="0"/>
              <a:t>2021-02-28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A81C4587-11D2-4B0E-A6AD-67D962189FE1}" type="slidenum">
              <a:rPr lang="en-CA" smtClean="0"/>
              <a:t>‹#›</a:t>
            </a:fld>
            <a:endParaRPr lang="en-CA"/>
          </a:p>
        </p:txBody>
      </p:sp>
    </p:spTree>
    <p:extLst>
      <p:ext uri="{BB962C8B-B14F-4D97-AF65-F5344CB8AC3E}">
        <p14:creationId xmlns:p14="http://schemas.microsoft.com/office/powerpoint/2010/main" val="37568655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A7D58B9A-3CFD-4E5E-9D69-234141FA7354}" type="datetimeFigureOut">
              <a:rPr lang="en-CA" smtClean="0"/>
              <a:t>2021-02-28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81C4587-11D2-4B0E-A6AD-67D962189FE1}" type="slidenum">
              <a:rPr lang="en-CA" smtClean="0"/>
              <a:t>‹#›</a:t>
            </a:fld>
            <a:endParaRPr lang="en-CA"/>
          </a:p>
        </p:txBody>
      </p:sp>
    </p:spTree>
    <p:extLst>
      <p:ext uri="{BB962C8B-B14F-4D97-AF65-F5344CB8AC3E}">
        <p14:creationId xmlns:p14="http://schemas.microsoft.com/office/powerpoint/2010/main" val="12576221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A7D58B9A-3CFD-4E5E-9D69-234141FA7354}" type="datetimeFigureOut">
              <a:rPr lang="en-CA" smtClean="0"/>
              <a:t>2021-02-28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81C4587-11D2-4B0E-A6AD-67D962189FE1}" type="slidenum">
              <a:rPr lang="en-CA" smtClean="0"/>
              <a:t>‹#›</a:t>
            </a:fld>
            <a:endParaRPr lang="en-CA"/>
          </a:p>
        </p:txBody>
      </p:sp>
    </p:spTree>
    <p:extLst>
      <p:ext uri="{BB962C8B-B14F-4D97-AF65-F5344CB8AC3E}">
        <p14:creationId xmlns:p14="http://schemas.microsoft.com/office/powerpoint/2010/main" val="20470674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D58B9A-3CFD-4E5E-9D69-234141FA7354}" type="datetimeFigureOut">
              <a:rPr lang="en-CA" smtClean="0"/>
              <a:t>2021-02-28</a:t>
            </a:fld>
            <a:endParaRPr lang="en-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1C4587-11D2-4B0E-A6AD-67D962189FE1}" type="slidenum">
              <a:rPr lang="en-CA" smtClean="0"/>
              <a:t>‹#›</a:t>
            </a:fld>
            <a:endParaRPr lang="en-CA"/>
          </a:p>
        </p:txBody>
      </p:sp>
    </p:spTree>
    <p:extLst>
      <p:ext uri="{BB962C8B-B14F-4D97-AF65-F5344CB8AC3E}">
        <p14:creationId xmlns:p14="http://schemas.microsoft.com/office/powerpoint/2010/main" val="36857518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692696"/>
            <a:ext cx="8219256" cy="1143000"/>
          </a:xfrm>
        </p:spPr>
        <p:txBody>
          <a:bodyPr>
            <a:normAutofit fontScale="90000"/>
          </a:bodyPr>
          <a:lstStyle/>
          <a:p>
            <a:br>
              <a:rPr lang="en-US" b="1" dirty="0"/>
            </a:br>
            <a:r>
              <a:rPr lang="en-US" b="1" dirty="0"/>
              <a:t>HISTORY OF CHRISTIANITY - PART III</a:t>
            </a:r>
            <a:br>
              <a:rPr lang="en-US" b="1" dirty="0"/>
            </a:br>
            <a:br>
              <a:rPr lang="en-CA" dirty="0"/>
            </a:br>
            <a:r>
              <a:rPr lang="en-US" sz="3600" b="1" dirty="0"/>
              <a:t>SUMMARY OF AD 400 to 600</a:t>
            </a:r>
            <a:br>
              <a:rPr lang="en-US" b="1" dirty="0"/>
            </a:br>
            <a:endParaRPr lang="en-CA" dirty="0"/>
          </a:p>
        </p:txBody>
      </p:sp>
      <p:sp>
        <p:nvSpPr>
          <p:cNvPr id="3" name="Content Placeholder 2"/>
          <p:cNvSpPr>
            <a:spLocks noGrp="1"/>
          </p:cNvSpPr>
          <p:nvPr>
            <p:ph idx="1"/>
          </p:nvPr>
        </p:nvSpPr>
        <p:spPr>
          <a:xfrm>
            <a:off x="467544" y="2492896"/>
            <a:ext cx="8229600" cy="3312368"/>
          </a:xfrm>
        </p:spPr>
        <p:txBody>
          <a:bodyPr>
            <a:normAutofit lnSpcReduction="10000"/>
          </a:bodyPr>
          <a:lstStyle/>
          <a:p>
            <a:pPr lvl="0"/>
            <a:r>
              <a:rPr lang="en-US" dirty="0"/>
              <a:t>Orthodox Christianity Defined</a:t>
            </a:r>
            <a:endParaRPr lang="en-CA" dirty="0"/>
          </a:p>
          <a:p>
            <a:pPr lvl="0"/>
            <a:r>
              <a:rPr lang="en-US" dirty="0"/>
              <a:t>Heretics Outlawed</a:t>
            </a:r>
            <a:endParaRPr lang="en-CA" dirty="0"/>
          </a:p>
          <a:p>
            <a:pPr lvl="0"/>
            <a:r>
              <a:rPr lang="en-US" dirty="0"/>
              <a:t>Growing Power of the Bishops</a:t>
            </a:r>
            <a:endParaRPr lang="en-CA" dirty="0"/>
          </a:p>
          <a:p>
            <a:pPr lvl="0"/>
            <a:r>
              <a:rPr lang="en-US" dirty="0"/>
              <a:t>Emergence of the Papacy</a:t>
            </a:r>
            <a:endParaRPr lang="en-CA" dirty="0"/>
          </a:p>
          <a:p>
            <a:pPr lvl="0"/>
            <a:r>
              <a:rPr lang="en-US" dirty="0"/>
              <a:t>Gregory, the Bishop of Rome as Statesman</a:t>
            </a:r>
            <a:endParaRPr lang="en-CA" dirty="0"/>
          </a:p>
          <a:p>
            <a:pPr lvl="0"/>
            <a:r>
              <a:rPr lang="en-US" dirty="0"/>
              <a:t>The Emperor endorses the Papacy</a:t>
            </a:r>
            <a:endParaRPr lang="en-CA" dirty="0"/>
          </a:p>
          <a:p>
            <a:pPr lvl="0"/>
            <a:endParaRPr lang="en-CA" dirty="0"/>
          </a:p>
        </p:txBody>
      </p:sp>
    </p:spTree>
    <p:extLst>
      <p:ext uri="{BB962C8B-B14F-4D97-AF65-F5344CB8AC3E}">
        <p14:creationId xmlns:p14="http://schemas.microsoft.com/office/powerpoint/2010/main" val="42268506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b="1" dirty="0"/>
            </a:br>
            <a:r>
              <a:rPr lang="en-US" b="1" dirty="0"/>
              <a:t>The Bishop of Rome</a:t>
            </a:r>
            <a:br>
              <a:rPr lang="en-CA" dirty="0"/>
            </a:br>
            <a:endParaRPr lang="en-CA" dirty="0"/>
          </a:p>
        </p:txBody>
      </p:sp>
      <p:sp>
        <p:nvSpPr>
          <p:cNvPr id="3" name="Content Placeholder 2"/>
          <p:cNvSpPr>
            <a:spLocks noGrp="1"/>
          </p:cNvSpPr>
          <p:nvPr>
            <p:ph idx="1"/>
          </p:nvPr>
        </p:nvSpPr>
        <p:spPr/>
        <p:txBody>
          <a:bodyPr>
            <a:normAutofit fontScale="92500" lnSpcReduction="10000"/>
          </a:bodyPr>
          <a:lstStyle/>
          <a:p>
            <a:pPr lvl="0"/>
            <a:r>
              <a:rPr lang="en-US" dirty="0" err="1"/>
              <a:t>Valentinian</a:t>
            </a:r>
            <a:r>
              <a:rPr lang="en-US" dirty="0"/>
              <a:t> III decrees that Bishop of Rome is the head of the Universal Church in 445.</a:t>
            </a:r>
            <a:endParaRPr lang="en-CA" dirty="0"/>
          </a:p>
          <a:p>
            <a:pPr lvl="0"/>
            <a:r>
              <a:rPr lang="en-US" dirty="0"/>
              <a:t>Eastern Emperor’s control of West declines after the fall of Rome in 486 to the Barbarians.</a:t>
            </a:r>
            <a:endParaRPr lang="en-CA" dirty="0"/>
          </a:p>
          <a:p>
            <a:pPr lvl="0"/>
            <a:r>
              <a:rPr lang="en-US" dirty="0"/>
              <a:t>Bishop of Rome is the ultimate authority above other bishops in spiritual matters.</a:t>
            </a:r>
            <a:endParaRPr lang="en-CA" dirty="0"/>
          </a:p>
          <a:p>
            <a:pPr lvl="0"/>
            <a:r>
              <a:rPr lang="en-US" dirty="0"/>
              <a:t>The Bishop of Rome acts as a Statesman in West.</a:t>
            </a:r>
            <a:endParaRPr lang="en-CA" dirty="0"/>
          </a:p>
          <a:p>
            <a:r>
              <a:rPr lang="en-US" dirty="0" err="1"/>
              <a:t>Phocas</a:t>
            </a:r>
            <a:r>
              <a:rPr lang="en-US" dirty="0"/>
              <a:t> declares Papal supremacy over all the Churches</a:t>
            </a:r>
            <a:endParaRPr lang="en-CA" dirty="0"/>
          </a:p>
        </p:txBody>
      </p:sp>
    </p:spTree>
    <p:extLst>
      <p:ext uri="{BB962C8B-B14F-4D97-AF65-F5344CB8AC3E}">
        <p14:creationId xmlns:p14="http://schemas.microsoft.com/office/powerpoint/2010/main" val="1810188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b="1" dirty="0"/>
            </a:br>
            <a:r>
              <a:rPr lang="en-US" b="1" dirty="0"/>
              <a:t>Part III</a:t>
            </a:r>
            <a:br>
              <a:rPr lang="en-CA" dirty="0"/>
            </a:br>
            <a:endParaRPr lang="en-CA" dirty="0"/>
          </a:p>
        </p:txBody>
      </p:sp>
      <p:sp>
        <p:nvSpPr>
          <p:cNvPr id="3" name="Content Placeholder 2"/>
          <p:cNvSpPr>
            <a:spLocks noGrp="1"/>
          </p:cNvSpPr>
          <p:nvPr>
            <p:ph idx="1"/>
          </p:nvPr>
        </p:nvSpPr>
        <p:spPr>
          <a:xfrm>
            <a:off x="971600" y="1600200"/>
            <a:ext cx="7715200" cy="4525963"/>
          </a:xfrm>
        </p:spPr>
        <p:txBody>
          <a:bodyPr>
            <a:normAutofit fontScale="77500" lnSpcReduction="20000"/>
          </a:bodyPr>
          <a:lstStyle/>
          <a:p>
            <a:pPr marL="0" indent="0">
              <a:buNone/>
            </a:pPr>
            <a:r>
              <a:rPr lang="en-CA" dirty="0"/>
              <a:t>The 9th &amp; 10th Century</a:t>
            </a:r>
          </a:p>
          <a:p>
            <a:pPr marL="0" indent="0">
              <a:buNone/>
            </a:pPr>
            <a:r>
              <a:rPr lang="en-CA" dirty="0"/>
              <a:t>	- The Papacy, the </a:t>
            </a:r>
            <a:r>
              <a:rPr lang="en-CA" dirty="0" err="1"/>
              <a:t>Lombards</a:t>
            </a:r>
            <a:r>
              <a:rPr lang="en-CA" dirty="0"/>
              <a:t> and the Franks</a:t>
            </a:r>
          </a:p>
          <a:p>
            <a:pPr marL="0" indent="0">
              <a:buNone/>
            </a:pPr>
            <a:r>
              <a:rPr lang="en-CA" dirty="0"/>
              <a:t>	- The Schism between East &amp; West</a:t>
            </a:r>
          </a:p>
          <a:p>
            <a:pPr marL="0" indent="0">
              <a:buNone/>
            </a:pPr>
            <a:endParaRPr lang="en-CA" dirty="0"/>
          </a:p>
          <a:p>
            <a:pPr marL="0" indent="0">
              <a:buNone/>
            </a:pPr>
            <a:r>
              <a:rPr lang="en-CA" dirty="0"/>
              <a:t>The  11th to 13th Centuries</a:t>
            </a:r>
          </a:p>
          <a:p>
            <a:pPr marL="0" indent="0">
              <a:buNone/>
            </a:pPr>
            <a:r>
              <a:rPr lang="en-CA" dirty="0"/>
              <a:t>	- Papal Power Grows</a:t>
            </a:r>
          </a:p>
          <a:p>
            <a:pPr marL="0" indent="0">
              <a:buNone/>
            </a:pPr>
            <a:r>
              <a:rPr lang="en-CA" dirty="0"/>
              <a:t>	- The assertion of papal supremacy</a:t>
            </a:r>
          </a:p>
          <a:p>
            <a:pPr marL="0" indent="0">
              <a:buNone/>
            </a:pPr>
            <a:r>
              <a:rPr lang="en-CA" dirty="0"/>
              <a:t>		- Gregory VII</a:t>
            </a:r>
          </a:p>
          <a:p>
            <a:pPr marL="0" indent="0">
              <a:buNone/>
            </a:pPr>
            <a:r>
              <a:rPr lang="en-CA" dirty="0"/>
              <a:t>		- Innocent III</a:t>
            </a:r>
          </a:p>
          <a:p>
            <a:pPr marL="0" indent="0">
              <a:buNone/>
            </a:pPr>
            <a:r>
              <a:rPr lang="en-CA" dirty="0"/>
              <a:t>		- Boniface VIII</a:t>
            </a:r>
          </a:p>
          <a:p>
            <a:pPr marL="0" indent="0">
              <a:buNone/>
            </a:pPr>
            <a:r>
              <a:rPr lang="en-CA" dirty="0"/>
              <a:t>	- Medieval Doctrines</a:t>
            </a:r>
          </a:p>
          <a:p>
            <a:pPr marL="0" indent="0">
              <a:buNone/>
            </a:pPr>
            <a:endParaRPr lang="en-CA" dirty="0"/>
          </a:p>
        </p:txBody>
      </p:sp>
    </p:spTree>
    <p:extLst>
      <p:ext uri="{BB962C8B-B14F-4D97-AF65-F5344CB8AC3E}">
        <p14:creationId xmlns:p14="http://schemas.microsoft.com/office/powerpoint/2010/main" val="25212244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The Schism between East &amp; West</a:t>
            </a:r>
            <a:br>
              <a:rPr lang="en-CA" dirty="0"/>
            </a:br>
            <a:r>
              <a:rPr lang="en-US" sz="4000" b="1" dirty="0"/>
              <a:t>The Schism of 1054</a:t>
            </a:r>
            <a:endParaRPr lang="en-CA" dirty="0"/>
          </a:p>
        </p:txBody>
      </p:sp>
      <p:sp>
        <p:nvSpPr>
          <p:cNvPr id="3" name="Content Placeholder 2"/>
          <p:cNvSpPr>
            <a:spLocks noGrp="1"/>
          </p:cNvSpPr>
          <p:nvPr>
            <p:ph idx="1"/>
          </p:nvPr>
        </p:nvSpPr>
        <p:spPr/>
        <p:txBody>
          <a:bodyPr>
            <a:normAutofit fontScale="77500" lnSpcReduction="20000"/>
          </a:bodyPr>
          <a:lstStyle/>
          <a:p>
            <a:pPr lvl="0"/>
            <a:r>
              <a:rPr lang="en-US" dirty="0"/>
              <a:t>In 1024, the Emperor asked Pope to recognize the independence of the Church of Constantinople in East.  The Pope refused.</a:t>
            </a:r>
            <a:endParaRPr lang="en-CA" dirty="0"/>
          </a:p>
          <a:p>
            <a:pPr lvl="0"/>
            <a:r>
              <a:rPr lang="en-US" dirty="0"/>
              <a:t>The Patriarch ordered the closing of Latin rite churches in Constantinople. </a:t>
            </a:r>
            <a:endParaRPr lang="en-CA" dirty="0"/>
          </a:p>
          <a:p>
            <a:pPr lvl="0"/>
            <a:r>
              <a:rPr lang="en-US" dirty="0"/>
              <a:t>In 1054, the Pope excommunicated the Patriarch.</a:t>
            </a:r>
            <a:endParaRPr lang="en-CA" dirty="0"/>
          </a:p>
          <a:p>
            <a:pPr lvl="0"/>
            <a:r>
              <a:rPr lang="en-US" dirty="0"/>
              <a:t>Patriarch responded by anathematizing the Pope.</a:t>
            </a:r>
            <a:endParaRPr lang="en-CA" dirty="0"/>
          </a:p>
          <a:p>
            <a:pPr marL="0" indent="0">
              <a:buNone/>
            </a:pPr>
            <a:r>
              <a:rPr lang="en-US" dirty="0"/>
              <a:t> </a:t>
            </a:r>
            <a:endParaRPr lang="en-CA" dirty="0"/>
          </a:p>
          <a:p>
            <a:pPr marL="0" indent="0">
              <a:buNone/>
            </a:pPr>
            <a:r>
              <a:rPr lang="en-US" dirty="0"/>
              <a:t>“…Peter and his successors have an unfettered jurisdiction over the whole Church, since no one ought to interfere with their position, because the highest See is judged by none…”     </a:t>
            </a:r>
            <a:endParaRPr lang="en-CA" dirty="0"/>
          </a:p>
          <a:p>
            <a:pPr marL="0" indent="0">
              <a:buNone/>
            </a:pPr>
            <a:r>
              <a:rPr lang="en-US" dirty="0"/>
              <a:t>					(</a:t>
            </a:r>
            <a:r>
              <a:rPr lang="en-US" dirty="0" err="1"/>
              <a:t>Bettenson</a:t>
            </a:r>
            <a:r>
              <a:rPr lang="en-US" dirty="0"/>
              <a:t>, p. 134)</a:t>
            </a:r>
            <a:endParaRPr lang="en-CA" dirty="0"/>
          </a:p>
          <a:p>
            <a:pPr marL="0" indent="0">
              <a:buNone/>
            </a:pPr>
            <a:endParaRPr lang="en-CA" dirty="0"/>
          </a:p>
        </p:txBody>
      </p:sp>
    </p:spTree>
    <p:extLst>
      <p:ext uri="{BB962C8B-B14F-4D97-AF65-F5344CB8AC3E}">
        <p14:creationId xmlns:p14="http://schemas.microsoft.com/office/powerpoint/2010/main" val="33374613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The Papacy, </a:t>
            </a:r>
            <a:r>
              <a:rPr lang="en-US" b="1" dirty="0" err="1"/>
              <a:t>Lombards</a:t>
            </a:r>
            <a:r>
              <a:rPr lang="en-US" b="1" dirty="0"/>
              <a:t> and Franks</a:t>
            </a:r>
            <a:endParaRPr lang="en-CA" dirty="0"/>
          </a:p>
        </p:txBody>
      </p:sp>
      <p:sp>
        <p:nvSpPr>
          <p:cNvPr id="3" name="Content Placeholder 2"/>
          <p:cNvSpPr>
            <a:spLocks noGrp="1"/>
          </p:cNvSpPr>
          <p:nvPr>
            <p:ph idx="1"/>
          </p:nvPr>
        </p:nvSpPr>
        <p:spPr/>
        <p:txBody>
          <a:bodyPr>
            <a:normAutofit fontScale="92500" lnSpcReduction="20000"/>
          </a:bodyPr>
          <a:lstStyle/>
          <a:p>
            <a:pPr lvl="0"/>
            <a:r>
              <a:rPr lang="en-US" dirty="0"/>
              <a:t>The </a:t>
            </a:r>
            <a:r>
              <a:rPr lang="en-US" dirty="0" err="1"/>
              <a:t>Lombards</a:t>
            </a:r>
            <a:r>
              <a:rPr lang="en-US" dirty="0"/>
              <a:t> invaded Italy in 568 and continued to occupy it into the 8th Century.  The Emperor in the East was powerless to remove them.</a:t>
            </a:r>
            <a:endParaRPr lang="en-CA" dirty="0"/>
          </a:p>
          <a:p>
            <a:pPr lvl="0"/>
            <a:r>
              <a:rPr lang="en-US" dirty="0"/>
              <a:t>The Popes negotiated with the Franks (a Germanic people) for protection against the </a:t>
            </a:r>
            <a:r>
              <a:rPr lang="en-US" dirty="0" err="1"/>
              <a:t>Lombards</a:t>
            </a:r>
            <a:r>
              <a:rPr lang="en-US" dirty="0"/>
              <a:t>.  </a:t>
            </a:r>
            <a:endParaRPr lang="en-CA" dirty="0"/>
          </a:p>
          <a:p>
            <a:pPr lvl="0"/>
            <a:r>
              <a:rPr lang="en-US" dirty="0"/>
              <a:t>In return for protection, the Popes gave the Frankish kings legitimacy.</a:t>
            </a:r>
            <a:endParaRPr lang="en-CA" dirty="0"/>
          </a:p>
          <a:p>
            <a:pPr lvl="0"/>
            <a:r>
              <a:rPr lang="en-US" dirty="0"/>
              <a:t>This led to the independence of the Papacy from the Eastern Emperor and to greater temporal power.</a:t>
            </a:r>
            <a:endParaRPr lang="en-CA" dirty="0"/>
          </a:p>
          <a:p>
            <a:endParaRPr lang="en-CA" dirty="0"/>
          </a:p>
        </p:txBody>
      </p:sp>
    </p:spTree>
    <p:extLst>
      <p:ext uri="{BB962C8B-B14F-4D97-AF65-F5344CB8AC3E}">
        <p14:creationId xmlns:p14="http://schemas.microsoft.com/office/powerpoint/2010/main" val="31615516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The Papacy and the </a:t>
            </a:r>
            <a:r>
              <a:rPr lang="en-US" b="1" dirty="0" err="1"/>
              <a:t>Lombards</a:t>
            </a:r>
            <a:endParaRPr lang="en-CA" dirty="0"/>
          </a:p>
        </p:txBody>
      </p:sp>
      <p:sp>
        <p:nvSpPr>
          <p:cNvPr id="3" name="Content Placeholder 2"/>
          <p:cNvSpPr>
            <a:spLocks noGrp="1"/>
          </p:cNvSpPr>
          <p:nvPr>
            <p:ph idx="1"/>
          </p:nvPr>
        </p:nvSpPr>
        <p:spPr/>
        <p:txBody>
          <a:bodyPr>
            <a:normAutofit fontScale="92500"/>
          </a:bodyPr>
          <a:lstStyle/>
          <a:p>
            <a:pPr marL="0" indent="0">
              <a:buNone/>
            </a:pPr>
            <a:r>
              <a:rPr lang="en-CA" dirty="0"/>
              <a:t>“They had fought a long and stubborn battle with the barbarian invaders of Italy with no one to come to their aid, and in the struggle they had developed political instincts denied to the servants of a political and spiritual despotism…Thus the popes of the eighth century learned the statecraft with which their successors were to raise the papal power to its highest pitch.”</a:t>
            </a:r>
          </a:p>
          <a:p>
            <a:pPr marL="0" indent="0">
              <a:buNone/>
            </a:pPr>
            <a:r>
              <a:rPr lang="en-CA" dirty="0"/>
              <a:t>				(CMH, Ed. Bury, v. 2, p. 692)</a:t>
            </a:r>
          </a:p>
          <a:p>
            <a:pPr marL="0" indent="0">
              <a:buNone/>
            </a:pPr>
            <a:endParaRPr lang="en-CA" dirty="0"/>
          </a:p>
        </p:txBody>
      </p:sp>
    </p:spTree>
    <p:extLst>
      <p:ext uri="{BB962C8B-B14F-4D97-AF65-F5344CB8AC3E}">
        <p14:creationId xmlns:p14="http://schemas.microsoft.com/office/powerpoint/2010/main" val="41841989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The Donation of Constantine</a:t>
            </a:r>
            <a:endParaRPr lang="en-CA" dirty="0"/>
          </a:p>
        </p:txBody>
      </p:sp>
      <p:sp>
        <p:nvSpPr>
          <p:cNvPr id="3" name="Content Placeholder 2"/>
          <p:cNvSpPr>
            <a:spLocks noGrp="1"/>
          </p:cNvSpPr>
          <p:nvPr>
            <p:ph idx="1"/>
          </p:nvPr>
        </p:nvSpPr>
        <p:spPr/>
        <p:txBody>
          <a:bodyPr>
            <a:normAutofit fontScale="77500" lnSpcReduction="20000"/>
          </a:bodyPr>
          <a:lstStyle/>
          <a:p>
            <a:pPr marL="0" indent="0">
              <a:buNone/>
            </a:pPr>
            <a:r>
              <a:rPr lang="en-CA" dirty="0"/>
              <a:t>A Forgery Used to Gain the ‘Papal States’</a:t>
            </a:r>
          </a:p>
          <a:p>
            <a:pPr marL="0" indent="0">
              <a:buNone/>
            </a:pPr>
            <a:endParaRPr lang="en-CA" dirty="0"/>
          </a:p>
          <a:p>
            <a:pPr marL="0" indent="0">
              <a:buNone/>
            </a:pPr>
            <a:r>
              <a:rPr lang="en-CA" dirty="0"/>
              <a:t>“…to the pontiffs, his successors, who to the end of the world shall sit in the seat of blessed Peter, we grant and by this present we convey our imperial Lateran palace, which is superior to and excels all palaces in the whole world…and likewise all provinces, palaces and districts of the city of Rome and Italy and of the regions of the West; and, bequeathing them to the power and sway of him and the pontiffs, his successors, we do…determine and decree that the same be placed at his disposal, and do lawfully grant it as a permanent possession to the holy Roman Church.”   (</a:t>
            </a:r>
            <a:r>
              <a:rPr lang="en-CA" dirty="0" err="1"/>
              <a:t>Bettenson</a:t>
            </a:r>
            <a:r>
              <a:rPr lang="en-CA" dirty="0"/>
              <a:t>, p.139-40)</a:t>
            </a:r>
          </a:p>
          <a:p>
            <a:pPr marL="0" indent="0">
              <a:buNone/>
            </a:pPr>
            <a:endParaRPr lang="en-CA" dirty="0"/>
          </a:p>
        </p:txBody>
      </p:sp>
    </p:spTree>
    <p:extLst>
      <p:ext uri="{BB962C8B-B14F-4D97-AF65-F5344CB8AC3E}">
        <p14:creationId xmlns:p14="http://schemas.microsoft.com/office/powerpoint/2010/main" val="556488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The Donation of Pepin</a:t>
            </a:r>
            <a:endParaRPr lang="en-CA" dirty="0"/>
          </a:p>
        </p:txBody>
      </p:sp>
      <p:sp>
        <p:nvSpPr>
          <p:cNvPr id="3" name="Content Placeholder 2"/>
          <p:cNvSpPr>
            <a:spLocks noGrp="1"/>
          </p:cNvSpPr>
          <p:nvPr>
            <p:ph idx="1"/>
          </p:nvPr>
        </p:nvSpPr>
        <p:spPr/>
        <p:txBody>
          <a:bodyPr>
            <a:normAutofit fontScale="77500" lnSpcReduction="20000"/>
          </a:bodyPr>
          <a:lstStyle/>
          <a:p>
            <a:pPr lvl="0"/>
            <a:r>
              <a:rPr lang="en-US" dirty="0"/>
              <a:t>The Lombard king </a:t>
            </a:r>
            <a:r>
              <a:rPr lang="en-US" dirty="0" err="1"/>
              <a:t>Aistulf</a:t>
            </a:r>
            <a:r>
              <a:rPr lang="en-US" dirty="0"/>
              <a:t> took Ravenna and would advance toward Rome next.</a:t>
            </a:r>
            <a:endParaRPr lang="en-CA" dirty="0"/>
          </a:p>
          <a:p>
            <a:pPr lvl="0"/>
            <a:r>
              <a:rPr lang="en-US" dirty="0"/>
              <a:t>Pope Stephen III crossed the Alps to meet with the Frankish king Pepin.</a:t>
            </a:r>
            <a:endParaRPr lang="en-CA" dirty="0"/>
          </a:p>
          <a:p>
            <a:pPr lvl="0"/>
            <a:r>
              <a:rPr lang="en-US" dirty="0"/>
              <a:t>The Pope anointed and blessed Pepin, his wife and his sons Charles and </a:t>
            </a:r>
            <a:r>
              <a:rPr lang="en-US" dirty="0" err="1"/>
              <a:t>Carloman</a:t>
            </a:r>
            <a:r>
              <a:rPr lang="en-US" dirty="0"/>
              <a:t>, pronouncing an anathema on the Franks should they ever choose a king from another family.</a:t>
            </a:r>
            <a:endParaRPr lang="en-CA" dirty="0"/>
          </a:p>
          <a:p>
            <a:pPr lvl="0"/>
            <a:r>
              <a:rPr lang="en-US" dirty="0"/>
              <a:t>In 754, a document called the ‘Donation of Pepin’ was drafted which defined the territories that would be “restored” to the Pope. He invaded Italy in 755.</a:t>
            </a:r>
            <a:endParaRPr lang="en-CA" dirty="0"/>
          </a:p>
          <a:p>
            <a:pPr lvl="0"/>
            <a:r>
              <a:rPr lang="en-US" dirty="0"/>
              <a:t>In the end, 23 cities were surrendered to the Pope, who had become a sovereign prince in part of Italy.</a:t>
            </a:r>
            <a:endParaRPr lang="en-CA" dirty="0"/>
          </a:p>
          <a:p>
            <a:pPr marL="0" indent="0">
              <a:buNone/>
            </a:pPr>
            <a:endParaRPr lang="en-CA" dirty="0"/>
          </a:p>
        </p:txBody>
      </p:sp>
    </p:spTree>
    <p:extLst>
      <p:ext uri="{BB962C8B-B14F-4D97-AF65-F5344CB8AC3E}">
        <p14:creationId xmlns:p14="http://schemas.microsoft.com/office/powerpoint/2010/main" val="13767747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The Coronation of Charlemagne</a:t>
            </a:r>
            <a:br>
              <a:rPr lang="en-CA" dirty="0"/>
            </a:br>
            <a:r>
              <a:rPr lang="en-US" sz="4000" dirty="0"/>
              <a:t>December 25, 800</a:t>
            </a:r>
            <a:endParaRPr lang="en-CA" sz="4000" dirty="0"/>
          </a:p>
        </p:txBody>
      </p:sp>
      <p:sp>
        <p:nvSpPr>
          <p:cNvPr id="3" name="Content Placeholder 2"/>
          <p:cNvSpPr>
            <a:spLocks noGrp="1"/>
          </p:cNvSpPr>
          <p:nvPr>
            <p:ph idx="1"/>
          </p:nvPr>
        </p:nvSpPr>
        <p:spPr/>
        <p:txBody>
          <a:bodyPr>
            <a:normAutofit fontScale="85000" lnSpcReduction="20000"/>
          </a:bodyPr>
          <a:lstStyle/>
          <a:p>
            <a:pPr marL="0" indent="0">
              <a:buNone/>
            </a:pPr>
            <a:r>
              <a:rPr lang="en-CA" dirty="0"/>
              <a:t>“…when the King arose from kneeling in prayer before the confession of blessed Peter, the apostle, Pope Leo placed a crown upon his head and all the Roman people cried aloud: ‘To Charles, Augustus, crowned of God, great and pacific Emperor of the Romans, life and victory.’ After the applause he was adored by the Pope after the manner of the princes of old, and, instead of patrician, he was called Emperor and Augustus.”</a:t>
            </a:r>
          </a:p>
          <a:p>
            <a:pPr marL="0" indent="0">
              <a:buNone/>
            </a:pPr>
            <a:endParaRPr lang="en-CA" dirty="0"/>
          </a:p>
          <a:p>
            <a:pPr marL="0" indent="0">
              <a:buNone/>
            </a:pPr>
            <a:r>
              <a:rPr lang="en-CA" dirty="0"/>
              <a:t>		(</a:t>
            </a:r>
            <a:r>
              <a:rPr lang="en-CA" dirty="0" err="1"/>
              <a:t>Laffan</a:t>
            </a:r>
            <a:r>
              <a:rPr lang="en-CA" dirty="0"/>
              <a:t>, Select Historical Documents, p. 6)</a:t>
            </a:r>
          </a:p>
          <a:p>
            <a:pPr marL="0" indent="0">
              <a:buNone/>
            </a:pPr>
            <a:endParaRPr lang="en-CA" dirty="0"/>
          </a:p>
          <a:p>
            <a:pPr marL="0" indent="0" algn="ctr">
              <a:buNone/>
            </a:pPr>
            <a:r>
              <a:rPr lang="en-CA" dirty="0"/>
              <a:t>“He who crowns another is greater.”</a:t>
            </a:r>
          </a:p>
          <a:p>
            <a:pPr marL="0" indent="0">
              <a:buNone/>
            </a:pPr>
            <a:endParaRPr lang="en-CA" dirty="0"/>
          </a:p>
        </p:txBody>
      </p:sp>
    </p:spTree>
    <p:extLst>
      <p:ext uri="{BB962C8B-B14F-4D97-AF65-F5344CB8AC3E}">
        <p14:creationId xmlns:p14="http://schemas.microsoft.com/office/powerpoint/2010/main" val="28271366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The Papacy and the Franks</a:t>
            </a:r>
            <a:endParaRPr lang="en-CA" dirty="0"/>
          </a:p>
        </p:txBody>
      </p:sp>
      <p:sp>
        <p:nvSpPr>
          <p:cNvPr id="4" name="Content Placeholder 3"/>
          <p:cNvSpPr>
            <a:spLocks noGrp="1"/>
          </p:cNvSpPr>
          <p:nvPr>
            <p:ph idx="1"/>
          </p:nvPr>
        </p:nvSpPr>
        <p:spPr>
          <a:xfrm>
            <a:off x="1187624" y="1628800"/>
            <a:ext cx="6779096" cy="4525963"/>
          </a:xfrm>
        </p:spPr>
        <p:txBody>
          <a:bodyPr>
            <a:normAutofit fontScale="92500" lnSpcReduction="10000"/>
          </a:bodyPr>
          <a:lstStyle/>
          <a:p>
            <a:pPr marL="0" indent="0">
              <a:buNone/>
            </a:pPr>
            <a:r>
              <a:rPr lang="en-CA" dirty="0"/>
              <a:t>“Pepin and Charles had delivered the Popes from Greek oppression and Lombard tyranny; they had made them princes in Italy by securing them a kingdom which they held for eleven centuries; and in return the Papacy sanctioned the conversion of the mayors of the palace of Austrasia first into kings and finally into Emperors”</a:t>
            </a:r>
          </a:p>
          <a:p>
            <a:pPr marL="0" indent="0">
              <a:buNone/>
            </a:pPr>
            <a:r>
              <a:rPr lang="en-CA" dirty="0"/>
              <a:t>			(CMH, Ed. Bury, p. 706)</a:t>
            </a:r>
          </a:p>
          <a:p>
            <a:pPr marL="0" indent="0">
              <a:buNone/>
            </a:pPr>
            <a:endParaRPr lang="en-CA" dirty="0"/>
          </a:p>
        </p:txBody>
      </p:sp>
    </p:spTree>
    <p:extLst>
      <p:ext uri="{BB962C8B-B14F-4D97-AF65-F5344CB8AC3E}">
        <p14:creationId xmlns:p14="http://schemas.microsoft.com/office/powerpoint/2010/main" val="34847117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74638"/>
            <a:ext cx="8496944" cy="1143000"/>
          </a:xfrm>
        </p:spPr>
        <p:txBody>
          <a:bodyPr>
            <a:normAutofit/>
          </a:bodyPr>
          <a:lstStyle/>
          <a:p>
            <a:r>
              <a:rPr lang="en-US" dirty="0"/>
              <a:t> </a:t>
            </a:r>
            <a:r>
              <a:rPr lang="en-US" b="1" dirty="0"/>
              <a:t>The Papal States</a:t>
            </a:r>
            <a:endParaRPr lang="en-CA" b="1" dirty="0"/>
          </a:p>
        </p:txBody>
      </p:sp>
      <p:pic>
        <p:nvPicPr>
          <p:cNvPr id="5" name="Content Placeholder 4" descr="papal-states1"/>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915816" y="1340768"/>
            <a:ext cx="3312368" cy="4392488"/>
          </a:xfrm>
          <a:prstGeom prst="rect">
            <a:avLst/>
          </a:prstGeom>
          <a:noFill/>
          <a:ln>
            <a:noFill/>
          </a:ln>
        </p:spPr>
      </p:pic>
    </p:spTree>
    <p:extLst>
      <p:ext uri="{BB962C8B-B14F-4D97-AF65-F5344CB8AC3E}">
        <p14:creationId xmlns:p14="http://schemas.microsoft.com/office/powerpoint/2010/main" val="34298919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74638"/>
            <a:ext cx="8496944" cy="1143000"/>
          </a:xfrm>
        </p:spPr>
        <p:txBody>
          <a:bodyPr>
            <a:normAutofit/>
          </a:bodyPr>
          <a:lstStyle/>
          <a:p>
            <a:r>
              <a:rPr lang="en-US" b="1" dirty="0"/>
              <a:t>Temporal Power of Pope</a:t>
            </a:r>
            <a:endParaRPr lang="en-CA" dirty="0"/>
          </a:p>
        </p:txBody>
      </p:sp>
      <p:sp>
        <p:nvSpPr>
          <p:cNvPr id="3" name="Content Placeholder 2"/>
          <p:cNvSpPr>
            <a:spLocks noGrp="1"/>
          </p:cNvSpPr>
          <p:nvPr>
            <p:ph idx="1"/>
          </p:nvPr>
        </p:nvSpPr>
        <p:spPr/>
        <p:txBody>
          <a:bodyPr>
            <a:normAutofit fontScale="92500"/>
          </a:bodyPr>
          <a:lstStyle/>
          <a:p>
            <a:pPr marL="0" indent="0">
              <a:buNone/>
            </a:pPr>
            <a:r>
              <a:rPr lang="en-CA" dirty="0"/>
              <a:t>“The papal states were of peculiar importance to the pope for two reasons.  By drawing a diagonal barrier across Italy, they prevented the rise of any single strong Italian power, such as might overshadow and constrain the pope, and they afforded him revenue and a small army, necessary to his independence.”</a:t>
            </a:r>
          </a:p>
          <a:p>
            <a:pPr marL="0" indent="0">
              <a:buNone/>
            </a:pPr>
            <a:endParaRPr lang="en-CA" dirty="0"/>
          </a:p>
          <a:p>
            <a:pPr marL="0" indent="0">
              <a:buNone/>
            </a:pPr>
            <a:r>
              <a:rPr lang="en-CA" dirty="0"/>
              <a:t>(History of the Medieval Church, </a:t>
            </a:r>
            <a:r>
              <a:rPr lang="en-CA" dirty="0" err="1"/>
              <a:t>Deanesly</a:t>
            </a:r>
            <a:r>
              <a:rPr lang="en-CA" dirty="0"/>
              <a:t>, p. 86.)</a:t>
            </a:r>
          </a:p>
          <a:p>
            <a:pPr marL="0" indent="0">
              <a:buNone/>
            </a:pPr>
            <a:endParaRPr lang="en-CA" dirty="0"/>
          </a:p>
        </p:txBody>
      </p:sp>
    </p:spTree>
    <p:extLst>
      <p:ext uri="{BB962C8B-B14F-4D97-AF65-F5344CB8AC3E}">
        <p14:creationId xmlns:p14="http://schemas.microsoft.com/office/powerpoint/2010/main" val="18471175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74638"/>
            <a:ext cx="8496944" cy="1143000"/>
          </a:xfrm>
        </p:spPr>
        <p:txBody>
          <a:bodyPr>
            <a:normAutofit/>
          </a:bodyPr>
          <a:lstStyle/>
          <a:p>
            <a:r>
              <a:rPr lang="en-US" b="1" dirty="0"/>
              <a:t>Temporal Power of Pope</a:t>
            </a:r>
            <a:endParaRPr lang="en-CA" dirty="0"/>
          </a:p>
        </p:txBody>
      </p:sp>
      <p:sp>
        <p:nvSpPr>
          <p:cNvPr id="3" name="Content Placeholder 2"/>
          <p:cNvSpPr>
            <a:spLocks noGrp="1"/>
          </p:cNvSpPr>
          <p:nvPr>
            <p:ph idx="1"/>
          </p:nvPr>
        </p:nvSpPr>
        <p:spPr/>
        <p:txBody>
          <a:bodyPr>
            <a:normAutofit fontScale="92500" lnSpcReduction="20000"/>
          </a:bodyPr>
          <a:lstStyle/>
          <a:p>
            <a:pPr marL="0" indent="0">
              <a:buNone/>
            </a:pPr>
            <a:r>
              <a:rPr lang="en-CA" dirty="0"/>
              <a:t>“The growth of territorial jurisdiction of the popes contributed somewhat to their power.  In the days of Gregory I [590-604] their estates had been merely the private patrimony of the Roman church.  </a:t>
            </a:r>
          </a:p>
          <a:p>
            <a:pPr marL="0" indent="0">
              <a:buNone/>
            </a:pPr>
            <a:endParaRPr lang="en-CA" dirty="0"/>
          </a:p>
          <a:p>
            <a:pPr marL="0" indent="0">
              <a:buNone/>
            </a:pPr>
            <a:r>
              <a:rPr lang="en-CA" dirty="0"/>
              <a:t>By those of Gregory VII [1073/1085] they were much more.  The papacy now held these possessions not merely as private owner, but as temporal ruler.”</a:t>
            </a:r>
          </a:p>
          <a:p>
            <a:pPr marL="0" indent="0">
              <a:buNone/>
            </a:pPr>
            <a:endParaRPr lang="en-CA" dirty="0"/>
          </a:p>
          <a:p>
            <a:pPr marL="0" indent="0">
              <a:buNone/>
            </a:pPr>
            <a:r>
              <a:rPr lang="en-CA" dirty="0"/>
              <a:t>(History of the Medieval Church, </a:t>
            </a:r>
            <a:r>
              <a:rPr lang="en-CA" dirty="0" err="1"/>
              <a:t>Deanesly</a:t>
            </a:r>
            <a:r>
              <a:rPr lang="en-CA" dirty="0"/>
              <a:t>, p. 86.)</a:t>
            </a:r>
          </a:p>
          <a:p>
            <a:pPr marL="0" indent="0">
              <a:buNone/>
            </a:pPr>
            <a:endParaRPr lang="en-CA" dirty="0"/>
          </a:p>
          <a:p>
            <a:pPr marL="0" indent="0">
              <a:buNone/>
            </a:pPr>
            <a:endParaRPr lang="en-CA" dirty="0"/>
          </a:p>
        </p:txBody>
      </p:sp>
    </p:spTree>
    <p:extLst>
      <p:ext uri="{BB962C8B-B14F-4D97-AF65-F5344CB8AC3E}">
        <p14:creationId xmlns:p14="http://schemas.microsoft.com/office/powerpoint/2010/main" val="13134546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74638"/>
            <a:ext cx="8496944" cy="1143000"/>
          </a:xfrm>
        </p:spPr>
        <p:txBody>
          <a:bodyPr>
            <a:normAutofit/>
          </a:bodyPr>
          <a:lstStyle/>
          <a:p>
            <a:r>
              <a:rPr lang="en-US" b="1" dirty="0"/>
              <a:t>Holy Roman Empire</a:t>
            </a:r>
            <a:endParaRPr lang="en-CA" dirty="0"/>
          </a:p>
        </p:txBody>
      </p:sp>
      <p:sp>
        <p:nvSpPr>
          <p:cNvPr id="3" name="Content Placeholder 2"/>
          <p:cNvSpPr>
            <a:spLocks noGrp="1"/>
          </p:cNvSpPr>
          <p:nvPr>
            <p:ph idx="1"/>
          </p:nvPr>
        </p:nvSpPr>
        <p:spPr/>
        <p:txBody>
          <a:bodyPr>
            <a:normAutofit fontScale="77500" lnSpcReduction="20000"/>
          </a:bodyPr>
          <a:lstStyle/>
          <a:p>
            <a:pPr marL="0" indent="0">
              <a:buNone/>
            </a:pPr>
            <a:r>
              <a:rPr lang="en-CA" dirty="0"/>
              <a:t>“Thus a dualism was present from the start.  Christendom was directed by two bodies of officials, each with its chief, the Holy Roman Emperor and the Holy Roman Pope.  At first the Emperors kept up their complete theocratic claims.  It was not until after 1100, as we shall see, that they consented to be merely the lay protectors of the Church.  The theory of the two swords was adopted, by which Pope and Emperor were each independent in their own sphere.  Meanwhile the Popes enlarged their claims; scarcely had they gained their independence that they claimed superiority.”</a:t>
            </a:r>
          </a:p>
          <a:p>
            <a:pPr marL="0" indent="0">
              <a:buNone/>
            </a:pPr>
            <a:endParaRPr lang="en-CA" dirty="0"/>
          </a:p>
          <a:p>
            <a:pPr marL="0" indent="0">
              <a:buNone/>
            </a:pPr>
            <a:r>
              <a:rPr lang="en-CA" dirty="0"/>
              <a:t>	(Outlines of Medieval History, </a:t>
            </a:r>
            <a:r>
              <a:rPr lang="en-CA" dirty="0" err="1"/>
              <a:t>Previte</a:t>
            </a:r>
            <a:r>
              <a:rPr lang="en-CA" dirty="0"/>
              <a:t>-Orton, p.144)</a:t>
            </a:r>
          </a:p>
          <a:p>
            <a:pPr marL="0" indent="0">
              <a:buNone/>
            </a:pPr>
            <a:endParaRPr lang="en-CA" dirty="0"/>
          </a:p>
        </p:txBody>
      </p:sp>
    </p:spTree>
    <p:extLst>
      <p:ext uri="{BB962C8B-B14F-4D97-AF65-F5344CB8AC3E}">
        <p14:creationId xmlns:p14="http://schemas.microsoft.com/office/powerpoint/2010/main" val="19113384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74638"/>
            <a:ext cx="8496944" cy="1143000"/>
          </a:xfrm>
        </p:spPr>
        <p:txBody>
          <a:bodyPr>
            <a:normAutofit/>
          </a:bodyPr>
          <a:lstStyle/>
          <a:p>
            <a:r>
              <a:rPr lang="en-US" b="1" dirty="0"/>
              <a:t>The Beast of the Earth</a:t>
            </a:r>
            <a:endParaRPr lang="en-CA" dirty="0"/>
          </a:p>
        </p:txBody>
      </p:sp>
      <p:sp>
        <p:nvSpPr>
          <p:cNvPr id="3" name="Content Placeholder 2"/>
          <p:cNvSpPr>
            <a:spLocks noGrp="1"/>
          </p:cNvSpPr>
          <p:nvPr>
            <p:ph idx="1"/>
          </p:nvPr>
        </p:nvSpPr>
        <p:spPr/>
        <p:txBody>
          <a:bodyPr>
            <a:normAutofit fontScale="62500" lnSpcReduction="20000"/>
          </a:bodyPr>
          <a:lstStyle/>
          <a:p>
            <a:pPr marL="0" lvl="0" indent="0">
              <a:buNone/>
            </a:pPr>
            <a:r>
              <a:rPr lang="en-CA" dirty="0"/>
              <a:t>Rev 13:11-13</a:t>
            </a:r>
          </a:p>
          <a:p>
            <a:pPr marL="0" lvl="0" indent="0">
              <a:buNone/>
            </a:pPr>
            <a:endParaRPr lang="en-CA" dirty="0"/>
          </a:p>
          <a:p>
            <a:pPr marL="0" lvl="0" indent="0">
              <a:buNone/>
            </a:pPr>
            <a:r>
              <a:rPr lang="en-CA" dirty="0"/>
              <a:t>11 And I beheld another beast coming up out of the earth; and he had </a:t>
            </a:r>
            <a:r>
              <a:rPr lang="en-CA" b="1" u="sng" dirty="0"/>
              <a:t>two</a:t>
            </a:r>
            <a:r>
              <a:rPr lang="en-CA" dirty="0"/>
              <a:t> </a:t>
            </a:r>
            <a:r>
              <a:rPr lang="en-CA" b="1" u="sng" dirty="0"/>
              <a:t>horns like a lamb</a:t>
            </a:r>
            <a:r>
              <a:rPr lang="en-CA" dirty="0"/>
              <a:t>, and he </a:t>
            </a:r>
            <a:r>
              <a:rPr lang="en-CA" b="1" u="sng" dirty="0" err="1"/>
              <a:t>spake</a:t>
            </a:r>
            <a:r>
              <a:rPr lang="en-CA" b="1" u="sng" dirty="0"/>
              <a:t> as a dragon</a:t>
            </a:r>
            <a:r>
              <a:rPr lang="en-CA" dirty="0"/>
              <a:t>.</a:t>
            </a:r>
          </a:p>
          <a:p>
            <a:pPr marL="0" lvl="0" indent="0">
              <a:buNone/>
            </a:pPr>
            <a:r>
              <a:rPr lang="en-CA" dirty="0"/>
              <a:t>12 And he </a:t>
            </a:r>
            <a:r>
              <a:rPr lang="en-CA" dirty="0" err="1"/>
              <a:t>exerciseth</a:t>
            </a:r>
            <a:r>
              <a:rPr lang="en-CA" dirty="0"/>
              <a:t> all the power of the first beast before him, and </a:t>
            </a:r>
            <a:r>
              <a:rPr lang="en-CA" dirty="0" err="1"/>
              <a:t>causeth</a:t>
            </a:r>
            <a:r>
              <a:rPr lang="en-CA" dirty="0"/>
              <a:t> the earth and them which dwell therein to worship the first beast, whose deadly wound was healed.</a:t>
            </a:r>
          </a:p>
          <a:p>
            <a:pPr marL="0" lvl="0" indent="0">
              <a:buNone/>
            </a:pPr>
            <a:r>
              <a:rPr lang="en-CA" dirty="0"/>
              <a:t>13 And he doeth </a:t>
            </a:r>
            <a:r>
              <a:rPr lang="en-CA" b="1" u="sng" dirty="0"/>
              <a:t>great wonders</a:t>
            </a:r>
            <a:r>
              <a:rPr lang="en-CA" dirty="0"/>
              <a:t>, so that he </a:t>
            </a:r>
            <a:r>
              <a:rPr lang="en-CA" b="1" u="sng" dirty="0" err="1"/>
              <a:t>maketh</a:t>
            </a:r>
            <a:r>
              <a:rPr lang="en-CA" b="1" u="sng" dirty="0"/>
              <a:t> fire come down from heaven</a:t>
            </a:r>
            <a:r>
              <a:rPr lang="en-CA" dirty="0"/>
              <a:t> on the earth in the sight of men,</a:t>
            </a:r>
          </a:p>
          <a:p>
            <a:pPr marL="0" lvl="0" indent="0">
              <a:buNone/>
            </a:pPr>
            <a:r>
              <a:rPr lang="en-CA" dirty="0"/>
              <a:t>14 And </a:t>
            </a:r>
            <a:r>
              <a:rPr lang="en-CA" b="1" u="sng" dirty="0" err="1"/>
              <a:t>deceiveth</a:t>
            </a:r>
            <a:r>
              <a:rPr lang="en-CA" dirty="0"/>
              <a:t> them that dwell on the earth by the means of those miracles which he had power to do in the sight of the beast; saying to them that dwell on the earth, that they should make an </a:t>
            </a:r>
            <a:r>
              <a:rPr lang="en-CA" b="1" u="sng" dirty="0"/>
              <a:t>image to the beast</a:t>
            </a:r>
            <a:r>
              <a:rPr lang="en-CA" dirty="0"/>
              <a:t>, which had the wound by a sword, and did live.</a:t>
            </a:r>
          </a:p>
          <a:p>
            <a:pPr marL="0" lvl="0" indent="0">
              <a:buNone/>
            </a:pPr>
            <a:r>
              <a:rPr lang="en-CA" dirty="0"/>
              <a:t>15 And he had power to give life unto the image of the beast, that the image of the beast should both speak, and cause that as many as would not worship the image of the beast should be killed.</a:t>
            </a:r>
          </a:p>
          <a:p>
            <a:pPr marL="0" lvl="0" indent="0">
              <a:buNone/>
            </a:pPr>
            <a:endParaRPr lang="en-CA" dirty="0"/>
          </a:p>
          <a:p>
            <a:pPr marL="0" indent="0">
              <a:buNone/>
            </a:pPr>
            <a:endParaRPr lang="en-CA" dirty="0"/>
          </a:p>
        </p:txBody>
      </p:sp>
    </p:spTree>
    <p:extLst>
      <p:ext uri="{BB962C8B-B14F-4D97-AF65-F5344CB8AC3E}">
        <p14:creationId xmlns:p14="http://schemas.microsoft.com/office/powerpoint/2010/main" val="11397298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74638"/>
            <a:ext cx="8496944" cy="1143000"/>
          </a:xfrm>
        </p:spPr>
        <p:txBody>
          <a:bodyPr>
            <a:normAutofit/>
          </a:bodyPr>
          <a:lstStyle/>
          <a:p>
            <a:r>
              <a:rPr lang="en-US" b="1" dirty="0"/>
              <a:t>The Beast of the Earth</a:t>
            </a:r>
            <a:endParaRPr lang="en-CA" dirty="0"/>
          </a:p>
        </p:txBody>
      </p:sp>
      <p:pic>
        <p:nvPicPr>
          <p:cNvPr id="2050"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119239" y="1556792"/>
            <a:ext cx="6899131" cy="4608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764961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74638"/>
            <a:ext cx="8496944" cy="1143000"/>
          </a:xfrm>
        </p:spPr>
        <p:txBody>
          <a:bodyPr>
            <a:normAutofit/>
          </a:bodyPr>
          <a:lstStyle/>
          <a:p>
            <a:r>
              <a:rPr lang="en-US" b="1" dirty="0"/>
              <a:t>The Beast of the Earth</a:t>
            </a:r>
            <a:endParaRPr lang="en-CA" dirty="0"/>
          </a:p>
        </p:txBody>
      </p:sp>
      <p:sp>
        <p:nvSpPr>
          <p:cNvPr id="3" name="Content Placeholder 2"/>
          <p:cNvSpPr>
            <a:spLocks noGrp="1"/>
          </p:cNvSpPr>
          <p:nvPr>
            <p:ph idx="1"/>
          </p:nvPr>
        </p:nvSpPr>
        <p:spPr/>
        <p:txBody>
          <a:bodyPr>
            <a:normAutofit/>
          </a:bodyPr>
          <a:lstStyle/>
          <a:p>
            <a:pPr marL="0" lvl="0" indent="0">
              <a:buNone/>
            </a:pPr>
            <a:endParaRPr lang="en-CA" dirty="0"/>
          </a:p>
          <a:p>
            <a:pPr marL="0" indent="0">
              <a:buNone/>
            </a:pPr>
            <a:endParaRPr lang="en-CA" dirty="0"/>
          </a:p>
        </p:txBody>
      </p:sp>
      <p:graphicFrame>
        <p:nvGraphicFramePr>
          <p:cNvPr id="4" name="Table 3"/>
          <p:cNvGraphicFramePr>
            <a:graphicFrameLocks noGrp="1"/>
          </p:cNvGraphicFramePr>
          <p:nvPr>
            <p:extLst>
              <p:ext uri="{D42A27DB-BD31-4B8C-83A1-F6EECF244321}">
                <p14:modId xmlns:p14="http://schemas.microsoft.com/office/powerpoint/2010/main" val="1208593072"/>
              </p:ext>
            </p:extLst>
          </p:nvPr>
        </p:nvGraphicFramePr>
        <p:xfrm>
          <a:off x="395536" y="1412776"/>
          <a:ext cx="8280920" cy="3809784"/>
        </p:xfrm>
        <a:graphic>
          <a:graphicData uri="http://schemas.openxmlformats.org/drawingml/2006/table">
            <a:tbl>
              <a:tblPr firstRow="1" bandRow="1">
                <a:tableStyleId>{5C22544A-7EE6-4342-B048-85BDC9FD1C3A}</a:tableStyleId>
              </a:tblPr>
              <a:tblGrid>
                <a:gridCol w="3168352">
                  <a:extLst>
                    <a:ext uri="{9D8B030D-6E8A-4147-A177-3AD203B41FA5}">
                      <a16:colId xmlns:a16="http://schemas.microsoft.com/office/drawing/2014/main" val="20000"/>
                    </a:ext>
                  </a:extLst>
                </a:gridCol>
                <a:gridCol w="5112568">
                  <a:extLst>
                    <a:ext uri="{9D8B030D-6E8A-4147-A177-3AD203B41FA5}">
                      <a16:colId xmlns:a16="http://schemas.microsoft.com/office/drawing/2014/main" val="20001"/>
                    </a:ext>
                  </a:extLst>
                </a:gridCol>
              </a:tblGrid>
              <a:tr h="559566">
                <a:tc>
                  <a:txBody>
                    <a:bodyPr/>
                    <a:lstStyle/>
                    <a:p>
                      <a:pPr algn="ctr"/>
                      <a:r>
                        <a:rPr lang="en-CA" sz="2400" dirty="0">
                          <a:solidFill>
                            <a:schemeClr val="tx1"/>
                          </a:solidFill>
                        </a:rPr>
                        <a:t>Symbol</a:t>
                      </a:r>
                    </a:p>
                  </a:txBody>
                  <a:tcPr/>
                </a:tc>
                <a:tc>
                  <a:txBody>
                    <a:bodyPr/>
                    <a:lstStyle/>
                    <a:p>
                      <a:pPr algn="ctr"/>
                      <a:r>
                        <a:rPr lang="en-CA" sz="2400" dirty="0">
                          <a:solidFill>
                            <a:schemeClr val="tx1"/>
                          </a:solidFill>
                        </a:rPr>
                        <a:t>Interpretation</a:t>
                      </a:r>
                    </a:p>
                  </a:txBody>
                  <a:tcPr/>
                </a:tc>
                <a:extLst>
                  <a:ext uri="{0D108BD9-81ED-4DB2-BD59-A6C34878D82A}">
                    <a16:rowId xmlns:a16="http://schemas.microsoft.com/office/drawing/2014/main" val="10000"/>
                  </a:ext>
                </a:extLst>
              </a:tr>
              <a:tr h="559566">
                <a:tc>
                  <a:txBody>
                    <a:bodyPr/>
                    <a:lstStyle/>
                    <a:p>
                      <a:pPr algn="l"/>
                      <a:r>
                        <a:rPr lang="en-US" sz="1800" dirty="0"/>
                        <a:t>Beast of the</a:t>
                      </a:r>
                      <a:r>
                        <a:rPr lang="en-US" sz="1800" baseline="0" dirty="0"/>
                        <a:t> Earth</a:t>
                      </a:r>
                      <a:r>
                        <a:rPr lang="en-US" sz="1800" dirty="0"/>
                        <a:t> </a:t>
                      </a:r>
                      <a:endParaRPr lang="en-CA" sz="1800" dirty="0"/>
                    </a:p>
                  </a:txBody>
                  <a:tcPr/>
                </a:tc>
                <a:tc>
                  <a:txBody>
                    <a:bodyPr/>
                    <a:lstStyle/>
                    <a:p>
                      <a:r>
                        <a:rPr lang="en-US" dirty="0"/>
                        <a:t>Holy</a:t>
                      </a:r>
                      <a:r>
                        <a:rPr lang="en-US" baseline="0" dirty="0"/>
                        <a:t> Roman Empire (Western Europe)</a:t>
                      </a:r>
                      <a:endParaRPr lang="en-CA" dirty="0"/>
                    </a:p>
                  </a:txBody>
                  <a:tcPr/>
                </a:tc>
                <a:extLst>
                  <a:ext uri="{0D108BD9-81ED-4DB2-BD59-A6C34878D82A}">
                    <a16:rowId xmlns:a16="http://schemas.microsoft.com/office/drawing/2014/main" val="10001"/>
                  </a:ext>
                </a:extLst>
              </a:tr>
              <a:tr h="559566">
                <a:tc>
                  <a:txBody>
                    <a:bodyPr/>
                    <a:lstStyle/>
                    <a:p>
                      <a:pPr algn="l"/>
                      <a:r>
                        <a:rPr lang="en-US" sz="1800" dirty="0"/>
                        <a:t>Two</a:t>
                      </a:r>
                      <a:r>
                        <a:rPr lang="en-US" sz="1800" baseline="0" dirty="0"/>
                        <a:t> Horns</a:t>
                      </a:r>
                      <a:r>
                        <a:rPr lang="en-US" sz="1800" dirty="0"/>
                        <a:t> </a:t>
                      </a:r>
                      <a:endParaRPr lang="en-CA" sz="1800" dirty="0"/>
                    </a:p>
                  </a:txBody>
                  <a:tcPr/>
                </a:tc>
                <a:tc>
                  <a:txBody>
                    <a:bodyPr/>
                    <a:lstStyle/>
                    <a:p>
                      <a:r>
                        <a:rPr lang="en-CA" dirty="0"/>
                        <a:t>Frankish</a:t>
                      </a:r>
                      <a:r>
                        <a:rPr lang="en-CA" baseline="0" dirty="0"/>
                        <a:t> Emperor &amp; the Roman Pope</a:t>
                      </a:r>
                      <a:endParaRPr lang="en-CA" dirty="0"/>
                    </a:p>
                  </a:txBody>
                  <a:tcPr/>
                </a:tc>
                <a:extLst>
                  <a:ext uri="{0D108BD9-81ED-4DB2-BD59-A6C34878D82A}">
                    <a16:rowId xmlns:a16="http://schemas.microsoft.com/office/drawing/2014/main" val="10002"/>
                  </a:ext>
                </a:extLst>
              </a:tr>
              <a:tr h="559566">
                <a:tc>
                  <a:txBody>
                    <a:bodyPr/>
                    <a:lstStyle/>
                    <a:p>
                      <a:pPr algn="l"/>
                      <a:r>
                        <a:rPr lang="en-US" sz="1800" dirty="0"/>
                        <a:t>Like</a:t>
                      </a:r>
                      <a:r>
                        <a:rPr lang="en-US" sz="1800" baseline="0" dirty="0"/>
                        <a:t> a Lamb</a:t>
                      </a:r>
                      <a:r>
                        <a:rPr lang="en-US" sz="1800" dirty="0"/>
                        <a:t> </a:t>
                      </a:r>
                      <a:endParaRPr lang="en-CA" sz="1800" dirty="0"/>
                    </a:p>
                  </a:txBody>
                  <a:tcPr/>
                </a:tc>
                <a:tc>
                  <a:txBody>
                    <a:bodyPr/>
                    <a:lstStyle/>
                    <a:p>
                      <a:r>
                        <a:rPr lang="en-CA" dirty="0"/>
                        <a:t>Pseudo-Christian</a:t>
                      </a:r>
                      <a:r>
                        <a:rPr lang="en-CA" baseline="0" dirty="0"/>
                        <a:t> (Catholic)</a:t>
                      </a:r>
                      <a:endParaRPr lang="en-CA" dirty="0"/>
                    </a:p>
                  </a:txBody>
                  <a:tcPr/>
                </a:tc>
                <a:extLst>
                  <a:ext uri="{0D108BD9-81ED-4DB2-BD59-A6C34878D82A}">
                    <a16:rowId xmlns:a16="http://schemas.microsoft.com/office/drawing/2014/main" val="10003"/>
                  </a:ext>
                </a:extLst>
              </a:tr>
              <a:tr h="559566">
                <a:tc>
                  <a:txBody>
                    <a:bodyPr/>
                    <a:lstStyle/>
                    <a:p>
                      <a:pPr algn="l"/>
                      <a:r>
                        <a:rPr lang="en-US" sz="1800" dirty="0" err="1"/>
                        <a:t>Spake</a:t>
                      </a:r>
                      <a:r>
                        <a:rPr lang="en-US" sz="1800" baseline="0" dirty="0"/>
                        <a:t> as a Dragon</a:t>
                      </a:r>
                      <a:r>
                        <a:rPr lang="en-US" sz="1800" dirty="0"/>
                        <a:t> </a:t>
                      </a:r>
                      <a:endParaRPr lang="en-CA" sz="1800" dirty="0"/>
                    </a:p>
                  </a:txBody>
                  <a:tcPr/>
                </a:tc>
                <a:tc>
                  <a:txBody>
                    <a:bodyPr/>
                    <a:lstStyle/>
                    <a:p>
                      <a:r>
                        <a:rPr lang="en-US" dirty="0"/>
                        <a:t>Same</a:t>
                      </a:r>
                      <a:r>
                        <a:rPr lang="en-US" baseline="0" dirty="0"/>
                        <a:t> Character as Previous Phase of the Beast</a:t>
                      </a:r>
                      <a:endParaRPr lang="en-CA" dirty="0"/>
                    </a:p>
                  </a:txBody>
                  <a:tcPr/>
                </a:tc>
                <a:extLst>
                  <a:ext uri="{0D108BD9-81ED-4DB2-BD59-A6C34878D82A}">
                    <a16:rowId xmlns:a16="http://schemas.microsoft.com/office/drawing/2014/main" val="10004"/>
                  </a:ext>
                </a:extLst>
              </a:tr>
              <a:tr h="506032">
                <a:tc>
                  <a:txBody>
                    <a:bodyPr/>
                    <a:lstStyle/>
                    <a:p>
                      <a:pPr marL="0" lvl="0" indent="0" algn="l">
                        <a:buNone/>
                      </a:pPr>
                      <a:r>
                        <a:rPr lang="en-US" sz="1800" dirty="0"/>
                        <a:t>Great</a:t>
                      </a:r>
                      <a:r>
                        <a:rPr lang="en-US" sz="1800" baseline="0" dirty="0"/>
                        <a:t> Wonders…Fire…Miracles</a:t>
                      </a:r>
                      <a:endParaRPr lang="en-US" sz="1800" dirty="0"/>
                    </a:p>
                  </a:txBody>
                  <a:tcPr/>
                </a:tc>
                <a:tc>
                  <a:txBody>
                    <a:bodyPr/>
                    <a:lstStyle/>
                    <a:p>
                      <a:r>
                        <a:rPr lang="en-CA" dirty="0"/>
                        <a:t>Military</a:t>
                      </a:r>
                      <a:r>
                        <a:rPr lang="en-CA" baseline="0" dirty="0"/>
                        <a:t> Successes Attributed to Divine Aid</a:t>
                      </a:r>
                      <a:endParaRPr lang="en-CA" dirty="0"/>
                    </a:p>
                  </a:txBody>
                  <a:tcPr/>
                </a:tc>
                <a:extLst>
                  <a:ext uri="{0D108BD9-81ED-4DB2-BD59-A6C34878D82A}">
                    <a16:rowId xmlns:a16="http://schemas.microsoft.com/office/drawing/2014/main" val="10005"/>
                  </a:ext>
                </a:extLst>
              </a:tr>
              <a:tr h="505922">
                <a:tc>
                  <a:txBody>
                    <a:bodyPr/>
                    <a:lstStyle/>
                    <a:p>
                      <a:pPr marL="0" lvl="0" indent="0" algn="l">
                        <a:buNone/>
                      </a:pPr>
                      <a:r>
                        <a:rPr lang="en-US" sz="1800" dirty="0"/>
                        <a:t>Image</a:t>
                      </a:r>
                      <a:r>
                        <a:rPr lang="en-US" sz="1800" baseline="0" dirty="0"/>
                        <a:t> of the Beast</a:t>
                      </a:r>
                      <a:endParaRPr lang="en-US" sz="1800" dirty="0"/>
                    </a:p>
                  </a:txBody>
                  <a:tcPr/>
                </a:tc>
                <a:tc>
                  <a:txBody>
                    <a:bodyPr/>
                    <a:lstStyle/>
                    <a:p>
                      <a:r>
                        <a:rPr lang="en-CA" dirty="0"/>
                        <a:t>Pope Rules as an Emperor over Papal States</a:t>
                      </a:r>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8006884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74638"/>
            <a:ext cx="8496944" cy="1143000"/>
          </a:xfrm>
        </p:spPr>
        <p:txBody>
          <a:bodyPr>
            <a:normAutofit/>
          </a:bodyPr>
          <a:lstStyle/>
          <a:p>
            <a:r>
              <a:rPr lang="en-US" b="1" dirty="0"/>
              <a:t>The Image of the Beast</a:t>
            </a:r>
            <a:endParaRPr lang="en-CA" dirty="0"/>
          </a:p>
        </p:txBody>
      </p:sp>
      <p:sp>
        <p:nvSpPr>
          <p:cNvPr id="3" name="Content Placeholder 2"/>
          <p:cNvSpPr>
            <a:spLocks noGrp="1"/>
          </p:cNvSpPr>
          <p:nvPr>
            <p:ph idx="1"/>
          </p:nvPr>
        </p:nvSpPr>
        <p:spPr/>
        <p:txBody>
          <a:bodyPr>
            <a:normAutofit fontScale="70000" lnSpcReduction="20000"/>
          </a:bodyPr>
          <a:lstStyle/>
          <a:p>
            <a:pPr marL="0" lvl="0" indent="0">
              <a:buNone/>
            </a:pPr>
            <a:r>
              <a:rPr lang="en-CA" sz="3400" dirty="0"/>
              <a:t>“The power of the great Latin patriarchate was </a:t>
            </a:r>
            <a:r>
              <a:rPr lang="en-CA" sz="3400" u="sng" dirty="0"/>
              <a:t>a form, the ghost, it has been said, of the older Empire</a:t>
            </a:r>
            <a:r>
              <a:rPr lang="en-CA" sz="3400" dirty="0"/>
              <a:t> ... but really vital because capable of wonderful adaptation to the character and wants of the time.”  									(</a:t>
            </a:r>
            <a:r>
              <a:rPr lang="en-CA" sz="3400" dirty="0" err="1"/>
              <a:t>Hallam</a:t>
            </a:r>
            <a:r>
              <a:rPr lang="en-CA" sz="3400" dirty="0"/>
              <a:t>, Europe during the Middle Ages, p.368)  </a:t>
            </a:r>
          </a:p>
          <a:p>
            <a:pPr marL="0" lvl="0" indent="0">
              <a:buNone/>
            </a:pPr>
            <a:r>
              <a:rPr lang="en-CA" sz="3400" dirty="0"/>
              <a:t> </a:t>
            </a:r>
          </a:p>
          <a:p>
            <a:pPr marL="0" lvl="0" indent="0">
              <a:buNone/>
            </a:pPr>
            <a:r>
              <a:rPr lang="en-CA" sz="3400" dirty="0"/>
              <a:t> “And if a man consider the original of the great Ecclesiastical dominion, he will easily perceive that </a:t>
            </a:r>
            <a:r>
              <a:rPr lang="en-CA" sz="3400" u="sng" dirty="0"/>
              <a:t>the Papacy is no other than the ghost of the deceased Roman Empire</a:t>
            </a:r>
            <a:r>
              <a:rPr lang="en-CA" sz="3400" dirty="0"/>
              <a:t>, sitting crowned on the grave thereof; for so did the Papacy start up on a sudden out of the ruins of that heathen power.”  </a:t>
            </a:r>
          </a:p>
          <a:p>
            <a:pPr marL="0" lvl="0" indent="0">
              <a:buNone/>
            </a:pPr>
            <a:r>
              <a:rPr lang="en-CA" sz="3400" dirty="0"/>
              <a:t>			(Hobbes, The Leviathan about 1500)</a:t>
            </a:r>
          </a:p>
          <a:p>
            <a:pPr marL="0" lvl="0" indent="0">
              <a:buNone/>
            </a:pPr>
            <a:endParaRPr lang="en-CA" dirty="0"/>
          </a:p>
          <a:p>
            <a:pPr marL="0" indent="0">
              <a:buNone/>
            </a:pPr>
            <a:endParaRPr lang="en-CA" dirty="0"/>
          </a:p>
        </p:txBody>
      </p:sp>
    </p:spTree>
    <p:extLst>
      <p:ext uri="{BB962C8B-B14F-4D97-AF65-F5344CB8AC3E}">
        <p14:creationId xmlns:p14="http://schemas.microsoft.com/office/powerpoint/2010/main" val="1042549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74638"/>
            <a:ext cx="8496944" cy="1143000"/>
          </a:xfrm>
        </p:spPr>
        <p:txBody>
          <a:bodyPr>
            <a:normAutofit/>
          </a:bodyPr>
          <a:lstStyle/>
          <a:p>
            <a:r>
              <a:rPr lang="en-US" b="1" dirty="0"/>
              <a:t>Papal Claims of Authority</a:t>
            </a:r>
            <a:endParaRPr lang="en-CA" dirty="0"/>
          </a:p>
        </p:txBody>
      </p:sp>
      <p:sp>
        <p:nvSpPr>
          <p:cNvPr id="3" name="Content Placeholder 2"/>
          <p:cNvSpPr>
            <a:spLocks noGrp="1"/>
          </p:cNvSpPr>
          <p:nvPr>
            <p:ph idx="1"/>
          </p:nvPr>
        </p:nvSpPr>
        <p:spPr/>
        <p:txBody>
          <a:bodyPr>
            <a:normAutofit fontScale="85000" lnSpcReduction="20000"/>
          </a:bodyPr>
          <a:lstStyle/>
          <a:p>
            <a:pPr marL="0" lvl="0" indent="0">
              <a:buNone/>
            </a:pPr>
            <a:r>
              <a:rPr lang="en-CA" dirty="0"/>
              <a:t>“Gregory I [590-604] claimed the spiritual primacy which descended to the vicar of Christ, the successor of Peter, but wrote to the emperor at Constantinople in humility as a subject.</a:t>
            </a:r>
          </a:p>
          <a:p>
            <a:pPr marL="0" lvl="0" indent="0">
              <a:buNone/>
            </a:pPr>
            <a:endParaRPr lang="en-CA" dirty="0"/>
          </a:p>
          <a:p>
            <a:pPr marL="0" lvl="0" indent="0">
              <a:buNone/>
            </a:pPr>
            <a:r>
              <a:rPr lang="en-CA" dirty="0"/>
              <a:t>Gregory VII [1073/1085] was to claim not merely supreme spiritual but supreme temporal power, to declare an emperor deposed, and to plunge Germany and Italy into war to enforce his will.  With him, the medieval conception of the papacy became fully shaped.”</a:t>
            </a:r>
          </a:p>
          <a:p>
            <a:pPr marL="0" lvl="0" indent="0">
              <a:buNone/>
            </a:pPr>
            <a:endParaRPr lang="en-CA" dirty="0"/>
          </a:p>
          <a:p>
            <a:pPr marL="0" lvl="0" indent="0">
              <a:buNone/>
            </a:pPr>
            <a:r>
              <a:rPr lang="en-CA" dirty="0"/>
              <a:t>	(History of the Medieval Church, </a:t>
            </a:r>
            <a:r>
              <a:rPr lang="en-CA" dirty="0" err="1"/>
              <a:t>Deanesly</a:t>
            </a:r>
            <a:r>
              <a:rPr lang="en-CA" dirty="0"/>
              <a:t>, p. 82.)</a:t>
            </a:r>
          </a:p>
          <a:p>
            <a:pPr marL="0" lvl="0" indent="0">
              <a:buNone/>
            </a:pPr>
            <a:endParaRPr lang="en-CA" dirty="0"/>
          </a:p>
          <a:p>
            <a:pPr marL="0" lvl="0" indent="0">
              <a:buNone/>
            </a:pPr>
            <a:endParaRPr lang="en-CA" dirty="0"/>
          </a:p>
          <a:p>
            <a:pPr marL="0" indent="0">
              <a:buNone/>
            </a:pPr>
            <a:endParaRPr lang="en-CA" dirty="0"/>
          </a:p>
        </p:txBody>
      </p:sp>
    </p:spTree>
    <p:extLst>
      <p:ext uri="{BB962C8B-B14F-4D97-AF65-F5344CB8AC3E}">
        <p14:creationId xmlns:p14="http://schemas.microsoft.com/office/powerpoint/2010/main" val="15263897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Papal Claims of Authority</a:t>
            </a:r>
            <a:endParaRPr lang="en-CA" dirty="0"/>
          </a:p>
        </p:txBody>
      </p:sp>
      <p:sp>
        <p:nvSpPr>
          <p:cNvPr id="3" name="Content Placeholder 2"/>
          <p:cNvSpPr>
            <a:spLocks noGrp="1"/>
          </p:cNvSpPr>
          <p:nvPr>
            <p:ph idx="1"/>
          </p:nvPr>
        </p:nvSpPr>
        <p:spPr/>
        <p:txBody>
          <a:bodyPr>
            <a:normAutofit fontScale="85000" lnSpcReduction="20000"/>
          </a:bodyPr>
          <a:lstStyle/>
          <a:p>
            <a:pPr lvl="0"/>
            <a:r>
              <a:rPr lang="en-US" dirty="0"/>
              <a:t>Pope Gregory VII declares that the popes can depose kings and that no power on earth had jurisdiction over the Papacy.</a:t>
            </a:r>
            <a:endParaRPr lang="en-CA" dirty="0"/>
          </a:p>
          <a:p>
            <a:pPr lvl="0"/>
            <a:r>
              <a:rPr lang="en-US" dirty="0"/>
              <a:t>In 1073, Emperor Henry IV replaced the archbishop of Milan with a man of his own choosing.  Gregory excommunicated Henry.</a:t>
            </a:r>
            <a:endParaRPr lang="en-CA" dirty="0"/>
          </a:p>
          <a:p>
            <a:pPr lvl="0"/>
            <a:r>
              <a:rPr lang="en-US" dirty="0"/>
              <a:t>Henry knelt in the snow for four days to be pardoned by Gregory in 1077.</a:t>
            </a:r>
            <a:endParaRPr lang="en-CA" dirty="0"/>
          </a:p>
          <a:p>
            <a:pPr lvl="0"/>
            <a:r>
              <a:rPr lang="en-US" dirty="0"/>
              <a:t>In 1198, Pope Innocent likens the Empire &amp; Papacy to the moon and sun which rule the night and day.  </a:t>
            </a:r>
            <a:endParaRPr lang="en-CA" dirty="0"/>
          </a:p>
          <a:p>
            <a:r>
              <a:rPr lang="en-US" dirty="0"/>
              <a:t>Pope Innocent III claims authority over imperial elections in 1202</a:t>
            </a:r>
            <a:endParaRPr lang="en-CA" dirty="0"/>
          </a:p>
        </p:txBody>
      </p:sp>
    </p:spTree>
    <p:extLst>
      <p:ext uri="{BB962C8B-B14F-4D97-AF65-F5344CB8AC3E}">
        <p14:creationId xmlns:p14="http://schemas.microsoft.com/office/powerpoint/2010/main" val="35894488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74638"/>
            <a:ext cx="8496944" cy="1143000"/>
          </a:xfrm>
        </p:spPr>
        <p:txBody>
          <a:bodyPr>
            <a:normAutofit/>
          </a:bodyPr>
          <a:lstStyle/>
          <a:p>
            <a:r>
              <a:rPr lang="en-US" b="1" dirty="0"/>
              <a:t>Papal Claims of Authority</a:t>
            </a:r>
            <a:endParaRPr lang="en-CA" dirty="0"/>
          </a:p>
        </p:txBody>
      </p:sp>
      <p:sp>
        <p:nvSpPr>
          <p:cNvPr id="3" name="Content Placeholder 2"/>
          <p:cNvSpPr>
            <a:spLocks noGrp="1"/>
          </p:cNvSpPr>
          <p:nvPr>
            <p:ph idx="1"/>
          </p:nvPr>
        </p:nvSpPr>
        <p:spPr/>
        <p:txBody>
          <a:bodyPr>
            <a:normAutofit fontScale="70000" lnSpcReduction="20000"/>
          </a:bodyPr>
          <a:lstStyle/>
          <a:p>
            <a:pPr marL="0" lvl="0" indent="0">
              <a:buNone/>
            </a:pPr>
            <a:r>
              <a:rPr lang="en-CA" dirty="0"/>
              <a:t>Gregory VII:</a:t>
            </a:r>
          </a:p>
          <a:p>
            <a:pPr marL="0" lvl="0" indent="0">
              <a:buNone/>
            </a:pPr>
            <a:endParaRPr lang="en-CA" dirty="0"/>
          </a:p>
          <a:p>
            <a:pPr marL="0" lvl="0" indent="0">
              <a:buNone/>
            </a:pPr>
            <a:r>
              <a:rPr lang="en-CA" dirty="0"/>
              <a:t>“The dictate of the Pope [1075].</a:t>
            </a:r>
          </a:p>
          <a:p>
            <a:pPr marL="0" lvl="0" indent="0">
              <a:buNone/>
            </a:pPr>
            <a:endParaRPr lang="en-CA" dirty="0"/>
          </a:p>
          <a:p>
            <a:pPr marL="0" lvl="0" indent="0">
              <a:buNone/>
            </a:pPr>
            <a:r>
              <a:rPr lang="en-CA" dirty="0"/>
              <a:t>That the Roman church was founded by God alone.</a:t>
            </a:r>
          </a:p>
          <a:p>
            <a:pPr marL="0" lvl="0" indent="0">
              <a:buNone/>
            </a:pPr>
            <a:r>
              <a:rPr lang="en-CA" dirty="0"/>
              <a:t>That only the Bishop of Rome is by law called universal.</a:t>
            </a:r>
          </a:p>
          <a:p>
            <a:pPr marL="0" lvl="0" indent="0">
              <a:buNone/>
            </a:pPr>
            <a:r>
              <a:rPr lang="en-CA" dirty="0"/>
              <a:t>That the Pope is the only man whose feet shall be kissed by all princes.</a:t>
            </a:r>
          </a:p>
          <a:p>
            <a:pPr marL="0" lvl="0" indent="0">
              <a:buNone/>
            </a:pPr>
            <a:r>
              <a:rPr lang="en-CA" dirty="0"/>
              <a:t>That he may depose Emperors.</a:t>
            </a:r>
          </a:p>
          <a:p>
            <a:pPr marL="0" lvl="0" indent="0">
              <a:buNone/>
            </a:pPr>
            <a:r>
              <a:rPr lang="en-CA" dirty="0"/>
              <a:t>That he must not be judged by anyone.</a:t>
            </a:r>
          </a:p>
          <a:p>
            <a:pPr marL="0" lvl="0" indent="0">
              <a:buNone/>
            </a:pPr>
            <a:r>
              <a:rPr lang="en-CA" dirty="0"/>
              <a:t>That the Roman church has never erred, nor, as witness Scripture, will it ever do so.”</a:t>
            </a:r>
          </a:p>
          <a:p>
            <a:pPr marL="0" lvl="0" indent="0">
              <a:buNone/>
            </a:pPr>
            <a:endParaRPr lang="en-CA" dirty="0"/>
          </a:p>
          <a:p>
            <a:pPr marL="0" lvl="0" indent="0">
              <a:buNone/>
            </a:pPr>
            <a:r>
              <a:rPr lang="en-CA" dirty="0"/>
              <a:t>	(Sources for the History of Med. Europe, Ed. Pullen, p.136-7)</a:t>
            </a:r>
          </a:p>
          <a:p>
            <a:pPr marL="0" lvl="0" indent="0">
              <a:buNone/>
            </a:pPr>
            <a:endParaRPr lang="en-CA" dirty="0"/>
          </a:p>
          <a:p>
            <a:pPr marL="0" lvl="0" indent="0">
              <a:buNone/>
            </a:pPr>
            <a:endParaRPr lang="en-CA" dirty="0"/>
          </a:p>
          <a:p>
            <a:pPr marL="0" indent="0">
              <a:buNone/>
            </a:pPr>
            <a:endParaRPr lang="en-CA" dirty="0"/>
          </a:p>
        </p:txBody>
      </p:sp>
    </p:spTree>
    <p:extLst>
      <p:ext uri="{BB962C8B-B14F-4D97-AF65-F5344CB8AC3E}">
        <p14:creationId xmlns:p14="http://schemas.microsoft.com/office/powerpoint/2010/main" val="33832949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74638"/>
            <a:ext cx="8496944" cy="1143000"/>
          </a:xfrm>
        </p:spPr>
        <p:txBody>
          <a:bodyPr>
            <a:normAutofit/>
          </a:bodyPr>
          <a:lstStyle/>
          <a:p>
            <a:r>
              <a:rPr lang="en-US" b="1" dirty="0"/>
              <a:t>Papal Claims of Authority</a:t>
            </a:r>
            <a:endParaRPr lang="en-CA" dirty="0"/>
          </a:p>
        </p:txBody>
      </p:sp>
      <p:sp>
        <p:nvSpPr>
          <p:cNvPr id="3" name="Content Placeholder 2"/>
          <p:cNvSpPr>
            <a:spLocks noGrp="1"/>
          </p:cNvSpPr>
          <p:nvPr>
            <p:ph idx="1"/>
          </p:nvPr>
        </p:nvSpPr>
        <p:spPr/>
        <p:txBody>
          <a:bodyPr>
            <a:normAutofit fontScale="77500" lnSpcReduction="20000"/>
          </a:bodyPr>
          <a:lstStyle/>
          <a:p>
            <a:pPr marL="0" lvl="0" indent="0">
              <a:buNone/>
            </a:pPr>
            <a:r>
              <a:rPr lang="en-CA" dirty="0"/>
              <a:t>“Innocent III [1198/1216] believed himself to be the representative of God, and as such the supreme possessor of both spiritual and temporal power.  He therefore claimed in both spheres the supreme administrative, legislative and judicial authority.  Just as he considered himself entitled to appoint to all ecclesiastical offices, so also he invested the emperor with his empire and kings with their kingdoms.  Not only did he dispatch his </a:t>
            </a:r>
            <a:r>
              <a:rPr lang="en-CA" dirty="0" err="1"/>
              <a:t>decretals</a:t>
            </a:r>
            <a:r>
              <a:rPr lang="en-CA" dirty="0"/>
              <a:t> to the universities to form the basis of the teaching of the canon law and of decisions founded upon it, but he considered himself empowered to annul civil laws.  Thus he annulled the Great Charter [Magna Carta] of 1215.”</a:t>
            </a:r>
          </a:p>
          <a:p>
            <a:pPr marL="0" lvl="0" indent="0">
              <a:buNone/>
            </a:pPr>
            <a:endParaRPr lang="en-CA" dirty="0"/>
          </a:p>
          <a:p>
            <a:pPr marL="0" lvl="0" indent="0">
              <a:buNone/>
            </a:pPr>
            <a:r>
              <a:rPr lang="en-CA" dirty="0"/>
              <a:t>		(Encyclopedia Britannica (11</a:t>
            </a:r>
            <a:r>
              <a:rPr lang="en-CA" baseline="30000" dirty="0"/>
              <a:t>th</a:t>
            </a:r>
            <a:r>
              <a:rPr lang="en-CA" dirty="0"/>
              <a:t> ed.), v.6, p.342 )</a:t>
            </a:r>
          </a:p>
          <a:p>
            <a:pPr marL="0" lvl="0" indent="0">
              <a:buNone/>
            </a:pPr>
            <a:endParaRPr lang="en-CA" dirty="0"/>
          </a:p>
          <a:p>
            <a:pPr marL="0" lvl="0" indent="0">
              <a:buNone/>
            </a:pPr>
            <a:endParaRPr lang="en-CA" dirty="0"/>
          </a:p>
          <a:p>
            <a:pPr marL="0" indent="0">
              <a:buNone/>
            </a:pPr>
            <a:endParaRPr lang="en-CA" dirty="0"/>
          </a:p>
        </p:txBody>
      </p:sp>
    </p:spTree>
    <p:extLst>
      <p:ext uri="{BB962C8B-B14F-4D97-AF65-F5344CB8AC3E}">
        <p14:creationId xmlns:p14="http://schemas.microsoft.com/office/powerpoint/2010/main" val="14049475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74638"/>
            <a:ext cx="8496944" cy="1143000"/>
          </a:xfrm>
        </p:spPr>
        <p:txBody>
          <a:bodyPr>
            <a:normAutofit/>
          </a:bodyPr>
          <a:lstStyle/>
          <a:p>
            <a:r>
              <a:rPr lang="en-US" b="1" dirty="0"/>
              <a:t>Papal Claims of Authority</a:t>
            </a:r>
            <a:endParaRPr lang="en-CA" dirty="0"/>
          </a:p>
        </p:txBody>
      </p:sp>
      <p:sp>
        <p:nvSpPr>
          <p:cNvPr id="3" name="Content Placeholder 2"/>
          <p:cNvSpPr>
            <a:spLocks noGrp="1"/>
          </p:cNvSpPr>
          <p:nvPr>
            <p:ph idx="1"/>
          </p:nvPr>
        </p:nvSpPr>
        <p:spPr/>
        <p:txBody>
          <a:bodyPr>
            <a:normAutofit fontScale="77500" lnSpcReduction="20000"/>
          </a:bodyPr>
          <a:lstStyle/>
          <a:p>
            <a:pPr marL="0" lvl="0" indent="0">
              <a:buNone/>
            </a:pPr>
            <a:r>
              <a:rPr lang="en-CA" dirty="0"/>
              <a:t>Innocent III:</a:t>
            </a:r>
          </a:p>
          <a:p>
            <a:pPr marL="0" lvl="0" indent="0">
              <a:buNone/>
            </a:pPr>
            <a:endParaRPr lang="en-CA" dirty="0"/>
          </a:p>
          <a:p>
            <a:pPr marL="0" lvl="0" indent="0">
              <a:buNone/>
            </a:pPr>
            <a:r>
              <a:rPr lang="en-CA" dirty="0"/>
              <a:t>“The Lord Jesus Christ has set up one ruler over all things as His universal vicar, and as all things in heaven, earth and hell bow the knee to Christ so should all obey Christ’s vicar, that there be one flock and one shepherd.”</a:t>
            </a:r>
          </a:p>
          <a:p>
            <a:pPr marL="0" lvl="0" indent="0">
              <a:buNone/>
            </a:pPr>
            <a:endParaRPr lang="en-CA" dirty="0"/>
          </a:p>
          <a:p>
            <a:pPr marL="0" lvl="0" indent="0">
              <a:buNone/>
            </a:pPr>
            <a:r>
              <a:rPr lang="en-CA" dirty="0"/>
              <a:t>“[Innocent III] not only ruled the Church, but he was a greater force in the secular politics of Europe than either emperor or national king.”</a:t>
            </a:r>
          </a:p>
          <a:p>
            <a:pPr marL="0" lvl="0" indent="0">
              <a:buNone/>
            </a:pPr>
            <a:endParaRPr lang="en-CA" dirty="0"/>
          </a:p>
          <a:p>
            <a:pPr marL="0" lvl="0" indent="0" algn="r">
              <a:buNone/>
            </a:pPr>
            <a:r>
              <a:rPr lang="en-CA" dirty="0"/>
              <a:t>(History of the Medieval Church, </a:t>
            </a:r>
            <a:r>
              <a:rPr lang="en-CA" dirty="0" err="1"/>
              <a:t>Deanesly</a:t>
            </a:r>
            <a:r>
              <a:rPr lang="en-CA" dirty="0"/>
              <a:t>, p. 143-144.)</a:t>
            </a:r>
          </a:p>
          <a:p>
            <a:pPr marL="0" lvl="0" indent="0">
              <a:buNone/>
            </a:pPr>
            <a:endParaRPr lang="en-CA" dirty="0"/>
          </a:p>
          <a:p>
            <a:pPr marL="0" lvl="0" indent="0">
              <a:buNone/>
            </a:pPr>
            <a:endParaRPr lang="en-CA" dirty="0"/>
          </a:p>
          <a:p>
            <a:pPr marL="0" indent="0">
              <a:buNone/>
            </a:pPr>
            <a:endParaRPr lang="en-CA" dirty="0"/>
          </a:p>
        </p:txBody>
      </p:sp>
    </p:spTree>
    <p:extLst>
      <p:ext uri="{BB962C8B-B14F-4D97-AF65-F5344CB8AC3E}">
        <p14:creationId xmlns:p14="http://schemas.microsoft.com/office/powerpoint/2010/main" val="13302616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74638"/>
            <a:ext cx="8496944" cy="1143000"/>
          </a:xfrm>
        </p:spPr>
        <p:txBody>
          <a:bodyPr>
            <a:normAutofit/>
          </a:bodyPr>
          <a:lstStyle/>
          <a:p>
            <a:r>
              <a:rPr lang="en-US" b="1" dirty="0"/>
              <a:t>Papal Claims of Authority</a:t>
            </a:r>
            <a:endParaRPr lang="en-CA" dirty="0"/>
          </a:p>
        </p:txBody>
      </p:sp>
      <p:sp>
        <p:nvSpPr>
          <p:cNvPr id="3" name="Content Placeholder 2"/>
          <p:cNvSpPr>
            <a:spLocks noGrp="1"/>
          </p:cNvSpPr>
          <p:nvPr>
            <p:ph idx="1"/>
          </p:nvPr>
        </p:nvSpPr>
        <p:spPr>
          <a:xfrm>
            <a:off x="457200" y="1600200"/>
            <a:ext cx="8229600" cy="4925144"/>
          </a:xfrm>
        </p:spPr>
        <p:txBody>
          <a:bodyPr>
            <a:normAutofit fontScale="25000" lnSpcReduction="20000"/>
          </a:bodyPr>
          <a:lstStyle/>
          <a:p>
            <a:pPr marL="0" indent="0">
              <a:buNone/>
            </a:pPr>
            <a:r>
              <a:rPr lang="en-CA" sz="9600" dirty="0"/>
              <a:t>Boniface VIII [1294/1302]:</a:t>
            </a:r>
          </a:p>
          <a:p>
            <a:pPr marL="0" indent="0">
              <a:buNone/>
            </a:pPr>
            <a:endParaRPr lang="en-CA" sz="9600" dirty="0"/>
          </a:p>
          <a:p>
            <a:pPr marL="0" indent="0">
              <a:buNone/>
            </a:pPr>
            <a:r>
              <a:rPr lang="en-CA" sz="9600" dirty="0"/>
              <a:t>“Therefore, we declare, state, define and pronounce that for every human creature to be subject to the Roman pope is altogether necessary for salvation.”</a:t>
            </a:r>
          </a:p>
          <a:p>
            <a:pPr marL="0" indent="0" algn="r">
              <a:buNone/>
            </a:pPr>
            <a:r>
              <a:rPr lang="en-CA" sz="9600" dirty="0"/>
              <a:t>(Documents of the Chr. Church, Ed. </a:t>
            </a:r>
            <a:r>
              <a:rPr lang="en-CA" sz="9600" dirty="0" err="1"/>
              <a:t>Bettenson</a:t>
            </a:r>
            <a:r>
              <a:rPr lang="en-CA" sz="9600" dirty="0"/>
              <a:t>, p.161)</a:t>
            </a:r>
          </a:p>
          <a:p>
            <a:pPr marL="0" indent="0">
              <a:buNone/>
            </a:pPr>
            <a:endParaRPr lang="en-CA" sz="9600" dirty="0"/>
          </a:p>
          <a:p>
            <a:pPr marL="0" indent="0">
              <a:buNone/>
            </a:pPr>
            <a:r>
              <a:rPr lang="en-CA" sz="9600" dirty="0"/>
              <a:t>“Let no man whatever infringe this page of our decree, or oppose it with rash daring.  But if any one shall presume to attempt this he shall know that he is about to incur the indignation of almighty God and of His blessed apostles Peter and Paul.”</a:t>
            </a:r>
          </a:p>
          <a:p>
            <a:pPr marL="0" indent="0">
              <a:buNone/>
            </a:pPr>
            <a:endParaRPr lang="en-CA" sz="9600" dirty="0"/>
          </a:p>
          <a:p>
            <a:pPr marL="0" indent="0" algn="r">
              <a:buNone/>
            </a:pPr>
            <a:r>
              <a:rPr lang="en-CA" sz="9600" dirty="0"/>
              <a:t>(Select Historical Documents of the Middle Ages, Ed. Henderson, p. 350)</a:t>
            </a:r>
          </a:p>
          <a:p>
            <a:pPr marL="0" indent="0">
              <a:buNone/>
            </a:pPr>
            <a:endParaRPr lang="en-CA" dirty="0"/>
          </a:p>
        </p:txBody>
      </p:sp>
    </p:spTree>
    <p:extLst>
      <p:ext uri="{BB962C8B-B14F-4D97-AF65-F5344CB8AC3E}">
        <p14:creationId xmlns:p14="http://schemas.microsoft.com/office/powerpoint/2010/main" val="28066545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74638"/>
            <a:ext cx="8496944" cy="1143000"/>
          </a:xfrm>
        </p:spPr>
        <p:txBody>
          <a:bodyPr>
            <a:normAutofit/>
          </a:bodyPr>
          <a:lstStyle/>
          <a:p>
            <a:r>
              <a:rPr lang="en-US" b="1" dirty="0"/>
              <a:t>Medieval Doctrines</a:t>
            </a:r>
            <a:endParaRPr lang="en-CA" dirty="0"/>
          </a:p>
        </p:txBody>
      </p:sp>
      <p:sp>
        <p:nvSpPr>
          <p:cNvPr id="3" name="Content Placeholder 2"/>
          <p:cNvSpPr>
            <a:spLocks noGrp="1"/>
          </p:cNvSpPr>
          <p:nvPr>
            <p:ph idx="1"/>
          </p:nvPr>
        </p:nvSpPr>
        <p:spPr/>
        <p:txBody>
          <a:bodyPr>
            <a:normAutofit fontScale="70000" lnSpcReduction="20000"/>
          </a:bodyPr>
          <a:lstStyle/>
          <a:p>
            <a:pPr marL="0" indent="0">
              <a:buNone/>
            </a:pPr>
            <a:r>
              <a:rPr lang="en-CA" sz="3400" dirty="0"/>
              <a:t>Indulgence</a:t>
            </a:r>
          </a:p>
          <a:p>
            <a:pPr marL="0" indent="0">
              <a:buNone/>
            </a:pPr>
            <a:r>
              <a:rPr lang="en-CA" sz="3400" dirty="0"/>
              <a:t>An indulgence is the remission of the temporal punishment due to God for sin. Indulgences could be purchased with money in Medieval times.</a:t>
            </a:r>
          </a:p>
          <a:p>
            <a:pPr marL="0" indent="0">
              <a:buNone/>
            </a:pPr>
            <a:endParaRPr lang="en-CA" sz="3400" dirty="0"/>
          </a:p>
          <a:p>
            <a:pPr marL="0" indent="0">
              <a:buNone/>
            </a:pPr>
            <a:r>
              <a:rPr lang="en-CA" sz="3400" dirty="0"/>
              <a:t>Merit</a:t>
            </a:r>
          </a:p>
          <a:p>
            <a:pPr marL="0" indent="0">
              <a:buNone/>
            </a:pPr>
            <a:r>
              <a:rPr lang="en-CA" sz="3400" dirty="0"/>
              <a:t>Merit is the favour gained with God by performing certain acts.  Merit can be accumulated and transferred. </a:t>
            </a:r>
          </a:p>
          <a:p>
            <a:pPr marL="0" indent="0">
              <a:buNone/>
            </a:pPr>
            <a:endParaRPr lang="en-CA" sz="3400" dirty="0"/>
          </a:p>
          <a:p>
            <a:pPr marL="0" indent="0">
              <a:buNone/>
            </a:pPr>
            <a:r>
              <a:rPr lang="en-CA" sz="3400" dirty="0"/>
              <a:t>Penance</a:t>
            </a:r>
          </a:p>
          <a:p>
            <a:pPr marL="0" indent="0">
              <a:buNone/>
            </a:pPr>
            <a:r>
              <a:rPr lang="en-CA" sz="3400" dirty="0"/>
              <a:t>Penance involves accusing oneself before an ordained priest and performing some activity imposed by the priest, such as the Hail Mary prayer.</a:t>
            </a:r>
          </a:p>
          <a:p>
            <a:pPr marL="0" indent="0">
              <a:buNone/>
            </a:pPr>
            <a:endParaRPr lang="en-CA" dirty="0"/>
          </a:p>
        </p:txBody>
      </p:sp>
    </p:spTree>
    <p:extLst>
      <p:ext uri="{BB962C8B-B14F-4D97-AF65-F5344CB8AC3E}">
        <p14:creationId xmlns:p14="http://schemas.microsoft.com/office/powerpoint/2010/main" val="18644748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Medieval Doctrines &amp; Events</a:t>
            </a:r>
            <a:endParaRPr lang="en-CA" dirty="0"/>
          </a:p>
        </p:txBody>
      </p:sp>
      <p:sp>
        <p:nvSpPr>
          <p:cNvPr id="3" name="Content Placeholder 2"/>
          <p:cNvSpPr>
            <a:spLocks noGrp="1"/>
          </p:cNvSpPr>
          <p:nvPr>
            <p:ph idx="1"/>
          </p:nvPr>
        </p:nvSpPr>
        <p:spPr/>
        <p:txBody>
          <a:bodyPr>
            <a:normAutofit fontScale="62500" lnSpcReduction="20000"/>
          </a:bodyPr>
          <a:lstStyle/>
          <a:p>
            <a:pPr marL="0" indent="0">
              <a:buNone/>
            </a:pPr>
            <a:r>
              <a:rPr lang="en-CA" dirty="0"/>
              <a:t>Canonization of dead “saints”			 	 995</a:t>
            </a:r>
          </a:p>
          <a:p>
            <a:pPr marL="0" indent="0">
              <a:buNone/>
            </a:pPr>
            <a:r>
              <a:rPr lang="en-CA" dirty="0"/>
              <a:t>Celibacy of Priesthood decreed				1079</a:t>
            </a:r>
          </a:p>
          <a:p>
            <a:pPr marL="0" indent="0">
              <a:buNone/>
            </a:pPr>
            <a:r>
              <a:rPr lang="en-CA" dirty="0"/>
              <a:t>The Rosary invented					1090</a:t>
            </a:r>
          </a:p>
          <a:p>
            <a:pPr marL="0" indent="0">
              <a:buNone/>
            </a:pPr>
            <a:r>
              <a:rPr lang="en-CA" dirty="0"/>
              <a:t>Unlimited Indulgences for Crusaders			1094</a:t>
            </a:r>
          </a:p>
          <a:p>
            <a:pPr marL="0" indent="0">
              <a:buNone/>
            </a:pPr>
            <a:r>
              <a:rPr lang="en-CA" dirty="0"/>
              <a:t>Payment for Mass					1100</a:t>
            </a:r>
          </a:p>
          <a:p>
            <a:pPr marL="0" indent="0">
              <a:buNone/>
            </a:pPr>
            <a:r>
              <a:rPr lang="en-CA" dirty="0"/>
              <a:t>The Inquisition begins					1184</a:t>
            </a:r>
          </a:p>
          <a:p>
            <a:pPr marL="0" indent="0">
              <a:buNone/>
            </a:pPr>
            <a:r>
              <a:rPr lang="en-CA" dirty="0"/>
              <a:t>Unlimited Indulgences sold for money			1190</a:t>
            </a:r>
          </a:p>
          <a:p>
            <a:pPr marL="0" indent="0">
              <a:buNone/>
            </a:pPr>
            <a:r>
              <a:rPr lang="en-CA" dirty="0"/>
              <a:t>Reading non-Latin Bible condemned			1198</a:t>
            </a:r>
          </a:p>
          <a:p>
            <a:pPr marL="0" indent="0">
              <a:buNone/>
            </a:pPr>
            <a:r>
              <a:rPr lang="en-CA" dirty="0"/>
              <a:t>Extermination of Heretics ordered				1200</a:t>
            </a:r>
          </a:p>
          <a:p>
            <a:pPr marL="0" indent="0">
              <a:buNone/>
            </a:pPr>
            <a:r>
              <a:rPr lang="en-CA" dirty="0"/>
              <a:t>Confession to priest mandatory				1215</a:t>
            </a:r>
          </a:p>
          <a:p>
            <a:pPr marL="0" indent="0">
              <a:buNone/>
            </a:pPr>
            <a:r>
              <a:rPr lang="en-CA" dirty="0"/>
              <a:t>Bible forbidden to laymen					1229</a:t>
            </a:r>
          </a:p>
          <a:p>
            <a:pPr marL="0" indent="0">
              <a:buNone/>
            </a:pPr>
            <a:r>
              <a:rPr lang="en-CA" dirty="0"/>
              <a:t>Limbo is invented for unbaptized infants			1245</a:t>
            </a:r>
          </a:p>
          <a:p>
            <a:pPr marL="0" indent="0">
              <a:buNone/>
            </a:pPr>
            <a:r>
              <a:rPr lang="en-CA" dirty="0"/>
              <a:t>Treasury of Merits					1342</a:t>
            </a:r>
          </a:p>
          <a:p>
            <a:pPr marL="0" indent="0">
              <a:buNone/>
            </a:pPr>
            <a:r>
              <a:rPr lang="en-CA" dirty="0"/>
              <a:t>New calendar decreed by Gregory XIII			1582</a:t>
            </a:r>
          </a:p>
          <a:p>
            <a:pPr marL="0" indent="0">
              <a:buNone/>
            </a:pPr>
            <a:endParaRPr lang="en-CA" dirty="0"/>
          </a:p>
        </p:txBody>
      </p:sp>
    </p:spTree>
    <p:extLst>
      <p:ext uri="{BB962C8B-B14F-4D97-AF65-F5344CB8AC3E}">
        <p14:creationId xmlns:p14="http://schemas.microsoft.com/office/powerpoint/2010/main" val="20939538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The Little Horn (Daniel 7)</a:t>
            </a:r>
            <a:endParaRPr lang="en-CA" dirty="0"/>
          </a:p>
        </p:txBody>
      </p:sp>
      <p:sp>
        <p:nvSpPr>
          <p:cNvPr id="3" name="Content Placeholder 2"/>
          <p:cNvSpPr>
            <a:spLocks noGrp="1"/>
          </p:cNvSpPr>
          <p:nvPr>
            <p:ph idx="1"/>
          </p:nvPr>
        </p:nvSpPr>
        <p:spPr/>
        <p:txBody>
          <a:bodyPr>
            <a:normAutofit fontScale="62500" lnSpcReduction="20000"/>
          </a:bodyPr>
          <a:lstStyle/>
          <a:p>
            <a:pPr marL="0" indent="0">
              <a:buNone/>
            </a:pPr>
            <a:r>
              <a:rPr lang="en-CA" dirty="0"/>
              <a:t>8 I considered the horns, and, behold, there came up among them another </a:t>
            </a:r>
            <a:r>
              <a:rPr lang="en-CA" u="sng" dirty="0"/>
              <a:t>little horn</a:t>
            </a:r>
            <a:r>
              <a:rPr lang="en-CA" dirty="0"/>
              <a:t>, before whom there were three of the first horns plucked up by the roots: and, behold, in this horn were eyes like the eyes of man, and </a:t>
            </a:r>
            <a:r>
              <a:rPr lang="en-CA" u="sng" dirty="0"/>
              <a:t>a mouth speaking great things</a:t>
            </a:r>
            <a:r>
              <a:rPr lang="en-CA" dirty="0"/>
              <a:t>.</a:t>
            </a:r>
          </a:p>
          <a:p>
            <a:pPr marL="0" indent="0">
              <a:buNone/>
            </a:pPr>
            <a:endParaRPr lang="en-CA" dirty="0"/>
          </a:p>
          <a:p>
            <a:pPr marL="0" indent="0">
              <a:buNone/>
            </a:pPr>
            <a:r>
              <a:rPr lang="en-CA" dirty="0"/>
              <a:t>20 And of the ten horns that were in his head, and of the other which came up, and before whom three fell; even of that horn that had eyes, and </a:t>
            </a:r>
            <a:r>
              <a:rPr lang="en-CA" u="sng" dirty="0"/>
              <a:t>a mouth that </a:t>
            </a:r>
            <a:r>
              <a:rPr lang="en-CA" u="sng" dirty="0" err="1"/>
              <a:t>spake</a:t>
            </a:r>
            <a:r>
              <a:rPr lang="en-CA" u="sng" dirty="0"/>
              <a:t> very great things</a:t>
            </a:r>
            <a:r>
              <a:rPr lang="en-CA" dirty="0"/>
              <a:t>, whose look was more stout than his fellows.</a:t>
            </a:r>
          </a:p>
          <a:p>
            <a:pPr marL="0" indent="0">
              <a:buNone/>
            </a:pPr>
            <a:endParaRPr lang="en-CA" dirty="0"/>
          </a:p>
          <a:p>
            <a:pPr marL="0" indent="0">
              <a:buNone/>
            </a:pPr>
            <a:r>
              <a:rPr lang="en-CA" dirty="0"/>
              <a:t>21 I beheld, and the same horn made war with the saints, and prevailed against them;</a:t>
            </a:r>
          </a:p>
          <a:p>
            <a:pPr marL="0" indent="0">
              <a:buNone/>
            </a:pPr>
            <a:endParaRPr lang="en-CA" dirty="0"/>
          </a:p>
          <a:p>
            <a:pPr marL="0" indent="0">
              <a:buNone/>
            </a:pPr>
            <a:r>
              <a:rPr lang="en-CA" dirty="0"/>
              <a:t>25 And </a:t>
            </a:r>
            <a:r>
              <a:rPr lang="en-CA" u="sng" dirty="0"/>
              <a:t>he shall speak great words against the most High</a:t>
            </a:r>
            <a:r>
              <a:rPr lang="en-CA" dirty="0"/>
              <a:t>, and shall wear out the saints of the most High, and think to </a:t>
            </a:r>
            <a:r>
              <a:rPr lang="en-CA" u="sng" dirty="0"/>
              <a:t>change times and laws</a:t>
            </a:r>
            <a:r>
              <a:rPr lang="en-CA" dirty="0"/>
              <a:t>: and they shall be given into his hand until a time and times and the dividing of time.</a:t>
            </a:r>
          </a:p>
          <a:p>
            <a:pPr marL="0" indent="0">
              <a:buNone/>
            </a:pPr>
            <a:endParaRPr lang="en-CA" dirty="0"/>
          </a:p>
        </p:txBody>
      </p:sp>
    </p:spTree>
    <p:extLst>
      <p:ext uri="{BB962C8B-B14F-4D97-AF65-F5344CB8AC3E}">
        <p14:creationId xmlns:p14="http://schemas.microsoft.com/office/powerpoint/2010/main" val="7269545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3857</TotalTime>
  <Words>2710</Words>
  <Application>Microsoft Office PowerPoint</Application>
  <PresentationFormat>On-screen Show (4:3)</PresentationFormat>
  <Paragraphs>213</Paragraphs>
  <Slides>27</Slides>
  <Notes>27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Office Theme</vt:lpstr>
      <vt:lpstr> HISTORY OF CHRISTIANITY - PART III  SUMMARY OF AD 400 to 600 </vt:lpstr>
      <vt:lpstr> The Bishop of Rome </vt:lpstr>
      <vt:lpstr> Part III </vt:lpstr>
      <vt:lpstr>The Schism between East &amp; West The Schism of 1054</vt:lpstr>
      <vt:lpstr>The Papacy, Lombards and Franks</vt:lpstr>
      <vt:lpstr>The Papacy and the Lombards</vt:lpstr>
      <vt:lpstr>The Donation of Constantine</vt:lpstr>
      <vt:lpstr>The Donation of Pepin</vt:lpstr>
      <vt:lpstr>The Coronation of Charlemagne December 25, 800</vt:lpstr>
      <vt:lpstr>The Papacy and the Franks</vt:lpstr>
      <vt:lpstr> The Papal States</vt:lpstr>
      <vt:lpstr>Temporal Power of Pope</vt:lpstr>
      <vt:lpstr>Temporal Power of Pope</vt:lpstr>
      <vt:lpstr>Holy Roman Empire</vt:lpstr>
      <vt:lpstr>The Beast of the Earth</vt:lpstr>
      <vt:lpstr>The Beast of the Earth</vt:lpstr>
      <vt:lpstr>The Beast of the Earth</vt:lpstr>
      <vt:lpstr>The Image of the Beast</vt:lpstr>
      <vt:lpstr>Papal Claims of Authority</vt:lpstr>
      <vt:lpstr>Papal Claims of Authority</vt:lpstr>
      <vt:lpstr>Papal Claims of Authority</vt:lpstr>
      <vt:lpstr>Papal Claims of Authority</vt:lpstr>
      <vt:lpstr>Papal Claims of Authority</vt:lpstr>
      <vt:lpstr>Papal Claims of Authority</vt:lpstr>
      <vt:lpstr>Medieval Doctrines</vt:lpstr>
      <vt:lpstr>Medieval Doctrines &amp; Events</vt:lpstr>
      <vt:lpstr>The Little Horn (Daniel 7)</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Study of Constantine in God’s Plan &amp; Purpose</dc:title>
  <dc:creator>Joel</dc:creator>
  <cp:lastModifiedBy>Joel Thorp</cp:lastModifiedBy>
  <cp:revision>138</cp:revision>
  <cp:lastPrinted>2014-07-17T00:06:28Z</cp:lastPrinted>
  <dcterms:created xsi:type="dcterms:W3CDTF">2013-11-30T19:56:38Z</dcterms:created>
  <dcterms:modified xsi:type="dcterms:W3CDTF">2021-02-28T21:20:39Z</dcterms:modified>
</cp:coreProperties>
</file>