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0" r:id="rId2"/>
    <p:sldId id="289" r:id="rId3"/>
    <p:sldId id="312" r:id="rId4"/>
    <p:sldId id="311" r:id="rId5"/>
    <p:sldId id="313" r:id="rId6"/>
    <p:sldId id="321" r:id="rId7"/>
    <p:sldId id="322" r:id="rId8"/>
    <p:sldId id="314" r:id="rId9"/>
    <p:sldId id="315" r:id="rId10"/>
    <p:sldId id="293" r:id="rId11"/>
    <p:sldId id="323" r:id="rId12"/>
    <p:sldId id="259" r:id="rId13"/>
    <p:sldId id="324" r:id="rId14"/>
    <p:sldId id="325" r:id="rId15"/>
    <p:sldId id="326" r:id="rId16"/>
    <p:sldId id="327" r:id="rId17"/>
    <p:sldId id="258" r:id="rId18"/>
    <p:sldId id="328" r:id="rId19"/>
    <p:sldId id="275" r:id="rId20"/>
    <p:sldId id="316" r:id="rId21"/>
    <p:sldId id="263" r:id="rId22"/>
    <p:sldId id="296" r:id="rId23"/>
    <p:sldId id="329" r:id="rId24"/>
    <p:sldId id="335" r:id="rId2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842" autoAdjust="0"/>
  </p:normalViewPr>
  <p:slideViewPr>
    <p:cSldViewPr>
      <p:cViewPr varScale="1">
        <p:scale>
          <a:sx n="67" d="100"/>
          <a:sy n="67" d="100"/>
        </p:scale>
        <p:origin x="1260" y="5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768" y="-84"/>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666EAA3B-C80F-4773-8F16-1BA04046814B}" type="datetimeFigureOut">
              <a:rPr lang="en-CA" smtClean="0"/>
              <a:t>2021-02-28</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76631F38-6F62-43F4-9296-E3E3FD07A902}" type="slidenum">
              <a:rPr lang="en-CA" smtClean="0"/>
              <a:t>‹#›</a:t>
            </a:fld>
            <a:endParaRPr lang="en-CA"/>
          </a:p>
        </p:txBody>
      </p:sp>
    </p:spTree>
    <p:extLst>
      <p:ext uri="{BB962C8B-B14F-4D97-AF65-F5344CB8AC3E}">
        <p14:creationId xmlns:p14="http://schemas.microsoft.com/office/powerpoint/2010/main" val="151705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3</a:t>
            </a:fld>
            <a:endParaRPr lang="en-CA"/>
          </a:p>
        </p:txBody>
      </p:sp>
    </p:spTree>
    <p:extLst>
      <p:ext uri="{BB962C8B-B14F-4D97-AF65-F5344CB8AC3E}">
        <p14:creationId xmlns:p14="http://schemas.microsoft.com/office/powerpoint/2010/main" val="607130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4</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5</a:t>
            </a:fld>
            <a:endParaRPr lang="en-CA"/>
          </a:p>
        </p:txBody>
      </p:sp>
    </p:spTree>
    <p:extLst>
      <p:ext uri="{BB962C8B-B14F-4D97-AF65-F5344CB8AC3E}">
        <p14:creationId xmlns:p14="http://schemas.microsoft.com/office/powerpoint/2010/main" val="197540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6</a:t>
            </a:fld>
            <a:endParaRPr lang="en-CA"/>
          </a:p>
        </p:txBody>
      </p:sp>
    </p:spTree>
    <p:extLst>
      <p:ext uri="{BB962C8B-B14F-4D97-AF65-F5344CB8AC3E}">
        <p14:creationId xmlns:p14="http://schemas.microsoft.com/office/powerpoint/2010/main" val="2714039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7</a:t>
            </a:fld>
            <a:endParaRPr lang="en-CA"/>
          </a:p>
        </p:txBody>
      </p:sp>
    </p:spTree>
    <p:extLst>
      <p:ext uri="{BB962C8B-B14F-4D97-AF65-F5344CB8AC3E}">
        <p14:creationId xmlns:p14="http://schemas.microsoft.com/office/powerpoint/2010/main" val="1305865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8</a:t>
            </a:fld>
            <a:endParaRPr lang="en-CA"/>
          </a:p>
        </p:txBody>
      </p:sp>
    </p:spTree>
    <p:extLst>
      <p:ext uri="{BB962C8B-B14F-4D97-AF65-F5344CB8AC3E}">
        <p14:creationId xmlns:p14="http://schemas.microsoft.com/office/powerpoint/2010/main" val="195856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9</a:t>
            </a:fld>
            <a:endParaRPr lang="en-CA"/>
          </a:p>
        </p:txBody>
      </p:sp>
    </p:spTree>
    <p:extLst>
      <p:ext uri="{BB962C8B-B14F-4D97-AF65-F5344CB8AC3E}">
        <p14:creationId xmlns:p14="http://schemas.microsoft.com/office/powerpoint/2010/main" val="1107348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10</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11</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12</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13</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14</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15</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16</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17</a:t>
            </a:fld>
            <a:endParaRPr lang="en-CA"/>
          </a:p>
        </p:txBody>
      </p:sp>
    </p:spTree>
    <p:extLst>
      <p:ext uri="{BB962C8B-B14F-4D97-AF65-F5344CB8AC3E}">
        <p14:creationId xmlns:p14="http://schemas.microsoft.com/office/powerpoint/2010/main" val="610509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18</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19</a:t>
            </a:fld>
            <a:endParaRPr lang="en-CA"/>
          </a:p>
        </p:txBody>
      </p:sp>
    </p:spTree>
    <p:extLst>
      <p:ext uri="{BB962C8B-B14F-4D97-AF65-F5344CB8AC3E}">
        <p14:creationId xmlns:p14="http://schemas.microsoft.com/office/powerpoint/2010/main" val="1983317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20</a:t>
            </a:fld>
            <a:endParaRPr lang="en-CA"/>
          </a:p>
        </p:txBody>
      </p:sp>
    </p:spTree>
    <p:extLst>
      <p:ext uri="{BB962C8B-B14F-4D97-AF65-F5344CB8AC3E}">
        <p14:creationId xmlns:p14="http://schemas.microsoft.com/office/powerpoint/2010/main" val="195686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21</a:t>
            </a:fld>
            <a:endParaRPr lang="en-CA"/>
          </a:p>
        </p:txBody>
      </p:sp>
    </p:spTree>
    <p:extLst>
      <p:ext uri="{BB962C8B-B14F-4D97-AF65-F5344CB8AC3E}">
        <p14:creationId xmlns:p14="http://schemas.microsoft.com/office/powerpoint/2010/main" val="1145711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22</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23</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24</a:t>
            </a:fld>
            <a:endParaRPr lang="en-CA"/>
          </a:p>
        </p:txBody>
      </p:sp>
    </p:spTree>
    <p:extLst>
      <p:ext uri="{BB962C8B-B14F-4D97-AF65-F5344CB8AC3E}">
        <p14:creationId xmlns:p14="http://schemas.microsoft.com/office/powerpoint/2010/main" val="278144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85228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423168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5032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84973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7D58B9A-3CFD-4E5E-9D69-234141FA7354}" type="datetimeFigureOut">
              <a:rPr lang="en-CA" smtClean="0"/>
              <a:t>2021-02-28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8364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7D58B9A-3CFD-4E5E-9D69-234141FA7354}" type="datetimeFigureOut">
              <a:rPr lang="en-CA" smtClean="0"/>
              <a:t>2021-02-28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3218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58B9A-3CFD-4E5E-9D69-234141FA7354}" type="datetimeFigureOut">
              <a:rPr lang="en-CA" smtClean="0"/>
              <a:t>2021-02-28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3181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705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7568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25762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4706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58B9A-3CFD-4E5E-9D69-234141FA7354}" type="datetimeFigureOut">
              <a:rPr lang="en-CA" smtClean="0"/>
              <a:t>2021-02-28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4587-11D2-4B0E-A6AD-67D962189FE1}" type="slidenum">
              <a:rPr lang="en-CA" smtClean="0"/>
              <a:t>‹#›</a:t>
            </a:fld>
            <a:endParaRPr lang="en-CA"/>
          </a:p>
        </p:txBody>
      </p:sp>
    </p:spTree>
    <p:extLst>
      <p:ext uri="{BB962C8B-B14F-4D97-AF65-F5344CB8AC3E}">
        <p14:creationId xmlns:p14="http://schemas.microsoft.com/office/powerpoint/2010/main" val="368575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19256" cy="1143000"/>
          </a:xfrm>
        </p:spPr>
        <p:txBody>
          <a:bodyPr>
            <a:normAutofit fontScale="90000"/>
          </a:bodyPr>
          <a:lstStyle/>
          <a:p>
            <a:br>
              <a:rPr lang="en-US" b="1" dirty="0"/>
            </a:br>
            <a:r>
              <a:rPr lang="en-US" b="1" dirty="0"/>
              <a:t>HISTORY OF CHRISTIANITY - PART IV</a:t>
            </a:r>
            <a:br>
              <a:rPr lang="en-US" b="1" dirty="0"/>
            </a:br>
            <a:br>
              <a:rPr lang="en-CA" dirty="0"/>
            </a:br>
            <a:r>
              <a:rPr lang="en-US" sz="3600" b="1" dirty="0"/>
              <a:t>SUMMARY OF 7</a:t>
            </a:r>
            <a:r>
              <a:rPr lang="en-US" sz="3600" b="1" baseline="30000" dirty="0"/>
              <a:t>th</a:t>
            </a:r>
            <a:r>
              <a:rPr lang="en-US" sz="3600" b="1" dirty="0"/>
              <a:t> to 13</a:t>
            </a:r>
            <a:r>
              <a:rPr lang="en-US" sz="3600" b="1" baseline="30000" dirty="0"/>
              <a:t>th</a:t>
            </a:r>
            <a:r>
              <a:rPr lang="en-US" sz="3600" b="1" dirty="0"/>
              <a:t> Centuries</a:t>
            </a:r>
            <a:br>
              <a:rPr lang="en-US" b="1" dirty="0"/>
            </a:br>
            <a:endParaRPr lang="en-CA" dirty="0"/>
          </a:p>
        </p:txBody>
      </p:sp>
      <p:sp>
        <p:nvSpPr>
          <p:cNvPr id="3" name="Content Placeholder 2"/>
          <p:cNvSpPr>
            <a:spLocks noGrp="1"/>
          </p:cNvSpPr>
          <p:nvPr>
            <p:ph idx="1"/>
          </p:nvPr>
        </p:nvSpPr>
        <p:spPr>
          <a:xfrm>
            <a:off x="467544" y="2492896"/>
            <a:ext cx="8229600" cy="2980928"/>
          </a:xfrm>
        </p:spPr>
        <p:txBody>
          <a:bodyPr>
            <a:normAutofit fontScale="70000" lnSpcReduction="20000"/>
          </a:bodyPr>
          <a:lstStyle/>
          <a:p>
            <a:pPr lvl="0"/>
            <a:r>
              <a:rPr lang="en-US" dirty="0"/>
              <a:t>Schism between Eastern and Western Churches</a:t>
            </a:r>
            <a:endParaRPr lang="en-CA" dirty="0"/>
          </a:p>
          <a:p>
            <a:pPr lvl="0"/>
            <a:r>
              <a:rPr lang="en-US" dirty="0"/>
              <a:t>Papacy protected by the Frankish kings</a:t>
            </a:r>
            <a:endParaRPr lang="en-CA" dirty="0"/>
          </a:p>
          <a:p>
            <a:pPr lvl="0"/>
            <a:r>
              <a:rPr lang="en-US" dirty="0"/>
              <a:t>Franks “return” Italian territory to the Pope</a:t>
            </a:r>
            <a:endParaRPr lang="en-CA" dirty="0"/>
          </a:p>
          <a:p>
            <a:pPr lvl="0"/>
            <a:r>
              <a:rPr lang="en-US" dirty="0"/>
              <a:t>Pope claims and exerts authority over kings</a:t>
            </a:r>
            <a:endParaRPr lang="en-CA" dirty="0"/>
          </a:p>
          <a:p>
            <a:pPr lvl="0"/>
            <a:r>
              <a:rPr lang="en-US" dirty="0"/>
              <a:t>Gregory VII grasps at temporal supremacy</a:t>
            </a:r>
            <a:endParaRPr lang="en-CA" dirty="0"/>
          </a:p>
          <a:p>
            <a:pPr lvl="0"/>
            <a:r>
              <a:rPr lang="en-US" dirty="0"/>
              <a:t>Innocent III changes temporal laws</a:t>
            </a:r>
            <a:endParaRPr lang="en-CA" dirty="0"/>
          </a:p>
          <a:p>
            <a:pPr lvl="0"/>
            <a:r>
              <a:rPr lang="en-US" dirty="0"/>
              <a:t>Boniface VIII pronounces threats against ‘heretics’</a:t>
            </a:r>
            <a:endParaRPr lang="en-CA" dirty="0"/>
          </a:p>
          <a:p>
            <a:pPr lvl="0"/>
            <a:r>
              <a:rPr lang="en-US" dirty="0"/>
              <a:t>Medieval Doctrines</a:t>
            </a:r>
            <a:endParaRPr lang="en-CA" dirty="0"/>
          </a:p>
          <a:p>
            <a:pPr lvl="0"/>
            <a:endParaRPr lang="en-CA" dirty="0"/>
          </a:p>
        </p:txBody>
      </p:sp>
    </p:spTree>
    <p:extLst>
      <p:ext uri="{BB962C8B-B14F-4D97-AF65-F5344CB8AC3E}">
        <p14:creationId xmlns:p14="http://schemas.microsoft.com/office/powerpoint/2010/main" val="422685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Part IV</a:t>
            </a:r>
            <a:br>
              <a:rPr lang="en-CA" dirty="0"/>
            </a:b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dirty="0"/>
              <a:t>The punishment of heretics &amp; dissenters</a:t>
            </a:r>
          </a:p>
          <a:p>
            <a:pPr marL="0" indent="0">
              <a:buNone/>
            </a:pPr>
            <a:r>
              <a:rPr lang="en-CA" dirty="0"/>
              <a:t>	The Inquisition</a:t>
            </a:r>
          </a:p>
          <a:p>
            <a:pPr marL="0" indent="0">
              <a:buNone/>
            </a:pPr>
            <a:endParaRPr lang="en-CA" dirty="0"/>
          </a:p>
          <a:p>
            <a:pPr marL="0" indent="0">
              <a:buNone/>
            </a:pPr>
            <a:r>
              <a:rPr lang="en-CA" dirty="0"/>
              <a:t>The  14th to 16th Centuries</a:t>
            </a:r>
          </a:p>
          <a:p>
            <a:pPr marL="0" indent="0">
              <a:buNone/>
            </a:pPr>
            <a:endParaRPr lang="en-CA" dirty="0"/>
          </a:p>
          <a:p>
            <a:pPr marL="0" indent="0">
              <a:buNone/>
            </a:pPr>
            <a:r>
              <a:rPr lang="en-CA" dirty="0"/>
              <a:t> 	Early Protesters</a:t>
            </a:r>
          </a:p>
          <a:p>
            <a:pPr marL="0" indent="0">
              <a:buNone/>
            </a:pPr>
            <a:r>
              <a:rPr lang="en-CA" dirty="0"/>
              <a:t>	Reformers</a:t>
            </a:r>
          </a:p>
          <a:p>
            <a:pPr marL="0" indent="0">
              <a:buNone/>
            </a:pPr>
            <a:r>
              <a:rPr lang="en-CA" dirty="0"/>
              <a:t>	Later Protesters</a:t>
            </a:r>
          </a:p>
          <a:p>
            <a:pPr marL="0" indent="0">
              <a:buNone/>
            </a:pPr>
            <a:endParaRPr lang="en-CA" dirty="0"/>
          </a:p>
        </p:txBody>
      </p:sp>
    </p:spTree>
    <p:extLst>
      <p:ext uri="{BB962C8B-B14F-4D97-AF65-F5344CB8AC3E}">
        <p14:creationId xmlns:p14="http://schemas.microsoft.com/office/powerpoint/2010/main" val="2521224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The Little Horn (Daniel 7)</a:t>
            </a:r>
            <a:br>
              <a:rPr lang="en-CA" dirty="0"/>
            </a:br>
            <a:endParaRPr lang="en-CA" dirty="0"/>
          </a:p>
        </p:txBody>
      </p:sp>
      <p:sp>
        <p:nvSpPr>
          <p:cNvPr id="3" name="Content Placeholder 2"/>
          <p:cNvSpPr>
            <a:spLocks noGrp="1"/>
          </p:cNvSpPr>
          <p:nvPr>
            <p:ph idx="1"/>
          </p:nvPr>
        </p:nvSpPr>
        <p:spPr/>
        <p:txBody>
          <a:bodyPr>
            <a:normAutofit fontScale="62500" lnSpcReduction="20000"/>
          </a:bodyPr>
          <a:lstStyle/>
          <a:p>
            <a:pPr marL="0" indent="0">
              <a:buNone/>
            </a:pPr>
            <a:r>
              <a:rPr lang="en-CA" dirty="0"/>
              <a:t>8 I considered the horns, and, behold, there came up among them another little horn, before whom there were three of the first horns plucked up by the roots: and, behold, in this horn were eyes like the eyes of man, and a mouth speaking great things.</a:t>
            </a:r>
          </a:p>
          <a:p>
            <a:pPr marL="0" indent="0">
              <a:buNone/>
            </a:pPr>
            <a:endParaRPr lang="en-CA" dirty="0"/>
          </a:p>
          <a:p>
            <a:pPr marL="0" indent="0">
              <a:buNone/>
            </a:pPr>
            <a:r>
              <a:rPr lang="en-CA" dirty="0"/>
              <a:t>20 And of the ten horns that were in his head, and of the other which came up, and before whom three fell; even of that horn that had eyes, and a mouth that </a:t>
            </a:r>
            <a:r>
              <a:rPr lang="en-CA" dirty="0" err="1"/>
              <a:t>spake</a:t>
            </a:r>
            <a:r>
              <a:rPr lang="en-CA" dirty="0"/>
              <a:t> very great things, whose look was more stout than his fellows.</a:t>
            </a:r>
          </a:p>
          <a:p>
            <a:pPr marL="0" indent="0">
              <a:buNone/>
            </a:pPr>
            <a:endParaRPr lang="en-CA" dirty="0"/>
          </a:p>
          <a:p>
            <a:pPr marL="0" indent="0">
              <a:buNone/>
            </a:pPr>
            <a:r>
              <a:rPr lang="en-CA" dirty="0"/>
              <a:t>21 I beheld, and the same horn </a:t>
            </a:r>
            <a:r>
              <a:rPr lang="en-CA" u="sng" dirty="0"/>
              <a:t>made war with the saints, and prevailed against them;</a:t>
            </a:r>
          </a:p>
          <a:p>
            <a:pPr marL="0" indent="0">
              <a:buNone/>
            </a:pPr>
            <a:endParaRPr lang="en-CA" dirty="0"/>
          </a:p>
          <a:p>
            <a:pPr marL="0" indent="0">
              <a:buNone/>
            </a:pPr>
            <a:r>
              <a:rPr lang="en-CA" dirty="0"/>
              <a:t>25 And he shall speak great words against the most High, and </a:t>
            </a:r>
            <a:r>
              <a:rPr lang="en-CA" u="sng" dirty="0"/>
              <a:t>shall wear out the saints of the most High</a:t>
            </a:r>
            <a:r>
              <a:rPr lang="en-CA" dirty="0"/>
              <a:t>, and think to change times and laws: </a:t>
            </a:r>
            <a:r>
              <a:rPr lang="en-CA" u="sng" dirty="0"/>
              <a:t>and they shall be given into his hand until a time and times and the dividing of time</a:t>
            </a:r>
            <a:r>
              <a:rPr lang="en-CA" dirty="0"/>
              <a:t>.</a:t>
            </a:r>
          </a:p>
          <a:p>
            <a:pPr marL="0" indent="0">
              <a:buNone/>
            </a:pPr>
            <a:endParaRPr lang="en-CA" dirty="0"/>
          </a:p>
        </p:txBody>
      </p:sp>
    </p:spTree>
    <p:extLst>
      <p:ext uri="{BB962C8B-B14F-4D97-AF65-F5344CB8AC3E}">
        <p14:creationId xmlns:p14="http://schemas.microsoft.com/office/powerpoint/2010/main" val="140192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US" sz="4000" b="1" dirty="0"/>
              <a:t>The Punishment of Heretics &amp; Dissenters</a:t>
            </a:r>
            <a:br>
              <a:rPr lang="en-CA" dirty="0"/>
            </a:br>
            <a:r>
              <a:rPr lang="en-US" sz="3600" b="1" dirty="0"/>
              <a:t>The Inquisition</a:t>
            </a:r>
            <a:endParaRPr lang="en-CA" sz="3600" dirty="0"/>
          </a:p>
        </p:txBody>
      </p:sp>
      <p:sp>
        <p:nvSpPr>
          <p:cNvPr id="3" name="Content Placeholder 2"/>
          <p:cNvSpPr>
            <a:spLocks noGrp="1"/>
          </p:cNvSpPr>
          <p:nvPr>
            <p:ph idx="1"/>
          </p:nvPr>
        </p:nvSpPr>
        <p:spPr>
          <a:xfrm>
            <a:off x="467544" y="2132856"/>
            <a:ext cx="8229600" cy="4525963"/>
          </a:xfrm>
        </p:spPr>
        <p:txBody>
          <a:bodyPr>
            <a:normAutofit fontScale="77500" lnSpcReduction="20000"/>
          </a:bodyPr>
          <a:lstStyle/>
          <a:p>
            <a:pPr marL="0" indent="0">
              <a:buNone/>
            </a:pPr>
            <a:r>
              <a:rPr lang="en-CA" b="1" dirty="0"/>
              <a:t>Decrees if the Fourth Lateran Council [Innocent III – 1215]</a:t>
            </a:r>
          </a:p>
          <a:p>
            <a:pPr marL="0" indent="0">
              <a:buNone/>
            </a:pPr>
            <a:endParaRPr lang="en-CA" dirty="0"/>
          </a:p>
          <a:p>
            <a:pPr marL="0" indent="0">
              <a:buNone/>
            </a:pPr>
            <a:r>
              <a:rPr lang="en-CA" dirty="0"/>
              <a:t>“Convicted heretics shall be handed over for due punishment to their secular superiors, or the latter’s bailiffs…The goods of the laymen thus convicted shall be confiscated…If a temporal lord neglects to fulfill the demand of the Church that he shall purge his land of this contamination of heresy, he shall be excommunicated…If he fails to make amends within a year, it shall be reported to the supreme pontiff, who shall pronounce his vassals absolved from fealty to him and offer his land to </a:t>
            </a:r>
            <a:r>
              <a:rPr lang="en-CA" dirty="0" err="1"/>
              <a:t>catholics</a:t>
            </a:r>
            <a:r>
              <a:rPr lang="en-CA" dirty="0"/>
              <a:t>.  The latter shall exterminate the heretics, possess the land without dispute and keep it in the true faith.”</a:t>
            </a:r>
          </a:p>
          <a:p>
            <a:pPr marL="0" indent="0">
              <a:buNone/>
            </a:pPr>
            <a:endParaRPr lang="en-CA" dirty="0"/>
          </a:p>
        </p:txBody>
      </p:sp>
    </p:spTree>
    <p:extLst>
      <p:ext uri="{BB962C8B-B14F-4D97-AF65-F5344CB8AC3E}">
        <p14:creationId xmlns:p14="http://schemas.microsoft.com/office/powerpoint/2010/main" val="3337461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Inquisition</a:t>
            </a:r>
            <a:endParaRPr lang="en-CA" dirty="0"/>
          </a:p>
        </p:txBody>
      </p:sp>
      <p:sp>
        <p:nvSpPr>
          <p:cNvPr id="3" name="Content Placeholder 2"/>
          <p:cNvSpPr>
            <a:spLocks noGrp="1"/>
          </p:cNvSpPr>
          <p:nvPr>
            <p:ph idx="1"/>
          </p:nvPr>
        </p:nvSpPr>
        <p:spPr/>
        <p:txBody>
          <a:bodyPr>
            <a:normAutofit fontScale="70000" lnSpcReduction="20000"/>
          </a:bodyPr>
          <a:lstStyle/>
          <a:p>
            <a:pPr marL="0" indent="0">
              <a:buNone/>
            </a:pPr>
            <a:r>
              <a:rPr lang="en-CA" b="1" dirty="0"/>
              <a:t>“Saint” Thomas </a:t>
            </a:r>
            <a:r>
              <a:rPr lang="en-CA" b="1" dirty="0" err="1"/>
              <a:t>Acquinas</a:t>
            </a:r>
            <a:r>
              <a:rPr lang="en-CA" b="1" dirty="0"/>
              <a:t> (1225-1274)</a:t>
            </a:r>
          </a:p>
          <a:p>
            <a:pPr marL="0" indent="0">
              <a:buNone/>
            </a:pPr>
            <a:endParaRPr lang="en-CA" dirty="0"/>
          </a:p>
          <a:p>
            <a:pPr marL="0" indent="0">
              <a:buNone/>
            </a:pPr>
            <a:r>
              <a:rPr lang="en-CA" dirty="0"/>
              <a:t>“Whether heretics should be tolerated.</a:t>
            </a:r>
          </a:p>
          <a:p>
            <a:pPr marL="0" indent="0">
              <a:buNone/>
            </a:pPr>
            <a:endParaRPr lang="en-CA" dirty="0"/>
          </a:p>
          <a:p>
            <a:pPr marL="0" indent="0">
              <a:buNone/>
            </a:pPr>
            <a:r>
              <a:rPr lang="en-CA" dirty="0"/>
              <a:t>“There is the sin, whereby they deserve not only to be separated from the Church by excommunication, but also to be shut off from the world by death.  For it is a much more serious matter to corrupt faith…than to forge money…Hence if forgers of money…are straightway justly put to death by secular princes, with much more justice can heretics, immediately upon conviction, be not only excommunicated but also put to death.”</a:t>
            </a:r>
          </a:p>
          <a:p>
            <a:pPr marL="0" indent="0">
              <a:buNone/>
            </a:pPr>
            <a:endParaRPr lang="en-CA" dirty="0"/>
          </a:p>
          <a:p>
            <a:pPr marL="0" indent="0">
              <a:buNone/>
            </a:pPr>
            <a:r>
              <a:rPr lang="en-CA" dirty="0"/>
              <a:t>	(Documents of the Chr. Church, Ed. </a:t>
            </a:r>
            <a:r>
              <a:rPr lang="en-CA" dirty="0" err="1"/>
              <a:t>Bettenson</a:t>
            </a:r>
            <a:r>
              <a:rPr lang="en-CA" dirty="0"/>
              <a:t>, p.186-187)</a:t>
            </a:r>
          </a:p>
          <a:p>
            <a:pPr marL="0" indent="0">
              <a:buNone/>
            </a:pPr>
            <a:endParaRPr lang="en-CA" dirty="0"/>
          </a:p>
        </p:txBody>
      </p:sp>
    </p:spTree>
    <p:extLst>
      <p:ext uri="{BB962C8B-B14F-4D97-AF65-F5344CB8AC3E}">
        <p14:creationId xmlns:p14="http://schemas.microsoft.com/office/powerpoint/2010/main" val="3161551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Inquisition</a:t>
            </a:r>
            <a:endParaRPr lang="en-CA" dirty="0"/>
          </a:p>
        </p:txBody>
      </p:sp>
      <p:sp>
        <p:nvSpPr>
          <p:cNvPr id="3" name="Content Placeholder 2"/>
          <p:cNvSpPr>
            <a:spLocks noGrp="1"/>
          </p:cNvSpPr>
          <p:nvPr>
            <p:ph idx="1"/>
          </p:nvPr>
        </p:nvSpPr>
        <p:spPr/>
        <p:txBody>
          <a:bodyPr>
            <a:normAutofit fontScale="62500" lnSpcReduction="20000"/>
          </a:bodyPr>
          <a:lstStyle/>
          <a:p>
            <a:pPr marL="0" indent="0">
              <a:buNone/>
            </a:pPr>
            <a:r>
              <a:rPr lang="en-CA" dirty="0"/>
              <a:t>Bernard </a:t>
            </a:r>
            <a:r>
              <a:rPr lang="en-CA" dirty="0" err="1"/>
              <a:t>Gui</a:t>
            </a:r>
            <a:r>
              <a:rPr lang="en-CA" dirty="0"/>
              <a:t> - Inquisitor in Toulouse, France (1307-1324)</a:t>
            </a:r>
          </a:p>
          <a:p>
            <a:pPr marL="0" indent="0">
              <a:buNone/>
            </a:pPr>
            <a:endParaRPr lang="en-CA" dirty="0"/>
          </a:p>
          <a:p>
            <a:pPr marL="0" indent="0">
              <a:buNone/>
            </a:pPr>
            <a:r>
              <a:rPr lang="en-CA" dirty="0"/>
              <a:t>“…bit by bit, [the heretics] tear to pieces and abuse all the sacraments of the Church, especially that of the Eucharist saying that the body of Christ is not there, for, if it were as large as a great mountain, Christians would already have eaten it all.</a:t>
            </a:r>
          </a:p>
          <a:p>
            <a:pPr marL="0" indent="0">
              <a:buNone/>
            </a:pPr>
            <a:endParaRPr lang="en-CA" dirty="0"/>
          </a:p>
          <a:p>
            <a:pPr marL="0" indent="0">
              <a:buNone/>
            </a:pPr>
            <a:r>
              <a:rPr lang="en-CA" dirty="0"/>
              <a:t>“Again, they say that confession made to priests of the Roman Church…is valueless.</a:t>
            </a:r>
          </a:p>
          <a:p>
            <a:pPr marL="0" indent="0">
              <a:buNone/>
            </a:pPr>
            <a:endParaRPr lang="en-CA" dirty="0"/>
          </a:p>
          <a:p>
            <a:pPr marL="0" indent="0">
              <a:buNone/>
            </a:pPr>
            <a:r>
              <a:rPr lang="en-CA" dirty="0"/>
              <a:t>“Again, they say that the cross of Christ should not be adored or reverenced, because no one adores the gibbet on which his father or relative or friend was hanged.”</a:t>
            </a:r>
          </a:p>
          <a:p>
            <a:pPr marL="0" indent="0">
              <a:buNone/>
            </a:pPr>
            <a:endParaRPr lang="en-CA" dirty="0"/>
          </a:p>
          <a:p>
            <a:pPr marL="0" indent="0">
              <a:buNone/>
            </a:pPr>
            <a:r>
              <a:rPr lang="en-CA" dirty="0"/>
              <a:t>	(Select Documents of European History, Ed. </a:t>
            </a:r>
            <a:r>
              <a:rPr lang="en-CA" dirty="0" err="1"/>
              <a:t>Laffan</a:t>
            </a:r>
            <a:r>
              <a:rPr lang="en-CA" dirty="0"/>
              <a:t>, p.187-189)</a:t>
            </a:r>
          </a:p>
          <a:p>
            <a:pPr marL="0" indent="0">
              <a:buNone/>
            </a:pPr>
            <a:endParaRPr lang="en-CA" dirty="0"/>
          </a:p>
        </p:txBody>
      </p:sp>
    </p:spTree>
    <p:extLst>
      <p:ext uri="{BB962C8B-B14F-4D97-AF65-F5344CB8AC3E}">
        <p14:creationId xmlns:p14="http://schemas.microsoft.com/office/powerpoint/2010/main" val="364149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Inquisition Policy regarding the Scriptures</a:t>
            </a:r>
            <a:endParaRPr lang="en-CA" dirty="0"/>
          </a:p>
        </p:txBody>
      </p:sp>
      <p:sp>
        <p:nvSpPr>
          <p:cNvPr id="3" name="Content Placeholder 2"/>
          <p:cNvSpPr>
            <a:spLocks noGrp="1"/>
          </p:cNvSpPr>
          <p:nvPr>
            <p:ph idx="1"/>
          </p:nvPr>
        </p:nvSpPr>
        <p:spPr/>
        <p:txBody>
          <a:bodyPr>
            <a:normAutofit fontScale="70000" lnSpcReduction="20000"/>
          </a:bodyPr>
          <a:lstStyle/>
          <a:p>
            <a:pPr marL="0" indent="0">
              <a:buNone/>
            </a:pPr>
            <a:r>
              <a:rPr lang="en-CA" u="sng" dirty="0"/>
              <a:t>The Council of Toulouse (1229), Canon 14</a:t>
            </a:r>
            <a:r>
              <a:rPr lang="en-CA" dirty="0"/>
              <a:t>:</a:t>
            </a:r>
          </a:p>
          <a:p>
            <a:pPr marL="0" indent="0">
              <a:buNone/>
            </a:pPr>
            <a:r>
              <a:rPr lang="en-CA" dirty="0"/>
              <a:t>“We prohibit also that the laity should be permitted to have the books of the Old or New Testament; unless anyone from motive of devotion should wish to have the Psalter or the Breviary for divine offices or the hours of the blessed Virgin; but we most strictly forbid their having any translation of these books.”</a:t>
            </a:r>
          </a:p>
          <a:p>
            <a:pPr marL="0" indent="0">
              <a:buNone/>
            </a:pPr>
            <a:endParaRPr lang="en-CA" u="sng" dirty="0"/>
          </a:p>
          <a:p>
            <a:pPr marL="0" indent="0">
              <a:buNone/>
            </a:pPr>
            <a:r>
              <a:rPr lang="en-CA" u="sng" dirty="0"/>
              <a:t>The Council of Tarragona of 1234, Canon 2</a:t>
            </a:r>
            <a:r>
              <a:rPr lang="en-CA" dirty="0"/>
              <a:t>:</a:t>
            </a:r>
          </a:p>
          <a:p>
            <a:pPr marL="0" indent="0">
              <a:buNone/>
            </a:pPr>
            <a:r>
              <a:rPr lang="en-CA" dirty="0"/>
              <a:t>"No one may possess the books of the Old and New Testaments in the Romance language, and if anyone possesses them he must turn them over to the local bishop within eight days after promulgation of this decree, so that they may be burned lest, be he a cleric or a layman, he be suspected until he is cleared of all suspicion."</a:t>
            </a:r>
          </a:p>
          <a:p>
            <a:pPr marL="0" indent="0">
              <a:buNone/>
            </a:pPr>
            <a:endParaRPr lang="en-CA" dirty="0"/>
          </a:p>
        </p:txBody>
      </p:sp>
    </p:spTree>
    <p:extLst>
      <p:ext uri="{BB962C8B-B14F-4D97-AF65-F5344CB8AC3E}">
        <p14:creationId xmlns:p14="http://schemas.microsoft.com/office/powerpoint/2010/main" val="1849986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Aft>
                <a:spcPts val="0"/>
              </a:spcAft>
            </a:pPr>
            <a:r>
              <a:rPr lang="en-US" b="1" dirty="0"/>
              <a:t>The Word of God</a:t>
            </a:r>
            <a:endParaRPr lang="en-CA" dirty="0"/>
          </a:p>
        </p:txBody>
      </p:sp>
      <p:sp>
        <p:nvSpPr>
          <p:cNvPr id="3" name="Content Placeholder 2"/>
          <p:cNvSpPr>
            <a:spLocks noGrp="1"/>
          </p:cNvSpPr>
          <p:nvPr>
            <p:ph idx="1"/>
          </p:nvPr>
        </p:nvSpPr>
        <p:spPr/>
        <p:txBody>
          <a:bodyPr>
            <a:normAutofit fontScale="55000" lnSpcReduction="20000"/>
          </a:bodyPr>
          <a:lstStyle/>
          <a:p>
            <a:pPr marL="0" indent="0">
              <a:buNone/>
            </a:pPr>
            <a:r>
              <a:rPr lang="en-CA" dirty="0"/>
              <a:t>Ps 119:103-105</a:t>
            </a:r>
          </a:p>
          <a:p>
            <a:pPr marL="0" indent="0">
              <a:buNone/>
            </a:pPr>
            <a:r>
              <a:rPr lang="en-CA" dirty="0"/>
              <a:t>103 How sweet are thy words unto my taste! yea, sweeter than honey to my mouth!</a:t>
            </a:r>
          </a:p>
          <a:p>
            <a:pPr marL="0" indent="0">
              <a:buNone/>
            </a:pPr>
            <a:r>
              <a:rPr lang="en-CA" dirty="0"/>
              <a:t>104 Through thy precepts I get understanding: therefore I hate every false way.</a:t>
            </a:r>
          </a:p>
          <a:p>
            <a:pPr marL="0" indent="0">
              <a:buNone/>
            </a:pPr>
            <a:r>
              <a:rPr lang="en-CA" dirty="0"/>
              <a:t>105 Thy word is a lamp unto my feet, and a light unto my path.</a:t>
            </a:r>
          </a:p>
          <a:p>
            <a:pPr marL="0" indent="0">
              <a:buNone/>
            </a:pPr>
            <a:endParaRPr lang="en-CA" dirty="0"/>
          </a:p>
          <a:p>
            <a:pPr marL="0" indent="0">
              <a:buNone/>
            </a:pPr>
            <a:r>
              <a:rPr lang="en-CA" dirty="0"/>
              <a:t>Rom 10:17</a:t>
            </a:r>
          </a:p>
          <a:p>
            <a:pPr marL="0" indent="0">
              <a:buNone/>
            </a:pPr>
            <a:r>
              <a:rPr lang="en-CA" dirty="0"/>
              <a:t>17 So then faith cometh by hearing, and hearing by the word of God.</a:t>
            </a:r>
          </a:p>
          <a:p>
            <a:pPr marL="0" indent="0">
              <a:buNone/>
            </a:pPr>
            <a:endParaRPr lang="en-CA" dirty="0"/>
          </a:p>
          <a:p>
            <a:pPr marL="0" indent="0">
              <a:buNone/>
            </a:pPr>
            <a:r>
              <a:rPr lang="en-CA" dirty="0"/>
              <a:t>2 Tim 3:15-17</a:t>
            </a:r>
          </a:p>
          <a:p>
            <a:pPr marL="0" indent="0">
              <a:buNone/>
            </a:pPr>
            <a:r>
              <a:rPr lang="en-CA" dirty="0"/>
              <a:t>15 And that from a child thou hast known the holy scriptures, which are able to make thee wise unto salvation through faith which is in Christ Jesus.</a:t>
            </a:r>
          </a:p>
          <a:p>
            <a:pPr marL="0" indent="0">
              <a:buNone/>
            </a:pPr>
            <a:r>
              <a:rPr lang="en-CA" dirty="0"/>
              <a:t>16 All scripture is given by inspiration of God, and is profitable for doctrine, for reproof, for correction, for instruction in righteousness:</a:t>
            </a:r>
          </a:p>
          <a:p>
            <a:pPr marL="0" indent="0">
              <a:buNone/>
            </a:pPr>
            <a:r>
              <a:rPr lang="en-CA" dirty="0"/>
              <a:t>17 That the man of God may be perfect, </a:t>
            </a:r>
            <a:r>
              <a:rPr lang="en-CA" dirty="0" err="1"/>
              <a:t>throughly</a:t>
            </a:r>
            <a:r>
              <a:rPr lang="en-CA" dirty="0"/>
              <a:t> furnished unto all good works.</a:t>
            </a:r>
          </a:p>
          <a:p>
            <a:pPr marL="0" indent="0">
              <a:buNone/>
            </a:pPr>
            <a:endParaRPr lang="en-CA" dirty="0"/>
          </a:p>
        </p:txBody>
      </p:sp>
    </p:spTree>
    <p:extLst>
      <p:ext uri="{BB962C8B-B14F-4D97-AF65-F5344CB8AC3E}">
        <p14:creationId xmlns:p14="http://schemas.microsoft.com/office/powerpoint/2010/main" val="418419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Early Protesters</a:t>
            </a:r>
            <a:br>
              <a:rPr lang="en-CA" dirty="0"/>
            </a:br>
            <a:r>
              <a:rPr lang="en-US" sz="4000" b="1" dirty="0"/>
              <a:t>Heretics &amp; Dissenters</a:t>
            </a:r>
            <a:endParaRPr lang="en-CA" sz="4000" dirty="0"/>
          </a:p>
        </p:txBody>
      </p:sp>
      <p:sp>
        <p:nvSpPr>
          <p:cNvPr id="3" name="Content Placeholder 2"/>
          <p:cNvSpPr>
            <a:spLocks noGrp="1"/>
          </p:cNvSpPr>
          <p:nvPr>
            <p:ph idx="1"/>
          </p:nvPr>
        </p:nvSpPr>
        <p:spPr/>
        <p:txBody>
          <a:bodyPr>
            <a:normAutofit fontScale="85000" lnSpcReduction="10000"/>
          </a:bodyPr>
          <a:lstStyle/>
          <a:p>
            <a:pPr marL="0" indent="0">
              <a:buNone/>
            </a:pPr>
            <a:r>
              <a:rPr lang="en-CA" dirty="0"/>
              <a:t> The </a:t>
            </a:r>
            <a:r>
              <a:rPr lang="en-CA" dirty="0" err="1"/>
              <a:t>Donatists</a:t>
            </a:r>
            <a:r>
              <a:rPr lang="en-CA" dirty="0"/>
              <a:t> (312 onwards)</a:t>
            </a:r>
          </a:p>
          <a:p>
            <a:pPr marL="0" indent="0">
              <a:buNone/>
            </a:pPr>
            <a:r>
              <a:rPr lang="en-CA" dirty="0"/>
              <a:t>	Defied Constantine from N. Africa</a:t>
            </a:r>
          </a:p>
          <a:p>
            <a:pPr marL="0" indent="0">
              <a:buNone/>
            </a:pPr>
            <a:r>
              <a:rPr lang="en-CA" dirty="0"/>
              <a:t>	Critical of those who had lapsed and returned</a:t>
            </a:r>
          </a:p>
          <a:p>
            <a:pPr marL="0" indent="0">
              <a:buNone/>
            </a:pPr>
            <a:r>
              <a:rPr lang="en-CA" dirty="0"/>
              <a:t> The Albigenses (1167 onwards)</a:t>
            </a:r>
          </a:p>
          <a:p>
            <a:pPr marL="0" indent="0">
              <a:buNone/>
            </a:pPr>
            <a:r>
              <a:rPr lang="en-CA" dirty="0"/>
              <a:t>	Predominant in Southern France</a:t>
            </a:r>
          </a:p>
          <a:p>
            <a:pPr marL="0" indent="0">
              <a:buNone/>
            </a:pPr>
            <a:r>
              <a:rPr lang="en-CA" dirty="0"/>
              <a:t>	Eastern-based, belief in Good god and a Bad god</a:t>
            </a:r>
          </a:p>
          <a:p>
            <a:pPr marL="0" indent="0">
              <a:buNone/>
            </a:pPr>
            <a:r>
              <a:rPr lang="en-CA" dirty="0"/>
              <a:t> The </a:t>
            </a:r>
            <a:r>
              <a:rPr lang="en-CA" dirty="0" err="1"/>
              <a:t>Waldenses</a:t>
            </a:r>
            <a:r>
              <a:rPr lang="en-CA" dirty="0"/>
              <a:t> (1176 onwards)</a:t>
            </a:r>
          </a:p>
          <a:p>
            <a:pPr marL="0" indent="0">
              <a:buNone/>
            </a:pPr>
            <a:r>
              <a:rPr lang="en-CA" dirty="0"/>
              <a:t>	Predominant initially in Southern France</a:t>
            </a:r>
          </a:p>
          <a:p>
            <a:pPr marL="0" indent="0">
              <a:buNone/>
            </a:pPr>
            <a:r>
              <a:rPr lang="en-CA" dirty="0"/>
              <a:t>	Bible-based, rejected Roman Catholic doctrines</a:t>
            </a:r>
          </a:p>
          <a:p>
            <a:pPr marL="0" indent="0">
              <a:buNone/>
            </a:pPr>
            <a:endParaRPr lang="en-CA" dirty="0"/>
          </a:p>
        </p:txBody>
      </p:sp>
    </p:spTree>
    <p:extLst>
      <p:ext uri="{BB962C8B-B14F-4D97-AF65-F5344CB8AC3E}">
        <p14:creationId xmlns:p14="http://schemas.microsoft.com/office/powerpoint/2010/main" val="55648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a:t>
            </a:r>
            <a:r>
              <a:rPr lang="en-US" b="1" dirty="0" err="1"/>
              <a:t>Waldenses</a:t>
            </a:r>
            <a:endParaRPr lang="en-CA" dirty="0"/>
          </a:p>
        </p:txBody>
      </p:sp>
      <p:sp>
        <p:nvSpPr>
          <p:cNvPr id="3" name="Content Placeholder 2"/>
          <p:cNvSpPr>
            <a:spLocks noGrp="1"/>
          </p:cNvSpPr>
          <p:nvPr>
            <p:ph idx="1"/>
          </p:nvPr>
        </p:nvSpPr>
        <p:spPr/>
        <p:txBody>
          <a:bodyPr>
            <a:normAutofit fontScale="92500" lnSpcReduction="20000"/>
          </a:bodyPr>
          <a:lstStyle/>
          <a:p>
            <a:pPr lvl="0">
              <a:buFont typeface="Wingdings"/>
              <a:buChar char=""/>
              <a:tabLst>
                <a:tab pos="457200" algn="l"/>
              </a:tabLst>
            </a:pPr>
            <a:r>
              <a:rPr lang="en-US" dirty="0">
                <a:latin typeface="Arial"/>
                <a:ea typeface="Times New Roman"/>
                <a:cs typeface="Arial"/>
              </a:rPr>
              <a:t>Originating in France (12th Century) and spreading to Austria, Germany and Italy</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Arial"/>
              </a:rPr>
              <a:t>Associated with Peter Waldo, an itinerant preacher</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Arial"/>
              </a:rPr>
              <a:t>Focused on daily conduct, the authority of the Scriptures, and preaching</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Arial"/>
              </a:rPr>
              <a:t>Translated parts of Scripture into common vernacular</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Arial"/>
              </a:rPr>
              <a:t>In 1545, 22 villages inhabited by French </a:t>
            </a:r>
            <a:r>
              <a:rPr lang="en-US" dirty="0" err="1">
                <a:latin typeface="Arial"/>
                <a:ea typeface="Times New Roman"/>
                <a:cs typeface="Arial"/>
              </a:rPr>
              <a:t>Waldenses</a:t>
            </a:r>
            <a:r>
              <a:rPr lang="en-US" dirty="0">
                <a:latin typeface="Arial"/>
                <a:ea typeface="Times New Roman"/>
                <a:cs typeface="Arial"/>
              </a:rPr>
              <a:t> were pillaged and burnt by order of the parliament of Provence.</a:t>
            </a:r>
            <a:endParaRPr lang="en-CA" sz="4400" dirty="0">
              <a:latin typeface="Arial"/>
              <a:ea typeface="Times New Roman"/>
              <a:cs typeface="Times New Roman"/>
            </a:endParaRPr>
          </a:p>
          <a:p>
            <a:pPr marL="0" indent="0">
              <a:buNone/>
            </a:pPr>
            <a:endParaRPr lang="en-CA" dirty="0"/>
          </a:p>
        </p:txBody>
      </p:sp>
    </p:spTree>
    <p:extLst>
      <p:ext uri="{BB962C8B-B14F-4D97-AF65-F5344CB8AC3E}">
        <p14:creationId xmlns:p14="http://schemas.microsoft.com/office/powerpoint/2010/main" val="282713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a:t>
            </a:r>
            <a:r>
              <a:rPr lang="en-US" b="1" dirty="0" err="1"/>
              <a:t>Waldenses</a:t>
            </a:r>
            <a:r>
              <a:rPr lang="en-US" b="1" dirty="0"/>
              <a:t> (cont’d)</a:t>
            </a:r>
            <a:endParaRPr lang="en-CA" dirty="0"/>
          </a:p>
        </p:txBody>
      </p:sp>
      <p:sp>
        <p:nvSpPr>
          <p:cNvPr id="3" name="Content Placeholder 2"/>
          <p:cNvSpPr>
            <a:spLocks noGrp="1"/>
          </p:cNvSpPr>
          <p:nvPr>
            <p:ph idx="1"/>
          </p:nvPr>
        </p:nvSpPr>
        <p:spPr/>
        <p:txBody>
          <a:bodyPr>
            <a:normAutofit fontScale="85000" lnSpcReduction="10000"/>
          </a:bodyPr>
          <a:lstStyle/>
          <a:p>
            <a:pPr marL="0" indent="0">
              <a:buNone/>
            </a:pPr>
            <a:r>
              <a:rPr lang="en-CA" dirty="0"/>
              <a:t>“The </a:t>
            </a:r>
            <a:r>
              <a:rPr lang="en-CA" dirty="0" err="1"/>
              <a:t>Waldenses</a:t>
            </a:r>
            <a:r>
              <a:rPr lang="en-CA" dirty="0"/>
              <a:t>, leaning upon the Scriptures, sought to revive the simple precepts of the Apostolic age.  They were the strictly biblical sect of the Middle Ages.  They present a rare spectacle of the survival of a body of believers which has come up out of great tribulation.”</a:t>
            </a:r>
          </a:p>
          <a:p>
            <a:pPr marL="0" indent="0">
              <a:buNone/>
            </a:pPr>
            <a:endParaRPr lang="en-CA" dirty="0"/>
          </a:p>
          <a:p>
            <a:pPr marL="0" indent="0">
              <a:buNone/>
            </a:pPr>
            <a:r>
              <a:rPr lang="en-CA" dirty="0"/>
              <a:t>“They were charged with pronouncing the Roman Church as the Babylonian harlot, and calling it a house of lies.”</a:t>
            </a:r>
          </a:p>
          <a:p>
            <a:pPr marL="0" indent="0">
              <a:buNone/>
            </a:pPr>
            <a:r>
              <a:rPr lang="en-CA" dirty="0"/>
              <a:t> </a:t>
            </a:r>
          </a:p>
          <a:p>
            <a:pPr marL="0" indent="0">
              <a:buNone/>
            </a:pPr>
            <a:r>
              <a:rPr lang="en-CA" dirty="0"/>
              <a:t>(History of the </a:t>
            </a:r>
            <a:r>
              <a:rPr lang="en-CA" dirty="0" err="1"/>
              <a:t>Chistian</a:t>
            </a:r>
            <a:r>
              <a:rPr lang="en-CA" dirty="0"/>
              <a:t> Church, </a:t>
            </a:r>
            <a:r>
              <a:rPr lang="en-CA" dirty="0" err="1"/>
              <a:t>Schaff</a:t>
            </a:r>
            <a:r>
              <a:rPr lang="en-CA" dirty="0"/>
              <a:t>, v.5, p.493, 505)</a:t>
            </a:r>
          </a:p>
          <a:p>
            <a:pPr marL="0" indent="0">
              <a:buNone/>
            </a:pPr>
            <a:endParaRPr lang="en-CA" dirty="0"/>
          </a:p>
        </p:txBody>
      </p:sp>
    </p:spTree>
    <p:extLst>
      <p:ext uri="{BB962C8B-B14F-4D97-AF65-F5344CB8AC3E}">
        <p14:creationId xmlns:p14="http://schemas.microsoft.com/office/powerpoint/2010/main" val="3430613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John Wycliffe (1320-1384)</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62500" lnSpcReduction="20000"/>
          </a:bodyPr>
          <a:lstStyle/>
          <a:p>
            <a:pPr lvl="0">
              <a:buFont typeface="Wingdings"/>
              <a:buChar char=""/>
              <a:tabLst>
                <a:tab pos="228600" algn="l"/>
              </a:tabLst>
            </a:pPr>
            <a:r>
              <a:rPr lang="en-US" dirty="0">
                <a:latin typeface="Arial"/>
                <a:ea typeface="Times New Roman"/>
                <a:cs typeface="Arial"/>
              </a:rPr>
              <a:t>A theological academic, politically active</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Translated the Bible into English from the Latin</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Protested against the Catholic Church and Papacy</a:t>
            </a:r>
            <a:endParaRPr lang="en-CA" sz="4400" dirty="0">
              <a:latin typeface="Arial"/>
              <a:ea typeface="Times New Roman"/>
              <a:cs typeface="Times New Roman"/>
            </a:endParaRPr>
          </a:p>
          <a:p>
            <a:pPr marL="114300" indent="0">
              <a:spcAft>
                <a:spcPts val="0"/>
              </a:spcAft>
              <a:buNone/>
            </a:pPr>
            <a:r>
              <a:rPr lang="en-US" dirty="0">
                <a:latin typeface="Arial"/>
                <a:ea typeface="Times New Roman"/>
                <a:cs typeface="Arial"/>
              </a:rPr>
              <a:t>	- transubstantiation</a:t>
            </a:r>
            <a:endParaRPr lang="en-CA" sz="4400" dirty="0">
              <a:latin typeface="Arial"/>
              <a:ea typeface="Times New Roman"/>
              <a:cs typeface="Times New Roman"/>
            </a:endParaRPr>
          </a:p>
          <a:p>
            <a:pPr marL="114300" indent="0">
              <a:spcAft>
                <a:spcPts val="0"/>
              </a:spcAft>
              <a:buNone/>
            </a:pPr>
            <a:r>
              <a:rPr lang="en-US" dirty="0">
                <a:latin typeface="Arial"/>
                <a:ea typeface="Times New Roman"/>
                <a:cs typeface="Arial"/>
              </a:rPr>
              <a:t>	- relics</a:t>
            </a:r>
            <a:endParaRPr lang="en-CA" sz="4400" dirty="0">
              <a:latin typeface="Arial"/>
              <a:ea typeface="Times New Roman"/>
              <a:cs typeface="Times New Roman"/>
            </a:endParaRPr>
          </a:p>
          <a:p>
            <a:pPr marL="114300" indent="0">
              <a:spcAft>
                <a:spcPts val="0"/>
              </a:spcAft>
              <a:buNone/>
            </a:pPr>
            <a:r>
              <a:rPr lang="en-US" dirty="0">
                <a:latin typeface="Arial"/>
                <a:ea typeface="Times New Roman"/>
                <a:cs typeface="Arial"/>
              </a:rPr>
              <a:t>	- celibacy</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Condemned posthumously (1415), his remains were exhumed, burned and thrown into the River Swift</a:t>
            </a:r>
            <a:endParaRPr lang="en-CA" sz="4400" dirty="0">
              <a:latin typeface="Arial"/>
              <a:ea typeface="Times New Roman"/>
              <a:cs typeface="Times New Roman"/>
            </a:endParaRPr>
          </a:p>
          <a:p>
            <a:pPr marL="0" indent="0">
              <a:buNone/>
            </a:pPr>
            <a:endParaRPr lang="en-CA"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275366"/>
            <a:ext cx="2160240" cy="2572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793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Reformers </a:t>
            </a:r>
            <a:br>
              <a:rPr lang="en-CA" dirty="0"/>
            </a:br>
            <a:r>
              <a:rPr lang="en-US" b="1" dirty="0"/>
              <a:t>Martin Luther (1483-1546)</a:t>
            </a:r>
            <a:endParaRPr lang="en-CA" b="1" dirty="0"/>
          </a:p>
        </p:txBody>
      </p:sp>
      <p:sp>
        <p:nvSpPr>
          <p:cNvPr id="3" name="Content Placeholder 2"/>
          <p:cNvSpPr>
            <a:spLocks noGrp="1"/>
          </p:cNvSpPr>
          <p:nvPr>
            <p:ph idx="1"/>
          </p:nvPr>
        </p:nvSpPr>
        <p:spPr>
          <a:xfrm>
            <a:off x="467544" y="3933056"/>
            <a:ext cx="8229600" cy="2520280"/>
          </a:xfrm>
        </p:spPr>
        <p:txBody>
          <a:bodyPr>
            <a:normAutofit fontScale="55000" lnSpcReduction="20000"/>
          </a:bodyPr>
          <a:lstStyle/>
          <a:p>
            <a:pPr lvl="0">
              <a:buFont typeface="Wingdings"/>
              <a:buChar char=""/>
              <a:tabLst>
                <a:tab pos="228600" algn="l"/>
              </a:tabLst>
            </a:pPr>
            <a:r>
              <a:rPr lang="en-US" dirty="0">
                <a:latin typeface="Arial"/>
                <a:ea typeface="Times New Roman"/>
                <a:cs typeface="Arial"/>
              </a:rPr>
              <a:t>A German priest, outraged by corruption in Church</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95 Theses against the Sale of Indulgences by Leo X</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Excommunicated in 1520 and writings burned</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Every man is a priest</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Roman Church void of faith</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Ceremony is a means not an end</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Supported by German princes and commoners</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Translated OT and Greek NT  into German (1534)</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Accepted things not contrary to Scripture</a:t>
            </a:r>
            <a:endParaRPr lang="en-CA" sz="4400" dirty="0">
              <a:latin typeface="Arial"/>
              <a:ea typeface="Times New Roman"/>
              <a:cs typeface="Times New Roman"/>
            </a:endParaRPr>
          </a:p>
          <a:p>
            <a:pPr marL="0" indent="0">
              <a:buNone/>
            </a:pPr>
            <a:endParaRPr lang="en-CA" dirty="0"/>
          </a:p>
        </p:txBody>
      </p:sp>
      <p:pic>
        <p:nvPicPr>
          <p:cNvPr id="5" name="Picture 4" descr="Luther"/>
          <p:cNvPicPr/>
          <p:nvPr/>
        </p:nvPicPr>
        <p:blipFill>
          <a:blip r:embed="rId3">
            <a:lum bright="38000" contrast="4000"/>
            <a:extLst>
              <a:ext uri="{28A0092B-C50C-407E-A947-70E740481C1C}">
                <a14:useLocalDpi xmlns:a14="http://schemas.microsoft.com/office/drawing/2010/main" val="0"/>
              </a:ext>
            </a:extLst>
          </a:blip>
          <a:srcRect/>
          <a:stretch>
            <a:fillRect/>
          </a:stretch>
        </p:blipFill>
        <p:spPr bwMode="auto">
          <a:xfrm>
            <a:off x="3571596" y="1844824"/>
            <a:ext cx="1792492" cy="1872208"/>
          </a:xfrm>
          <a:prstGeom prst="rect">
            <a:avLst/>
          </a:prstGeom>
          <a:noFill/>
          <a:ln>
            <a:noFill/>
          </a:ln>
        </p:spPr>
      </p:pic>
    </p:spTree>
    <p:extLst>
      <p:ext uri="{BB962C8B-B14F-4D97-AF65-F5344CB8AC3E}">
        <p14:creationId xmlns:p14="http://schemas.microsoft.com/office/powerpoint/2010/main" val="3930174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Zwingli (1484-1531)</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70000" lnSpcReduction="20000"/>
          </a:bodyPr>
          <a:lstStyle/>
          <a:p>
            <a:pPr lvl="0">
              <a:buFont typeface="Wingdings"/>
              <a:buChar char=""/>
              <a:tabLst>
                <a:tab pos="228600" algn="l"/>
              </a:tabLst>
            </a:pPr>
            <a:r>
              <a:rPr lang="en-US" dirty="0">
                <a:latin typeface="Arial"/>
                <a:ea typeface="Times New Roman"/>
                <a:cs typeface="Arial"/>
              </a:rPr>
              <a:t>A Swiss priest, outraged by corruption in Church</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“Scripture only” as basis for doctrine and discipline</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Against Images, Mass, Monasteries</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Emphasis on preaching</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Rejected anything not proved by Scripture</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As Priest of Zurich, brutally condemned and killed Anabaptists</a:t>
            </a:r>
            <a:endParaRPr lang="en-CA" sz="4400" dirty="0">
              <a:latin typeface="Arial"/>
              <a:ea typeface="Times New Roman"/>
              <a:cs typeface="Times New Roman"/>
            </a:endParaRPr>
          </a:p>
          <a:p>
            <a:pPr marL="0" indent="0">
              <a:buNone/>
            </a:pPr>
            <a:endParaRPr lang="en-CA" dirty="0"/>
          </a:p>
        </p:txBody>
      </p:sp>
      <p:pic>
        <p:nvPicPr>
          <p:cNvPr id="6" name="Picture 5" descr="untitled"/>
          <p:cNvPicPr/>
          <p:nvPr/>
        </p:nvPicPr>
        <p:blipFill>
          <a:blip r:embed="rId3" cstate="print">
            <a:lum bright="36000"/>
            <a:extLst>
              <a:ext uri="{28A0092B-C50C-407E-A947-70E740481C1C}">
                <a14:useLocalDpi xmlns:a14="http://schemas.microsoft.com/office/drawing/2010/main" val="0"/>
              </a:ext>
            </a:extLst>
          </a:blip>
          <a:srcRect/>
          <a:stretch>
            <a:fillRect/>
          </a:stretch>
        </p:blipFill>
        <p:spPr bwMode="auto">
          <a:xfrm>
            <a:off x="3491880" y="1484784"/>
            <a:ext cx="2088232" cy="2232248"/>
          </a:xfrm>
          <a:prstGeom prst="rect">
            <a:avLst/>
          </a:prstGeom>
          <a:noFill/>
          <a:ln>
            <a:noFill/>
          </a:ln>
        </p:spPr>
      </p:pic>
    </p:spTree>
    <p:extLst>
      <p:ext uri="{BB962C8B-B14F-4D97-AF65-F5344CB8AC3E}">
        <p14:creationId xmlns:p14="http://schemas.microsoft.com/office/powerpoint/2010/main" val="1959354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John Calvin (1509-1564)</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62500" lnSpcReduction="20000"/>
          </a:bodyPr>
          <a:lstStyle/>
          <a:p>
            <a:pPr lvl="0">
              <a:buFont typeface="Wingdings"/>
              <a:buChar char=""/>
              <a:tabLst>
                <a:tab pos="228600" algn="l"/>
              </a:tabLst>
            </a:pPr>
            <a:r>
              <a:rPr lang="en-US" dirty="0">
                <a:latin typeface="Arial"/>
                <a:ea typeface="Times New Roman"/>
                <a:cs typeface="Arial"/>
              </a:rPr>
              <a:t>A French academic, wrote against Roman system</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Wrote ‘Institutes’</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a:t>
            </a:r>
            <a:r>
              <a:rPr lang="en-US" dirty="0" err="1">
                <a:latin typeface="Arial"/>
                <a:ea typeface="Times New Roman"/>
                <a:cs typeface="Arial"/>
              </a:rPr>
              <a:t>Predetestination</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Obsessed over details of private life</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Attempted to transform Geneva into a Calvinist State</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Arial"/>
              </a:rPr>
              <a:t>	- “Punished delinquents with appalling severity”</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“Protestant Inquisition” against non-conformists </a:t>
            </a:r>
            <a:endParaRPr lang="en-CA" sz="4400" dirty="0">
              <a:latin typeface="Arial"/>
              <a:ea typeface="Times New Roman"/>
              <a:cs typeface="Times New Roman"/>
            </a:endParaRPr>
          </a:p>
          <a:p>
            <a:pPr marL="0" indent="0">
              <a:buNone/>
            </a:pPr>
            <a:r>
              <a:rPr lang="en-US" dirty="0">
                <a:latin typeface="Arial"/>
                <a:ea typeface="Times New Roman"/>
              </a:rPr>
              <a:t>	- Burned Michael Servetus, </a:t>
            </a:r>
            <a:r>
              <a:rPr lang="en-US" dirty="0" err="1">
                <a:latin typeface="Arial"/>
                <a:ea typeface="Times New Roman"/>
              </a:rPr>
              <a:t>antitrinitarian</a:t>
            </a:r>
            <a:r>
              <a:rPr lang="en-US" b="1" dirty="0">
                <a:latin typeface="Arial"/>
                <a:ea typeface="Times New Roman"/>
              </a:rPr>
              <a:t> </a:t>
            </a:r>
            <a:endParaRPr lang="en-CA" dirty="0"/>
          </a:p>
        </p:txBody>
      </p:sp>
      <p:pic>
        <p:nvPicPr>
          <p:cNvPr id="5" name="Picture 4" descr="John_Calvin_-_best_likeness"/>
          <p:cNvPicPr/>
          <p:nvPr/>
        </p:nvPicPr>
        <p:blipFill>
          <a:blip r:embed="rId3" cstate="print">
            <a:lum bright="26000"/>
            <a:extLst>
              <a:ext uri="{28A0092B-C50C-407E-A947-70E740481C1C}">
                <a14:useLocalDpi xmlns:a14="http://schemas.microsoft.com/office/drawing/2010/main" val="0"/>
              </a:ext>
            </a:extLst>
          </a:blip>
          <a:srcRect/>
          <a:stretch>
            <a:fillRect/>
          </a:stretch>
        </p:blipFill>
        <p:spPr bwMode="auto">
          <a:xfrm>
            <a:off x="3347864" y="1340768"/>
            <a:ext cx="2088232" cy="2232248"/>
          </a:xfrm>
          <a:prstGeom prst="rect">
            <a:avLst/>
          </a:prstGeom>
          <a:noFill/>
          <a:ln>
            <a:noFill/>
          </a:ln>
        </p:spPr>
      </p:pic>
    </p:spTree>
    <p:extLst>
      <p:ext uri="{BB962C8B-B14F-4D97-AF65-F5344CB8AC3E}">
        <p14:creationId xmlns:p14="http://schemas.microsoft.com/office/powerpoint/2010/main" val="2486272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King Henry VIII (1491-1547)</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62500" lnSpcReduction="20000"/>
          </a:bodyPr>
          <a:lstStyle/>
          <a:p>
            <a:pPr lvl="0">
              <a:buFont typeface="Wingdings"/>
              <a:buChar char=""/>
              <a:tabLst>
                <a:tab pos="228600" algn="l"/>
              </a:tabLst>
            </a:pPr>
            <a:r>
              <a:rPr lang="en-US" dirty="0">
                <a:latin typeface="Arial"/>
                <a:ea typeface="Times New Roman"/>
                <a:cs typeface="Arial"/>
              </a:rPr>
              <a:t>An English king, who was a reformer for purely selfish reasons:</a:t>
            </a:r>
            <a:endParaRPr lang="en-CA" sz="4400" dirty="0">
              <a:latin typeface="Arial"/>
              <a:ea typeface="Times New Roman"/>
              <a:cs typeface="Times New Roman"/>
            </a:endParaRPr>
          </a:p>
          <a:p>
            <a:pPr marL="457200" indent="0">
              <a:spcAft>
                <a:spcPts val="0"/>
              </a:spcAft>
              <a:buNone/>
            </a:pPr>
            <a:r>
              <a:rPr lang="en-US" dirty="0">
                <a:latin typeface="Arial"/>
                <a:ea typeface="Times New Roman"/>
                <a:cs typeface="Arial"/>
              </a:rPr>
              <a:t>-  Split with Rome to gain an annulment for his marriage and to seize Catholic wealth</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Maintained Orthodoxy, but was anti-papal</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More liberal in granting access to the Scriptures</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Ruthless with his political and religious opponents</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Set Britain on a different course than Europe </a:t>
            </a:r>
            <a:endParaRPr lang="en-CA" sz="4400" dirty="0">
              <a:latin typeface="Arial"/>
              <a:ea typeface="Times New Roman"/>
              <a:cs typeface="Times New Roman"/>
            </a:endParaRPr>
          </a:p>
          <a:p>
            <a:pPr marL="0" lvl="0" indent="0">
              <a:buNone/>
              <a:tabLst>
                <a:tab pos="228600" algn="l"/>
              </a:tabLst>
            </a:pPr>
            <a:endParaRPr lang="en-CA" dirty="0"/>
          </a:p>
        </p:txBody>
      </p:sp>
      <p:pic>
        <p:nvPicPr>
          <p:cNvPr id="6" name="Picture 5" descr="King%20Henry%20VIII"/>
          <p:cNvPicPr/>
          <p:nvPr/>
        </p:nvPicPr>
        <p:blipFill>
          <a:blip r:embed="rId3" cstate="print">
            <a:lum bright="22000"/>
            <a:extLst>
              <a:ext uri="{28A0092B-C50C-407E-A947-70E740481C1C}">
                <a14:useLocalDpi xmlns:a14="http://schemas.microsoft.com/office/drawing/2010/main" val="0"/>
              </a:ext>
            </a:extLst>
          </a:blip>
          <a:srcRect/>
          <a:stretch>
            <a:fillRect/>
          </a:stretch>
        </p:blipFill>
        <p:spPr bwMode="auto">
          <a:xfrm>
            <a:off x="3635896" y="1340768"/>
            <a:ext cx="1728192" cy="2232248"/>
          </a:xfrm>
          <a:prstGeom prst="rect">
            <a:avLst/>
          </a:prstGeom>
          <a:noFill/>
          <a:ln>
            <a:noFill/>
          </a:ln>
        </p:spPr>
      </p:pic>
    </p:spTree>
    <p:extLst>
      <p:ext uri="{BB962C8B-B14F-4D97-AF65-F5344CB8AC3E}">
        <p14:creationId xmlns:p14="http://schemas.microsoft.com/office/powerpoint/2010/main" val="1279157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393" y="1052736"/>
            <a:ext cx="8229600" cy="1143000"/>
          </a:xfrm>
        </p:spPr>
        <p:txBody>
          <a:bodyPr>
            <a:noAutofit/>
          </a:bodyPr>
          <a:lstStyle/>
          <a:p>
            <a:r>
              <a:rPr lang="en-US" b="1" dirty="0"/>
              <a:t> </a:t>
            </a:r>
            <a:r>
              <a:rPr lang="en-US" sz="4000" b="1" dirty="0"/>
              <a:t>Later Protesters</a:t>
            </a:r>
            <a:br>
              <a:rPr lang="en-CA" dirty="0"/>
            </a:br>
            <a:r>
              <a:rPr lang="en-US" sz="2800" b="1" dirty="0"/>
              <a:t>Conrad </a:t>
            </a:r>
            <a:r>
              <a:rPr lang="en-US" sz="2800" b="1" dirty="0" err="1"/>
              <a:t>Grebel</a:t>
            </a:r>
            <a:r>
              <a:rPr lang="en-US" sz="2800" b="1" dirty="0"/>
              <a:t> (1498-1526)</a:t>
            </a:r>
            <a:br>
              <a:rPr lang="en-CA" sz="2800" dirty="0"/>
            </a:br>
            <a:r>
              <a:rPr lang="en-US" sz="2800" b="1" dirty="0"/>
              <a:t>Felix </a:t>
            </a:r>
            <a:r>
              <a:rPr lang="en-US" sz="2800" b="1" dirty="0" err="1"/>
              <a:t>Manz</a:t>
            </a:r>
            <a:r>
              <a:rPr lang="en-US" sz="2800" b="1" dirty="0"/>
              <a:t> (1498-1527)</a:t>
            </a:r>
            <a:br>
              <a:rPr lang="en-CA" sz="2800" dirty="0"/>
            </a:br>
            <a:r>
              <a:rPr lang="en-US" sz="2800" b="1" dirty="0"/>
              <a:t>Georg </a:t>
            </a:r>
            <a:r>
              <a:rPr lang="en-US" sz="2800" b="1" dirty="0" err="1"/>
              <a:t>Blaurock</a:t>
            </a:r>
            <a:r>
              <a:rPr lang="en-US" sz="2800" b="1" dirty="0"/>
              <a:t> (149X-1529)</a:t>
            </a:r>
            <a:br>
              <a:rPr lang="en-CA" sz="2800" dirty="0"/>
            </a:br>
            <a:r>
              <a:rPr lang="en-US" sz="2800" b="1" dirty="0" err="1"/>
              <a:t>Bathasar</a:t>
            </a:r>
            <a:r>
              <a:rPr lang="en-US" sz="2800" b="1" dirty="0"/>
              <a:t> </a:t>
            </a:r>
            <a:r>
              <a:rPr lang="en-US" sz="2800" b="1" dirty="0" err="1"/>
              <a:t>Hubmaier</a:t>
            </a:r>
            <a:r>
              <a:rPr lang="en-US" sz="2800" b="1" dirty="0"/>
              <a:t> (1481-1528)</a:t>
            </a:r>
            <a:endParaRPr lang="en-CA" sz="2800" b="1" dirty="0"/>
          </a:p>
        </p:txBody>
      </p:sp>
      <p:sp>
        <p:nvSpPr>
          <p:cNvPr id="3" name="Content Placeholder 2"/>
          <p:cNvSpPr>
            <a:spLocks noGrp="1"/>
          </p:cNvSpPr>
          <p:nvPr>
            <p:ph idx="1"/>
          </p:nvPr>
        </p:nvSpPr>
        <p:spPr/>
        <p:txBody>
          <a:bodyPr/>
          <a:lstStyle/>
          <a:p>
            <a:endParaRPr lang="en-CA" dirty="0"/>
          </a:p>
          <a:p>
            <a:endParaRPr lang="en-CA" dirty="0"/>
          </a:p>
        </p:txBody>
      </p:sp>
      <p:sp>
        <p:nvSpPr>
          <p:cNvPr id="5" name="TextBox 4"/>
          <p:cNvSpPr txBox="1"/>
          <p:nvPr/>
        </p:nvSpPr>
        <p:spPr>
          <a:xfrm>
            <a:off x="1475656" y="4581128"/>
            <a:ext cx="6552728" cy="1754326"/>
          </a:xfrm>
          <a:prstGeom prst="rect">
            <a:avLst/>
          </a:prstGeom>
          <a:noFill/>
        </p:spPr>
        <p:txBody>
          <a:bodyPr wrap="square" rtlCol="0">
            <a:spAutoFit/>
          </a:bodyPr>
          <a:lstStyle/>
          <a:p>
            <a:pPr marL="342900" lvl="0" indent="-342900">
              <a:spcAft>
                <a:spcPts val="0"/>
              </a:spcAft>
              <a:buFont typeface="Wingdings"/>
              <a:buChar char=""/>
              <a:tabLst>
                <a:tab pos="228600" algn="l"/>
              </a:tabLst>
            </a:pPr>
            <a:r>
              <a:rPr lang="en-US" dirty="0">
                <a:latin typeface="Arial"/>
                <a:ea typeface="Times New Roman"/>
                <a:cs typeface="Arial"/>
              </a:rPr>
              <a:t>Swiss &amp; German students who split with Zwingli</a:t>
            </a:r>
            <a:endParaRPr lang="en-CA" sz="2800" dirty="0">
              <a:latin typeface="Arial"/>
              <a:ea typeface="Times New Roman"/>
              <a:cs typeface="Times New Roman"/>
            </a:endParaRPr>
          </a:p>
          <a:p>
            <a:pPr marL="342900" lvl="0" indent="-342900">
              <a:spcAft>
                <a:spcPts val="0"/>
              </a:spcAft>
              <a:buFont typeface="Wingdings"/>
              <a:buChar char=""/>
              <a:tabLst>
                <a:tab pos="228600" algn="l"/>
              </a:tabLst>
            </a:pPr>
            <a:r>
              <a:rPr lang="en-US" dirty="0">
                <a:latin typeface="Arial"/>
                <a:ea typeface="Times New Roman"/>
                <a:cs typeface="Arial"/>
              </a:rPr>
              <a:t>“Scripture only” approach to belief and conduct</a:t>
            </a:r>
            <a:endParaRPr lang="en-CA" sz="2800" dirty="0">
              <a:latin typeface="Arial"/>
              <a:ea typeface="Times New Roman"/>
              <a:cs typeface="Times New Roman"/>
            </a:endParaRPr>
          </a:p>
          <a:p>
            <a:pPr>
              <a:spcAft>
                <a:spcPts val="0"/>
              </a:spcAft>
            </a:pPr>
            <a:r>
              <a:rPr lang="en-US" dirty="0">
                <a:latin typeface="Arial"/>
                <a:ea typeface="Times New Roman"/>
                <a:cs typeface="Arial"/>
              </a:rPr>
              <a:t>	- Against infant baptism (“Anabaptists” = re-baptizers)</a:t>
            </a:r>
            <a:endParaRPr lang="en-CA" sz="2800" dirty="0">
              <a:latin typeface="Arial"/>
              <a:ea typeface="Times New Roman"/>
              <a:cs typeface="Times New Roman"/>
            </a:endParaRPr>
          </a:p>
          <a:p>
            <a:pPr marL="342900" lvl="0" indent="-342900">
              <a:spcAft>
                <a:spcPts val="0"/>
              </a:spcAft>
              <a:buFont typeface="Wingdings"/>
              <a:buChar char=""/>
              <a:tabLst>
                <a:tab pos="228600" algn="l"/>
              </a:tabLst>
            </a:pPr>
            <a:r>
              <a:rPr lang="en-US" dirty="0">
                <a:latin typeface="Arial"/>
                <a:ea typeface="Times New Roman"/>
                <a:cs typeface="Arial"/>
              </a:rPr>
              <a:t>Condemned by Zwingli and imprisoned</a:t>
            </a:r>
            <a:endParaRPr lang="en-CA" sz="2800" dirty="0">
              <a:latin typeface="Arial"/>
              <a:ea typeface="Times New Roman"/>
              <a:cs typeface="Times New Roman"/>
            </a:endParaRPr>
          </a:p>
          <a:p>
            <a:pPr>
              <a:spcAft>
                <a:spcPts val="0"/>
              </a:spcAft>
            </a:pPr>
            <a:r>
              <a:rPr lang="en-US" dirty="0">
                <a:latin typeface="Arial"/>
                <a:ea typeface="Times New Roman"/>
                <a:cs typeface="Arial"/>
              </a:rPr>
              <a:t>	- some were drowned, others were burned</a:t>
            </a:r>
            <a:endParaRPr lang="en-CA" sz="2800" dirty="0">
              <a:latin typeface="Arial"/>
              <a:ea typeface="Times New Roman"/>
              <a:cs typeface="Times New Roman"/>
            </a:endParaRPr>
          </a:p>
          <a:p>
            <a:pPr>
              <a:spcAft>
                <a:spcPts val="0"/>
              </a:spcAft>
            </a:pPr>
            <a:r>
              <a:rPr lang="en-US" dirty="0">
                <a:latin typeface="Arial"/>
                <a:ea typeface="Times New Roman"/>
                <a:cs typeface="Arial"/>
              </a:rPr>
              <a:t>	- </a:t>
            </a:r>
            <a:r>
              <a:rPr lang="en-US" dirty="0" err="1">
                <a:latin typeface="Arial"/>
                <a:ea typeface="Times New Roman"/>
                <a:cs typeface="Arial"/>
              </a:rPr>
              <a:t>Grebel</a:t>
            </a:r>
            <a:r>
              <a:rPr lang="en-US" dirty="0">
                <a:latin typeface="Arial"/>
                <a:ea typeface="Times New Roman"/>
                <a:cs typeface="Arial"/>
              </a:rPr>
              <a:t> died of the Plague</a:t>
            </a:r>
            <a:endParaRPr lang="en-CA" sz="2800" dirty="0">
              <a:effectLst/>
              <a:latin typeface="Arial"/>
              <a:ea typeface="Times New Roman"/>
              <a:cs typeface="Times New Roman"/>
            </a:endParaRPr>
          </a:p>
        </p:txBody>
      </p:sp>
      <p:pic>
        <p:nvPicPr>
          <p:cNvPr id="7" name="Picture 6" descr="BOATCLASS"/>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3203848" y="3068960"/>
            <a:ext cx="2232248" cy="1512168"/>
          </a:xfrm>
          <a:prstGeom prst="rect">
            <a:avLst/>
          </a:prstGeom>
          <a:noFill/>
          <a:ln>
            <a:noFill/>
          </a:ln>
        </p:spPr>
      </p:pic>
    </p:spTree>
    <p:extLst>
      <p:ext uri="{BB962C8B-B14F-4D97-AF65-F5344CB8AC3E}">
        <p14:creationId xmlns:p14="http://schemas.microsoft.com/office/powerpoint/2010/main" val="1007604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798694"/>
          </a:xfrm>
        </p:spPr>
        <p:txBody>
          <a:bodyPr>
            <a:normAutofit fontScale="90000"/>
          </a:bodyPr>
          <a:lstStyle/>
          <a:p>
            <a:br>
              <a:rPr lang="en-US" b="1" dirty="0"/>
            </a:br>
            <a:r>
              <a:rPr lang="en-US" b="1" dirty="0"/>
              <a:t>William Tyndale (1494-1536)</a:t>
            </a:r>
            <a:br>
              <a:rPr lang="en-CA" dirty="0"/>
            </a:br>
            <a:endParaRPr lang="en-CA" b="1" dirty="0"/>
          </a:p>
        </p:txBody>
      </p:sp>
      <p:sp>
        <p:nvSpPr>
          <p:cNvPr id="3" name="Content Placeholder 2"/>
          <p:cNvSpPr>
            <a:spLocks noGrp="1"/>
          </p:cNvSpPr>
          <p:nvPr>
            <p:ph idx="1"/>
          </p:nvPr>
        </p:nvSpPr>
        <p:spPr>
          <a:xfrm>
            <a:off x="467544" y="3933056"/>
            <a:ext cx="8229600" cy="2520280"/>
          </a:xfrm>
        </p:spPr>
        <p:txBody>
          <a:bodyPr>
            <a:normAutofit fontScale="77500" lnSpcReduction="20000"/>
          </a:bodyPr>
          <a:lstStyle/>
          <a:p>
            <a:pPr lvl="0">
              <a:buFont typeface="Wingdings"/>
              <a:buChar char=""/>
              <a:tabLst>
                <a:tab pos="228600" algn="l"/>
              </a:tabLst>
            </a:pPr>
            <a:r>
              <a:rPr lang="en-US" dirty="0">
                <a:latin typeface="Arial"/>
                <a:ea typeface="Times New Roman"/>
                <a:cs typeface="Arial"/>
              </a:rPr>
              <a:t>An English clergyman who </a:t>
            </a:r>
            <a:r>
              <a:rPr lang="en-US" dirty="0" err="1">
                <a:latin typeface="Arial"/>
                <a:ea typeface="Times New Roman"/>
                <a:cs typeface="Arial"/>
              </a:rPr>
              <a:t>favoured</a:t>
            </a:r>
            <a:r>
              <a:rPr lang="en-US" dirty="0">
                <a:latin typeface="Arial"/>
                <a:ea typeface="Times New Roman"/>
                <a:cs typeface="Arial"/>
              </a:rPr>
              <a:t> reform</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Translated Hebrew OT and Greek NT into English</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Bibles printed in Europe and smuggled into England</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Hunted, imprisoned, strangled and burned</a:t>
            </a:r>
            <a:endParaRPr lang="en-CA" sz="4400" dirty="0">
              <a:latin typeface="Arial"/>
              <a:ea typeface="Times New Roman"/>
              <a:cs typeface="Times New Roman"/>
            </a:endParaRPr>
          </a:p>
          <a:p>
            <a:pPr lvl="0">
              <a:buFont typeface="Wingdings"/>
              <a:buChar char=""/>
              <a:tabLst>
                <a:tab pos="228600" algn="l"/>
              </a:tabLst>
            </a:pPr>
            <a:r>
              <a:rPr lang="en-US" dirty="0">
                <a:latin typeface="Arial"/>
                <a:ea typeface="Times New Roman"/>
                <a:cs typeface="Arial"/>
              </a:rPr>
              <a:t>His version illegal but the basis of later ‘authorized’ versions, including the 1611 King James Version </a:t>
            </a:r>
            <a:endParaRPr lang="en-CA" sz="4400" dirty="0">
              <a:latin typeface="Arial"/>
              <a:ea typeface="Times New Roman"/>
              <a:cs typeface="Times New Roman"/>
            </a:endParaRPr>
          </a:p>
          <a:p>
            <a:pPr marL="0" lvl="0" indent="0">
              <a:buNone/>
              <a:tabLst>
                <a:tab pos="228600" algn="l"/>
              </a:tabLst>
            </a:pPr>
            <a:endParaRPr lang="en-CA" dirty="0"/>
          </a:p>
        </p:txBody>
      </p:sp>
      <p:pic>
        <p:nvPicPr>
          <p:cNvPr id="5" name="Picture 4" descr="tyndale"/>
          <p:cNvPicPr/>
          <p:nvPr/>
        </p:nvPicPr>
        <p:blipFill>
          <a:blip r:embed="rId3" cstate="print">
            <a:lum bright="36000"/>
            <a:extLst>
              <a:ext uri="{28A0092B-C50C-407E-A947-70E740481C1C}">
                <a14:useLocalDpi xmlns:a14="http://schemas.microsoft.com/office/drawing/2010/main" val="0"/>
              </a:ext>
            </a:extLst>
          </a:blip>
          <a:srcRect/>
          <a:stretch>
            <a:fillRect/>
          </a:stretch>
        </p:blipFill>
        <p:spPr bwMode="auto">
          <a:xfrm>
            <a:off x="3275856" y="1196752"/>
            <a:ext cx="2160240" cy="2448272"/>
          </a:xfrm>
          <a:prstGeom prst="rect">
            <a:avLst/>
          </a:prstGeom>
          <a:noFill/>
          <a:ln>
            <a:noFill/>
          </a:ln>
        </p:spPr>
      </p:pic>
    </p:spTree>
    <p:extLst>
      <p:ext uri="{BB962C8B-B14F-4D97-AF65-F5344CB8AC3E}">
        <p14:creationId xmlns:p14="http://schemas.microsoft.com/office/powerpoint/2010/main" val="1737287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William Tyndale (cont’d)</a:t>
            </a:r>
            <a:endParaRPr lang="en-CA" dirty="0"/>
          </a:p>
        </p:txBody>
      </p:sp>
      <p:sp>
        <p:nvSpPr>
          <p:cNvPr id="3" name="Content Placeholder 2"/>
          <p:cNvSpPr>
            <a:spLocks noGrp="1"/>
          </p:cNvSpPr>
          <p:nvPr>
            <p:ph idx="1"/>
          </p:nvPr>
        </p:nvSpPr>
        <p:spPr/>
        <p:txBody>
          <a:bodyPr>
            <a:normAutofit fontScale="70000" lnSpcReduction="20000"/>
          </a:bodyPr>
          <a:lstStyle/>
          <a:p>
            <a:pPr marL="0" indent="0">
              <a:buNone/>
            </a:pPr>
            <a:r>
              <a:rPr lang="en-CA" dirty="0"/>
              <a:t>“ If God spare my life ere many years, I will cause the boy that drives the plow to know more of the scriptures than you”.</a:t>
            </a:r>
          </a:p>
          <a:p>
            <a:pPr marL="0" indent="0">
              <a:buNone/>
            </a:pPr>
            <a:endParaRPr lang="en-CA" dirty="0"/>
          </a:p>
          <a:p>
            <a:pPr marL="0" indent="0">
              <a:buNone/>
            </a:pPr>
            <a:r>
              <a:rPr lang="en-CA" dirty="0"/>
              <a:t>			(If God Spare My Life, </a:t>
            </a:r>
            <a:r>
              <a:rPr lang="en-CA" dirty="0" err="1"/>
              <a:t>Moynahan</a:t>
            </a:r>
            <a:r>
              <a:rPr lang="en-CA" dirty="0"/>
              <a:t>)</a:t>
            </a:r>
          </a:p>
          <a:p>
            <a:pPr marL="0" indent="0">
              <a:buNone/>
            </a:pPr>
            <a:endParaRPr lang="en-CA" dirty="0"/>
          </a:p>
          <a:p>
            <a:pPr marL="0" indent="0">
              <a:buNone/>
            </a:pPr>
            <a:r>
              <a:rPr lang="en-CA" dirty="0"/>
              <a:t>“I wish that the husbandmen may sing parts of them at his plough, that the weaver may warble them at his shuttle, that the traveler may with their narratives beguile the weariness of the way”. </a:t>
            </a:r>
          </a:p>
          <a:p>
            <a:pPr marL="0" indent="0">
              <a:buNone/>
            </a:pPr>
            <a:r>
              <a:rPr lang="en-CA" dirty="0"/>
              <a:t>			(Wide as the Waters, </a:t>
            </a:r>
            <a:r>
              <a:rPr lang="en-CA" dirty="0" err="1"/>
              <a:t>Bobrick</a:t>
            </a:r>
            <a:r>
              <a:rPr lang="en-CA" dirty="0"/>
              <a:t>)</a:t>
            </a:r>
          </a:p>
          <a:p>
            <a:pPr marL="0" indent="0">
              <a:buNone/>
            </a:pPr>
            <a:endParaRPr lang="en-CA" dirty="0"/>
          </a:p>
          <a:p>
            <a:pPr marL="0" indent="0">
              <a:buNone/>
            </a:pPr>
            <a:r>
              <a:rPr lang="en-CA" dirty="0"/>
              <a:t>	“Faith is a sure confidence of things which are hoped for, and a certainty of things which are not seen”</a:t>
            </a:r>
          </a:p>
          <a:p>
            <a:pPr marL="0" indent="0">
              <a:buNone/>
            </a:pPr>
            <a:endParaRPr lang="en-CA" dirty="0"/>
          </a:p>
          <a:p>
            <a:pPr marL="0" indent="0">
              <a:buNone/>
            </a:pPr>
            <a:r>
              <a:rPr lang="en-CA" dirty="0"/>
              <a:t>			(Tyndale’s New Testament, </a:t>
            </a:r>
            <a:r>
              <a:rPr lang="en-CA" dirty="0" err="1"/>
              <a:t>Daniell</a:t>
            </a:r>
            <a:r>
              <a:rPr lang="en-CA" dirty="0"/>
              <a:t>)</a:t>
            </a:r>
          </a:p>
          <a:p>
            <a:pPr marL="0" indent="0">
              <a:buNone/>
            </a:pPr>
            <a:endParaRPr lang="en-CA" dirty="0"/>
          </a:p>
        </p:txBody>
      </p:sp>
    </p:spTree>
    <p:extLst>
      <p:ext uri="{BB962C8B-B14F-4D97-AF65-F5344CB8AC3E}">
        <p14:creationId xmlns:p14="http://schemas.microsoft.com/office/powerpoint/2010/main" val="1376774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Summary of Protesters &amp; Witnesses </a:t>
            </a:r>
            <a:br>
              <a:rPr lang="en-CA" dirty="0"/>
            </a:br>
            <a:r>
              <a:rPr lang="en-US" sz="4000" b="1" dirty="0"/>
              <a:t>The Huguenots – A Case Study</a:t>
            </a:r>
            <a:endParaRPr lang="en-CA" sz="4000" dirty="0"/>
          </a:p>
        </p:txBody>
      </p:sp>
      <p:sp>
        <p:nvSpPr>
          <p:cNvPr id="4" name="Content Placeholder 3"/>
          <p:cNvSpPr>
            <a:spLocks noGrp="1"/>
          </p:cNvSpPr>
          <p:nvPr>
            <p:ph idx="1"/>
          </p:nvPr>
        </p:nvSpPr>
        <p:spPr>
          <a:xfrm>
            <a:off x="827584" y="1628800"/>
            <a:ext cx="7200800" cy="4525963"/>
          </a:xfrm>
        </p:spPr>
        <p:txBody>
          <a:bodyPr>
            <a:normAutofit/>
          </a:bodyPr>
          <a:lstStyle/>
          <a:p>
            <a:pPr marL="0" indent="0">
              <a:buNone/>
            </a:pPr>
            <a:r>
              <a:rPr lang="en-CA" dirty="0"/>
              <a:t>	</a:t>
            </a:r>
          </a:p>
        </p:txBody>
      </p:sp>
      <p:sp>
        <p:nvSpPr>
          <p:cNvPr id="5" name="TextBox 4"/>
          <p:cNvSpPr txBox="1"/>
          <p:nvPr/>
        </p:nvSpPr>
        <p:spPr>
          <a:xfrm>
            <a:off x="539552" y="1772816"/>
            <a:ext cx="8208912" cy="4678204"/>
          </a:xfrm>
          <a:prstGeom prst="rect">
            <a:avLst/>
          </a:prstGeom>
          <a:noFill/>
        </p:spPr>
        <p:txBody>
          <a:bodyPr wrap="square" rtlCol="0">
            <a:spAutoFit/>
          </a:bodyPr>
          <a:lstStyle/>
          <a:p>
            <a:pPr marL="342900" lvl="0" indent="-342900">
              <a:spcAft>
                <a:spcPts val="0"/>
              </a:spcAft>
              <a:buFont typeface="Wingdings"/>
              <a:buChar char=""/>
              <a:tabLst>
                <a:tab pos="228600" algn="l"/>
              </a:tabLst>
            </a:pPr>
            <a:r>
              <a:rPr lang="en-US" sz="2000" dirty="0">
                <a:latin typeface="Arial"/>
                <a:ea typeface="Times New Roman"/>
                <a:cs typeface="Arial"/>
              </a:rPr>
              <a:t>A representative class of religious and political dissenters against the Church and the Papacy (Protestants/Calvinists)</a:t>
            </a:r>
            <a:endParaRPr lang="en-CA" sz="2000" dirty="0">
              <a:latin typeface="Arial"/>
              <a:ea typeface="Times New Roman"/>
              <a:cs typeface="Times New Roman"/>
            </a:endParaRPr>
          </a:p>
          <a:p>
            <a:pPr marL="342900" lvl="0" indent="-342900">
              <a:spcAft>
                <a:spcPts val="0"/>
              </a:spcAft>
              <a:buFont typeface="Wingdings"/>
              <a:buChar char=""/>
              <a:tabLst>
                <a:tab pos="228600" algn="l"/>
              </a:tabLst>
            </a:pPr>
            <a:r>
              <a:rPr lang="en-US" sz="2000" dirty="0">
                <a:latin typeface="Arial"/>
                <a:ea typeface="Times New Roman"/>
                <a:cs typeface="Arial"/>
              </a:rPr>
              <a:t>In August 1572, over 8,000 Huguenots were killed in Paris by command of the King of France.  Thousands were killed elsewhere throughout France.  This was known as the </a:t>
            </a:r>
            <a:r>
              <a:rPr lang="en-US" sz="2000" u="sng" dirty="0">
                <a:latin typeface="Arial"/>
                <a:ea typeface="Times New Roman"/>
                <a:cs typeface="Arial"/>
              </a:rPr>
              <a:t>St. Bartholomew Massacre</a:t>
            </a:r>
            <a:r>
              <a:rPr lang="en-US" sz="2000" dirty="0">
                <a:latin typeface="Arial"/>
                <a:ea typeface="Times New Roman"/>
                <a:cs typeface="Arial"/>
              </a:rPr>
              <a:t>.  </a:t>
            </a:r>
            <a:endParaRPr lang="en-CA" sz="2000" dirty="0">
              <a:latin typeface="Arial"/>
              <a:ea typeface="Times New Roman"/>
              <a:cs typeface="Times New Roman"/>
            </a:endParaRPr>
          </a:p>
          <a:p>
            <a:pPr marL="342900" lvl="0" indent="-342900">
              <a:spcAft>
                <a:spcPts val="0"/>
              </a:spcAft>
              <a:buFont typeface="Wingdings"/>
              <a:buChar char=""/>
              <a:tabLst>
                <a:tab pos="228600" algn="l"/>
              </a:tabLst>
            </a:pPr>
            <a:r>
              <a:rPr lang="en-US" sz="2000" dirty="0">
                <a:latin typeface="Arial"/>
                <a:ea typeface="Times New Roman"/>
                <a:cs typeface="Arial"/>
              </a:rPr>
              <a:t>Thirty years of wars ensued in an attempt to exterminate the Huguenots.  The wars ceased in 1598 with the Edict of Nantes and the Huguenots were afforded relief and certain rights.</a:t>
            </a:r>
            <a:endParaRPr lang="en-CA" sz="2000" dirty="0">
              <a:latin typeface="Arial"/>
              <a:ea typeface="Times New Roman"/>
              <a:cs typeface="Times New Roman"/>
            </a:endParaRPr>
          </a:p>
          <a:p>
            <a:pPr marL="342900" lvl="0" indent="-342900">
              <a:spcAft>
                <a:spcPts val="0"/>
              </a:spcAft>
              <a:buFont typeface="Wingdings"/>
              <a:buChar char=""/>
              <a:tabLst>
                <a:tab pos="228600" algn="l"/>
              </a:tabLst>
            </a:pPr>
            <a:r>
              <a:rPr lang="en-US" sz="2000" dirty="0">
                <a:latin typeface="Arial"/>
                <a:ea typeface="Times New Roman"/>
                <a:cs typeface="Arial"/>
              </a:rPr>
              <a:t>This policy was reversed in 1685 when the Edict was revoked by King Louis XIV and the Huguenots were all but exterminated.</a:t>
            </a:r>
            <a:endParaRPr lang="en-CA" sz="2000" dirty="0">
              <a:latin typeface="Arial"/>
              <a:ea typeface="Times New Roman"/>
              <a:cs typeface="Times New Roman"/>
            </a:endParaRPr>
          </a:p>
          <a:p>
            <a:pPr marL="342900" lvl="0" indent="-342900">
              <a:spcAft>
                <a:spcPts val="0"/>
              </a:spcAft>
              <a:buFont typeface="Wingdings"/>
              <a:buChar char=""/>
              <a:tabLst>
                <a:tab pos="228600" algn="l"/>
              </a:tabLst>
            </a:pPr>
            <a:r>
              <a:rPr lang="en-US" sz="2000" dirty="0">
                <a:latin typeface="Arial"/>
                <a:ea typeface="Times New Roman"/>
                <a:cs typeface="Arial"/>
              </a:rPr>
              <a:t>The Edict of Toleration in 1787 and the National Assembly in 1789 restored certain religious and political rights to the remaining Huguenots</a:t>
            </a:r>
            <a:r>
              <a:rPr lang="en-US" dirty="0">
                <a:latin typeface="Arial"/>
                <a:ea typeface="Times New Roman"/>
                <a:cs typeface="Arial"/>
              </a:rPr>
              <a:t>.</a:t>
            </a:r>
            <a:endParaRPr lang="en-CA" sz="2800" dirty="0">
              <a:latin typeface="Arial"/>
              <a:ea typeface="Times New Roman"/>
              <a:cs typeface="Times New Roman"/>
            </a:endParaRPr>
          </a:p>
          <a:p>
            <a:endParaRPr lang="en-CA" dirty="0"/>
          </a:p>
        </p:txBody>
      </p:sp>
    </p:spTree>
    <p:extLst>
      <p:ext uri="{BB962C8B-B14F-4D97-AF65-F5344CB8AC3E}">
        <p14:creationId xmlns:p14="http://schemas.microsoft.com/office/powerpoint/2010/main" val="3484711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dirty="0"/>
              <a:t> </a:t>
            </a:r>
            <a:r>
              <a:rPr lang="en-US" b="1" dirty="0"/>
              <a:t>The Huguenots</a:t>
            </a:r>
            <a:endParaRPr lang="en-CA" b="1" dirty="0"/>
          </a:p>
        </p:txBody>
      </p:sp>
      <p:sp>
        <p:nvSpPr>
          <p:cNvPr id="3" name="Content Placeholder 2"/>
          <p:cNvSpPr>
            <a:spLocks noGrp="1"/>
          </p:cNvSpPr>
          <p:nvPr>
            <p:ph idx="1"/>
          </p:nvPr>
        </p:nvSpPr>
        <p:spPr>
          <a:xfrm>
            <a:off x="457200" y="3501008"/>
            <a:ext cx="8229600" cy="2808312"/>
          </a:xfrm>
        </p:spPr>
        <p:txBody>
          <a:bodyPr>
            <a:normAutofit fontScale="85000" lnSpcReduction="20000"/>
          </a:bodyPr>
          <a:lstStyle/>
          <a:p>
            <a:pPr marL="0" indent="0">
              <a:buNone/>
            </a:pPr>
            <a:r>
              <a:rPr lang="en-CA" dirty="0"/>
              <a:t> 	On learning of the massacre in 1572, Pope Gregory XIII celebrated and had a medal struck to commemorate the event as a victory over heresy. </a:t>
            </a:r>
          </a:p>
          <a:p>
            <a:pPr marL="0" indent="0">
              <a:buNone/>
            </a:pPr>
            <a:r>
              <a:rPr lang="en-CA" dirty="0"/>
              <a:t> 	The medal shows an angel with a cross and sword standing over dead bodies.</a:t>
            </a:r>
          </a:p>
          <a:p>
            <a:pPr marL="0" indent="0">
              <a:buNone/>
            </a:pPr>
            <a:r>
              <a:rPr lang="en-CA" dirty="0"/>
              <a:t> 	In France, the King ordered that the event be publicly commemorated every August.</a:t>
            </a:r>
          </a:p>
          <a:p>
            <a:pPr marL="0" indent="0">
              <a:buNone/>
            </a:pPr>
            <a:endParaRPr lang="en-CA" dirty="0"/>
          </a:p>
        </p:txBody>
      </p:sp>
      <p:pic>
        <p:nvPicPr>
          <p:cNvPr id="5" name="Picture 4" descr="gregory-xiii-medal"/>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1484784"/>
            <a:ext cx="3096344" cy="1656183"/>
          </a:xfrm>
          <a:prstGeom prst="rect">
            <a:avLst/>
          </a:prstGeom>
          <a:noFill/>
          <a:ln>
            <a:noFill/>
          </a:ln>
        </p:spPr>
      </p:pic>
    </p:spTree>
    <p:extLst>
      <p:ext uri="{BB962C8B-B14F-4D97-AF65-F5344CB8AC3E}">
        <p14:creationId xmlns:p14="http://schemas.microsoft.com/office/powerpoint/2010/main" val="342989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Temple &amp; Two Witnesses</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Rev 11:1-3</a:t>
            </a:r>
          </a:p>
          <a:p>
            <a:pPr marL="0" indent="0">
              <a:buNone/>
            </a:pPr>
            <a:endParaRPr lang="en-CA" dirty="0"/>
          </a:p>
          <a:p>
            <a:pPr marL="0" indent="0">
              <a:buNone/>
            </a:pPr>
            <a:r>
              <a:rPr lang="en-CA" dirty="0"/>
              <a:t>“1 And there was given me a reed </a:t>
            </a:r>
            <a:r>
              <a:rPr lang="en-CA" b="1" u="sng" dirty="0"/>
              <a:t>like unto a rod</a:t>
            </a:r>
            <a:r>
              <a:rPr lang="en-CA" dirty="0"/>
              <a:t>: and the angel stood, saying, Rise, and </a:t>
            </a:r>
            <a:r>
              <a:rPr lang="en-CA" b="1" u="sng" dirty="0"/>
              <a:t>measure the temple of God</a:t>
            </a:r>
            <a:r>
              <a:rPr lang="en-CA" dirty="0"/>
              <a:t>, and the altar, and them that worship therein</a:t>
            </a:r>
          </a:p>
          <a:p>
            <a:pPr marL="0" indent="0">
              <a:buNone/>
            </a:pPr>
            <a:endParaRPr lang="en-CA" dirty="0"/>
          </a:p>
          <a:p>
            <a:pPr marL="0" indent="0">
              <a:buNone/>
            </a:pPr>
            <a:r>
              <a:rPr lang="en-CA" dirty="0"/>
              <a:t>2 But </a:t>
            </a:r>
            <a:r>
              <a:rPr lang="en-CA" b="1" u="sng" dirty="0"/>
              <a:t>the court which is without the temple leave out</a:t>
            </a:r>
            <a:r>
              <a:rPr lang="en-CA" dirty="0"/>
              <a:t>, and </a:t>
            </a:r>
            <a:r>
              <a:rPr lang="en-CA" b="1" u="sng" dirty="0"/>
              <a:t>measure it not</a:t>
            </a:r>
            <a:r>
              <a:rPr lang="en-CA" dirty="0"/>
              <a:t>; for it is given unto </a:t>
            </a:r>
            <a:r>
              <a:rPr lang="en-CA" b="1" u="sng" dirty="0"/>
              <a:t>the Gentiles</a:t>
            </a:r>
            <a:r>
              <a:rPr lang="en-CA" dirty="0"/>
              <a:t>: and </a:t>
            </a:r>
            <a:r>
              <a:rPr lang="en-CA" b="1" u="sng" dirty="0"/>
              <a:t>the holy city shall they tread under foot forty and two months</a:t>
            </a:r>
            <a:r>
              <a:rPr lang="en-CA" dirty="0"/>
              <a:t>.</a:t>
            </a:r>
          </a:p>
          <a:p>
            <a:pPr marL="0" indent="0">
              <a:buNone/>
            </a:pPr>
            <a:endParaRPr lang="en-CA" dirty="0"/>
          </a:p>
          <a:p>
            <a:pPr marL="0" indent="0">
              <a:buNone/>
            </a:pPr>
            <a:r>
              <a:rPr lang="en-CA" dirty="0"/>
              <a:t>3 And I will give power unto my </a:t>
            </a:r>
            <a:r>
              <a:rPr lang="en-CA" b="1" u="sng" dirty="0"/>
              <a:t>two witnesses</a:t>
            </a:r>
            <a:r>
              <a:rPr lang="en-CA" dirty="0"/>
              <a:t>, and they shall prophesy a </a:t>
            </a:r>
            <a:r>
              <a:rPr lang="en-CA" b="1" u="sng" dirty="0"/>
              <a:t>thousand two hundred and threescore days</a:t>
            </a:r>
            <a:r>
              <a:rPr lang="en-CA" dirty="0"/>
              <a:t>, clothed in </a:t>
            </a:r>
            <a:r>
              <a:rPr lang="en-CA" b="1" u="sng" dirty="0"/>
              <a:t>sackcloth</a:t>
            </a:r>
            <a:r>
              <a:rPr lang="en-CA" dirty="0"/>
              <a:t>.”</a:t>
            </a:r>
          </a:p>
          <a:p>
            <a:pPr marL="0" indent="0">
              <a:buNone/>
            </a:pPr>
            <a:endParaRPr lang="en-CA" dirty="0"/>
          </a:p>
        </p:txBody>
      </p:sp>
    </p:spTree>
    <p:extLst>
      <p:ext uri="{BB962C8B-B14F-4D97-AF65-F5344CB8AC3E}">
        <p14:creationId xmlns:p14="http://schemas.microsoft.com/office/powerpoint/2010/main" val="3589448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Temple &amp; Two Witnesses</a:t>
            </a:r>
            <a:endParaRPr lang="en-CA" dirty="0"/>
          </a:p>
        </p:txBody>
      </p:sp>
      <p:sp>
        <p:nvSpPr>
          <p:cNvPr id="3" name="Content Placeholder 2"/>
          <p:cNvSpPr>
            <a:spLocks noGrp="1"/>
          </p:cNvSpPr>
          <p:nvPr>
            <p:ph idx="1"/>
          </p:nvPr>
        </p:nvSpPr>
        <p:spPr/>
        <p:txBody>
          <a:bodyPr>
            <a:normAutofit fontScale="70000" lnSpcReduction="20000"/>
          </a:bodyPr>
          <a:lstStyle/>
          <a:p>
            <a:pPr marL="0" indent="0">
              <a:buNone/>
            </a:pPr>
            <a:r>
              <a:rPr lang="en-CA" dirty="0"/>
              <a:t>Rev 11:7-13</a:t>
            </a:r>
          </a:p>
          <a:p>
            <a:pPr marL="0" indent="0">
              <a:buNone/>
            </a:pPr>
            <a:endParaRPr lang="en-CA" dirty="0"/>
          </a:p>
          <a:p>
            <a:pPr marL="0" indent="0">
              <a:buNone/>
            </a:pPr>
            <a:r>
              <a:rPr lang="en-CA" dirty="0"/>
              <a:t>“7 And when they shall have finished their </a:t>
            </a:r>
            <a:r>
              <a:rPr lang="en-CA" b="1" u="sng" dirty="0"/>
              <a:t>testimony</a:t>
            </a:r>
            <a:r>
              <a:rPr lang="en-CA" dirty="0"/>
              <a:t>, the </a:t>
            </a:r>
            <a:r>
              <a:rPr lang="en-CA" b="1" u="sng" dirty="0"/>
              <a:t>beast</a:t>
            </a:r>
            <a:r>
              <a:rPr lang="en-CA" dirty="0"/>
              <a:t> that </a:t>
            </a:r>
            <a:r>
              <a:rPr lang="en-CA" dirty="0" err="1"/>
              <a:t>ascendeth</a:t>
            </a:r>
            <a:r>
              <a:rPr lang="en-CA" dirty="0"/>
              <a:t> out of the bottomless pit </a:t>
            </a:r>
            <a:r>
              <a:rPr lang="en-CA" b="1" u="sng" dirty="0"/>
              <a:t>shall make war against them, and shall overcome them, and kill them</a:t>
            </a:r>
            <a:r>
              <a:rPr lang="en-CA" dirty="0"/>
              <a:t>. </a:t>
            </a:r>
          </a:p>
          <a:p>
            <a:pPr marL="0" indent="0">
              <a:buNone/>
            </a:pPr>
            <a:endParaRPr lang="en-CA" dirty="0"/>
          </a:p>
          <a:p>
            <a:pPr marL="0" indent="0">
              <a:buNone/>
            </a:pPr>
            <a:r>
              <a:rPr lang="en-CA" dirty="0"/>
              <a:t>11 And after </a:t>
            </a:r>
            <a:r>
              <a:rPr lang="en-CA" b="1" u="sng" dirty="0"/>
              <a:t>three days and an half </a:t>
            </a:r>
            <a:r>
              <a:rPr lang="en-CA" dirty="0"/>
              <a:t>the Spirit of life from God entered into them, and </a:t>
            </a:r>
            <a:r>
              <a:rPr lang="en-CA" b="1" u="sng" dirty="0"/>
              <a:t>they stood upon their feet</a:t>
            </a:r>
            <a:r>
              <a:rPr lang="en-CA" dirty="0"/>
              <a:t>; and great fear fell upon them which saw them.</a:t>
            </a:r>
          </a:p>
          <a:p>
            <a:pPr marL="0" indent="0">
              <a:buNone/>
            </a:pPr>
            <a:endParaRPr lang="en-CA" dirty="0"/>
          </a:p>
          <a:p>
            <a:pPr marL="0" indent="0">
              <a:buNone/>
            </a:pPr>
            <a:r>
              <a:rPr lang="en-CA" dirty="0"/>
              <a:t>12 And they heard a great voice from heaven saying unto them, Come up hither. And </a:t>
            </a:r>
            <a:r>
              <a:rPr lang="en-CA" b="1" u="sng" dirty="0"/>
              <a:t>they ascended up to heaven </a:t>
            </a:r>
            <a:r>
              <a:rPr lang="en-CA" dirty="0"/>
              <a:t>in a cloud; and their enemies beheld them.</a:t>
            </a:r>
          </a:p>
          <a:p>
            <a:pPr marL="0" indent="0">
              <a:buNone/>
            </a:pPr>
            <a:r>
              <a:rPr lang="en-CA" dirty="0"/>
              <a:t>13 And the same hour was there </a:t>
            </a:r>
            <a:r>
              <a:rPr lang="en-CA" b="1" u="sng" dirty="0"/>
              <a:t>a great earthquake</a:t>
            </a:r>
            <a:r>
              <a:rPr lang="en-CA" dirty="0"/>
              <a:t>…”</a:t>
            </a:r>
          </a:p>
          <a:p>
            <a:pPr marL="0" indent="0">
              <a:buNone/>
            </a:pPr>
            <a:endParaRPr lang="en-CA" dirty="0"/>
          </a:p>
        </p:txBody>
      </p:sp>
    </p:spTree>
    <p:extLst>
      <p:ext uri="{BB962C8B-B14F-4D97-AF65-F5344CB8AC3E}">
        <p14:creationId xmlns:p14="http://schemas.microsoft.com/office/powerpoint/2010/main" val="393224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Temple &amp; Two Witnesses</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939752373"/>
              </p:ext>
            </p:extLst>
          </p:nvPr>
        </p:nvGraphicFramePr>
        <p:xfrm>
          <a:off x="395536" y="1412776"/>
          <a:ext cx="8280920" cy="4831066"/>
        </p:xfrm>
        <a:graphic>
          <a:graphicData uri="http://schemas.openxmlformats.org/drawingml/2006/table">
            <a:tbl>
              <a:tblPr firstRow="1" bandRow="1">
                <a:tableStyleId>{5C22544A-7EE6-4342-B048-85BDC9FD1C3A}</a:tableStyleId>
              </a:tblPr>
              <a:tblGrid>
                <a:gridCol w="3168352">
                  <a:extLst>
                    <a:ext uri="{9D8B030D-6E8A-4147-A177-3AD203B41FA5}">
                      <a16:colId xmlns:a16="http://schemas.microsoft.com/office/drawing/2014/main" val="20000"/>
                    </a:ext>
                  </a:extLst>
                </a:gridCol>
                <a:gridCol w="5112568">
                  <a:extLst>
                    <a:ext uri="{9D8B030D-6E8A-4147-A177-3AD203B41FA5}">
                      <a16:colId xmlns:a16="http://schemas.microsoft.com/office/drawing/2014/main" val="20001"/>
                    </a:ext>
                  </a:extLst>
                </a:gridCol>
              </a:tblGrid>
              <a:tr h="559566">
                <a:tc>
                  <a:txBody>
                    <a:bodyPr/>
                    <a:lstStyle/>
                    <a:p>
                      <a:pPr algn="ctr"/>
                      <a:r>
                        <a:rPr lang="en-CA" sz="2400" dirty="0">
                          <a:solidFill>
                            <a:schemeClr val="tx1"/>
                          </a:solidFill>
                        </a:rPr>
                        <a:t>Symbol</a:t>
                      </a:r>
                    </a:p>
                  </a:txBody>
                  <a:tcPr/>
                </a:tc>
                <a:tc>
                  <a:txBody>
                    <a:bodyPr/>
                    <a:lstStyle/>
                    <a:p>
                      <a:pPr algn="ctr"/>
                      <a:r>
                        <a:rPr lang="en-CA" sz="2400" dirty="0">
                          <a:solidFill>
                            <a:schemeClr val="tx1"/>
                          </a:solidFill>
                        </a:rPr>
                        <a:t>Interpretation</a:t>
                      </a:r>
                    </a:p>
                  </a:txBody>
                  <a:tcPr/>
                </a:tc>
                <a:extLst>
                  <a:ext uri="{0D108BD9-81ED-4DB2-BD59-A6C34878D82A}">
                    <a16:rowId xmlns:a16="http://schemas.microsoft.com/office/drawing/2014/main" val="10000"/>
                  </a:ext>
                </a:extLst>
              </a:tr>
              <a:tr h="559566">
                <a:tc>
                  <a:txBody>
                    <a:bodyPr/>
                    <a:lstStyle/>
                    <a:p>
                      <a:pPr algn="l"/>
                      <a:r>
                        <a:rPr lang="en-US" sz="1800" dirty="0"/>
                        <a:t>Rod</a:t>
                      </a:r>
                      <a:endParaRPr lang="en-CA" sz="1800" dirty="0"/>
                    </a:p>
                  </a:txBody>
                  <a:tcPr/>
                </a:tc>
                <a:tc>
                  <a:txBody>
                    <a:bodyPr/>
                    <a:lstStyle/>
                    <a:p>
                      <a:r>
                        <a:rPr lang="en-US" dirty="0"/>
                        <a:t>Chastisement &amp; Suffering</a:t>
                      </a:r>
                      <a:endParaRPr lang="en-CA" dirty="0"/>
                    </a:p>
                  </a:txBody>
                  <a:tcPr/>
                </a:tc>
                <a:extLst>
                  <a:ext uri="{0D108BD9-81ED-4DB2-BD59-A6C34878D82A}">
                    <a16:rowId xmlns:a16="http://schemas.microsoft.com/office/drawing/2014/main" val="10001"/>
                  </a:ext>
                </a:extLst>
              </a:tr>
              <a:tr h="559566">
                <a:tc>
                  <a:txBody>
                    <a:bodyPr/>
                    <a:lstStyle/>
                    <a:p>
                      <a:pPr algn="l"/>
                      <a:r>
                        <a:rPr lang="en-US" sz="1800" dirty="0"/>
                        <a:t>The</a:t>
                      </a:r>
                      <a:r>
                        <a:rPr lang="en-US" sz="1800" baseline="0" dirty="0"/>
                        <a:t> Temple</a:t>
                      </a:r>
                      <a:endParaRPr lang="en-CA" sz="1800" dirty="0"/>
                    </a:p>
                  </a:txBody>
                  <a:tcPr/>
                </a:tc>
                <a:tc>
                  <a:txBody>
                    <a:bodyPr/>
                    <a:lstStyle/>
                    <a:p>
                      <a:r>
                        <a:rPr lang="en-CA" dirty="0"/>
                        <a:t>True Believers – the Saints</a:t>
                      </a:r>
                    </a:p>
                  </a:txBody>
                  <a:tcPr/>
                </a:tc>
                <a:extLst>
                  <a:ext uri="{0D108BD9-81ED-4DB2-BD59-A6C34878D82A}">
                    <a16:rowId xmlns:a16="http://schemas.microsoft.com/office/drawing/2014/main" val="10002"/>
                  </a:ext>
                </a:extLst>
              </a:tr>
              <a:tr h="559566">
                <a:tc>
                  <a:txBody>
                    <a:bodyPr/>
                    <a:lstStyle/>
                    <a:p>
                      <a:pPr algn="l"/>
                      <a:r>
                        <a:rPr lang="en-US" sz="1800" dirty="0"/>
                        <a:t>The</a:t>
                      </a:r>
                      <a:r>
                        <a:rPr lang="en-US" sz="1800" baseline="0" dirty="0"/>
                        <a:t> Court Without</a:t>
                      </a:r>
                      <a:endParaRPr lang="en-CA" sz="1800" dirty="0"/>
                    </a:p>
                  </a:txBody>
                  <a:tcPr/>
                </a:tc>
                <a:tc>
                  <a:txBody>
                    <a:bodyPr/>
                    <a:lstStyle/>
                    <a:p>
                      <a:r>
                        <a:rPr lang="en-CA" dirty="0"/>
                        <a:t>Nominal Christianity</a:t>
                      </a:r>
                    </a:p>
                  </a:txBody>
                  <a:tcPr/>
                </a:tc>
                <a:extLst>
                  <a:ext uri="{0D108BD9-81ED-4DB2-BD59-A6C34878D82A}">
                    <a16:rowId xmlns:a16="http://schemas.microsoft.com/office/drawing/2014/main" val="10003"/>
                  </a:ext>
                </a:extLst>
              </a:tr>
              <a:tr h="559566">
                <a:tc>
                  <a:txBody>
                    <a:bodyPr/>
                    <a:lstStyle/>
                    <a:p>
                      <a:pPr algn="l"/>
                      <a:r>
                        <a:rPr lang="en-US" sz="1800" dirty="0"/>
                        <a:t> Gentiles…they</a:t>
                      </a:r>
                      <a:endParaRPr lang="en-CA" sz="1800" dirty="0"/>
                    </a:p>
                  </a:txBody>
                  <a:tcPr/>
                </a:tc>
                <a:tc>
                  <a:txBody>
                    <a:bodyPr/>
                    <a:lstStyle/>
                    <a:p>
                      <a:r>
                        <a:rPr lang="en-US" dirty="0"/>
                        <a:t>Nominal Christians as Persecutors</a:t>
                      </a:r>
                      <a:endParaRPr lang="en-CA" dirty="0"/>
                    </a:p>
                  </a:txBody>
                  <a:tcPr/>
                </a:tc>
                <a:extLst>
                  <a:ext uri="{0D108BD9-81ED-4DB2-BD59-A6C34878D82A}">
                    <a16:rowId xmlns:a16="http://schemas.microsoft.com/office/drawing/2014/main" val="10004"/>
                  </a:ext>
                </a:extLst>
              </a:tr>
              <a:tr h="506032">
                <a:tc>
                  <a:txBody>
                    <a:bodyPr/>
                    <a:lstStyle/>
                    <a:p>
                      <a:pPr marL="0" lvl="0" indent="0" algn="l">
                        <a:buNone/>
                      </a:pPr>
                      <a:r>
                        <a:rPr lang="en-US" sz="1800" dirty="0"/>
                        <a:t>Two</a:t>
                      </a:r>
                      <a:r>
                        <a:rPr lang="en-US" sz="1800" baseline="0" dirty="0"/>
                        <a:t> Witnesses</a:t>
                      </a:r>
                      <a:endParaRPr lang="en-US" sz="1800" dirty="0"/>
                    </a:p>
                  </a:txBody>
                  <a:tcPr/>
                </a:tc>
                <a:tc>
                  <a:txBody>
                    <a:bodyPr/>
                    <a:lstStyle/>
                    <a:p>
                      <a:r>
                        <a:rPr lang="en-CA" dirty="0"/>
                        <a:t>Political &amp;</a:t>
                      </a:r>
                      <a:r>
                        <a:rPr lang="en-CA" baseline="0" dirty="0"/>
                        <a:t> Religious Protesters</a:t>
                      </a:r>
                      <a:endParaRPr lang="en-CA" dirty="0"/>
                    </a:p>
                  </a:txBody>
                  <a:tcPr/>
                </a:tc>
                <a:extLst>
                  <a:ext uri="{0D108BD9-81ED-4DB2-BD59-A6C34878D82A}">
                    <a16:rowId xmlns:a16="http://schemas.microsoft.com/office/drawing/2014/main" val="10005"/>
                  </a:ext>
                </a:extLst>
              </a:tr>
              <a:tr h="505922">
                <a:tc>
                  <a:txBody>
                    <a:bodyPr/>
                    <a:lstStyle/>
                    <a:p>
                      <a:pPr marL="0" lvl="0" indent="0" algn="l">
                        <a:buNone/>
                      </a:pPr>
                      <a:r>
                        <a:rPr lang="en-US" sz="1800" dirty="0"/>
                        <a:t>Sackcloth</a:t>
                      </a:r>
                    </a:p>
                  </a:txBody>
                  <a:tcPr/>
                </a:tc>
                <a:tc>
                  <a:txBody>
                    <a:bodyPr/>
                    <a:lstStyle/>
                    <a:p>
                      <a:r>
                        <a:rPr lang="en-CA" dirty="0"/>
                        <a:t>Affliction</a:t>
                      </a:r>
                    </a:p>
                  </a:txBody>
                  <a:tcPr/>
                </a:tc>
                <a:extLst>
                  <a:ext uri="{0D108BD9-81ED-4DB2-BD59-A6C34878D82A}">
                    <a16:rowId xmlns:a16="http://schemas.microsoft.com/office/drawing/2014/main" val="10006"/>
                  </a:ext>
                </a:extLst>
              </a:tr>
              <a:tr h="582704">
                <a:tc>
                  <a:txBody>
                    <a:bodyPr/>
                    <a:lstStyle/>
                    <a:p>
                      <a:r>
                        <a:rPr lang="en-CA" dirty="0"/>
                        <a:t>Ascended to Heaven</a:t>
                      </a:r>
                    </a:p>
                  </a:txBody>
                  <a:tcPr/>
                </a:tc>
                <a:tc>
                  <a:txBody>
                    <a:bodyPr/>
                    <a:lstStyle/>
                    <a:p>
                      <a:r>
                        <a:rPr lang="en-CA" dirty="0"/>
                        <a:t>Political Resurrection &amp; Elevation</a:t>
                      </a:r>
                    </a:p>
                  </a:txBody>
                  <a:tcPr/>
                </a:tc>
                <a:extLst>
                  <a:ext uri="{0D108BD9-81ED-4DB2-BD59-A6C34878D82A}">
                    <a16:rowId xmlns:a16="http://schemas.microsoft.com/office/drawing/2014/main" val="10007"/>
                  </a:ext>
                </a:extLst>
              </a:tr>
              <a:tr h="438578">
                <a:tc>
                  <a:txBody>
                    <a:bodyPr/>
                    <a:lstStyle/>
                    <a:p>
                      <a:r>
                        <a:rPr lang="en-CA" dirty="0"/>
                        <a:t>Great Earthquake</a:t>
                      </a:r>
                    </a:p>
                  </a:txBody>
                  <a:tcPr/>
                </a:tc>
                <a:tc>
                  <a:txBody>
                    <a:bodyPr/>
                    <a:lstStyle/>
                    <a:p>
                      <a:r>
                        <a:rPr lang="en-CA" dirty="0"/>
                        <a:t>Political Revolution</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15232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4000</TotalTime>
  <Words>2307</Words>
  <Application>Microsoft Office PowerPoint</Application>
  <PresentationFormat>On-screen Show (4:3)</PresentationFormat>
  <Paragraphs>225</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Wingdings</vt:lpstr>
      <vt:lpstr>Office Theme</vt:lpstr>
      <vt:lpstr> HISTORY OF CHRISTIANITY - PART IV  SUMMARY OF 7th to 13th Centuries </vt:lpstr>
      <vt:lpstr> Part IV </vt:lpstr>
      <vt:lpstr> The Little Horn (Daniel 7) </vt:lpstr>
      <vt:lpstr>The Punishment of Heretics &amp; Dissenters The Inquisition</vt:lpstr>
      <vt:lpstr>The Inquisition</vt:lpstr>
      <vt:lpstr>The Inquisition</vt:lpstr>
      <vt:lpstr>Inquisition Policy regarding the Scriptures</vt:lpstr>
      <vt:lpstr>The Word of God</vt:lpstr>
      <vt:lpstr>Early Protesters Heretics &amp; Dissenters</vt:lpstr>
      <vt:lpstr>The Waldenses</vt:lpstr>
      <vt:lpstr>The Waldenses (cont’d)</vt:lpstr>
      <vt:lpstr> John Wycliffe (1320-1384) </vt:lpstr>
      <vt:lpstr> Reformers  Martin Luther (1483-1546)</vt:lpstr>
      <vt:lpstr> Zwingli (1484-1531) </vt:lpstr>
      <vt:lpstr> John Calvin (1509-1564) </vt:lpstr>
      <vt:lpstr> King Henry VIII (1491-1547) </vt:lpstr>
      <vt:lpstr> Later Protesters Conrad Grebel (1498-1526) Felix Manz (1498-1527) Georg Blaurock (149X-1529) Bathasar Hubmaier (1481-1528)</vt:lpstr>
      <vt:lpstr> William Tyndale (1494-1536) </vt:lpstr>
      <vt:lpstr>William Tyndale (cont’d)</vt:lpstr>
      <vt:lpstr>Summary of Protesters &amp; Witnesses  The Huguenots – A Case Study</vt:lpstr>
      <vt:lpstr> The Huguenots</vt:lpstr>
      <vt:lpstr>The Temple &amp; Two Witnesses</vt:lpstr>
      <vt:lpstr>The Temple &amp; Two Witnesses</vt:lpstr>
      <vt:lpstr>The Temple &amp; Two Witnesses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Constantine in God’s Plan &amp; Purpose</dc:title>
  <dc:creator>Joel</dc:creator>
  <cp:lastModifiedBy>Joel Thorp</cp:lastModifiedBy>
  <cp:revision>139</cp:revision>
  <cp:lastPrinted>2014-07-18T13:32:37Z</cp:lastPrinted>
  <dcterms:created xsi:type="dcterms:W3CDTF">2013-11-30T19:56:38Z</dcterms:created>
  <dcterms:modified xsi:type="dcterms:W3CDTF">2021-02-28T21:21:28Z</dcterms:modified>
</cp:coreProperties>
</file>