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10" r:id="rId2"/>
    <p:sldId id="312" r:id="rId3"/>
    <p:sldId id="330" r:id="rId4"/>
    <p:sldId id="337" r:id="rId5"/>
    <p:sldId id="339" r:id="rId6"/>
    <p:sldId id="289" r:id="rId7"/>
    <p:sldId id="311" r:id="rId8"/>
    <p:sldId id="259" r:id="rId9"/>
    <p:sldId id="338" r:id="rId10"/>
    <p:sldId id="321" r:id="rId11"/>
    <p:sldId id="313" r:id="rId12"/>
    <p:sldId id="324" r:id="rId13"/>
    <p:sldId id="325" r:id="rId14"/>
    <p:sldId id="326" r:id="rId15"/>
    <p:sldId id="275" r:id="rId16"/>
    <p:sldId id="316" r:id="rId17"/>
    <p:sldId id="296" r:id="rId18"/>
    <p:sldId id="327" r:id="rId19"/>
    <p:sldId id="258" r:id="rId20"/>
    <p:sldId id="328" r:id="rId21"/>
    <p:sldId id="329" r:id="rId22"/>
    <p:sldId id="301" r:id="rId23"/>
    <p:sldId id="331" r:id="rId24"/>
    <p:sldId id="336" r:id="rId25"/>
    <p:sldId id="302" r:id="rId26"/>
    <p:sldId id="263" r:id="rId27"/>
    <p:sldId id="332" r:id="rId28"/>
    <p:sldId id="341" r:id="rId29"/>
    <p:sldId id="334" r:id="rId30"/>
    <p:sldId id="333" r:id="rId31"/>
    <p:sldId id="340" r:id="rId32"/>
    <p:sldId id="335" r:id="rId3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35" autoAdjust="0"/>
    <p:restoredTop sz="93842" autoAdjust="0"/>
  </p:normalViewPr>
  <p:slideViewPr>
    <p:cSldViewPr>
      <p:cViewPr varScale="1">
        <p:scale>
          <a:sx n="67" d="100"/>
          <a:sy n="67" d="100"/>
        </p:scale>
        <p:origin x="1540" y="5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768" y="-84"/>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666EAA3B-C80F-4773-8F16-1BA04046814B}" type="datetimeFigureOut">
              <a:rPr lang="en-CA" smtClean="0"/>
              <a:t>2021-02-28</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76631F38-6F62-43F4-9296-E3E3FD07A902}" type="slidenum">
              <a:rPr lang="en-CA" smtClean="0"/>
              <a:t>‹#›</a:t>
            </a:fld>
            <a:endParaRPr lang="en-CA"/>
          </a:p>
        </p:txBody>
      </p:sp>
    </p:spTree>
    <p:extLst>
      <p:ext uri="{BB962C8B-B14F-4D97-AF65-F5344CB8AC3E}">
        <p14:creationId xmlns:p14="http://schemas.microsoft.com/office/powerpoint/2010/main" val="151705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2</a:t>
            </a:fld>
            <a:endParaRPr lang="en-CA"/>
          </a:p>
        </p:txBody>
      </p:sp>
    </p:spTree>
    <p:extLst>
      <p:ext uri="{BB962C8B-B14F-4D97-AF65-F5344CB8AC3E}">
        <p14:creationId xmlns:p14="http://schemas.microsoft.com/office/powerpoint/2010/main" val="128683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3</a:t>
            </a:fld>
            <a:endParaRPr lang="en-CA"/>
          </a:p>
        </p:txBody>
      </p:sp>
    </p:spTree>
    <p:extLst>
      <p:ext uri="{BB962C8B-B14F-4D97-AF65-F5344CB8AC3E}">
        <p14:creationId xmlns:p14="http://schemas.microsoft.com/office/powerpoint/2010/main" val="16692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4</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5</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6</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7</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8</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9</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10</a:t>
            </a:fld>
            <a:endParaRPr lang="en-CA"/>
          </a:p>
        </p:txBody>
      </p:sp>
    </p:spTree>
    <p:extLst>
      <p:ext uri="{BB962C8B-B14F-4D97-AF65-F5344CB8AC3E}">
        <p14:creationId xmlns:p14="http://schemas.microsoft.com/office/powerpoint/2010/main" val="3129695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11</a:t>
            </a:fld>
            <a:endParaRPr lang="en-CA"/>
          </a:p>
        </p:txBody>
      </p:sp>
    </p:spTree>
    <p:extLst>
      <p:ext uri="{BB962C8B-B14F-4D97-AF65-F5344CB8AC3E}">
        <p14:creationId xmlns:p14="http://schemas.microsoft.com/office/powerpoint/2010/main" val="398835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12</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13</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14</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15</a:t>
            </a:fld>
            <a:endParaRPr lang="en-CA"/>
          </a:p>
        </p:txBody>
      </p:sp>
    </p:spTree>
    <p:extLst>
      <p:ext uri="{BB962C8B-B14F-4D97-AF65-F5344CB8AC3E}">
        <p14:creationId xmlns:p14="http://schemas.microsoft.com/office/powerpoint/2010/main" val="1983317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16</a:t>
            </a:fld>
            <a:endParaRPr lang="en-CA"/>
          </a:p>
        </p:txBody>
      </p:sp>
    </p:spTree>
    <p:extLst>
      <p:ext uri="{BB962C8B-B14F-4D97-AF65-F5344CB8AC3E}">
        <p14:creationId xmlns:p14="http://schemas.microsoft.com/office/powerpoint/2010/main" val="924327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17</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18</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19</a:t>
            </a:fld>
            <a:endParaRPr lang="en-CA"/>
          </a:p>
        </p:txBody>
      </p:sp>
    </p:spTree>
    <p:extLst>
      <p:ext uri="{BB962C8B-B14F-4D97-AF65-F5344CB8AC3E}">
        <p14:creationId xmlns:p14="http://schemas.microsoft.com/office/powerpoint/2010/main" val="610509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20</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21</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22</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23</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25</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26</a:t>
            </a:fld>
            <a:endParaRPr lang="en-CA"/>
          </a:p>
        </p:txBody>
      </p:sp>
    </p:spTree>
    <p:extLst>
      <p:ext uri="{BB962C8B-B14F-4D97-AF65-F5344CB8AC3E}">
        <p14:creationId xmlns:p14="http://schemas.microsoft.com/office/powerpoint/2010/main" val="1145711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27</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28</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29</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30</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31</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32</a:t>
            </a:fld>
            <a:endParaRPr lang="en-CA"/>
          </a:p>
        </p:txBody>
      </p:sp>
    </p:spTree>
    <p:extLst>
      <p:ext uri="{BB962C8B-B14F-4D97-AF65-F5344CB8AC3E}">
        <p14:creationId xmlns:p14="http://schemas.microsoft.com/office/powerpoint/2010/main" val="278144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85228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423168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5032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84973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7D58B9A-3CFD-4E5E-9D69-234141FA7354}" type="datetimeFigureOut">
              <a:rPr lang="en-CA" smtClean="0"/>
              <a:t>2021-02-28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8364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7D58B9A-3CFD-4E5E-9D69-234141FA7354}" type="datetimeFigureOut">
              <a:rPr lang="en-CA" smtClean="0"/>
              <a:t>2021-02-28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3218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58B9A-3CFD-4E5E-9D69-234141FA7354}" type="datetimeFigureOut">
              <a:rPr lang="en-CA" smtClean="0"/>
              <a:t>2021-02-28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3181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705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7568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25762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4706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58B9A-3CFD-4E5E-9D69-234141FA7354}" type="datetimeFigureOut">
              <a:rPr lang="en-CA" smtClean="0"/>
              <a:t>2021-02-28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4587-11D2-4B0E-A6AD-67D962189FE1}" type="slidenum">
              <a:rPr lang="en-CA" smtClean="0"/>
              <a:t>‹#›</a:t>
            </a:fld>
            <a:endParaRPr lang="en-CA"/>
          </a:p>
        </p:txBody>
      </p:sp>
    </p:spTree>
    <p:extLst>
      <p:ext uri="{BB962C8B-B14F-4D97-AF65-F5344CB8AC3E}">
        <p14:creationId xmlns:p14="http://schemas.microsoft.com/office/powerpoint/2010/main" val="368575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19256" cy="1143000"/>
          </a:xfrm>
        </p:spPr>
        <p:txBody>
          <a:bodyPr>
            <a:normAutofit fontScale="90000"/>
          </a:bodyPr>
          <a:lstStyle/>
          <a:p>
            <a:br>
              <a:rPr lang="en-US" b="1" dirty="0"/>
            </a:br>
            <a:r>
              <a:rPr lang="en-US" b="1" dirty="0"/>
              <a:t>HISTORY OF CHRISTIANITY - PART V</a:t>
            </a:r>
            <a:br>
              <a:rPr lang="en-US" b="1" dirty="0"/>
            </a:br>
            <a:br>
              <a:rPr lang="en-CA" dirty="0"/>
            </a:br>
            <a:r>
              <a:rPr lang="en-US" sz="3600" b="1" dirty="0"/>
              <a:t>SUMMARY OF Part IV</a:t>
            </a:r>
            <a:br>
              <a:rPr lang="en-US" b="1" dirty="0"/>
            </a:br>
            <a:endParaRPr lang="en-CA" dirty="0"/>
          </a:p>
        </p:txBody>
      </p:sp>
      <p:sp>
        <p:nvSpPr>
          <p:cNvPr id="3" name="Content Placeholder 2"/>
          <p:cNvSpPr>
            <a:spLocks noGrp="1"/>
          </p:cNvSpPr>
          <p:nvPr>
            <p:ph idx="1"/>
          </p:nvPr>
        </p:nvSpPr>
        <p:spPr>
          <a:xfrm>
            <a:off x="467544" y="2492896"/>
            <a:ext cx="8229600" cy="2980928"/>
          </a:xfrm>
        </p:spPr>
        <p:txBody>
          <a:bodyPr>
            <a:normAutofit fontScale="92500" lnSpcReduction="20000"/>
          </a:bodyPr>
          <a:lstStyle/>
          <a:p>
            <a:pPr lvl="0">
              <a:buFont typeface="Wingdings"/>
              <a:buChar char=""/>
              <a:tabLst>
                <a:tab pos="228600" algn="l"/>
              </a:tabLst>
            </a:pPr>
            <a:r>
              <a:rPr lang="en-US" dirty="0">
                <a:latin typeface="Arial"/>
                <a:ea typeface="Times New Roman"/>
                <a:cs typeface="Times New Roman"/>
              </a:rPr>
              <a:t>Early Protesters (14th Century)</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Times New Roman"/>
              </a:rPr>
              <a:t>Reformers (15th/16th Century)</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Times New Roman"/>
              </a:rPr>
              <a:t>Later Protesters (15th/16th Century)</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Times New Roman"/>
              </a:rPr>
              <a:t>The “Two Witnesses”</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Times New Roman"/>
              </a:rPr>
              <a:t>	- Religious Protesters: Authentic &amp; False</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Times New Roman"/>
              </a:rPr>
              <a:t>	- Political Protesters</a:t>
            </a:r>
            <a:endParaRPr lang="en-CA" sz="4400" dirty="0">
              <a:latin typeface="Arial"/>
              <a:ea typeface="Times New Roman"/>
              <a:cs typeface="Times New Roman"/>
            </a:endParaRPr>
          </a:p>
          <a:p>
            <a:pPr marL="0" lvl="0" indent="0">
              <a:buNone/>
            </a:pPr>
            <a:endParaRPr lang="en-CA" dirty="0"/>
          </a:p>
        </p:txBody>
      </p:sp>
    </p:spTree>
    <p:extLst>
      <p:ext uri="{BB962C8B-B14F-4D97-AF65-F5344CB8AC3E}">
        <p14:creationId xmlns:p14="http://schemas.microsoft.com/office/powerpoint/2010/main" val="422685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sz="4900" b="1" dirty="0"/>
              <a:t>The Protesters</a:t>
            </a:r>
            <a:br>
              <a:rPr lang="en-CA" sz="4900" dirty="0"/>
            </a:br>
            <a:endParaRPr lang="en-CA" sz="4900" dirty="0"/>
          </a:p>
        </p:txBody>
      </p:sp>
      <p:sp>
        <p:nvSpPr>
          <p:cNvPr id="3" name="Content Placeholder 2"/>
          <p:cNvSpPr>
            <a:spLocks noGrp="1"/>
          </p:cNvSpPr>
          <p:nvPr>
            <p:ph idx="1"/>
          </p:nvPr>
        </p:nvSpPr>
        <p:spPr>
          <a:xfrm>
            <a:off x="467544" y="2132856"/>
            <a:ext cx="8229600" cy="3556992"/>
          </a:xfrm>
        </p:spPr>
        <p:txBody>
          <a:bodyPr>
            <a:normAutofit/>
          </a:bodyPr>
          <a:lstStyle/>
          <a:p>
            <a:pPr marL="0" indent="0">
              <a:buNone/>
            </a:pPr>
            <a:r>
              <a:rPr lang="en-CA" dirty="0"/>
              <a:t>“Perhaps the greatest contribution made by the Dissenters was the continuous testimony they bore, by their very existence, to the character of Christianity as a society to which men adhere by individual conversion and choice, not by birth.”</a:t>
            </a:r>
          </a:p>
        </p:txBody>
      </p:sp>
    </p:spTree>
    <p:extLst>
      <p:ext uri="{BB962C8B-B14F-4D97-AF65-F5344CB8AC3E}">
        <p14:creationId xmlns:p14="http://schemas.microsoft.com/office/powerpoint/2010/main" val="1401923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sz="4800" b="1" dirty="0"/>
              <a:t>The Reformers</a:t>
            </a:r>
            <a:br>
              <a:rPr lang="en-CA" sz="4900" dirty="0"/>
            </a:br>
            <a:endParaRPr lang="en-CA" sz="4900" dirty="0"/>
          </a:p>
        </p:txBody>
      </p:sp>
      <p:sp>
        <p:nvSpPr>
          <p:cNvPr id="3" name="Content Placeholder 2"/>
          <p:cNvSpPr>
            <a:spLocks noGrp="1"/>
          </p:cNvSpPr>
          <p:nvPr>
            <p:ph idx="1"/>
          </p:nvPr>
        </p:nvSpPr>
        <p:spPr>
          <a:xfrm>
            <a:off x="467544" y="2132856"/>
            <a:ext cx="8229600" cy="3556992"/>
          </a:xfrm>
        </p:spPr>
        <p:txBody>
          <a:bodyPr>
            <a:normAutofit/>
          </a:bodyPr>
          <a:lstStyle/>
          <a:p>
            <a:pPr marL="0" indent="0">
              <a:buNone/>
            </a:pPr>
            <a:r>
              <a:rPr lang="en-CA" dirty="0"/>
              <a:t>“If these Protestants have rejected a great part of the Catholic tradition, what they retain is sufficiently remarkable…the Protestantism which had rejected so much of Catholicism, but which still held fast to the old Catholic creeds…”</a:t>
            </a:r>
          </a:p>
          <a:p>
            <a:pPr marL="0" indent="0">
              <a:buNone/>
            </a:pPr>
            <a:r>
              <a:rPr lang="en-CA" dirty="0"/>
              <a:t>	(Bevan, History of Chr., p.197, 201, 203)</a:t>
            </a:r>
          </a:p>
          <a:p>
            <a:pPr marL="0" indent="0">
              <a:buNone/>
            </a:pPr>
            <a:endParaRPr lang="en-CA" dirty="0"/>
          </a:p>
        </p:txBody>
      </p:sp>
    </p:spTree>
    <p:extLst>
      <p:ext uri="{BB962C8B-B14F-4D97-AF65-F5344CB8AC3E}">
        <p14:creationId xmlns:p14="http://schemas.microsoft.com/office/powerpoint/2010/main" val="3968729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Prophetic Time Periods</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640396929"/>
              </p:ext>
            </p:extLst>
          </p:nvPr>
        </p:nvGraphicFramePr>
        <p:xfrm>
          <a:off x="323528" y="1481373"/>
          <a:ext cx="8496945" cy="4411963"/>
        </p:xfrm>
        <a:graphic>
          <a:graphicData uri="http://schemas.openxmlformats.org/drawingml/2006/table">
            <a:tbl>
              <a:tblPr firstRow="1" bandRow="1">
                <a:tableStyleId>{3C2FFA5D-87B4-456A-9821-1D502468CF0F}</a:tableStyleId>
              </a:tblPr>
              <a:tblGrid>
                <a:gridCol w="1732386">
                  <a:extLst>
                    <a:ext uri="{9D8B030D-6E8A-4147-A177-3AD203B41FA5}">
                      <a16:colId xmlns:a16="http://schemas.microsoft.com/office/drawing/2014/main" val="20000"/>
                    </a:ext>
                  </a:extLst>
                </a:gridCol>
                <a:gridCol w="2227354">
                  <a:extLst>
                    <a:ext uri="{9D8B030D-6E8A-4147-A177-3AD203B41FA5}">
                      <a16:colId xmlns:a16="http://schemas.microsoft.com/office/drawing/2014/main" val="20001"/>
                    </a:ext>
                  </a:extLst>
                </a:gridCol>
                <a:gridCol w="1319914">
                  <a:extLst>
                    <a:ext uri="{9D8B030D-6E8A-4147-A177-3AD203B41FA5}">
                      <a16:colId xmlns:a16="http://schemas.microsoft.com/office/drawing/2014/main" val="20002"/>
                    </a:ext>
                  </a:extLst>
                </a:gridCol>
                <a:gridCol w="3217291">
                  <a:extLst>
                    <a:ext uri="{9D8B030D-6E8A-4147-A177-3AD203B41FA5}">
                      <a16:colId xmlns:a16="http://schemas.microsoft.com/office/drawing/2014/main" val="20003"/>
                    </a:ext>
                  </a:extLst>
                </a:gridCol>
              </a:tblGrid>
              <a:tr h="822193">
                <a:tc>
                  <a:txBody>
                    <a:bodyPr/>
                    <a:lstStyle/>
                    <a:p>
                      <a:pPr algn="ctr"/>
                      <a:r>
                        <a:rPr lang="en-CA" sz="2400" dirty="0">
                          <a:solidFill>
                            <a:schemeClr val="tx1"/>
                          </a:solidFill>
                        </a:rPr>
                        <a:t>Scripture</a:t>
                      </a:r>
                      <a:r>
                        <a:rPr lang="en-CA" sz="2400" baseline="0" dirty="0">
                          <a:solidFill>
                            <a:schemeClr val="tx1"/>
                          </a:solidFill>
                        </a:rPr>
                        <a:t> Ref.</a:t>
                      </a:r>
                      <a:endParaRPr lang="en-CA" sz="2400" dirty="0">
                        <a:solidFill>
                          <a:schemeClr val="tx1"/>
                        </a:solidFill>
                      </a:endParaRPr>
                    </a:p>
                  </a:txBody>
                  <a:tcPr anchor="ctr">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Time</a:t>
                      </a:r>
                      <a:r>
                        <a:rPr lang="en-CA" sz="2400" baseline="0" dirty="0">
                          <a:solidFill>
                            <a:schemeClr val="tx1"/>
                          </a:solidFill>
                        </a:rPr>
                        <a:t> Period</a:t>
                      </a:r>
                      <a:endParaRPr lang="en-CA"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Issue</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822193">
                <a:tc>
                  <a:txBody>
                    <a:bodyPr/>
                    <a:lstStyle/>
                    <a:p>
                      <a:pPr algn="ctr"/>
                      <a:r>
                        <a:rPr lang="en-CA" sz="2400" dirty="0"/>
                        <a:t>Dan</a:t>
                      </a:r>
                      <a:r>
                        <a:rPr lang="en-CA" sz="2400" baseline="0" dirty="0"/>
                        <a:t> 7:25</a:t>
                      </a:r>
                      <a:endParaRPr lang="en-CA" sz="2400" dirty="0"/>
                    </a:p>
                  </a:txBody>
                  <a:tcPr anchor="ctr"/>
                </a:tc>
                <a:tc>
                  <a:txBody>
                    <a:bodyPr/>
                    <a:lstStyle/>
                    <a:p>
                      <a:pPr algn="ctr"/>
                      <a:r>
                        <a:rPr lang="en-CA" sz="2400" dirty="0"/>
                        <a:t>Time,</a:t>
                      </a:r>
                      <a:r>
                        <a:rPr lang="en-CA" sz="2400" baseline="0" dirty="0"/>
                        <a:t> times, half a time</a:t>
                      </a:r>
                      <a:endParaRPr lang="en-CA" sz="2400" dirty="0"/>
                    </a:p>
                  </a:txBody>
                  <a:tcPr anchor="ctr"/>
                </a:tc>
                <a:tc>
                  <a:txBody>
                    <a:bodyPr/>
                    <a:lstStyle/>
                    <a:p>
                      <a:pPr algn="ctr"/>
                      <a:r>
                        <a:rPr lang="en-CA" sz="2400" dirty="0"/>
                        <a:t>1260</a:t>
                      </a:r>
                      <a:r>
                        <a:rPr lang="en-CA" sz="2400" baseline="0" dirty="0"/>
                        <a:t> </a:t>
                      </a:r>
                      <a:r>
                        <a:rPr lang="en-CA" sz="2400" baseline="0" dirty="0" err="1"/>
                        <a:t>yrs</a:t>
                      </a:r>
                      <a:endParaRPr lang="en-CA" sz="2400" dirty="0"/>
                    </a:p>
                  </a:txBody>
                  <a:tcPr anchor="ctr"/>
                </a:tc>
                <a:tc>
                  <a:txBody>
                    <a:bodyPr/>
                    <a:lstStyle/>
                    <a:p>
                      <a:pPr algn="ctr"/>
                      <a:r>
                        <a:rPr lang="en-CA" sz="2400" dirty="0"/>
                        <a:t>Treading</a:t>
                      </a:r>
                      <a:r>
                        <a:rPr lang="en-CA" sz="2400" baseline="0" dirty="0"/>
                        <a:t> Down Saints</a:t>
                      </a:r>
                      <a:endParaRPr lang="en-CA" sz="2400" dirty="0"/>
                    </a:p>
                  </a:txBody>
                  <a:tcPr anchor="ctr"/>
                </a:tc>
                <a:extLst>
                  <a:ext uri="{0D108BD9-81ED-4DB2-BD59-A6C34878D82A}">
                    <a16:rowId xmlns:a16="http://schemas.microsoft.com/office/drawing/2014/main" val="10001"/>
                  </a:ext>
                </a:extLst>
              </a:tr>
              <a:tr h="822193">
                <a:tc>
                  <a:txBody>
                    <a:bodyPr/>
                    <a:lstStyle/>
                    <a:p>
                      <a:pPr algn="ctr"/>
                      <a:r>
                        <a:rPr lang="en-CA" sz="2400" dirty="0"/>
                        <a:t>Rev</a:t>
                      </a:r>
                      <a:r>
                        <a:rPr lang="en-CA" sz="2400" baseline="0" dirty="0"/>
                        <a:t> 11:2-3</a:t>
                      </a:r>
                      <a:endParaRPr lang="en-CA" sz="2400" dirty="0"/>
                    </a:p>
                  </a:txBody>
                  <a:tcPr anchor="ctr"/>
                </a:tc>
                <a:tc>
                  <a:txBody>
                    <a:bodyPr/>
                    <a:lstStyle/>
                    <a:p>
                      <a:pPr algn="ctr"/>
                      <a:r>
                        <a:rPr lang="en-CA" sz="2400" baseline="0" dirty="0"/>
                        <a:t>42 months</a:t>
                      </a:r>
                    </a:p>
                    <a:p>
                      <a:pPr algn="ctr"/>
                      <a:r>
                        <a:rPr lang="en-CA" sz="2400" baseline="0" dirty="0"/>
                        <a:t>1260 days</a:t>
                      </a:r>
                    </a:p>
                  </a:txBody>
                  <a:tcPr anchor="ctr"/>
                </a:tc>
                <a:tc>
                  <a:txBody>
                    <a:bodyPr/>
                    <a:lstStyle/>
                    <a:p>
                      <a:pPr algn="ctr"/>
                      <a:r>
                        <a:rPr lang="en-CA" sz="2400" dirty="0"/>
                        <a:t>1260</a:t>
                      </a:r>
                      <a:r>
                        <a:rPr lang="en-CA" sz="2400" baseline="0" dirty="0"/>
                        <a:t> </a:t>
                      </a:r>
                      <a:r>
                        <a:rPr lang="en-CA" sz="2400" baseline="0" dirty="0" err="1"/>
                        <a:t>yrs</a:t>
                      </a:r>
                      <a:endParaRPr lang="en-CA" sz="2400" dirty="0"/>
                    </a:p>
                  </a:txBody>
                  <a:tcPr anchor="ctr"/>
                </a:tc>
                <a:tc>
                  <a:txBody>
                    <a:bodyPr/>
                    <a:lstStyle/>
                    <a:p>
                      <a:pPr algn="ctr"/>
                      <a:r>
                        <a:rPr lang="en-CA" sz="2400" dirty="0"/>
                        <a:t>Treading Down Holy</a:t>
                      </a:r>
                      <a:r>
                        <a:rPr lang="en-CA" sz="2400" baseline="0" dirty="0"/>
                        <a:t> City Witnessing</a:t>
                      </a:r>
                      <a:endParaRPr lang="en-CA" sz="2400" dirty="0"/>
                    </a:p>
                  </a:txBody>
                  <a:tcPr anchor="ctr"/>
                </a:tc>
                <a:extLst>
                  <a:ext uri="{0D108BD9-81ED-4DB2-BD59-A6C34878D82A}">
                    <a16:rowId xmlns:a16="http://schemas.microsoft.com/office/drawing/2014/main" val="10002"/>
                  </a:ext>
                </a:extLst>
              </a:tr>
              <a:tr h="1187611">
                <a:tc>
                  <a:txBody>
                    <a:bodyPr/>
                    <a:lstStyle/>
                    <a:p>
                      <a:pPr algn="ctr"/>
                      <a:r>
                        <a:rPr lang="en-CA" sz="2400" dirty="0"/>
                        <a:t>Rev</a:t>
                      </a:r>
                      <a:r>
                        <a:rPr lang="en-CA" sz="2400" baseline="0" dirty="0"/>
                        <a:t> 12:6,14</a:t>
                      </a:r>
                      <a:endParaRPr lang="en-CA" sz="2400" dirty="0"/>
                    </a:p>
                  </a:txBody>
                  <a:tcPr anchor="ctr"/>
                </a:tc>
                <a:tc>
                  <a:txBody>
                    <a:bodyPr/>
                    <a:lstStyle/>
                    <a:p>
                      <a:pPr algn="ctr"/>
                      <a:r>
                        <a:rPr lang="en-CA" sz="2400" dirty="0"/>
                        <a:t>1260</a:t>
                      </a:r>
                      <a:r>
                        <a:rPr lang="en-CA" sz="2400" baseline="0" dirty="0"/>
                        <a:t> days</a:t>
                      </a:r>
                    </a:p>
                    <a:p>
                      <a:pPr algn="ctr"/>
                      <a:r>
                        <a:rPr lang="en-CA" sz="2400" baseline="0" dirty="0"/>
                        <a:t>Time, times, half a time</a:t>
                      </a:r>
                      <a:endParaRPr lang="en-CA" sz="2400" dirty="0"/>
                    </a:p>
                  </a:txBody>
                  <a:tcPr anchor="ctr"/>
                </a:tc>
                <a:tc>
                  <a:txBody>
                    <a:bodyPr/>
                    <a:lstStyle/>
                    <a:p>
                      <a:pPr algn="ctr"/>
                      <a:r>
                        <a:rPr lang="en-CA" sz="2400" dirty="0"/>
                        <a:t>1260</a:t>
                      </a:r>
                      <a:r>
                        <a:rPr lang="en-CA" sz="2400" baseline="0" dirty="0"/>
                        <a:t> </a:t>
                      </a:r>
                      <a:r>
                        <a:rPr lang="en-CA" sz="2400" baseline="0" dirty="0" err="1"/>
                        <a:t>yrs</a:t>
                      </a:r>
                      <a:endParaRPr lang="en-CA" sz="2400" dirty="0"/>
                    </a:p>
                  </a:txBody>
                  <a:tcPr anchor="ctr"/>
                </a:tc>
                <a:tc>
                  <a:txBody>
                    <a:bodyPr/>
                    <a:lstStyle/>
                    <a:p>
                      <a:pPr algn="ctr"/>
                      <a:r>
                        <a:rPr lang="en-CA" sz="2400" dirty="0"/>
                        <a:t>Witnessing</a:t>
                      </a:r>
                    </a:p>
                  </a:txBody>
                  <a:tcPr anchor="ctr"/>
                </a:tc>
                <a:extLst>
                  <a:ext uri="{0D108BD9-81ED-4DB2-BD59-A6C34878D82A}">
                    <a16:rowId xmlns:a16="http://schemas.microsoft.com/office/drawing/2014/main" val="10003"/>
                  </a:ext>
                </a:extLst>
              </a:tr>
              <a:tr h="754363">
                <a:tc>
                  <a:txBody>
                    <a:bodyPr/>
                    <a:lstStyle/>
                    <a:p>
                      <a:pPr algn="ctr"/>
                      <a:r>
                        <a:rPr lang="en-CA" sz="2400" dirty="0"/>
                        <a:t>Rev</a:t>
                      </a:r>
                      <a:r>
                        <a:rPr lang="en-CA" sz="2400" baseline="0" dirty="0"/>
                        <a:t> 13:5</a:t>
                      </a:r>
                      <a:endParaRPr lang="en-CA" sz="2400" dirty="0"/>
                    </a:p>
                  </a:txBody>
                  <a:tcPr anchor="ctr"/>
                </a:tc>
                <a:tc>
                  <a:txBody>
                    <a:bodyPr/>
                    <a:lstStyle/>
                    <a:p>
                      <a:pPr algn="ctr"/>
                      <a:r>
                        <a:rPr lang="en-CA" sz="2400" dirty="0"/>
                        <a:t>42</a:t>
                      </a:r>
                      <a:r>
                        <a:rPr lang="en-CA" sz="2400" baseline="0" dirty="0"/>
                        <a:t> months</a:t>
                      </a:r>
                      <a:endParaRPr lang="en-CA" sz="2400" dirty="0"/>
                    </a:p>
                  </a:txBody>
                  <a:tcPr anchor="ctr"/>
                </a:tc>
                <a:tc>
                  <a:txBody>
                    <a:bodyPr/>
                    <a:lstStyle/>
                    <a:p>
                      <a:pPr algn="ctr"/>
                      <a:r>
                        <a:rPr lang="en-CA" sz="2400" dirty="0"/>
                        <a:t>1260</a:t>
                      </a:r>
                      <a:r>
                        <a:rPr lang="en-CA" sz="2400" baseline="0" dirty="0"/>
                        <a:t> </a:t>
                      </a:r>
                      <a:r>
                        <a:rPr lang="en-CA" sz="2400" baseline="0" dirty="0" err="1"/>
                        <a:t>yrs</a:t>
                      </a:r>
                      <a:endParaRPr lang="en-CA" sz="2400" dirty="0"/>
                    </a:p>
                  </a:txBody>
                  <a:tcPr anchor="ctr"/>
                </a:tc>
                <a:tc>
                  <a:txBody>
                    <a:bodyPr/>
                    <a:lstStyle/>
                    <a:p>
                      <a:pPr algn="ctr"/>
                      <a:r>
                        <a:rPr lang="en-CA" sz="2400" dirty="0"/>
                        <a:t>War</a:t>
                      </a:r>
                      <a:r>
                        <a:rPr lang="en-CA" sz="2400" baseline="0" dirty="0"/>
                        <a:t> Against Saints</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27915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Prophetic Time Periods</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218366842"/>
              </p:ext>
            </p:extLst>
          </p:nvPr>
        </p:nvGraphicFramePr>
        <p:xfrm>
          <a:off x="395536" y="1412776"/>
          <a:ext cx="8352930" cy="4937760"/>
        </p:xfrm>
        <a:graphic>
          <a:graphicData uri="http://schemas.openxmlformats.org/drawingml/2006/table">
            <a:tbl>
              <a:tblPr firstRow="1" bandRow="1">
                <a:tableStyleId>{3C2FFA5D-87B4-456A-9821-1D502468CF0F}</a:tableStyleId>
              </a:tblPr>
              <a:tblGrid>
                <a:gridCol w="2232248">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2808314">
                  <a:extLst>
                    <a:ext uri="{9D8B030D-6E8A-4147-A177-3AD203B41FA5}">
                      <a16:colId xmlns:a16="http://schemas.microsoft.com/office/drawing/2014/main" val="20004"/>
                    </a:ext>
                  </a:extLst>
                </a:gridCol>
              </a:tblGrid>
              <a:tr h="559566">
                <a:tc>
                  <a:txBody>
                    <a:bodyPr/>
                    <a:lstStyle/>
                    <a:p>
                      <a:pPr algn="ctr"/>
                      <a:r>
                        <a:rPr lang="en-CA" sz="2400" dirty="0">
                          <a:solidFill>
                            <a:schemeClr val="tx1"/>
                          </a:solidFill>
                        </a:rPr>
                        <a:t>Starting Event</a:t>
                      </a:r>
                    </a:p>
                  </a:txBody>
                  <a:tcPr anchor="ctr">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Start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Time 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End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CA" sz="2400" dirty="0">
                          <a:solidFill>
                            <a:schemeClr val="tx1"/>
                          </a:solidFill>
                        </a:rPr>
                        <a:t>Ending Event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559566">
                <a:tc>
                  <a:txBody>
                    <a:bodyPr/>
                    <a:lstStyle/>
                    <a:p>
                      <a:pPr algn="ctr"/>
                      <a:r>
                        <a:rPr lang="en-CA" sz="2400" dirty="0"/>
                        <a:t>False Teachers</a:t>
                      </a:r>
                    </a:p>
                    <a:p>
                      <a:pPr algn="ctr"/>
                      <a:r>
                        <a:rPr lang="en-CA" sz="2400" dirty="0"/>
                        <a:t>in 1</a:t>
                      </a:r>
                      <a:r>
                        <a:rPr lang="en-CA" sz="2400" baseline="30000" dirty="0"/>
                        <a:t>st</a:t>
                      </a:r>
                      <a:r>
                        <a:rPr lang="en-CA" sz="2400" dirty="0"/>
                        <a:t> Century</a:t>
                      </a:r>
                    </a:p>
                  </a:txBody>
                  <a:tcPr anchor="ctr"/>
                </a:tc>
                <a:tc>
                  <a:txBody>
                    <a:bodyPr/>
                    <a:lstStyle/>
                    <a:p>
                      <a:pPr algn="ctr"/>
                      <a:r>
                        <a:rPr lang="en-CA" sz="2400" dirty="0"/>
                        <a:t>32</a:t>
                      </a:r>
                    </a:p>
                  </a:txBody>
                  <a:tcPr anchor="ctr"/>
                </a:tc>
                <a:tc>
                  <a:txBody>
                    <a:bodyPr/>
                    <a:lstStyle/>
                    <a:p>
                      <a:pPr algn="ctr"/>
                      <a:r>
                        <a:rPr lang="en-CA" sz="2400" dirty="0"/>
                        <a:t>280</a:t>
                      </a:r>
                    </a:p>
                  </a:txBody>
                  <a:tcPr anchor="ctr"/>
                </a:tc>
                <a:tc>
                  <a:txBody>
                    <a:bodyPr/>
                    <a:lstStyle/>
                    <a:p>
                      <a:pPr algn="ctr"/>
                      <a:r>
                        <a:rPr lang="en-CA" sz="2400" dirty="0"/>
                        <a:t>312</a:t>
                      </a:r>
                    </a:p>
                  </a:txBody>
                  <a:tcPr anchor="ctr"/>
                </a:tc>
                <a:tc>
                  <a:txBody>
                    <a:bodyPr/>
                    <a:lstStyle/>
                    <a:p>
                      <a:pPr algn="ctr"/>
                      <a:r>
                        <a:rPr lang="en-CA" sz="2400" dirty="0"/>
                        <a:t>Birth of Man Child</a:t>
                      </a:r>
                    </a:p>
                  </a:txBody>
                  <a:tcPr anchor="ctr"/>
                </a:tc>
                <a:extLst>
                  <a:ext uri="{0D108BD9-81ED-4DB2-BD59-A6C34878D82A}">
                    <a16:rowId xmlns:a16="http://schemas.microsoft.com/office/drawing/2014/main" val="10001"/>
                  </a:ext>
                </a:extLst>
              </a:tr>
              <a:tr h="559566">
                <a:tc>
                  <a:txBody>
                    <a:bodyPr/>
                    <a:lstStyle/>
                    <a:p>
                      <a:pPr algn="ctr"/>
                      <a:r>
                        <a:rPr lang="en-CA" sz="2400" dirty="0" err="1"/>
                        <a:t>Donatist</a:t>
                      </a:r>
                      <a:r>
                        <a:rPr lang="en-CA" sz="2400" dirty="0"/>
                        <a:t> Witness Begins</a:t>
                      </a:r>
                    </a:p>
                  </a:txBody>
                  <a:tcPr anchor="ctr"/>
                </a:tc>
                <a:tc>
                  <a:txBody>
                    <a:bodyPr/>
                    <a:lstStyle/>
                    <a:p>
                      <a:pPr algn="ctr"/>
                      <a:r>
                        <a:rPr lang="en-CA" sz="2400" dirty="0"/>
                        <a:t>312</a:t>
                      </a:r>
                    </a:p>
                  </a:txBody>
                  <a:tcPr anchor="ctr"/>
                </a:tc>
                <a:tc>
                  <a:txBody>
                    <a:bodyPr/>
                    <a:lstStyle/>
                    <a:p>
                      <a:pPr algn="ctr"/>
                      <a:r>
                        <a:rPr lang="en-CA" sz="2400" dirty="0"/>
                        <a:t>1260</a:t>
                      </a:r>
                    </a:p>
                  </a:txBody>
                  <a:tcPr anchor="ctr"/>
                </a:tc>
                <a:tc>
                  <a:txBody>
                    <a:bodyPr/>
                    <a:lstStyle/>
                    <a:p>
                      <a:pPr algn="ctr"/>
                      <a:r>
                        <a:rPr lang="en-CA" sz="2400" dirty="0"/>
                        <a:t>1572</a:t>
                      </a:r>
                    </a:p>
                  </a:txBody>
                  <a:tcPr anchor="ctr"/>
                </a:tc>
                <a:tc>
                  <a:txBody>
                    <a:bodyPr/>
                    <a:lstStyle/>
                    <a:p>
                      <a:pPr algn="ctr"/>
                      <a:r>
                        <a:rPr lang="en-CA" sz="2400" dirty="0"/>
                        <a:t>Massacre of Huguenot</a:t>
                      </a:r>
                      <a:r>
                        <a:rPr lang="en-CA" sz="2400" baseline="0" dirty="0"/>
                        <a:t> Witnesses</a:t>
                      </a:r>
                      <a:endParaRPr lang="en-CA" sz="2400" dirty="0"/>
                    </a:p>
                  </a:txBody>
                  <a:tcPr anchor="ctr"/>
                </a:tc>
                <a:extLst>
                  <a:ext uri="{0D108BD9-81ED-4DB2-BD59-A6C34878D82A}">
                    <a16:rowId xmlns:a16="http://schemas.microsoft.com/office/drawing/2014/main" val="10002"/>
                  </a:ext>
                </a:extLst>
              </a:tr>
              <a:tr h="559566">
                <a:tc>
                  <a:txBody>
                    <a:bodyPr/>
                    <a:lstStyle/>
                    <a:p>
                      <a:pPr algn="ctr"/>
                      <a:r>
                        <a:rPr lang="en-CA" sz="2400" dirty="0"/>
                        <a:t>2</a:t>
                      </a:r>
                      <a:r>
                        <a:rPr lang="en-CA" sz="2400" baseline="30000" dirty="0"/>
                        <a:t>nd</a:t>
                      </a:r>
                      <a:r>
                        <a:rPr lang="en-CA" sz="2400" dirty="0"/>
                        <a:t> Persecution of Huguenots</a:t>
                      </a:r>
                    </a:p>
                  </a:txBody>
                  <a:tcPr anchor="ctr"/>
                </a:tc>
                <a:tc>
                  <a:txBody>
                    <a:bodyPr/>
                    <a:lstStyle/>
                    <a:p>
                      <a:pPr algn="ctr"/>
                      <a:r>
                        <a:rPr lang="en-CA" sz="2400" dirty="0"/>
                        <a:t>1685</a:t>
                      </a:r>
                    </a:p>
                  </a:txBody>
                  <a:tcPr anchor="ctr"/>
                </a:tc>
                <a:tc>
                  <a:txBody>
                    <a:bodyPr/>
                    <a:lstStyle/>
                    <a:p>
                      <a:pPr algn="ctr"/>
                      <a:r>
                        <a:rPr lang="en-CA" sz="2400" dirty="0"/>
                        <a:t>105</a:t>
                      </a:r>
                    </a:p>
                  </a:txBody>
                  <a:tcPr anchor="ctr"/>
                </a:tc>
                <a:tc>
                  <a:txBody>
                    <a:bodyPr/>
                    <a:lstStyle/>
                    <a:p>
                      <a:pPr algn="ctr"/>
                      <a:r>
                        <a:rPr lang="en-CA" sz="2400" dirty="0"/>
                        <a:t>1790</a:t>
                      </a:r>
                    </a:p>
                  </a:txBody>
                  <a:tcPr anchor="ctr"/>
                </a:tc>
                <a:tc>
                  <a:txBody>
                    <a:bodyPr/>
                    <a:lstStyle/>
                    <a:p>
                      <a:pPr algn="ctr"/>
                      <a:r>
                        <a:rPr lang="en-CA" sz="2400" dirty="0"/>
                        <a:t>French</a:t>
                      </a:r>
                      <a:r>
                        <a:rPr lang="en-CA" sz="2400" baseline="0" dirty="0"/>
                        <a:t> Revolu</a:t>
                      </a:r>
                      <a:r>
                        <a:rPr lang="en-CA" sz="2400" dirty="0"/>
                        <a:t>tion</a:t>
                      </a:r>
                    </a:p>
                  </a:txBody>
                  <a:tcPr anchor="ctr"/>
                </a:tc>
                <a:extLst>
                  <a:ext uri="{0D108BD9-81ED-4DB2-BD59-A6C34878D82A}">
                    <a16:rowId xmlns:a16="http://schemas.microsoft.com/office/drawing/2014/main" val="10003"/>
                  </a:ext>
                </a:extLst>
              </a:tr>
              <a:tr h="559566">
                <a:tc>
                  <a:txBody>
                    <a:bodyPr/>
                    <a:lstStyle/>
                    <a:p>
                      <a:pPr algn="ctr"/>
                      <a:r>
                        <a:rPr lang="en-CA" sz="2400" dirty="0"/>
                        <a:t>Justinian’s Decree</a:t>
                      </a:r>
                    </a:p>
                  </a:txBody>
                  <a:tcPr anchor="ctr"/>
                </a:tc>
                <a:tc>
                  <a:txBody>
                    <a:bodyPr/>
                    <a:lstStyle/>
                    <a:p>
                      <a:pPr algn="ctr"/>
                      <a:r>
                        <a:rPr lang="en-CA" sz="2400" dirty="0"/>
                        <a:t>533</a:t>
                      </a:r>
                    </a:p>
                  </a:txBody>
                  <a:tcPr anchor="ctr"/>
                </a:tc>
                <a:tc>
                  <a:txBody>
                    <a:bodyPr/>
                    <a:lstStyle/>
                    <a:p>
                      <a:pPr algn="ctr"/>
                      <a:r>
                        <a:rPr lang="en-CA" sz="2400" dirty="0"/>
                        <a:t>1260</a:t>
                      </a:r>
                    </a:p>
                  </a:txBody>
                  <a:tcPr anchor="ctr"/>
                </a:tc>
                <a:tc>
                  <a:txBody>
                    <a:bodyPr/>
                    <a:lstStyle/>
                    <a:p>
                      <a:pPr algn="ctr"/>
                      <a:r>
                        <a:rPr lang="en-CA" sz="2400" dirty="0"/>
                        <a:t>1793</a:t>
                      </a:r>
                    </a:p>
                  </a:txBody>
                  <a:tcPr anchor="ctr"/>
                </a:tc>
                <a:tc>
                  <a:txBody>
                    <a:bodyPr/>
                    <a:lstStyle/>
                    <a:p>
                      <a:pPr algn="ctr"/>
                      <a:r>
                        <a:rPr lang="en-CA" sz="2400" dirty="0"/>
                        <a:t>French Revolution</a:t>
                      </a:r>
                    </a:p>
                  </a:txBody>
                  <a:tcPr anchor="ctr"/>
                </a:tc>
                <a:extLst>
                  <a:ext uri="{0D108BD9-81ED-4DB2-BD59-A6C34878D82A}">
                    <a16:rowId xmlns:a16="http://schemas.microsoft.com/office/drawing/2014/main" val="10004"/>
                  </a:ext>
                </a:extLst>
              </a:tr>
              <a:tr h="559566">
                <a:tc>
                  <a:txBody>
                    <a:bodyPr/>
                    <a:lstStyle/>
                    <a:p>
                      <a:pPr algn="ctr"/>
                      <a:r>
                        <a:rPr lang="en-CA" sz="2400" dirty="0" err="1"/>
                        <a:t>Phocas</a:t>
                      </a:r>
                      <a:r>
                        <a:rPr lang="en-CA" sz="2400" dirty="0"/>
                        <a:t>’ </a:t>
                      </a:r>
                    </a:p>
                    <a:p>
                      <a:pPr algn="ctr"/>
                      <a:r>
                        <a:rPr lang="en-CA" sz="2400" dirty="0"/>
                        <a:t>Decree</a:t>
                      </a:r>
                    </a:p>
                  </a:txBody>
                  <a:tcPr anchor="ctr"/>
                </a:tc>
                <a:tc>
                  <a:txBody>
                    <a:bodyPr/>
                    <a:lstStyle/>
                    <a:p>
                      <a:pPr algn="ctr"/>
                      <a:r>
                        <a:rPr lang="en-CA" sz="2400" dirty="0"/>
                        <a:t>608/</a:t>
                      </a:r>
                    </a:p>
                    <a:p>
                      <a:pPr algn="ctr"/>
                      <a:r>
                        <a:rPr lang="en-CA" sz="2400" dirty="0"/>
                        <a:t>610</a:t>
                      </a:r>
                    </a:p>
                  </a:txBody>
                  <a:tcPr anchor="ctr"/>
                </a:tc>
                <a:tc>
                  <a:txBody>
                    <a:bodyPr/>
                    <a:lstStyle/>
                    <a:p>
                      <a:pPr algn="ctr"/>
                      <a:r>
                        <a:rPr lang="en-CA" sz="2400" dirty="0"/>
                        <a:t>1260</a:t>
                      </a:r>
                    </a:p>
                  </a:txBody>
                  <a:tcPr anchor="ctr"/>
                </a:tc>
                <a:tc>
                  <a:txBody>
                    <a:bodyPr/>
                    <a:lstStyle/>
                    <a:p>
                      <a:pPr algn="ctr"/>
                      <a:r>
                        <a:rPr lang="en-CA" sz="2400" dirty="0"/>
                        <a:t>1868/</a:t>
                      </a:r>
                    </a:p>
                    <a:p>
                      <a:pPr algn="ctr"/>
                      <a:r>
                        <a:rPr lang="en-CA" sz="2400" dirty="0"/>
                        <a:t>1870</a:t>
                      </a:r>
                    </a:p>
                  </a:txBody>
                  <a:tcPr anchor="ctr"/>
                </a:tc>
                <a:tc>
                  <a:txBody>
                    <a:bodyPr/>
                    <a:lstStyle/>
                    <a:p>
                      <a:pPr algn="ctr"/>
                      <a:r>
                        <a:rPr lang="en-CA" sz="2400" dirty="0"/>
                        <a:t>Papal</a:t>
                      </a:r>
                      <a:r>
                        <a:rPr lang="en-CA" sz="2400" baseline="0" dirty="0"/>
                        <a:t> Loss of Temporal Power</a:t>
                      </a:r>
                      <a:endParaRPr lang="en-CA" sz="2400" dirty="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17384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br>
              <a:rPr lang="en-US" b="1" dirty="0"/>
            </a:br>
            <a:r>
              <a:rPr lang="en-US" sz="4900" b="1" dirty="0"/>
              <a:t>Part V (Conclusion)</a:t>
            </a:r>
            <a:br>
              <a:rPr lang="en-CA" sz="4900" dirty="0"/>
            </a:br>
            <a:endParaRPr lang="en-CA" sz="4900" dirty="0"/>
          </a:p>
        </p:txBody>
      </p:sp>
      <p:sp>
        <p:nvSpPr>
          <p:cNvPr id="3" name="Content Placeholder 2"/>
          <p:cNvSpPr>
            <a:spLocks noGrp="1"/>
          </p:cNvSpPr>
          <p:nvPr>
            <p:ph idx="1"/>
          </p:nvPr>
        </p:nvSpPr>
        <p:spPr>
          <a:xfrm>
            <a:off x="467544" y="2420888"/>
            <a:ext cx="8229600" cy="2548880"/>
          </a:xfrm>
        </p:spPr>
        <p:txBody>
          <a:bodyPr>
            <a:normAutofit/>
          </a:bodyPr>
          <a:lstStyle/>
          <a:p>
            <a:pPr lvl="0">
              <a:buFont typeface="Wingdings"/>
              <a:buChar char=""/>
              <a:tabLst>
                <a:tab pos="228600" algn="l"/>
              </a:tabLst>
            </a:pPr>
            <a:r>
              <a:rPr lang="en-US" sz="2800" dirty="0">
                <a:latin typeface="Arial"/>
                <a:ea typeface="Times New Roman"/>
                <a:cs typeface="Times New Roman"/>
              </a:rPr>
              <a:t>Revolution in Europe (18th &amp; 19th Century)</a:t>
            </a:r>
            <a:endParaRPr lang="en-CA" sz="4000" dirty="0">
              <a:latin typeface="Arial"/>
              <a:ea typeface="Times New Roman"/>
              <a:cs typeface="Times New Roman"/>
            </a:endParaRPr>
          </a:p>
          <a:p>
            <a:pPr lvl="0">
              <a:buFont typeface="Wingdings"/>
              <a:buChar char=""/>
              <a:tabLst>
                <a:tab pos="228600" algn="l"/>
              </a:tabLst>
            </a:pPr>
            <a:r>
              <a:rPr lang="en-US" sz="2800" dirty="0">
                <a:latin typeface="Arial"/>
                <a:ea typeface="Times New Roman"/>
                <a:cs typeface="Times New Roman"/>
              </a:rPr>
              <a:t>The Papacy Transformed (18th to 20th Century)</a:t>
            </a:r>
            <a:endParaRPr lang="en-CA" sz="4000" dirty="0">
              <a:latin typeface="Arial"/>
              <a:ea typeface="Times New Roman"/>
              <a:cs typeface="Times New Roman"/>
            </a:endParaRPr>
          </a:p>
          <a:p>
            <a:pPr marL="0" indent="0">
              <a:buNone/>
            </a:pPr>
            <a:endParaRPr lang="en-CA" dirty="0"/>
          </a:p>
        </p:txBody>
      </p:sp>
    </p:spTree>
    <p:extLst>
      <p:ext uri="{BB962C8B-B14F-4D97-AF65-F5344CB8AC3E}">
        <p14:creationId xmlns:p14="http://schemas.microsoft.com/office/powerpoint/2010/main" val="2521224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US" sz="4000" b="1" dirty="0"/>
              <a:t>The Vials of the Wrath of God</a:t>
            </a:r>
            <a:br>
              <a:rPr lang="en-US" sz="4000" b="1" dirty="0"/>
            </a:br>
            <a:r>
              <a:rPr lang="en-US" sz="3600" b="1" dirty="0"/>
              <a:t>Judgment of the Papacy</a:t>
            </a:r>
            <a:endParaRPr lang="en-CA" sz="4000" dirty="0"/>
          </a:p>
        </p:txBody>
      </p:sp>
      <p:sp>
        <p:nvSpPr>
          <p:cNvPr id="3" name="Content Placeholder 2"/>
          <p:cNvSpPr>
            <a:spLocks noGrp="1"/>
          </p:cNvSpPr>
          <p:nvPr>
            <p:ph idx="1"/>
          </p:nvPr>
        </p:nvSpPr>
        <p:spPr>
          <a:xfrm>
            <a:off x="467544" y="2132856"/>
            <a:ext cx="8229600" cy="4525963"/>
          </a:xfrm>
        </p:spPr>
        <p:txBody>
          <a:bodyPr>
            <a:normAutofit fontScale="77500" lnSpcReduction="20000"/>
          </a:bodyPr>
          <a:lstStyle/>
          <a:p>
            <a:pPr marL="0" indent="0">
              <a:buNone/>
            </a:pPr>
            <a:r>
              <a:rPr lang="en-CA" b="1" dirty="0"/>
              <a:t>Rev 16:1 </a:t>
            </a:r>
            <a:r>
              <a:rPr lang="en-CA" dirty="0"/>
              <a:t>And I heard a great voice out of the temple saying to the seven angels, Go your ways, and pour out the vials of the wrath of God upon the earth.  </a:t>
            </a:r>
            <a:r>
              <a:rPr lang="en-CA" b="1" dirty="0"/>
              <a:t>2</a:t>
            </a:r>
            <a:r>
              <a:rPr lang="en-CA" dirty="0"/>
              <a:t> And the </a:t>
            </a:r>
            <a:r>
              <a:rPr lang="en-CA" b="1" u="sng" dirty="0"/>
              <a:t>first</a:t>
            </a:r>
            <a:r>
              <a:rPr lang="en-CA" dirty="0"/>
              <a:t> went, and poured out his vial upon the earth; and there fell a noisome and grievous sore upon the men which had the mark of the beast, and upon them which worshipped his image.  </a:t>
            </a:r>
            <a:r>
              <a:rPr lang="en-CA" b="1" dirty="0"/>
              <a:t>6</a:t>
            </a:r>
            <a:r>
              <a:rPr lang="en-CA" dirty="0"/>
              <a:t> For they have shed the blood of saints and prophets, and thou hast given them blood to drink; for they are worthy. </a:t>
            </a:r>
          </a:p>
          <a:p>
            <a:pPr marL="0" indent="0">
              <a:buNone/>
            </a:pPr>
            <a:r>
              <a:rPr lang="en-CA" b="1" dirty="0"/>
              <a:t>10</a:t>
            </a:r>
            <a:r>
              <a:rPr lang="en-CA" dirty="0"/>
              <a:t> And the </a:t>
            </a:r>
            <a:r>
              <a:rPr lang="en-CA" b="1" u="sng" dirty="0"/>
              <a:t>fifth</a:t>
            </a:r>
            <a:r>
              <a:rPr lang="en-CA" dirty="0"/>
              <a:t> angel poured out his vial upon the seat of the beast; and his kingdom was full of darkness; and they gnawed their tongues for pain, </a:t>
            </a:r>
            <a:r>
              <a:rPr lang="en-CA" b="1" dirty="0"/>
              <a:t>11</a:t>
            </a:r>
            <a:r>
              <a:rPr lang="en-CA" dirty="0"/>
              <a:t> And blasphemed the God of heaven because of their pains and their sores, and repented not of their deeds.</a:t>
            </a:r>
          </a:p>
          <a:p>
            <a:pPr marL="0" indent="0">
              <a:buNone/>
            </a:pPr>
            <a:endParaRPr lang="en-CA" dirty="0"/>
          </a:p>
        </p:txBody>
      </p:sp>
    </p:spTree>
    <p:extLst>
      <p:ext uri="{BB962C8B-B14F-4D97-AF65-F5344CB8AC3E}">
        <p14:creationId xmlns:p14="http://schemas.microsoft.com/office/powerpoint/2010/main" val="333746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Mother of Harlots</a:t>
            </a:r>
            <a:br>
              <a:rPr lang="en-CA" dirty="0"/>
            </a:br>
            <a:endParaRPr lang="en-CA" b="1" dirty="0"/>
          </a:p>
        </p:txBody>
      </p:sp>
      <p:sp>
        <p:nvSpPr>
          <p:cNvPr id="3" name="Content Placeholder 2"/>
          <p:cNvSpPr>
            <a:spLocks noGrp="1"/>
          </p:cNvSpPr>
          <p:nvPr>
            <p:ph idx="1"/>
          </p:nvPr>
        </p:nvSpPr>
        <p:spPr>
          <a:xfrm>
            <a:off x="467544" y="2564904"/>
            <a:ext cx="8229600" cy="3888432"/>
          </a:xfrm>
        </p:spPr>
        <p:txBody>
          <a:bodyPr>
            <a:normAutofit fontScale="55000" lnSpcReduction="20000"/>
          </a:bodyPr>
          <a:lstStyle/>
          <a:p>
            <a:pPr marL="0" indent="0">
              <a:buNone/>
            </a:pPr>
            <a:r>
              <a:rPr lang="en-CA" sz="3800" dirty="0"/>
              <a:t>Rev 17:3-6  So he carried me away in the spirit into the wilderness: and I saw </a:t>
            </a:r>
            <a:r>
              <a:rPr lang="en-CA" sz="3800" b="1" u="sng" dirty="0"/>
              <a:t>a woman</a:t>
            </a:r>
            <a:r>
              <a:rPr lang="en-CA" sz="3800" dirty="0"/>
              <a:t> sit upon a </a:t>
            </a:r>
            <a:r>
              <a:rPr lang="en-CA" sz="3800" b="1" u="sng" dirty="0"/>
              <a:t>scarlet coloured beast, full of names of blasphemy, having seven heads and ten horns</a:t>
            </a:r>
            <a:r>
              <a:rPr lang="en-CA" sz="3800" dirty="0"/>
              <a:t>.</a:t>
            </a:r>
          </a:p>
          <a:p>
            <a:pPr marL="0" indent="0">
              <a:buNone/>
            </a:pPr>
            <a:r>
              <a:rPr lang="en-CA" sz="3800" dirty="0"/>
              <a:t>4 And the woman was arrayed in purple and scarlet colour, and decked with gold and precious stones and pearls, having a golden cup in her hand full of abominations and filthiness of her fornication:</a:t>
            </a:r>
          </a:p>
          <a:p>
            <a:pPr marL="0" indent="0">
              <a:buNone/>
            </a:pPr>
            <a:r>
              <a:rPr lang="en-CA" sz="3800" dirty="0"/>
              <a:t>5 And upon her forehead was a name written, </a:t>
            </a:r>
            <a:r>
              <a:rPr lang="en-CA" sz="3800" b="1" u="sng" dirty="0"/>
              <a:t>MYSTERY, BABYLON THE GREAT, THE MOTHER OF HARLOTS AND ABOMINATIONS OF THE EARTH</a:t>
            </a:r>
            <a:r>
              <a:rPr lang="en-CA" sz="3800" dirty="0"/>
              <a:t>.</a:t>
            </a:r>
          </a:p>
          <a:p>
            <a:pPr marL="0" indent="0">
              <a:buNone/>
            </a:pPr>
            <a:r>
              <a:rPr lang="en-CA" sz="3800" dirty="0"/>
              <a:t>6 And I saw the woman </a:t>
            </a:r>
            <a:r>
              <a:rPr lang="en-CA" sz="3800" b="1" u="sng" dirty="0"/>
              <a:t>drunken with the blood of the saints</a:t>
            </a:r>
            <a:r>
              <a:rPr lang="en-CA" sz="3800" dirty="0"/>
              <a:t>, and with the blood of the martyrs of Jesus.</a:t>
            </a:r>
          </a:p>
          <a:p>
            <a:pPr marL="0" indent="0">
              <a:buNone/>
            </a:pPr>
            <a:r>
              <a:rPr lang="en-CA" sz="3800" dirty="0"/>
              <a:t>16 And the </a:t>
            </a:r>
            <a:r>
              <a:rPr lang="en-CA" sz="3800" b="1" u="sng" dirty="0"/>
              <a:t>ten horns </a:t>
            </a:r>
            <a:r>
              <a:rPr lang="en-CA" sz="3800" dirty="0"/>
              <a:t>which thou </a:t>
            </a:r>
            <a:r>
              <a:rPr lang="en-CA" sz="3800" dirty="0" err="1"/>
              <a:t>sawest</a:t>
            </a:r>
            <a:r>
              <a:rPr lang="en-CA" sz="3800" dirty="0"/>
              <a:t> upon the beast, </a:t>
            </a:r>
            <a:r>
              <a:rPr lang="en-CA" sz="3800" b="1" u="sng" dirty="0"/>
              <a:t>these shall hate the whore, and shall make her desolate and naked, and shall eat her flesh, and burn her with fire</a:t>
            </a:r>
            <a:r>
              <a:rPr lang="en-CA" sz="3800" u="sng" dirty="0"/>
              <a:t>.</a:t>
            </a:r>
          </a:p>
          <a:p>
            <a:pPr marL="0" indent="0">
              <a:buNone/>
            </a:pPr>
            <a:endParaRPr lang="en-CA" dirty="0"/>
          </a:p>
        </p:txBody>
      </p:sp>
      <p:pic>
        <p:nvPicPr>
          <p:cNvPr id="7" name="Picture 6" descr="2euro"/>
          <p:cNvPicPr/>
          <p:nvPr/>
        </p:nvPicPr>
        <p:blipFill>
          <a:blip r:embed="rId3">
            <a:lum bright="10000"/>
            <a:extLst>
              <a:ext uri="{28A0092B-C50C-407E-A947-70E740481C1C}">
                <a14:useLocalDpi xmlns:a14="http://schemas.microsoft.com/office/drawing/2010/main" val="0"/>
              </a:ext>
            </a:extLst>
          </a:blip>
          <a:srcRect/>
          <a:stretch>
            <a:fillRect/>
          </a:stretch>
        </p:blipFill>
        <p:spPr bwMode="auto">
          <a:xfrm>
            <a:off x="3851920" y="1484784"/>
            <a:ext cx="990600" cy="981075"/>
          </a:xfrm>
          <a:prstGeom prst="rect">
            <a:avLst/>
          </a:prstGeom>
          <a:noFill/>
          <a:ln>
            <a:noFill/>
          </a:ln>
        </p:spPr>
      </p:pic>
    </p:spTree>
    <p:extLst>
      <p:ext uri="{BB962C8B-B14F-4D97-AF65-F5344CB8AC3E}">
        <p14:creationId xmlns:p14="http://schemas.microsoft.com/office/powerpoint/2010/main" val="122779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Phases of the Beast</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19537779"/>
              </p:ext>
            </p:extLst>
          </p:nvPr>
        </p:nvGraphicFramePr>
        <p:xfrm>
          <a:off x="395536" y="1412776"/>
          <a:ext cx="8352928" cy="5053030"/>
        </p:xfrm>
        <a:graphic>
          <a:graphicData uri="http://schemas.openxmlformats.org/drawingml/2006/table">
            <a:tbl>
              <a:tblPr firstRow="1" bandRow="1">
                <a:tableStyleId>{5C22544A-7EE6-4342-B048-85BDC9FD1C3A}</a:tableStyleId>
              </a:tblPr>
              <a:tblGrid>
                <a:gridCol w="2088232">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559566">
                <a:tc>
                  <a:txBody>
                    <a:bodyPr/>
                    <a:lstStyle/>
                    <a:p>
                      <a:pPr algn="ctr"/>
                      <a:r>
                        <a:rPr lang="en-CA" sz="2400" dirty="0">
                          <a:solidFill>
                            <a:schemeClr val="tx1"/>
                          </a:solidFill>
                        </a:rPr>
                        <a:t>Daniel’s 4</a:t>
                      </a:r>
                      <a:r>
                        <a:rPr lang="en-CA" sz="2400" baseline="30000" dirty="0">
                          <a:solidFill>
                            <a:schemeClr val="tx1"/>
                          </a:solidFill>
                        </a:rPr>
                        <a:t>th</a:t>
                      </a:r>
                      <a:r>
                        <a:rPr lang="en-CA" sz="2400" dirty="0">
                          <a:solidFill>
                            <a:schemeClr val="tx1"/>
                          </a:solidFill>
                        </a:rPr>
                        <a:t> Beast</a:t>
                      </a:r>
                    </a:p>
                  </a:txBody>
                  <a:tcPr anchor="ctr"/>
                </a:tc>
                <a:tc>
                  <a:txBody>
                    <a:bodyPr/>
                    <a:lstStyle/>
                    <a:p>
                      <a:pPr algn="ctr"/>
                      <a:r>
                        <a:rPr lang="en-CA" sz="2400" dirty="0">
                          <a:solidFill>
                            <a:schemeClr val="tx1"/>
                          </a:solidFill>
                        </a:rPr>
                        <a:t>Red Dragon</a:t>
                      </a:r>
                    </a:p>
                  </a:txBody>
                  <a:tcPr anchor="ctr"/>
                </a:tc>
                <a:tc>
                  <a:txBody>
                    <a:bodyPr/>
                    <a:lstStyle/>
                    <a:p>
                      <a:pPr algn="ctr"/>
                      <a:r>
                        <a:rPr lang="en-CA" sz="2400" dirty="0">
                          <a:solidFill>
                            <a:schemeClr val="tx1"/>
                          </a:solidFill>
                        </a:rPr>
                        <a:t>Beast of the Sea</a:t>
                      </a:r>
                    </a:p>
                  </a:txBody>
                  <a:tcPr anchor="ctr"/>
                </a:tc>
                <a:tc>
                  <a:txBody>
                    <a:bodyPr/>
                    <a:lstStyle/>
                    <a:p>
                      <a:pPr algn="ctr"/>
                      <a:r>
                        <a:rPr lang="en-CA" sz="2400" dirty="0">
                          <a:solidFill>
                            <a:schemeClr val="tx1"/>
                          </a:solidFill>
                        </a:rPr>
                        <a:t>Scarlet</a:t>
                      </a:r>
                      <a:r>
                        <a:rPr lang="en-CA" sz="2400" baseline="0" dirty="0">
                          <a:solidFill>
                            <a:schemeClr val="tx1"/>
                          </a:solidFill>
                        </a:rPr>
                        <a:t> Beast</a:t>
                      </a:r>
                      <a:endParaRPr lang="en-CA" sz="2400" dirty="0">
                        <a:solidFill>
                          <a:schemeClr val="tx1"/>
                        </a:solidFill>
                      </a:endParaRPr>
                    </a:p>
                  </a:txBody>
                  <a:tcPr anchor="ctr"/>
                </a:tc>
                <a:extLst>
                  <a:ext uri="{0D108BD9-81ED-4DB2-BD59-A6C34878D82A}">
                    <a16:rowId xmlns:a16="http://schemas.microsoft.com/office/drawing/2014/main" val="10000"/>
                  </a:ext>
                </a:extLst>
              </a:tr>
              <a:tr h="559566">
                <a:tc>
                  <a:txBody>
                    <a:bodyPr/>
                    <a:lstStyle/>
                    <a:p>
                      <a:pPr algn="ctr"/>
                      <a:r>
                        <a:rPr lang="en-CA" sz="2400" dirty="0"/>
                        <a:t>Dan 7</a:t>
                      </a:r>
                    </a:p>
                  </a:txBody>
                  <a:tcPr anchor="ctr"/>
                </a:tc>
                <a:tc>
                  <a:txBody>
                    <a:bodyPr/>
                    <a:lstStyle/>
                    <a:p>
                      <a:pPr algn="ctr"/>
                      <a:r>
                        <a:rPr lang="en-CA" sz="2400" dirty="0"/>
                        <a:t>Rev 12</a:t>
                      </a:r>
                    </a:p>
                  </a:txBody>
                  <a:tcPr anchor="ctr"/>
                </a:tc>
                <a:tc>
                  <a:txBody>
                    <a:bodyPr/>
                    <a:lstStyle/>
                    <a:p>
                      <a:pPr algn="ctr"/>
                      <a:r>
                        <a:rPr lang="en-CA" sz="2400" dirty="0"/>
                        <a:t>Rev 13</a:t>
                      </a:r>
                    </a:p>
                  </a:txBody>
                  <a:tcPr anchor="ctr"/>
                </a:tc>
                <a:tc>
                  <a:txBody>
                    <a:bodyPr/>
                    <a:lstStyle/>
                    <a:p>
                      <a:pPr algn="ctr"/>
                      <a:r>
                        <a:rPr lang="en-CA" sz="2400" dirty="0"/>
                        <a:t>Rev 17</a:t>
                      </a:r>
                    </a:p>
                  </a:txBody>
                  <a:tcPr anchor="ctr"/>
                </a:tc>
                <a:extLst>
                  <a:ext uri="{0D108BD9-81ED-4DB2-BD59-A6C34878D82A}">
                    <a16:rowId xmlns:a16="http://schemas.microsoft.com/office/drawing/2014/main" val="10001"/>
                  </a:ext>
                </a:extLst>
              </a:tr>
              <a:tr h="559566">
                <a:tc>
                  <a:txBody>
                    <a:bodyPr/>
                    <a:lstStyle/>
                    <a:p>
                      <a:pPr algn="ctr"/>
                      <a:r>
                        <a:rPr lang="en-CA" sz="2400" dirty="0"/>
                        <a:t>One Head</a:t>
                      </a:r>
                    </a:p>
                  </a:txBody>
                  <a:tcPr anchor="ctr"/>
                </a:tc>
                <a:tc>
                  <a:txBody>
                    <a:bodyPr/>
                    <a:lstStyle/>
                    <a:p>
                      <a:pPr algn="ctr"/>
                      <a:r>
                        <a:rPr lang="en-CA" sz="2400" dirty="0"/>
                        <a:t>Seven Heads</a:t>
                      </a:r>
                    </a:p>
                  </a:txBody>
                  <a:tcPr anchor="ctr"/>
                </a:tc>
                <a:tc>
                  <a:txBody>
                    <a:bodyPr/>
                    <a:lstStyle/>
                    <a:p>
                      <a:pPr algn="ctr"/>
                      <a:r>
                        <a:rPr lang="en-CA" sz="2400" dirty="0"/>
                        <a:t>Seven Heads</a:t>
                      </a:r>
                    </a:p>
                  </a:txBody>
                  <a:tcPr anchor="ctr"/>
                </a:tc>
                <a:tc>
                  <a:txBody>
                    <a:bodyPr/>
                    <a:lstStyle/>
                    <a:p>
                      <a:pPr algn="ctr"/>
                      <a:r>
                        <a:rPr lang="en-CA" sz="2400" dirty="0"/>
                        <a:t>Seven Heads</a:t>
                      </a:r>
                    </a:p>
                  </a:txBody>
                  <a:tcPr anchor="ctr"/>
                </a:tc>
                <a:extLst>
                  <a:ext uri="{0D108BD9-81ED-4DB2-BD59-A6C34878D82A}">
                    <a16:rowId xmlns:a16="http://schemas.microsoft.com/office/drawing/2014/main" val="10002"/>
                  </a:ext>
                </a:extLst>
              </a:tr>
              <a:tr h="559566">
                <a:tc>
                  <a:txBody>
                    <a:bodyPr/>
                    <a:lstStyle/>
                    <a:p>
                      <a:pPr algn="ctr"/>
                      <a:r>
                        <a:rPr lang="en-CA" sz="2400" dirty="0"/>
                        <a:t>Ten Horns</a:t>
                      </a:r>
                    </a:p>
                  </a:txBody>
                  <a:tcPr anchor="ctr"/>
                </a:tc>
                <a:tc>
                  <a:txBody>
                    <a:bodyPr/>
                    <a:lstStyle/>
                    <a:p>
                      <a:pPr algn="ctr"/>
                      <a:r>
                        <a:rPr lang="en-CA" sz="2400" dirty="0"/>
                        <a:t>Ten Horns</a:t>
                      </a:r>
                    </a:p>
                  </a:txBody>
                  <a:tcPr anchor="ctr"/>
                </a:tc>
                <a:tc>
                  <a:txBody>
                    <a:bodyPr/>
                    <a:lstStyle/>
                    <a:p>
                      <a:pPr algn="ctr"/>
                      <a:r>
                        <a:rPr lang="en-CA" sz="2400" dirty="0"/>
                        <a:t>Ten Horns</a:t>
                      </a:r>
                    </a:p>
                  </a:txBody>
                  <a:tcPr anchor="ctr"/>
                </a:tc>
                <a:tc>
                  <a:txBody>
                    <a:bodyPr/>
                    <a:lstStyle/>
                    <a:p>
                      <a:pPr algn="ctr"/>
                      <a:r>
                        <a:rPr lang="en-CA" sz="2400" dirty="0"/>
                        <a:t>Ten Horns</a:t>
                      </a:r>
                    </a:p>
                  </a:txBody>
                  <a:tcPr anchor="ctr"/>
                </a:tc>
                <a:extLst>
                  <a:ext uri="{0D108BD9-81ED-4DB2-BD59-A6C34878D82A}">
                    <a16:rowId xmlns:a16="http://schemas.microsoft.com/office/drawing/2014/main" val="10003"/>
                  </a:ext>
                </a:extLst>
              </a:tr>
              <a:tr h="559566">
                <a:tc>
                  <a:txBody>
                    <a:bodyPr/>
                    <a:lstStyle/>
                    <a:p>
                      <a:pPr algn="ctr"/>
                      <a:endParaRPr lang="en-CA" sz="2400" dirty="0"/>
                    </a:p>
                  </a:txBody>
                  <a:tcPr anchor="ctr"/>
                </a:tc>
                <a:tc>
                  <a:txBody>
                    <a:bodyPr/>
                    <a:lstStyle/>
                    <a:p>
                      <a:pPr algn="ctr"/>
                      <a:r>
                        <a:rPr lang="en-CA" sz="2400" dirty="0"/>
                        <a:t>Crowns on Heads</a:t>
                      </a:r>
                    </a:p>
                  </a:txBody>
                  <a:tcPr anchor="ctr"/>
                </a:tc>
                <a:tc>
                  <a:txBody>
                    <a:bodyPr/>
                    <a:lstStyle/>
                    <a:p>
                      <a:pPr algn="ctr"/>
                      <a:r>
                        <a:rPr lang="en-CA" sz="2400" dirty="0"/>
                        <a:t>Crowns on Horns</a:t>
                      </a:r>
                    </a:p>
                  </a:txBody>
                  <a:tcPr anchor="ctr"/>
                </a:tc>
                <a:tc>
                  <a:txBody>
                    <a:bodyPr/>
                    <a:lstStyle/>
                    <a:p>
                      <a:pPr algn="ctr"/>
                      <a:endParaRPr lang="en-CA" sz="2400" dirty="0"/>
                    </a:p>
                  </a:txBody>
                  <a:tcPr anchor="ctr"/>
                </a:tc>
                <a:extLst>
                  <a:ext uri="{0D108BD9-81ED-4DB2-BD59-A6C34878D82A}">
                    <a16:rowId xmlns:a16="http://schemas.microsoft.com/office/drawing/2014/main" val="10004"/>
                  </a:ext>
                </a:extLst>
              </a:tr>
              <a:tr h="864206">
                <a:tc>
                  <a:txBody>
                    <a:bodyPr/>
                    <a:lstStyle/>
                    <a:p>
                      <a:pPr algn="ctr"/>
                      <a:r>
                        <a:rPr lang="en-CA" sz="2400" dirty="0"/>
                        <a:t>Mouth</a:t>
                      </a:r>
                      <a:r>
                        <a:rPr lang="en-CA" sz="2400" baseline="0" dirty="0"/>
                        <a:t> Speaks against God</a:t>
                      </a:r>
                      <a:endParaRPr lang="en-CA" sz="2400" dirty="0"/>
                    </a:p>
                  </a:txBody>
                  <a:tcPr anchor="ctr"/>
                </a:tc>
                <a:tc>
                  <a:txBody>
                    <a:bodyPr/>
                    <a:lstStyle/>
                    <a:p>
                      <a:pPr algn="ctr"/>
                      <a:endParaRPr lang="en-CA" sz="2400" dirty="0"/>
                    </a:p>
                  </a:txBody>
                  <a:tcPr anchor="ctr"/>
                </a:tc>
                <a:tc>
                  <a:txBody>
                    <a:bodyPr/>
                    <a:lstStyle/>
                    <a:p>
                      <a:pPr algn="ctr"/>
                      <a:r>
                        <a:rPr lang="en-CA" sz="2400" dirty="0"/>
                        <a:t>Names</a:t>
                      </a:r>
                      <a:r>
                        <a:rPr lang="en-CA" sz="2400" baseline="0" dirty="0"/>
                        <a:t> of </a:t>
                      </a:r>
                      <a:r>
                        <a:rPr lang="en-CA" sz="2400" dirty="0"/>
                        <a:t>Blasphemy</a:t>
                      </a:r>
                    </a:p>
                  </a:txBody>
                  <a:tcPr anchor="ctr"/>
                </a:tc>
                <a:tc>
                  <a:txBody>
                    <a:bodyPr/>
                    <a:lstStyle/>
                    <a:p>
                      <a:pPr algn="ctr"/>
                      <a:r>
                        <a:rPr lang="en-CA" sz="2400" dirty="0"/>
                        <a:t>Names of Blasphemy</a:t>
                      </a:r>
                    </a:p>
                  </a:txBody>
                  <a:tcPr anchor="ctr"/>
                </a:tc>
                <a:extLst>
                  <a:ext uri="{0D108BD9-81ED-4DB2-BD59-A6C34878D82A}">
                    <a16:rowId xmlns:a16="http://schemas.microsoft.com/office/drawing/2014/main" val="10005"/>
                  </a:ext>
                </a:extLst>
              </a:tr>
              <a:tr h="864206">
                <a:tc>
                  <a:txBody>
                    <a:bodyPr/>
                    <a:lstStyle/>
                    <a:p>
                      <a:pPr algn="ctr"/>
                      <a:r>
                        <a:rPr lang="en-CA" sz="2400" dirty="0"/>
                        <a:t>Wars with the Saints</a:t>
                      </a:r>
                    </a:p>
                  </a:txBody>
                  <a:tcPr anchor="ctr"/>
                </a:tc>
                <a:tc>
                  <a:txBody>
                    <a:bodyPr/>
                    <a:lstStyle/>
                    <a:p>
                      <a:pPr algn="ctr"/>
                      <a:r>
                        <a:rPr lang="en-CA" sz="2400" dirty="0"/>
                        <a:t>Wars with the Remnant</a:t>
                      </a:r>
                    </a:p>
                  </a:txBody>
                  <a:tcPr anchor="ctr"/>
                </a:tc>
                <a:tc>
                  <a:txBody>
                    <a:bodyPr/>
                    <a:lstStyle/>
                    <a:p>
                      <a:pPr algn="ctr"/>
                      <a:r>
                        <a:rPr lang="en-CA" sz="2400" dirty="0"/>
                        <a:t>Wars with the Saints</a:t>
                      </a:r>
                    </a:p>
                  </a:txBody>
                  <a:tcPr anchor="ctr"/>
                </a:tc>
                <a:tc>
                  <a:txBody>
                    <a:bodyPr/>
                    <a:lstStyle/>
                    <a:p>
                      <a:pPr algn="ctr"/>
                      <a:r>
                        <a:rPr lang="en-CA" sz="2400" dirty="0"/>
                        <a:t>Wars with the Lamb</a:t>
                      </a: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82620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French Revolution </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“But when the Revolution did come, the Church was identified with aristocracy and suffered accordingly.  The first attack was naturally upon the enormous property held by ecclesiastical institutions.  Talleyrand paid the deficit in the Treasury from the clerical revenues.  In 1789 the Assembly confiscated ecclesiastical property and reduced the clergy to the position of servants of the State.  The next year this was fixed by the Civil Constitution of the Clergy.  The religious Orders were suppressed and the hundred and fifty bishoprics were reduced to eighty-three; and both the bishops and parochial clergy were to be elected by the people.”</a:t>
            </a:r>
          </a:p>
          <a:p>
            <a:pPr marL="0" indent="0">
              <a:buNone/>
            </a:pPr>
            <a:endParaRPr lang="en-CA" dirty="0"/>
          </a:p>
          <a:p>
            <a:pPr marL="0" indent="0">
              <a:buNone/>
            </a:pPr>
            <a:r>
              <a:rPr lang="en-CA" dirty="0"/>
              <a:t>		(History of the Modern Church, Wand, p.197f)</a:t>
            </a:r>
          </a:p>
          <a:p>
            <a:pPr marL="0" indent="0">
              <a:buNone/>
            </a:pPr>
            <a:endParaRPr lang="en-CA" dirty="0"/>
          </a:p>
        </p:txBody>
      </p:sp>
    </p:spTree>
    <p:extLst>
      <p:ext uri="{BB962C8B-B14F-4D97-AF65-F5344CB8AC3E}">
        <p14:creationId xmlns:p14="http://schemas.microsoft.com/office/powerpoint/2010/main" val="364149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French Revolution (1789-1790)</a:t>
            </a:r>
            <a:endParaRPr lang="en-CA" dirty="0"/>
          </a:p>
        </p:txBody>
      </p:sp>
      <p:sp>
        <p:nvSpPr>
          <p:cNvPr id="4" name="Content Placeholder 3"/>
          <p:cNvSpPr>
            <a:spLocks noGrp="1"/>
          </p:cNvSpPr>
          <p:nvPr>
            <p:ph idx="1"/>
          </p:nvPr>
        </p:nvSpPr>
        <p:spPr/>
        <p:txBody>
          <a:bodyPr>
            <a:normAutofit fontScale="77500" lnSpcReduction="20000"/>
          </a:bodyPr>
          <a:lstStyle/>
          <a:p>
            <a:pPr marL="0" indent="0">
              <a:buNone/>
            </a:pPr>
            <a:r>
              <a:rPr lang="en-CA" u="sng" dirty="0"/>
              <a:t>Declaration of the Rights of Man</a:t>
            </a:r>
            <a:r>
              <a:rPr lang="en-CA" dirty="0"/>
              <a:t>:</a:t>
            </a:r>
          </a:p>
          <a:p>
            <a:pPr marL="0" indent="0">
              <a:buNone/>
            </a:pPr>
            <a:r>
              <a:rPr lang="en-CA" dirty="0"/>
              <a:t>“Article 1. Men are born and remain </a:t>
            </a:r>
            <a:r>
              <a:rPr lang="en-CA" b="1" u="sng" dirty="0"/>
              <a:t>free</a:t>
            </a:r>
            <a:r>
              <a:rPr lang="en-CA" dirty="0"/>
              <a:t> and they are </a:t>
            </a:r>
            <a:r>
              <a:rPr lang="en-CA" b="1" u="sng" dirty="0"/>
              <a:t>equal</a:t>
            </a:r>
            <a:r>
              <a:rPr lang="en-CA" dirty="0"/>
              <a:t> in rights.</a:t>
            </a:r>
          </a:p>
          <a:p>
            <a:pPr marL="0" indent="0">
              <a:buNone/>
            </a:pPr>
            <a:r>
              <a:rPr lang="en-CA" dirty="0"/>
              <a:t>3. No body or individual can exercise authority that does not emanate from </a:t>
            </a:r>
            <a:r>
              <a:rPr lang="en-CA" b="1" u="sng" dirty="0"/>
              <a:t>the nation</a:t>
            </a:r>
            <a:r>
              <a:rPr lang="en-CA" dirty="0"/>
              <a:t>.</a:t>
            </a:r>
          </a:p>
          <a:p>
            <a:pPr marL="0" indent="0">
              <a:buNone/>
            </a:pPr>
            <a:r>
              <a:rPr lang="en-CA" dirty="0"/>
              <a:t>4. </a:t>
            </a:r>
            <a:r>
              <a:rPr lang="en-CA" b="1" u="sng" dirty="0"/>
              <a:t>Liberty</a:t>
            </a:r>
            <a:r>
              <a:rPr lang="en-CA" dirty="0"/>
              <a:t> consists of the right to do anything which does not injure anybody else.</a:t>
            </a:r>
          </a:p>
          <a:p>
            <a:pPr marL="0" indent="0">
              <a:buNone/>
            </a:pPr>
            <a:r>
              <a:rPr lang="en-CA" dirty="0"/>
              <a:t>10. No one may be molested for his opinions, even for his religious opinions, provided that their manifestation does not disturb the public order by law established.”</a:t>
            </a:r>
          </a:p>
          <a:p>
            <a:pPr marL="0" indent="0">
              <a:buNone/>
            </a:pPr>
            <a:endParaRPr lang="en-CA" dirty="0"/>
          </a:p>
          <a:p>
            <a:pPr marL="0" indent="0">
              <a:buNone/>
            </a:pPr>
            <a:r>
              <a:rPr lang="en-CA" dirty="0"/>
              <a:t>(Select Documents of European History, v .III, Butterfield, p.68)</a:t>
            </a:r>
          </a:p>
          <a:p>
            <a:pPr marL="0" indent="0">
              <a:buNone/>
            </a:pPr>
            <a:endParaRPr lang="en-CA" dirty="0"/>
          </a:p>
        </p:txBody>
      </p:sp>
    </p:spTree>
    <p:extLst>
      <p:ext uri="{BB962C8B-B14F-4D97-AF65-F5344CB8AC3E}">
        <p14:creationId xmlns:p14="http://schemas.microsoft.com/office/powerpoint/2010/main" val="316155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Pope Pius VI (1775-1799)</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70000" lnSpcReduction="20000"/>
          </a:bodyPr>
          <a:lstStyle/>
          <a:p>
            <a:pPr marL="0" indent="0">
              <a:buNone/>
            </a:pPr>
            <a:r>
              <a:rPr lang="en-CA" sz="3400" u="sng" dirty="0"/>
              <a:t>Pius VI condemns the principles of the French Revolution</a:t>
            </a:r>
            <a:r>
              <a:rPr lang="en-CA" sz="3400" dirty="0"/>
              <a:t>:</a:t>
            </a:r>
          </a:p>
          <a:p>
            <a:pPr marL="0" indent="0">
              <a:buNone/>
            </a:pPr>
            <a:endParaRPr lang="en-CA" sz="3400" dirty="0"/>
          </a:p>
          <a:p>
            <a:pPr marL="0" indent="0">
              <a:buNone/>
            </a:pPr>
            <a:r>
              <a:rPr lang="en-CA" sz="3400" dirty="0"/>
              <a:t>“But what could be more senseless than to establish among men equality and this unbridled freedom which seems to quench reason…”</a:t>
            </a:r>
          </a:p>
          <a:p>
            <a:pPr marL="0" indent="0">
              <a:buNone/>
            </a:pPr>
            <a:endParaRPr lang="en-CA" sz="3400" dirty="0"/>
          </a:p>
          <a:p>
            <a:pPr marL="0" indent="0">
              <a:buNone/>
            </a:pPr>
            <a:r>
              <a:rPr lang="en-CA" sz="3400" dirty="0"/>
              <a:t>(How to Read Church History, v.2, </a:t>
            </a:r>
            <a:r>
              <a:rPr lang="en-CA" sz="3400" dirty="0" err="1"/>
              <a:t>Comby</a:t>
            </a:r>
            <a:r>
              <a:rPr lang="en-CA" sz="3400" dirty="0"/>
              <a:t> &amp; </a:t>
            </a:r>
            <a:r>
              <a:rPr lang="en-CA" sz="3400" dirty="0" err="1"/>
              <a:t>MacCulloch</a:t>
            </a:r>
            <a:r>
              <a:rPr lang="en-CA" sz="3400" dirty="0"/>
              <a:t>, p.113)</a:t>
            </a:r>
          </a:p>
          <a:p>
            <a:pPr marL="0" indent="0">
              <a:buNone/>
            </a:pPr>
            <a:endParaRPr lang="en-CA" dirty="0"/>
          </a:p>
        </p:txBody>
      </p:sp>
      <p:pic>
        <p:nvPicPr>
          <p:cNvPr id="6" name="Picture 5" descr="Pope Pius VI and the Holy Door"/>
          <p:cNvPicPr/>
          <p:nvPr/>
        </p:nvPicPr>
        <p:blipFill>
          <a:blip r:embed="rId3" cstate="print">
            <a:lum bright="30000"/>
            <a:extLst>
              <a:ext uri="{28A0092B-C50C-407E-A947-70E740481C1C}">
                <a14:useLocalDpi xmlns:a14="http://schemas.microsoft.com/office/drawing/2010/main" val="0"/>
              </a:ext>
            </a:extLst>
          </a:blip>
          <a:srcRect/>
          <a:stretch>
            <a:fillRect/>
          </a:stretch>
        </p:blipFill>
        <p:spPr bwMode="auto">
          <a:xfrm>
            <a:off x="2483768" y="1484784"/>
            <a:ext cx="3456384" cy="1872208"/>
          </a:xfrm>
          <a:prstGeom prst="rect">
            <a:avLst/>
          </a:prstGeom>
          <a:noFill/>
          <a:ln>
            <a:noFill/>
          </a:ln>
        </p:spPr>
      </p:pic>
    </p:spTree>
    <p:extLst>
      <p:ext uri="{BB962C8B-B14F-4D97-AF65-F5344CB8AC3E}">
        <p14:creationId xmlns:p14="http://schemas.microsoft.com/office/powerpoint/2010/main" val="3930174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Napoleon Bonaparte (1769-1821)</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92500" lnSpcReduction="20000"/>
          </a:bodyPr>
          <a:lstStyle/>
          <a:p>
            <a:pPr lvl="0">
              <a:buFont typeface="Wingdings"/>
              <a:buChar char=""/>
              <a:tabLst>
                <a:tab pos="228600" algn="l"/>
              </a:tabLst>
            </a:pPr>
            <a:r>
              <a:rPr lang="en-US" dirty="0">
                <a:latin typeface="Arial"/>
                <a:ea typeface="Times New Roman"/>
                <a:cs typeface="Times New Roman"/>
              </a:rPr>
              <a:t>Less than 10 years after the French Revolution, Napoleon inflicted war on most of Western (Catholic) Europe</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Times New Roman"/>
              </a:rPr>
              <a:t>Reigned as ruler of France (1799-1804)</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Times New Roman"/>
              </a:rPr>
              <a:t>Reigned as Emperor of France and King of Italy (1804-1814)</a:t>
            </a:r>
            <a:endParaRPr lang="en-CA" sz="4400" dirty="0">
              <a:latin typeface="Arial"/>
              <a:ea typeface="Times New Roman"/>
              <a:cs typeface="Times New Roman"/>
            </a:endParaRPr>
          </a:p>
          <a:p>
            <a:pPr marL="0" indent="0">
              <a:buNone/>
            </a:pPr>
            <a:endParaRPr lang="en-CA" dirty="0"/>
          </a:p>
        </p:txBody>
      </p:sp>
      <p:pic>
        <p:nvPicPr>
          <p:cNvPr id="7" name="Picture 6" descr="coronation medal"/>
          <p:cNvPicPr/>
          <p:nvPr/>
        </p:nvPicPr>
        <p:blipFill>
          <a:blip r:embed="rId3">
            <a:lum bright="20000"/>
            <a:extLst>
              <a:ext uri="{28A0092B-C50C-407E-A947-70E740481C1C}">
                <a14:useLocalDpi xmlns:a14="http://schemas.microsoft.com/office/drawing/2010/main" val="0"/>
              </a:ext>
            </a:extLst>
          </a:blip>
          <a:srcRect/>
          <a:stretch>
            <a:fillRect/>
          </a:stretch>
        </p:blipFill>
        <p:spPr bwMode="auto">
          <a:xfrm>
            <a:off x="2915816" y="1684412"/>
            <a:ext cx="1440160" cy="1384548"/>
          </a:xfrm>
          <a:prstGeom prst="rect">
            <a:avLst/>
          </a:prstGeom>
          <a:noFill/>
          <a:ln>
            <a:noFill/>
          </a:ln>
        </p:spPr>
      </p:pic>
      <p:pic>
        <p:nvPicPr>
          <p:cNvPr id="8" name="Picture 7" descr="coronation medal"/>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4572000" y="1684412"/>
            <a:ext cx="1440160" cy="1384548"/>
          </a:xfrm>
          <a:prstGeom prst="rect">
            <a:avLst/>
          </a:prstGeom>
          <a:noFill/>
          <a:ln>
            <a:noFill/>
          </a:ln>
        </p:spPr>
      </p:pic>
    </p:spTree>
    <p:extLst>
      <p:ext uri="{BB962C8B-B14F-4D97-AF65-F5344CB8AC3E}">
        <p14:creationId xmlns:p14="http://schemas.microsoft.com/office/powerpoint/2010/main" val="1959354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Napoleon Bonaparte</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a:bodyPr>
          <a:lstStyle/>
          <a:p>
            <a:pPr marL="0" lvl="0" indent="0">
              <a:buNone/>
              <a:tabLst>
                <a:tab pos="228600" algn="l"/>
              </a:tabLst>
            </a:pPr>
            <a:r>
              <a:rPr lang="en-CA" dirty="0"/>
              <a:t>In December 1804, in the presence of Pope Pius VII, Napoleon crowned himself as Emperor, and then crowned his wife Josephine.</a:t>
            </a:r>
          </a:p>
        </p:txBody>
      </p:sp>
      <p:pic>
        <p:nvPicPr>
          <p:cNvPr id="7" name="Picture 6"/>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3131840" y="1268760"/>
            <a:ext cx="2520280" cy="2304256"/>
          </a:xfrm>
          <a:prstGeom prst="rect">
            <a:avLst/>
          </a:prstGeom>
          <a:noFill/>
          <a:ln>
            <a:noFill/>
          </a:ln>
        </p:spPr>
      </p:pic>
    </p:spTree>
    <p:extLst>
      <p:ext uri="{BB962C8B-B14F-4D97-AF65-F5344CB8AC3E}">
        <p14:creationId xmlns:p14="http://schemas.microsoft.com/office/powerpoint/2010/main" val="2486272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Papacy Transformed</a:t>
            </a:r>
            <a:r>
              <a:rPr lang="en-US" dirty="0"/>
              <a:t> </a:t>
            </a:r>
            <a:br>
              <a:rPr lang="en-CA" dirty="0"/>
            </a:br>
            <a:r>
              <a:rPr lang="en-US" sz="4000" b="1" dirty="0"/>
              <a:t>The Revolution and the Papacy</a:t>
            </a:r>
            <a:endParaRPr lang="en-CA" sz="4000" dirty="0"/>
          </a:p>
        </p:txBody>
      </p:sp>
      <p:sp>
        <p:nvSpPr>
          <p:cNvPr id="3" name="Content Placeholder 2"/>
          <p:cNvSpPr>
            <a:spLocks noGrp="1"/>
          </p:cNvSpPr>
          <p:nvPr>
            <p:ph idx="1"/>
          </p:nvPr>
        </p:nvSpPr>
        <p:spPr/>
        <p:txBody>
          <a:bodyPr>
            <a:normAutofit/>
          </a:bodyPr>
          <a:lstStyle/>
          <a:p>
            <a:pPr marL="0" indent="0">
              <a:buNone/>
            </a:pPr>
            <a:r>
              <a:rPr lang="en-CA" dirty="0"/>
              <a:t>“French and European Catholicism came out of the Revolution greatly changed.  For the most part, the wealth of the church had passed into the hands of the laity…By the control of a civil state, the stages of human life escaped from the control of the church”</a:t>
            </a:r>
          </a:p>
          <a:p>
            <a:pPr marL="0" indent="0">
              <a:buNone/>
            </a:pPr>
            <a:endParaRPr lang="en-CA" dirty="0"/>
          </a:p>
          <a:p>
            <a:pPr marL="0" indent="0">
              <a:buNone/>
            </a:pPr>
            <a:r>
              <a:rPr lang="en-CA" sz="2400" dirty="0"/>
              <a:t>(How to Read Church History, v.2, </a:t>
            </a:r>
            <a:r>
              <a:rPr lang="en-CA" sz="2400" dirty="0" err="1"/>
              <a:t>Comby</a:t>
            </a:r>
            <a:r>
              <a:rPr lang="en-CA" sz="2400" dirty="0"/>
              <a:t> &amp; </a:t>
            </a:r>
            <a:r>
              <a:rPr lang="en-CA" sz="2400" dirty="0" err="1"/>
              <a:t>MacCulloch</a:t>
            </a:r>
            <a:r>
              <a:rPr lang="en-CA" sz="2400" dirty="0"/>
              <a:t>, p.119)</a:t>
            </a:r>
          </a:p>
          <a:p>
            <a:pPr marL="0" indent="0">
              <a:buNone/>
            </a:pPr>
            <a:endParaRPr lang="en-CA" dirty="0"/>
          </a:p>
        </p:txBody>
      </p:sp>
    </p:spTree>
    <p:extLst>
      <p:ext uri="{BB962C8B-B14F-4D97-AF65-F5344CB8AC3E}">
        <p14:creationId xmlns:p14="http://schemas.microsoft.com/office/powerpoint/2010/main" val="1376774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The Loss of Temporal Power (1870)</a:t>
            </a:r>
            <a:endParaRPr lang="en-CA" sz="4000" dirty="0"/>
          </a:p>
        </p:txBody>
      </p:sp>
      <p:sp>
        <p:nvSpPr>
          <p:cNvPr id="4" name="Content Placeholder 3"/>
          <p:cNvSpPr>
            <a:spLocks noGrp="1"/>
          </p:cNvSpPr>
          <p:nvPr>
            <p:ph idx="1"/>
          </p:nvPr>
        </p:nvSpPr>
        <p:spPr>
          <a:xfrm>
            <a:off x="827584" y="1628800"/>
            <a:ext cx="7200800" cy="4525963"/>
          </a:xfrm>
        </p:spPr>
        <p:txBody>
          <a:bodyPr>
            <a:normAutofit fontScale="77500" lnSpcReduction="20000"/>
          </a:bodyPr>
          <a:lstStyle/>
          <a:p>
            <a:pPr marL="0" indent="0">
              <a:buNone/>
            </a:pPr>
            <a:r>
              <a:rPr lang="en-CA" dirty="0"/>
              <a:t> “With the political upheavals that followed the creation of the Roman republic in 1849 and then the kingdom of Italy in 1860, which incorporated Rome as its capital in 1870, the temporal princedom of the papacy shrank to the Vatican and its immediate environs, and thus it has remained ever since.  The popes had returned to their roots (perforce, it is true), and the way was now clear for the office to exercise </a:t>
            </a:r>
            <a:r>
              <a:rPr lang="en-CA" u="sng" dirty="0"/>
              <a:t>a purely spiritual authority</a:t>
            </a:r>
            <a:r>
              <a:rPr lang="en-CA" dirty="0"/>
              <a:t> unencumbered by the claims of secular government.”</a:t>
            </a:r>
          </a:p>
          <a:p>
            <a:pPr marL="0" indent="0">
              <a:buNone/>
            </a:pPr>
            <a:endParaRPr lang="en-CA" dirty="0"/>
          </a:p>
          <a:p>
            <a:pPr marL="0" indent="0">
              <a:buNone/>
            </a:pPr>
            <a:r>
              <a:rPr lang="en-CA" dirty="0"/>
              <a:t>	(Chronicle of the Popes, Maxwell-Stuart, p.218)</a:t>
            </a:r>
          </a:p>
          <a:p>
            <a:pPr marL="0" indent="0">
              <a:buNone/>
            </a:pPr>
            <a:endParaRPr lang="en-CA" dirty="0"/>
          </a:p>
        </p:txBody>
      </p:sp>
    </p:spTree>
    <p:extLst>
      <p:ext uri="{BB962C8B-B14F-4D97-AF65-F5344CB8AC3E}">
        <p14:creationId xmlns:p14="http://schemas.microsoft.com/office/powerpoint/2010/main" val="3484711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Papal Loss of Temporal Power </a:t>
            </a:r>
            <a:endParaRPr lang="en-CA" dirty="0"/>
          </a:p>
        </p:txBody>
      </p:sp>
      <p:sp>
        <p:nvSpPr>
          <p:cNvPr id="3" name="Content Placeholder 2"/>
          <p:cNvSpPr>
            <a:spLocks noGrp="1"/>
          </p:cNvSpPr>
          <p:nvPr>
            <p:ph idx="1"/>
          </p:nvPr>
        </p:nvSpPr>
        <p:spPr/>
        <p:txBody>
          <a:bodyPr>
            <a:normAutofit fontScale="55000" lnSpcReduction="20000"/>
          </a:bodyPr>
          <a:lstStyle/>
          <a:p>
            <a:pPr marL="0" indent="0">
              <a:buNone/>
            </a:pPr>
            <a:r>
              <a:rPr lang="en-CA" dirty="0"/>
              <a:t>1790	French Revolution</a:t>
            </a:r>
          </a:p>
          <a:p>
            <a:pPr marL="0" indent="0">
              <a:buNone/>
            </a:pPr>
            <a:r>
              <a:rPr lang="en-CA" dirty="0"/>
              <a:t>1797	Papal States invaded and occupied</a:t>
            </a:r>
          </a:p>
          <a:p>
            <a:pPr marL="0" indent="0">
              <a:buNone/>
            </a:pPr>
            <a:r>
              <a:rPr lang="en-CA" dirty="0"/>
              <a:t>	Pope Pius VI flees</a:t>
            </a:r>
          </a:p>
          <a:p>
            <a:pPr marL="0" indent="0">
              <a:buNone/>
            </a:pPr>
            <a:r>
              <a:rPr lang="en-CA" dirty="0"/>
              <a:t>1804	Pope Pius VII watches Napoleon’s self-coronation</a:t>
            </a:r>
          </a:p>
          <a:p>
            <a:pPr marL="0" indent="0">
              <a:buNone/>
            </a:pPr>
            <a:r>
              <a:rPr lang="en-CA" dirty="0"/>
              <a:t>1809	Papal States annexed to France</a:t>
            </a:r>
          </a:p>
          <a:p>
            <a:pPr marL="0" indent="0">
              <a:buNone/>
            </a:pPr>
            <a:r>
              <a:rPr lang="en-CA" dirty="0"/>
              <a:t>	Pius VII excommunicates Napoleon</a:t>
            </a:r>
          </a:p>
          <a:p>
            <a:pPr marL="0" indent="0">
              <a:buNone/>
            </a:pPr>
            <a:r>
              <a:rPr lang="en-CA" dirty="0"/>
              <a:t>	Napoleon imprisons Pius VII</a:t>
            </a:r>
          </a:p>
          <a:p>
            <a:pPr marL="0" indent="0">
              <a:buNone/>
            </a:pPr>
            <a:r>
              <a:rPr lang="en-CA" dirty="0"/>
              <a:t>1814	Napoleon defeated and exiled</a:t>
            </a:r>
          </a:p>
          <a:p>
            <a:pPr marL="0" indent="0">
              <a:buNone/>
            </a:pPr>
            <a:r>
              <a:rPr lang="en-CA" dirty="0"/>
              <a:t>	Pius VII returns to Rome</a:t>
            </a:r>
          </a:p>
          <a:p>
            <a:pPr marL="0" indent="0">
              <a:buNone/>
            </a:pPr>
            <a:r>
              <a:rPr lang="en-CA" dirty="0"/>
              <a:t>1815	Papal States returned to Papacy</a:t>
            </a:r>
          </a:p>
          <a:p>
            <a:pPr marL="0" indent="0">
              <a:buNone/>
            </a:pPr>
            <a:r>
              <a:rPr lang="en-CA" dirty="0"/>
              <a:t>1848	Pope Pius IX flees unrest in Rome</a:t>
            </a:r>
          </a:p>
          <a:p>
            <a:pPr marL="0" indent="0">
              <a:buNone/>
            </a:pPr>
            <a:r>
              <a:rPr lang="en-CA" dirty="0"/>
              <a:t>1849	Roman republic declared</a:t>
            </a:r>
          </a:p>
          <a:p>
            <a:pPr marL="0" indent="0">
              <a:buNone/>
            </a:pPr>
            <a:r>
              <a:rPr lang="en-CA" dirty="0"/>
              <a:t>1850	French troops restore Pius IX</a:t>
            </a:r>
          </a:p>
          <a:p>
            <a:pPr marL="0" indent="0">
              <a:buNone/>
            </a:pPr>
            <a:r>
              <a:rPr lang="en-CA" dirty="0"/>
              <a:t>1860	Papal States annexed to Kingdom of Italy</a:t>
            </a:r>
          </a:p>
          <a:p>
            <a:pPr marL="0" indent="0">
              <a:buNone/>
            </a:pPr>
            <a:r>
              <a:rPr lang="en-CA" dirty="0"/>
              <a:t>1870	Rome annexed to Kingdom of Italy</a:t>
            </a:r>
          </a:p>
          <a:p>
            <a:pPr marL="0" indent="0">
              <a:buNone/>
            </a:pPr>
            <a:r>
              <a:rPr lang="en-CA" dirty="0"/>
              <a:t>	Pope Pius IX a “prisoner of the Vatican”</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3589448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Mother of Harlots</a:t>
            </a:r>
            <a:br>
              <a:rPr lang="en-CA" dirty="0"/>
            </a:br>
            <a:endParaRPr lang="en-CA" b="1" dirty="0"/>
          </a:p>
        </p:txBody>
      </p:sp>
      <p:pic>
        <p:nvPicPr>
          <p:cNvPr id="7" name="Picture 6" descr="Queen1879"/>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3491880" y="1340768"/>
            <a:ext cx="1728192" cy="1728192"/>
          </a:xfrm>
          <a:prstGeom prst="rect">
            <a:avLst/>
          </a:prstGeom>
          <a:noFill/>
          <a:ln>
            <a:noFill/>
          </a:ln>
        </p:spPr>
      </p:pic>
      <p:sp>
        <p:nvSpPr>
          <p:cNvPr id="4" name="Content Placeholder 3"/>
          <p:cNvSpPr>
            <a:spLocks noGrp="1"/>
          </p:cNvSpPr>
          <p:nvPr>
            <p:ph idx="1"/>
          </p:nvPr>
        </p:nvSpPr>
        <p:spPr>
          <a:xfrm>
            <a:off x="539552" y="3140968"/>
            <a:ext cx="8229600" cy="3085803"/>
          </a:xfrm>
        </p:spPr>
        <p:txBody>
          <a:bodyPr>
            <a:normAutofit fontScale="77500" lnSpcReduction="20000"/>
          </a:bodyPr>
          <a:lstStyle/>
          <a:p>
            <a:pPr marL="0" indent="0">
              <a:buNone/>
            </a:pPr>
            <a:r>
              <a:rPr lang="en-CA" dirty="0"/>
              <a:t>Rev 18:6 Reward her even as she rewarded you, and double unto her double according to her works: in the cup which she hath filled fill to her double.</a:t>
            </a:r>
          </a:p>
          <a:p>
            <a:pPr marL="0" indent="0">
              <a:buNone/>
            </a:pPr>
            <a:r>
              <a:rPr lang="en-CA" dirty="0"/>
              <a:t>7 How much she hath glorified herself, and lived deliciously, so much torment and sorrow give her: for she </a:t>
            </a:r>
            <a:r>
              <a:rPr lang="en-CA" dirty="0" err="1"/>
              <a:t>saith</a:t>
            </a:r>
            <a:r>
              <a:rPr lang="en-CA" dirty="0"/>
              <a:t> in her heart, </a:t>
            </a:r>
            <a:r>
              <a:rPr lang="en-CA" u="sng" dirty="0"/>
              <a:t>I sit a queen, and am no widow, and shall see no sorrow.</a:t>
            </a:r>
          </a:p>
          <a:p>
            <a:pPr marL="0" indent="0">
              <a:buNone/>
            </a:pPr>
            <a:r>
              <a:rPr lang="en-CA" dirty="0"/>
              <a:t>8 Therefore shall her plagues come in one day, death, and mourning, and famine; and she shall be utterly burned with fire: for strong is the Lord God who </a:t>
            </a:r>
            <a:r>
              <a:rPr lang="en-CA" dirty="0" err="1"/>
              <a:t>judgeth</a:t>
            </a:r>
            <a:r>
              <a:rPr lang="en-CA" dirty="0"/>
              <a:t> her.</a:t>
            </a:r>
          </a:p>
          <a:p>
            <a:pPr marL="0" indent="0">
              <a:buNone/>
            </a:pPr>
            <a:endParaRPr lang="en-CA" dirty="0"/>
          </a:p>
        </p:txBody>
      </p:sp>
    </p:spTree>
    <p:extLst>
      <p:ext uri="{BB962C8B-B14F-4D97-AF65-F5344CB8AC3E}">
        <p14:creationId xmlns:p14="http://schemas.microsoft.com/office/powerpoint/2010/main" val="127915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065" y="404664"/>
            <a:ext cx="8229600" cy="1143000"/>
          </a:xfrm>
        </p:spPr>
        <p:txBody>
          <a:bodyPr>
            <a:noAutofit/>
          </a:bodyPr>
          <a:lstStyle/>
          <a:p>
            <a:r>
              <a:rPr lang="en-US" b="1" dirty="0"/>
              <a:t>John Thomas (1805-1871)</a:t>
            </a:r>
            <a:br>
              <a:rPr lang="en-CA" dirty="0"/>
            </a:br>
            <a:endParaRPr lang="en-CA" b="1" dirty="0"/>
          </a:p>
        </p:txBody>
      </p:sp>
      <p:sp>
        <p:nvSpPr>
          <p:cNvPr id="3" name="Content Placeholder 2"/>
          <p:cNvSpPr>
            <a:spLocks noGrp="1"/>
          </p:cNvSpPr>
          <p:nvPr>
            <p:ph idx="1"/>
          </p:nvPr>
        </p:nvSpPr>
        <p:spPr/>
        <p:txBody>
          <a:bodyPr/>
          <a:lstStyle/>
          <a:p>
            <a:endParaRPr lang="en-CA" dirty="0"/>
          </a:p>
          <a:p>
            <a:endParaRPr lang="en-CA" dirty="0"/>
          </a:p>
        </p:txBody>
      </p:sp>
      <p:pic>
        <p:nvPicPr>
          <p:cNvPr id="8" name="Picture 7"/>
          <p:cNvPicPr/>
          <p:nvPr/>
        </p:nvPicPr>
        <p:blipFill>
          <a:blip r:embed="rId3">
            <a:lum bright="20000"/>
            <a:extLst>
              <a:ext uri="{28A0092B-C50C-407E-A947-70E740481C1C}">
                <a14:useLocalDpi xmlns:a14="http://schemas.microsoft.com/office/drawing/2010/main" val="0"/>
              </a:ext>
            </a:extLst>
          </a:blip>
          <a:srcRect/>
          <a:stretch>
            <a:fillRect/>
          </a:stretch>
        </p:blipFill>
        <p:spPr bwMode="auto">
          <a:xfrm>
            <a:off x="3216424" y="1196752"/>
            <a:ext cx="2448272" cy="1872208"/>
          </a:xfrm>
          <a:prstGeom prst="rect">
            <a:avLst/>
          </a:prstGeom>
          <a:noFill/>
          <a:ln>
            <a:noFill/>
          </a:ln>
        </p:spPr>
      </p:pic>
      <p:sp>
        <p:nvSpPr>
          <p:cNvPr id="10" name="TextBox 9"/>
          <p:cNvSpPr txBox="1"/>
          <p:nvPr/>
        </p:nvSpPr>
        <p:spPr>
          <a:xfrm>
            <a:off x="885799" y="3284984"/>
            <a:ext cx="7416824" cy="4031873"/>
          </a:xfrm>
          <a:prstGeom prst="rect">
            <a:avLst/>
          </a:prstGeom>
          <a:noFill/>
        </p:spPr>
        <p:txBody>
          <a:bodyPr wrap="square" rtlCol="0">
            <a:spAutoFit/>
          </a:bodyPr>
          <a:lstStyle/>
          <a:p>
            <a:r>
              <a:rPr lang="en-CA" sz="2000" dirty="0"/>
              <a:t>“Shall such a thing as a temporal and spiritual dominion, under a supreme pontiff, claiming to be the Vicar of Christ, exist at all in Rome, or anywhere else?  Who can settle this question? The will of man cannot determine it.  The dominion exists, and has afflicted the earth with its accursed presence for quite 1,335 years from its constitutional inception, and 1,260 from its confirmation; but there is not power in the universe which can extinguish it, save that of the Eternal Himself… </a:t>
            </a:r>
            <a:r>
              <a:rPr lang="en-CA" sz="2000" u="sng" dirty="0"/>
              <a:t>She will revive again</a:t>
            </a:r>
            <a:r>
              <a:rPr lang="en-CA" sz="2000" dirty="0"/>
              <a:t>, and by her Babylonian Mouth, rejoice in the discomfiture of the Terrorists, “saying in her heart, I sit a Queen, and am not a widow, and shall see no sorrow” (Rev. 18:7).”  </a:t>
            </a:r>
          </a:p>
          <a:p>
            <a:r>
              <a:rPr lang="en-CA" sz="2000" dirty="0"/>
              <a:t>				(The Roman Question, c.1867</a:t>
            </a:r>
            <a:r>
              <a:rPr lang="en-CA" dirty="0"/>
              <a:t>)</a:t>
            </a:r>
          </a:p>
          <a:p>
            <a:endParaRPr lang="en-CA" dirty="0"/>
          </a:p>
          <a:p>
            <a:endParaRPr lang="en-CA" dirty="0"/>
          </a:p>
        </p:txBody>
      </p:sp>
    </p:spTree>
    <p:extLst>
      <p:ext uri="{BB962C8B-B14F-4D97-AF65-F5344CB8AC3E}">
        <p14:creationId xmlns:p14="http://schemas.microsoft.com/office/powerpoint/2010/main" val="1007604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26050"/>
            <a:ext cx="8229600" cy="798694"/>
          </a:xfrm>
        </p:spPr>
        <p:txBody>
          <a:bodyPr>
            <a:normAutofit/>
          </a:bodyPr>
          <a:lstStyle/>
          <a:p>
            <a:r>
              <a:rPr lang="en-US" b="1" dirty="0"/>
              <a:t>Robert Roberts (1839-1898)</a:t>
            </a:r>
            <a:endParaRPr lang="en-CA" dirty="0"/>
          </a:p>
        </p:txBody>
      </p:sp>
      <p:pic>
        <p:nvPicPr>
          <p:cNvPr id="7" name="Picture 6"/>
          <p:cNvPicPr/>
          <p:nvPr/>
        </p:nvPicPr>
        <p:blipFill>
          <a:blip r:embed="rId3" cstate="print">
            <a:lum bright="20000"/>
            <a:extLst>
              <a:ext uri="{28A0092B-C50C-407E-A947-70E740481C1C}">
                <a14:useLocalDpi xmlns:a14="http://schemas.microsoft.com/office/drawing/2010/main" val="0"/>
              </a:ext>
            </a:extLst>
          </a:blip>
          <a:srcRect/>
          <a:stretch>
            <a:fillRect/>
          </a:stretch>
        </p:blipFill>
        <p:spPr bwMode="auto">
          <a:xfrm>
            <a:off x="3347864" y="1196752"/>
            <a:ext cx="2376264" cy="2160240"/>
          </a:xfrm>
          <a:prstGeom prst="rect">
            <a:avLst/>
          </a:prstGeom>
          <a:noFill/>
          <a:ln>
            <a:noFill/>
          </a:ln>
        </p:spPr>
      </p:pic>
      <p:sp>
        <p:nvSpPr>
          <p:cNvPr id="4" name="Content Placeholder 3"/>
          <p:cNvSpPr>
            <a:spLocks noGrp="1"/>
          </p:cNvSpPr>
          <p:nvPr>
            <p:ph idx="1"/>
          </p:nvPr>
        </p:nvSpPr>
        <p:spPr>
          <a:xfrm>
            <a:off x="457200" y="3468141"/>
            <a:ext cx="8229600" cy="3057203"/>
          </a:xfrm>
        </p:spPr>
        <p:txBody>
          <a:bodyPr>
            <a:normAutofit fontScale="55000" lnSpcReduction="20000"/>
          </a:bodyPr>
          <a:lstStyle/>
          <a:p>
            <a:pPr marL="0" indent="0">
              <a:buNone/>
            </a:pPr>
            <a:r>
              <a:rPr lang="en-CA" sz="3800" dirty="0"/>
              <a:t> “Before the days of the French Revolution, the Church possessed nearly a third of the lands of Europe: now she has but very little.  The Church has been hated of the governments; her flesh has been nearly eaten off her bones, and they have burnt her with the fire of war.  But </a:t>
            </a:r>
            <a:r>
              <a:rPr lang="en-CA" sz="3800" u="sng" dirty="0"/>
              <a:t>a re-action in her favour may be looked for as the end approaches</a:t>
            </a:r>
            <a:r>
              <a:rPr lang="en-CA" sz="3800" dirty="0"/>
              <a:t>.  When Christ appears on the scene, the powers rally round her; for </a:t>
            </a:r>
            <a:r>
              <a:rPr lang="en-CA" sz="3800" u="sng" dirty="0"/>
              <a:t>the false prophet </a:t>
            </a:r>
            <a:r>
              <a:rPr lang="en-CA" sz="3800" dirty="0"/>
              <a:t>is found in their camp, as their inspirer and ecclesiastical leader.  But her “last end will be worse than the first; for Christ himself confronts her as the avenger of the slaughtered saints, and there will be no recovery from the perdition which he will bring upon her.”  </a:t>
            </a:r>
          </a:p>
          <a:p>
            <a:pPr marL="0" indent="0">
              <a:buNone/>
            </a:pPr>
            <a:r>
              <a:rPr lang="en-CA" sz="3800" dirty="0"/>
              <a:t>					(Thirteen Lectures, p. 174)</a:t>
            </a:r>
          </a:p>
          <a:p>
            <a:pPr marL="0" indent="0">
              <a:buNone/>
            </a:pPr>
            <a:endParaRPr lang="en-CA" dirty="0"/>
          </a:p>
        </p:txBody>
      </p:sp>
    </p:spTree>
    <p:extLst>
      <p:ext uri="{BB962C8B-B14F-4D97-AF65-F5344CB8AC3E}">
        <p14:creationId xmlns:p14="http://schemas.microsoft.com/office/powerpoint/2010/main" val="1737287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a:t>The False Prophet</a:t>
            </a:r>
            <a:br>
              <a:rPr lang="en-US" sz="4900" b="1" dirty="0"/>
            </a:br>
            <a:r>
              <a:rPr lang="en-US" sz="4000" b="1" dirty="0"/>
              <a:t>Papal Infallibility (1870)</a:t>
            </a:r>
            <a:endParaRPr lang="en-CA" sz="4000"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“We </a:t>
            </a:r>
            <a:r>
              <a:rPr lang="en-CA" u="sng" dirty="0"/>
              <a:t>teach</a:t>
            </a:r>
            <a:r>
              <a:rPr lang="en-CA" dirty="0"/>
              <a:t> and define as dogma divinely revealed: That the Roman Pontiff, when he speaks </a:t>
            </a:r>
            <a:r>
              <a:rPr lang="en-CA" u="sng" dirty="0"/>
              <a:t>ex cathedra </a:t>
            </a:r>
            <a:r>
              <a:rPr lang="en-CA" dirty="0"/>
              <a:t>- that is, when fulfilling the office of Pastor and </a:t>
            </a:r>
            <a:r>
              <a:rPr lang="en-CA" u="sng" dirty="0"/>
              <a:t>Teacher</a:t>
            </a:r>
            <a:r>
              <a:rPr lang="en-CA" dirty="0"/>
              <a:t> of all Christians, on his supreme </a:t>
            </a:r>
            <a:r>
              <a:rPr lang="en-CA" dirty="0" err="1"/>
              <a:t>Apostolical</a:t>
            </a:r>
            <a:r>
              <a:rPr lang="en-CA" dirty="0"/>
              <a:t> authority, he defines a doctrine concerning faith or morals to be held by the Universal Church - through the divine assistance promised him in blessed Peter, is endowed with that infallibility, with which the Divine Redeemer has willed that His Church – defining doctrine concerning faith or morals – should be equipped: and therefore, that such definitions of the Roman Pontiff of themselves…are </a:t>
            </a:r>
            <a:r>
              <a:rPr lang="en-CA" dirty="0" err="1"/>
              <a:t>irreformable</a:t>
            </a:r>
            <a:r>
              <a:rPr lang="en-CA" dirty="0"/>
              <a:t>.”</a:t>
            </a:r>
          </a:p>
          <a:p>
            <a:pPr marL="0" indent="0">
              <a:buNone/>
            </a:pPr>
            <a:endParaRPr lang="en-CA" dirty="0"/>
          </a:p>
          <a:p>
            <a:pPr marL="0" indent="0">
              <a:buNone/>
            </a:pPr>
            <a:r>
              <a:rPr lang="en-CA" dirty="0"/>
              <a:t>      (Documents of the Christian Church, </a:t>
            </a:r>
            <a:r>
              <a:rPr lang="en-CA" dirty="0" err="1"/>
              <a:t>Bettenson</a:t>
            </a:r>
            <a:r>
              <a:rPr lang="en-CA" dirty="0"/>
              <a:t>, p.381f)</a:t>
            </a:r>
          </a:p>
          <a:p>
            <a:pPr marL="0" indent="0">
              <a:buNone/>
            </a:pPr>
            <a:endParaRPr lang="en-CA" dirty="0"/>
          </a:p>
        </p:txBody>
      </p:sp>
    </p:spTree>
    <p:extLst>
      <p:ext uri="{BB962C8B-B14F-4D97-AF65-F5344CB8AC3E}">
        <p14:creationId xmlns:p14="http://schemas.microsoft.com/office/powerpoint/2010/main" val="393224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496944" cy="1143000"/>
          </a:xfrm>
        </p:spPr>
        <p:txBody>
          <a:bodyPr>
            <a:normAutofit/>
          </a:bodyPr>
          <a:lstStyle/>
          <a:p>
            <a:r>
              <a:rPr lang="en-US" b="1" dirty="0"/>
              <a:t>The False Prophet</a:t>
            </a:r>
            <a:endParaRPr lang="en-CA" dirty="0"/>
          </a:p>
        </p:txBody>
      </p:sp>
      <p:sp>
        <p:nvSpPr>
          <p:cNvPr id="3" name="Content Placeholder 2"/>
          <p:cNvSpPr>
            <a:spLocks noGrp="1"/>
          </p:cNvSpPr>
          <p:nvPr>
            <p:ph idx="1"/>
          </p:nvPr>
        </p:nvSpPr>
        <p:spPr>
          <a:xfrm>
            <a:off x="457200" y="1340768"/>
            <a:ext cx="8229600" cy="4752528"/>
          </a:xfrm>
        </p:spPr>
        <p:txBody>
          <a:bodyPr>
            <a:normAutofit/>
          </a:bodyPr>
          <a:lstStyle/>
          <a:p>
            <a:pPr marL="0" lvl="0" indent="0">
              <a:buNone/>
            </a:pPr>
            <a:endParaRPr lang="en-CA" dirty="0"/>
          </a:p>
          <a:p>
            <a:pPr marL="0" indent="0">
              <a:buNone/>
            </a:pPr>
            <a:endParaRPr lang="en-CA" dirty="0"/>
          </a:p>
        </p:txBody>
      </p:sp>
      <p:sp>
        <p:nvSpPr>
          <p:cNvPr id="4" name="TextBox 3"/>
          <p:cNvSpPr txBox="1"/>
          <p:nvPr/>
        </p:nvSpPr>
        <p:spPr>
          <a:xfrm>
            <a:off x="808720" y="1772816"/>
            <a:ext cx="7704856" cy="4093428"/>
          </a:xfrm>
          <a:prstGeom prst="rect">
            <a:avLst/>
          </a:prstGeom>
          <a:noFill/>
        </p:spPr>
        <p:txBody>
          <a:bodyPr wrap="square" rtlCol="0">
            <a:spAutoFit/>
          </a:bodyPr>
          <a:lstStyle/>
          <a:p>
            <a:r>
              <a:rPr lang="en-CA" sz="2400" dirty="0"/>
              <a:t>“The papacy has long experience in adapting herself to new circumstances, and overcoming new enemies.  After suffering, complaining, and resisting through the first half of the 19th century, she saw that the new forces of the revolution were permanently established, and there could be no going back to the Old Order; in the second half of the century she began slowly to adapt herself to the new spirit and power of the masses.</a:t>
            </a:r>
          </a:p>
          <a:p>
            <a:endParaRPr lang="en-CA" sz="2400" dirty="0"/>
          </a:p>
          <a:p>
            <a:r>
              <a:rPr lang="en-CA" sz="2000" dirty="0"/>
              <a:t>	(Dragon and the Lamb, Houlton &amp; Pearce, p. 62f – circa 1965)</a:t>
            </a:r>
          </a:p>
          <a:p>
            <a:endParaRPr lang="en-CA" sz="2400" dirty="0"/>
          </a:p>
        </p:txBody>
      </p:sp>
    </p:spTree>
    <p:extLst>
      <p:ext uri="{BB962C8B-B14F-4D97-AF65-F5344CB8AC3E}">
        <p14:creationId xmlns:p14="http://schemas.microsoft.com/office/powerpoint/2010/main" val="1847117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496944" cy="1143000"/>
          </a:xfrm>
        </p:spPr>
        <p:txBody>
          <a:bodyPr>
            <a:normAutofit/>
          </a:bodyPr>
          <a:lstStyle/>
          <a:p>
            <a:r>
              <a:rPr lang="en-US" b="1" dirty="0"/>
              <a:t>The False Prophet</a:t>
            </a:r>
            <a:endParaRPr lang="en-CA" dirty="0"/>
          </a:p>
        </p:txBody>
      </p:sp>
      <p:sp>
        <p:nvSpPr>
          <p:cNvPr id="3" name="Content Placeholder 2"/>
          <p:cNvSpPr>
            <a:spLocks noGrp="1"/>
          </p:cNvSpPr>
          <p:nvPr>
            <p:ph idx="1"/>
          </p:nvPr>
        </p:nvSpPr>
        <p:spPr>
          <a:xfrm>
            <a:off x="457200" y="1340768"/>
            <a:ext cx="8229600" cy="4752528"/>
          </a:xfrm>
        </p:spPr>
        <p:txBody>
          <a:bodyPr>
            <a:normAutofit/>
          </a:bodyPr>
          <a:lstStyle/>
          <a:p>
            <a:pPr marL="0" lvl="0" indent="0">
              <a:buNone/>
            </a:pPr>
            <a:endParaRPr lang="en-CA" dirty="0"/>
          </a:p>
          <a:p>
            <a:pPr marL="0" indent="0">
              <a:buNone/>
            </a:pPr>
            <a:endParaRPr lang="en-CA" dirty="0"/>
          </a:p>
        </p:txBody>
      </p:sp>
      <p:sp>
        <p:nvSpPr>
          <p:cNvPr id="4" name="TextBox 3"/>
          <p:cNvSpPr txBox="1"/>
          <p:nvPr/>
        </p:nvSpPr>
        <p:spPr>
          <a:xfrm>
            <a:off x="827584" y="2132856"/>
            <a:ext cx="7704856" cy="3046988"/>
          </a:xfrm>
          <a:prstGeom prst="rect">
            <a:avLst/>
          </a:prstGeom>
          <a:noFill/>
        </p:spPr>
        <p:txBody>
          <a:bodyPr wrap="square" rtlCol="0">
            <a:spAutoFit/>
          </a:bodyPr>
          <a:lstStyle/>
          <a:p>
            <a:r>
              <a:rPr lang="en-CA" sz="2400" dirty="0"/>
              <a:t>Rev 16:13 And I saw three </a:t>
            </a:r>
            <a:r>
              <a:rPr lang="en-CA" sz="2400" u="sng" dirty="0"/>
              <a:t>unclean spirits like frogs </a:t>
            </a:r>
            <a:r>
              <a:rPr lang="en-CA" sz="2400" dirty="0"/>
              <a:t>come out of the mouth of the dragon, and out of the mouth of the beast, and </a:t>
            </a:r>
            <a:r>
              <a:rPr lang="en-CA" sz="2400" u="sng" dirty="0"/>
              <a:t>out of the mouth of the false prophet</a:t>
            </a:r>
            <a:r>
              <a:rPr lang="en-CA" sz="2400" dirty="0"/>
              <a:t>.</a:t>
            </a:r>
          </a:p>
          <a:p>
            <a:r>
              <a:rPr lang="en-CA" sz="2400" dirty="0"/>
              <a:t>14 For they are the spirits of devils, working miracles, which go forth unto the kings of the earth and of the whole world, to gather them to the battle of that great day of God Almighty.</a:t>
            </a:r>
          </a:p>
          <a:p>
            <a:endParaRPr lang="en-CA" sz="2400" dirty="0"/>
          </a:p>
        </p:txBody>
      </p:sp>
    </p:spTree>
    <p:extLst>
      <p:ext uri="{BB962C8B-B14F-4D97-AF65-F5344CB8AC3E}">
        <p14:creationId xmlns:p14="http://schemas.microsoft.com/office/powerpoint/2010/main" val="2260195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Pope Leo XIII (1878-1903)</a:t>
            </a:r>
            <a:endParaRPr lang="en-CA" dirty="0"/>
          </a:p>
        </p:txBody>
      </p:sp>
      <p:sp>
        <p:nvSpPr>
          <p:cNvPr id="3" name="Content Placeholder 2"/>
          <p:cNvSpPr>
            <a:spLocks noGrp="1"/>
          </p:cNvSpPr>
          <p:nvPr>
            <p:ph idx="1"/>
          </p:nvPr>
        </p:nvSpPr>
        <p:spPr>
          <a:xfrm>
            <a:off x="457200" y="3501008"/>
            <a:ext cx="8229600" cy="3240360"/>
          </a:xfrm>
        </p:spPr>
        <p:txBody>
          <a:bodyPr>
            <a:noAutofit/>
          </a:bodyPr>
          <a:lstStyle/>
          <a:p>
            <a:pPr marL="0" indent="0">
              <a:buNone/>
            </a:pPr>
            <a:r>
              <a:rPr lang="en-CA" sz="2200" dirty="0"/>
              <a:t> “We are persuaded that it is necessary by prompt and effective measures to come to </a:t>
            </a:r>
            <a:r>
              <a:rPr lang="en-CA" sz="2200" u="sng" dirty="0"/>
              <a:t>the aid of people of the lower classes</a:t>
            </a:r>
            <a:r>
              <a:rPr lang="en-CA" sz="2200" dirty="0"/>
              <a:t>, since for the most part they are in a situation of misfortune and undeserved misery…Rapacious usury has added to the evil. To all this must be added the concentration of industry and commerce in the hands of a few…who impose an almost servile yoke on the infinite multitude of </a:t>
            </a:r>
            <a:r>
              <a:rPr lang="en-CA" sz="2200" u="sng" dirty="0"/>
              <a:t>the proletariat</a:t>
            </a:r>
            <a:r>
              <a:rPr lang="en-CA" sz="2200" dirty="0"/>
              <a:t>.” </a:t>
            </a:r>
          </a:p>
          <a:p>
            <a:pPr marL="0" indent="0">
              <a:buNone/>
            </a:pPr>
            <a:r>
              <a:rPr lang="en-CA" sz="2200" dirty="0"/>
              <a:t> </a:t>
            </a:r>
          </a:p>
          <a:p>
            <a:pPr marL="0" indent="0">
              <a:buNone/>
            </a:pPr>
            <a:r>
              <a:rPr lang="en-CA" sz="2200" dirty="0"/>
              <a:t>			(Church History, </a:t>
            </a:r>
            <a:r>
              <a:rPr lang="en-CA" sz="2200" dirty="0" err="1"/>
              <a:t>Comby</a:t>
            </a:r>
            <a:r>
              <a:rPr lang="en-CA" sz="2200" dirty="0"/>
              <a:t> &amp; McCulloch, p. 193)</a:t>
            </a:r>
          </a:p>
          <a:p>
            <a:pPr marL="0" indent="0">
              <a:buNone/>
            </a:pPr>
            <a:endParaRPr lang="en-CA" sz="2200" dirty="0"/>
          </a:p>
          <a:p>
            <a:pPr marL="0" indent="0">
              <a:buNone/>
            </a:pPr>
            <a:endParaRPr lang="en-CA" sz="2200" dirty="0"/>
          </a:p>
        </p:txBody>
      </p:sp>
      <p:pic>
        <p:nvPicPr>
          <p:cNvPr id="4" name="Picture 3" descr="leoXIII-1879"/>
          <p:cNvPicPr/>
          <p:nvPr/>
        </p:nvPicPr>
        <p:blipFill>
          <a:blip r:embed="rId2" cstate="print">
            <a:lum bright="14000"/>
            <a:extLst>
              <a:ext uri="{28A0092B-C50C-407E-A947-70E740481C1C}">
                <a14:useLocalDpi xmlns:a14="http://schemas.microsoft.com/office/drawing/2010/main" val="0"/>
              </a:ext>
            </a:extLst>
          </a:blip>
          <a:srcRect/>
          <a:stretch>
            <a:fillRect/>
          </a:stretch>
        </p:blipFill>
        <p:spPr bwMode="auto">
          <a:xfrm>
            <a:off x="2915816" y="1628800"/>
            <a:ext cx="3024336" cy="1584176"/>
          </a:xfrm>
          <a:prstGeom prst="rect">
            <a:avLst/>
          </a:prstGeom>
          <a:noFill/>
          <a:ln>
            <a:noFill/>
          </a:ln>
        </p:spPr>
      </p:pic>
    </p:spTree>
    <p:extLst>
      <p:ext uri="{BB962C8B-B14F-4D97-AF65-F5344CB8AC3E}">
        <p14:creationId xmlns:p14="http://schemas.microsoft.com/office/powerpoint/2010/main" val="1854334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Vatican II</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788436" y="1484784"/>
            <a:ext cx="7848872" cy="4893647"/>
          </a:xfrm>
          <a:prstGeom prst="rect">
            <a:avLst/>
          </a:prstGeom>
          <a:noFill/>
        </p:spPr>
        <p:txBody>
          <a:bodyPr wrap="square" rtlCol="0">
            <a:spAutoFit/>
          </a:bodyPr>
          <a:lstStyle/>
          <a:p>
            <a:r>
              <a:rPr lang="en-CA" sz="2400" dirty="0"/>
              <a:t>“The Vatican Council declares that the human person has </a:t>
            </a:r>
            <a:r>
              <a:rPr lang="en-CA" sz="2400" u="sng" dirty="0"/>
              <a:t>a right to religious freedom</a:t>
            </a:r>
            <a:r>
              <a:rPr lang="en-CA" sz="2400" dirty="0"/>
              <a:t>.  Freedom of this kind means that all men should be immune from coercion on the part of individuals, social groups and every human power so that, within due limits, nobody is forced to act against his convictions nor is anyone to be restrained from acting in accordance with his convictions in religious matters. This right of the human person to religious freedom must be given such recognition in the constitutional order of society as will make it a civil right.” </a:t>
            </a:r>
          </a:p>
          <a:p>
            <a:r>
              <a:rPr lang="en-CA" sz="2400" dirty="0"/>
              <a:t> </a:t>
            </a:r>
          </a:p>
          <a:p>
            <a:r>
              <a:rPr lang="en-CA" sz="2400" dirty="0"/>
              <a:t>		(Church History, </a:t>
            </a:r>
            <a:r>
              <a:rPr lang="en-CA" sz="2400" dirty="0" err="1"/>
              <a:t>Comby</a:t>
            </a:r>
            <a:r>
              <a:rPr lang="en-CA" sz="2400" dirty="0"/>
              <a:t> &amp; McCulloch, p. 228)</a:t>
            </a:r>
          </a:p>
          <a:p>
            <a:endParaRPr lang="en-CA" sz="2400" dirty="0"/>
          </a:p>
        </p:txBody>
      </p:sp>
    </p:spTree>
    <p:extLst>
      <p:ext uri="{BB962C8B-B14F-4D97-AF65-F5344CB8AC3E}">
        <p14:creationId xmlns:p14="http://schemas.microsoft.com/office/powerpoint/2010/main" val="1313454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dirty="0"/>
              <a:t> </a:t>
            </a:r>
            <a:r>
              <a:rPr lang="en-US" b="1" dirty="0"/>
              <a:t>Pope John Paul II (1978-2005)</a:t>
            </a:r>
            <a:endParaRPr lang="en-CA" b="1" dirty="0"/>
          </a:p>
        </p:txBody>
      </p:sp>
      <p:sp>
        <p:nvSpPr>
          <p:cNvPr id="3" name="Content Placeholder 2"/>
          <p:cNvSpPr>
            <a:spLocks noGrp="1"/>
          </p:cNvSpPr>
          <p:nvPr>
            <p:ph idx="1"/>
          </p:nvPr>
        </p:nvSpPr>
        <p:spPr>
          <a:xfrm>
            <a:off x="457200" y="3501008"/>
            <a:ext cx="8229600" cy="2808312"/>
          </a:xfrm>
        </p:spPr>
        <p:txBody>
          <a:bodyPr>
            <a:normAutofit/>
          </a:bodyPr>
          <a:lstStyle/>
          <a:p>
            <a:pPr marL="0" indent="0">
              <a:buNone/>
            </a:pPr>
            <a:r>
              <a:rPr lang="en-CA" dirty="0"/>
              <a:t> </a:t>
            </a:r>
          </a:p>
        </p:txBody>
      </p:sp>
      <p:pic>
        <p:nvPicPr>
          <p:cNvPr id="8" name="Picture 7" descr="JPII Coin"/>
          <p:cNvPicPr/>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3779912" y="1412776"/>
            <a:ext cx="1512168" cy="1440160"/>
          </a:xfrm>
          <a:prstGeom prst="rect">
            <a:avLst/>
          </a:prstGeom>
          <a:noFill/>
          <a:ln>
            <a:noFill/>
          </a:ln>
        </p:spPr>
      </p:pic>
      <p:sp>
        <p:nvSpPr>
          <p:cNvPr id="4" name="TextBox 3"/>
          <p:cNvSpPr txBox="1"/>
          <p:nvPr/>
        </p:nvSpPr>
        <p:spPr>
          <a:xfrm>
            <a:off x="755576" y="2996952"/>
            <a:ext cx="7560840" cy="3693319"/>
          </a:xfrm>
          <a:prstGeom prst="rect">
            <a:avLst/>
          </a:prstGeom>
          <a:noFill/>
        </p:spPr>
        <p:txBody>
          <a:bodyPr wrap="square" rtlCol="0">
            <a:spAutoFit/>
          </a:bodyPr>
          <a:lstStyle/>
          <a:p>
            <a:r>
              <a:rPr lang="en-CA" sz="2400" dirty="0"/>
              <a:t>“Few countries have not received a papal visit, and indeed he has traveled almost frantically in an effort to fulfill what he called at the start of his reign ‘</a:t>
            </a:r>
            <a:r>
              <a:rPr lang="en-CA" sz="2400" u="sng" dirty="0"/>
              <a:t>our universal pastoral ministry</a:t>
            </a:r>
            <a:r>
              <a:rPr lang="en-CA" sz="2400" dirty="0"/>
              <a:t>’.  Perhaps his greatest contribution is to have played a major role in the </a:t>
            </a:r>
            <a:r>
              <a:rPr lang="en-CA" sz="2400" u="sng" dirty="0"/>
              <a:t>downfall of Communism </a:t>
            </a:r>
            <a:r>
              <a:rPr lang="en-CA" sz="2400" dirty="0"/>
              <a:t>and the consequent changes of regime in many European countries – Poland in particular.”  </a:t>
            </a:r>
          </a:p>
          <a:p>
            <a:r>
              <a:rPr lang="en-CA" sz="2400" dirty="0"/>
              <a:t>	</a:t>
            </a:r>
          </a:p>
          <a:p>
            <a:r>
              <a:rPr lang="en-CA" sz="2400" dirty="0"/>
              <a:t>	(Chronicle of the Popes, Maxwell-Stuart, p.231f)</a:t>
            </a:r>
          </a:p>
          <a:p>
            <a:endParaRPr lang="en-CA" dirty="0"/>
          </a:p>
        </p:txBody>
      </p:sp>
    </p:spTree>
    <p:extLst>
      <p:ext uri="{BB962C8B-B14F-4D97-AF65-F5344CB8AC3E}">
        <p14:creationId xmlns:p14="http://schemas.microsoft.com/office/powerpoint/2010/main" val="3429891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994122"/>
          </a:xfrm>
        </p:spPr>
        <p:txBody>
          <a:bodyPr>
            <a:normAutofit/>
          </a:bodyPr>
          <a:lstStyle/>
          <a:p>
            <a:r>
              <a:rPr lang="en-US" b="1" dirty="0"/>
              <a:t>Pope John Paul II (1978-2005)</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755576" y="1340768"/>
            <a:ext cx="7848872" cy="5293757"/>
          </a:xfrm>
          <a:prstGeom prst="rect">
            <a:avLst/>
          </a:prstGeom>
          <a:noFill/>
        </p:spPr>
        <p:txBody>
          <a:bodyPr wrap="square" rtlCol="0">
            <a:spAutoFit/>
          </a:bodyPr>
          <a:lstStyle/>
          <a:p>
            <a:r>
              <a:rPr lang="en-CA" sz="2000" dirty="0"/>
              <a:t>“In recalling this patrimony, the Holy See and all the Christian Churches have urged those drawing up the future Constitutional Treaty of the European Union to include a reference to Churches and religious institutions. We believe it desirable that, in full respect of the secular state, three complementary elements should be recognized: </a:t>
            </a:r>
            <a:r>
              <a:rPr lang="en-CA" sz="2000" u="sng" dirty="0"/>
              <a:t>religious freedom</a:t>
            </a:r>
            <a:r>
              <a:rPr lang="en-CA" sz="2000" dirty="0"/>
              <a:t> not only in its individual and ritual aspects, but also in its social and corporative dimensions.”  											(John Paul II, 2003 ) </a:t>
            </a:r>
          </a:p>
          <a:p>
            <a:endParaRPr lang="en-CA" sz="2000" dirty="0"/>
          </a:p>
          <a:p>
            <a:r>
              <a:rPr lang="en-CA" sz="2000" dirty="0"/>
              <a:t>"Through the new life which Christ has bestowed on us, we can recognize one another as </a:t>
            </a:r>
            <a:r>
              <a:rPr lang="en-CA" sz="2000" u="sng" dirty="0"/>
              <a:t>brothers and sisters</a:t>
            </a:r>
            <a:r>
              <a:rPr lang="en-CA" sz="2000" dirty="0"/>
              <a:t>, despite every difference of language, nationality and culture. In a word, by sharing in the one bread and the one cup, we come to realize that we are "God's family" and that together we can make our own effective contribution to building a world based on the values of </a:t>
            </a:r>
            <a:r>
              <a:rPr lang="en-CA" sz="2000" u="sng" dirty="0"/>
              <a:t>justice, freedom and peace</a:t>
            </a:r>
            <a:r>
              <a:rPr lang="en-CA" sz="2000" dirty="0"/>
              <a:t>.”  </a:t>
            </a:r>
          </a:p>
          <a:p>
            <a:r>
              <a:rPr lang="en-CA" sz="2000" dirty="0"/>
              <a:t>						(John Paul II, 2004)</a:t>
            </a:r>
          </a:p>
          <a:p>
            <a:endParaRPr lang="en-CA" dirty="0"/>
          </a:p>
        </p:txBody>
      </p:sp>
    </p:spTree>
    <p:extLst>
      <p:ext uri="{BB962C8B-B14F-4D97-AF65-F5344CB8AC3E}">
        <p14:creationId xmlns:p14="http://schemas.microsoft.com/office/powerpoint/2010/main" val="2875896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0" y="548680"/>
            <a:ext cx="8496944" cy="994122"/>
          </a:xfrm>
        </p:spPr>
        <p:txBody>
          <a:bodyPr>
            <a:normAutofit/>
          </a:bodyPr>
          <a:lstStyle/>
          <a:p>
            <a:r>
              <a:rPr lang="en-CA" b="1" dirty="0"/>
              <a:t>The Return of Christ</a:t>
            </a:r>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695738" y="2181632"/>
            <a:ext cx="7848872" cy="1846659"/>
          </a:xfrm>
          <a:prstGeom prst="rect">
            <a:avLst/>
          </a:prstGeom>
          <a:noFill/>
        </p:spPr>
        <p:txBody>
          <a:bodyPr wrap="square" rtlCol="0">
            <a:spAutoFit/>
          </a:bodyPr>
          <a:lstStyle/>
          <a:p>
            <a:r>
              <a:rPr lang="en-CA" sz="3200" dirty="0"/>
              <a:t>Rev 16:15 Behold I come as a thief.  Blessed is he that </a:t>
            </a:r>
            <a:r>
              <a:rPr lang="en-CA" sz="3200" dirty="0" err="1"/>
              <a:t>watcheth</a:t>
            </a:r>
            <a:r>
              <a:rPr lang="en-CA" sz="3200" dirty="0"/>
              <a:t>, and </a:t>
            </a:r>
            <a:r>
              <a:rPr lang="en-CA" sz="3200" dirty="0" err="1"/>
              <a:t>keepeth</a:t>
            </a:r>
            <a:r>
              <a:rPr lang="en-CA" sz="3200" dirty="0"/>
              <a:t> his garments, lest he walk naked, and they see his shame.</a:t>
            </a:r>
          </a:p>
          <a:p>
            <a:endParaRPr lang="en-CA" dirty="0"/>
          </a:p>
        </p:txBody>
      </p:sp>
    </p:spTree>
    <p:extLst>
      <p:ext uri="{BB962C8B-B14F-4D97-AF65-F5344CB8AC3E}">
        <p14:creationId xmlns:p14="http://schemas.microsoft.com/office/powerpoint/2010/main" val="361387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0" y="548680"/>
            <a:ext cx="8496944" cy="994122"/>
          </a:xfrm>
        </p:spPr>
        <p:txBody>
          <a:bodyPr>
            <a:normAutofit/>
          </a:bodyPr>
          <a:lstStyle/>
          <a:p>
            <a:r>
              <a:rPr lang="en-US" b="1" dirty="0"/>
              <a:t>The Glorified Saints</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756387" y="1700808"/>
            <a:ext cx="7848872" cy="3539430"/>
          </a:xfrm>
          <a:prstGeom prst="rect">
            <a:avLst/>
          </a:prstGeom>
          <a:noFill/>
        </p:spPr>
        <p:txBody>
          <a:bodyPr wrap="square" rtlCol="0">
            <a:spAutoFit/>
          </a:bodyPr>
          <a:lstStyle/>
          <a:p>
            <a:r>
              <a:rPr lang="en-CA" sz="2800" dirty="0"/>
              <a:t>Rev 20:4 And I saw thrones, and they sat upon them, and judgment was given unto them: and I saw the souls of them that were beheaded for the witness of Jesus, and for the word of God, and which had not worshipped the beast, neither his image, neither had received his mark upon their foreheads, or in their hands; </a:t>
            </a:r>
            <a:r>
              <a:rPr lang="en-CA" sz="2800" u="sng" dirty="0"/>
              <a:t>and they lived and reigned with Christ a thousand years</a:t>
            </a:r>
            <a:r>
              <a:rPr lang="en-CA" sz="2800" dirty="0"/>
              <a:t>.</a:t>
            </a:r>
          </a:p>
        </p:txBody>
      </p:sp>
    </p:spTree>
    <p:extLst>
      <p:ext uri="{BB962C8B-B14F-4D97-AF65-F5344CB8AC3E}">
        <p14:creationId xmlns:p14="http://schemas.microsoft.com/office/powerpoint/2010/main" val="561202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0" y="548680"/>
            <a:ext cx="8496944" cy="994122"/>
          </a:xfrm>
        </p:spPr>
        <p:txBody>
          <a:bodyPr>
            <a:normAutofit/>
          </a:bodyPr>
          <a:lstStyle/>
          <a:p>
            <a:r>
              <a:rPr lang="en-US" b="1" dirty="0"/>
              <a:t>War with the Lamb</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695738" y="2181632"/>
            <a:ext cx="7848872" cy="2831544"/>
          </a:xfrm>
          <a:prstGeom prst="rect">
            <a:avLst/>
          </a:prstGeom>
          <a:noFill/>
        </p:spPr>
        <p:txBody>
          <a:bodyPr wrap="square" rtlCol="0">
            <a:spAutoFit/>
          </a:bodyPr>
          <a:lstStyle/>
          <a:p>
            <a:r>
              <a:rPr lang="en-CA" sz="3200" dirty="0"/>
              <a:t>Rev 17:14  These shall make war with the Lamb, and the Lamb shall overcome them: for he is Lord of lords, and King of kings: and they that are with him are called, and chosen, and faithful.</a:t>
            </a:r>
          </a:p>
          <a:p>
            <a:endParaRPr lang="en-CA" dirty="0"/>
          </a:p>
        </p:txBody>
      </p:sp>
    </p:spTree>
    <p:extLst>
      <p:ext uri="{BB962C8B-B14F-4D97-AF65-F5344CB8AC3E}">
        <p14:creationId xmlns:p14="http://schemas.microsoft.com/office/powerpoint/2010/main" val="2605482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0" y="548680"/>
            <a:ext cx="8496944" cy="994122"/>
          </a:xfrm>
        </p:spPr>
        <p:txBody>
          <a:bodyPr>
            <a:normAutofit fontScale="90000"/>
          </a:bodyPr>
          <a:lstStyle/>
          <a:p>
            <a:r>
              <a:rPr lang="en-US" b="1" dirty="0"/>
              <a:t>The Destruction of the False Prophet</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695738" y="1772816"/>
            <a:ext cx="7848872" cy="5109091"/>
          </a:xfrm>
          <a:prstGeom prst="rect">
            <a:avLst/>
          </a:prstGeom>
          <a:noFill/>
        </p:spPr>
        <p:txBody>
          <a:bodyPr wrap="square" rtlCol="0">
            <a:spAutoFit/>
          </a:bodyPr>
          <a:lstStyle/>
          <a:p>
            <a:r>
              <a:rPr lang="en-CA" sz="2800" dirty="0"/>
              <a:t>2 </a:t>
            </a:r>
            <a:r>
              <a:rPr lang="en-CA" sz="2800" dirty="0" err="1"/>
              <a:t>Th</a:t>
            </a:r>
            <a:r>
              <a:rPr lang="en-CA" sz="2800" dirty="0"/>
              <a:t> 2:8  And then shall that Wicked be revealed, </a:t>
            </a:r>
            <a:r>
              <a:rPr lang="en-CA" sz="2800" u="sng" dirty="0"/>
              <a:t>whom the Lord shall consume with the spirit of his mouth, and shall destroy with the brightness of his coming:</a:t>
            </a:r>
          </a:p>
          <a:p>
            <a:endParaRPr lang="en-CA" dirty="0"/>
          </a:p>
          <a:p>
            <a:r>
              <a:rPr lang="en-CA" sz="2800" dirty="0"/>
              <a:t>Rev 19:20 And the beast was taken, and with him </a:t>
            </a:r>
            <a:r>
              <a:rPr lang="en-CA" sz="2800" u="sng" dirty="0"/>
              <a:t>the false prophet </a:t>
            </a:r>
            <a:r>
              <a:rPr lang="en-CA" sz="2800" dirty="0"/>
              <a:t>that wrought miracles before him, with which he deceived them that had received the mark of the beast, and them that worshipped his image. These both were cast alive into a lake of fire burning with brimstone.</a:t>
            </a:r>
          </a:p>
          <a:p>
            <a:endParaRPr lang="en-CA" dirty="0"/>
          </a:p>
        </p:txBody>
      </p:sp>
    </p:spTree>
    <p:extLst>
      <p:ext uri="{BB962C8B-B14F-4D97-AF65-F5344CB8AC3E}">
        <p14:creationId xmlns:p14="http://schemas.microsoft.com/office/powerpoint/2010/main" val="524341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0" y="548680"/>
            <a:ext cx="8496944" cy="994122"/>
          </a:xfrm>
        </p:spPr>
        <p:txBody>
          <a:bodyPr>
            <a:normAutofit/>
          </a:bodyPr>
          <a:lstStyle/>
          <a:p>
            <a:r>
              <a:rPr lang="en-US" b="1" dirty="0"/>
              <a:t>The Honor of the Saints</a:t>
            </a:r>
            <a:endParaRPr lang="en-CA" dirty="0"/>
          </a:p>
        </p:txBody>
      </p:sp>
      <p:sp>
        <p:nvSpPr>
          <p:cNvPr id="3" name="Content Placeholder 2"/>
          <p:cNvSpPr>
            <a:spLocks noGrp="1"/>
          </p:cNvSpPr>
          <p:nvPr>
            <p:ph idx="1"/>
          </p:nvPr>
        </p:nvSpPr>
        <p:spPr/>
        <p:txBody>
          <a:bodyPr>
            <a:normAutofit/>
          </a:bodyPr>
          <a:lstStyle/>
          <a:p>
            <a:pPr marL="0" indent="0">
              <a:buNone/>
            </a:pPr>
            <a:endParaRPr lang="en-CA" dirty="0"/>
          </a:p>
          <a:p>
            <a:pPr marL="0" indent="0">
              <a:buNone/>
            </a:pPr>
            <a:endParaRPr lang="en-CA" dirty="0"/>
          </a:p>
        </p:txBody>
      </p:sp>
      <p:sp>
        <p:nvSpPr>
          <p:cNvPr id="4" name="TextBox 3"/>
          <p:cNvSpPr txBox="1"/>
          <p:nvPr/>
        </p:nvSpPr>
        <p:spPr>
          <a:xfrm>
            <a:off x="611560" y="1628800"/>
            <a:ext cx="7848872" cy="4832092"/>
          </a:xfrm>
          <a:prstGeom prst="rect">
            <a:avLst/>
          </a:prstGeom>
          <a:noFill/>
        </p:spPr>
        <p:txBody>
          <a:bodyPr wrap="square" rtlCol="0">
            <a:spAutoFit/>
          </a:bodyPr>
          <a:lstStyle/>
          <a:p>
            <a:r>
              <a:rPr lang="en-CA" sz="2800" dirty="0"/>
              <a:t>Ps 149:5 Let the saints be joyful in glory: let them sing aloud upon their beds.</a:t>
            </a:r>
          </a:p>
          <a:p>
            <a:r>
              <a:rPr lang="en-CA" sz="2800" dirty="0"/>
              <a:t>6 Let the high praises of God be in their mouth, and a two edged sword in their hand;</a:t>
            </a:r>
          </a:p>
          <a:p>
            <a:r>
              <a:rPr lang="en-CA" sz="2800" dirty="0"/>
              <a:t>7 To execute vengeance upon the heathen, and punishments upon the people;</a:t>
            </a:r>
          </a:p>
          <a:p>
            <a:r>
              <a:rPr lang="en-CA" sz="2800" dirty="0"/>
              <a:t>8 To bind their kings with chains, and their nobles with fetters of iron;</a:t>
            </a:r>
          </a:p>
          <a:p>
            <a:r>
              <a:rPr lang="en-CA" sz="2800" dirty="0"/>
              <a:t>9 To execute upon them the judgment written: this honour have all his saints. Praise ye the LORD.</a:t>
            </a:r>
          </a:p>
          <a:p>
            <a:endParaRPr lang="en-CA" sz="2800" dirty="0"/>
          </a:p>
        </p:txBody>
      </p:sp>
    </p:spTree>
    <p:extLst>
      <p:ext uri="{BB962C8B-B14F-4D97-AF65-F5344CB8AC3E}">
        <p14:creationId xmlns:p14="http://schemas.microsoft.com/office/powerpoint/2010/main" val="275737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4628</TotalTime>
  <Words>3071</Words>
  <Application>Microsoft Office PowerPoint</Application>
  <PresentationFormat>On-screen Show (4:3)</PresentationFormat>
  <Paragraphs>243</Paragraphs>
  <Slides>32</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Wingdings</vt:lpstr>
      <vt:lpstr>Office Theme</vt:lpstr>
      <vt:lpstr> HISTORY OF CHRISTIANITY - PART V  SUMMARY OF Part IV </vt:lpstr>
      <vt:lpstr> The Protesters </vt:lpstr>
      <vt:lpstr> The Reformers </vt:lpstr>
      <vt:lpstr>Prophetic Time Periods</vt:lpstr>
      <vt:lpstr>Prophetic Time Periods</vt:lpstr>
      <vt:lpstr> Part V (Conclusion) </vt:lpstr>
      <vt:lpstr>The Vials of the Wrath of God Judgment of the Papacy</vt:lpstr>
      <vt:lpstr> Mother of Harlots </vt:lpstr>
      <vt:lpstr>The Phases of the Beast</vt:lpstr>
      <vt:lpstr>The French Revolution </vt:lpstr>
      <vt:lpstr>The French Revolution (1789-1790)</vt:lpstr>
      <vt:lpstr> Pope Pius VI (1775-1799) </vt:lpstr>
      <vt:lpstr> Napoleon Bonaparte (1769-1821) </vt:lpstr>
      <vt:lpstr> Napoleon Bonaparte </vt:lpstr>
      <vt:lpstr>The Papacy Transformed  The Revolution and the Papacy</vt:lpstr>
      <vt:lpstr>The Loss of Temporal Power (1870)</vt:lpstr>
      <vt:lpstr>Papal Loss of Temporal Power </vt:lpstr>
      <vt:lpstr> Mother of Harlots </vt:lpstr>
      <vt:lpstr>John Thomas (1805-1871) </vt:lpstr>
      <vt:lpstr>Robert Roberts (1839-1898)</vt:lpstr>
      <vt:lpstr>The False Prophet Papal Infallibility (1870)</vt:lpstr>
      <vt:lpstr>The False Prophet</vt:lpstr>
      <vt:lpstr>The False Prophet</vt:lpstr>
      <vt:lpstr>Pope Leo XIII (1878-1903)</vt:lpstr>
      <vt:lpstr>Vatican II</vt:lpstr>
      <vt:lpstr> Pope John Paul II (1978-2005)</vt:lpstr>
      <vt:lpstr>Pope John Paul II (1978-2005)</vt:lpstr>
      <vt:lpstr>The Return of Christ</vt:lpstr>
      <vt:lpstr>The Glorified Saints</vt:lpstr>
      <vt:lpstr>War with the Lamb</vt:lpstr>
      <vt:lpstr>The Destruction of the False Prophet</vt:lpstr>
      <vt:lpstr>The Honor of the Saints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Constantine in God’s Plan &amp; Purpose</dc:title>
  <dc:creator>Joel</dc:creator>
  <cp:lastModifiedBy>Joel Thorp</cp:lastModifiedBy>
  <cp:revision>159</cp:revision>
  <cp:lastPrinted>2014-07-17T00:14:42Z</cp:lastPrinted>
  <dcterms:created xsi:type="dcterms:W3CDTF">2013-11-30T19:56:38Z</dcterms:created>
  <dcterms:modified xsi:type="dcterms:W3CDTF">2021-02-28T21:22:16Z</dcterms:modified>
</cp:coreProperties>
</file>