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78" r:id="rId2"/>
    <p:sldId id="256" r:id="rId3"/>
    <p:sldId id="272" r:id="rId4"/>
    <p:sldId id="273" r:id="rId5"/>
    <p:sldId id="263" r:id="rId6"/>
    <p:sldId id="265" r:id="rId7"/>
    <p:sldId id="266" r:id="rId8"/>
    <p:sldId id="275" r:id="rId9"/>
    <p:sldId id="268" r:id="rId10"/>
    <p:sldId id="276" r:id="rId11"/>
    <p:sldId id="269" r:id="rId12"/>
    <p:sldId id="257" r:id="rId13"/>
    <p:sldId id="270" r:id="rId14"/>
    <p:sldId id="277" r:id="rId15"/>
    <p:sldId id="27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57EE14-7780-4899-949D-C10838821D01}" v="26" dt="2021-12-02T14:13:31.4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63" d="100"/>
          <a:sy n="63" d="100"/>
        </p:scale>
        <p:origin x="1364"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FE0F1E9-6009-4DB2-B4DF-2BCA0466C3AF}" type="datetimeFigureOut">
              <a:rPr lang="en-GB" smtClean="0"/>
              <a:t>04/12/2021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307608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E0F1E9-6009-4DB2-B4DF-2BCA0466C3AF}" type="datetimeFigureOut">
              <a:rPr lang="en-GB" smtClean="0"/>
              <a:t>04/12/2021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630117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E0F1E9-6009-4DB2-B4DF-2BCA0466C3AF}" type="datetimeFigureOut">
              <a:rPr lang="en-GB" smtClean="0"/>
              <a:t>04/12/2021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492002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2879626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E0F1E9-6009-4DB2-B4DF-2BCA0466C3AF}" type="datetimeFigureOut">
              <a:rPr lang="en-GB" smtClean="0"/>
              <a:t>04/12/2021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989894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E0F1E9-6009-4DB2-B4DF-2BCA0466C3AF}" type="datetimeFigureOut">
              <a:rPr lang="en-GB" smtClean="0"/>
              <a:t>04/12/2021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227324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0F1E9-6009-4DB2-B4DF-2BCA0466C3AF}" type="datetimeFigureOut">
              <a:rPr lang="en-GB" smtClean="0"/>
              <a:t>04/12/2021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788762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3206792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03194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398152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236284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75045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FE0F1E9-6009-4DB2-B4DF-2BCA0466C3AF}" type="datetimeFigureOut">
              <a:rPr lang="en-GB" smtClean="0"/>
              <a:t>04/12/2021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3861836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9FE0F1E9-6009-4DB2-B4DF-2BCA0466C3AF}" type="datetimeFigureOut">
              <a:rPr lang="en-GB" smtClean="0"/>
              <a:t>04/12/2021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887331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9FE0F1E9-6009-4DB2-B4DF-2BCA0466C3AF}" type="datetimeFigureOut">
              <a:rPr lang="en-GB" smtClean="0"/>
              <a:t>04/12/2021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164754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E0F1E9-6009-4DB2-B4DF-2BCA0466C3AF}" type="datetimeFigureOut">
              <a:rPr lang="en-GB" smtClean="0"/>
              <a:t>04/12/2021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3030450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E0F1E9-6009-4DB2-B4DF-2BCA0466C3AF}" type="datetimeFigureOut">
              <a:rPr lang="en-GB" smtClean="0"/>
              <a:t>04/12/2021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28A256-8264-4C9C-9B82-52E1E4660AA6}" type="slidenum">
              <a:rPr lang="en-GB" smtClean="0"/>
              <a:t>‹#›</a:t>
            </a:fld>
            <a:endParaRPr lang="en-GB"/>
          </a:p>
        </p:txBody>
      </p:sp>
    </p:spTree>
    <p:extLst>
      <p:ext uri="{BB962C8B-B14F-4D97-AF65-F5344CB8AC3E}">
        <p14:creationId xmlns:p14="http://schemas.microsoft.com/office/powerpoint/2010/main" val="308017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FE0F1E9-6009-4DB2-B4DF-2BCA0466C3AF}" type="datetimeFigureOut">
              <a:rPr lang="en-GB" smtClean="0"/>
              <a:t>04/12/2021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F28A256-8264-4C9C-9B82-52E1E4660AA6}" type="slidenum">
              <a:rPr lang="en-GB" smtClean="0"/>
              <a:t>‹#›</a:t>
            </a:fld>
            <a:endParaRPr lang="en-GB"/>
          </a:p>
        </p:txBody>
      </p:sp>
    </p:spTree>
    <p:extLst>
      <p:ext uri="{BB962C8B-B14F-4D97-AF65-F5344CB8AC3E}">
        <p14:creationId xmlns:p14="http://schemas.microsoft.com/office/powerpoint/2010/main" val="1655684020"/>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191ADB-DE8B-4FDC-B4F1-948780740A93}"/>
              </a:ext>
            </a:extLst>
          </p:cNvPr>
          <p:cNvSpPr/>
          <p:nvPr/>
        </p:nvSpPr>
        <p:spPr>
          <a:xfrm>
            <a:off x="883586" y="1453495"/>
            <a:ext cx="7376827" cy="2308324"/>
          </a:xfrm>
          <a:prstGeom prst="rect">
            <a:avLst/>
          </a:prstGeom>
          <a:noFill/>
        </p:spPr>
        <p:txBody>
          <a:bodyPr wrap="none" lIns="91440" tIns="45720" rIns="91440" bIns="45720">
            <a:spAutoFit/>
          </a:bodyPr>
          <a:lstStyle/>
          <a:p>
            <a:pPr algn="ctr"/>
            <a:r>
              <a:rPr lang="en-GB"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From Abraham to </a:t>
            </a:r>
          </a:p>
          <a:p>
            <a:pPr algn="ctr"/>
            <a:r>
              <a:rPr lang="en-GB"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Joseph.</a:t>
            </a:r>
          </a:p>
        </p:txBody>
      </p:sp>
    </p:spTree>
    <p:extLst>
      <p:ext uri="{BB962C8B-B14F-4D97-AF65-F5344CB8AC3E}">
        <p14:creationId xmlns:p14="http://schemas.microsoft.com/office/powerpoint/2010/main" val="3335181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349C074-8803-4D6E-B63F-209C9F94B6B6}"/>
              </a:ext>
            </a:extLst>
          </p:cNvPr>
          <p:cNvSpPr>
            <a:spLocks noGrp="1"/>
          </p:cNvSpPr>
          <p:nvPr>
            <p:ph type="subTitle" idx="1"/>
          </p:nvPr>
        </p:nvSpPr>
        <p:spPr>
          <a:xfrm>
            <a:off x="48898" y="4009195"/>
            <a:ext cx="8980289" cy="1194630"/>
          </a:xfrm>
        </p:spPr>
        <p:txBody>
          <a:bodyPr>
            <a:noAutofit/>
          </a:bodyPr>
          <a:lstStyle/>
          <a:p>
            <a:pPr algn="ctr"/>
            <a:r>
              <a:rPr lang="en-GB" sz="3200" dirty="0">
                <a:solidFill>
                  <a:srgbClr val="FFFF00"/>
                </a:solidFill>
              </a:rPr>
              <a:t>Heb 11:2</a:t>
            </a:r>
            <a:r>
              <a:rPr lang="en-GB" sz="3200" dirty="0">
                <a:solidFill>
                  <a:schemeClr val="tx1"/>
                </a:solidFill>
              </a:rPr>
              <a:t>:  “By it the elders received a </a:t>
            </a:r>
          </a:p>
          <a:p>
            <a:pPr algn="ctr"/>
            <a:r>
              <a:rPr lang="en-GB" sz="3200" dirty="0">
                <a:highlight>
                  <a:srgbClr val="FF0000"/>
                </a:highlight>
              </a:rPr>
              <a:t>“</a:t>
            </a:r>
            <a:r>
              <a:rPr lang="en-GB" sz="3200" dirty="0">
                <a:solidFill>
                  <a:srgbClr val="FFFF00"/>
                </a:solidFill>
                <a:highlight>
                  <a:srgbClr val="FF0000"/>
                </a:highlight>
              </a:rPr>
              <a:t>Good Report” </a:t>
            </a:r>
          </a:p>
        </p:txBody>
      </p:sp>
      <p:sp>
        <p:nvSpPr>
          <p:cNvPr id="9" name="Rectangle 8">
            <a:extLst>
              <a:ext uri="{FF2B5EF4-FFF2-40B4-BE49-F238E27FC236}">
                <a16:creationId xmlns:a16="http://schemas.microsoft.com/office/drawing/2014/main" id="{546F8B3A-5A61-4A23-9840-BD1AF45F685F}"/>
              </a:ext>
            </a:extLst>
          </p:cNvPr>
          <p:cNvSpPr/>
          <p:nvPr/>
        </p:nvSpPr>
        <p:spPr>
          <a:xfrm>
            <a:off x="71120" y="71121"/>
            <a:ext cx="8958067" cy="1051952"/>
          </a:xfrm>
          <a:prstGeom prst="rect">
            <a:avLst/>
          </a:prstGeom>
          <a:noFill/>
          <a:effectLst>
            <a:glow rad="1905000">
              <a:srgbClr val="FF0000"/>
            </a:glow>
          </a:effectLst>
        </p:spPr>
        <p:txBody>
          <a:bodyPr wrap="square" lIns="91440" tIns="45720" rIns="91440" bIns="45720">
            <a:spAutoFit/>
          </a:bodyPr>
          <a:lstStyle/>
          <a:p>
            <a:pPr algn="ctr"/>
            <a:r>
              <a:rPr lang="en-GB" sz="6000" b="1" cap="none" spc="0" dirty="0">
                <a:ln w="6600">
                  <a:solidFill>
                    <a:srgbClr val="FF0000"/>
                  </a:solidFill>
                  <a:prstDash val="solid"/>
                </a:ln>
                <a:solidFill>
                  <a:srgbClr val="FFFF00"/>
                </a:solidFill>
                <a:effectLst>
                  <a:outerShdw dist="38100" dir="2700000" algn="tl" rotWithShape="0">
                    <a:schemeClr val="accent2"/>
                  </a:outerShdw>
                </a:effectLst>
              </a:rPr>
              <a:t>The report of faith.</a:t>
            </a:r>
          </a:p>
        </p:txBody>
      </p:sp>
      <p:sp>
        <p:nvSpPr>
          <p:cNvPr id="5" name="Rectangle 4">
            <a:extLst>
              <a:ext uri="{FF2B5EF4-FFF2-40B4-BE49-F238E27FC236}">
                <a16:creationId xmlns:a16="http://schemas.microsoft.com/office/drawing/2014/main" id="{4DD77E88-F4FF-4A6A-8250-3CA24F9CC0CF}"/>
              </a:ext>
            </a:extLst>
          </p:cNvPr>
          <p:cNvSpPr/>
          <p:nvPr/>
        </p:nvSpPr>
        <p:spPr>
          <a:xfrm>
            <a:off x="142239" y="1290320"/>
            <a:ext cx="8886947" cy="1200329"/>
          </a:xfrm>
          <a:prstGeom prst="rect">
            <a:avLst/>
          </a:prstGeom>
          <a:ln>
            <a:solidFill>
              <a:schemeClr val="accent1"/>
            </a:solidFill>
          </a:ln>
          <a:effectLst>
            <a:glow rad="127000">
              <a:srgbClr val="0070C0"/>
            </a:glow>
          </a:effectLst>
        </p:spPr>
        <p:txBody>
          <a:bodyPr wrap="square">
            <a:spAutoFit/>
          </a:bodyPr>
          <a:lstStyle/>
          <a:p>
            <a:pPr algn="ctr"/>
            <a:r>
              <a:rPr lang="en-GB" sz="2400" dirty="0">
                <a:latin typeface="Arial Narrow" panose="020B0606020202030204" pitchFamily="34" charset="0"/>
              </a:rPr>
              <a:t>“Faith is the mirror which reflects the things of the approaching future, and presents them to the believer’s mind as though he were beholding and personally in the presence of the very things themselves.” </a:t>
            </a:r>
          </a:p>
        </p:txBody>
      </p:sp>
      <p:sp>
        <p:nvSpPr>
          <p:cNvPr id="6" name="Subtitle 2">
            <a:extLst>
              <a:ext uri="{FF2B5EF4-FFF2-40B4-BE49-F238E27FC236}">
                <a16:creationId xmlns:a16="http://schemas.microsoft.com/office/drawing/2014/main" id="{9C8217D9-F803-4BB3-9BEC-621CFBDA58F8}"/>
              </a:ext>
            </a:extLst>
          </p:cNvPr>
          <p:cNvSpPr txBox="1">
            <a:spLocks/>
          </p:cNvSpPr>
          <p:nvPr/>
        </p:nvSpPr>
        <p:spPr>
          <a:xfrm>
            <a:off x="24448" y="5426259"/>
            <a:ext cx="9095102" cy="132433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sz="3200" dirty="0">
                <a:solidFill>
                  <a:srgbClr val="FFFF00"/>
                </a:solidFill>
              </a:rPr>
              <a:t>Heb 11:39</a:t>
            </a:r>
            <a:r>
              <a:rPr lang="en-GB" sz="3200" dirty="0"/>
              <a:t>:  “These all having received a </a:t>
            </a:r>
          </a:p>
          <a:p>
            <a:r>
              <a:rPr lang="en-GB" sz="3200" dirty="0">
                <a:highlight>
                  <a:srgbClr val="FF0000"/>
                </a:highlight>
              </a:rPr>
              <a:t>“</a:t>
            </a:r>
            <a:r>
              <a:rPr lang="en-GB" sz="3200" dirty="0">
                <a:solidFill>
                  <a:srgbClr val="FFFF00"/>
                </a:solidFill>
                <a:highlight>
                  <a:srgbClr val="FF0000"/>
                </a:highlight>
              </a:rPr>
              <a:t>Good Report” </a:t>
            </a:r>
          </a:p>
        </p:txBody>
      </p:sp>
      <p:sp>
        <p:nvSpPr>
          <p:cNvPr id="7" name="TextBox 6">
            <a:extLst>
              <a:ext uri="{FF2B5EF4-FFF2-40B4-BE49-F238E27FC236}">
                <a16:creationId xmlns:a16="http://schemas.microsoft.com/office/drawing/2014/main" id="{CF495302-0246-4DA5-960A-DDE258E237AE}"/>
              </a:ext>
            </a:extLst>
          </p:cNvPr>
          <p:cNvSpPr txBox="1"/>
          <p:nvPr/>
        </p:nvSpPr>
        <p:spPr>
          <a:xfrm>
            <a:off x="163711" y="2652119"/>
            <a:ext cx="9083713" cy="1204232"/>
          </a:xfrm>
          <a:prstGeom prst="rect">
            <a:avLst/>
          </a:prstGeom>
          <a:noFill/>
        </p:spPr>
        <p:txBody>
          <a:bodyPr wrap="square">
            <a:spAutoFit/>
          </a:bodyPr>
          <a:lstStyle/>
          <a:p>
            <a:pPr algn="ctr"/>
            <a:r>
              <a:rPr lang="en-GB" sz="2400" dirty="0"/>
              <a:t>1] </a:t>
            </a:r>
            <a:r>
              <a:rPr lang="en-GB" sz="2400" b="1" u="sng" dirty="0">
                <a:solidFill>
                  <a:srgbClr val="FF0000"/>
                </a:solidFill>
              </a:rPr>
              <a:t>Abel</a:t>
            </a:r>
            <a:r>
              <a:rPr lang="en-GB" sz="2400" dirty="0"/>
              <a:t>: </a:t>
            </a:r>
            <a:r>
              <a:rPr lang="en-GB" sz="2400" dirty="0">
                <a:solidFill>
                  <a:srgbClr val="FFFF00"/>
                </a:solidFill>
              </a:rPr>
              <a:t>Heb 11:4</a:t>
            </a:r>
            <a:r>
              <a:rPr lang="en-GB" sz="2400" dirty="0"/>
              <a:t>: Offered a more excellent sacrifice. </a:t>
            </a:r>
          </a:p>
          <a:p>
            <a:pPr algn="ctr"/>
            <a:r>
              <a:rPr lang="en-GB" sz="2400" dirty="0"/>
              <a:t>2] </a:t>
            </a:r>
            <a:r>
              <a:rPr lang="en-GB" sz="2400" b="1" u="sng" dirty="0">
                <a:solidFill>
                  <a:srgbClr val="FF0000"/>
                </a:solidFill>
              </a:rPr>
              <a:t>Enoch</a:t>
            </a:r>
            <a:r>
              <a:rPr lang="en-GB" sz="2400" dirty="0"/>
              <a:t>: </a:t>
            </a:r>
            <a:r>
              <a:rPr lang="en-GB" sz="2400" dirty="0">
                <a:solidFill>
                  <a:srgbClr val="FFFF00"/>
                </a:solidFill>
              </a:rPr>
              <a:t>Heb 11:5</a:t>
            </a:r>
            <a:r>
              <a:rPr lang="en-GB" sz="2400" dirty="0"/>
              <a:t>: Pleased God. </a:t>
            </a:r>
          </a:p>
          <a:p>
            <a:pPr algn="ctr"/>
            <a:r>
              <a:rPr lang="en-GB" sz="2400" dirty="0"/>
              <a:t>3] </a:t>
            </a:r>
            <a:r>
              <a:rPr lang="en-GB" sz="2400" b="1" u="sng" dirty="0">
                <a:solidFill>
                  <a:srgbClr val="FF0000"/>
                </a:solidFill>
              </a:rPr>
              <a:t>Noah</a:t>
            </a:r>
            <a:r>
              <a:rPr lang="en-GB" sz="2400" dirty="0"/>
              <a:t>: </a:t>
            </a:r>
            <a:r>
              <a:rPr lang="en-GB" sz="2400" dirty="0">
                <a:solidFill>
                  <a:srgbClr val="FFFF00"/>
                </a:solidFill>
              </a:rPr>
              <a:t>Heb 11:7</a:t>
            </a:r>
            <a:r>
              <a:rPr lang="en-GB" sz="2400" dirty="0"/>
              <a:t>: Prepared an Ark to saving of his house.  </a:t>
            </a:r>
          </a:p>
        </p:txBody>
      </p:sp>
    </p:spTree>
    <p:extLst>
      <p:ext uri="{BB962C8B-B14F-4D97-AF65-F5344CB8AC3E}">
        <p14:creationId xmlns:p14="http://schemas.microsoft.com/office/powerpoint/2010/main" val="78852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A1279F-F4FC-4F28-BFA6-7747A1F3C94A}"/>
              </a:ext>
            </a:extLst>
          </p:cNvPr>
          <p:cNvSpPr/>
          <p:nvPr/>
        </p:nvSpPr>
        <p:spPr>
          <a:xfrm>
            <a:off x="57406" y="139700"/>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Jesus the author &amp; finisher of faith: </a:t>
            </a:r>
          </a:p>
        </p:txBody>
      </p:sp>
      <p:sp>
        <p:nvSpPr>
          <p:cNvPr id="18" name="TextBox 17">
            <a:extLst>
              <a:ext uri="{FF2B5EF4-FFF2-40B4-BE49-F238E27FC236}">
                <a16:creationId xmlns:a16="http://schemas.microsoft.com/office/drawing/2014/main" id="{B8F00470-F8D4-4D50-AB3B-620BA2C8364E}"/>
              </a:ext>
            </a:extLst>
          </p:cNvPr>
          <p:cNvSpPr txBox="1"/>
          <p:nvPr/>
        </p:nvSpPr>
        <p:spPr>
          <a:xfrm>
            <a:off x="57406" y="3730472"/>
            <a:ext cx="8788400" cy="2677656"/>
          </a:xfrm>
          <a:prstGeom prst="rect">
            <a:avLst/>
          </a:prstGeom>
          <a:noFill/>
        </p:spPr>
        <p:txBody>
          <a:bodyPr wrap="square">
            <a:spAutoFit/>
          </a:bodyPr>
          <a:lstStyle/>
          <a:p>
            <a:pPr algn="ctr"/>
            <a:r>
              <a:rPr lang="en-GB" sz="2800" b="1" u="sng" dirty="0">
                <a:solidFill>
                  <a:srgbClr val="00B0F0"/>
                </a:solidFill>
              </a:rPr>
              <a:t>FOUR Times</a:t>
            </a:r>
            <a:r>
              <a:rPr lang="en-GB" sz="2800" dirty="0"/>
              <a:t> in the book of Revelation. </a:t>
            </a:r>
          </a:p>
          <a:p>
            <a:pPr algn="ctr"/>
            <a:r>
              <a:rPr lang="en-GB" sz="2800" dirty="0"/>
              <a:t>Jesus is the </a:t>
            </a:r>
            <a:r>
              <a:rPr lang="en-GB" sz="2800" b="1" u="sng" dirty="0">
                <a:solidFill>
                  <a:srgbClr val="00B0F0"/>
                </a:solidFill>
              </a:rPr>
              <a:t>Alpha &amp; Omega. </a:t>
            </a:r>
          </a:p>
          <a:p>
            <a:pPr algn="ctr"/>
            <a:r>
              <a:rPr lang="en-GB" sz="2800" b="1" u="sng" dirty="0">
                <a:solidFill>
                  <a:srgbClr val="FFFF00"/>
                </a:solidFill>
              </a:rPr>
              <a:t>Rev 1:8</a:t>
            </a:r>
            <a:r>
              <a:rPr lang="en-GB" sz="2800" dirty="0"/>
              <a:t>: "the beginning &amp; ending" </a:t>
            </a:r>
          </a:p>
          <a:p>
            <a:pPr algn="ctr"/>
            <a:r>
              <a:rPr lang="en-GB" sz="2800" b="1" u="sng" dirty="0">
                <a:solidFill>
                  <a:srgbClr val="FFFF00"/>
                </a:solidFill>
              </a:rPr>
              <a:t>Rev 1:11</a:t>
            </a:r>
            <a:r>
              <a:rPr lang="en-GB" sz="2800" dirty="0"/>
              <a:t>: "the first &amp; the last" </a:t>
            </a:r>
          </a:p>
          <a:p>
            <a:pPr algn="ctr"/>
            <a:r>
              <a:rPr lang="en-GB" sz="2800" b="1" u="sng" dirty="0">
                <a:solidFill>
                  <a:srgbClr val="FFFF00"/>
                </a:solidFill>
              </a:rPr>
              <a:t>Rev 21:6</a:t>
            </a:r>
            <a:r>
              <a:rPr lang="en-GB" sz="2800" dirty="0"/>
              <a:t>: "the beginning &amp; the end" </a:t>
            </a:r>
          </a:p>
          <a:p>
            <a:pPr algn="ctr"/>
            <a:r>
              <a:rPr lang="en-GB" sz="2800" b="1" u="sng" dirty="0">
                <a:solidFill>
                  <a:srgbClr val="FFFF00"/>
                </a:solidFill>
              </a:rPr>
              <a:t>Rev 22:13</a:t>
            </a:r>
            <a:r>
              <a:rPr lang="en-GB" sz="2800" dirty="0"/>
              <a:t>: "beginning &amp; the end, the first &amp; the last" </a:t>
            </a:r>
          </a:p>
        </p:txBody>
      </p:sp>
      <p:sp>
        <p:nvSpPr>
          <p:cNvPr id="25" name="TextBox 24">
            <a:extLst>
              <a:ext uri="{FF2B5EF4-FFF2-40B4-BE49-F238E27FC236}">
                <a16:creationId xmlns:a16="http://schemas.microsoft.com/office/drawing/2014/main" id="{F78125CC-8BBD-45DC-A1E2-6F707EF7A3AF}"/>
              </a:ext>
            </a:extLst>
          </p:cNvPr>
          <p:cNvSpPr txBox="1"/>
          <p:nvPr/>
        </p:nvSpPr>
        <p:spPr>
          <a:xfrm>
            <a:off x="150283" y="919423"/>
            <a:ext cx="8843434" cy="2677656"/>
          </a:xfrm>
          <a:prstGeom prst="rect">
            <a:avLst/>
          </a:prstGeom>
          <a:noFill/>
        </p:spPr>
        <p:txBody>
          <a:bodyPr wrap="square">
            <a:spAutoFit/>
          </a:bodyPr>
          <a:lstStyle/>
          <a:p>
            <a:pPr algn="ctr"/>
            <a:r>
              <a:rPr lang="en-GB" sz="2800" b="1" u="sng" dirty="0">
                <a:solidFill>
                  <a:srgbClr val="FFFF00"/>
                </a:solidFill>
              </a:rPr>
              <a:t>Heb 12:2</a:t>
            </a:r>
            <a:r>
              <a:rPr lang="en-GB" sz="2800" dirty="0"/>
              <a:t>: "Looking unto Jesus the "</a:t>
            </a:r>
            <a:r>
              <a:rPr lang="en-GB" sz="2800" dirty="0">
                <a:solidFill>
                  <a:srgbClr val="00B0F0"/>
                </a:solidFill>
              </a:rPr>
              <a:t>author &amp; finisher </a:t>
            </a:r>
            <a:r>
              <a:rPr lang="en-GB" sz="2800" dirty="0"/>
              <a:t>of faith"</a:t>
            </a:r>
          </a:p>
          <a:p>
            <a:pPr algn="ctr"/>
            <a:r>
              <a:rPr lang="en-GB" sz="2800" dirty="0"/>
              <a:t>	He is the "</a:t>
            </a:r>
            <a:r>
              <a:rPr lang="en-GB" sz="2800" dirty="0">
                <a:solidFill>
                  <a:srgbClr val="00B0F0"/>
                </a:solidFill>
              </a:rPr>
              <a:t>author</a:t>
            </a:r>
            <a:r>
              <a:rPr lang="en-GB" sz="2800" dirty="0"/>
              <a:t>" = archegos = chief leader. </a:t>
            </a:r>
          </a:p>
          <a:p>
            <a:pPr algn="ctr"/>
            <a:r>
              <a:rPr lang="en-GB" sz="2800" dirty="0"/>
              <a:t>	He is the "</a:t>
            </a:r>
            <a:r>
              <a:rPr lang="en-GB" sz="2800" dirty="0">
                <a:solidFill>
                  <a:srgbClr val="00B0F0"/>
                </a:solidFill>
              </a:rPr>
              <a:t>finisher</a:t>
            </a:r>
            <a:r>
              <a:rPr lang="en-GB" sz="2800" dirty="0"/>
              <a:t>" =  teleiotes = a completer or consummator of faith. </a:t>
            </a:r>
          </a:p>
          <a:p>
            <a:pPr algn="ctr"/>
            <a:r>
              <a:rPr lang="en-GB" sz="2800" dirty="0"/>
              <a:t>ROTH "leader &amp; perfecter" </a:t>
            </a:r>
          </a:p>
        </p:txBody>
      </p:sp>
    </p:spTree>
    <p:extLst>
      <p:ext uri="{BB962C8B-B14F-4D97-AF65-F5344CB8AC3E}">
        <p14:creationId xmlns:p14="http://schemas.microsoft.com/office/powerpoint/2010/main" val="147090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A1279F-F4FC-4F28-BFA6-7747A1F3C94A}"/>
              </a:ext>
            </a:extLst>
          </p:cNvPr>
          <p:cNvSpPr/>
          <p:nvPr/>
        </p:nvSpPr>
        <p:spPr>
          <a:xfrm>
            <a:off x="0" y="0"/>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The “Good report” 8-22 Abraham to Joseph: </a:t>
            </a:r>
          </a:p>
        </p:txBody>
      </p:sp>
      <p:sp>
        <p:nvSpPr>
          <p:cNvPr id="7" name="Rectangle 6">
            <a:extLst>
              <a:ext uri="{FF2B5EF4-FFF2-40B4-BE49-F238E27FC236}">
                <a16:creationId xmlns:a16="http://schemas.microsoft.com/office/drawing/2014/main" id="{07AD0048-AE40-49B7-A9A0-2EBB2D97C9F2}"/>
              </a:ext>
            </a:extLst>
          </p:cNvPr>
          <p:cNvSpPr/>
          <p:nvPr/>
        </p:nvSpPr>
        <p:spPr>
          <a:xfrm>
            <a:off x="92906" y="1914137"/>
            <a:ext cx="1970606" cy="584775"/>
          </a:xfrm>
          <a:prstGeom prst="rect">
            <a:avLst/>
          </a:prstGeom>
          <a:solidFill>
            <a:srgbClr val="0070C0"/>
          </a:solidFill>
          <a:ln>
            <a:solidFill>
              <a:schemeClr val="bg1"/>
            </a:solidFill>
          </a:ln>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Abraham</a:t>
            </a:r>
          </a:p>
        </p:txBody>
      </p:sp>
      <p:sp>
        <p:nvSpPr>
          <p:cNvPr id="8" name="Rectangle 7">
            <a:extLst>
              <a:ext uri="{FF2B5EF4-FFF2-40B4-BE49-F238E27FC236}">
                <a16:creationId xmlns:a16="http://schemas.microsoft.com/office/drawing/2014/main" id="{87295619-49A3-4497-BEF3-FEE2060E4C24}"/>
              </a:ext>
            </a:extLst>
          </p:cNvPr>
          <p:cNvSpPr/>
          <p:nvPr/>
        </p:nvSpPr>
        <p:spPr>
          <a:xfrm>
            <a:off x="3666564" y="1923472"/>
            <a:ext cx="1970606" cy="584775"/>
          </a:xfrm>
          <a:prstGeom prst="rect">
            <a:avLst/>
          </a:prstGeom>
          <a:solidFill>
            <a:srgbClr val="0070C0"/>
          </a:solidFill>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Sara</a:t>
            </a:r>
          </a:p>
        </p:txBody>
      </p:sp>
      <p:sp>
        <p:nvSpPr>
          <p:cNvPr id="9" name="Rectangle 8">
            <a:extLst>
              <a:ext uri="{FF2B5EF4-FFF2-40B4-BE49-F238E27FC236}">
                <a16:creationId xmlns:a16="http://schemas.microsoft.com/office/drawing/2014/main" id="{958F8633-D532-4593-82B8-AD81FE710E1D}"/>
              </a:ext>
            </a:extLst>
          </p:cNvPr>
          <p:cNvSpPr/>
          <p:nvPr/>
        </p:nvSpPr>
        <p:spPr>
          <a:xfrm>
            <a:off x="5637170" y="2710593"/>
            <a:ext cx="1946971" cy="581914"/>
          </a:xfrm>
          <a:prstGeom prst="rect">
            <a:avLst/>
          </a:prstGeom>
          <a:solidFill>
            <a:srgbClr val="00B050"/>
          </a:solidFill>
        </p:spPr>
        <p:txBody>
          <a:bodyPr wrap="square" lIns="91440" tIns="45720" rIns="91440" bIns="45720">
            <a:spAutoFit/>
          </a:bodyPr>
          <a:lstStyle/>
          <a:p>
            <a:pPr algn="ctr"/>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Rebekah</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0" name="Rectangle 9">
            <a:extLst>
              <a:ext uri="{FF2B5EF4-FFF2-40B4-BE49-F238E27FC236}">
                <a16:creationId xmlns:a16="http://schemas.microsoft.com/office/drawing/2014/main" id="{7C3869A3-D814-406D-8C05-71678CA378A0}"/>
              </a:ext>
            </a:extLst>
          </p:cNvPr>
          <p:cNvSpPr/>
          <p:nvPr/>
        </p:nvSpPr>
        <p:spPr>
          <a:xfrm>
            <a:off x="1902962" y="2726810"/>
            <a:ext cx="1970606" cy="584775"/>
          </a:xfrm>
          <a:prstGeom prst="rect">
            <a:avLst/>
          </a:prstGeom>
          <a:solidFill>
            <a:srgbClr val="0070C0"/>
          </a:solidFill>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Isaac</a:t>
            </a:r>
          </a:p>
        </p:txBody>
      </p:sp>
      <p:sp>
        <p:nvSpPr>
          <p:cNvPr id="11" name="Rectangle 10">
            <a:extLst>
              <a:ext uri="{FF2B5EF4-FFF2-40B4-BE49-F238E27FC236}">
                <a16:creationId xmlns:a16="http://schemas.microsoft.com/office/drawing/2014/main" id="{08A8EE89-F73B-4861-BC61-3BE1BF38FF03}"/>
              </a:ext>
            </a:extLst>
          </p:cNvPr>
          <p:cNvSpPr/>
          <p:nvPr/>
        </p:nvSpPr>
        <p:spPr>
          <a:xfrm>
            <a:off x="2779059" y="3686919"/>
            <a:ext cx="2629921" cy="584775"/>
          </a:xfrm>
          <a:prstGeom prst="rect">
            <a:avLst/>
          </a:prstGeom>
          <a:solidFill>
            <a:srgbClr val="0070C0"/>
          </a:solidFill>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Jacob / Israel</a:t>
            </a:r>
          </a:p>
        </p:txBody>
      </p:sp>
      <p:sp>
        <p:nvSpPr>
          <p:cNvPr id="12" name="Rectangle 11">
            <a:extLst>
              <a:ext uri="{FF2B5EF4-FFF2-40B4-BE49-F238E27FC236}">
                <a16:creationId xmlns:a16="http://schemas.microsoft.com/office/drawing/2014/main" id="{E423F91C-9EDA-4677-A43F-4044F8E3623E}"/>
              </a:ext>
            </a:extLst>
          </p:cNvPr>
          <p:cNvSpPr/>
          <p:nvPr/>
        </p:nvSpPr>
        <p:spPr>
          <a:xfrm>
            <a:off x="4355867" y="4769541"/>
            <a:ext cx="1946971" cy="584775"/>
          </a:xfrm>
          <a:prstGeom prst="rect">
            <a:avLst/>
          </a:prstGeom>
          <a:solidFill>
            <a:srgbClr val="0070C0"/>
          </a:solidFill>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Joseph</a:t>
            </a:r>
          </a:p>
        </p:txBody>
      </p:sp>
      <p:sp>
        <p:nvSpPr>
          <p:cNvPr id="14" name="Rectangle 13">
            <a:extLst>
              <a:ext uri="{FF2B5EF4-FFF2-40B4-BE49-F238E27FC236}">
                <a16:creationId xmlns:a16="http://schemas.microsoft.com/office/drawing/2014/main" id="{AC2E0C2E-1B00-4767-9FBC-EB478139CA90}"/>
              </a:ext>
            </a:extLst>
          </p:cNvPr>
          <p:cNvSpPr/>
          <p:nvPr/>
        </p:nvSpPr>
        <p:spPr>
          <a:xfrm>
            <a:off x="6765091" y="3489713"/>
            <a:ext cx="1946971" cy="584775"/>
          </a:xfrm>
          <a:prstGeom prst="rect">
            <a:avLst/>
          </a:prstGeom>
          <a:solidFill>
            <a:srgbClr val="00B050"/>
          </a:solidFill>
        </p:spPr>
        <p:txBody>
          <a:bodyPr wrap="square" lIns="91440" tIns="45720" rIns="91440" bIns="45720">
            <a:spAutoFit/>
          </a:bodyPr>
          <a:lstStyle/>
          <a:p>
            <a:pPr algn="ctr"/>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Rachel.</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1" name="TextBox 20">
            <a:extLst>
              <a:ext uri="{FF2B5EF4-FFF2-40B4-BE49-F238E27FC236}">
                <a16:creationId xmlns:a16="http://schemas.microsoft.com/office/drawing/2014/main" id="{6753AD9F-883F-44BD-93DC-307BCFF21892}"/>
              </a:ext>
            </a:extLst>
          </p:cNvPr>
          <p:cNvSpPr txBox="1"/>
          <p:nvPr/>
        </p:nvSpPr>
        <p:spPr>
          <a:xfrm>
            <a:off x="2410691" y="2066727"/>
            <a:ext cx="933960" cy="369332"/>
          </a:xfrm>
          <a:prstGeom prst="rect">
            <a:avLst/>
          </a:prstGeom>
          <a:noFill/>
        </p:spPr>
        <p:txBody>
          <a:bodyPr wrap="square" rtlCol="0">
            <a:spAutoFit/>
          </a:bodyPr>
          <a:lstStyle/>
          <a:p>
            <a:r>
              <a:rPr lang="en-GB" dirty="0"/>
              <a:t>Married</a:t>
            </a:r>
          </a:p>
        </p:txBody>
      </p:sp>
      <p:sp>
        <p:nvSpPr>
          <p:cNvPr id="22" name="TextBox 21">
            <a:extLst>
              <a:ext uri="{FF2B5EF4-FFF2-40B4-BE49-F238E27FC236}">
                <a16:creationId xmlns:a16="http://schemas.microsoft.com/office/drawing/2014/main" id="{079D7F83-AE02-428F-A17B-02C666DE3637}"/>
              </a:ext>
            </a:extLst>
          </p:cNvPr>
          <p:cNvSpPr txBox="1"/>
          <p:nvPr/>
        </p:nvSpPr>
        <p:spPr>
          <a:xfrm>
            <a:off x="4288389" y="2819741"/>
            <a:ext cx="933960" cy="369332"/>
          </a:xfrm>
          <a:prstGeom prst="rect">
            <a:avLst/>
          </a:prstGeom>
          <a:noFill/>
        </p:spPr>
        <p:txBody>
          <a:bodyPr wrap="square" rtlCol="0">
            <a:spAutoFit/>
          </a:bodyPr>
          <a:lstStyle/>
          <a:p>
            <a:r>
              <a:rPr lang="en-GB" dirty="0"/>
              <a:t>Married</a:t>
            </a:r>
          </a:p>
        </p:txBody>
      </p:sp>
      <p:sp>
        <p:nvSpPr>
          <p:cNvPr id="23" name="TextBox 22">
            <a:extLst>
              <a:ext uri="{FF2B5EF4-FFF2-40B4-BE49-F238E27FC236}">
                <a16:creationId xmlns:a16="http://schemas.microsoft.com/office/drawing/2014/main" id="{D8DBDEDB-866D-4457-B8DA-0746A8AB9477}"/>
              </a:ext>
            </a:extLst>
          </p:cNvPr>
          <p:cNvSpPr txBox="1"/>
          <p:nvPr/>
        </p:nvSpPr>
        <p:spPr>
          <a:xfrm>
            <a:off x="5637170" y="3751367"/>
            <a:ext cx="933960" cy="369332"/>
          </a:xfrm>
          <a:prstGeom prst="rect">
            <a:avLst/>
          </a:prstGeom>
          <a:noFill/>
        </p:spPr>
        <p:txBody>
          <a:bodyPr wrap="square" rtlCol="0">
            <a:spAutoFit/>
          </a:bodyPr>
          <a:lstStyle/>
          <a:p>
            <a:r>
              <a:rPr lang="en-GB" dirty="0"/>
              <a:t>Married</a:t>
            </a:r>
          </a:p>
        </p:txBody>
      </p:sp>
      <p:sp>
        <p:nvSpPr>
          <p:cNvPr id="24" name="TextBox 23">
            <a:extLst>
              <a:ext uri="{FF2B5EF4-FFF2-40B4-BE49-F238E27FC236}">
                <a16:creationId xmlns:a16="http://schemas.microsoft.com/office/drawing/2014/main" id="{198A57AB-FE75-4146-99B2-E807174B8CEF}"/>
              </a:ext>
            </a:extLst>
          </p:cNvPr>
          <p:cNvSpPr txBox="1"/>
          <p:nvPr/>
        </p:nvSpPr>
        <p:spPr>
          <a:xfrm>
            <a:off x="224367" y="720632"/>
            <a:ext cx="8771465" cy="954107"/>
          </a:xfrm>
          <a:prstGeom prst="rect">
            <a:avLst/>
          </a:prstGeom>
          <a:noFill/>
        </p:spPr>
        <p:txBody>
          <a:bodyPr wrap="square" rtlCol="0">
            <a:spAutoFit/>
          </a:bodyPr>
          <a:lstStyle/>
          <a:p>
            <a:pPr algn="ctr"/>
            <a:r>
              <a:rPr lang="en-GB" sz="2800" b="1" u="sng" dirty="0"/>
              <a:t>Abraham</a:t>
            </a:r>
            <a:r>
              <a:rPr lang="en-GB" sz="2800" dirty="0"/>
              <a:t> the firstborn of the  family of faith. Receives a double portion, two acts of faith recorded.  </a:t>
            </a:r>
          </a:p>
        </p:txBody>
      </p:sp>
      <p:sp>
        <p:nvSpPr>
          <p:cNvPr id="15" name="Rectangle 14">
            <a:extLst>
              <a:ext uri="{FF2B5EF4-FFF2-40B4-BE49-F238E27FC236}">
                <a16:creationId xmlns:a16="http://schemas.microsoft.com/office/drawing/2014/main" id="{73CFFA34-90BE-4114-8921-6F7468F5FECC}"/>
              </a:ext>
            </a:extLst>
          </p:cNvPr>
          <p:cNvSpPr/>
          <p:nvPr/>
        </p:nvSpPr>
        <p:spPr>
          <a:xfrm>
            <a:off x="5620056" y="5961750"/>
            <a:ext cx="1946971" cy="584775"/>
          </a:xfrm>
          <a:prstGeom prst="rect">
            <a:avLst/>
          </a:prstGeom>
          <a:solidFill>
            <a:srgbClr val="FF0000"/>
          </a:solidFill>
        </p:spPr>
        <p:txBody>
          <a:bodyPr wrap="square" lIns="91440" tIns="45720" rIns="91440" bIns="45720">
            <a:spAutoFit/>
          </a:bodyPr>
          <a:lstStyle/>
          <a:p>
            <a:pPr algn="ctr"/>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Manasseh</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6" name="Rectangle 15">
            <a:extLst>
              <a:ext uri="{FF2B5EF4-FFF2-40B4-BE49-F238E27FC236}">
                <a16:creationId xmlns:a16="http://schemas.microsoft.com/office/drawing/2014/main" id="{7EC03FD1-E374-4D33-B153-CBB47CA601AE}"/>
              </a:ext>
            </a:extLst>
          </p:cNvPr>
          <p:cNvSpPr/>
          <p:nvPr/>
        </p:nvSpPr>
        <p:spPr>
          <a:xfrm>
            <a:off x="3233409" y="5961751"/>
            <a:ext cx="1946971" cy="584775"/>
          </a:xfrm>
          <a:prstGeom prst="rect">
            <a:avLst/>
          </a:prstGeom>
          <a:solidFill>
            <a:srgbClr val="FF0000"/>
          </a:solidFill>
        </p:spPr>
        <p:txBody>
          <a:bodyPr wrap="square" lIns="91440" tIns="45720" rIns="91440" bIns="45720">
            <a:spAutoFit/>
          </a:bodyPr>
          <a:lstStyle/>
          <a:p>
            <a:pPr algn="ctr"/>
            <a:r>
              <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Ephraim</a:t>
            </a:r>
          </a:p>
        </p:txBody>
      </p:sp>
      <p:sp>
        <p:nvSpPr>
          <p:cNvPr id="17" name="Rectangle 16">
            <a:extLst>
              <a:ext uri="{FF2B5EF4-FFF2-40B4-BE49-F238E27FC236}">
                <a16:creationId xmlns:a16="http://schemas.microsoft.com/office/drawing/2014/main" id="{4C01A4CC-F8CD-4A7D-8022-451F9F2635D8}"/>
              </a:ext>
            </a:extLst>
          </p:cNvPr>
          <p:cNvSpPr/>
          <p:nvPr/>
        </p:nvSpPr>
        <p:spPr>
          <a:xfrm>
            <a:off x="6765091" y="4140956"/>
            <a:ext cx="1946971" cy="584775"/>
          </a:xfrm>
          <a:prstGeom prst="rect">
            <a:avLst/>
          </a:prstGeom>
          <a:solidFill>
            <a:srgbClr val="00B050"/>
          </a:solidFill>
        </p:spPr>
        <p:txBody>
          <a:bodyPr wrap="square" lIns="91440" tIns="45720" rIns="91440" bIns="45720">
            <a:spAutoFit/>
          </a:bodyPr>
          <a:lstStyle/>
          <a:p>
            <a:pPr algn="ctr"/>
            <a:r>
              <a:rPr lang="en-US"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Leah.</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04928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5AE35-71CA-48B5-AC21-B86BFE902E36}"/>
              </a:ext>
            </a:extLst>
          </p:cNvPr>
          <p:cNvSpPr/>
          <p:nvPr/>
        </p:nvSpPr>
        <p:spPr>
          <a:xfrm>
            <a:off x="0" y="0"/>
            <a:ext cx="9144000"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The </a:t>
            </a:r>
            <a:r>
              <a:rPr lang="en-GB" sz="3600" b="1" dirty="0">
                <a:ln w="6600">
                  <a:solidFill>
                    <a:srgbClr val="FF0000"/>
                  </a:solidFill>
                  <a:prstDash val="solid"/>
                </a:ln>
                <a:solidFill>
                  <a:srgbClr val="FFFF00"/>
                </a:solidFill>
                <a:effectLst>
                  <a:outerShdw dist="38100" dir="2700000" algn="tl" rotWithShape="0">
                    <a:srgbClr val="FFC000"/>
                  </a:outerShdw>
                </a:effectLst>
              </a:rPr>
              <a:t>“</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Good report” Abraham </a:t>
            </a:r>
            <a:r>
              <a:rPr lang="en-GB" sz="3600" b="1" dirty="0">
                <a:ln w="6600">
                  <a:solidFill>
                    <a:srgbClr val="FF0000"/>
                  </a:solidFill>
                  <a:prstDash val="solid"/>
                </a:ln>
                <a:solidFill>
                  <a:srgbClr val="FFFF00"/>
                </a:solidFill>
                <a:effectLst>
                  <a:outerShdw dist="38100" dir="2700000" algn="tl" rotWithShape="0">
                    <a:srgbClr val="FFC000"/>
                  </a:outerShdw>
                </a:effectLst>
              </a:rPr>
              <a:t>to Joseph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2" name="Rectangle 1">
            <a:extLst>
              <a:ext uri="{FF2B5EF4-FFF2-40B4-BE49-F238E27FC236}">
                <a16:creationId xmlns:a16="http://schemas.microsoft.com/office/drawing/2014/main" id="{6745EFD9-DC09-40B7-BF52-244DB7B05DD0}"/>
              </a:ext>
            </a:extLst>
          </p:cNvPr>
          <p:cNvSpPr/>
          <p:nvPr/>
        </p:nvSpPr>
        <p:spPr>
          <a:xfrm>
            <a:off x="0" y="524393"/>
            <a:ext cx="9144000" cy="5878532"/>
          </a:xfrm>
          <a:prstGeom prst="rect">
            <a:avLst/>
          </a:prstGeom>
          <a:noFill/>
        </p:spPr>
        <p:txBody>
          <a:bodyPr wrap="square">
            <a:spAutoFit/>
          </a:bodyPr>
          <a:lstStyle/>
          <a:p>
            <a:endParaRPr lang="en-GB" sz="1400" dirty="0"/>
          </a:p>
          <a:p>
            <a:pPr algn="ctr"/>
            <a:r>
              <a:rPr lang="en-GB" sz="2800" dirty="0">
                <a:solidFill>
                  <a:schemeClr val="bg1"/>
                </a:solidFill>
                <a:highlight>
                  <a:srgbClr val="00FFFF"/>
                </a:highlight>
              </a:rPr>
              <a:t>Family of faith: Abraham, Sara, Isaac &amp; Jacob/Israel &amp; Joseph, founder members of the nation.</a:t>
            </a:r>
          </a:p>
          <a:p>
            <a:pPr algn="ctr"/>
            <a:endParaRPr lang="en-GB" sz="2800" dirty="0">
              <a:solidFill>
                <a:schemeClr val="bg1"/>
              </a:solidFill>
              <a:highlight>
                <a:srgbClr val="00FFFF"/>
              </a:highlight>
            </a:endParaRPr>
          </a:p>
          <a:p>
            <a:pPr algn="ctr"/>
            <a:r>
              <a:rPr lang="en-GB" sz="2400" dirty="0">
                <a:highlight>
                  <a:srgbClr val="00FF00"/>
                </a:highlight>
              </a:rPr>
              <a:t>1] a] </a:t>
            </a:r>
            <a:r>
              <a:rPr lang="en-GB" sz="2400" b="1" u="sng" dirty="0"/>
              <a:t>Abraham:</a:t>
            </a:r>
            <a:r>
              <a:rPr lang="en-GB" sz="2400" dirty="0"/>
              <a:t> </a:t>
            </a:r>
            <a:r>
              <a:rPr lang="en-GB" sz="2400" dirty="0">
                <a:solidFill>
                  <a:srgbClr val="FFFF00"/>
                </a:solidFill>
              </a:rPr>
              <a:t>Heb 11:8-10</a:t>
            </a:r>
            <a:r>
              <a:rPr lang="en-GB" sz="2400" dirty="0"/>
              <a:t>: Call of a Gentile to separation. </a:t>
            </a:r>
          </a:p>
          <a:p>
            <a:pPr algn="ctr"/>
            <a:endParaRPr lang="en-GB" sz="2400" dirty="0"/>
          </a:p>
          <a:p>
            <a:pPr algn="ctr"/>
            <a:r>
              <a:rPr lang="en-GB" sz="2400" dirty="0">
                <a:highlight>
                  <a:srgbClr val="FF0000"/>
                </a:highlight>
              </a:rPr>
              <a:t>2] </a:t>
            </a:r>
            <a:r>
              <a:rPr lang="en-GB" sz="2400" b="1" u="sng" dirty="0"/>
              <a:t>Sara:</a:t>
            </a:r>
            <a:r>
              <a:rPr lang="en-GB" sz="2400" dirty="0"/>
              <a:t> </a:t>
            </a:r>
            <a:r>
              <a:rPr lang="en-GB" sz="2400" dirty="0">
                <a:solidFill>
                  <a:srgbClr val="FFFF00"/>
                </a:solidFill>
              </a:rPr>
              <a:t>Heb 11:11</a:t>
            </a:r>
            <a:r>
              <a:rPr lang="en-GB" sz="2400" dirty="0"/>
              <a:t>: Herself received strength to conceive: </a:t>
            </a:r>
          </a:p>
          <a:p>
            <a:pPr algn="ctr"/>
            <a:endParaRPr lang="en-GB" sz="2400" dirty="0"/>
          </a:p>
          <a:p>
            <a:pPr algn="ctr"/>
            <a:r>
              <a:rPr lang="en-GB" sz="2400" dirty="0">
                <a:highlight>
                  <a:srgbClr val="00FF00"/>
                </a:highlight>
              </a:rPr>
              <a:t>1] b] </a:t>
            </a:r>
            <a:r>
              <a:rPr lang="en-GB" sz="2400" b="1" u="sng" dirty="0"/>
              <a:t>Abraham:</a:t>
            </a:r>
            <a:r>
              <a:rPr lang="en-GB" sz="2400" dirty="0"/>
              <a:t> </a:t>
            </a:r>
            <a:r>
              <a:rPr lang="en-GB" sz="2400" dirty="0">
                <a:solidFill>
                  <a:srgbClr val="FFFF00"/>
                </a:solidFill>
              </a:rPr>
              <a:t>Heb 11:17-19</a:t>
            </a:r>
            <a:r>
              <a:rPr lang="en-GB" sz="2400" dirty="0"/>
              <a:t>: When he was tried obeyed.</a:t>
            </a:r>
          </a:p>
          <a:p>
            <a:pPr algn="ctr"/>
            <a:endParaRPr lang="en-GB" sz="2400" dirty="0"/>
          </a:p>
          <a:p>
            <a:pPr algn="ctr"/>
            <a:r>
              <a:rPr lang="en-GB" sz="2400" dirty="0">
                <a:highlight>
                  <a:srgbClr val="FF0000"/>
                </a:highlight>
              </a:rPr>
              <a:t>3] </a:t>
            </a:r>
            <a:r>
              <a:rPr lang="en-GB" sz="2400" b="1" u="sng" dirty="0"/>
              <a:t>Isaac:</a:t>
            </a:r>
            <a:r>
              <a:rPr lang="en-GB" sz="2400" dirty="0"/>
              <a:t> </a:t>
            </a:r>
            <a:r>
              <a:rPr lang="en-GB" sz="2400" dirty="0">
                <a:solidFill>
                  <a:srgbClr val="FFFF00"/>
                </a:solidFill>
              </a:rPr>
              <a:t>Heb 11:20</a:t>
            </a:r>
            <a:r>
              <a:rPr lang="en-GB" sz="2400" dirty="0"/>
              <a:t>: Overruled personal feelings in blessing Isaac. </a:t>
            </a:r>
          </a:p>
          <a:p>
            <a:pPr algn="ctr"/>
            <a:endParaRPr lang="en-GB" sz="2400" dirty="0"/>
          </a:p>
          <a:p>
            <a:pPr algn="ctr"/>
            <a:r>
              <a:rPr lang="en-GB" sz="2400" dirty="0">
                <a:highlight>
                  <a:srgbClr val="FF0000"/>
                </a:highlight>
              </a:rPr>
              <a:t>4] </a:t>
            </a:r>
            <a:r>
              <a:rPr lang="en-GB" sz="2400" b="1" u="sng" dirty="0"/>
              <a:t>Jacob:</a:t>
            </a:r>
            <a:r>
              <a:rPr lang="en-GB" sz="2400" dirty="0"/>
              <a:t> </a:t>
            </a:r>
            <a:r>
              <a:rPr lang="en-GB" sz="2400" dirty="0">
                <a:solidFill>
                  <a:srgbClr val="FFFF00"/>
                </a:solidFill>
              </a:rPr>
              <a:t>Heb 11:21</a:t>
            </a:r>
            <a:r>
              <a:rPr lang="en-GB" sz="2400" dirty="0"/>
              <a:t>: Resisted external family entreaty to bless Ephraim. </a:t>
            </a:r>
          </a:p>
          <a:p>
            <a:pPr algn="ctr"/>
            <a:endParaRPr lang="en-GB" sz="2400" dirty="0"/>
          </a:p>
          <a:p>
            <a:pPr algn="ctr"/>
            <a:r>
              <a:rPr lang="en-GB" sz="2400" dirty="0">
                <a:highlight>
                  <a:srgbClr val="FF0000"/>
                </a:highlight>
              </a:rPr>
              <a:t>5] </a:t>
            </a:r>
            <a:r>
              <a:rPr lang="en-GB" sz="2400" b="1" u="sng" dirty="0"/>
              <a:t>Joseph:</a:t>
            </a:r>
            <a:r>
              <a:rPr lang="en-GB" sz="2400" dirty="0"/>
              <a:t> </a:t>
            </a:r>
            <a:r>
              <a:rPr lang="en-GB" sz="2400" dirty="0">
                <a:solidFill>
                  <a:srgbClr val="FFFF00"/>
                </a:solidFill>
              </a:rPr>
              <a:t>Heb 11:22</a:t>
            </a:r>
            <a:r>
              <a:rPr lang="en-GB" sz="2400" dirty="0"/>
              <a:t>: Gave commandment concerning his bones. </a:t>
            </a:r>
          </a:p>
          <a:p>
            <a:pPr algn="ctr"/>
            <a:endParaRPr lang="en-GB" sz="1400" dirty="0"/>
          </a:p>
        </p:txBody>
      </p:sp>
    </p:spTree>
    <p:extLst>
      <p:ext uri="{BB962C8B-B14F-4D97-AF65-F5344CB8AC3E}">
        <p14:creationId xmlns:p14="http://schemas.microsoft.com/office/powerpoint/2010/main" val="65110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E47BC3-4CBC-4209-8F55-DE1B20FCBD56}"/>
              </a:ext>
            </a:extLst>
          </p:cNvPr>
          <p:cNvSpPr/>
          <p:nvPr/>
        </p:nvSpPr>
        <p:spPr>
          <a:xfrm>
            <a:off x="0" y="49206"/>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Abraham: The role </a:t>
            </a:r>
            <a:r>
              <a:rPr lang="en-GB" sz="3600" b="1" dirty="0">
                <a:ln w="6600">
                  <a:solidFill>
                    <a:srgbClr val="FF0000"/>
                  </a:solidFill>
                  <a:prstDash val="solid"/>
                </a:ln>
                <a:solidFill>
                  <a:srgbClr val="FFFF00"/>
                </a:solidFill>
                <a:effectLst>
                  <a:outerShdw dist="38100" dir="2700000" algn="tl" rotWithShape="0">
                    <a:srgbClr val="FFC000"/>
                  </a:outerShdw>
                </a:effectLst>
              </a:rPr>
              <a:t>call of </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Faith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5" name="Rectangle 4">
            <a:extLst>
              <a:ext uri="{FF2B5EF4-FFF2-40B4-BE49-F238E27FC236}">
                <a16:creationId xmlns:a16="http://schemas.microsoft.com/office/drawing/2014/main" id="{9667F997-065B-4A4B-AD42-E8447FCA8314}"/>
              </a:ext>
            </a:extLst>
          </p:cNvPr>
          <p:cNvSpPr/>
          <p:nvPr/>
        </p:nvSpPr>
        <p:spPr>
          <a:xfrm>
            <a:off x="47155" y="1192192"/>
            <a:ext cx="9049690" cy="2677656"/>
          </a:xfrm>
          <a:prstGeom prst="rect">
            <a:avLst/>
          </a:prstGeom>
        </p:spPr>
        <p:txBody>
          <a:bodyPr wrap="square">
            <a:spAutoFit/>
          </a:bodyPr>
          <a:lstStyle/>
          <a:p>
            <a:pPr algn="ctr"/>
            <a:r>
              <a:rPr lang="en-GB" sz="2400" dirty="0">
                <a:highlight>
                  <a:srgbClr val="FF0000"/>
                </a:highlight>
              </a:rPr>
              <a:t>4] a] Abraham</a:t>
            </a:r>
            <a:r>
              <a:rPr lang="en-GB" sz="2400" dirty="0"/>
              <a:t>: Call of a Gentile to separation.</a:t>
            </a:r>
          </a:p>
          <a:p>
            <a:pPr algn="ctr"/>
            <a:r>
              <a:rPr lang="en-GB" sz="2400" dirty="0">
                <a:solidFill>
                  <a:srgbClr val="FFFF00"/>
                </a:solidFill>
              </a:rPr>
              <a:t>Heb 11:8-10</a:t>
            </a:r>
            <a:r>
              <a:rPr lang="en-GB" sz="2400" dirty="0"/>
              <a:t>: </a:t>
            </a:r>
            <a:r>
              <a:rPr lang="en-GB" sz="2400" dirty="0">
                <a:highlight>
                  <a:srgbClr val="008000"/>
                </a:highlight>
              </a:rPr>
              <a:t>By faith </a:t>
            </a:r>
            <a:r>
              <a:rPr lang="en-GB" sz="2400" dirty="0"/>
              <a:t>Abraham, when he was </a:t>
            </a:r>
            <a:r>
              <a:rPr lang="en-GB" sz="2400" dirty="0">
                <a:highlight>
                  <a:srgbClr val="008000"/>
                </a:highlight>
              </a:rPr>
              <a:t>called</a:t>
            </a:r>
            <a:r>
              <a:rPr lang="en-GB" sz="2400" dirty="0"/>
              <a:t> to go out into a place which he should after receive for an inheritance, </a:t>
            </a:r>
            <a:r>
              <a:rPr lang="en-GB" sz="2400" dirty="0">
                <a:highlight>
                  <a:srgbClr val="008000"/>
                </a:highlight>
              </a:rPr>
              <a:t>obeyed</a:t>
            </a:r>
            <a:r>
              <a:rPr lang="en-GB" sz="2400" dirty="0"/>
              <a:t>; and he went out, not knowing whither he went. By faith he </a:t>
            </a:r>
            <a:r>
              <a:rPr lang="en-GB" sz="2400" dirty="0">
                <a:highlight>
                  <a:srgbClr val="008000"/>
                </a:highlight>
              </a:rPr>
              <a:t>sojourned</a:t>
            </a:r>
            <a:r>
              <a:rPr lang="en-GB" sz="2400" dirty="0"/>
              <a:t> in the land of promise, as in a strange country, dwelling in tabernacles with Isaac and Jacob, the heirs with him of the same promise: For he </a:t>
            </a:r>
            <a:r>
              <a:rPr lang="en-GB" sz="2400" dirty="0">
                <a:highlight>
                  <a:srgbClr val="008000"/>
                </a:highlight>
              </a:rPr>
              <a:t>looked for a city</a:t>
            </a:r>
            <a:r>
              <a:rPr lang="en-GB" sz="2400" dirty="0"/>
              <a:t> which hath foundations, whose </a:t>
            </a:r>
            <a:r>
              <a:rPr lang="en-GB" sz="2400" dirty="0">
                <a:highlight>
                  <a:srgbClr val="008000"/>
                </a:highlight>
              </a:rPr>
              <a:t>builder and maker is God</a:t>
            </a:r>
            <a:r>
              <a:rPr lang="en-GB" sz="2400" dirty="0"/>
              <a:t>.</a:t>
            </a:r>
          </a:p>
        </p:txBody>
      </p:sp>
      <p:sp>
        <p:nvSpPr>
          <p:cNvPr id="2" name="Rectangle 1">
            <a:extLst>
              <a:ext uri="{FF2B5EF4-FFF2-40B4-BE49-F238E27FC236}">
                <a16:creationId xmlns:a16="http://schemas.microsoft.com/office/drawing/2014/main" id="{B4CF312D-7919-44D2-B045-01BA6BE1FA91}"/>
              </a:ext>
            </a:extLst>
          </p:cNvPr>
          <p:cNvSpPr/>
          <p:nvPr/>
        </p:nvSpPr>
        <p:spPr>
          <a:xfrm>
            <a:off x="28703" y="4366504"/>
            <a:ext cx="8951279" cy="1200329"/>
          </a:xfrm>
          <a:prstGeom prst="rect">
            <a:avLst/>
          </a:prstGeom>
        </p:spPr>
        <p:txBody>
          <a:bodyPr wrap="square">
            <a:spAutoFit/>
          </a:bodyPr>
          <a:lstStyle/>
          <a:p>
            <a:pPr algn="ctr"/>
            <a:r>
              <a:rPr lang="en-GB" sz="2400" b="1" u="sng" dirty="0">
                <a:solidFill>
                  <a:srgbClr val="FFFF00"/>
                </a:solidFill>
              </a:rPr>
              <a:t>Abraham’s Example</a:t>
            </a:r>
            <a:r>
              <a:rPr lang="en-GB" sz="2400" dirty="0"/>
              <a:t>: Teaches us that we must "Come out from among them &amp; be ye separate" -- we must look to "a city whose builder &amp; maker is God"</a:t>
            </a:r>
          </a:p>
        </p:txBody>
      </p:sp>
    </p:spTree>
    <p:extLst>
      <p:ext uri="{BB962C8B-B14F-4D97-AF65-F5344CB8AC3E}">
        <p14:creationId xmlns:p14="http://schemas.microsoft.com/office/powerpoint/2010/main" val="290898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E47BC3-4CBC-4209-8F55-DE1B20FCBD56}"/>
              </a:ext>
            </a:extLst>
          </p:cNvPr>
          <p:cNvSpPr/>
          <p:nvPr/>
        </p:nvSpPr>
        <p:spPr>
          <a:xfrm>
            <a:off x="0" y="49206"/>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Sara: The role </a:t>
            </a:r>
            <a:r>
              <a:rPr lang="en-GB" sz="3600" b="1" dirty="0">
                <a:ln w="6600">
                  <a:solidFill>
                    <a:srgbClr val="FF0000"/>
                  </a:solidFill>
                  <a:prstDash val="solid"/>
                </a:ln>
                <a:solidFill>
                  <a:srgbClr val="FFFF00"/>
                </a:solidFill>
                <a:effectLst>
                  <a:outerShdw dist="38100" dir="2700000" algn="tl" rotWithShape="0">
                    <a:srgbClr val="FFC000"/>
                  </a:outerShdw>
                </a:effectLst>
              </a:rPr>
              <a:t>call of </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Faith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2" name="Rectangle 1">
            <a:extLst>
              <a:ext uri="{FF2B5EF4-FFF2-40B4-BE49-F238E27FC236}">
                <a16:creationId xmlns:a16="http://schemas.microsoft.com/office/drawing/2014/main" id="{649AFBC3-7635-41C8-B3C0-B5E67B1573A7}"/>
              </a:ext>
            </a:extLst>
          </p:cNvPr>
          <p:cNvSpPr/>
          <p:nvPr/>
        </p:nvSpPr>
        <p:spPr>
          <a:xfrm>
            <a:off x="16400" y="1235003"/>
            <a:ext cx="8943079" cy="2246769"/>
          </a:xfrm>
          <a:prstGeom prst="rect">
            <a:avLst/>
          </a:prstGeom>
        </p:spPr>
        <p:txBody>
          <a:bodyPr wrap="square">
            <a:spAutoFit/>
          </a:bodyPr>
          <a:lstStyle/>
          <a:p>
            <a:pPr algn="ctr"/>
            <a:r>
              <a:rPr lang="en-GB" sz="2800" dirty="0">
                <a:highlight>
                  <a:srgbClr val="FF0000"/>
                </a:highlight>
              </a:rPr>
              <a:t>5] Sara: </a:t>
            </a:r>
            <a:r>
              <a:rPr lang="en-GB" sz="2800" dirty="0"/>
              <a:t>Herself received strength to conceive:  </a:t>
            </a:r>
          </a:p>
          <a:p>
            <a:pPr algn="ctr"/>
            <a:r>
              <a:rPr lang="en-GB" sz="2800" dirty="0">
                <a:solidFill>
                  <a:srgbClr val="FFFF00"/>
                </a:solidFill>
              </a:rPr>
              <a:t>Heb 11:11</a:t>
            </a:r>
            <a:r>
              <a:rPr lang="en-GB" sz="2800" dirty="0"/>
              <a:t>: Through faith also Sara </a:t>
            </a:r>
            <a:r>
              <a:rPr lang="en-GB" sz="2800" b="1" u="sng" dirty="0">
                <a:solidFill>
                  <a:srgbClr val="FFFF00"/>
                </a:solidFill>
              </a:rPr>
              <a:t>herself </a:t>
            </a:r>
            <a:r>
              <a:rPr lang="en-GB" sz="2800" dirty="0"/>
              <a:t>received strength to conceive seed, and was delivered of a child when she was </a:t>
            </a:r>
            <a:r>
              <a:rPr lang="en-GB" sz="2800" b="1" u="sng" dirty="0">
                <a:solidFill>
                  <a:srgbClr val="FFFF00"/>
                </a:solidFill>
              </a:rPr>
              <a:t>past age</a:t>
            </a:r>
            <a:r>
              <a:rPr lang="en-GB" sz="2800" dirty="0"/>
              <a:t>, because she judged him faithful who had promised.</a:t>
            </a:r>
          </a:p>
        </p:txBody>
      </p:sp>
      <p:sp>
        <p:nvSpPr>
          <p:cNvPr id="3" name="Rectangle 2">
            <a:extLst>
              <a:ext uri="{FF2B5EF4-FFF2-40B4-BE49-F238E27FC236}">
                <a16:creationId xmlns:a16="http://schemas.microsoft.com/office/drawing/2014/main" id="{9B995C7B-F4CC-4DCA-A499-BA98FFFCC218}"/>
              </a:ext>
            </a:extLst>
          </p:cNvPr>
          <p:cNvSpPr/>
          <p:nvPr/>
        </p:nvSpPr>
        <p:spPr>
          <a:xfrm>
            <a:off x="69706" y="4310035"/>
            <a:ext cx="8889773" cy="1815882"/>
          </a:xfrm>
          <a:prstGeom prst="rect">
            <a:avLst/>
          </a:prstGeom>
        </p:spPr>
        <p:txBody>
          <a:bodyPr wrap="square">
            <a:spAutoFit/>
          </a:bodyPr>
          <a:lstStyle/>
          <a:p>
            <a:pPr algn="ctr"/>
            <a:r>
              <a:rPr lang="en-GB" sz="2800" b="1" u="sng" dirty="0">
                <a:solidFill>
                  <a:srgbClr val="FF0000"/>
                </a:solidFill>
              </a:rPr>
              <a:t>The Example of Sara</a:t>
            </a:r>
            <a:r>
              <a:rPr lang="en-GB" sz="2800" dirty="0"/>
              <a:t>, teaches us, that no matter what our current circumstances, God will perform his promise, he can overcome physical impossibility &amp; weakness to perform his will:</a:t>
            </a:r>
          </a:p>
        </p:txBody>
      </p:sp>
    </p:spTree>
    <p:extLst>
      <p:ext uri="{BB962C8B-B14F-4D97-AF65-F5344CB8AC3E}">
        <p14:creationId xmlns:p14="http://schemas.microsoft.com/office/powerpoint/2010/main" val="76613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E47BC3-4CBC-4209-8F55-DE1B20FCBD56}"/>
              </a:ext>
            </a:extLst>
          </p:cNvPr>
          <p:cNvSpPr/>
          <p:nvPr/>
        </p:nvSpPr>
        <p:spPr>
          <a:xfrm>
            <a:off x="0" y="49206"/>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 Abraham’s 2</a:t>
            </a:r>
            <a:r>
              <a:rPr lang="en-GB" sz="3600" b="1" cap="none" spc="0" baseline="30000" dirty="0">
                <a:ln w="6600">
                  <a:solidFill>
                    <a:srgbClr val="FF0000"/>
                  </a:solidFill>
                  <a:prstDash val="solid"/>
                </a:ln>
                <a:solidFill>
                  <a:srgbClr val="FFFF00"/>
                </a:solidFill>
                <a:effectLst>
                  <a:outerShdw dist="38100" dir="2700000" algn="tl" rotWithShape="0">
                    <a:srgbClr val="FFC000"/>
                  </a:outerShdw>
                </a:effectLst>
              </a:rPr>
              <a:t>nd</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 The role </a:t>
            </a:r>
            <a:r>
              <a:rPr lang="en-GB" sz="3600" b="1" dirty="0">
                <a:ln w="6600">
                  <a:solidFill>
                    <a:srgbClr val="FF0000"/>
                  </a:solidFill>
                  <a:prstDash val="solid"/>
                </a:ln>
                <a:solidFill>
                  <a:srgbClr val="FFFF00"/>
                </a:solidFill>
                <a:effectLst>
                  <a:outerShdw dist="38100" dir="2700000" algn="tl" rotWithShape="0">
                    <a:srgbClr val="FFC000"/>
                  </a:outerShdw>
                </a:effectLst>
              </a:rPr>
              <a:t>call of f</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aith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5" name="Rectangle 4">
            <a:extLst>
              <a:ext uri="{FF2B5EF4-FFF2-40B4-BE49-F238E27FC236}">
                <a16:creationId xmlns:a16="http://schemas.microsoft.com/office/drawing/2014/main" id="{146B761D-1B7D-4C1B-B2CD-FBDA7D792809}"/>
              </a:ext>
            </a:extLst>
          </p:cNvPr>
          <p:cNvSpPr/>
          <p:nvPr/>
        </p:nvSpPr>
        <p:spPr>
          <a:xfrm>
            <a:off x="48179" y="861973"/>
            <a:ext cx="9095821" cy="2246769"/>
          </a:xfrm>
          <a:prstGeom prst="rect">
            <a:avLst/>
          </a:prstGeom>
        </p:spPr>
        <p:txBody>
          <a:bodyPr wrap="square">
            <a:spAutoFit/>
          </a:bodyPr>
          <a:lstStyle/>
          <a:p>
            <a:pPr algn="ctr"/>
            <a:r>
              <a:rPr lang="en-GB" sz="2800" dirty="0">
                <a:highlight>
                  <a:srgbClr val="FF0000"/>
                </a:highlight>
              </a:rPr>
              <a:t>4] b] Abraham</a:t>
            </a:r>
            <a:r>
              <a:rPr lang="en-GB" sz="2800" dirty="0"/>
              <a:t>: When he was tried obeyed. </a:t>
            </a:r>
          </a:p>
          <a:p>
            <a:pPr algn="ctr"/>
            <a:r>
              <a:rPr lang="en-GB" sz="2800" dirty="0"/>
              <a:t>The offering of Isaac his only begotten son. </a:t>
            </a:r>
          </a:p>
          <a:p>
            <a:pPr algn="ctr"/>
            <a:r>
              <a:rPr lang="en-GB" sz="2800" dirty="0"/>
              <a:t> </a:t>
            </a:r>
            <a:r>
              <a:rPr lang="en-GB" sz="2800" dirty="0">
                <a:solidFill>
                  <a:srgbClr val="FFFF00"/>
                </a:solidFill>
              </a:rPr>
              <a:t>Heb 11:17-19</a:t>
            </a:r>
            <a:r>
              <a:rPr lang="en-GB" sz="2800" dirty="0"/>
              <a:t>: By faith Abraham, when he was tried, offered up Isaac: and he that had received the promises offered up his only begotten son.</a:t>
            </a:r>
          </a:p>
        </p:txBody>
      </p:sp>
      <p:sp>
        <p:nvSpPr>
          <p:cNvPr id="6" name="Rectangle 5">
            <a:extLst>
              <a:ext uri="{FF2B5EF4-FFF2-40B4-BE49-F238E27FC236}">
                <a16:creationId xmlns:a16="http://schemas.microsoft.com/office/drawing/2014/main" id="{44978D37-858C-4DAF-906B-9825C1DB3399}"/>
              </a:ext>
            </a:extLst>
          </p:cNvPr>
          <p:cNvSpPr/>
          <p:nvPr/>
        </p:nvSpPr>
        <p:spPr>
          <a:xfrm>
            <a:off x="103022" y="3947416"/>
            <a:ext cx="8986134" cy="1384995"/>
          </a:xfrm>
          <a:prstGeom prst="rect">
            <a:avLst/>
          </a:prstGeom>
        </p:spPr>
        <p:txBody>
          <a:bodyPr wrap="square">
            <a:spAutoFit/>
          </a:bodyPr>
          <a:lstStyle/>
          <a:p>
            <a:pPr algn="ctr"/>
            <a:r>
              <a:rPr lang="en-GB" sz="2800" dirty="0"/>
              <a:t>	</a:t>
            </a:r>
            <a:r>
              <a:rPr lang="en-GB" sz="2800" b="1" u="sng" dirty="0">
                <a:solidFill>
                  <a:srgbClr val="FF0000"/>
                </a:solidFill>
              </a:rPr>
              <a:t>Abraham’s 2nd Example</a:t>
            </a:r>
            <a:r>
              <a:rPr lang="en-GB" sz="2800" b="1" dirty="0">
                <a:solidFill>
                  <a:srgbClr val="FF0000"/>
                </a:solidFill>
              </a:rPr>
              <a:t> </a:t>
            </a:r>
            <a:r>
              <a:rPr lang="en-GB" sz="2800" dirty="0"/>
              <a:t>A man with implicit Trust in &amp; obedience to God -- even in times of the most severe trial -- So in the trials of our life let us remember Abraham.</a:t>
            </a:r>
          </a:p>
        </p:txBody>
      </p:sp>
    </p:spTree>
    <p:extLst>
      <p:ext uri="{BB962C8B-B14F-4D97-AF65-F5344CB8AC3E}">
        <p14:creationId xmlns:p14="http://schemas.microsoft.com/office/powerpoint/2010/main" val="369838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E47BC3-4CBC-4209-8F55-DE1B20FCBD56}"/>
              </a:ext>
            </a:extLst>
          </p:cNvPr>
          <p:cNvSpPr/>
          <p:nvPr/>
        </p:nvSpPr>
        <p:spPr>
          <a:xfrm>
            <a:off x="0" y="49206"/>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Isaac: The role </a:t>
            </a:r>
            <a:r>
              <a:rPr lang="en-GB" sz="3600" b="1" dirty="0">
                <a:ln w="6600">
                  <a:solidFill>
                    <a:srgbClr val="FF0000"/>
                  </a:solidFill>
                  <a:prstDash val="solid"/>
                </a:ln>
                <a:solidFill>
                  <a:srgbClr val="FFFF00"/>
                </a:solidFill>
                <a:effectLst>
                  <a:outerShdw dist="38100" dir="2700000" algn="tl" rotWithShape="0">
                    <a:srgbClr val="FFC000"/>
                  </a:outerShdw>
                </a:effectLst>
              </a:rPr>
              <a:t>call of f</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aith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2" name="Rectangle 1">
            <a:extLst>
              <a:ext uri="{FF2B5EF4-FFF2-40B4-BE49-F238E27FC236}">
                <a16:creationId xmlns:a16="http://schemas.microsoft.com/office/drawing/2014/main" id="{A258B484-8F84-491D-9DF4-42F18A865A13}"/>
              </a:ext>
            </a:extLst>
          </p:cNvPr>
          <p:cNvSpPr/>
          <p:nvPr/>
        </p:nvSpPr>
        <p:spPr>
          <a:xfrm>
            <a:off x="71758" y="1344359"/>
            <a:ext cx="8885671" cy="1815882"/>
          </a:xfrm>
          <a:prstGeom prst="rect">
            <a:avLst/>
          </a:prstGeom>
        </p:spPr>
        <p:txBody>
          <a:bodyPr wrap="square">
            <a:spAutoFit/>
          </a:bodyPr>
          <a:lstStyle/>
          <a:p>
            <a:pPr algn="ctr"/>
            <a:r>
              <a:rPr lang="en-GB" sz="2800" dirty="0">
                <a:highlight>
                  <a:srgbClr val="FF0000"/>
                </a:highlight>
              </a:rPr>
              <a:t>6] Isaac: </a:t>
            </a:r>
            <a:r>
              <a:rPr lang="en-GB" sz="2800" dirty="0"/>
              <a:t>Faith was demonstrated in the way he overruled his personal feelings in order to </a:t>
            </a:r>
            <a:r>
              <a:rPr lang="en-GB" sz="2800"/>
              <a:t>bless Esau. </a:t>
            </a:r>
            <a:endParaRPr lang="en-GB" sz="2800" dirty="0"/>
          </a:p>
          <a:p>
            <a:pPr algn="ctr"/>
            <a:r>
              <a:rPr lang="en-GB" sz="2800" dirty="0">
                <a:solidFill>
                  <a:srgbClr val="FFFF00"/>
                </a:solidFill>
              </a:rPr>
              <a:t>Heb 11:20</a:t>
            </a:r>
            <a:r>
              <a:rPr lang="en-GB" sz="2800" dirty="0"/>
              <a:t>: By faith Isaac blessed Jacob and Esau concerning things to come. </a:t>
            </a:r>
          </a:p>
        </p:txBody>
      </p:sp>
      <p:sp>
        <p:nvSpPr>
          <p:cNvPr id="3" name="Rectangle 2">
            <a:extLst>
              <a:ext uri="{FF2B5EF4-FFF2-40B4-BE49-F238E27FC236}">
                <a16:creationId xmlns:a16="http://schemas.microsoft.com/office/drawing/2014/main" id="{ACD6BC73-6B04-4EBE-92A6-7FBF824DC417}"/>
              </a:ext>
            </a:extLst>
          </p:cNvPr>
          <p:cNvSpPr/>
          <p:nvPr/>
        </p:nvSpPr>
        <p:spPr>
          <a:xfrm>
            <a:off x="71758" y="4392614"/>
            <a:ext cx="8807763" cy="1384995"/>
          </a:xfrm>
          <a:prstGeom prst="rect">
            <a:avLst/>
          </a:prstGeom>
        </p:spPr>
        <p:txBody>
          <a:bodyPr wrap="square">
            <a:spAutoFit/>
          </a:bodyPr>
          <a:lstStyle/>
          <a:p>
            <a:pPr algn="ctr"/>
            <a:r>
              <a:rPr lang="en-GB" sz="2800" b="1" u="sng" dirty="0">
                <a:solidFill>
                  <a:srgbClr val="FF0000"/>
                </a:solidFill>
              </a:rPr>
              <a:t>Isaac’s faith </a:t>
            </a:r>
            <a:r>
              <a:rPr lang="en-GB" sz="2800" dirty="0"/>
              <a:t>accepted God's will above his own desire -- we see when The Lord Jesus Christ, in the garden of Gethsemane said "Not my will but thine be done"</a:t>
            </a:r>
          </a:p>
        </p:txBody>
      </p:sp>
    </p:spTree>
    <p:extLst>
      <p:ext uri="{BB962C8B-B14F-4D97-AF65-F5344CB8AC3E}">
        <p14:creationId xmlns:p14="http://schemas.microsoft.com/office/powerpoint/2010/main" val="314586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E47BC3-4CBC-4209-8F55-DE1B20FCBD56}"/>
              </a:ext>
            </a:extLst>
          </p:cNvPr>
          <p:cNvSpPr/>
          <p:nvPr/>
        </p:nvSpPr>
        <p:spPr>
          <a:xfrm>
            <a:off x="0" y="49206"/>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dirty="0">
                <a:ln w="6600">
                  <a:solidFill>
                    <a:srgbClr val="FF0000"/>
                  </a:solidFill>
                  <a:prstDash val="solid"/>
                </a:ln>
                <a:solidFill>
                  <a:srgbClr val="FFFF00"/>
                </a:solidFill>
                <a:effectLst>
                  <a:outerShdw dist="38100" dir="2700000" algn="tl" rotWithShape="0">
                    <a:srgbClr val="FFC000"/>
                  </a:outerShdw>
                </a:effectLst>
              </a:rPr>
              <a:t>Jacob</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 The role </a:t>
            </a:r>
            <a:r>
              <a:rPr lang="en-GB" sz="3600" b="1" dirty="0">
                <a:ln w="6600">
                  <a:solidFill>
                    <a:srgbClr val="FF0000"/>
                  </a:solidFill>
                  <a:prstDash val="solid"/>
                </a:ln>
                <a:solidFill>
                  <a:srgbClr val="FFFF00"/>
                </a:solidFill>
                <a:effectLst>
                  <a:outerShdw dist="38100" dir="2700000" algn="tl" rotWithShape="0">
                    <a:srgbClr val="FFC000"/>
                  </a:outerShdw>
                </a:effectLst>
              </a:rPr>
              <a:t>call of </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Faith</a:t>
            </a:r>
            <a:r>
              <a:rPr lang="en-GB" sz="3600" b="1" dirty="0">
                <a:ln w="6600">
                  <a:solidFill>
                    <a:srgbClr val="FF0000"/>
                  </a:solidFill>
                  <a:prstDash val="solid"/>
                </a:ln>
                <a:solidFill>
                  <a:srgbClr val="FFC000"/>
                </a:solidFill>
                <a:effectLst>
                  <a:outerShdw dist="38100" dir="2700000" algn="tl" rotWithShape="0">
                    <a:srgbClr val="FFC000"/>
                  </a:outerShdw>
                </a:effectLst>
              </a:rPr>
              <a:t>.</a:t>
            </a:r>
            <a:endParaRPr lang="en-GB" sz="3600" b="1" cap="none" spc="0" dirty="0">
              <a:ln w="6600">
                <a:solidFill>
                  <a:srgbClr val="FF0000"/>
                </a:solidFill>
                <a:prstDash val="solid"/>
              </a:ln>
              <a:solidFill>
                <a:srgbClr val="FFFF00"/>
              </a:solidFill>
              <a:effectLst>
                <a:outerShdw dist="38100" dir="2700000" algn="tl" rotWithShape="0">
                  <a:srgbClr val="FFC000"/>
                </a:outerShdw>
              </a:effectLst>
            </a:endParaRPr>
          </a:p>
        </p:txBody>
      </p:sp>
      <p:sp>
        <p:nvSpPr>
          <p:cNvPr id="5" name="Rectangle 4">
            <a:extLst>
              <a:ext uri="{FF2B5EF4-FFF2-40B4-BE49-F238E27FC236}">
                <a16:creationId xmlns:a16="http://schemas.microsoft.com/office/drawing/2014/main" id="{A5820F12-9041-471A-A22A-7A9A16C1226A}"/>
              </a:ext>
            </a:extLst>
          </p:cNvPr>
          <p:cNvSpPr/>
          <p:nvPr/>
        </p:nvSpPr>
        <p:spPr>
          <a:xfrm>
            <a:off x="150729" y="1146422"/>
            <a:ext cx="8957430" cy="2246769"/>
          </a:xfrm>
          <a:prstGeom prst="rect">
            <a:avLst/>
          </a:prstGeom>
        </p:spPr>
        <p:txBody>
          <a:bodyPr wrap="square">
            <a:spAutoFit/>
          </a:bodyPr>
          <a:lstStyle/>
          <a:p>
            <a:pPr algn="ctr"/>
            <a:r>
              <a:rPr lang="en-GB" sz="2800" dirty="0">
                <a:highlight>
                  <a:srgbClr val="FF0000"/>
                </a:highlight>
              </a:rPr>
              <a:t>7] Jacob’s: </a:t>
            </a:r>
            <a:r>
              <a:rPr lang="en-GB" sz="2800" dirty="0"/>
              <a:t> blessing resisted external family entreaty to bless Ephraim.</a:t>
            </a:r>
          </a:p>
          <a:p>
            <a:pPr algn="ctr"/>
            <a:r>
              <a:rPr lang="en-GB" sz="2800" dirty="0">
                <a:solidFill>
                  <a:srgbClr val="FFFF00"/>
                </a:solidFill>
              </a:rPr>
              <a:t>Heb 11:21</a:t>
            </a:r>
            <a:r>
              <a:rPr lang="en-GB" sz="2800" dirty="0"/>
              <a:t>: By faith Jacob, when he was a dying, blessed both the sons of Joseph; and </a:t>
            </a:r>
            <a:r>
              <a:rPr lang="en-GB" sz="2800" b="1" u="sng" dirty="0">
                <a:solidFill>
                  <a:srgbClr val="FFFF00"/>
                </a:solidFill>
              </a:rPr>
              <a:t>worshipped, leaning upon the top of his staff</a:t>
            </a:r>
            <a:r>
              <a:rPr lang="en-GB" sz="2800" dirty="0"/>
              <a:t>.</a:t>
            </a:r>
          </a:p>
        </p:txBody>
      </p:sp>
      <p:sp>
        <p:nvSpPr>
          <p:cNvPr id="6" name="Rectangle 5">
            <a:extLst>
              <a:ext uri="{FF2B5EF4-FFF2-40B4-BE49-F238E27FC236}">
                <a16:creationId xmlns:a16="http://schemas.microsoft.com/office/drawing/2014/main" id="{B43E6E2C-7051-497F-B059-EA41DDF979C4}"/>
              </a:ext>
            </a:extLst>
          </p:cNvPr>
          <p:cNvSpPr/>
          <p:nvPr/>
        </p:nvSpPr>
        <p:spPr>
          <a:xfrm>
            <a:off x="150729" y="4113739"/>
            <a:ext cx="8818014" cy="1384995"/>
          </a:xfrm>
          <a:prstGeom prst="rect">
            <a:avLst/>
          </a:prstGeom>
        </p:spPr>
        <p:txBody>
          <a:bodyPr wrap="square">
            <a:spAutoFit/>
          </a:bodyPr>
          <a:lstStyle/>
          <a:p>
            <a:pPr algn="ctr"/>
            <a:r>
              <a:rPr lang="en-GB" sz="2800" b="1" u="sng" dirty="0">
                <a:solidFill>
                  <a:srgbClr val="FF0000"/>
                </a:solidFill>
              </a:rPr>
              <a:t>Jacob's Example </a:t>
            </a:r>
            <a:r>
              <a:rPr lang="en-GB" sz="2800" dirty="0"/>
              <a:t>is of a faith that withstood family pressure -- the lesson is that in spiritual matters we must remain faithful to our God. </a:t>
            </a:r>
          </a:p>
        </p:txBody>
      </p:sp>
    </p:spTree>
    <p:extLst>
      <p:ext uri="{BB962C8B-B14F-4D97-AF65-F5344CB8AC3E}">
        <p14:creationId xmlns:p14="http://schemas.microsoft.com/office/powerpoint/2010/main" val="426925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0A96A-356F-46A9-B3A9-77629CC02473}"/>
              </a:ext>
            </a:extLst>
          </p:cNvPr>
          <p:cNvSpPr/>
          <p:nvPr/>
        </p:nvSpPr>
        <p:spPr>
          <a:xfrm>
            <a:off x="-4233" y="59267"/>
            <a:ext cx="9033421"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Joseph’s bones carried in an Ark. </a:t>
            </a:r>
          </a:p>
        </p:txBody>
      </p:sp>
      <p:sp>
        <p:nvSpPr>
          <p:cNvPr id="5" name="TextBox 4">
            <a:extLst>
              <a:ext uri="{FF2B5EF4-FFF2-40B4-BE49-F238E27FC236}">
                <a16:creationId xmlns:a16="http://schemas.microsoft.com/office/drawing/2014/main" id="{D93470D0-46DC-4147-8BDB-898C4E5762AE}"/>
              </a:ext>
            </a:extLst>
          </p:cNvPr>
          <p:cNvSpPr txBox="1"/>
          <p:nvPr/>
        </p:nvSpPr>
        <p:spPr>
          <a:xfrm>
            <a:off x="0" y="642612"/>
            <a:ext cx="9144000" cy="6124754"/>
          </a:xfrm>
          <a:prstGeom prst="rect">
            <a:avLst/>
          </a:prstGeom>
          <a:noFill/>
        </p:spPr>
        <p:txBody>
          <a:bodyPr wrap="square">
            <a:spAutoFit/>
          </a:bodyPr>
          <a:lstStyle/>
          <a:p>
            <a:pPr algn="ctr"/>
            <a:r>
              <a:rPr lang="en-GB" sz="2800" b="1" u="sng" dirty="0">
                <a:solidFill>
                  <a:srgbClr val="FFFF00"/>
                </a:solidFill>
              </a:rPr>
              <a:t>Heb 11:22</a:t>
            </a:r>
            <a:r>
              <a:rPr lang="en-GB" sz="2800" dirty="0"/>
              <a:t>: By faith Joseph, when he died, </a:t>
            </a:r>
            <a:r>
              <a:rPr lang="en-GB" sz="2800" dirty="0">
                <a:solidFill>
                  <a:srgbClr val="FFFF00"/>
                </a:solidFill>
                <a:highlight>
                  <a:srgbClr val="FF0000"/>
                </a:highlight>
              </a:rPr>
              <a:t>made mention </a:t>
            </a:r>
            <a:r>
              <a:rPr lang="en-GB" sz="2800" dirty="0"/>
              <a:t>of the departing of the children of Israel; and gave commandment concerning his bones. </a:t>
            </a:r>
          </a:p>
          <a:p>
            <a:pPr algn="ctr"/>
            <a:r>
              <a:rPr lang="en-GB" sz="2800" dirty="0"/>
              <a:t>	</a:t>
            </a:r>
          </a:p>
          <a:p>
            <a:pPr algn="ctr"/>
            <a:r>
              <a:rPr lang="en-GB" sz="2800" dirty="0"/>
              <a:t>"</a:t>
            </a:r>
            <a:r>
              <a:rPr lang="en-GB" sz="2800" dirty="0">
                <a:solidFill>
                  <a:srgbClr val="FFFF00"/>
                </a:solidFill>
                <a:highlight>
                  <a:srgbClr val="FF0000"/>
                </a:highlight>
              </a:rPr>
              <a:t>made mention</a:t>
            </a:r>
            <a:r>
              <a:rPr lang="en-GB" sz="2800" dirty="0"/>
              <a:t>" is translated as "mindful" in </a:t>
            </a:r>
          </a:p>
          <a:p>
            <a:pPr algn="ctr"/>
            <a:r>
              <a:rPr lang="en-GB" sz="2800" dirty="0"/>
              <a:t>Heb 11:15: = means to exercise the memory.</a:t>
            </a:r>
          </a:p>
          <a:p>
            <a:pPr algn="ctr"/>
            <a:endParaRPr lang="en-GB" sz="2800" dirty="0"/>
          </a:p>
          <a:p>
            <a:pPr algn="ctr"/>
            <a:r>
              <a:rPr lang="en-GB" sz="2800" dirty="0"/>
              <a:t>	</a:t>
            </a:r>
            <a:r>
              <a:rPr lang="en-GB" sz="2800" b="1" u="sng" dirty="0">
                <a:solidFill>
                  <a:srgbClr val="FFFF00"/>
                </a:solidFill>
              </a:rPr>
              <a:t>Gen 50:25</a:t>
            </a:r>
            <a:r>
              <a:rPr lang="en-GB" sz="2800" dirty="0"/>
              <a:t>: "Took </a:t>
            </a:r>
            <a:r>
              <a:rPr lang="en-GB" sz="2800" dirty="0">
                <a:solidFill>
                  <a:srgbClr val="FFFF00"/>
                </a:solidFill>
                <a:highlight>
                  <a:srgbClr val="FF0000"/>
                </a:highlight>
              </a:rPr>
              <a:t>an oath </a:t>
            </a:r>
            <a:r>
              <a:rPr lang="en-GB" sz="2800" dirty="0"/>
              <a:t>of the children of Israel, saying God will surely visit you" </a:t>
            </a:r>
          </a:p>
          <a:p>
            <a:pPr algn="ctr"/>
            <a:r>
              <a:rPr lang="en-GB" sz="2800" dirty="0"/>
              <a:t>	</a:t>
            </a:r>
          </a:p>
          <a:p>
            <a:pPr algn="ctr"/>
            <a:r>
              <a:rPr lang="en-GB" sz="2800" dirty="0"/>
              <a:t>	</a:t>
            </a:r>
            <a:r>
              <a:rPr lang="en-GB" sz="2800" b="1" u="sng" dirty="0">
                <a:solidFill>
                  <a:srgbClr val="FFFF00"/>
                </a:solidFill>
              </a:rPr>
              <a:t>Gen 50:26</a:t>
            </a:r>
            <a:r>
              <a:rPr lang="en-GB" sz="2800" dirty="0"/>
              <a:t>: So Joseph died, being an hundred and ten years old: and they embalmed him, and he was put in a </a:t>
            </a:r>
            <a:r>
              <a:rPr lang="en-GB" sz="2800" dirty="0">
                <a:solidFill>
                  <a:srgbClr val="FFFF00"/>
                </a:solidFill>
                <a:highlight>
                  <a:srgbClr val="FF0000"/>
                </a:highlight>
              </a:rPr>
              <a:t>coffin</a:t>
            </a:r>
            <a:r>
              <a:rPr lang="en-GB" sz="2800" dirty="0"/>
              <a:t> in Egypt.</a:t>
            </a:r>
          </a:p>
          <a:p>
            <a:pPr algn="ctr"/>
            <a:r>
              <a:rPr lang="en-GB" sz="2800" dirty="0"/>
              <a:t>	The word "</a:t>
            </a:r>
            <a:r>
              <a:rPr lang="en-GB" sz="2800" dirty="0">
                <a:solidFill>
                  <a:srgbClr val="FFFF00"/>
                </a:solidFill>
                <a:highlight>
                  <a:srgbClr val="FF0000"/>
                </a:highlight>
              </a:rPr>
              <a:t>coffin</a:t>
            </a:r>
            <a:r>
              <a:rPr lang="en-GB" sz="2800" dirty="0"/>
              <a:t>" is the same word as Ark.</a:t>
            </a:r>
          </a:p>
        </p:txBody>
      </p:sp>
    </p:spTree>
    <p:extLst>
      <p:ext uri="{BB962C8B-B14F-4D97-AF65-F5344CB8AC3E}">
        <p14:creationId xmlns:p14="http://schemas.microsoft.com/office/powerpoint/2010/main" val="1619979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50A96A-356F-46A9-B3A9-77629CC02473}"/>
              </a:ext>
            </a:extLst>
          </p:cNvPr>
          <p:cNvSpPr/>
          <p:nvPr/>
        </p:nvSpPr>
        <p:spPr>
          <a:xfrm>
            <a:off x="0" y="49206"/>
            <a:ext cx="9029188" cy="769441"/>
          </a:xfrm>
          <a:prstGeom prst="rect">
            <a:avLst/>
          </a:prstGeom>
          <a:noFill/>
          <a:effectLst>
            <a:glow rad="1905000">
              <a:srgbClr val="FF0000"/>
            </a:glow>
          </a:effectLst>
        </p:spPr>
        <p:txBody>
          <a:bodyPr wrap="square" lIns="91440" tIns="45720" rIns="91440" bIns="45720">
            <a:spAutoFit/>
          </a:bodyPr>
          <a:lstStyle/>
          <a:p>
            <a:pPr algn="ctr"/>
            <a:r>
              <a:rPr lang="en-GB" sz="4400" b="1" cap="none" spc="0" dirty="0">
                <a:ln w="6600">
                  <a:solidFill>
                    <a:srgbClr val="FF0000"/>
                  </a:solidFill>
                  <a:prstDash val="solid"/>
                </a:ln>
                <a:solidFill>
                  <a:srgbClr val="FFFF00"/>
                </a:solidFill>
                <a:effectLst>
                  <a:outerShdw dist="38100" dir="2700000" algn="tl" rotWithShape="0">
                    <a:srgbClr val="FFC000"/>
                  </a:outerShdw>
                </a:effectLst>
              </a:rPr>
              <a:t>Order of March: Num 10:14- 25: </a:t>
            </a:r>
          </a:p>
        </p:txBody>
      </p:sp>
      <p:sp>
        <p:nvSpPr>
          <p:cNvPr id="9" name="TextBox 8">
            <a:extLst>
              <a:ext uri="{FF2B5EF4-FFF2-40B4-BE49-F238E27FC236}">
                <a16:creationId xmlns:a16="http://schemas.microsoft.com/office/drawing/2014/main" id="{43DDF3B1-3834-4F9E-92A8-3A2687F48C69}"/>
              </a:ext>
            </a:extLst>
          </p:cNvPr>
          <p:cNvSpPr txBox="1"/>
          <p:nvPr/>
        </p:nvSpPr>
        <p:spPr>
          <a:xfrm>
            <a:off x="1076025" y="741452"/>
            <a:ext cx="2501272" cy="923330"/>
          </a:xfrm>
          <a:prstGeom prst="rect">
            <a:avLst/>
          </a:prstGeom>
          <a:noFill/>
        </p:spPr>
        <p:txBody>
          <a:bodyPr wrap="square" rtlCol="0">
            <a:spAutoFit/>
          </a:bodyPr>
          <a:lstStyle/>
          <a:p>
            <a:pPr algn="ctr"/>
            <a:r>
              <a:rPr lang="en-GB" b="1" u="sng" dirty="0">
                <a:solidFill>
                  <a:srgbClr val="FFFF00"/>
                </a:solidFill>
              </a:rPr>
              <a:t>Num 10:14:</a:t>
            </a:r>
          </a:p>
          <a:p>
            <a:pPr algn="ctr"/>
            <a:r>
              <a:rPr lang="en-GB" dirty="0">
                <a:highlight>
                  <a:srgbClr val="00FF00"/>
                </a:highlight>
              </a:rPr>
              <a:t>Judah</a:t>
            </a:r>
            <a:r>
              <a:rPr lang="en-GB" dirty="0"/>
              <a:t>. </a:t>
            </a:r>
            <a:r>
              <a:rPr lang="en-GB" dirty="0">
                <a:highlight>
                  <a:srgbClr val="00FF00"/>
                </a:highlight>
              </a:rPr>
              <a:t>Issachar</a:t>
            </a:r>
            <a:r>
              <a:rPr lang="en-GB" dirty="0"/>
              <a:t>. </a:t>
            </a:r>
            <a:r>
              <a:rPr lang="en-GB" dirty="0">
                <a:highlight>
                  <a:srgbClr val="00FF00"/>
                </a:highlight>
              </a:rPr>
              <a:t>Zebulun</a:t>
            </a:r>
            <a:r>
              <a:rPr lang="en-GB" dirty="0"/>
              <a:t>.</a:t>
            </a:r>
          </a:p>
        </p:txBody>
      </p:sp>
      <p:sp>
        <p:nvSpPr>
          <p:cNvPr id="10" name="TextBox 9">
            <a:extLst>
              <a:ext uri="{FF2B5EF4-FFF2-40B4-BE49-F238E27FC236}">
                <a16:creationId xmlns:a16="http://schemas.microsoft.com/office/drawing/2014/main" id="{29530840-0CAF-4B69-A531-CAB9B8E3F754}"/>
              </a:ext>
            </a:extLst>
          </p:cNvPr>
          <p:cNvSpPr txBox="1"/>
          <p:nvPr/>
        </p:nvSpPr>
        <p:spPr>
          <a:xfrm>
            <a:off x="1281389" y="1631405"/>
            <a:ext cx="2090545" cy="923330"/>
          </a:xfrm>
          <a:prstGeom prst="rect">
            <a:avLst/>
          </a:prstGeom>
          <a:noFill/>
        </p:spPr>
        <p:txBody>
          <a:bodyPr wrap="square" rtlCol="0">
            <a:spAutoFit/>
          </a:bodyPr>
          <a:lstStyle/>
          <a:p>
            <a:pPr algn="ctr"/>
            <a:r>
              <a:rPr lang="en-GB" b="1" u="sng" dirty="0">
                <a:solidFill>
                  <a:srgbClr val="FFFF00"/>
                </a:solidFill>
              </a:rPr>
              <a:t>Num 10:17:</a:t>
            </a:r>
          </a:p>
          <a:p>
            <a:pPr algn="ctr"/>
            <a:r>
              <a:rPr lang="en-GB" dirty="0">
                <a:highlight>
                  <a:srgbClr val="800080"/>
                </a:highlight>
              </a:rPr>
              <a:t>Tabernacle</a:t>
            </a:r>
            <a:r>
              <a:rPr lang="en-GB" dirty="0"/>
              <a:t>.</a:t>
            </a:r>
          </a:p>
          <a:p>
            <a:pPr algn="ctr"/>
            <a:r>
              <a:rPr lang="en-GB" dirty="0">
                <a:highlight>
                  <a:srgbClr val="800080"/>
                </a:highlight>
              </a:rPr>
              <a:t>Gershon</a:t>
            </a:r>
            <a:r>
              <a:rPr lang="en-GB" dirty="0"/>
              <a:t>.  </a:t>
            </a:r>
            <a:r>
              <a:rPr lang="en-GB" dirty="0">
                <a:highlight>
                  <a:srgbClr val="800080"/>
                </a:highlight>
              </a:rPr>
              <a:t>Merari</a:t>
            </a:r>
            <a:r>
              <a:rPr lang="en-GB" dirty="0"/>
              <a:t>.</a:t>
            </a:r>
          </a:p>
        </p:txBody>
      </p:sp>
      <p:sp>
        <p:nvSpPr>
          <p:cNvPr id="11" name="TextBox 10">
            <a:extLst>
              <a:ext uri="{FF2B5EF4-FFF2-40B4-BE49-F238E27FC236}">
                <a16:creationId xmlns:a16="http://schemas.microsoft.com/office/drawing/2014/main" id="{9BF696BF-1A93-4583-9E56-D4087D818C95}"/>
              </a:ext>
            </a:extLst>
          </p:cNvPr>
          <p:cNvSpPr txBox="1"/>
          <p:nvPr/>
        </p:nvSpPr>
        <p:spPr>
          <a:xfrm>
            <a:off x="1026821" y="2671477"/>
            <a:ext cx="2599683" cy="646331"/>
          </a:xfrm>
          <a:prstGeom prst="rect">
            <a:avLst/>
          </a:prstGeom>
          <a:noFill/>
        </p:spPr>
        <p:txBody>
          <a:bodyPr wrap="square" rtlCol="0">
            <a:spAutoFit/>
          </a:bodyPr>
          <a:lstStyle/>
          <a:p>
            <a:pPr algn="ctr"/>
            <a:r>
              <a:rPr lang="en-GB" b="1" u="sng" dirty="0">
                <a:solidFill>
                  <a:srgbClr val="FFFF00"/>
                </a:solidFill>
              </a:rPr>
              <a:t>Num 10: 18:</a:t>
            </a:r>
          </a:p>
          <a:p>
            <a:pPr algn="ctr"/>
            <a:r>
              <a:rPr lang="en-GB" dirty="0">
                <a:highlight>
                  <a:srgbClr val="FF0000"/>
                </a:highlight>
              </a:rPr>
              <a:t>Reuben</a:t>
            </a:r>
            <a:r>
              <a:rPr lang="en-GB" dirty="0"/>
              <a:t>. </a:t>
            </a:r>
            <a:r>
              <a:rPr lang="en-GB" dirty="0">
                <a:highlight>
                  <a:srgbClr val="FF0000"/>
                </a:highlight>
              </a:rPr>
              <a:t>Simeon</a:t>
            </a:r>
            <a:r>
              <a:rPr lang="en-GB" dirty="0"/>
              <a:t>. </a:t>
            </a:r>
            <a:r>
              <a:rPr lang="en-GB" dirty="0">
                <a:highlight>
                  <a:srgbClr val="FF0000"/>
                </a:highlight>
              </a:rPr>
              <a:t>Gad</a:t>
            </a:r>
            <a:r>
              <a:rPr lang="en-GB" dirty="0">
                <a:highlight>
                  <a:srgbClr val="FFFF00"/>
                </a:highlight>
              </a:rPr>
              <a:t> </a:t>
            </a:r>
            <a:endParaRPr lang="en-GB" dirty="0"/>
          </a:p>
        </p:txBody>
      </p:sp>
      <p:sp>
        <p:nvSpPr>
          <p:cNvPr id="12" name="TextBox 11">
            <a:extLst>
              <a:ext uri="{FF2B5EF4-FFF2-40B4-BE49-F238E27FC236}">
                <a16:creationId xmlns:a16="http://schemas.microsoft.com/office/drawing/2014/main" id="{F19AE29A-C65D-4E01-8255-CF9DAF4B8C29}"/>
              </a:ext>
            </a:extLst>
          </p:cNvPr>
          <p:cNvSpPr txBox="1"/>
          <p:nvPr/>
        </p:nvSpPr>
        <p:spPr>
          <a:xfrm>
            <a:off x="246712" y="3540192"/>
            <a:ext cx="4159902" cy="923330"/>
          </a:xfrm>
          <a:prstGeom prst="rect">
            <a:avLst/>
          </a:prstGeom>
          <a:noFill/>
        </p:spPr>
        <p:txBody>
          <a:bodyPr wrap="square" rtlCol="0">
            <a:spAutoFit/>
          </a:bodyPr>
          <a:lstStyle/>
          <a:p>
            <a:pPr algn="ctr"/>
            <a:r>
              <a:rPr lang="en-GB" b="1" u="sng" dirty="0">
                <a:solidFill>
                  <a:srgbClr val="FFFF00"/>
                </a:solidFill>
              </a:rPr>
              <a:t>Num 10:21:</a:t>
            </a:r>
          </a:p>
          <a:p>
            <a:pPr algn="ctr"/>
            <a:r>
              <a:rPr lang="en-GB" dirty="0">
                <a:highlight>
                  <a:srgbClr val="00FFFF"/>
                </a:highlight>
              </a:rPr>
              <a:t>Kohathites.</a:t>
            </a:r>
          </a:p>
          <a:p>
            <a:pPr algn="ctr"/>
            <a:r>
              <a:rPr lang="en-GB" dirty="0">
                <a:solidFill>
                  <a:srgbClr val="FFFF00"/>
                </a:solidFill>
              </a:rPr>
              <a:t>Num 4:15. </a:t>
            </a:r>
            <a:r>
              <a:rPr lang="en-GB" dirty="0"/>
              <a:t>“Sons of Kohath came to bare”</a:t>
            </a:r>
          </a:p>
        </p:txBody>
      </p:sp>
      <p:sp>
        <p:nvSpPr>
          <p:cNvPr id="13" name="TextBox 12">
            <a:extLst>
              <a:ext uri="{FF2B5EF4-FFF2-40B4-BE49-F238E27FC236}">
                <a16:creationId xmlns:a16="http://schemas.microsoft.com/office/drawing/2014/main" id="{60D50C2C-0F54-4ED2-9557-127FEA72A7E0}"/>
              </a:ext>
            </a:extLst>
          </p:cNvPr>
          <p:cNvSpPr txBox="1"/>
          <p:nvPr/>
        </p:nvSpPr>
        <p:spPr>
          <a:xfrm>
            <a:off x="396549" y="4653974"/>
            <a:ext cx="3702704" cy="646331"/>
          </a:xfrm>
          <a:prstGeom prst="rect">
            <a:avLst/>
          </a:prstGeom>
          <a:noFill/>
        </p:spPr>
        <p:txBody>
          <a:bodyPr wrap="square" rtlCol="0">
            <a:spAutoFit/>
          </a:bodyPr>
          <a:lstStyle/>
          <a:p>
            <a:pPr algn="ctr"/>
            <a:r>
              <a:rPr lang="en-GB" b="1" u="sng" dirty="0">
                <a:solidFill>
                  <a:srgbClr val="FFFF00"/>
                </a:solidFill>
              </a:rPr>
              <a:t>Num 10:122</a:t>
            </a:r>
          </a:p>
          <a:p>
            <a:pPr algn="ctr"/>
            <a:r>
              <a:rPr lang="en-GB" dirty="0">
                <a:highlight>
                  <a:srgbClr val="008000"/>
                </a:highlight>
              </a:rPr>
              <a:t>Ephraim</a:t>
            </a:r>
            <a:r>
              <a:rPr lang="en-GB" dirty="0"/>
              <a:t>. </a:t>
            </a:r>
            <a:r>
              <a:rPr lang="en-GB" dirty="0">
                <a:highlight>
                  <a:srgbClr val="008000"/>
                </a:highlight>
              </a:rPr>
              <a:t>Manasseh</a:t>
            </a:r>
            <a:r>
              <a:rPr lang="en-GB" dirty="0"/>
              <a:t>. </a:t>
            </a:r>
            <a:r>
              <a:rPr lang="en-GB" dirty="0">
                <a:highlight>
                  <a:srgbClr val="008000"/>
                </a:highlight>
              </a:rPr>
              <a:t>Benjamin</a:t>
            </a:r>
            <a:r>
              <a:rPr lang="en-GB" dirty="0"/>
              <a:t>.</a:t>
            </a:r>
          </a:p>
        </p:txBody>
      </p:sp>
      <p:sp>
        <p:nvSpPr>
          <p:cNvPr id="14" name="TextBox 13">
            <a:extLst>
              <a:ext uri="{FF2B5EF4-FFF2-40B4-BE49-F238E27FC236}">
                <a16:creationId xmlns:a16="http://schemas.microsoft.com/office/drawing/2014/main" id="{D2423A22-1AB2-486F-9D12-7502C664C083}"/>
              </a:ext>
            </a:extLst>
          </p:cNvPr>
          <p:cNvSpPr txBox="1"/>
          <p:nvPr/>
        </p:nvSpPr>
        <p:spPr>
          <a:xfrm>
            <a:off x="688874" y="5611322"/>
            <a:ext cx="3120440" cy="646331"/>
          </a:xfrm>
          <a:prstGeom prst="rect">
            <a:avLst/>
          </a:prstGeom>
          <a:noFill/>
        </p:spPr>
        <p:txBody>
          <a:bodyPr wrap="square" rtlCol="0">
            <a:spAutoFit/>
          </a:bodyPr>
          <a:lstStyle/>
          <a:p>
            <a:pPr algn="ctr"/>
            <a:r>
              <a:rPr lang="en-GB" b="1" u="sng" dirty="0">
                <a:solidFill>
                  <a:srgbClr val="FFFF00"/>
                </a:solidFill>
              </a:rPr>
              <a:t>Num 10: 25:</a:t>
            </a:r>
          </a:p>
          <a:p>
            <a:pPr algn="ctr"/>
            <a:r>
              <a:rPr lang="en-GB" dirty="0">
                <a:highlight>
                  <a:srgbClr val="FF00FF"/>
                </a:highlight>
              </a:rPr>
              <a:t>Dan</a:t>
            </a:r>
            <a:r>
              <a:rPr lang="en-GB" dirty="0"/>
              <a:t>. </a:t>
            </a:r>
            <a:r>
              <a:rPr lang="en-GB" dirty="0">
                <a:highlight>
                  <a:srgbClr val="FF00FF"/>
                </a:highlight>
              </a:rPr>
              <a:t>Asher</a:t>
            </a:r>
            <a:r>
              <a:rPr lang="en-GB" dirty="0"/>
              <a:t>. </a:t>
            </a:r>
            <a:r>
              <a:rPr lang="en-GB" dirty="0">
                <a:highlight>
                  <a:srgbClr val="FF00FF"/>
                </a:highlight>
              </a:rPr>
              <a:t>Naphtali.</a:t>
            </a:r>
            <a:r>
              <a:rPr lang="en-GB" dirty="0">
                <a:highlight>
                  <a:srgbClr val="FFFF00"/>
                </a:highlight>
              </a:rPr>
              <a:t> </a:t>
            </a:r>
            <a:endParaRPr lang="en-GB" dirty="0"/>
          </a:p>
        </p:txBody>
      </p:sp>
      <p:sp>
        <p:nvSpPr>
          <p:cNvPr id="15" name="Rectangle: Rounded Corners 14">
            <a:extLst>
              <a:ext uri="{FF2B5EF4-FFF2-40B4-BE49-F238E27FC236}">
                <a16:creationId xmlns:a16="http://schemas.microsoft.com/office/drawing/2014/main" id="{18CB613F-D9C6-41A7-A933-95B5B1D76120}"/>
              </a:ext>
            </a:extLst>
          </p:cNvPr>
          <p:cNvSpPr/>
          <p:nvPr/>
        </p:nvSpPr>
        <p:spPr>
          <a:xfrm>
            <a:off x="5209540" y="1926825"/>
            <a:ext cx="2090545" cy="505188"/>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Tabernacle</a:t>
            </a:r>
          </a:p>
        </p:txBody>
      </p:sp>
      <p:sp>
        <p:nvSpPr>
          <p:cNvPr id="16" name="Rectangle: Rounded Corners 15">
            <a:extLst>
              <a:ext uri="{FF2B5EF4-FFF2-40B4-BE49-F238E27FC236}">
                <a16:creationId xmlns:a16="http://schemas.microsoft.com/office/drawing/2014/main" id="{35A98727-B548-4A94-AC50-605C46E818CA}"/>
              </a:ext>
            </a:extLst>
          </p:cNvPr>
          <p:cNvSpPr/>
          <p:nvPr/>
        </p:nvSpPr>
        <p:spPr>
          <a:xfrm>
            <a:off x="5151348" y="3712471"/>
            <a:ext cx="2090545" cy="505188"/>
          </a:xfrm>
          <a:prstGeom prst="roundRect">
            <a:avLst/>
          </a:prstGeom>
          <a:solidFill>
            <a:schemeClr val="tx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Ark of GOD</a:t>
            </a:r>
          </a:p>
        </p:txBody>
      </p:sp>
      <p:sp>
        <p:nvSpPr>
          <p:cNvPr id="17" name="Rectangle: Rounded Corners 16">
            <a:extLst>
              <a:ext uri="{FF2B5EF4-FFF2-40B4-BE49-F238E27FC236}">
                <a16:creationId xmlns:a16="http://schemas.microsoft.com/office/drawing/2014/main" id="{68B35BEC-5DDA-44C8-8535-3EA2BAEB1DB9}"/>
              </a:ext>
            </a:extLst>
          </p:cNvPr>
          <p:cNvSpPr/>
          <p:nvPr/>
        </p:nvSpPr>
        <p:spPr>
          <a:xfrm>
            <a:off x="5003391" y="4582055"/>
            <a:ext cx="2386461" cy="79016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Ark or Coffin of Joseph</a:t>
            </a:r>
          </a:p>
        </p:txBody>
      </p:sp>
      <p:cxnSp>
        <p:nvCxnSpPr>
          <p:cNvPr id="6" name="Straight Arrow Connector 5">
            <a:extLst>
              <a:ext uri="{FF2B5EF4-FFF2-40B4-BE49-F238E27FC236}">
                <a16:creationId xmlns:a16="http://schemas.microsoft.com/office/drawing/2014/main" id="{67543D17-6650-4C42-8859-2769E7549F2B}"/>
              </a:ext>
            </a:extLst>
          </p:cNvPr>
          <p:cNvCxnSpPr>
            <a:cxnSpLocks/>
          </p:cNvCxnSpPr>
          <p:nvPr/>
        </p:nvCxnSpPr>
        <p:spPr>
          <a:xfrm flipV="1">
            <a:off x="4572000" y="947651"/>
            <a:ext cx="0" cy="4986837"/>
          </a:xfrm>
          <a:prstGeom prst="straightConnector1">
            <a:avLst/>
          </a:prstGeom>
          <a:ln w="184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89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with low confidence">
            <a:extLst>
              <a:ext uri="{FF2B5EF4-FFF2-40B4-BE49-F238E27FC236}">
                <a16:creationId xmlns:a16="http://schemas.microsoft.com/office/drawing/2014/main" id="{FD9E3946-FC10-4224-8D0A-DAD0FF5B9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09" y="714279"/>
            <a:ext cx="4553441" cy="5941305"/>
          </a:xfrm>
          <a:prstGeom prst="rect">
            <a:avLst/>
          </a:prstGeom>
        </p:spPr>
      </p:pic>
      <p:sp>
        <p:nvSpPr>
          <p:cNvPr id="6" name="Rectangle 5">
            <a:extLst>
              <a:ext uri="{FF2B5EF4-FFF2-40B4-BE49-F238E27FC236}">
                <a16:creationId xmlns:a16="http://schemas.microsoft.com/office/drawing/2014/main" id="{7F07F1F1-1300-48FA-AD6E-EE84E19D17E6}"/>
              </a:ext>
            </a:extLst>
          </p:cNvPr>
          <p:cNvSpPr/>
          <p:nvPr/>
        </p:nvSpPr>
        <p:spPr>
          <a:xfrm>
            <a:off x="-4233" y="59267"/>
            <a:ext cx="9033421"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Cave of Machpelah &amp; Joseph in </a:t>
            </a:r>
            <a:r>
              <a:rPr lang="en-GB" sz="3600" b="1" dirty="0">
                <a:ln w="6600">
                  <a:solidFill>
                    <a:srgbClr val="FF0000"/>
                  </a:solidFill>
                  <a:prstDash val="solid"/>
                </a:ln>
                <a:solidFill>
                  <a:srgbClr val="FFFF00"/>
                </a:solidFill>
                <a:effectLst>
                  <a:outerShdw dist="38100" dir="2700000" algn="tl" rotWithShape="0">
                    <a:srgbClr val="FFC000"/>
                  </a:outerShdw>
                </a:effectLst>
              </a:rPr>
              <a:t>Shechem</a:t>
            </a:r>
            <a:r>
              <a:rPr lang="en-GB" sz="3600" b="1" cap="none" spc="0" dirty="0">
                <a:ln w="6600">
                  <a:solidFill>
                    <a:srgbClr val="FF0000"/>
                  </a:solidFill>
                  <a:prstDash val="solid"/>
                </a:ln>
                <a:solidFill>
                  <a:srgbClr val="FFFF00"/>
                </a:solidFill>
                <a:effectLst>
                  <a:outerShdw dist="38100" dir="2700000" algn="tl" rotWithShape="0">
                    <a:srgbClr val="FFC000"/>
                  </a:outerShdw>
                </a:effectLst>
              </a:rPr>
              <a:t>. </a:t>
            </a:r>
          </a:p>
        </p:txBody>
      </p:sp>
      <p:sp>
        <p:nvSpPr>
          <p:cNvPr id="7" name="Speech Bubble: Rectangle with Corners Rounded 6">
            <a:extLst>
              <a:ext uri="{FF2B5EF4-FFF2-40B4-BE49-F238E27FC236}">
                <a16:creationId xmlns:a16="http://schemas.microsoft.com/office/drawing/2014/main" id="{41C6255F-035D-440F-8AB0-84AAAD203F9B}"/>
              </a:ext>
            </a:extLst>
          </p:cNvPr>
          <p:cNvSpPr/>
          <p:nvPr/>
        </p:nvSpPr>
        <p:spPr>
          <a:xfrm>
            <a:off x="5069711" y="1030148"/>
            <a:ext cx="3455042" cy="1157468"/>
          </a:xfrm>
          <a:prstGeom prst="wedgeRoundRectCallout">
            <a:avLst>
              <a:gd name="adj1" fmla="val -100230"/>
              <a:gd name="adj2" fmla="val 123000"/>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Joseph &amp; his brothers in Shechem. Act 7:16: </a:t>
            </a:r>
          </a:p>
        </p:txBody>
      </p:sp>
      <p:sp>
        <p:nvSpPr>
          <p:cNvPr id="8" name="Speech Bubble: Rectangle with Corners Rounded 7">
            <a:extLst>
              <a:ext uri="{FF2B5EF4-FFF2-40B4-BE49-F238E27FC236}">
                <a16:creationId xmlns:a16="http://schemas.microsoft.com/office/drawing/2014/main" id="{7FF818AF-F4DD-4380-A725-57452273DFFD}"/>
              </a:ext>
            </a:extLst>
          </p:cNvPr>
          <p:cNvSpPr/>
          <p:nvPr/>
        </p:nvSpPr>
        <p:spPr>
          <a:xfrm>
            <a:off x="5019554" y="3566933"/>
            <a:ext cx="3455042" cy="1925254"/>
          </a:xfrm>
          <a:prstGeom prst="wedgeRoundRectCallout">
            <a:avLst>
              <a:gd name="adj1" fmla="val -120666"/>
              <a:gd name="adj2" fmla="val 94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Abraham &amp; Sarah.</a:t>
            </a:r>
          </a:p>
          <a:p>
            <a:pPr algn="ctr"/>
            <a:r>
              <a:rPr lang="en-GB" sz="2800" dirty="0"/>
              <a:t>Isaac &amp; Rebekah.</a:t>
            </a:r>
          </a:p>
          <a:p>
            <a:pPr algn="ctr"/>
            <a:r>
              <a:rPr lang="en-GB" sz="2800" dirty="0"/>
              <a:t>Jacob &amp; Leah. Gen 49:30-31: </a:t>
            </a:r>
          </a:p>
        </p:txBody>
      </p:sp>
      <p:sp>
        <p:nvSpPr>
          <p:cNvPr id="9" name="TextBox 8">
            <a:extLst>
              <a:ext uri="{FF2B5EF4-FFF2-40B4-BE49-F238E27FC236}">
                <a16:creationId xmlns:a16="http://schemas.microsoft.com/office/drawing/2014/main" id="{416597FF-06CA-4725-9743-DAD03F3ADA47}"/>
              </a:ext>
            </a:extLst>
          </p:cNvPr>
          <p:cNvSpPr txBox="1"/>
          <p:nvPr/>
        </p:nvSpPr>
        <p:spPr>
          <a:xfrm>
            <a:off x="292794" y="5923416"/>
            <a:ext cx="2328871" cy="584775"/>
          </a:xfrm>
          <a:prstGeom prst="rect">
            <a:avLst/>
          </a:prstGeom>
          <a:solidFill>
            <a:schemeClr val="bg1"/>
          </a:solidFill>
        </p:spPr>
        <p:txBody>
          <a:bodyPr wrap="square" rtlCol="0">
            <a:spAutoFit/>
          </a:bodyPr>
          <a:lstStyle/>
          <a:p>
            <a:pPr algn="ctr"/>
            <a:r>
              <a:rPr lang="en-GB" sz="3200" dirty="0"/>
              <a:t>Pioneer Day</a:t>
            </a:r>
          </a:p>
        </p:txBody>
      </p:sp>
    </p:spTree>
    <p:extLst>
      <p:ext uri="{BB962C8B-B14F-4D97-AF65-F5344CB8AC3E}">
        <p14:creationId xmlns:p14="http://schemas.microsoft.com/office/powerpoint/2010/main" val="2306638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577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A1279F-F4FC-4F28-BFA6-7747A1F3C94A}"/>
              </a:ext>
            </a:extLst>
          </p:cNvPr>
          <p:cNvSpPr/>
          <p:nvPr/>
        </p:nvSpPr>
        <p:spPr>
          <a:xfrm>
            <a:off x="0" y="0"/>
            <a:ext cx="9029188" cy="646331"/>
          </a:xfrm>
          <a:prstGeom prst="rect">
            <a:avLst/>
          </a:prstGeom>
          <a:noFill/>
          <a:effectLst>
            <a:glow rad="1905000">
              <a:srgbClr val="FF0000"/>
            </a:glow>
          </a:effectLst>
        </p:spPr>
        <p:txBody>
          <a:bodyPr wrap="square" lIns="91440" tIns="45720" rIns="91440" bIns="45720">
            <a:spAutoFit/>
          </a:bodyPr>
          <a:lstStyle/>
          <a:p>
            <a:pPr algn="ctr"/>
            <a:r>
              <a:rPr lang="en-GB" sz="3600" b="1" cap="none" spc="0" dirty="0">
                <a:ln w="6600">
                  <a:solidFill>
                    <a:srgbClr val="FF0000"/>
                  </a:solidFill>
                  <a:prstDash val="solid"/>
                </a:ln>
                <a:solidFill>
                  <a:srgbClr val="FFFF00"/>
                </a:solidFill>
                <a:effectLst>
                  <a:outerShdw dist="38100" dir="2700000" algn="tl" rotWithShape="0">
                    <a:srgbClr val="FFC000"/>
                  </a:outerShdw>
                </a:effectLst>
              </a:rPr>
              <a:t>The “Good report”  Abraham to Joseph: </a:t>
            </a:r>
          </a:p>
        </p:txBody>
      </p:sp>
      <p:sp>
        <p:nvSpPr>
          <p:cNvPr id="20" name="TextBox 19">
            <a:extLst>
              <a:ext uri="{FF2B5EF4-FFF2-40B4-BE49-F238E27FC236}">
                <a16:creationId xmlns:a16="http://schemas.microsoft.com/office/drawing/2014/main" id="{E7A3FD32-8C4E-4275-A156-B5122707FB63}"/>
              </a:ext>
            </a:extLst>
          </p:cNvPr>
          <p:cNvSpPr txBox="1"/>
          <p:nvPr/>
        </p:nvSpPr>
        <p:spPr>
          <a:xfrm>
            <a:off x="16301" y="621970"/>
            <a:ext cx="9088579" cy="1200329"/>
          </a:xfrm>
          <a:prstGeom prst="rect">
            <a:avLst/>
          </a:prstGeom>
          <a:noFill/>
        </p:spPr>
        <p:txBody>
          <a:bodyPr wrap="square">
            <a:spAutoFit/>
          </a:bodyPr>
          <a:lstStyle/>
          <a:p>
            <a:pPr algn="ctr"/>
            <a:r>
              <a:rPr lang="en-GB" sz="2400" dirty="0"/>
              <a:t>1] </a:t>
            </a:r>
            <a:r>
              <a:rPr lang="en-GB" sz="2400" b="1" u="sng" dirty="0">
                <a:solidFill>
                  <a:srgbClr val="FF0000"/>
                </a:solidFill>
              </a:rPr>
              <a:t>Abel</a:t>
            </a:r>
            <a:r>
              <a:rPr lang="en-GB" sz="2400" dirty="0"/>
              <a:t>: </a:t>
            </a:r>
            <a:r>
              <a:rPr lang="en-GB" sz="2400" dirty="0">
                <a:solidFill>
                  <a:srgbClr val="FFFF00"/>
                </a:solidFill>
              </a:rPr>
              <a:t>Heb 11:4</a:t>
            </a:r>
            <a:r>
              <a:rPr lang="en-GB" sz="2400" dirty="0"/>
              <a:t>: Offered a more excellent sacrifice. </a:t>
            </a:r>
          </a:p>
          <a:p>
            <a:pPr algn="ctr"/>
            <a:r>
              <a:rPr lang="en-GB" sz="2400" dirty="0"/>
              <a:t>2] </a:t>
            </a:r>
            <a:r>
              <a:rPr lang="en-GB" sz="2400" b="1" u="sng" dirty="0">
                <a:solidFill>
                  <a:srgbClr val="FF0000"/>
                </a:solidFill>
              </a:rPr>
              <a:t>Enoch</a:t>
            </a:r>
            <a:r>
              <a:rPr lang="en-GB" sz="2400" dirty="0"/>
              <a:t>: </a:t>
            </a:r>
            <a:r>
              <a:rPr lang="en-GB" sz="2400" dirty="0">
                <a:solidFill>
                  <a:srgbClr val="FFFF00"/>
                </a:solidFill>
              </a:rPr>
              <a:t>Heb 11:5</a:t>
            </a:r>
            <a:r>
              <a:rPr lang="en-GB" sz="2400" dirty="0"/>
              <a:t>: Pleased God. </a:t>
            </a:r>
          </a:p>
          <a:p>
            <a:pPr algn="ctr"/>
            <a:r>
              <a:rPr lang="en-GB" sz="2400" dirty="0"/>
              <a:t>3] </a:t>
            </a:r>
            <a:r>
              <a:rPr lang="en-GB" sz="2400" b="1" u="sng" dirty="0">
                <a:solidFill>
                  <a:srgbClr val="FF0000"/>
                </a:solidFill>
              </a:rPr>
              <a:t>Noah</a:t>
            </a:r>
            <a:r>
              <a:rPr lang="en-GB" sz="2400" dirty="0"/>
              <a:t>: </a:t>
            </a:r>
            <a:r>
              <a:rPr lang="en-GB" sz="2400" dirty="0">
                <a:solidFill>
                  <a:srgbClr val="FFFF00"/>
                </a:solidFill>
              </a:rPr>
              <a:t>Heb 11:7</a:t>
            </a:r>
            <a:r>
              <a:rPr lang="en-GB" sz="2400" dirty="0"/>
              <a:t>: Prepared an Ark to saving of his house.  </a:t>
            </a:r>
          </a:p>
        </p:txBody>
      </p:sp>
    </p:spTree>
    <p:extLst>
      <p:ext uri="{BB962C8B-B14F-4D97-AF65-F5344CB8AC3E}">
        <p14:creationId xmlns:p14="http://schemas.microsoft.com/office/powerpoint/2010/main" val="399748889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TM04033923[[fn=Depth]]</Template>
  <TotalTime>604</TotalTime>
  <Words>1166</Words>
  <Application>Microsoft Office PowerPoint</Application>
  <PresentationFormat>On-screen Show (4:3)</PresentationFormat>
  <Paragraphs>111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Arial Narrow</vt:lpstr>
      <vt:lpstr>Corbel</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Egginton</dc:creator>
  <cp:lastModifiedBy>Alan Egginton</cp:lastModifiedBy>
  <cp:revision>6</cp:revision>
  <dcterms:created xsi:type="dcterms:W3CDTF">2020-06-12T10:46:58Z</dcterms:created>
  <dcterms:modified xsi:type="dcterms:W3CDTF">2021-12-04T09:49:55Z</dcterms:modified>
</cp:coreProperties>
</file>