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85" r:id="rId4"/>
    <p:sldId id="288" r:id="rId5"/>
    <p:sldId id="28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2" r:id="rId19"/>
    <p:sldId id="281" r:id="rId20"/>
    <p:sldId id="283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D4FF-022C-40C4-AED0-11EE2D9A6D66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230BA-3816-4058-9BE9-F59120D08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Matthew_24-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554"/>
            <a:ext cx="9144000" cy="6838446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KJV_Matthew_24-45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3019"/>
            <a:ext cx="9144000" cy="688917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An article by Bro John Marshall in ‘</a:t>
            </a:r>
            <a:r>
              <a:rPr lang="en-US" sz="2400" i="1" dirty="0"/>
              <a:t>The Christadelphian</a:t>
            </a:r>
            <a:r>
              <a:rPr lang="en-US" sz="2400" dirty="0"/>
              <a:t>’ on the 3 parables in Matthew Ch 25:</a:t>
            </a:r>
          </a:p>
          <a:p>
            <a:r>
              <a:rPr lang="en-US" sz="2400" dirty="0"/>
              <a:t>10 Virgins .. Judgment on the Household</a:t>
            </a:r>
          </a:p>
          <a:p>
            <a:r>
              <a:rPr lang="en-US" sz="2400" dirty="0"/>
              <a:t>The Servants .. Judgment on Israel</a:t>
            </a:r>
          </a:p>
          <a:p>
            <a:r>
              <a:rPr lang="en-US" sz="2400" dirty="0"/>
              <a:t>Sheep and Goats .. Judgment on the nations</a:t>
            </a:r>
          </a:p>
          <a:p>
            <a:r>
              <a:rPr lang="en-US" sz="2400" dirty="0"/>
              <a:t>-------------------------------------------------------------</a:t>
            </a:r>
          </a:p>
          <a:p>
            <a:r>
              <a:rPr lang="en-US" sz="2400" dirty="0"/>
              <a:t>1 Peter 4:17 ... Judgment to begin at the house of God</a:t>
            </a:r>
          </a:p>
          <a:p>
            <a:r>
              <a:rPr lang="en-US" sz="2400" dirty="0"/>
              <a:t>Matt Ch 3 … John Baptist … wheat into barn, chaff into fire</a:t>
            </a:r>
          </a:p>
          <a:p>
            <a:r>
              <a:rPr lang="en-US" sz="2400" dirty="0"/>
              <a:t>Isa 60:12 … Nations that will not serve thee shall be utterly             		wasted and perish.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36D1F-F40E-3E7A-B74D-9B656936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AU" dirty="0"/>
              <a:t>Wikipedia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55EB7-C269-26FC-2055-0344D75E8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62599"/>
          </a:xfrm>
        </p:spPr>
        <p:txBody>
          <a:bodyPr>
            <a:normAutofit/>
          </a:bodyPr>
          <a:lstStyle/>
          <a:p>
            <a:r>
              <a:rPr lang="en-AU" sz="2800" dirty="0"/>
              <a:t>The </a:t>
            </a:r>
            <a:r>
              <a:rPr lang="en-AU" sz="2800" b="1" dirty="0"/>
              <a:t>chapter</a:t>
            </a:r>
            <a:r>
              <a:rPr lang="en-AU" sz="2800" dirty="0"/>
              <a:t> and </a:t>
            </a:r>
            <a:r>
              <a:rPr lang="en-AU" sz="2800" b="1" dirty="0"/>
              <a:t>verse</a:t>
            </a:r>
            <a:r>
              <a:rPr lang="en-AU" sz="2800" dirty="0"/>
              <a:t> divisions did not appear in the original texts. </a:t>
            </a:r>
          </a:p>
          <a:p>
            <a:r>
              <a:rPr lang="en-AU" sz="2800" dirty="0"/>
              <a:t>Since the early </a:t>
            </a:r>
            <a:r>
              <a:rPr lang="en-AU" sz="2800" b="1" dirty="0"/>
              <a:t>13th century</a:t>
            </a:r>
            <a:r>
              <a:rPr lang="en-AU" sz="2800" dirty="0"/>
              <a:t>, most copies and editions of the Bible present all but the shortest of these books with divisions into </a:t>
            </a:r>
            <a:r>
              <a:rPr lang="en-AU" sz="2800" b="1" dirty="0"/>
              <a:t>chapters</a:t>
            </a:r>
            <a:r>
              <a:rPr lang="en-AU" sz="2800" dirty="0"/>
              <a:t>.</a:t>
            </a:r>
          </a:p>
          <a:p>
            <a:r>
              <a:rPr lang="en-AU" sz="2800" dirty="0"/>
              <a:t>Since the </a:t>
            </a:r>
            <a:r>
              <a:rPr lang="en-AU" sz="2800" b="1" dirty="0"/>
              <a:t>mid-16th century </a:t>
            </a:r>
            <a:r>
              <a:rPr lang="en-AU" sz="2800" dirty="0"/>
              <a:t>(</a:t>
            </a:r>
            <a:r>
              <a:rPr lang="en-AU" sz="2800" dirty="0" err="1"/>
              <a:t>eg</a:t>
            </a:r>
            <a:r>
              <a:rPr lang="en-AU" sz="2800" dirty="0"/>
              <a:t> The Geneva Bible) editors have further subdivided each chapter into </a:t>
            </a:r>
            <a:r>
              <a:rPr lang="en-AU" sz="2800" b="1" dirty="0"/>
              <a:t>verses</a:t>
            </a:r>
            <a:r>
              <a:rPr lang="en-AU" sz="2800" dirty="0"/>
              <a:t>.</a:t>
            </a:r>
          </a:p>
          <a:p>
            <a:pPr marL="0" indent="0">
              <a:buNone/>
            </a:pPr>
            <a:r>
              <a:rPr lang="en-AU" sz="2800" dirty="0"/>
              <a:t>			------------------------------</a:t>
            </a:r>
          </a:p>
          <a:p>
            <a:r>
              <a:rPr lang="en-AU" sz="2800" dirty="0"/>
              <a:t>The chapter break between </a:t>
            </a:r>
            <a:r>
              <a:rPr lang="en-AU" sz="2800" b="1" dirty="0"/>
              <a:t>Matt 24:51 </a:t>
            </a:r>
            <a:r>
              <a:rPr lang="en-AU" sz="2800" dirty="0"/>
              <a:t>and </a:t>
            </a:r>
            <a:r>
              <a:rPr lang="en-AU" sz="2800" b="1" dirty="0"/>
              <a:t>25:1</a:t>
            </a:r>
            <a:r>
              <a:rPr lang="en-AU" sz="2800" dirty="0"/>
              <a:t> is particularly unhelpful.</a:t>
            </a:r>
          </a:p>
          <a:p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81592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175BB-5924-4035-9A4E-4440A52AF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Preliminary Comments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F8DA2-D076-46B8-AF1F-AFA851AD0C31}"/>
              </a:ext>
            </a:extLst>
          </p:cNvPr>
          <p:cNvSpPr txBox="1"/>
          <p:nvPr/>
        </p:nvSpPr>
        <p:spPr>
          <a:xfrm>
            <a:off x="1295400" y="1676401"/>
            <a:ext cx="70104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Two books published in 2004/2005:</a:t>
            </a:r>
          </a:p>
          <a:p>
            <a:endParaRPr lang="en-US" sz="2400" dirty="0"/>
          </a:p>
          <a:p>
            <a:r>
              <a:rPr lang="en-US" sz="2400" dirty="0"/>
              <a:t>“</a:t>
            </a:r>
            <a:r>
              <a:rPr lang="en-US" sz="2400" b="1" i="1" dirty="0"/>
              <a:t>John’s Creation </a:t>
            </a:r>
            <a:r>
              <a:rPr lang="en-US" sz="2400" dirty="0"/>
              <a:t>– A Model for understanding the Gospel of John” by Bro John </a:t>
            </a:r>
            <a:r>
              <a:rPr lang="en-US" sz="2400" dirty="0" err="1"/>
              <a:t>Pople</a:t>
            </a:r>
            <a:r>
              <a:rPr lang="en-US" sz="2400" dirty="0"/>
              <a:t> (USA).</a:t>
            </a:r>
          </a:p>
          <a:p>
            <a:endParaRPr lang="en-US" sz="2400" dirty="0"/>
          </a:p>
          <a:p>
            <a:r>
              <a:rPr lang="en-US" sz="2400" dirty="0"/>
              <a:t>“</a:t>
            </a:r>
            <a:r>
              <a:rPr lang="en-US" sz="2400" b="1" i="1" dirty="0"/>
              <a:t>Come and See </a:t>
            </a:r>
            <a:r>
              <a:rPr lang="en-US" sz="2400" dirty="0"/>
              <a:t>– The Gospel of John Revisited” 	          by Bro David Nightingale (UK).</a:t>
            </a:r>
          </a:p>
          <a:p>
            <a:endParaRPr lang="en-US" sz="2400" dirty="0"/>
          </a:p>
          <a:p>
            <a:r>
              <a:rPr lang="en-US" sz="2400" dirty="0"/>
              <a:t>The Word of God is like a beautiful tapestry with many strands and themes.  (Bro Harry Tennant, UK)</a:t>
            </a:r>
          </a:p>
          <a:p>
            <a:r>
              <a:rPr lang="en-US" sz="2400" dirty="0"/>
              <a:t>	--------------------------------------------------</a:t>
            </a:r>
          </a:p>
          <a:p>
            <a:endParaRPr lang="en-US" sz="2400" dirty="0"/>
          </a:p>
          <a:p>
            <a:r>
              <a:rPr lang="en-US" sz="2400" dirty="0"/>
              <a:t>Handouts available at the end of the session.</a:t>
            </a:r>
          </a:p>
        </p:txBody>
      </p:sp>
    </p:spTree>
    <p:extLst>
      <p:ext uri="{BB962C8B-B14F-4D97-AF65-F5344CB8AC3E}">
        <p14:creationId xmlns:p14="http://schemas.microsoft.com/office/powerpoint/2010/main" val="1800768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Matthew’s Gospel :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 err="1"/>
              <a:t>Characterised</a:t>
            </a:r>
            <a:r>
              <a:rPr lang="en-US" dirty="0"/>
              <a:t> by </a:t>
            </a:r>
            <a:r>
              <a:rPr lang="en-US" b="1" dirty="0"/>
              <a:t>sermons on mountain tops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Chs</a:t>
            </a:r>
            <a:r>
              <a:rPr lang="en-US" dirty="0"/>
              <a:t> 5-7 .. The Sermon on the Mount</a:t>
            </a:r>
          </a:p>
          <a:p>
            <a:pPr>
              <a:lnSpc>
                <a:spcPct val="110000"/>
              </a:lnSpc>
            </a:pPr>
            <a:r>
              <a:rPr lang="en-US" dirty="0"/>
              <a:t>Ch:15:29 .. Miracles of Healing and Feeding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Chs</a:t>
            </a:r>
            <a:r>
              <a:rPr lang="en-US" dirty="0"/>
              <a:t> 24-25 .. The Olivet Prophecy</a:t>
            </a:r>
          </a:p>
          <a:p>
            <a:pPr>
              <a:lnSpc>
                <a:spcPct val="110000"/>
              </a:lnSpc>
            </a:pPr>
            <a:r>
              <a:rPr lang="en-US" dirty="0"/>
              <a:t>Ch 28:16-20 .. The Great Commission</a:t>
            </a:r>
          </a:p>
          <a:p>
            <a:pPr>
              <a:lnSpc>
                <a:spcPct val="110000"/>
              </a:lnSpc>
            </a:pPr>
            <a:r>
              <a:rPr lang="en-US" dirty="0"/>
              <a:t>(Cp. Luke 6:17-49 .. The Sermon on the Plain)</a:t>
            </a:r>
          </a:p>
          <a:p>
            <a:pPr>
              <a:lnSpc>
                <a:spcPct val="110000"/>
              </a:lnSpc>
            </a:pPr>
            <a:r>
              <a:rPr lang="en-US" dirty="0"/>
              <a:t>Why this unique emphasis in Matthew?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b="1" dirty="0"/>
              <a:t>Ezekiel Ch 1 </a:t>
            </a:r>
            <a:r>
              <a:rPr lang="en-US" dirty="0"/>
              <a:t>– The four faces of the Cherubim representing the glory of God.</a:t>
            </a:r>
          </a:p>
          <a:p>
            <a:endParaRPr lang="en-US" dirty="0"/>
          </a:p>
        </p:txBody>
      </p:sp>
      <p:pic>
        <p:nvPicPr>
          <p:cNvPr id="4" name="Picture 3" descr="Four-living-creatur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429000"/>
            <a:ext cx="7986027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Replicated in the 4 Gospels</a:t>
            </a:r>
          </a:p>
        </p:txBody>
      </p:sp>
      <p:pic>
        <p:nvPicPr>
          <p:cNvPr id="4" name="Content Placeholder 3" descr="4_Gospels_illustrat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9643" y="1417638"/>
            <a:ext cx="6284245" cy="528796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Matthew’s Gospel : Other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ministry of the Lord begins and ends in the same way.</a:t>
            </a:r>
          </a:p>
          <a:p>
            <a:endParaRPr lang="en-US" dirty="0"/>
          </a:p>
          <a:p>
            <a:r>
              <a:rPr lang="en-US" b="1" dirty="0"/>
              <a:t>Begins</a:t>
            </a:r>
            <a:r>
              <a:rPr lang="en-US" dirty="0"/>
              <a:t>:  Matt 4:23-25  +  5:1-2</a:t>
            </a:r>
          </a:p>
          <a:p>
            <a:endParaRPr lang="en-US" dirty="0"/>
          </a:p>
          <a:p>
            <a:r>
              <a:rPr lang="en-US" b="1" dirty="0"/>
              <a:t>Ends</a:t>
            </a:r>
            <a:r>
              <a:rPr lang="en-US" dirty="0"/>
              <a:t>:  Matt 23:1, 37-39  + 24:3</a:t>
            </a:r>
          </a:p>
          <a:p>
            <a:endParaRPr lang="en-US" dirty="0"/>
          </a:p>
          <a:p>
            <a:r>
              <a:rPr lang="en-US" dirty="0"/>
              <a:t>Why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uke24-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295400"/>
            <a:ext cx="4495800" cy="4495800"/>
          </a:xfrm>
        </p:spPr>
      </p:pic>
      <p:sp>
        <p:nvSpPr>
          <p:cNvPr id="5" name="Rounded Rectangle 4"/>
          <p:cNvSpPr/>
          <p:nvPr/>
        </p:nvSpPr>
        <p:spPr>
          <a:xfrm>
            <a:off x="2209800" y="838200"/>
            <a:ext cx="4724400" cy="5257800"/>
          </a:xfrm>
          <a:prstGeom prst="roundRect">
            <a:avLst/>
          </a:prstGeom>
          <a:noFill/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Olivet Prophecy</a:t>
            </a:r>
          </a:p>
        </p:txBody>
      </p:sp>
      <p:pic>
        <p:nvPicPr>
          <p:cNvPr id="4" name="Content Placeholder 3" descr="Olivet Discours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1" y="1414264"/>
            <a:ext cx="8584666" cy="517259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Prophecy in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The disciples ask three questions :  Mt 24:3</a:t>
            </a:r>
          </a:p>
          <a:p>
            <a:pPr>
              <a:lnSpc>
                <a:spcPct val="110000"/>
              </a:lnSpc>
            </a:pPr>
            <a:r>
              <a:rPr lang="en-US" dirty="0"/>
              <a:t>Jesus answers :  Mt 24:4-44</a:t>
            </a:r>
          </a:p>
          <a:p>
            <a:pPr>
              <a:lnSpc>
                <a:spcPct val="110000"/>
              </a:lnSpc>
            </a:pPr>
            <a:r>
              <a:rPr lang="en-US" dirty="0"/>
              <a:t>The disciples emphasis seems to be misdirected (see Luke 17:20-21)</a:t>
            </a:r>
          </a:p>
          <a:p>
            <a:pPr>
              <a:lnSpc>
                <a:spcPct val="110000"/>
              </a:lnSpc>
            </a:pPr>
            <a:r>
              <a:rPr lang="en-US" dirty="0"/>
              <a:t>The crucial question :  Mt 24:45</a:t>
            </a:r>
          </a:p>
          <a:p>
            <a:pPr>
              <a:lnSpc>
                <a:spcPct val="110000"/>
              </a:lnSpc>
            </a:pPr>
            <a:r>
              <a:rPr lang="en-US" dirty="0"/>
              <a:t>Jesus answers the question in four parables – Mt 24:45-51;  25:1-13;  25:14-30;  25:31-46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r>
              <a:rPr lang="en-US" dirty="0"/>
              <a:t>Parable of the Household</a:t>
            </a:r>
            <a:br>
              <a:rPr lang="en-US" dirty="0"/>
            </a:br>
            <a:r>
              <a:rPr lang="en-US" dirty="0"/>
              <a:t>Matthew 24:45-51</a:t>
            </a:r>
          </a:p>
        </p:txBody>
      </p:sp>
      <p:pic>
        <p:nvPicPr>
          <p:cNvPr id="4" name="Content Placeholder 3" descr="Household Parab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2133600"/>
            <a:ext cx="4567925" cy="4469621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Key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“Household” = “</a:t>
            </a:r>
            <a:r>
              <a:rPr lang="en-US" dirty="0" err="1"/>
              <a:t>therapeia</a:t>
            </a:r>
            <a:r>
              <a:rPr lang="en-US" dirty="0"/>
              <a:t>” (Gk) translated ‘healing’ 2x and ‘household’ 2x</a:t>
            </a:r>
          </a:p>
          <a:p>
            <a:endParaRPr lang="en-US" dirty="0"/>
          </a:p>
          <a:p>
            <a:r>
              <a:rPr lang="en-US" dirty="0"/>
              <a:t>O.T. source: “faithful and wise servant” ? Genesis </a:t>
            </a:r>
            <a:r>
              <a:rPr lang="en-US" dirty="0" err="1"/>
              <a:t>Chs</a:t>
            </a:r>
            <a:r>
              <a:rPr lang="en-US" dirty="0"/>
              <a:t> 39, 41 &amp; 47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O.T. source: “evil servants” ?		      Exodus Ch 32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Parable of the 10 Virgins</a:t>
            </a:r>
            <a:br>
              <a:rPr lang="en-US" dirty="0"/>
            </a:br>
            <a:r>
              <a:rPr lang="en-US" dirty="0"/>
              <a:t>Matthew 25:1-13</a:t>
            </a:r>
          </a:p>
        </p:txBody>
      </p:sp>
      <p:pic>
        <p:nvPicPr>
          <p:cNvPr id="4" name="Content Placeholder 3" descr="Ten Virgin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593343"/>
            <a:ext cx="6459111" cy="5264657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Significance of the oil ? .. 	Proverbs 6:23;	 Psalm 119:105 </a:t>
            </a:r>
          </a:p>
          <a:p>
            <a:r>
              <a:rPr lang="en-US" dirty="0"/>
              <a:t>Its production is </a:t>
            </a:r>
            <a:r>
              <a:rPr lang="en-US" dirty="0" err="1"/>
              <a:t>labour</a:t>
            </a:r>
            <a:r>
              <a:rPr lang="en-US" dirty="0"/>
              <a:t> intensive.</a:t>
            </a:r>
          </a:p>
          <a:p>
            <a:r>
              <a:rPr lang="en-US" dirty="0"/>
              <a:t>To be of use it must be in the lamps and ignited. (Read the manual, check the job description.)</a:t>
            </a:r>
          </a:p>
          <a:p>
            <a:r>
              <a:rPr lang="en-US" dirty="0"/>
              <a:t>Are the wise virgins selfish in not sharing?</a:t>
            </a:r>
          </a:p>
          <a:p>
            <a:r>
              <a:rPr lang="en-US" dirty="0"/>
              <a:t>No – Knowledge can be shared, but spiritual preparation is an individual matter (</a:t>
            </a:r>
            <a:r>
              <a:rPr lang="en-US" dirty="0" err="1"/>
              <a:t>Psa</a:t>
            </a:r>
            <a:r>
              <a:rPr lang="en-US" dirty="0"/>
              <a:t> 49:7).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 the link with the days of Noah (</a:t>
            </a:r>
            <a:r>
              <a:rPr lang="en-US" dirty="0" err="1"/>
              <a:t>vs</a:t>
            </a:r>
            <a:r>
              <a:rPr lang="en-US" dirty="0"/>
              <a:t> 10) --   Genesis 7:16</a:t>
            </a:r>
          </a:p>
          <a:p>
            <a:endParaRPr lang="en-US" dirty="0"/>
          </a:p>
          <a:p>
            <a:r>
              <a:rPr lang="en-US" dirty="0"/>
              <a:t>OT source of the “oil” and its value --    Proverbs 21:20</a:t>
            </a:r>
          </a:p>
          <a:p>
            <a:endParaRPr lang="en-US" dirty="0"/>
          </a:p>
          <a:p>
            <a:r>
              <a:rPr lang="en-US" dirty="0"/>
              <a:t>The ‘proportion’ problem – </a:t>
            </a:r>
          </a:p>
          <a:p>
            <a:pPr marL="0" indent="0">
              <a:buNone/>
            </a:pPr>
            <a:r>
              <a:rPr lang="en-US" dirty="0"/>
              <a:t>     50% in, 50% out 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AEE6-1B8C-497D-9E22-802AA33D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“Lord, are there few that be saved?”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33B7D-4613-4EC0-A442-4FCB36C89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74" y="1752600"/>
            <a:ext cx="8229600" cy="4525963"/>
          </a:xfrm>
        </p:spPr>
        <p:txBody>
          <a:bodyPr>
            <a:normAutofit/>
          </a:bodyPr>
          <a:lstStyle/>
          <a:p>
            <a:pPr marR="0" algn="l" rtl="0"/>
            <a:r>
              <a:rPr lang="en-AU" sz="2400" b="0" i="0" u="none" strike="noStrike" baseline="0" dirty="0">
                <a:latin typeface="Verdana" panose="020B0604030504040204" pitchFamily="34" charset="0"/>
              </a:rPr>
              <a:t>“Enter ye in at the strait gate: for wide </a:t>
            </a:r>
            <a:r>
              <a:rPr lang="en-AU" sz="2400" b="0" i="1" u="none" strike="noStrike" baseline="0" dirty="0">
                <a:latin typeface="Verdana" panose="020B0604030504040204" pitchFamily="34" charset="0"/>
              </a:rPr>
              <a:t>is</a:t>
            </a:r>
            <a:r>
              <a:rPr lang="en-AU" sz="2400" b="0" i="0" u="none" strike="noStrike" baseline="0" dirty="0">
                <a:latin typeface="Verdana" panose="020B0604030504040204" pitchFamily="34" charset="0"/>
              </a:rPr>
              <a:t> the gate, and broad </a:t>
            </a:r>
            <a:r>
              <a:rPr lang="en-AU" sz="2400" b="0" i="1" u="none" strike="noStrike" baseline="0" dirty="0">
                <a:latin typeface="Verdana" panose="020B0604030504040204" pitchFamily="34" charset="0"/>
              </a:rPr>
              <a:t>is</a:t>
            </a:r>
            <a:r>
              <a:rPr lang="en-AU" sz="2400" b="0" i="0" u="none" strike="noStrike" baseline="0" dirty="0">
                <a:latin typeface="Verdana" panose="020B0604030504040204" pitchFamily="34" charset="0"/>
              </a:rPr>
              <a:t> the way, that leadeth to destruction, and many there be which go in thereat: </a:t>
            </a:r>
          </a:p>
          <a:p>
            <a:pPr marR="0" algn="l" rtl="0"/>
            <a:endParaRPr lang="en-AU" sz="2400" b="0" i="0" u="none" strike="noStrike" baseline="0" dirty="0">
              <a:latin typeface="Verdana" panose="020B0604030504040204" pitchFamily="34" charset="0"/>
            </a:endParaRPr>
          </a:p>
          <a:p>
            <a:pPr marR="0" algn="l" rtl="0"/>
            <a:r>
              <a:rPr lang="en-AU" sz="2400" b="0" i="0" u="none" strike="noStrike" baseline="0" dirty="0">
                <a:latin typeface="Verdana" panose="020B0604030504040204" pitchFamily="34" charset="0"/>
              </a:rPr>
              <a:t>Because strait </a:t>
            </a:r>
            <a:r>
              <a:rPr lang="en-AU" sz="2400" b="0" i="1" u="none" strike="noStrike" baseline="0" dirty="0">
                <a:latin typeface="Verdana" panose="020B0604030504040204" pitchFamily="34" charset="0"/>
              </a:rPr>
              <a:t>is</a:t>
            </a:r>
            <a:r>
              <a:rPr lang="en-AU" sz="2400" b="0" i="0" u="none" strike="noStrike" baseline="0" dirty="0">
                <a:latin typeface="Verdana" panose="020B0604030504040204" pitchFamily="34" charset="0"/>
              </a:rPr>
              <a:t> the gate, and narrow </a:t>
            </a:r>
            <a:r>
              <a:rPr lang="en-AU" sz="2400" b="0" i="1" u="none" strike="noStrike" baseline="0" dirty="0">
                <a:latin typeface="Verdana" panose="020B0604030504040204" pitchFamily="34" charset="0"/>
              </a:rPr>
              <a:t>is</a:t>
            </a:r>
            <a:r>
              <a:rPr lang="en-AU" sz="2400" b="0" i="0" u="none" strike="noStrike" baseline="0" dirty="0">
                <a:latin typeface="Verdana" panose="020B0604030504040204" pitchFamily="34" charset="0"/>
              </a:rPr>
              <a:t> the way, which leadeth unto life, and few there be that find it.</a:t>
            </a:r>
            <a:r>
              <a:rPr lang="en-AU" sz="2400" dirty="0">
                <a:latin typeface="Verdana" panose="020B0604030504040204" pitchFamily="34" charset="0"/>
              </a:rPr>
              <a:t>”      											(Matthew 7:13-14)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81716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22950-180C-45D2-9E96-FA0CD58E6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 5 Virgin Daughters of </a:t>
            </a:r>
            <a:r>
              <a:rPr lang="en-AU" dirty="0" err="1"/>
              <a:t>Zelophehad</a:t>
            </a:r>
            <a:br>
              <a:rPr lang="en-AU" dirty="0"/>
            </a:br>
            <a:r>
              <a:rPr lang="en-AU" dirty="0"/>
              <a:t>Numbers 27:1-11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52B8D-560F-4502-9945-ED4BE8D78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AU" dirty="0" err="1"/>
              <a:t>Mahlah</a:t>
            </a:r>
            <a:r>
              <a:rPr lang="en-AU" dirty="0"/>
              <a:t>, Noah, </a:t>
            </a:r>
            <a:r>
              <a:rPr lang="en-AU" dirty="0" err="1"/>
              <a:t>Hoglah</a:t>
            </a:r>
            <a:r>
              <a:rPr lang="en-AU" dirty="0"/>
              <a:t>, </a:t>
            </a:r>
            <a:r>
              <a:rPr lang="en-AU" dirty="0" err="1"/>
              <a:t>Milcah</a:t>
            </a:r>
            <a:r>
              <a:rPr lang="en-AU" dirty="0"/>
              <a:t> and Tirzah.</a:t>
            </a:r>
          </a:p>
          <a:p>
            <a:r>
              <a:rPr lang="en-AU" dirty="0"/>
              <a:t>Seriously concerned for their inheritance in the Land of Promise.</a:t>
            </a:r>
          </a:p>
          <a:p>
            <a:r>
              <a:rPr lang="en-AU" dirty="0"/>
              <a:t>Provision was made in the Law of Moses to cover all similar situations (vs 8-11).</a:t>
            </a:r>
          </a:p>
          <a:p>
            <a:pPr marL="0" indent="0">
              <a:buNone/>
            </a:pPr>
            <a:r>
              <a:rPr lang="en-AU" dirty="0"/>
              <a:t>			----------------------</a:t>
            </a:r>
          </a:p>
          <a:p>
            <a:r>
              <a:rPr lang="en-AU" dirty="0"/>
              <a:t>The  underlying exhortation for ourselves:   We should be seriously concerned for our spiritual inheritance.</a:t>
            </a:r>
          </a:p>
        </p:txBody>
      </p:sp>
    </p:spTree>
    <p:extLst>
      <p:ext uri="{BB962C8B-B14F-4D97-AF65-F5344CB8AC3E}">
        <p14:creationId xmlns:p14="http://schemas.microsoft.com/office/powerpoint/2010/main" val="240636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CA5E-FA68-470E-987F-8BAA4571F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additional problem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655A0-4939-4ECE-88B2-38CF90D43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the girls married </a:t>
            </a:r>
            <a:r>
              <a:rPr lang="en-US" u="sng" dirty="0"/>
              <a:t>out</a:t>
            </a:r>
            <a:r>
              <a:rPr lang="en-US" dirty="0"/>
              <a:t> of the tribe to which they belonged their inheritance would be lost to Manasseh – (Numbers 36:3-4)</a:t>
            </a:r>
          </a:p>
          <a:p>
            <a:endParaRPr lang="en-US" dirty="0"/>
          </a:p>
          <a:p>
            <a:r>
              <a:rPr lang="en-US" dirty="0"/>
              <a:t>The LORD commanded: “Let them marry whom they think best, but only </a:t>
            </a:r>
            <a:r>
              <a:rPr lang="en-US" u="sng" dirty="0"/>
              <a:t>within</a:t>
            </a:r>
            <a:r>
              <a:rPr lang="en-US" dirty="0"/>
              <a:t> their father’s tribe” – (36:6-9)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exhortation is for us also. Marry in the Faith.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510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r>
              <a:rPr lang="en-US" dirty="0"/>
              <a:t>Parable of the Servants</a:t>
            </a:r>
            <a:br>
              <a:rPr lang="en-US" dirty="0"/>
            </a:br>
            <a:r>
              <a:rPr lang="en-US" dirty="0"/>
              <a:t>Matthew 25:14-30</a:t>
            </a:r>
          </a:p>
        </p:txBody>
      </p:sp>
      <p:pic>
        <p:nvPicPr>
          <p:cNvPr id="6" name="Content Placeholder 5" descr="Servants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752600"/>
            <a:ext cx="6807200" cy="51054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servant given responsibilities according to his natural ability (v15).</a:t>
            </a:r>
          </a:p>
          <a:p>
            <a:endParaRPr lang="en-US" dirty="0"/>
          </a:p>
          <a:p>
            <a:r>
              <a:rPr lang="en-US" dirty="0"/>
              <a:t>What are the “master’s goods” ?</a:t>
            </a:r>
          </a:p>
          <a:p>
            <a:endParaRPr lang="en-US" dirty="0"/>
          </a:p>
          <a:p>
            <a:r>
              <a:rPr lang="en-US" dirty="0"/>
              <a:t>Everything we incorporate in the new life in Christ : the Word of God, our families, ecclesial duties, pastoral care, outreach,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696200" cy="5029200"/>
          </a:xfrm>
        </p:spPr>
        <p:txBody>
          <a:bodyPr>
            <a:normAutofit/>
          </a:bodyPr>
          <a:lstStyle/>
          <a:p>
            <a:r>
              <a:rPr lang="en-US" dirty="0"/>
              <a:t>Diligent servants rewarded : Vs 21 &amp; 23</a:t>
            </a:r>
          </a:p>
          <a:p>
            <a:r>
              <a:rPr lang="en-US" dirty="0"/>
              <a:t>Is there perhaps an element of surprise in      </a:t>
            </a:r>
            <a:r>
              <a:rPr lang="en-US" dirty="0" err="1"/>
              <a:t>vs</a:t>
            </a:r>
            <a:r>
              <a:rPr lang="en-US" dirty="0"/>
              <a:t> 20 &amp; 22 ?  (“behold”)</a:t>
            </a:r>
          </a:p>
          <a:p>
            <a:r>
              <a:rPr lang="en-US" dirty="0"/>
              <a:t>The lazy servant condemned : Vs 26-30</a:t>
            </a:r>
          </a:p>
          <a:p>
            <a:r>
              <a:rPr lang="en-US" dirty="0"/>
              <a:t>Why is he also described as “wicked”? (Malachi 3:17-18)	                </a:t>
            </a:r>
          </a:p>
          <a:p>
            <a:r>
              <a:rPr lang="en-US" u="sng" dirty="0"/>
              <a:t>Key phrases</a:t>
            </a:r>
            <a:r>
              <a:rPr lang="en-US" dirty="0"/>
              <a:t>: “</a:t>
            </a:r>
            <a:r>
              <a:rPr lang="en-US" b="1" i="1" dirty="0"/>
              <a:t>thou </a:t>
            </a:r>
            <a:r>
              <a:rPr lang="en-US" b="1" i="1" dirty="0" err="1"/>
              <a:t>knewest</a:t>
            </a:r>
            <a:r>
              <a:rPr lang="en-US" dirty="0"/>
              <a:t>” (v26) .. “</a:t>
            </a:r>
            <a:r>
              <a:rPr lang="en-US" b="1" i="1" dirty="0"/>
              <a:t>therefore thou </a:t>
            </a:r>
            <a:r>
              <a:rPr lang="en-US" b="1" i="1" dirty="0" err="1"/>
              <a:t>oughtest</a:t>
            </a:r>
            <a:r>
              <a:rPr lang="en-US" dirty="0"/>
              <a:t>” (v27)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“Cast the unprofitable servant </a:t>
            </a:r>
            <a:br>
              <a:rPr lang="en-US" sz="3600" dirty="0"/>
            </a:br>
            <a:r>
              <a:rPr lang="en-US" sz="3600" dirty="0"/>
              <a:t>into outer darkness …”</a:t>
            </a:r>
          </a:p>
        </p:txBody>
      </p:sp>
      <p:pic>
        <p:nvPicPr>
          <p:cNvPr id="4" name="Content Placeholder 3" descr="Servants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302861"/>
            <a:ext cx="5951935" cy="5555139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Matthew 25:31-46</a:t>
            </a:r>
          </a:p>
        </p:txBody>
      </p:sp>
      <p:pic>
        <p:nvPicPr>
          <p:cNvPr id="4" name="Content Placeholder 3" descr="Sheep and Goa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143000"/>
            <a:ext cx="6537582" cy="4896877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The use of the phrase “all nations” surely has the same meaning as in Gal 3:8 &amp; Rev 5:9.</a:t>
            </a:r>
          </a:p>
          <a:p>
            <a:r>
              <a:rPr lang="en-US" dirty="0"/>
              <a:t>The qualities of care, concern and compassion are praised : Vs 35-36.</a:t>
            </a:r>
          </a:p>
          <a:p>
            <a:r>
              <a:rPr lang="en-US" dirty="0"/>
              <a:t>All the activities in v 35-36 have both a literal and figurative meaning.</a:t>
            </a:r>
          </a:p>
          <a:p>
            <a:r>
              <a:rPr lang="en-US" dirty="0"/>
              <a:t>We have an interesting exposition of what it means to “trade with the Master’s goods”.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dirty="0"/>
              <a:t>Slothfulness, selfishness and sin are condemned : Vs 41-43.</a:t>
            </a:r>
          </a:p>
          <a:p>
            <a:r>
              <a:rPr lang="en-US" dirty="0"/>
              <a:t>It would seem that to neglect the least is to wound Christ the most : Vs 45.</a:t>
            </a:r>
          </a:p>
          <a:p>
            <a:r>
              <a:rPr lang="en-US" dirty="0"/>
              <a:t>Vs 35 &amp; 36 are a portrait of the King himself – Matthew 4:23-25; Luke 4:18-21.</a:t>
            </a:r>
          </a:p>
          <a:p>
            <a:r>
              <a:rPr lang="en-US" dirty="0"/>
              <a:t>Our Lord never asks us to do anything he has not done himself, by showing us the way and setting the example.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Note the progression of thought and ideas in the four parables :</a:t>
            </a:r>
          </a:p>
          <a:p>
            <a:pPr>
              <a:lnSpc>
                <a:spcPct val="110000"/>
              </a:lnSpc>
            </a:pPr>
            <a:r>
              <a:rPr lang="en-US" dirty="0"/>
              <a:t>(1) faithful and wise servants are sought;</a:t>
            </a:r>
          </a:p>
          <a:p>
            <a:pPr>
              <a:lnSpc>
                <a:spcPct val="110000"/>
              </a:lnSpc>
            </a:pPr>
            <a:r>
              <a:rPr lang="en-US" dirty="0"/>
              <a:t>(2) this requires thorough preparation;</a:t>
            </a:r>
          </a:p>
          <a:p>
            <a:pPr>
              <a:lnSpc>
                <a:spcPct val="110000"/>
              </a:lnSpc>
            </a:pPr>
            <a:r>
              <a:rPr lang="en-US" dirty="0"/>
              <a:t>(3) then diligent application;</a:t>
            </a:r>
          </a:p>
          <a:p>
            <a:pPr>
              <a:lnSpc>
                <a:spcPct val="110000"/>
              </a:lnSpc>
            </a:pPr>
            <a:r>
              <a:rPr lang="en-US" dirty="0"/>
              <a:t>(4) in a spirit of care, concern and compassion.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 the change in emphasis from personal qualities in the Sermon on the Mount at the beginning of the ministry (Matthew </a:t>
            </a:r>
            <a:r>
              <a:rPr lang="en-US" dirty="0" err="1"/>
              <a:t>Chs</a:t>
            </a:r>
            <a:r>
              <a:rPr lang="en-US" dirty="0"/>
              <a:t> 5-7) to ecclesial responsibilities in the four parables in Matthew </a:t>
            </a:r>
            <a:r>
              <a:rPr lang="en-US" dirty="0" err="1"/>
              <a:t>Chs</a:t>
            </a:r>
            <a:r>
              <a:rPr lang="en-US" dirty="0"/>
              <a:t> 24 &amp; 25.</a:t>
            </a:r>
          </a:p>
          <a:p>
            <a:r>
              <a:rPr lang="en-US" dirty="0"/>
              <a:t>Why ? Because the ecclesia is about to be born as a result of the sacrificial death and glorious resurrection of the Lord Jesus Christ.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tthew_24-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0"/>
            <a:ext cx="6881018" cy="688101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1215</Words>
  <Application>Microsoft Office PowerPoint</Application>
  <PresentationFormat>On-screen Show (4:3)</PresentationFormat>
  <Paragraphs>123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Preliminary Comments</vt:lpstr>
      <vt:lpstr>Wikipedia</vt:lpstr>
      <vt:lpstr>Preliminary Comments</vt:lpstr>
      <vt:lpstr>Matthew’s Gospel : Features</vt:lpstr>
      <vt:lpstr>Answer ?</vt:lpstr>
      <vt:lpstr>Replicated in the 4 Gospels</vt:lpstr>
      <vt:lpstr>Matthew’s Gospel : Other Features</vt:lpstr>
      <vt:lpstr>PowerPoint Presentation</vt:lpstr>
      <vt:lpstr>The Olivet Prophecy</vt:lpstr>
      <vt:lpstr>The Prophecy in Outline</vt:lpstr>
      <vt:lpstr>Parable of the Household Matthew 24:45-51</vt:lpstr>
      <vt:lpstr>Three Key Points</vt:lpstr>
      <vt:lpstr>Parable of the 10 Virgins Matthew 25:1-13</vt:lpstr>
      <vt:lpstr>Important Points</vt:lpstr>
      <vt:lpstr>Interesting Points</vt:lpstr>
      <vt:lpstr>“Lord, are there few that be saved?”</vt:lpstr>
      <vt:lpstr> 5 Virgin Daughters of Zelophehad Numbers 27:1-11</vt:lpstr>
      <vt:lpstr>An additional problem</vt:lpstr>
      <vt:lpstr>Parable of the Servants Matthew 25:14-30</vt:lpstr>
      <vt:lpstr>Important Points</vt:lpstr>
      <vt:lpstr>Important Points</vt:lpstr>
      <vt:lpstr>“Cast the unprofitable servant  into outer darkness …”</vt:lpstr>
      <vt:lpstr>Matthew 25:31-46</vt:lpstr>
      <vt:lpstr>Important Points</vt:lpstr>
      <vt:lpstr>Important Points</vt:lpstr>
      <vt:lpstr>Conclusions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Anthony</dc:creator>
  <cp:lastModifiedBy>Anthony Oosthuizen</cp:lastModifiedBy>
  <cp:revision>70</cp:revision>
  <dcterms:created xsi:type="dcterms:W3CDTF">2014-07-21T15:09:18Z</dcterms:created>
  <dcterms:modified xsi:type="dcterms:W3CDTF">2022-07-18T02:19:44Z</dcterms:modified>
</cp:coreProperties>
</file>