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319" r:id="rId5"/>
    <p:sldId id="321" r:id="rId6"/>
    <p:sldId id="259" r:id="rId7"/>
    <p:sldId id="320" r:id="rId8"/>
    <p:sldId id="260" r:id="rId9"/>
    <p:sldId id="261" r:id="rId10"/>
    <p:sldId id="322" r:id="rId11"/>
    <p:sldId id="323" r:id="rId12"/>
    <p:sldId id="324" r:id="rId13"/>
    <p:sldId id="325" r:id="rId14"/>
    <p:sldId id="326" r:id="rId15"/>
    <p:sldId id="327" r:id="rId16"/>
    <p:sldId id="328" r:id="rId17"/>
    <p:sldId id="329" r:id="rId18"/>
    <p:sldId id="330" r:id="rId19"/>
    <p:sldId id="331" r:id="rId20"/>
    <p:sldId id="332" r:id="rId21"/>
    <p:sldId id="334" r:id="rId22"/>
    <p:sldId id="333" r:id="rId23"/>
    <p:sldId id="262" r:id="rId24"/>
    <p:sldId id="263" r:id="rId25"/>
    <p:sldId id="264" r:id="rId26"/>
    <p:sldId id="265" r:id="rId27"/>
    <p:sldId id="266" r:id="rId28"/>
    <p:sldId id="267" r:id="rId29"/>
    <p:sldId id="268" r:id="rId30"/>
    <p:sldId id="269" r:id="rId31"/>
    <p:sldId id="270" r:id="rId32"/>
    <p:sldId id="271" r:id="rId33"/>
    <p:sldId id="272" r:id="rId34"/>
    <p:sldId id="273" r:id="rId35"/>
    <p:sldId id="274" r:id="rId36"/>
    <p:sldId id="276" r:id="rId37"/>
    <p:sldId id="277" r:id="rId38"/>
    <p:sldId id="278" r:id="rId39"/>
    <p:sldId id="279" r:id="rId40"/>
    <p:sldId id="281" r:id="rId41"/>
    <p:sldId id="280" r:id="rId42"/>
    <p:sldId id="282" r:id="rId43"/>
    <p:sldId id="283" r:id="rId44"/>
    <p:sldId id="284" r:id="rId45"/>
    <p:sldId id="285" r:id="rId46"/>
    <p:sldId id="286" r:id="rId47"/>
    <p:sldId id="287" r:id="rId48"/>
    <p:sldId id="288" r:id="rId49"/>
    <p:sldId id="289" r:id="rId50"/>
    <p:sldId id="290"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17" r:id="rId67"/>
    <p:sldId id="308" r:id="rId68"/>
    <p:sldId id="309" r:id="rId69"/>
    <p:sldId id="310" r:id="rId70"/>
    <p:sldId id="311" r:id="rId71"/>
    <p:sldId id="312" r:id="rId72"/>
    <p:sldId id="313" r:id="rId73"/>
    <p:sldId id="314" r:id="rId74"/>
    <p:sldId id="315" r:id="rId75"/>
    <p:sldId id="316" r:id="rId76"/>
    <p:sldId id="318" r:id="rId7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74" autoAdjust="0"/>
  </p:normalViewPr>
  <p:slideViewPr>
    <p:cSldViewPr snapToGrid="0" snapToObjects="1">
      <p:cViewPr varScale="1">
        <p:scale>
          <a:sx n="124" d="100"/>
          <a:sy n="124" d="100"/>
        </p:scale>
        <p:origin x="182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4" name="Date Placeholder 3"/>
          <p:cNvSpPr>
            <a:spLocks noGrp="1"/>
          </p:cNvSpPr>
          <p:nvPr>
            <p:ph type="dt" sz="half" idx="10"/>
          </p:nvPr>
        </p:nvSpPr>
        <p:spPr/>
        <p:txBody>
          <a:bodyPr/>
          <a:lstStyle/>
          <a:p>
            <a:fld id="{5F5C7F26-3418-0941-ACF4-9D718EE6A503}" type="datetimeFigureOut">
              <a:rPr lang="en-US" smtClean="0"/>
              <a:t>7/21/22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2924370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5F5C7F26-3418-0941-ACF4-9D718EE6A503}" type="datetimeFigureOut">
              <a:rPr lang="en-US" smtClean="0"/>
              <a:t>7/21/22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2690240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5F5C7F26-3418-0941-ACF4-9D718EE6A503}" type="datetimeFigureOut">
              <a:rPr lang="en-US" smtClean="0"/>
              <a:t>7/21/22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2472762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4"/>
          <p:cNvSpPr>
            <a:spLocks noGrp="1"/>
          </p:cNvSpPr>
          <p:nvPr>
            <p:ph type="dt" sz="half" idx="10"/>
          </p:nvPr>
        </p:nvSpPr>
        <p:spPr/>
        <p:txBody>
          <a:bodyPr/>
          <a:lstStyle/>
          <a:p>
            <a:fld id="{5F5C7F26-3418-0941-ACF4-9D718EE6A503}" type="datetimeFigureOut">
              <a:rPr lang="en-US" smtClean="0"/>
              <a:t>7/21/22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234966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6"/>
          <p:cNvSpPr>
            <a:spLocks noGrp="1"/>
          </p:cNvSpPr>
          <p:nvPr>
            <p:ph type="dt" sz="half" idx="10"/>
          </p:nvPr>
        </p:nvSpPr>
        <p:spPr/>
        <p:txBody>
          <a:bodyPr/>
          <a:lstStyle/>
          <a:p>
            <a:fld id="{5F5C7F26-3418-0941-ACF4-9D718EE6A503}" type="datetimeFigureOut">
              <a:rPr lang="en-US" smtClean="0"/>
              <a:t>7/21/22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1048392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p:cNvSpPr>
            <a:spLocks noGrp="1"/>
          </p:cNvSpPr>
          <p:nvPr>
            <p:ph type="dt" sz="half" idx="10"/>
          </p:nvPr>
        </p:nvSpPr>
        <p:spPr/>
        <p:txBody>
          <a:bodyPr/>
          <a:lstStyle/>
          <a:p>
            <a:fld id="{5F5C7F26-3418-0941-ACF4-9D718EE6A503}" type="datetimeFigureOut">
              <a:rPr lang="en-US" smtClean="0"/>
              <a:t>7/21/22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3958998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5C7F26-3418-0941-ACF4-9D718EE6A503}" type="datetimeFigureOut">
              <a:rPr lang="en-US" smtClean="0"/>
              <a:t>7/21/22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2027613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5F5C7F26-3418-0941-ACF4-9D718EE6A503}" type="datetimeFigureOut">
              <a:rPr lang="en-US" smtClean="0"/>
              <a:t>7/21/22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267537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5F5C7F26-3418-0941-ACF4-9D718EE6A503}" type="datetimeFigureOut">
              <a:rPr lang="en-US" smtClean="0"/>
              <a:t>7/21/22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1879964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5F5C7F26-3418-0941-ACF4-9D718EE6A503}" type="datetimeFigureOut">
              <a:rPr lang="en-US" smtClean="0"/>
              <a:t>7/21/22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129204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10"/>
          </p:nvPr>
        </p:nvSpPr>
        <p:spPr/>
        <p:txBody>
          <a:bodyPr/>
          <a:lstStyle/>
          <a:p>
            <a:fld id="{5F5C7F26-3418-0941-ACF4-9D718EE6A503}" type="datetimeFigureOut">
              <a:rPr lang="en-US" smtClean="0"/>
              <a:t>7/21/22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652211-0416-B543-8EFC-9CB5172A6032}" type="slidenum">
              <a:rPr lang="en-US" smtClean="0"/>
              <a:t>‹#›</a:t>
            </a:fld>
            <a:endParaRPr lang="en-US" dirty="0"/>
          </a:p>
        </p:txBody>
      </p:sp>
    </p:spTree>
    <p:extLst>
      <p:ext uri="{BB962C8B-B14F-4D97-AF65-F5344CB8AC3E}">
        <p14:creationId xmlns:p14="http://schemas.microsoft.com/office/powerpoint/2010/main" val="847987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C7F26-3418-0941-ACF4-9D718EE6A503}" type="datetimeFigureOut">
              <a:rPr lang="en-US" smtClean="0"/>
              <a:t>7/21/22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52211-0416-B543-8EFC-9CB5172A6032}" type="slidenum">
              <a:rPr lang="en-US" smtClean="0"/>
              <a:t>‹#›</a:t>
            </a:fld>
            <a:endParaRPr lang="en-US" dirty="0"/>
          </a:p>
        </p:txBody>
      </p:sp>
    </p:spTree>
    <p:extLst>
      <p:ext uri="{BB962C8B-B14F-4D97-AF65-F5344CB8AC3E}">
        <p14:creationId xmlns:p14="http://schemas.microsoft.com/office/powerpoint/2010/main" val="3129395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2 CORINTHIANS</a:t>
            </a:r>
          </a:p>
        </p:txBody>
      </p:sp>
      <p:sp>
        <p:nvSpPr>
          <p:cNvPr id="3" name="Subtitle 2"/>
          <p:cNvSpPr>
            <a:spLocks noGrp="1"/>
          </p:cNvSpPr>
          <p:nvPr>
            <p:ph type="subTitle" idx="1"/>
          </p:nvPr>
        </p:nvSpPr>
        <p:spPr/>
        <p:txBody>
          <a:bodyPr/>
          <a:lstStyle/>
          <a:p>
            <a:pPr algn="l"/>
            <a:r>
              <a:rPr lang="en-US" b="1" dirty="0"/>
              <a:t>A look at the lovely, enlightening and  lyrical language in the letters of the beloved Apostle Paul</a:t>
            </a:r>
          </a:p>
        </p:txBody>
      </p:sp>
    </p:spTree>
    <p:extLst>
      <p:ext uri="{BB962C8B-B14F-4D97-AF65-F5344CB8AC3E}">
        <p14:creationId xmlns:p14="http://schemas.microsoft.com/office/powerpoint/2010/main" val="371273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450" y="982496"/>
            <a:ext cx="8351350" cy="5143667"/>
          </a:xfrm>
        </p:spPr>
        <p:txBody>
          <a:bodyPr>
            <a:normAutofit/>
          </a:bodyPr>
          <a:lstStyle/>
          <a:p>
            <a:pPr>
              <a:buFont typeface="Wingdings" charset="2"/>
              <a:buChar char="§"/>
            </a:pPr>
            <a:r>
              <a:rPr lang="en-US" b="1" dirty="0"/>
              <a:t>What happened when a letter from Paul arrived at an ecclesia?</a:t>
            </a:r>
          </a:p>
          <a:p>
            <a:pPr>
              <a:buFont typeface="Wingdings" charset="2"/>
              <a:buChar char="§"/>
            </a:pPr>
            <a:endParaRPr lang="en-US" b="1" dirty="0"/>
          </a:p>
          <a:p>
            <a:pPr>
              <a:buFont typeface="Wingdings" charset="2"/>
              <a:buChar char="§"/>
            </a:pPr>
            <a:r>
              <a:rPr lang="en-US" b="1" dirty="0"/>
              <a:t>Even if everyone could read, would there have been enough copies of the letter to go around?</a:t>
            </a:r>
          </a:p>
          <a:p>
            <a:pPr marL="0" indent="0">
              <a:buNone/>
            </a:pPr>
            <a:endParaRPr lang="en-US" b="1" dirty="0"/>
          </a:p>
          <a:p>
            <a:pPr>
              <a:buFont typeface="Wingdings" charset="2"/>
              <a:buChar char="§"/>
            </a:pPr>
            <a:r>
              <a:rPr lang="en-US" b="1" dirty="0"/>
              <a:t>Were his letters written for the </a:t>
            </a:r>
            <a:r>
              <a:rPr lang="en-US" b="1" u="sng" dirty="0"/>
              <a:t>eye</a:t>
            </a:r>
            <a:r>
              <a:rPr lang="en-US" b="1" dirty="0"/>
              <a:t> or for the </a:t>
            </a:r>
            <a:r>
              <a:rPr lang="en-US" b="1" u="sng" dirty="0"/>
              <a:t>ear</a:t>
            </a:r>
            <a:r>
              <a:rPr lang="en-US" b="1" dirty="0"/>
              <a:t>?</a:t>
            </a:r>
          </a:p>
          <a:p>
            <a:pPr>
              <a:buFont typeface="Wingdings" charset="2"/>
              <a:buChar char="§"/>
            </a:pPr>
            <a:endParaRPr lang="en-US" dirty="0"/>
          </a:p>
        </p:txBody>
      </p:sp>
    </p:spTree>
    <p:extLst>
      <p:ext uri="{BB962C8B-B14F-4D97-AF65-F5344CB8AC3E}">
        <p14:creationId xmlns:p14="http://schemas.microsoft.com/office/powerpoint/2010/main" val="607859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charset="2"/>
              <a:buChar char="§"/>
            </a:pPr>
            <a:r>
              <a:rPr lang="en-US" b="1" dirty="0"/>
              <a:t>2 Corinthians is difficult to read and understand in the KJV</a:t>
            </a:r>
          </a:p>
          <a:p>
            <a:pPr>
              <a:buFont typeface="Wingdings" charset="2"/>
              <a:buChar char="§"/>
            </a:pPr>
            <a:endParaRPr lang="en-US" b="1" dirty="0"/>
          </a:p>
          <a:p>
            <a:pPr>
              <a:buFont typeface="Wingdings" charset="2"/>
              <a:buChar char="§"/>
            </a:pPr>
            <a:r>
              <a:rPr lang="en-US" b="1" dirty="0"/>
              <a:t>Modern translations give the sense</a:t>
            </a:r>
          </a:p>
          <a:p>
            <a:pPr>
              <a:buFont typeface="Wingdings" charset="2"/>
              <a:buChar char="§"/>
            </a:pPr>
            <a:endParaRPr lang="en-US" b="1" dirty="0"/>
          </a:p>
          <a:p>
            <a:pPr>
              <a:buFont typeface="Wingdings" charset="2"/>
              <a:buChar char="§"/>
            </a:pPr>
            <a:r>
              <a:rPr lang="en-US" b="1" dirty="0"/>
              <a:t>But few convey the beauty of the rhetorical language used</a:t>
            </a:r>
          </a:p>
        </p:txBody>
      </p:sp>
    </p:spTree>
    <p:extLst>
      <p:ext uri="{BB962C8B-B14F-4D97-AF65-F5344CB8AC3E}">
        <p14:creationId xmlns:p14="http://schemas.microsoft.com/office/powerpoint/2010/main" val="3168946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58532"/>
            <a:ext cx="8229600" cy="5167631"/>
          </a:xfrm>
        </p:spPr>
        <p:txBody>
          <a:bodyPr>
            <a:normAutofit/>
          </a:bodyPr>
          <a:lstStyle/>
          <a:p>
            <a:pPr marL="0" indent="0">
              <a:buNone/>
            </a:pPr>
            <a:r>
              <a:rPr lang="en-US" sz="2800" b="1" i="1" dirty="0"/>
              <a:t>Rhetoric</a:t>
            </a:r>
            <a:r>
              <a:rPr lang="en-US" sz="2800" b="1" dirty="0"/>
              <a:t>, according to Aristotle, contains three elements:</a:t>
            </a:r>
          </a:p>
          <a:p>
            <a:pPr marL="0" indent="0">
              <a:buNone/>
            </a:pPr>
            <a:endParaRPr lang="en-US" sz="2800" b="1" dirty="0"/>
          </a:p>
          <a:p>
            <a:pPr marL="0" indent="0">
              <a:buNone/>
            </a:pPr>
            <a:r>
              <a:rPr lang="en-US" sz="2800" b="1" dirty="0"/>
              <a:t>Logos: Appeals to reason</a:t>
            </a:r>
          </a:p>
          <a:p>
            <a:pPr marL="0" indent="0">
              <a:buNone/>
            </a:pPr>
            <a:endParaRPr lang="en-US" sz="2800" b="1" dirty="0"/>
          </a:p>
          <a:p>
            <a:pPr marL="0" indent="0">
              <a:buNone/>
            </a:pPr>
            <a:r>
              <a:rPr lang="en-US" sz="2800" b="1" dirty="0"/>
              <a:t>Ethos: Appeals to the writer’s character</a:t>
            </a:r>
          </a:p>
          <a:p>
            <a:pPr marL="0" indent="0">
              <a:buNone/>
            </a:pPr>
            <a:endParaRPr lang="en-US" sz="2800" b="1" dirty="0"/>
          </a:p>
          <a:p>
            <a:pPr marL="0" indent="0">
              <a:buNone/>
            </a:pPr>
            <a:r>
              <a:rPr lang="en-US" sz="2800" b="1" dirty="0"/>
              <a:t>Pathos: Appeals to emotions, imagination,</a:t>
            </a:r>
          </a:p>
          <a:p>
            <a:pPr marL="0" indent="0">
              <a:buNone/>
            </a:pPr>
            <a:r>
              <a:rPr lang="en-US" sz="2800" b="1" dirty="0"/>
              <a:t>               beliefs and values of writer and/or audience</a:t>
            </a:r>
          </a:p>
        </p:txBody>
      </p:sp>
    </p:spTree>
    <p:extLst>
      <p:ext uri="{BB962C8B-B14F-4D97-AF65-F5344CB8AC3E}">
        <p14:creationId xmlns:p14="http://schemas.microsoft.com/office/powerpoint/2010/main" val="25035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70514"/>
            <a:ext cx="8229600" cy="5155649"/>
          </a:xfrm>
        </p:spPr>
        <p:txBody>
          <a:bodyPr>
            <a:normAutofit fontScale="92500" lnSpcReduction="20000"/>
          </a:bodyPr>
          <a:lstStyle/>
          <a:p>
            <a:pPr marL="0" indent="0">
              <a:buNone/>
            </a:pPr>
            <a:r>
              <a:rPr lang="en-US" b="1" u="sng" dirty="0"/>
              <a:t>Logos</a:t>
            </a:r>
            <a:r>
              <a:rPr lang="en-US" b="1" dirty="0"/>
              <a:t>: Is the thesis clear, specific, supported by sound reasoning and evidence, logical and arranged in a well-reasoned order?</a:t>
            </a:r>
          </a:p>
          <a:p>
            <a:pPr marL="0" indent="0">
              <a:buNone/>
            </a:pPr>
            <a:endParaRPr lang="en-US" b="1" dirty="0"/>
          </a:p>
          <a:p>
            <a:pPr marL="0" indent="0">
              <a:buNone/>
            </a:pPr>
            <a:r>
              <a:rPr lang="en-US" b="1" u="sng" dirty="0"/>
              <a:t>Ethos</a:t>
            </a:r>
            <a:r>
              <a:rPr lang="en-US" b="1" dirty="0"/>
              <a:t>: What are the writer’s qualifications, are sources credible, does the writer’s tone suit the audience and his purpose?</a:t>
            </a:r>
          </a:p>
          <a:p>
            <a:pPr marL="0" indent="0">
              <a:buNone/>
            </a:pPr>
            <a:endParaRPr lang="en-US" b="1" dirty="0"/>
          </a:p>
          <a:p>
            <a:pPr marL="0" indent="0">
              <a:buNone/>
            </a:pPr>
            <a:r>
              <a:rPr lang="en-US" b="1" u="sng" dirty="0"/>
              <a:t>Pathos</a:t>
            </a:r>
            <a:r>
              <a:rPr lang="en-US" b="1" dirty="0"/>
              <a:t>: Are vivid examples and images used to engage the audience’s emotions and imagination. Does the writer appeal to the values and beliefs of the audience?  </a:t>
            </a:r>
          </a:p>
        </p:txBody>
      </p:sp>
    </p:spTree>
    <p:extLst>
      <p:ext uri="{BB962C8B-B14F-4D97-AF65-F5344CB8AC3E}">
        <p14:creationId xmlns:p14="http://schemas.microsoft.com/office/powerpoint/2010/main" val="3962442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90332"/>
            <a:ext cx="8229600" cy="5035832"/>
          </a:xfrm>
        </p:spPr>
        <p:txBody>
          <a:bodyPr>
            <a:normAutofit fontScale="92500"/>
          </a:bodyPr>
          <a:lstStyle/>
          <a:p>
            <a:r>
              <a:rPr lang="en-US" b="1" dirty="0"/>
              <a:t>Paul is using every means possible to persuade the Corinthians back to the purity of the original gospel message that he had given them and away from that of the Judaisers who were troubling the ecclesia</a:t>
            </a:r>
          </a:p>
          <a:p>
            <a:endParaRPr lang="en-US" b="1" dirty="0"/>
          </a:p>
          <a:p>
            <a:r>
              <a:rPr lang="en-US" b="1" dirty="0"/>
              <a:t>Although English translations cannot translate the full effect of the rhetorical devices used, at least we get a glimpse of them in English translations, particularly the KJV</a:t>
            </a:r>
          </a:p>
        </p:txBody>
      </p:sp>
    </p:spTree>
    <p:extLst>
      <p:ext uri="{BB962C8B-B14F-4D97-AF65-F5344CB8AC3E}">
        <p14:creationId xmlns:p14="http://schemas.microsoft.com/office/powerpoint/2010/main" val="2672590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2588"/>
            <a:ext cx="8229600" cy="5203576"/>
          </a:xfrm>
        </p:spPr>
        <p:txBody>
          <a:bodyPr>
            <a:normAutofit lnSpcReduction="10000"/>
          </a:bodyPr>
          <a:lstStyle/>
          <a:p>
            <a:pPr marL="0" indent="0" algn="ctr">
              <a:buNone/>
            </a:pPr>
            <a:r>
              <a:rPr lang="en-US" b="1" dirty="0"/>
              <a:t>What is a Rhetorical Device?</a:t>
            </a:r>
          </a:p>
          <a:p>
            <a:pPr marL="0" indent="0" algn="ctr">
              <a:buNone/>
            </a:pPr>
            <a:endParaRPr lang="en-US" b="1" dirty="0"/>
          </a:p>
          <a:p>
            <a:pPr marL="0" indent="0">
              <a:buNone/>
            </a:pPr>
            <a:r>
              <a:rPr lang="en-US" b="1" dirty="0"/>
              <a:t>“A rhetorical device is a use of language that is intended to have an effect on its audience. Repetition, figurative language and even rhetorical questions are all examples of rhetorical devices.</a:t>
            </a:r>
          </a:p>
          <a:p>
            <a:pPr marL="0" indent="0">
              <a:buNone/>
            </a:pPr>
            <a:r>
              <a:rPr lang="en-US" b="1" dirty="0"/>
              <a:t>Rhetorical devices go beyond the meaning of words to create effects that are creative and imaginative</a:t>
            </a:r>
            <a:r>
              <a:rPr lang="is-IS" b="1" dirty="0"/>
              <a:t>…”</a:t>
            </a:r>
            <a:endParaRPr lang="en-US" b="1" dirty="0"/>
          </a:p>
        </p:txBody>
      </p:sp>
    </p:spTree>
    <p:extLst>
      <p:ext uri="{BB962C8B-B14F-4D97-AF65-F5344CB8AC3E}">
        <p14:creationId xmlns:p14="http://schemas.microsoft.com/office/powerpoint/2010/main" val="1401150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410" y="1006460"/>
            <a:ext cx="8327390" cy="5119704"/>
          </a:xfrm>
        </p:spPr>
        <p:txBody>
          <a:bodyPr/>
          <a:lstStyle/>
          <a:p>
            <a:r>
              <a:rPr lang="en-US" b="1" dirty="0"/>
              <a:t>We will consider some of the rhetorical devices used from chapters 1 to 6 including repetition, inversion, parallelism, ellipsis, metonymy, redundancy, metaphor, antithesis, idiom, anthropopatheia, amalgamation and so forth</a:t>
            </a:r>
          </a:p>
          <a:p>
            <a:endParaRPr lang="en-US" b="1" dirty="0"/>
          </a:p>
          <a:p>
            <a:r>
              <a:rPr lang="en-US" b="1" dirty="0"/>
              <a:t>This includes figures of speech</a:t>
            </a:r>
          </a:p>
        </p:txBody>
      </p:sp>
    </p:spTree>
    <p:extLst>
      <p:ext uri="{BB962C8B-B14F-4D97-AF65-F5344CB8AC3E}">
        <p14:creationId xmlns:p14="http://schemas.microsoft.com/office/powerpoint/2010/main" val="3805528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2222"/>
            <a:ext cx="8229600" cy="4963942"/>
          </a:xfrm>
        </p:spPr>
        <p:txBody>
          <a:bodyPr>
            <a:normAutofit/>
          </a:bodyPr>
          <a:lstStyle/>
          <a:p>
            <a:r>
              <a:rPr lang="en-US" b="1" dirty="0"/>
              <a:t>What is a figure of speech?</a:t>
            </a:r>
          </a:p>
          <a:p>
            <a:endParaRPr lang="en-US" b="1" dirty="0"/>
          </a:p>
          <a:p>
            <a:r>
              <a:rPr lang="en-US" b="1" dirty="0"/>
              <a:t>It “denotes some form which a word or sentence takes, different from its ordinary and natural form. This is always for the purpose of giving additional force, more life, intensified feeling and greater emphasis”. Bullinger</a:t>
            </a:r>
          </a:p>
        </p:txBody>
      </p:sp>
    </p:spTree>
    <p:extLst>
      <p:ext uri="{BB962C8B-B14F-4D97-AF65-F5344CB8AC3E}">
        <p14:creationId xmlns:p14="http://schemas.microsoft.com/office/powerpoint/2010/main" val="2189360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2496"/>
            <a:ext cx="8229600" cy="5143667"/>
          </a:xfrm>
        </p:spPr>
        <p:txBody>
          <a:bodyPr>
            <a:normAutofit fontScale="92500" lnSpcReduction="20000"/>
          </a:bodyPr>
          <a:lstStyle/>
          <a:p>
            <a:pPr marL="0" indent="0">
              <a:buNone/>
            </a:pPr>
            <a:r>
              <a:rPr lang="en-US" b="1" dirty="0"/>
              <a:t>Before we examine the Apostle Paul’s use of language, it’s helpful to see the form of language that has been used to create some of the great speeches of the19th, 20</a:t>
            </a:r>
            <a:r>
              <a:rPr lang="en-US" b="1" baseline="30000" dirty="0"/>
              <a:t>th</a:t>
            </a:r>
            <a:r>
              <a:rPr lang="en-US" b="1" dirty="0"/>
              <a:t> and 21</a:t>
            </a:r>
            <a:r>
              <a:rPr lang="en-US" b="1" baseline="30000" dirty="0"/>
              <a:t>st</a:t>
            </a:r>
            <a:r>
              <a:rPr lang="en-US" b="1" dirty="0"/>
              <a:t> centuries.</a:t>
            </a:r>
          </a:p>
          <a:p>
            <a:pPr marL="0" indent="0">
              <a:buNone/>
            </a:pPr>
            <a:endParaRPr lang="en-US" b="1" dirty="0"/>
          </a:p>
          <a:p>
            <a:pPr marL="0" indent="0">
              <a:buNone/>
            </a:pPr>
            <a:r>
              <a:rPr lang="en-US" b="1" dirty="0"/>
              <a:t>These speeches and statements are designed to persuade an audience to the point of view of the writer/speaker. They are therefore rhetoric employing various rhetorical devices. Many are so effective, that they have become lodged in the memories of millions who heard them at the time they were given. </a:t>
            </a:r>
          </a:p>
        </p:txBody>
      </p:sp>
    </p:spTree>
    <p:extLst>
      <p:ext uri="{BB962C8B-B14F-4D97-AF65-F5344CB8AC3E}">
        <p14:creationId xmlns:p14="http://schemas.microsoft.com/office/powerpoint/2010/main" val="2088135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8624"/>
            <a:ext cx="8229600" cy="5227539"/>
          </a:xfrm>
        </p:spPr>
        <p:txBody>
          <a:bodyPr/>
          <a:lstStyle/>
          <a:p>
            <a:pPr marL="0" indent="0">
              <a:buNone/>
            </a:pPr>
            <a:r>
              <a:rPr lang="en-US" b="1" dirty="0"/>
              <a:t>Everyone can complete this sentence:</a:t>
            </a:r>
          </a:p>
          <a:p>
            <a:pPr marL="0" indent="0">
              <a:buNone/>
            </a:pPr>
            <a:endParaRPr lang="en-US" b="1" dirty="0"/>
          </a:p>
          <a:p>
            <a:pPr marL="0" indent="0">
              <a:buNone/>
            </a:pPr>
            <a:endParaRPr lang="en-US" b="1" dirty="0"/>
          </a:p>
          <a:p>
            <a:pPr marL="0" indent="0">
              <a:buNone/>
            </a:pPr>
            <a:endParaRPr lang="en-US" b="1" dirty="0"/>
          </a:p>
          <a:p>
            <a:pPr marL="0" indent="0">
              <a:buNone/>
            </a:pPr>
            <a:r>
              <a:rPr lang="en-US" b="1" dirty="0"/>
              <a:t>“Ask not</a:t>
            </a:r>
            <a:r>
              <a:rPr lang="is-IS" b="1" dirty="0"/>
              <a:t>…......”</a:t>
            </a:r>
            <a:endParaRPr lang="en-US" b="1" dirty="0"/>
          </a:p>
        </p:txBody>
      </p:sp>
    </p:spTree>
    <p:extLst>
      <p:ext uri="{BB962C8B-B14F-4D97-AF65-F5344CB8AC3E}">
        <p14:creationId xmlns:p14="http://schemas.microsoft.com/office/powerpoint/2010/main" val="2665084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6460"/>
            <a:ext cx="8229600" cy="5119704"/>
          </a:xfrm>
        </p:spPr>
        <p:txBody>
          <a:bodyPr>
            <a:normAutofit/>
          </a:bodyPr>
          <a:lstStyle/>
          <a:p>
            <a:pPr marL="0" indent="0">
              <a:buNone/>
            </a:pPr>
            <a:r>
              <a:rPr lang="en-US" sz="4000" b="1" dirty="0"/>
              <a:t>“Ask not what your country can do for you, ask what you can do for your country.” </a:t>
            </a:r>
          </a:p>
          <a:p>
            <a:pPr marL="0" indent="0">
              <a:buNone/>
            </a:pPr>
            <a:r>
              <a:rPr lang="en-US" sz="2800" b="1" dirty="0"/>
              <a:t>JFK inaugural speech</a:t>
            </a:r>
          </a:p>
          <a:p>
            <a:pPr marL="0" indent="0">
              <a:buNone/>
            </a:pPr>
            <a:endParaRPr lang="en-US" sz="4000" b="1" dirty="0"/>
          </a:p>
          <a:p>
            <a:pPr marL="0" indent="0">
              <a:buNone/>
            </a:pPr>
            <a:r>
              <a:rPr lang="en-US" sz="4000" b="1" dirty="0"/>
              <a:t>Why is this so memorable?</a:t>
            </a:r>
          </a:p>
        </p:txBody>
      </p:sp>
    </p:spTree>
    <p:extLst>
      <p:ext uri="{BB962C8B-B14F-4D97-AF65-F5344CB8AC3E}">
        <p14:creationId xmlns:p14="http://schemas.microsoft.com/office/powerpoint/2010/main" val="4089020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391" y="862680"/>
            <a:ext cx="8315409" cy="5263484"/>
          </a:xfrm>
        </p:spPr>
        <p:txBody>
          <a:bodyPr/>
          <a:lstStyle/>
          <a:p>
            <a:pPr marL="0" indent="0">
              <a:buNone/>
            </a:pPr>
            <a:r>
              <a:rPr lang="en-US" b="1" dirty="0"/>
              <a:t>“Four score and seven years ago</a:t>
            </a:r>
            <a:r>
              <a:rPr lang="is-IS" b="1" dirty="0"/>
              <a:t>….”</a:t>
            </a:r>
          </a:p>
          <a:p>
            <a:pPr marL="0" indent="0">
              <a:buNone/>
            </a:pPr>
            <a:endParaRPr lang="is-IS" sz="3600" b="1" dirty="0"/>
          </a:p>
          <a:p>
            <a:pPr marL="0" indent="0">
              <a:buNone/>
            </a:pPr>
            <a:r>
              <a:rPr lang="is-IS" sz="2800" b="1" dirty="0"/>
              <a:t>This is the beginning of a famous speech.</a:t>
            </a:r>
          </a:p>
          <a:p>
            <a:pPr marL="0" indent="0">
              <a:buNone/>
            </a:pPr>
            <a:r>
              <a:rPr lang="is-IS" sz="2800" b="1" dirty="0"/>
              <a:t>Whose was it?</a:t>
            </a:r>
          </a:p>
          <a:p>
            <a:pPr marL="0" indent="0">
              <a:buNone/>
            </a:pPr>
            <a:r>
              <a:rPr lang="is-IS" sz="2800" b="1" dirty="0"/>
              <a:t>Here’s another part of the speech:</a:t>
            </a:r>
          </a:p>
          <a:p>
            <a:pPr marL="0" indent="0">
              <a:buNone/>
            </a:pPr>
            <a:endParaRPr lang="is-IS" sz="2800" b="1" dirty="0"/>
          </a:p>
          <a:p>
            <a:pPr marL="0" indent="0">
              <a:buNone/>
            </a:pPr>
            <a:r>
              <a:rPr lang="is-IS" b="1" dirty="0"/>
              <a:t>“But, in a larger sense, we can not dedicate – we can not consecrate – we can not hallow – this ground.”</a:t>
            </a:r>
          </a:p>
          <a:p>
            <a:pPr marL="0" indent="0">
              <a:buNone/>
            </a:pPr>
            <a:endParaRPr lang="is-IS" sz="2800" b="1" dirty="0"/>
          </a:p>
          <a:p>
            <a:pPr marL="0" indent="0">
              <a:buNone/>
            </a:pPr>
            <a:endParaRPr lang="is-IS" sz="3600" b="1" dirty="0"/>
          </a:p>
          <a:p>
            <a:pPr marL="0" indent="0">
              <a:buNone/>
            </a:pPr>
            <a:endParaRPr lang="is-IS" sz="3600" b="1" dirty="0"/>
          </a:p>
          <a:p>
            <a:pPr marL="0" indent="0">
              <a:buNone/>
            </a:pPr>
            <a:endParaRPr lang="is-IS" b="1" dirty="0"/>
          </a:p>
          <a:p>
            <a:pPr marL="0" indent="0">
              <a:buNone/>
            </a:pPr>
            <a:endParaRPr lang="en-US" b="1" dirty="0"/>
          </a:p>
        </p:txBody>
      </p:sp>
    </p:spTree>
    <p:extLst>
      <p:ext uri="{BB962C8B-B14F-4D97-AF65-F5344CB8AC3E}">
        <p14:creationId xmlns:p14="http://schemas.microsoft.com/office/powerpoint/2010/main" val="2114449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8624"/>
            <a:ext cx="8229600" cy="5227539"/>
          </a:xfrm>
        </p:spPr>
        <p:txBody>
          <a:bodyPr/>
          <a:lstStyle/>
          <a:p>
            <a:pPr marL="0" indent="0">
              <a:buNone/>
            </a:pPr>
            <a:endParaRPr lang="en-US" b="1" dirty="0"/>
          </a:p>
          <a:p>
            <a:pPr marL="0" indent="0">
              <a:buNone/>
            </a:pPr>
            <a:r>
              <a:rPr lang="en-US" sz="3600" b="1" dirty="0"/>
              <a:t>“</a:t>
            </a:r>
            <a:r>
              <a:rPr lang="is-IS" sz="3600" b="1" dirty="0"/>
              <a:t>…that government of the people, by the people, for the people, shall not perish from the earth.”</a:t>
            </a:r>
          </a:p>
          <a:p>
            <a:pPr marL="0" indent="0">
              <a:buNone/>
            </a:pPr>
            <a:endParaRPr lang="is-IS" sz="3600" b="1" dirty="0"/>
          </a:p>
          <a:p>
            <a:pPr marL="0" indent="0">
              <a:buNone/>
            </a:pPr>
            <a:r>
              <a:rPr lang="is-IS" b="1" dirty="0"/>
              <a:t>Who wrote these words and why are they so memorable?</a:t>
            </a:r>
          </a:p>
          <a:p>
            <a:pPr marL="0" indent="0">
              <a:buNone/>
            </a:pPr>
            <a:endParaRPr lang="en-US" sz="3600" b="1" dirty="0"/>
          </a:p>
        </p:txBody>
      </p:sp>
    </p:spTree>
    <p:extLst>
      <p:ext uri="{BB962C8B-B14F-4D97-AF65-F5344CB8AC3E}">
        <p14:creationId xmlns:p14="http://schemas.microsoft.com/office/powerpoint/2010/main" val="2992467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34570"/>
            <a:ext cx="8229600" cy="5191594"/>
          </a:xfrm>
        </p:spPr>
        <p:txBody>
          <a:bodyPr/>
          <a:lstStyle/>
          <a:p>
            <a:pPr marL="0" indent="0">
              <a:buNone/>
            </a:pPr>
            <a:r>
              <a:rPr lang="en-US" sz="2800" b="1" dirty="0"/>
              <a:t>Whose words are these? Why was the speech so effective?</a:t>
            </a:r>
          </a:p>
          <a:p>
            <a:pPr marL="0" indent="0">
              <a:buNone/>
            </a:pPr>
            <a:endParaRPr lang="en-US" b="1" dirty="0"/>
          </a:p>
          <a:p>
            <a:pPr marL="0" indent="0">
              <a:buNone/>
            </a:pPr>
            <a:r>
              <a:rPr lang="en-US" b="1" dirty="0"/>
              <a:t>“Ann Nixon is 106 years old.”</a:t>
            </a:r>
          </a:p>
          <a:p>
            <a:pPr marL="0" indent="0">
              <a:buNone/>
            </a:pPr>
            <a:r>
              <a:rPr lang="en-US" b="1" dirty="0"/>
              <a:t>“</a:t>
            </a:r>
            <a:r>
              <a:rPr lang="is-IS" b="1" dirty="0"/>
              <a:t>…after 106 years in America, through the best of times and the darkest of hours, she knows how America can change. Yes we can.”</a:t>
            </a:r>
            <a:endParaRPr lang="en-US" b="1" dirty="0"/>
          </a:p>
        </p:txBody>
      </p:sp>
    </p:spTree>
    <p:extLst>
      <p:ext uri="{BB962C8B-B14F-4D97-AF65-F5344CB8AC3E}">
        <p14:creationId xmlns:p14="http://schemas.microsoft.com/office/powerpoint/2010/main" val="3074352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391" y="886642"/>
            <a:ext cx="8315409" cy="5239521"/>
          </a:xfrm>
        </p:spPr>
        <p:txBody>
          <a:bodyPr>
            <a:normAutofit lnSpcReduction="10000"/>
          </a:bodyPr>
          <a:lstStyle/>
          <a:p>
            <a:pPr marL="0" indent="0">
              <a:buNone/>
            </a:pPr>
            <a:r>
              <a:rPr lang="en-US" sz="2800" b="1" dirty="0"/>
              <a:t>We don’t have to give a second thought as to the author of these words:</a:t>
            </a:r>
          </a:p>
          <a:p>
            <a:pPr marL="0" indent="0">
              <a:buNone/>
            </a:pPr>
            <a:endParaRPr lang="en-US" sz="2800" b="1" dirty="0"/>
          </a:p>
          <a:p>
            <a:pPr marL="0" indent="0">
              <a:buNone/>
            </a:pPr>
            <a:r>
              <a:rPr lang="en-US" b="1" i="1" dirty="0"/>
              <a:t>“</a:t>
            </a:r>
            <a:r>
              <a:rPr lang="en-US" sz="2800" b="1" i="1" dirty="0"/>
              <a:t>We shall fight on the beaches.</a:t>
            </a:r>
          </a:p>
          <a:p>
            <a:pPr marL="0" indent="0">
              <a:buNone/>
            </a:pPr>
            <a:r>
              <a:rPr lang="en-US" sz="2800" b="1" i="1" dirty="0"/>
              <a:t>   we shall fight on the landing grounds,</a:t>
            </a:r>
          </a:p>
          <a:p>
            <a:pPr marL="0" indent="0">
              <a:buNone/>
            </a:pPr>
            <a:r>
              <a:rPr lang="en-US" sz="2800" b="1" i="1" dirty="0"/>
              <a:t>   we shall fight in the fields and in the streets,</a:t>
            </a:r>
          </a:p>
          <a:p>
            <a:pPr marL="0" indent="0">
              <a:buNone/>
            </a:pPr>
            <a:r>
              <a:rPr lang="en-US" sz="2800" b="1" i="1" dirty="0"/>
              <a:t>   we shall fight in the hills,</a:t>
            </a:r>
          </a:p>
          <a:p>
            <a:pPr marL="0" indent="0">
              <a:buNone/>
            </a:pPr>
            <a:r>
              <a:rPr lang="en-US" sz="2800" b="1" i="1" dirty="0"/>
              <a:t>   </a:t>
            </a:r>
            <a:r>
              <a:rPr lang="en-US" sz="2800" b="1" dirty="0"/>
              <a:t>we shall never surrender</a:t>
            </a:r>
            <a:r>
              <a:rPr lang="en-US" sz="2800" b="1" i="1" dirty="0"/>
              <a:t>.”</a:t>
            </a:r>
          </a:p>
          <a:p>
            <a:pPr marL="0" indent="0">
              <a:buNone/>
            </a:pPr>
            <a:endParaRPr lang="en-US" sz="2800" b="1" dirty="0"/>
          </a:p>
          <a:p>
            <a:pPr marL="0" indent="0">
              <a:buNone/>
            </a:pPr>
            <a:r>
              <a:rPr lang="en-US" sz="2800" b="1" dirty="0"/>
              <a:t>Why is this so effective? What rhetorical device/s is being used?</a:t>
            </a:r>
          </a:p>
        </p:txBody>
      </p:sp>
    </p:spTree>
    <p:extLst>
      <p:ext uri="{BB962C8B-B14F-4D97-AF65-F5344CB8AC3E}">
        <p14:creationId xmlns:p14="http://schemas.microsoft.com/office/powerpoint/2010/main" val="617816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4478"/>
            <a:ext cx="8229600" cy="5131686"/>
          </a:xfrm>
        </p:spPr>
        <p:txBody>
          <a:bodyPr/>
          <a:lstStyle/>
          <a:p>
            <a:pPr marL="0" indent="0">
              <a:buNone/>
            </a:pPr>
            <a:r>
              <a:rPr lang="en-US" sz="2800" b="1" dirty="0"/>
              <a:t>Last but far from least: Whose speech is this?</a:t>
            </a:r>
          </a:p>
          <a:p>
            <a:pPr marL="0" indent="0">
              <a:buNone/>
            </a:pPr>
            <a:endParaRPr lang="en-US" sz="2800" b="1" dirty="0"/>
          </a:p>
          <a:p>
            <a:pPr marL="0" indent="0">
              <a:buNone/>
            </a:pPr>
            <a:r>
              <a:rPr lang="en-US" sz="2800" b="1" i="1" dirty="0"/>
              <a:t>“The life of the negro is still sadly crippled by the manacles of segregation and the chains of discrimination.”</a:t>
            </a:r>
          </a:p>
          <a:p>
            <a:pPr marL="0" indent="0">
              <a:buNone/>
            </a:pPr>
            <a:endParaRPr lang="en-US" sz="2800" b="1" i="1" dirty="0"/>
          </a:p>
          <a:p>
            <a:pPr marL="0" indent="0">
              <a:buNone/>
            </a:pPr>
            <a:r>
              <a:rPr lang="en-US" sz="2800" b="1" i="1" dirty="0"/>
              <a:t>“Now is the time to rise from the dark and desolate valley of segregation to the sunlit path of racial justice.”</a:t>
            </a:r>
          </a:p>
        </p:txBody>
      </p:sp>
    </p:spTree>
    <p:extLst>
      <p:ext uri="{BB962C8B-B14F-4D97-AF65-F5344CB8AC3E}">
        <p14:creationId xmlns:p14="http://schemas.microsoft.com/office/powerpoint/2010/main" val="3852380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1391" y="1054386"/>
            <a:ext cx="8315409" cy="5071777"/>
          </a:xfrm>
        </p:spPr>
        <p:txBody>
          <a:bodyPr/>
          <a:lstStyle/>
          <a:p>
            <a:pPr marL="0" indent="0">
              <a:buNone/>
            </a:pPr>
            <a:r>
              <a:rPr lang="en-US" b="1" i="1" dirty="0"/>
              <a:t>“I have a dream today.”</a:t>
            </a:r>
          </a:p>
          <a:p>
            <a:pPr marL="0" indent="0">
              <a:buNone/>
            </a:pPr>
            <a:endParaRPr lang="en-US" b="1" i="1" dirty="0"/>
          </a:p>
          <a:p>
            <a:pPr marL="0" indent="0">
              <a:buNone/>
            </a:pPr>
            <a:r>
              <a:rPr lang="en-US" b="1" i="1" dirty="0"/>
              <a:t>“I have a dream today that every valley shall be  exalted, every hill and mountain shall be made low</a:t>
            </a:r>
            <a:r>
              <a:rPr lang="is-IS" b="1" i="1" dirty="0"/>
              <a:t>…and the glory of the Lord shall be revealed and all flesh shall see it together.”</a:t>
            </a:r>
          </a:p>
          <a:p>
            <a:pPr marL="0" indent="0">
              <a:buNone/>
            </a:pPr>
            <a:endParaRPr lang="is-IS" b="1" i="1" dirty="0"/>
          </a:p>
          <a:p>
            <a:pPr marL="0" indent="0">
              <a:buNone/>
            </a:pPr>
            <a:r>
              <a:rPr lang="is-IS" sz="2800" b="1" dirty="0"/>
              <a:t>What rhetorical device/s is being used here?</a:t>
            </a:r>
            <a:endParaRPr lang="en-US" sz="2800" b="1" dirty="0"/>
          </a:p>
        </p:txBody>
      </p:sp>
    </p:spTree>
    <p:extLst>
      <p:ext uri="{BB962C8B-B14F-4D97-AF65-F5344CB8AC3E}">
        <p14:creationId xmlns:p14="http://schemas.microsoft.com/office/powerpoint/2010/main" val="2702583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62680"/>
            <a:ext cx="8229600" cy="5263484"/>
          </a:xfrm>
        </p:spPr>
        <p:txBody>
          <a:bodyPr/>
          <a:lstStyle/>
          <a:p>
            <a:pPr marL="0" indent="0">
              <a:buNone/>
            </a:pPr>
            <a:r>
              <a:rPr lang="en-US" i="1" dirty="0"/>
              <a:t>“</a:t>
            </a:r>
            <a:r>
              <a:rPr lang="en-US" sz="2800" b="1" i="1" dirty="0"/>
              <a:t>Let freedom ring from the snow-capped Rockies of Colorado!</a:t>
            </a:r>
          </a:p>
          <a:p>
            <a:pPr marL="0" indent="0">
              <a:buNone/>
            </a:pPr>
            <a:r>
              <a:rPr lang="en-US" sz="2800" b="1" i="1" dirty="0"/>
              <a:t>Let freedom ring from the curvaceous peaks of California!</a:t>
            </a:r>
          </a:p>
          <a:p>
            <a:pPr marL="0" indent="0">
              <a:buNone/>
            </a:pPr>
            <a:r>
              <a:rPr lang="en-US" sz="2800" b="1" i="1" dirty="0"/>
              <a:t>But not only that; let freedom ring from the Stone Mountain of Georgia!</a:t>
            </a:r>
          </a:p>
          <a:p>
            <a:pPr marL="0" indent="0">
              <a:buNone/>
            </a:pPr>
            <a:r>
              <a:rPr lang="en-US" sz="2800" b="1" i="1" dirty="0"/>
              <a:t>Let freedom ring from Lookout Mountain of Tennessee!</a:t>
            </a:r>
          </a:p>
          <a:p>
            <a:pPr marL="0" indent="0">
              <a:buNone/>
            </a:pPr>
            <a:r>
              <a:rPr lang="en-US" sz="2800" b="1" i="1" dirty="0"/>
              <a:t>Let freedom ring from every hill and molehill of Mississippi! From every mountainside, let freedom ring!”</a:t>
            </a:r>
          </a:p>
        </p:txBody>
      </p:sp>
    </p:spTree>
    <p:extLst>
      <p:ext uri="{BB962C8B-B14F-4D97-AF65-F5344CB8AC3E}">
        <p14:creationId xmlns:p14="http://schemas.microsoft.com/office/powerpoint/2010/main" val="369910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58532"/>
            <a:ext cx="8229600" cy="5167631"/>
          </a:xfrm>
        </p:spPr>
        <p:txBody>
          <a:bodyPr>
            <a:normAutofit/>
          </a:bodyPr>
          <a:lstStyle/>
          <a:p>
            <a:pPr marL="0" indent="0" algn="ctr">
              <a:buNone/>
            </a:pPr>
            <a:endParaRPr lang="en-US" sz="4000" b="1" dirty="0"/>
          </a:p>
          <a:p>
            <a:pPr marL="0" indent="0" algn="ctr">
              <a:buNone/>
            </a:pPr>
            <a:r>
              <a:rPr lang="en-US" sz="4000" b="1" dirty="0"/>
              <a:t>“Free at last! Free at last! Thank God Almighty we are free at last!”</a:t>
            </a:r>
          </a:p>
          <a:p>
            <a:pPr marL="0" indent="0" algn="ctr">
              <a:buNone/>
            </a:pPr>
            <a:endParaRPr lang="en-US" sz="4000" b="1" dirty="0"/>
          </a:p>
          <a:p>
            <a:pPr marL="0" indent="0" algn="ctr">
              <a:buNone/>
            </a:pPr>
            <a:endParaRPr lang="en-US" sz="4000" b="1" dirty="0"/>
          </a:p>
          <a:p>
            <a:pPr marL="0" indent="0">
              <a:buNone/>
            </a:pPr>
            <a:r>
              <a:rPr lang="en-US" sz="2800" b="1" dirty="0"/>
              <a:t>What rhetorical devices are used in this speech?</a:t>
            </a:r>
          </a:p>
          <a:p>
            <a:pPr marL="0" indent="0" algn="ctr">
              <a:buNone/>
            </a:pPr>
            <a:endParaRPr lang="en-US" sz="4000" b="1" dirty="0"/>
          </a:p>
          <a:p>
            <a:pPr marL="0" indent="0">
              <a:buNone/>
            </a:pPr>
            <a:endParaRPr lang="en-US" sz="4000" b="1" dirty="0"/>
          </a:p>
        </p:txBody>
      </p:sp>
    </p:spTree>
    <p:extLst>
      <p:ext uri="{BB962C8B-B14F-4D97-AF65-F5344CB8AC3E}">
        <p14:creationId xmlns:p14="http://schemas.microsoft.com/office/powerpoint/2010/main" val="1871381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8624"/>
            <a:ext cx="8229600" cy="5227539"/>
          </a:xfrm>
        </p:spPr>
        <p:txBody>
          <a:bodyPr>
            <a:normAutofit/>
          </a:bodyPr>
          <a:lstStyle/>
          <a:p>
            <a:pPr marL="0" indent="0">
              <a:buNone/>
            </a:pPr>
            <a:r>
              <a:rPr lang="en-US" sz="2800" b="1" dirty="0"/>
              <a:t>Here is an amusing example. British actor and comedian David Mitchell was asked what attitude he had to the way he dressed. His answer was:</a:t>
            </a:r>
          </a:p>
          <a:p>
            <a:pPr marL="0" indent="0">
              <a:buNone/>
            </a:pPr>
            <a:endParaRPr lang="en-US" sz="2800" b="1" dirty="0"/>
          </a:p>
          <a:p>
            <a:pPr marL="0" indent="0">
              <a:buNone/>
            </a:pPr>
            <a:r>
              <a:rPr lang="en-US" b="1" dirty="0"/>
              <a:t>“My appearance should be in no way </a:t>
            </a:r>
            <a:r>
              <a:rPr lang="en-US" b="1" i="1" dirty="0"/>
              <a:t>noteworthy</a:t>
            </a:r>
            <a:r>
              <a:rPr lang="en-US" b="1" dirty="0"/>
              <a:t>. But then again, not so </a:t>
            </a:r>
            <a:r>
              <a:rPr lang="en-US" b="1" i="1" dirty="0" err="1"/>
              <a:t>unnoteworthy</a:t>
            </a:r>
            <a:r>
              <a:rPr lang="en-US" b="1" dirty="0"/>
              <a:t>, as to be in itself </a:t>
            </a:r>
            <a:r>
              <a:rPr lang="en-US" b="1" i="1" dirty="0"/>
              <a:t>noteworthy</a:t>
            </a:r>
            <a:r>
              <a:rPr lang="en-US" b="1" dirty="0"/>
              <a:t>.”</a:t>
            </a:r>
          </a:p>
          <a:p>
            <a:pPr marL="0" indent="0">
              <a:buNone/>
            </a:pPr>
            <a:endParaRPr lang="en-US" b="1" dirty="0"/>
          </a:p>
          <a:p>
            <a:pPr marL="0" indent="0">
              <a:buNone/>
            </a:pPr>
            <a:r>
              <a:rPr lang="en-US" sz="2800" b="1" dirty="0"/>
              <a:t>David could have said, “I don’t want my dress to make me stand out”. </a:t>
            </a:r>
          </a:p>
        </p:txBody>
      </p:sp>
    </p:spTree>
    <p:extLst>
      <p:ext uri="{BB962C8B-B14F-4D97-AF65-F5344CB8AC3E}">
        <p14:creationId xmlns:p14="http://schemas.microsoft.com/office/powerpoint/2010/main" val="3441268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2496"/>
            <a:ext cx="8229600" cy="5143667"/>
          </a:xfrm>
        </p:spPr>
        <p:txBody>
          <a:bodyPr/>
          <a:lstStyle/>
          <a:p>
            <a:pPr marL="0" indent="0">
              <a:buNone/>
            </a:pPr>
            <a:r>
              <a:rPr lang="en-US" b="1" dirty="0"/>
              <a:t>By understanding some of the rhetorical devices and figures of speech used in these memorable but man-made speeches we might now perceive more sharply the use of similar language by the Apostle Paul in trying to draw his audience back to saving truth. </a:t>
            </a:r>
          </a:p>
        </p:txBody>
      </p:sp>
    </p:spTree>
    <p:extLst>
      <p:ext uri="{BB962C8B-B14F-4D97-AF65-F5344CB8AC3E}">
        <p14:creationId xmlns:p14="http://schemas.microsoft.com/office/powerpoint/2010/main" val="1088096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22130"/>
            <a:ext cx="8229600" cy="4904034"/>
          </a:xfrm>
        </p:spPr>
        <p:txBody>
          <a:bodyPr>
            <a:normAutofit/>
          </a:bodyPr>
          <a:lstStyle/>
          <a:p>
            <a:pPr marL="0" indent="0" algn="ctr">
              <a:buNone/>
            </a:pPr>
            <a:r>
              <a:rPr lang="en-US" b="1" dirty="0"/>
              <a:t># 2 Corinthians 1:3    </a:t>
            </a:r>
          </a:p>
          <a:p>
            <a:r>
              <a:rPr lang="en-US" b="1" dirty="0"/>
              <a:t>Inversion</a:t>
            </a:r>
            <a:r>
              <a:rPr lang="en-US" dirty="0"/>
              <a:t> sometimes called </a:t>
            </a:r>
            <a:r>
              <a:rPr lang="en-US" b="1" dirty="0"/>
              <a:t>introverted parallelism</a:t>
            </a:r>
          </a:p>
          <a:p>
            <a:pPr marL="0" indent="0">
              <a:buNone/>
            </a:pPr>
            <a:r>
              <a:rPr lang="en-US" dirty="0"/>
              <a:t>_____________________________________</a:t>
            </a:r>
          </a:p>
          <a:p>
            <a:r>
              <a:rPr lang="en-US" dirty="0"/>
              <a:t>Blessed be </a:t>
            </a:r>
            <a:r>
              <a:rPr lang="en-US" b="1" dirty="0"/>
              <a:t>God</a:t>
            </a:r>
            <a:r>
              <a:rPr lang="en-US" dirty="0"/>
              <a:t>                                God (a)</a:t>
            </a:r>
          </a:p>
          <a:p>
            <a:r>
              <a:rPr lang="en-US" dirty="0"/>
              <a:t>  </a:t>
            </a:r>
            <a:r>
              <a:rPr lang="en-US" b="1" i="1" dirty="0"/>
              <a:t>Father</a:t>
            </a:r>
            <a:r>
              <a:rPr lang="en-US" i="1" dirty="0"/>
              <a:t> of our Lord Jesus Christ    </a:t>
            </a:r>
            <a:r>
              <a:rPr lang="en-US" dirty="0"/>
              <a:t>Father (b)</a:t>
            </a:r>
            <a:endParaRPr lang="en-US" i="1" dirty="0"/>
          </a:p>
          <a:p>
            <a:r>
              <a:rPr lang="en-US" dirty="0"/>
              <a:t>  </a:t>
            </a:r>
            <a:r>
              <a:rPr lang="en-US" b="1" i="1" dirty="0"/>
              <a:t>Father</a:t>
            </a:r>
            <a:r>
              <a:rPr lang="en-US" i="1" dirty="0"/>
              <a:t> of mercies                           </a:t>
            </a:r>
            <a:r>
              <a:rPr lang="en-US" dirty="0"/>
              <a:t>Father (b)</a:t>
            </a:r>
            <a:endParaRPr lang="en-US" i="1" dirty="0"/>
          </a:p>
          <a:p>
            <a:r>
              <a:rPr lang="en-US" dirty="0"/>
              <a:t>And the </a:t>
            </a:r>
            <a:r>
              <a:rPr lang="en-US" b="1" dirty="0"/>
              <a:t>God</a:t>
            </a:r>
            <a:r>
              <a:rPr lang="en-US" dirty="0"/>
              <a:t> of all comfort            God  (a)</a:t>
            </a:r>
          </a:p>
        </p:txBody>
      </p:sp>
    </p:spTree>
    <p:extLst>
      <p:ext uri="{BB962C8B-B14F-4D97-AF65-F5344CB8AC3E}">
        <p14:creationId xmlns:p14="http://schemas.microsoft.com/office/powerpoint/2010/main" val="4079534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50606" y="774388"/>
            <a:ext cx="7823166" cy="5016290"/>
          </a:xfrm>
        </p:spPr>
        <p:txBody>
          <a:bodyPr>
            <a:normAutofit fontScale="77500" lnSpcReduction="20000"/>
          </a:bodyPr>
          <a:lstStyle/>
          <a:p>
            <a:r>
              <a:rPr lang="en-US" sz="3600" b="1" dirty="0"/>
              <a:t>#</a:t>
            </a:r>
          </a:p>
          <a:p>
            <a:r>
              <a:rPr lang="en-US" sz="3600" b="1" dirty="0"/>
              <a:t>Father of mercies 1:3</a:t>
            </a:r>
          </a:p>
          <a:p>
            <a:endParaRPr lang="en-US" sz="3600" b="1" dirty="0"/>
          </a:p>
          <a:p>
            <a:r>
              <a:rPr lang="en-US" sz="3600" b="1" dirty="0"/>
              <a:t>“mercies” is in the plural to imply “great mercy”</a:t>
            </a:r>
          </a:p>
          <a:p>
            <a:endParaRPr lang="en-US" dirty="0"/>
          </a:p>
          <a:p>
            <a:r>
              <a:rPr lang="en-US" dirty="0"/>
              <a:t>Cp. Heb 9:12 “holies” = the most holy place</a:t>
            </a:r>
          </a:p>
          <a:p>
            <a:pPr marL="0" indent="0">
              <a:buNone/>
            </a:pPr>
            <a:endParaRPr lang="en-US" dirty="0"/>
          </a:p>
          <a:p>
            <a:r>
              <a:rPr lang="en-US" dirty="0"/>
              <a:t>       Heb 9:23 “better sacrifices” = the one great</a:t>
            </a:r>
          </a:p>
          <a:p>
            <a:pPr marL="0" indent="0">
              <a:buNone/>
            </a:pPr>
            <a:r>
              <a:rPr lang="en-US" dirty="0"/>
              <a:t>                                                                  sacrifice </a:t>
            </a:r>
          </a:p>
          <a:p>
            <a:pPr marL="0" indent="0">
              <a:buNone/>
            </a:pPr>
            <a:endParaRPr lang="en-US" dirty="0"/>
          </a:p>
          <a:p>
            <a:r>
              <a:rPr lang="en-US" dirty="0"/>
              <a:t>       Heb 10:28 “without mercies” = without the</a:t>
            </a:r>
          </a:p>
          <a:p>
            <a:pPr marL="0" indent="0">
              <a:buNone/>
            </a:pPr>
            <a:r>
              <a:rPr lang="en-US" dirty="0"/>
              <a:t>                                                                    least mercy</a:t>
            </a:r>
          </a:p>
        </p:txBody>
      </p:sp>
    </p:spTree>
    <p:extLst>
      <p:ext uri="{BB962C8B-B14F-4D97-AF65-F5344CB8AC3E}">
        <p14:creationId xmlns:p14="http://schemas.microsoft.com/office/powerpoint/2010/main" val="4095342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430" y="994478"/>
            <a:ext cx="8339370" cy="5131686"/>
          </a:xfrm>
        </p:spPr>
        <p:txBody>
          <a:bodyPr>
            <a:normAutofit fontScale="92500" lnSpcReduction="10000"/>
          </a:bodyPr>
          <a:lstStyle/>
          <a:p>
            <a:pPr marL="0" indent="0">
              <a:buNone/>
            </a:pPr>
            <a:r>
              <a:rPr lang="en-US" b="1" dirty="0"/>
              <a:t>#</a:t>
            </a:r>
          </a:p>
          <a:p>
            <a:r>
              <a:rPr lang="en-US" b="1" dirty="0"/>
              <a:t>2 Corinthians 1:3-7    Repetition of the same or cognate words:</a:t>
            </a:r>
          </a:p>
          <a:p>
            <a:pPr marL="0" indent="0">
              <a:buNone/>
            </a:pPr>
            <a:endParaRPr lang="en-US" b="1" dirty="0"/>
          </a:p>
          <a:p>
            <a:r>
              <a:rPr lang="en-US" b="1" dirty="0"/>
              <a:t>v3 “comfort”</a:t>
            </a:r>
          </a:p>
          <a:p>
            <a:r>
              <a:rPr lang="en-US" b="1" dirty="0"/>
              <a:t>v4 “comfort” x 4</a:t>
            </a:r>
          </a:p>
          <a:p>
            <a:r>
              <a:rPr lang="en-US" b="1" dirty="0"/>
              <a:t>v5 “consolation” = “comfort” (same </a:t>
            </a:r>
            <a:r>
              <a:rPr lang="en-US" b="1" dirty="0" err="1"/>
              <a:t>Grk</a:t>
            </a:r>
            <a:r>
              <a:rPr lang="en-US" b="1" dirty="0"/>
              <a:t> word)</a:t>
            </a:r>
          </a:p>
          <a:p>
            <a:r>
              <a:rPr lang="en-US" b="1" dirty="0"/>
              <a:t>v6             “            =             “                “      x 2</a:t>
            </a:r>
          </a:p>
          <a:p>
            <a:pPr marL="0" indent="0">
              <a:buNone/>
            </a:pPr>
            <a:r>
              <a:rPr lang="en-US" b="1" dirty="0"/>
              <a:t>         “comforted”</a:t>
            </a:r>
          </a:p>
          <a:p>
            <a:r>
              <a:rPr lang="en-US" b="1" dirty="0"/>
              <a:t>v7 “consolation” = “comfort” (same </a:t>
            </a:r>
            <a:r>
              <a:rPr lang="en-US" b="1" dirty="0" err="1"/>
              <a:t>Grk</a:t>
            </a:r>
            <a:r>
              <a:rPr lang="en-US" b="1" dirty="0"/>
              <a:t> word)</a:t>
            </a:r>
          </a:p>
        </p:txBody>
      </p:sp>
    </p:spTree>
    <p:extLst>
      <p:ext uri="{BB962C8B-B14F-4D97-AF65-F5344CB8AC3E}">
        <p14:creationId xmlns:p14="http://schemas.microsoft.com/office/powerpoint/2010/main" val="3315638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8624"/>
            <a:ext cx="8229600" cy="5227540"/>
          </a:xfrm>
        </p:spPr>
        <p:txBody>
          <a:bodyPr>
            <a:normAutofit fontScale="92500"/>
          </a:bodyPr>
          <a:lstStyle/>
          <a:p>
            <a:pPr marL="0" indent="0">
              <a:buNone/>
            </a:pPr>
            <a:r>
              <a:rPr lang="en-US" sz="2800" dirty="0"/>
              <a:t>#</a:t>
            </a:r>
          </a:p>
          <a:p>
            <a:pPr marL="0" indent="0">
              <a:buNone/>
            </a:pPr>
            <a:r>
              <a:rPr lang="en-US" sz="2800" dirty="0"/>
              <a:t>2 Corinthians 1:5-8: Repetition of words that emphasise Christ’s </a:t>
            </a:r>
            <a:r>
              <a:rPr lang="en-US" sz="2800" b="1" dirty="0"/>
              <a:t>sufferings </a:t>
            </a:r>
            <a:r>
              <a:rPr lang="en-US" sz="2800" dirty="0"/>
              <a:t>reflected in the </a:t>
            </a:r>
            <a:r>
              <a:rPr lang="en-US" sz="2800" b="1" dirty="0"/>
              <a:t>sufferings</a:t>
            </a:r>
            <a:r>
              <a:rPr lang="en-US" sz="2800" dirty="0"/>
              <a:t> Paul had been through to bring them the gospel:</a:t>
            </a:r>
          </a:p>
          <a:p>
            <a:pPr marL="0" indent="0">
              <a:buNone/>
            </a:pPr>
            <a:endParaRPr lang="en-US" dirty="0"/>
          </a:p>
          <a:p>
            <a:r>
              <a:rPr lang="en-US" b="1" dirty="0"/>
              <a:t>v5 “sufferings of Christ”</a:t>
            </a:r>
          </a:p>
          <a:p>
            <a:r>
              <a:rPr lang="en-US" b="1" dirty="0"/>
              <a:t>v6 “afflicted”, “enduring”, “sufferings”, “suffer” </a:t>
            </a:r>
          </a:p>
          <a:p>
            <a:r>
              <a:rPr lang="en-US" b="1" dirty="0"/>
              <a:t>v7 “sufferings” </a:t>
            </a:r>
          </a:p>
          <a:p>
            <a:r>
              <a:rPr lang="en-US" b="1" dirty="0"/>
              <a:t>v8 “trouble”, “pressed out of measure”, “despaired”   </a:t>
            </a:r>
          </a:p>
        </p:txBody>
      </p:sp>
    </p:spTree>
    <p:extLst>
      <p:ext uri="{BB962C8B-B14F-4D97-AF65-F5344CB8AC3E}">
        <p14:creationId xmlns:p14="http://schemas.microsoft.com/office/powerpoint/2010/main" val="1535296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4478"/>
            <a:ext cx="8229600" cy="5131686"/>
          </a:xfrm>
        </p:spPr>
        <p:txBody>
          <a:bodyPr>
            <a:normAutofit fontScale="92500" lnSpcReduction="10000"/>
          </a:bodyPr>
          <a:lstStyle/>
          <a:p>
            <a:pPr marL="0" indent="0">
              <a:buNone/>
            </a:pPr>
            <a:r>
              <a:rPr lang="en-US" sz="3000" dirty="0"/>
              <a:t>#</a:t>
            </a:r>
          </a:p>
          <a:p>
            <a:r>
              <a:rPr lang="en-US" sz="3000" dirty="0"/>
              <a:t>Verses 9-10 provide the answer to Paul’s sufferings (and ours) and the answer is emphasised by a figure called ‘polyptoton’ = the repetition of the same part of speech with different inflections e.g. verbs Ex 23:5; 2 Kings 21:13; Gal 1:8-9</a:t>
            </a:r>
          </a:p>
          <a:p>
            <a:pPr marL="0" indent="0">
              <a:buNone/>
            </a:pPr>
            <a:endParaRPr lang="en-US" dirty="0"/>
          </a:p>
          <a:p>
            <a:r>
              <a:rPr lang="en-US" b="1" dirty="0"/>
              <a:t>v 10 “Who DELIVERED us…and DOTH DELIVER…he will yet DELIVER”</a:t>
            </a:r>
          </a:p>
          <a:p>
            <a:endParaRPr lang="en-US" dirty="0"/>
          </a:p>
          <a:p>
            <a:pPr marL="0" indent="0">
              <a:buNone/>
            </a:pPr>
            <a:r>
              <a:rPr lang="en-US" dirty="0"/>
              <a:t>Cp. vs13-14 and the use of “acknowledge” x 3</a:t>
            </a:r>
          </a:p>
        </p:txBody>
      </p:sp>
    </p:spTree>
    <p:extLst>
      <p:ext uri="{BB962C8B-B14F-4D97-AF65-F5344CB8AC3E}">
        <p14:creationId xmlns:p14="http://schemas.microsoft.com/office/powerpoint/2010/main" val="1160489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8624"/>
            <a:ext cx="8229600" cy="5227539"/>
          </a:xfrm>
        </p:spPr>
        <p:txBody>
          <a:bodyPr>
            <a:normAutofit lnSpcReduction="10000"/>
          </a:bodyPr>
          <a:lstStyle/>
          <a:p>
            <a:pPr marL="0" indent="0">
              <a:buNone/>
            </a:pPr>
            <a:r>
              <a:rPr lang="en-US" dirty="0"/>
              <a:t>#</a:t>
            </a:r>
          </a:p>
          <a:p>
            <a:r>
              <a:rPr lang="en-US" dirty="0"/>
              <a:t>1 Corinthians 1:10 </a:t>
            </a:r>
            <a:r>
              <a:rPr lang="en-US" b="1" dirty="0"/>
              <a:t>Metonymy of effect </a:t>
            </a:r>
            <a:r>
              <a:rPr lang="en-US" dirty="0"/>
              <a:t>– when the effect of a cause is put for the cause</a:t>
            </a:r>
          </a:p>
          <a:p>
            <a:pPr marL="0" indent="0">
              <a:buNone/>
            </a:pPr>
            <a:endParaRPr lang="en-US" dirty="0"/>
          </a:p>
          <a:p>
            <a:r>
              <a:rPr lang="en-US" b="1" dirty="0"/>
              <a:t>“Who delivered us from ‘so great a death’” </a:t>
            </a:r>
            <a:r>
              <a:rPr lang="en-US" dirty="0"/>
              <a:t>is put for the suffering and persecution that could have ended in their death.</a:t>
            </a:r>
          </a:p>
          <a:p>
            <a:endParaRPr lang="en-US" dirty="0"/>
          </a:p>
          <a:p>
            <a:pPr marL="0" indent="0">
              <a:buNone/>
            </a:pPr>
            <a:r>
              <a:rPr lang="en-US" dirty="0"/>
              <a:t>Cp. 1:14 where “We are your rejoicing” is put for Paul who is the cause of their rejoicing.</a:t>
            </a:r>
          </a:p>
        </p:txBody>
      </p:sp>
    </p:spTree>
    <p:extLst>
      <p:ext uri="{BB962C8B-B14F-4D97-AF65-F5344CB8AC3E}">
        <p14:creationId xmlns:p14="http://schemas.microsoft.com/office/powerpoint/2010/main" val="1873252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30882"/>
            <a:ext cx="8229600" cy="5395282"/>
          </a:xfrm>
        </p:spPr>
        <p:txBody>
          <a:bodyPr>
            <a:normAutofit fontScale="85000" lnSpcReduction="10000"/>
          </a:bodyPr>
          <a:lstStyle/>
          <a:p>
            <a:pPr marL="0" indent="0">
              <a:buNone/>
            </a:pPr>
            <a:r>
              <a:rPr lang="en-US" sz="3000" dirty="0"/>
              <a:t>#</a:t>
            </a:r>
          </a:p>
          <a:p>
            <a:r>
              <a:rPr lang="en-US" sz="3000" dirty="0"/>
              <a:t>2 Corinthians 1:11 contains an </a:t>
            </a:r>
            <a:r>
              <a:rPr lang="en-US" sz="3000" b="1" dirty="0"/>
              <a:t>idiomatic</a:t>
            </a:r>
            <a:r>
              <a:rPr lang="en-US" sz="3000" dirty="0"/>
              <a:t> expression i.e. an expression related to the time period in which it was used that later generations may not understand.</a:t>
            </a:r>
          </a:p>
          <a:p>
            <a:pPr marL="0" indent="0">
              <a:buNone/>
            </a:pPr>
            <a:r>
              <a:rPr lang="en-US" dirty="0"/>
              <a:t>    </a:t>
            </a:r>
          </a:p>
          <a:p>
            <a:pPr marL="0" indent="0">
              <a:buNone/>
            </a:pPr>
            <a:r>
              <a:rPr lang="en-US" b="1" dirty="0"/>
              <a:t>“Ye also helping…by the means of many persons thanks may be given by many [persons] on our behalf.”</a:t>
            </a:r>
          </a:p>
          <a:p>
            <a:pPr marL="0" indent="0">
              <a:buNone/>
            </a:pPr>
            <a:endParaRPr lang="en-US" b="1" dirty="0"/>
          </a:p>
          <a:p>
            <a:pPr marL="0" indent="0">
              <a:buNone/>
            </a:pPr>
            <a:r>
              <a:rPr lang="en-US" sz="3300" dirty="0"/>
              <a:t>The word ‘persons’ refers to a theatrical mask with an open mouth and should be translated “mouths” (cp. Diaglott). This would only be understood by people living in that cultural setting.</a:t>
            </a:r>
          </a:p>
        </p:txBody>
      </p:sp>
    </p:spTree>
    <p:extLst>
      <p:ext uri="{BB962C8B-B14F-4D97-AF65-F5344CB8AC3E}">
        <p14:creationId xmlns:p14="http://schemas.microsoft.com/office/powerpoint/2010/main" val="1405586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450" y="694936"/>
            <a:ext cx="8351350" cy="5431228"/>
          </a:xfrm>
        </p:spPr>
        <p:txBody>
          <a:bodyPr>
            <a:normAutofit/>
          </a:bodyPr>
          <a:lstStyle/>
          <a:p>
            <a:pPr marL="0" indent="0">
              <a:buNone/>
            </a:pPr>
            <a:r>
              <a:rPr lang="en-US" sz="2800" dirty="0"/>
              <a:t>This same verse provides an example of </a:t>
            </a:r>
            <a:r>
              <a:rPr lang="en-US" sz="2800" b="1" dirty="0"/>
              <a:t>ELLIPSIS</a:t>
            </a:r>
            <a:r>
              <a:rPr lang="en-US" sz="2800" dirty="0"/>
              <a:t> where “many persons (mouths)” is not repeated but is understood after the second “many” in the verse.</a:t>
            </a:r>
          </a:p>
          <a:p>
            <a:pPr marL="0" indent="0">
              <a:buNone/>
            </a:pPr>
            <a:endParaRPr lang="en-US" dirty="0"/>
          </a:p>
          <a:p>
            <a:pPr marL="0" indent="0">
              <a:buNone/>
            </a:pPr>
            <a:r>
              <a:rPr lang="en-US" dirty="0"/>
              <a:t>Cp. 2 Corinthians 1:6 that says Paul’s affliction </a:t>
            </a:r>
            <a:r>
              <a:rPr lang="en-US" b="1" dirty="0"/>
              <a:t>“is effectual in the enduring of the same sufferings…” </a:t>
            </a:r>
          </a:p>
          <a:p>
            <a:pPr marL="0" indent="0">
              <a:buNone/>
            </a:pPr>
            <a:r>
              <a:rPr lang="en-US" dirty="0"/>
              <a:t>“in you” is understood between the words “effectual” and “in”. </a:t>
            </a:r>
          </a:p>
        </p:txBody>
      </p:sp>
    </p:spTree>
    <p:extLst>
      <p:ext uri="{BB962C8B-B14F-4D97-AF65-F5344CB8AC3E}">
        <p14:creationId xmlns:p14="http://schemas.microsoft.com/office/powerpoint/2010/main" val="1165226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90789"/>
            <a:ext cx="8229600" cy="5335375"/>
          </a:xfrm>
        </p:spPr>
        <p:txBody>
          <a:bodyPr>
            <a:normAutofit/>
          </a:bodyPr>
          <a:lstStyle/>
          <a:p>
            <a:pPr marL="0" indent="0">
              <a:buNone/>
            </a:pPr>
            <a:r>
              <a:rPr lang="en-US" sz="2800" dirty="0"/>
              <a:t>#</a:t>
            </a:r>
          </a:p>
          <a:p>
            <a:pPr marL="0" indent="0">
              <a:buNone/>
            </a:pPr>
            <a:r>
              <a:rPr lang="en-US" sz="2800" dirty="0"/>
              <a:t>In 2 Corinthians 1:17-20 Paul defends himself against the charge that he doesn’t do what he says. In effect, he says, </a:t>
            </a:r>
            <a:r>
              <a:rPr lang="en-US" sz="2800" b="1" dirty="0"/>
              <a:t>“Do I say ‘yes’ and mean ‘no’?”</a:t>
            </a:r>
            <a:r>
              <a:rPr lang="en-US" sz="2800" dirty="0"/>
              <a:t>.</a:t>
            </a:r>
          </a:p>
          <a:p>
            <a:pPr marL="0" indent="0">
              <a:buNone/>
            </a:pPr>
            <a:r>
              <a:rPr lang="en-US" sz="2800" dirty="0"/>
              <a:t>Verse 20 contains an </a:t>
            </a:r>
            <a:r>
              <a:rPr lang="en-US" sz="2800" b="1" dirty="0"/>
              <a:t>IDIOMATIC</a:t>
            </a:r>
            <a:r>
              <a:rPr lang="en-US" sz="2800" dirty="0"/>
              <a:t> expression because the word </a:t>
            </a:r>
            <a:r>
              <a:rPr lang="en-US" sz="2800" i="1" dirty="0"/>
              <a:t>nai </a:t>
            </a:r>
            <a:r>
              <a:rPr lang="en-US" sz="2800" dirty="0"/>
              <a:t>(</a:t>
            </a:r>
            <a:r>
              <a:rPr lang="en-US" sz="2800" b="1" dirty="0"/>
              <a:t>‘yes’</a:t>
            </a:r>
            <a:r>
              <a:rPr lang="en-US" sz="2800" dirty="0"/>
              <a:t>) in Greek was used by Greeks to affirm something and </a:t>
            </a:r>
            <a:r>
              <a:rPr lang="en-US" sz="2800" b="1" dirty="0"/>
              <a:t>‘amen’ </a:t>
            </a:r>
            <a:r>
              <a:rPr lang="en-US" sz="2800" dirty="0"/>
              <a:t>was used by the Hebrews for the same thing. </a:t>
            </a:r>
          </a:p>
          <a:p>
            <a:pPr marL="0" indent="0">
              <a:buNone/>
            </a:pPr>
            <a:r>
              <a:rPr lang="en-US" sz="2800" dirty="0"/>
              <a:t>So Paul is emphatically </a:t>
            </a:r>
            <a:r>
              <a:rPr lang="en-US" sz="2800" i="1" dirty="0"/>
              <a:t>affirming</a:t>
            </a:r>
            <a:r>
              <a:rPr lang="en-US" sz="2800" dirty="0"/>
              <a:t> that the promises of God preached through he, Silas and Timothy were not fickle but consistent and true. </a:t>
            </a:r>
            <a:endParaRPr lang="en-US" sz="2800" i="1" dirty="0"/>
          </a:p>
        </p:txBody>
      </p:sp>
    </p:spTree>
    <p:extLst>
      <p:ext uri="{BB962C8B-B14F-4D97-AF65-F5344CB8AC3E}">
        <p14:creationId xmlns:p14="http://schemas.microsoft.com/office/powerpoint/2010/main" val="253706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4936"/>
            <a:ext cx="8229600" cy="5431227"/>
          </a:xfrm>
        </p:spPr>
        <p:txBody>
          <a:bodyPr/>
          <a:lstStyle/>
          <a:p>
            <a:pPr marL="0" indent="0">
              <a:buNone/>
            </a:pPr>
            <a:r>
              <a:rPr lang="en-US" b="1" dirty="0"/>
              <a:t>#</a:t>
            </a:r>
          </a:p>
          <a:p>
            <a:pPr marL="0" indent="0">
              <a:buNone/>
            </a:pPr>
            <a:r>
              <a:rPr lang="en-US" b="1" dirty="0"/>
              <a:t>Idiom</a:t>
            </a:r>
            <a:r>
              <a:rPr lang="en-US" dirty="0"/>
              <a:t> is also used in verse 22 </a:t>
            </a:r>
            <a:r>
              <a:rPr lang="en-US" b="1" dirty="0"/>
              <a:t>“…who hath also sealed us”</a:t>
            </a:r>
            <a:r>
              <a:rPr lang="en-US" dirty="0"/>
              <a:t>. </a:t>
            </a:r>
          </a:p>
          <a:p>
            <a:pPr marL="0" indent="0">
              <a:buNone/>
            </a:pPr>
            <a:endParaRPr lang="en-US" dirty="0"/>
          </a:p>
          <a:p>
            <a:pPr marL="0" indent="0">
              <a:buNone/>
            </a:pPr>
            <a:r>
              <a:rPr lang="en-US" dirty="0"/>
              <a:t>A wax seal was used to confirm something as officially sanctioned. So in giving the spirit to Paul, God had ‘officially’ sanctioned Paul’s ministry as correct. </a:t>
            </a:r>
          </a:p>
        </p:txBody>
      </p:sp>
    </p:spTree>
    <p:extLst>
      <p:ext uri="{BB962C8B-B14F-4D97-AF65-F5344CB8AC3E}">
        <p14:creationId xmlns:p14="http://schemas.microsoft.com/office/powerpoint/2010/main" val="3726760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4936"/>
            <a:ext cx="8229600" cy="5431228"/>
          </a:xfrm>
        </p:spPr>
        <p:txBody>
          <a:bodyPr>
            <a:normAutofit fontScale="92500" lnSpcReduction="10000"/>
          </a:bodyPr>
          <a:lstStyle/>
          <a:p>
            <a:pPr marL="0" indent="0">
              <a:buNone/>
            </a:pPr>
            <a:r>
              <a:rPr lang="en-US" dirty="0"/>
              <a:t>#</a:t>
            </a:r>
          </a:p>
          <a:p>
            <a:pPr marL="0" indent="0">
              <a:buNone/>
            </a:pPr>
            <a:r>
              <a:rPr lang="en-US" dirty="0"/>
              <a:t>2 Corinthians 2:1-7 opens with a series of the same word in different forms. The effect is to emphasise the pathos of Paul’s feelings and to create an internal rhythm in the text.</a:t>
            </a:r>
          </a:p>
          <a:p>
            <a:pPr marL="0" indent="0">
              <a:buNone/>
            </a:pPr>
            <a:endParaRPr lang="en-US" dirty="0"/>
          </a:p>
          <a:p>
            <a:pPr marL="0" indent="0">
              <a:buNone/>
            </a:pPr>
            <a:r>
              <a:rPr lang="en-US" dirty="0"/>
              <a:t>The word is </a:t>
            </a:r>
            <a:r>
              <a:rPr lang="en-US" b="1" dirty="0"/>
              <a:t>‘grief’ </a:t>
            </a:r>
            <a:r>
              <a:rPr lang="en-US" dirty="0"/>
              <a:t>and although most translations at several points change the word to something else in English to give the sense in English, or for some other reason, they smother the impact of what the passage would </a:t>
            </a:r>
            <a:r>
              <a:rPr lang="en-US" i="1" dirty="0"/>
              <a:t>sound</a:t>
            </a:r>
            <a:r>
              <a:rPr lang="en-US" dirty="0"/>
              <a:t> like when read aloud to a Greek speaking audience.</a:t>
            </a:r>
          </a:p>
        </p:txBody>
      </p:sp>
    </p:spTree>
    <p:extLst>
      <p:ext uri="{BB962C8B-B14F-4D97-AF65-F5344CB8AC3E}">
        <p14:creationId xmlns:p14="http://schemas.microsoft.com/office/powerpoint/2010/main" val="569988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54844"/>
            <a:ext cx="8229600" cy="5032296"/>
          </a:xfrm>
        </p:spPr>
        <p:txBody>
          <a:bodyPr>
            <a:normAutofit fontScale="92500" lnSpcReduction="10000"/>
          </a:bodyPr>
          <a:lstStyle/>
          <a:p>
            <a:pPr marL="0" indent="0">
              <a:buNone/>
            </a:pPr>
            <a:r>
              <a:rPr lang="en-US" dirty="0"/>
              <a:t>#</a:t>
            </a:r>
          </a:p>
          <a:p>
            <a:pPr marL="0" indent="0">
              <a:buNone/>
            </a:pPr>
            <a:r>
              <a:rPr lang="en-US" dirty="0"/>
              <a:t>v1 “heaviness” = </a:t>
            </a:r>
            <a:r>
              <a:rPr lang="en-US" b="1" dirty="0"/>
              <a:t>“grief”</a:t>
            </a:r>
          </a:p>
          <a:p>
            <a:pPr marL="0" indent="0">
              <a:buNone/>
            </a:pPr>
            <a:r>
              <a:rPr lang="en-US" dirty="0"/>
              <a:t>v2 “sorry” x2    =  </a:t>
            </a:r>
            <a:r>
              <a:rPr lang="en-US" b="1" dirty="0"/>
              <a:t>“grief”</a:t>
            </a:r>
          </a:p>
          <a:p>
            <a:pPr marL="0" indent="0">
              <a:buNone/>
            </a:pPr>
            <a:r>
              <a:rPr lang="en-US" dirty="0"/>
              <a:t>v3 “sorrow”      = </a:t>
            </a:r>
            <a:r>
              <a:rPr lang="en-US" b="1" dirty="0"/>
              <a:t>“grief”</a:t>
            </a:r>
          </a:p>
          <a:p>
            <a:pPr marL="0" indent="0">
              <a:buNone/>
            </a:pPr>
            <a:r>
              <a:rPr lang="en-US" dirty="0"/>
              <a:t>v4 </a:t>
            </a:r>
            <a:r>
              <a:rPr lang="en-US" b="1" dirty="0"/>
              <a:t>“grieved”</a:t>
            </a:r>
          </a:p>
          <a:p>
            <a:pPr marL="0" indent="0">
              <a:buNone/>
            </a:pPr>
            <a:r>
              <a:rPr lang="en-US" dirty="0"/>
              <a:t>v5 </a:t>
            </a:r>
            <a:r>
              <a:rPr lang="en-US" b="1" dirty="0"/>
              <a:t>“grief”, “grieved”</a:t>
            </a:r>
          </a:p>
          <a:p>
            <a:pPr marL="0" indent="0">
              <a:buNone/>
            </a:pPr>
            <a:r>
              <a:rPr lang="en-US" dirty="0"/>
              <a:t>v7 “sorrow”      = </a:t>
            </a:r>
            <a:r>
              <a:rPr lang="en-US" b="1" dirty="0"/>
              <a:t>“grief”</a:t>
            </a:r>
          </a:p>
          <a:p>
            <a:pPr marL="0" indent="0">
              <a:buNone/>
            </a:pPr>
            <a:endParaRPr lang="en-US" dirty="0"/>
          </a:p>
          <a:p>
            <a:pPr marL="0" indent="0">
              <a:buNone/>
            </a:pPr>
            <a:r>
              <a:rPr lang="en-US" dirty="0"/>
              <a:t>To add to the pathos Paul adds in v4 the words:</a:t>
            </a:r>
          </a:p>
          <a:p>
            <a:pPr marL="0" indent="0">
              <a:buNone/>
            </a:pPr>
            <a:r>
              <a:rPr lang="en-US" dirty="0"/>
              <a:t>   </a:t>
            </a:r>
            <a:r>
              <a:rPr lang="en-US" b="1" dirty="0"/>
              <a:t>“affliction” </a:t>
            </a:r>
            <a:r>
              <a:rPr lang="en-US" dirty="0"/>
              <a:t>and </a:t>
            </a:r>
            <a:r>
              <a:rPr lang="en-US" b="1" dirty="0"/>
              <a:t>“tears”</a:t>
            </a:r>
            <a:r>
              <a:rPr lang="en-US" dirty="0"/>
              <a:t>.</a:t>
            </a:r>
          </a:p>
        </p:txBody>
      </p:sp>
    </p:spTree>
    <p:extLst>
      <p:ext uri="{BB962C8B-B14F-4D97-AF65-F5344CB8AC3E}">
        <p14:creationId xmlns:p14="http://schemas.microsoft.com/office/powerpoint/2010/main" val="3105689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35028"/>
            <a:ext cx="8229600" cy="5491135"/>
          </a:xfrm>
        </p:spPr>
        <p:txBody>
          <a:bodyPr>
            <a:normAutofit fontScale="85000" lnSpcReduction="20000"/>
          </a:bodyPr>
          <a:lstStyle/>
          <a:p>
            <a:pPr marL="0" indent="0">
              <a:buNone/>
            </a:pPr>
            <a:r>
              <a:rPr lang="en-US" b="1" dirty="0"/>
              <a:t>#</a:t>
            </a:r>
          </a:p>
          <a:p>
            <a:pPr marL="0" indent="0">
              <a:buNone/>
            </a:pPr>
            <a:r>
              <a:rPr lang="en-US" b="1" dirty="0"/>
              <a:t>In 2 Corinthians 2:11 there is a figure of speech where a negative statement is put to emphasise the positive – as when someone asks an Aussie how he/she is feeling, the answer is often, “not bad” which in fact means that the person is feeling “good”.</a:t>
            </a:r>
          </a:p>
          <a:p>
            <a:pPr marL="0" indent="0">
              <a:buNone/>
            </a:pPr>
            <a:endParaRPr lang="en-US" b="1" dirty="0"/>
          </a:p>
          <a:p>
            <a:pPr marL="0" indent="0">
              <a:buNone/>
            </a:pPr>
            <a:r>
              <a:rPr lang="en-US" b="1" dirty="0"/>
              <a:t>“…we are not ignorant of [Satan’s] devices”</a:t>
            </a:r>
          </a:p>
          <a:p>
            <a:pPr marL="0" indent="0">
              <a:buNone/>
            </a:pPr>
            <a:r>
              <a:rPr lang="en-US" b="1" dirty="0"/>
              <a:t> </a:t>
            </a:r>
          </a:p>
          <a:p>
            <a:pPr marL="0" indent="0">
              <a:buNone/>
            </a:pPr>
            <a:r>
              <a:rPr lang="en-US" b="1" dirty="0"/>
              <a:t>actually means,</a:t>
            </a:r>
          </a:p>
          <a:p>
            <a:pPr marL="0" indent="0">
              <a:buNone/>
            </a:pPr>
            <a:r>
              <a:rPr lang="en-US" b="1" dirty="0"/>
              <a:t> </a:t>
            </a:r>
          </a:p>
          <a:p>
            <a:pPr marL="0" indent="0">
              <a:buNone/>
            </a:pPr>
            <a:r>
              <a:rPr lang="en-US" b="1" dirty="0"/>
              <a:t>“…we are well aware of [Satan’s] devices” </a:t>
            </a:r>
          </a:p>
          <a:p>
            <a:pPr marL="0" indent="0">
              <a:buNone/>
            </a:pPr>
            <a:r>
              <a:rPr lang="en-US" dirty="0"/>
              <a:t> </a:t>
            </a:r>
          </a:p>
        </p:txBody>
      </p:sp>
    </p:spTree>
    <p:extLst>
      <p:ext uri="{BB962C8B-B14F-4D97-AF65-F5344CB8AC3E}">
        <p14:creationId xmlns:p14="http://schemas.microsoft.com/office/powerpoint/2010/main" val="622789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1156"/>
            <a:ext cx="8229600" cy="5575007"/>
          </a:xfrm>
        </p:spPr>
        <p:txBody>
          <a:bodyPr>
            <a:normAutofit fontScale="92500" lnSpcReduction="20000"/>
          </a:bodyPr>
          <a:lstStyle/>
          <a:p>
            <a:pPr marL="0" indent="0">
              <a:buNone/>
            </a:pPr>
            <a:r>
              <a:rPr lang="en-US" dirty="0"/>
              <a:t>#</a:t>
            </a:r>
          </a:p>
          <a:p>
            <a:pPr marL="0" indent="0">
              <a:buNone/>
            </a:pPr>
            <a:r>
              <a:rPr lang="en-US" dirty="0"/>
              <a:t>In 2 Corinthians 2:10 in response to the passages over the grief that they had experienced in being rebuked by Paul for failing to act against the unacceptable actions of the person in question, Paul, using the same literary technique, now calls on them to forgive.</a:t>
            </a:r>
          </a:p>
          <a:p>
            <a:pPr marL="0" indent="0">
              <a:buNone/>
            </a:pPr>
            <a:endParaRPr lang="en-US" dirty="0"/>
          </a:p>
          <a:p>
            <a:pPr marL="0" indent="0">
              <a:buNone/>
            </a:pPr>
            <a:r>
              <a:rPr lang="en-US" dirty="0"/>
              <a:t>    To whom ye </a:t>
            </a:r>
            <a:r>
              <a:rPr lang="en-US" b="1" i="1" dirty="0"/>
              <a:t>forgive</a:t>
            </a:r>
          </a:p>
          <a:p>
            <a:pPr marL="0" indent="0">
              <a:buNone/>
            </a:pPr>
            <a:r>
              <a:rPr lang="en-US" dirty="0"/>
              <a:t>                         I </a:t>
            </a:r>
            <a:r>
              <a:rPr lang="en-US" b="1" i="1" dirty="0"/>
              <a:t>forgive</a:t>
            </a:r>
            <a:r>
              <a:rPr lang="en-US" dirty="0"/>
              <a:t> also</a:t>
            </a:r>
          </a:p>
          <a:p>
            <a:pPr marL="0" indent="0">
              <a:buNone/>
            </a:pPr>
            <a:r>
              <a:rPr lang="en-US" dirty="0"/>
              <a:t>                for if I </a:t>
            </a:r>
            <a:r>
              <a:rPr lang="en-US" b="1" i="1" dirty="0"/>
              <a:t>forgave</a:t>
            </a:r>
            <a:r>
              <a:rPr lang="en-US" dirty="0"/>
              <a:t> anything</a:t>
            </a:r>
          </a:p>
          <a:p>
            <a:pPr marL="0" indent="0">
              <a:buNone/>
            </a:pPr>
            <a:r>
              <a:rPr lang="en-US" dirty="0"/>
              <a:t>         to whom I </a:t>
            </a:r>
            <a:r>
              <a:rPr lang="en-US" b="1" i="1" dirty="0"/>
              <a:t>forgave</a:t>
            </a:r>
            <a:r>
              <a:rPr lang="en-US" dirty="0"/>
              <a:t> it</a:t>
            </a:r>
          </a:p>
          <a:p>
            <a:pPr marL="0" indent="0">
              <a:buNone/>
            </a:pPr>
            <a:r>
              <a:rPr lang="en-US" dirty="0"/>
              <a:t>for your sakes I </a:t>
            </a:r>
            <a:r>
              <a:rPr lang="en-US" b="1" i="1" dirty="0"/>
              <a:t>forgave</a:t>
            </a:r>
            <a:r>
              <a:rPr lang="en-US" dirty="0"/>
              <a:t> it</a:t>
            </a:r>
          </a:p>
          <a:p>
            <a:pPr marL="0" indent="0">
              <a:buNone/>
            </a:pP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027157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63138"/>
            <a:ext cx="8229600" cy="5563026"/>
          </a:xfrm>
        </p:spPr>
        <p:txBody>
          <a:bodyPr>
            <a:normAutofit/>
          </a:bodyPr>
          <a:lstStyle/>
          <a:p>
            <a:pPr marL="0" indent="0">
              <a:buNone/>
            </a:pPr>
            <a:r>
              <a:rPr lang="en-US" sz="2800" b="1" dirty="0"/>
              <a:t>#</a:t>
            </a:r>
          </a:p>
          <a:p>
            <a:pPr marL="0" indent="0">
              <a:buNone/>
            </a:pPr>
            <a:r>
              <a:rPr lang="en-US" sz="2800" b="1" dirty="0" err="1"/>
              <a:t>Anthropopatheia</a:t>
            </a:r>
            <a:r>
              <a:rPr lang="en-US" sz="2800" dirty="0"/>
              <a:t> is a commonly used and therefore almost unnoticed figure of speech in Scripture. It refers to when human actions, characteristics, feelings etc. are attributed to God, so that humans can understand God’s ways more easily.</a:t>
            </a:r>
          </a:p>
          <a:p>
            <a:pPr marL="0" indent="0">
              <a:buNone/>
            </a:pPr>
            <a:endParaRPr lang="en-US" dirty="0"/>
          </a:p>
          <a:p>
            <a:pPr marL="0" indent="0">
              <a:buNone/>
            </a:pPr>
            <a:r>
              <a:rPr lang="en-US" dirty="0"/>
              <a:t>2 Corinthians 2:15 has God </a:t>
            </a:r>
            <a:r>
              <a:rPr lang="en-US" b="1" i="1" dirty="0"/>
              <a:t>smelling</a:t>
            </a:r>
            <a:r>
              <a:rPr lang="en-US" i="1" dirty="0"/>
              <a:t> </a:t>
            </a:r>
            <a:r>
              <a:rPr lang="en-US" dirty="0"/>
              <a:t>the fragrance of Christ in believers.</a:t>
            </a:r>
            <a:endParaRPr lang="en-US" i="1" dirty="0"/>
          </a:p>
          <a:p>
            <a:endParaRPr lang="en-US" dirty="0"/>
          </a:p>
          <a:p>
            <a:endParaRPr lang="en-US" dirty="0"/>
          </a:p>
        </p:txBody>
      </p:sp>
    </p:spTree>
    <p:extLst>
      <p:ext uri="{BB962C8B-B14F-4D97-AF65-F5344CB8AC3E}">
        <p14:creationId xmlns:p14="http://schemas.microsoft.com/office/powerpoint/2010/main" val="558619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46552"/>
            <a:ext cx="8229600" cy="5179612"/>
          </a:xfrm>
        </p:spPr>
        <p:txBody>
          <a:bodyPr>
            <a:normAutofit fontScale="85000" lnSpcReduction="10000"/>
          </a:bodyPr>
          <a:lstStyle/>
          <a:p>
            <a:pPr marL="0" indent="0">
              <a:buNone/>
            </a:pPr>
            <a:r>
              <a:rPr lang="en-US" dirty="0"/>
              <a:t> # This figure is mixed in with </a:t>
            </a:r>
            <a:r>
              <a:rPr lang="en-US" b="1" dirty="0"/>
              <a:t>idiom</a:t>
            </a:r>
            <a:r>
              <a:rPr lang="en-US" dirty="0"/>
              <a:t> and an </a:t>
            </a:r>
            <a:r>
              <a:rPr lang="en-US" b="1" dirty="0"/>
              <a:t>extended metaphor </a:t>
            </a:r>
            <a:r>
              <a:rPr lang="en-US" dirty="0"/>
              <a:t>because in v14 Paul says that “…God…causeth us to </a:t>
            </a:r>
            <a:r>
              <a:rPr lang="en-US" b="1" i="1" dirty="0"/>
              <a:t>triumph</a:t>
            </a:r>
            <a:r>
              <a:rPr lang="en-US" dirty="0"/>
              <a:t> in Christ…and maketh manifest (diffuses) the </a:t>
            </a:r>
            <a:r>
              <a:rPr lang="en-US" b="1" i="1" dirty="0"/>
              <a:t>savour</a:t>
            </a:r>
            <a:r>
              <a:rPr lang="en-US" dirty="0"/>
              <a:t> (fragrance) of his knowledge in every place.”</a:t>
            </a:r>
          </a:p>
          <a:p>
            <a:pPr marL="0" indent="0">
              <a:buNone/>
            </a:pPr>
            <a:endParaRPr lang="en-US" dirty="0"/>
          </a:p>
          <a:p>
            <a:pPr marL="0" indent="0">
              <a:buNone/>
            </a:pPr>
            <a:r>
              <a:rPr lang="en-US" dirty="0"/>
              <a:t>‘Triumph’ is </a:t>
            </a:r>
            <a:r>
              <a:rPr lang="en-US" b="1" dirty="0"/>
              <a:t>idiomatic</a:t>
            </a:r>
            <a:r>
              <a:rPr lang="en-US" dirty="0"/>
              <a:t> because it is an allusion to a Roman triumph. It is an </a:t>
            </a:r>
            <a:r>
              <a:rPr lang="en-US" b="1" dirty="0"/>
              <a:t>extended metaphor </a:t>
            </a:r>
            <a:r>
              <a:rPr lang="en-US" dirty="0"/>
              <a:t>because the victorious general would carry some of his relations in the chariot with him and the streets would be full of the fragrance of incense and flowers scattered everywhere.</a:t>
            </a:r>
          </a:p>
          <a:p>
            <a:pPr marL="0" indent="0">
              <a:buNone/>
            </a:pPr>
            <a:r>
              <a:rPr lang="en-US" dirty="0"/>
              <a:t>So God has placed us in His chariot beside Christ and the fragrance of His knowledge spreads everywhere.</a:t>
            </a:r>
          </a:p>
        </p:txBody>
      </p:sp>
    </p:spTree>
    <p:extLst>
      <p:ext uri="{BB962C8B-B14F-4D97-AF65-F5344CB8AC3E}">
        <p14:creationId xmlns:p14="http://schemas.microsoft.com/office/powerpoint/2010/main" val="2880325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8442"/>
            <a:ext cx="8229600" cy="5107722"/>
          </a:xfrm>
        </p:spPr>
        <p:txBody>
          <a:bodyPr>
            <a:normAutofit lnSpcReduction="10000"/>
          </a:bodyPr>
          <a:lstStyle/>
          <a:p>
            <a:pPr marL="0" indent="0">
              <a:buNone/>
            </a:pPr>
            <a:r>
              <a:rPr lang="en-US" dirty="0"/>
              <a:t> # In 2 Corinthians 2:15-16 Paul changes the metaphor so that believers now become the </a:t>
            </a:r>
            <a:r>
              <a:rPr lang="en-US" b="1" i="1" dirty="0"/>
              <a:t>“savour” </a:t>
            </a:r>
            <a:r>
              <a:rPr lang="en-US" dirty="0"/>
              <a:t>(fragrance) that Christ has produced.</a:t>
            </a:r>
          </a:p>
          <a:p>
            <a:pPr marL="0" indent="0">
              <a:buNone/>
            </a:pPr>
            <a:endParaRPr lang="en-US" dirty="0"/>
          </a:p>
          <a:p>
            <a:pPr marL="0" indent="0">
              <a:buNone/>
            </a:pPr>
            <a:r>
              <a:rPr lang="en-US" dirty="0"/>
              <a:t>This fragrance is experienced by two classes of people at a triumph: the </a:t>
            </a:r>
            <a:r>
              <a:rPr lang="en-US" i="1" dirty="0"/>
              <a:t>first</a:t>
            </a:r>
            <a:r>
              <a:rPr lang="en-US" dirty="0"/>
              <a:t> is the victorious </a:t>
            </a:r>
            <a:r>
              <a:rPr lang="en-US" b="1" dirty="0"/>
              <a:t>soldiers</a:t>
            </a:r>
            <a:r>
              <a:rPr lang="en-US" dirty="0"/>
              <a:t> and the </a:t>
            </a:r>
            <a:r>
              <a:rPr lang="en-US" i="1" dirty="0"/>
              <a:t>second</a:t>
            </a:r>
            <a:r>
              <a:rPr lang="en-US" dirty="0"/>
              <a:t> is the </a:t>
            </a:r>
            <a:r>
              <a:rPr lang="en-US" b="1" dirty="0"/>
              <a:t>prisoners</a:t>
            </a:r>
            <a:r>
              <a:rPr lang="en-US" dirty="0"/>
              <a:t> bound for death. The fragrance to the prisoners, was the </a:t>
            </a:r>
            <a:r>
              <a:rPr lang="en-US" b="1" dirty="0"/>
              <a:t>smell of death </a:t>
            </a:r>
            <a:r>
              <a:rPr lang="en-US" dirty="0"/>
              <a:t>but to the soldiers, it was the perfume of victory and a </a:t>
            </a:r>
            <a:r>
              <a:rPr lang="en-US" b="1" dirty="0"/>
              <a:t>good life</a:t>
            </a:r>
            <a:r>
              <a:rPr lang="en-US" dirty="0"/>
              <a:t>. </a:t>
            </a:r>
          </a:p>
        </p:txBody>
      </p:sp>
    </p:spTree>
    <p:extLst>
      <p:ext uri="{BB962C8B-B14F-4D97-AF65-F5344CB8AC3E}">
        <p14:creationId xmlns:p14="http://schemas.microsoft.com/office/powerpoint/2010/main" val="3935628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6460"/>
            <a:ext cx="8229600" cy="5119704"/>
          </a:xfrm>
        </p:spPr>
        <p:txBody>
          <a:bodyPr>
            <a:normAutofit fontScale="92500" lnSpcReduction="10000"/>
          </a:bodyPr>
          <a:lstStyle/>
          <a:p>
            <a:pPr marL="0" indent="0">
              <a:buNone/>
            </a:pPr>
            <a:r>
              <a:rPr lang="en-US" dirty="0"/>
              <a:t> # To increase the impact of his point Paul again uses the figure of speech called </a:t>
            </a:r>
            <a:r>
              <a:rPr lang="en-US" b="1" dirty="0"/>
              <a:t>polyptoton</a:t>
            </a:r>
            <a:r>
              <a:rPr lang="en-US" dirty="0"/>
              <a:t> meaning ‘many inflections’. One part of speech such as verbs or nouns is used in different forms to put more emphasis on the second use.</a:t>
            </a:r>
          </a:p>
          <a:p>
            <a:pPr marL="0" indent="0">
              <a:buNone/>
            </a:pPr>
            <a:endParaRPr lang="en-US" dirty="0"/>
          </a:p>
          <a:p>
            <a:pPr marL="0" indent="0">
              <a:buNone/>
            </a:pPr>
            <a:r>
              <a:rPr lang="en-US" dirty="0"/>
              <a:t>“…the savour of </a:t>
            </a:r>
            <a:r>
              <a:rPr lang="en-US" b="1" dirty="0"/>
              <a:t>death</a:t>
            </a:r>
            <a:r>
              <a:rPr lang="en-US" dirty="0"/>
              <a:t> unto </a:t>
            </a:r>
            <a:r>
              <a:rPr lang="en-US" b="1" dirty="0"/>
              <a:t>death</a:t>
            </a:r>
            <a:r>
              <a:rPr lang="en-US" dirty="0"/>
              <a:t>” (noun)</a:t>
            </a:r>
          </a:p>
          <a:p>
            <a:pPr marL="0" indent="0">
              <a:buNone/>
            </a:pPr>
            <a:r>
              <a:rPr lang="en-US" dirty="0"/>
              <a:t>“…the savour of    </a:t>
            </a:r>
            <a:r>
              <a:rPr lang="en-US" b="1" dirty="0"/>
              <a:t>life</a:t>
            </a:r>
            <a:r>
              <a:rPr lang="en-US" dirty="0"/>
              <a:t>   unto   </a:t>
            </a:r>
            <a:r>
              <a:rPr lang="en-US" b="1" dirty="0"/>
              <a:t>life</a:t>
            </a:r>
            <a:r>
              <a:rPr lang="en-US" dirty="0"/>
              <a:t>”    (noun)</a:t>
            </a:r>
          </a:p>
          <a:p>
            <a:pPr marL="0" indent="0">
              <a:buNone/>
            </a:pPr>
            <a:endParaRPr lang="en-US" dirty="0"/>
          </a:p>
          <a:p>
            <a:pPr marL="0" indent="0">
              <a:buNone/>
            </a:pPr>
            <a:r>
              <a:rPr lang="en-US" sz="3000" dirty="0"/>
              <a:t>Cp. Gen 2:17 “dying you shall die”                     (verb)</a:t>
            </a:r>
          </a:p>
          <a:p>
            <a:pPr marL="0" indent="0">
              <a:buNone/>
            </a:pPr>
            <a:r>
              <a:rPr lang="en-US" sz="3000" dirty="0"/>
              <a:t>       Gen 3:16 “multiplying you shall multiply” (verb)</a:t>
            </a:r>
          </a:p>
        </p:txBody>
      </p:sp>
    </p:spTree>
    <p:extLst>
      <p:ext uri="{BB962C8B-B14F-4D97-AF65-F5344CB8AC3E}">
        <p14:creationId xmlns:p14="http://schemas.microsoft.com/office/powerpoint/2010/main" val="1055274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2496"/>
            <a:ext cx="8229600" cy="5143667"/>
          </a:xfrm>
        </p:spPr>
        <p:txBody>
          <a:bodyPr>
            <a:normAutofit fontScale="92500" lnSpcReduction="20000"/>
          </a:bodyPr>
          <a:lstStyle/>
          <a:p>
            <a:pPr marL="0" indent="0">
              <a:buNone/>
            </a:pPr>
            <a:r>
              <a:rPr lang="en-US" dirty="0"/>
              <a:t> # In 2 Corinthians 2:17 Paul is saying that the gospel message creates two classes, believers and non-believers.</a:t>
            </a:r>
          </a:p>
          <a:p>
            <a:pPr marL="0" indent="0">
              <a:buNone/>
            </a:pPr>
            <a:endParaRPr lang="en-US" dirty="0"/>
          </a:p>
          <a:p>
            <a:pPr marL="0" indent="0">
              <a:buNone/>
            </a:pPr>
            <a:r>
              <a:rPr lang="en-US" dirty="0"/>
              <a:t>To illustrate this, he points out that </a:t>
            </a:r>
            <a:r>
              <a:rPr lang="en-US" i="1" dirty="0"/>
              <a:t>he</a:t>
            </a:r>
            <a:r>
              <a:rPr lang="en-US" dirty="0"/>
              <a:t> preaches sincerely but </a:t>
            </a:r>
            <a:r>
              <a:rPr lang="en-US" i="1" dirty="0"/>
              <a:t>others</a:t>
            </a:r>
            <a:r>
              <a:rPr lang="en-US" dirty="0"/>
              <a:t> corrupt the word.</a:t>
            </a:r>
          </a:p>
          <a:p>
            <a:pPr marL="0" indent="0">
              <a:buNone/>
            </a:pPr>
            <a:endParaRPr lang="en-US" dirty="0"/>
          </a:p>
          <a:p>
            <a:pPr marL="0" indent="0">
              <a:buNone/>
            </a:pPr>
            <a:r>
              <a:rPr lang="en-US" dirty="0"/>
              <a:t>Once again he draws on an </a:t>
            </a:r>
            <a:r>
              <a:rPr lang="en-US" b="1" dirty="0"/>
              <a:t>idiom</a:t>
            </a:r>
            <a:r>
              <a:rPr lang="en-US" dirty="0"/>
              <a:t> by referring to the dubious practices of wine makers who watered down (“corrupted”) the wine to make greater profit and, in a metaphor, likens his opponents to these wine makers who water down the word.</a:t>
            </a:r>
          </a:p>
        </p:txBody>
      </p:sp>
    </p:spTree>
    <p:extLst>
      <p:ext uri="{BB962C8B-B14F-4D97-AF65-F5344CB8AC3E}">
        <p14:creationId xmlns:p14="http://schemas.microsoft.com/office/powerpoint/2010/main" val="18052686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70514"/>
            <a:ext cx="8229600" cy="5155649"/>
          </a:xfrm>
        </p:spPr>
        <p:txBody>
          <a:bodyPr>
            <a:normAutofit fontScale="92500" lnSpcReduction="20000"/>
          </a:bodyPr>
          <a:lstStyle/>
          <a:p>
            <a:pPr marL="0" indent="0">
              <a:buNone/>
            </a:pPr>
            <a:r>
              <a:rPr lang="en-US" dirty="0"/>
              <a:t>2 Corinthians 3</a:t>
            </a:r>
          </a:p>
          <a:p>
            <a:pPr marL="0" indent="0">
              <a:buNone/>
            </a:pPr>
            <a:r>
              <a:rPr lang="en-US" dirty="0"/>
              <a:t>Paul continues the use of </a:t>
            </a:r>
            <a:r>
              <a:rPr lang="en-US" b="1" dirty="0"/>
              <a:t>polyptoton</a:t>
            </a:r>
            <a:r>
              <a:rPr lang="en-US" dirty="0"/>
              <a:t> in v1</a:t>
            </a:r>
          </a:p>
          <a:p>
            <a:pPr marL="0" indent="0">
              <a:buNone/>
            </a:pPr>
            <a:r>
              <a:rPr lang="en-US" dirty="0"/>
              <a:t>“</a:t>
            </a:r>
            <a:r>
              <a:rPr lang="en-US" b="1" i="1" dirty="0"/>
              <a:t>commend</a:t>
            </a:r>
            <a:r>
              <a:rPr lang="en-US" dirty="0"/>
              <a:t>            ourselves”</a:t>
            </a:r>
          </a:p>
          <a:p>
            <a:pPr marL="0" indent="0">
              <a:buNone/>
            </a:pPr>
            <a:r>
              <a:rPr lang="en-US" dirty="0"/>
              <a:t>“</a:t>
            </a:r>
            <a:r>
              <a:rPr lang="en-US" b="1" i="1" dirty="0"/>
              <a:t>commendation</a:t>
            </a:r>
            <a:r>
              <a:rPr lang="en-US" dirty="0"/>
              <a:t>     to you”</a:t>
            </a:r>
          </a:p>
          <a:p>
            <a:pPr marL="0" indent="0">
              <a:buNone/>
            </a:pPr>
            <a:r>
              <a:rPr lang="en-US" dirty="0"/>
              <a:t>“</a:t>
            </a:r>
            <a:r>
              <a:rPr lang="en-US" b="1" i="1" dirty="0"/>
              <a:t>commendation</a:t>
            </a:r>
            <a:r>
              <a:rPr lang="en-US" dirty="0"/>
              <a:t>   from you”</a:t>
            </a:r>
          </a:p>
          <a:p>
            <a:pPr marL="0" indent="0">
              <a:buNone/>
            </a:pPr>
            <a:endParaRPr lang="en-US" dirty="0"/>
          </a:p>
          <a:p>
            <a:pPr marL="0" indent="0">
              <a:buNone/>
            </a:pPr>
            <a:r>
              <a:rPr lang="en-US" dirty="0"/>
              <a:t>Note the </a:t>
            </a:r>
            <a:r>
              <a:rPr lang="en-US" b="1" dirty="0"/>
              <a:t>repetition</a:t>
            </a:r>
            <a:r>
              <a:rPr lang="en-US" dirty="0"/>
              <a:t> in 3:1-3 of </a:t>
            </a:r>
          </a:p>
          <a:p>
            <a:pPr marL="0" indent="0">
              <a:buNone/>
            </a:pPr>
            <a:r>
              <a:rPr lang="en-US" b="1" dirty="0"/>
              <a:t>epistles</a:t>
            </a:r>
            <a:r>
              <a:rPr lang="en-US" dirty="0"/>
              <a:t>                      (v1)</a:t>
            </a:r>
          </a:p>
          <a:p>
            <a:pPr marL="0" indent="0">
              <a:buNone/>
            </a:pPr>
            <a:r>
              <a:rPr lang="en-US" b="1" dirty="0"/>
              <a:t>letters</a:t>
            </a:r>
            <a:r>
              <a:rPr lang="en-US" dirty="0"/>
              <a:t> (an ellipsis)  (v1)</a:t>
            </a:r>
          </a:p>
          <a:p>
            <a:pPr marL="0" indent="0">
              <a:buNone/>
            </a:pPr>
            <a:r>
              <a:rPr lang="en-US" b="1" dirty="0"/>
              <a:t>epistle </a:t>
            </a:r>
            <a:r>
              <a:rPr lang="en-US" dirty="0"/>
              <a:t>                       (v2)</a:t>
            </a:r>
          </a:p>
          <a:p>
            <a:pPr marL="0" indent="0">
              <a:buNone/>
            </a:pPr>
            <a:r>
              <a:rPr lang="en-US" b="1" dirty="0"/>
              <a:t>epistle</a:t>
            </a:r>
            <a:r>
              <a:rPr lang="en-US" dirty="0"/>
              <a:t>                        (v3)</a:t>
            </a:r>
          </a:p>
        </p:txBody>
      </p:sp>
    </p:spTree>
    <p:extLst>
      <p:ext uri="{BB962C8B-B14F-4D97-AF65-F5344CB8AC3E}">
        <p14:creationId xmlns:p14="http://schemas.microsoft.com/office/powerpoint/2010/main" val="2857690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4386"/>
            <a:ext cx="8229600" cy="5071777"/>
          </a:xfrm>
        </p:spPr>
        <p:txBody>
          <a:bodyPr>
            <a:normAutofit fontScale="92500" lnSpcReduction="10000"/>
          </a:bodyPr>
          <a:lstStyle/>
          <a:p>
            <a:pPr marL="0" indent="0">
              <a:buNone/>
            </a:pPr>
            <a:r>
              <a:rPr lang="en-US" dirty="0"/>
              <a:t>2 Corinthians 3:2-3</a:t>
            </a:r>
          </a:p>
          <a:p>
            <a:pPr marL="0" indent="0">
              <a:buNone/>
            </a:pPr>
            <a:endParaRPr lang="en-US" dirty="0"/>
          </a:p>
          <a:p>
            <a:pPr marL="0" indent="0">
              <a:buNone/>
            </a:pPr>
            <a:r>
              <a:rPr lang="en-US" dirty="0"/>
              <a:t>Here Paul uses an </a:t>
            </a:r>
            <a:r>
              <a:rPr lang="en-US" b="1" dirty="0"/>
              <a:t>extended metaphor</a:t>
            </a:r>
            <a:r>
              <a:rPr lang="en-US" dirty="0"/>
              <a:t>:</a:t>
            </a:r>
          </a:p>
          <a:p>
            <a:pPr marL="0" indent="0">
              <a:buNone/>
            </a:pPr>
            <a:endParaRPr lang="en-US" dirty="0"/>
          </a:p>
          <a:p>
            <a:pPr marL="0" indent="0">
              <a:buNone/>
            </a:pPr>
            <a:r>
              <a:rPr lang="en-US" dirty="0"/>
              <a:t>The Corinthians themselves are Paul’s letter of recommendation because their character and beliefs are being recognised by all. In fact, </a:t>
            </a:r>
            <a:r>
              <a:rPr lang="en-US" i="1" dirty="0"/>
              <a:t>they</a:t>
            </a:r>
            <a:r>
              <a:rPr lang="en-US" dirty="0"/>
              <a:t> are the letter of Christ, ministered (or delivered) by Paul. They are not a literal letter written with ink on stone tablets but a figurative letter written by the impact of the gospel of God on their minds.</a:t>
            </a:r>
          </a:p>
        </p:txBody>
      </p:sp>
    </p:spTree>
    <p:extLst>
      <p:ext uri="{BB962C8B-B14F-4D97-AF65-F5344CB8AC3E}">
        <p14:creationId xmlns:p14="http://schemas.microsoft.com/office/powerpoint/2010/main" val="53268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2 Corinthians 3:6 contains a classic example of </a:t>
            </a:r>
            <a:r>
              <a:rPr lang="en-US" b="1" dirty="0"/>
              <a:t>metonymy</a:t>
            </a:r>
            <a:r>
              <a:rPr lang="en-US" dirty="0"/>
              <a:t> where </a:t>
            </a:r>
            <a:r>
              <a:rPr lang="en-US" b="1" dirty="0"/>
              <a:t>“the letter”</a:t>
            </a:r>
            <a:r>
              <a:rPr lang="en-US" dirty="0"/>
              <a:t> stands for the Old Covenant Law of Moses that killed because nobody could keep it and </a:t>
            </a:r>
            <a:r>
              <a:rPr lang="en-US" b="1" dirty="0"/>
              <a:t>“spirit” </a:t>
            </a:r>
            <a:r>
              <a:rPr lang="en-US" dirty="0"/>
              <a:t>stands for the New Covenant expressed in the Gospel that gave life because of forgiveness in Christ.</a:t>
            </a:r>
          </a:p>
        </p:txBody>
      </p:sp>
    </p:spTree>
    <p:extLst>
      <p:ext uri="{BB962C8B-B14F-4D97-AF65-F5344CB8AC3E}">
        <p14:creationId xmlns:p14="http://schemas.microsoft.com/office/powerpoint/2010/main" val="1049300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8442"/>
            <a:ext cx="8229600" cy="5107722"/>
          </a:xfrm>
        </p:spPr>
        <p:txBody>
          <a:bodyPr>
            <a:normAutofit fontScale="92500" lnSpcReduction="10000"/>
          </a:bodyPr>
          <a:lstStyle/>
          <a:p>
            <a:pPr marL="0" indent="0">
              <a:buNone/>
            </a:pPr>
            <a:r>
              <a:rPr lang="en-US" b="1" dirty="0"/>
              <a:t>PARENTHESIS</a:t>
            </a:r>
            <a:r>
              <a:rPr lang="en-US" dirty="0"/>
              <a:t>: is when the flow of an argument is interrupted to allow for a clarifying explanation that is not vital to the flow of the argument.</a:t>
            </a:r>
          </a:p>
          <a:p>
            <a:pPr marL="0" indent="0">
              <a:buNone/>
            </a:pPr>
            <a:endParaRPr lang="en-US" dirty="0"/>
          </a:p>
          <a:p>
            <a:pPr marL="0" indent="0">
              <a:buNone/>
            </a:pPr>
            <a:r>
              <a:rPr lang="en-US" sz="2800" dirty="0"/>
              <a:t>Cp. 1 Cor 15:20-28 and Ezra 4:4-23</a:t>
            </a:r>
          </a:p>
          <a:p>
            <a:pPr marL="0" indent="0">
              <a:buNone/>
            </a:pPr>
            <a:endParaRPr lang="en-US" sz="2800" dirty="0"/>
          </a:p>
          <a:p>
            <a:pPr marL="0" indent="0">
              <a:buNone/>
            </a:pPr>
            <a:r>
              <a:rPr lang="en-US" dirty="0"/>
              <a:t>In 2 Corinthians 3:6 Paul is discussing the spirit and then resumes the discussion of the spirit in v17 where he says “Now the Lord is that spirit…” Verses 7-16 are an aside that explains the difference between the Old and New Covenants.</a:t>
            </a:r>
          </a:p>
        </p:txBody>
      </p:sp>
    </p:spTree>
    <p:extLst>
      <p:ext uri="{BB962C8B-B14F-4D97-AF65-F5344CB8AC3E}">
        <p14:creationId xmlns:p14="http://schemas.microsoft.com/office/powerpoint/2010/main" val="40184828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8038"/>
            <a:ext cx="8599490" cy="1143000"/>
          </a:xfrm>
        </p:spPr>
        <p:txBody>
          <a:bodyPr>
            <a:noAutofit/>
          </a:bodyPr>
          <a:lstStyle/>
          <a:p>
            <a:r>
              <a:rPr lang="en-US" sz="2400" dirty="0"/>
              <a:t>Through a series of stated and understood contrasts, Paul sets out the differences between the Old and New Covenants. Understood statements are in italics.</a:t>
            </a:r>
            <a:br>
              <a:rPr lang="en-US" sz="2400" dirty="0"/>
            </a:br>
            <a:endParaRPr lang="en-US" sz="2400" dirty="0"/>
          </a:p>
        </p:txBody>
      </p:sp>
      <p:sp>
        <p:nvSpPr>
          <p:cNvPr id="3" name="Content Placeholder 2"/>
          <p:cNvSpPr>
            <a:spLocks noGrp="1"/>
          </p:cNvSpPr>
          <p:nvPr>
            <p:ph idx="1"/>
          </p:nvPr>
        </p:nvSpPr>
        <p:spPr/>
        <p:txBody>
          <a:bodyPr>
            <a:normAutofit fontScale="25000" lnSpcReduction="20000"/>
          </a:bodyPr>
          <a:lstStyle/>
          <a:p>
            <a:pPr marL="0" indent="0">
              <a:buNone/>
            </a:pPr>
            <a:r>
              <a:rPr lang="en-US" sz="9600" i="1" dirty="0"/>
              <a:t>Ministers (priests)        </a:t>
            </a:r>
            <a:r>
              <a:rPr lang="en-US" sz="9600" dirty="0"/>
              <a:t>               Able ministers (Apostles) v6</a:t>
            </a:r>
          </a:p>
          <a:p>
            <a:pPr marL="0" indent="0">
              <a:buNone/>
            </a:pPr>
            <a:endParaRPr lang="en-US" sz="9600" dirty="0"/>
          </a:p>
          <a:p>
            <a:pPr marL="0" indent="0">
              <a:buNone/>
            </a:pPr>
            <a:r>
              <a:rPr lang="en-US" sz="9600" i="1" dirty="0"/>
              <a:t>Old covenant </a:t>
            </a:r>
            <a:r>
              <a:rPr lang="en-US" sz="9600" dirty="0"/>
              <a:t>cp. v14</a:t>
            </a:r>
            <a:r>
              <a:rPr lang="en-US" sz="9600" i="1" dirty="0"/>
              <a:t>                  </a:t>
            </a:r>
            <a:r>
              <a:rPr lang="en-US" sz="9600" dirty="0"/>
              <a:t>New covenant</a:t>
            </a:r>
          </a:p>
          <a:p>
            <a:pPr marL="0" indent="0">
              <a:buNone/>
            </a:pPr>
            <a:endParaRPr lang="en-US" sz="9600" dirty="0"/>
          </a:p>
          <a:p>
            <a:pPr marL="0" indent="0">
              <a:buNone/>
            </a:pPr>
            <a:r>
              <a:rPr lang="en-US" sz="9600" dirty="0"/>
              <a:t>Dispensation v7x2                       Dispensation v8-9</a:t>
            </a:r>
          </a:p>
          <a:p>
            <a:pPr marL="0" indent="0">
              <a:buNone/>
            </a:pPr>
            <a:endParaRPr lang="en-US" sz="9600" dirty="0"/>
          </a:p>
          <a:p>
            <a:pPr marL="0" indent="0">
              <a:buNone/>
            </a:pPr>
            <a:r>
              <a:rPr lang="en-US" sz="9600" dirty="0"/>
              <a:t>Letter v6                                      Spirit v6</a:t>
            </a:r>
          </a:p>
          <a:p>
            <a:pPr marL="0" indent="0">
              <a:buNone/>
            </a:pPr>
            <a:endParaRPr lang="en-US" sz="9600" dirty="0"/>
          </a:p>
          <a:p>
            <a:pPr marL="0" indent="0">
              <a:buNone/>
            </a:pPr>
            <a:r>
              <a:rPr lang="en-US" sz="9600" dirty="0"/>
              <a:t>Letter kills v6                              Spirit gives life v6</a:t>
            </a:r>
          </a:p>
          <a:p>
            <a:pPr marL="0" indent="0">
              <a:buNone/>
            </a:pPr>
            <a:endParaRPr lang="en-US" sz="9600" dirty="0"/>
          </a:p>
          <a:p>
            <a:pPr marL="0" indent="0">
              <a:buNone/>
            </a:pPr>
            <a:r>
              <a:rPr lang="en-US" sz="9600" dirty="0"/>
              <a:t>Ministration of death v7          Ministration of Spirit v7</a:t>
            </a:r>
          </a:p>
          <a:p>
            <a:pPr marL="0" indent="0">
              <a:buNone/>
            </a:pPr>
            <a:endParaRPr lang="en-US" sz="9600" dirty="0"/>
          </a:p>
          <a:p>
            <a:pPr marL="0" indent="0">
              <a:buNone/>
            </a:pPr>
            <a:r>
              <a:rPr lang="en-US" sz="9600" dirty="0"/>
              <a:t>Written…on stones v7                </a:t>
            </a:r>
            <a:r>
              <a:rPr lang="en-US" sz="9600" i="1" dirty="0"/>
              <a:t>Written on hearts </a:t>
            </a:r>
            <a:r>
              <a:rPr lang="en-US" sz="9600" dirty="0"/>
              <a:t>cp. v3</a:t>
            </a:r>
            <a:endParaRPr lang="en-US" sz="9600" i="1" dirty="0"/>
          </a:p>
          <a:p>
            <a:pPr marL="0" indent="0">
              <a:buNone/>
            </a:pPr>
            <a:r>
              <a:rPr lang="en-US" dirty="0"/>
              <a:t>                                             </a:t>
            </a:r>
          </a:p>
        </p:txBody>
      </p:sp>
    </p:spTree>
    <p:extLst>
      <p:ext uri="{BB962C8B-B14F-4D97-AF65-F5344CB8AC3E}">
        <p14:creationId xmlns:p14="http://schemas.microsoft.com/office/powerpoint/2010/main" val="33253717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70514"/>
            <a:ext cx="8229600" cy="5155649"/>
          </a:xfrm>
        </p:spPr>
        <p:txBody>
          <a:bodyPr>
            <a:normAutofit/>
          </a:bodyPr>
          <a:lstStyle/>
          <a:p>
            <a:pPr marL="0" indent="0">
              <a:buNone/>
            </a:pPr>
            <a:r>
              <a:rPr lang="en-US" sz="2400" dirty="0"/>
              <a:t>Glorious v7                                  Rather (more) glorious v8</a:t>
            </a:r>
          </a:p>
          <a:p>
            <a:pPr marL="0" indent="0">
              <a:buNone/>
            </a:pPr>
            <a:endParaRPr lang="en-US" sz="2400" dirty="0"/>
          </a:p>
          <a:p>
            <a:pPr marL="0" indent="0">
              <a:buNone/>
            </a:pPr>
            <a:r>
              <a:rPr lang="en-US" sz="2400" dirty="0"/>
              <a:t>Couldn’t look at Moses v7         </a:t>
            </a:r>
            <a:r>
              <a:rPr lang="en-US" sz="2400" i="1" dirty="0"/>
              <a:t>Can look at Christ’s Glory </a:t>
            </a:r>
            <a:r>
              <a:rPr lang="en-US" sz="2400" dirty="0"/>
              <a:t>cp. v18</a:t>
            </a:r>
          </a:p>
          <a:p>
            <a:pPr marL="0" indent="0">
              <a:buNone/>
            </a:pPr>
            <a:endParaRPr lang="en-US" sz="2400" dirty="0"/>
          </a:p>
          <a:p>
            <a:pPr marL="0" indent="0">
              <a:buNone/>
            </a:pPr>
            <a:r>
              <a:rPr lang="en-US" sz="2400" dirty="0"/>
              <a:t>Glory fading away v7                  </a:t>
            </a:r>
            <a:r>
              <a:rPr lang="en-US" sz="2400" i="1" dirty="0"/>
              <a:t>Glory</a:t>
            </a:r>
            <a:r>
              <a:rPr lang="en-US" sz="2400" dirty="0"/>
              <a:t> </a:t>
            </a:r>
            <a:r>
              <a:rPr lang="en-US" sz="2400" i="1" dirty="0"/>
              <a:t>Remains </a:t>
            </a:r>
            <a:r>
              <a:rPr lang="en-US" sz="2400" dirty="0"/>
              <a:t>cp. v11</a:t>
            </a:r>
          </a:p>
          <a:p>
            <a:pPr marL="0" indent="0">
              <a:buNone/>
            </a:pPr>
            <a:endParaRPr lang="en-US" sz="2400" i="1" dirty="0"/>
          </a:p>
          <a:p>
            <a:pPr marL="0" indent="0">
              <a:buNone/>
            </a:pPr>
            <a:r>
              <a:rPr lang="en-US" sz="2400" dirty="0"/>
              <a:t>Condemnation v9                        Righteousness (justification) v9</a:t>
            </a:r>
          </a:p>
          <a:p>
            <a:pPr marL="0" indent="0">
              <a:buNone/>
            </a:pPr>
            <a:endParaRPr lang="en-US" sz="2400" dirty="0"/>
          </a:p>
          <a:p>
            <a:pPr marL="0" indent="0">
              <a:buNone/>
            </a:pPr>
            <a:r>
              <a:rPr lang="en-US" sz="2400" dirty="0"/>
              <a:t>Comparatively no glory v10       Glory that excelleth v10</a:t>
            </a:r>
          </a:p>
          <a:p>
            <a:pPr marL="0" indent="0">
              <a:buNone/>
            </a:pPr>
            <a:endParaRPr lang="en-US" sz="2400" dirty="0"/>
          </a:p>
          <a:p>
            <a:pPr marL="0" indent="0">
              <a:buNone/>
            </a:pPr>
            <a:r>
              <a:rPr lang="en-US" sz="2400" dirty="0"/>
              <a:t>That done away glorious v11    What remains more glorious v11</a:t>
            </a:r>
          </a:p>
          <a:p>
            <a:pPr marL="0" indent="0">
              <a:buNone/>
            </a:pPr>
            <a:endParaRPr lang="en-US" dirty="0"/>
          </a:p>
        </p:txBody>
      </p:sp>
    </p:spTree>
    <p:extLst>
      <p:ext uri="{BB962C8B-B14F-4D97-AF65-F5344CB8AC3E}">
        <p14:creationId xmlns:p14="http://schemas.microsoft.com/office/powerpoint/2010/main" val="2699854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2 Corinthians 3:12-16 is an </a:t>
            </a:r>
            <a:r>
              <a:rPr lang="en-US" b="1" dirty="0"/>
              <a:t>allegory</a:t>
            </a:r>
            <a:r>
              <a:rPr lang="en-US" dirty="0"/>
              <a:t> comparing: </a:t>
            </a:r>
          </a:p>
          <a:p>
            <a:pPr marL="0" indent="0">
              <a:buNone/>
            </a:pPr>
            <a:r>
              <a:rPr lang="en-US" dirty="0"/>
              <a:t>the literal veil over Moses’ face that covered the glory of </a:t>
            </a:r>
            <a:r>
              <a:rPr lang="en-US" b="1" i="1" dirty="0"/>
              <a:t>the Law </a:t>
            </a:r>
            <a:r>
              <a:rPr lang="en-US" dirty="0"/>
              <a:t>for Israelites </a:t>
            </a:r>
          </a:p>
          <a:p>
            <a:pPr marL="0" indent="0">
              <a:buNone/>
            </a:pPr>
            <a:r>
              <a:rPr lang="en-US" dirty="0"/>
              <a:t>                                       with </a:t>
            </a:r>
          </a:p>
          <a:p>
            <a:pPr marL="0" indent="0">
              <a:buNone/>
            </a:pPr>
            <a:r>
              <a:rPr lang="en-US" dirty="0"/>
              <a:t>the figurative veil over Christ’s face that covers the glory of </a:t>
            </a:r>
            <a:r>
              <a:rPr lang="en-US" b="1" i="1" dirty="0"/>
              <a:t>liberty from the Law </a:t>
            </a:r>
            <a:r>
              <a:rPr lang="en-US" dirty="0"/>
              <a:t>for Israelites who held on to the Law in Paul’s day.</a:t>
            </a:r>
          </a:p>
        </p:txBody>
      </p:sp>
    </p:spTree>
    <p:extLst>
      <p:ext uri="{BB962C8B-B14F-4D97-AF65-F5344CB8AC3E}">
        <p14:creationId xmlns:p14="http://schemas.microsoft.com/office/powerpoint/2010/main" val="28561786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86642"/>
            <a:ext cx="8229600" cy="5239521"/>
          </a:xfrm>
        </p:spPr>
        <p:txBody>
          <a:bodyPr>
            <a:noAutofit/>
          </a:bodyPr>
          <a:lstStyle/>
          <a:p>
            <a:pPr marL="0" indent="0">
              <a:buNone/>
            </a:pPr>
            <a:r>
              <a:rPr lang="en-US" sz="2400" dirty="0"/>
              <a:t>Moses - veil over face v13            Apostles speak ‘boldly’ v12</a:t>
            </a:r>
          </a:p>
          <a:p>
            <a:pPr marL="0" indent="0">
              <a:buNone/>
            </a:pPr>
            <a:endParaRPr lang="en-US" sz="2400" dirty="0"/>
          </a:p>
          <a:p>
            <a:pPr marL="0" indent="0">
              <a:buNone/>
            </a:pPr>
            <a:r>
              <a:rPr lang="en-US" sz="2400" dirty="0"/>
              <a:t>Covered fading glory   v13            </a:t>
            </a:r>
            <a:r>
              <a:rPr lang="en-US" sz="2400" i="1" dirty="0"/>
              <a:t>Uncovered glory of Christ </a:t>
            </a:r>
            <a:r>
              <a:rPr lang="en-US" sz="2400" dirty="0"/>
              <a:t>cp.18</a:t>
            </a:r>
            <a:endParaRPr lang="en-US" sz="2400" i="1" dirty="0"/>
          </a:p>
          <a:p>
            <a:pPr marL="0" indent="0">
              <a:buNone/>
            </a:pPr>
            <a:endParaRPr lang="en-US" sz="2400" i="1" dirty="0"/>
          </a:p>
          <a:p>
            <a:pPr marL="0" indent="0">
              <a:buNone/>
            </a:pPr>
            <a:r>
              <a:rPr lang="en-US" sz="2400" dirty="0"/>
              <a:t>Law veils glory of Christ</a:t>
            </a:r>
            <a:r>
              <a:rPr lang="en-US" sz="2400" i="1" dirty="0"/>
              <a:t> </a:t>
            </a:r>
            <a:r>
              <a:rPr lang="en-US" sz="2400" dirty="0"/>
              <a:t>v14         Only in Christ is the veil taken</a:t>
            </a:r>
          </a:p>
          <a:p>
            <a:pPr marL="0" indent="0">
              <a:buNone/>
            </a:pPr>
            <a:r>
              <a:rPr lang="en-US" sz="2400" dirty="0"/>
              <a:t>                                                           away v14 so</a:t>
            </a:r>
          </a:p>
          <a:p>
            <a:pPr marL="0" indent="0">
              <a:buNone/>
            </a:pPr>
            <a:endParaRPr lang="en-US" sz="2400" dirty="0"/>
          </a:p>
          <a:p>
            <a:pPr marL="0" indent="0">
              <a:buNone/>
            </a:pPr>
            <a:r>
              <a:rPr lang="en-US" sz="2400" dirty="0"/>
              <a:t>and their minds to Christ v15       if their minds turn to the Lord                                   </a:t>
            </a:r>
          </a:p>
          <a:p>
            <a:pPr marL="0" indent="0">
              <a:buNone/>
            </a:pPr>
            <a:r>
              <a:rPr lang="en-US" sz="2400" dirty="0"/>
              <a:t>                                                            the veil will be taken away v16</a:t>
            </a:r>
          </a:p>
        </p:txBody>
      </p:sp>
    </p:spTree>
    <p:extLst>
      <p:ext uri="{BB962C8B-B14F-4D97-AF65-F5344CB8AC3E}">
        <p14:creationId xmlns:p14="http://schemas.microsoft.com/office/powerpoint/2010/main" val="34720765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2 Corinthians 3:17-18</a:t>
            </a:r>
          </a:p>
        </p:txBody>
      </p:sp>
      <p:sp>
        <p:nvSpPr>
          <p:cNvPr id="3" name="Content Placeholder 2"/>
          <p:cNvSpPr>
            <a:spLocks noGrp="1"/>
          </p:cNvSpPr>
          <p:nvPr>
            <p:ph idx="1"/>
          </p:nvPr>
        </p:nvSpPr>
        <p:spPr/>
        <p:txBody>
          <a:bodyPr/>
          <a:lstStyle/>
          <a:p>
            <a:pPr marL="0" indent="0">
              <a:buNone/>
            </a:pPr>
            <a:r>
              <a:rPr lang="en-US" sz="2400" i="1" dirty="0"/>
              <a:t>The Law brought condemnation       </a:t>
            </a:r>
            <a:r>
              <a:rPr lang="en-US" sz="2400" dirty="0"/>
              <a:t>Christ brings liberty from   </a:t>
            </a:r>
          </a:p>
          <a:p>
            <a:pPr marL="0" indent="0">
              <a:buNone/>
            </a:pPr>
            <a:r>
              <a:rPr lang="en-US" sz="2400" dirty="0"/>
              <a:t>                                                                 Law’s condemnation v17</a:t>
            </a:r>
          </a:p>
          <a:p>
            <a:pPr marL="0" indent="0">
              <a:buNone/>
            </a:pPr>
            <a:endParaRPr lang="en-US" dirty="0"/>
          </a:p>
          <a:p>
            <a:pPr marL="0" indent="0">
              <a:buNone/>
            </a:pPr>
            <a:r>
              <a:rPr lang="en-US" dirty="0"/>
              <a:t>All </a:t>
            </a:r>
            <a:r>
              <a:rPr lang="en-US" b="1" dirty="0"/>
              <a:t>believers </a:t>
            </a:r>
            <a:r>
              <a:rPr lang="en-US" dirty="0"/>
              <a:t>see Christ’s </a:t>
            </a:r>
            <a:r>
              <a:rPr lang="en-US" b="1" dirty="0"/>
              <a:t>unveiled </a:t>
            </a:r>
            <a:r>
              <a:rPr lang="en-US" dirty="0"/>
              <a:t>face, like looking in a mirror (the Scriptures), we can see and will reflect the glory of the Lord and will be increasingly transformed (glory to glory) into his image (i.e. the Lord the Spirit) v18 </a:t>
            </a:r>
          </a:p>
        </p:txBody>
      </p:sp>
    </p:spTree>
    <p:extLst>
      <p:ext uri="{BB962C8B-B14F-4D97-AF65-F5344CB8AC3E}">
        <p14:creationId xmlns:p14="http://schemas.microsoft.com/office/powerpoint/2010/main" val="2740075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4478"/>
            <a:ext cx="8229600" cy="5131686"/>
          </a:xfrm>
        </p:spPr>
        <p:txBody>
          <a:bodyPr/>
          <a:lstStyle/>
          <a:p>
            <a:pPr marL="0" indent="0">
              <a:buNone/>
            </a:pPr>
            <a:r>
              <a:rPr lang="en-US" dirty="0"/>
              <a:t> # Note the alternating parallelism in 2 Corinthians 4:5:</a:t>
            </a:r>
          </a:p>
          <a:p>
            <a:pPr marL="0" indent="0">
              <a:buNone/>
            </a:pPr>
            <a:endParaRPr lang="en-US" dirty="0"/>
          </a:p>
          <a:p>
            <a:pPr marL="0" indent="0">
              <a:buNone/>
            </a:pPr>
            <a:r>
              <a:rPr lang="en-US" dirty="0"/>
              <a:t>We preach not </a:t>
            </a:r>
            <a:r>
              <a:rPr lang="en-US" b="1" dirty="0"/>
              <a:t>ourselves</a:t>
            </a:r>
            <a:r>
              <a:rPr lang="en-US" dirty="0"/>
              <a:t>        (a)</a:t>
            </a:r>
          </a:p>
          <a:p>
            <a:pPr marL="0" indent="0">
              <a:buNone/>
            </a:pPr>
            <a:r>
              <a:rPr lang="en-US" dirty="0"/>
              <a:t>But Christ </a:t>
            </a:r>
            <a:r>
              <a:rPr lang="en-US" b="1" dirty="0"/>
              <a:t>Jesus</a:t>
            </a:r>
            <a:r>
              <a:rPr lang="en-US" dirty="0"/>
              <a:t> the Lord       (b)</a:t>
            </a:r>
          </a:p>
          <a:p>
            <a:pPr marL="0" indent="0">
              <a:buNone/>
            </a:pPr>
            <a:r>
              <a:rPr lang="en-US" dirty="0"/>
              <a:t>And </a:t>
            </a:r>
            <a:r>
              <a:rPr lang="en-US" b="1" dirty="0"/>
              <a:t>ourselves</a:t>
            </a:r>
            <a:r>
              <a:rPr lang="en-US" dirty="0"/>
              <a:t> your servants   (a)</a:t>
            </a:r>
          </a:p>
          <a:p>
            <a:pPr marL="0" indent="0">
              <a:buNone/>
            </a:pPr>
            <a:r>
              <a:rPr lang="en-US" dirty="0"/>
              <a:t>For </a:t>
            </a:r>
            <a:r>
              <a:rPr lang="en-US" b="1" dirty="0"/>
              <a:t>Jesus’</a:t>
            </a:r>
            <a:r>
              <a:rPr lang="en-US" dirty="0"/>
              <a:t> sake                          (b)</a:t>
            </a:r>
          </a:p>
        </p:txBody>
      </p:sp>
    </p:spTree>
    <p:extLst>
      <p:ext uri="{BB962C8B-B14F-4D97-AF65-F5344CB8AC3E}">
        <p14:creationId xmlns:p14="http://schemas.microsoft.com/office/powerpoint/2010/main" val="40489658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en-US" dirty="0"/>
              <a:t> # 2 Corinthians 4:6 has a beautiful comparison of the light dispelling darkness in Genesis 1:2-3 and the the light dispelling darkness in our hearts.</a:t>
            </a:r>
          </a:p>
          <a:p>
            <a:pPr marL="0" indent="0">
              <a:buNone/>
            </a:pPr>
            <a:endParaRPr lang="en-US" dirty="0"/>
          </a:p>
          <a:p>
            <a:pPr marL="0" indent="0">
              <a:buNone/>
            </a:pPr>
            <a:r>
              <a:rPr lang="en-US" sz="2400" dirty="0"/>
              <a:t>God commanded the </a:t>
            </a:r>
            <a:r>
              <a:rPr lang="en-US" sz="2400" b="1" dirty="0"/>
              <a:t>light</a:t>
            </a:r>
            <a:r>
              <a:rPr lang="en-US" sz="2400" dirty="0"/>
              <a:t>           Grk (He who hath given) the</a:t>
            </a:r>
          </a:p>
          <a:p>
            <a:pPr marL="0" indent="0">
              <a:buNone/>
            </a:pPr>
            <a:r>
              <a:rPr lang="en-US" sz="2400" dirty="0"/>
              <a:t>                                                         </a:t>
            </a:r>
            <a:r>
              <a:rPr lang="en-US" sz="2400" b="1" dirty="0"/>
              <a:t> light </a:t>
            </a:r>
            <a:r>
              <a:rPr lang="en-US" sz="2400" dirty="0"/>
              <a:t>of the knowledge of Christ</a:t>
            </a:r>
          </a:p>
          <a:p>
            <a:pPr marL="0" indent="0">
              <a:buNone/>
            </a:pPr>
            <a:endParaRPr lang="en-US" sz="2400" dirty="0"/>
          </a:p>
          <a:p>
            <a:pPr marL="0" indent="0">
              <a:buNone/>
            </a:pPr>
            <a:r>
              <a:rPr lang="en-US" sz="2400" dirty="0"/>
              <a:t>To shine out of </a:t>
            </a:r>
            <a:r>
              <a:rPr lang="en-US" sz="2400" b="1" dirty="0"/>
              <a:t>darkness</a:t>
            </a:r>
            <a:r>
              <a:rPr lang="en-US" sz="2400" dirty="0"/>
              <a:t>              shined (in the </a:t>
            </a:r>
            <a:r>
              <a:rPr lang="en-US" sz="2400" b="1" dirty="0"/>
              <a:t>darkness</a:t>
            </a:r>
            <a:r>
              <a:rPr lang="en-US" sz="2400" dirty="0"/>
              <a:t>) in </a:t>
            </a:r>
          </a:p>
          <a:p>
            <a:pPr marL="0" indent="0">
              <a:buNone/>
            </a:pPr>
            <a:r>
              <a:rPr lang="en-US" sz="2400" dirty="0"/>
              <a:t>                                                          our hearts</a:t>
            </a:r>
          </a:p>
        </p:txBody>
      </p:sp>
    </p:spTree>
    <p:extLst>
      <p:ext uri="{BB962C8B-B14F-4D97-AF65-F5344CB8AC3E}">
        <p14:creationId xmlns:p14="http://schemas.microsoft.com/office/powerpoint/2010/main" val="9835183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6460"/>
            <a:ext cx="8229600" cy="5119704"/>
          </a:xfrm>
        </p:spPr>
        <p:txBody>
          <a:bodyPr/>
          <a:lstStyle/>
          <a:p>
            <a:pPr marL="0" indent="0">
              <a:buNone/>
            </a:pPr>
            <a:r>
              <a:rPr lang="en-US" dirty="0"/>
              <a:t> # 2 Corinthians 4:7 has an effective </a:t>
            </a:r>
            <a:r>
              <a:rPr lang="en-US" b="1" dirty="0"/>
              <a:t>metaphor</a:t>
            </a:r>
            <a:r>
              <a:rPr lang="en-US" dirty="0"/>
              <a:t> for those believers from mankind, shaped from the soil and mortal, who nevertheless carry the knowledge of the glory of Christ. The metaphor of </a:t>
            </a:r>
            <a:r>
              <a:rPr lang="en-US" b="1" dirty="0"/>
              <a:t>“earthen vessels” </a:t>
            </a:r>
            <a:r>
              <a:rPr lang="en-US" dirty="0"/>
              <a:t>perfectly demonstrates that the knowledge carried, is not generated by believers but has been deposited there by God. There is no basis for self promotion even if, like Paul, we were given the status of an Apostle.</a:t>
            </a:r>
          </a:p>
        </p:txBody>
      </p:sp>
    </p:spTree>
    <p:extLst>
      <p:ext uri="{BB962C8B-B14F-4D97-AF65-F5344CB8AC3E}">
        <p14:creationId xmlns:p14="http://schemas.microsoft.com/office/powerpoint/2010/main" val="22428117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2588"/>
            <a:ext cx="8229600" cy="5203576"/>
          </a:xfrm>
        </p:spPr>
        <p:txBody>
          <a:bodyPr>
            <a:normAutofit fontScale="85000" lnSpcReduction="20000"/>
          </a:bodyPr>
          <a:lstStyle/>
          <a:p>
            <a:pPr marL="0" indent="0">
              <a:buNone/>
            </a:pPr>
            <a:r>
              <a:rPr lang="en-US" sz="2800" dirty="0"/>
              <a:t> # 2 Corinthians 4:8-9 is a lovely rhythmic section of the chapter. The conjunction ‘but’ is repeated five times and on either side the Apostle shows what it means to be an earthen vessel carrying the gospel.  Difficulties there are but not destruction.</a:t>
            </a:r>
          </a:p>
          <a:p>
            <a:pPr marL="0" indent="0">
              <a:buNone/>
            </a:pPr>
            <a:endParaRPr lang="en-US" sz="2800" dirty="0"/>
          </a:p>
          <a:p>
            <a:pPr marL="0" indent="0">
              <a:buNone/>
            </a:pPr>
            <a:r>
              <a:rPr lang="en-US" sz="2800" dirty="0"/>
              <a:t>Troubled on every side       yet (Grk but)         not distressed</a:t>
            </a:r>
          </a:p>
          <a:p>
            <a:pPr marL="0" indent="0">
              <a:buNone/>
            </a:pPr>
            <a:endParaRPr lang="en-US" sz="2800" dirty="0"/>
          </a:p>
          <a:p>
            <a:pPr marL="0" indent="0">
              <a:buNone/>
            </a:pPr>
            <a:r>
              <a:rPr lang="en-US" sz="2800" dirty="0"/>
              <a:t>Perplexed                                   but                     not in despair</a:t>
            </a:r>
          </a:p>
          <a:p>
            <a:pPr marL="0" indent="0">
              <a:buNone/>
            </a:pPr>
            <a:endParaRPr lang="en-US" sz="2800" dirty="0"/>
          </a:p>
          <a:p>
            <a:pPr marL="0" indent="0">
              <a:buNone/>
            </a:pPr>
            <a:r>
              <a:rPr lang="en-US" sz="2800" dirty="0"/>
              <a:t>Persecuted                                 but                     not forsaken</a:t>
            </a:r>
          </a:p>
          <a:p>
            <a:pPr marL="0" indent="0">
              <a:buNone/>
            </a:pPr>
            <a:endParaRPr lang="en-US" sz="2800" dirty="0"/>
          </a:p>
          <a:p>
            <a:pPr marL="0" indent="0">
              <a:buNone/>
            </a:pPr>
            <a:r>
              <a:rPr lang="en-US" sz="2800" dirty="0"/>
              <a:t>Cast down                                  but                      not destroyed</a:t>
            </a:r>
          </a:p>
          <a:p>
            <a:pPr marL="0" indent="0">
              <a:buNone/>
            </a:pPr>
            <a:endParaRPr lang="en-US" sz="2400" dirty="0"/>
          </a:p>
          <a:p>
            <a:pPr marL="0" indent="0">
              <a:buNone/>
            </a:pPr>
            <a:r>
              <a:rPr lang="en-US" dirty="0"/>
              <a:t> </a:t>
            </a:r>
          </a:p>
        </p:txBody>
      </p:sp>
    </p:spTree>
    <p:extLst>
      <p:ext uri="{BB962C8B-B14F-4D97-AF65-F5344CB8AC3E}">
        <p14:creationId xmlns:p14="http://schemas.microsoft.com/office/powerpoint/2010/main" val="29281356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410" y="1054386"/>
            <a:ext cx="8327390" cy="5071777"/>
          </a:xfrm>
        </p:spPr>
        <p:txBody>
          <a:bodyPr>
            <a:normAutofit/>
          </a:bodyPr>
          <a:lstStyle/>
          <a:p>
            <a:pPr marL="0" indent="0">
              <a:buNone/>
            </a:pPr>
            <a:r>
              <a:rPr lang="en-US" sz="2400" dirty="0"/>
              <a:t> # In 2 Corinthians 4:10-12 Paul regards his sufferings to be like Christ’s suffering and death. Paul, like Christ, endured this and was brought out of it by God as a parallel to Christ’s resurrection. The end result was to give life to those who accepted Christ’s gospel through him. He makes the point through a series contrasts:</a:t>
            </a:r>
          </a:p>
          <a:p>
            <a:pPr marL="0" indent="0">
              <a:buNone/>
            </a:pPr>
            <a:endParaRPr lang="en-US" sz="2400" dirty="0"/>
          </a:p>
          <a:p>
            <a:pPr marL="0" indent="0">
              <a:buNone/>
            </a:pPr>
            <a:r>
              <a:rPr lang="en-US" sz="2400" dirty="0"/>
              <a:t>In the </a:t>
            </a:r>
            <a:r>
              <a:rPr lang="en-US" sz="2400" b="1" dirty="0"/>
              <a:t>body</a:t>
            </a:r>
            <a:r>
              <a:rPr lang="en-US" sz="2400" dirty="0"/>
              <a:t>                                        In our </a:t>
            </a:r>
            <a:r>
              <a:rPr lang="en-US" sz="2400" b="1" dirty="0"/>
              <a:t>body</a:t>
            </a:r>
          </a:p>
          <a:p>
            <a:pPr marL="0" indent="0">
              <a:buNone/>
            </a:pPr>
            <a:r>
              <a:rPr lang="en-US" sz="2400" dirty="0"/>
              <a:t>Bearing the </a:t>
            </a:r>
            <a:r>
              <a:rPr lang="en-US" sz="2400" b="1" dirty="0"/>
              <a:t>dying</a:t>
            </a:r>
            <a:r>
              <a:rPr lang="en-US" sz="2400" dirty="0"/>
              <a:t> of the Lord        </a:t>
            </a:r>
            <a:r>
              <a:rPr lang="en-US" sz="2400" b="1" dirty="0"/>
              <a:t>Life</a:t>
            </a:r>
            <a:r>
              <a:rPr lang="en-US" sz="2400" dirty="0"/>
              <a:t> of Jesus made manifest</a:t>
            </a:r>
          </a:p>
          <a:p>
            <a:pPr marL="0" indent="0">
              <a:buNone/>
            </a:pPr>
            <a:r>
              <a:rPr lang="en-US" sz="2400" dirty="0"/>
              <a:t>Alway delivered unto </a:t>
            </a:r>
            <a:r>
              <a:rPr lang="en-US" sz="2400" b="1" dirty="0"/>
              <a:t>death           </a:t>
            </a:r>
            <a:r>
              <a:rPr lang="en-US" sz="2400" dirty="0"/>
              <a:t>We which </a:t>
            </a:r>
            <a:r>
              <a:rPr lang="en-US" sz="2400" b="1" dirty="0"/>
              <a:t>live</a:t>
            </a:r>
          </a:p>
          <a:p>
            <a:pPr marL="0" indent="0">
              <a:buNone/>
            </a:pPr>
            <a:r>
              <a:rPr lang="en-US" sz="2400" dirty="0"/>
              <a:t>In our </a:t>
            </a:r>
            <a:r>
              <a:rPr lang="en-US" sz="2400" b="1" dirty="0"/>
              <a:t>mortal</a:t>
            </a:r>
            <a:r>
              <a:rPr lang="en-US" sz="2400" dirty="0"/>
              <a:t> flesh                           </a:t>
            </a:r>
            <a:r>
              <a:rPr lang="en-US" sz="2400" b="1" dirty="0"/>
              <a:t>Life</a:t>
            </a:r>
            <a:r>
              <a:rPr lang="en-US" sz="2400" dirty="0"/>
              <a:t> of Jesus manifest</a:t>
            </a:r>
          </a:p>
          <a:p>
            <a:pPr marL="0" indent="0">
              <a:buNone/>
            </a:pPr>
            <a:r>
              <a:rPr lang="en-US" sz="2400" b="1" dirty="0"/>
              <a:t>Death</a:t>
            </a:r>
            <a:r>
              <a:rPr lang="en-US" sz="2400" dirty="0"/>
              <a:t> worketh in </a:t>
            </a:r>
            <a:r>
              <a:rPr lang="en-US" sz="2400" b="1" i="1" dirty="0"/>
              <a:t>us</a:t>
            </a:r>
            <a:r>
              <a:rPr lang="en-US" sz="2400" dirty="0"/>
              <a:t>                        but </a:t>
            </a:r>
            <a:r>
              <a:rPr lang="en-US" sz="2400" b="1" dirty="0"/>
              <a:t>life</a:t>
            </a:r>
            <a:r>
              <a:rPr lang="en-US" sz="2400" dirty="0"/>
              <a:t> in </a:t>
            </a:r>
            <a:r>
              <a:rPr lang="en-US" sz="2400" b="1" i="1" dirty="0"/>
              <a:t>you</a:t>
            </a:r>
          </a:p>
        </p:txBody>
      </p:sp>
    </p:spTree>
    <p:extLst>
      <p:ext uri="{BB962C8B-B14F-4D97-AF65-F5344CB8AC3E}">
        <p14:creationId xmlns:p14="http://schemas.microsoft.com/office/powerpoint/2010/main" val="21437580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4478"/>
            <a:ext cx="8229600" cy="5131686"/>
          </a:xfrm>
        </p:spPr>
        <p:txBody>
          <a:bodyPr>
            <a:normAutofit/>
          </a:bodyPr>
          <a:lstStyle/>
          <a:p>
            <a:pPr marL="0" indent="0">
              <a:buNone/>
            </a:pPr>
            <a:r>
              <a:rPr lang="en-US" sz="2800" dirty="0"/>
              <a:t> # 2 Corinthians 4:16-18 has a series of antitheses:</a:t>
            </a:r>
          </a:p>
          <a:p>
            <a:pPr marL="0" indent="0">
              <a:buNone/>
            </a:pPr>
            <a:endParaRPr lang="en-US" sz="2800" dirty="0"/>
          </a:p>
          <a:p>
            <a:pPr marL="0" indent="0">
              <a:buNone/>
            </a:pPr>
            <a:r>
              <a:rPr lang="en-US" sz="2800" dirty="0"/>
              <a:t>Our </a:t>
            </a:r>
            <a:r>
              <a:rPr lang="en-US" sz="2800" b="1" dirty="0"/>
              <a:t>outward</a:t>
            </a:r>
            <a:r>
              <a:rPr lang="en-US" sz="2800" dirty="0"/>
              <a:t> man perish      the </a:t>
            </a:r>
            <a:r>
              <a:rPr lang="en-US" sz="2800" b="1" dirty="0"/>
              <a:t>inward</a:t>
            </a:r>
            <a:r>
              <a:rPr lang="en-US" sz="2800" dirty="0"/>
              <a:t> man renewed</a:t>
            </a:r>
          </a:p>
          <a:p>
            <a:pPr marL="0" indent="0">
              <a:buNone/>
            </a:pPr>
            <a:r>
              <a:rPr lang="en-US" sz="2800" dirty="0"/>
              <a:t>Our </a:t>
            </a:r>
            <a:r>
              <a:rPr lang="en-US" sz="2800" b="1" dirty="0"/>
              <a:t>light</a:t>
            </a:r>
            <a:r>
              <a:rPr lang="en-US" sz="2800" dirty="0"/>
              <a:t> affliction                  exceeding </a:t>
            </a:r>
            <a:r>
              <a:rPr lang="en-US" sz="2800" b="1" dirty="0"/>
              <a:t>weight </a:t>
            </a:r>
            <a:r>
              <a:rPr lang="en-US" sz="2800" dirty="0"/>
              <a:t>of glory</a:t>
            </a:r>
          </a:p>
          <a:p>
            <a:pPr marL="0" indent="0">
              <a:buNone/>
            </a:pPr>
            <a:r>
              <a:rPr lang="en-US" sz="2800" dirty="0"/>
              <a:t>For a </a:t>
            </a:r>
            <a:r>
              <a:rPr lang="en-US" sz="2800" b="1" dirty="0"/>
              <a:t>moment</a:t>
            </a:r>
            <a:r>
              <a:rPr lang="en-US" sz="2800" dirty="0"/>
              <a:t>                         </a:t>
            </a:r>
            <a:r>
              <a:rPr lang="en-US" sz="2800" b="1" dirty="0"/>
              <a:t>eternal</a:t>
            </a:r>
          </a:p>
          <a:p>
            <a:pPr marL="0" indent="0">
              <a:buNone/>
            </a:pPr>
            <a:r>
              <a:rPr lang="en-US" sz="2800" dirty="0"/>
              <a:t>Things which are </a:t>
            </a:r>
            <a:r>
              <a:rPr lang="en-US" sz="2800" b="1" dirty="0"/>
              <a:t>seen</a:t>
            </a:r>
            <a:r>
              <a:rPr lang="en-US" sz="2800" dirty="0"/>
              <a:t>           things which are </a:t>
            </a:r>
            <a:r>
              <a:rPr lang="en-US" sz="2800" b="1" dirty="0"/>
              <a:t>not seen</a:t>
            </a:r>
          </a:p>
          <a:p>
            <a:pPr marL="0" indent="0">
              <a:buNone/>
            </a:pPr>
            <a:r>
              <a:rPr lang="en-US" sz="2800" dirty="0"/>
              <a:t>Things seen are </a:t>
            </a:r>
            <a:r>
              <a:rPr lang="en-US" sz="2800" b="1" dirty="0"/>
              <a:t>temporal</a:t>
            </a:r>
            <a:r>
              <a:rPr lang="en-US" sz="2800" dirty="0"/>
              <a:t>     things not seen are </a:t>
            </a:r>
            <a:r>
              <a:rPr lang="en-US" sz="2800" b="1" dirty="0"/>
              <a:t>eternal</a:t>
            </a:r>
          </a:p>
          <a:p>
            <a:pPr marL="0" indent="0">
              <a:buNone/>
            </a:pPr>
            <a:endParaRPr lang="en-US" sz="2800" b="1" dirty="0"/>
          </a:p>
          <a:p>
            <a:pPr marL="0" indent="0">
              <a:buNone/>
            </a:pPr>
            <a:endParaRPr lang="en-US" sz="2800" dirty="0"/>
          </a:p>
        </p:txBody>
      </p:sp>
    </p:spTree>
    <p:extLst>
      <p:ext uri="{BB962C8B-B14F-4D97-AF65-F5344CB8AC3E}">
        <p14:creationId xmlns:p14="http://schemas.microsoft.com/office/powerpoint/2010/main" val="31019744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4386"/>
            <a:ext cx="8229600" cy="5071777"/>
          </a:xfrm>
        </p:spPr>
        <p:txBody>
          <a:bodyPr/>
          <a:lstStyle/>
          <a:p>
            <a:pPr marL="0" indent="0">
              <a:buNone/>
            </a:pPr>
            <a:r>
              <a:rPr lang="en-US" dirty="0"/>
              <a:t> # 2 Corinthians 4:18 throws up a </a:t>
            </a:r>
            <a:r>
              <a:rPr lang="en-US" b="1" dirty="0"/>
              <a:t>paradox</a:t>
            </a:r>
            <a:r>
              <a:rPr lang="en-US" dirty="0"/>
              <a:t> because it is only possible to see the things that exist now. In the natural sense it is absurd to say that we can see what doesn’t exist yet.</a:t>
            </a:r>
          </a:p>
          <a:p>
            <a:pPr marL="0" indent="0">
              <a:buNone/>
            </a:pPr>
            <a:r>
              <a:rPr lang="en-US" dirty="0"/>
              <a:t> </a:t>
            </a:r>
          </a:p>
          <a:p>
            <a:pPr marL="0" indent="0">
              <a:buNone/>
            </a:pPr>
            <a:r>
              <a:rPr lang="en-US" dirty="0"/>
              <a:t>Only the eye of faith can </a:t>
            </a:r>
            <a:r>
              <a:rPr lang="en-US" i="1" dirty="0"/>
              <a:t>see</a:t>
            </a:r>
            <a:r>
              <a:rPr lang="en-US" dirty="0"/>
              <a:t> the fulfillment of what God has promised through Christ.</a:t>
            </a:r>
          </a:p>
        </p:txBody>
      </p:sp>
    </p:spTree>
    <p:extLst>
      <p:ext uri="{BB962C8B-B14F-4D97-AF65-F5344CB8AC3E}">
        <p14:creationId xmlns:p14="http://schemas.microsoft.com/office/powerpoint/2010/main" val="12956233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0423"/>
            <a:ext cx="8229600" cy="5182044"/>
          </a:xfrm>
        </p:spPr>
        <p:txBody>
          <a:bodyPr/>
          <a:lstStyle/>
          <a:p>
            <a:pPr marL="0" indent="0">
              <a:buNone/>
            </a:pPr>
            <a:r>
              <a:rPr lang="en-US" sz="2800" dirty="0"/>
              <a:t> # 2 Corinthians 5:1 contrasts the the present mortal body to the future immortal body. Paul uses a figure of speech called </a:t>
            </a:r>
            <a:r>
              <a:rPr lang="en-US" sz="2800" b="1" dirty="0"/>
              <a:t>redundancy</a:t>
            </a:r>
            <a:r>
              <a:rPr lang="en-US" sz="2800" dirty="0"/>
              <a:t>. This is when more words are used, in this case deliberately, than necessary. This is done to give colour and emphasis.</a:t>
            </a:r>
          </a:p>
          <a:p>
            <a:pPr marL="0" indent="0">
              <a:buNone/>
            </a:pPr>
            <a:endParaRPr lang="en-US" b="1" dirty="0"/>
          </a:p>
          <a:p>
            <a:pPr marL="0" indent="0">
              <a:buNone/>
            </a:pPr>
            <a:r>
              <a:rPr lang="en-US" dirty="0"/>
              <a:t>         Earthly </a:t>
            </a:r>
            <a:r>
              <a:rPr lang="en-US" b="1" dirty="0"/>
              <a:t>house</a:t>
            </a:r>
            <a:r>
              <a:rPr lang="en-US" dirty="0"/>
              <a:t> of this </a:t>
            </a:r>
            <a:r>
              <a:rPr lang="en-US" b="1" dirty="0"/>
              <a:t>tabernacle</a:t>
            </a:r>
          </a:p>
          <a:p>
            <a:pPr marL="0" indent="0">
              <a:buNone/>
            </a:pPr>
            <a:r>
              <a:rPr lang="en-US" b="1" dirty="0"/>
              <a:t>                   Building</a:t>
            </a:r>
            <a:r>
              <a:rPr lang="en-US" dirty="0"/>
              <a:t> of God, an </a:t>
            </a:r>
            <a:r>
              <a:rPr lang="en-US" b="1" dirty="0"/>
              <a:t>house</a:t>
            </a:r>
          </a:p>
        </p:txBody>
      </p:sp>
    </p:spTree>
    <p:extLst>
      <p:ext uri="{BB962C8B-B14F-4D97-AF65-F5344CB8AC3E}">
        <p14:creationId xmlns:p14="http://schemas.microsoft.com/office/powerpoint/2010/main" val="3440297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4386"/>
            <a:ext cx="8229600" cy="5071777"/>
          </a:xfrm>
        </p:spPr>
        <p:txBody>
          <a:bodyPr>
            <a:normAutofit fontScale="92500" lnSpcReduction="20000"/>
          </a:bodyPr>
          <a:lstStyle/>
          <a:p>
            <a:pPr marL="0" indent="0">
              <a:buNone/>
            </a:pPr>
            <a:r>
              <a:rPr lang="en-US" sz="2800" dirty="0"/>
              <a:t> # The same verse begins a series contrasting the mortal and immortal </a:t>
            </a:r>
            <a:r>
              <a:rPr lang="en-US" sz="2800" i="1" dirty="0"/>
              <a:t>bodies</a:t>
            </a:r>
            <a:r>
              <a:rPr lang="en-US" sz="2800" dirty="0"/>
              <a:t>:</a:t>
            </a:r>
          </a:p>
          <a:p>
            <a:pPr marL="0" indent="0">
              <a:buNone/>
            </a:pPr>
            <a:endParaRPr lang="en-US" sz="2800" dirty="0"/>
          </a:p>
          <a:p>
            <a:pPr marL="0" indent="0">
              <a:buNone/>
            </a:pPr>
            <a:r>
              <a:rPr lang="en-US" sz="2800" dirty="0"/>
              <a:t>v1 Our </a:t>
            </a:r>
            <a:r>
              <a:rPr lang="en-US" sz="2800" b="1" dirty="0"/>
              <a:t>earthly</a:t>
            </a:r>
            <a:r>
              <a:rPr lang="en-US" sz="2800" dirty="0"/>
              <a:t> house of this tabernacle</a:t>
            </a:r>
          </a:p>
          <a:p>
            <a:pPr marL="0" indent="0">
              <a:buNone/>
            </a:pPr>
            <a:r>
              <a:rPr lang="en-US" sz="2800" dirty="0"/>
              <a:t>  In the </a:t>
            </a:r>
            <a:r>
              <a:rPr lang="en-US" sz="2800" b="1" dirty="0"/>
              <a:t>heavens</a:t>
            </a:r>
            <a:r>
              <a:rPr lang="en-US" sz="2800" dirty="0"/>
              <a:t> building of God, an house</a:t>
            </a:r>
          </a:p>
          <a:p>
            <a:pPr marL="0" indent="0">
              <a:buNone/>
            </a:pPr>
            <a:endParaRPr lang="en-US" sz="2800" dirty="0"/>
          </a:p>
          <a:p>
            <a:pPr marL="0" indent="0">
              <a:buNone/>
            </a:pPr>
            <a:r>
              <a:rPr lang="en-US" sz="2800" dirty="0"/>
              <a:t>v2 In this [house] we </a:t>
            </a:r>
            <a:r>
              <a:rPr lang="en-US" sz="2800" b="1" dirty="0"/>
              <a:t>groan</a:t>
            </a:r>
            <a:endParaRPr lang="en-US" sz="2800" b="1" i="1" dirty="0"/>
          </a:p>
          <a:p>
            <a:pPr marL="0" indent="0">
              <a:buNone/>
            </a:pPr>
            <a:r>
              <a:rPr lang="en-US" sz="2800" dirty="0"/>
              <a:t>                               we </a:t>
            </a:r>
            <a:r>
              <a:rPr lang="en-US" sz="2800" b="1" dirty="0"/>
              <a:t>desire</a:t>
            </a:r>
            <a:r>
              <a:rPr lang="en-US" sz="2800" dirty="0"/>
              <a:t> our house from heaven</a:t>
            </a:r>
          </a:p>
          <a:p>
            <a:pPr marL="0" indent="0">
              <a:buNone/>
            </a:pPr>
            <a:endParaRPr lang="en-US" sz="2800" dirty="0"/>
          </a:p>
          <a:p>
            <a:pPr marL="0" indent="0">
              <a:buNone/>
            </a:pPr>
            <a:r>
              <a:rPr lang="en-US" sz="2800" dirty="0"/>
              <a:t>v3              Being </a:t>
            </a:r>
            <a:r>
              <a:rPr lang="en-US" sz="2800" b="1" dirty="0"/>
              <a:t>clothed</a:t>
            </a:r>
          </a:p>
          <a:p>
            <a:pPr marL="0" indent="0">
              <a:buNone/>
            </a:pPr>
            <a:r>
              <a:rPr lang="en-US" sz="2800" dirty="0"/>
              <a:t>     Not be found </a:t>
            </a:r>
            <a:r>
              <a:rPr lang="en-US" sz="2800" b="1" dirty="0"/>
              <a:t>naked</a:t>
            </a:r>
            <a:r>
              <a:rPr lang="en-US" sz="2800" dirty="0"/>
              <a:t> (i.e. without his resurrection  </a:t>
            </a:r>
          </a:p>
          <a:p>
            <a:pPr marL="0" indent="0">
              <a:buNone/>
            </a:pPr>
            <a:r>
              <a:rPr lang="en-US" sz="2800" dirty="0"/>
              <a:t>                                                  body) </a:t>
            </a:r>
          </a:p>
        </p:txBody>
      </p:sp>
    </p:spTree>
    <p:extLst>
      <p:ext uri="{BB962C8B-B14F-4D97-AF65-F5344CB8AC3E}">
        <p14:creationId xmlns:p14="http://schemas.microsoft.com/office/powerpoint/2010/main" val="40819048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2496"/>
            <a:ext cx="8229600" cy="5143667"/>
          </a:xfrm>
        </p:spPr>
        <p:txBody>
          <a:bodyPr>
            <a:normAutofit fontScale="70000" lnSpcReduction="20000"/>
          </a:bodyPr>
          <a:lstStyle/>
          <a:p>
            <a:pPr marL="0" indent="0">
              <a:buNone/>
            </a:pPr>
            <a:r>
              <a:rPr lang="en-US" sz="3400" dirty="0"/>
              <a:t>#</a:t>
            </a:r>
          </a:p>
          <a:p>
            <a:pPr marL="0" indent="0">
              <a:buNone/>
            </a:pPr>
            <a:r>
              <a:rPr lang="en-US" sz="3400" dirty="0"/>
              <a:t>v4 In this tabernacle      </a:t>
            </a:r>
            <a:r>
              <a:rPr lang="en-US" sz="3400" b="1" dirty="0"/>
              <a:t>groan and burdened</a:t>
            </a:r>
          </a:p>
          <a:p>
            <a:pPr marL="0" indent="0">
              <a:buNone/>
            </a:pPr>
            <a:r>
              <a:rPr lang="en-US" sz="3400" dirty="0"/>
              <a:t>                   Mortality       </a:t>
            </a:r>
            <a:r>
              <a:rPr lang="en-US" sz="3400" b="1" dirty="0"/>
              <a:t>swallowed up of life</a:t>
            </a:r>
          </a:p>
          <a:p>
            <a:pPr marL="0" indent="0">
              <a:buNone/>
            </a:pPr>
            <a:endParaRPr lang="en-US" sz="2800" b="1" dirty="0"/>
          </a:p>
          <a:p>
            <a:pPr marL="0" indent="0">
              <a:buNone/>
            </a:pPr>
            <a:r>
              <a:rPr lang="en-US" sz="2800" dirty="0"/>
              <a:t>Note the use of ‘home’ in the Greek. English translations can hide this.</a:t>
            </a:r>
          </a:p>
          <a:p>
            <a:pPr marL="0" indent="0">
              <a:buNone/>
            </a:pPr>
            <a:endParaRPr lang="en-US" sz="2800" b="1" dirty="0"/>
          </a:p>
          <a:p>
            <a:pPr marL="0" indent="0">
              <a:buNone/>
            </a:pPr>
            <a:r>
              <a:rPr lang="en-US" sz="3400" dirty="0"/>
              <a:t>v6              </a:t>
            </a:r>
            <a:r>
              <a:rPr lang="en-US" sz="3400" b="1" dirty="0"/>
              <a:t>Home</a:t>
            </a:r>
            <a:r>
              <a:rPr lang="en-US" sz="3400" dirty="0"/>
              <a:t>                in the body</a:t>
            </a:r>
          </a:p>
          <a:p>
            <a:pPr marL="0" indent="0">
              <a:buNone/>
            </a:pPr>
            <a:r>
              <a:rPr lang="en-US" sz="3400" dirty="0"/>
              <a:t>     away </a:t>
            </a:r>
            <a:r>
              <a:rPr lang="en-US" sz="3400" b="1" dirty="0"/>
              <a:t>from home   </a:t>
            </a:r>
            <a:r>
              <a:rPr lang="en-US" sz="3400" dirty="0"/>
              <a:t>away from the Lord</a:t>
            </a:r>
          </a:p>
          <a:p>
            <a:pPr marL="0" indent="0">
              <a:buNone/>
            </a:pPr>
            <a:r>
              <a:rPr lang="en-US" sz="3400" dirty="0"/>
              <a:t>v8         </a:t>
            </a:r>
            <a:r>
              <a:rPr lang="en-US" sz="3400" b="1" dirty="0"/>
              <a:t>From home       </a:t>
            </a:r>
            <a:r>
              <a:rPr lang="en-US" sz="3400" dirty="0"/>
              <a:t>out of the body</a:t>
            </a:r>
          </a:p>
          <a:p>
            <a:pPr marL="0" indent="0">
              <a:buNone/>
            </a:pPr>
            <a:r>
              <a:rPr lang="en-US" sz="3400" dirty="0"/>
              <a:t>     To be </a:t>
            </a:r>
            <a:r>
              <a:rPr lang="en-US" sz="3400" b="1" dirty="0"/>
              <a:t>at home            </a:t>
            </a:r>
            <a:r>
              <a:rPr lang="en-US" sz="3400" dirty="0"/>
              <a:t>with the Lord</a:t>
            </a:r>
          </a:p>
          <a:p>
            <a:pPr marL="0" indent="0">
              <a:buNone/>
            </a:pPr>
            <a:r>
              <a:rPr lang="en-US" sz="3400" dirty="0"/>
              <a:t>v9 Whether   </a:t>
            </a:r>
            <a:r>
              <a:rPr lang="en-US" sz="3400" b="1" dirty="0"/>
              <a:t>being at home</a:t>
            </a:r>
          </a:p>
          <a:p>
            <a:pPr marL="0" indent="0">
              <a:buNone/>
            </a:pPr>
            <a:r>
              <a:rPr lang="en-US" sz="3400" dirty="0"/>
              <a:t>      Or            </a:t>
            </a:r>
            <a:r>
              <a:rPr lang="en-US" sz="3400" b="1" dirty="0"/>
              <a:t>being from home</a:t>
            </a:r>
          </a:p>
          <a:p>
            <a:pPr marL="0" indent="0">
              <a:buNone/>
            </a:pPr>
            <a:endParaRPr lang="en-US" sz="2800" b="1" dirty="0"/>
          </a:p>
          <a:p>
            <a:pPr marL="0" indent="0">
              <a:buNone/>
            </a:pPr>
            <a:r>
              <a:rPr lang="en-US" sz="2800" dirty="0"/>
              <a:t>                       </a:t>
            </a:r>
          </a:p>
        </p:txBody>
      </p:sp>
    </p:spTree>
    <p:extLst>
      <p:ext uri="{BB962C8B-B14F-4D97-AF65-F5344CB8AC3E}">
        <p14:creationId xmlns:p14="http://schemas.microsoft.com/office/powerpoint/2010/main" val="39448464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1117"/>
            <a:ext cx="8229600" cy="4678188"/>
          </a:xfrm>
        </p:spPr>
        <p:txBody>
          <a:bodyPr>
            <a:normAutofit/>
          </a:bodyPr>
          <a:lstStyle/>
          <a:p>
            <a:pPr marL="0" indent="0">
              <a:buNone/>
            </a:pPr>
            <a:r>
              <a:rPr lang="en-US" dirty="0"/>
              <a:t>2 Corinthians 5:18-21 has some arresting figures of speech: </a:t>
            </a:r>
          </a:p>
          <a:p>
            <a:pPr marL="0" indent="0">
              <a:buNone/>
            </a:pPr>
            <a:r>
              <a:rPr lang="en-US" dirty="0"/>
              <a:t>Verses 17-18 contain a figure where connecting sentences have a </a:t>
            </a:r>
            <a:r>
              <a:rPr lang="en-US" b="1" dirty="0"/>
              <a:t>like ending and beginning</a:t>
            </a:r>
            <a:r>
              <a:rPr lang="en-US" dirty="0"/>
              <a:t>.</a:t>
            </a:r>
          </a:p>
          <a:p>
            <a:pPr marL="0" indent="0">
              <a:buNone/>
            </a:pPr>
            <a:endParaRPr lang="en-US" dirty="0"/>
          </a:p>
          <a:p>
            <a:pPr marL="0" indent="0">
              <a:buNone/>
            </a:pPr>
            <a:r>
              <a:rPr lang="en-US" dirty="0"/>
              <a:t>In v17 the end of the sentence reads “Behold, become new are </a:t>
            </a:r>
            <a:r>
              <a:rPr lang="en-US" b="1" dirty="0"/>
              <a:t>all things</a:t>
            </a:r>
            <a:r>
              <a:rPr lang="en-US" dirty="0"/>
              <a:t>.” and v18 begins “and </a:t>
            </a:r>
            <a:r>
              <a:rPr lang="en-US" b="1" dirty="0"/>
              <a:t>all things </a:t>
            </a:r>
            <a:r>
              <a:rPr lang="en-US" dirty="0"/>
              <a:t>are of God.”</a:t>
            </a:r>
          </a:p>
          <a:p>
            <a:pPr marL="0" indent="0">
              <a:buNone/>
            </a:pPr>
            <a:endParaRPr lang="en-US" dirty="0"/>
          </a:p>
        </p:txBody>
      </p:sp>
    </p:spTree>
    <p:extLst>
      <p:ext uri="{BB962C8B-B14F-4D97-AF65-F5344CB8AC3E}">
        <p14:creationId xmlns:p14="http://schemas.microsoft.com/office/powerpoint/2010/main" val="17133484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8442"/>
            <a:ext cx="8229600" cy="5107722"/>
          </a:xfrm>
        </p:spPr>
        <p:txBody>
          <a:bodyPr>
            <a:normAutofit/>
          </a:bodyPr>
          <a:lstStyle/>
          <a:p>
            <a:pPr marL="0" indent="0">
              <a:buNone/>
            </a:pPr>
            <a:r>
              <a:rPr lang="en-US" sz="2800" dirty="0"/>
              <a:t> # Verses 18-20 contain an example of the </a:t>
            </a:r>
            <a:r>
              <a:rPr lang="en-US" sz="2800" b="1" dirty="0"/>
              <a:t>repetition</a:t>
            </a:r>
            <a:r>
              <a:rPr lang="en-US" sz="2800" dirty="0"/>
              <a:t> of the same word in </a:t>
            </a:r>
            <a:r>
              <a:rPr lang="en-US" sz="2800" b="1" dirty="0"/>
              <a:t>different grammatical forms</a:t>
            </a:r>
            <a:r>
              <a:rPr lang="en-US" sz="2800" dirty="0"/>
              <a:t>:</a:t>
            </a:r>
          </a:p>
          <a:p>
            <a:pPr marL="0" indent="0">
              <a:buNone/>
            </a:pPr>
            <a:r>
              <a:rPr lang="en-US" sz="2800" dirty="0"/>
              <a:t> </a:t>
            </a:r>
          </a:p>
          <a:p>
            <a:pPr marL="0" indent="0">
              <a:buNone/>
            </a:pPr>
            <a:r>
              <a:rPr lang="en-US" sz="2800" dirty="0"/>
              <a:t>v18 “hath </a:t>
            </a:r>
            <a:r>
              <a:rPr lang="en-US" sz="2800" b="1" dirty="0"/>
              <a:t>reconciled</a:t>
            </a:r>
            <a:r>
              <a:rPr lang="en-US" sz="2800" dirty="0"/>
              <a:t>”, “ministry of </a:t>
            </a:r>
            <a:r>
              <a:rPr lang="en-US" sz="2800" b="1" dirty="0"/>
              <a:t>reconciliation</a:t>
            </a:r>
            <a:r>
              <a:rPr lang="en-US" sz="2800" dirty="0"/>
              <a:t>”</a:t>
            </a:r>
          </a:p>
          <a:p>
            <a:pPr marL="0" indent="0">
              <a:buNone/>
            </a:pPr>
            <a:endParaRPr lang="en-US" sz="2800" dirty="0"/>
          </a:p>
          <a:p>
            <a:pPr marL="0" indent="0">
              <a:buNone/>
            </a:pPr>
            <a:r>
              <a:rPr lang="en-US" sz="2800" dirty="0"/>
              <a:t>v19</a:t>
            </a:r>
            <a:r>
              <a:rPr lang="en-US" sz="2800" b="1" dirty="0"/>
              <a:t> </a:t>
            </a:r>
            <a:r>
              <a:rPr lang="en-US" sz="2800" dirty="0"/>
              <a:t>“in Christ </a:t>
            </a:r>
            <a:r>
              <a:rPr lang="en-US" sz="2800" b="1" dirty="0"/>
              <a:t>reconciling</a:t>
            </a:r>
            <a:r>
              <a:rPr lang="en-US" sz="2800" dirty="0"/>
              <a:t>”, “word of </a:t>
            </a:r>
            <a:r>
              <a:rPr lang="en-US" sz="2800" b="1" dirty="0"/>
              <a:t>reconciliation</a:t>
            </a:r>
            <a:r>
              <a:rPr lang="en-US" sz="2800" dirty="0"/>
              <a:t>”</a:t>
            </a:r>
          </a:p>
          <a:p>
            <a:pPr marL="0" indent="0">
              <a:buNone/>
            </a:pPr>
            <a:endParaRPr lang="en-US" sz="2800" dirty="0"/>
          </a:p>
          <a:p>
            <a:pPr marL="0" indent="0">
              <a:buNone/>
            </a:pPr>
            <a:r>
              <a:rPr lang="en-US" sz="2800" dirty="0"/>
              <a:t>v20 “be ye </a:t>
            </a:r>
            <a:r>
              <a:rPr lang="en-US" sz="2800" b="1" dirty="0"/>
              <a:t>reconciled</a:t>
            </a:r>
            <a:r>
              <a:rPr lang="en-US" sz="2800" dirty="0"/>
              <a:t> to God”</a:t>
            </a:r>
          </a:p>
          <a:p>
            <a:pPr marL="0" indent="0">
              <a:buNone/>
            </a:pPr>
            <a:endParaRPr lang="en-US" sz="2800" dirty="0"/>
          </a:p>
        </p:txBody>
      </p:sp>
    </p:spTree>
    <p:extLst>
      <p:ext uri="{BB962C8B-B14F-4D97-AF65-F5344CB8AC3E}">
        <p14:creationId xmlns:p14="http://schemas.microsoft.com/office/powerpoint/2010/main" val="2015038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alpha val="93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02312"/>
            <a:ext cx="8229600" cy="5023851"/>
          </a:xfrm>
        </p:spPr>
        <p:txBody>
          <a:bodyPr/>
          <a:lstStyle/>
          <a:p>
            <a:pPr marL="0" indent="0">
              <a:buNone/>
            </a:pPr>
            <a:r>
              <a:rPr lang="en-US" b="1" dirty="0"/>
              <a:t>2 Corinthians 6</a:t>
            </a:r>
            <a:r>
              <a:rPr lang="en-US" dirty="0"/>
              <a:t> is probably one of the most lyrical and prosaic chapters in Paul’s writings. It abounds with examples of rhetorical devices designed to be pleasing to the ear but at the same time empowering the message. </a:t>
            </a:r>
          </a:p>
        </p:txBody>
      </p:sp>
    </p:spTree>
    <p:extLst>
      <p:ext uri="{BB962C8B-B14F-4D97-AF65-F5344CB8AC3E}">
        <p14:creationId xmlns:p14="http://schemas.microsoft.com/office/powerpoint/2010/main" val="7894707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0698"/>
            <a:ext cx="8229600" cy="5275465"/>
          </a:xfrm>
        </p:spPr>
        <p:txBody>
          <a:bodyPr>
            <a:normAutofit/>
          </a:bodyPr>
          <a:lstStyle/>
          <a:p>
            <a:pPr marL="0" indent="0">
              <a:buNone/>
            </a:pPr>
            <a:r>
              <a:rPr lang="en-US" sz="2800" b="1" dirty="0"/>
              <a:t>Alternating parallelism </a:t>
            </a:r>
            <a:r>
              <a:rPr lang="en-US" sz="2800" dirty="0"/>
              <a:t>in verse 2:</a:t>
            </a:r>
          </a:p>
          <a:p>
            <a:pPr marL="0" indent="0">
              <a:buNone/>
            </a:pPr>
            <a:endParaRPr lang="en-US" sz="2800" dirty="0"/>
          </a:p>
          <a:p>
            <a:pPr marL="0" indent="0">
              <a:buNone/>
            </a:pPr>
            <a:r>
              <a:rPr lang="en-US" sz="2800" dirty="0"/>
              <a:t>I have heard thee in a </a:t>
            </a:r>
            <a:r>
              <a:rPr lang="en-US" sz="2800" b="1" dirty="0"/>
              <a:t>time accepted                        </a:t>
            </a:r>
            <a:r>
              <a:rPr lang="en-US" sz="2800" dirty="0"/>
              <a:t>(a)</a:t>
            </a:r>
          </a:p>
          <a:p>
            <a:pPr marL="0" indent="0">
              <a:buNone/>
            </a:pPr>
            <a:endParaRPr lang="en-US" sz="2800" dirty="0"/>
          </a:p>
          <a:p>
            <a:pPr marL="0" indent="0">
              <a:buNone/>
            </a:pPr>
            <a:r>
              <a:rPr lang="en-US" sz="2800" i="1" dirty="0"/>
              <a:t>And in the </a:t>
            </a:r>
            <a:r>
              <a:rPr lang="en-US" sz="2800" b="1" i="1" dirty="0"/>
              <a:t>day of salvation </a:t>
            </a:r>
            <a:r>
              <a:rPr lang="en-US" sz="2800" i="1" dirty="0"/>
              <a:t>I have succoured thee </a:t>
            </a:r>
            <a:r>
              <a:rPr lang="en-US" sz="2800" dirty="0"/>
              <a:t> (b)</a:t>
            </a:r>
            <a:r>
              <a:rPr lang="en-US" sz="2800" i="1" dirty="0"/>
              <a:t> </a:t>
            </a:r>
          </a:p>
          <a:p>
            <a:pPr marL="0" indent="0">
              <a:buNone/>
            </a:pPr>
            <a:endParaRPr lang="en-US" sz="2800" dirty="0"/>
          </a:p>
          <a:p>
            <a:pPr marL="0" indent="0">
              <a:buNone/>
            </a:pPr>
            <a:r>
              <a:rPr lang="en-US" sz="2800" dirty="0"/>
              <a:t>Behold now is the </a:t>
            </a:r>
            <a:r>
              <a:rPr lang="en-US" sz="2800" b="1" dirty="0"/>
              <a:t>accepted time                               </a:t>
            </a:r>
            <a:r>
              <a:rPr lang="en-US" sz="2800" dirty="0"/>
              <a:t>(a)</a:t>
            </a:r>
          </a:p>
          <a:p>
            <a:pPr marL="0" indent="0">
              <a:buNone/>
            </a:pPr>
            <a:endParaRPr lang="en-US" sz="2800" dirty="0"/>
          </a:p>
          <a:p>
            <a:pPr marL="0" indent="0">
              <a:buNone/>
            </a:pPr>
            <a:r>
              <a:rPr lang="en-US" sz="2800" i="1" dirty="0"/>
              <a:t>Behold now is the </a:t>
            </a:r>
            <a:r>
              <a:rPr lang="en-US" sz="2800" b="1" i="1" dirty="0"/>
              <a:t>day of salvation                             </a:t>
            </a:r>
            <a:r>
              <a:rPr lang="en-US" sz="2800" dirty="0"/>
              <a:t>(b)</a:t>
            </a:r>
            <a:endParaRPr lang="en-US" sz="2800" i="1" dirty="0"/>
          </a:p>
        </p:txBody>
      </p:sp>
    </p:spTree>
    <p:extLst>
      <p:ext uri="{BB962C8B-B14F-4D97-AF65-F5344CB8AC3E}">
        <p14:creationId xmlns:p14="http://schemas.microsoft.com/office/powerpoint/2010/main" val="26483760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8442"/>
            <a:ext cx="8229600" cy="5107722"/>
          </a:xfrm>
        </p:spPr>
        <p:txBody>
          <a:bodyPr>
            <a:normAutofit fontScale="70000" lnSpcReduction="20000"/>
          </a:bodyPr>
          <a:lstStyle/>
          <a:p>
            <a:pPr marL="0" indent="0">
              <a:buNone/>
            </a:pPr>
            <a:r>
              <a:rPr lang="en-US" sz="2800" dirty="0"/>
              <a:t>Verses 4-10 and 14-16 are examples of </a:t>
            </a:r>
            <a:r>
              <a:rPr lang="en-US" sz="2800" b="1" dirty="0"/>
              <a:t>anaphora</a:t>
            </a:r>
            <a:r>
              <a:rPr lang="en-US" sz="2800" dirty="0"/>
              <a:t> (ana = again) (phora = carrying back) the repeating of the same words at the beginning of successive sentences.</a:t>
            </a:r>
          </a:p>
          <a:p>
            <a:pPr marL="0" indent="0">
              <a:buNone/>
            </a:pPr>
            <a:endParaRPr lang="en-US" sz="2800" dirty="0"/>
          </a:p>
          <a:p>
            <a:pPr marL="0" indent="0">
              <a:buNone/>
            </a:pPr>
            <a:r>
              <a:rPr lang="en-US" sz="2900" b="1" dirty="0"/>
              <a:t>In</a:t>
            </a:r>
            <a:r>
              <a:rPr lang="en-US" sz="2900" dirty="0"/>
              <a:t> much patience</a:t>
            </a:r>
          </a:p>
          <a:p>
            <a:pPr marL="0" indent="0">
              <a:buNone/>
            </a:pPr>
            <a:r>
              <a:rPr lang="en-US" sz="2900" b="1" dirty="0"/>
              <a:t>In</a:t>
            </a:r>
            <a:r>
              <a:rPr lang="en-US" sz="2900" dirty="0"/>
              <a:t> afflictions</a:t>
            </a:r>
          </a:p>
          <a:p>
            <a:pPr marL="0" indent="0">
              <a:buNone/>
            </a:pPr>
            <a:r>
              <a:rPr lang="en-US" sz="2900" b="1" dirty="0"/>
              <a:t>In</a:t>
            </a:r>
            <a:r>
              <a:rPr lang="en-US" sz="2900" dirty="0"/>
              <a:t> necessities</a:t>
            </a:r>
          </a:p>
          <a:p>
            <a:pPr marL="0" indent="0">
              <a:buNone/>
            </a:pPr>
            <a:r>
              <a:rPr lang="en-US" sz="2900" b="1" dirty="0"/>
              <a:t>In</a:t>
            </a:r>
            <a:r>
              <a:rPr lang="en-US" sz="2900" dirty="0"/>
              <a:t> distresses</a:t>
            </a:r>
          </a:p>
          <a:p>
            <a:pPr marL="0" indent="0">
              <a:buNone/>
            </a:pPr>
            <a:endParaRPr lang="en-US" sz="2900" dirty="0"/>
          </a:p>
          <a:p>
            <a:pPr marL="0" indent="0">
              <a:buNone/>
            </a:pPr>
            <a:r>
              <a:rPr lang="en-US" sz="2900" b="1" dirty="0"/>
              <a:t>By</a:t>
            </a:r>
            <a:r>
              <a:rPr lang="en-US" sz="2900" dirty="0"/>
              <a:t> pureness </a:t>
            </a:r>
          </a:p>
          <a:p>
            <a:pPr marL="0" indent="0">
              <a:buNone/>
            </a:pPr>
            <a:r>
              <a:rPr lang="en-US" sz="2900" b="1" dirty="0"/>
              <a:t>By</a:t>
            </a:r>
            <a:r>
              <a:rPr lang="en-US" sz="2900" dirty="0"/>
              <a:t> knowledge</a:t>
            </a:r>
          </a:p>
          <a:p>
            <a:pPr marL="0" indent="0">
              <a:buNone/>
            </a:pPr>
            <a:r>
              <a:rPr lang="en-US" sz="2900" b="1" dirty="0"/>
              <a:t>By</a:t>
            </a:r>
            <a:r>
              <a:rPr lang="en-US" sz="2900" dirty="0"/>
              <a:t> longsuffering </a:t>
            </a:r>
          </a:p>
          <a:p>
            <a:pPr marL="0" indent="0">
              <a:buNone/>
            </a:pPr>
            <a:r>
              <a:rPr lang="en-US" sz="2900" b="1" dirty="0"/>
              <a:t>By</a:t>
            </a:r>
            <a:r>
              <a:rPr lang="en-US" sz="2900" dirty="0"/>
              <a:t> kindness</a:t>
            </a:r>
          </a:p>
          <a:p>
            <a:pPr marL="0" indent="0">
              <a:buNone/>
            </a:pPr>
            <a:r>
              <a:rPr lang="en-US" sz="2900" b="1" dirty="0"/>
              <a:t>By</a:t>
            </a:r>
            <a:r>
              <a:rPr lang="en-US" sz="2900" dirty="0"/>
              <a:t> Holy Spirit </a:t>
            </a:r>
          </a:p>
          <a:p>
            <a:pPr marL="0" indent="0">
              <a:buNone/>
            </a:pPr>
            <a:r>
              <a:rPr lang="en-US" sz="2900" b="1" dirty="0"/>
              <a:t>By</a:t>
            </a:r>
            <a:r>
              <a:rPr lang="en-US" sz="2900" dirty="0"/>
              <a:t> the word of truth</a:t>
            </a:r>
          </a:p>
          <a:p>
            <a:pPr marL="0" indent="0">
              <a:buNone/>
            </a:pPr>
            <a:r>
              <a:rPr lang="en-US" sz="2900" b="1" dirty="0"/>
              <a:t>By</a:t>
            </a:r>
            <a:r>
              <a:rPr lang="en-US" sz="2900" dirty="0"/>
              <a:t> the power of God</a:t>
            </a:r>
          </a:p>
          <a:p>
            <a:pPr marL="0" indent="0">
              <a:buNone/>
            </a:pPr>
            <a:r>
              <a:rPr lang="en-US" sz="2900" b="1" dirty="0"/>
              <a:t>By</a:t>
            </a:r>
            <a:r>
              <a:rPr lang="en-US" sz="2900" dirty="0"/>
              <a:t> the armour of righteousness</a:t>
            </a:r>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11020988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These verses are also an example of </a:t>
            </a:r>
            <a:r>
              <a:rPr lang="en-US" b="1" dirty="0"/>
              <a:t>alliteration</a:t>
            </a:r>
            <a:r>
              <a:rPr lang="en-US" dirty="0"/>
              <a:t> which is the repetition of the same letter at the beginning of a series of words e.g. “</a:t>
            </a:r>
            <a:r>
              <a:rPr lang="en-US" b="1" dirty="0"/>
              <a:t>b</a:t>
            </a:r>
            <a:r>
              <a:rPr lang="en-US" dirty="0"/>
              <a:t>etter </a:t>
            </a:r>
            <a:r>
              <a:rPr lang="en-US" b="1" dirty="0"/>
              <a:t>b</a:t>
            </a:r>
            <a:r>
              <a:rPr lang="en-US" dirty="0"/>
              <a:t>utter </a:t>
            </a:r>
            <a:r>
              <a:rPr lang="en-US" b="1" dirty="0"/>
              <a:t>b</a:t>
            </a:r>
            <a:r>
              <a:rPr lang="en-US" dirty="0"/>
              <a:t>etter </a:t>
            </a:r>
            <a:r>
              <a:rPr lang="en-US" b="1" dirty="0"/>
              <a:t>b</a:t>
            </a:r>
            <a:r>
              <a:rPr lang="en-US" dirty="0"/>
              <a:t>uy it”.</a:t>
            </a:r>
          </a:p>
        </p:txBody>
      </p:sp>
    </p:spTree>
    <p:extLst>
      <p:ext uri="{BB962C8B-B14F-4D97-AF65-F5344CB8AC3E}">
        <p14:creationId xmlns:p14="http://schemas.microsoft.com/office/powerpoint/2010/main" val="25603686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42404"/>
            <a:ext cx="8229600" cy="5083759"/>
          </a:xfrm>
        </p:spPr>
        <p:txBody>
          <a:bodyPr>
            <a:normAutofit fontScale="92500" lnSpcReduction="10000"/>
          </a:bodyPr>
          <a:lstStyle/>
          <a:p>
            <a:pPr marL="0" indent="0">
              <a:buNone/>
            </a:pPr>
            <a:r>
              <a:rPr lang="en-US" sz="2400" dirty="0"/>
              <a:t>Verses 8-10 display the use of </a:t>
            </a:r>
            <a:r>
              <a:rPr lang="en-US" sz="2400" b="1" dirty="0"/>
              <a:t>repetition of the conjunction </a:t>
            </a:r>
            <a:r>
              <a:rPr lang="en-US" sz="2400" dirty="0"/>
              <a:t>to join a series of conflicting expressions that the Greeks called an </a:t>
            </a:r>
            <a:r>
              <a:rPr lang="en-US" sz="2400" b="1" dirty="0"/>
              <a:t>oxymoron</a:t>
            </a:r>
            <a:r>
              <a:rPr lang="en-US" sz="2400" dirty="0"/>
              <a:t> e.g. sweet sorrow; thunderous silence; bitter sweet.</a:t>
            </a:r>
          </a:p>
          <a:p>
            <a:pPr marL="0" indent="0">
              <a:buNone/>
            </a:pPr>
            <a:endParaRPr lang="en-US" sz="2400" dirty="0"/>
          </a:p>
          <a:p>
            <a:pPr marL="0" indent="0">
              <a:buNone/>
            </a:pPr>
            <a:r>
              <a:rPr lang="en-US" sz="2400" dirty="0"/>
              <a:t>On the right hand </a:t>
            </a:r>
            <a:r>
              <a:rPr lang="en-US" sz="2400" b="1" dirty="0"/>
              <a:t>and</a:t>
            </a:r>
            <a:r>
              <a:rPr lang="en-US" sz="2400" dirty="0"/>
              <a:t> on the left</a:t>
            </a:r>
          </a:p>
          <a:p>
            <a:pPr marL="0" indent="0">
              <a:buNone/>
            </a:pPr>
            <a:r>
              <a:rPr lang="en-US" sz="2400" dirty="0"/>
              <a:t>By honour </a:t>
            </a:r>
            <a:r>
              <a:rPr lang="en-US" sz="2400" b="1" dirty="0"/>
              <a:t>and</a:t>
            </a:r>
            <a:r>
              <a:rPr lang="en-US" sz="2400" dirty="0"/>
              <a:t> dishonour</a:t>
            </a:r>
          </a:p>
          <a:p>
            <a:pPr marL="0" indent="0">
              <a:buNone/>
            </a:pPr>
            <a:r>
              <a:rPr lang="en-US" sz="2400" dirty="0"/>
              <a:t>By evil report </a:t>
            </a:r>
            <a:r>
              <a:rPr lang="en-US" sz="2400" b="1" dirty="0"/>
              <a:t>and</a:t>
            </a:r>
            <a:r>
              <a:rPr lang="en-US" sz="2400" dirty="0"/>
              <a:t> good report</a:t>
            </a:r>
          </a:p>
          <a:p>
            <a:pPr marL="0" indent="0">
              <a:buNone/>
            </a:pPr>
            <a:r>
              <a:rPr lang="en-US" sz="2400" dirty="0"/>
              <a:t>As deceivers </a:t>
            </a:r>
            <a:r>
              <a:rPr lang="en-US" sz="2400" b="1" dirty="0"/>
              <a:t>and</a:t>
            </a:r>
            <a:r>
              <a:rPr lang="en-US" sz="2400" dirty="0"/>
              <a:t> true</a:t>
            </a:r>
          </a:p>
          <a:p>
            <a:pPr marL="0" indent="0">
              <a:buNone/>
            </a:pPr>
            <a:r>
              <a:rPr lang="en-US" sz="2400" dirty="0"/>
              <a:t>As unknown </a:t>
            </a:r>
            <a:r>
              <a:rPr lang="en-US" sz="2400" b="1" dirty="0"/>
              <a:t>and</a:t>
            </a:r>
            <a:r>
              <a:rPr lang="en-US" sz="2400" dirty="0"/>
              <a:t> well known</a:t>
            </a:r>
          </a:p>
          <a:p>
            <a:pPr marL="0" indent="0">
              <a:buNone/>
            </a:pPr>
            <a:r>
              <a:rPr lang="en-US" sz="2400" dirty="0"/>
              <a:t>As dying </a:t>
            </a:r>
            <a:r>
              <a:rPr lang="en-US" sz="2400" b="1" dirty="0"/>
              <a:t>and</a:t>
            </a:r>
            <a:r>
              <a:rPr lang="en-US" sz="2400" dirty="0"/>
              <a:t> behold we live</a:t>
            </a:r>
          </a:p>
          <a:p>
            <a:pPr marL="0" indent="0">
              <a:buNone/>
            </a:pPr>
            <a:r>
              <a:rPr lang="en-US" sz="2400" dirty="0"/>
              <a:t>As chastened </a:t>
            </a:r>
            <a:r>
              <a:rPr lang="en-US" sz="2400" b="1" dirty="0"/>
              <a:t>and</a:t>
            </a:r>
            <a:r>
              <a:rPr lang="en-US" sz="2400" dirty="0"/>
              <a:t> not killed</a:t>
            </a:r>
          </a:p>
          <a:p>
            <a:pPr marL="0" indent="0">
              <a:buNone/>
            </a:pPr>
            <a:r>
              <a:rPr lang="en-US" sz="2400" dirty="0"/>
              <a:t>As sorrowful </a:t>
            </a:r>
            <a:r>
              <a:rPr lang="en-US" sz="2400" b="1" dirty="0"/>
              <a:t>but</a:t>
            </a:r>
            <a:r>
              <a:rPr lang="en-US" sz="2400" dirty="0"/>
              <a:t> rejoicing</a:t>
            </a:r>
          </a:p>
          <a:p>
            <a:pPr marL="0" indent="0">
              <a:buNone/>
            </a:pPr>
            <a:r>
              <a:rPr lang="en-US" sz="2400" dirty="0"/>
              <a:t>As poor </a:t>
            </a:r>
            <a:r>
              <a:rPr lang="en-US" sz="2400" b="1" dirty="0"/>
              <a:t>but</a:t>
            </a:r>
            <a:r>
              <a:rPr lang="en-US" sz="2400" dirty="0"/>
              <a:t> making many rich</a:t>
            </a:r>
          </a:p>
          <a:p>
            <a:pPr marL="0" indent="0">
              <a:buNone/>
            </a:pPr>
            <a:r>
              <a:rPr lang="en-US" sz="2400" dirty="0"/>
              <a:t>As having nothing </a:t>
            </a:r>
            <a:r>
              <a:rPr lang="en-US" sz="2400" b="1" dirty="0"/>
              <a:t>and</a:t>
            </a:r>
            <a:r>
              <a:rPr lang="en-US" sz="2400" dirty="0"/>
              <a:t> making many rich</a:t>
            </a:r>
          </a:p>
        </p:txBody>
      </p:sp>
    </p:spTree>
    <p:extLst>
      <p:ext uri="{BB962C8B-B14F-4D97-AF65-F5344CB8AC3E}">
        <p14:creationId xmlns:p14="http://schemas.microsoft.com/office/powerpoint/2010/main" val="13701237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42404"/>
            <a:ext cx="8229600" cy="5083759"/>
          </a:xfrm>
        </p:spPr>
        <p:txBody>
          <a:bodyPr/>
          <a:lstStyle/>
          <a:p>
            <a:pPr marL="0" indent="0">
              <a:buNone/>
            </a:pPr>
            <a:r>
              <a:rPr lang="en-US" sz="2800" dirty="0"/>
              <a:t>Verses 14-16 are an example of </a:t>
            </a:r>
            <a:r>
              <a:rPr lang="en-US" sz="2800" b="1" dirty="0"/>
              <a:t>antithesis </a:t>
            </a:r>
            <a:r>
              <a:rPr lang="en-US" sz="2800" dirty="0"/>
              <a:t>i.e. a series of contrasts:</a:t>
            </a:r>
          </a:p>
          <a:p>
            <a:pPr marL="0" indent="0">
              <a:buNone/>
            </a:pPr>
            <a:endParaRPr lang="en-US" sz="2800" dirty="0"/>
          </a:p>
          <a:p>
            <a:pPr marL="0" indent="0">
              <a:buNone/>
            </a:pPr>
            <a:r>
              <a:rPr lang="en-US" sz="2800" b="1" dirty="0"/>
              <a:t>Righteousness</a:t>
            </a:r>
            <a:r>
              <a:rPr lang="en-US" sz="2800" dirty="0"/>
              <a:t>  with </a:t>
            </a:r>
            <a:r>
              <a:rPr lang="en-US" sz="2800" b="1" dirty="0"/>
              <a:t>unrighteousness</a:t>
            </a:r>
          </a:p>
          <a:p>
            <a:pPr marL="0" indent="0">
              <a:buNone/>
            </a:pPr>
            <a:r>
              <a:rPr lang="en-US" sz="2800" b="1" dirty="0"/>
              <a:t>Light</a:t>
            </a:r>
            <a:r>
              <a:rPr lang="en-US" sz="2800" dirty="0"/>
              <a:t>                    with   </a:t>
            </a:r>
            <a:r>
              <a:rPr lang="en-US" sz="2800" b="1" dirty="0"/>
              <a:t>darkness</a:t>
            </a:r>
          </a:p>
          <a:p>
            <a:pPr marL="0" indent="0">
              <a:buNone/>
            </a:pPr>
            <a:r>
              <a:rPr lang="en-US" sz="2800" b="1" dirty="0"/>
              <a:t>Christ</a:t>
            </a:r>
            <a:r>
              <a:rPr lang="en-US" sz="2800" dirty="0"/>
              <a:t>                  with    </a:t>
            </a:r>
            <a:r>
              <a:rPr lang="en-US" sz="2800" b="1" dirty="0"/>
              <a:t>Belial</a:t>
            </a:r>
          </a:p>
          <a:p>
            <a:pPr marL="0" indent="0">
              <a:buNone/>
            </a:pPr>
            <a:r>
              <a:rPr lang="en-US" sz="2800" b="1" dirty="0"/>
              <a:t>The believer</a:t>
            </a:r>
            <a:r>
              <a:rPr lang="en-US" sz="2800" dirty="0"/>
              <a:t>       with    </a:t>
            </a:r>
            <a:r>
              <a:rPr lang="en-US" sz="2800" b="1" dirty="0"/>
              <a:t>an infidel</a:t>
            </a:r>
          </a:p>
          <a:p>
            <a:pPr marL="0" indent="0">
              <a:buNone/>
            </a:pPr>
            <a:r>
              <a:rPr lang="en-US" sz="2800" b="1" dirty="0"/>
              <a:t>Temple of God</a:t>
            </a:r>
            <a:r>
              <a:rPr lang="en-US" sz="2800" dirty="0"/>
              <a:t>   with    [</a:t>
            </a:r>
            <a:r>
              <a:rPr lang="en-US" sz="2800" b="1" dirty="0"/>
              <a:t>temple of</a:t>
            </a:r>
            <a:r>
              <a:rPr lang="en-US" sz="2800" dirty="0"/>
              <a:t>] (ellipsis) </a:t>
            </a:r>
            <a:r>
              <a:rPr lang="en-US" sz="2800" b="1" dirty="0"/>
              <a:t>idols</a:t>
            </a:r>
          </a:p>
          <a:p>
            <a:pPr marL="0" indent="0">
              <a:buNone/>
            </a:pPr>
            <a:endParaRPr lang="en-US" dirty="0"/>
          </a:p>
        </p:txBody>
      </p:sp>
    </p:spTree>
    <p:extLst>
      <p:ext uri="{BB962C8B-B14F-4D97-AF65-F5344CB8AC3E}">
        <p14:creationId xmlns:p14="http://schemas.microsoft.com/office/powerpoint/2010/main" val="7818896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4478"/>
            <a:ext cx="8229600" cy="5131686"/>
          </a:xfrm>
        </p:spPr>
        <p:txBody>
          <a:bodyPr/>
          <a:lstStyle/>
          <a:p>
            <a:pPr marL="0" indent="0">
              <a:buNone/>
            </a:pPr>
            <a:r>
              <a:rPr lang="en-US" sz="2800" dirty="0"/>
              <a:t>Note also the example of </a:t>
            </a:r>
            <a:r>
              <a:rPr lang="en-US" sz="2800" b="1" dirty="0"/>
              <a:t>constructive parallelism </a:t>
            </a:r>
            <a:r>
              <a:rPr lang="en-US" sz="2800" dirty="0"/>
              <a:t>in verses 14-16 i.e. </a:t>
            </a:r>
            <a:r>
              <a:rPr lang="en-US" sz="2800" i="1" dirty="0"/>
              <a:t>different</a:t>
            </a:r>
            <a:r>
              <a:rPr lang="en-US" sz="2800" dirty="0"/>
              <a:t> words but with the </a:t>
            </a:r>
            <a:r>
              <a:rPr lang="en-US" sz="2800" i="1" dirty="0"/>
              <a:t>same</a:t>
            </a:r>
            <a:r>
              <a:rPr lang="en-US" sz="2800" dirty="0"/>
              <a:t> meaning:</a:t>
            </a:r>
          </a:p>
          <a:p>
            <a:pPr marL="0" indent="0">
              <a:buNone/>
            </a:pPr>
            <a:endParaRPr lang="en-US" sz="2800" dirty="0"/>
          </a:p>
          <a:p>
            <a:pPr marL="0" indent="0">
              <a:buNone/>
            </a:pPr>
            <a:r>
              <a:rPr lang="en-US" sz="2800" dirty="0"/>
              <a:t>For what </a:t>
            </a:r>
            <a:r>
              <a:rPr lang="en-US" sz="2800" b="1" dirty="0"/>
              <a:t>fellowship</a:t>
            </a:r>
            <a:r>
              <a:rPr lang="en-US" sz="2800" dirty="0"/>
              <a:t> hath…</a:t>
            </a:r>
          </a:p>
          <a:p>
            <a:pPr marL="0" indent="0">
              <a:buNone/>
            </a:pPr>
            <a:r>
              <a:rPr lang="en-US" sz="2800" dirty="0"/>
              <a:t>For what </a:t>
            </a:r>
            <a:r>
              <a:rPr lang="en-US" sz="2800" b="1" dirty="0"/>
              <a:t>communion</a:t>
            </a:r>
            <a:r>
              <a:rPr lang="en-US" sz="2800" dirty="0"/>
              <a:t> hath…</a:t>
            </a:r>
          </a:p>
          <a:p>
            <a:pPr marL="0" indent="0">
              <a:buNone/>
            </a:pPr>
            <a:r>
              <a:rPr lang="en-US" sz="2800" dirty="0"/>
              <a:t>For what </a:t>
            </a:r>
            <a:r>
              <a:rPr lang="en-US" sz="2800" b="1" dirty="0"/>
              <a:t>concord</a:t>
            </a:r>
            <a:r>
              <a:rPr lang="en-US" sz="2800" dirty="0"/>
              <a:t> hath…</a:t>
            </a:r>
          </a:p>
          <a:p>
            <a:pPr marL="0" indent="0">
              <a:buNone/>
            </a:pPr>
            <a:r>
              <a:rPr lang="en-US" sz="2800" dirty="0"/>
              <a:t>Or what </a:t>
            </a:r>
            <a:r>
              <a:rPr lang="en-US" sz="2800" b="1" dirty="0"/>
              <a:t>part</a:t>
            </a:r>
            <a:r>
              <a:rPr lang="en-US" sz="2800" dirty="0"/>
              <a:t> hath…</a:t>
            </a:r>
          </a:p>
          <a:p>
            <a:pPr marL="0" indent="0">
              <a:buNone/>
            </a:pPr>
            <a:r>
              <a:rPr lang="en-US" sz="2800" dirty="0"/>
              <a:t>And what </a:t>
            </a:r>
            <a:r>
              <a:rPr lang="en-US" sz="2800" b="1" dirty="0"/>
              <a:t>agreement</a:t>
            </a:r>
            <a:r>
              <a:rPr lang="en-US" sz="2800" dirty="0"/>
              <a:t> hath…</a:t>
            </a:r>
          </a:p>
        </p:txBody>
      </p:sp>
    </p:spTree>
    <p:extLst>
      <p:ext uri="{BB962C8B-B14F-4D97-AF65-F5344CB8AC3E}">
        <p14:creationId xmlns:p14="http://schemas.microsoft.com/office/powerpoint/2010/main" val="22803279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0422"/>
            <a:ext cx="8229600" cy="5095741"/>
          </a:xfrm>
        </p:spPr>
        <p:txBody>
          <a:bodyPr>
            <a:normAutofit lnSpcReduction="10000"/>
          </a:bodyPr>
          <a:lstStyle/>
          <a:p>
            <a:pPr marL="0" indent="0">
              <a:buNone/>
            </a:pPr>
            <a:r>
              <a:rPr lang="en-US" dirty="0"/>
              <a:t>2 Corinthians 6:16-18 has an example of </a:t>
            </a:r>
            <a:r>
              <a:rPr lang="en-US" b="1" dirty="0"/>
              <a:t>gnome </a:t>
            </a:r>
            <a:r>
              <a:rPr lang="en-US" dirty="0"/>
              <a:t>which means ‘quotation’. It is an </a:t>
            </a:r>
            <a:r>
              <a:rPr lang="en-US" b="1" dirty="0"/>
              <a:t>amalgamation</a:t>
            </a:r>
            <a:r>
              <a:rPr lang="en-US" dirty="0"/>
              <a:t> of </a:t>
            </a:r>
            <a:r>
              <a:rPr lang="en-US" b="1" dirty="0"/>
              <a:t>texts</a:t>
            </a:r>
            <a:r>
              <a:rPr lang="en-US" dirty="0"/>
              <a:t> that are either quoted directly or allude to a </a:t>
            </a:r>
            <a:r>
              <a:rPr lang="en-US" b="1" dirty="0"/>
              <a:t>grouping of texts </a:t>
            </a:r>
            <a:r>
              <a:rPr lang="en-US" dirty="0"/>
              <a:t>on the same theme that are not cited exactly.</a:t>
            </a:r>
          </a:p>
          <a:p>
            <a:pPr marL="0" indent="0">
              <a:buNone/>
            </a:pPr>
            <a:r>
              <a:rPr lang="en-US" dirty="0"/>
              <a:t> </a:t>
            </a:r>
          </a:p>
          <a:p>
            <a:pPr marL="0" indent="0">
              <a:buNone/>
            </a:pPr>
            <a:r>
              <a:rPr lang="en-US" dirty="0"/>
              <a:t>The Apostle has not made a mistake in quoting them nor has he quoted a verse that doesn’t exist. He is simply drawing on the common idea that a group of passages centre on.</a:t>
            </a:r>
            <a:endParaRPr lang="en-US" b="1" dirty="0"/>
          </a:p>
        </p:txBody>
      </p:sp>
    </p:spTree>
    <p:extLst>
      <p:ext uri="{BB962C8B-B14F-4D97-AF65-F5344CB8AC3E}">
        <p14:creationId xmlns:p14="http://schemas.microsoft.com/office/powerpoint/2010/main" val="13936731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13826"/>
            <a:ext cx="8229600" cy="5112337"/>
          </a:xfrm>
        </p:spPr>
        <p:txBody>
          <a:bodyPr>
            <a:normAutofit fontScale="92500" lnSpcReduction="20000"/>
          </a:bodyPr>
          <a:lstStyle/>
          <a:p>
            <a:pPr marL="0" indent="0">
              <a:buNone/>
            </a:pPr>
            <a:r>
              <a:rPr lang="en-US" sz="2800" dirty="0"/>
              <a:t>Lev 26:11      </a:t>
            </a:r>
            <a:r>
              <a:rPr lang="en-US" sz="2800" b="1" dirty="0"/>
              <a:t>direct quotation</a:t>
            </a:r>
          </a:p>
          <a:p>
            <a:pPr marL="0" indent="0">
              <a:buNone/>
            </a:pPr>
            <a:r>
              <a:rPr lang="en-US" sz="2800" dirty="0"/>
              <a:t>Ezek 37:27</a:t>
            </a:r>
          </a:p>
          <a:p>
            <a:pPr marL="0" indent="0">
              <a:buNone/>
            </a:pPr>
            <a:endParaRPr lang="en-US" sz="2800" dirty="0"/>
          </a:p>
          <a:p>
            <a:pPr marL="0" indent="0">
              <a:buNone/>
            </a:pPr>
            <a:r>
              <a:rPr lang="en-US" sz="2800" dirty="0"/>
              <a:t>Isa 52:11       </a:t>
            </a:r>
            <a:r>
              <a:rPr lang="en-US" sz="2800" b="1" dirty="0"/>
              <a:t>allusions</a:t>
            </a:r>
            <a:r>
              <a:rPr lang="en-US" sz="2800" dirty="0"/>
              <a:t> </a:t>
            </a:r>
            <a:r>
              <a:rPr lang="en-US" sz="2800" b="1" dirty="0"/>
              <a:t>to general advice </a:t>
            </a:r>
            <a:r>
              <a:rPr lang="en-US" sz="2800" dirty="0"/>
              <a:t>on uncleanness and</a:t>
            </a:r>
          </a:p>
          <a:p>
            <a:pPr marL="0" indent="0">
              <a:buNone/>
            </a:pPr>
            <a:r>
              <a:rPr lang="en-US" sz="2800" dirty="0"/>
              <a:t>                       holiness</a:t>
            </a:r>
          </a:p>
          <a:p>
            <a:pPr marL="0" indent="0">
              <a:buNone/>
            </a:pPr>
            <a:r>
              <a:rPr lang="en-US" sz="2800" dirty="0"/>
              <a:t>Cp. Lev 5:3; 11:31, 43-47</a:t>
            </a:r>
          </a:p>
          <a:p>
            <a:pPr marL="0" indent="0">
              <a:buNone/>
            </a:pPr>
            <a:endParaRPr lang="en-US" sz="2800" dirty="0"/>
          </a:p>
          <a:p>
            <a:pPr marL="0" indent="0">
              <a:buNone/>
            </a:pPr>
            <a:r>
              <a:rPr lang="en-US" sz="2800" dirty="0"/>
              <a:t>                        </a:t>
            </a:r>
            <a:r>
              <a:rPr lang="en-US" sz="2800" b="1" dirty="0"/>
              <a:t>allusions to sons and daughters</a:t>
            </a:r>
            <a:r>
              <a:rPr lang="en-US" sz="2800" dirty="0"/>
              <a:t>    </a:t>
            </a:r>
          </a:p>
          <a:p>
            <a:pPr marL="0" indent="0">
              <a:buNone/>
            </a:pPr>
            <a:r>
              <a:rPr lang="en-US" sz="2800" dirty="0"/>
              <a:t>Exodus 4:22; Isa 43:6; Jer 39:1,9; Hos 1:10</a:t>
            </a:r>
          </a:p>
          <a:p>
            <a:pPr marL="0" indent="0">
              <a:buNone/>
            </a:pPr>
            <a:endParaRPr lang="en-US" sz="2800" dirty="0"/>
          </a:p>
          <a:p>
            <a:pPr marL="0" indent="0">
              <a:buNone/>
            </a:pPr>
            <a:r>
              <a:rPr lang="en-US" sz="2800" dirty="0"/>
              <a:t>2 Sam 7:14     </a:t>
            </a:r>
            <a:r>
              <a:rPr lang="en-US" sz="2800" b="1" dirty="0"/>
              <a:t>applied in a general sense to all believers</a:t>
            </a:r>
          </a:p>
        </p:txBody>
      </p:sp>
    </p:spTree>
    <p:extLst>
      <p:ext uri="{BB962C8B-B14F-4D97-AF65-F5344CB8AC3E}">
        <p14:creationId xmlns:p14="http://schemas.microsoft.com/office/powerpoint/2010/main" val="18582890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34570"/>
            <a:ext cx="8229600" cy="5191594"/>
          </a:xfrm>
        </p:spPr>
        <p:txBody>
          <a:bodyPr>
            <a:normAutofit fontScale="92500" lnSpcReduction="10000"/>
          </a:bodyPr>
          <a:lstStyle/>
          <a:p>
            <a:pPr marL="0" indent="0">
              <a:buNone/>
            </a:pPr>
            <a:r>
              <a:rPr lang="en-US" sz="2800" dirty="0"/>
              <a:t>In verse 17 there is a series of different verbs but all suggesting the same course of action:</a:t>
            </a:r>
          </a:p>
          <a:p>
            <a:pPr marL="0" indent="0">
              <a:buNone/>
            </a:pPr>
            <a:endParaRPr lang="en-US" sz="2800" dirty="0"/>
          </a:p>
          <a:p>
            <a:pPr marL="0" indent="0">
              <a:buNone/>
            </a:pPr>
            <a:r>
              <a:rPr lang="en-US" sz="2800" dirty="0"/>
              <a:t>They are also </a:t>
            </a:r>
            <a:r>
              <a:rPr lang="en-US" sz="2800" b="1" dirty="0"/>
              <a:t>imperatives</a:t>
            </a:r>
            <a:r>
              <a:rPr lang="en-US" sz="2800" dirty="0"/>
              <a:t> i.e. commands:</a:t>
            </a:r>
          </a:p>
          <a:p>
            <a:pPr marL="0" indent="0">
              <a:buNone/>
            </a:pPr>
            <a:endParaRPr lang="en-US" sz="2800" dirty="0"/>
          </a:p>
          <a:p>
            <a:pPr marL="0" indent="0">
              <a:buNone/>
            </a:pPr>
            <a:r>
              <a:rPr lang="en-US" sz="2800" dirty="0"/>
              <a:t>“come out”</a:t>
            </a:r>
          </a:p>
          <a:p>
            <a:pPr marL="0" indent="0">
              <a:buNone/>
            </a:pPr>
            <a:r>
              <a:rPr lang="en-US" sz="2800" dirty="0"/>
              <a:t>“be…separate”</a:t>
            </a:r>
          </a:p>
          <a:p>
            <a:pPr marL="0" indent="0">
              <a:buNone/>
            </a:pPr>
            <a:r>
              <a:rPr lang="en-US" sz="2800" dirty="0"/>
              <a:t>“touch not”</a:t>
            </a:r>
          </a:p>
          <a:p>
            <a:pPr marL="0" indent="0">
              <a:buNone/>
            </a:pPr>
            <a:endParaRPr lang="en-US" sz="2800" dirty="0"/>
          </a:p>
          <a:p>
            <a:pPr marL="0" indent="0">
              <a:buNone/>
            </a:pPr>
            <a:r>
              <a:rPr lang="en-US" sz="2800" dirty="0"/>
              <a:t>God actively responds:</a:t>
            </a:r>
          </a:p>
          <a:p>
            <a:pPr marL="0" indent="0">
              <a:buNone/>
            </a:pPr>
            <a:endParaRPr lang="en-US" sz="2800" dirty="0"/>
          </a:p>
          <a:p>
            <a:pPr marL="0" indent="0">
              <a:buNone/>
            </a:pPr>
            <a:r>
              <a:rPr lang="en-US" sz="2800" dirty="0"/>
              <a:t>“I will receive you”</a:t>
            </a:r>
          </a:p>
        </p:txBody>
      </p:sp>
    </p:spTree>
    <p:extLst>
      <p:ext uri="{BB962C8B-B14F-4D97-AF65-F5344CB8AC3E}">
        <p14:creationId xmlns:p14="http://schemas.microsoft.com/office/powerpoint/2010/main" val="38559936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6460"/>
            <a:ext cx="8229600" cy="5119704"/>
          </a:xfrm>
        </p:spPr>
        <p:txBody>
          <a:bodyPr>
            <a:noAutofit/>
          </a:bodyPr>
          <a:lstStyle/>
          <a:p>
            <a:pPr marL="0" indent="0">
              <a:buNone/>
            </a:pPr>
            <a:r>
              <a:rPr lang="en-US" sz="2400" dirty="0"/>
              <a:t>Verses 14-16 contain a series of </a:t>
            </a:r>
            <a:r>
              <a:rPr lang="en-US" sz="2400" b="1" dirty="0"/>
              <a:t>rhetorical questions </a:t>
            </a:r>
            <a:r>
              <a:rPr lang="en-US" sz="2400" dirty="0"/>
              <a:t>that demand only one answer:</a:t>
            </a:r>
          </a:p>
          <a:p>
            <a:pPr marL="0" indent="0">
              <a:buNone/>
            </a:pPr>
            <a:endParaRPr lang="en-US" sz="2400" dirty="0"/>
          </a:p>
          <a:p>
            <a:pPr marL="0" indent="0">
              <a:buNone/>
            </a:pPr>
            <a:r>
              <a:rPr lang="en-US" sz="2400" b="1" dirty="0"/>
              <a:t>What fellowship </a:t>
            </a:r>
            <a:r>
              <a:rPr lang="en-US" sz="2400" dirty="0"/>
              <a:t>hath righteousness…</a:t>
            </a:r>
          </a:p>
          <a:p>
            <a:pPr marL="0" indent="0">
              <a:buNone/>
            </a:pPr>
            <a:r>
              <a:rPr lang="en-US" sz="2400" b="1" dirty="0"/>
              <a:t>What communion </a:t>
            </a:r>
            <a:r>
              <a:rPr lang="en-US" sz="2400" dirty="0"/>
              <a:t>hath light…</a:t>
            </a:r>
          </a:p>
          <a:p>
            <a:pPr marL="0" indent="0">
              <a:buNone/>
            </a:pPr>
            <a:r>
              <a:rPr lang="en-US" sz="2400" b="1" dirty="0"/>
              <a:t>What concord </a:t>
            </a:r>
            <a:r>
              <a:rPr lang="en-US" sz="2400" dirty="0"/>
              <a:t>hath Christ with Belial</a:t>
            </a:r>
          </a:p>
          <a:p>
            <a:pPr marL="0" indent="0">
              <a:buNone/>
            </a:pPr>
            <a:r>
              <a:rPr lang="en-US" sz="2400" b="1" dirty="0"/>
              <a:t>What part </a:t>
            </a:r>
            <a:r>
              <a:rPr lang="en-US" sz="2400" dirty="0"/>
              <a:t>hath he that believeth…</a:t>
            </a:r>
          </a:p>
          <a:p>
            <a:pPr marL="0" indent="0">
              <a:buNone/>
            </a:pPr>
            <a:r>
              <a:rPr lang="en-US" sz="2400" b="1" dirty="0"/>
              <a:t>What agreement </a:t>
            </a:r>
            <a:r>
              <a:rPr lang="en-US" sz="2400" dirty="0"/>
              <a:t>hath the temple of…</a:t>
            </a:r>
          </a:p>
          <a:p>
            <a:pPr marL="0" indent="0">
              <a:buNone/>
            </a:pPr>
            <a:r>
              <a:rPr lang="en-US" sz="2400" dirty="0"/>
              <a:t>                            answer:</a:t>
            </a:r>
          </a:p>
          <a:p>
            <a:pPr marL="0" indent="0">
              <a:buNone/>
            </a:pPr>
            <a:r>
              <a:rPr lang="en-US" sz="2400" dirty="0"/>
              <a:t>                   </a:t>
            </a:r>
            <a:r>
              <a:rPr lang="en-US" sz="2400" b="1" dirty="0"/>
              <a:t>ABSOLUTELY NONE</a:t>
            </a:r>
          </a:p>
          <a:p>
            <a:pPr marL="0" indent="0">
              <a:buNone/>
            </a:pPr>
            <a:endParaRPr lang="en-US" sz="2400" dirty="0"/>
          </a:p>
        </p:txBody>
      </p:sp>
    </p:spTree>
    <p:extLst>
      <p:ext uri="{BB962C8B-B14F-4D97-AF65-F5344CB8AC3E}">
        <p14:creationId xmlns:p14="http://schemas.microsoft.com/office/powerpoint/2010/main" val="16525523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4386"/>
            <a:ext cx="8229600" cy="5071777"/>
          </a:xfrm>
        </p:spPr>
        <p:txBody>
          <a:bodyPr>
            <a:normAutofit fontScale="92500" lnSpcReduction="20000"/>
          </a:bodyPr>
          <a:lstStyle/>
          <a:p>
            <a:pPr marL="0" indent="0" algn="ctr">
              <a:buNone/>
            </a:pPr>
            <a:r>
              <a:rPr lang="en-US" b="1" dirty="0"/>
              <a:t>Conclusion</a:t>
            </a:r>
          </a:p>
          <a:p>
            <a:pPr marL="0" indent="0" algn="ctr">
              <a:buNone/>
            </a:pPr>
            <a:endParaRPr lang="en-US" b="1" dirty="0"/>
          </a:p>
          <a:p>
            <a:pPr marL="0" indent="0">
              <a:buNone/>
            </a:pPr>
            <a:r>
              <a:rPr lang="en-US" b="1" dirty="0"/>
              <a:t>The word of God is written in vibrant, attractive, colourful and persuasive language designed to convince us of its message and to please and delight us as we read or listen to it.</a:t>
            </a:r>
          </a:p>
          <a:p>
            <a:pPr marL="0" indent="0">
              <a:buNone/>
            </a:pPr>
            <a:endParaRPr lang="en-US" b="1" dirty="0"/>
          </a:p>
          <a:p>
            <a:pPr marL="0" indent="0">
              <a:buNone/>
            </a:pPr>
            <a:r>
              <a:rPr lang="en-US" b="1" dirty="0"/>
              <a:t>Unfortunately we don’t always see this because we have to read it in translations that struggle to reveal the original sense. Nevertheless we can still gain pleasure from its language even if we only see it through a ‘glass darkly’.  </a:t>
            </a:r>
          </a:p>
        </p:txBody>
      </p:sp>
    </p:spTree>
    <p:extLst>
      <p:ext uri="{BB962C8B-B14F-4D97-AF65-F5344CB8AC3E}">
        <p14:creationId xmlns:p14="http://schemas.microsoft.com/office/powerpoint/2010/main" val="9747837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10998" y="946552"/>
            <a:ext cx="8075802" cy="5179612"/>
          </a:xfrm>
        </p:spPr>
        <p:txBody>
          <a:bodyPr>
            <a:normAutofit/>
          </a:bodyPr>
          <a:lstStyle/>
          <a:p>
            <a:pPr marL="0" indent="0">
              <a:buNone/>
            </a:pPr>
            <a:r>
              <a:rPr lang="en-US" b="1" dirty="0"/>
              <a:t>Our Heavenly Father has done everything possible to present His message in a way that is interesting, informative and able to be remembered because of its prosaic and poetic nature.</a:t>
            </a:r>
          </a:p>
          <a:p>
            <a:pPr marL="0" indent="0">
              <a:buNone/>
            </a:pPr>
            <a:endParaRPr lang="en-US" b="1" dirty="0"/>
          </a:p>
          <a:p>
            <a:pPr marL="0" indent="0">
              <a:buNone/>
            </a:pPr>
            <a:r>
              <a:rPr lang="en-US" b="1" dirty="0"/>
              <a:t>How is it possible to overestimate the wonder of the Divine thought, care and love displayed just in the nature of His written word let alone all of His other innumerable blessings. </a:t>
            </a:r>
          </a:p>
        </p:txBody>
      </p:sp>
    </p:spTree>
    <p:extLst>
      <p:ext uri="{BB962C8B-B14F-4D97-AF65-F5344CB8AC3E}">
        <p14:creationId xmlns:p14="http://schemas.microsoft.com/office/powerpoint/2010/main" val="4803044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120" y="1600200"/>
            <a:ext cx="8229600" cy="4525963"/>
          </a:xfrm>
        </p:spPr>
        <p:txBody>
          <a:bodyPr/>
          <a:lstStyle/>
          <a:p>
            <a:pPr marL="0" indent="0">
              <a:buNone/>
            </a:pPr>
            <a:r>
              <a:rPr lang="en-US" b="1" dirty="0"/>
              <a:t>Try discovering for yourself the rhetorical devices used by the Apostle in 2 Corinthians 7</a:t>
            </a:r>
          </a:p>
        </p:txBody>
      </p:sp>
    </p:spTree>
    <p:extLst>
      <p:ext uri="{BB962C8B-B14F-4D97-AF65-F5344CB8AC3E}">
        <p14:creationId xmlns:p14="http://schemas.microsoft.com/office/powerpoint/2010/main" val="728878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8292</TotalTime>
  <Words>4616</Words>
  <Application>Microsoft Macintosh PowerPoint</Application>
  <PresentationFormat>On-screen Show (4:3)</PresentationFormat>
  <Paragraphs>467</Paragraphs>
  <Slides>76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76</vt:i4>
      </vt:variant>
    </vt:vector>
  </HeadingPairs>
  <TitlesOfParts>
    <vt:vector size="80" baseType="lpstr">
      <vt:lpstr>Arial</vt:lpstr>
      <vt:lpstr>Calibri</vt:lpstr>
      <vt:lpstr>Wingdings</vt:lpstr>
      <vt:lpstr>Office Theme</vt:lpstr>
      <vt:lpstr>2 CORINTHIANS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Through a series of stated and understood contrasts, Paul sets out the differences between the Old and New Covenants. Understood statements are in italics. </vt:lpstr>
      <vt:lpstr>PowerPoint Presentation</vt:lpstr>
      <vt:lpstr>PowerPoint Presentation</vt:lpstr>
      <vt:lpstr>PowerPoint Presentation</vt:lpstr>
      <vt:lpstr>2 Corinthians 3:17-18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CORINTHIANS</dc:title>
  <dc:creator>Colin Byrnes</dc:creator>
  <cp:lastModifiedBy>Microsoft Office User</cp:lastModifiedBy>
  <cp:revision>438</cp:revision>
  <cp:lastPrinted>2014-09-03T21:22:12Z</cp:lastPrinted>
  <dcterms:created xsi:type="dcterms:W3CDTF">2014-08-04T12:47:06Z</dcterms:created>
  <dcterms:modified xsi:type="dcterms:W3CDTF">2022-07-21T03:31:06Z</dcterms:modified>
</cp:coreProperties>
</file>