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4" r:id="rId2"/>
    <p:sldId id="414" r:id="rId3"/>
    <p:sldId id="427" r:id="rId4"/>
    <p:sldId id="428" r:id="rId5"/>
    <p:sldId id="537" r:id="rId6"/>
    <p:sldId id="433" r:id="rId7"/>
    <p:sldId id="417" r:id="rId8"/>
    <p:sldId id="506" r:id="rId9"/>
    <p:sldId id="466" r:id="rId10"/>
    <p:sldId id="482" r:id="rId11"/>
    <p:sldId id="472" r:id="rId12"/>
    <p:sldId id="473" r:id="rId13"/>
    <p:sldId id="474" r:id="rId14"/>
    <p:sldId id="475" r:id="rId15"/>
    <p:sldId id="476" r:id="rId16"/>
    <p:sldId id="480" r:id="rId17"/>
    <p:sldId id="495" r:id="rId18"/>
    <p:sldId id="467" r:id="rId19"/>
    <p:sldId id="536" r:id="rId20"/>
    <p:sldId id="339" r:id="rId21"/>
    <p:sldId id="541" r:id="rId22"/>
    <p:sldId id="469" r:id="rId23"/>
    <p:sldId id="507" r:id="rId24"/>
    <p:sldId id="530" r:id="rId25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AA62F1-B558-42E4-A02C-9310EF7A298A}" v="1" dt="2022-07-20T03:43:33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3" autoAdjust="0"/>
    <p:restoredTop sz="94660"/>
  </p:normalViewPr>
  <p:slideViewPr>
    <p:cSldViewPr>
      <p:cViewPr varScale="1">
        <p:scale>
          <a:sx n="120" d="100"/>
          <a:sy n="120" d="100"/>
        </p:scale>
        <p:origin x="375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76" y="-96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OGrady" userId="161480ba59f542ec" providerId="LiveId" clId="{56AA62F1-B558-42E4-A02C-9310EF7A298A}"/>
    <pc:docChg chg="modSld modNotesMaster modHandout">
      <pc:chgData name="Simon OGrady" userId="161480ba59f542ec" providerId="LiveId" clId="{56AA62F1-B558-42E4-A02C-9310EF7A298A}" dt="2022-08-07T15:00:04.610" v="34" actId="20577"/>
      <pc:docMkLst>
        <pc:docMk/>
      </pc:docMkLst>
      <pc:sldChg chg="modSp mod">
        <pc:chgData name="Simon OGrady" userId="161480ba59f542ec" providerId="LiveId" clId="{56AA62F1-B558-42E4-A02C-9310EF7A298A}" dt="2022-08-07T15:00:04.610" v="34" actId="20577"/>
        <pc:sldMkLst>
          <pc:docMk/>
          <pc:sldMk cId="0" sldId="507"/>
        </pc:sldMkLst>
        <pc:spChg chg="mod">
          <ac:chgData name="Simon OGrady" userId="161480ba59f542ec" providerId="LiveId" clId="{56AA62F1-B558-42E4-A02C-9310EF7A298A}" dt="2022-08-07T15:00:04.610" v="34" actId="20577"/>
          <ac:spMkLst>
            <pc:docMk/>
            <pc:sldMk cId="0" sldId="507"/>
            <ac:spMk id="3" creationId="{00000000-0000-0000-0000-000000000000}"/>
          </ac:spMkLst>
        </pc:spChg>
      </pc:sldChg>
      <pc:sldChg chg="modSp mod">
        <pc:chgData name="Simon OGrady" userId="161480ba59f542ec" providerId="LiveId" clId="{56AA62F1-B558-42E4-A02C-9310EF7A298A}" dt="2022-08-07T14:55:13.671" v="17" actId="20577"/>
        <pc:sldMkLst>
          <pc:docMk/>
          <pc:sldMk cId="34584462" sldId="536"/>
        </pc:sldMkLst>
        <pc:graphicFrameChg chg="modGraphic">
          <ac:chgData name="Simon OGrady" userId="161480ba59f542ec" providerId="LiveId" clId="{56AA62F1-B558-42E4-A02C-9310EF7A298A}" dt="2022-08-07T14:55:13.671" v="17" actId="20577"/>
          <ac:graphicFrameMkLst>
            <pc:docMk/>
            <pc:sldMk cId="34584462" sldId="536"/>
            <ac:graphicFrameMk id="8" creationId="{00000000-0000-0000-0000-000000000000}"/>
          </ac:graphicFrameMkLst>
        </pc:graphicFrameChg>
      </pc:sldChg>
      <pc:sldChg chg="modSp mod">
        <pc:chgData name="Simon OGrady" userId="161480ba59f542ec" providerId="LiveId" clId="{56AA62F1-B558-42E4-A02C-9310EF7A298A}" dt="2022-08-07T14:55:32.524" v="31" actId="6549"/>
        <pc:sldMkLst>
          <pc:docMk/>
          <pc:sldMk cId="220030026" sldId="541"/>
        </pc:sldMkLst>
        <pc:graphicFrameChg chg="modGraphic">
          <ac:chgData name="Simon OGrady" userId="161480ba59f542ec" providerId="LiveId" clId="{56AA62F1-B558-42E4-A02C-9310EF7A298A}" dt="2022-08-07T14:55:32.524" v="31" actId="6549"/>
          <ac:graphicFrameMkLst>
            <pc:docMk/>
            <pc:sldMk cId="220030026" sldId="541"/>
            <ac:graphicFrameMk id="8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/>
          <a:lstStyle>
            <a:lvl1pPr algn="r">
              <a:defRPr sz="1300"/>
            </a:lvl1pPr>
          </a:lstStyle>
          <a:p>
            <a:fld id="{49CD5D0A-7938-4660-8B7A-E3C13C190299}" type="datetimeFigureOut">
              <a:rPr lang="en-US" smtClean="0"/>
              <a:pPr/>
              <a:t>8/13/2022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 anchor="b"/>
          <a:lstStyle>
            <a:lvl1pPr algn="r">
              <a:defRPr sz="1300"/>
            </a:lvl1pPr>
          </a:lstStyle>
          <a:p>
            <a:fld id="{F084F27F-27ED-4C6A-A474-7AA181DAA206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5315315-B56C-4726-9B00-8F67968EE6D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05" tIns="48353" rIns="96705" bIns="48353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6705" tIns="48353" rIns="96705" bIns="4835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 vert="horz" lIns="96705" tIns="48353" rIns="96705" bIns="483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3E2BCDA-66F0-4E17-B5B3-2167AB40149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A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1546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88AEDD-22B7-4593-AE7D-5D34471EABD9}" type="slidenum">
              <a:rPr lang="en-AU" smtClean="0"/>
              <a:pPr>
                <a:defRPr/>
              </a:pPr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88AEDD-22B7-4593-AE7D-5D34471EABD9}" type="slidenum">
              <a:rPr lang="en-AU" smtClean="0"/>
              <a:pPr>
                <a:defRPr/>
              </a:pPr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F19EF1-DD5C-49CC-9DBC-C9E4D7EA07B5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C3BA01-9903-46A9-93E7-9501AAB7926D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3F7295-63F0-4866-BBEC-E05E5DB5EC7F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4032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5610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A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96BC-75CB-4874-BB54-C48100A16E2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3240" y="592933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844A-C237-400A-ADCA-032D7AF2F87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0" y="6453336"/>
            <a:ext cx="9144000" cy="0"/>
          </a:xfrm>
          <a:prstGeom prst="line">
            <a:avLst/>
          </a:prstGeom>
          <a:noFill/>
          <a:ln w="317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340DF3E-7334-4C38-BC44-63E42265A2AC}"/>
              </a:ext>
            </a:extLst>
          </p:cNvPr>
          <p:cNvSpPr txBox="1"/>
          <p:nvPr userDrawn="1"/>
        </p:nvSpPr>
        <p:spPr>
          <a:xfrm>
            <a:off x="899592" y="6457890"/>
            <a:ext cx="8136904" cy="4001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NZ" sz="2000" dirty="0">
                <a:solidFill>
                  <a:schemeClr val="tx1"/>
                </a:solidFill>
                <a:effectLst>
                  <a:reflection blurRad="6350" stA="55000" endA="50" endPos="85000" dir="5400000" sy="-100000" algn="bl" rotWithShape="0"/>
                </a:effectLst>
                <a:latin typeface="Monotype Corsiva" pitchFamily="66" charset="0"/>
              </a:rPr>
              <a:t>“To Know Him” –  The Name and Titles of The Lord Jesus Christ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64F7C-A253-4059-B9BC-487373C978C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1B6F1-FCD1-475D-98D1-06E41C380E5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8640F1-E667-474C-B317-531299D83393}"/>
              </a:ext>
            </a:extLst>
          </p:cNvPr>
          <p:cNvSpPr txBox="1"/>
          <p:nvPr userDrawn="1"/>
        </p:nvSpPr>
        <p:spPr>
          <a:xfrm>
            <a:off x="827584" y="6444252"/>
            <a:ext cx="8640960" cy="4001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NZ" sz="2000" dirty="0">
                <a:solidFill>
                  <a:schemeClr val="tx1"/>
                </a:solidFill>
                <a:effectLst>
                  <a:reflection blurRad="6350" stA="55000" endA="50" endPos="85000" dir="5400000" sy="-100000" algn="bl" rotWithShape="0"/>
                </a:effectLst>
                <a:latin typeface="Monotype Corsiva" pitchFamily="66" charset="0"/>
              </a:rPr>
              <a:t>“To Know Him” –  The Name and Titles of The Lord Jesus Christ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DBE5-93F3-40A4-AD7D-99950D6597D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3240" y="6072206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E0F48-BF29-4519-8075-8D8FE4A27C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A37D5C-749B-45C9-972D-ABABDB4B5050}"/>
              </a:ext>
            </a:extLst>
          </p:cNvPr>
          <p:cNvSpPr txBox="1"/>
          <p:nvPr userDrawn="1"/>
        </p:nvSpPr>
        <p:spPr>
          <a:xfrm>
            <a:off x="539552" y="6457890"/>
            <a:ext cx="9001000" cy="4001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NZ" sz="2000" dirty="0">
                <a:solidFill>
                  <a:schemeClr val="tx1"/>
                </a:solidFill>
                <a:effectLst>
                  <a:reflection blurRad="6350" stA="55000" endA="50" endPos="85000" dir="5400000" sy="-100000" algn="bl" rotWithShape="0"/>
                </a:effectLst>
                <a:latin typeface="Monotype Corsiva" pitchFamily="66" charset="0"/>
              </a:rPr>
              <a:t>“To Know Him” –  The Name and Titles of The Lord Jesus Christ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EC5D2-F152-49FE-86D2-82BD14780F2B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E5A20-6966-4893-8193-2FD3142DCEC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58A0AA-4570-417F-99B7-6AC93EE52CD1}"/>
              </a:ext>
            </a:extLst>
          </p:cNvPr>
          <p:cNvSpPr txBox="1"/>
          <p:nvPr userDrawn="1"/>
        </p:nvSpPr>
        <p:spPr>
          <a:xfrm>
            <a:off x="1835696" y="6457890"/>
            <a:ext cx="5760640" cy="4001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NZ" sz="2000" dirty="0">
                <a:solidFill>
                  <a:schemeClr val="tx1"/>
                </a:solidFill>
                <a:effectLst>
                  <a:reflection blurRad="6350" stA="55000" endA="50" endPos="85000" dir="5400000" sy="-100000" algn="bl" rotWithShape="0"/>
                </a:effectLst>
                <a:latin typeface="Monotype Corsiva" pitchFamily="66" charset="0"/>
              </a:rPr>
              <a:t>“To Know Him” –  The Name and Titles of Jesus Christ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6B83-A88E-4CB1-9BC4-02F531870CF0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4F40-FD64-4817-96D4-ED7E129698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362A-CF7D-4D2E-B1CA-EBAB590C5A21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557AD-8177-424E-8696-FA541DDB499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E076-7608-4D63-BF00-E934161F405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FC9E8-45AB-464A-B263-C8D7C483282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4E086-A591-4EAD-8366-C2A2E47DA43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BCB7A-9D4E-4D8F-A850-A8CBBCA99E0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3A076-3B73-4085-A2CF-B33263780B1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ED89-5984-413D-A922-60491DE8709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83DD0-DC26-4340-8A80-1C0FAF037FE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961C6-52A3-4D51-AA3A-AC5808840FE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E18B-02D7-42F4-9187-59D9F19250C7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C0C29-21C4-417D-959F-E7C411EDB34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54AF19-43B5-4C28-B0EE-7EAD4E6978B6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E5B160-35C4-45B5-B24F-0BB265FD93B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0" y="6453336"/>
            <a:ext cx="9144000" cy="0"/>
          </a:xfrm>
          <a:prstGeom prst="line">
            <a:avLst/>
          </a:prstGeom>
          <a:noFill/>
          <a:ln w="317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 bwMode="auto">
          <a:xfrm>
            <a:off x="0" y="6453336"/>
            <a:ext cx="9144000" cy="0"/>
          </a:xfrm>
          <a:prstGeom prst="line">
            <a:avLst/>
          </a:prstGeom>
          <a:noFill/>
          <a:ln w="317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8E724B7-354C-42D9-A881-A3062FFC4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891" y="2852936"/>
            <a:ext cx="37882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“Naming Names”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857224" y="428604"/>
            <a:ext cx="40527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Goals of this Study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67544" y="2428868"/>
            <a:ext cx="813690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Review </a:t>
            </a:r>
            <a:r>
              <a:rPr lang="en-AU" sz="2400" b="1" u="sng" dirty="0">
                <a:latin typeface="Calibri" pitchFamily="34" charset="0"/>
              </a:rPr>
              <a:t>what Names are</a:t>
            </a:r>
            <a:endParaRPr lang="en-AU" sz="2400" b="1" dirty="0">
              <a:latin typeface="Calibri" pitchFamily="34" charset="0"/>
            </a:endParaRP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their </a:t>
            </a:r>
            <a:r>
              <a:rPr lang="en-AU" sz="2400" b="1" u="sng" dirty="0">
                <a:latin typeface="Calibri" pitchFamily="34" charset="0"/>
              </a:rPr>
              <a:t>function and use </a:t>
            </a:r>
            <a:r>
              <a:rPr lang="en-AU" sz="2400" dirty="0">
                <a:latin typeface="Calibri" pitchFamily="34" charset="0"/>
              </a:rPr>
              <a:t>in scripture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&amp; thus</a:t>
            </a:r>
          </a:p>
          <a:p>
            <a:pPr algn="ctr"/>
            <a:r>
              <a:rPr lang="en-AU" sz="2400" b="1" u="sng" dirty="0">
                <a:latin typeface="Calibri" pitchFamily="34" charset="0"/>
              </a:rPr>
              <a:t>understand this context for </a:t>
            </a:r>
            <a:r>
              <a:rPr lang="en-AU" sz="2400" dirty="0">
                <a:latin typeface="Calibri" pitchFamily="34" charset="0"/>
              </a:rPr>
              <a:t>the Name and Titles of Jesus Christ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3108" y="2714620"/>
            <a:ext cx="50720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4000" b="1" dirty="0"/>
              <a:t>What is a Name?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908720"/>
            <a:ext cx="807249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/>
              <a:t>Names today, perform two broad functions:</a:t>
            </a:r>
          </a:p>
          <a:p>
            <a:endParaRPr lang="en-AU" sz="2000" b="1" dirty="0"/>
          </a:p>
          <a:p>
            <a:r>
              <a:rPr lang="en-AU" sz="2000" b="1" dirty="0"/>
              <a:t>	1)  A label</a:t>
            </a:r>
          </a:p>
          <a:p>
            <a:r>
              <a:rPr lang="en-AU" sz="2000" b="1" dirty="0"/>
              <a:t>	2)  An identity</a:t>
            </a:r>
          </a:p>
          <a:p>
            <a:endParaRPr lang="en-AU" sz="2000" b="1" dirty="0"/>
          </a:p>
          <a:p>
            <a:r>
              <a:rPr lang="en-AU" sz="2000" b="1" dirty="0"/>
              <a:t>Consider:</a:t>
            </a:r>
          </a:p>
          <a:p>
            <a:endParaRPr lang="en-AU" sz="2000" b="1" dirty="0"/>
          </a:p>
          <a:p>
            <a:pPr>
              <a:buFontTx/>
              <a:buChar char="-"/>
            </a:pPr>
            <a:r>
              <a:rPr lang="en-AU" sz="2000" b="1" dirty="0"/>
              <a:t>The base piece of “unique” identifying data</a:t>
            </a:r>
          </a:p>
          <a:p>
            <a:pPr>
              <a:buFontTx/>
              <a:buChar char="-"/>
            </a:pPr>
            <a:endParaRPr lang="en-AU" sz="2000" b="1" dirty="0"/>
          </a:p>
          <a:p>
            <a:pPr>
              <a:buFontTx/>
              <a:buChar char="-"/>
            </a:pPr>
            <a:r>
              <a:rPr lang="en-AU" sz="2000" b="1" dirty="0"/>
              <a:t> The first thing we share when we meet</a:t>
            </a:r>
          </a:p>
          <a:p>
            <a:pPr>
              <a:buFontTx/>
              <a:buChar char="-"/>
            </a:pPr>
            <a:endParaRPr lang="en-AU" sz="2000" b="1" dirty="0"/>
          </a:p>
          <a:p>
            <a:pPr>
              <a:buFontTx/>
              <a:buChar char="-"/>
            </a:pPr>
            <a:r>
              <a:rPr lang="en-AU" sz="2000" b="1" dirty="0"/>
              <a:t> We hang everything we come to know about that person on their name</a:t>
            </a:r>
          </a:p>
          <a:p>
            <a:r>
              <a:rPr lang="en-AU" sz="2000" b="1" dirty="0"/>
              <a:t>	</a:t>
            </a:r>
          </a:p>
          <a:p>
            <a:r>
              <a:rPr lang="en-AU" sz="2000" b="1" i="1" u="sng" dirty="0"/>
              <a:t>Their Name becomes their identity and reputation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20" y="285728"/>
            <a:ext cx="79296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What are the Three Words you would use to Describe</a:t>
            </a:r>
          </a:p>
          <a:p>
            <a:r>
              <a:rPr lang="en-AU" sz="2400" b="1" dirty="0"/>
              <a:t>Yourself – who are you – what is your “Name”?</a:t>
            </a:r>
          </a:p>
          <a:p>
            <a:endParaRPr lang="en-AU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202793"/>
              </p:ext>
            </p:extLst>
          </p:nvPr>
        </p:nvGraphicFramePr>
        <p:xfrm>
          <a:off x="563220" y="2564904"/>
          <a:ext cx="8041228" cy="2665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468">
                  <a:extLst>
                    <a:ext uri="{9D8B030D-6E8A-4147-A177-3AD203B41FA5}">
                      <a16:colId xmlns:a16="http://schemas.microsoft.com/office/drawing/2014/main" val="2103966345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3040">
                <a:tc>
                  <a:txBody>
                    <a:bodyPr/>
                    <a:lstStyle/>
                    <a:p>
                      <a:pPr algn="ctr"/>
                      <a:endParaRPr lang="en-A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>
                          <a:solidFill>
                            <a:schemeClr val="tx1"/>
                          </a:solidFill>
                        </a:rPr>
                        <a:t>I think my name is: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>
                          <a:solidFill>
                            <a:schemeClr val="tx1"/>
                          </a:solidFill>
                        </a:rPr>
                        <a:t>Others think my name is: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>
                          <a:solidFill>
                            <a:schemeClr val="tx1"/>
                          </a:solidFill>
                        </a:rPr>
                        <a:t>Jesus Christ</a:t>
                      </a:r>
                    </a:p>
                    <a:p>
                      <a:pPr algn="ctr"/>
                      <a:r>
                        <a:rPr lang="en-AU" sz="2400" b="1" dirty="0">
                          <a:solidFill>
                            <a:schemeClr val="tx1"/>
                          </a:solidFill>
                        </a:rPr>
                        <a:t>thinks my name is: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ctr"/>
                      <a:r>
                        <a:rPr lang="en-AU" sz="20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ctr"/>
                      <a:r>
                        <a:rPr lang="en-AU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ctr"/>
                      <a:r>
                        <a:rPr lang="en-AU" sz="20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329129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A8915A7-64FC-4684-971D-1A1FCE95DE06}"/>
              </a:ext>
            </a:extLst>
          </p:cNvPr>
          <p:cNvSpPr/>
          <p:nvPr/>
        </p:nvSpPr>
        <p:spPr>
          <a:xfrm>
            <a:off x="3675247" y="2132856"/>
            <a:ext cx="2016224" cy="3240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B180E1-1392-4288-BB53-212E80C9C074}"/>
              </a:ext>
            </a:extLst>
          </p:cNvPr>
          <p:cNvSpPr/>
          <p:nvPr/>
        </p:nvSpPr>
        <p:spPr>
          <a:xfrm>
            <a:off x="5724128" y="2132856"/>
            <a:ext cx="2952328" cy="3240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069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5852" y="1643050"/>
            <a:ext cx="66437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5400" b="1" dirty="0"/>
              <a:t>3 Keys to</a:t>
            </a:r>
          </a:p>
          <a:p>
            <a:pPr algn="ctr"/>
            <a:r>
              <a:rPr lang="en-AU" sz="5400" b="1" dirty="0"/>
              <a:t>Bible</a:t>
            </a:r>
          </a:p>
          <a:p>
            <a:pPr algn="ctr"/>
            <a:r>
              <a:rPr lang="en-AU" sz="5400" b="1" dirty="0"/>
              <a:t>Names</a:t>
            </a:r>
            <a:endParaRPr lang="en-AU" b="1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0" y="6453336"/>
            <a:ext cx="8748464" cy="0"/>
          </a:xfrm>
          <a:prstGeom prst="line">
            <a:avLst/>
          </a:prstGeom>
          <a:noFill/>
          <a:ln w="317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956459" y="1785926"/>
            <a:ext cx="200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/>
              <a:t>2) Your Character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56459" y="2571744"/>
            <a:ext cx="2027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/>
              <a:t>3) Your Behaviour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4955" y="4286256"/>
            <a:ext cx="2544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And define </a:t>
            </a:r>
            <a:r>
              <a:rPr lang="en-AU" u="sng" dirty="0"/>
              <a:t>Your NAME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7897" y="1000108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/>
              <a:t>1) Starts with your Birth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4955" y="5429264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And thus your </a:t>
            </a:r>
            <a:r>
              <a:rPr lang="en-AU" u="sng" dirty="0"/>
              <a:t>Memory and Memorial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5993104" y="5106999"/>
            <a:ext cx="500066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4384955" y="3714752"/>
            <a:ext cx="3583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Together these make </a:t>
            </a:r>
            <a:r>
              <a:rPr lang="en-AU" u="sng" dirty="0"/>
              <a:t>an Identity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5720" y="500042"/>
            <a:ext cx="37862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/>
              <a:t>Key ONE</a:t>
            </a:r>
          </a:p>
          <a:p>
            <a:pPr algn="ctr"/>
            <a:r>
              <a:rPr lang="en-AU" sz="3600" dirty="0"/>
              <a:t> </a:t>
            </a:r>
            <a:r>
              <a:rPr lang="en-AU" sz="3600" b="1" u="sng" dirty="0"/>
              <a:t>A BIBLE NAME is an IDENTITY</a:t>
            </a:r>
          </a:p>
          <a:p>
            <a:pPr algn="ctr"/>
            <a:r>
              <a:rPr lang="en-AU" sz="3600" b="1" dirty="0"/>
              <a:t>(as well as </a:t>
            </a:r>
          </a:p>
          <a:p>
            <a:pPr algn="ctr"/>
            <a:r>
              <a:rPr lang="en-AU" sz="3600" b="1" dirty="0"/>
              <a:t>a label)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5921666" y="1606537"/>
            <a:ext cx="500066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5921666" y="2392355"/>
            <a:ext cx="500066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27831" y="3214686"/>
            <a:ext cx="35004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186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4962" y="4077234"/>
            <a:ext cx="1536696" cy="1536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500042"/>
            <a:ext cx="778674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="1" dirty="0"/>
              <a:t>Typical Summary of the Kings/Chronicles:</a:t>
            </a:r>
          </a:p>
          <a:p>
            <a:endParaRPr lang="en-AU" sz="2800" b="1" dirty="0"/>
          </a:p>
          <a:p>
            <a:endParaRPr lang="en-AU" sz="2800" b="1" dirty="0"/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 A Name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 Lineage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 Actions and Words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 Did right/evil before the LORD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 All the acts which he did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 Died and Buried</a:t>
            </a:r>
          </a:p>
          <a:p>
            <a:pPr lvl="1"/>
            <a:endParaRPr lang="en-AU" sz="2800" dirty="0"/>
          </a:p>
          <a:p>
            <a:pPr lvl="1"/>
            <a:r>
              <a:rPr lang="en-AU" sz="2800" dirty="0"/>
              <a:t>Their Label and Identity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14282" y="285728"/>
            <a:ext cx="4286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/>
              <a:t>Key TWO </a:t>
            </a:r>
          </a:p>
          <a:p>
            <a:pPr algn="ctr"/>
            <a:r>
              <a:rPr lang="en-AU" sz="3600" dirty="0"/>
              <a:t> Bible Names have a </a:t>
            </a:r>
            <a:r>
              <a:rPr lang="en-AU" sz="3600" b="1" u="sng" dirty="0"/>
              <a:t>Thematic Rationale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29190" y="1428736"/>
            <a:ext cx="40005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A Bible NAME</a:t>
            </a:r>
          </a:p>
          <a:p>
            <a:endParaRPr lang="en-AU" i="1" dirty="0"/>
          </a:p>
          <a:p>
            <a:r>
              <a:rPr lang="en-AU" i="1" dirty="0"/>
              <a:t>      Exists within </a:t>
            </a:r>
            <a:r>
              <a:rPr lang="en-AU" i="1" u="sng" dirty="0"/>
              <a:t>a Context</a:t>
            </a:r>
          </a:p>
          <a:p>
            <a:endParaRPr lang="en-AU" dirty="0"/>
          </a:p>
          <a:p>
            <a:r>
              <a:rPr lang="en-AU" dirty="0"/>
              <a:t>Which is</a:t>
            </a:r>
          </a:p>
          <a:p>
            <a:endParaRPr lang="en-AU" i="1" dirty="0"/>
          </a:p>
          <a:p>
            <a:r>
              <a:rPr lang="en-AU" i="1" dirty="0"/>
              <a:t>     Related to A </a:t>
            </a:r>
            <a:r>
              <a:rPr lang="en-AU" i="1" u="sng" dirty="0"/>
              <a:t>ROLE/Purpose</a:t>
            </a:r>
          </a:p>
          <a:p>
            <a:endParaRPr lang="en-AU" i="1" dirty="0"/>
          </a:p>
          <a:p>
            <a:r>
              <a:rPr lang="en-AU" i="1" dirty="0"/>
              <a:t>And </a:t>
            </a:r>
            <a:r>
              <a:rPr lang="en-AU" dirty="0"/>
              <a:t>conforms with</a:t>
            </a:r>
          </a:p>
          <a:p>
            <a:endParaRPr lang="en-AU" i="1" u="sng" dirty="0"/>
          </a:p>
          <a:p>
            <a:r>
              <a:rPr lang="en-AU" dirty="0"/>
              <a:t>the Bibles</a:t>
            </a:r>
          </a:p>
          <a:p>
            <a:r>
              <a:rPr lang="en-AU" dirty="0"/>
              <a:t>	</a:t>
            </a:r>
            <a:r>
              <a:rPr lang="en-AU" u="sng" dirty="0"/>
              <a:t>Typological Framework</a:t>
            </a:r>
          </a:p>
        </p:txBody>
      </p:sp>
      <p:cxnSp>
        <p:nvCxnSpPr>
          <p:cNvPr id="29" name="Straight Connector 28"/>
          <p:cNvCxnSpPr/>
          <p:nvPr/>
        </p:nvCxnSpPr>
        <p:spPr>
          <a:xfrm rot="5400000">
            <a:off x="1678761" y="3250405"/>
            <a:ext cx="60722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186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717032"/>
            <a:ext cx="1830388" cy="1830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214290"/>
            <a:ext cx="61436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b="1" dirty="0"/>
              <a:t>Names have meanings:</a:t>
            </a:r>
          </a:p>
          <a:p>
            <a:endParaRPr lang="en-AU" sz="2800" b="1" dirty="0"/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Adam = Earth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Eve = Living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Noah = Rest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Abraham = Father of a Multitude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Isaac = Laughter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Israel = Prince with El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David = Beloved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Samuel = Heard of God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Mary = Bitter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Simon = Hearer</a:t>
            </a:r>
          </a:p>
          <a:p>
            <a:pPr lvl="1">
              <a:buFont typeface="Arial" pitchFamily="34" charset="0"/>
              <a:buChar char="•"/>
            </a:pPr>
            <a:r>
              <a:rPr lang="en-AU" sz="2800" dirty="0"/>
              <a:t> Paul = Little</a:t>
            </a:r>
          </a:p>
          <a:p>
            <a:pPr lvl="1"/>
            <a:r>
              <a:rPr lang="en-AU" sz="2800" dirty="0"/>
              <a:t>etc</a:t>
            </a:r>
            <a:endParaRPr lang="en-AU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0" y="0"/>
            <a:ext cx="9144000" cy="6872288"/>
            <a:chOff x="2498" y="3885"/>
            <a:chExt cx="10583" cy="9664"/>
          </a:xfrm>
        </p:grpSpPr>
        <p:sp>
          <p:nvSpPr>
            <p:cNvPr id="13316" name="AutoShape 4"/>
            <p:cNvSpPr>
              <a:spLocks noChangeAspect="1" noChangeArrowheads="1"/>
            </p:cNvSpPr>
            <p:nvPr/>
          </p:nvSpPr>
          <p:spPr bwMode="auto">
            <a:xfrm>
              <a:off x="2498" y="3885"/>
              <a:ext cx="10583" cy="9664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3317" name="AutoShape 5"/>
            <p:cNvSpPr>
              <a:spLocks noChangeArrowheads="1"/>
            </p:cNvSpPr>
            <p:nvPr/>
          </p:nvSpPr>
          <p:spPr bwMode="auto">
            <a:xfrm>
              <a:off x="2498" y="4252"/>
              <a:ext cx="5177" cy="8667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525">
              <a:noFill/>
              <a:round/>
              <a:headEnd/>
              <a:tailEnd/>
            </a:ln>
          </p:spPr>
          <p:txBody>
            <a:bodyPr lIns="63094" tIns="31547" rIns="63094" bIns="31547" anchor="ctr"/>
            <a:lstStyle/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Adam the earthy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Abel the murdered seed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Noah the builder of the Ark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Abraham the Father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Melchizedek – King Priest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Isaac the promised seed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Israel –Prince with God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Joseph the rejected </a:t>
              </a:r>
              <a:r>
                <a:rPr lang="en-US" sz="1900" dirty="0" err="1">
                  <a:solidFill>
                    <a:srgbClr val="000000"/>
                  </a:solidFill>
                </a:rPr>
                <a:t>Saviour</a:t>
              </a:r>
              <a:endParaRPr lang="en-US" sz="1900" dirty="0">
                <a:solidFill>
                  <a:srgbClr val="000000"/>
                </a:solidFill>
              </a:endParaRP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Moses the leader out of Egypt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Aaron the High Priest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Joshua the conqueror 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Samson destroyer of Philistines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Gideon the destroyer of idolatry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Samuel – the seer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David the King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David the Captain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Solomon the peaceful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Solomon the wise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Job the intercessor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Ezekiel – Son of Man</a:t>
              </a:r>
            </a:p>
            <a:p>
              <a:pPr algn="ctr"/>
              <a:r>
                <a:rPr lang="en-US" sz="1900" dirty="0">
                  <a:solidFill>
                    <a:srgbClr val="000000"/>
                  </a:solidFill>
                </a:rPr>
                <a:t>Etc </a:t>
              </a:r>
              <a:r>
                <a:rPr lang="en-US" sz="1900" dirty="0" err="1">
                  <a:solidFill>
                    <a:srgbClr val="000000"/>
                  </a:solidFill>
                </a:rPr>
                <a:t>etc</a:t>
              </a:r>
              <a:endParaRPr lang="en-US" sz="1900" dirty="0"/>
            </a:p>
          </p:txBody>
        </p:sp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>
              <a:off x="10583" y="5009"/>
              <a:ext cx="750" cy="6897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525">
              <a:noFill/>
              <a:round/>
              <a:headEnd/>
              <a:tailEnd/>
            </a:ln>
          </p:spPr>
          <p:txBody>
            <a:bodyPr vert="eaVert" lIns="63094" tIns="31547" rIns="63094" bIns="31547" anchor="ctr"/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The Christ – </a:t>
              </a:r>
              <a:r>
                <a:rPr lang="en-US" sz="2400" u="sng">
                  <a:solidFill>
                    <a:srgbClr val="000000"/>
                  </a:solidFill>
                </a:rPr>
                <a:t>The</a:t>
              </a:r>
              <a:r>
                <a:rPr lang="en-US" sz="2400">
                  <a:solidFill>
                    <a:srgbClr val="000000"/>
                  </a:solidFill>
                </a:rPr>
                <a:t> Son of God</a:t>
              </a:r>
              <a:endParaRPr lang="en-US" sz="2400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8179" y="8381"/>
              <a:ext cx="2404" cy="897"/>
            </a:xfrm>
            <a:prstGeom prst="rightArrow">
              <a:avLst>
                <a:gd name="adj1" fmla="val 50000"/>
                <a:gd name="adj2" fmla="val 67001"/>
              </a:avLst>
            </a:prstGeom>
            <a:solidFill>
              <a:srgbClr val="BBE0E3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400" b="1"/>
                <a:t>A “Mosaic”</a:t>
              </a:r>
              <a:endParaRPr lang="en-US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250825" y="188913"/>
            <a:ext cx="7416800" cy="6584950"/>
            <a:chOff x="2498" y="3885"/>
            <a:chExt cx="10583" cy="9664"/>
          </a:xfrm>
        </p:grpSpPr>
        <p:sp>
          <p:nvSpPr>
            <p:cNvPr id="48132" name="AutoShape 3"/>
            <p:cNvSpPr>
              <a:spLocks noChangeAspect="1" noChangeArrowheads="1"/>
            </p:cNvSpPr>
            <p:nvPr/>
          </p:nvSpPr>
          <p:spPr bwMode="auto">
            <a:xfrm>
              <a:off x="2498" y="3885"/>
              <a:ext cx="10583" cy="9664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8133" name="AutoShape 4"/>
            <p:cNvSpPr>
              <a:spLocks noChangeArrowheads="1"/>
            </p:cNvSpPr>
            <p:nvPr/>
          </p:nvSpPr>
          <p:spPr bwMode="auto">
            <a:xfrm>
              <a:off x="2717" y="4110"/>
              <a:ext cx="5177" cy="8546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525">
              <a:noFill/>
              <a:round/>
              <a:headEnd/>
              <a:tailEnd/>
            </a:ln>
          </p:spPr>
          <p:txBody>
            <a:bodyPr lIns="63094" tIns="31547" rIns="63094" bIns="31547" anchor="ctr"/>
            <a:lstStyle/>
            <a:p>
              <a:pPr algn="ctr"/>
              <a:endParaRPr lang="en-US"/>
            </a:p>
          </p:txBody>
        </p:sp>
        <p:sp>
          <p:nvSpPr>
            <p:cNvPr id="48134" name="AutoShape 5"/>
            <p:cNvSpPr>
              <a:spLocks noChangeArrowheads="1"/>
            </p:cNvSpPr>
            <p:nvPr/>
          </p:nvSpPr>
          <p:spPr bwMode="auto">
            <a:xfrm>
              <a:off x="10583" y="5009"/>
              <a:ext cx="750" cy="6897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525">
              <a:noFill/>
              <a:round/>
              <a:headEnd/>
              <a:tailEnd/>
            </a:ln>
          </p:spPr>
          <p:txBody>
            <a:bodyPr vert="eaVert" lIns="63094" tIns="31547" rIns="63094" bIns="31547" anchor="ctr"/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The Woman – Mother of Living</a:t>
              </a:r>
            </a:p>
            <a:p>
              <a:pPr algn="ctr"/>
              <a:endParaRPr lang="en-US"/>
            </a:p>
          </p:txBody>
        </p:sp>
        <p:sp>
          <p:nvSpPr>
            <p:cNvPr id="48135" name="AutoShape 6"/>
            <p:cNvSpPr>
              <a:spLocks noChangeArrowheads="1"/>
            </p:cNvSpPr>
            <p:nvPr/>
          </p:nvSpPr>
          <p:spPr bwMode="auto">
            <a:xfrm>
              <a:off x="8179" y="8380"/>
              <a:ext cx="2185" cy="225"/>
            </a:xfrm>
            <a:prstGeom prst="rightArrow">
              <a:avLst>
                <a:gd name="adj1" fmla="val 50000"/>
                <a:gd name="adj2" fmla="val 242778"/>
              </a:avLst>
            </a:prstGeom>
            <a:solidFill>
              <a:srgbClr val="BBE0E3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48131" name="Text Box 7"/>
          <p:cNvSpPr txBox="1">
            <a:spLocks noChangeArrowheads="1"/>
          </p:cNvSpPr>
          <p:nvPr/>
        </p:nvSpPr>
        <p:spPr bwMode="auto">
          <a:xfrm>
            <a:off x="323850" y="784225"/>
            <a:ext cx="3692525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Ruth – Friend of “Naomi”</a:t>
            </a:r>
          </a:p>
          <a:p>
            <a:r>
              <a:rPr lang="en-US" dirty="0"/>
              <a:t>Leah – The forgotten one</a:t>
            </a:r>
          </a:p>
          <a:p>
            <a:r>
              <a:rPr lang="en-US" dirty="0"/>
              <a:t>Esther – Queen- saves her people </a:t>
            </a:r>
          </a:p>
          <a:p>
            <a:r>
              <a:rPr lang="en-US" dirty="0"/>
              <a:t>Sarah – Mother of the seed</a:t>
            </a:r>
          </a:p>
          <a:p>
            <a:r>
              <a:rPr lang="en-US" dirty="0"/>
              <a:t>Eve – Mother of living</a:t>
            </a:r>
          </a:p>
          <a:p>
            <a:r>
              <a:rPr lang="en-US" dirty="0"/>
              <a:t>Mary – in Bitterness bears the son</a:t>
            </a:r>
          </a:p>
          <a:p>
            <a:r>
              <a:rPr lang="en-US" dirty="0" err="1"/>
              <a:t>Dorcas</a:t>
            </a:r>
            <a:r>
              <a:rPr lang="en-US" dirty="0"/>
              <a:t> – Good works</a:t>
            </a:r>
          </a:p>
          <a:p>
            <a:r>
              <a:rPr lang="en-US" dirty="0"/>
              <a:t>Lydia – Seller of purple</a:t>
            </a:r>
          </a:p>
          <a:p>
            <a:r>
              <a:rPr lang="en-US" dirty="0"/>
              <a:t>Bathsheba – </a:t>
            </a:r>
          </a:p>
          <a:p>
            <a:r>
              <a:rPr lang="en-US" dirty="0" err="1"/>
              <a:t>Rebekah</a:t>
            </a:r>
            <a:r>
              <a:rPr lang="en-US" dirty="0"/>
              <a:t> -</a:t>
            </a:r>
          </a:p>
          <a:p>
            <a:r>
              <a:rPr lang="en-US" dirty="0"/>
              <a:t>Martha –</a:t>
            </a:r>
          </a:p>
          <a:p>
            <a:r>
              <a:rPr lang="en-US" dirty="0"/>
              <a:t>New Jerusalem –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etc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11" descr="DSC000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268413"/>
            <a:ext cx="2268537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1116013" y="333375"/>
            <a:ext cx="6480175" cy="528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 b="1" dirty="0"/>
              <a:t>All Types have AN Idea in the middle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4284663" y="249237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3600" dirty="0"/>
              <a:t>Christ</a:t>
            </a:r>
          </a:p>
        </p:txBody>
      </p:sp>
      <p:sp>
        <p:nvSpPr>
          <p:cNvPr id="9222" name="Text Box 3"/>
          <p:cNvSpPr txBox="1">
            <a:spLocks noChangeArrowheads="1"/>
          </p:cNvSpPr>
          <p:nvPr/>
        </p:nvSpPr>
        <p:spPr bwMode="auto">
          <a:xfrm>
            <a:off x="431800" y="1689011"/>
            <a:ext cx="20161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3600" b="1" dirty="0">
                <a:solidFill>
                  <a:schemeClr val="bg1"/>
                </a:solidFill>
              </a:rPr>
              <a:t>Moses</a:t>
            </a:r>
          </a:p>
          <a:p>
            <a:pPr marL="342900" indent="-342900"/>
            <a:r>
              <a:rPr lang="en-US" sz="3600" b="1" dirty="0">
                <a:solidFill>
                  <a:schemeClr val="bg1"/>
                </a:solidFill>
              </a:rPr>
              <a:t>Drawn</a:t>
            </a:r>
          </a:p>
        </p:txBody>
      </p:sp>
      <p:sp>
        <p:nvSpPr>
          <p:cNvPr id="9223" name="AutoShape 6"/>
          <p:cNvSpPr>
            <a:spLocks noChangeArrowheads="1"/>
          </p:cNvSpPr>
          <p:nvPr/>
        </p:nvSpPr>
        <p:spPr bwMode="auto">
          <a:xfrm>
            <a:off x="2124075" y="1196975"/>
            <a:ext cx="3168650" cy="16573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“Is Like”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051050" y="3716338"/>
            <a:ext cx="56245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“Both are Leaders </a:t>
            </a:r>
            <a:r>
              <a:rPr lang="en-US" sz="2800" b="1" u="sng"/>
              <a:t>out of Egypt”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3779838" y="2276475"/>
            <a:ext cx="0" cy="1439863"/>
          </a:xfrm>
          <a:prstGeom prst="line">
            <a:avLst/>
          </a:prstGeom>
          <a:noFill/>
          <a:ln w="92075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AU"/>
          </a:p>
        </p:txBody>
      </p:sp>
      <p:sp>
        <p:nvSpPr>
          <p:cNvPr id="110602" name="Text Box 10"/>
          <p:cNvSpPr txBox="1">
            <a:spLocks noChangeArrowheads="1"/>
          </p:cNvSpPr>
          <p:nvPr/>
        </p:nvSpPr>
        <p:spPr bwMode="auto">
          <a:xfrm>
            <a:off x="1042988" y="5157788"/>
            <a:ext cx="6480175" cy="9556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 b="1" dirty="0"/>
              <a:t>And the sense in which the Christ is a Leader is </a:t>
            </a:r>
            <a:r>
              <a:rPr lang="en-US" sz="2800" b="1" u="sng" dirty="0"/>
              <a:t>greater and grander</a:t>
            </a:r>
          </a:p>
        </p:txBody>
      </p:sp>
      <p:graphicFrame>
        <p:nvGraphicFramePr>
          <p:cNvPr id="9218" name="Object 12"/>
          <p:cNvGraphicFramePr>
            <a:graphicFrameLocks noChangeAspect="1"/>
          </p:cNvGraphicFramePr>
          <p:nvPr/>
        </p:nvGraphicFramePr>
        <p:xfrm>
          <a:off x="7740650" y="260350"/>
          <a:ext cx="10429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4671000" imgH="3530520" progId="">
                  <p:embed/>
                </p:oleObj>
              </mc:Choice>
              <mc:Fallback>
                <p:oleObj name="Clip" r:id="rId4" imgW="4671000" imgH="3530520" progId="">
                  <p:embed/>
                  <p:pic>
                    <p:nvPicPr>
                      <p:cNvPr id="921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260350"/>
                        <a:ext cx="1042988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4.bp.blogspot.com/_Qqv3cQ0vmlE/TDnLBBdkJTI/AAAAAAAAD7Q/Vfiv0VZ7cGc/s1600/solomon+bab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736"/>
            <a:ext cx="2064214" cy="1714512"/>
          </a:xfrm>
          <a:prstGeom prst="rect">
            <a:avLst/>
          </a:prstGeom>
          <a:noFill/>
        </p:spPr>
      </p:pic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116013" y="333375"/>
            <a:ext cx="6480175" cy="528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 b="1" dirty="0"/>
              <a:t>All Types have AN Idea in the middle</a:t>
            </a: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36337" y="3054334"/>
            <a:ext cx="23034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3600" b="1" dirty="0"/>
              <a:t>Solomon</a:t>
            </a:r>
          </a:p>
          <a:p>
            <a:pPr marL="342900" indent="-342900"/>
            <a:r>
              <a:rPr lang="en-US" sz="3600" b="1" dirty="0"/>
              <a:t>Peace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4284663" y="249237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3600" b="1" dirty="0"/>
              <a:t>Christ</a:t>
            </a:r>
          </a:p>
        </p:txBody>
      </p:sp>
      <p:sp>
        <p:nvSpPr>
          <p:cNvPr id="10246" name="AutoShape 5"/>
          <p:cNvSpPr>
            <a:spLocks noChangeArrowheads="1"/>
          </p:cNvSpPr>
          <p:nvPr/>
        </p:nvSpPr>
        <p:spPr bwMode="auto">
          <a:xfrm>
            <a:off x="2124075" y="1196975"/>
            <a:ext cx="3168650" cy="16573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“Is Like”</a:t>
            </a: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2051050" y="3716338"/>
            <a:ext cx="4635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“Both are </a:t>
            </a:r>
            <a:r>
              <a:rPr lang="en-US" sz="2800" b="1" u="sng"/>
              <a:t>Kings of Peace</a:t>
            </a:r>
            <a:r>
              <a:rPr lang="en-US" sz="2800" b="1"/>
              <a:t>”</a:t>
            </a:r>
          </a:p>
        </p:txBody>
      </p:sp>
      <p:sp>
        <p:nvSpPr>
          <p:cNvPr id="10248" name="Line 7"/>
          <p:cNvSpPr>
            <a:spLocks noChangeShapeType="1"/>
          </p:cNvSpPr>
          <p:nvPr/>
        </p:nvSpPr>
        <p:spPr bwMode="auto">
          <a:xfrm>
            <a:off x="3779838" y="2276475"/>
            <a:ext cx="0" cy="1439863"/>
          </a:xfrm>
          <a:prstGeom prst="line">
            <a:avLst/>
          </a:prstGeom>
          <a:noFill/>
          <a:ln w="92075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AU"/>
          </a:p>
        </p:txBody>
      </p:sp>
      <p:sp>
        <p:nvSpPr>
          <p:cNvPr id="134152" name="Text Box 8"/>
          <p:cNvSpPr txBox="1">
            <a:spLocks noChangeArrowheads="1"/>
          </p:cNvSpPr>
          <p:nvPr/>
        </p:nvSpPr>
        <p:spPr bwMode="auto">
          <a:xfrm>
            <a:off x="1042988" y="5157788"/>
            <a:ext cx="6842125" cy="9556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 b="1" dirty="0"/>
              <a:t>And the sense in which the Christ is </a:t>
            </a:r>
          </a:p>
          <a:p>
            <a:pPr marL="342900" indent="-342900"/>
            <a:r>
              <a:rPr lang="en-US" sz="2800" b="1" dirty="0"/>
              <a:t>a King of Peace is </a:t>
            </a:r>
            <a:r>
              <a:rPr lang="en-US" sz="2800" b="1" u="sng" dirty="0"/>
              <a:t>greater and grander</a:t>
            </a:r>
          </a:p>
        </p:txBody>
      </p:sp>
      <p:graphicFrame>
        <p:nvGraphicFramePr>
          <p:cNvPr id="10242" name="Object 9"/>
          <p:cNvGraphicFramePr>
            <a:graphicFrameLocks noChangeAspect="1"/>
          </p:cNvGraphicFramePr>
          <p:nvPr/>
        </p:nvGraphicFramePr>
        <p:xfrm>
          <a:off x="7308850" y="1628775"/>
          <a:ext cx="10429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4671000" imgH="3530520" progId="">
                  <p:embed/>
                </p:oleObj>
              </mc:Choice>
              <mc:Fallback>
                <p:oleObj name="Clip" r:id="rId4" imgW="4671000" imgH="3530520" progId="">
                  <p:embed/>
                  <p:pic>
                    <p:nvPicPr>
                      <p:cNvPr id="1024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1628775"/>
                        <a:ext cx="1042988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116013" y="333375"/>
            <a:ext cx="6480175" cy="528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 b="1" dirty="0"/>
              <a:t>All Types have AN Idea in the middle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323528" y="2085002"/>
            <a:ext cx="23034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3600" b="1" dirty="0"/>
              <a:t>Isaac</a:t>
            </a:r>
          </a:p>
          <a:p>
            <a:pPr marL="342900" indent="-342900"/>
            <a:r>
              <a:rPr lang="en-US" sz="3600" b="1" dirty="0"/>
              <a:t>Laughter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4284663" y="249237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3600" b="1" dirty="0"/>
              <a:t>Christ</a:t>
            </a:r>
          </a:p>
        </p:txBody>
      </p:sp>
      <p:sp>
        <p:nvSpPr>
          <p:cNvPr id="11270" name="AutoShape 5"/>
          <p:cNvSpPr>
            <a:spLocks noChangeArrowheads="1"/>
          </p:cNvSpPr>
          <p:nvPr/>
        </p:nvSpPr>
        <p:spPr bwMode="auto">
          <a:xfrm>
            <a:off x="2124075" y="1196975"/>
            <a:ext cx="3168650" cy="16573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“Is Like”</a:t>
            </a:r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2051050" y="3716338"/>
            <a:ext cx="5484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/>
              <a:t>“Both are the Seed of promise”</a:t>
            </a:r>
          </a:p>
        </p:txBody>
      </p:sp>
      <p:sp>
        <p:nvSpPr>
          <p:cNvPr id="11272" name="Line 7"/>
          <p:cNvSpPr>
            <a:spLocks noChangeShapeType="1"/>
          </p:cNvSpPr>
          <p:nvPr/>
        </p:nvSpPr>
        <p:spPr bwMode="auto">
          <a:xfrm>
            <a:off x="3779838" y="2276475"/>
            <a:ext cx="0" cy="1439863"/>
          </a:xfrm>
          <a:prstGeom prst="line">
            <a:avLst/>
          </a:prstGeom>
          <a:noFill/>
          <a:ln w="92075">
            <a:solidFill>
              <a:srgbClr val="33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AU"/>
          </a:p>
        </p:txBody>
      </p:sp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1042988" y="5157788"/>
            <a:ext cx="7345362" cy="9556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 b="1" dirty="0"/>
              <a:t>And the sense in which the Christ is </a:t>
            </a:r>
          </a:p>
          <a:p>
            <a:pPr marL="342900" indent="-342900"/>
            <a:r>
              <a:rPr lang="en-US" sz="2800" b="1" dirty="0"/>
              <a:t>a Seed of Promise is </a:t>
            </a:r>
            <a:r>
              <a:rPr lang="en-US" sz="2800" b="1" u="sng" dirty="0"/>
              <a:t>greater and grander</a:t>
            </a:r>
          </a:p>
        </p:txBody>
      </p:sp>
      <p:pic>
        <p:nvPicPr>
          <p:cNvPr id="11274" name="Picture 9" descr="DSC000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196975"/>
            <a:ext cx="9175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66" name="Object 10"/>
          <p:cNvGraphicFramePr>
            <a:graphicFrameLocks noChangeAspect="1"/>
          </p:cNvGraphicFramePr>
          <p:nvPr/>
        </p:nvGraphicFramePr>
        <p:xfrm>
          <a:off x="7740650" y="260350"/>
          <a:ext cx="104298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4671000" imgH="3530520" progId="">
                  <p:embed/>
                </p:oleObj>
              </mc:Choice>
              <mc:Fallback>
                <p:oleObj name="Clip" r:id="rId4" imgW="4671000" imgH="3530520" progId="">
                  <p:embed/>
                  <p:pic>
                    <p:nvPicPr>
                      <p:cNvPr id="1126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260350"/>
                        <a:ext cx="1042988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2534615"/>
            <a:ext cx="601144" cy="601144"/>
          </a:xfrm>
          <a:prstGeom prst="rect">
            <a:avLst/>
          </a:prstGeom>
          <a:noFill/>
        </p:spPr>
      </p:pic>
      <p:sp>
        <p:nvSpPr>
          <p:cNvPr id="11" name="Rounded Rectangle 10"/>
          <p:cNvSpPr/>
          <p:nvPr/>
        </p:nvSpPr>
        <p:spPr>
          <a:xfrm>
            <a:off x="285720" y="214290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/>
              <a:t>Summary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3042" y="341527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Arial" pitchFamily="34" charset="0"/>
                <a:cs typeface="Arial" pitchFamily="34" charset="0"/>
              </a:rPr>
              <a:t>Characteristics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7158" y="4070354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Arial" pitchFamily="34" charset="0"/>
                <a:cs typeface="Arial" pitchFamily="34" charset="0"/>
              </a:rPr>
              <a:t>Behaviours/Reputation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00364" y="285590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Arial" pitchFamily="34" charset="0"/>
                <a:cs typeface="Arial" pitchFamily="34" charset="0"/>
              </a:rPr>
              <a:t>Birth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8524" y="1863695"/>
            <a:ext cx="1506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u="sng" dirty="0">
                <a:latin typeface="Arial" pitchFamily="34" charset="0"/>
                <a:cs typeface="Arial" pitchFamily="34" charset="0"/>
              </a:rPr>
              <a:t>A LABEL</a:t>
            </a:r>
          </a:p>
        </p:txBody>
      </p:sp>
      <p:sp>
        <p:nvSpPr>
          <p:cNvPr id="37" name="Oval 36"/>
          <p:cNvSpPr/>
          <p:nvPr/>
        </p:nvSpPr>
        <p:spPr>
          <a:xfrm>
            <a:off x="5500694" y="3357562"/>
            <a:ext cx="3143272" cy="14287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Circumstance</a:t>
            </a:r>
          </a:p>
          <a:p>
            <a:pPr algn="ctr"/>
            <a:r>
              <a:rPr lang="en-A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Role/Purpose</a:t>
            </a:r>
          </a:p>
          <a:p>
            <a:pPr algn="ctr"/>
            <a:r>
              <a:rPr lang="en-A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Meaning</a:t>
            </a:r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-142908" y="2427280"/>
            <a:ext cx="4143404" cy="2280356"/>
          </a:xfrm>
          <a:custGeom>
            <a:avLst/>
            <a:gdLst>
              <a:gd name="connsiteX0" fmla="*/ 1480726 w 3998148"/>
              <a:gd name="connsiteY0" fmla="*/ 2280356 h 2280356"/>
              <a:gd name="connsiteX1" fmla="*/ 419570 w 3998148"/>
              <a:gd name="connsiteY1" fmla="*/ 1614311 h 2280356"/>
              <a:gd name="connsiteX2" fmla="*/ 3998148 w 3998148"/>
              <a:gd name="connsiteY2" fmla="*/ 0 h 228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98148" h="2280356">
                <a:moveTo>
                  <a:pt x="1480726" y="2280356"/>
                </a:moveTo>
                <a:cubicBezTo>
                  <a:pt x="740363" y="2137363"/>
                  <a:pt x="0" y="1994370"/>
                  <a:pt x="419570" y="1614311"/>
                </a:cubicBezTo>
                <a:cubicBezTo>
                  <a:pt x="839140" y="1234252"/>
                  <a:pt x="2418644" y="617126"/>
                  <a:pt x="3998148" y="0"/>
                </a:cubicBezTo>
              </a:path>
            </a:pathLst>
          </a:cu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 flipH="1">
            <a:off x="5152996" y="2427280"/>
            <a:ext cx="3991004" cy="2286016"/>
          </a:xfrm>
          <a:custGeom>
            <a:avLst/>
            <a:gdLst>
              <a:gd name="connsiteX0" fmla="*/ 1480726 w 3998148"/>
              <a:gd name="connsiteY0" fmla="*/ 2280356 h 2280356"/>
              <a:gd name="connsiteX1" fmla="*/ 419570 w 3998148"/>
              <a:gd name="connsiteY1" fmla="*/ 1614311 h 2280356"/>
              <a:gd name="connsiteX2" fmla="*/ 3998148 w 3998148"/>
              <a:gd name="connsiteY2" fmla="*/ 0 h 228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98148" h="2280356">
                <a:moveTo>
                  <a:pt x="1480726" y="2280356"/>
                </a:moveTo>
                <a:cubicBezTo>
                  <a:pt x="740363" y="2137363"/>
                  <a:pt x="0" y="1994370"/>
                  <a:pt x="419570" y="1614311"/>
                </a:cubicBezTo>
                <a:cubicBezTo>
                  <a:pt x="839140" y="1234252"/>
                  <a:pt x="2418644" y="617126"/>
                  <a:pt x="3998148" y="0"/>
                </a:cubicBezTo>
              </a:path>
            </a:pathLst>
          </a:cu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3188" y="2452440"/>
            <a:ext cx="545284" cy="545284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466787" y="1901236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u="sng" dirty="0">
                <a:latin typeface="Arial" pitchFamily="34" charset="0"/>
                <a:cs typeface="Arial" pitchFamily="34" charset="0"/>
              </a:rPr>
              <a:t>IDENTITY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4998" y="2012218"/>
            <a:ext cx="1891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u="sng" dirty="0">
                <a:latin typeface="Arial" pitchFamily="34" charset="0"/>
                <a:cs typeface="Arial" pitchFamily="34" charset="0"/>
              </a:rPr>
              <a:t>TYPOLOGY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852936"/>
            <a:ext cx="1501908" cy="150190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714612" y="571480"/>
            <a:ext cx="34290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4400" b="1" dirty="0"/>
              <a:t>KEY THREE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902" y="0"/>
            <a:ext cx="1571612" cy="157161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85720" y="285728"/>
            <a:ext cx="79296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KEY THREE</a:t>
            </a:r>
          </a:p>
          <a:p>
            <a:endParaRPr lang="en-AU" b="1" dirty="0"/>
          </a:p>
          <a:p>
            <a:r>
              <a:rPr lang="en-AU" sz="2400" b="1" dirty="0"/>
              <a:t>Names are related to a </a:t>
            </a:r>
            <a:r>
              <a:rPr lang="en-AU" sz="2400" b="1" u="sng" dirty="0"/>
              <a:t>Biblical Template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660251"/>
              </p:ext>
            </p:extLst>
          </p:nvPr>
        </p:nvGraphicFramePr>
        <p:xfrm>
          <a:off x="490298" y="2450420"/>
          <a:ext cx="807249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4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0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A Voice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Jesus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We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/>
                        <a:t>Shepherd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Calls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Calls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Calls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Call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Calls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A Name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By</a:t>
                      </a:r>
                      <a:r>
                        <a:rPr lang="en-AU" sz="2400" baseline="0" dirty="0"/>
                        <a:t> Name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By Name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The Name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By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Known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Known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Known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Known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Respond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Respond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Respond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Respond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Followed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4B8F98A-68B8-476B-A0E4-2E66C479AAAB}"/>
              </a:ext>
            </a:extLst>
          </p:cNvPr>
          <p:cNvSpPr/>
          <p:nvPr/>
        </p:nvSpPr>
        <p:spPr>
          <a:xfrm>
            <a:off x="2123728" y="2348880"/>
            <a:ext cx="6630624" cy="2638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902" y="0"/>
            <a:ext cx="1571612" cy="157161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85720" y="285728"/>
            <a:ext cx="79296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Believing in the Name </a:t>
            </a:r>
          </a:p>
          <a:p>
            <a:endParaRPr lang="en-AU" b="1" dirty="0"/>
          </a:p>
          <a:p>
            <a:r>
              <a:rPr lang="en-AU" sz="2400" b="1" dirty="0"/>
              <a:t>3 Key Terms Define our Relationship with his Name</a:t>
            </a:r>
            <a:endParaRPr lang="en-AU" sz="2400" b="1" u="sng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108112"/>
              </p:ext>
            </p:extLst>
          </p:nvPr>
        </p:nvGraphicFramePr>
        <p:xfrm>
          <a:off x="971600" y="2060848"/>
          <a:ext cx="6768753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6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>
                          <a:solidFill>
                            <a:schemeClr val="tx1"/>
                          </a:solidFill>
                        </a:rPr>
                        <a:t>Jesus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3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>
                          <a:solidFill>
                            <a:schemeClr val="tx1"/>
                          </a:solidFill>
                        </a:rPr>
                        <a:t>We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John 10:27, 2 Tim 2:19, Rev 7 </a:t>
                      </a:r>
                      <a:r>
                        <a:rPr lang="en-AU" sz="2000" dirty="0" err="1"/>
                        <a:t>Ecclesias</a:t>
                      </a:r>
                      <a:endParaRPr lang="en-A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/>
                        <a:t>Know</a:t>
                      </a:r>
                    </a:p>
                    <a:p>
                      <a:pPr algn="ctr"/>
                      <a:r>
                        <a:rPr lang="en-AU" sz="1800" b="1" dirty="0"/>
                        <a:t>the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John 10:4,14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John 10:3</a:t>
                      </a:r>
                    </a:p>
                    <a:p>
                      <a:pPr algn="ctr"/>
                      <a:r>
                        <a:rPr lang="en-AU" sz="2000" dirty="0"/>
                        <a:t>1 Sam 3:10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/>
                        <a:t>Call</a:t>
                      </a:r>
                    </a:p>
                    <a:p>
                      <a:pPr algn="ctr"/>
                      <a:r>
                        <a:rPr lang="en-AU" sz="1800" b="1" dirty="0"/>
                        <a:t>the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Rom 10:12-13</a:t>
                      </a:r>
                    </a:p>
                    <a:p>
                      <a:pPr algn="ctr"/>
                      <a:r>
                        <a:rPr lang="en-AU" sz="2000" dirty="0"/>
                        <a:t>1 Cor 1:2</a:t>
                      </a:r>
                    </a:p>
                    <a:p>
                      <a:pPr algn="ctr"/>
                      <a:endParaRPr lang="en-A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Rev 3:5, Matt7:23, 25:12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/>
                        <a:t>Confess</a:t>
                      </a:r>
                    </a:p>
                    <a:p>
                      <a:pPr algn="ctr"/>
                      <a:r>
                        <a:rPr lang="en-AU" sz="1800" b="1" dirty="0"/>
                        <a:t>the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Matt 10:32-33</a:t>
                      </a:r>
                    </a:p>
                    <a:p>
                      <a:pPr algn="ctr"/>
                      <a:r>
                        <a:rPr lang="en-AU" sz="2000" dirty="0"/>
                        <a:t>Phil 2:5-11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4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43E694D5-2663-4C23-B012-5C59CEAFE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2" y="2554287"/>
            <a:ext cx="5832475" cy="17494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3600"/>
              <a:t>Done Before Witnesses</a:t>
            </a:r>
          </a:p>
          <a:p>
            <a:pPr>
              <a:buFontTx/>
              <a:buChar char="•"/>
            </a:pPr>
            <a:r>
              <a:rPr lang="en-US" altLang="en-US" sz="3600"/>
              <a:t>With the Mouth</a:t>
            </a:r>
          </a:p>
          <a:p>
            <a:pPr>
              <a:buFontTx/>
              <a:buChar char="•"/>
            </a:pPr>
            <a:r>
              <a:rPr lang="en-US" altLang="en-US" sz="3600"/>
              <a:t>The Antithesis of Denial</a:t>
            </a:r>
          </a:p>
        </p:txBody>
      </p:sp>
      <p:sp>
        <p:nvSpPr>
          <p:cNvPr id="93187" name="WordArt 3">
            <a:extLst>
              <a:ext uri="{FF2B5EF4-FFF2-40B4-BE49-F238E27FC236}">
                <a16:creationId xmlns:a16="http://schemas.microsoft.com/office/drawing/2014/main" id="{E030137C-9911-4DBE-BB8D-AE237A5E3CC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51050" y="260350"/>
            <a:ext cx="4752975" cy="503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NZ" sz="3600" kern="10" spc="720"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Confession</a:t>
            </a:r>
          </a:p>
        </p:txBody>
      </p:sp>
      <p:sp>
        <p:nvSpPr>
          <p:cNvPr id="93188" name="Text Box 4">
            <a:extLst>
              <a:ext uri="{FF2B5EF4-FFF2-40B4-BE49-F238E27FC236}">
                <a16:creationId xmlns:a16="http://schemas.microsoft.com/office/drawing/2014/main" id="{6F71EDAE-9650-4E64-9F84-468BDC654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699" y="862807"/>
            <a:ext cx="396480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/>
              <a:t>“Homo-</a:t>
            </a:r>
            <a:r>
              <a:rPr lang="en-US" altLang="en-US" sz="2800" dirty="0" err="1"/>
              <a:t>Logeo</a:t>
            </a:r>
            <a:r>
              <a:rPr lang="en-US" altLang="en-US" sz="2800" dirty="0"/>
              <a:t>”</a:t>
            </a:r>
          </a:p>
          <a:p>
            <a:pPr algn="ctr"/>
            <a:r>
              <a:rPr lang="en-US" altLang="en-US" sz="2800" dirty="0"/>
              <a:t>“To </a:t>
            </a:r>
            <a:r>
              <a:rPr lang="en-US" altLang="en-US" sz="2800" b="1" u="sng" dirty="0"/>
              <a:t>say </a:t>
            </a:r>
            <a:r>
              <a:rPr lang="en-US" altLang="en-US" sz="2800" dirty="0"/>
              <a:t>the same thing”</a:t>
            </a:r>
          </a:p>
          <a:p>
            <a:pPr algn="ctr"/>
            <a:r>
              <a:rPr lang="en-US" altLang="en-US" sz="2800" dirty="0"/>
              <a:t>The </a:t>
            </a:r>
            <a:r>
              <a:rPr lang="en-US" altLang="en-US" sz="2800" b="1" u="sng" dirty="0"/>
              <a:t>Same</a:t>
            </a:r>
            <a:r>
              <a:rPr lang="en-US" altLang="en-US" sz="2800" dirty="0"/>
              <a:t> LOGOS</a:t>
            </a:r>
          </a:p>
        </p:txBody>
      </p:sp>
      <p:sp>
        <p:nvSpPr>
          <p:cNvPr id="93189" name="Text Box 5">
            <a:extLst>
              <a:ext uri="{FF2B5EF4-FFF2-40B4-BE49-F238E27FC236}">
                <a16:creationId xmlns:a16="http://schemas.microsoft.com/office/drawing/2014/main" id="{7665AB3B-780D-4E16-9A4E-A5812F56C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4437112"/>
            <a:ext cx="309721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/>
              <a:t>1 Tim 6:12-13</a:t>
            </a:r>
          </a:p>
          <a:p>
            <a:pPr algn="ctr"/>
            <a:r>
              <a:rPr lang="en-US" altLang="en-US" sz="2800" dirty="0"/>
              <a:t>Matt 10:32-33</a:t>
            </a:r>
          </a:p>
          <a:p>
            <a:pPr algn="ctr"/>
            <a:r>
              <a:rPr lang="en-US" altLang="en-US" sz="2800" dirty="0"/>
              <a:t>Romans 10:9-10</a:t>
            </a:r>
          </a:p>
          <a:p>
            <a:pPr algn="ctr"/>
            <a:r>
              <a:rPr lang="en-US" altLang="en-US" sz="2800" dirty="0"/>
              <a:t>Hebrews 11:13-14</a:t>
            </a:r>
          </a:p>
        </p:txBody>
      </p:sp>
      <p:sp>
        <p:nvSpPr>
          <p:cNvPr id="93192" name="Line 8">
            <a:extLst>
              <a:ext uri="{FF2B5EF4-FFF2-40B4-BE49-F238E27FC236}">
                <a16:creationId xmlns:a16="http://schemas.microsoft.com/office/drawing/2014/main" id="{1A6B84FA-A961-4D06-A26F-67008D357D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47813" y="1125538"/>
            <a:ext cx="1584325" cy="2873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Z"/>
          </a:p>
        </p:txBody>
      </p:sp>
      <p:sp>
        <p:nvSpPr>
          <p:cNvPr id="93193" name="Line 9">
            <a:extLst>
              <a:ext uri="{FF2B5EF4-FFF2-40B4-BE49-F238E27FC236}">
                <a16:creationId xmlns:a16="http://schemas.microsoft.com/office/drawing/2014/main" id="{5F5E2A32-B081-4FC1-B494-18A5778226E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1125538"/>
            <a:ext cx="1584325" cy="2873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 animBg="1"/>
      <p:bldP spid="9318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902" y="0"/>
            <a:ext cx="1571612" cy="157161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85720" y="285728"/>
            <a:ext cx="79296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Believing in the Name </a:t>
            </a:r>
          </a:p>
          <a:p>
            <a:endParaRPr lang="en-AU" b="1" dirty="0"/>
          </a:p>
          <a:p>
            <a:r>
              <a:rPr lang="en-AU" sz="2400" b="1" dirty="0"/>
              <a:t>3 Key Terms Define our Relationship with his Name</a:t>
            </a:r>
            <a:endParaRPr lang="en-AU" sz="2400" b="1" u="sng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914524"/>
              </p:ext>
            </p:extLst>
          </p:nvPr>
        </p:nvGraphicFramePr>
        <p:xfrm>
          <a:off x="971600" y="2060848"/>
          <a:ext cx="6768753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6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>
                          <a:solidFill>
                            <a:schemeClr val="tx1"/>
                          </a:solidFill>
                        </a:rPr>
                        <a:t>Jesus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3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600" b="1" dirty="0">
                          <a:solidFill>
                            <a:schemeClr val="tx1"/>
                          </a:solidFill>
                        </a:rPr>
                        <a:t>We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John 10:27, 2 Tim 2:19, Rev 7 </a:t>
                      </a:r>
                      <a:r>
                        <a:rPr lang="en-AU" sz="2000" dirty="0" err="1"/>
                        <a:t>Ecclesias</a:t>
                      </a:r>
                      <a:endParaRPr lang="en-A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/>
                        <a:t>Know</a:t>
                      </a:r>
                    </a:p>
                    <a:p>
                      <a:pPr algn="ctr"/>
                      <a:r>
                        <a:rPr lang="en-AU" sz="1800" b="1" dirty="0"/>
                        <a:t>the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John 10:4,14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John 10:3</a:t>
                      </a:r>
                    </a:p>
                    <a:p>
                      <a:pPr algn="ctr"/>
                      <a:r>
                        <a:rPr lang="en-AU" sz="2000" dirty="0"/>
                        <a:t>1 Sam 3:10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/>
                        <a:t>Call</a:t>
                      </a:r>
                    </a:p>
                    <a:p>
                      <a:pPr algn="ctr"/>
                      <a:r>
                        <a:rPr lang="en-AU" sz="1800" b="1" dirty="0"/>
                        <a:t>the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Rom 10:12-13</a:t>
                      </a:r>
                    </a:p>
                    <a:p>
                      <a:pPr algn="ctr"/>
                      <a:r>
                        <a:rPr lang="en-AU" sz="2000" dirty="0"/>
                        <a:t>1 Cor 1:2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Rev 3:5, Matt7:23, 25:12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/>
                        <a:t>Confess</a:t>
                      </a:r>
                    </a:p>
                    <a:p>
                      <a:pPr algn="ctr"/>
                      <a:r>
                        <a:rPr lang="en-AU" sz="1800" b="1" dirty="0"/>
                        <a:t>the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Matt 10:32-33</a:t>
                      </a:r>
                    </a:p>
                    <a:p>
                      <a:pPr algn="ctr"/>
                      <a:r>
                        <a:rPr lang="en-AU" sz="2000" dirty="0"/>
                        <a:t>Phil 2:5-11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30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Rectangle 1"/>
          <p:cNvSpPr>
            <a:spLocks noChangeArrowheads="1"/>
          </p:cNvSpPr>
          <p:nvPr/>
        </p:nvSpPr>
        <p:spPr bwMode="auto">
          <a:xfrm>
            <a:off x="428596" y="714356"/>
            <a:ext cx="8358246" cy="52629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Joh 10:2  But he that </a:t>
            </a: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entereth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in by the door is the shepherd of the sheep. </a:t>
            </a:r>
            <a:endParaRPr kumimoji="0" lang="en-A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Joh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10:3  To him the porter </a:t>
            </a: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openeth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; and the sheep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hear his voice: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and he </a:t>
            </a:r>
            <a:r>
              <a:rPr kumimoji="0" lang="en-AU" sz="2400" b="1" i="0" u="sng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calleth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his own sheep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by name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, and </a:t>
            </a: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leadeth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them out. </a:t>
            </a:r>
            <a:endParaRPr kumimoji="0" lang="en-A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Joh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10:4  And when he </a:t>
            </a: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putteth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forth his own sheep, he </a:t>
            </a: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goeth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before them, and the sheep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follow him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: for they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know his voice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</a:t>
            </a:r>
            <a:endParaRPr kumimoji="0" lang="en-A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Joh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10:14  I am the good shepherd, and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know my </a:t>
            </a:r>
            <a:r>
              <a:rPr kumimoji="0" lang="en-AU" sz="2400" b="1" i="1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sheep</a:t>
            </a:r>
            <a:r>
              <a:rPr kumimoji="0" lang="en-A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,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and am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known of 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mine. </a:t>
            </a:r>
            <a:endParaRPr kumimoji="0" lang="en-A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Joh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10:26  But ye believe not, because ye are not of my sheep, as I said unto you. </a:t>
            </a:r>
            <a:endParaRPr kumimoji="0" lang="en-A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Joh</a:t>
            </a:r>
            <a:r>
              <a:rPr kumimoji="0" lang="en-A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10:27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My sheep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hear my voice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, and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I know them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, and they </a:t>
            </a:r>
            <a:r>
              <a:rPr kumimoji="0" lang="en-AU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follow </a:t>
            </a:r>
            <a:r>
              <a:rPr kumimoji="0" lang="en-A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me:</a:t>
            </a:r>
            <a:endParaRPr kumimoji="0" lang="en-A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1600" y="1052736"/>
            <a:ext cx="756084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/>
              <a:t>The Name is both a </a:t>
            </a:r>
            <a:r>
              <a:rPr lang="en-AU" sz="2000" b="1" u="sng" dirty="0"/>
              <a:t>Label</a:t>
            </a:r>
            <a:r>
              <a:rPr lang="en-AU" sz="2000" b="1" dirty="0"/>
              <a:t> and an entire </a:t>
            </a:r>
            <a:r>
              <a:rPr lang="en-AU" sz="2000" b="1" u="sng" dirty="0"/>
              <a:t>Identity</a:t>
            </a:r>
          </a:p>
          <a:p>
            <a:endParaRPr lang="en-AU" sz="2000" b="1" dirty="0"/>
          </a:p>
          <a:p>
            <a:endParaRPr lang="en-AU" sz="2000" b="1" dirty="0"/>
          </a:p>
          <a:p>
            <a:r>
              <a:rPr lang="en-AU" sz="2000" b="1" dirty="0"/>
              <a:t>The Name and Titles will Build the </a:t>
            </a:r>
            <a:r>
              <a:rPr lang="en-AU" sz="2000" b="1" u="sng" dirty="0"/>
              <a:t>Bibles thematic structure based in his Role(s) and Purpose</a:t>
            </a:r>
          </a:p>
          <a:p>
            <a:endParaRPr lang="en-AU" sz="2000" b="1" dirty="0"/>
          </a:p>
          <a:p>
            <a:endParaRPr lang="en-AU" sz="2000" b="1" dirty="0"/>
          </a:p>
          <a:p>
            <a:r>
              <a:rPr lang="en-AU" sz="2000" b="1" dirty="0"/>
              <a:t>The Name relates to an </a:t>
            </a:r>
            <a:r>
              <a:rPr lang="en-AU" sz="2000" b="1" u="sng" dirty="0"/>
              <a:t>important thematic </a:t>
            </a:r>
            <a:r>
              <a:rPr lang="en-AU" sz="2000" b="1" u="sng" dirty="0" err="1"/>
              <a:t>patten</a:t>
            </a:r>
            <a:r>
              <a:rPr lang="en-AU" sz="2000" b="1" u="sng" dirty="0"/>
              <a:t> and process:</a:t>
            </a:r>
          </a:p>
          <a:p>
            <a:r>
              <a:rPr lang="en-AU" sz="2000" b="1" dirty="0"/>
              <a:t>	A Call – A Hearing – A Knowing – A Response</a:t>
            </a:r>
          </a:p>
          <a:p>
            <a:endParaRPr lang="en-AU" sz="2000" b="1" dirty="0"/>
          </a:p>
          <a:p>
            <a:r>
              <a:rPr lang="en-AU" sz="2000" b="1" dirty="0"/>
              <a:t>The Name and Titles </a:t>
            </a:r>
            <a:r>
              <a:rPr lang="en-AU" sz="2000" b="1" u="sng" dirty="0"/>
              <a:t>are about a relationship</a:t>
            </a:r>
            <a:r>
              <a:rPr lang="en-AU" sz="2000" b="1" dirty="0"/>
              <a:t>…. His and ours….. And the active terms between us are Call – Know – Confess. </a:t>
            </a:r>
          </a:p>
          <a:p>
            <a:endParaRPr lang="en-AU" sz="2000" b="1" dirty="0"/>
          </a:p>
          <a:p>
            <a:endParaRPr lang="en-AU" sz="2000" b="1" dirty="0"/>
          </a:p>
          <a:p>
            <a:endParaRPr lang="en-AU" sz="2000" b="1" dirty="0"/>
          </a:p>
        </p:txBody>
      </p:sp>
      <p:pic>
        <p:nvPicPr>
          <p:cNvPr id="12" name="Picture 11" descr="http://www.xda-developers.com/wp-content/uploads/2011/06/k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998" y="1052736"/>
            <a:ext cx="564664" cy="564664"/>
          </a:xfrm>
          <a:prstGeom prst="rect">
            <a:avLst/>
          </a:prstGeom>
          <a:noFill/>
        </p:spPr>
      </p:pic>
      <p:pic>
        <p:nvPicPr>
          <p:cNvPr id="6" name="Picture 5" descr="http://www.xda-developers.com/wp-content/uploads/2011/06/key.jpg">
            <a:extLst>
              <a:ext uri="{FF2B5EF4-FFF2-40B4-BE49-F238E27FC236}">
                <a16:creationId xmlns:a16="http://schemas.microsoft.com/office/drawing/2014/main" id="{04546231-ED2C-4C30-BF7B-568014D99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998" y="2096852"/>
            <a:ext cx="564664" cy="564664"/>
          </a:xfrm>
          <a:prstGeom prst="rect">
            <a:avLst/>
          </a:prstGeom>
          <a:noFill/>
        </p:spPr>
      </p:pic>
      <p:pic>
        <p:nvPicPr>
          <p:cNvPr id="7" name="Picture 6" descr="http://www.xda-developers.com/wp-content/uploads/2011/06/key.jpg">
            <a:extLst>
              <a:ext uri="{FF2B5EF4-FFF2-40B4-BE49-F238E27FC236}">
                <a16:creationId xmlns:a16="http://schemas.microsoft.com/office/drawing/2014/main" id="{CECFFD7A-FABE-4780-8B1C-56830249D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082" y="3284984"/>
            <a:ext cx="564664" cy="564664"/>
          </a:xfrm>
          <a:prstGeom prst="rect">
            <a:avLst/>
          </a:prstGeom>
          <a:noFill/>
        </p:spPr>
      </p:pic>
      <p:pic>
        <p:nvPicPr>
          <p:cNvPr id="8" name="Picture 7" descr="http://www.xda-developers.com/wp-content/uploads/2011/06/key.jpg">
            <a:extLst>
              <a:ext uri="{FF2B5EF4-FFF2-40B4-BE49-F238E27FC236}">
                <a16:creationId xmlns:a16="http://schemas.microsoft.com/office/drawing/2014/main" id="{70423769-88A1-4B58-A516-5CCB2F829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082" y="4581188"/>
            <a:ext cx="564664" cy="564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83768" y="2924944"/>
            <a:ext cx="37882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“Naming Names”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0" y="6453336"/>
            <a:ext cx="9144000" cy="0"/>
          </a:xfrm>
          <a:prstGeom prst="line">
            <a:avLst/>
          </a:prstGeom>
          <a:noFill/>
          <a:ln w="317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1028</Words>
  <Application>Microsoft Office PowerPoint</Application>
  <PresentationFormat>On-screen Show (4:3)</PresentationFormat>
  <Paragraphs>277</Paragraphs>
  <Slides>24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Monotype Corsiva</vt:lpstr>
      <vt:lpstr>Office Theme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Simon OGrady</cp:lastModifiedBy>
  <cp:revision>244</cp:revision>
  <cp:lastPrinted>2022-07-20T03:43:37Z</cp:lastPrinted>
  <dcterms:created xsi:type="dcterms:W3CDTF">2009-01-16T07:40:16Z</dcterms:created>
  <dcterms:modified xsi:type="dcterms:W3CDTF">2022-08-12T22:06:10Z</dcterms:modified>
</cp:coreProperties>
</file>