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451" r:id="rId2"/>
    <p:sldId id="432" r:id="rId3"/>
    <p:sldId id="433" r:id="rId4"/>
    <p:sldId id="446" r:id="rId5"/>
    <p:sldId id="431" r:id="rId6"/>
    <p:sldId id="325" r:id="rId7"/>
    <p:sldId id="416" r:id="rId8"/>
    <p:sldId id="370" r:id="rId9"/>
    <p:sldId id="372" r:id="rId10"/>
    <p:sldId id="447" r:id="rId11"/>
    <p:sldId id="379" r:id="rId12"/>
    <p:sldId id="425" r:id="rId13"/>
    <p:sldId id="426" r:id="rId14"/>
    <p:sldId id="392" r:id="rId15"/>
    <p:sldId id="373" r:id="rId16"/>
    <p:sldId id="374" r:id="rId17"/>
    <p:sldId id="375" r:id="rId18"/>
    <p:sldId id="376" r:id="rId19"/>
    <p:sldId id="434" r:id="rId20"/>
    <p:sldId id="435" r:id="rId21"/>
    <p:sldId id="436" r:id="rId22"/>
    <p:sldId id="449" r:id="rId23"/>
    <p:sldId id="411" r:id="rId24"/>
    <p:sldId id="427" r:id="rId25"/>
    <p:sldId id="399" r:id="rId26"/>
    <p:sldId id="419" r:id="rId27"/>
    <p:sldId id="438" r:id="rId28"/>
    <p:sldId id="390" r:id="rId29"/>
    <p:sldId id="403" r:id="rId30"/>
    <p:sldId id="404" r:id="rId31"/>
    <p:sldId id="269" r:id="rId32"/>
    <p:sldId id="271" r:id="rId33"/>
    <p:sldId id="256" r:id="rId34"/>
    <p:sldId id="270" r:id="rId35"/>
    <p:sldId id="273" r:id="rId36"/>
    <p:sldId id="257" r:id="rId37"/>
    <p:sldId id="274" r:id="rId38"/>
    <p:sldId id="276" r:id="rId39"/>
    <p:sldId id="444" r:id="rId40"/>
    <p:sldId id="420" r:id="rId41"/>
    <p:sldId id="391" r:id="rId42"/>
    <p:sldId id="452" r:id="rId43"/>
  </p:sldIdLst>
  <p:sldSz cx="9144000" cy="6858000" type="screen4x3"/>
  <p:notesSz cx="6875463" cy="100028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F9ED9B2-21E7-4CED-8006-EEADE31635BD}" v="1" dt="2022-08-09T14:39:12.93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095" autoAdjust="0"/>
  </p:normalViewPr>
  <p:slideViewPr>
    <p:cSldViewPr>
      <p:cViewPr>
        <p:scale>
          <a:sx n="121" d="100"/>
          <a:sy n="121" d="100"/>
        </p:scale>
        <p:origin x="564" y="69"/>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51" Type="http://schemas.microsoft.com/office/2015/10/relationships/revisionInfo" Target="revisionInfo.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 OGrady" userId="161480ba59f542ec" providerId="LiveId" clId="{DF9ED9B2-21E7-4CED-8006-EEADE31635BD}"/>
    <pc:docChg chg="custSel delSld modSld">
      <pc:chgData name="Simon OGrady" userId="161480ba59f542ec" providerId="LiveId" clId="{DF9ED9B2-21E7-4CED-8006-EEADE31635BD}" dt="2022-08-09T14:52:32.753" v="139" actId="47"/>
      <pc:docMkLst>
        <pc:docMk/>
      </pc:docMkLst>
      <pc:sldChg chg="modSp mod">
        <pc:chgData name="Simon OGrady" userId="161480ba59f542ec" providerId="LiveId" clId="{DF9ED9B2-21E7-4CED-8006-EEADE31635BD}" dt="2022-08-09T14:39:20.319" v="135" actId="1076"/>
        <pc:sldMkLst>
          <pc:docMk/>
          <pc:sldMk cId="3563550281" sldId="269"/>
        </pc:sldMkLst>
        <pc:spChg chg="mod">
          <ac:chgData name="Simon OGrady" userId="161480ba59f542ec" providerId="LiveId" clId="{DF9ED9B2-21E7-4CED-8006-EEADE31635BD}" dt="2022-08-09T14:39:20.319" v="135" actId="1076"/>
          <ac:spMkLst>
            <pc:docMk/>
            <pc:sldMk cId="3563550281" sldId="269"/>
            <ac:spMk id="4" creationId="{703ACB06-663B-40BC-8B28-DC6E9C558CF2}"/>
          </ac:spMkLst>
        </pc:spChg>
      </pc:sldChg>
      <pc:sldChg chg="modSp del mod">
        <pc:chgData name="Simon OGrady" userId="161480ba59f542ec" providerId="LiveId" clId="{DF9ED9B2-21E7-4CED-8006-EEADE31635BD}" dt="2022-08-09T14:52:32.753" v="139" actId="47"/>
        <pc:sldMkLst>
          <pc:docMk/>
          <pc:sldMk cId="1181912643" sldId="272"/>
        </pc:sldMkLst>
        <pc:spChg chg="mod">
          <ac:chgData name="Simon OGrady" userId="161480ba59f542ec" providerId="LiveId" clId="{DF9ED9B2-21E7-4CED-8006-EEADE31635BD}" dt="2022-08-09T14:39:37.270" v="136" actId="1076"/>
          <ac:spMkLst>
            <pc:docMk/>
            <pc:sldMk cId="1181912643" sldId="272"/>
            <ac:spMk id="2" creationId="{96B98A04-C342-4E4B-9E03-E2C0B4844EDB}"/>
          </ac:spMkLst>
        </pc:spChg>
        <pc:spChg chg="mod">
          <ac:chgData name="Simon OGrady" userId="161480ba59f542ec" providerId="LiveId" clId="{DF9ED9B2-21E7-4CED-8006-EEADE31635BD}" dt="2022-08-09T14:39:37.270" v="136" actId="1076"/>
          <ac:spMkLst>
            <pc:docMk/>
            <pc:sldMk cId="1181912643" sldId="272"/>
            <ac:spMk id="3" creationId="{78F5976B-F175-4595-AD8E-AB12F14D797B}"/>
          </ac:spMkLst>
        </pc:spChg>
        <pc:spChg chg="mod">
          <ac:chgData name="Simon OGrady" userId="161480ba59f542ec" providerId="LiveId" clId="{DF9ED9B2-21E7-4CED-8006-EEADE31635BD}" dt="2022-08-09T14:39:37.270" v="136" actId="1076"/>
          <ac:spMkLst>
            <pc:docMk/>
            <pc:sldMk cId="1181912643" sldId="272"/>
            <ac:spMk id="5" creationId="{D3B8D45F-38AE-478E-A01F-E07A0F6379A3}"/>
          </ac:spMkLst>
        </pc:spChg>
        <pc:spChg chg="mod">
          <ac:chgData name="Simon OGrady" userId="161480ba59f542ec" providerId="LiveId" clId="{DF9ED9B2-21E7-4CED-8006-EEADE31635BD}" dt="2022-08-09T14:39:37.270" v="136" actId="1076"/>
          <ac:spMkLst>
            <pc:docMk/>
            <pc:sldMk cId="1181912643" sldId="272"/>
            <ac:spMk id="6" creationId="{F1CDD739-8AB2-46AC-84D4-A9EDD2887F3A}"/>
          </ac:spMkLst>
        </pc:spChg>
        <pc:spChg chg="mod">
          <ac:chgData name="Simon OGrady" userId="161480ba59f542ec" providerId="LiveId" clId="{DF9ED9B2-21E7-4CED-8006-EEADE31635BD}" dt="2022-08-09T14:39:37.270" v="136" actId="1076"/>
          <ac:spMkLst>
            <pc:docMk/>
            <pc:sldMk cId="1181912643" sldId="272"/>
            <ac:spMk id="7" creationId="{CAF3E1DC-D1B8-4440-B515-C06FED44F4BB}"/>
          </ac:spMkLst>
        </pc:spChg>
        <pc:spChg chg="mod">
          <ac:chgData name="Simon OGrady" userId="161480ba59f542ec" providerId="LiveId" clId="{DF9ED9B2-21E7-4CED-8006-EEADE31635BD}" dt="2022-08-09T14:39:37.270" v="136" actId="1076"/>
          <ac:spMkLst>
            <pc:docMk/>
            <pc:sldMk cId="1181912643" sldId="272"/>
            <ac:spMk id="8" creationId="{4274DB32-7DC5-4B96-A36F-231E1EEB0B01}"/>
          </ac:spMkLst>
        </pc:spChg>
      </pc:sldChg>
      <pc:sldChg chg="delSp del mod">
        <pc:chgData name="Simon OGrady" userId="161480ba59f542ec" providerId="LiveId" clId="{DF9ED9B2-21E7-4CED-8006-EEADE31635BD}" dt="2022-08-09T14:40:16.048" v="138" actId="47"/>
        <pc:sldMkLst>
          <pc:docMk/>
          <pc:sldMk cId="802375192" sldId="280"/>
        </pc:sldMkLst>
        <pc:spChg chg="del">
          <ac:chgData name="Simon OGrady" userId="161480ba59f542ec" providerId="LiveId" clId="{DF9ED9B2-21E7-4CED-8006-EEADE31635BD}" dt="2022-08-09T14:40:14.139" v="137" actId="478"/>
          <ac:spMkLst>
            <pc:docMk/>
            <pc:sldMk cId="802375192" sldId="280"/>
            <ac:spMk id="4" creationId="{703ACB06-663B-40BC-8B28-DC6E9C558CF2}"/>
          </ac:spMkLst>
        </pc:spChg>
      </pc:sldChg>
      <pc:sldChg chg="modSp mod">
        <pc:chgData name="Simon OGrady" userId="161480ba59f542ec" providerId="LiveId" clId="{DF9ED9B2-21E7-4CED-8006-EEADE31635BD}" dt="2022-08-09T06:42:30.416" v="86" actId="20577"/>
        <pc:sldMkLst>
          <pc:docMk/>
          <pc:sldMk cId="3347768573" sldId="451"/>
        </pc:sldMkLst>
        <pc:spChg chg="mod">
          <ac:chgData name="Simon OGrady" userId="161480ba59f542ec" providerId="LiveId" clId="{DF9ED9B2-21E7-4CED-8006-EEADE31635BD}" dt="2022-08-09T06:42:30.416" v="86" actId="20577"/>
          <ac:spMkLst>
            <pc:docMk/>
            <pc:sldMk cId="3347768573" sldId="451"/>
            <ac:spMk id="5" creationId="{8E64CABF-41C8-4B43-B17F-891642361F31}"/>
          </ac:spMkLst>
        </pc:spChg>
      </pc:sldChg>
      <pc:sldChg chg="modSp mod">
        <pc:chgData name="Simon OGrady" userId="161480ba59f542ec" providerId="LiveId" clId="{DF9ED9B2-21E7-4CED-8006-EEADE31635BD}" dt="2022-08-09T06:43:14.892" v="134" actId="20577"/>
        <pc:sldMkLst>
          <pc:docMk/>
          <pc:sldMk cId="2085731883" sldId="452"/>
        </pc:sldMkLst>
        <pc:spChg chg="mod">
          <ac:chgData name="Simon OGrady" userId="161480ba59f542ec" providerId="LiveId" clId="{DF9ED9B2-21E7-4CED-8006-EEADE31635BD}" dt="2022-08-09T06:43:14.892" v="134" actId="20577"/>
          <ac:spMkLst>
            <pc:docMk/>
            <pc:sldMk cId="2085731883" sldId="452"/>
            <ac:spMk id="5" creationId="{8E64CABF-41C8-4B43-B17F-891642361F3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0161" cy="499429"/>
          </a:xfrm>
          <a:prstGeom prst="rect">
            <a:avLst/>
          </a:prstGeom>
        </p:spPr>
        <p:txBody>
          <a:bodyPr vert="horz" lIns="91330" tIns="45665" rIns="91330" bIns="45665" rtlCol="0"/>
          <a:lstStyle>
            <a:lvl1pPr algn="l">
              <a:defRPr sz="1200"/>
            </a:lvl1pPr>
          </a:lstStyle>
          <a:p>
            <a:endParaRPr lang="en-AU"/>
          </a:p>
        </p:txBody>
      </p:sp>
      <p:sp>
        <p:nvSpPr>
          <p:cNvPr id="3" name="Date Placeholder 2"/>
          <p:cNvSpPr>
            <a:spLocks noGrp="1"/>
          </p:cNvSpPr>
          <p:nvPr>
            <p:ph type="dt" sz="quarter" idx="1"/>
          </p:nvPr>
        </p:nvSpPr>
        <p:spPr>
          <a:xfrm>
            <a:off x="3893717" y="0"/>
            <a:ext cx="2980160" cy="499429"/>
          </a:xfrm>
          <a:prstGeom prst="rect">
            <a:avLst/>
          </a:prstGeom>
        </p:spPr>
        <p:txBody>
          <a:bodyPr vert="horz" lIns="91330" tIns="45665" rIns="91330" bIns="45665" rtlCol="0"/>
          <a:lstStyle>
            <a:lvl1pPr algn="r">
              <a:defRPr sz="1200"/>
            </a:lvl1pPr>
          </a:lstStyle>
          <a:p>
            <a:fld id="{3B1FF712-58AD-4766-BE1C-A8C2827F97CF}" type="datetimeFigureOut">
              <a:rPr lang="en-US" smtClean="0"/>
              <a:pPr/>
              <a:t>8/9/2022</a:t>
            </a:fld>
            <a:endParaRPr lang="en-AU"/>
          </a:p>
        </p:txBody>
      </p:sp>
      <p:sp>
        <p:nvSpPr>
          <p:cNvPr id="4" name="Footer Placeholder 3"/>
          <p:cNvSpPr>
            <a:spLocks noGrp="1"/>
          </p:cNvSpPr>
          <p:nvPr>
            <p:ph type="ftr" sz="quarter" idx="2"/>
          </p:nvPr>
        </p:nvSpPr>
        <p:spPr>
          <a:xfrm>
            <a:off x="0" y="9500238"/>
            <a:ext cx="2980161" cy="501014"/>
          </a:xfrm>
          <a:prstGeom prst="rect">
            <a:avLst/>
          </a:prstGeom>
        </p:spPr>
        <p:txBody>
          <a:bodyPr vert="horz" lIns="91330" tIns="45665" rIns="91330" bIns="45665" rtlCol="0" anchor="b"/>
          <a:lstStyle>
            <a:lvl1pPr algn="l">
              <a:defRPr sz="1200"/>
            </a:lvl1pPr>
          </a:lstStyle>
          <a:p>
            <a:endParaRPr lang="en-AU"/>
          </a:p>
        </p:txBody>
      </p:sp>
      <p:sp>
        <p:nvSpPr>
          <p:cNvPr id="5" name="Slide Number Placeholder 4"/>
          <p:cNvSpPr>
            <a:spLocks noGrp="1"/>
          </p:cNvSpPr>
          <p:nvPr>
            <p:ph type="sldNum" sz="quarter" idx="3"/>
          </p:nvPr>
        </p:nvSpPr>
        <p:spPr>
          <a:xfrm>
            <a:off x="3893717" y="9500238"/>
            <a:ext cx="2980160" cy="501014"/>
          </a:xfrm>
          <a:prstGeom prst="rect">
            <a:avLst/>
          </a:prstGeom>
        </p:spPr>
        <p:txBody>
          <a:bodyPr vert="horz" lIns="91330" tIns="45665" rIns="91330" bIns="45665" rtlCol="0" anchor="b"/>
          <a:lstStyle>
            <a:lvl1pPr algn="r">
              <a:defRPr sz="1200"/>
            </a:lvl1pPr>
          </a:lstStyle>
          <a:p>
            <a:fld id="{A3844125-CBE5-4AD7-8D67-EF1B43FE87F4}" type="slidenum">
              <a:rPr lang="en-AU" smtClean="0"/>
              <a:pPr/>
              <a:t>‹#›</a:t>
            </a:fld>
            <a:endParaRPr lang="en-AU"/>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79367" cy="500142"/>
          </a:xfrm>
          <a:prstGeom prst="rect">
            <a:avLst/>
          </a:prstGeom>
        </p:spPr>
        <p:txBody>
          <a:bodyPr vert="horz" lIns="96435" tIns="48218" rIns="96435" bIns="48218" rtlCol="0"/>
          <a:lstStyle>
            <a:lvl1pPr algn="l" fontAlgn="auto">
              <a:spcBef>
                <a:spcPts val="0"/>
              </a:spcBef>
              <a:spcAft>
                <a:spcPts val="0"/>
              </a:spcAft>
              <a:defRPr sz="1300">
                <a:latin typeface="+mn-lt"/>
                <a:cs typeface="+mn-cs"/>
              </a:defRPr>
            </a:lvl1pPr>
          </a:lstStyle>
          <a:p>
            <a:pPr>
              <a:defRPr/>
            </a:pPr>
            <a:endParaRPr lang="en-AU"/>
          </a:p>
        </p:txBody>
      </p:sp>
      <p:sp>
        <p:nvSpPr>
          <p:cNvPr id="3" name="Date Placeholder 2"/>
          <p:cNvSpPr>
            <a:spLocks noGrp="1"/>
          </p:cNvSpPr>
          <p:nvPr>
            <p:ph type="dt" idx="1"/>
          </p:nvPr>
        </p:nvSpPr>
        <p:spPr>
          <a:xfrm>
            <a:off x="3894506" y="0"/>
            <a:ext cx="2979367" cy="500142"/>
          </a:xfrm>
          <a:prstGeom prst="rect">
            <a:avLst/>
          </a:prstGeom>
        </p:spPr>
        <p:txBody>
          <a:bodyPr vert="horz" lIns="96435" tIns="48218" rIns="96435" bIns="48218" rtlCol="0"/>
          <a:lstStyle>
            <a:lvl1pPr algn="r" fontAlgn="auto">
              <a:spcBef>
                <a:spcPts val="0"/>
              </a:spcBef>
              <a:spcAft>
                <a:spcPts val="0"/>
              </a:spcAft>
              <a:defRPr sz="1300">
                <a:latin typeface="+mn-lt"/>
                <a:cs typeface="+mn-cs"/>
              </a:defRPr>
            </a:lvl1pPr>
          </a:lstStyle>
          <a:p>
            <a:pPr>
              <a:defRPr/>
            </a:pPr>
            <a:fld id="{35315315-B56C-4726-9B00-8F67968EE6D8}" type="datetimeFigureOut">
              <a:rPr lang="en-US"/>
              <a:pPr>
                <a:defRPr/>
              </a:pPr>
              <a:t>8/9/2022</a:t>
            </a:fld>
            <a:endParaRPr lang="en-AU"/>
          </a:p>
        </p:txBody>
      </p:sp>
      <p:sp>
        <p:nvSpPr>
          <p:cNvPr id="4" name="Slide Image Placeholder 3"/>
          <p:cNvSpPr>
            <a:spLocks noGrp="1" noRot="1" noChangeAspect="1"/>
          </p:cNvSpPr>
          <p:nvPr>
            <p:ph type="sldImg" idx="2"/>
          </p:nvPr>
        </p:nvSpPr>
        <p:spPr>
          <a:xfrm>
            <a:off x="938213" y="749300"/>
            <a:ext cx="5000625" cy="3751263"/>
          </a:xfrm>
          <a:prstGeom prst="rect">
            <a:avLst/>
          </a:prstGeom>
          <a:noFill/>
          <a:ln w="12700">
            <a:solidFill>
              <a:prstClr val="black"/>
            </a:solidFill>
          </a:ln>
        </p:spPr>
        <p:txBody>
          <a:bodyPr vert="horz" lIns="96435" tIns="48218" rIns="96435" bIns="48218" rtlCol="0" anchor="ctr"/>
          <a:lstStyle/>
          <a:p>
            <a:pPr lvl="0"/>
            <a:endParaRPr lang="en-AU" noProof="0"/>
          </a:p>
        </p:txBody>
      </p:sp>
      <p:sp>
        <p:nvSpPr>
          <p:cNvPr id="5" name="Notes Placeholder 4"/>
          <p:cNvSpPr>
            <a:spLocks noGrp="1"/>
          </p:cNvSpPr>
          <p:nvPr>
            <p:ph type="body" sz="quarter" idx="3"/>
          </p:nvPr>
        </p:nvSpPr>
        <p:spPr>
          <a:xfrm>
            <a:off x="687547" y="4751348"/>
            <a:ext cx="5500370" cy="4501277"/>
          </a:xfrm>
          <a:prstGeom prst="rect">
            <a:avLst/>
          </a:prstGeom>
        </p:spPr>
        <p:txBody>
          <a:bodyPr vert="horz" lIns="96435" tIns="48218" rIns="96435" bIns="48218"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AU" noProof="0"/>
          </a:p>
        </p:txBody>
      </p:sp>
      <p:sp>
        <p:nvSpPr>
          <p:cNvPr id="6" name="Footer Placeholder 5"/>
          <p:cNvSpPr>
            <a:spLocks noGrp="1"/>
          </p:cNvSpPr>
          <p:nvPr>
            <p:ph type="ftr" sz="quarter" idx="4"/>
          </p:nvPr>
        </p:nvSpPr>
        <p:spPr>
          <a:xfrm>
            <a:off x="1" y="9500961"/>
            <a:ext cx="2979367" cy="500142"/>
          </a:xfrm>
          <a:prstGeom prst="rect">
            <a:avLst/>
          </a:prstGeom>
        </p:spPr>
        <p:txBody>
          <a:bodyPr vert="horz" lIns="96435" tIns="48218" rIns="96435" bIns="48218" rtlCol="0" anchor="b"/>
          <a:lstStyle>
            <a:lvl1pPr algn="l" fontAlgn="auto">
              <a:spcBef>
                <a:spcPts val="0"/>
              </a:spcBef>
              <a:spcAft>
                <a:spcPts val="0"/>
              </a:spcAft>
              <a:defRPr sz="1300">
                <a:latin typeface="+mn-lt"/>
                <a:cs typeface="+mn-cs"/>
              </a:defRPr>
            </a:lvl1pPr>
          </a:lstStyle>
          <a:p>
            <a:pPr>
              <a:defRPr/>
            </a:pPr>
            <a:endParaRPr lang="en-AU"/>
          </a:p>
        </p:txBody>
      </p:sp>
      <p:sp>
        <p:nvSpPr>
          <p:cNvPr id="7" name="Slide Number Placeholder 6"/>
          <p:cNvSpPr>
            <a:spLocks noGrp="1"/>
          </p:cNvSpPr>
          <p:nvPr>
            <p:ph type="sldNum" sz="quarter" idx="5"/>
          </p:nvPr>
        </p:nvSpPr>
        <p:spPr>
          <a:xfrm>
            <a:off x="3894506" y="9500961"/>
            <a:ext cx="2979367" cy="500142"/>
          </a:xfrm>
          <a:prstGeom prst="rect">
            <a:avLst/>
          </a:prstGeom>
        </p:spPr>
        <p:txBody>
          <a:bodyPr vert="horz" lIns="96435" tIns="48218" rIns="96435" bIns="48218" rtlCol="0" anchor="b"/>
          <a:lstStyle>
            <a:lvl1pPr algn="r" fontAlgn="auto">
              <a:spcBef>
                <a:spcPts val="0"/>
              </a:spcBef>
              <a:spcAft>
                <a:spcPts val="0"/>
              </a:spcAft>
              <a:defRPr sz="1300">
                <a:latin typeface="+mn-lt"/>
                <a:cs typeface="+mn-cs"/>
              </a:defRPr>
            </a:lvl1pPr>
          </a:lstStyle>
          <a:p>
            <a:pPr>
              <a:defRPr/>
            </a:pPr>
            <a:fld id="{43E2BCDA-66F0-4E17-B5B3-2167AB40149C}" type="slidenum">
              <a:rPr lang="en-AU"/>
              <a:pPr>
                <a:defRPr/>
              </a:pPr>
              <a:t>‹#›</a:t>
            </a:fld>
            <a:endParaRPr lang="en-A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dirty="0"/>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a:t>
            </a:fld>
            <a:endParaRPr lang="en-AU" dirty="0"/>
          </a:p>
        </p:txBody>
      </p:sp>
    </p:spTree>
    <p:extLst>
      <p:ext uri="{BB962C8B-B14F-4D97-AF65-F5344CB8AC3E}">
        <p14:creationId xmlns:p14="http://schemas.microsoft.com/office/powerpoint/2010/main" val="7141515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a:t>
            </a:fld>
            <a:endParaRPr lang="en-AU"/>
          </a:p>
        </p:txBody>
      </p:sp>
    </p:spTree>
    <p:extLst>
      <p:ext uri="{BB962C8B-B14F-4D97-AF65-F5344CB8AC3E}">
        <p14:creationId xmlns:p14="http://schemas.microsoft.com/office/powerpoint/2010/main" val="212405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3</a:t>
            </a:fld>
            <a:endParaRPr lang="en-AU"/>
          </a:p>
        </p:txBody>
      </p:sp>
    </p:spTree>
    <p:extLst>
      <p:ext uri="{BB962C8B-B14F-4D97-AF65-F5344CB8AC3E}">
        <p14:creationId xmlns:p14="http://schemas.microsoft.com/office/powerpoint/2010/main" val="26403042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4</a:t>
            </a:fld>
            <a:endParaRPr lang="en-AU"/>
          </a:p>
        </p:txBody>
      </p:sp>
    </p:spTree>
    <p:extLst>
      <p:ext uri="{BB962C8B-B14F-4D97-AF65-F5344CB8AC3E}">
        <p14:creationId xmlns:p14="http://schemas.microsoft.com/office/powerpoint/2010/main" val="6588891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5</a:t>
            </a:fld>
            <a:endParaRPr lang="en-AU"/>
          </a:p>
        </p:txBody>
      </p:sp>
    </p:spTree>
    <p:extLst>
      <p:ext uri="{BB962C8B-B14F-4D97-AF65-F5344CB8AC3E}">
        <p14:creationId xmlns:p14="http://schemas.microsoft.com/office/powerpoint/2010/main" val="1691143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81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8C589A9-DB51-44AD-8BB9-F0E664670847}" type="slidenum">
              <a:rPr lang="en-AU" smtClean="0"/>
              <a:pPr fontAlgn="base">
                <a:spcBef>
                  <a:spcPct val="0"/>
                </a:spcBef>
                <a:spcAft>
                  <a:spcPct val="0"/>
                </a:spcAft>
                <a:defRPr/>
              </a:pPr>
              <a:t>6</a:t>
            </a:fld>
            <a:endParaRPr lang="en-A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7</a:t>
            </a:fld>
            <a:endParaRPr lang="en-AU"/>
          </a:p>
        </p:txBody>
      </p:sp>
    </p:spTree>
    <p:extLst>
      <p:ext uri="{BB962C8B-B14F-4D97-AF65-F5344CB8AC3E}">
        <p14:creationId xmlns:p14="http://schemas.microsoft.com/office/powerpoint/2010/main" val="327700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8</a:t>
            </a:fld>
            <a:endParaRPr lang="en-A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9</a:t>
            </a:fld>
            <a:endParaRPr lang="en-A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10</a:t>
            </a:fld>
            <a:endParaRPr lang="en-AU"/>
          </a:p>
        </p:txBody>
      </p:sp>
    </p:spTree>
    <p:extLst>
      <p:ext uri="{BB962C8B-B14F-4D97-AF65-F5344CB8AC3E}">
        <p14:creationId xmlns:p14="http://schemas.microsoft.com/office/powerpoint/2010/main" val="19951177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11</a:t>
            </a:fld>
            <a:endParaRPr lang="en-AU"/>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12</a:t>
            </a:fld>
            <a:endParaRPr lang="en-AU"/>
          </a:p>
        </p:txBody>
      </p:sp>
    </p:spTree>
    <p:extLst>
      <p:ext uri="{BB962C8B-B14F-4D97-AF65-F5344CB8AC3E}">
        <p14:creationId xmlns:p14="http://schemas.microsoft.com/office/powerpoint/2010/main" val="2803746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43E2BCDA-66F0-4E17-B5B3-2167AB40149C}" type="slidenum">
              <a:rPr lang="en-AU" smtClean="0"/>
              <a:pPr>
                <a:defRPr/>
              </a:pPr>
              <a:t>13</a:t>
            </a:fld>
            <a:endParaRPr lang="en-AU"/>
          </a:p>
        </p:txBody>
      </p:sp>
    </p:spTree>
    <p:extLst>
      <p:ext uri="{BB962C8B-B14F-4D97-AF65-F5344CB8AC3E}">
        <p14:creationId xmlns:p14="http://schemas.microsoft.com/office/powerpoint/2010/main" val="3737011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14</a:t>
            </a:fld>
            <a:endParaRPr lang="en-A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15</a:t>
            </a:fld>
            <a:endParaRPr lang="en-A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16</a:t>
            </a:fld>
            <a:endParaRPr lang="en-A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17</a:t>
            </a:fld>
            <a:endParaRPr lang="en-A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18</a:t>
            </a:fld>
            <a:endParaRPr lang="en-A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19</a:t>
            </a:fld>
            <a:endParaRPr lang="en-AU"/>
          </a:p>
        </p:txBody>
      </p:sp>
    </p:spTree>
    <p:extLst>
      <p:ext uri="{BB962C8B-B14F-4D97-AF65-F5344CB8AC3E}">
        <p14:creationId xmlns:p14="http://schemas.microsoft.com/office/powerpoint/2010/main" val="12850922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21</a:t>
            </a:fld>
            <a:endParaRPr lang="en-AU"/>
          </a:p>
        </p:txBody>
      </p:sp>
    </p:spTree>
    <p:extLst>
      <p:ext uri="{BB962C8B-B14F-4D97-AF65-F5344CB8AC3E}">
        <p14:creationId xmlns:p14="http://schemas.microsoft.com/office/powerpoint/2010/main" val="1147448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43E2BCDA-66F0-4E17-B5B3-2167AB40149C}" type="slidenum">
              <a:rPr lang="en-AU" smtClean="0"/>
              <a:pPr>
                <a:defRPr/>
              </a:pPr>
              <a:t>22</a:t>
            </a:fld>
            <a:endParaRPr lang="en-AU"/>
          </a:p>
        </p:txBody>
      </p:sp>
    </p:spTree>
    <p:extLst>
      <p:ext uri="{BB962C8B-B14F-4D97-AF65-F5344CB8AC3E}">
        <p14:creationId xmlns:p14="http://schemas.microsoft.com/office/powerpoint/2010/main" val="39894504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23</a:t>
            </a:fld>
            <a:endParaRPr lang="en-AU"/>
          </a:p>
        </p:txBody>
      </p:sp>
    </p:spTree>
    <p:extLst>
      <p:ext uri="{BB962C8B-B14F-4D97-AF65-F5344CB8AC3E}">
        <p14:creationId xmlns:p14="http://schemas.microsoft.com/office/powerpoint/2010/main" val="9910217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24</a:t>
            </a:fld>
            <a:endParaRPr lang="en-AU"/>
          </a:p>
        </p:txBody>
      </p:sp>
    </p:spTree>
    <p:extLst>
      <p:ext uri="{BB962C8B-B14F-4D97-AF65-F5344CB8AC3E}">
        <p14:creationId xmlns:p14="http://schemas.microsoft.com/office/powerpoint/2010/main" val="7198494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25</a:t>
            </a:fld>
            <a:endParaRPr lang="en-A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AU"/>
          </a:p>
        </p:txBody>
      </p:sp>
      <p:sp>
        <p:nvSpPr>
          <p:cNvPr id="4" name="Slide Number Placeholder 3"/>
          <p:cNvSpPr>
            <a:spLocks noGrp="1"/>
          </p:cNvSpPr>
          <p:nvPr>
            <p:ph type="sldNum" sz="quarter" idx="10"/>
          </p:nvPr>
        </p:nvSpPr>
        <p:spPr/>
        <p:txBody>
          <a:bodyPr/>
          <a:lstStyle/>
          <a:p>
            <a:pPr>
              <a:defRPr/>
            </a:pPr>
            <a:fld id="{43E2BCDA-66F0-4E17-B5B3-2167AB40149C}" type="slidenum">
              <a:rPr lang="en-AU" smtClean="0"/>
              <a:pPr>
                <a:defRPr/>
              </a:pPr>
              <a:t>26</a:t>
            </a:fld>
            <a:endParaRPr lang="en-AU"/>
          </a:p>
        </p:txBody>
      </p:sp>
    </p:spTree>
    <p:extLst>
      <p:ext uri="{BB962C8B-B14F-4D97-AF65-F5344CB8AC3E}">
        <p14:creationId xmlns:p14="http://schemas.microsoft.com/office/powerpoint/2010/main" val="3710584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27</a:t>
            </a:fld>
            <a:endParaRPr lang="en-AU"/>
          </a:p>
        </p:txBody>
      </p:sp>
    </p:spTree>
    <p:extLst>
      <p:ext uri="{BB962C8B-B14F-4D97-AF65-F5344CB8AC3E}">
        <p14:creationId xmlns:p14="http://schemas.microsoft.com/office/powerpoint/2010/main" val="18084023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28</a:t>
            </a:fld>
            <a:endParaRPr lang="en-AU"/>
          </a:p>
        </p:txBody>
      </p:sp>
    </p:spTree>
    <p:extLst>
      <p:ext uri="{BB962C8B-B14F-4D97-AF65-F5344CB8AC3E}">
        <p14:creationId xmlns:p14="http://schemas.microsoft.com/office/powerpoint/2010/main" val="30956624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39</a:t>
            </a:fld>
            <a:endParaRPr lang="en-AU"/>
          </a:p>
        </p:txBody>
      </p:sp>
    </p:spTree>
    <p:extLst>
      <p:ext uri="{BB962C8B-B14F-4D97-AF65-F5344CB8AC3E}">
        <p14:creationId xmlns:p14="http://schemas.microsoft.com/office/powerpoint/2010/main" val="8712249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40</a:t>
            </a:fld>
            <a:endParaRPr lang="en-AU"/>
          </a:p>
        </p:txBody>
      </p:sp>
    </p:spTree>
    <p:extLst>
      <p:ext uri="{BB962C8B-B14F-4D97-AF65-F5344CB8AC3E}">
        <p14:creationId xmlns:p14="http://schemas.microsoft.com/office/powerpoint/2010/main" val="38191263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41</a:t>
            </a:fld>
            <a:endParaRPr lang="en-AU"/>
          </a:p>
        </p:txBody>
      </p:sp>
    </p:spTree>
    <p:extLst>
      <p:ext uri="{BB962C8B-B14F-4D97-AF65-F5344CB8AC3E}">
        <p14:creationId xmlns:p14="http://schemas.microsoft.com/office/powerpoint/2010/main" val="31828578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p:spPr>
      </p:sp>
      <p:sp>
        <p:nvSpPr>
          <p:cNvPr id="1638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AU" dirty="0"/>
          </a:p>
        </p:txBody>
      </p:sp>
      <p:sp>
        <p:nvSpPr>
          <p:cNvPr id="1024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86DC91C-994A-4CD8-856A-543624736CCA}" type="slidenum">
              <a:rPr lang="en-AU" smtClean="0"/>
              <a:pPr fontAlgn="base">
                <a:spcBef>
                  <a:spcPct val="0"/>
                </a:spcBef>
                <a:spcAft>
                  <a:spcPct val="0"/>
                </a:spcAft>
                <a:defRPr/>
              </a:pPr>
              <a:t>42</a:t>
            </a:fld>
            <a:endParaRPr lang="en-AU" dirty="0"/>
          </a:p>
        </p:txBody>
      </p:sp>
    </p:spTree>
    <p:extLst>
      <p:ext uri="{BB962C8B-B14F-4D97-AF65-F5344CB8AC3E}">
        <p14:creationId xmlns:p14="http://schemas.microsoft.com/office/powerpoint/2010/main" val="2605953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AU"/>
          </a:p>
        </p:txBody>
      </p:sp>
      <p:sp>
        <p:nvSpPr>
          <p:cNvPr id="4" name="Date Placeholder 3"/>
          <p:cNvSpPr>
            <a:spLocks noGrp="1"/>
          </p:cNvSpPr>
          <p:nvPr>
            <p:ph type="dt" sz="half" idx="10"/>
          </p:nvPr>
        </p:nvSpPr>
        <p:spPr/>
        <p:txBody>
          <a:bodyPr/>
          <a:lstStyle>
            <a:lvl1pPr>
              <a:defRPr/>
            </a:lvl1pPr>
          </a:lstStyle>
          <a:p>
            <a:pPr>
              <a:defRPr/>
            </a:pPr>
            <a:fld id="{E28B96BC-75CB-4874-BB54-C48100A16E28}" type="datetimeFigureOut">
              <a:rPr lang="en-US"/>
              <a:pPr>
                <a:defRPr/>
              </a:pPr>
              <a:t>8/9/2022</a:t>
            </a:fld>
            <a:endParaRPr lang="en-AU"/>
          </a:p>
        </p:txBody>
      </p:sp>
      <p:sp>
        <p:nvSpPr>
          <p:cNvPr id="5" name="Footer Placeholder 4"/>
          <p:cNvSpPr>
            <a:spLocks noGrp="1"/>
          </p:cNvSpPr>
          <p:nvPr>
            <p:ph type="ftr" sz="quarter" idx="11"/>
          </p:nvPr>
        </p:nvSpPr>
        <p:spPr>
          <a:xfrm>
            <a:off x="3143240" y="5929330"/>
            <a:ext cx="2895600" cy="365125"/>
          </a:xfrm>
        </p:spPr>
        <p:txBody>
          <a:bodyPr/>
          <a:lstStyle>
            <a:lvl1pPr>
              <a:defRPr/>
            </a:lvl1pPr>
          </a:lstStyle>
          <a:p>
            <a:pPr>
              <a:defRPr/>
            </a:pPr>
            <a:endParaRPr lang="en-AU" dirty="0"/>
          </a:p>
        </p:txBody>
      </p:sp>
      <p:sp>
        <p:nvSpPr>
          <p:cNvPr id="6" name="Slide Number Placeholder 5"/>
          <p:cNvSpPr>
            <a:spLocks noGrp="1"/>
          </p:cNvSpPr>
          <p:nvPr>
            <p:ph type="sldNum" sz="quarter" idx="12"/>
          </p:nvPr>
        </p:nvSpPr>
        <p:spPr/>
        <p:txBody>
          <a:bodyPr/>
          <a:lstStyle>
            <a:lvl1pPr>
              <a:defRPr/>
            </a:lvl1pPr>
          </a:lstStyle>
          <a:p>
            <a:pPr>
              <a:defRPr/>
            </a:pPr>
            <a:fld id="{226E844A-C237-400A-ADCA-032D7AF2F870}" type="slidenum">
              <a:rPr lang="en-AU"/>
              <a:pPr>
                <a:defRPr/>
              </a:pPr>
              <a:t>‹#›</a:t>
            </a:fld>
            <a:endParaRPr lang="en-AU"/>
          </a:p>
        </p:txBody>
      </p:sp>
      <p:pic>
        <p:nvPicPr>
          <p:cNvPr id="7" name="Picture 6">
            <a:extLst>
              <a:ext uri="{FF2B5EF4-FFF2-40B4-BE49-F238E27FC236}">
                <a16:creationId xmlns:a16="http://schemas.microsoft.com/office/drawing/2014/main" id="{8327E472-2812-4F92-85D6-27DB4E26992B}"/>
              </a:ext>
            </a:extLst>
          </p:cNvPr>
          <p:cNvPicPr>
            <a:picLocks noChangeAspect="1"/>
          </p:cNvPicPr>
          <p:nvPr userDrawn="1"/>
        </p:nvPicPr>
        <p:blipFill rotWithShape="1">
          <a:blip r:embed="rId2"/>
          <a:srcRect l="5094" t="2380" r="5094" b="2380"/>
          <a:stretch/>
        </p:blipFill>
        <p:spPr>
          <a:xfrm>
            <a:off x="1" y="0"/>
            <a:ext cx="9144000" cy="6858000"/>
          </a:xfrm>
          <a:prstGeom prst="rect">
            <a:avLst/>
          </a:prstGeom>
          <a:ln w="3175">
            <a:noFill/>
          </a:ln>
          <a:effectLst/>
        </p:spPr>
      </p:pic>
      <p:sp>
        <p:nvSpPr>
          <p:cNvPr id="8" name="Rectangle 7">
            <a:extLst>
              <a:ext uri="{FF2B5EF4-FFF2-40B4-BE49-F238E27FC236}">
                <a16:creationId xmlns:a16="http://schemas.microsoft.com/office/drawing/2014/main" id="{365769D7-3F8F-471D-A551-4467EFE80D2B}"/>
              </a:ext>
            </a:extLst>
          </p:cNvPr>
          <p:cNvSpPr/>
          <p:nvPr userDrawn="1"/>
        </p:nvSpPr>
        <p:spPr>
          <a:xfrm>
            <a:off x="179512" y="116632"/>
            <a:ext cx="8856984" cy="6624736"/>
          </a:xfrm>
          <a:prstGeom prst="rect">
            <a:avLst/>
          </a:prstGeom>
          <a:solidFill>
            <a:schemeClr val="bg1"/>
          </a:solidFill>
          <a:ln>
            <a:solidFill>
              <a:schemeClr val="bg1">
                <a:lumMod val="75000"/>
              </a:schemeClr>
            </a:solidFill>
          </a:ln>
          <a:scene3d>
            <a:camera prst="orthographicFront"/>
            <a:lightRig rig="balanced" dir="t"/>
          </a:scene3d>
          <a:sp3d extrusionH="76200" contourW="12700">
            <a:bevelT/>
            <a:bevelB/>
            <a:extrusionClr>
              <a:schemeClr val="tx1"/>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ACA9127-227E-4788-84CD-AB8705EE12F1}"/>
              </a:ext>
            </a:extLst>
          </p:cNvPr>
          <p:cNvPicPr>
            <a:picLocks noChangeAspect="1"/>
          </p:cNvPicPr>
          <p:nvPr userDrawn="1"/>
        </p:nvPicPr>
        <p:blipFill rotWithShape="1">
          <a:blip r:embed="rId2"/>
          <a:srcRect l="5094" t="2380" r="5094" b="2380"/>
          <a:stretch/>
        </p:blipFill>
        <p:spPr>
          <a:xfrm>
            <a:off x="1" y="0"/>
            <a:ext cx="9144000" cy="6858000"/>
          </a:xfrm>
          <a:prstGeom prst="rect">
            <a:avLst/>
          </a:prstGeom>
          <a:ln w="3175">
            <a:noFill/>
          </a:ln>
          <a:effectLst/>
        </p:spPr>
      </p:pic>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fld id="{9D864F7C-A253-4059-B9BC-487373C978C5}" type="datetimeFigureOut">
              <a:rPr lang="en-US"/>
              <a:pPr>
                <a:defRPr/>
              </a:pPr>
              <a:t>8/9/2022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dirty="0"/>
          </a:p>
        </p:txBody>
      </p:sp>
      <p:sp>
        <p:nvSpPr>
          <p:cNvPr id="6" name="Slide Number Placeholder 5"/>
          <p:cNvSpPr>
            <a:spLocks noGrp="1"/>
          </p:cNvSpPr>
          <p:nvPr>
            <p:ph type="sldNum" sz="quarter" idx="12"/>
          </p:nvPr>
        </p:nvSpPr>
        <p:spPr/>
        <p:txBody>
          <a:bodyPr/>
          <a:lstStyle>
            <a:lvl1pPr>
              <a:defRPr/>
            </a:lvl1pPr>
          </a:lstStyle>
          <a:p>
            <a:pPr>
              <a:defRPr/>
            </a:pPr>
            <a:fld id="{1901B6F1-FCD1-475D-98D1-06E41C380E52}" type="slidenum">
              <a:rPr lang="en-AU"/>
              <a:pPr>
                <a:defRPr/>
              </a:pPr>
              <a:t>‹#›</a:t>
            </a:fld>
            <a:endParaRPr lang="en-AU"/>
          </a:p>
        </p:txBody>
      </p:sp>
      <p:sp>
        <p:nvSpPr>
          <p:cNvPr id="8" name="Rectangle 7">
            <a:extLst>
              <a:ext uri="{FF2B5EF4-FFF2-40B4-BE49-F238E27FC236}">
                <a16:creationId xmlns:a16="http://schemas.microsoft.com/office/drawing/2014/main" id="{A5FCB708-1BBE-4391-88DF-FFEEBC253611}"/>
              </a:ext>
            </a:extLst>
          </p:cNvPr>
          <p:cNvSpPr/>
          <p:nvPr userDrawn="1"/>
        </p:nvSpPr>
        <p:spPr>
          <a:xfrm>
            <a:off x="179512" y="116632"/>
            <a:ext cx="8856984" cy="6624736"/>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1DDB420-C3D0-480C-87A4-84F23C978CA5}"/>
              </a:ext>
            </a:extLst>
          </p:cNvPr>
          <p:cNvPicPr>
            <a:picLocks noChangeAspect="1"/>
          </p:cNvPicPr>
          <p:nvPr userDrawn="1"/>
        </p:nvPicPr>
        <p:blipFill rotWithShape="1">
          <a:blip r:embed="rId2"/>
          <a:srcRect l="5094" t="2380" r="5094" b="2380"/>
          <a:stretch/>
        </p:blipFill>
        <p:spPr>
          <a:xfrm>
            <a:off x="1" y="0"/>
            <a:ext cx="9144000" cy="6858000"/>
          </a:xfrm>
          <a:prstGeom prst="rect">
            <a:avLst/>
          </a:prstGeom>
          <a:ln w="3175">
            <a:noFill/>
          </a:ln>
          <a:effectLst/>
        </p:spPr>
      </p:pic>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C499DBE5-93F3-40A4-AD7D-99950D6597D4}" type="datetimeFigureOut">
              <a:rPr lang="en-US"/>
              <a:pPr>
                <a:defRPr/>
              </a:pPr>
              <a:t>8/9/2022</a:t>
            </a:fld>
            <a:endParaRPr lang="en-AU"/>
          </a:p>
        </p:txBody>
      </p:sp>
      <p:sp>
        <p:nvSpPr>
          <p:cNvPr id="5" name="Footer Placeholder 4"/>
          <p:cNvSpPr>
            <a:spLocks noGrp="1"/>
          </p:cNvSpPr>
          <p:nvPr>
            <p:ph type="ftr" sz="quarter" idx="11"/>
          </p:nvPr>
        </p:nvSpPr>
        <p:spPr>
          <a:xfrm>
            <a:off x="3143240" y="6072206"/>
            <a:ext cx="2895600" cy="365125"/>
          </a:xfrm>
        </p:spPr>
        <p:txBody>
          <a:bodyPr/>
          <a:lstStyle>
            <a:lvl1pPr>
              <a:defRPr/>
            </a:lvl1pPr>
          </a:lstStyle>
          <a:p>
            <a:pPr>
              <a:defRPr/>
            </a:pPr>
            <a:endParaRPr lang="en-AU" dirty="0"/>
          </a:p>
        </p:txBody>
      </p:sp>
      <p:sp>
        <p:nvSpPr>
          <p:cNvPr id="6" name="Slide Number Placeholder 5"/>
          <p:cNvSpPr>
            <a:spLocks noGrp="1"/>
          </p:cNvSpPr>
          <p:nvPr>
            <p:ph type="sldNum" sz="quarter" idx="12"/>
          </p:nvPr>
        </p:nvSpPr>
        <p:spPr/>
        <p:txBody>
          <a:bodyPr/>
          <a:lstStyle>
            <a:lvl1pPr>
              <a:defRPr/>
            </a:lvl1pPr>
          </a:lstStyle>
          <a:p>
            <a:pPr>
              <a:defRPr/>
            </a:pPr>
            <a:fld id="{34EE0F48-BF29-4519-8075-8D8FE4A27CF0}" type="slidenum">
              <a:rPr lang="en-AU"/>
              <a:pPr>
                <a:defRPr/>
              </a:pPr>
              <a:t>‹#›</a:t>
            </a:fld>
            <a:endParaRPr lang="en-AU"/>
          </a:p>
        </p:txBody>
      </p:sp>
      <p:sp>
        <p:nvSpPr>
          <p:cNvPr id="8" name="Rectangle 7">
            <a:extLst>
              <a:ext uri="{FF2B5EF4-FFF2-40B4-BE49-F238E27FC236}">
                <a16:creationId xmlns:a16="http://schemas.microsoft.com/office/drawing/2014/main" id="{BAE2EDC2-ACF0-4441-98A8-727E86600EF7}"/>
              </a:ext>
            </a:extLst>
          </p:cNvPr>
          <p:cNvSpPr/>
          <p:nvPr userDrawn="1"/>
        </p:nvSpPr>
        <p:spPr>
          <a:xfrm>
            <a:off x="179512" y="116632"/>
            <a:ext cx="8856984" cy="6624736"/>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8E6DE59-C819-4BC1-A639-D22010A59F84}"/>
              </a:ext>
            </a:extLst>
          </p:cNvPr>
          <p:cNvPicPr>
            <a:picLocks noChangeAspect="1"/>
          </p:cNvPicPr>
          <p:nvPr userDrawn="1"/>
        </p:nvPicPr>
        <p:blipFill rotWithShape="1">
          <a:blip r:embed="rId2"/>
          <a:srcRect l="5094" t="2380" r="5094" b="2380"/>
          <a:stretch/>
        </p:blipFill>
        <p:spPr>
          <a:xfrm>
            <a:off x="1" y="0"/>
            <a:ext cx="9144000" cy="6858000"/>
          </a:xfrm>
          <a:prstGeom prst="rect">
            <a:avLst/>
          </a:prstGeom>
          <a:ln w="3175">
            <a:noFill/>
          </a:ln>
          <a:effectLst/>
        </p:spPr>
      </p:pic>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3"/>
          <p:cNvSpPr>
            <a:spLocks noGrp="1"/>
          </p:cNvSpPr>
          <p:nvPr>
            <p:ph type="dt" sz="half" idx="10"/>
          </p:nvPr>
        </p:nvSpPr>
        <p:spPr/>
        <p:txBody>
          <a:bodyPr/>
          <a:lstStyle>
            <a:lvl1pPr>
              <a:defRPr/>
            </a:lvl1pPr>
          </a:lstStyle>
          <a:p>
            <a:pPr>
              <a:defRPr/>
            </a:pPr>
            <a:fld id="{120EC5D2-F152-49FE-86D2-82BD14780F2B}" type="datetimeFigureOut">
              <a:rPr lang="en-US"/>
              <a:pPr>
                <a:defRPr/>
              </a:pPr>
              <a:t>8/9/2022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dirty="0"/>
          </a:p>
        </p:txBody>
      </p:sp>
      <p:sp>
        <p:nvSpPr>
          <p:cNvPr id="7" name="Slide Number Placeholder 5"/>
          <p:cNvSpPr>
            <a:spLocks noGrp="1"/>
          </p:cNvSpPr>
          <p:nvPr>
            <p:ph type="sldNum" sz="quarter" idx="12"/>
          </p:nvPr>
        </p:nvSpPr>
        <p:spPr/>
        <p:txBody>
          <a:bodyPr/>
          <a:lstStyle>
            <a:lvl1pPr>
              <a:defRPr/>
            </a:lvl1pPr>
          </a:lstStyle>
          <a:p>
            <a:pPr>
              <a:defRPr/>
            </a:pPr>
            <a:fld id="{8C2E5A20-6966-4893-8193-2FD3142DCEC6}" type="slidenum">
              <a:rPr lang="en-AU"/>
              <a:pPr>
                <a:defRPr/>
              </a:pPr>
              <a:t>‹#›</a:t>
            </a:fld>
            <a:endParaRPr lang="en-AU"/>
          </a:p>
        </p:txBody>
      </p:sp>
      <p:sp>
        <p:nvSpPr>
          <p:cNvPr id="9" name="Rectangle 8">
            <a:extLst>
              <a:ext uri="{FF2B5EF4-FFF2-40B4-BE49-F238E27FC236}">
                <a16:creationId xmlns:a16="http://schemas.microsoft.com/office/drawing/2014/main" id="{4BAFDBC9-99AE-4ACC-9D4D-79A5F6F7A1FF}"/>
              </a:ext>
            </a:extLst>
          </p:cNvPr>
          <p:cNvSpPr/>
          <p:nvPr userDrawn="1"/>
        </p:nvSpPr>
        <p:spPr>
          <a:xfrm>
            <a:off x="179512" y="116632"/>
            <a:ext cx="8856984" cy="6624736"/>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BC89F63-01AD-4910-9614-42399CFA1B91}"/>
              </a:ext>
            </a:extLst>
          </p:cNvPr>
          <p:cNvPicPr>
            <a:picLocks noChangeAspect="1"/>
          </p:cNvPicPr>
          <p:nvPr userDrawn="1"/>
        </p:nvPicPr>
        <p:blipFill rotWithShape="1">
          <a:blip r:embed="rId2"/>
          <a:srcRect l="5094" t="2380" r="5094" b="2380"/>
          <a:stretch/>
        </p:blipFill>
        <p:spPr>
          <a:xfrm>
            <a:off x="1" y="0"/>
            <a:ext cx="9144000" cy="6858000"/>
          </a:xfrm>
          <a:prstGeom prst="rect">
            <a:avLst/>
          </a:prstGeom>
          <a:ln w="3175">
            <a:noFill/>
          </a:ln>
          <a:effectLst/>
        </p:spPr>
      </p:pic>
      <p:sp>
        <p:nvSpPr>
          <p:cNvPr id="2" name="Title 1"/>
          <p:cNvSpPr>
            <a:spLocks noGrp="1"/>
          </p:cNvSpPr>
          <p:nvPr>
            <p:ph type="title"/>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3"/>
          <p:cNvSpPr>
            <a:spLocks noGrp="1"/>
          </p:cNvSpPr>
          <p:nvPr>
            <p:ph type="dt" sz="half" idx="10"/>
          </p:nvPr>
        </p:nvSpPr>
        <p:spPr/>
        <p:txBody>
          <a:bodyPr/>
          <a:lstStyle>
            <a:lvl1pPr>
              <a:defRPr/>
            </a:lvl1pPr>
          </a:lstStyle>
          <a:p>
            <a:pPr>
              <a:defRPr/>
            </a:pPr>
            <a:fld id="{0F236B83-A88E-4CB1-9BC4-02F531870CF0}" type="datetimeFigureOut">
              <a:rPr lang="en-US"/>
              <a:pPr>
                <a:defRPr/>
              </a:pPr>
              <a:t>8/9/2022</a:t>
            </a:fld>
            <a:endParaRPr lang="en-AU"/>
          </a:p>
        </p:txBody>
      </p:sp>
      <p:sp>
        <p:nvSpPr>
          <p:cNvPr id="8" name="Footer Placeholder 4"/>
          <p:cNvSpPr>
            <a:spLocks noGrp="1"/>
          </p:cNvSpPr>
          <p:nvPr>
            <p:ph type="ftr" sz="quarter" idx="11"/>
          </p:nvPr>
        </p:nvSpPr>
        <p:spPr/>
        <p:txBody>
          <a:bodyPr/>
          <a:lstStyle>
            <a:lvl1pPr>
              <a:defRPr/>
            </a:lvl1pPr>
          </a:lstStyle>
          <a:p>
            <a:pPr>
              <a:defRPr/>
            </a:pPr>
            <a:endParaRPr lang="en-AU" dirty="0"/>
          </a:p>
        </p:txBody>
      </p:sp>
      <p:sp>
        <p:nvSpPr>
          <p:cNvPr id="9" name="Slide Number Placeholder 5"/>
          <p:cNvSpPr>
            <a:spLocks noGrp="1"/>
          </p:cNvSpPr>
          <p:nvPr>
            <p:ph type="sldNum" sz="quarter" idx="12"/>
          </p:nvPr>
        </p:nvSpPr>
        <p:spPr/>
        <p:txBody>
          <a:bodyPr/>
          <a:lstStyle>
            <a:lvl1pPr>
              <a:defRPr/>
            </a:lvl1pPr>
          </a:lstStyle>
          <a:p>
            <a:pPr>
              <a:defRPr/>
            </a:pPr>
            <a:fld id="{74F34F40-FD64-4817-96D4-ED7E12969850}" type="slidenum">
              <a:rPr lang="en-AU"/>
              <a:pPr>
                <a:defRPr/>
              </a:pPr>
              <a:t>‹#›</a:t>
            </a:fld>
            <a:endParaRPr lang="en-AU"/>
          </a:p>
        </p:txBody>
      </p:sp>
      <p:sp>
        <p:nvSpPr>
          <p:cNvPr id="11" name="Rectangle 10">
            <a:extLst>
              <a:ext uri="{FF2B5EF4-FFF2-40B4-BE49-F238E27FC236}">
                <a16:creationId xmlns:a16="http://schemas.microsoft.com/office/drawing/2014/main" id="{3D1E1301-1591-4412-A5CC-5D52E886418F}"/>
              </a:ext>
            </a:extLst>
          </p:cNvPr>
          <p:cNvSpPr/>
          <p:nvPr userDrawn="1"/>
        </p:nvSpPr>
        <p:spPr>
          <a:xfrm>
            <a:off x="179512" y="116632"/>
            <a:ext cx="8856984" cy="6624736"/>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3"/>
          <p:cNvSpPr>
            <a:spLocks noGrp="1"/>
          </p:cNvSpPr>
          <p:nvPr>
            <p:ph type="dt" sz="half" idx="10"/>
          </p:nvPr>
        </p:nvSpPr>
        <p:spPr/>
        <p:txBody>
          <a:bodyPr/>
          <a:lstStyle>
            <a:lvl1pPr>
              <a:defRPr/>
            </a:lvl1pPr>
          </a:lstStyle>
          <a:p>
            <a:pPr>
              <a:defRPr/>
            </a:pPr>
            <a:fld id="{1A5E362A-CF7D-4D2E-B1CA-EBAB590C5A21}" type="datetimeFigureOut">
              <a:rPr lang="en-US"/>
              <a:pPr>
                <a:defRPr/>
              </a:pPr>
              <a:t>8/9/2022</a:t>
            </a:fld>
            <a:endParaRPr lang="en-AU"/>
          </a:p>
        </p:txBody>
      </p:sp>
      <p:sp>
        <p:nvSpPr>
          <p:cNvPr id="4" name="Footer Placeholder 4"/>
          <p:cNvSpPr>
            <a:spLocks noGrp="1"/>
          </p:cNvSpPr>
          <p:nvPr>
            <p:ph type="ftr" sz="quarter" idx="11"/>
          </p:nvPr>
        </p:nvSpPr>
        <p:spPr/>
        <p:txBody>
          <a:bodyPr/>
          <a:lstStyle>
            <a:lvl1pPr>
              <a:defRPr/>
            </a:lvl1pPr>
          </a:lstStyle>
          <a:p>
            <a:pPr>
              <a:defRPr/>
            </a:pPr>
            <a:endParaRPr lang="en-AU" dirty="0"/>
          </a:p>
        </p:txBody>
      </p:sp>
      <p:sp>
        <p:nvSpPr>
          <p:cNvPr id="5" name="Slide Number Placeholder 5"/>
          <p:cNvSpPr>
            <a:spLocks noGrp="1"/>
          </p:cNvSpPr>
          <p:nvPr>
            <p:ph type="sldNum" sz="quarter" idx="12"/>
          </p:nvPr>
        </p:nvSpPr>
        <p:spPr/>
        <p:txBody>
          <a:bodyPr/>
          <a:lstStyle>
            <a:lvl1pPr>
              <a:defRPr/>
            </a:lvl1pPr>
          </a:lstStyle>
          <a:p>
            <a:pPr>
              <a:defRPr/>
            </a:pPr>
            <a:fld id="{857557AD-8177-424E-8696-FA541DDB4995}" type="slidenum">
              <a:rPr lang="en-AU"/>
              <a:pPr>
                <a:defRPr/>
              </a:pPr>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98CE076-7608-4D63-BF00-E934161F4055}" type="datetimeFigureOut">
              <a:rPr lang="en-US"/>
              <a:pPr>
                <a:defRPr/>
              </a:pPr>
              <a:t>8/9/2022</a:t>
            </a:fld>
            <a:endParaRPr lang="en-AU"/>
          </a:p>
        </p:txBody>
      </p:sp>
      <p:sp>
        <p:nvSpPr>
          <p:cNvPr id="3" name="Footer Placeholder 4"/>
          <p:cNvSpPr>
            <a:spLocks noGrp="1"/>
          </p:cNvSpPr>
          <p:nvPr>
            <p:ph type="ftr" sz="quarter" idx="11"/>
          </p:nvPr>
        </p:nvSpPr>
        <p:spPr/>
        <p:txBody>
          <a:bodyPr/>
          <a:lstStyle>
            <a:lvl1pPr>
              <a:defRPr/>
            </a:lvl1pPr>
          </a:lstStyle>
          <a:p>
            <a:pPr>
              <a:defRPr/>
            </a:pPr>
            <a:endParaRPr lang="en-AU" dirty="0"/>
          </a:p>
        </p:txBody>
      </p:sp>
      <p:sp>
        <p:nvSpPr>
          <p:cNvPr id="4" name="Slide Number Placeholder 5"/>
          <p:cNvSpPr>
            <a:spLocks noGrp="1"/>
          </p:cNvSpPr>
          <p:nvPr>
            <p:ph type="sldNum" sz="quarter" idx="12"/>
          </p:nvPr>
        </p:nvSpPr>
        <p:spPr/>
        <p:txBody>
          <a:bodyPr/>
          <a:lstStyle>
            <a:lvl1pPr>
              <a:defRPr/>
            </a:lvl1pPr>
          </a:lstStyle>
          <a:p>
            <a:pPr>
              <a:defRPr/>
            </a:pPr>
            <a:fld id="{6A7FC9E8-45AB-464A-B263-C8D7C483282C}" type="slidenum">
              <a:rPr lang="en-AU"/>
              <a:pPr>
                <a:defRPr/>
              </a:pPr>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A754E086-A591-4EAD-8366-C2A2E47DA434}" type="datetimeFigureOut">
              <a:rPr lang="en-US"/>
              <a:pPr>
                <a:defRPr/>
              </a:pPr>
              <a:t>8/9/2022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75ABCB7A-9D4E-4D8F-A850-A8CBBCA99E04}" type="slidenum">
              <a:rPr lang="en-AU"/>
              <a:pPr>
                <a:defRPr/>
              </a:pPr>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AU"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EB3A076-3B73-4085-A2CF-B33263780B15}" type="datetimeFigureOut">
              <a:rPr lang="en-US"/>
              <a:pPr>
                <a:defRPr/>
              </a:pPr>
              <a:t>8/9/2022</a:t>
            </a:fld>
            <a:endParaRPr lang="en-AU"/>
          </a:p>
        </p:txBody>
      </p:sp>
      <p:sp>
        <p:nvSpPr>
          <p:cNvPr id="6" name="Footer Placeholder 4"/>
          <p:cNvSpPr>
            <a:spLocks noGrp="1"/>
          </p:cNvSpPr>
          <p:nvPr>
            <p:ph type="ftr" sz="quarter" idx="11"/>
          </p:nvPr>
        </p:nvSpPr>
        <p:spPr/>
        <p:txBody>
          <a:bodyPr/>
          <a:lstStyle>
            <a:lvl1pPr>
              <a:defRPr/>
            </a:lvl1pPr>
          </a:lstStyle>
          <a:p>
            <a:pPr>
              <a:defRPr/>
            </a:pPr>
            <a:endParaRPr lang="en-AU"/>
          </a:p>
        </p:txBody>
      </p:sp>
      <p:sp>
        <p:nvSpPr>
          <p:cNvPr id="7" name="Slide Number Placeholder 5"/>
          <p:cNvSpPr>
            <a:spLocks noGrp="1"/>
          </p:cNvSpPr>
          <p:nvPr>
            <p:ph type="sldNum" sz="quarter" idx="12"/>
          </p:nvPr>
        </p:nvSpPr>
        <p:spPr/>
        <p:txBody>
          <a:bodyPr/>
          <a:lstStyle>
            <a:lvl1pPr>
              <a:defRPr/>
            </a:lvl1pPr>
          </a:lstStyle>
          <a:p>
            <a:pPr>
              <a:defRPr/>
            </a:pPr>
            <a:fld id="{80EBED89-5984-413D-A922-60491DE8709B}" type="slidenum">
              <a:rPr lang="en-AU"/>
              <a:pPr>
                <a:defRPr/>
              </a:pPr>
              <a:t>‹#›</a:t>
            </a:fld>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fld id="{F1F83DD0-DC26-4340-8A80-1C0FAF037FE5}" type="datetimeFigureOut">
              <a:rPr lang="en-US"/>
              <a:pPr>
                <a:defRPr/>
              </a:pPr>
              <a:t>8/9/2022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356961C6-52A3-4D51-AA3A-AC5808840FE7}" type="slidenum">
              <a:rPr lang="en-AU"/>
              <a:pPr>
                <a:defRPr/>
              </a:pPr>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lvl1pPr>
              <a:defRPr/>
            </a:lvl1pPr>
          </a:lstStyle>
          <a:p>
            <a:pPr>
              <a:defRPr/>
            </a:pPr>
            <a:fld id="{577CE18B-02D7-42F4-9187-59D9F19250C7}" type="datetimeFigureOut">
              <a:rPr lang="en-US"/>
              <a:pPr>
                <a:defRPr/>
              </a:pPr>
              <a:t>8/9/2022</a:t>
            </a:fld>
            <a:endParaRPr lang="en-AU"/>
          </a:p>
        </p:txBody>
      </p:sp>
      <p:sp>
        <p:nvSpPr>
          <p:cNvPr id="5" name="Footer Placeholder 4"/>
          <p:cNvSpPr>
            <a:spLocks noGrp="1"/>
          </p:cNvSpPr>
          <p:nvPr>
            <p:ph type="ftr" sz="quarter" idx="11"/>
          </p:nvPr>
        </p:nvSpPr>
        <p:spPr/>
        <p:txBody>
          <a:bodyPr/>
          <a:lstStyle>
            <a:lvl1pPr>
              <a:defRPr/>
            </a:lvl1pPr>
          </a:lstStyle>
          <a:p>
            <a:pPr>
              <a:defRPr/>
            </a:pPr>
            <a:endParaRPr lang="en-AU"/>
          </a:p>
        </p:txBody>
      </p:sp>
      <p:sp>
        <p:nvSpPr>
          <p:cNvPr id="6" name="Slide Number Placeholder 5"/>
          <p:cNvSpPr>
            <a:spLocks noGrp="1"/>
          </p:cNvSpPr>
          <p:nvPr>
            <p:ph type="sldNum" sz="quarter" idx="12"/>
          </p:nvPr>
        </p:nvSpPr>
        <p:spPr/>
        <p:txBody>
          <a:bodyPr/>
          <a:lstStyle>
            <a:lvl1pPr>
              <a:defRPr/>
            </a:lvl1pPr>
          </a:lstStyle>
          <a:p>
            <a:pPr>
              <a:defRPr/>
            </a:pPr>
            <a:fld id="{158C0C29-21C4-417D-959F-E7C411EDB349}" type="slidenum">
              <a:rPr lang="en-AU"/>
              <a:pPr>
                <a:defRPr/>
              </a:pPr>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AU"/>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7354AF19-43B5-4C28-B0EE-7EAD4E6978B6}" type="datetimeFigureOut">
              <a:rPr lang="en-US"/>
              <a:pPr>
                <a:defRPr/>
              </a:pPr>
              <a:t>8/9/2022</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8E5B160-35C4-45B5-B24F-0BB265FD93BA}" type="slidenum">
              <a:rPr lang="en-AU"/>
              <a:pPr>
                <a:defRPr/>
              </a:pPr>
              <a:t>‹#›</a:t>
            </a:fld>
            <a:endParaRPr lang="en-A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377CA1-0807-4A20-8BE6-9E640CF1E624}"/>
              </a:ext>
            </a:extLst>
          </p:cNvPr>
          <p:cNvPicPr>
            <a:picLocks noChangeAspect="1"/>
          </p:cNvPicPr>
          <p:nvPr/>
        </p:nvPicPr>
        <p:blipFill rotWithShape="1">
          <a:blip r:embed="rId3"/>
          <a:srcRect l="5094" t="2380" r="5094" b="2380"/>
          <a:stretch/>
        </p:blipFill>
        <p:spPr>
          <a:xfrm>
            <a:off x="97711" y="107631"/>
            <a:ext cx="8856984" cy="6642738"/>
          </a:xfrm>
          <a:prstGeom prst="rect">
            <a:avLst/>
          </a:prstGeom>
          <a:ln>
            <a:noFill/>
          </a:ln>
          <a:effectLst>
            <a:softEdge rad="112500"/>
          </a:effectLst>
        </p:spPr>
      </p:pic>
      <p:sp>
        <p:nvSpPr>
          <p:cNvPr id="5" name="TextBox 4">
            <a:extLst>
              <a:ext uri="{FF2B5EF4-FFF2-40B4-BE49-F238E27FC236}">
                <a16:creationId xmlns:a16="http://schemas.microsoft.com/office/drawing/2014/main" id="{8E64CABF-41C8-4B43-B17F-891642361F31}"/>
              </a:ext>
            </a:extLst>
          </p:cNvPr>
          <p:cNvSpPr txBox="1">
            <a:spLocks noChangeArrowheads="1"/>
          </p:cNvSpPr>
          <p:nvPr/>
        </p:nvSpPr>
        <p:spPr bwMode="auto">
          <a:xfrm>
            <a:off x="893057" y="332656"/>
            <a:ext cx="7454285" cy="1754326"/>
          </a:xfrm>
          <a:prstGeom prst="rect">
            <a:avLst/>
          </a:prstGeom>
          <a:noFill/>
          <a:ln w="9525">
            <a:noFill/>
            <a:miter lim="800000"/>
            <a:headEnd/>
            <a:tailEnd/>
          </a:ln>
        </p:spPr>
        <p:txBody>
          <a:bodyPr wrap="none">
            <a:spAutoFit/>
          </a:bodyPr>
          <a:lstStyle/>
          <a:p>
            <a:pPr algn="ctr"/>
            <a:r>
              <a:rPr lang="en-AU" sz="5400" b="1" dirty="0">
                <a:latin typeface="Calibri" pitchFamily="34" charset="0"/>
              </a:rPr>
              <a:t>Thou Shalt Call his Name </a:t>
            </a:r>
          </a:p>
          <a:p>
            <a:pPr algn="ctr"/>
            <a:r>
              <a:rPr lang="en-AU" sz="5400" b="1" dirty="0">
                <a:latin typeface="Calibri" pitchFamily="34" charset="0"/>
              </a:rPr>
              <a:t> Jesus</a:t>
            </a:r>
            <a:endParaRPr lang="en-AU" sz="7200" b="1" dirty="0">
              <a:latin typeface="Calibri" pitchFamily="34" charset="0"/>
            </a:endParaRPr>
          </a:p>
        </p:txBody>
      </p:sp>
    </p:spTree>
    <p:extLst>
      <p:ext uri="{BB962C8B-B14F-4D97-AF65-F5344CB8AC3E}">
        <p14:creationId xmlns:p14="http://schemas.microsoft.com/office/powerpoint/2010/main" val="3347768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043608" y="1628800"/>
            <a:ext cx="7572428" cy="3416320"/>
          </a:xfrm>
          <a:prstGeom prst="rect">
            <a:avLst/>
          </a:prstGeom>
          <a:noFill/>
          <a:ln w="9525">
            <a:noFill/>
            <a:miter lim="800000"/>
            <a:headEnd/>
            <a:tailEnd/>
          </a:ln>
        </p:spPr>
        <p:txBody>
          <a:bodyPr wrap="square">
            <a:spAutoFit/>
          </a:bodyPr>
          <a:lstStyle/>
          <a:p>
            <a:pPr algn="ctr"/>
            <a:r>
              <a:rPr lang="en-AU" sz="5400" dirty="0">
                <a:latin typeface="Calibri" pitchFamily="34" charset="0"/>
              </a:rPr>
              <a:t>What are the first two things you </a:t>
            </a:r>
            <a:r>
              <a:rPr lang="en-AU" sz="5400" b="1" u="sng" dirty="0">
                <a:latin typeface="Calibri" pitchFamily="34" charset="0"/>
              </a:rPr>
              <a:t>Think</a:t>
            </a:r>
            <a:r>
              <a:rPr lang="en-AU" sz="5400" dirty="0">
                <a:latin typeface="Calibri" pitchFamily="34" charset="0"/>
              </a:rPr>
              <a:t> about when you hear their </a:t>
            </a:r>
            <a:r>
              <a:rPr lang="en-AU" sz="5400" b="1" u="sng" dirty="0">
                <a:latin typeface="Calibri" pitchFamily="34" charset="0"/>
              </a:rPr>
              <a:t>Name?</a:t>
            </a:r>
            <a:endParaRPr lang="en-AU" sz="5400" dirty="0">
              <a:latin typeface="Calibri" pitchFamily="34" charset="0"/>
            </a:endParaRPr>
          </a:p>
        </p:txBody>
      </p:sp>
    </p:spTree>
    <p:extLst>
      <p:ext uri="{BB962C8B-B14F-4D97-AF65-F5344CB8AC3E}">
        <p14:creationId xmlns:p14="http://schemas.microsoft.com/office/powerpoint/2010/main" val="25995696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972239" y="673398"/>
            <a:ext cx="7572428" cy="2585323"/>
          </a:xfrm>
          <a:prstGeom prst="rect">
            <a:avLst/>
          </a:prstGeom>
          <a:noFill/>
          <a:ln w="9525">
            <a:noFill/>
            <a:miter lim="800000"/>
            <a:headEnd/>
            <a:tailEnd/>
          </a:ln>
        </p:spPr>
        <p:txBody>
          <a:bodyPr wrap="square">
            <a:spAutoFit/>
          </a:bodyPr>
          <a:lstStyle/>
          <a:p>
            <a:pPr algn="ctr"/>
            <a:r>
              <a:rPr lang="en-AU" sz="5400" dirty="0">
                <a:latin typeface="Calibri" pitchFamily="34" charset="0"/>
              </a:rPr>
              <a:t>What </a:t>
            </a:r>
            <a:r>
              <a:rPr lang="en-AU" sz="5400" b="1" u="sng" dirty="0">
                <a:latin typeface="Calibri" pitchFamily="34" charset="0"/>
              </a:rPr>
              <a:t>Emotional</a:t>
            </a:r>
            <a:r>
              <a:rPr lang="en-AU" sz="5400" dirty="0">
                <a:latin typeface="Calibri" pitchFamily="34" charset="0"/>
              </a:rPr>
              <a:t> response does their </a:t>
            </a:r>
            <a:r>
              <a:rPr lang="en-AU" sz="5400" b="1" u="sng" dirty="0">
                <a:latin typeface="Calibri" pitchFamily="34" charset="0"/>
              </a:rPr>
              <a:t>name</a:t>
            </a:r>
            <a:r>
              <a:rPr lang="en-AU" sz="5400" dirty="0">
                <a:latin typeface="Calibri" pitchFamily="34" charset="0"/>
              </a:rPr>
              <a:t> </a:t>
            </a:r>
          </a:p>
          <a:p>
            <a:pPr algn="ctr"/>
            <a:r>
              <a:rPr lang="en-AU" sz="5400" dirty="0">
                <a:latin typeface="Calibri" pitchFamily="34" charset="0"/>
              </a:rPr>
              <a:t>Trigger in you?</a:t>
            </a:r>
          </a:p>
        </p:txBody>
      </p:sp>
      <p:pic>
        <p:nvPicPr>
          <p:cNvPr id="10" name="Picture 9">
            <a:extLst>
              <a:ext uri="{FF2B5EF4-FFF2-40B4-BE49-F238E27FC236}">
                <a16:creationId xmlns:a16="http://schemas.microsoft.com/office/drawing/2014/main" id="{F26A0DC3-C809-412A-8EA6-A6F27A46BB0F}"/>
              </a:ext>
            </a:extLst>
          </p:cNvPr>
          <p:cNvPicPr>
            <a:picLocks noChangeAspect="1"/>
          </p:cNvPicPr>
          <p:nvPr/>
        </p:nvPicPr>
        <p:blipFill rotWithShape="1">
          <a:blip r:embed="rId3"/>
          <a:srcRect b="26928"/>
          <a:stretch/>
        </p:blipFill>
        <p:spPr>
          <a:xfrm>
            <a:off x="1475656" y="4877562"/>
            <a:ext cx="6905052" cy="1315442"/>
          </a:xfrm>
          <a:prstGeom prst="rect">
            <a:avLst/>
          </a:prstGeom>
        </p:spPr>
      </p:pic>
    </p:spTree>
    <p:extLst>
      <p:ext uri="{BB962C8B-B14F-4D97-AF65-F5344CB8AC3E}">
        <p14:creationId xmlns:p14="http://schemas.microsoft.com/office/powerpoint/2010/main" val="41672014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1043608" y="1628800"/>
            <a:ext cx="7572428" cy="3416320"/>
          </a:xfrm>
          <a:prstGeom prst="rect">
            <a:avLst/>
          </a:prstGeom>
          <a:noFill/>
          <a:ln w="9525">
            <a:noFill/>
            <a:miter lim="800000"/>
            <a:headEnd/>
            <a:tailEnd/>
          </a:ln>
        </p:spPr>
        <p:txBody>
          <a:bodyPr wrap="square">
            <a:spAutoFit/>
          </a:bodyPr>
          <a:lstStyle/>
          <a:p>
            <a:pPr algn="ctr"/>
            <a:r>
              <a:rPr lang="en-AU" sz="5400" dirty="0">
                <a:latin typeface="Calibri" pitchFamily="34" charset="0"/>
              </a:rPr>
              <a:t>What are the first two things you </a:t>
            </a:r>
            <a:r>
              <a:rPr lang="en-AU" sz="5400" b="1" u="sng" dirty="0">
                <a:latin typeface="Calibri" pitchFamily="34" charset="0"/>
              </a:rPr>
              <a:t>Think</a:t>
            </a:r>
            <a:r>
              <a:rPr lang="en-AU" sz="5400" dirty="0">
                <a:latin typeface="Calibri" pitchFamily="34" charset="0"/>
              </a:rPr>
              <a:t> about when you hear the name</a:t>
            </a:r>
          </a:p>
          <a:p>
            <a:pPr algn="ctr"/>
            <a:r>
              <a:rPr lang="en-AU" sz="5400" dirty="0">
                <a:latin typeface="Calibri" pitchFamily="34" charset="0"/>
              </a:rPr>
              <a:t> </a:t>
            </a:r>
            <a:r>
              <a:rPr lang="en-AU" sz="5400" b="1" u="sng" dirty="0">
                <a:latin typeface="Calibri" pitchFamily="34" charset="0"/>
              </a:rPr>
              <a:t>Jesus?</a:t>
            </a:r>
            <a:endParaRPr lang="en-AU" sz="5400" dirty="0">
              <a:latin typeface="Calibri" pitchFamily="34" charset="0"/>
            </a:endParaRPr>
          </a:p>
        </p:txBody>
      </p:sp>
    </p:spTree>
    <p:extLst>
      <p:ext uri="{BB962C8B-B14F-4D97-AF65-F5344CB8AC3E}">
        <p14:creationId xmlns:p14="http://schemas.microsoft.com/office/powerpoint/2010/main" val="203027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972239" y="673398"/>
            <a:ext cx="7572428" cy="3693319"/>
          </a:xfrm>
          <a:prstGeom prst="rect">
            <a:avLst/>
          </a:prstGeom>
          <a:noFill/>
          <a:ln w="9525">
            <a:noFill/>
            <a:miter lim="800000"/>
            <a:headEnd/>
            <a:tailEnd/>
          </a:ln>
        </p:spPr>
        <p:txBody>
          <a:bodyPr wrap="square">
            <a:spAutoFit/>
          </a:bodyPr>
          <a:lstStyle/>
          <a:p>
            <a:pPr algn="ctr"/>
            <a:r>
              <a:rPr lang="en-AU" sz="5400" dirty="0">
                <a:latin typeface="Calibri" pitchFamily="34" charset="0"/>
              </a:rPr>
              <a:t>What </a:t>
            </a:r>
            <a:r>
              <a:rPr lang="en-AU" sz="5400" b="1" u="sng" dirty="0">
                <a:latin typeface="Calibri" pitchFamily="34" charset="0"/>
              </a:rPr>
              <a:t>Emotional</a:t>
            </a:r>
            <a:r>
              <a:rPr lang="en-AU" sz="5400" dirty="0">
                <a:latin typeface="Calibri" pitchFamily="34" charset="0"/>
              </a:rPr>
              <a:t> response does the name </a:t>
            </a:r>
          </a:p>
          <a:p>
            <a:pPr algn="ctr"/>
            <a:r>
              <a:rPr lang="en-AU" sz="7200" b="1" dirty="0">
                <a:latin typeface="Calibri" pitchFamily="34" charset="0"/>
              </a:rPr>
              <a:t>JESUS</a:t>
            </a:r>
          </a:p>
          <a:p>
            <a:pPr algn="ctr"/>
            <a:r>
              <a:rPr lang="en-AU" sz="5400" dirty="0">
                <a:latin typeface="Calibri" pitchFamily="34" charset="0"/>
              </a:rPr>
              <a:t>Trigger in you?</a:t>
            </a:r>
          </a:p>
        </p:txBody>
      </p:sp>
      <p:pic>
        <p:nvPicPr>
          <p:cNvPr id="10" name="Picture 9">
            <a:extLst>
              <a:ext uri="{FF2B5EF4-FFF2-40B4-BE49-F238E27FC236}">
                <a16:creationId xmlns:a16="http://schemas.microsoft.com/office/drawing/2014/main" id="{F26A0DC3-C809-412A-8EA6-A6F27A46BB0F}"/>
              </a:ext>
            </a:extLst>
          </p:cNvPr>
          <p:cNvPicPr>
            <a:picLocks noChangeAspect="1"/>
          </p:cNvPicPr>
          <p:nvPr/>
        </p:nvPicPr>
        <p:blipFill rotWithShape="1">
          <a:blip r:embed="rId3"/>
          <a:srcRect b="26928"/>
          <a:stretch/>
        </p:blipFill>
        <p:spPr>
          <a:xfrm>
            <a:off x="1475656" y="4877562"/>
            <a:ext cx="6905052" cy="1315442"/>
          </a:xfrm>
          <a:prstGeom prst="rect">
            <a:avLst/>
          </a:prstGeom>
        </p:spPr>
      </p:pic>
    </p:spTree>
    <p:extLst>
      <p:ext uri="{BB962C8B-B14F-4D97-AF65-F5344CB8AC3E}">
        <p14:creationId xmlns:p14="http://schemas.microsoft.com/office/powerpoint/2010/main" val="39398826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extLst>
              <p:ext uri="{D42A27DB-BD31-4B8C-83A1-F6EECF244321}">
                <p14:modId xmlns:p14="http://schemas.microsoft.com/office/powerpoint/2010/main" val="2020390055"/>
              </p:ext>
            </p:extLst>
          </p:nvPr>
        </p:nvGraphicFramePr>
        <p:xfrm>
          <a:off x="1357290" y="1857364"/>
          <a:ext cx="6429420" cy="3794760"/>
        </p:xfrm>
        <a:graphic>
          <a:graphicData uri="http://schemas.openxmlformats.org/drawingml/2006/table">
            <a:tbl>
              <a:tblPr firstRow="1" bandRow="1">
                <a:tableStyleId>{5C22544A-7EE6-4342-B048-85BDC9FD1C3A}</a:tableStyleId>
              </a:tblPr>
              <a:tblGrid>
                <a:gridCol w="3214710">
                  <a:extLst>
                    <a:ext uri="{9D8B030D-6E8A-4147-A177-3AD203B41FA5}">
                      <a16:colId xmlns:a16="http://schemas.microsoft.com/office/drawing/2014/main" val="20000"/>
                    </a:ext>
                  </a:extLst>
                </a:gridCol>
                <a:gridCol w="3214710">
                  <a:extLst>
                    <a:ext uri="{9D8B030D-6E8A-4147-A177-3AD203B41FA5}">
                      <a16:colId xmlns:a16="http://schemas.microsoft.com/office/drawing/2014/main" val="20001"/>
                    </a:ext>
                  </a:extLst>
                </a:gridCol>
              </a:tblGrid>
              <a:tr h="370840">
                <a:tc>
                  <a:txBody>
                    <a:bodyPr/>
                    <a:lstStyle/>
                    <a:p>
                      <a:pPr algn="ctr"/>
                      <a:r>
                        <a:rPr lang="en-AU" dirty="0"/>
                        <a:t>Title</a:t>
                      </a:r>
                    </a:p>
                  </a:txBody>
                  <a:tcPr/>
                </a:tc>
                <a:tc>
                  <a:txBody>
                    <a:bodyPr/>
                    <a:lstStyle/>
                    <a:p>
                      <a:r>
                        <a:rPr lang="en-AU" dirty="0"/>
                        <a:t>Approx Number</a:t>
                      </a:r>
                      <a:r>
                        <a:rPr lang="en-AU" baseline="0" dirty="0"/>
                        <a:t> of Occurrences</a:t>
                      </a:r>
                      <a:endParaRPr lang="en-AU" dirty="0"/>
                    </a:p>
                  </a:txBody>
                  <a:tcPr/>
                </a:tc>
                <a:extLst>
                  <a:ext uri="{0D108BD9-81ED-4DB2-BD59-A6C34878D82A}">
                    <a16:rowId xmlns:a16="http://schemas.microsoft.com/office/drawing/2014/main" val="10000"/>
                  </a:ext>
                </a:extLst>
              </a:tr>
              <a:tr h="370840">
                <a:tc>
                  <a:txBody>
                    <a:bodyPr/>
                    <a:lstStyle/>
                    <a:p>
                      <a:pPr algn="ctr"/>
                      <a:r>
                        <a:rPr lang="en-AU" dirty="0"/>
                        <a:t>Lord</a:t>
                      </a:r>
                    </a:p>
                  </a:txBody>
                  <a:tcPr/>
                </a:tc>
                <a:tc>
                  <a:txBody>
                    <a:bodyPr/>
                    <a:lstStyle/>
                    <a:p>
                      <a:pPr algn="ctr"/>
                      <a:r>
                        <a:rPr lang="en-AU" dirty="0"/>
                        <a:t>700x</a:t>
                      </a:r>
                    </a:p>
                  </a:txBody>
                  <a:tcPr/>
                </a:tc>
                <a:extLst>
                  <a:ext uri="{0D108BD9-81ED-4DB2-BD59-A6C34878D82A}">
                    <a16:rowId xmlns:a16="http://schemas.microsoft.com/office/drawing/2014/main" val="10001"/>
                  </a:ext>
                </a:extLst>
              </a:tr>
              <a:tr h="370840">
                <a:tc>
                  <a:txBody>
                    <a:bodyPr/>
                    <a:lstStyle/>
                    <a:p>
                      <a:pPr algn="ctr"/>
                      <a:r>
                        <a:rPr lang="en-AU" dirty="0"/>
                        <a:t>Christ/Messiah</a:t>
                      </a:r>
                    </a:p>
                  </a:txBody>
                  <a:tcPr/>
                </a:tc>
                <a:tc>
                  <a:txBody>
                    <a:bodyPr/>
                    <a:lstStyle/>
                    <a:p>
                      <a:pPr algn="ctr"/>
                      <a:r>
                        <a:rPr lang="en-AU" dirty="0"/>
                        <a:t>570x</a:t>
                      </a:r>
                    </a:p>
                  </a:txBody>
                  <a:tcPr/>
                </a:tc>
                <a:extLst>
                  <a:ext uri="{0D108BD9-81ED-4DB2-BD59-A6C34878D82A}">
                    <a16:rowId xmlns:a16="http://schemas.microsoft.com/office/drawing/2014/main" val="10002"/>
                  </a:ext>
                </a:extLst>
              </a:tr>
              <a:tr h="370840">
                <a:tc>
                  <a:txBody>
                    <a:bodyPr/>
                    <a:lstStyle/>
                    <a:p>
                      <a:pPr algn="ctr"/>
                      <a:r>
                        <a:rPr lang="en-AU" dirty="0"/>
                        <a:t>Master/Disciple</a:t>
                      </a:r>
                    </a:p>
                  </a:txBody>
                  <a:tcPr/>
                </a:tc>
                <a:tc>
                  <a:txBody>
                    <a:bodyPr/>
                    <a:lstStyle/>
                    <a:p>
                      <a:pPr algn="ctr"/>
                      <a:r>
                        <a:rPr lang="en-AU" dirty="0"/>
                        <a:t>350x</a:t>
                      </a:r>
                    </a:p>
                  </a:txBody>
                  <a:tcPr/>
                </a:tc>
                <a:extLst>
                  <a:ext uri="{0D108BD9-81ED-4DB2-BD59-A6C34878D82A}">
                    <a16:rowId xmlns:a16="http://schemas.microsoft.com/office/drawing/2014/main" val="10003"/>
                  </a:ext>
                </a:extLst>
              </a:tr>
              <a:tr h="370840">
                <a:tc>
                  <a:txBody>
                    <a:bodyPr/>
                    <a:lstStyle/>
                    <a:p>
                      <a:pPr algn="ctr"/>
                      <a:r>
                        <a:rPr lang="en-AU" dirty="0"/>
                        <a:t>Son of Man</a:t>
                      </a:r>
                    </a:p>
                  </a:txBody>
                  <a:tcPr/>
                </a:tc>
                <a:tc>
                  <a:txBody>
                    <a:bodyPr/>
                    <a:lstStyle/>
                    <a:p>
                      <a:pPr algn="ctr"/>
                      <a:r>
                        <a:rPr lang="en-AU" dirty="0"/>
                        <a:t>85x</a:t>
                      </a:r>
                    </a:p>
                  </a:txBody>
                  <a:tcPr/>
                </a:tc>
                <a:extLst>
                  <a:ext uri="{0D108BD9-81ED-4DB2-BD59-A6C34878D82A}">
                    <a16:rowId xmlns:a16="http://schemas.microsoft.com/office/drawing/2014/main" val="10004"/>
                  </a:ext>
                </a:extLst>
              </a:tr>
              <a:tr h="370840">
                <a:tc>
                  <a:txBody>
                    <a:bodyPr/>
                    <a:lstStyle/>
                    <a:p>
                      <a:pPr algn="ctr"/>
                      <a:r>
                        <a:rPr lang="en-AU" dirty="0"/>
                        <a:t>Son of God</a:t>
                      </a:r>
                    </a:p>
                  </a:txBody>
                  <a:tcPr/>
                </a:tc>
                <a:tc>
                  <a:txBody>
                    <a:bodyPr/>
                    <a:lstStyle/>
                    <a:p>
                      <a:pPr algn="ctr"/>
                      <a:r>
                        <a:rPr lang="en-AU" dirty="0"/>
                        <a:t>45x</a:t>
                      </a:r>
                    </a:p>
                  </a:txBody>
                  <a:tcPr/>
                </a:tc>
                <a:extLst>
                  <a:ext uri="{0D108BD9-81ED-4DB2-BD59-A6C34878D82A}">
                    <a16:rowId xmlns:a16="http://schemas.microsoft.com/office/drawing/2014/main" val="10005"/>
                  </a:ext>
                </a:extLst>
              </a:tr>
              <a:tr h="370840">
                <a:tc>
                  <a:txBody>
                    <a:bodyPr/>
                    <a:lstStyle/>
                    <a:p>
                      <a:pPr algn="ctr"/>
                      <a:r>
                        <a:rPr lang="en-AU" dirty="0"/>
                        <a:t>Son</a:t>
                      </a:r>
                      <a:r>
                        <a:rPr lang="en-AU" baseline="0" dirty="0"/>
                        <a:t> of David</a:t>
                      </a:r>
                      <a:endParaRPr lang="en-AU" dirty="0"/>
                    </a:p>
                  </a:txBody>
                  <a:tcPr/>
                </a:tc>
                <a:tc>
                  <a:txBody>
                    <a:bodyPr/>
                    <a:lstStyle/>
                    <a:p>
                      <a:pPr algn="ctr"/>
                      <a:r>
                        <a:rPr lang="en-AU" dirty="0"/>
                        <a:t>16x</a:t>
                      </a:r>
                    </a:p>
                  </a:txBody>
                  <a:tcPr/>
                </a:tc>
                <a:extLst>
                  <a:ext uri="{0D108BD9-81ED-4DB2-BD59-A6C34878D82A}">
                    <a16:rowId xmlns:a16="http://schemas.microsoft.com/office/drawing/2014/main" val="10006"/>
                  </a:ext>
                </a:extLst>
              </a:tr>
              <a:tr h="370840">
                <a:tc>
                  <a:txBody>
                    <a:bodyPr/>
                    <a:lstStyle/>
                    <a:p>
                      <a:pPr algn="ctr"/>
                      <a:r>
                        <a:rPr lang="en-AU" dirty="0"/>
                        <a:t>King of the Jews</a:t>
                      </a:r>
                    </a:p>
                  </a:txBody>
                  <a:tcPr/>
                </a:tc>
                <a:tc>
                  <a:txBody>
                    <a:bodyPr/>
                    <a:lstStyle/>
                    <a:p>
                      <a:pPr algn="ctr"/>
                      <a:r>
                        <a:rPr lang="en-AU" dirty="0"/>
                        <a:t>17x</a:t>
                      </a:r>
                    </a:p>
                  </a:txBody>
                  <a:tcPr/>
                </a:tc>
                <a:extLst>
                  <a:ext uri="{0D108BD9-81ED-4DB2-BD59-A6C34878D82A}">
                    <a16:rowId xmlns:a16="http://schemas.microsoft.com/office/drawing/2014/main" val="10007"/>
                  </a:ext>
                </a:extLst>
              </a:tr>
              <a:tr h="370840">
                <a:tc>
                  <a:txBody>
                    <a:bodyPr/>
                    <a:lstStyle/>
                    <a:p>
                      <a:pPr algn="ctr"/>
                      <a:endParaRPr lang="en-AU" dirty="0"/>
                    </a:p>
                  </a:txBody>
                  <a:tcPr/>
                </a:tc>
                <a:tc>
                  <a:txBody>
                    <a:bodyPr/>
                    <a:lstStyle/>
                    <a:p>
                      <a:pPr algn="ctr"/>
                      <a:endParaRPr lang="en-AU" dirty="0"/>
                    </a:p>
                  </a:txBody>
                  <a:tcPr/>
                </a:tc>
                <a:extLst>
                  <a:ext uri="{0D108BD9-81ED-4DB2-BD59-A6C34878D82A}">
                    <a16:rowId xmlns:a16="http://schemas.microsoft.com/office/drawing/2014/main" val="10008"/>
                  </a:ext>
                </a:extLst>
              </a:tr>
              <a:tr h="370840">
                <a:tc>
                  <a:txBody>
                    <a:bodyPr/>
                    <a:lstStyle/>
                    <a:p>
                      <a:pPr algn="ctr"/>
                      <a:r>
                        <a:rPr lang="en-AU" sz="2400" b="1" dirty="0">
                          <a:solidFill>
                            <a:srgbClr val="00B050"/>
                          </a:solidFill>
                        </a:rPr>
                        <a:t>The Name of JESUS</a:t>
                      </a:r>
                    </a:p>
                  </a:txBody>
                  <a:tcPr/>
                </a:tc>
                <a:tc>
                  <a:txBody>
                    <a:bodyPr/>
                    <a:lstStyle/>
                    <a:p>
                      <a:pPr algn="ctr"/>
                      <a:r>
                        <a:rPr lang="en-AU" sz="2400" b="1" dirty="0">
                          <a:solidFill>
                            <a:srgbClr val="00B050"/>
                          </a:solidFill>
                        </a:rPr>
                        <a:t>940x</a:t>
                      </a:r>
                    </a:p>
                  </a:txBody>
                  <a:tcPr/>
                </a:tc>
                <a:extLst>
                  <a:ext uri="{0D108BD9-81ED-4DB2-BD59-A6C34878D82A}">
                    <a16:rowId xmlns:a16="http://schemas.microsoft.com/office/drawing/2014/main" val="10009"/>
                  </a:ext>
                </a:extLst>
              </a:tr>
            </a:tbl>
          </a:graphicData>
        </a:graphic>
      </p:graphicFrame>
      <p:cxnSp>
        <p:nvCxnSpPr>
          <p:cNvPr id="11" name="Straight Arrow Connector 10"/>
          <p:cNvCxnSpPr/>
          <p:nvPr/>
        </p:nvCxnSpPr>
        <p:spPr>
          <a:xfrm>
            <a:off x="535753" y="5445224"/>
            <a:ext cx="785818" cy="1588"/>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Rectangle 4"/>
          <p:cNvSpPr>
            <a:spLocks noChangeArrowheads="1"/>
          </p:cNvSpPr>
          <p:nvPr/>
        </p:nvSpPr>
        <p:spPr bwMode="auto">
          <a:xfrm>
            <a:off x="535753" y="332656"/>
            <a:ext cx="8072494" cy="523220"/>
          </a:xfrm>
          <a:prstGeom prst="rect">
            <a:avLst/>
          </a:prstGeom>
          <a:noFill/>
          <a:ln w="9525">
            <a:noFill/>
            <a:miter lim="800000"/>
            <a:headEnd/>
            <a:tailEnd/>
          </a:ln>
        </p:spPr>
        <p:txBody>
          <a:bodyPr wrap="square">
            <a:spAutoFit/>
          </a:bodyPr>
          <a:lstStyle/>
          <a:p>
            <a:r>
              <a:rPr lang="en-AU" sz="2800" b="1" i="1" dirty="0">
                <a:latin typeface="Calibri" pitchFamily="34" charset="0"/>
              </a:rPr>
              <a:t>The Name and Major Titles of Jesus........... In the 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2"/>
          <p:cNvSpPr txBox="1">
            <a:spLocks noChangeArrowheads="1"/>
          </p:cNvSpPr>
          <p:nvPr/>
        </p:nvSpPr>
        <p:spPr bwMode="auto">
          <a:xfrm>
            <a:off x="467544" y="188640"/>
            <a:ext cx="4052713" cy="707886"/>
          </a:xfrm>
          <a:prstGeom prst="rect">
            <a:avLst/>
          </a:prstGeom>
          <a:noFill/>
          <a:ln w="9525">
            <a:noFill/>
            <a:miter lim="800000"/>
            <a:headEnd/>
            <a:tailEnd/>
          </a:ln>
        </p:spPr>
        <p:txBody>
          <a:bodyPr wrap="none">
            <a:spAutoFit/>
          </a:bodyPr>
          <a:lstStyle/>
          <a:p>
            <a:r>
              <a:rPr lang="en-AU" sz="4000" dirty="0">
                <a:latin typeface="Calibri" pitchFamily="34" charset="0"/>
              </a:rPr>
              <a:t>Goals of this Study</a:t>
            </a:r>
          </a:p>
        </p:txBody>
      </p:sp>
      <p:sp>
        <p:nvSpPr>
          <p:cNvPr id="3" name="TextBox 2"/>
          <p:cNvSpPr txBox="1">
            <a:spLocks noChangeArrowheads="1"/>
          </p:cNvSpPr>
          <p:nvPr/>
        </p:nvSpPr>
        <p:spPr bwMode="auto">
          <a:xfrm>
            <a:off x="734043" y="2060848"/>
            <a:ext cx="7572428" cy="3046988"/>
          </a:xfrm>
          <a:prstGeom prst="rect">
            <a:avLst/>
          </a:prstGeom>
          <a:noFill/>
          <a:ln w="9525">
            <a:noFill/>
            <a:miter lim="800000"/>
            <a:headEnd/>
            <a:tailEnd/>
          </a:ln>
        </p:spPr>
        <p:txBody>
          <a:bodyPr wrap="square">
            <a:spAutoFit/>
          </a:bodyPr>
          <a:lstStyle/>
          <a:p>
            <a:pPr algn="ctr"/>
            <a:r>
              <a:rPr lang="en-AU" sz="3200" dirty="0">
                <a:latin typeface="Calibri" pitchFamily="34" charset="0"/>
              </a:rPr>
              <a:t>1. Understand how Names work in The Bible</a:t>
            </a:r>
          </a:p>
          <a:p>
            <a:pPr algn="ctr"/>
            <a:r>
              <a:rPr lang="en-AU" sz="3200" dirty="0">
                <a:latin typeface="Calibri" pitchFamily="34" charset="0"/>
              </a:rPr>
              <a:t>&amp;</a:t>
            </a:r>
          </a:p>
          <a:p>
            <a:pPr algn="ctr"/>
            <a:r>
              <a:rPr lang="en-AU" sz="3200" dirty="0">
                <a:latin typeface="Calibri" pitchFamily="34" charset="0"/>
              </a:rPr>
              <a:t>2. Establish a foundation for an</a:t>
            </a:r>
          </a:p>
          <a:p>
            <a:pPr algn="ctr"/>
            <a:r>
              <a:rPr lang="en-AU" sz="3200" dirty="0">
                <a:latin typeface="Calibri" pitchFamily="34" charset="0"/>
              </a:rPr>
              <a:t> Intellectual, Emotional and Moral connection  with the </a:t>
            </a:r>
            <a:r>
              <a:rPr lang="en-AU" sz="3200" u="sng" dirty="0">
                <a:latin typeface="Calibri" pitchFamily="34" charset="0"/>
              </a:rPr>
              <a:t> Name </a:t>
            </a:r>
            <a:r>
              <a:rPr lang="en-AU" sz="3200" dirty="0">
                <a:latin typeface="Calibri" pitchFamily="34" charset="0"/>
              </a:rPr>
              <a:t> “Jesus”</a:t>
            </a:r>
          </a:p>
          <a:p>
            <a:pPr algn="ctr"/>
            <a:endParaRPr lang="en-AU" sz="3200" u="sng" dirty="0">
              <a:latin typeface="Calibri" pitchFamily="34" charset="0"/>
            </a:endParaRPr>
          </a:p>
        </p:txBody>
      </p:sp>
    </p:spTree>
    <p:extLst>
      <p:ext uri="{BB962C8B-B14F-4D97-AF65-F5344CB8AC3E}">
        <p14:creationId xmlns:p14="http://schemas.microsoft.com/office/powerpoint/2010/main" val="65626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785786" y="1785926"/>
            <a:ext cx="2001574" cy="369332"/>
          </a:xfrm>
          <a:prstGeom prst="rect">
            <a:avLst/>
          </a:prstGeom>
          <a:noFill/>
        </p:spPr>
        <p:txBody>
          <a:bodyPr wrap="none" rtlCol="0">
            <a:spAutoFit/>
          </a:bodyPr>
          <a:lstStyle/>
          <a:p>
            <a:r>
              <a:rPr lang="en-AU" i="1" dirty="0"/>
              <a:t>2) Your Character</a:t>
            </a:r>
          </a:p>
        </p:txBody>
      </p:sp>
      <p:sp>
        <p:nvSpPr>
          <p:cNvPr id="15" name="TextBox 14"/>
          <p:cNvSpPr txBox="1"/>
          <p:nvPr/>
        </p:nvSpPr>
        <p:spPr>
          <a:xfrm>
            <a:off x="785786" y="2571744"/>
            <a:ext cx="2027222" cy="369332"/>
          </a:xfrm>
          <a:prstGeom prst="rect">
            <a:avLst/>
          </a:prstGeom>
          <a:noFill/>
        </p:spPr>
        <p:txBody>
          <a:bodyPr wrap="none" rtlCol="0">
            <a:spAutoFit/>
          </a:bodyPr>
          <a:lstStyle/>
          <a:p>
            <a:r>
              <a:rPr lang="en-AU" i="1" dirty="0"/>
              <a:t>3) Your Behaviour</a:t>
            </a:r>
          </a:p>
        </p:txBody>
      </p:sp>
      <p:sp>
        <p:nvSpPr>
          <p:cNvPr id="16" name="TextBox 15"/>
          <p:cNvSpPr txBox="1"/>
          <p:nvPr/>
        </p:nvSpPr>
        <p:spPr>
          <a:xfrm>
            <a:off x="214282" y="4286256"/>
            <a:ext cx="2544607" cy="369332"/>
          </a:xfrm>
          <a:prstGeom prst="rect">
            <a:avLst/>
          </a:prstGeom>
          <a:noFill/>
        </p:spPr>
        <p:txBody>
          <a:bodyPr wrap="none" rtlCol="0">
            <a:spAutoFit/>
          </a:bodyPr>
          <a:lstStyle/>
          <a:p>
            <a:r>
              <a:rPr lang="en-AU" dirty="0"/>
              <a:t>And define </a:t>
            </a:r>
            <a:r>
              <a:rPr lang="en-AU" u="sng" dirty="0"/>
              <a:t>Your NAME</a:t>
            </a:r>
          </a:p>
        </p:txBody>
      </p:sp>
      <p:sp>
        <p:nvSpPr>
          <p:cNvPr id="20" name="TextBox 19"/>
          <p:cNvSpPr txBox="1"/>
          <p:nvPr/>
        </p:nvSpPr>
        <p:spPr>
          <a:xfrm>
            <a:off x="857224" y="1000108"/>
            <a:ext cx="2582758" cy="369332"/>
          </a:xfrm>
          <a:prstGeom prst="rect">
            <a:avLst/>
          </a:prstGeom>
          <a:noFill/>
        </p:spPr>
        <p:txBody>
          <a:bodyPr wrap="none" rtlCol="0">
            <a:spAutoFit/>
          </a:bodyPr>
          <a:lstStyle/>
          <a:p>
            <a:r>
              <a:rPr lang="en-AU" i="1" dirty="0"/>
              <a:t>1) Starts with your Birth</a:t>
            </a:r>
          </a:p>
        </p:txBody>
      </p:sp>
      <p:sp>
        <p:nvSpPr>
          <p:cNvPr id="21" name="TextBox 20"/>
          <p:cNvSpPr txBox="1"/>
          <p:nvPr/>
        </p:nvSpPr>
        <p:spPr>
          <a:xfrm>
            <a:off x="214282" y="5429264"/>
            <a:ext cx="4044697" cy="369332"/>
          </a:xfrm>
          <a:prstGeom prst="rect">
            <a:avLst/>
          </a:prstGeom>
          <a:noFill/>
        </p:spPr>
        <p:txBody>
          <a:bodyPr wrap="none" rtlCol="0">
            <a:spAutoFit/>
          </a:bodyPr>
          <a:lstStyle/>
          <a:p>
            <a:r>
              <a:rPr lang="en-AU" dirty="0"/>
              <a:t>And thus your </a:t>
            </a:r>
            <a:r>
              <a:rPr lang="en-AU" u="sng" dirty="0"/>
              <a:t>Memory and Memorial</a:t>
            </a:r>
          </a:p>
        </p:txBody>
      </p:sp>
      <p:cxnSp>
        <p:nvCxnSpPr>
          <p:cNvPr id="33" name="Straight Arrow Connector 32"/>
          <p:cNvCxnSpPr/>
          <p:nvPr/>
        </p:nvCxnSpPr>
        <p:spPr>
          <a:xfrm rot="5400000">
            <a:off x="1822431" y="5106999"/>
            <a:ext cx="500066"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sp>
        <p:nvSpPr>
          <p:cNvPr id="62" name="TextBox 61"/>
          <p:cNvSpPr txBox="1"/>
          <p:nvPr/>
        </p:nvSpPr>
        <p:spPr>
          <a:xfrm>
            <a:off x="214282" y="3714752"/>
            <a:ext cx="3583097" cy="369332"/>
          </a:xfrm>
          <a:prstGeom prst="rect">
            <a:avLst/>
          </a:prstGeom>
          <a:noFill/>
        </p:spPr>
        <p:txBody>
          <a:bodyPr wrap="none" rtlCol="0">
            <a:spAutoFit/>
          </a:bodyPr>
          <a:lstStyle/>
          <a:p>
            <a:r>
              <a:rPr lang="en-AU" dirty="0"/>
              <a:t>Together these make </a:t>
            </a:r>
            <a:r>
              <a:rPr lang="en-AU" u="sng" dirty="0"/>
              <a:t>an Identity</a:t>
            </a:r>
          </a:p>
        </p:txBody>
      </p:sp>
      <p:sp>
        <p:nvSpPr>
          <p:cNvPr id="25" name="TextBox 24"/>
          <p:cNvSpPr txBox="1"/>
          <p:nvPr/>
        </p:nvSpPr>
        <p:spPr>
          <a:xfrm>
            <a:off x="428596" y="214290"/>
            <a:ext cx="3903761" cy="646331"/>
          </a:xfrm>
          <a:prstGeom prst="rect">
            <a:avLst/>
          </a:prstGeom>
          <a:noFill/>
        </p:spPr>
        <p:txBody>
          <a:bodyPr wrap="none" rtlCol="0">
            <a:spAutoFit/>
          </a:bodyPr>
          <a:lstStyle/>
          <a:p>
            <a:r>
              <a:rPr lang="en-AU" dirty="0"/>
              <a:t>Principle ONE- A BIBLE NAME is a</a:t>
            </a:r>
          </a:p>
          <a:p>
            <a:r>
              <a:rPr lang="en-AU" dirty="0"/>
              <a:t>Label for an IDENTITY</a:t>
            </a:r>
          </a:p>
        </p:txBody>
      </p:sp>
      <p:sp>
        <p:nvSpPr>
          <p:cNvPr id="26" name="TextBox 25"/>
          <p:cNvSpPr txBox="1"/>
          <p:nvPr/>
        </p:nvSpPr>
        <p:spPr>
          <a:xfrm>
            <a:off x="4857752" y="210901"/>
            <a:ext cx="3989234" cy="646331"/>
          </a:xfrm>
          <a:prstGeom prst="rect">
            <a:avLst/>
          </a:prstGeom>
          <a:noFill/>
        </p:spPr>
        <p:txBody>
          <a:bodyPr wrap="none" rtlCol="0">
            <a:spAutoFit/>
          </a:bodyPr>
          <a:lstStyle/>
          <a:p>
            <a:r>
              <a:rPr lang="en-AU" dirty="0"/>
              <a:t>Principle TWO – Bible Names have a</a:t>
            </a:r>
          </a:p>
          <a:p>
            <a:r>
              <a:rPr lang="en-AU" dirty="0"/>
              <a:t>Thematic rationale</a:t>
            </a:r>
          </a:p>
        </p:txBody>
      </p:sp>
      <p:sp>
        <p:nvSpPr>
          <p:cNvPr id="27" name="TextBox 26"/>
          <p:cNvSpPr txBox="1"/>
          <p:nvPr/>
        </p:nvSpPr>
        <p:spPr>
          <a:xfrm>
            <a:off x="4929190" y="1857364"/>
            <a:ext cx="4000528" cy="3416320"/>
          </a:xfrm>
          <a:prstGeom prst="rect">
            <a:avLst/>
          </a:prstGeom>
          <a:noFill/>
        </p:spPr>
        <p:txBody>
          <a:bodyPr wrap="square" rtlCol="0">
            <a:spAutoFit/>
          </a:bodyPr>
          <a:lstStyle/>
          <a:p>
            <a:r>
              <a:rPr lang="en-AU" i="1" dirty="0"/>
              <a:t>A Bible NAME</a:t>
            </a:r>
          </a:p>
          <a:p>
            <a:endParaRPr lang="en-AU" i="1" dirty="0"/>
          </a:p>
          <a:p>
            <a:r>
              <a:rPr lang="en-AU" i="1" dirty="0"/>
              <a:t>      Exists within </a:t>
            </a:r>
            <a:r>
              <a:rPr lang="en-AU" i="1" u="sng" dirty="0"/>
              <a:t>a Context</a:t>
            </a:r>
          </a:p>
          <a:p>
            <a:endParaRPr lang="en-AU" dirty="0"/>
          </a:p>
          <a:p>
            <a:r>
              <a:rPr lang="en-AU" dirty="0"/>
              <a:t>Which is</a:t>
            </a:r>
          </a:p>
          <a:p>
            <a:endParaRPr lang="en-AU" i="1" dirty="0"/>
          </a:p>
          <a:p>
            <a:r>
              <a:rPr lang="en-AU" i="1" dirty="0"/>
              <a:t>     Related to A </a:t>
            </a:r>
            <a:r>
              <a:rPr lang="en-AU" i="1" u="sng" dirty="0"/>
              <a:t>ROLE/Purpose</a:t>
            </a:r>
          </a:p>
          <a:p>
            <a:endParaRPr lang="en-AU" i="1" dirty="0"/>
          </a:p>
          <a:p>
            <a:r>
              <a:rPr lang="en-AU" i="1" dirty="0"/>
              <a:t>And </a:t>
            </a:r>
            <a:r>
              <a:rPr lang="en-AU" dirty="0"/>
              <a:t>conforms with</a:t>
            </a:r>
          </a:p>
          <a:p>
            <a:endParaRPr lang="en-AU" i="1" u="sng" dirty="0"/>
          </a:p>
          <a:p>
            <a:r>
              <a:rPr lang="en-AU" dirty="0"/>
              <a:t>the Bibles</a:t>
            </a:r>
          </a:p>
          <a:p>
            <a:r>
              <a:rPr lang="en-AU" dirty="0"/>
              <a:t>	</a:t>
            </a:r>
            <a:r>
              <a:rPr lang="en-AU" u="sng" dirty="0"/>
              <a:t>Typological Frameworks</a:t>
            </a:r>
          </a:p>
        </p:txBody>
      </p:sp>
      <p:cxnSp>
        <p:nvCxnSpPr>
          <p:cNvPr id="29" name="Straight Connector 28"/>
          <p:cNvCxnSpPr/>
          <p:nvPr/>
        </p:nvCxnSpPr>
        <p:spPr>
          <a:xfrm rot="5400000">
            <a:off x="1643042" y="3214686"/>
            <a:ext cx="6072230" cy="71438"/>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4830850" y="-4233"/>
            <a:ext cx="4286248" cy="6143644"/>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7" name="Straight Arrow Connector 16"/>
          <p:cNvCxnSpPr/>
          <p:nvPr/>
        </p:nvCxnSpPr>
        <p:spPr>
          <a:xfrm rot="5400000">
            <a:off x="1750993" y="1606537"/>
            <a:ext cx="500066"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1750993" y="2392355"/>
            <a:ext cx="500066" cy="1588"/>
          </a:xfrm>
          <a:prstGeom prst="straightConnector1">
            <a:avLst/>
          </a:prstGeom>
          <a:ln w="57150">
            <a:tailEnd type="arrow"/>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57158" y="3214686"/>
            <a:ext cx="3500462"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ppt_x"/>
                                          </p:val>
                                        </p:tav>
                                        <p:tav tm="100000">
                                          <p:val>
                                            <p:strVal val="#ppt_x"/>
                                          </p:val>
                                        </p:tav>
                                      </p:tavLst>
                                    </p:anim>
                                    <p:anim calcmode="lin" valueType="num">
                                      <p:cBhvr additive="base">
                                        <p:cTn id="1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2"/>
                                        </p:tgtEl>
                                        <p:attrNameLst>
                                          <p:attrName>style.visibility</p:attrName>
                                        </p:attrNameLst>
                                      </p:cBhvr>
                                      <p:to>
                                        <p:strVal val="visible"/>
                                      </p:to>
                                    </p:set>
                                    <p:anim calcmode="lin" valueType="num">
                                      <p:cBhvr additive="base">
                                        <p:cTn id="19" dur="500" fill="hold"/>
                                        <p:tgtEl>
                                          <p:spTgt spid="62"/>
                                        </p:tgtEl>
                                        <p:attrNameLst>
                                          <p:attrName>ppt_x</p:attrName>
                                        </p:attrNameLst>
                                      </p:cBhvr>
                                      <p:tavLst>
                                        <p:tav tm="0">
                                          <p:val>
                                            <p:strVal val="#ppt_x"/>
                                          </p:val>
                                        </p:tav>
                                        <p:tav tm="100000">
                                          <p:val>
                                            <p:strVal val="#ppt_x"/>
                                          </p:val>
                                        </p:tav>
                                      </p:tavLst>
                                    </p:anim>
                                    <p:anim calcmode="lin" valueType="num">
                                      <p:cBhvr additive="base">
                                        <p:cTn id="20" dur="500" fill="hold"/>
                                        <p:tgtEl>
                                          <p:spTgt spid="6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ppt_x"/>
                                          </p:val>
                                        </p:tav>
                                        <p:tav tm="100000">
                                          <p:val>
                                            <p:strVal val="#ppt_x"/>
                                          </p:val>
                                        </p:tav>
                                      </p:tavLst>
                                    </p:anim>
                                    <p:anim calcmode="lin" valueType="num">
                                      <p:cBhvr additive="base">
                                        <p:cTn id="2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ppt_x"/>
                                          </p:val>
                                        </p:tav>
                                        <p:tav tm="100000">
                                          <p:val>
                                            <p:strVal val="#ppt_x"/>
                                          </p:val>
                                        </p:tav>
                                      </p:tavLst>
                                    </p:anim>
                                    <p:anim calcmode="lin" valueType="num">
                                      <p:cBhvr additive="base">
                                        <p:cTn id="3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3" presetClass="exit" presetSubtype="10" fill="hold" grpId="0" nodeType="clickEffect">
                                  <p:stCondLst>
                                    <p:cond delay="0"/>
                                  </p:stCondLst>
                                  <p:childTnLst>
                                    <p:animEffect transition="out" filter="blinds(horizontal)">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1" grpId="0"/>
      <p:bldP spid="62" grpId="0"/>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p:cNvSpPr/>
          <p:nvPr/>
        </p:nvSpPr>
        <p:spPr>
          <a:xfrm>
            <a:off x="3286116" y="214290"/>
            <a:ext cx="2571768" cy="5715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400" dirty="0"/>
              <a:t>The Name of Jesus</a:t>
            </a:r>
          </a:p>
        </p:txBody>
      </p:sp>
      <p:sp>
        <p:nvSpPr>
          <p:cNvPr id="14" name="TextBox 13"/>
          <p:cNvSpPr txBox="1"/>
          <p:nvPr/>
        </p:nvSpPr>
        <p:spPr>
          <a:xfrm>
            <a:off x="1643042" y="2130974"/>
            <a:ext cx="1710725" cy="369332"/>
          </a:xfrm>
          <a:prstGeom prst="rect">
            <a:avLst/>
          </a:prstGeom>
          <a:noFill/>
        </p:spPr>
        <p:txBody>
          <a:bodyPr wrap="none" rtlCol="0">
            <a:spAutoFit/>
          </a:bodyPr>
          <a:lstStyle/>
          <a:p>
            <a:r>
              <a:rPr lang="en-AU" dirty="0"/>
              <a:t>Characteristics</a:t>
            </a:r>
          </a:p>
        </p:txBody>
      </p:sp>
      <p:sp>
        <p:nvSpPr>
          <p:cNvPr id="15" name="TextBox 14"/>
          <p:cNvSpPr txBox="1"/>
          <p:nvPr/>
        </p:nvSpPr>
        <p:spPr>
          <a:xfrm>
            <a:off x="357158" y="2786058"/>
            <a:ext cx="2518638" cy="369332"/>
          </a:xfrm>
          <a:prstGeom prst="rect">
            <a:avLst/>
          </a:prstGeom>
          <a:noFill/>
        </p:spPr>
        <p:txBody>
          <a:bodyPr wrap="none" rtlCol="0">
            <a:spAutoFit/>
          </a:bodyPr>
          <a:lstStyle/>
          <a:p>
            <a:r>
              <a:rPr lang="en-AU" dirty="0"/>
              <a:t>Behaviours/Reputation</a:t>
            </a:r>
          </a:p>
        </p:txBody>
      </p:sp>
      <p:sp>
        <p:nvSpPr>
          <p:cNvPr id="16" name="TextBox 15"/>
          <p:cNvSpPr txBox="1"/>
          <p:nvPr/>
        </p:nvSpPr>
        <p:spPr>
          <a:xfrm>
            <a:off x="3071802" y="4714884"/>
            <a:ext cx="2467342" cy="369332"/>
          </a:xfrm>
          <a:prstGeom prst="rect">
            <a:avLst/>
          </a:prstGeom>
          <a:noFill/>
        </p:spPr>
        <p:txBody>
          <a:bodyPr wrap="none" rtlCol="0">
            <a:spAutoFit/>
          </a:bodyPr>
          <a:lstStyle/>
          <a:p>
            <a:r>
              <a:rPr lang="en-AU" dirty="0"/>
              <a:t>And defines </a:t>
            </a:r>
            <a:r>
              <a:rPr lang="en-AU" u="sng" dirty="0"/>
              <a:t>Existence</a:t>
            </a:r>
          </a:p>
        </p:txBody>
      </p:sp>
      <p:sp>
        <p:nvSpPr>
          <p:cNvPr id="17" name="TextBox 16"/>
          <p:cNvSpPr txBox="1"/>
          <p:nvPr/>
        </p:nvSpPr>
        <p:spPr>
          <a:xfrm>
            <a:off x="3929058" y="1142984"/>
            <a:ext cx="1274708" cy="369332"/>
          </a:xfrm>
          <a:prstGeom prst="rect">
            <a:avLst/>
          </a:prstGeom>
          <a:noFill/>
        </p:spPr>
        <p:txBody>
          <a:bodyPr wrap="none" rtlCol="0">
            <a:spAutoFit/>
          </a:bodyPr>
          <a:lstStyle/>
          <a:p>
            <a:r>
              <a:rPr lang="en-AU" dirty="0"/>
              <a:t>An Identity</a:t>
            </a:r>
          </a:p>
        </p:txBody>
      </p:sp>
      <p:sp>
        <p:nvSpPr>
          <p:cNvPr id="20" name="TextBox 19"/>
          <p:cNvSpPr txBox="1"/>
          <p:nvPr/>
        </p:nvSpPr>
        <p:spPr>
          <a:xfrm>
            <a:off x="3000364" y="1571612"/>
            <a:ext cx="659155" cy="369332"/>
          </a:xfrm>
          <a:prstGeom prst="rect">
            <a:avLst/>
          </a:prstGeom>
          <a:noFill/>
        </p:spPr>
        <p:txBody>
          <a:bodyPr wrap="none" rtlCol="0">
            <a:spAutoFit/>
          </a:bodyPr>
          <a:lstStyle/>
          <a:p>
            <a:r>
              <a:rPr lang="en-AU" dirty="0"/>
              <a:t>Birth</a:t>
            </a:r>
          </a:p>
        </p:txBody>
      </p:sp>
      <p:sp>
        <p:nvSpPr>
          <p:cNvPr id="21" name="TextBox 20"/>
          <p:cNvSpPr txBox="1"/>
          <p:nvPr/>
        </p:nvSpPr>
        <p:spPr>
          <a:xfrm>
            <a:off x="2571736" y="5643578"/>
            <a:ext cx="3454792" cy="369332"/>
          </a:xfrm>
          <a:prstGeom prst="rect">
            <a:avLst/>
          </a:prstGeom>
          <a:noFill/>
        </p:spPr>
        <p:txBody>
          <a:bodyPr wrap="none" rtlCol="0">
            <a:spAutoFit/>
          </a:bodyPr>
          <a:lstStyle/>
          <a:p>
            <a:r>
              <a:rPr lang="en-AU" dirty="0"/>
              <a:t>And </a:t>
            </a:r>
            <a:r>
              <a:rPr lang="en-AU"/>
              <a:t>thus </a:t>
            </a:r>
            <a:r>
              <a:rPr lang="en-AU" u="sng"/>
              <a:t>Memory </a:t>
            </a:r>
            <a:r>
              <a:rPr lang="en-AU" u="sng" dirty="0"/>
              <a:t>and Memorial</a:t>
            </a:r>
          </a:p>
        </p:txBody>
      </p:sp>
      <p:sp>
        <p:nvSpPr>
          <p:cNvPr id="22" name="TextBox 21"/>
          <p:cNvSpPr txBox="1"/>
          <p:nvPr/>
        </p:nvSpPr>
        <p:spPr>
          <a:xfrm>
            <a:off x="4143372" y="857232"/>
            <a:ext cx="954172" cy="369332"/>
          </a:xfrm>
          <a:prstGeom prst="rect">
            <a:avLst/>
          </a:prstGeom>
          <a:noFill/>
        </p:spPr>
        <p:txBody>
          <a:bodyPr wrap="none" rtlCol="0">
            <a:spAutoFit/>
          </a:bodyPr>
          <a:lstStyle/>
          <a:p>
            <a:r>
              <a:rPr lang="en-AU" u="sng" dirty="0"/>
              <a:t>A Label</a:t>
            </a:r>
          </a:p>
        </p:txBody>
      </p:sp>
      <p:cxnSp>
        <p:nvCxnSpPr>
          <p:cNvPr id="31" name="Straight Connector 30"/>
          <p:cNvCxnSpPr/>
          <p:nvPr/>
        </p:nvCxnSpPr>
        <p:spPr>
          <a:xfrm>
            <a:off x="571472" y="3714752"/>
            <a:ext cx="8001056"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4429918" y="5428470"/>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7" name="Oval 36"/>
          <p:cNvSpPr/>
          <p:nvPr/>
        </p:nvSpPr>
        <p:spPr>
          <a:xfrm>
            <a:off x="5143504" y="2143116"/>
            <a:ext cx="3143272" cy="142876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a:solidFill>
                  <a:schemeClr val="tx1"/>
                </a:solidFill>
              </a:rPr>
              <a:t>Circumstance</a:t>
            </a:r>
          </a:p>
          <a:p>
            <a:pPr algn="ctr"/>
            <a:r>
              <a:rPr lang="en-AU" dirty="0">
                <a:solidFill>
                  <a:schemeClr val="tx1"/>
                </a:solidFill>
              </a:rPr>
              <a:t>Role/Purpose</a:t>
            </a:r>
          </a:p>
          <a:p>
            <a:pPr algn="ctr"/>
            <a:r>
              <a:rPr lang="en-AU" dirty="0">
                <a:solidFill>
                  <a:schemeClr val="tx1"/>
                </a:solidFill>
              </a:rPr>
              <a:t>Typology</a:t>
            </a:r>
            <a:endParaRPr lang="en-AU" dirty="0"/>
          </a:p>
        </p:txBody>
      </p:sp>
      <p:sp>
        <p:nvSpPr>
          <p:cNvPr id="58" name="Freeform 57"/>
          <p:cNvSpPr/>
          <p:nvPr/>
        </p:nvSpPr>
        <p:spPr>
          <a:xfrm>
            <a:off x="-142908" y="1142984"/>
            <a:ext cx="4143404" cy="2280356"/>
          </a:xfrm>
          <a:custGeom>
            <a:avLst/>
            <a:gdLst>
              <a:gd name="connsiteX0" fmla="*/ 1480726 w 3998148"/>
              <a:gd name="connsiteY0" fmla="*/ 2280356 h 2280356"/>
              <a:gd name="connsiteX1" fmla="*/ 419570 w 3998148"/>
              <a:gd name="connsiteY1" fmla="*/ 1614311 h 2280356"/>
              <a:gd name="connsiteX2" fmla="*/ 3998148 w 3998148"/>
              <a:gd name="connsiteY2" fmla="*/ 0 h 2280356"/>
            </a:gdLst>
            <a:ahLst/>
            <a:cxnLst>
              <a:cxn ang="0">
                <a:pos x="connsiteX0" y="connsiteY0"/>
              </a:cxn>
              <a:cxn ang="0">
                <a:pos x="connsiteX1" y="connsiteY1"/>
              </a:cxn>
              <a:cxn ang="0">
                <a:pos x="connsiteX2" y="connsiteY2"/>
              </a:cxn>
            </a:cxnLst>
            <a:rect l="l" t="t" r="r" b="b"/>
            <a:pathLst>
              <a:path w="3998148" h="2280356">
                <a:moveTo>
                  <a:pt x="1480726" y="2280356"/>
                </a:moveTo>
                <a:cubicBezTo>
                  <a:pt x="740363" y="2137363"/>
                  <a:pt x="0" y="1994370"/>
                  <a:pt x="419570" y="1614311"/>
                </a:cubicBezTo>
                <a:cubicBezTo>
                  <a:pt x="839140" y="1234252"/>
                  <a:pt x="2418644" y="617126"/>
                  <a:pt x="3998148" y="0"/>
                </a:cubicBezTo>
              </a:path>
            </a:pathLst>
          </a:cu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59" name="Freeform 58"/>
          <p:cNvSpPr/>
          <p:nvPr/>
        </p:nvSpPr>
        <p:spPr>
          <a:xfrm flipH="1">
            <a:off x="5152996" y="1142984"/>
            <a:ext cx="3991004" cy="2286016"/>
          </a:xfrm>
          <a:custGeom>
            <a:avLst/>
            <a:gdLst>
              <a:gd name="connsiteX0" fmla="*/ 1480726 w 3998148"/>
              <a:gd name="connsiteY0" fmla="*/ 2280356 h 2280356"/>
              <a:gd name="connsiteX1" fmla="*/ 419570 w 3998148"/>
              <a:gd name="connsiteY1" fmla="*/ 1614311 h 2280356"/>
              <a:gd name="connsiteX2" fmla="*/ 3998148 w 3998148"/>
              <a:gd name="connsiteY2" fmla="*/ 0 h 2280356"/>
            </a:gdLst>
            <a:ahLst/>
            <a:cxnLst>
              <a:cxn ang="0">
                <a:pos x="connsiteX0" y="connsiteY0"/>
              </a:cxn>
              <a:cxn ang="0">
                <a:pos x="connsiteX1" y="connsiteY1"/>
              </a:cxn>
              <a:cxn ang="0">
                <a:pos x="connsiteX2" y="connsiteY2"/>
              </a:cxn>
            </a:cxnLst>
            <a:rect l="l" t="t" r="r" b="b"/>
            <a:pathLst>
              <a:path w="3998148" h="2280356">
                <a:moveTo>
                  <a:pt x="1480726" y="2280356"/>
                </a:moveTo>
                <a:cubicBezTo>
                  <a:pt x="740363" y="2137363"/>
                  <a:pt x="0" y="1994370"/>
                  <a:pt x="419570" y="1614311"/>
                </a:cubicBezTo>
                <a:cubicBezTo>
                  <a:pt x="839140" y="1234252"/>
                  <a:pt x="2418644" y="617126"/>
                  <a:pt x="3998148" y="0"/>
                </a:cubicBezTo>
              </a:path>
            </a:pathLst>
          </a:custGeom>
          <a:ln w="57150">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62" name="TextBox 61"/>
          <p:cNvSpPr txBox="1"/>
          <p:nvPr/>
        </p:nvSpPr>
        <p:spPr>
          <a:xfrm>
            <a:off x="3286116" y="4000504"/>
            <a:ext cx="2492990" cy="369332"/>
          </a:xfrm>
          <a:prstGeom prst="rect">
            <a:avLst/>
          </a:prstGeom>
          <a:noFill/>
        </p:spPr>
        <p:txBody>
          <a:bodyPr wrap="none" rtlCol="0">
            <a:spAutoFit/>
          </a:bodyPr>
          <a:lstStyle/>
          <a:p>
            <a:r>
              <a:rPr lang="en-AU" dirty="0"/>
              <a:t>This makes </a:t>
            </a:r>
            <a:r>
              <a:rPr lang="en-AU" u="sng" dirty="0"/>
              <a:t>an Identity</a:t>
            </a:r>
          </a:p>
        </p:txBody>
      </p:sp>
      <p:cxnSp>
        <p:nvCxnSpPr>
          <p:cNvPr id="63" name="Straight Arrow Connector 62"/>
          <p:cNvCxnSpPr/>
          <p:nvPr/>
        </p:nvCxnSpPr>
        <p:spPr>
          <a:xfrm rot="5400000">
            <a:off x="4429918" y="4571214"/>
            <a:ext cx="285752"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72647" y="2780928"/>
            <a:ext cx="7572428" cy="2800767"/>
          </a:xfrm>
          <a:prstGeom prst="rect">
            <a:avLst/>
          </a:prstGeom>
          <a:noFill/>
          <a:ln w="9525">
            <a:noFill/>
            <a:miter lim="800000"/>
            <a:headEnd/>
            <a:tailEnd/>
          </a:ln>
        </p:spPr>
        <p:txBody>
          <a:bodyPr wrap="square">
            <a:spAutoFit/>
          </a:bodyPr>
          <a:lstStyle/>
          <a:p>
            <a:pPr marL="457200" indent="-457200" algn="ctr">
              <a:buFont typeface="+mj-lt"/>
              <a:buAutoNum type="arabicPeriod"/>
            </a:pPr>
            <a:r>
              <a:rPr lang="en-AU" sz="4400" b="1" dirty="0">
                <a:latin typeface="Calibri" pitchFamily="34" charset="0"/>
              </a:rPr>
              <a:t>His Naming</a:t>
            </a:r>
          </a:p>
          <a:p>
            <a:pPr marL="457200" indent="-457200" algn="ctr">
              <a:buFont typeface="+mj-lt"/>
              <a:buAutoNum type="arabicPeriod"/>
            </a:pPr>
            <a:r>
              <a:rPr lang="en-AU" sz="4400" dirty="0">
                <a:latin typeface="Calibri" pitchFamily="34" charset="0"/>
              </a:rPr>
              <a:t>His Purpose and Reason</a:t>
            </a:r>
          </a:p>
          <a:p>
            <a:pPr marL="457200" indent="-457200" algn="ctr">
              <a:buFont typeface="+mj-lt"/>
              <a:buAutoNum type="arabicPeriod"/>
            </a:pPr>
            <a:r>
              <a:rPr lang="en-AU" sz="4400" dirty="0">
                <a:latin typeface="Calibri" pitchFamily="34" charset="0"/>
              </a:rPr>
              <a:t>His Character</a:t>
            </a:r>
          </a:p>
          <a:p>
            <a:pPr marL="457200" indent="-457200" algn="ctr">
              <a:buFont typeface="+mj-lt"/>
              <a:buAutoNum type="arabicPeriod"/>
            </a:pPr>
            <a:r>
              <a:rPr lang="en-AU" sz="4400" dirty="0">
                <a:latin typeface="Calibri" pitchFamily="34" charset="0"/>
              </a:rPr>
              <a:t>Actions &amp; Words</a:t>
            </a:r>
          </a:p>
        </p:txBody>
      </p:sp>
      <p:sp>
        <p:nvSpPr>
          <p:cNvPr id="9" name="TextBox 2">
            <a:extLst>
              <a:ext uri="{FF2B5EF4-FFF2-40B4-BE49-F238E27FC236}">
                <a16:creationId xmlns:a16="http://schemas.microsoft.com/office/drawing/2014/main" id="{25AB2DC9-3ADC-49C2-AEEE-E75CB37DD0ED}"/>
              </a:ext>
            </a:extLst>
          </p:cNvPr>
          <p:cNvSpPr txBox="1">
            <a:spLocks noChangeArrowheads="1"/>
          </p:cNvSpPr>
          <p:nvPr/>
        </p:nvSpPr>
        <p:spPr bwMode="auto">
          <a:xfrm>
            <a:off x="359524" y="332656"/>
            <a:ext cx="5830442" cy="830997"/>
          </a:xfrm>
          <a:prstGeom prst="rect">
            <a:avLst/>
          </a:prstGeom>
          <a:noFill/>
          <a:ln w="9525">
            <a:noFill/>
            <a:miter lim="800000"/>
            <a:headEnd/>
            <a:tailEnd/>
          </a:ln>
        </p:spPr>
        <p:txBody>
          <a:bodyPr wrap="none">
            <a:spAutoFit/>
          </a:bodyPr>
          <a:lstStyle/>
          <a:p>
            <a:r>
              <a:rPr lang="en-AU" sz="4800" b="1" dirty="0">
                <a:latin typeface="Calibri" pitchFamily="34" charset="0"/>
              </a:rPr>
              <a:t>The Name of Jesus IS: </a:t>
            </a:r>
          </a:p>
        </p:txBody>
      </p:sp>
    </p:spTree>
    <p:extLst>
      <p:ext uri="{BB962C8B-B14F-4D97-AF65-F5344CB8AC3E}">
        <p14:creationId xmlns:p14="http://schemas.microsoft.com/office/powerpoint/2010/main" val="256042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785786" y="1988098"/>
            <a:ext cx="7786742"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4400" b="0" i="0" u="none" strike="noStrike" cap="none" normalizeH="0" baseline="0" dirty="0">
                <a:ln>
                  <a:noFill/>
                </a:ln>
                <a:effectLst/>
                <a:latin typeface="Arial" pitchFamily="34" charset="0"/>
                <a:ea typeface="Calibri" pitchFamily="34" charset="0"/>
                <a:cs typeface="Georgia" pitchFamily="18" charset="0"/>
              </a:rPr>
              <a:t>He Shall Save</a:t>
            </a:r>
          </a:p>
          <a:p>
            <a:pPr marL="0" marR="0" lvl="0" indent="0" algn="ctr" defTabSz="914400" rtl="0" eaLnBrk="1" fontAlgn="base" latinLnBrk="0" hangingPunct="1">
              <a:lnSpc>
                <a:spcPct val="100000"/>
              </a:lnSpc>
              <a:spcBef>
                <a:spcPct val="0"/>
              </a:spcBef>
              <a:spcAft>
                <a:spcPct val="0"/>
              </a:spcAft>
              <a:buClrTx/>
              <a:buSzTx/>
              <a:buFontTx/>
              <a:buNone/>
              <a:tabLst/>
            </a:pPr>
            <a:r>
              <a:rPr lang="en-AU" sz="4400" dirty="0">
                <a:latin typeface="Arial" pitchFamily="34" charset="0"/>
                <a:cs typeface="Arial" pitchFamily="34" charset="0"/>
              </a:rPr>
              <a:t>His People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AU" sz="4400" b="0" i="0" u="none" strike="noStrike" cap="none" normalizeH="0" baseline="0" dirty="0">
                <a:ln>
                  <a:noFill/>
                </a:ln>
                <a:effectLst/>
                <a:latin typeface="Arial" pitchFamily="34" charset="0"/>
                <a:cs typeface="Arial" pitchFamily="34" charset="0"/>
              </a:rPr>
              <a:t>From</a:t>
            </a:r>
          </a:p>
          <a:p>
            <a:pPr marL="0" marR="0" lvl="0" indent="0" algn="ctr" defTabSz="914400" rtl="0" eaLnBrk="1" fontAlgn="base" latinLnBrk="0" hangingPunct="1">
              <a:lnSpc>
                <a:spcPct val="100000"/>
              </a:lnSpc>
              <a:spcBef>
                <a:spcPct val="0"/>
              </a:spcBef>
              <a:spcAft>
                <a:spcPct val="0"/>
              </a:spcAft>
              <a:buClrTx/>
              <a:buSzTx/>
              <a:buFontTx/>
              <a:buNone/>
              <a:tabLst/>
            </a:pPr>
            <a:r>
              <a:rPr lang="en-AU" sz="4400" dirty="0">
                <a:latin typeface="Arial" pitchFamily="34" charset="0"/>
                <a:cs typeface="Arial" pitchFamily="34" charset="0"/>
              </a:rPr>
              <a:t>Their Sins</a:t>
            </a:r>
            <a:endParaRPr kumimoji="0" lang="en-AU" sz="4400" b="0" i="0" u="none" strike="noStrike" cap="none" normalizeH="0" baseline="0" dirty="0">
              <a:ln>
                <a:noFill/>
              </a:ln>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72647" y="2780928"/>
            <a:ext cx="7572428" cy="2800767"/>
          </a:xfrm>
          <a:prstGeom prst="rect">
            <a:avLst/>
          </a:prstGeom>
          <a:noFill/>
          <a:ln w="9525">
            <a:noFill/>
            <a:miter lim="800000"/>
            <a:headEnd/>
            <a:tailEnd/>
          </a:ln>
        </p:spPr>
        <p:txBody>
          <a:bodyPr wrap="square">
            <a:spAutoFit/>
          </a:bodyPr>
          <a:lstStyle/>
          <a:p>
            <a:pPr marL="457200" indent="-457200" algn="ctr">
              <a:buFont typeface="+mj-lt"/>
              <a:buAutoNum type="arabicPeriod"/>
            </a:pPr>
            <a:r>
              <a:rPr lang="en-AU" sz="4400" b="1" dirty="0">
                <a:latin typeface="Calibri" pitchFamily="34" charset="0"/>
              </a:rPr>
              <a:t>His Naming</a:t>
            </a:r>
          </a:p>
          <a:p>
            <a:pPr marL="457200" indent="-457200" algn="ctr">
              <a:buFont typeface="+mj-lt"/>
              <a:buAutoNum type="arabicPeriod"/>
            </a:pPr>
            <a:r>
              <a:rPr lang="en-AU" sz="4400" b="1" dirty="0">
                <a:latin typeface="Calibri" pitchFamily="34" charset="0"/>
              </a:rPr>
              <a:t>His Purpose and Reason</a:t>
            </a:r>
          </a:p>
          <a:p>
            <a:pPr marL="457200" indent="-457200" algn="ctr">
              <a:buFont typeface="+mj-lt"/>
              <a:buAutoNum type="arabicPeriod"/>
            </a:pPr>
            <a:r>
              <a:rPr lang="en-AU" sz="4400" dirty="0">
                <a:latin typeface="Calibri" pitchFamily="34" charset="0"/>
              </a:rPr>
              <a:t>His Character</a:t>
            </a:r>
          </a:p>
          <a:p>
            <a:pPr marL="457200" indent="-457200" algn="ctr">
              <a:buFont typeface="+mj-lt"/>
              <a:buAutoNum type="arabicPeriod"/>
            </a:pPr>
            <a:r>
              <a:rPr lang="en-AU" sz="4400" dirty="0">
                <a:latin typeface="Calibri" pitchFamily="34" charset="0"/>
              </a:rPr>
              <a:t>Actions &amp; Words</a:t>
            </a:r>
          </a:p>
        </p:txBody>
      </p:sp>
      <p:pic>
        <p:nvPicPr>
          <p:cNvPr id="2" name="Picture 1">
            <a:extLst>
              <a:ext uri="{FF2B5EF4-FFF2-40B4-BE49-F238E27FC236}">
                <a16:creationId xmlns:a16="http://schemas.microsoft.com/office/drawing/2014/main" id="{5B794948-0CF7-434F-9AD4-0581216AF0FB}"/>
              </a:ext>
            </a:extLst>
          </p:cNvPr>
          <p:cNvPicPr>
            <a:picLocks noChangeAspect="1"/>
          </p:cNvPicPr>
          <p:nvPr/>
        </p:nvPicPr>
        <p:blipFill>
          <a:blip r:embed="rId3"/>
          <a:stretch>
            <a:fillRect/>
          </a:stretch>
        </p:blipFill>
        <p:spPr>
          <a:xfrm>
            <a:off x="6084168" y="2650271"/>
            <a:ext cx="783531" cy="783531"/>
          </a:xfrm>
          <a:prstGeom prst="rect">
            <a:avLst/>
          </a:prstGeom>
        </p:spPr>
      </p:pic>
      <p:sp>
        <p:nvSpPr>
          <p:cNvPr id="9" name="TextBox 2">
            <a:extLst>
              <a:ext uri="{FF2B5EF4-FFF2-40B4-BE49-F238E27FC236}">
                <a16:creationId xmlns:a16="http://schemas.microsoft.com/office/drawing/2014/main" id="{25AB2DC9-3ADC-49C2-AEEE-E75CB37DD0ED}"/>
              </a:ext>
            </a:extLst>
          </p:cNvPr>
          <p:cNvSpPr txBox="1">
            <a:spLocks noChangeArrowheads="1"/>
          </p:cNvSpPr>
          <p:nvPr/>
        </p:nvSpPr>
        <p:spPr bwMode="auto">
          <a:xfrm>
            <a:off x="359524" y="332656"/>
            <a:ext cx="5830442" cy="830997"/>
          </a:xfrm>
          <a:prstGeom prst="rect">
            <a:avLst/>
          </a:prstGeom>
          <a:noFill/>
          <a:ln w="9525">
            <a:noFill/>
            <a:miter lim="800000"/>
            <a:headEnd/>
            <a:tailEnd/>
          </a:ln>
        </p:spPr>
        <p:txBody>
          <a:bodyPr wrap="none">
            <a:spAutoFit/>
          </a:bodyPr>
          <a:lstStyle/>
          <a:p>
            <a:r>
              <a:rPr lang="en-AU" sz="4800" b="1" dirty="0">
                <a:latin typeface="Calibri" pitchFamily="34" charset="0"/>
              </a:rPr>
              <a:t>The Name of Jesus IS: </a:t>
            </a:r>
          </a:p>
        </p:txBody>
      </p:sp>
    </p:spTree>
    <p:extLst>
      <p:ext uri="{BB962C8B-B14F-4D97-AF65-F5344CB8AC3E}">
        <p14:creationId xmlns:p14="http://schemas.microsoft.com/office/powerpoint/2010/main" val="2285327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39184" y="188640"/>
            <a:ext cx="4963218" cy="584775"/>
          </a:xfrm>
          <a:prstGeom prst="rect">
            <a:avLst/>
          </a:prstGeom>
          <a:noFill/>
          <a:ln>
            <a:noFill/>
          </a:ln>
        </p:spPr>
        <p:txBody>
          <a:bodyPr wrap="none" rtlCol="0">
            <a:spAutoFit/>
          </a:bodyPr>
          <a:lstStyle/>
          <a:p>
            <a:r>
              <a:rPr lang="en-AU" sz="3200" b="1" dirty="0"/>
              <a:t>The Captain of Salvation</a:t>
            </a:r>
          </a:p>
        </p:txBody>
      </p:sp>
      <p:sp>
        <p:nvSpPr>
          <p:cNvPr id="14" name="Rectangle 13"/>
          <p:cNvSpPr/>
          <p:nvPr/>
        </p:nvSpPr>
        <p:spPr>
          <a:xfrm>
            <a:off x="107504" y="1412776"/>
            <a:ext cx="5094898" cy="4893647"/>
          </a:xfrm>
          <a:prstGeom prst="rect">
            <a:avLst/>
          </a:prstGeom>
        </p:spPr>
        <p:txBody>
          <a:bodyPr wrap="square">
            <a:spAutoFit/>
          </a:bodyPr>
          <a:lstStyle/>
          <a:p>
            <a:pPr algn="ctr"/>
            <a:r>
              <a:rPr lang="en-AU" sz="2400" b="1" u="sng" dirty="0"/>
              <a:t>THE CAPTAIN that Saves by Overcoming</a:t>
            </a:r>
          </a:p>
          <a:p>
            <a:pPr algn="ctr"/>
            <a:endParaRPr lang="en-AU" sz="2400" b="1" dirty="0"/>
          </a:p>
          <a:p>
            <a:pPr algn="ctr"/>
            <a:r>
              <a:rPr lang="en-AU" sz="2400" b="1" dirty="0"/>
              <a:t>Based on the </a:t>
            </a:r>
            <a:r>
              <a:rPr lang="en-AU" sz="2400" b="1" i="1" dirty="0"/>
              <a:t>principle of conquest</a:t>
            </a:r>
          </a:p>
          <a:p>
            <a:pPr algn="ctr"/>
            <a:r>
              <a:rPr lang="en-AU" sz="2400" b="1" dirty="0"/>
              <a:t>&amp;</a:t>
            </a:r>
          </a:p>
          <a:p>
            <a:pPr algn="ctr"/>
            <a:r>
              <a:rPr lang="en-AU" sz="2400" b="1" dirty="0"/>
              <a:t>Based on the thematic of “The  Enmity” (Gen 3:15)</a:t>
            </a:r>
          </a:p>
          <a:p>
            <a:pPr algn="ctr"/>
            <a:endParaRPr lang="en-AU" sz="2400" b="1" dirty="0"/>
          </a:p>
          <a:p>
            <a:pPr algn="ctr"/>
            <a:endParaRPr lang="en-AU" sz="2400" b="1" dirty="0"/>
          </a:p>
          <a:p>
            <a:pPr algn="ctr"/>
            <a:r>
              <a:rPr lang="en-AU" sz="2400" b="1" dirty="0"/>
              <a:t>Title of the Lion of Judah that </a:t>
            </a:r>
            <a:r>
              <a:rPr lang="en-AU" sz="2400" b="1" u="sng" dirty="0"/>
              <a:t>Saves by Destroying </a:t>
            </a:r>
            <a:r>
              <a:rPr lang="en-AU" sz="2400" b="1" dirty="0"/>
              <a:t>the enemy</a:t>
            </a:r>
          </a:p>
          <a:p>
            <a:pPr algn="ctr"/>
            <a:endParaRPr lang="en-AU" sz="2400" dirty="0"/>
          </a:p>
        </p:txBody>
      </p:sp>
      <p:pic>
        <p:nvPicPr>
          <p:cNvPr id="2060" name="Picture 12" descr="LionOfJudah.jpg image by Michael_Judah"/>
          <p:cNvPicPr>
            <a:picLocks noChangeAspect="1" noChangeArrowheads="1"/>
          </p:cNvPicPr>
          <p:nvPr/>
        </p:nvPicPr>
        <p:blipFill>
          <a:blip r:embed="rId3" cstate="print"/>
          <a:srcRect/>
          <a:stretch>
            <a:fillRect/>
          </a:stretch>
        </p:blipFill>
        <p:spPr bwMode="auto">
          <a:xfrm>
            <a:off x="5851484" y="1144657"/>
            <a:ext cx="2852403" cy="1656184"/>
          </a:xfrm>
          <a:prstGeom prst="rect">
            <a:avLst/>
          </a:prstGeom>
          <a:ln>
            <a:noFill/>
          </a:ln>
          <a:effectLst>
            <a:softEdge rad="112500"/>
          </a:effectLst>
        </p:spPr>
      </p:pic>
      <p:sp>
        <p:nvSpPr>
          <p:cNvPr id="10" name="Rectangle 9"/>
          <p:cNvSpPr/>
          <p:nvPr/>
        </p:nvSpPr>
        <p:spPr>
          <a:xfrm>
            <a:off x="5850558" y="3039636"/>
            <a:ext cx="2992319" cy="2677656"/>
          </a:xfrm>
          <a:prstGeom prst="rect">
            <a:avLst/>
          </a:prstGeom>
          <a:ln>
            <a:solidFill>
              <a:schemeClr val="tx1">
                <a:lumMod val="85000"/>
                <a:lumOff val="15000"/>
              </a:schemeClr>
            </a:solidFill>
          </a:ln>
        </p:spPr>
        <p:txBody>
          <a:bodyPr wrap="square">
            <a:spAutoFit/>
          </a:bodyPr>
          <a:lstStyle/>
          <a:p>
            <a:pPr algn="ctr"/>
            <a:r>
              <a:rPr lang="en-AU" sz="2800" b="1" u="sng" dirty="0"/>
              <a:t>Rev 5:5</a:t>
            </a:r>
          </a:p>
          <a:p>
            <a:pPr algn="ctr"/>
            <a:r>
              <a:rPr lang="en-AU" sz="2800" b="1" u="sng" dirty="0"/>
              <a:t>Heb 2:9-15</a:t>
            </a:r>
          </a:p>
          <a:p>
            <a:pPr algn="ctr"/>
            <a:r>
              <a:rPr lang="en-AU" sz="2800" b="1" dirty="0"/>
              <a:t>Eph 4:8</a:t>
            </a:r>
          </a:p>
          <a:p>
            <a:pPr algn="ctr"/>
            <a:r>
              <a:rPr lang="en-AU" sz="2800" b="1" dirty="0"/>
              <a:t>Rom7:23</a:t>
            </a:r>
          </a:p>
          <a:p>
            <a:pPr algn="ctr"/>
            <a:r>
              <a:rPr lang="en-AU" sz="2800" b="1" dirty="0"/>
              <a:t>2 </a:t>
            </a:r>
            <a:r>
              <a:rPr lang="en-AU" sz="2800" b="1" dirty="0" err="1"/>
              <a:t>Cor</a:t>
            </a:r>
            <a:r>
              <a:rPr lang="en-AU" sz="2800" b="1" dirty="0"/>
              <a:t> 10:5</a:t>
            </a:r>
          </a:p>
          <a:p>
            <a:pPr algn="ctr"/>
            <a:r>
              <a:rPr lang="en-AU" sz="2800" b="1" dirty="0"/>
              <a:t>1 </a:t>
            </a:r>
            <a:r>
              <a:rPr lang="en-AU" sz="2800" b="1" dirty="0" err="1"/>
              <a:t>Cor</a:t>
            </a:r>
            <a:r>
              <a:rPr lang="en-AU" sz="2800" b="1" dirty="0"/>
              <a:t> 15:54-57</a:t>
            </a:r>
          </a:p>
        </p:txBody>
      </p:sp>
    </p:spTree>
    <p:extLst>
      <p:ext uri="{BB962C8B-B14F-4D97-AF65-F5344CB8AC3E}">
        <p14:creationId xmlns:p14="http://schemas.microsoft.com/office/powerpoint/2010/main" val="101546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400818" y="374326"/>
            <a:ext cx="957706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5400" b="0" i="0" u="none" strike="noStrike" cap="none" normalizeH="0" baseline="0" dirty="0">
                <a:ln>
                  <a:noFill/>
                </a:ln>
                <a:effectLst/>
                <a:latin typeface="Arial" pitchFamily="34" charset="0"/>
                <a:ea typeface="Calibri" pitchFamily="34" charset="0"/>
                <a:cs typeface="Georgia" pitchFamily="18" charset="0"/>
              </a:rPr>
              <a:t>Joshua – A Captain</a:t>
            </a:r>
            <a:endParaRPr kumimoji="0" lang="en-AU" sz="5400" b="0" i="0" u="none" strike="noStrike" cap="none" normalizeH="0" baseline="0" dirty="0">
              <a:ln>
                <a:noFill/>
              </a:ln>
              <a:effectLst/>
              <a:latin typeface="Arial" pitchFamily="34" charset="0"/>
              <a:cs typeface="Arial" pitchFamily="34" charset="0"/>
            </a:endParaRPr>
          </a:p>
        </p:txBody>
      </p:sp>
      <p:pic>
        <p:nvPicPr>
          <p:cNvPr id="2" name="Picture 1">
            <a:extLst>
              <a:ext uri="{FF2B5EF4-FFF2-40B4-BE49-F238E27FC236}">
                <a16:creationId xmlns:a16="http://schemas.microsoft.com/office/drawing/2014/main" id="{0639EA33-36DF-4C35-825F-3C46DA5B6B24}"/>
              </a:ext>
            </a:extLst>
          </p:cNvPr>
          <p:cNvPicPr>
            <a:picLocks noChangeAspect="1"/>
          </p:cNvPicPr>
          <p:nvPr/>
        </p:nvPicPr>
        <p:blipFill>
          <a:blip r:embed="rId3"/>
          <a:stretch>
            <a:fillRect/>
          </a:stretch>
        </p:blipFill>
        <p:spPr>
          <a:xfrm>
            <a:off x="3275856" y="2060848"/>
            <a:ext cx="5715510" cy="3817144"/>
          </a:xfrm>
          <a:prstGeom prst="rect">
            <a:avLst/>
          </a:prstGeom>
        </p:spPr>
      </p:pic>
      <p:pic>
        <p:nvPicPr>
          <p:cNvPr id="4" name="Picture 3">
            <a:extLst>
              <a:ext uri="{FF2B5EF4-FFF2-40B4-BE49-F238E27FC236}">
                <a16:creationId xmlns:a16="http://schemas.microsoft.com/office/drawing/2014/main" id="{7546AAA7-BD6F-4F5D-92D4-769C65A87EA5}"/>
              </a:ext>
            </a:extLst>
          </p:cNvPr>
          <p:cNvPicPr>
            <a:picLocks noChangeAspect="1"/>
          </p:cNvPicPr>
          <p:nvPr/>
        </p:nvPicPr>
        <p:blipFill>
          <a:blip r:embed="rId4"/>
          <a:stretch>
            <a:fillRect/>
          </a:stretch>
        </p:blipFill>
        <p:spPr>
          <a:xfrm>
            <a:off x="323528" y="2204864"/>
            <a:ext cx="2736304" cy="3817144"/>
          </a:xfrm>
          <a:prstGeom prst="rect">
            <a:avLst/>
          </a:prstGeom>
          <a:ln>
            <a:noFill/>
          </a:ln>
          <a:effectLst>
            <a:softEdge rad="112500"/>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827584" y="3068960"/>
            <a:ext cx="7786742"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AU" sz="3200" b="1" dirty="0"/>
              <a:t>Eph 4:8</a:t>
            </a:r>
            <a:r>
              <a:rPr lang="en-AU" sz="3200" dirty="0"/>
              <a:t>  Wherefore he saith, When he (Jesus) ascended up on high, he </a:t>
            </a:r>
            <a:r>
              <a:rPr lang="en-AU" sz="3200" u="sng" dirty="0"/>
              <a:t>led captivity captive,</a:t>
            </a:r>
            <a:r>
              <a:rPr lang="en-AU" sz="3200" dirty="0"/>
              <a:t> and gave gifts (the spoil) unto men. </a:t>
            </a:r>
          </a:p>
        </p:txBody>
      </p:sp>
      <p:pic>
        <p:nvPicPr>
          <p:cNvPr id="3" name="Picture 2">
            <a:extLst>
              <a:ext uri="{FF2B5EF4-FFF2-40B4-BE49-F238E27FC236}">
                <a16:creationId xmlns:a16="http://schemas.microsoft.com/office/drawing/2014/main" id="{F0E804C0-DB96-4295-B52E-27EC8928BC86}"/>
              </a:ext>
            </a:extLst>
          </p:cNvPr>
          <p:cNvPicPr>
            <a:picLocks noChangeAspect="1"/>
          </p:cNvPicPr>
          <p:nvPr/>
        </p:nvPicPr>
        <p:blipFill>
          <a:blip r:embed="rId3"/>
          <a:stretch>
            <a:fillRect/>
          </a:stretch>
        </p:blipFill>
        <p:spPr>
          <a:xfrm>
            <a:off x="5508104" y="103103"/>
            <a:ext cx="3347864" cy="1757714"/>
          </a:xfrm>
          <a:prstGeom prst="rect">
            <a:avLst/>
          </a:prstGeom>
          <a:ln>
            <a:noFill/>
          </a:ln>
          <a:effectLst>
            <a:softEdge rad="112500"/>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714348" y="1000108"/>
            <a:ext cx="778674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AU" sz="3200" b="1" dirty="0"/>
              <a:t>Rom 7:23</a:t>
            </a:r>
            <a:r>
              <a:rPr lang="en-AU" sz="3200" dirty="0"/>
              <a:t>  But I see another law in my members, </a:t>
            </a:r>
            <a:r>
              <a:rPr lang="en-AU" sz="3200" b="1" u="sng" dirty="0"/>
              <a:t>warring</a:t>
            </a:r>
            <a:r>
              <a:rPr lang="en-AU" sz="3200" dirty="0"/>
              <a:t> against the law of my mind, and bringing me into </a:t>
            </a:r>
            <a:r>
              <a:rPr lang="en-AU" sz="3200" b="1" u="sng" dirty="0"/>
              <a:t>captivity</a:t>
            </a:r>
            <a:r>
              <a:rPr lang="en-AU" sz="3200" dirty="0"/>
              <a:t> to the law of sin which is in my members. </a:t>
            </a:r>
          </a:p>
          <a:p>
            <a:r>
              <a:rPr lang="en-AU" sz="3200" dirty="0"/>
              <a:t>Rom 7:24  O wretched man that I am! who shall </a:t>
            </a:r>
            <a:r>
              <a:rPr lang="en-AU" sz="3200" b="1" u="sng" dirty="0"/>
              <a:t>deliver me </a:t>
            </a:r>
            <a:r>
              <a:rPr lang="en-AU" sz="3200" dirty="0"/>
              <a:t>from the body of this death? </a:t>
            </a:r>
          </a:p>
          <a:p>
            <a:r>
              <a:rPr lang="en-AU" sz="3200" dirty="0"/>
              <a:t>Rom 7:25  I thank God through Jesus Christ our Lord. </a:t>
            </a:r>
          </a:p>
        </p:txBody>
      </p:sp>
      <p:pic>
        <p:nvPicPr>
          <p:cNvPr id="2" name="Picture 1">
            <a:extLst>
              <a:ext uri="{FF2B5EF4-FFF2-40B4-BE49-F238E27FC236}">
                <a16:creationId xmlns:a16="http://schemas.microsoft.com/office/drawing/2014/main" id="{1D44364B-1F16-49DF-98C3-AE430EE535CE}"/>
              </a:ext>
            </a:extLst>
          </p:cNvPr>
          <p:cNvPicPr>
            <a:picLocks noChangeAspect="1"/>
          </p:cNvPicPr>
          <p:nvPr/>
        </p:nvPicPr>
        <p:blipFill>
          <a:blip r:embed="rId3"/>
          <a:stretch>
            <a:fillRect/>
          </a:stretch>
        </p:blipFill>
        <p:spPr>
          <a:xfrm>
            <a:off x="6596170" y="5085184"/>
            <a:ext cx="2517866" cy="1743607"/>
          </a:xfrm>
          <a:prstGeom prst="rect">
            <a:avLst/>
          </a:prstGeom>
          <a:ln>
            <a:noFill/>
          </a:ln>
          <a:effectLst>
            <a:softEdge rad="112500"/>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95536" y="0"/>
            <a:ext cx="5472608"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AU" sz="2800" dirty="0"/>
          </a:p>
          <a:p>
            <a:r>
              <a:rPr lang="x-none" sz="2800" dirty="0"/>
              <a:t>Co 10:3  For though we walk in the flesh, we do </a:t>
            </a:r>
            <a:r>
              <a:rPr lang="x-none" sz="2800" i="1" u="sng" dirty="0"/>
              <a:t>not war</a:t>
            </a:r>
            <a:r>
              <a:rPr lang="x-none" sz="2800" dirty="0"/>
              <a:t> after the flesh: </a:t>
            </a:r>
            <a:endParaRPr lang="en-NZ" sz="2800" dirty="0"/>
          </a:p>
          <a:p>
            <a:r>
              <a:rPr lang="x-none" sz="2800" dirty="0"/>
              <a:t>2Co 10:4  (For the </a:t>
            </a:r>
            <a:r>
              <a:rPr lang="x-none" sz="2800" u="sng" dirty="0"/>
              <a:t>weapons of our warfare</a:t>
            </a:r>
            <a:r>
              <a:rPr lang="x-none" sz="2800" dirty="0"/>
              <a:t> </a:t>
            </a:r>
            <a:r>
              <a:rPr lang="x-none" sz="2800" i="1" dirty="0"/>
              <a:t>are</a:t>
            </a:r>
            <a:r>
              <a:rPr lang="x-none" sz="2800" dirty="0"/>
              <a:t> not carnal, but mighty through God to the </a:t>
            </a:r>
            <a:r>
              <a:rPr lang="x-none" sz="2800" u="sng" dirty="0"/>
              <a:t>pulling down </a:t>
            </a:r>
            <a:r>
              <a:rPr lang="x-none" sz="2800" dirty="0"/>
              <a:t>of strong holds;) </a:t>
            </a:r>
            <a:endParaRPr lang="en-NZ" sz="2800" dirty="0"/>
          </a:p>
          <a:p>
            <a:r>
              <a:rPr lang="x-none" sz="2800" dirty="0"/>
              <a:t>2Co 10:5  </a:t>
            </a:r>
            <a:r>
              <a:rPr lang="x-none" sz="2800" u="sng" dirty="0"/>
              <a:t>Casting down</a:t>
            </a:r>
            <a:r>
              <a:rPr lang="x-none" sz="2800" dirty="0"/>
              <a:t> imaginations, and every high thing that exalteth itself against the knowledge of God, and bringing </a:t>
            </a:r>
            <a:r>
              <a:rPr lang="x-none" sz="2800" u="sng" dirty="0"/>
              <a:t>into captivity</a:t>
            </a:r>
            <a:r>
              <a:rPr lang="x-none" sz="2800" dirty="0"/>
              <a:t> every thought to the obedience of Christ; </a:t>
            </a:r>
            <a:endParaRPr lang="en-NZ" sz="2800" dirty="0"/>
          </a:p>
        </p:txBody>
      </p:sp>
      <p:pic>
        <p:nvPicPr>
          <p:cNvPr id="2" name="Picture 1">
            <a:extLst>
              <a:ext uri="{FF2B5EF4-FFF2-40B4-BE49-F238E27FC236}">
                <a16:creationId xmlns:a16="http://schemas.microsoft.com/office/drawing/2014/main" id="{122775A1-AC7C-4FE6-94AC-9CEA8B8F1EDE}"/>
              </a:ext>
            </a:extLst>
          </p:cNvPr>
          <p:cNvPicPr>
            <a:picLocks noChangeAspect="1"/>
          </p:cNvPicPr>
          <p:nvPr/>
        </p:nvPicPr>
        <p:blipFill>
          <a:blip r:embed="rId3"/>
          <a:stretch>
            <a:fillRect/>
          </a:stretch>
        </p:blipFill>
        <p:spPr>
          <a:xfrm>
            <a:off x="6084168" y="3237982"/>
            <a:ext cx="2749534" cy="329212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714348" y="571480"/>
            <a:ext cx="7786742" cy="52014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r>
              <a:rPr lang="en-AU" sz="2000" dirty="0">
                <a:latin typeface="Arial" pitchFamily="34" charset="0"/>
                <a:cs typeface="Arial" pitchFamily="34" charset="0"/>
              </a:rPr>
              <a:t>Heb 2:9  But we see </a:t>
            </a:r>
            <a:r>
              <a:rPr lang="en-AU" sz="3200" b="1" u="sng" dirty="0">
                <a:latin typeface="Arial" pitchFamily="34" charset="0"/>
                <a:cs typeface="Arial" pitchFamily="34" charset="0"/>
              </a:rPr>
              <a:t>Jesus</a:t>
            </a:r>
            <a:r>
              <a:rPr lang="en-AU" sz="2000" b="1" u="sng" dirty="0">
                <a:latin typeface="Arial" pitchFamily="34" charset="0"/>
                <a:cs typeface="Arial" pitchFamily="34" charset="0"/>
              </a:rPr>
              <a:t>, </a:t>
            </a:r>
            <a:r>
              <a:rPr lang="en-AU" sz="2000" dirty="0">
                <a:latin typeface="Arial" pitchFamily="34" charset="0"/>
                <a:cs typeface="Arial" pitchFamily="34" charset="0"/>
              </a:rPr>
              <a:t>who was made a little lower than the angels for the suffering of death, crowned with glory and </a:t>
            </a:r>
            <a:r>
              <a:rPr lang="en-AU" sz="2000" dirty="0" err="1">
                <a:latin typeface="Arial" pitchFamily="34" charset="0"/>
                <a:cs typeface="Arial" pitchFamily="34" charset="0"/>
              </a:rPr>
              <a:t>honor</a:t>
            </a:r>
            <a:r>
              <a:rPr lang="en-AU" sz="2000" dirty="0">
                <a:latin typeface="Arial" pitchFamily="34" charset="0"/>
                <a:cs typeface="Arial" pitchFamily="34" charset="0"/>
              </a:rPr>
              <a:t>; that he by the grace of God should taste death for every man. </a:t>
            </a:r>
          </a:p>
          <a:p>
            <a:endParaRPr lang="en-AU" sz="2000" dirty="0">
              <a:latin typeface="Arial" pitchFamily="34" charset="0"/>
              <a:cs typeface="Arial" pitchFamily="34" charset="0"/>
            </a:endParaRPr>
          </a:p>
          <a:p>
            <a:r>
              <a:rPr lang="en-AU" sz="2000" dirty="0">
                <a:latin typeface="Arial" pitchFamily="34" charset="0"/>
                <a:cs typeface="Arial" pitchFamily="34" charset="0"/>
              </a:rPr>
              <a:t>Heb 2:10  For it became him, for whom </a:t>
            </a:r>
            <a:r>
              <a:rPr lang="en-AU" sz="2000" i="1" dirty="0">
                <a:latin typeface="Arial" pitchFamily="34" charset="0"/>
                <a:cs typeface="Arial" pitchFamily="34" charset="0"/>
              </a:rPr>
              <a:t>are</a:t>
            </a:r>
            <a:r>
              <a:rPr lang="en-AU" sz="2000" dirty="0">
                <a:latin typeface="Arial" pitchFamily="34" charset="0"/>
                <a:cs typeface="Arial" pitchFamily="34" charset="0"/>
              </a:rPr>
              <a:t> all things, and by whom </a:t>
            </a:r>
            <a:r>
              <a:rPr lang="en-AU" sz="2000" i="1" dirty="0">
                <a:latin typeface="Arial" pitchFamily="34" charset="0"/>
                <a:cs typeface="Arial" pitchFamily="34" charset="0"/>
              </a:rPr>
              <a:t>are</a:t>
            </a:r>
            <a:r>
              <a:rPr lang="en-AU" sz="2000" dirty="0">
                <a:latin typeface="Arial" pitchFamily="34" charset="0"/>
                <a:cs typeface="Arial" pitchFamily="34" charset="0"/>
              </a:rPr>
              <a:t> all things, in bringing many sons unto glory, to make </a:t>
            </a:r>
            <a:r>
              <a:rPr lang="en-AU" sz="2000" u="sng" dirty="0">
                <a:latin typeface="Arial" pitchFamily="34" charset="0"/>
                <a:cs typeface="Arial" pitchFamily="34" charset="0"/>
              </a:rPr>
              <a:t>the captain of their salvation</a:t>
            </a:r>
            <a:r>
              <a:rPr lang="en-AU" sz="2000" dirty="0">
                <a:latin typeface="Arial" pitchFamily="34" charset="0"/>
                <a:cs typeface="Arial" pitchFamily="34" charset="0"/>
              </a:rPr>
              <a:t> perfect through sufferings. </a:t>
            </a:r>
          </a:p>
          <a:p>
            <a:r>
              <a:rPr lang="en-AU" sz="2000" dirty="0">
                <a:latin typeface="Arial" pitchFamily="34" charset="0"/>
                <a:cs typeface="Arial" pitchFamily="34" charset="0"/>
              </a:rPr>
              <a:t> </a:t>
            </a:r>
          </a:p>
          <a:p>
            <a:endParaRPr lang="en-AU" sz="2000" dirty="0">
              <a:latin typeface="Arial" pitchFamily="34" charset="0"/>
              <a:cs typeface="Arial" pitchFamily="34" charset="0"/>
            </a:endParaRPr>
          </a:p>
          <a:p>
            <a:r>
              <a:rPr lang="en-AU" sz="2000" dirty="0">
                <a:latin typeface="Arial" pitchFamily="34" charset="0"/>
                <a:cs typeface="Arial" pitchFamily="34" charset="0"/>
              </a:rPr>
              <a:t>Heb 2:14  Forasmuch then as the children </a:t>
            </a:r>
            <a:r>
              <a:rPr lang="en-AU" sz="2000" u="sng" dirty="0">
                <a:latin typeface="Arial" pitchFamily="34" charset="0"/>
                <a:cs typeface="Arial" pitchFamily="34" charset="0"/>
              </a:rPr>
              <a:t>are partakers of flesh and blood</a:t>
            </a:r>
            <a:r>
              <a:rPr lang="en-AU" sz="2000" dirty="0">
                <a:latin typeface="Arial" pitchFamily="34" charset="0"/>
                <a:cs typeface="Arial" pitchFamily="34" charset="0"/>
              </a:rPr>
              <a:t>, he also himself likewise </a:t>
            </a:r>
            <a:r>
              <a:rPr lang="en-AU" sz="2000" u="sng" dirty="0">
                <a:latin typeface="Arial" pitchFamily="34" charset="0"/>
                <a:cs typeface="Arial" pitchFamily="34" charset="0"/>
              </a:rPr>
              <a:t>took part of the same</a:t>
            </a:r>
            <a:r>
              <a:rPr lang="en-AU" sz="2000" dirty="0">
                <a:latin typeface="Arial" pitchFamily="34" charset="0"/>
                <a:cs typeface="Arial" pitchFamily="34" charset="0"/>
              </a:rPr>
              <a:t>; that through death he might </a:t>
            </a:r>
            <a:r>
              <a:rPr lang="en-AU" sz="2000" u="sng" dirty="0">
                <a:latin typeface="Arial" pitchFamily="34" charset="0"/>
                <a:cs typeface="Arial" pitchFamily="34" charset="0"/>
              </a:rPr>
              <a:t>destroy him that had the power of death, that is, the devil;</a:t>
            </a:r>
            <a:r>
              <a:rPr lang="en-AU" sz="2000" dirty="0">
                <a:latin typeface="Arial" pitchFamily="34" charset="0"/>
                <a:cs typeface="Arial" pitchFamily="34" charset="0"/>
              </a:rPr>
              <a:t> (</a:t>
            </a:r>
            <a:r>
              <a:rPr lang="en-AU" sz="2000" dirty="0" err="1">
                <a:latin typeface="Arial" pitchFamily="34" charset="0"/>
                <a:cs typeface="Arial" pitchFamily="34" charset="0"/>
              </a:rPr>
              <a:t>Dia</a:t>
            </a:r>
            <a:r>
              <a:rPr lang="en-AU" sz="2000" dirty="0">
                <a:latin typeface="Arial" pitchFamily="34" charset="0"/>
                <a:cs typeface="Arial" pitchFamily="34" charset="0"/>
              </a:rPr>
              <a:t> – </a:t>
            </a:r>
            <a:r>
              <a:rPr lang="en-AU" sz="2000" dirty="0" err="1">
                <a:latin typeface="Arial" pitchFamily="34" charset="0"/>
                <a:cs typeface="Arial" pitchFamily="34" charset="0"/>
              </a:rPr>
              <a:t>Bolis</a:t>
            </a:r>
            <a:r>
              <a:rPr lang="en-AU" sz="2000" dirty="0">
                <a:latin typeface="Arial" pitchFamily="34" charset="0"/>
                <a:cs typeface="Arial" pitchFamily="34" charset="0"/>
              </a:rPr>
              <a:t> – the accuser)</a:t>
            </a:r>
          </a:p>
          <a:p>
            <a:r>
              <a:rPr lang="en-AU" sz="2000" dirty="0">
                <a:latin typeface="Arial" pitchFamily="34" charset="0"/>
                <a:cs typeface="Arial" pitchFamily="34" charset="0"/>
              </a:rPr>
              <a:t> </a:t>
            </a:r>
          </a:p>
          <a:p>
            <a:r>
              <a:rPr lang="en-AU" sz="2000" dirty="0">
                <a:latin typeface="Arial" pitchFamily="34" charset="0"/>
                <a:cs typeface="Arial" pitchFamily="34" charset="0"/>
              </a:rPr>
              <a:t>Heb 2:15  And </a:t>
            </a:r>
            <a:r>
              <a:rPr lang="en-AU" sz="2000" u="sng" dirty="0">
                <a:latin typeface="Arial" pitchFamily="34" charset="0"/>
                <a:cs typeface="Arial" pitchFamily="34" charset="0"/>
              </a:rPr>
              <a:t>deliver them </a:t>
            </a:r>
            <a:r>
              <a:rPr lang="en-AU" sz="2000" dirty="0">
                <a:latin typeface="Arial" pitchFamily="34" charset="0"/>
                <a:cs typeface="Arial" pitchFamily="34" charset="0"/>
              </a:rPr>
              <a:t>who through </a:t>
            </a:r>
            <a:r>
              <a:rPr lang="en-AU" sz="2000" u="sng" dirty="0">
                <a:latin typeface="Arial" pitchFamily="34" charset="0"/>
                <a:cs typeface="Arial" pitchFamily="34" charset="0"/>
              </a:rPr>
              <a:t>fear of death</a:t>
            </a:r>
            <a:r>
              <a:rPr lang="en-AU" sz="2000" dirty="0">
                <a:latin typeface="Arial" pitchFamily="34" charset="0"/>
                <a:cs typeface="Arial" pitchFamily="34" charset="0"/>
              </a:rPr>
              <a:t> were all their lifetime </a:t>
            </a:r>
            <a:r>
              <a:rPr lang="en-AU" sz="2000" u="sng" dirty="0">
                <a:latin typeface="Arial" pitchFamily="34" charset="0"/>
                <a:cs typeface="Arial" pitchFamily="34" charset="0"/>
              </a:rPr>
              <a:t>subject to bondage</a:t>
            </a:r>
            <a:r>
              <a:rPr lang="en-AU" sz="2000" dirty="0">
                <a:latin typeface="Arial" pitchFamily="34" charset="0"/>
                <a:cs typeface="Arial" pitchFamily="34" charset="0"/>
              </a:rPr>
              <a:t>. </a:t>
            </a:r>
          </a:p>
        </p:txBody>
      </p:sp>
      <p:pic>
        <p:nvPicPr>
          <p:cNvPr id="2" name="Picture 1">
            <a:extLst>
              <a:ext uri="{FF2B5EF4-FFF2-40B4-BE49-F238E27FC236}">
                <a16:creationId xmlns:a16="http://schemas.microsoft.com/office/drawing/2014/main" id="{0729207E-E605-48A4-B4CD-6C978B8FCD26}"/>
              </a:ext>
            </a:extLst>
          </p:cNvPr>
          <p:cNvPicPr>
            <a:picLocks noChangeAspect="1"/>
          </p:cNvPicPr>
          <p:nvPr/>
        </p:nvPicPr>
        <p:blipFill>
          <a:blip r:embed="rId3"/>
          <a:stretch>
            <a:fillRect/>
          </a:stretch>
        </p:blipFill>
        <p:spPr>
          <a:xfrm>
            <a:off x="7819999" y="5373216"/>
            <a:ext cx="1219306" cy="14570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25AB2DC9-3ADC-49C2-AEEE-E75CB37DD0ED}"/>
              </a:ext>
            </a:extLst>
          </p:cNvPr>
          <p:cNvSpPr txBox="1">
            <a:spLocks noChangeArrowheads="1"/>
          </p:cNvSpPr>
          <p:nvPr/>
        </p:nvSpPr>
        <p:spPr bwMode="auto">
          <a:xfrm>
            <a:off x="359524" y="332656"/>
            <a:ext cx="3129383" cy="830997"/>
          </a:xfrm>
          <a:prstGeom prst="rect">
            <a:avLst/>
          </a:prstGeom>
          <a:noFill/>
          <a:ln w="9525">
            <a:noFill/>
            <a:miter lim="800000"/>
            <a:headEnd/>
            <a:tailEnd/>
          </a:ln>
        </p:spPr>
        <p:txBody>
          <a:bodyPr wrap="none">
            <a:spAutoFit/>
          </a:bodyPr>
          <a:lstStyle/>
          <a:p>
            <a:r>
              <a:rPr lang="en-AU" sz="4800" b="1" dirty="0">
                <a:latin typeface="Calibri" pitchFamily="34" charset="0"/>
              </a:rPr>
              <a:t>Overcome: </a:t>
            </a:r>
          </a:p>
        </p:txBody>
      </p:sp>
      <p:sp>
        <p:nvSpPr>
          <p:cNvPr id="4" name="Rectangle 3">
            <a:extLst>
              <a:ext uri="{FF2B5EF4-FFF2-40B4-BE49-F238E27FC236}">
                <a16:creationId xmlns:a16="http://schemas.microsoft.com/office/drawing/2014/main" id="{39755EA6-11ED-42EC-986A-AB6705410908}"/>
              </a:ext>
            </a:extLst>
          </p:cNvPr>
          <p:cNvSpPr/>
          <p:nvPr/>
        </p:nvSpPr>
        <p:spPr>
          <a:xfrm>
            <a:off x="611560" y="2535885"/>
            <a:ext cx="7200800" cy="1077218"/>
          </a:xfrm>
          <a:prstGeom prst="rect">
            <a:avLst/>
          </a:prstGeom>
        </p:spPr>
        <p:txBody>
          <a:bodyPr wrap="square">
            <a:spAutoFit/>
          </a:bodyPr>
          <a:lstStyle/>
          <a:p>
            <a:r>
              <a:rPr lang="en-NZ" sz="2800" b="1" dirty="0">
                <a:latin typeface="Verdana" panose="020B0604030504040204" pitchFamily="34" charset="0"/>
              </a:rPr>
              <a:t>G3528	</a:t>
            </a:r>
            <a:r>
              <a:rPr lang="el-GR" sz="2800" dirty="0">
                <a:solidFill>
                  <a:srgbClr val="3054BF"/>
                </a:solidFill>
                <a:latin typeface="Galatia SIL" panose="02000600020000020004" pitchFamily="2" charset="0"/>
              </a:rPr>
              <a:t>νικά</a:t>
            </a:r>
            <a:r>
              <a:rPr lang="en-NZ" sz="2800" dirty="0">
                <a:solidFill>
                  <a:srgbClr val="3054BF"/>
                </a:solidFill>
                <a:latin typeface="Galatia SIL" panose="02000600020000020004" pitchFamily="2" charset="0"/>
              </a:rPr>
              <a:t>	</a:t>
            </a:r>
            <a:r>
              <a:rPr lang="en-NZ" sz="2800" dirty="0" err="1">
                <a:solidFill>
                  <a:srgbClr val="3054BF"/>
                </a:solidFill>
                <a:latin typeface="Doulos SIL" panose="02000500070000020004" pitchFamily="2" charset="0"/>
              </a:rPr>
              <a:t>nikao</a:t>
            </a:r>
            <a:r>
              <a:rPr lang="en-NZ" sz="2800" dirty="0">
                <a:solidFill>
                  <a:srgbClr val="3054BF"/>
                </a:solidFill>
                <a:latin typeface="Doulos SIL" panose="02000500070000020004" pitchFamily="2" charset="0"/>
              </a:rPr>
              <a:t>̄</a:t>
            </a:r>
            <a:endParaRPr lang="en-NZ" sz="2800" dirty="0">
              <a:solidFill>
                <a:srgbClr val="3054BF"/>
              </a:solidFill>
              <a:latin typeface="Verdana" panose="020B0604030504040204" pitchFamily="34" charset="0"/>
            </a:endParaRPr>
          </a:p>
          <a:p>
            <a:r>
              <a:rPr lang="en-GB" dirty="0">
                <a:latin typeface="Verdana" panose="020B0604030504040204" pitchFamily="34" charset="0"/>
              </a:rPr>
              <a:t>From G3529; to </a:t>
            </a:r>
            <a:r>
              <a:rPr lang="en-GB" i="1" dirty="0">
                <a:latin typeface="Verdana" panose="020B0604030504040204" pitchFamily="34" charset="0"/>
              </a:rPr>
              <a:t>subdue</a:t>
            </a:r>
            <a:r>
              <a:rPr lang="en-GB" dirty="0">
                <a:latin typeface="Verdana" panose="020B0604030504040204" pitchFamily="34" charset="0"/>
              </a:rPr>
              <a:t>: - conquer, overcome, prevail, get the victory.</a:t>
            </a:r>
          </a:p>
        </p:txBody>
      </p:sp>
      <p:sp>
        <p:nvSpPr>
          <p:cNvPr id="5" name="Rectangle 4">
            <a:extLst>
              <a:ext uri="{FF2B5EF4-FFF2-40B4-BE49-F238E27FC236}">
                <a16:creationId xmlns:a16="http://schemas.microsoft.com/office/drawing/2014/main" id="{CBF8AF89-EF48-469A-8D4D-43DF43C69F59}"/>
              </a:ext>
            </a:extLst>
          </p:cNvPr>
          <p:cNvSpPr/>
          <p:nvPr/>
        </p:nvSpPr>
        <p:spPr>
          <a:xfrm>
            <a:off x="611560" y="1329700"/>
            <a:ext cx="7920880" cy="1015663"/>
          </a:xfrm>
          <a:prstGeom prst="rect">
            <a:avLst/>
          </a:prstGeom>
        </p:spPr>
        <p:txBody>
          <a:bodyPr wrap="square">
            <a:spAutoFit/>
          </a:bodyPr>
          <a:lstStyle/>
          <a:p>
            <a:r>
              <a:rPr lang="en-NZ" sz="2400" b="1" dirty="0">
                <a:latin typeface="Verdana" panose="020B0604030504040204" pitchFamily="34" charset="0"/>
              </a:rPr>
              <a:t>G3529  </a:t>
            </a:r>
            <a:r>
              <a:rPr lang="el-GR" sz="2400" dirty="0">
                <a:solidFill>
                  <a:srgbClr val="3054BF"/>
                </a:solidFill>
                <a:latin typeface="Galatia SIL" panose="02000600020000020004" pitchFamily="2" charset="0"/>
              </a:rPr>
              <a:t>νίκη</a:t>
            </a:r>
            <a:r>
              <a:rPr lang="en-NZ" sz="2400" dirty="0">
                <a:solidFill>
                  <a:srgbClr val="3054BF"/>
                </a:solidFill>
                <a:latin typeface="Galatia SIL" panose="02000600020000020004" pitchFamily="2" charset="0"/>
              </a:rPr>
              <a:t>	</a:t>
            </a:r>
            <a:r>
              <a:rPr lang="en-NZ" sz="2400" dirty="0" err="1">
                <a:solidFill>
                  <a:srgbClr val="3054BF"/>
                </a:solidFill>
                <a:latin typeface="Doulos SIL" panose="02000500070000020004" pitchFamily="2" charset="0"/>
              </a:rPr>
              <a:t>nike</a:t>
            </a:r>
            <a:r>
              <a:rPr lang="en-NZ" sz="2400" dirty="0">
                <a:solidFill>
                  <a:srgbClr val="3054BF"/>
                </a:solidFill>
                <a:latin typeface="Doulos SIL" panose="02000500070000020004" pitchFamily="2" charset="0"/>
              </a:rPr>
              <a:t>̄</a:t>
            </a:r>
            <a:endParaRPr lang="en-NZ" sz="2400" dirty="0">
              <a:solidFill>
                <a:srgbClr val="3054BF"/>
              </a:solidFill>
              <a:latin typeface="Verdana" panose="020B0604030504040204" pitchFamily="34" charset="0"/>
            </a:endParaRPr>
          </a:p>
          <a:p>
            <a:r>
              <a:rPr lang="en-GB" dirty="0">
                <a:latin typeface="Verdana" panose="020B0604030504040204" pitchFamily="34" charset="0"/>
              </a:rPr>
              <a:t>a primary word; </a:t>
            </a:r>
            <a:r>
              <a:rPr lang="en-GB" i="1" dirty="0">
                <a:latin typeface="Verdana" panose="020B0604030504040204" pitchFamily="34" charset="0"/>
              </a:rPr>
              <a:t>conquest</a:t>
            </a:r>
            <a:r>
              <a:rPr lang="en-GB" dirty="0">
                <a:latin typeface="Verdana" panose="020B0604030504040204" pitchFamily="34" charset="0"/>
              </a:rPr>
              <a:t> that is, the </a:t>
            </a:r>
            <a:r>
              <a:rPr lang="en-GB" i="1" dirty="0">
                <a:latin typeface="Verdana" panose="020B0604030504040204" pitchFamily="34" charset="0"/>
              </a:rPr>
              <a:t>means of success:</a:t>
            </a:r>
            <a:r>
              <a:rPr lang="en-GB" dirty="0">
                <a:latin typeface="Verdana" panose="020B0604030504040204" pitchFamily="34" charset="0"/>
              </a:rPr>
              <a:t> - victory.</a:t>
            </a:r>
          </a:p>
          <a:p>
            <a:endParaRPr lang="en-NZ" dirty="0">
              <a:latin typeface="Verdana" panose="020B0604030504040204" pitchFamily="34" charset="0"/>
            </a:endParaRPr>
          </a:p>
        </p:txBody>
      </p:sp>
      <p:sp>
        <p:nvSpPr>
          <p:cNvPr id="6" name="Rectangle 5">
            <a:extLst>
              <a:ext uri="{FF2B5EF4-FFF2-40B4-BE49-F238E27FC236}">
                <a16:creationId xmlns:a16="http://schemas.microsoft.com/office/drawing/2014/main" id="{2705B26E-4E39-4B41-A1C9-715113FB4CFA}"/>
              </a:ext>
            </a:extLst>
          </p:cNvPr>
          <p:cNvSpPr/>
          <p:nvPr/>
        </p:nvSpPr>
        <p:spPr>
          <a:xfrm>
            <a:off x="719572" y="4149080"/>
            <a:ext cx="7704856" cy="2308324"/>
          </a:xfrm>
          <a:prstGeom prst="rect">
            <a:avLst/>
          </a:prstGeom>
        </p:spPr>
        <p:txBody>
          <a:bodyPr wrap="square">
            <a:spAutoFit/>
          </a:bodyPr>
          <a:lstStyle/>
          <a:p>
            <a:r>
              <a:rPr lang="en-GB" sz="2400" dirty="0">
                <a:solidFill>
                  <a:srgbClr val="208080"/>
                </a:solidFill>
                <a:latin typeface="Verdana" panose="020B0604030504040204" pitchFamily="34" charset="0"/>
              </a:rPr>
              <a:t>1Jn 5:4  For whatsoever is born of God </a:t>
            </a:r>
            <a:r>
              <a:rPr lang="en-GB" sz="2400" b="1" dirty="0" err="1">
                <a:solidFill>
                  <a:srgbClr val="208080"/>
                </a:solidFill>
                <a:latin typeface="Verdana" panose="020B0604030504040204" pitchFamily="34" charset="0"/>
              </a:rPr>
              <a:t>overcometh</a:t>
            </a:r>
            <a:r>
              <a:rPr lang="en-GB" sz="2400" dirty="0">
                <a:solidFill>
                  <a:srgbClr val="208080"/>
                </a:solidFill>
                <a:latin typeface="Verdana" panose="020B0604030504040204" pitchFamily="34" charset="0"/>
              </a:rPr>
              <a:t> the world: and this is the </a:t>
            </a:r>
            <a:r>
              <a:rPr lang="en-GB" sz="2400" b="1" dirty="0">
                <a:solidFill>
                  <a:srgbClr val="208080"/>
                </a:solidFill>
                <a:latin typeface="Verdana" panose="020B0604030504040204" pitchFamily="34" charset="0"/>
              </a:rPr>
              <a:t>victory</a:t>
            </a:r>
            <a:r>
              <a:rPr lang="en-GB" sz="2400" dirty="0">
                <a:solidFill>
                  <a:srgbClr val="208080"/>
                </a:solidFill>
                <a:latin typeface="Verdana" panose="020B0604030504040204" pitchFamily="34" charset="0"/>
              </a:rPr>
              <a:t> that </a:t>
            </a:r>
            <a:r>
              <a:rPr lang="en-GB" sz="2400" b="1" dirty="0" err="1">
                <a:solidFill>
                  <a:srgbClr val="208080"/>
                </a:solidFill>
                <a:latin typeface="Verdana" panose="020B0604030504040204" pitchFamily="34" charset="0"/>
              </a:rPr>
              <a:t>overcometh</a:t>
            </a:r>
            <a:r>
              <a:rPr lang="en-GB" sz="2400" dirty="0">
                <a:solidFill>
                  <a:srgbClr val="208080"/>
                </a:solidFill>
                <a:latin typeface="Verdana" panose="020B0604030504040204" pitchFamily="34" charset="0"/>
              </a:rPr>
              <a:t> the world, </a:t>
            </a:r>
            <a:r>
              <a:rPr lang="en-GB" sz="2400" i="1" dirty="0">
                <a:solidFill>
                  <a:srgbClr val="545454"/>
                </a:solidFill>
                <a:latin typeface="Verdana" panose="020B0604030504040204" pitchFamily="34" charset="0"/>
              </a:rPr>
              <a:t>even</a:t>
            </a:r>
            <a:r>
              <a:rPr lang="en-GB" sz="2400" dirty="0">
                <a:solidFill>
                  <a:srgbClr val="545454"/>
                </a:solidFill>
                <a:latin typeface="Verdana" panose="020B0604030504040204" pitchFamily="34" charset="0"/>
              </a:rPr>
              <a:t> </a:t>
            </a:r>
            <a:r>
              <a:rPr lang="en-GB" sz="2400" b="1" u="sng" dirty="0">
                <a:solidFill>
                  <a:srgbClr val="545454"/>
                </a:solidFill>
                <a:latin typeface="Verdana" panose="020B0604030504040204" pitchFamily="34" charset="0"/>
              </a:rPr>
              <a:t>our faith</a:t>
            </a:r>
            <a:r>
              <a:rPr lang="en-GB" sz="2400" dirty="0">
                <a:solidFill>
                  <a:srgbClr val="545454"/>
                </a:solidFill>
                <a:latin typeface="Verdana" panose="020B0604030504040204" pitchFamily="34" charset="0"/>
              </a:rPr>
              <a:t>. </a:t>
            </a:r>
          </a:p>
          <a:p>
            <a:r>
              <a:rPr lang="en-GB" sz="2400" dirty="0">
                <a:solidFill>
                  <a:srgbClr val="208080"/>
                </a:solidFill>
                <a:latin typeface="Verdana" panose="020B0604030504040204" pitchFamily="34" charset="0"/>
              </a:rPr>
              <a:t>1Jn 5:5  Who is he that </a:t>
            </a:r>
            <a:r>
              <a:rPr lang="en-GB" sz="2400" b="1" dirty="0" err="1">
                <a:solidFill>
                  <a:srgbClr val="208080"/>
                </a:solidFill>
                <a:latin typeface="Verdana" panose="020B0604030504040204" pitchFamily="34" charset="0"/>
              </a:rPr>
              <a:t>overcometh</a:t>
            </a:r>
            <a:r>
              <a:rPr lang="en-GB" sz="2400" dirty="0">
                <a:solidFill>
                  <a:srgbClr val="208080"/>
                </a:solidFill>
                <a:latin typeface="Verdana" panose="020B0604030504040204" pitchFamily="34" charset="0"/>
              </a:rPr>
              <a:t> the world, but he that </a:t>
            </a:r>
            <a:r>
              <a:rPr lang="en-GB" sz="2400" u="sng" dirty="0">
                <a:solidFill>
                  <a:srgbClr val="208080"/>
                </a:solidFill>
                <a:latin typeface="Verdana" panose="020B0604030504040204" pitchFamily="34" charset="0"/>
              </a:rPr>
              <a:t>believeth</a:t>
            </a:r>
            <a:r>
              <a:rPr lang="en-GB" sz="2400" dirty="0">
                <a:solidFill>
                  <a:srgbClr val="208080"/>
                </a:solidFill>
                <a:latin typeface="Verdana" panose="020B0604030504040204" pitchFamily="34" charset="0"/>
              </a:rPr>
              <a:t> that </a:t>
            </a:r>
            <a:r>
              <a:rPr lang="en-GB" sz="2400" b="1" u="sng" dirty="0">
                <a:solidFill>
                  <a:srgbClr val="208080"/>
                </a:solidFill>
                <a:latin typeface="Verdana" panose="020B0604030504040204" pitchFamily="34" charset="0"/>
              </a:rPr>
              <a:t>Jesus is </a:t>
            </a:r>
            <a:r>
              <a:rPr lang="en-GB" sz="2400" dirty="0">
                <a:solidFill>
                  <a:srgbClr val="208080"/>
                </a:solidFill>
                <a:latin typeface="Verdana" panose="020B0604030504040204" pitchFamily="34" charset="0"/>
              </a:rPr>
              <a:t>the Son of God?</a:t>
            </a:r>
          </a:p>
        </p:txBody>
      </p:sp>
      <p:cxnSp>
        <p:nvCxnSpPr>
          <p:cNvPr id="8" name="Straight Connector 7">
            <a:extLst>
              <a:ext uri="{FF2B5EF4-FFF2-40B4-BE49-F238E27FC236}">
                <a16:creationId xmlns:a16="http://schemas.microsoft.com/office/drawing/2014/main" id="{D256071E-A930-403D-A1D8-21203F3E9203}"/>
              </a:ext>
            </a:extLst>
          </p:cNvPr>
          <p:cNvCxnSpPr/>
          <p:nvPr/>
        </p:nvCxnSpPr>
        <p:spPr>
          <a:xfrm flipV="1">
            <a:off x="2339752" y="2924944"/>
            <a:ext cx="1080120" cy="172819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A8CD144-A364-478D-8575-F9AFFBE6E169}"/>
              </a:ext>
            </a:extLst>
          </p:cNvPr>
          <p:cNvCxnSpPr/>
          <p:nvPr/>
        </p:nvCxnSpPr>
        <p:spPr>
          <a:xfrm>
            <a:off x="3851920" y="1699630"/>
            <a:ext cx="3456384" cy="2881498"/>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2554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0841D7B-F77C-4F08-ABA2-EC7C90684650}"/>
              </a:ext>
            </a:extLst>
          </p:cNvPr>
          <p:cNvSpPr/>
          <p:nvPr/>
        </p:nvSpPr>
        <p:spPr>
          <a:xfrm>
            <a:off x="459404" y="1089153"/>
            <a:ext cx="8225192" cy="4093428"/>
          </a:xfrm>
          <a:prstGeom prst="rect">
            <a:avLst/>
          </a:prstGeom>
        </p:spPr>
        <p:txBody>
          <a:bodyPr wrap="square">
            <a:spAutoFit/>
          </a:bodyPr>
          <a:lstStyle/>
          <a:p>
            <a:pPr marL="285750" indent="-285750">
              <a:buFont typeface="Arial" panose="020B0604020202020204" pitchFamily="34" charset="0"/>
              <a:buChar char="•"/>
            </a:pPr>
            <a:r>
              <a:rPr lang="en-GB" sz="2000" b="1" dirty="0">
                <a:latin typeface="Verdana" panose="020B0604030504040204" pitchFamily="34" charset="0"/>
              </a:rPr>
              <a:t>will I</a:t>
            </a:r>
            <a:r>
              <a:rPr lang="en-GB" sz="2000" dirty="0">
                <a:latin typeface="Verdana" panose="020B0604030504040204" pitchFamily="34" charset="0"/>
              </a:rPr>
              <a:t> give to eat of the tree of life</a:t>
            </a:r>
          </a:p>
          <a:p>
            <a:pPr marL="285750" indent="-285750">
              <a:buFont typeface="Arial" panose="020B0604020202020204" pitchFamily="34" charset="0"/>
              <a:buChar char="•"/>
            </a:pPr>
            <a:r>
              <a:rPr lang="en-GB" sz="2000" dirty="0">
                <a:latin typeface="Verdana" panose="020B0604030504040204" pitchFamily="34" charset="0"/>
              </a:rPr>
              <a:t>shall not be hurt of the second death</a:t>
            </a:r>
          </a:p>
          <a:p>
            <a:pPr marL="285750" indent="-285750">
              <a:buFont typeface="Arial" panose="020B0604020202020204" pitchFamily="34" charset="0"/>
              <a:buChar char="•"/>
            </a:pPr>
            <a:r>
              <a:rPr lang="en-GB" sz="2000" b="1" dirty="0">
                <a:latin typeface="Verdana" panose="020B0604030504040204" pitchFamily="34" charset="0"/>
              </a:rPr>
              <a:t>will I give </a:t>
            </a:r>
            <a:r>
              <a:rPr lang="en-GB" sz="2000" dirty="0">
                <a:latin typeface="Verdana" panose="020B0604030504040204" pitchFamily="34" charset="0"/>
              </a:rPr>
              <a:t>to eat of the hidden manna, </a:t>
            </a:r>
          </a:p>
          <a:p>
            <a:pPr marL="285750" indent="-285750">
              <a:buFont typeface="Arial" panose="020B0604020202020204" pitchFamily="34" charset="0"/>
              <a:buChar char="•"/>
            </a:pPr>
            <a:r>
              <a:rPr lang="en-GB" sz="2000" b="1" dirty="0">
                <a:latin typeface="Verdana" panose="020B0604030504040204" pitchFamily="34" charset="0"/>
              </a:rPr>
              <a:t>I will give </a:t>
            </a:r>
            <a:r>
              <a:rPr lang="en-GB" sz="2000" dirty="0">
                <a:latin typeface="Verdana" panose="020B0604030504040204" pitchFamily="34" charset="0"/>
              </a:rPr>
              <a:t>him a white stone, and in the stone a new name</a:t>
            </a:r>
          </a:p>
          <a:p>
            <a:pPr marL="285750" indent="-285750">
              <a:buFont typeface="Arial" panose="020B0604020202020204" pitchFamily="34" charset="0"/>
              <a:buChar char="•"/>
            </a:pPr>
            <a:r>
              <a:rPr lang="en-GB" sz="2000" dirty="0">
                <a:latin typeface="Verdana" panose="020B0604030504040204" pitchFamily="34" charset="0"/>
              </a:rPr>
              <a:t>the same shall be clothed in white raiment; </a:t>
            </a:r>
          </a:p>
          <a:p>
            <a:pPr marL="285750" indent="-285750">
              <a:buFont typeface="Arial" panose="020B0604020202020204" pitchFamily="34" charset="0"/>
              <a:buChar char="•"/>
            </a:pPr>
            <a:r>
              <a:rPr lang="en-GB" sz="2000" b="1" dirty="0">
                <a:latin typeface="Verdana" panose="020B0604030504040204" pitchFamily="34" charset="0"/>
              </a:rPr>
              <a:t>I will </a:t>
            </a:r>
            <a:r>
              <a:rPr lang="en-GB" sz="2000" dirty="0">
                <a:latin typeface="Verdana" panose="020B0604030504040204" pitchFamily="34" charset="0"/>
              </a:rPr>
              <a:t>confess his name before my Father, and before his angels. </a:t>
            </a:r>
          </a:p>
          <a:p>
            <a:pPr marL="285750" indent="-285750">
              <a:buFont typeface="Arial" panose="020B0604020202020204" pitchFamily="34" charset="0"/>
              <a:buChar char="•"/>
            </a:pPr>
            <a:r>
              <a:rPr lang="en-GB" sz="2000" b="1" dirty="0">
                <a:latin typeface="Verdana" panose="020B0604030504040204" pitchFamily="34" charset="0"/>
              </a:rPr>
              <a:t>will I give </a:t>
            </a:r>
            <a:r>
              <a:rPr lang="en-GB" sz="2000" dirty="0">
                <a:latin typeface="Verdana" panose="020B0604030504040204" pitchFamily="34" charset="0"/>
              </a:rPr>
              <a:t>power over the nations: </a:t>
            </a:r>
          </a:p>
          <a:p>
            <a:pPr marL="285750" indent="-285750">
              <a:buFont typeface="Arial" panose="020B0604020202020204" pitchFamily="34" charset="0"/>
              <a:buChar char="•"/>
            </a:pPr>
            <a:r>
              <a:rPr lang="en-GB" sz="2000" b="1" dirty="0">
                <a:latin typeface="Verdana" panose="020B0604030504040204" pitchFamily="34" charset="0"/>
              </a:rPr>
              <a:t>I will give </a:t>
            </a:r>
            <a:r>
              <a:rPr lang="en-GB" sz="2000" dirty="0">
                <a:latin typeface="Verdana" panose="020B0604030504040204" pitchFamily="34" charset="0"/>
              </a:rPr>
              <a:t>him the morning star.</a:t>
            </a:r>
          </a:p>
          <a:p>
            <a:pPr marL="285750" indent="-285750">
              <a:buFont typeface="Arial" panose="020B0604020202020204" pitchFamily="34" charset="0"/>
              <a:buChar char="•"/>
            </a:pPr>
            <a:r>
              <a:rPr lang="en-GB" sz="2000" b="1" dirty="0">
                <a:latin typeface="Verdana" panose="020B0604030504040204" pitchFamily="34" charset="0"/>
              </a:rPr>
              <a:t>will I make </a:t>
            </a:r>
            <a:r>
              <a:rPr lang="en-GB" sz="2000" dirty="0">
                <a:latin typeface="Verdana" panose="020B0604030504040204" pitchFamily="34" charset="0"/>
              </a:rPr>
              <a:t>a pillar in the temple of my God,</a:t>
            </a:r>
          </a:p>
          <a:p>
            <a:pPr marL="285750" indent="-285750">
              <a:buFont typeface="Arial" panose="020B0604020202020204" pitchFamily="34" charset="0"/>
              <a:buChar char="•"/>
            </a:pPr>
            <a:r>
              <a:rPr lang="en-GB" sz="2000" b="1" dirty="0">
                <a:latin typeface="Verdana" panose="020B0604030504040204" pitchFamily="34" charset="0"/>
              </a:rPr>
              <a:t>I will write </a:t>
            </a:r>
            <a:r>
              <a:rPr lang="en-GB" sz="2000" dirty="0">
                <a:latin typeface="Verdana" panose="020B0604030504040204" pitchFamily="34" charset="0"/>
              </a:rPr>
              <a:t>upon him the name of my God,</a:t>
            </a:r>
          </a:p>
          <a:p>
            <a:pPr marL="285750" indent="-285750">
              <a:buFont typeface="Arial" panose="020B0604020202020204" pitchFamily="34" charset="0"/>
              <a:buChar char="•"/>
            </a:pPr>
            <a:r>
              <a:rPr lang="en-GB" sz="2000" dirty="0">
                <a:latin typeface="Verdana" panose="020B0604030504040204" pitchFamily="34" charset="0"/>
              </a:rPr>
              <a:t>w</a:t>
            </a:r>
            <a:r>
              <a:rPr lang="en-GB" sz="2000" b="1" dirty="0">
                <a:latin typeface="Verdana" panose="020B0604030504040204" pitchFamily="34" charset="0"/>
              </a:rPr>
              <a:t>ill I grant </a:t>
            </a:r>
            <a:r>
              <a:rPr lang="en-GB" sz="2000" dirty="0">
                <a:latin typeface="Verdana" panose="020B0604030504040204" pitchFamily="34" charset="0"/>
              </a:rPr>
              <a:t>to sit with me in my throne, </a:t>
            </a:r>
          </a:p>
          <a:p>
            <a:endParaRPr lang="en-GB" sz="2000" dirty="0">
              <a:latin typeface="Verdana" panose="020B0604030504040204" pitchFamily="34" charset="0"/>
            </a:endParaRPr>
          </a:p>
        </p:txBody>
      </p:sp>
      <p:sp>
        <p:nvSpPr>
          <p:cNvPr id="9" name="Rectangle 8">
            <a:extLst>
              <a:ext uri="{FF2B5EF4-FFF2-40B4-BE49-F238E27FC236}">
                <a16:creationId xmlns:a16="http://schemas.microsoft.com/office/drawing/2014/main" id="{5673B138-AC4C-4D64-8C0E-33213E8D0C93}"/>
              </a:ext>
            </a:extLst>
          </p:cNvPr>
          <p:cNvSpPr/>
          <p:nvPr/>
        </p:nvSpPr>
        <p:spPr>
          <a:xfrm>
            <a:off x="166299" y="3722133"/>
            <a:ext cx="8306069" cy="646331"/>
          </a:xfrm>
          <a:prstGeom prst="rect">
            <a:avLst/>
          </a:prstGeom>
        </p:spPr>
        <p:txBody>
          <a:bodyPr wrap="square">
            <a:spAutoFit/>
          </a:bodyPr>
          <a:lstStyle/>
          <a:p>
            <a:r>
              <a:rPr lang="en-GB" dirty="0">
                <a:latin typeface="Verdana" panose="020B0604030504040204" pitchFamily="34" charset="0"/>
              </a:rPr>
              <a:t> </a:t>
            </a:r>
          </a:p>
          <a:p>
            <a:endParaRPr lang="en-GB" dirty="0">
              <a:latin typeface="Verdana" panose="020B0604030504040204" pitchFamily="34" charset="0"/>
            </a:endParaRPr>
          </a:p>
        </p:txBody>
      </p:sp>
      <p:sp>
        <p:nvSpPr>
          <p:cNvPr id="2" name="Rectangle 1">
            <a:extLst>
              <a:ext uri="{FF2B5EF4-FFF2-40B4-BE49-F238E27FC236}">
                <a16:creationId xmlns:a16="http://schemas.microsoft.com/office/drawing/2014/main" id="{C0DA136E-541B-444E-90D1-0106D4B9A689}"/>
              </a:ext>
            </a:extLst>
          </p:cNvPr>
          <p:cNvSpPr/>
          <p:nvPr/>
        </p:nvSpPr>
        <p:spPr>
          <a:xfrm>
            <a:off x="493534" y="5352536"/>
            <a:ext cx="7891861" cy="1200329"/>
          </a:xfrm>
          <a:prstGeom prst="rect">
            <a:avLst/>
          </a:prstGeom>
          <a:ln>
            <a:solidFill>
              <a:schemeClr val="tx1"/>
            </a:solidFill>
          </a:ln>
        </p:spPr>
        <p:txBody>
          <a:bodyPr wrap="square">
            <a:spAutoFit/>
          </a:bodyPr>
          <a:lstStyle/>
          <a:p>
            <a:pPr>
              <a:spcAft>
                <a:spcPts val="300"/>
              </a:spcAft>
            </a:pPr>
            <a:r>
              <a:rPr lang="x-none" sz="2400" dirty="0">
                <a:latin typeface="Verdana" panose="020B0604030504040204" pitchFamily="34" charset="0"/>
                <a:ea typeface="Calibri" panose="020F0502020204030204" pitchFamily="34" charset="0"/>
                <a:cs typeface="Verdana" panose="020B0604030504040204" pitchFamily="34" charset="0"/>
              </a:rPr>
              <a:t>Rev 21:7  He that </a:t>
            </a:r>
            <a:r>
              <a:rPr lang="x-none" sz="2400" b="1" u="sng" dirty="0">
                <a:latin typeface="Verdana" panose="020B0604030504040204" pitchFamily="34" charset="0"/>
                <a:ea typeface="Calibri" panose="020F0502020204030204" pitchFamily="34" charset="0"/>
                <a:cs typeface="Verdana" panose="020B0604030504040204" pitchFamily="34" charset="0"/>
              </a:rPr>
              <a:t>overcometh</a:t>
            </a:r>
            <a:r>
              <a:rPr lang="x-none" sz="2400" dirty="0">
                <a:latin typeface="Verdana" panose="020B0604030504040204" pitchFamily="34" charset="0"/>
                <a:ea typeface="Calibri" panose="020F0502020204030204" pitchFamily="34" charset="0"/>
                <a:cs typeface="Verdana" panose="020B0604030504040204" pitchFamily="34" charset="0"/>
              </a:rPr>
              <a:t> shall inherit all things; and I will be his God, and he shall be my son. </a:t>
            </a:r>
            <a:endParaRPr lang="en-NZ" sz="2400" dirty="0">
              <a:effectLst/>
              <a:latin typeface="Verdana" panose="020B0604030504040204" pitchFamily="34" charset="0"/>
              <a:ea typeface="Calibri" panose="020F0502020204030204" pitchFamily="34" charset="0"/>
              <a:cs typeface="Verdana" panose="020B0604030504040204" pitchFamily="34" charset="0"/>
            </a:endParaRPr>
          </a:p>
        </p:txBody>
      </p:sp>
      <p:sp>
        <p:nvSpPr>
          <p:cNvPr id="12" name="TextBox 11">
            <a:extLst>
              <a:ext uri="{FF2B5EF4-FFF2-40B4-BE49-F238E27FC236}">
                <a16:creationId xmlns:a16="http://schemas.microsoft.com/office/drawing/2014/main" id="{4C595464-F26C-4CEB-8B5E-74C2AD90D72D}"/>
              </a:ext>
            </a:extLst>
          </p:cNvPr>
          <p:cNvSpPr txBox="1"/>
          <p:nvPr/>
        </p:nvSpPr>
        <p:spPr>
          <a:xfrm>
            <a:off x="247176" y="298192"/>
            <a:ext cx="7005444" cy="584775"/>
          </a:xfrm>
          <a:prstGeom prst="rect">
            <a:avLst/>
          </a:prstGeom>
          <a:noFill/>
          <a:ln>
            <a:noFill/>
          </a:ln>
        </p:spPr>
        <p:txBody>
          <a:bodyPr wrap="none" rtlCol="0">
            <a:spAutoFit/>
          </a:bodyPr>
          <a:lstStyle/>
          <a:p>
            <a:r>
              <a:rPr lang="en-AU" sz="3200" b="1" dirty="0"/>
              <a:t>Rev 2-3  –To those who overcome:</a:t>
            </a:r>
          </a:p>
        </p:txBody>
      </p:sp>
    </p:spTree>
    <p:extLst>
      <p:ext uri="{BB962C8B-B14F-4D97-AF65-F5344CB8AC3E}">
        <p14:creationId xmlns:p14="http://schemas.microsoft.com/office/powerpoint/2010/main" val="7678002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a:extLst>
              <a:ext uri="{FF2B5EF4-FFF2-40B4-BE49-F238E27FC236}">
                <a16:creationId xmlns:a16="http://schemas.microsoft.com/office/drawing/2014/main" id="{25AB2DC9-3ADC-49C2-AEEE-E75CB37DD0ED}"/>
              </a:ext>
            </a:extLst>
          </p:cNvPr>
          <p:cNvSpPr txBox="1">
            <a:spLocks noChangeArrowheads="1"/>
          </p:cNvSpPr>
          <p:nvPr/>
        </p:nvSpPr>
        <p:spPr bwMode="auto">
          <a:xfrm>
            <a:off x="359524" y="332656"/>
            <a:ext cx="3129383" cy="830997"/>
          </a:xfrm>
          <a:prstGeom prst="rect">
            <a:avLst/>
          </a:prstGeom>
          <a:noFill/>
          <a:ln w="9525">
            <a:noFill/>
            <a:miter lim="800000"/>
            <a:headEnd/>
            <a:tailEnd/>
          </a:ln>
        </p:spPr>
        <p:txBody>
          <a:bodyPr wrap="none">
            <a:spAutoFit/>
          </a:bodyPr>
          <a:lstStyle/>
          <a:p>
            <a:r>
              <a:rPr lang="en-AU" sz="4800" b="1" dirty="0">
                <a:latin typeface="Calibri" pitchFamily="34" charset="0"/>
              </a:rPr>
              <a:t>Overcome: </a:t>
            </a:r>
          </a:p>
        </p:txBody>
      </p:sp>
      <p:sp>
        <p:nvSpPr>
          <p:cNvPr id="4" name="Rectangle 3">
            <a:extLst>
              <a:ext uri="{FF2B5EF4-FFF2-40B4-BE49-F238E27FC236}">
                <a16:creationId xmlns:a16="http://schemas.microsoft.com/office/drawing/2014/main" id="{39755EA6-11ED-42EC-986A-AB6705410908}"/>
              </a:ext>
            </a:extLst>
          </p:cNvPr>
          <p:cNvSpPr/>
          <p:nvPr/>
        </p:nvSpPr>
        <p:spPr>
          <a:xfrm>
            <a:off x="611560" y="2535885"/>
            <a:ext cx="7200800" cy="1077218"/>
          </a:xfrm>
          <a:prstGeom prst="rect">
            <a:avLst/>
          </a:prstGeom>
        </p:spPr>
        <p:txBody>
          <a:bodyPr wrap="square">
            <a:spAutoFit/>
          </a:bodyPr>
          <a:lstStyle/>
          <a:p>
            <a:r>
              <a:rPr lang="en-NZ" sz="2800" b="1" dirty="0">
                <a:latin typeface="Verdana" panose="020B0604030504040204" pitchFamily="34" charset="0"/>
              </a:rPr>
              <a:t>G3528	</a:t>
            </a:r>
            <a:r>
              <a:rPr lang="el-GR" sz="2800" dirty="0">
                <a:solidFill>
                  <a:srgbClr val="3054BF"/>
                </a:solidFill>
                <a:latin typeface="Galatia SIL" panose="02000600020000020004" pitchFamily="2" charset="0"/>
              </a:rPr>
              <a:t>νικά</a:t>
            </a:r>
            <a:r>
              <a:rPr lang="en-NZ" sz="2800" dirty="0">
                <a:solidFill>
                  <a:srgbClr val="3054BF"/>
                </a:solidFill>
                <a:latin typeface="Galatia SIL" panose="02000600020000020004" pitchFamily="2" charset="0"/>
              </a:rPr>
              <a:t>	</a:t>
            </a:r>
            <a:r>
              <a:rPr lang="en-NZ" sz="2800" dirty="0" err="1">
                <a:solidFill>
                  <a:srgbClr val="3054BF"/>
                </a:solidFill>
                <a:latin typeface="Doulos SIL" panose="02000500070000020004" pitchFamily="2" charset="0"/>
              </a:rPr>
              <a:t>nikao</a:t>
            </a:r>
            <a:r>
              <a:rPr lang="en-NZ" sz="2800" dirty="0">
                <a:solidFill>
                  <a:srgbClr val="3054BF"/>
                </a:solidFill>
                <a:latin typeface="Doulos SIL" panose="02000500070000020004" pitchFamily="2" charset="0"/>
              </a:rPr>
              <a:t>̄</a:t>
            </a:r>
            <a:endParaRPr lang="en-NZ" sz="2800" dirty="0">
              <a:solidFill>
                <a:srgbClr val="3054BF"/>
              </a:solidFill>
              <a:latin typeface="Verdana" panose="020B0604030504040204" pitchFamily="34" charset="0"/>
            </a:endParaRPr>
          </a:p>
          <a:p>
            <a:r>
              <a:rPr lang="en-GB" dirty="0">
                <a:latin typeface="Verdana" panose="020B0604030504040204" pitchFamily="34" charset="0"/>
              </a:rPr>
              <a:t>From G3529; to </a:t>
            </a:r>
            <a:r>
              <a:rPr lang="en-GB" i="1" dirty="0">
                <a:latin typeface="Verdana" panose="020B0604030504040204" pitchFamily="34" charset="0"/>
              </a:rPr>
              <a:t>subdue</a:t>
            </a:r>
            <a:r>
              <a:rPr lang="en-GB" dirty="0">
                <a:latin typeface="Verdana" panose="020B0604030504040204" pitchFamily="34" charset="0"/>
              </a:rPr>
              <a:t>: - conquer, overcome, prevail, get the victory.</a:t>
            </a:r>
          </a:p>
        </p:txBody>
      </p:sp>
      <p:sp>
        <p:nvSpPr>
          <p:cNvPr id="5" name="Rectangle 4">
            <a:extLst>
              <a:ext uri="{FF2B5EF4-FFF2-40B4-BE49-F238E27FC236}">
                <a16:creationId xmlns:a16="http://schemas.microsoft.com/office/drawing/2014/main" id="{CBF8AF89-EF48-469A-8D4D-43DF43C69F59}"/>
              </a:ext>
            </a:extLst>
          </p:cNvPr>
          <p:cNvSpPr/>
          <p:nvPr/>
        </p:nvSpPr>
        <p:spPr>
          <a:xfrm>
            <a:off x="611560" y="1329700"/>
            <a:ext cx="7920880" cy="1015663"/>
          </a:xfrm>
          <a:prstGeom prst="rect">
            <a:avLst/>
          </a:prstGeom>
        </p:spPr>
        <p:txBody>
          <a:bodyPr wrap="square">
            <a:spAutoFit/>
          </a:bodyPr>
          <a:lstStyle/>
          <a:p>
            <a:r>
              <a:rPr lang="en-NZ" sz="2400" b="1" dirty="0">
                <a:latin typeface="Verdana" panose="020B0604030504040204" pitchFamily="34" charset="0"/>
              </a:rPr>
              <a:t>G3529  </a:t>
            </a:r>
            <a:r>
              <a:rPr lang="el-GR" sz="2400" dirty="0">
                <a:solidFill>
                  <a:srgbClr val="3054BF"/>
                </a:solidFill>
                <a:latin typeface="Galatia SIL" panose="02000600020000020004" pitchFamily="2" charset="0"/>
              </a:rPr>
              <a:t>νίκη</a:t>
            </a:r>
            <a:r>
              <a:rPr lang="en-NZ" sz="2400" dirty="0">
                <a:solidFill>
                  <a:srgbClr val="3054BF"/>
                </a:solidFill>
                <a:latin typeface="Galatia SIL" panose="02000600020000020004" pitchFamily="2" charset="0"/>
              </a:rPr>
              <a:t>	</a:t>
            </a:r>
            <a:r>
              <a:rPr lang="en-NZ" sz="2400" dirty="0" err="1">
                <a:solidFill>
                  <a:srgbClr val="3054BF"/>
                </a:solidFill>
                <a:latin typeface="Doulos SIL" panose="02000500070000020004" pitchFamily="2" charset="0"/>
              </a:rPr>
              <a:t>nike</a:t>
            </a:r>
            <a:r>
              <a:rPr lang="en-NZ" sz="2400" dirty="0">
                <a:solidFill>
                  <a:srgbClr val="3054BF"/>
                </a:solidFill>
                <a:latin typeface="Doulos SIL" panose="02000500070000020004" pitchFamily="2" charset="0"/>
              </a:rPr>
              <a:t>̄</a:t>
            </a:r>
            <a:endParaRPr lang="en-NZ" sz="2400" dirty="0">
              <a:solidFill>
                <a:srgbClr val="3054BF"/>
              </a:solidFill>
              <a:latin typeface="Verdana" panose="020B0604030504040204" pitchFamily="34" charset="0"/>
            </a:endParaRPr>
          </a:p>
          <a:p>
            <a:r>
              <a:rPr lang="en-GB" dirty="0">
                <a:latin typeface="Verdana" panose="020B0604030504040204" pitchFamily="34" charset="0"/>
              </a:rPr>
              <a:t>a primary word; </a:t>
            </a:r>
            <a:r>
              <a:rPr lang="en-GB" i="1" dirty="0">
                <a:latin typeface="Verdana" panose="020B0604030504040204" pitchFamily="34" charset="0"/>
              </a:rPr>
              <a:t>conquest</a:t>
            </a:r>
            <a:r>
              <a:rPr lang="en-GB" dirty="0">
                <a:latin typeface="Verdana" panose="020B0604030504040204" pitchFamily="34" charset="0"/>
              </a:rPr>
              <a:t> that is, the </a:t>
            </a:r>
            <a:r>
              <a:rPr lang="en-GB" i="1" dirty="0">
                <a:latin typeface="Verdana" panose="020B0604030504040204" pitchFamily="34" charset="0"/>
              </a:rPr>
              <a:t>means of success:</a:t>
            </a:r>
            <a:r>
              <a:rPr lang="en-GB" dirty="0">
                <a:latin typeface="Verdana" panose="020B0604030504040204" pitchFamily="34" charset="0"/>
              </a:rPr>
              <a:t> - victory.</a:t>
            </a:r>
          </a:p>
          <a:p>
            <a:endParaRPr lang="en-NZ" dirty="0">
              <a:latin typeface="Verdana" panose="020B0604030504040204" pitchFamily="34" charset="0"/>
            </a:endParaRPr>
          </a:p>
        </p:txBody>
      </p:sp>
      <p:sp>
        <p:nvSpPr>
          <p:cNvPr id="6" name="Rectangle 5">
            <a:extLst>
              <a:ext uri="{FF2B5EF4-FFF2-40B4-BE49-F238E27FC236}">
                <a16:creationId xmlns:a16="http://schemas.microsoft.com/office/drawing/2014/main" id="{2705B26E-4E39-4B41-A1C9-715113FB4CFA}"/>
              </a:ext>
            </a:extLst>
          </p:cNvPr>
          <p:cNvSpPr/>
          <p:nvPr/>
        </p:nvSpPr>
        <p:spPr>
          <a:xfrm>
            <a:off x="719572" y="4221088"/>
            <a:ext cx="7704856" cy="1569660"/>
          </a:xfrm>
          <a:prstGeom prst="rect">
            <a:avLst/>
          </a:prstGeom>
        </p:spPr>
        <p:txBody>
          <a:bodyPr wrap="square">
            <a:spAutoFit/>
          </a:bodyPr>
          <a:lstStyle/>
          <a:p>
            <a:r>
              <a:rPr lang="en-GB" sz="2400" b="1" dirty="0"/>
              <a:t>Rev 5:5</a:t>
            </a:r>
            <a:r>
              <a:rPr lang="en-GB" sz="2400" dirty="0"/>
              <a:t>  And one of the elders said to me, “Weep no more; behold, the Lion of the tribe of Judah, the Root of David, </a:t>
            </a:r>
            <a:r>
              <a:rPr lang="en-GB" sz="2400" b="1" dirty="0"/>
              <a:t>has conquered</a:t>
            </a:r>
            <a:r>
              <a:rPr lang="en-GB" sz="2400" dirty="0"/>
              <a:t>, so that he can open the scroll and its seven seals.” ESV</a:t>
            </a:r>
          </a:p>
        </p:txBody>
      </p:sp>
      <p:cxnSp>
        <p:nvCxnSpPr>
          <p:cNvPr id="8" name="Straight Connector 7">
            <a:extLst>
              <a:ext uri="{FF2B5EF4-FFF2-40B4-BE49-F238E27FC236}">
                <a16:creationId xmlns:a16="http://schemas.microsoft.com/office/drawing/2014/main" id="{D256071E-A930-403D-A1D8-21203F3E9203}"/>
              </a:ext>
            </a:extLst>
          </p:cNvPr>
          <p:cNvCxnSpPr>
            <a:cxnSpLocks/>
          </p:cNvCxnSpPr>
          <p:nvPr/>
        </p:nvCxnSpPr>
        <p:spPr>
          <a:xfrm flipH="1" flipV="1">
            <a:off x="3419872" y="2924944"/>
            <a:ext cx="216024" cy="208097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00455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39184" y="188640"/>
            <a:ext cx="4963218" cy="584775"/>
          </a:xfrm>
          <a:prstGeom prst="rect">
            <a:avLst/>
          </a:prstGeom>
          <a:noFill/>
          <a:ln>
            <a:noFill/>
          </a:ln>
        </p:spPr>
        <p:txBody>
          <a:bodyPr wrap="none" rtlCol="0">
            <a:spAutoFit/>
          </a:bodyPr>
          <a:lstStyle/>
          <a:p>
            <a:r>
              <a:rPr lang="en-AU" sz="3200" b="1" dirty="0"/>
              <a:t>The Captain of Salvation</a:t>
            </a:r>
          </a:p>
        </p:txBody>
      </p:sp>
      <p:sp>
        <p:nvSpPr>
          <p:cNvPr id="14" name="Rectangle 13"/>
          <p:cNvSpPr/>
          <p:nvPr/>
        </p:nvSpPr>
        <p:spPr>
          <a:xfrm>
            <a:off x="107504" y="1412776"/>
            <a:ext cx="5094898" cy="4893647"/>
          </a:xfrm>
          <a:prstGeom prst="rect">
            <a:avLst/>
          </a:prstGeom>
        </p:spPr>
        <p:txBody>
          <a:bodyPr wrap="square">
            <a:spAutoFit/>
          </a:bodyPr>
          <a:lstStyle/>
          <a:p>
            <a:pPr algn="ctr"/>
            <a:r>
              <a:rPr lang="en-AU" sz="2400" b="1" u="sng" dirty="0"/>
              <a:t>THE CAPTAIN that Saves by Overcoming</a:t>
            </a:r>
          </a:p>
          <a:p>
            <a:pPr algn="ctr"/>
            <a:endParaRPr lang="en-AU" sz="2400" b="1" dirty="0"/>
          </a:p>
          <a:p>
            <a:pPr algn="ctr"/>
            <a:r>
              <a:rPr lang="en-AU" sz="2400" b="1" dirty="0"/>
              <a:t>Based on the </a:t>
            </a:r>
            <a:r>
              <a:rPr lang="en-AU" sz="2400" b="1" i="1" dirty="0"/>
              <a:t>principle of conquest</a:t>
            </a:r>
          </a:p>
          <a:p>
            <a:pPr algn="ctr"/>
            <a:r>
              <a:rPr lang="en-AU" sz="2400" b="1" dirty="0"/>
              <a:t>&amp;</a:t>
            </a:r>
          </a:p>
          <a:p>
            <a:pPr algn="ctr"/>
            <a:r>
              <a:rPr lang="en-AU" sz="2400" b="1" dirty="0"/>
              <a:t>Based on the thematic of “The  Enmity” (Gen 3:15)</a:t>
            </a:r>
          </a:p>
          <a:p>
            <a:pPr algn="ctr"/>
            <a:endParaRPr lang="en-AU" sz="2400" b="1" dirty="0"/>
          </a:p>
          <a:p>
            <a:pPr algn="ctr"/>
            <a:endParaRPr lang="en-AU" sz="2400" b="1" dirty="0"/>
          </a:p>
          <a:p>
            <a:pPr algn="ctr"/>
            <a:r>
              <a:rPr lang="en-AU" sz="2400" b="1" dirty="0"/>
              <a:t>Title of the Lion of Judah that </a:t>
            </a:r>
            <a:r>
              <a:rPr lang="en-AU" sz="2400" b="1" u="sng" dirty="0"/>
              <a:t>Saves by Destroying </a:t>
            </a:r>
            <a:r>
              <a:rPr lang="en-AU" sz="2400" b="1" dirty="0"/>
              <a:t>the enemy</a:t>
            </a:r>
          </a:p>
          <a:p>
            <a:pPr algn="ctr"/>
            <a:endParaRPr lang="en-AU" sz="2400" dirty="0"/>
          </a:p>
        </p:txBody>
      </p:sp>
      <p:pic>
        <p:nvPicPr>
          <p:cNvPr id="2060" name="Picture 12" descr="LionOfJudah.jpg image by Michael_Judah"/>
          <p:cNvPicPr>
            <a:picLocks noChangeAspect="1" noChangeArrowheads="1"/>
          </p:cNvPicPr>
          <p:nvPr/>
        </p:nvPicPr>
        <p:blipFill>
          <a:blip r:embed="rId3" cstate="print"/>
          <a:srcRect/>
          <a:stretch>
            <a:fillRect/>
          </a:stretch>
        </p:blipFill>
        <p:spPr bwMode="auto">
          <a:xfrm>
            <a:off x="5851484" y="1144657"/>
            <a:ext cx="2852403" cy="1656184"/>
          </a:xfrm>
          <a:prstGeom prst="rect">
            <a:avLst/>
          </a:prstGeom>
          <a:ln>
            <a:noFill/>
          </a:ln>
          <a:effectLst>
            <a:softEdge rad="112500"/>
          </a:effectLst>
        </p:spPr>
      </p:pic>
      <p:sp>
        <p:nvSpPr>
          <p:cNvPr id="10" name="Rectangle 9"/>
          <p:cNvSpPr/>
          <p:nvPr/>
        </p:nvSpPr>
        <p:spPr>
          <a:xfrm>
            <a:off x="5850558" y="3039636"/>
            <a:ext cx="2992319" cy="2677656"/>
          </a:xfrm>
          <a:prstGeom prst="rect">
            <a:avLst/>
          </a:prstGeom>
          <a:ln>
            <a:solidFill>
              <a:schemeClr val="tx1">
                <a:lumMod val="85000"/>
                <a:lumOff val="15000"/>
              </a:schemeClr>
            </a:solidFill>
          </a:ln>
        </p:spPr>
        <p:txBody>
          <a:bodyPr wrap="square">
            <a:spAutoFit/>
          </a:bodyPr>
          <a:lstStyle/>
          <a:p>
            <a:pPr algn="ctr"/>
            <a:r>
              <a:rPr lang="en-AU" sz="2800" b="1" u="sng" dirty="0"/>
              <a:t>Rev 5:5</a:t>
            </a:r>
          </a:p>
          <a:p>
            <a:pPr algn="ctr"/>
            <a:r>
              <a:rPr lang="en-AU" sz="2800" b="1" u="sng" dirty="0"/>
              <a:t>Heb 2:9-15</a:t>
            </a:r>
          </a:p>
          <a:p>
            <a:pPr algn="ctr"/>
            <a:r>
              <a:rPr lang="en-AU" sz="2800" b="1" dirty="0"/>
              <a:t>Eph 4:8</a:t>
            </a:r>
          </a:p>
          <a:p>
            <a:pPr algn="ctr"/>
            <a:r>
              <a:rPr lang="en-AU" sz="2800" b="1" dirty="0"/>
              <a:t>Rom7:23</a:t>
            </a:r>
          </a:p>
          <a:p>
            <a:pPr algn="ctr"/>
            <a:r>
              <a:rPr lang="en-AU" sz="2800" b="1" dirty="0"/>
              <a:t>2 </a:t>
            </a:r>
            <a:r>
              <a:rPr lang="en-AU" sz="2800" b="1" dirty="0" err="1"/>
              <a:t>Cor</a:t>
            </a:r>
            <a:r>
              <a:rPr lang="en-AU" sz="2800" b="1" dirty="0"/>
              <a:t> 10:5</a:t>
            </a:r>
          </a:p>
          <a:p>
            <a:pPr algn="ctr"/>
            <a:r>
              <a:rPr lang="en-AU" sz="2800" b="1" dirty="0"/>
              <a:t>1 </a:t>
            </a:r>
            <a:r>
              <a:rPr lang="en-AU" sz="2800" b="1" dirty="0" err="1"/>
              <a:t>Cor</a:t>
            </a:r>
            <a:r>
              <a:rPr lang="en-AU" sz="2800" b="1" dirty="0"/>
              <a:t> 15:54-57</a:t>
            </a:r>
          </a:p>
        </p:txBody>
      </p:sp>
      <p:pic>
        <p:nvPicPr>
          <p:cNvPr id="2" name="Picture 1">
            <a:extLst>
              <a:ext uri="{FF2B5EF4-FFF2-40B4-BE49-F238E27FC236}">
                <a16:creationId xmlns:a16="http://schemas.microsoft.com/office/drawing/2014/main" id="{515E03B4-8F34-403F-8825-6548984AFD10}"/>
              </a:ext>
            </a:extLst>
          </p:cNvPr>
          <p:cNvPicPr>
            <a:picLocks noChangeAspect="1"/>
          </p:cNvPicPr>
          <p:nvPr/>
        </p:nvPicPr>
        <p:blipFill>
          <a:blip r:embed="rId4"/>
          <a:stretch>
            <a:fillRect/>
          </a:stretch>
        </p:blipFill>
        <p:spPr>
          <a:xfrm>
            <a:off x="7884368" y="131775"/>
            <a:ext cx="1110431" cy="1548173"/>
          </a:xfrm>
          <a:prstGeom prst="rect">
            <a:avLst/>
          </a:prstGeom>
        </p:spPr>
      </p:pic>
    </p:spTree>
    <p:extLst>
      <p:ext uri="{BB962C8B-B14F-4D97-AF65-F5344CB8AC3E}">
        <p14:creationId xmlns:p14="http://schemas.microsoft.com/office/powerpoint/2010/main" val="22848688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539552" y="476672"/>
            <a:ext cx="778674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7200" b="0" i="0" u="none" strike="noStrike" cap="none" normalizeH="0" baseline="0" dirty="0">
                <a:ln>
                  <a:noFill/>
                </a:ln>
                <a:effectLst/>
                <a:latin typeface="Arial" pitchFamily="34" charset="0"/>
                <a:ea typeface="Calibri" pitchFamily="34" charset="0"/>
                <a:cs typeface="Georgia" pitchFamily="18" charset="0"/>
              </a:rPr>
              <a:t>The Lamb</a:t>
            </a:r>
            <a:endParaRPr kumimoji="0" lang="en-AU" sz="7200" b="0" i="0" u="none" strike="noStrike" cap="none" normalizeH="0" baseline="0" dirty="0">
              <a:ln>
                <a:noFill/>
              </a:ln>
              <a:effectLst/>
              <a:latin typeface="Arial" pitchFamily="34" charset="0"/>
              <a:cs typeface="Arial" pitchFamily="34" charset="0"/>
            </a:endParaRPr>
          </a:p>
        </p:txBody>
      </p:sp>
      <p:pic>
        <p:nvPicPr>
          <p:cNvPr id="3" name="Picture 2">
            <a:extLst>
              <a:ext uri="{FF2B5EF4-FFF2-40B4-BE49-F238E27FC236}">
                <a16:creationId xmlns:a16="http://schemas.microsoft.com/office/drawing/2014/main" id="{6ED47B9D-0956-4480-B126-8D5E99C086DD}"/>
              </a:ext>
            </a:extLst>
          </p:cNvPr>
          <p:cNvPicPr>
            <a:picLocks noChangeAspect="1"/>
          </p:cNvPicPr>
          <p:nvPr/>
        </p:nvPicPr>
        <p:blipFill rotWithShape="1">
          <a:blip r:embed="rId3"/>
          <a:srcRect l="12241" t="26085"/>
          <a:stretch/>
        </p:blipFill>
        <p:spPr>
          <a:xfrm>
            <a:off x="2555776" y="2636912"/>
            <a:ext cx="3936149" cy="2232248"/>
          </a:xfrm>
          <a:prstGeom prst="rect">
            <a:avLst/>
          </a:prstGeom>
          <a:ln>
            <a:noFill/>
          </a:ln>
          <a:effectLst>
            <a:softEdge rad="112500"/>
          </a:effectLst>
        </p:spPr>
      </p:pic>
    </p:spTree>
    <p:extLst>
      <p:ext uri="{BB962C8B-B14F-4D97-AF65-F5344CB8AC3E}">
        <p14:creationId xmlns:p14="http://schemas.microsoft.com/office/powerpoint/2010/main" val="945812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65129" y="620688"/>
            <a:ext cx="5688632"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endParaRPr lang="en-AU" sz="4000" dirty="0"/>
          </a:p>
          <a:p>
            <a:r>
              <a:rPr lang="x-none" sz="4000" b="1" dirty="0"/>
              <a:t>Joh 1:29</a:t>
            </a:r>
            <a:r>
              <a:rPr lang="x-none" sz="4000" dirty="0"/>
              <a:t>  The next day John seeth Jesus coming unto him, and saith, Behold </a:t>
            </a:r>
            <a:r>
              <a:rPr lang="x-none" sz="4000" u="sng" dirty="0"/>
              <a:t>the Lamb of God, which taketh away the sin of the world.</a:t>
            </a:r>
            <a:r>
              <a:rPr lang="x-none" sz="4000" dirty="0"/>
              <a:t> </a:t>
            </a:r>
            <a:endParaRPr lang="en-NZ" sz="4000" dirty="0"/>
          </a:p>
        </p:txBody>
      </p:sp>
      <p:pic>
        <p:nvPicPr>
          <p:cNvPr id="5" name="Picture 4">
            <a:extLst>
              <a:ext uri="{FF2B5EF4-FFF2-40B4-BE49-F238E27FC236}">
                <a16:creationId xmlns:a16="http://schemas.microsoft.com/office/drawing/2014/main" id="{8EE0D20A-DDF4-499D-8863-5BC7997977AC}"/>
              </a:ext>
            </a:extLst>
          </p:cNvPr>
          <p:cNvPicPr>
            <a:picLocks noChangeAspect="1"/>
          </p:cNvPicPr>
          <p:nvPr/>
        </p:nvPicPr>
        <p:blipFill rotWithShape="1">
          <a:blip r:embed="rId3"/>
          <a:srcRect l="12241" t="26085"/>
          <a:stretch/>
        </p:blipFill>
        <p:spPr>
          <a:xfrm>
            <a:off x="6053761" y="2603892"/>
            <a:ext cx="2909846" cy="1650216"/>
          </a:xfrm>
          <a:prstGeom prst="rect">
            <a:avLst/>
          </a:prstGeom>
          <a:ln>
            <a:noFill/>
          </a:ln>
          <a:effectLst>
            <a:softEdge rad="112500"/>
          </a:effectLst>
        </p:spPr>
      </p:pic>
    </p:spTree>
    <p:extLst>
      <p:ext uri="{BB962C8B-B14F-4D97-AF65-F5344CB8AC3E}">
        <p14:creationId xmlns:p14="http://schemas.microsoft.com/office/powerpoint/2010/main" val="524947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3554734" y="5377578"/>
            <a:ext cx="1572866" cy="830997"/>
          </a:xfrm>
          <a:prstGeom prst="rect">
            <a:avLst/>
          </a:prstGeom>
          <a:noFill/>
        </p:spPr>
        <p:txBody>
          <a:bodyPr wrap="none" rtlCol="0">
            <a:spAutoFit/>
          </a:bodyPr>
          <a:lstStyle/>
          <a:p>
            <a:pPr algn="ctr"/>
            <a:r>
              <a:rPr lang="en-AU" sz="2400" i="1" dirty="0"/>
              <a:t>You are</a:t>
            </a:r>
          </a:p>
          <a:p>
            <a:pPr algn="ctr"/>
            <a:r>
              <a:rPr lang="en-AU" sz="2400" i="1" dirty="0"/>
              <a:t> </a:t>
            </a:r>
            <a:r>
              <a:rPr lang="en-AU" sz="2400" i="1" u="sng" dirty="0"/>
              <a:t>Cleansed</a:t>
            </a:r>
          </a:p>
        </p:txBody>
      </p:sp>
      <p:sp>
        <p:nvSpPr>
          <p:cNvPr id="25" name="TextBox 24"/>
          <p:cNvSpPr txBox="1"/>
          <p:nvPr/>
        </p:nvSpPr>
        <p:spPr>
          <a:xfrm>
            <a:off x="251520" y="188640"/>
            <a:ext cx="5544616" cy="1384995"/>
          </a:xfrm>
          <a:prstGeom prst="rect">
            <a:avLst/>
          </a:prstGeom>
          <a:noFill/>
          <a:ln>
            <a:solidFill>
              <a:schemeClr val="tx1"/>
            </a:solidFill>
          </a:ln>
        </p:spPr>
        <p:txBody>
          <a:bodyPr wrap="square" rtlCol="0">
            <a:spAutoFit/>
          </a:bodyPr>
          <a:lstStyle/>
          <a:p>
            <a:r>
              <a:rPr lang="en-AU" sz="2800" dirty="0"/>
              <a:t>Three Key “Sub” Symbols used to Describe the Saving Blood of the Lamb.....................</a:t>
            </a:r>
          </a:p>
        </p:txBody>
      </p:sp>
      <p:sp>
        <p:nvSpPr>
          <p:cNvPr id="7" name="TextBox 6"/>
          <p:cNvSpPr txBox="1"/>
          <p:nvPr/>
        </p:nvSpPr>
        <p:spPr>
          <a:xfrm>
            <a:off x="395536" y="2941787"/>
            <a:ext cx="2680844" cy="2308324"/>
          </a:xfrm>
          <a:prstGeom prst="rect">
            <a:avLst/>
          </a:prstGeom>
          <a:noFill/>
          <a:ln>
            <a:solidFill>
              <a:schemeClr val="tx1"/>
            </a:solidFill>
          </a:ln>
        </p:spPr>
        <p:txBody>
          <a:bodyPr wrap="square" rtlCol="0">
            <a:spAutoFit/>
          </a:bodyPr>
          <a:lstStyle/>
          <a:p>
            <a:pPr algn="ctr"/>
            <a:r>
              <a:rPr lang="en-AU" sz="2400" b="1" dirty="0"/>
              <a:t>The Blood of the New Covenant</a:t>
            </a:r>
          </a:p>
          <a:p>
            <a:pPr algn="ctr"/>
            <a:r>
              <a:rPr lang="en-AU" sz="2400" dirty="0">
                <a:solidFill>
                  <a:srgbClr val="FF0000"/>
                </a:solidFill>
              </a:rPr>
              <a:t>Matt 26:27 -28</a:t>
            </a:r>
          </a:p>
          <a:p>
            <a:pPr algn="ctr"/>
            <a:r>
              <a:rPr lang="en-AU" sz="2400" dirty="0"/>
              <a:t>Heb 10:29, Heb 12:24, Heb 13:20</a:t>
            </a:r>
          </a:p>
          <a:p>
            <a:pPr algn="ctr"/>
            <a:r>
              <a:rPr lang="en-AU" sz="2400" dirty="0">
                <a:solidFill>
                  <a:srgbClr val="FF0000"/>
                </a:solidFill>
              </a:rPr>
              <a:t>Rom 3:25</a:t>
            </a:r>
          </a:p>
        </p:txBody>
      </p:sp>
      <p:sp>
        <p:nvSpPr>
          <p:cNvPr id="6" name="TextBox 5">
            <a:extLst>
              <a:ext uri="{FF2B5EF4-FFF2-40B4-BE49-F238E27FC236}">
                <a16:creationId xmlns:a16="http://schemas.microsoft.com/office/drawing/2014/main" id="{772D30ED-DF44-4A9D-A7CB-A315EFC0092D}"/>
              </a:ext>
            </a:extLst>
          </p:cNvPr>
          <p:cNvSpPr txBox="1"/>
          <p:nvPr/>
        </p:nvSpPr>
        <p:spPr>
          <a:xfrm>
            <a:off x="3381596" y="2941787"/>
            <a:ext cx="2609146" cy="2308324"/>
          </a:xfrm>
          <a:prstGeom prst="rect">
            <a:avLst/>
          </a:prstGeom>
          <a:noFill/>
          <a:ln>
            <a:solidFill>
              <a:schemeClr val="tx1"/>
            </a:solidFill>
          </a:ln>
        </p:spPr>
        <p:txBody>
          <a:bodyPr wrap="square" rtlCol="0">
            <a:spAutoFit/>
          </a:bodyPr>
          <a:lstStyle/>
          <a:p>
            <a:pPr algn="ctr"/>
            <a:r>
              <a:rPr lang="en-AU" sz="2400" b="1" dirty="0"/>
              <a:t>The Blood of Cleansing</a:t>
            </a:r>
          </a:p>
          <a:p>
            <a:pPr algn="ctr"/>
            <a:r>
              <a:rPr lang="en-AU" sz="2400" dirty="0">
                <a:solidFill>
                  <a:srgbClr val="FF0000"/>
                </a:solidFill>
              </a:rPr>
              <a:t>Rev 1:5</a:t>
            </a:r>
          </a:p>
          <a:p>
            <a:pPr algn="ctr"/>
            <a:r>
              <a:rPr lang="en-AU" sz="2400" dirty="0"/>
              <a:t>Rev 7:14</a:t>
            </a:r>
          </a:p>
          <a:p>
            <a:pPr algn="ctr"/>
            <a:r>
              <a:rPr lang="en-AU" sz="2400" dirty="0"/>
              <a:t>1 </a:t>
            </a:r>
            <a:r>
              <a:rPr lang="en-AU" sz="2400" dirty="0" err="1"/>
              <a:t>Jhn</a:t>
            </a:r>
            <a:r>
              <a:rPr lang="en-AU" sz="2400" dirty="0"/>
              <a:t> 1:7</a:t>
            </a:r>
          </a:p>
          <a:p>
            <a:pPr algn="ctr"/>
            <a:r>
              <a:rPr lang="en-AU" sz="2400" dirty="0"/>
              <a:t>Heb 9:14</a:t>
            </a:r>
          </a:p>
        </p:txBody>
      </p:sp>
      <p:sp>
        <p:nvSpPr>
          <p:cNvPr id="8" name="TextBox 7">
            <a:extLst>
              <a:ext uri="{FF2B5EF4-FFF2-40B4-BE49-F238E27FC236}">
                <a16:creationId xmlns:a16="http://schemas.microsoft.com/office/drawing/2014/main" id="{2B489027-168D-4663-AA6A-9B81B2676091}"/>
              </a:ext>
            </a:extLst>
          </p:cNvPr>
          <p:cNvSpPr txBox="1"/>
          <p:nvPr/>
        </p:nvSpPr>
        <p:spPr>
          <a:xfrm>
            <a:off x="6139318" y="2941787"/>
            <a:ext cx="2609146" cy="2308324"/>
          </a:xfrm>
          <a:prstGeom prst="rect">
            <a:avLst/>
          </a:prstGeom>
          <a:noFill/>
          <a:ln>
            <a:solidFill>
              <a:schemeClr val="tx1"/>
            </a:solidFill>
          </a:ln>
        </p:spPr>
        <p:txBody>
          <a:bodyPr wrap="square" rtlCol="0">
            <a:spAutoFit/>
          </a:bodyPr>
          <a:lstStyle/>
          <a:p>
            <a:pPr algn="ctr"/>
            <a:r>
              <a:rPr lang="en-AU" sz="2400" b="1" dirty="0"/>
              <a:t>The Blood of Redemption</a:t>
            </a:r>
            <a:endParaRPr lang="en-AU" sz="2400" dirty="0"/>
          </a:p>
          <a:p>
            <a:pPr algn="ctr"/>
            <a:r>
              <a:rPr lang="en-AU" sz="2400" dirty="0">
                <a:solidFill>
                  <a:srgbClr val="FF0000"/>
                </a:solidFill>
              </a:rPr>
              <a:t>Rev 5:9-10</a:t>
            </a:r>
          </a:p>
          <a:p>
            <a:pPr algn="ctr"/>
            <a:r>
              <a:rPr lang="en-AU" sz="2400" dirty="0"/>
              <a:t>1 Pet 1:18-19</a:t>
            </a:r>
          </a:p>
          <a:p>
            <a:pPr algn="ctr"/>
            <a:r>
              <a:rPr lang="en-AU" sz="2400" dirty="0"/>
              <a:t>Acts 20:28</a:t>
            </a:r>
          </a:p>
          <a:p>
            <a:pPr algn="ctr"/>
            <a:r>
              <a:rPr lang="en-AU" sz="2400" dirty="0"/>
              <a:t>Heb 9:12</a:t>
            </a:r>
          </a:p>
        </p:txBody>
      </p:sp>
      <p:sp>
        <p:nvSpPr>
          <p:cNvPr id="9" name="TextBox 8">
            <a:extLst>
              <a:ext uri="{FF2B5EF4-FFF2-40B4-BE49-F238E27FC236}">
                <a16:creationId xmlns:a16="http://schemas.microsoft.com/office/drawing/2014/main" id="{9284C953-8CFA-4AF0-87D3-62786ED5FB1D}"/>
              </a:ext>
            </a:extLst>
          </p:cNvPr>
          <p:cNvSpPr txBox="1"/>
          <p:nvPr/>
        </p:nvSpPr>
        <p:spPr>
          <a:xfrm>
            <a:off x="899592" y="5395560"/>
            <a:ext cx="1468671" cy="830997"/>
          </a:xfrm>
          <a:prstGeom prst="rect">
            <a:avLst/>
          </a:prstGeom>
          <a:noFill/>
        </p:spPr>
        <p:txBody>
          <a:bodyPr wrap="none" rtlCol="0">
            <a:spAutoFit/>
          </a:bodyPr>
          <a:lstStyle/>
          <a:p>
            <a:pPr algn="ctr"/>
            <a:r>
              <a:rPr lang="en-AU" sz="2400" i="1" dirty="0"/>
              <a:t>You are</a:t>
            </a:r>
          </a:p>
          <a:p>
            <a:pPr algn="ctr"/>
            <a:r>
              <a:rPr lang="en-AU" sz="2400" i="1" dirty="0"/>
              <a:t> </a:t>
            </a:r>
            <a:r>
              <a:rPr lang="en-AU" sz="2400" i="1" u="sng" dirty="0"/>
              <a:t>Forgiven</a:t>
            </a:r>
          </a:p>
        </p:txBody>
      </p:sp>
      <p:sp>
        <p:nvSpPr>
          <p:cNvPr id="10" name="TextBox 9">
            <a:extLst>
              <a:ext uri="{FF2B5EF4-FFF2-40B4-BE49-F238E27FC236}">
                <a16:creationId xmlns:a16="http://schemas.microsoft.com/office/drawing/2014/main" id="{5E5AE0E6-DAF3-44F4-87AA-3B68A25057B8}"/>
              </a:ext>
            </a:extLst>
          </p:cNvPr>
          <p:cNvSpPr txBox="1"/>
          <p:nvPr/>
        </p:nvSpPr>
        <p:spPr>
          <a:xfrm>
            <a:off x="6732240" y="5377578"/>
            <a:ext cx="1246495" cy="830997"/>
          </a:xfrm>
          <a:prstGeom prst="rect">
            <a:avLst/>
          </a:prstGeom>
          <a:noFill/>
        </p:spPr>
        <p:txBody>
          <a:bodyPr wrap="none" rtlCol="0">
            <a:spAutoFit/>
          </a:bodyPr>
          <a:lstStyle/>
          <a:p>
            <a:pPr algn="ctr"/>
            <a:r>
              <a:rPr lang="en-AU" sz="2400" i="1" dirty="0"/>
              <a:t>You are</a:t>
            </a:r>
          </a:p>
          <a:p>
            <a:pPr algn="ctr"/>
            <a:r>
              <a:rPr lang="en-AU" sz="2400" i="1" dirty="0"/>
              <a:t> </a:t>
            </a:r>
            <a:r>
              <a:rPr lang="en-AU" sz="2400" i="1" u="sng" dirty="0"/>
              <a:t>Bought</a:t>
            </a:r>
          </a:p>
        </p:txBody>
      </p:sp>
      <p:pic>
        <p:nvPicPr>
          <p:cNvPr id="11" name="Picture 10">
            <a:extLst>
              <a:ext uri="{FF2B5EF4-FFF2-40B4-BE49-F238E27FC236}">
                <a16:creationId xmlns:a16="http://schemas.microsoft.com/office/drawing/2014/main" id="{A8759B51-7DCC-48C4-92D2-5F75291E4F68}"/>
              </a:ext>
            </a:extLst>
          </p:cNvPr>
          <p:cNvPicPr>
            <a:picLocks noChangeAspect="1"/>
          </p:cNvPicPr>
          <p:nvPr/>
        </p:nvPicPr>
        <p:blipFill rotWithShape="1">
          <a:blip r:embed="rId3"/>
          <a:srcRect l="12241" t="26085"/>
          <a:stretch/>
        </p:blipFill>
        <p:spPr>
          <a:xfrm>
            <a:off x="6270342" y="211848"/>
            <a:ext cx="2571824" cy="1458519"/>
          </a:xfrm>
          <a:prstGeom prst="rect">
            <a:avLst/>
          </a:prstGeom>
          <a:ln>
            <a:noFill/>
          </a:ln>
          <a:effectLst>
            <a:softEdge rad="112500"/>
          </a:effec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52134" y="199098"/>
            <a:ext cx="9071779" cy="369332"/>
          </a:xfrm>
          <a:prstGeom prst="rect">
            <a:avLst/>
          </a:prstGeom>
          <a:noFill/>
          <a:ln>
            <a:solidFill>
              <a:schemeClr val="tx1"/>
            </a:solidFill>
          </a:ln>
        </p:spPr>
        <p:txBody>
          <a:bodyPr wrap="none" rtlCol="0">
            <a:spAutoFit/>
          </a:bodyPr>
          <a:lstStyle/>
          <a:p>
            <a:r>
              <a:rPr lang="en-AU" b="1" dirty="0"/>
              <a:t>There are two main Symbolic representations of Jesus Christ the Saviour...........</a:t>
            </a:r>
          </a:p>
        </p:txBody>
      </p:sp>
      <p:sp>
        <p:nvSpPr>
          <p:cNvPr id="13" name="Rectangle 12"/>
          <p:cNvSpPr/>
          <p:nvPr/>
        </p:nvSpPr>
        <p:spPr>
          <a:xfrm>
            <a:off x="611560" y="764704"/>
            <a:ext cx="3744416" cy="4278094"/>
          </a:xfrm>
          <a:prstGeom prst="rect">
            <a:avLst/>
          </a:prstGeom>
        </p:spPr>
        <p:txBody>
          <a:bodyPr wrap="square">
            <a:spAutoFit/>
          </a:bodyPr>
          <a:lstStyle/>
          <a:p>
            <a:pPr algn="ctr"/>
            <a:r>
              <a:rPr lang="en-AU" b="1" u="sng" dirty="0"/>
              <a:t>THE LAMB that Saves</a:t>
            </a:r>
          </a:p>
          <a:p>
            <a:pPr algn="ctr"/>
            <a:endParaRPr lang="en-AU" b="1" dirty="0"/>
          </a:p>
          <a:p>
            <a:pPr algn="ctr"/>
            <a:r>
              <a:rPr lang="en-AU" b="1" dirty="0"/>
              <a:t>Based on the </a:t>
            </a:r>
            <a:r>
              <a:rPr lang="en-AU" b="1" i="1" dirty="0"/>
              <a:t>principle of Sacrifice</a:t>
            </a:r>
          </a:p>
          <a:p>
            <a:pPr algn="ctr"/>
            <a:r>
              <a:rPr lang="en-AU" sz="1400" b="1" i="1" dirty="0"/>
              <a:t>(But also using secondary symbols of Washing and Purchase)</a:t>
            </a:r>
          </a:p>
          <a:p>
            <a:pPr algn="ctr"/>
            <a:r>
              <a:rPr lang="en-AU" b="1" dirty="0"/>
              <a:t>And</a:t>
            </a:r>
          </a:p>
          <a:p>
            <a:pPr algn="ctr"/>
            <a:endParaRPr lang="en-AU" b="1" dirty="0"/>
          </a:p>
          <a:p>
            <a:pPr algn="ctr"/>
            <a:r>
              <a:rPr lang="en-AU" b="1" dirty="0"/>
              <a:t>Based (mostly) on the </a:t>
            </a:r>
            <a:r>
              <a:rPr lang="en-AU" b="1" dirty="0" err="1"/>
              <a:t>thematics</a:t>
            </a:r>
            <a:r>
              <a:rPr lang="en-AU" b="1" dirty="0"/>
              <a:t> of the Law</a:t>
            </a:r>
          </a:p>
          <a:p>
            <a:pPr algn="ctr"/>
            <a:endParaRPr lang="en-AU" b="1" dirty="0"/>
          </a:p>
          <a:p>
            <a:pPr algn="ctr"/>
            <a:endParaRPr lang="en-AU" b="1" dirty="0"/>
          </a:p>
          <a:p>
            <a:pPr algn="ctr"/>
            <a:r>
              <a:rPr lang="en-AU" b="1" dirty="0"/>
              <a:t>The Lamb that </a:t>
            </a:r>
            <a:r>
              <a:rPr lang="en-AU" b="1" u="sng" dirty="0"/>
              <a:t>Saves by Taking Away</a:t>
            </a:r>
            <a:r>
              <a:rPr lang="en-AU" b="1" dirty="0"/>
              <a:t> their Sins</a:t>
            </a:r>
          </a:p>
          <a:p>
            <a:pPr algn="ctr"/>
            <a:r>
              <a:rPr lang="en-AU" sz="2800" b="1" dirty="0"/>
              <a:t>“Forgiveness”</a:t>
            </a:r>
          </a:p>
        </p:txBody>
      </p:sp>
      <p:sp>
        <p:nvSpPr>
          <p:cNvPr id="14" name="Rectangle 13"/>
          <p:cNvSpPr/>
          <p:nvPr/>
        </p:nvSpPr>
        <p:spPr>
          <a:xfrm>
            <a:off x="4788024" y="836712"/>
            <a:ext cx="3960440" cy="4124206"/>
          </a:xfrm>
          <a:prstGeom prst="rect">
            <a:avLst/>
          </a:prstGeom>
        </p:spPr>
        <p:txBody>
          <a:bodyPr wrap="square">
            <a:spAutoFit/>
          </a:bodyPr>
          <a:lstStyle/>
          <a:p>
            <a:pPr algn="ctr"/>
            <a:r>
              <a:rPr lang="en-AU" b="1" u="sng" dirty="0"/>
              <a:t>THE CAPTAIN that Saves</a:t>
            </a:r>
          </a:p>
          <a:p>
            <a:pPr algn="ctr"/>
            <a:endParaRPr lang="en-AU" b="1" dirty="0"/>
          </a:p>
          <a:p>
            <a:pPr algn="ctr"/>
            <a:r>
              <a:rPr lang="en-AU" b="1" dirty="0"/>
              <a:t>Based on the </a:t>
            </a:r>
            <a:r>
              <a:rPr lang="en-AU" b="1" i="1" dirty="0"/>
              <a:t>principle of conquest</a:t>
            </a:r>
          </a:p>
          <a:p>
            <a:pPr algn="ctr"/>
            <a:endParaRPr lang="en-AU" b="1" dirty="0"/>
          </a:p>
          <a:p>
            <a:pPr algn="ctr"/>
            <a:r>
              <a:rPr lang="en-AU" b="1" dirty="0"/>
              <a:t>And</a:t>
            </a:r>
          </a:p>
          <a:p>
            <a:pPr algn="ctr"/>
            <a:endParaRPr lang="en-AU" b="1" dirty="0"/>
          </a:p>
          <a:p>
            <a:pPr algn="ctr"/>
            <a:r>
              <a:rPr lang="en-AU" b="1" dirty="0"/>
              <a:t>Based on the thematic of “The  Enmity”</a:t>
            </a:r>
          </a:p>
          <a:p>
            <a:pPr algn="ctr"/>
            <a:endParaRPr lang="en-AU" b="1" dirty="0"/>
          </a:p>
          <a:p>
            <a:pPr algn="ctr"/>
            <a:endParaRPr lang="en-AU" b="1" dirty="0"/>
          </a:p>
          <a:p>
            <a:pPr algn="ctr"/>
            <a:r>
              <a:rPr lang="en-AU" b="1" dirty="0"/>
              <a:t>Title of the Lion of Judah that </a:t>
            </a:r>
            <a:r>
              <a:rPr lang="en-AU" b="1" u="sng" dirty="0"/>
              <a:t>Saves by Destroying </a:t>
            </a:r>
            <a:r>
              <a:rPr lang="en-AU" b="1" dirty="0"/>
              <a:t>the enemy</a:t>
            </a:r>
          </a:p>
          <a:p>
            <a:pPr algn="ctr"/>
            <a:r>
              <a:rPr lang="en-AU" sz="2800" b="1" dirty="0"/>
              <a:t>“Overcoming”</a:t>
            </a:r>
            <a:endParaRPr lang="en-AU" sz="2800" dirty="0"/>
          </a:p>
        </p:txBody>
      </p:sp>
      <p:pic>
        <p:nvPicPr>
          <p:cNvPr id="2054" name="Picture 6" descr="http://www.jesuswalk.com/lamb/images/zurbaran-agnus-dei-lamb-of-god-madrid-1339x800.jpg"/>
          <p:cNvPicPr>
            <a:picLocks noChangeAspect="1" noChangeArrowheads="1"/>
          </p:cNvPicPr>
          <p:nvPr/>
        </p:nvPicPr>
        <p:blipFill>
          <a:blip r:embed="rId3" cstate="print"/>
          <a:srcRect/>
          <a:stretch>
            <a:fillRect/>
          </a:stretch>
        </p:blipFill>
        <p:spPr bwMode="auto">
          <a:xfrm>
            <a:off x="1403648" y="5013176"/>
            <a:ext cx="2214578" cy="1323068"/>
          </a:xfrm>
          <a:prstGeom prst="rect">
            <a:avLst/>
          </a:prstGeom>
          <a:ln>
            <a:noFill/>
          </a:ln>
          <a:effectLst>
            <a:softEdge rad="112500"/>
          </a:effectLst>
        </p:spPr>
      </p:pic>
      <p:pic>
        <p:nvPicPr>
          <p:cNvPr id="2060" name="Picture 12" descr="LionOfJudah.jpg image by Michael_Judah"/>
          <p:cNvPicPr>
            <a:picLocks noChangeAspect="1" noChangeArrowheads="1"/>
          </p:cNvPicPr>
          <p:nvPr/>
        </p:nvPicPr>
        <p:blipFill>
          <a:blip r:embed="rId4" cstate="print"/>
          <a:srcRect/>
          <a:stretch>
            <a:fillRect/>
          </a:stretch>
        </p:blipFill>
        <p:spPr bwMode="auto">
          <a:xfrm>
            <a:off x="5643570" y="5072074"/>
            <a:ext cx="2214578" cy="1285845"/>
          </a:xfrm>
          <a:prstGeom prst="rect">
            <a:avLst/>
          </a:prstGeom>
          <a:ln>
            <a:noFill/>
          </a:ln>
          <a:effectLst>
            <a:softEdge rad="112500"/>
          </a:effectLst>
        </p:spPr>
      </p:pic>
      <p:sp>
        <p:nvSpPr>
          <p:cNvPr id="9" name="Rectangle 8"/>
          <p:cNvSpPr/>
          <p:nvPr/>
        </p:nvSpPr>
        <p:spPr>
          <a:xfrm>
            <a:off x="35496" y="5109398"/>
            <a:ext cx="1440160" cy="1200329"/>
          </a:xfrm>
          <a:prstGeom prst="rect">
            <a:avLst/>
          </a:prstGeom>
        </p:spPr>
        <p:txBody>
          <a:bodyPr wrap="square">
            <a:spAutoFit/>
          </a:bodyPr>
          <a:lstStyle/>
          <a:p>
            <a:pPr algn="ctr"/>
            <a:r>
              <a:rPr lang="en-AU" sz="1200" b="1" u="sng" dirty="0"/>
              <a:t>Matt 26:28</a:t>
            </a:r>
          </a:p>
          <a:p>
            <a:pPr algn="ctr"/>
            <a:r>
              <a:rPr lang="en-AU" sz="1200" b="1" u="sng" dirty="0"/>
              <a:t>John 1:29</a:t>
            </a:r>
          </a:p>
          <a:p>
            <a:pPr algn="ctr"/>
            <a:r>
              <a:rPr lang="en-AU" sz="1200" b="1" dirty="0"/>
              <a:t>Rom 3:25, 5:9</a:t>
            </a:r>
          </a:p>
          <a:p>
            <a:pPr algn="ctr"/>
            <a:r>
              <a:rPr lang="en-AU" sz="1200" b="1" dirty="0"/>
              <a:t>Eph 1:7</a:t>
            </a:r>
          </a:p>
          <a:p>
            <a:pPr algn="ctr"/>
            <a:r>
              <a:rPr lang="en-AU" sz="1200" b="1" dirty="0"/>
              <a:t>Col 1:14</a:t>
            </a:r>
          </a:p>
          <a:p>
            <a:pPr algn="ctr"/>
            <a:r>
              <a:rPr lang="en-AU" sz="1200" b="1" dirty="0"/>
              <a:t>Heb 9:22, 10:1</a:t>
            </a:r>
          </a:p>
        </p:txBody>
      </p:sp>
      <p:sp>
        <p:nvSpPr>
          <p:cNvPr id="10" name="Rectangle 9"/>
          <p:cNvSpPr/>
          <p:nvPr/>
        </p:nvSpPr>
        <p:spPr>
          <a:xfrm>
            <a:off x="7812359" y="5157192"/>
            <a:ext cx="1294915" cy="1200329"/>
          </a:xfrm>
          <a:prstGeom prst="rect">
            <a:avLst/>
          </a:prstGeom>
        </p:spPr>
        <p:txBody>
          <a:bodyPr wrap="square">
            <a:spAutoFit/>
          </a:bodyPr>
          <a:lstStyle/>
          <a:p>
            <a:pPr algn="ctr"/>
            <a:r>
              <a:rPr lang="en-AU" sz="1200" b="1" u="sng" dirty="0"/>
              <a:t>Rev 5:5</a:t>
            </a:r>
          </a:p>
          <a:p>
            <a:pPr algn="ctr"/>
            <a:r>
              <a:rPr lang="en-AU" sz="1200" b="1" u="sng" dirty="0"/>
              <a:t>Heb 2:9-15</a:t>
            </a:r>
          </a:p>
          <a:p>
            <a:pPr algn="ctr"/>
            <a:r>
              <a:rPr lang="en-AU" sz="1200" b="1" dirty="0"/>
              <a:t>Eph 4:8</a:t>
            </a:r>
          </a:p>
          <a:p>
            <a:pPr algn="ctr"/>
            <a:r>
              <a:rPr lang="en-AU" sz="1200" b="1" dirty="0"/>
              <a:t>Rom7:23</a:t>
            </a:r>
          </a:p>
          <a:p>
            <a:pPr algn="ctr"/>
            <a:r>
              <a:rPr lang="en-AU" sz="1200" b="1" dirty="0"/>
              <a:t>2 </a:t>
            </a:r>
            <a:r>
              <a:rPr lang="en-AU" sz="1200" b="1" dirty="0" err="1"/>
              <a:t>Cor</a:t>
            </a:r>
            <a:r>
              <a:rPr lang="en-AU" sz="1200" b="1" dirty="0"/>
              <a:t> 10:5</a:t>
            </a:r>
          </a:p>
          <a:p>
            <a:pPr algn="ctr"/>
            <a:r>
              <a:rPr lang="en-AU" sz="1200" b="1" dirty="0"/>
              <a:t>1 </a:t>
            </a:r>
            <a:r>
              <a:rPr lang="en-AU" sz="1200" b="1" dirty="0" err="1"/>
              <a:t>Cor</a:t>
            </a:r>
            <a:r>
              <a:rPr lang="en-AU" sz="1200" b="1" dirty="0"/>
              <a:t> 15:54-57</a:t>
            </a:r>
          </a:p>
        </p:txBody>
      </p:sp>
    </p:spTree>
    <p:extLst>
      <p:ext uri="{BB962C8B-B14F-4D97-AF65-F5344CB8AC3E}">
        <p14:creationId xmlns:p14="http://schemas.microsoft.com/office/powerpoint/2010/main" val="3657620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4"/>
                                        </p:tgtEl>
                                        <p:attrNameLst>
                                          <p:attrName>style.visibility</p:attrName>
                                        </p:attrNameLst>
                                      </p:cBhvr>
                                      <p:to>
                                        <p:strVal val="visible"/>
                                      </p:to>
                                    </p:set>
                                    <p:anim calcmode="lin" valueType="num">
                                      <p:cBhvr additive="base">
                                        <p:cTn id="11" dur="500" fill="hold"/>
                                        <p:tgtEl>
                                          <p:spTgt spid="2054"/>
                                        </p:tgtEl>
                                        <p:attrNameLst>
                                          <p:attrName>ppt_x</p:attrName>
                                        </p:attrNameLst>
                                      </p:cBhvr>
                                      <p:tavLst>
                                        <p:tav tm="0">
                                          <p:val>
                                            <p:strVal val="#ppt_x"/>
                                          </p:val>
                                        </p:tav>
                                        <p:tav tm="100000">
                                          <p:val>
                                            <p:strVal val="#ppt_x"/>
                                          </p:val>
                                        </p:tav>
                                      </p:tavLst>
                                    </p:anim>
                                    <p:anim calcmode="lin" valueType="num">
                                      <p:cBhvr additive="base">
                                        <p:cTn id="12" dur="500" fill="hold"/>
                                        <p:tgtEl>
                                          <p:spTgt spid="205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72647" y="2780928"/>
            <a:ext cx="7572428" cy="2800767"/>
          </a:xfrm>
          <a:prstGeom prst="rect">
            <a:avLst/>
          </a:prstGeom>
          <a:noFill/>
          <a:ln w="9525">
            <a:noFill/>
            <a:miter lim="800000"/>
            <a:headEnd/>
            <a:tailEnd/>
          </a:ln>
        </p:spPr>
        <p:txBody>
          <a:bodyPr wrap="square">
            <a:spAutoFit/>
          </a:bodyPr>
          <a:lstStyle/>
          <a:p>
            <a:pPr marL="457200" indent="-457200" algn="ctr">
              <a:buFont typeface="+mj-lt"/>
              <a:buAutoNum type="arabicPeriod"/>
            </a:pPr>
            <a:r>
              <a:rPr lang="en-AU" sz="4400" dirty="0">
                <a:latin typeface="Calibri" pitchFamily="34" charset="0"/>
              </a:rPr>
              <a:t>His Naming</a:t>
            </a:r>
          </a:p>
          <a:p>
            <a:pPr marL="457200" indent="-457200" algn="ctr">
              <a:buFont typeface="+mj-lt"/>
              <a:buAutoNum type="arabicPeriod"/>
            </a:pPr>
            <a:r>
              <a:rPr lang="en-AU" sz="4400" dirty="0">
                <a:latin typeface="Calibri" pitchFamily="34" charset="0"/>
              </a:rPr>
              <a:t>His Purpose and Reason</a:t>
            </a:r>
          </a:p>
          <a:p>
            <a:pPr marL="457200" indent="-457200" algn="ctr">
              <a:buFont typeface="+mj-lt"/>
              <a:buAutoNum type="arabicPeriod"/>
            </a:pPr>
            <a:r>
              <a:rPr lang="en-AU" sz="4400" b="1" dirty="0">
                <a:latin typeface="Calibri" pitchFamily="34" charset="0"/>
              </a:rPr>
              <a:t>His Character</a:t>
            </a:r>
          </a:p>
          <a:p>
            <a:pPr marL="457200" indent="-457200" algn="ctr">
              <a:buFont typeface="+mj-lt"/>
              <a:buAutoNum type="arabicPeriod"/>
            </a:pPr>
            <a:r>
              <a:rPr lang="en-AU" sz="4400" dirty="0">
                <a:latin typeface="Calibri" pitchFamily="34" charset="0"/>
              </a:rPr>
              <a:t>Actions &amp; Words</a:t>
            </a:r>
          </a:p>
        </p:txBody>
      </p:sp>
      <p:pic>
        <p:nvPicPr>
          <p:cNvPr id="2" name="Picture 1">
            <a:extLst>
              <a:ext uri="{FF2B5EF4-FFF2-40B4-BE49-F238E27FC236}">
                <a16:creationId xmlns:a16="http://schemas.microsoft.com/office/drawing/2014/main" id="{5B794948-0CF7-434F-9AD4-0581216AF0FB}"/>
              </a:ext>
            </a:extLst>
          </p:cNvPr>
          <p:cNvPicPr>
            <a:picLocks noChangeAspect="1"/>
          </p:cNvPicPr>
          <p:nvPr/>
        </p:nvPicPr>
        <p:blipFill>
          <a:blip r:embed="rId3"/>
          <a:stretch>
            <a:fillRect/>
          </a:stretch>
        </p:blipFill>
        <p:spPr>
          <a:xfrm>
            <a:off x="6084168" y="2650271"/>
            <a:ext cx="783531" cy="783531"/>
          </a:xfrm>
          <a:prstGeom prst="rect">
            <a:avLst/>
          </a:prstGeom>
        </p:spPr>
      </p:pic>
      <p:sp>
        <p:nvSpPr>
          <p:cNvPr id="9" name="TextBox 2">
            <a:extLst>
              <a:ext uri="{FF2B5EF4-FFF2-40B4-BE49-F238E27FC236}">
                <a16:creationId xmlns:a16="http://schemas.microsoft.com/office/drawing/2014/main" id="{25AB2DC9-3ADC-49C2-AEEE-E75CB37DD0ED}"/>
              </a:ext>
            </a:extLst>
          </p:cNvPr>
          <p:cNvSpPr txBox="1">
            <a:spLocks noChangeArrowheads="1"/>
          </p:cNvSpPr>
          <p:nvPr/>
        </p:nvSpPr>
        <p:spPr bwMode="auto">
          <a:xfrm>
            <a:off x="359524" y="332656"/>
            <a:ext cx="5830442" cy="830997"/>
          </a:xfrm>
          <a:prstGeom prst="rect">
            <a:avLst/>
          </a:prstGeom>
          <a:noFill/>
          <a:ln w="9525">
            <a:noFill/>
            <a:miter lim="800000"/>
            <a:headEnd/>
            <a:tailEnd/>
          </a:ln>
        </p:spPr>
        <p:txBody>
          <a:bodyPr wrap="none">
            <a:spAutoFit/>
          </a:bodyPr>
          <a:lstStyle/>
          <a:p>
            <a:r>
              <a:rPr lang="en-AU" sz="4800" b="1" dirty="0">
                <a:latin typeface="Calibri" pitchFamily="34" charset="0"/>
              </a:rPr>
              <a:t>The Name of Jesus IS: </a:t>
            </a:r>
          </a:p>
        </p:txBody>
      </p:sp>
      <p:pic>
        <p:nvPicPr>
          <p:cNvPr id="5" name="Picture 4">
            <a:extLst>
              <a:ext uri="{FF2B5EF4-FFF2-40B4-BE49-F238E27FC236}">
                <a16:creationId xmlns:a16="http://schemas.microsoft.com/office/drawing/2014/main" id="{CA805AAC-292C-46F6-A4EA-E2ED59A8D83E}"/>
              </a:ext>
            </a:extLst>
          </p:cNvPr>
          <p:cNvPicPr>
            <a:picLocks noChangeAspect="1"/>
          </p:cNvPicPr>
          <p:nvPr/>
        </p:nvPicPr>
        <p:blipFill>
          <a:blip r:embed="rId3"/>
          <a:stretch>
            <a:fillRect/>
          </a:stretch>
        </p:blipFill>
        <p:spPr>
          <a:xfrm>
            <a:off x="7361544" y="3397780"/>
            <a:ext cx="783531" cy="783531"/>
          </a:xfrm>
          <a:prstGeom prst="rect">
            <a:avLst/>
          </a:prstGeom>
        </p:spPr>
      </p:pic>
    </p:spTree>
    <p:extLst>
      <p:ext uri="{BB962C8B-B14F-4D97-AF65-F5344CB8AC3E}">
        <p14:creationId xmlns:p14="http://schemas.microsoft.com/office/powerpoint/2010/main" val="513184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857224" y="2786058"/>
            <a:ext cx="778674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AU" sz="3200" b="0" i="0" u="none" strike="noStrike" cap="none" normalizeH="0" baseline="0" dirty="0">
                <a:ln>
                  <a:noFill/>
                </a:ln>
                <a:effectLst/>
                <a:latin typeface="Arial" pitchFamily="34" charset="0"/>
                <a:ea typeface="Calibri" pitchFamily="34" charset="0"/>
                <a:cs typeface="Georgia" pitchFamily="18" charset="0"/>
              </a:rPr>
              <a:t>Grace and Truth</a:t>
            </a:r>
            <a:endParaRPr kumimoji="0" lang="en-AU" sz="3200" b="0" i="0" u="none" strike="noStrike" cap="none" normalizeH="0" baseline="0" dirty="0">
              <a:ln>
                <a:noFill/>
              </a:ln>
              <a:effectLst/>
              <a:latin typeface="Arial" pitchFamily="34" charset="0"/>
              <a:cs typeface="Arial" pitchFamily="34" charset="0"/>
            </a:endParaRPr>
          </a:p>
        </p:txBody>
      </p:sp>
    </p:spTree>
    <p:extLst>
      <p:ext uri="{BB962C8B-B14F-4D97-AF65-F5344CB8AC3E}">
        <p14:creationId xmlns:p14="http://schemas.microsoft.com/office/powerpoint/2010/main" val="41100927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67544" y="548680"/>
            <a:ext cx="8136904" cy="4524315"/>
          </a:xfrm>
          <a:prstGeom prst="rect">
            <a:avLst/>
          </a:prstGeom>
        </p:spPr>
        <p:txBody>
          <a:bodyPr wrap="square">
            <a:spAutoFit/>
          </a:bodyPr>
          <a:lstStyle/>
          <a:p>
            <a:r>
              <a:rPr lang="en-NZ" sz="4500" dirty="0">
                <a:solidFill>
                  <a:srgbClr val="008080"/>
                </a:solidFill>
              </a:rPr>
              <a:t>The Child Jesus of Nazareth</a:t>
            </a:r>
          </a:p>
          <a:p>
            <a:endParaRPr lang="en-NZ" sz="4500" dirty="0">
              <a:solidFill>
                <a:srgbClr val="008080"/>
              </a:solidFill>
            </a:endParaRPr>
          </a:p>
          <a:p>
            <a:r>
              <a:rPr lang="en-NZ" sz="3300" dirty="0" err="1">
                <a:solidFill>
                  <a:srgbClr val="008080"/>
                </a:solidFill>
              </a:rPr>
              <a:t>Luk</a:t>
            </a:r>
            <a:r>
              <a:rPr lang="en-NZ" sz="3300" dirty="0">
                <a:solidFill>
                  <a:srgbClr val="008080"/>
                </a:solidFill>
              </a:rPr>
              <a:t> 2:40</a:t>
            </a:r>
            <a:r>
              <a:rPr lang="en-NZ" sz="3300" dirty="0">
                <a:solidFill>
                  <a:prstClr val="black"/>
                </a:solidFill>
              </a:rPr>
              <a:t>  And </a:t>
            </a:r>
            <a:r>
              <a:rPr lang="en-NZ" sz="3300" u="sng" dirty="0">
                <a:solidFill>
                  <a:prstClr val="black"/>
                </a:solidFill>
              </a:rPr>
              <a:t>the child </a:t>
            </a:r>
            <a:r>
              <a:rPr lang="en-NZ" sz="3300" dirty="0">
                <a:solidFill>
                  <a:prstClr val="black"/>
                </a:solidFill>
              </a:rPr>
              <a:t>grew, and waxed strong in spirit, filled with </a:t>
            </a:r>
            <a:r>
              <a:rPr lang="en-NZ" sz="3300" b="1" u="sng" dirty="0">
                <a:solidFill>
                  <a:prstClr val="black"/>
                </a:solidFill>
              </a:rPr>
              <a:t>wisdom </a:t>
            </a:r>
            <a:r>
              <a:rPr lang="en-NZ" sz="3300" u="sng" dirty="0">
                <a:solidFill>
                  <a:prstClr val="black"/>
                </a:solidFill>
              </a:rPr>
              <a:t>(</a:t>
            </a:r>
            <a:r>
              <a:rPr lang="en-NZ" sz="3300" u="sng" dirty="0" err="1">
                <a:solidFill>
                  <a:prstClr val="black"/>
                </a:solidFill>
              </a:rPr>
              <a:t>sophia</a:t>
            </a:r>
            <a:r>
              <a:rPr lang="en-NZ" sz="3300" u="sng" dirty="0">
                <a:solidFill>
                  <a:prstClr val="black"/>
                </a:solidFill>
              </a:rPr>
              <a:t>)</a:t>
            </a:r>
            <a:r>
              <a:rPr lang="en-NZ" sz="3300" dirty="0">
                <a:solidFill>
                  <a:prstClr val="black"/>
                </a:solidFill>
              </a:rPr>
              <a:t>: and the </a:t>
            </a:r>
            <a:r>
              <a:rPr lang="en-NZ" sz="3300" b="1" u="sng" dirty="0">
                <a:solidFill>
                  <a:prstClr val="black"/>
                </a:solidFill>
              </a:rPr>
              <a:t>grace</a:t>
            </a:r>
            <a:r>
              <a:rPr lang="en-NZ" sz="3300" dirty="0">
                <a:solidFill>
                  <a:prstClr val="black"/>
                </a:solidFill>
              </a:rPr>
              <a:t> (</a:t>
            </a:r>
            <a:r>
              <a:rPr lang="en-NZ" sz="3300" dirty="0" err="1">
                <a:solidFill>
                  <a:prstClr val="black"/>
                </a:solidFill>
              </a:rPr>
              <a:t>charis</a:t>
            </a:r>
            <a:r>
              <a:rPr lang="en-NZ" sz="3300" dirty="0">
                <a:solidFill>
                  <a:prstClr val="black"/>
                </a:solidFill>
              </a:rPr>
              <a:t>)of God was upon him.</a:t>
            </a:r>
          </a:p>
          <a:p>
            <a:endParaRPr lang="en-NZ" sz="3300" dirty="0">
              <a:solidFill>
                <a:prstClr val="black"/>
              </a:solidFill>
            </a:endParaRPr>
          </a:p>
          <a:p>
            <a:r>
              <a:rPr lang="en-NZ" sz="3300" dirty="0">
                <a:solidFill>
                  <a:prstClr val="black"/>
                </a:solidFill>
              </a:rPr>
              <a:t>Note: Mk 10:14</a:t>
            </a:r>
            <a:endParaRPr lang="en-NZ" sz="3300" dirty="0"/>
          </a:p>
        </p:txBody>
      </p:sp>
    </p:spTree>
    <p:extLst>
      <p:ext uri="{BB962C8B-B14F-4D97-AF65-F5344CB8AC3E}">
        <p14:creationId xmlns:p14="http://schemas.microsoft.com/office/powerpoint/2010/main" val="14683801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60461" y="913140"/>
            <a:ext cx="9011028" cy="4847481"/>
          </a:xfrm>
          <a:prstGeom prst="rect">
            <a:avLst/>
          </a:prstGeom>
        </p:spPr>
        <p:txBody>
          <a:bodyPr wrap="square">
            <a:spAutoFit/>
          </a:bodyPr>
          <a:lstStyle/>
          <a:p>
            <a:r>
              <a:rPr lang="en-NZ" sz="4500" dirty="0">
                <a:solidFill>
                  <a:srgbClr val="008080"/>
                </a:solidFill>
              </a:rPr>
              <a:t>The Teenager Jesus of Nazareth</a:t>
            </a:r>
          </a:p>
          <a:p>
            <a:endParaRPr lang="en-NZ" sz="3000" dirty="0">
              <a:solidFill>
                <a:srgbClr val="008080"/>
              </a:solidFill>
            </a:endParaRPr>
          </a:p>
          <a:p>
            <a:r>
              <a:rPr lang="en-NZ" sz="3000" dirty="0" err="1"/>
              <a:t>Luk</a:t>
            </a:r>
            <a:r>
              <a:rPr lang="en-NZ" sz="3000" dirty="0"/>
              <a:t> 2:51  ……..and came to Nazareth, and was subject unto them: ………</a:t>
            </a:r>
          </a:p>
          <a:p>
            <a:r>
              <a:rPr lang="en-NZ" sz="3000" dirty="0" err="1"/>
              <a:t>Luk</a:t>
            </a:r>
            <a:r>
              <a:rPr lang="en-NZ" sz="3000" dirty="0"/>
              <a:t> 2:52  And Jesus increased in </a:t>
            </a:r>
            <a:r>
              <a:rPr lang="en-NZ" sz="3000" b="1" u="sng" dirty="0"/>
              <a:t>wisdom</a:t>
            </a:r>
            <a:r>
              <a:rPr lang="en-NZ" sz="3000" dirty="0"/>
              <a:t> (</a:t>
            </a:r>
            <a:r>
              <a:rPr lang="en-NZ" sz="3000" dirty="0" err="1"/>
              <a:t>sophia</a:t>
            </a:r>
            <a:r>
              <a:rPr lang="en-NZ" sz="3000" dirty="0"/>
              <a:t>) and stature, and in </a:t>
            </a:r>
            <a:r>
              <a:rPr lang="en-NZ" sz="3000" b="1" u="sng" dirty="0"/>
              <a:t>favour</a:t>
            </a:r>
            <a:r>
              <a:rPr lang="en-NZ" sz="3000" dirty="0"/>
              <a:t> (</a:t>
            </a:r>
            <a:r>
              <a:rPr lang="en-NZ" sz="3000" dirty="0" err="1"/>
              <a:t>charis</a:t>
            </a:r>
            <a:r>
              <a:rPr lang="en-NZ" sz="3000" dirty="0"/>
              <a:t>) with God and man. </a:t>
            </a:r>
          </a:p>
          <a:p>
            <a:endParaRPr lang="en-NZ" sz="3000" dirty="0"/>
          </a:p>
          <a:p>
            <a:r>
              <a:rPr lang="en-NZ" sz="2700" dirty="0" err="1">
                <a:solidFill>
                  <a:prstClr val="black"/>
                </a:solidFill>
              </a:rPr>
              <a:t>Prov</a:t>
            </a:r>
            <a:r>
              <a:rPr lang="en-NZ" sz="2700" dirty="0">
                <a:solidFill>
                  <a:prstClr val="black"/>
                </a:solidFill>
              </a:rPr>
              <a:t> 2:1-9 - </a:t>
            </a:r>
            <a:r>
              <a:rPr lang="en-NZ" sz="2700" dirty="0" err="1">
                <a:solidFill>
                  <a:prstClr val="black"/>
                </a:solidFill>
              </a:rPr>
              <a:t>Prov</a:t>
            </a:r>
            <a:r>
              <a:rPr lang="en-NZ" sz="2700" dirty="0">
                <a:solidFill>
                  <a:prstClr val="black"/>
                </a:solidFill>
              </a:rPr>
              <a:t> 7:1-4, Luke 2:51,	Isa 50:4 &amp;</a:t>
            </a:r>
          </a:p>
          <a:p>
            <a:r>
              <a:rPr lang="en-NZ" sz="2700" dirty="0">
                <a:solidFill>
                  <a:prstClr val="black"/>
                </a:solidFill>
              </a:rPr>
              <a:t>  Is 11:1-51, Sam 3:10,  John 8:28-29, </a:t>
            </a:r>
            <a:r>
              <a:rPr lang="en-NZ" sz="2700" i="1" dirty="0">
                <a:solidFill>
                  <a:prstClr val="black"/>
                </a:solidFill>
              </a:rPr>
              <a:t>7:15</a:t>
            </a:r>
            <a:endParaRPr lang="en-NZ" sz="2700" i="1" dirty="0"/>
          </a:p>
        </p:txBody>
      </p:sp>
    </p:spTree>
    <p:extLst>
      <p:ext uri="{BB962C8B-B14F-4D97-AF65-F5344CB8AC3E}">
        <p14:creationId xmlns:p14="http://schemas.microsoft.com/office/powerpoint/2010/main" val="41254434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3ACB06-663B-40BC-8B28-DC6E9C558CF2}"/>
              </a:ext>
            </a:extLst>
          </p:cNvPr>
          <p:cNvSpPr txBox="1"/>
          <p:nvPr/>
        </p:nvSpPr>
        <p:spPr>
          <a:xfrm>
            <a:off x="683568" y="2564904"/>
            <a:ext cx="8085868" cy="1107996"/>
          </a:xfrm>
          <a:prstGeom prst="rect">
            <a:avLst/>
          </a:prstGeom>
          <a:noFill/>
        </p:spPr>
        <p:txBody>
          <a:bodyPr wrap="none" rtlCol="0">
            <a:spAutoFit/>
          </a:bodyPr>
          <a:lstStyle/>
          <a:p>
            <a:r>
              <a:rPr lang="en-NZ" sz="6600" b="1" dirty="0"/>
              <a:t>GRACE and TRUTH</a:t>
            </a:r>
          </a:p>
        </p:txBody>
      </p:sp>
    </p:spTree>
    <p:extLst>
      <p:ext uri="{BB962C8B-B14F-4D97-AF65-F5344CB8AC3E}">
        <p14:creationId xmlns:p14="http://schemas.microsoft.com/office/powerpoint/2010/main" val="3563550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03ACB06-663B-40BC-8B28-DC6E9C558CF2}"/>
              </a:ext>
            </a:extLst>
          </p:cNvPr>
          <p:cNvSpPr txBox="1"/>
          <p:nvPr/>
        </p:nvSpPr>
        <p:spPr>
          <a:xfrm>
            <a:off x="479966" y="1707242"/>
            <a:ext cx="8537915" cy="3323987"/>
          </a:xfrm>
          <a:prstGeom prst="rect">
            <a:avLst/>
          </a:prstGeom>
          <a:noFill/>
        </p:spPr>
        <p:txBody>
          <a:bodyPr wrap="none" rtlCol="0">
            <a:spAutoFit/>
          </a:bodyPr>
          <a:lstStyle/>
          <a:p>
            <a:r>
              <a:rPr lang="en-NZ" sz="2100" dirty="0"/>
              <a:t>Think of the best and most successful relationship you have ever had</a:t>
            </a:r>
          </a:p>
          <a:p>
            <a:endParaRPr lang="en-NZ" sz="2100" dirty="0"/>
          </a:p>
          <a:p>
            <a:r>
              <a:rPr lang="en-NZ" sz="2100" dirty="0"/>
              <a:t>Were the words and actions that define this relationship about:</a:t>
            </a:r>
          </a:p>
          <a:p>
            <a:r>
              <a:rPr lang="en-NZ" sz="2100" dirty="0"/>
              <a:t>	Mutual Kindness?</a:t>
            </a:r>
          </a:p>
          <a:p>
            <a:r>
              <a:rPr lang="en-NZ" sz="2100" dirty="0"/>
              <a:t>	Mutual Truthfulness?</a:t>
            </a:r>
          </a:p>
          <a:p>
            <a:endParaRPr lang="en-NZ" sz="2100" dirty="0"/>
          </a:p>
          <a:p>
            <a:r>
              <a:rPr lang="en-NZ" sz="2100" dirty="0"/>
              <a:t>Think of the worst and least successful relationship you have ever had</a:t>
            </a:r>
          </a:p>
          <a:p>
            <a:r>
              <a:rPr lang="en-NZ" sz="2100" dirty="0"/>
              <a:t>	Had Kindness and Trust broken down?</a:t>
            </a:r>
          </a:p>
          <a:p>
            <a:endParaRPr lang="en-NZ" sz="2100" dirty="0"/>
          </a:p>
          <a:p>
            <a:endParaRPr lang="en-NZ" sz="2100" dirty="0"/>
          </a:p>
        </p:txBody>
      </p:sp>
    </p:spTree>
    <p:extLst>
      <p:ext uri="{BB962C8B-B14F-4D97-AF65-F5344CB8AC3E}">
        <p14:creationId xmlns:p14="http://schemas.microsoft.com/office/powerpoint/2010/main" val="2560143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843179B2-01AF-4BA7-A460-5644FE875934}"/>
              </a:ext>
            </a:extLst>
          </p:cNvPr>
          <p:cNvSpPr txBox="1"/>
          <p:nvPr/>
        </p:nvSpPr>
        <p:spPr>
          <a:xfrm>
            <a:off x="382162" y="1805106"/>
            <a:ext cx="8145839" cy="3512462"/>
          </a:xfrm>
          <a:prstGeom prst="rect">
            <a:avLst/>
          </a:prstGeom>
          <a:solidFill>
            <a:sysClr val="window" lastClr="FFFFFF"/>
          </a:solidFill>
          <a:ln w="6350">
            <a:solidFill>
              <a:prstClr val="black"/>
            </a:solidFill>
          </a:ln>
          <a:effectLst/>
        </p:spPr>
        <p:txBody>
          <a:bodyPr rot="0" spcFirstLastPara="0" vert="horz" wrap="square" lIns="68580" tIns="34290" rIns="68580" bIns="34290" numCol="1" spcCol="0" rtlCol="0" fromWordArt="0" anchor="t" anchorCtr="0" forceAA="0" compatLnSpc="1">
            <a:prstTxWarp prst="textNoShape">
              <a:avLst/>
            </a:prstTxWarp>
            <a:noAutofit/>
          </a:bodyPr>
          <a:lstStyle/>
          <a:p>
            <a:pPr marL="342900" algn="ctr">
              <a:lnSpc>
                <a:spcPct val="107000"/>
              </a:lnSpc>
              <a:spcAft>
                <a:spcPts val="600"/>
              </a:spcAft>
            </a:pPr>
            <a:r>
              <a:rPr lang="en-NZ" sz="2400" dirty="0">
                <a:latin typeface="Calibri" panose="020F0502020204030204" pitchFamily="34" charset="0"/>
                <a:ea typeface="Calibri" panose="020F0502020204030204" pitchFamily="34" charset="0"/>
                <a:cs typeface="Times New Roman" panose="02020603050405020304" pitchFamily="18" charset="0"/>
              </a:rPr>
              <a:t>A CAUSE - The </a:t>
            </a:r>
            <a:r>
              <a:rPr lang="en-NZ" sz="2400" u="sng" dirty="0">
                <a:latin typeface="Calibri" panose="020F0502020204030204" pitchFamily="34" charset="0"/>
                <a:ea typeface="Calibri" panose="020F0502020204030204" pitchFamily="34" charset="0"/>
                <a:cs typeface="Times New Roman" panose="02020603050405020304" pitchFamily="18" charset="0"/>
              </a:rPr>
              <a:t>compassion and kindness</a:t>
            </a:r>
            <a:r>
              <a:rPr lang="en-NZ" sz="2400" dirty="0">
                <a:latin typeface="Calibri" panose="020F0502020204030204" pitchFamily="34" charset="0"/>
                <a:ea typeface="Calibri" panose="020F0502020204030204" pitchFamily="34" charset="0"/>
                <a:cs typeface="Times New Roman" panose="02020603050405020304" pitchFamily="18" charset="0"/>
              </a:rPr>
              <a:t> of The Fathers Love,</a:t>
            </a:r>
          </a:p>
          <a:p>
            <a:pPr marL="342900" algn="ctr">
              <a:lnSpc>
                <a:spcPct val="107000"/>
              </a:lnSpc>
              <a:spcAft>
                <a:spcPts val="600"/>
              </a:spcAft>
            </a:pPr>
            <a:endParaRPr lang="en-NZ" sz="2400" dirty="0">
              <a:latin typeface="Calibri" panose="020F0502020204030204" pitchFamily="34" charset="0"/>
              <a:ea typeface="Calibri" panose="020F0502020204030204" pitchFamily="34" charset="0"/>
              <a:cs typeface="Times New Roman" panose="02020603050405020304" pitchFamily="18" charset="0"/>
            </a:endParaRPr>
          </a:p>
          <a:p>
            <a:pPr marL="342900" algn="ctr">
              <a:lnSpc>
                <a:spcPct val="107000"/>
              </a:lnSpc>
              <a:spcAft>
                <a:spcPts val="600"/>
              </a:spcAft>
            </a:pPr>
            <a:r>
              <a:rPr lang="en-NZ" sz="2400" i="1" dirty="0">
                <a:latin typeface="Calibri" panose="020F0502020204030204" pitchFamily="34" charset="0"/>
                <a:ea typeface="Calibri" panose="020F0502020204030204" pitchFamily="34" charset="0"/>
                <a:cs typeface="Times New Roman" panose="02020603050405020304" pitchFamily="18" charset="0"/>
              </a:rPr>
              <a:t>THE ACTION </a:t>
            </a:r>
            <a:r>
              <a:rPr lang="en-NZ" sz="2400" i="1" u="sng" dirty="0">
                <a:latin typeface="Calibri" panose="020F0502020204030204" pitchFamily="34" charset="0"/>
                <a:ea typeface="Calibri" panose="020F0502020204030204" pitchFamily="34" charset="0"/>
                <a:cs typeface="Times New Roman" panose="02020603050405020304" pitchFamily="18" charset="0"/>
              </a:rPr>
              <a:t>- expressed</a:t>
            </a:r>
            <a:r>
              <a:rPr lang="en-NZ" sz="2400" u="sng" dirty="0">
                <a:latin typeface="Calibri" panose="020F0502020204030204" pitchFamily="34" charset="0"/>
                <a:ea typeface="Calibri" panose="020F0502020204030204" pitchFamily="34" charset="0"/>
                <a:cs typeface="Times New Roman" panose="02020603050405020304" pitchFamily="18" charset="0"/>
              </a:rPr>
              <a:t> in words or actions </a:t>
            </a:r>
            <a:r>
              <a:rPr lang="en-NZ" sz="2400" dirty="0">
                <a:latin typeface="Calibri" panose="020F0502020204030204" pitchFamily="34" charset="0"/>
                <a:ea typeface="Calibri" panose="020F0502020204030204" pitchFamily="34" charset="0"/>
                <a:cs typeface="Times New Roman" panose="02020603050405020304" pitchFamily="18" charset="0"/>
              </a:rPr>
              <a:t>towards Us </a:t>
            </a:r>
          </a:p>
          <a:p>
            <a:pPr marL="342900" algn="ctr">
              <a:lnSpc>
                <a:spcPct val="107000"/>
              </a:lnSpc>
              <a:spcAft>
                <a:spcPts val="600"/>
              </a:spcAft>
            </a:pPr>
            <a:endParaRPr lang="en-NZ" sz="2400" i="1" dirty="0">
              <a:latin typeface="Calibri" panose="020F0502020204030204" pitchFamily="34" charset="0"/>
              <a:ea typeface="Calibri" panose="020F0502020204030204" pitchFamily="34" charset="0"/>
              <a:cs typeface="Times New Roman" panose="02020603050405020304" pitchFamily="18" charset="0"/>
            </a:endParaRPr>
          </a:p>
          <a:p>
            <a:pPr marL="342900" algn="ctr">
              <a:lnSpc>
                <a:spcPct val="107000"/>
              </a:lnSpc>
              <a:spcAft>
                <a:spcPts val="600"/>
              </a:spcAft>
            </a:pPr>
            <a:r>
              <a:rPr lang="en-NZ" sz="2400" i="1" dirty="0">
                <a:latin typeface="Calibri" panose="020F0502020204030204" pitchFamily="34" charset="0"/>
                <a:ea typeface="Calibri" panose="020F0502020204030204" pitchFamily="34" charset="0"/>
                <a:cs typeface="Times New Roman" panose="02020603050405020304" pitchFamily="18" charset="0"/>
              </a:rPr>
              <a:t>THE REACTION - </a:t>
            </a:r>
            <a:r>
              <a:rPr lang="en-NZ" sz="2400" i="1" u="sng" dirty="0">
                <a:latin typeface="Calibri" panose="020F0502020204030204" pitchFamily="34" charset="0"/>
                <a:ea typeface="Calibri" panose="020F0502020204030204" pitchFamily="34" charset="0"/>
                <a:cs typeface="Times New Roman" panose="02020603050405020304" pitchFamily="18" charset="0"/>
              </a:rPr>
              <a:t>that generates</a:t>
            </a:r>
            <a:r>
              <a:rPr lang="en-NZ" sz="2400" u="sng" dirty="0">
                <a:latin typeface="Calibri" panose="020F0502020204030204" pitchFamily="34" charset="0"/>
                <a:ea typeface="Calibri" panose="020F0502020204030204" pitchFamily="34" charset="0"/>
                <a:cs typeface="Times New Roman" panose="02020603050405020304" pitchFamily="18" charset="0"/>
              </a:rPr>
              <a:t> a feeling </a:t>
            </a:r>
            <a:r>
              <a:rPr lang="en-NZ" sz="2400" dirty="0">
                <a:latin typeface="Calibri" panose="020F0502020204030204" pitchFamily="34" charset="0"/>
                <a:ea typeface="Calibri" panose="020F0502020204030204" pitchFamily="34" charset="0"/>
                <a:cs typeface="Times New Roman" panose="02020603050405020304" pitchFamily="18" charset="0"/>
              </a:rPr>
              <a:t>of appreciation, pleasure &amp; cheer </a:t>
            </a:r>
            <a:r>
              <a:rPr lang="en-NZ" sz="2400" u="sng" dirty="0">
                <a:latin typeface="Calibri" panose="020F0502020204030204" pitchFamily="34" charset="0"/>
                <a:ea typeface="Calibri" panose="020F0502020204030204" pitchFamily="34" charset="0"/>
                <a:cs typeface="Times New Roman" panose="02020603050405020304" pitchFamily="18" charset="0"/>
              </a:rPr>
              <a:t>both</a:t>
            </a:r>
            <a:r>
              <a:rPr lang="en-NZ" sz="2400" dirty="0">
                <a:latin typeface="Calibri" panose="020F0502020204030204" pitchFamily="34" charset="0"/>
                <a:ea typeface="Calibri" panose="020F0502020204030204" pitchFamily="34" charset="0"/>
                <a:cs typeface="Times New Roman" panose="02020603050405020304" pitchFamily="18" charset="0"/>
              </a:rPr>
              <a:t> in the giver and the recipient.</a:t>
            </a:r>
          </a:p>
          <a:p>
            <a:pPr>
              <a:lnSpc>
                <a:spcPct val="107000"/>
              </a:lnSpc>
              <a:spcAft>
                <a:spcPts val="600"/>
              </a:spcAft>
            </a:pPr>
            <a:r>
              <a:rPr lang="en-NZ" sz="24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29BF43A0-1434-4BFF-981F-0CEC259770CC}"/>
              </a:ext>
            </a:extLst>
          </p:cNvPr>
          <p:cNvSpPr txBox="1"/>
          <p:nvPr/>
        </p:nvSpPr>
        <p:spPr>
          <a:xfrm>
            <a:off x="369258" y="1027769"/>
            <a:ext cx="4085824" cy="600164"/>
          </a:xfrm>
          <a:prstGeom prst="rect">
            <a:avLst/>
          </a:prstGeom>
          <a:noFill/>
        </p:spPr>
        <p:txBody>
          <a:bodyPr wrap="square" rtlCol="0">
            <a:spAutoFit/>
          </a:bodyPr>
          <a:lstStyle/>
          <a:p>
            <a:r>
              <a:rPr lang="en-NZ" sz="3300" b="1" dirty="0"/>
              <a:t>GRACE Is:</a:t>
            </a:r>
            <a:endParaRPr lang="en-NZ" sz="3300" dirty="0"/>
          </a:p>
        </p:txBody>
      </p:sp>
    </p:spTree>
    <p:extLst>
      <p:ext uri="{BB962C8B-B14F-4D97-AF65-F5344CB8AC3E}">
        <p14:creationId xmlns:p14="http://schemas.microsoft.com/office/powerpoint/2010/main" val="18595132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6C2898B2-5F00-4CF8-9FD4-7243D71E48AF}"/>
              </a:ext>
            </a:extLst>
          </p:cNvPr>
          <p:cNvSpPr txBox="1"/>
          <p:nvPr/>
        </p:nvSpPr>
        <p:spPr>
          <a:xfrm>
            <a:off x="278824" y="1223633"/>
            <a:ext cx="8526638" cy="4517979"/>
          </a:xfrm>
          <a:prstGeom prst="rect">
            <a:avLst/>
          </a:prstGeom>
          <a:solidFill>
            <a:sysClr val="window" lastClr="FFFFFF"/>
          </a:solidFill>
          <a:ln w="6350">
            <a:solidFill>
              <a:prstClr val="black"/>
            </a:solidFill>
          </a:ln>
          <a:effectLst/>
        </p:spPr>
        <p:txBody>
          <a:bodyPr rot="0" spcFirstLastPara="0" vert="horz" wrap="square" lIns="68580" tIns="34290" rIns="68580" bIns="34290" numCol="1" spcCol="0" rtlCol="0" fromWordArt="0" anchor="t" anchorCtr="0" forceAA="0" compatLnSpc="1">
            <a:prstTxWarp prst="textNoShape">
              <a:avLst/>
            </a:prstTxWarp>
            <a:noAutofit/>
          </a:bodyPr>
          <a:lstStyle/>
          <a:p>
            <a:pPr>
              <a:lnSpc>
                <a:spcPct val="107000"/>
              </a:lnSpc>
              <a:spcAft>
                <a:spcPts val="600"/>
              </a:spcAft>
            </a:pPr>
            <a:r>
              <a:rPr lang="en-NZ" sz="2100" b="1" dirty="0">
                <a:latin typeface="Calibri" panose="020F0502020204030204" pitchFamily="34" charset="0"/>
                <a:ea typeface="Calibri" panose="020F0502020204030204" pitchFamily="34" charset="0"/>
                <a:cs typeface="Times New Roman" panose="02020603050405020304" pitchFamily="18" charset="0"/>
              </a:rPr>
              <a:t>These words </a:t>
            </a:r>
            <a:r>
              <a:rPr lang="en-NZ" sz="2100" b="1" u="sng" dirty="0">
                <a:latin typeface="Calibri" panose="020F0502020204030204" pitchFamily="34" charset="0"/>
                <a:ea typeface="Calibri" panose="020F0502020204030204" pitchFamily="34" charset="0"/>
                <a:cs typeface="Times New Roman" panose="02020603050405020304" pitchFamily="18" charset="0"/>
              </a:rPr>
              <a:t>or</a:t>
            </a:r>
            <a:r>
              <a:rPr lang="en-NZ" sz="2100" b="1" dirty="0">
                <a:latin typeface="Calibri" panose="020F0502020204030204" pitchFamily="34" charset="0"/>
                <a:ea typeface="Calibri" panose="020F0502020204030204" pitchFamily="34" charset="0"/>
                <a:cs typeface="Times New Roman" panose="02020603050405020304" pitchFamily="18" charset="0"/>
              </a:rPr>
              <a:t> actions may be in</a:t>
            </a:r>
          </a:p>
          <a:p>
            <a:pPr marL="685800" indent="-342900">
              <a:lnSpc>
                <a:spcPct val="107000"/>
              </a:lnSpc>
              <a:spcAft>
                <a:spcPts val="600"/>
              </a:spcAft>
              <a:buFont typeface="Arial" panose="020B0604020202020204" pitchFamily="34" charset="0"/>
              <a:buChar char="•"/>
            </a:pPr>
            <a:r>
              <a:rPr lang="en-NZ" sz="2100" dirty="0">
                <a:latin typeface="Calibri" panose="020F0502020204030204" pitchFamily="34" charset="0"/>
                <a:ea typeface="Calibri" panose="020F0502020204030204" pitchFamily="34" charset="0"/>
                <a:cs typeface="Times New Roman" panose="02020603050405020304" pitchFamily="18" charset="0"/>
              </a:rPr>
              <a:t> everyday provision, 2 Cor 9:8, </a:t>
            </a:r>
          </a:p>
          <a:p>
            <a:pPr marL="685800" indent="-342900">
              <a:lnSpc>
                <a:spcPct val="107000"/>
              </a:lnSpc>
              <a:spcAft>
                <a:spcPts val="600"/>
              </a:spcAft>
              <a:buFont typeface="Arial" panose="020B0604020202020204" pitchFamily="34" charset="0"/>
              <a:buChar char="•"/>
            </a:pPr>
            <a:r>
              <a:rPr lang="en-NZ" sz="2100" dirty="0">
                <a:latin typeface="Calibri" panose="020F0502020204030204" pitchFamily="34" charset="0"/>
                <a:ea typeface="Calibri" panose="020F0502020204030204" pitchFamily="34" charset="0"/>
                <a:cs typeface="Times New Roman" panose="02020603050405020304" pitchFamily="18" charset="0"/>
              </a:rPr>
              <a:t> </a:t>
            </a:r>
            <a:r>
              <a:rPr lang="en-NZ" sz="2100" u="sng" dirty="0">
                <a:latin typeface="Calibri" panose="020F0502020204030204" pitchFamily="34" charset="0"/>
                <a:ea typeface="Calibri" panose="020F0502020204030204" pitchFamily="34" charset="0"/>
                <a:cs typeface="Times New Roman" panose="02020603050405020304" pitchFamily="18" charset="0"/>
              </a:rPr>
              <a:t>or</a:t>
            </a:r>
            <a:r>
              <a:rPr lang="en-NZ" sz="2100" dirty="0">
                <a:latin typeface="Calibri" panose="020F0502020204030204" pitchFamily="34" charset="0"/>
                <a:ea typeface="Calibri" panose="020F0502020204030204" pitchFamily="34" charset="0"/>
                <a:cs typeface="Times New Roman" panose="02020603050405020304" pitchFamily="18" charset="0"/>
              </a:rPr>
              <a:t> a specific blessing or need, Rom 12:6, </a:t>
            </a:r>
            <a:r>
              <a:rPr lang="en-NZ" sz="2100" dirty="0" err="1">
                <a:latin typeface="Calibri" panose="020F0502020204030204" pitchFamily="34" charset="0"/>
                <a:ea typeface="Calibri" panose="020F0502020204030204" pitchFamily="34" charset="0"/>
                <a:cs typeface="Times New Roman" panose="02020603050405020304" pitchFamily="18" charset="0"/>
              </a:rPr>
              <a:t>Heb</a:t>
            </a:r>
            <a:r>
              <a:rPr lang="en-NZ" sz="2100" dirty="0">
                <a:latin typeface="Calibri" panose="020F0502020204030204" pitchFamily="34" charset="0"/>
                <a:ea typeface="Calibri" panose="020F0502020204030204" pitchFamily="34" charset="0"/>
                <a:cs typeface="Times New Roman" panose="02020603050405020304" pitchFamily="18" charset="0"/>
              </a:rPr>
              <a:t> 4:16</a:t>
            </a:r>
          </a:p>
          <a:p>
            <a:pPr marL="685800" indent="-342900">
              <a:lnSpc>
                <a:spcPct val="107000"/>
              </a:lnSpc>
              <a:spcAft>
                <a:spcPts val="600"/>
              </a:spcAft>
              <a:buFont typeface="Arial" panose="020B0604020202020204" pitchFamily="34" charset="0"/>
              <a:buChar char="•"/>
            </a:pPr>
            <a:r>
              <a:rPr lang="en-NZ" sz="2100" dirty="0">
                <a:latin typeface="Calibri" panose="020F0502020204030204" pitchFamily="34" charset="0"/>
                <a:ea typeface="Calibri" panose="020F0502020204030204" pitchFamily="34" charset="0"/>
                <a:cs typeface="Times New Roman" panose="02020603050405020304" pitchFamily="18" charset="0"/>
              </a:rPr>
              <a:t> </a:t>
            </a:r>
            <a:r>
              <a:rPr lang="en-NZ" sz="2100" u="sng" dirty="0">
                <a:latin typeface="Calibri" panose="020F0502020204030204" pitchFamily="34" charset="0"/>
                <a:ea typeface="Calibri" panose="020F0502020204030204" pitchFamily="34" charset="0"/>
                <a:cs typeface="Times New Roman" panose="02020603050405020304" pitchFamily="18" charset="0"/>
              </a:rPr>
              <a:t>or</a:t>
            </a:r>
            <a:r>
              <a:rPr lang="en-NZ" sz="2100" dirty="0">
                <a:latin typeface="Calibri" panose="020F0502020204030204" pitchFamily="34" charset="0"/>
                <a:ea typeface="Calibri" panose="020F0502020204030204" pitchFamily="34" charset="0"/>
                <a:cs typeface="Times New Roman" panose="02020603050405020304" pitchFamily="18" charset="0"/>
              </a:rPr>
              <a:t> the overall work of </a:t>
            </a:r>
            <a:r>
              <a:rPr lang="en-NZ" sz="2100" u="sng" dirty="0">
                <a:latin typeface="Calibri" panose="020F0502020204030204" pitchFamily="34" charset="0"/>
                <a:ea typeface="Calibri" panose="020F0502020204030204" pitchFamily="34" charset="0"/>
                <a:cs typeface="Times New Roman" panose="02020603050405020304" pitchFamily="18" charset="0"/>
              </a:rPr>
              <a:t>salvation</a:t>
            </a:r>
            <a:r>
              <a:rPr lang="en-NZ" sz="2100" dirty="0">
                <a:latin typeface="Calibri" panose="020F0502020204030204" pitchFamily="34" charset="0"/>
                <a:ea typeface="Calibri" panose="020F0502020204030204" pitchFamily="34" charset="0"/>
                <a:cs typeface="Times New Roman" panose="02020603050405020304" pitchFamily="18" charset="0"/>
              </a:rPr>
              <a:t> and </a:t>
            </a:r>
            <a:r>
              <a:rPr lang="en-NZ" sz="2100" u="sng" dirty="0">
                <a:latin typeface="Calibri" panose="020F0502020204030204" pitchFamily="34" charset="0"/>
                <a:ea typeface="Calibri" panose="020F0502020204030204" pitchFamily="34" charset="0"/>
                <a:cs typeface="Times New Roman" panose="02020603050405020304" pitchFamily="18" charset="0"/>
              </a:rPr>
              <a:t>purpose</a:t>
            </a:r>
            <a:r>
              <a:rPr lang="en-NZ" sz="2100" dirty="0">
                <a:latin typeface="Calibri" panose="020F0502020204030204" pitchFamily="34" charset="0"/>
                <a:ea typeface="Calibri" panose="020F0502020204030204" pitchFamily="34" charset="0"/>
                <a:cs typeface="Times New Roman" panose="02020603050405020304" pitchFamily="18" charset="0"/>
              </a:rPr>
              <a:t> in Jesus Christ. 2 Tim 1:9, Tit 2:11, 1 Pet 1:10</a:t>
            </a:r>
          </a:p>
          <a:p>
            <a:pPr marL="342900">
              <a:lnSpc>
                <a:spcPct val="107000"/>
              </a:lnSpc>
              <a:spcAft>
                <a:spcPts val="600"/>
              </a:spcAft>
            </a:pPr>
            <a:r>
              <a:rPr lang="en-NZ" sz="2100" b="1" u="sng" dirty="0">
                <a:latin typeface="Calibri" panose="020F0502020204030204" pitchFamily="34" charset="0"/>
                <a:ea typeface="Calibri" panose="020F0502020204030204" pitchFamily="34" charset="0"/>
                <a:cs typeface="Times New Roman" panose="02020603050405020304" pitchFamily="18" charset="0"/>
              </a:rPr>
              <a:t>So that</a:t>
            </a:r>
            <a:r>
              <a:rPr lang="en-NZ" sz="2100" b="1" dirty="0">
                <a:latin typeface="Calibri" panose="020F0502020204030204" pitchFamily="34" charset="0"/>
                <a:ea typeface="Calibri" panose="020F0502020204030204" pitchFamily="34" charset="0"/>
                <a:cs typeface="Times New Roman" panose="02020603050405020304" pitchFamily="18" charset="0"/>
              </a:rPr>
              <a:t> </a:t>
            </a:r>
          </a:p>
          <a:p>
            <a:pPr marL="685800" indent="-342900">
              <a:lnSpc>
                <a:spcPct val="107000"/>
              </a:lnSpc>
              <a:spcAft>
                <a:spcPts val="600"/>
              </a:spcAft>
              <a:buFont typeface="Arial" panose="020B0604020202020204" pitchFamily="34" charset="0"/>
              <a:buChar char="•"/>
            </a:pPr>
            <a:r>
              <a:rPr lang="en-NZ" sz="2100" dirty="0">
                <a:latin typeface="Calibri" panose="020F0502020204030204" pitchFamily="34" charset="0"/>
                <a:ea typeface="Calibri" panose="020F0502020204030204" pitchFamily="34" charset="0"/>
                <a:cs typeface="Times New Roman" panose="02020603050405020304" pitchFamily="18" charset="0"/>
              </a:rPr>
              <a:t>The Gospel word of God is a called </a:t>
            </a:r>
            <a:r>
              <a:rPr lang="en-NZ" sz="2100" u="sng" dirty="0">
                <a:latin typeface="Calibri" panose="020F0502020204030204" pitchFamily="34" charset="0"/>
                <a:ea typeface="Calibri" panose="020F0502020204030204" pitchFamily="34" charset="0"/>
                <a:cs typeface="Times New Roman" panose="02020603050405020304" pitchFamily="18" charset="0"/>
              </a:rPr>
              <a:t>the word of Grace.</a:t>
            </a:r>
            <a:r>
              <a:rPr lang="en-NZ" sz="2100" dirty="0">
                <a:latin typeface="Calibri" panose="020F0502020204030204" pitchFamily="34" charset="0"/>
                <a:ea typeface="Calibri" panose="020F0502020204030204" pitchFamily="34" charset="0"/>
                <a:cs typeface="Times New Roman" panose="02020603050405020304" pitchFamily="18" charset="0"/>
              </a:rPr>
              <a:t> Acts 14:3 20:32</a:t>
            </a:r>
          </a:p>
          <a:p>
            <a:pPr marL="685800" indent="-342900">
              <a:lnSpc>
                <a:spcPct val="107000"/>
              </a:lnSpc>
              <a:spcAft>
                <a:spcPts val="600"/>
              </a:spcAft>
              <a:buFont typeface="Arial" panose="020B0604020202020204" pitchFamily="34" charset="0"/>
              <a:buChar char="•"/>
            </a:pPr>
            <a:r>
              <a:rPr lang="en-NZ" sz="2100" dirty="0">
                <a:latin typeface="Calibri" panose="020F0502020204030204" pitchFamily="34" charset="0"/>
                <a:ea typeface="Calibri" panose="020F0502020204030204" pitchFamily="34" charset="0"/>
                <a:cs typeface="Times New Roman" panose="02020603050405020304" pitchFamily="18" charset="0"/>
              </a:rPr>
              <a:t>His salvation in Christ is called being </a:t>
            </a:r>
            <a:r>
              <a:rPr lang="en-NZ" sz="2100" u="sng" dirty="0">
                <a:latin typeface="Calibri" panose="020F0502020204030204" pitchFamily="34" charset="0"/>
                <a:ea typeface="Calibri" panose="020F0502020204030204" pitchFamily="34" charset="0"/>
                <a:cs typeface="Times New Roman" panose="02020603050405020304" pitchFamily="18" charset="0"/>
              </a:rPr>
              <a:t>saved by Grace</a:t>
            </a:r>
            <a:r>
              <a:rPr lang="en-NZ" sz="2100" dirty="0">
                <a:latin typeface="Calibri" panose="020F0502020204030204" pitchFamily="34" charset="0"/>
                <a:ea typeface="Calibri" panose="020F0502020204030204" pitchFamily="34" charset="0"/>
                <a:cs typeface="Times New Roman" panose="02020603050405020304" pitchFamily="18" charset="0"/>
              </a:rPr>
              <a:t>,  </a:t>
            </a:r>
            <a:r>
              <a:rPr lang="en-NZ" sz="2100" dirty="0" err="1">
                <a:latin typeface="Calibri" panose="020F0502020204030204" pitchFamily="34" charset="0"/>
                <a:ea typeface="Calibri" panose="020F0502020204030204" pitchFamily="34" charset="0"/>
                <a:cs typeface="Times New Roman" panose="02020603050405020304" pitchFamily="18" charset="0"/>
              </a:rPr>
              <a:t>Eph</a:t>
            </a:r>
            <a:r>
              <a:rPr lang="en-NZ" sz="2100" dirty="0">
                <a:latin typeface="Calibri" panose="020F0502020204030204" pitchFamily="34" charset="0"/>
                <a:ea typeface="Calibri" panose="020F0502020204030204" pitchFamily="34" charset="0"/>
                <a:cs typeface="Times New Roman" panose="02020603050405020304" pitchFamily="18" charset="0"/>
              </a:rPr>
              <a:t> 2:5-8</a:t>
            </a:r>
          </a:p>
          <a:p>
            <a:pPr marL="685800" indent="-342900">
              <a:lnSpc>
                <a:spcPct val="107000"/>
              </a:lnSpc>
              <a:spcAft>
                <a:spcPts val="600"/>
              </a:spcAft>
              <a:buFont typeface="Arial" panose="020B0604020202020204" pitchFamily="34" charset="0"/>
              <a:buChar char="•"/>
            </a:pPr>
            <a:r>
              <a:rPr lang="en-NZ" sz="2100" dirty="0">
                <a:latin typeface="Calibri" panose="020F0502020204030204" pitchFamily="34" charset="0"/>
                <a:ea typeface="Calibri" panose="020F0502020204030204" pitchFamily="34" charset="0"/>
                <a:cs typeface="Times New Roman" panose="02020603050405020304" pitchFamily="18" charset="0"/>
              </a:rPr>
              <a:t>his everyday </a:t>
            </a:r>
            <a:r>
              <a:rPr lang="en-NZ" sz="2100" u="sng" dirty="0">
                <a:latin typeface="Calibri" panose="020F0502020204030204" pitchFamily="34" charset="0"/>
                <a:ea typeface="Calibri" panose="020F0502020204030204" pitchFamily="34" charset="0"/>
                <a:cs typeface="Times New Roman" panose="02020603050405020304" pitchFamily="18" charset="0"/>
              </a:rPr>
              <a:t>care for us – his Grace</a:t>
            </a:r>
            <a:r>
              <a:rPr lang="en-NZ" sz="2100" dirty="0">
                <a:latin typeface="Calibri" panose="020F0502020204030204" pitchFamily="34" charset="0"/>
                <a:ea typeface="Calibri" panose="020F0502020204030204" pitchFamily="34" charset="0"/>
                <a:cs typeface="Times New Roman" panose="02020603050405020304" pitchFamily="18" charset="0"/>
              </a:rPr>
              <a:t>. </a:t>
            </a:r>
            <a:r>
              <a:rPr lang="en-NZ" sz="2100" dirty="0" err="1">
                <a:latin typeface="Calibri" panose="020F0502020204030204" pitchFamily="34" charset="0"/>
                <a:ea typeface="Calibri" panose="020F0502020204030204" pitchFamily="34" charset="0"/>
                <a:cs typeface="Times New Roman" panose="02020603050405020304" pitchFamily="18" charset="0"/>
              </a:rPr>
              <a:t>Heb</a:t>
            </a:r>
            <a:r>
              <a:rPr lang="en-NZ" sz="2100" dirty="0">
                <a:latin typeface="Calibri" panose="020F0502020204030204" pitchFamily="34" charset="0"/>
                <a:ea typeface="Calibri" panose="020F0502020204030204" pitchFamily="34" charset="0"/>
                <a:cs typeface="Times New Roman" panose="02020603050405020304" pitchFamily="18" charset="0"/>
              </a:rPr>
              <a:t> 4:16, 2 Cor 9:8</a:t>
            </a:r>
          </a:p>
          <a:p>
            <a:pPr>
              <a:lnSpc>
                <a:spcPct val="107000"/>
              </a:lnSpc>
              <a:spcAft>
                <a:spcPts val="600"/>
              </a:spcAft>
            </a:pPr>
            <a:r>
              <a:rPr lang="en-NZ" sz="2100" dirty="0">
                <a:latin typeface="Calibri" panose="020F0502020204030204" pitchFamily="34" charset="0"/>
                <a:ea typeface="Calibri" panose="020F0502020204030204" pitchFamily="34" charset="0"/>
                <a:cs typeface="Times New Roman" panose="02020603050405020304" pitchFamily="18" charset="0"/>
              </a:rPr>
              <a:t> </a:t>
            </a:r>
          </a:p>
        </p:txBody>
      </p:sp>
    </p:spTree>
    <p:extLst>
      <p:ext uri="{BB962C8B-B14F-4D97-AF65-F5344CB8AC3E}">
        <p14:creationId xmlns:p14="http://schemas.microsoft.com/office/powerpoint/2010/main" val="3087815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1">
            <a:extLst>
              <a:ext uri="{FF2B5EF4-FFF2-40B4-BE49-F238E27FC236}">
                <a16:creationId xmlns:a16="http://schemas.microsoft.com/office/drawing/2014/main" id="{843179B2-01AF-4BA7-A460-5644FE875934}"/>
              </a:ext>
            </a:extLst>
          </p:cNvPr>
          <p:cNvSpPr txBox="1"/>
          <p:nvPr/>
        </p:nvSpPr>
        <p:spPr>
          <a:xfrm>
            <a:off x="382162" y="1805106"/>
            <a:ext cx="8145839" cy="3512462"/>
          </a:xfrm>
          <a:prstGeom prst="rect">
            <a:avLst/>
          </a:prstGeom>
          <a:solidFill>
            <a:sysClr val="window" lastClr="FFFFFF"/>
          </a:solidFill>
          <a:ln w="6350">
            <a:solidFill>
              <a:prstClr val="black"/>
            </a:solidFill>
          </a:ln>
          <a:effectLst/>
        </p:spPr>
        <p:txBody>
          <a:bodyPr rot="0" spcFirstLastPara="0" vert="horz" wrap="square" lIns="68580" tIns="34290" rIns="68580" bIns="34290" numCol="1" spcCol="0" rtlCol="0" fromWordArt="0" anchor="t" anchorCtr="0" forceAA="0" compatLnSpc="1">
            <a:prstTxWarp prst="textNoShape">
              <a:avLst/>
            </a:prstTxWarp>
            <a:noAutofit/>
          </a:bodyPr>
          <a:lstStyle/>
          <a:p>
            <a:pPr marL="342900" algn="ctr">
              <a:lnSpc>
                <a:spcPct val="107000"/>
              </a:lnSpc>
              <a:spcAft>
                <a:spcPts val="600"/>
              </a:spcAft>
            </a:pPr>
            <a:r>
              <a:rPr lang="en-NZ" sz="2400" dirty="0">
                <a:latin typeface="Calibri" panose="020F0502020204030204" pitchFamily="34" charset="0"/>
                <a:ea typeface="Calibri" panose="020F0502020204030204" pitchFamily="34" charset="0"/>
                <a:cs typeface="Times New Roman" panose="02020603050405020304" pitchFamily="18" charset="0"/>
              </a:rPr>
              <a:t>A CAUSE - The </a:t>
            </a:r>
            <a:r>
              <a:rPr lang="en-NZ" sz="2400" u="sng" dirty="0">
                <a:latin typeface="Calibri" panose="020F0502020204030204" pitchFamily="34" charset="0"/>
                <a:ea typeface="Calibri" panose="020F0502020204030204" pitchFamily="34" charset="0"/>
                <a:cs typeface="Times New Roman" panose="02020603050405020304" pitchFamily="18" charset="0"/>
              </a:rPr>
              <a:t>compassion and kindness</a:t>
            </a:r>
            <a:r>
              <a:rPr lang="en-NZ" sz="2400" dirty="0">
                <a:latin typeface="Calibri" panose="020F0502020204030204" pitchFamily="34" charset="0"/>
                <a:ea typeface="Calibri" panose="020F0502020204030204" pitchFamily="34" charset="0"/>
                <a:cs typeface="Times New Roman" panose="02020603050405020304" pitchFamily="18" charset="0"/>
              </a:rPr>
              <a:t> of OUR Love,</a:t>
            </a:r>
          </a:p>
          <a:p>
            <a:pPr marL="342900" algn="ctr">
              <a:lnSpc>
                <a:spcPct val="107000"/>
              </a:lnSpc>
              <a:spcAft>
                <a:spcPts val="600"/>
              </a:spcAft>
            </a:pPr>
            <a:endParaRPr lang="en-NZ" sz="2400" dirty="0">
              <a:latin typeface="Calibri" panose="020F0502020204030204" pitchFamily="34" charset="0"/>
              <a:ea typeface="Calibri" panose="020F0502020204030204" pitchFamily="34" charset="0"/>
              <a:cs typeface="Times New Roman" panose="02020603050405020304" pitchFamily="18" charset="0"/>
            </a:endParaRPr>
          </a:p>
          <a:p>
            <a:pPr marL="342900" algn="ctr">
              <a:lnSpc>
                <a:spcPct val="107000"/>
              </a:lnSpc>
              <a:spcAft>
                <a:spcPts val="600"/>
              </a:spcAft>
            </a:pPr>
            <a:r>
              <a:rPr lang="en-NZ" sz="2400" i="1" dirty="0">
                <a:latin typeface="Calibri" panose="020F0502020204030204" pitchFamily="34" charset="0"/>
                <a:ea typeface="Calibri" panose="020F0502020204030204" pitchFamily="34" charset="0"/>
                <a:cs typeface="Times New Roman" panose="02020603050405020304" pitchFamily="18" charset="0"/>
              </a:rPr>
              <a:t>THE ACTION </a:t>
            </a:r>
            <a:r>
              <a:rPr lang="en-NZ" sz="2400" i="1" u="sng" dirty="0">
                <a:latin typeface="Calibri" panose="020F0502020204030204" pitchFamily="34" charset="0"/>
                <a:ea typeface="Calibri" panose="020F0502020204030204" pitchFamily="34" charset="0"/>
                <a:cs typeface="Times New Roman" panose="02020603050405020304" pitchFamily="18" charset="0"/>
              </a:rPr>
              <a:t>- expressed</a:t>
            </a:r>
            <a:r>
              <a:rPr lang="en-NZ" sz="2400" u="sng" dirty="0">
                <a:latin typeface="Calibri" panose="020F0502020204030204" pitchFamily="34" charset="0"/>
                <a:ea typeface="Calibri" panose="020F0502020204030204" pitchFamily="34" charset="0"/>
                <a:cs typeface="Times New Roman" panose="02020603050405020304" pitchFamily="18" charset="0"/>
              </a:rPr>
              <a:t> in words or actions </a:t>
            </a:r>
            <a:r>
              <a:rPr lang="en-NZ" sz="2400" dirty="0">
                <a:latin typeface="Calibri" panose="020F0502020204030204" pitchFamily="34" charset="0"/>
                <a:ea typeface="Calibri" panose="020F0502020204030204" pitchFamily="34" charset="0"/>
                <a:cs typeface="Times New Roman" panose="02020603050405020304" pitchFamily="18" charset="0"/>
              </a:rPr>
              <a:t>towards OTHERS </a:t>
            </a:r>
          </a:p>
          <a:p>
            <a:pPr marL="342900" algn="ctr">
              <a:lnSpc>
                <a:spcPct val="107000"/>
              </a:lnSpc>
              <a:spcAft>
                <a:spcPts val="600"/>
              </a:spcAft>
            </a:pPr>
            <a:endParaRPr lang="en-NZ" sz="2400" i="1" dirty="0">
              <a:latin typeface="Calibri" panose="020F0502020204030204" pitchFamily="34" charset="0"/>
              <a:ea typeface="Calibri" panose="020F0502020204030204" pitchFamily="34" charset="0"/>
              <a:cs typeface="Times New Roman" panose="02020603050405020304" pitchFamily="18" charset="0"/>
            </a:endParaRPr>
          </a:p>
          <a:p>
            <a:pPr marL="342900" algn="ctr">
              <a:lnSpc>
                <a:spcPct val="107000"/>
              </a:lnSpc>
              <a:spcAft>
                <a:spcPts val="600"/>
              </a:spcAft>
            </a:pPr>
            <a:r>
              <a:rPr lang="en-NZ" sz="2400" i="1" dirty="0">
                <a:latin typeface="Calibri" panose="020F0502020204030204" pitchFamily="34" charset="0"/>
                <a:ea typeface="Calibri" panose="020F0502020204030204" pitchFamily="34" charset="0"/>
                <a:cs typeface="Times New Roman" panose="02020603050405020304" pitchFamily="18" charset="0"/>
              </a:rPr>
              <a:t>THE REACTION - </a:t>
            </a:r>
            <a:r>
              <a:rPr lang="en-NZ" sz="2400" i="1" u="sng" dirty="0">
                <a:latin typeface="Calibri" panose="020F0502020204030204" pitchFamily="34" charset="0"/>
                <a:ea typeface="Calibri" panose="020F0502020204030204" pitchFamily="34" charset="0"/>
                <a:cs typeface="Times New Roman" panose="02020603050405020304" pitchFamily="18" charset="0"/>
              </a:rPr>
              <a:t>that generates</a:t>
            </a:r>
            <a:r>
              <a:rPr lang="en-NZ" sz="2400" u="sng" dirty="0">
                <a:latin typeface="Calibri" panose="020F0502020204030204" pitchFamily="34" charset="0"/>
                <a:ea typeface="Calibri" panose="020F0502020204030204" pitchFamily="34" charset="0"/>
                <a:cs typeface="Times New Roman" panose="02020603050405020304" pitchFamily="18" charset="0"/>
              </a:rPr>
              <a:t> a feeling </a:t>
            </a:r>
            <a:r>
              <a:rPr lang="en-NZ" sz="2400" dirty="0">
                <a:latin typeface="Calibri" panose="020F0502020204030204" pitchFamily="34" charset="0"/>
                <a:ea typeface="Calibri" panose="020F0502020204030204" pitchFamily="34" charset="0"/>
                <a:cs typeface="Times New Roman" panose="02020603050405020304" pitchFamily="18" charset="0"/>
              </a:rPr>
              <a:t>of appreciation, pleasure &amp; cheer </a:t>
            </a:r>
            <a:r>
              <a:rPr lang="en-NZ" sz="2400" u="sng" dirty="0">
                <a:latin typeface="Calibri" panose="020F0502020204030204" pitchFamily="34" charset="0"/>
                <a:ea typeface="Calibri" panose="020F0502020204030204" pitchFamily="34" charset="0"/>
                <a:cs typeface="Times New Roman" panose="02020603050405020304" pitchFamily="18" charset="0"/>
              </a:rPr>
              <a:t>both</a:t>
            </a:r>
            <a:r>
              <a:rPr lang="en-NZ" sz="2400" dirty="0">
                <a:latin typeface="Calibri" panose="020F0502020204030204" pitchFamily="34" charset="0"/>
                <a:ea typeface="Calibri" panose="020F0502020204030204" pitchFamily="34" charset="0"/>
                <a:cs typeface="Times New Roman" panose="02020603050405020304" pitchFamily="18" charset="0"/>
              </a:rPr>
              <a:t> in the giver and the recipient.</a:t>
            </a:r>
          </a:p>
          <a:p>
            <a:pPr>
              <a:lnSpc>
                <a:spcPct val="107000"/>
              </a:lnSpc>
              <a:spcAft>
                <a:spcPts val="600"/>
              </a:spcAft>
            </a:pPr>
            <a:r>
              <a:rPr lang="en-NZ" sz="2400" dirty="0">
                <a:latin typeface="Calibri" panose="020F0502020204030204" pitchFamily="34" charset="0"/>
                <a:ea typeface="Calibri" panose="020F0502020204030204" pitchFamily="34" charset="0"/>
                <a:cs typeface="Times New Roman" panose="02020603050405020304" pitchFamily="18" charset="0"/>
              </a:rPr>
              <a:t> </a:t>
            </a:r>
          </a:p>
        </p:txBody>
      </p:sp>
      <p:sp>
        <p:nvSpPr>
          <p:cNvPr id="5" name="TextBox 4">
            <a:extLst>
              <a:ext uri="{FF2B5EF4-FFF2-40B4-BE49-F238E27FC236}">
                <a16:creationId xmlns:a16="http://schemas.microsoft.com/office/drawing/2014/main" id="{29BF43A0-1434-4BFF-981F-0CEC259770CC}"/>
              </a:ext>
            </a:extLst>
          </p:cNvPr>
          <p:cNvSpPr txBox="1"/>
          <p:nvPr/>
        </p:nvSpPr>
        <p:spPr>
          <a:xfrm>
            <a:off x="369258" y="1027769"/>
            <a:ext cx="7501856" cy="600164"/>
          </a:xfrm>
          <a:prstGeom prst="rect">
            <a:avLst/>
          </a:prstGeom>
          <a:noFill/>
        </p:spPr>
        <p:txBody>
          <a:bodyPr wrap="square" rtlCol="0">
            <a:spAutoFit/>
          </a:bodyPr>
          <a:lstStyle/>
          <a:p>
            <a:r>
              <a:rPr lang="en-NZ" sz="3300" b="1" dirty="0"/>
              <a:t>GRACE in the Fathers Children Is:</a:t>
            </a:r>
            <a:endParaRPr lang="en-NZ" sz="3300" dirty="0"/>
          </a:p>
        </p:txBody>
      </p:sp>
    </p:spTree>
    <p:extLst>
      <p:ext uri="{BB962C8B-B14F-4D97-AF65-F5344CB8AC3E}">
        <p14:creationId xmlns:p14="http://schemas.microsoft.com/office/powerpoint/2010/main" val="1848334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28700" y="2660877"/>
            <a:ext cx="7855527" cy="2123658"/>
          </a:xfrm>
          <a:prstGeom prst="rect">
            <a:avLst/>
          </a:prstGeom>
          <a:noFill/>
        </p:spPr>
        <p:txBody>
          <a:bodyPr wrap="square" rtlCol="0">
            <a:spAutoFit/>
          </a:bodyPr>
          <a:lstStyle/>
          <a:p>
            <a:r>
              <a:rPr lang="en-NZ" sz="6600" dirty="0"/>
              <a:t>GRACE </a:t>
            </a:r>
            <a:r>
              <a:rPr lang="en-NZ" sz="6600" u="sng" dirty="0"/>
              <a:t>and</a:t>
            </a:r>
            <a:r>
              <a:rPr lang="en-NZ" sz="6600" dirty="0"/>
              <a:t> TRUTH</a:t>
            </a:r>
          </a:p>
        </p:txBody>
      </p:sp>
    </p:spTree>
    <p:extLst>
      <p:ext uri="{BB962C8B-B14F-4D97-AF65-F5344CB8AC3E}">
        <p14:creationId xmlns:p14="http://schemas.microsoft.com/office/powerpoint/2010/main" val="891544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7839030-9432-42E5-9E60-A67CD5EE76BF}"/>
              </a:ext>
            </a:extLst>
          </p:cNvPr>
          <p:cNvSpPr/>
          <p:nvPr/>
        </p:nvSpPr>
        <p:spPr>
          <a:xfrm>
            <a:off x="628214" y="1543968"/>
            <a:ext cx="7849657" cy="923330"/>
          </a:xfrm>
          <a:prstGeom prst="rect">
            <a:avLst/>
          </a:prstGeom>
        </p:spPr>
        <p:txBody>
          <a:bodyPr wrap="square">
            <a:spAutoFit/>
          </a:bodyPr>
          <a:lstStyle/>
          <a:p>
            <a:r>
              <a:rPr lang="en-NZ" b="1" dirty="0">
                <a:latin typeface="Verdana" panose="020B0604030504040204" pitchFamily="34" charset="0"/>
              </a:rPr>
              <a:t>G225</a:t>
            </a:r>
          </a:p>
          <a:p>
            <a:r>
              <a:rPr lang="en-NZ" dirty="0" err="1">
                <a:solidFill>
                  <a:srgbClr val="3054BF"/>
                </a:solidFill>
                <a:latin typeface="Doulos SIL" panose="02000500070000020004" pitchFamily="2" charset="0"/>
              </a:rPr>
              <a:t>alētheia</a:t>
            </a:r>
            <a:endParaRPr lang="en-NZ" dirty="0">
              <a:solidFill>
                <a:srgbClr val="3054BF"/>
              </a:solidFill>
              <a:latin typeface="Verdana" panose="020B0604030504040204" pitchFamily="34" charset="0"/>
            </a:endParaRPr>
          </a:p>
          <a:p>
            <a:r>
              <a:rPr lang="en-GB" dirty="0">
                <a:latin typeface="Verdana" panose="020B0604030504040204" pitchFamily="34" charset="0"/>
              </a:rPr>
              <a:t>From </a:t>
            </a:r>
            <a:r>
              <a:rPr lang="en-GB" dirty="0">
                <a:solidFill>
                  <a:srgbClr val="7830BF"/>
                </a:solidFill>
                <a:latin typeface="Verdana" panose="020B0604030504040204" pitchFamily="34" charset="0"/>
              </a:rPr>
              <a:t>G227; </a:t>
            </a:r>
            <a:r>
              <a:rPr lang="en-GB" i="1" dirty="0">
                <a:solidFill>
                  <a:srgbClr val="7830BF"/>
                </a:solidFill>
                <a:latin typeface="Verdana" panose="020B0604030504040204" pitchFamily="34" charset="0"/>
              </a:rPr>
              <a:t>truth:</a:t>
            </a:r>
            <a:endParaRPr lang="en-GB" dirty="0">
              <a:solidFill>
                <a:srgbClr val="7830BF"/>
              </a:solidFill>
              <a:latin typeface="Verdana" panose="020B0604030504040204" pitchFamily="34" charset="0"/>
            </a:endParaRPr>
          </a:p>
        </p:txBody>
      </p:sp>
      <p:sp>
        <p:nvSpPr>
          <p:cNvPr id="5" name="Rectangle 4">
            <a:extLst>
              <a:ext uri="{FF2B5EF4-FFF2-40B4-BE49-F238E27FC236}">
                <a16:creationId xmlns:a16="http://schemas.microsoft.com/office/drawing/2014/main" id="{1CC19A9C-3CC8-4F57-AD19-8FAF9FF6F7EF}"/>
              </a:ext>
            </a:extLst>
          </p:cNvPr>
          <p:cNvSpPr/>
          <p:nvPr/>
        </p:nvSpPr>
        <p:spPr>
          <a:xfrm>
            <a:off x="628213" y="3319500"/>
            <a:ext cx="8056841" cy="923330"/>
          </a:xfrm>
          <a:prstGeom prst="rect">
            <a:avLst/>
          </a:prstGeom>
        </p:spPr>
        <p:txBody>
          <a:bodyPr wrap="square">
            <a:spAutoFit/>
          </a:bodyPr>
          <a:lstStyle/>
          <a:p>
            <a:r>
              <a:rPr lang="en-NZ" b="1" dirty="0">
                <a:latin typeface="Verdana" panose="020B0604030504040204" pitchFamily="34" charset="0"/>
              </a:rPr>
              <a:t>G227</a:t>
            </a:r>
          </a:p>
          <a:p>
            <a:r>
              <a:rPr lang="en-NZ" dirty="0" err="1">
                <a:solidFill>
                  <a:srgbClr val="3054BF"/>
                </a:solidFill>
                <a:latin typeface="Doulos SIL" panose="02000500070000020004" pitchFamily="2" charset="0"/>
              </a:rPr>
              <a:t>alēthēs</a:t>
            </a:r>
            <a:endParaRPr lang="en-NZ" dirty="0">
              <a:solidFill>
                <a:srgbClr val="3054BF"/>
              </a:solidFill>
              <a:latin typeface="Verdana" panose="020B0604030504040204" pitchFamily="34" charset="0"/>
            </a:endParaRPr>
          </a:p>
          <a:p>
            <a:r>
              <a:rPr lang="en-GB" dirty="0">
                <a:latin typeface="Verdana" panose="020B0604030504040204" pitchFamily="34" charset="0"/>
              </a:rPr>
              <a:t>From </a:t>
            </a:r>
            <a:r>
              <a:rPr lang="en-GB" dirty="0">
                <a:solidFill>
                  <a:srgbClr val="7830BF"/>
                </a:solidFill>
                <a:latin typeface="Verdana" panose="020B0604030504040204" pitchFamily="34" charset="0"/>
              </a:rPr>
              <a:t>G1 and G2990; </a:t>
            </a:r>
            <a:r>
              <a:rPr lang="en-GB" i="1" dirty="0">
                <a:solidFill>
                  <a:srgbClr val="7830BF"/>
                </a:solidFill>
                <a:latin typeface="Verdana" panose="020B0604030504040204" pitchFamily="34" charset="0"/>
              </a:rPr>
              <a:t>true</a:t>
            </a:r>
            <a:r>
              <a:rPr lang="en-GB" dirty="0">
                <a:solidFill>
                  <a:srgbClr val="7830BF"/>
                </a:solidFill>
                <a:latin typeface="Verdana" panose="020B0604030504040204" pitchFamily="34" charset="0"/>
              </a:rPr>
              <a:t> (as </a:t>
            </a:r>
            <a:r>
              <a:rPr lang="en-GB" i="1" dirty="0">
                <a:solidFill>
                  <a:srgbClr val="7830BF"/>
                </a:solidFill>
                <a:latin typeface="Verdana" panose="020B0604030504040204" pitchFamily="34" charset="0"/>
              </a:rPr>
              <a:t>not concealing</a:t>
            </a:r>
            <a:r>
              <a:rPr lang="en-GB" dirty="0">
                <a:solidFill>
                  <a:srgbClr val="7830BF"/>
                </a:solidFill>
                <a:latin typeface="Verdana" panose="020B0604030504040204" pitchFamily="34" charset="0"/>
              </a:rPr>
              <a:t>)</a:t>
            </a:r>
          </a:p>
        </p:txBody>
      </p:sp>
      <p:sp>
        <p:nvSpPr>
          <p:cNvPr id="6" name="TextBox 5">
            <a:extLst>
              <a:ext uri="{FF2B5EF4-FFF2-40B4-BE49-F238E27FC236}">
                <a16:creationId xmlns:a16="http://schemas.microsoft.com/office/drawing/2014/main" id="{C910957C-7D34-4CD5-8DAE-569CC752A213}"/>
              </a:ext>
            </a:extLst>
          </p:cNvPr>
          <p:cNvSpPr txBox="1"/>
          <p:nvPr/>
        </p:nvSpPr>
        <p:spPr>
          <a:xfrm>
            <a:off x="1874172" y="2774500"/>
            <a:ext cx="915635" cy="507831"/>
          </a:xfrm>
          <a:prstGeom prst="rect">
            <a:avLst/>
          </a:prstGeom>
          <a:noFill/>
        </p:spPr>
        <p:txBody>
          <a:bodyPr wrap="none" rtlCol="0">
            <a:spAutoFit/>
          </a:bodyPr>
          <a:lstStyle/>
          <a:p>
            <a:r>
              <a:rPr lang="en-NZ" sz="2700" b="1" dirty="0">
                <a:highlight>
                  <a:srgbClr val="FFFF00"/>
                </a:highlight>
              </a:rPr>
              <a:t>NOT</a:t>
            </a:r>
          </a:p>
        </p:txBody>
      </p:sp>
      <p:sp>
        <p:nvSpPr>
          <p:cNvPr id="7" name="TextBox 6">
            <a:extLst>
              <a:ext uri="{FF2B5EF4-FFF2-40B4-BE49-F238E27FC236}">
                <a16:creationId xmlns:a16="http://schemas.microsoft.com/office/drawing/2014/main" id="{4D601279-06B4-42B6-9904-693EF443F014}"/>
              </a:ext>
            </a:extLst>
          </p:cNvPr>
          <p:cNvSpPr txBox="1"/>
          <p:nvPr/>
        </p:nvSpPr>
        <p:spPr>
          <a:xfrm>
            <a:off x="3019789" y="2820667"/>
            <a:ext cx="3021981" cy="461665"/>
          </a:xfrm>
          <a:prstGeom prst="rect">
            <a:avLst/>
          </a:prstGeom>
          <a:noFill/>
        </p:spPr>
        <p:txBody>
          <a:bodyPr wrap="none" rtlCol="0">
            <a:spAutoFit/>
          </a:bodyPr>
          <a:lstStyle/>
          <a:p>
            <a:r>
              <a:rPr lang="en-NZ" sz="2400" b="1" dirty="0">
                <a:highlight>
                  <a:srgbClr val="FFFF00"/>
                </a:highlight>
              </a:rPr>
              <a:t>HIDDEN - </a:t>
            </a:r>
            <a:r>
              <a:rPr lang="en-NZ" sz="2400" b="1" dirty="0" err="1">
                <a:highlight>
                  <a:srgbClr val="FFFF00"/>
                </a:highlight>
              </a:rPr>
              <a:t>Lanthano</a:t>
            </a:r>
            <a:endParaRPr lang="en-NZ" sz="2400" b="1" dirty="0">
              <a:highlight>
                <a:srgbClr val="FFFF00"/>
              </a:highlight>
            </a:endParaRPr>
          </a:p>
        </p:txBody>
      </p:sp>
      <p:cxnSp>
        <p:nvCxnSpPr>
          <p:cNvPr id="9" name="Straight Arrow Connector 8">
            <a:extLst>
              <a:ext uri="{FF2B5EF4-FFF2-40B4-BE49-F238E27FC236}">
                <a16:creationId xmlns:a16="http://schemas.microsoft.com/office/drawing/2014/main" id="{16FCF482-BCDE-41A6-A174-D65375069E28}"/>
              </a:ext>
            </a:extLst>
          </p:cNvPr>
          <p:cNvCxnSpPr>
            <a:cxnSpLocks/>
            <a:stCxn id="6" idx="2"/>
          </p:cNvCxnSpPr>
          <p:nvPr/>
        </p:nvCxnSpPr>
        <p:spPr>
          <a:xfrm flipH="1">
            <a:off x="1664767" y="3282331"/>
            <a:ext cx="667223" cy="6008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0456EA70-FD41-4E85-936A-01018206608A}"/>
              </a:ext>
            </a:extLst>
          </p:cNvPr>
          <p:cNvCxnSpPr>
            <a:cxnSpLocks/>
          </p:cNvCxnSpPr>
          <p:nvPr/>
        </p:nvCxnSpPr>
        <p:spPr>
          <a:xfrm flipH="1">
            <a:off x="2690850" y="3319501"/>
            <a:ext cx="1371599" cy="6212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903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5D641C-9A97-4DF8-9E69-6D269175D72E}"/>
              </a:ext>
            </a:extLst>
          </p:cNvPr>
          <p:cNvPicPr>
            <a:picLocks noChangeAspect="1"/>
          </p:cNvPicPr>
          <p:nvPr/>
        </p:nvPicPr>
        <p:blipFill>
          <a:blip r:embed="rId2"/>
          <a:stretch>
            <a:fillRect/>
          </a:stretch>
        </p:blipFill>
        <p:spPr>
          <a:xfrm rot="10800000">
            <a:off x="0" y="857250"/>
            <a:ext cx="9144000" cy="5143500"/>
          </a:xfrm>
          <a:prstGeom prst="rect">
            <a:avLst/>
          </a:prstGeom>
        </p:spPr>
      </p:pic>
      <p:sp>
        <p:nvSpPr>
          <p:cNvPr id="5" name="TextBox 4">
            <a:extLst>
              <a:ext uri="{FF2B5EF4-FFF2-40B4-BE49-F238E27FC236}">
                <a16:creationId xmlns:a16="http://schemas.microsoft.com/office/drawing/2014/main" id="{2010AD41-4347-4CA0-892B-CC959FA4563F}"/>
              </a:ext>
            </a:extLst>
          </p:cNvPr>
          <p:cNvSpPr txBox="1"/>
          <p:nvPr/>
        </p:nvSpPr>
        <p:spPr>
          <a:xfrm>
            <a:off x="864892" y="3354399"/>
            <a:ext cx="1533112" cy="1477328"/>
          </a:xfrm>
          <a:prstGeom prst="rect">
            <a:avLst/>
          </a:prstGeom>
          <a:noFill/>
          <a:scene3d>
            <a:camera prst="orthographicFront"/>
            <a:lightRig rig="threePt" dir="t"/>
          </a:scene3d>
          <a:sp3d>
            <a:bevelT/>
          </a:sp3d>
        </p:spPr>
        <p:txBody>
          <a:bodyPr wrap="none" rtlCol="0">
            <a:spAutoFit/>
          </a:bodyPr>
          <a:lstStyle/>
          <a:p>
            <a:pPr marL="214313" indent="-214313">
              <a:buFont typeface="Arial" panose="020B0604020202020204" pitchFamily="34" charset="0"/>
              <a:buChar char="•"/>
            </a:pPr>
            <a:r>
              <a:rPr lang="en-NZ" sz="3000" b="1" dirty="0"/>
              <a:t>Think</a:t>
            </a:r>
          </a:p>
          <a:p>
            <a:pPr marL="214313" indent="-214313">
              <a:buFont typeface="Arial" panose="020B0604020202020204" pitchFamily="34" charset="0"/>
              <a:buChar char="•"/>
            </a:pPr>
            <a:r>
              <a:rPr lang="en-NZ" sz="3000" b="1" dirty="0"/>
              <a:t>Speak</a:t>
            </a:r>
          </a:p>
          <a:p>
            <a:pPr marL="214313" indent="-214313">
              <a:buFont typeface="Arial" panose="020B0604020202020204" pitchFamily="34" charset="0"/>
              <a:buChar char="•"/>
            </a:pPr>
            <a:r>
              <a:rPr lang="en-NZ" sz="3000" b="1" dirty="0"/>
              <a:t>Do</a:t>
            </a:r>
          </a:p>
        </p:txBody>
      </p:sp>
    </p:spTree>
    <p:extLst>
      <p:ext uri="{BB962C8B-B14F-4D97-AF65-F5344CB8AC3E}">
        <p14:creationId xmlns:p14="http://schemas.microsoft.com/office/powerpoint/2010/main" val="3802586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a:spLocks noChangeArrowheads="1"/>
          </p:cNvSpPr>
          <p:nvPr/>
        </p:nvSpPr>
        <p:spPr bwMode="auto">
          <a:xfrm>
            <a:off x="572647" y="2780928"/>
            <a:ext cx="7572428" cy="2800767"/>
          </a:xfrm>
          <a:prstGeom prst="rect">
            <a:avLst/>
          </a:prstGeom>
          <a:noFill/>
          <a:ln w="9525">
            <a:noFill/>
            <a:miter lim="800000"/>
            <a:headEnd/>
            <a:tailEnd/>
          </a:ln>
        </p:spPr>
        <p:txBody>
          <a:bodyPr wrap="square">
            <a:spAutoFit/>
          </a:bodyPr>
          <a:lstStyle/>
          <a:p>
            <a:pPr marL="457200" indent="-457200" algn="ctr">
              <a:buFont typeface="+mj-lt"/>
              <a:buAutoNum type="arabicPeriod"/>
            </a:pPr>
            <a:r>
              <a:rPr lang="en-AU" sz="4400" dirty="0">
                <a:latin typeface="Calibri" pitchFamily="34" charset="0"/>
              </a:rPr>
              <a:t>His Naming</a:t>
            </a:r>
          </a:p>
          <a:p>
            <a:pPr marL="457200" indent="-457200" algn="ctr">
              <a:buFont typeface="+mj-lt"/>
              <a:buAutoNum type="arabicPeriod"/>
            </a:pPr>
            <a:r>
              <a:rPr lang="en-AU" sz="4400" dirty="0">
                <a:latin typeface="Calibri" pitchFamily="34" charset="0"/>
              </a:rPr>
              <a:t>His Purpose and Reason</a:t>
            </a:r>
          </a:p>
          <a:p>
            <a:pPr marL="457200" indent="-457200" algn="ctr">
              <a:buFont typeface="+mj-lt"/>
              <a:buAutoNum type="arabicPeriod"/>
            </a:pPr>
            <a:r>
              <a:rPr lang="en-AU" sz="4400" dirty="0">
                <a:latin typeface="Calibri" pitchFamily="34" charset="0"/>
              </a:rPr>
              <a:t>His Character</a:t>
            </a:r>
          </a:p>
          <a:p>
            <a:pPr marL="457200" indent="-457200" algn="ctr">
              <a:buFont typeface="+mj-lt"/>
              <a:buAutoNum type="arabicPeriod"/>
            </a:pPr>
            <a:r>
              <a:rPr lang="en-AU" sz="4400" b="1" dirty="0">
                <a:latin typeface="Calibri" pitchFamily="34" charset="0"/>
              </a:rPr>
              <a:t>Actions &amp; Words</a:t>
            </a:r>
          </a:p>
        </p:txBody>
      </p:sp>
      <p:pic>
        <p:nvPicPr>
          <p:cNvPr id="2" name="Picture 1">
            <a:extLst>
              <a:ext uri="{FF2B5EF4-FFF2-40B4-BE49-F238E27FC236}">
                <a16:creationId xmlns:a16="http://schemas.microsoft.com/office/drawing/2014/main" id="{5B794948-0CF7-434F-9AD4-0581216AF0FB}"/>
              </a:ext>
            </a:extLst>
          </p:cNvPr>
          <p:cNvPicPr>
            <a:picLocks noChangeAspect="1"/>
          </p:cNvPicPr>
          <p:nvPr/>
        </p:nvPicPr>
        <p:blipFill>
          <a:blip r:embed="rId3"/>
          <a:stretch>
            <a:fillRect/>
          </a:stretch>
        </p:blipFill>
        <p:spPr>
          <a:xfrm>
            <a:off x="6084168" y="2650271"/>
            <a:ext cx="783531" cy="783531"/>
          </a:xfrm>
          <a:prstGeom prst="rect">
            <a:avLst/>
          </a:prstGeom>
        </p:spPr>
      </p:pic>
      <p:sp>
        <p:nvSpPr>
          <p:cNvPr id="9" name="TextBox 2">
            <a:extLst>
              <a:ext uri="{FF2B5EF4-FFF2-40B4-BE49-F238E27FC236}">
                <a16:creationId xmlns:a16="http://schemas.microsoft.com/office/drawing/2014/main" id="{25AB2DC9-3ADC-49C2-AEEE-E75CB37DD0ED}"/>
              </a:ext>
            </a:extLst>
          </p:cNvPr>
          <p:cNvSpPr txBox="1">
            <a:spLocks noChangeArrowheads="1"/>
          </p:cNvSpPr>
          <p:nvPr/>
        </p:nvSpPr>
        <p:spPr bwMode="auto">
          <a:xfrm>
            <a:off x="359524" y="332656"/>
            <a:ext cx="5830442" cy="830997"/>
          </a:xfrm>
          <a:prstGeom prst="rect">
            <a:avLst/>
          </a:prstGeom>
          <a:noFill/>
          <a:ln w="9525">
            <a:noFill/>
            <a:miter lim="800000"/>
            <a:headEnd/>
            <a:tailEnd/>
          </a:ln>
        </p:spPr>
        <p:txBody>
          <a:bodyPr wrap="none">
            <a:spAutoFit/>
          </a:bodyPr>
          <a:lstStyle/>
          <a:p>
            <a:r>
              <a:rPr lang="en-AU" sz="4800" b="1" dirty="0">
                <a:latin typeface="Calibri" pitchFamily="34" charset="0"/>
              </a:rPr>
              <a:t>The Name of Jesus IS: </a:t>
            </a:r>
          </a:p>
        </p:txBody>
      </p:sp>
      <p:pic>
        <p:nvPicPr>
          <p:cNvPr id="5" name="Picture 4">
            <a:extLst>
              <a:ext uri="{FF2B5EF4-FFF2-40B4-BE49-F238E27FC236}">
                <a16:creationId xmlns:a16="http://schemas.microsoft.com/office/drawing/2014/main" id="{CA805AAC-292C-46F6-A4EA-E2ED59A8D83E}"/>
              </a:ext>
            </a:extLst>
          </p:cNvPr>
          <p:cNvPicPr>
            <a:picLocks noChangeAspect="1"/>
          </p:cNvPicPr>
          <p:nvPr/>
        </p:nvPicPr>
        <p:blipFill>
          <a:blip r:embed="rId3"/>
          <a:stretch>
            <a:fillRect/>
          </a:stretch>
        </p:blipFill>
        <p:spPr>
          <a:xfrm>
            <a:off x="7361544" y="3397780"/>
            <a:ext cx="783531" cy="783531"/>
          </a:xfrm>
          <a:prstGeom prst="rect">
            <a:avLst/>
          </a:prstGeom>
        </p:spPr>
      </p:pic>
      <p:pic>
        <p:nvPicPr>
          <p:cNvPr id="6" name="Picture 5">
            <a:extLst>
              <a:ext uri="{FF2B5EF4-FFF2-40B4-BE49-F238E27FC236}">
                <a16:creationId xmlns:a16="http://schemas.microsoft.com/office/drawing/2014/main" id="{2E022325-22F9-4ADC-A0AE-072583D91733}"/>
              </a:ext>
            </a:extLst>
          </p:cNvPr>
          <p:cNvPicPr>
            <a:picLocks noChangeAspect="1"/>
          </p:cNvPicPr>
          <p:nvPr/>
        </p:nvPicPr>
        <p:blipFill>
          <a:blip r:embed="rId3"/>
          <a:stretch>
            <a:fillRect/>
          </a:stretch>
        </p:blipFill>
        <p:spPr>
          <a:xfrm>
            <a:off x="7164288" y="4181311"/>
            <a:ext cx="783531" cy="783531"/>
          </a:xfrm>
          <a:prstGeom prst="rect">
            <a:avLst/>
          </a:prstGeom>
        </p:spPr>
      </p:pic>
    </p:spTree>
    <p:extLst>
      <p:ext uri="{BB962C8B-B14F-4D97-AF65-F5344CB8AC3E}">
        <p14:creationId xmlns:p14="http://schemas.microsoft.com/office/powerpoint/2010/main" val="6681496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95536" y="1772816"/>
            <a:ext cx="778674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AU" sz="3200" dirty="0">
                <a:latin typeface="Arial" pitchFamily="34" charset="0"/>
                <a:cs typeface="Arial" pitchFamily="34" charset="0"/>
              </a:rPr>
              <a:t>PREACHING</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3200" b="0" i="0" u="none" strike="noStrike" cap="none" normalizeH="0" baseline="0" dirty="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AU" sz="3200" dirty="0">
                <a:latin typeface="Arial" pitchFamily="34" charset="0"/>
                <a:cs typeface="Arial" pitchFamily="34" charset="0"/>
              </a:rPr>
              <a:t>TEACHING</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AU" sz="3200" b="0" i="0" u="none" strike="noStrike" cap="none" normalizeH="0" baseline="0" dirty="0">
              <a:ln>
                <a:noFill/>
              </a:ln>
              <a:effectLst/>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en-AU" sz="3200" dirty="0">
                <a:latin typeface="Arial" pitchFamily="34" charset="0"/>
                <a:cs typeface="Arial" pitchFamily="34" charset="0"/>
              </a:rPr>
              <a:t>HEALING</a:t>
            </a:r>
            <a:endParaRPr kumimoji="0" lang="en-AU" sz="3200" b="0" i="0" u="none" strike="noStrike" cap="none" normalizeH="0" baseline="0" dirty="0">
              <a:ln>
                <a:noFill/>
              </a:ln>
              <a:effectLst/>
              <a:latin typeface="Arial" pitchFamily="34" charset="0"/>
              <a:cs typeface="Arial" pitchFamily="34" charset="0"/>
            </a:endParaRPr>
          </a:p>
        </p:txBody>
      </p:sp>
    </p:spTree>
    <p:extLst>
      <p:ext uri="{BB962C8B-B14F-4D97-AF65-F5344CB8AC3E}">
        <p14:creationId xmlns:p14="http://schemas.microsoft.com/office/powerpoint/2010/main" val="19155192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571472" y="1285860"/>
            <a:ext cx="7000924" cy="4154984"/>
          </a:xfrm>
          <a:prstGeom prst="rect">
            <a:avLst/>
          </a:prstGeom>
          <a:noFill/>
          <a:ln w="9525">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AU" sz="2400" b="0" i="0" u="none" strike="noStrike" cap="none" normalizeH="0" baseline="0" dirty="0">
                <a:ln>
                  <a:noFill/>
                </a:ln>
                <a:solidFill>
                  <a:srgbClr val="008080"/>
                </a:solidFill>
                <a:effectLst/>
                <a:latin typeface="Arial" pitchFamily="34" charset="0"/>
                <a:ea typeface="Calibri" pitchFamily="34" charset="0"/>
                <a:cs typeface="Arial" pitchFamily="34" charset="0"/>
              </a:rPr>
              <a:t>Mat 4:23</a:t>
            </a:r>
            <a:r>
              <a:rPr kumimoji="0" lang="en-AU" sz="2400" b="0" i="0" u="none" strike="noStrike" cap="none" normalizeH="0" baseline="0" dirty="0">
                <a:ln>
                  <a:noFill/>
                </a:ln>
                <a:solidFill>
                  <a:schemeClr val="tx1"/>
                </a:solidFill>
                <a:effectLst/>
                <a:latin typeface="Arial" pitchFamily="34" charset="0"/>
                <a:ea typeface="Calibri" pitchFamily="34" charset="0"/>
                <a:cs typeface="Arial" pitchFamily="34" charset="0"/>
              </a:rPr>
              <a:t>  And Jesus went about </a:t>
            </a:r>
            <a:r>
              <a:rPr kumimoji="0" lang="en-AU" sz="2400" b="0" i="0" u="sng" strike="noStrike" cap="none" normalizeH="0" baseline="0" dirty="0">
                <a:ln>
                  <a:noFill/>
                </a:ln>
                <a:solidFill>
                  <a:schemeClr val="tx1"/>
                </a:solidFill>
                <a:effectLst/>
                <a:latin typeface="Arial" pitchFamily="34" charset="0"/>
                <a:ea typeface="Calibri" pitchFamily="34" charset="0"/>
                <a:cs typeface="Arial" pitchFamily="34" charset="0"/>
              </a:rPr>
              <a:t>all Galilee</a:t>
            </a:r>
            <a:r>
              <a:rPr kumimoji="0" lang="en-AU" sz="2400" b="0"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AU" sz="2400" b="0" i="0" u="sng" strike="noStrike" cap="none" normalizeH="0" baseline="0" dirty="0">
                <a:ln>
                  <a:noFill/>
                </a:ln>
                <a:solidFill>
                  <a:schemeClr val="tx2"/>
                </a:solidFill>
                <a:effectLst/>
                <a:latin typeface="Arial" pitchFamily="34" charset="0"/>
                <a:ea typeface="Calibri" pitchFamily="34" charset="0"/>
                <a:cs typeface="Arial" pitchFamily="34" charset="0"/>
              </a:rPr>
              <a:t>teaching</a:t>
            </a:r>
            <a:r>
              <a:rPr kumimoji="0" lang="en-AU" sz="2400" b="0" i="0" u="none" strike="noStrike" cap="none" normalizeH="0" baseline="0" dirty="0">
                <a:ln>
                  <a:noFill/>
                </a:ln>
                <a:solidFill>
                  <a:schemeClr val="tx2"/>
                </a:solidFill>
                <a:effectLst/>
                <a:latin typeface="Arial" pitchFamily="34" charset="0"/>
                <a:ea typeface="Calibri" pitchFamily="34" charset="0"/>
                <a:cs typeface="Arial" pitchFamily="34" charset="0"/>
              </a:rPr>
              <a:t> in their synagogues</a:t>
            </a:r>
            <a:r>
              <a:rPr kumimoji="0" lang="en-AU" sz="2400" b="0" i="0" u="none" strike="noStrike" cap="none" normalizeH="0" baseline="0" dirty="0">
                <a:ln>
                  <a:noFill/>
                </a:ln>
                <a:solidFill>
                  <a:schemeClr val="tx1"/>
                </a:solidFill>
                <a:effectLst/>
                <a:latin typeface="Arial" pitchFamily="34" charset="0"/>
                <a:ea typeface="Calibri" pitchFamily="34" charset="0"/>
                <a:cs typeface="Arial" pitchFamily="34" charset="0"/>
              </a:rPr>
              <a:t>, and </a:t>
            </a:r>
            <a:r>
              <a:rPr kumimoji="0" lang="en-AU" sz="2400" b="0" i="0" u="sng" strike="noStrike" cap="none" normalizeH="0" baseline="0" dirty="0">
                <a:ln>
                  <a:noFill/>
                </a:ln>
                <a:solidFill>
                  <a:schemeClr val="tx2"/>
                </a:solidFill>
                <a:effectLst/>
                <a:latin typeface="Arial" pitchFamily="34" charset="0"/>
                <a:ea typeface="Calibri" pitchFamily="34" charset="0"/>
                <a:cs typeface="Arial" pitchFamily="34" charset="0"/>
              </a:rPr>
              <a:t>preaching</a:t>
            </a:r>
            <a:r>
              <a:rPr kumimoji="0" lang="en-AU" sz="2400" b="0" i="0" u="none" strike="noStrike" cap="none" normalizeH="0" baseline="0" dirty="0">
                <a:ln>
                  <a:noFill/>
                </a:ln>
                <a:solidFill>
                  <a:schemeClr val="tx2"/>
                </a:solidFill>
                <a:effectLst/>
                <a:latin typeface="Arial" pitchFamily="34" charset="0"/>
                <a:ea typeface="Calibri" pitchFamily="34" charset="0"/>
                <a:cs typeface="Arial" pitchFamily="34" charset="0"/>
              </a:rPr>
              <a:t> the gospel </a:t>
            </a:r>
            <a:r>
              <a:rPr kumimoji="0" lang="en-AU" sz="2400" b="0" i="0" u="none" strike="noStrike" cap="none" normalizeH="0" baseline="0" dirty="0">
                <a:ln>
                  <a:noFill/>
                </a:ln>
                <a:solidFill>
                  <a:schemeClr val="tx1"/>
                </a:solidFill>
                <a:effectLst/>
                <a:latin typeface="Arial" pitchFamily="34" charset="0"/>
                <a:ea typeface="Calibri" pitchFamily="34" charset="0"/>
                <a:cs typeface="Arial" pitchFamily="34" charset="0"/>
              </a:rPr>
              <a:t>of the kingdom, and </a:t>
            </a:r>
            <a:r>
              <a:rPr kumimoji="0" lang="en-AU" sz="2400" b="0" i="0" u="sng" strike="noStrike" cap="none" normalizeH="0" baseline="0" dirty="0">
                <a:ln>
                  <a:noFill/>
                </a:ln>
                <a:solidFill>
                  <a:schemeClr val="tx2"/>
                </a:solidFill>
                <a:effectLst/>
                <a:latin typeface="Arial" pitchFamily="34" charset="0"/>
                <a:ea typeface="Calibri" pitchFamily="34" charset="0"/>
                <a:cs typeface="Arial" pitchFamily="34" charset="0"/>
              </a:rPr>
              <a:t>healing</a:t>
            </a:r>
            <a:r>
              <a:rPr kumimoji="0" lang="en-AU" sz="2400" b="0" i="0" u="none" strike="noStrike" cap="none" normalizeH="0" baseline="0" dirty="0">
                <a:ln>
                  <a:noFill/>
                </a:ln>
                <a:solidFill>
                  <a:schemeClr val="tx1"/>
                </a:solidFill>
                <a:effectLst/>
                <a:latin typeface="Arial" pitchFamily="34" charset="0"/>
                <a:ea typeface="Calibri" pitchFamily="34" charset="0"/>
                <a:cs typeface="Arial" pitchFamily="34" charset="0"/>
              </a:rPr>
              <a:t> </a:t>
            </a:r>
            <a:r>
              <a:rPr kumimoji="0" lang="en-AU" sz="2400" b="0" i="0" strike="noStrike" cap="none" normalizeH="0" baseline="0" dirty="0">
                <a:ln>
                  <a:noFill/>
                </a:ln>
                <a:solidFill>
                  <a:schemeClr val="tx1"/>
                </a:solidFill>
                <a:effectLst/>
                <a:latin typeface="Arial" pitchFamily="34" charset="0"/>
                <a:ea typeface="Calibri" pitchFamily="34" charset="0"/>
                <a:cs typeface="Arial" pitchFamily="34" charset="0"/>
              </a:rPr>
              <a:t>all manner of sickness and all manner of disease among the people. </a:t>
            </a:r>
            <a:endParaRPr kumimoji="0" lang="en-AU" sz="2400" b="0" i="0"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sz="2400" b="0" i="0" strike="noStrike" cap="none" normalizeH="0" baseline="0" dirty="0">
                <a:ln>
                  <a:noFill/>
                </a:ln>
                <a:solidFill>
                  <a:srgbClr val="008080"/>
                </a:solidFill>
                <a:effectLst/>
                <a:latin typeface="Arial" pitchFamily="34" charset="0"/>
                <a:ea typeface="Calibri" pitchFamily="34" charset="0"/>
                <a:cs typeface="Arial" pitchFamily="34" charset="0"/>
              </a:rPr>
              <a:t>Mat 4:24</a:t>
            </a:r>
            <a:r>
              <a:rPr kumimoji="0" lang="en-AU" sz="2400" b="0" i="0" strike="noStrike" cap="none" normalizeH="0" baseline="0" dirty="0">
                <a:ln>
                  <a:noFill/>
                </a:ln>
                <a:solidFill>
                  <a:schemeClr val="tx1"/>
                </a:solidFill>
                <a:effectLst/>
                <a:latin typeface="Arial" pitchFamily="34" charset="0"/>
                <a:ea typeface="Calibri" pitchFamily="34" charset="0"/>
                <a:cs typeface="Arial" pitchFamily="34" charset="0"/>
              </a:rPr>
              <a:t>  And his fame went throughout all Syria: and they brought unto him all sick people that were taken with divers diseases and torments, and those which were possessed with devils, and those which were lunatic, and those that had the palsy; and he healed them. </a:t>
            </a:r>
            <a:endParaRPr kumimoji="0" lang="en-AU" sz="2400" b="0" i="0" strike="noStrike" cap="none" normalizeH="0" baseline="0" dirty="0">
              <a:ln>
                <a:noFill/>
              </a:ln>
              <a:solidFill>
                <a:schemeClr val="tx1"/>
              </a:solidFill>
              <a:effectLst/>
              <a:latin typeface="Arial" pitchFamily="34" charset="0"/>
              <a:cs typeface="Arial" pitchFamily="34" charset="0"/>
            </a:endParaRPr>
          </a:p>
        </p:txBody>
      </p:sp>
      <p:cxnSp>
        <p:nvCxnSpPr>
          <p:cNvPr id="5" name="Straight Arrow Connector 4"/>
          <p:cNvCxnSpPr>
            <a:cxnSpLocks/>
          </p:cNvCxnSpPr>
          <p:nvPr/>
        </p:nvCxnSpPr>
        <p:spPr>
          <a:xfrm flipH="1">
            <a:off x="2214546" y="692696"/>
            <a:ext cx="1061310" cy="102179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5286380" y="1000108"/>
            <a:ext cx="1285884" cy="11430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71736" y="214290"/>
            <a:ext cx="2448106" cy="523220"/>
          </a:xfrm>
          <a:prstGeom prst="rect">
            <a:avLst/>
          </a:prstGeom>
          <a:noFill/>
        </p:spPr>
        <p:txBody>
          <a:bodyPr wrap="none" rtlCol="0">
            <a:spAutoFit/>
          </a:bodyPr>
          <a:lstStyle/>
          <a:p>
            <a:r>
              <a:rPr lang="en-AU" dirty="0"/>
              <a:t>This is what he </a:t>
            </a:r>
            <a:r>
              <a:rPr lang="en-AU" sz="2800" dirty="0"/>
              <a:t>said</a:t>
            </a:r>
          </a:p>
        </p:txBody>
      </p:sp>
      <p:sp>
        <p:nvSpPr>
          <p:cNvPr id="11" name="TextBox 10"/>
          <p:cNvSpPr txBox="1"/>
          <p:nvPr/>
        </p:nvSpPr>
        <p:spPr>
          <a:xfrm>
            <a:off x="5929322" y="571480"/>
            <a:ext cx="2357454" cy="523220"/>
          </a:xfrm>
          <a:prstGeom prst="rect">
            <a:avLst/>
          </a:prstGeom>
          <a:noFill/>
        </p:spPr>
        <p:txBody>
          <a:bodyPr wrap="square" rtlCol="0">
            <a:spAutoFit/>
          </a:bodyPr>
          <a:lstStyle/>
          <a:p>
            <a:r>
              <a:rPr lang="en-AU" dirty="0"/>
              <a:t>This is what he </a:t>
            </a:r>
            <a:r>
              <a:rPr lang="en-AU" sz="2800" dirty="0"/>
              <a:t>did</a:t>
            </a:r>
          </a:p>
        </p:txBody>
      </p:sp>
      <p:cxnSp>
        <p:nvCxnSpPr>
          <p:cNvPr id="12" name="Straight Arrow Connector 11">
            <a:extLst>
              <a:ext uri="{FF2B5EF4-FFF2-40B4-BE49-F238E27FC236}">
                <a16:creationId xmlns:a16="http://schemas.microsoft.com/office/drawing/2014/main" id="{98B83D2E-ACC0-41DF-B14D-77D6461C7665}"/>
              </a:ext>
            </a:extLst>
          </p:cNvPr>
          <p:cNvCxnSpPr>
            <a:cxnSpLocks/>
          </p:cNvCxnSpPr>
          <p:nvPr/>
        </p:nvCxnSpPr>
        <p:spPr>
          <a:xfrm>
            <a:off x="3419872" y="737510"/>
            <a:ext cx="1800200" cy="1035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563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3377CA1-0807-4A20-8BE6-9E640CF1E624}"/>
              </a:ext>
            </a:extLst>
          </p:cNvPr>
          <p:cNvPicPr>
            <a:picLocks noChangeAspect="1"/>
          </p:cNvPicPr>
          <p:nvPr/>
        </p:nvPicPr>
        <p:blipFill rotWithShape="1">
          <a:blip r:embed="rId3"/>
          <a:srcRect l="5094" t="2380" r="5094" b="2380"/>
          <a:stretch/>
        </p:blipFill>
        <p:spPr>
          <a:xfrm>
            <a:off x="97711" y="107631"/>
            <a:ext cx="8856984" cy="6642738"/>
          </a:xfrm>
          <a:prstGeom prst="rect">
            <a:avLst/>
          </a:prstGeom>
          <a:ln>
            <a:noFill/>
          </a:ln>
          <a:effectLst>
            <a:softEdge rad="112500"/>
          </a:effectLst>
        </p:spPr>
      </p:pic>
      <p:sp>
        <p:nvSpPr>
          <p:cNvPr id="5" name="TextBox 4">
            <a:extLst>
              <a:ext uri="{FF2B5EF4-FFF2-40B4-BE49-F238E27FC236}">
                <a16:creationId xmlns:a16="http://schemas.microsoft.com/office/drawing/2014/main" id="{8E64CABF-41C8-4B43-B17F-891642361F31}"/>
              </a:ext>
            </a:extLst>
          </p:cNvPr>
          <p:cNvSpPr txBox="1">
            <a:spLocks noChangeArrowheads="1"/>
          </p:cNvSpPr>
          <p:nvPr/>
        </p:nvSpPr>
        <p:spPr bwMode="auto">
          <a:xfrm>
            <a:off x="938743" y="332656"/>
            <a:ext cx="7362913" cy="1754326"/>
          </a:xfrm>
          <a:prstGeom prst="rect">
            <a:avLst/>
          </a:prstGeom>
          <a:noFill/>
          <a:ln w="9525">
            <a:noFill/>
            <a:miter lim="800000"/>
            <a:headEnd/>
            <a:tailEnd/>
          </a:ln>
        </p:spPr>
        <p:txBody>
          <a:bodyPr wrap="none">
            <a:spAutoFit/>
          </a:bodyPr>
          <a:lstStyle/>
          <a:p>
            <a:pPr algn="ctr"/>
            <a:r>
              <a:rPr lang="en-AU" sz="5400" b="1" dirty="0">
                <a:latin typeface="Calibri" pitchFamily="34" charset="0"/>
              </a:rPr>
              <a:t>Thou Shalt Call His Name</a:t>
            </a:r>
          </a:p>
          <a:p>
            <a:pPr algn="ctr"/>
            <a:r>
              <a:rPr lang="en-AU" sz="5400" b="1" dirty="0">
                <a:latin typeface="Calibri" pitchFamily="34" charset="0"/>
              </a:rPr>
              <a:t>Jesus</a:t>
            </a:r>
            <a:endParaRPr lang="en-AU" sz="7200" b="1" dirty="0">
              <a:latin typeface="Calibri" pitchFamily="34" charset="0"/>
            </a:endParaRPr>
          </a:p>
        </p:txBody>
      </p:sp>
    </p:spTree>
    <p:extLst>
      <p:ext uri="{BB962C8B-B14F-4D97-AF65-F5344CB8AC3E}">
        <p14:creationId xmlns:p14="http://schemas.microsoft.com/office/powerpoint/2010/main" val="20857318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517</TotalTime>
  <Words>1857</Words>
  <Application>Microsoft Office PowerPoint</Application>
  <PresentationFormat>On-screen Show (4:3)</PresentationFormat>
  <Paragraphs>324</Paragraphs>
  <Slides>42</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42</vt:i4>
      </vt:variant>
    </vt:vector>
  </HeadingPairs>
  <TitlesOfParts>
    <vt:vector size="48" baseType="lpstr">
      <vt:lpstr>Arial</vt:lpstr>
      <vt:lpstr>Calibri</vt:lpstr>
      <vt:lpstr>Doulos SIL</vt:lpstr>
      <vt:lpstr>Galatia SIL</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dc:creator>
  <cp:lastModifiedBy>Simon OGrady</cp:lastModifiedBy>
  <cp:revision>239</cp:revision>
  <cp:lastPrinted>2017-07-11T22:24:10Z</cp:lastPrinted>
  <dcterms:created xsi:type="dcterms:W3CDTF">2009-01-16T07:40:16Z</dcterms:created>
  <dcterms:modified xsi:type="dcterms:W3CDTF">2022-08-09T14:52:41Z</dcterms:modified>
</cp:coreProperties>
</file>