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handoutMasterIdLst>
    <p:handoutMasterId r:id="rId49"/>
  </p:handoutMasterIdLst>
  <p:sldIdLst>
    <p:sldId id="274" r:id="rId2"/>
    <p:sldId id="307" r:id="rId3"/>
    <p:sldId id="296" r:id="rId4"/>
    <p:sldId id="308" r:id="rId5"/>
    <p:sldId id="276" r:id="rId6"/>
    <p:sldId id="319" r:id="rId7"/>
    <p:sldId id="264" r:id="rId8"/>
    <p:sldId id="261" r:id="rId9"/>
    <p:sldId id="263" r:id="rId10"/>
    <p:sldId id="311" r:id="rId11"/>
    <p:sldId id="270" r:id="rId12"/>
    <p:sldId id="265" r:id="rId13"/>
    <p:sldId id="312" r:id="rId14"/>
    <p:sldId id="287" r:id="rId15"/>
    <p:sldId id="267" r:id="rId16"/>
    <p:sldId id="278" r:id="rId17"/>
    <p:sldId id="289" r:id="rId18"/>
    <p:sldId id="290" r:id="rId19"/>
    <p:sldId id="279" r:id="rId20"/>
    <p:sldId id="291" r:id="rId21"/>
    <p:sldId id="292" r:id="rId22"/>
    <p:sldId id="294" r:id="rId23"/>
    <p:sldId id="314" r:id="rId24"/>
    <p:sldId id="293" r:id="rId25"/>
    <p:sldId id="280" r:id="rId26"/>
    <p:sldId id="295" r:id="rId27"/>
    <p:sldId id="297" r:id="rId28"/>
    <p:sldId id="298" r:id="rId29"/>
    <p:sldId id="318" r:id="rId30"/>
    <p:sldId id="299" r:id="rId31"/>
    <p:sldId id="281" r:id="rId32"/>
    <p:sldId id="271" r:id="rId33"/>
    <p:sldId id="301" r:id="rId34"/>
    <p:sldId id="323" r:id="rId35"/>
    <p:sldId id="321" r:id="rId36"/>
    <p:sldId id="322" r:id="rId37"/>
    <p:sldId id="320" r:id="rId38"/>
    <p:sldId id="316" r:id="rId39"/>
    <p:sldId id="317" r:id="rId40"/>
    <p:sldId id="285" r:id="rId41"/>
    <p:sldId id="300" r:id="rId42"/>
    <p:sldId id="282" r:id="rId43"/>
    <p:sldId id="313" r:id="rId44"/>
    <p:sldId id="283" r:id="rId45"/>
    <p:sldId id="273" r:id="rId46"/>
    <p:sldId id="309" r:id="rId47"/>
  </p:sldIdLst>
  <p:sldSz cx="9144000" cy="6858000" type="screen4x3"/>
  <p:notesSz cx="6797675" cy="987266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4" autoAdjust="0"/>
    <p:restoredTop sz="94472" autoAdjust="0"/>
  </p:normalViewPr>
  <p:slideViewPr>
    <p:cSldViewPr>
      <p:cViewPr varScale="1">
        <p:scale>
          <a:sx n="119" d="100"/>
          <a:sy n="119" d="100"/>
        </p:scale>
        <p:origin x="624" y="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46444" cy="492929"/>
          </a:xfrm>
          <a:prstGeom prst="rect">
            <a:avLst/>
          </a:prstGeom>
        </p:spPr>
        <p:txBody>
          <a:bodyPr vert="horz" lIns="88445" tIns="44222" rIns="88445" bIns="44222" rtlCol="0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65" y="2"/>
            <a:ext cx="2946443" cy="492929"/>
          </a:xfrm>
          <a:prstGeom prst="rect">
            <a:avLst/>
          </a:prstGeom>
        </p:spPr>
        <p:txBody>
          <a:bodyPr vert="horz" lIns="88445" tIns="44222" rIns="88445" bIns="44222" rtlCol="0"/>
          <a:lstStyle>
            <a:lvl1pPr algn="r">
              <a:defRPr sz="1200"/>
            </a:lvl1pPr>
          </a:lstStyle>
          <a:p>
            <a:fld id="{91AC76E4-4987-4883-965D-8A6FF6C8C5CF}" type="datetimeFigureOut">
              <a:rPr lang="en-US" smtClean="0"/>
              <a:pPr/>
              <a:t>8/13/2022</a:t>
            </a:fld>
            <a:endParaRPr lang="en-A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376607"/>
            <a:ext cx="2946444" cy="494493"/>
          </a:xfrm>
          <a:prstGeom prst="rect">
            <a:avLst/>
          </a:prstGeom>
        </p:spPr>
        <p:txBody>
          <a:bodyPr vert="horz" lIns="88445" tIns="44222" rIns="88445" bIns="44222" rtlCol="0" anchor="b"/>
          <a:lstStyle>
            <a:lvl1pPr algn="l">
              <a:defRPr sz="1200"/>
            </a:lvl1pPr>
          </a:lstStyle>
          <a:p>
            <a:endParaRPr lang="en-A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65" y="9376607"/>
            <a:ext cx="2946443" cy="494493"/>
          </a:xfrm>
          <a:prstGeom prst="rect">
            <a:avLst/>
          </a:prstGeom>
        </p:spPr>
        <p:txBody>
          <a:bodyPr vert="horz" lIns="88445" tIns="44222" rIns="88445" bIns="44222" rtlCol="0" anchor="b"/>
          <a:lstStyle>
            <a:lvl1pPr algn="r">
              <a:defRPr sz="1200"/>
            </a:lvl1pPr>
          </a:lstStyle>
          <a:p>
            <a:fld id="{167A36F9-F385-41FA-ABAE-74FC03FA799D}" type="slidenum">
              <a:rPr lang="en-AU" smtClean="0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3"/>
            <a:ext cx="2945659" cy="493633"/>
          </a:xfrm>
          <a:prstGeom prst="rect">
            <a:avLst/>
          </a:prstGeom>
        </p:spPr>
        <p:txBody>
          <a:bodyPr vert="horz" lIns="93388" tIns="46695" rIns="93388" bIns="46695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5" y="3"/>
            <a:ext cx="2945659" cy="493633"/>
          </a:xfrm>
          <a:prstGeom prst="rect">
            <a:avLst/>
          </a:prstGeom>
        </p:spPr>
        <p:txBody>
          <a:bodyPr vert="horz" lIns="93388" tIns="46695" rIns="93388" bIns="46695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35315315-B56C-4726-9B00-8F67968EE6D8}" type="datetimeFigureOut">
              <a:rPr lang="en-US"/>
              <a:pPr>
                <a:defRPr/>
              </a:pPr>
              <a:t>8/13/2022</a:t>
            </a:fld>
            <a:endParaRPr lang="en-AU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39775"/>
            <a:ext cx="4935537" cy="37020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388" tIns="46695" rIns="93388" bIns="46695" rtlCol="0" anchor="ctr"/>
          <a:lstStyle/>
          <a:p>
            <a:pPr lvl="0"/>
            <a:endParaRPr lang="en-AU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689519"/>
            <a:ext cx="5438140" cy="4442698"/>
          </a:xfrm>
          <a:prstGeom prst="rect">
            <a:avLst/>
          </a:prstGeom>
        </p:spPr>
        <p:txBody>
          <a:bodyPr vert="horz" lIns="93388" tIns="46695" rIns="93388" bIns="46695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AU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377319"/>
            <a:ext cx="2945659" cy="493633"/>
          </a:xfrm>
          <a:prstGeom prst="rect">
            <a:avLst/>
          </a:prstGeom>
        </p:spPr>
        <p:txBody>
          <a:bodyPr vert="horz" lIns="93388" tIns="46695" rIns="93388" bIns="46695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5" y="9377319"/>
            <a:ext cx="2945659" cy="493633"/>
          </a:xfrm>
          <a:prstGeom prst="rect">
            <a:avLst/>
          </a:prstGeom>
        </p:spPr>
        <p:txBody>
          <a:bodyPr vert="horz" lIns="93388" tIns="46695" rIns="93388" bIns="46695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300">
                <a:latin typeface="+mn-lt"/>
                <a:cs typeface="+mn-cs"/>
              </a:defRPr>
            </a:lvl1pPr>
          </a:lstStyle>
          <a:p>
            <a:pPr>
              <a:defRPr/>
            </a:pPr>
            <a:fld id="{43E2BCDA-66F0-4E17-B5B3-2167AB40149C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</a:t>
            </a:fld>
            <a:endParaRPr lang="en-A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A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</a:t>
            </a:fld>
            <a:endParaRPr lang="en-A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8C589A9-DB51-44AD-8BB9-F0E664670847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A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</a:t>
            </a:fld>
            <a:endParaRPr lang="en-A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58A15A2-150B-49FA-9628-2175D8B05FBD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</a:t>
            </a:fld>
            <a:endParaRPr lang="en-A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7</a:t>
            </a:fld>
            <a:endParaRPr lang="en-AU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3D5ADA1-FF95-4856-9915-85AB8FAB76E1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8</a:t>
            </a:fld>
            <a:endParaRPr lang="en-A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B5AF3C-5C3C-4F00-8F3A-D7F61134F334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9</a:t>
            </a:fld>
            <a:endParaRPr lang="en-A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9220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9B5AF3C-5C3C-4F00-8F3A-D7F61134F334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10</a:t>
            </a:fld>
            <a:endParaRPr lang="en-AU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92B185BB-EC16-4B46-A985-90BB2AA82A0B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11</a:t>
            </a:fld>
            <a:endParaRPr lang="en-A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4130F4-A163-4B0B-95CF-35DABBE80114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AU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64130F4-A163-4B0B-95CF-35DABBE80114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AU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CA734E-6261-4E31-9257-A591BA1DE0A7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14</a:t>
            </a:fld>
            <a:endParaRPr lang="en-AU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CA734E-6261-4E31-9257-A591BA1DE0A7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15</a:t>
            </a:fld>
            <a:endParaRPr lang="en-AU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CA734E-6261-4E31-9257-A591BA1DE0A7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16</a:t>
            </a:fld>
            <a:endParaRPr lang="en-AU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CA734E-6261-4E31-9257-A591BA1DE0A7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AU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CA734E-6261-4E31-9257-A591BA1DE0A7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en-AU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CA734E-6261-4E31-9257-A591BA1DE0A7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en-AU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CA734E-6261-4E31-9257-A591BA1DE0A7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20</a:t>
            </a:fld>
            <a:endParaRPr lang="en-AU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CA734E-6261-4E31-9257-A591BA1DE0A7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21</a:t>
            </a:fld>
            <a:endParaRPr lang="en-AU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CA734E-6261-4E31-9257-A591BA1DE0A7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22</a:t>
            </a:fld>
            <a:endParaRPr lang="en-AU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CA734E-6261-4E31-9257-A591BA1DE0A7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23</a:t>
            </a:fld>
            <a:endParaRPr lang="en-AU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CA734E-6261-4E31-9257-A591BA1DE0A7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24</a:t>
            </a:fld>
            <a:endParaRPr lang="en-AU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CA734E-6261-4E31-9257-A591BA1DE0A7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25</a:t>
            </a:fld>
            <a:endParaRPr lang="en-AU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CA734E-6261-4E31-9257-A591BA1DE0A7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26</a:t>
            </a:fld>
            <a:endParaRPr lang="en-AU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CA734E-6261-4E31-9257-A591BA1DE0A7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27</a:t>
            </a:fld>
            <a:endParaRPr lang="en-AU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CA734E-6261-4E31-9257-A591BA1DE0A7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28</a:t>
            </a:fld>
            <a:endParaRPr lang="en-AU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CA734E-6261-4E31-9257-A591BA1DE0A7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29</a:t>
            </a:fld>
            <a:endParaRPr lang="en-AU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CA734E-6261-4E31-9257-A591BA1DE0A7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30</a:t>
            </a:fld>
            <a:endParaRPr lang="en-AU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CA734E-6261-4E31-9257-A591BA1DE0A7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31</a:t>
            </a:fld>
            <a:endParaRPr lang="en-AU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CA734E-6261-4E31-9257-A591BA1DE0A7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32</a:t>
            </a:fld>
            <a:endParaRPr lang="en-AU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CA734E-6261-4E31-9257-A591BA1DE0A7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en-AU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58A15A2-150B-49FA-9628-2175D8B05FBD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35</a:t>
            </a:fld>
            <a:endParaRPr lang="en-AU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37</a:t>
            </a:fld>
            <a:endParaRPr lang="en-AU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A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E2BCDA-66F0-4E17-B5B3-2167AB40149C}" type="slidenum">
              <a:rPr lang="en-AU" smtClean="0"/>
              <a:pPr>
                <a:defRPr/>
              </a:pPr>
              <a:t>38</a:t>
            </a:fld>
            <a:endParaRPr lang="en-AU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2216DC-1111-48CD-9649-841F1F5B6DD4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39</a:t>
            </a:fld>
            <a:endParaRPr lang="en-AU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2216DC-1111-48CD-9649-841F1F5B6DD4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40</a:t>
            </a:fld>
            <a:endParaRPr lang="en-AU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312216DC-1111-48CD-9649-841F1F5B6DD4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41</a:t>
            </a:fld>
            <a:endParaRPr lang="en-AU"/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BCA734E-6261-4E31-9257-A591BA1DE0A7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42</a:t>
            </a:fld>
            <a:endParaRPr lang="en-AU"/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7172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43D5ADA1-FF95-4856-9915-85AB8FAB76E1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43</a:t>
            </a:fld>
            <a:endParaRPr lang="en-AU"/>
          </a:p>
        </p:txBody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86DC91C-994A-4CD8-856A-543624736CCA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44</a:t>
            </a:fld>
            <a:endParaRPr lang="en-AU"/>
          </a:p>
        </p:txBody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58A15A2-150B-49FA-9628-2175D8B05FBD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45</a:t>
            </a:fld>
            <a:endParaRPr lang="en-AU"/>
          </a:p>
        </p:txBody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AU"/>
          </a:p>
        </p:txBody>
      </p:sp>
      <p:sp>
        <p:nvSpPr>
          <p:cNvPr id="1024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58A15A2-150B-49FA-9628-2175D8B05FBD}" type="slidenum">
              <a:rPr lang="en-AU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46</a:t>
            </a:fld>
            <a:endParaRPr lang="en-A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8B96BC-75CB-4874-BB54-C48100A16E28}" type="datetimeFigureOut">
              <a:rPr lang="en-US"/>
              <a:pPr>
                <a:defRPr/>
              </a:pPr>
              <a:t>8/13/2022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6E844A-C237-400A-ADCA-032D7AF2F870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864F7C-A253-4059-B9BC-487373C978C5}" type="datetimeFigureOut">
              <a:rPr lang="en-US"/>
              <a:pPr>
                <a:defRPr/>
              </a:pPr>
              <a:t>8/13/2022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01B6F1-FCD1-475D-98D1-06E41C380E52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99DBE5-93F3-40A4-AD7D-99950D6597D4}" type="datetimeFigureOut">
              <a:rPr lang="en-US"/>
              <a:pPr>
                <a:defRPr/>
              </a:pPr>
              <a:t>8/13/2022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EE0F48-BF29-4519-8075-8D8FE4A27CF0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EC5D2-F152-49FE-86D2-82BD14780F2B}" type="datetimeFigureOut">
              <a:rPr lang="en-US"/>
              <a:pPr>
                <a:defRPr/>
              </a:pPr>
              <a:t>8/13/2022</a:t>
            </a:fld>
            <a:endParaRPr lang="en-A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2E5A20-6966-4893-8193-2FD3142DCEC6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236B83-A88E-4CB1-9BC4-02F531870CF0}" type="datetimeFigureOut">
              <a:rPr lang="en-US"/>
              <a:pPr>
                <a:defRPr/>
              </a:pPr>
              <a:t>8/13/2022</a:t>
            </a:fld>
            <a:endParaRPr lang="en-AU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F34F40-FD64-4817-96D4-ED7E12969850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5E362A-CF7D-4D2E-B1CA-EBAB590C5A21}" type="datetimeFigureOut">
              <a:rPr lang="en-US"/>
              <a:pPr>
                <a:defRPr/>
              </a:pPr>
              <a:t>8/13/2022</a:t>
            </a:fld>
            <a:endParaRPr lang="en-AU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7557AD-8177-424E-8696-FA541DDB4995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8CE076-7608-4D63-BF00-E934161F4055}" type="datetimeFigureOut">
              <a:rPr lang="en-US"/>
              <a:pPr>
                <a:defRPr/>
              </a:pPr>
              <a:t>8/13/2022</a:t>
            </a:fld>
            <a:endParaRPr lang="en-AU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A7FC9E8-45AB-464A-B263-C8D7C483282C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54E086-A591-4EAD-8366-C2A2E47DA434}" type="datetimeFigureOut">
              <a:rPr lang="en-US"/>
              <a:pPr>
                <a:defRPr/>
              </a:pPr>
              <a:t>8/13/2022</a:t>
            </a:fld>
            <a:endParaRPr lang="en-A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ABCB7A-9D4E-4D8F-A850-A8CBBCA99E04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A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B3A076-3B73-4085-A2CF-B33263780B15}" type="datetimeFigureOut">
              <a:rPr lang="en-US"/>
              <a:pPr>
                <a:defRPr/>
              </a:pPr>
              <a:t>8/13/2022</a:t>
            </a:fld>
            <a:endParaRPr lang="en-AU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BED89-5984-413D-A922-60491DE8709B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F83DD0-DC26-4340-8A80-1C0FAF037FE5}" type="datetimeFigureOut">
              <a:rPr lang="en-US"/>
              <a:pPr>
                <a:defRPr/>
              </a:pPr>
              <a:t>8/13/2022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6961C6-52A3-4D51-AA3A-AC5808840FE7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7CE18B-02D7-42F4-9187-59D9F19250C7}" type="datetimeFigureOut">
              <a:rPr lang="en-US"/>
              <a:pPr>
                <a:defRPr/>
              </a:pPr>
              <a:t>8/13/2022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8C0C29-21C4-417D-959F-E7C411EDB349}" type="slidenum">
              <a:rPr lang="en-AU"/>
              <a:pPr>
                <a:defRPr/>
              </a:pPr>
              <a:t>‹#›</a:t>
            </a:fld>
            <a:endParaRPr lang="en-A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7354AF19-43B5-4C28-B0EE-7EAD4E6978B6}" type="datetimeFigureOut">
              <a:rPr lang="en-US"/>
              <a:pPr>
                <a:defRPr/>
              </a:pPr>
              <a:t>8/13/2022</a:t>
            </a:fld>
            <a:endParaRPr lang="en-A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48E5B160-35C4-45B5-B24F-0BB265FD93BA}" type="slidenum">
              <a:rPr lang="en-AU"/>
              <a:pPr>
                <a:defRPr/>
              </a:pPr>
              <a:t>‹#›</a:t>
            </a:fld>
            <a:endParaRPr lang="en-AU"/>
          </a:p>
        </p:txBody>
      </p:sp>
      <p:sp>
        <p:nvSpPr>
          <p:cNvPr id="7" name="Rectangle 6"/>
          <p:cNvSpPr/>
          <p:nvPr userDrawn="1"/>
        </p:nvSpPr>
        <p:spPr>
          <a:xfrm>
            <a:off x="2643174" y="6488668"/>
            <a:ext cx="4572032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dirty="0">
                <a:latin typeface="Monotype Corsiva" pitchFamily="66" charset="0"/>
              </a:rPr>
              <a:t>“Ye call me Master and Lord; and ye say well”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971600" y="1124744"/>
            <a:ext cx="751103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4000" dirty="0">
                <a:latin typeface="Calibri" pitchFamily="34" charset="0"/>
              </a:rPr>
              <a:t>The Name and Titles of Jesus Christ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000364" y="3786190"/>
            <a:ext cx="302897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4000" dirty="0">
                <a:latin typeface="Calibri" pitchFamily="34" charset="0"/>
              </a:rPr>
              <a:t>“The Master”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57224" y="1714488"/>
            <a:ext cx="7572428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4400" dirty="0" err="1"/>
              <a:t>Joh</a:t>
            </a:r>
            <a:r>
              <a:rPr lang="en-AU" sz="4400" dirty="0"/>
              <a:t> 17:3  And this is life eternal, that they </a:t>
            </a:r>
            <a:r>
              <a:rPr lang="en-AU" sz="4400" b="1" u="sng" dirty="0"/>
              <a:t>might know</a:t>
            </a:r>
            <a:r>
              <a:rPr lang="en-AU" sz="4400" dirty="0"/>
              <a:t> thee the only true God, and Jesus Christ, whom thou hast sent. 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42910" y="785794"/>
            <a:ext cx="757242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3200" dirty="0"/>
              <a:t>..........Jesus Christ: </a:t>
            </a:r>
          </a:p>
          <a:p>
            <a:endParaRPr lang="en-AU" sz="3200" dirty="0"/>
          </a:p>
          <a:p>
            <a:r>
              <a:rPr lang="en-AU" sz="3200" dirty="0"/>
              <a:t>1Pe 1:8  Whom having </a:t>
            </a:r>
            <a:r>
              <a:rPr lang="en-AU" sz="3200" u="sng" dirty="0"/>
              <a:t>not seen</a:t>
            </a:r>
            <a:r>
              <a:rPr lang="en-AU" sz="3200" dirty="0"/>
              <a:t>, ye love; in whom, though now ye </a:t>
            </a:r>
            <a:r>
              <a:rPr lang="en-AU" sz="3200" u="sng" dirty="0"/>
              <a:t>see </a:t>
            </a:r>
            <a:r>
              <a:rPr lang="en-AU" sz="3200" i="1" u="sng" dirty="0"/>
              <a:t>him not</a:t>
            </a:r>
            <a:r>
              <a:rPr lang="en-AU" sz="3200" i="1" dirty="0"/>
              <a:t>, yet believing, ye rejoice with joy unspeakable and full of glory: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/>
          <p:cNvCxnSpPr/>
          <p:nvPr/>
        </p:nvCxnSpPr>
        <p:spPr>
          <a:xfrm>
            <a:off x="0" y="1000108"/>
            <a:ext cx="9144000" cy="1588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428596" y="1214422"/>
            <a:ext cx="80724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AU" sz="2400" b="1" i="1" dirty="0">
                <a:latin typeface="Calibri" pitchFamily="34" charset="0"/>
              </a:rPr>
              <a:t>Approximate Number of Occurrences from NT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357290" y="1857364"/>
          <a:ext cx="6429420" cy="370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147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1471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Title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Approx Number</a:t>
                      </a:r>
                      <a:r>
                        <a:rPr lang="en-AU" baseline="0" dirty="0"/>
                        <a:t> of Occurrences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Lord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700x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Christ/Messiah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570x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Master/Disciple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85x and 270x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Son of 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85x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Son of God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45x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Son</a:t>
                      </a:r>
                      <a:r>
                        <a:rPr lang="en-AU" baseline="0" dirty="0"/>
                        <a:t> of David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16x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King of the Jews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17x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The Name of JESUS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b="1" dirty="0">
                          <a:solidFill>
                            <a:schemeClr val="accent2">
                              <a:lumMod val="50000"/>
                            </a:schemeClr>
                          </a:solidFill>
                        </a:rPr>
                        <a:t>940x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cxnSp>
        <p:nvCxnSpPr>
          <p:cNvPr id="13" name="Straight Arrow Connector 12"/>
          <p:cNvCxnSpPr/>
          <p:nvPr/>
        </p:nvCxnSpPr>
        <p:spPr>
          <a:xfrm>
            <a:off x="428596" y="3143248"/>
            <a:ext cx="785818" cy="1588"/>
          </a:xfrm>
          <a:prstGeom prst="straightConnector1">
            <a:avLst/>
          </a:prstGeom>
          <a:ln w="28575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Rectangle 4"/>
          <p:cNvSpPr>
            <a:spLocks noChangeArrowheads="1"/>
          </p:cNvSpPr>
          <p:nvPr/>
        </p:nvSpPr>
        <p:spPr bwMode="auto">
          <a:xfrm>
            <a:off x="571472" y="214290"/>
            <a:ext cx="807249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AU" sz="2400" b="1" i="1" dirty="0">
                <a:latin typeface="Calibri" pitchFamily="34" charset="0"/>
              </a:rPr>
              <a:t>The Name and most frequently used Titles of Jesus...........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14282" y="2928934"/>
            <a:ext cx="8286808" cy="428628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repeatCount="1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2"/>
          <p:cNvSpPr txBox="1">
            <a:spLocks noChangeArrowheads="1"/>
          </p:cNvSpPr>
          <p:nvPr/>
        </p:nvSpPr>
        <p:spPr bwMode="auto">
          <a:xfrm>
            <a:off x="857224" y="428604"/>
            <a:ext cx="405271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4000" dirty="0">
                <a:latin typeface="Calibri" pitchFamily="34" charset="0"/>
              </a:rPr>
              <a:t>Goals of this Study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785786" y="2143116"/>
            <a:ext cx="7572428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AU" sz="2400" dirty="0">
                <a:latin typeface="Calibri" pitchFamily="34" charset="0"/>
              </a:rPr>
              <a:t>Scripturally </a:t>
            </a:r>
            <a:r>
              <a:rPr lang="en-AU" sz="2400" u="sng" dirty="0">
                <a:latin typeface="Calibri" pitchFamily="34" charset="0"/>
              </a:rPr>
              <a:t>Define the Role </a:t>
            </a:r>
            <a:r>
              <a:rPr lang="en-AU" sz="2400" dirty="0">
                <a:latin typeface="Calibri" pitchFamily="34" charset="0"/>
              </a:rPr>
              <a:t>and Title of “Master”</a:t>
            </a:r>
          </a:p>
          <a:p>
            <a:pPr algn="ctr"/>
            <a:endParaRPr lang="en-AU" sz="2400" dirty="0">
              <a:latin typeface="Calibri" pitchFamily="34" charset="0"/>
            </a:endParaRPr>
          </a:p>
          <a:p>
            <a:pPr algn="ctr"/>
            <a:r>
              <a:rPr lang="en-AU" sz="2400" dirty="0">
                <a:latin typeface="Calibri" pitchFamily="34" charset="0"/>
              </a:rPr>
              <a:t>&amp;</a:t>
            </a:r>
          </a:p>
          <a:p>
            <a:pPr algn="ctr"/>
            <a:endParaRPr lang="en-AU" sz="2400" dirty="0">
              <a:latin typeface="Calibri" pitchFamily="34" charset="0"/>
            </a:endParaRPr>
          </a:p>
          <a:p>
            <a:pPr algn="ctr"/>
            <a:r>
              <a:rPr lang="en-AU" sz="2400" dirty="0">
                <a:latin typeface="Calibri" pitchFamily="34" charset="0"/>
              </a:rPr>
              <a:t>Identify </a:t>
            </a:r>
            <a:r>
              <a:rPr lang="en-AU" sz="2400" u="sng" dirty="0">
                <a:latin typeface="Calibri" pitchFamily="34" charset="0"/>
              </a:rPr>
              <a:t>Five Pivotal elements </a:t>
            </a:r>
            <a:r>
              <a:rPr lang="en-AU" sz="2400" dirty="0">
                <a:latin typeface="Calibri" pitchFamily="34" charset="0"/>
              </a:rPr>
              <a:t>of the Title &amp; Role</a:t>
            </a:r>
          </a:p>
          <a:p>
            <a:pPr algn="ctr"/>
            <a:endParaRPr lang="en-AU" sz="2400" dirty="0">
              <a:latin typeface="Calibri" pitchFamily="34" charset="0"/>
            </a:endParaRPr>
          </a:p>
          <a:p>
            <a:pPr algn="ctr"/>
            <a:endParaRPr lang="en-AU" sz="2400" dirty="0">
              <a:latin typeface="Calibri" pitchFamily="34" charset="0"/>
            </a:endParaRPr>
          </a:p>
          <a:p>
            <a:pPr algn="ctr"/>
            <a:endParaRPr lang="en-AU" sz="2400" dirty="0">
              <a:latin typeface="Calibri" pitchFamily="34" charset="0"/>
            </a:endParaRPr>
          </a:p>
          <a:p>
            <a:pPr algn="ctr"/>
            <a:endParaRPr lang="en-AU" sz="2400" dirty="0">
              <a:latin typeface="Calibri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ounded Rectangle 55"/>
          <p:cNvSpPr/>
          <p:nvPr/>
        </p:nvSpPr>
        <p:spPr>
          <a:xfrm>
            <a:off x="1547664" y="3252993"/>
            <a:ext cx="5796136" cy="608055"/>
          </a:xfrm>
          <a:prstGeom prst="roundRect">
            <a:avLst/>
          </a:prstGeom>
          <a:noFill/>
          <a:ln>
            <a:solidFill>
              <a:srgbClr val="002060"/>
            </a:solidFill>
          </a:ln>
          <a:effectLst>
            <a:softEdge rad="63500"/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100" b="1" dirty="0">
                <a:solidFill>
                  <a:schemeClr val="tx1"/>
                </a:solidFill>
              </a:rPr>
              <a:t>The “People” or “Waters” or “Sea” = Multitudes (by metonym the “Fish”) or Nations</a:t>
            </a:r>
          </a:p>
          <a:p>
            <a:pPr algn="ctr"/>
            <a:r>
              <a:rPr lang="en-AU" sz="1100" b="1" dirty="0">
                <a:solidFill>
                  <a:schemeClr val="tx1"/>
                </a:solidFill>
              </a:rPr>
              <a:t>Matt 4:12-25, Mk 4:1, Mk 6:38-49, Luke 5:2-9, </a:t>
            </a:r>
            <a:r>
              <a:rPr lang="en-AU" sz="1100" b="1" dirty="0" err="1">
                <a:solidFill>
                  <a:schemeClr val="tx1"/>
                </a:solidFill>
              </a:rPr>
              <a:t>Jhn</a:t>
            </a:r>
            <a:r>
              <a:rPr lang="en-AU" sz="1100" b="1" dirty="0">
                <a:solidFill>
                  <a:schemeClr val="tx1"/>
                </a:solidFill>
              </a:rPr>
              <a:t> 6:1-25, </a:t>
            </a:r>
            <a:r>
              <a:rPr lang="en-AU" sz="1100" b="1" dirty="0" err="1">
                <a:solidFill>
                  <a:schemeClr val="tx1"/>
                </a:solidFill>
              </a:rPr>
              <a:t>Jhn</a:t>
            </a:r>
            <a:r>
              <a:rPr lang="en-AU" sz="1100" b="1" dirty="0">
                <a:solidFill>
                  <a:schemeClr val="tx1"/>
                </a:solidFill>
              </a:rPr>
              <a:t> 21:1-13, Acts 27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411760" y="3284984"/>
            <a:ext cx="2009416" cy="288032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1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 12 Disciples   </a:t>
            </a:r>
          </a:p>
          <a:p>
            <a:pPr algn="ctr"/>
            <a:r>
              <a:rPr lang="en-AU" sz="11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</p:txBody>
      </p:sp>
      <p:sp>
        <p:nvSpPr>
          <p:cNvPr id="38" name="TextBox 37"/>
          <p:cNvSpPr txBox="1"/>
          <p:nvPr/>
        </p:nvSpPr>
        <p:spPr>
          <a:xfrm rot="4895640">
            <a:off x="4765587" y="2861562"/>
            <a:ext cx="67518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“Preach”</a:t>
            </a:r>
          </a:p>
        </p:txBody>
      </p:sp>
      <p:sp>
        <p:nvSpPr>
          <p:cNvPr id="44" name="TextBox 43"/>
          <p:cNvSpPr txBox="1"/>
          <p:nvPr/>
        </p:nvSpPr>
        <p:spPr>
          <a:xfrm rot="4849813">
            <a:off x="5006695" y="2813719"/>
            <a:ext cx="6254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“Teach”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rot="16200000" flipV="1">
            <a:off x="2107421" y="2086470"/>
            <a:ext cx="1785951" cy="571507"/>
          </a:xfrm>
          <a:prstGeom prst="straightConnector1">
            <a:avLst/>
          </a:prstGeom>
          <a:ln w="19050">
            <a:solidFill>
              <a:schemeClr val="accent3">
                <a:lumMod val="75000"/>
              </a:schemeClr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3429024" y="1390710"/>
            <a:ext cx="494904" cy="1803050"/>
          </a:xfrm>
          <a:prstGeom prst="straightConnector1">
            <a:avLst/>
          </a:prstGeom>
          <a:ln w="19050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 rot="4309153">
            <a:off x="2695908" y="2130702"/>
            <a:ext cx="80983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“Preaches”</a:t>
            </a:r>
          </a:p>
        </p:txBody>
      </p:sp>
      <p:sp>
        <p:nvSpPr>
          <p:cNvPr id="18" name="TextBox 17"/>
          <p:cNvSpPr txBox="1"/>
          <p:nvPr/>
        </p:nvSpPr>
        <p:spPr>
          <a:xfrm rot="4218353">
            <a:off x="2506669" y="2255547"/>
            <a:ext cx="76014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“Teaches”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 flipH="1" flipV="1">
            <a:off x="4788024" y="1462720"/>
            <a:ext cx="504056" cy="1822264"/>
          </a:xfrm>
          <a:prstGeom prst="straightConnector1">
            <a:avLst/>
          </a:prstGeom>
          <a:ln w="19050"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 rot="17050142">
            <a:off x="2963875" y="2080125"/>
            <a:ext cx="124425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“Forsake &amp; Follow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139952" y="1166555"/>
            <a:ext cx="5341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“Sent”</a:t>
            </a:r>
          </a:p>
        </p:txBody>
      </p:sp>
      <p:cxnSp>
        <p:nvCxnSpPr>
          <p:cNvPr id="42" name="Straight Arrow Connector 41"/>
          <p:cNvCxnSpPr/>
          <p:nvPr/>
        </p:nvCxnSpPr>
        <p:spPr>
          <a:xfrm flipH="1">
            <a:off x="5715008" y="1556792"/>
            <a:ext cx="873216" cy="1708406"/>
          </a:xfrm>
          <a:prstGeom prst="straightConnector1">
            <a:avLst/>
          </a:prstGeom>
          <a:ln w="19050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ounded Rectangle 50"/>
          <p:cNvSpPr/>
          <p:nvPr/>
        </p:nvSpPr>
        <p:spPr>
          <a:xfrm>
            <a:off x="4572000" y="2420888"/>
            <a:ext cx="1143008" cy="21431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1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 Holy  Spirit</a:t>
            </a:r>
          </a:p>
        </p:txBody>
      </p:sp>
      <p:sp>
        <p:nvSpPr>
          <p:cNvPr id="84" name="TextBox 83"/>
          <p:cNvSpPr txBox="1"/>
          <p:nvPr/>
        </p:nvSpPr>
        <p:spPr>
          <a:xfrm rot="17634666">
            <a:off x="5665572" y="2309133"/>
            <a:ext cx="13019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“Forsake &amp; Follow”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755576" y="0"/>
            <a:ext cx="7812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“The Master” (Teacher), the “Witness” and the “Disciple” (Learner)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251520" y="1196752"/>
            <a:ext cx="7143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“Seen”</a:t>
            </a:r>
          </a:p>
          <a:p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“Heard”</a:t>
            </a:r>
          </a:p>
          <a:p>
            <a:r>
              <a:rPr lang="en-AU" sz="1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Jhn</a:t>
            </a:r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8:28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770528" y="1268760"/>
            <a:ext cx="8572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Mat 23:8-10</a:t>
            </a:r>
          </a:p>
        </p:txBody>
      </p:sp>
      <p:cxnSp>
        <p:nvCxnSpPr>
          <p:cNvPr id="100" name="Straight Connector 99"/>
          <p:cNvCxnSpPr/>
          <p:nvPr/>
        </p:nvCxnSpPr>
        <p:spPr>
          <a:xfrm>
            <a:off x="0" y="404664"/>
            <a:ext cx="9144000" cy="1588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/>
          <p:cNvSpPr txBox="1"/>
          <p:nvPr/>
        </p:nvSpPr>
        <p:spPr>
          <a:xfrm>
            <a:off x="179512" y="4149080"/>
            <a:ext cx="8856984" cy="209288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AU" sz="1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Pivotal Concepts</a:t>
            </a:r>
          </a:p>
          <a:p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-The First Source is  - “as </a:t>
            </a:r>
            <a:r>
              <a:rPr lang="en-AU" sz="1000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My Father </a:t>
            </a:r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taught </a:t>
            </a:r>
            <a:r>
              <a:rPr lang="en-AU" sz="1000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me</a:t>
            </a:r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” </a:t>
            </a:r>
            <a:r>
              <a:rPr lang="en-AU" sz="1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Jhn</a:t>
            </a:r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8:28</a:t>
            </a:r>
          </a:p>
          <a:p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- A “Master” means “Teacher” NOT Lord ( a very different role)</a:t>
            </a:r>
          </a:p>
          <a:p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-There is ONE Teacher and all subsequent teaching is “in his name” Matt 23:8-10, Acts 5:40-42</a:t>
            </a:r>
          </a:p>
          <a:p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-The Teacher role goes with the “Disciple” role which is </a:t>
            </a:r>
            <a:r>
              <a:rPr lang="en-AU" sz="1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Mathetes</a:t>
            </a:r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(Gk) and means “A learner”. They both must be understood t</a:t>
            </a:r>
            <a:r>
              <a:rPr lang="en-AU" sz="1000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ogether </a:t>
            </a:r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(Matt 10:24-25</a:t>
            </a:r>
          </a:p>
          <a:p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-There are two key elements to the Teachers work at his first advent - to Preach (Herald) and to Teach (Educate) Acts 5:42, Matt 11:1, 4:32</a:t>
            </a:r>
          </a:p>
          <a:p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-This work of Teacher revolved two key elements : the things he SAID ( and thus Heard) and the things he DID (Thus Seen)Acts1:11, Rev 22:8, Acts22:15</a:t>
            </a:r>
          </a:p>
          <a:p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-The two key reactions of all “</a:t>
            </a:r>
            <a:r>
              <a:rPr lang="en-AU" sz="1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Mathetes</a:t>
            </a:r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” (Disciples) are to  1)“ forsake” and 2) “follow” Matt4:10, 19:27, Lk 14:33</a:t>
            </a:r>
          </a:p>
          <a:p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-The full process is:  Sent - Preach – Hear – Forsake – Follow – Taught - Do</a:t>
            </a:r>
          </a:p>
          <a:p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-The 12 D became the 12 A as a pattern of all disciples – in aggregate the founding of new Jerusalem and a “nation” of 12 tribes</a:t>
            </a:r>
          </a:p>
          <a:p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-The work of </a:t>
            </a:r>
            <a:r>
              <a:rPr lang="en-AU" sz="1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Apostelo</a:t>
            </a:r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(those </a:t>
            </a:r>
            <a:r>
              <a:rPr lang="en-AU" sz="1000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sent </a:t>
            </a:r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as </a:t>
            </a:r>
            <a:r>
              <a:rPr lang="en-AU" sz="1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Angelos</a:t>
            </a:r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“Messengers”) was to “Witness” (</a:t>
            </a:r>
            <a:r>
              <a:rPr lang="en-AU" sz="1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Matureo</a:t>
            </a:r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) of the things SEEN and HEARD</a:t>
            </a:r>
          </a:p>
          <a:p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-The work of “Teacher” is frequently associated with water, sea, fish, nets and boats in the gospels so that the Galilee area serves as a symbolic microcosm of evangelising the entire world</a:t>
            </a:r>
            <a:endParaRPr lang="en-AU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6" name="Rounded Rectangle 45"/>
          <p:cNvSpPr/>
          <p:nvPr/>
        </p:nvSpPr>
        <p:spPr>
          <a:xfrm>
            <a:off x="1547664" y="768694"/>
            <a:ext cx="1285884" cy="50006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 Witness of</a:t>
            </a:r>
          </a:p>
          <a:p>
            <a:pPr algn="ctr"/>
            <a:r>
              <a:rPr lang="en-AU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 Son</a:t>
            </a:r>
          </a:p>
          <a:p>
            <a:pPr algn="ctr"/>
            <a:r>
              <a:rPr lang="en-AU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 One Master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3275856" y="764704"/>
            <a:ext cx="2358594" cy="50006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 Witness of</a:t>
            </a:r>
          </a:p>
          <a:p>
            <a:pPr algn="ctr"/>
            <a:r>
              <a:rPr lang="en-AU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 Apostles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0" y="764704"/>
            <a:ext cx="1187624" cy="50006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 Witness of</a:t>
            </a:r>
          </a:p>
          <a:p>
            <a:pPr algn="ctr"/>
            <a:r>
              <a:rPr lang="en-AU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the Father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5868144" y="764704"/>
            <a:ext cx="1728192" cy="50006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 </a:t>
            </a:r>
            <a:r>
              <a:rPr lang="en-AU" sz="1200" b="1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Keepers</a:t>
            </a:r>
            <a:r>
              <a:rPr lang="en-AU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of </a:t>
            </a:r>
          </a:p>
          <a:p>
            <a:pPr algn="ctr"/>
            <a:r>
              <a:rPr lang="en-AU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 Witness</a:t>
            </a:r>
          </a:p>
        </p:txBody>
      </p:sp>
      <p:sp>
        <p:nvSpPr>
          <p:cNvPr id="67" name="Rounded Rectangle 66"/>
          <p:cNvSpPr/>
          <p:nvPr/>
        </p:nvSpPr>
        <p:spPr>
          <a:xfrm rot="5400000">
            <a:off x="7803232" y="845840"/>
            <a:ext cx="1277888" cy="395536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600" b="1" dirty="0">
                <a:solidFill>
                  <a:schemeClr val="tx1"/>
                </a:solidFill>
              </a:rPr>
              <a:t>The Apocalypse</a:t>
            </a:r>
          </a:p>
          <a:p>
            <a:pPr algn="ctr"/>
            <a:r>
              <a:rPr lang="en-AU" sz="1600" b="1" dirty="0">
                <a:solidFill>
                  <a:schemeClr val="tx1"/>
                </a:solidFill>
              </a:rPr>
              <a:t>Revealing</a:t>
            </a:r>
          </a:p>
        </p:txBody>
      </p:sp>
      <p:cxnSp>
        <p:nvCxnSpPr>
          <p:cNvPr id="50" name="Straight Arrow Connector 49"/>
          <p:cNvCxnSpPr>
            <a:stCxn id="48" idx="3"/>
            <a:endCxn id="46" idx="1"/>
          </p:cNvCxnSpPr>
          <p:nvPr/>
        </p:nvCxnSpPr>
        <p:spPr>
          <a:xfrm>
            <a:off x="1187624" y="1014737"/>
            <a:ext cx="360040" cy="3990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2915816" y="1014737"/>
            <a:ext cx="442308" cy="0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5220072" y="1052736"/>
            <a:ext cx="737750" cy="0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7380312" y="980728"/>
            <a:ext cx="576064" cy="0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27"/>
          <p:cNvSpPr/>
          <p:nvPr/>
        </p:nvSpPr>
        <p:spPr>
          <a:xfrm>
            <a:off x="4499992" y="1907876"/>
            <a:ext cx="1285884" cy="57150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1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12 </a:t>
            </a:r>
            <a:r>
              <a:rPr lang="en-AU" sz="11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Apostelo</a:t>
            </a:r>
            <a:endParaRPr lang="en-AU" sz="11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en-AU" sz="11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 “Witnesses”</a:t>
            </a:r>
          </a:p>
          <a:p>
            <a:pPr algn="ctr"/>
            <a:r>
              <a:rPr lang="en-AU" sz="11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&amp; “Foundation”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547664" y="476672"/>
            <a:ext cx="1584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dirty="0"/>
              <a:t>Period of The Gospels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491880" y="476672"/>
            <a:ext cx="223224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dirty="0"/>
              <a:t>Period of The Acts and Epistles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5868144" y="476672"/>
            <a:ext cx="23042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dirty="0"/>
              <a:t>Period(s) of the Revelation 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4499992" y="3284984"/>
            <a:ext cx="2009416" cy="288032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1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Disciples   </a:t>
            </a:r>
          </a:p>
          <a:p>
            <a:pPr algn="ctr"/>
            <a:r>
              <a:rPr lang="en-AU" sz="11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2"/>
          <p:cNvSpPr txBox="1">
            <a:spLocks noChangeArrowheads="1"/>
          </p:cNvSpPr>
          <p:nvPr/>
        </p:nvSpPr>
        <p:spPr bwMode="auto">
          <a:xfrm>
            <a:off x="1142976" y="1785926"/>
            <a:ext cx="7133107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AU" sz="4000" dirty="0">
                <a:latin typeface="Calibri" pitchFamily="34" charset="0"/>
              </a:rPr>
              <a:t>The Technical Bit</a:t>
            </a:r>
          </a:p>
          <a:p>
            <a:pPr algn="ctr"/>
            <a:r>
              <a:rPr lang="en-AU" sz="4000" dirty="0">
                <a:latin typeface="Calibri" pitchFamily="34" charset="0"/>
              </a:rPr>
              <a:t>Establish the Definition of Master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extBox 3"/>
          <p:cNvSpPr txBox="1">
            <a:spLocks noChangeArrowheads="1"/>
          </p:cNvSpPr>
          <p:nvPr/>
        </p:nvSpPr>
        <p:spPr bwMode="auto">
          <a:xfrm>
            <a:off x="928688" y="1409817"/>
            <a:ext cx="7788864" cy="16619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2800" b="1" dirty="0">
                <a:latin typeface="Calibri" pitchFamily="34" charset="0"/>
              </a:rPr>
              <a:t>“MASTER”</a:t>
            </a:r>
          </a:p>
          <a:p>
            <a:r>
              <a:rPr lang="en-AU" sz="2800" dirty="0">
                <a:latin typeface="Calibri" pitchFamily="34" charset="0"/>
              </a:rPr>
              <a:t>Di </a:t>
            </a:r>
            <a:r>
              <a:rPr lang="en-AU" sz="2800" dirty="0" err="1">
                <a:latin typeface="Calibri" pitchFamily="34" charset="0"/>
              </a:rPr>
              <a:t>daska</a:t>
            </a:r>
            <a:r>
              <a:rPr lang="en-AU" sz="2800" dirty="0">
                <a:latin typeface="Calibri" pitchFamily="34" charset="0"/>
              </a:rPr>
              <a:t> los - Noun</a:t>
            </a:r>
          </a:p>
          <a:p>
            <a:r>
              <a:rPr lang="en-AU" sz="2800" dirty="0">
                <a:latin typeface="Calibri" pitchFamily="34" charset="0"/>
              </a:rPr>
              <a:t>From </a:t>
            </a:r>
            <a:r>
              <a:rPr lang="en-AU" sz="2800" u="sng" dirty="0">
                <a:latin typeface="Calibri" pitchFamily="34" charset="0"/>
              </a:rPr>
              <a:t>G1321; </a:t>
            </a:r>
            <a:r>
              <a:rPr lang="en-AU" sz="2800" b="1" u="sng" dirty="0">
                <a:latin typeface="Calibri" pitchFamily="34" charset="0"/>
              </a:rPr>
              <a:t>an </a:t>
            </a:r>
            <a:r>
              <a:rPr lang="en-AU" sz="2800" b="1" i="1" u="sng" dirty="0">
                <a:latin typeface="Calibri" pitchFamily="34" charset="0"/>
              </a:rPr>
              <a:t>instructor </a:t>
            </a:r>
            <a:r>
              <a:rPr lang="en-AU" sz="2800" i="1" u="sng" dirty="0">
                <a:latin typeface="Calibri" pitchFamily="34" charset="0"/>
              </a:rPr>
              <a:t>(generally or specifically):</a:t>
            </a:r>
          </a:p>
          <a:p>
            <a:endParaRPr lang="en-AU" dirty="0">
              <a:latin typeface="Calibri" pitchFamily="34" charset="0"/>
            </a:endParaRPr>
          </a:p>
        </p:txBody>
      </p:sp>
      <p:sp>
        <p:nvSpPr>
          <p:cNvPr id="4099" name="Rectangle 4"/>
          <p:cNvSpPr>
            <a:spLocks noChangeArrowheads="1"/>
          </p:cNvSpPr>
          <p:nvPr/>
        </p:nvSpPr>
        <p:spPr bwMode="auto">
          <a:xfrm>
            <a:off x="928662" y="3182495"/>
            <a:ext cx="750099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AU" sz="2800" dirty="0">
                <a:latin typeface="Calibri" pitchFamily="34" charset="0"/>
              </a:rPr>
              <a:t>G1321 – </a:t>
            </a:r>
            <a:r>
              <a:rPr lang="en-AU" sz="2800" b="1" dirty="0">
                <a:latin typeface="Calibri" pitchFamily="34" charset="0"/>
              </a:rPr>
              <a:t>“TO TEACH”</a:t>
            </a:r>
          </a:p>
          <a:p>
            <a:r>
              <a:rPr lang="en-AU" sz="2800" dirty="0">
                <a:latin typeface="Calibri" pitchFamily="34" charset="0"/>
              </a:rPr>
              <a:t>Di </a:t>
            </a:r>
            <a:r>
              <a:rPr lang="en-AU" sz="2800" dirty="0" err="1">
                <a:latin typeface="Calibri" pitchFamily="34" charset="0"/>
              </a:rPr>
              <a:t>dasko</a:t>
            </a:r>
            <a:r>
              <a:rPr lang="en-AU" sz="2800" dirty="0">
                <a:latin typeface="Calibri" pitchFamily="34" charset="0"/>
              </a:rPr>
              <a:t>̄ - Verb</a:t>
            </a:r>
          </a:p>
          <a:p>
            <a:r>
              <a:rPr lang="en-AU" sz="2800" dirty="0">
                <a:latin typeface="Calibri" pitchFamily="34" charset="0"/>
              </a:rPr>
              <a:t>A prolonged (causative) form of a primary verb </a:t>
            </a:r>
            <a:r>
              <a:rPr lang="en-AU" sz="2800" dirty="0" err="1">
                <a:latin typeface="Calibri" pitchFamily="34" charset="0"/>
              </a:rPr>
              <a:t>δάω</a:t>
            </a:r>
            <a:r>
              <a:rPr lang="en-AU" sz="2800" dirty="0">
                <a:latin typeface="Calibri" pitchFamily="34" charset="0"/>
              </a:rPr>
              <a:t> </a:t>
            </a:r>
            <a:r>
              <a:rPr lang="en-AU" sz="2800" dirty="0" err="1">
                <a:latin typeface="Calibri" pitchFamily="34" charset="0"/>
              </a:rPr>
              <a:t>dao</a:t>
            </a:r>
            <a:r>
              <a:rPr lang="en-AU" sz="2800" dirty="0">
                <a:latin typeface="Calibri" pitchFamily="34" charset="0"/>
              </a:rPr>
              <a:t>̄ (to </a:t>
            </a:r>
            <a:r>
              <a:rPr lang="en-AU" sz="2800" i="1" dirty="0">
                <a:latin typeface="Calibri" pitchFamily="34" charset="0"/>
              </a:rPr>
              <a:t>learn);</a:t>
            </a:r>
            <a:r>
              <a:rPr lang="en-AU" sz="2800" b="1" i="1" u="sng" dirty="0">
                <a:latin typeface="Calibri" pitchFamily="34" charset="0"/>
              </a:rPr>
              <a:t> to teach</a:t>
            </a:r>
          </a:p>
        </p:txBody>
      </p:sp>
      <p:sp>
        <p:nvSpPr>
          <p:cNvPr id="4100" name="TextBox 5"/>
          <p:cNvSpPr txBox="1">
            <a:spLocks noChangeArrowheads="1"/>
          </p:cNvSpPr>
          <p:nvPr/>
        </p:nvSpPr>
        <p:spPr bwMode="auto">
          <a:xfrm>
            <a:off x="285720" y="272457"/>
            <a:ext cx="854407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3200" dirty="0">
                <a:latin typeface="Calibri" pitchFamily="34" charset="0"/>
              </a:rPr>
              <a:t>The Title and Role “Master” is all about TEACHING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3"/>
          <p:cNvSpPr txBox="1">
            <a:spLocks noChangeArrowheads="1"/>
          </p:cNvSpPr>
          <p:nvPr/>
        </p:nvSpPr>
        <p:spPr bwMode="auto">
          <a:xfrm>
            <a:off x="214282" y="142852"/>
            <a:ext cx="1547796" cy="369332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dirty="0">
                <a:latin typeface="Calibri" pitchFamily="34" charset="0"/>
              </a:rPr>
              <a:t>IMPORTANT!!!</a:t>
            </a:r>
          </a:p>
        </p:txBody>
      </p:sp>
      <p:sp>
        <p:nvSpPr>
          <p:cNvPr id="7171" name="Rectangle 5"/>
          <p:cNvSpPr>
            <a:spLocks noChangeArrowheads="1"/>
          </p:cNvSpPr>
          <p:nvPr/>
        </p:nvSpPr>
        <p:spPr bwMode="auto">
          <a:xfrm>
            <a:off x="428596" y="1214422"/>
            <a:ext cx="8286808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>
              <a:buFontTx/>
              <a:buAutoNum type="arabicParenR"/>
            </a:pPr>
            <a:r>
              <a:rPr lang="en-AU" sz="2400" dirty="0">
                <a:latin typeface="Calibri" pitchFamily="34" charset="0"/>
              </a:rPr>
              <a:t>Because the OT  term “Master” is translated from  the Hebrew “</a:t>
            </a:r>
            <a:r>
              <a:rPr lang="en-AU" sz="2400" dirty="0" err="1">
                <a:latin typeface="Calibri" pitchFamily="34" charset="0"/>
              </a:rPr>
              <a:t>Adon</a:t>
            </a:r>
            <a:r>
              <a:rPr lang="en-AU" sz="2400" dirty="0">
                <a:latin typeface="Calibri" pitchFamily="34" charset="0"/>
              </a:rPr>
              <a:t>”(Lord)</a:t>
            </a:r>
          </a:p>
          <a:p>
            <a:pPr marL="342900" indent="-342900"/>
            <a:r>
              <a:rPr lang="en-AU" sz="2400" dirty="0">
                <a:latin typeface="Calibri" pitchFamily="34" charset="0"/>
              </a:rPr>
              <a:t>And</a:t>
            </a:r>
          </a:p>
          <a:p>
            <a:pPr marL="342900" indent="-342900">
              <a:buFontTx/>
              <a:buAutoNum type="arabicParenR" startAt="2"/>
            </a:pPr>
            <a:r>
              <a:rPr lang="en-AU" sz="2400" dirty="0">
                <a:latin typeface="Calibri" pitchFamily="34" charset="0"/>
              </a:rPr>
              <a:t>Because </a:t>
            </a:r>
            <a:r>
              <a:rPr lang="en-AU" sz="2400" u="sng" dirty="0">
                <a:latin typeface="Calibri" pitchFamily="34" charset="0"/>
              </a:rPr>
              <a:t>some (very few)</a:t>
            </a:r>
            <a:r>
              <a:rPr lang="en-AU" sz="2400" dirty="0">
                <a:latin typeface="Calibri" pitchFamily="34" charset="0"/>
              </a:rPr>
              <a:t> occurrences of NT “</a:t>
            </a:r>
            <a:r>
              <a:rPr lang="en-AU" sz="2400" dirty="0" err="1">
                <a:latin typeface="Calibri" pitchFamily="34" charset="0"/>
              </a:rPr>
              <a:t>Kurios</a:t>
            </a:r>
            <a:r>
              <a:rPr lang="en-AU" sz="2400" dirty="0">
                <a:latin typeface="Calibri" pitchFamily="34" charset="0"/>
              </a:rPr>
              <a:t>” (Lord) are translated “Master”</a:t>
            </a:r>
          </a:p>
          <a:p>
            <a:pPr marL="342900" indent="-342900"/>
            <a:endParaRPr lang="en-AU" sz="2400" dirty="0">
              <a:latin typeface="Calibri" pitchFamily="34" charset="0"/>
            </a:endParaRPr>
          </a:p>
          <a:p>
            <a:pPr marL="342900" indent="-342900"/>
            <a:r>
              <a:rPr lang="en-AU" sz="2400" dirty="0">
                <a:latin typeface="Calibri" pitchFamily="34" charset="0"/>
              </a:rPr>
              <a:t>We often make a mistake and Assume that the NT “Master” is</a:t>
            </a:r>
          </a:p>
          <a:p>
            <a:pPr marL="342900" indent="-342900"/>
            <a:r>
              <a:rPr lang="en-AU" sz="2400" dirty="0">
                <a:latin typeface="Calibri" pitchFamily="34" charset="0"/>
              </a:rPr>
              <a:t> about a master/slave relationship</a:t>
            </a:r>
          </a:p>
          <a:p>
            <a:pPr marL="342900" indent="-342900"/>
            <a:endParaRPr lang="en-AU" sz="2400" dirty="0">
              <a:latin typeface="Calibri" pitchFamily="34" charset="0"/>
            </a:endParaRPr>
          </a:p>
          <a:p>
            <a:pPr marL="342900" indent="-342900"/>
            <a:r>
              <a:rPr lang="en-AU" sz="2400" dirty="0">
                <a:latin typeface="Calibri" pitchFamily="34" charset="0"/>
              </a:rPr>
              <a:t>IT IS NOT!!!!!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extBox 3"/>
          <p:cNvSpPr txBox="1">
            <a:spLocks noChangeArrowheads="1"/>
          </p:cNvSpPr>
          <p:nvPr/>
        </p:nvSpPr>
        <p:spPr bwMode="auto">
          <a:xfrm>
            <a:off x="214282" y="142852"/>
            <a:ext cx="1547796" cy="369332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dirty="0">
                <a:latin typeface="Calibri" pitchFamily="34" charset="0"/>
              </a:rPr>
              <a:t>IMPORTANT!!!</a:t>
            </a:r>
          </a:p>
        </p:txBody>
      </p:sp>
      <p:sp>
        <p:nvSpPr>
          <p:cNvPr id="7171" name="Rectangle 5"/>
          <p:cNvSpPr>
            <a:spLocks noChangeArrowheads="1"/>
          </p:cNvSpPr>
          <p:nvPr/>
        </p:nvSpPr>
        <p:spPr bwMode="auto">
          <a:xfrm>
            <a:off x="571472" y="1285860"/>
            <a:ext cx="8286808" cy="34163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marL="342900" indent="-342900"/>
            <a:endParaRPr lang="en-AU" sz="2400" dirty="0">
              <a:latin typeface="Calibri" pitchFamily="34" charset="0"/>
            </a:endParaRPr>
          </a:p>
          <a:p>
            <a:pPr marL="342900" indent="-342900"/>
            <a:r>
              <a:rPr lang="en-AU" sz="2400" dirty="0">
                <a:latin typeface="Calibri" pitchFamily="34" charset="0"/>
              </a:rPr>
              <a:t>The NT Master title/ role is about a </a:t>
            </a:r>
            <a:r>
              <a:rPr lang="en-AU" sz="2400" u="sng" dirty="0">
                <a:latin typeface="Calibri" pitchFamily="34" charset="0"/>
              </a:rPr>
              <a:t>TEACHER/LEARNER </a:t>
            </a:r>
          </a:p>
          <a:p>
            <a:pPr marL="342900" indent="-342900"/>
            <a:r>
              <a:rPr lang="en-AU" sz="2400" u="sng" dirty="0">
                <a:latin typeface="Calibri" pitchFamily="34" charset="0"/>
              </a:rPr>
              <a:t>relationship</a:t>
            </a:r>
          </a:p>
          <a:p>
            <a:pPr marL="342900" indent="-342900"/>
            <a:endParaRPr lang="en-AU" sz="2400" dirty="0">
              <a:latin typeface="Calibri" pitchFamily="34" charset="0"/>
            </a:endParaRPr>
          </a:p>
          <a:p>
            <a:pPr marL="342900" indent="-342900"/>
            <a:r>
              <a:rPr lang="en-AU" sz="2400" dirty="0">
                <a:latin typeface="Calibri" pitchFamily="34" charset="0"/>
              </a:rPr>
              <a:t>In the NT...............</a:t>
            </a:r>
          </a:p>
          <a:p>
            <a:pPr marL="342900" indent="-342900"/>
            <a:endParaRPr lang="en-AU" sz="2400" dirty="0">
              <a:latin typeface="Calibri" pitchFamily="34" charset="0"/>
            </a:endParaRPr>
          </a:p>
          <a:p>
            <a:pPr marL="342900" indent="-342900"/>
            <a:r>
              <a:rPr lang="en-AU" sz="2400" dirty="0">
                <a:latin typeface="Calibri" pitchFamily="34" charset="0"/>
              </a:rPr>
              <a:t>Greek - </a:t>
            </a:r>
            <a:r>
              <a:rPr lang="en-AU" sz="2400" dirty="0" err="1">
                <a:latin typeface="Calibri" pitchFamily="34" charset="0"/>
              </a:rPr>
              <a:t>Kurios</a:t>
            </a:r>
            <a:r>
              <a:rPr lang="en-AU" sz="2400" dirty="0">
                <a:latin typeface="Calibri" pitchFamily="34" charset="0"/>
              </a:rPr>
              <a:t>/</a:t>
            </a:r>
            <a:r>
              <a:rPr lang="en-AU" sz="2400" dirty="0" err="1">
                <a:latin typeface="Calibri" pitchFamily="34" charset="0"/>
              </a:rPr>
              <a:t>Doolos</a:t>
            </a:r>
            <a:r>
              <a:rPr lang="en-AU" sz="2400" dirty="0">
                <a:latin typeface="Calibri" pitchFamily="34" charset="0"/>
              </a:rPr>
              <a:t> = Lord/Slave relationship</a:t>
            </a:r>
          </a:p>
          <a:p>
            <a:pPr marL="342900" indent="-342900"/>
            <a:r>
              <a:rPr lang="en-AU" sz="2400" dirty="0">
                <a:latin typeface="Calibri" pitchFamily="34" charset="0"/>
              </a:rPr>
              <a:t>and</a:t>
            </a:r>
          </a:p>
          <a:p>
            <a:pPr marL="342900" indent="-342900"/>
            <a:r>
              <a:rPr lang="en-AU" sz="2400" b="1" u="sng" dirty="0" err="1">
                <a:latin typeface="Calibri" pitchFamily="34" charset="0"/>
              </a:rPr>
              <a:t>Didaskolos</a:t>
            </a:r>
            <a:r>
              <a:rPr lang="en-AU" sz="2400" b="1" u="sng" dirty="0">
                <a:latin typeface="Calibri" pitchFamily="34" charset="0"/>
              </a:rPr>
              <a:t>/</a:t>
            </a:r>
            <a:r>
              <a:rPr lang="en-AU" sz="2400" b="1" u="sng" dirty="0" err="1">
                <a:latin typeface="Calibri" pitchFamily="34" charset="0"/>
              </a:rPr>
              <a:t>Mathete</a:t>
            </a:r>
            <a:r>
              <a:rPr lang="en-AU" sz="2400" b="1" u="sng" dirty="0">
                <a:latin typeface="Calibri" pitchFamily="34" charset="0"/>
              </a:rPr>
              <a:t> = Master/Disciple = Teacher/Learner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extBox 3"/>
          <p:cNvSpPr txBox="1">
            <a:spLocks noChangeArrowheads="1"/>
          </p:cNvSpPr>
          <p:nvPr/>
        </p:nvSpPr>
        <p:spPr bwMode="auto">
          <a:xfrm>
            <a:off x="642910" y="285728"/>
            <a:ext cx="7211141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2800" dirty="0">
                <a:latin typeface="Calibri" pitchFamily="34" charset="0"/>
              </a:rPr>
              <a:t>The Lord was a TEACHER who TAUGHT  </a:t>
            </a:r>
            <a:r>
              <a:rPr lang="en-AU" sz="2800" b="1" u="sng" dirty="0">
                <a:latin typeface="Calibri" pitchFamily="34" charset="0"/>
              </a:rPr>
              <a:t>Disciples</a:t>
            </a:r>
          </a:p>
        </p:txBody>
      </p:sp>
      <p:sp>
        <p:nvSpPr>
          <p:cNvPr id="9219" name="TextBox 2"/>
          <p:cNvSpPr txBox="1">
            <a:spLocks noChangeArrowheads="1"/>
          </p:cNvSpPr>
          <p:nvPr/>
        </p:nvSpPr>
        <p:spPr bwMode="auto">
          <a:xfrm>
            <a:off x="714348" y="2714620"/>
            <a:ext cx="7484100" cy="523220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>
            <a:spAutoFit/>
          </a:bodyPr>
          <a:lstStyle/>
          <a:p>
            <a:r>
              <a:rPr lang="en-AU" sz="2800" dirty="0">
                <a:latin typeface="Calibri" pitchFamily="34" charset="0"/>
              </a:rPr>
              <a:t>A Disciple is a </a:t>
            </a:r>
            <a:r>
              <a:rPr lang="en-AU" sz="2800" u="sng" dirty="0">
                <a:latin typeface="Calibri" pitchFamily="34" charset="0"/>
              </a:rPr>
              <a:t>Math</a:t>
            </a:r>
            <a:r>
              <a:rPr lang="en-AU" sz="2800" dirty="0">
                <a:latin typeface="Calibri" pitchFamily="34" charset="0"/>
              </a:rPr>
              <a:t> </a:t>
            </a:r>
            <a:r>
              <a:rPr lang="en-AU" sz="2800" dirty="0" err="1">
                <a:latin typeface="Calibri" pitchFamily="34" charset="0"/>
              </a:rPr>
              <a:t>etes</a:t>
            </a:r>
            <a:r>
              <a:rPr lang="en-AU" sz="2800" dirty="0">
                <a:latin typeface="Calibri" pitchFamily="34" charset="0"/>
              </a:rPr>
              <a:t> – a Learner of knowledge</a:t>
            </a:r>
          </a:p>
        </p:txBody>
      </p:sp>
      <p:sp>
        <p:nvSpPr>
          <p:cNvPr id="4" name="Rectangle 3"/>
          <p:cNvSpPr/>
          <p:nvPr/>
        </p:nvSpPr>
        <p:spPr>
          <a:xfrm>
            <a:off x="785786" y="3643314"/>
            <a:ext cx="7143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400" dirty="0"/>
              <a:t>Mat 10:24  The </a:t>
            </a:r>
            <a:r>
              <a:rPr lang="en-AU" sz="2400" u="sng" dirty="0">
                <a:solidFill>
                  <a:srgbClr val="FF0000"/>
                </a:solidFill>
              </a:rPr>
              <a:t>disciple</a:t>
            </a:r>
            <a:r>
              <a:rPr lang="en-AU" sz="2400" dirty="0"/>
              <a:t> is not above </a:t>
            </a:r>
            <a:r>
              <a:rPr lang="en-AU" sz="2400" i="1" dirty="0"/>
              <a:t>his </a:t>
            </a:r>
            <a:r>
              <a:rPr lang="en-AU" sz="2400" i="1" u="sng" dirty="0">
                <a:solidFill>
                  <a:srgbClr val="FF0000"/>
                </a:solidFill>
              </a:rPr>
              <a:t>master</a:t>
            </a:r>
            <a:r>
              <a:rPr lang="en-AU" sz="2400" i="1" u="sng" dirty="0"/>
              <a:t>,</a:t>
            </a:r>
            <a:r>
              <a:rPr lang="en-AU" sz="2400" i="1" dirty="0"/>
              <a:t> nor the servant above his lord. </a:t>
            </a:r>
          </a:p>
          <a:p>
            <a:r>
              <a:rPr lang="en-AU" sz="2400" dirty="0"/>
              <a:t>Mat 10:25  It is enough for the </a:t>
            </a:r>
            <a:r>
              <a:rPr lang="en-AU" sz="2400" u="sng" dirty="0">
                <a:solidFill>
                  <a:srgbClr val="FF0000"/>
                </a:solidFill>
              </a:rPr>
              <a:t>disciple that he be as his master</a:t>
            </a:r>
            <a:r>
              <a:rPr lang="en-AU" sz="2400" u="sng" dirty="0"/>
              <a:t>, </a:t>
            </a:r>
            <a:r>
              <a:rPr lang="en-AU" sz="2400" dirty="0"/>
              <a:t>and the servant as his lord.</a:t>
            </a:r>
            <a:endParaRPr lang="en-AU" sz="2400" i="1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642910" y="1071546"/>
            <a:ext cx="7358114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AU" sz="2800" b="1" dirty="0">
                <a:latin typeface="Calibri" pitchFamily="34" charset="0"/>
              </a:rPr>
              <a:t>DISCIPLE </a:t>
            </a:r>
            <a:r>
              <a:rPr lang="en-AU" sz="2800" dirty="0">
                <a:latin typeface="Calibri" pitchFamily="34" charset="0"/>
              </a:rPr>
              <a:t>- G3101</a:t>
            </a:r>
          </a:p>
          <a:p>
            <a:r>
              <a:rPr lang="en-AU" sz="2800" dirty="0" err="1">
                <a:latin typeface="Calibri" pitchFamily="34" charset="0"/>
              </a:rPr>
              <a:t>mathētēs</a:t>
            </a:r>
            <a:endParaRPr lang="en-AU" sz="2800" dirty="0">
              <a:latin typeface="Calibri" pitchFamily="34" charset="0"/>
            </a:endParaRPr>
          </a:p>
          <a:p>
            <a:r>
              <a:rPr lang="en-AU" sz="2800" dirty="0">
                <a:latin typeface="Calibri" pitchFamily="34" charset="0"/>
              </a:rPr>
              <a:t>From </a:t>
            </a:r>
            <a:r>
              <a:rPr lang="en-AU" sz="2800" u="sng" dirty="0">
                <a:latin typeface="Calibri" pitchFamily="34" charset="0"/>
              </a:rPr>
              <a:t>G3129; </a:t>
            </a:r>
            <a:r>
              <a:rPr lang="en-AU" sz="2800" b="1" dirty="0">
                <a:latin typeface="Calibri" pitchFamily="34" charset="0"/>
              </a:rPr>
              <a:t>a </a:t>
            </a:r>
            <a:r>
              <a:rPr lang="en-AU" sz="2800" b="1" i="1" dirty="0">
                <a:latin typeface="Calibri" pitchFamily="34" charset="0"/>
              </a:rPr>
              <a:t>learner</a:t>
            </a:r>
            <a:r>
              <a:rPr lang="en-AU" sz="2800" i="1" u="sng" dirty="0">
                <a:latin typeface="Calibri" pitchFamily="34" charset="0"/>
              </a:rPr>
              <a:t>, that is, pupil: - disciple.</a:t>
            </a:r>
            <a:endParaRPr lang="en-AU" sz="2800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9" grpId="0" animBg="1"/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2"/>
          <p:cNvSpPr txBox="1">
            <a:spLocks noChangeArrowheads="1"/>
          </p:cNvSpPr>
          <p:nvPr/>
        </p:nvSpPr>
        <p:spPr bwMode="auto">
          <a:xfrm>
            <a:off x="928662" y="1500174"/>
            <a:ext cx="7650299" cy="20621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-"/>
            </a:pPr>
            <a:r>
              <a:rPr lang="en-AU" sz="3200" dirty="0">
                <a:latin typeface="Calibri" pitchFamily="34" charset="0"/>
              </a:rPr>
              <a:t>A Master is about Teaching</a:t>
            </a:r>
          </a:p>
          <a:p>
            <a:pPr>
              <a:buFontTx/>
              <a:buChar char="-"/>
            </a:pPr>
            <a:r>
              <a:rPr lang="en-AU" sz="3200" dirty="0">
                <a:latin typeface="Calibri" pitchFamily="34" charset="0"/>
              </a:rPr>
              <a:t>A Disciple is about Learning</a:t>
            </a:r>
          </a:p>
          <a:p>
            <a:pPr>
              <a:buFontTx/>
              <a:buChar char="-"/>
            </a:pPr>
            <a:endParaRPr lang="en-AU" sz="3200" dirty="0">
              <a:latin typeface="Calibri" pitchFamily="34" charset="0"/>
            </a:endParaRPr>
          </a:p>
          <a:p>
            <a:pPr>
              <a:buFontTx/>
              <a:buChar char="-"/>
            </a:pPr>
            <a:r>
              <a:rPr lang="en-AU" sz="3200" dirty="0">
                <a:latin typeface="Calibri" pitchFamily="34" charset="0"/>
              </a:rPr>
              <a:t>Therefore a Master and Disciple go together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928662" y="428604"/>
            <a:ext cx="3577967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4000" dirty="0">
                <a:latin typeface="Calibri" pitchFamily="34" charset="0"/>
              </a:rPr>
              <a:t>Let’s Summarise</a:t>
            </a:r>
          </a:p>
        </p:txBody>
      </p:sp>
      <p:sp>
        <p:nvSpPr>
          <p:cNvPr id="4" name="TextBox 2"/>
          <p:cNvSpPr txBox="1">
            <a:spLocks noChangeArrowheads="1"/>
          </p:cNvSpPr>
          <p:nvPr/>
        </p:nvSpPr>
        <p:spPr bwMode="auto">
          <a:xfrm>
            <a:off x="928662" y="4214818"/>
            <a:ext cx="7057253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-"/>
            </a:pPr>
            <a:r>
              <a:rPr lang="en-AU" sz="3200" dirty="0">
                <a:latin typeface="Calibri" pitchFamily="34" charset="0"/>
              </a:rPr>
              <a:t>The Role is inherently </a:t>
            </a:r>
            <a:r>
              <a:rPr lang="en-AU" sz="3200" u="sng" dirty="0">
                <a:latin typeface="Calibri" pitchFamily="34" charset="0"/>
              </a:rPr>
              <a:t>relationship</a:t>
            </a:r>
            <a:r>
              <a:rPr lang="en-AU" sz="3200" dirty="0">
                <a:latin typeface="Calibri" pitchFamily="34" charset="0"/>
              </a:rPr>
              <a:t> based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214414" y="5214950"/>
            <a:ext cx="1928826" cy="92869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Teacher</a:t>
            </a:r>
          </a:p>
          <a:p>
            <a:pPr algn="ctr"/>
            <a:r>
              <a:rPr lang="en-AU" dirty="0" err="1"/>
              <a:t>Didaskolos</a:t>
            </a:r>
            <a:endParaRPr lang="en-AU" dirty="0"/>
          </a:p>
        </p:txBody>
      </p:sp>
      <p:sp>
        <p:nvSpPr>
          <p:cNvPr id="6" name="Rounded Rectangle 5"/>
          <p:cNvSpPr/>
          <p:nvPr/>
        </p:nvSpPr>
        <p:spPr>
          <a:xfrm>
            <a:off x="5643570" y="5214950"/>
            <a:ext cx="1928826" cy="928694"/>
          </a:xfrm>
          <a:prstGeom prst="roundRect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Disciple</a:t>
            </a:r>
          </a:p>
          <a:p>
            <a:pPr algn="ctr"/>
            <a:r>
              <a:rPr lang="en-AU" dirty="0" err="1"/>
              <a:t>Mathetes</a:t>
            </a:r>
            <a:endParaRPr lang="en-AU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3714744" y="5643578"/>
            <a:ext cx="1571636" cy="1588"/>
          </a:xfrm>
          <a:prstGeom prst="straightConnector1">
            <a:avLst/>
          </a:prstGeom>
          <a:ln w="762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928662" y="428604"/>
            <a:ext cx="6425798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4000" dirty="0">
                <a:latin typeface="Calibri" pitchFamily="34" charset="0"/>
              </a:rPr>
              <a:t>And one last thing...................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2714612" y="2214554"/>
            <a:ext cx="3429024" cy="257176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5400" b="1" dirty="0"/>
              <a:t>Respect</a:t>
            </a:r>
          </a:p>
          <a:p>
            <a:pPr algn="ctr"/>
            <a:r>
              <a:rPr lang="en-AU" sz="5400" b="1" dirty="0"/>
              <a:t>Deference</a:t>
            </a:r>
          </a:p>
          <a:p>
            <a:pPr algn="ctr"/>
            <a:r>
              <a:rPr lang="en-AU" sz="5400" b="1" dirty="0"/>
              <a:t>Copy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2"/>
          <p:cNvSpPr txBox="1">
            <a:spLocks noChangeArrowheads="1"/>
          </p:cNvSpPr>
          <p:nvPr/>
        </p:nvSpPr>
        <p:spPr bwMode="auto">
          <a:xfrm>
            <a:off x="500034" y="2428868"/>
            <a:ext cx="8312853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4000" dirty="0">
                <a:latin typeface="Calibri" pitchFamily="34" charset="0"/>
              </a:rPr>
              <a:t>5 Pivotal Elements of the Role and Title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0" y="6500834"/>
            <a:ext cx="91440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2"/>
          <p:cNvSpPr txBox="1">
            <a:spLocks noChangeArrowheads="1"/>
          </p:cNvSpPr>
          <p:nvPr/>
        </p:nvSpPr>
        <p:spPr bwMode="auto">
          <a:xfrm>
            <a:off x="714348" y="357166"/>
            <a:ext cx="5656228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4000" dirty="0">
                <a:latin typeface="Calibri" pitchFamily="34" charset="0"/>
              </a:rPr>
              <a:t>Key  One</a:t>
            </a:r>
          </a:p>
          <a:p>
            <a:r>
              <a:rPr lang="en-AU" sz="4000" dirty="0">
                <a:latin typeface="Calibri" pitchFamily="34" charset="0"/>
              </a:rPr>
              <a:t>	</a:t>
            </a:r>
          </a:p>
          <a:p>
            <a:endParaRPr lang="en-AU" sz="4000" dirty="0">
              <a:latin typeface="Calibri" pitchFamily="34" charset="0"/>
            </a:endParaRPr>
          </a:p>
          <a:p>
            <a:r>
              <a:rPr lang="en-AU" sz="4000" dirty="0">
                <a:latin typeface="Calibri" pitchFamily="34" charset="0"/>
              </a:rPr>
              <a:t>Jesus was the </a:t>
            </a:r>
            <a:r>
              <a:rPr lang="en-AU" sz="4000" u="sng" dirty="0">
                <a:latin typeface="Calibri" pitchFamily="34" charset="0"/>
              </a:rPr>
              <a:t>first</a:t>
            </a:r>
            <a:r>
              <a:rPr lang="en-AU" sz="4000" dirty="0">
                <a:latin typeface="Calibri" pitchFamily="34" charset="0"/>
              </a:rPr>
              <a:t> Disciple</a:t>
            </a:r>
          </a:p>
          <a:p>
            <a:r>
              <a:rPr lang="en-AU" sz="4000" dirty="0">
                <a:latin typeface="Calibri" pitchFamily="34" charset="0"/>
              </a:rPr>
              <a:t>And</a:t>
            </a:r>
          </a:p>
          <a:p>
            <a:r>
              <a:rPr lang="en-AU" sz="4000" dirty="0">
                <a:latin typeface="Calibri" pitchFamily="34" charset="0"/>
              </a:rPr>
              <a:t>the </a:t>
            </a:r>
            <a:r>
              <a:rPr lang="en-AU" sz="4000" u="sng" dirty="0">
                <a:latin typeface="Calibri" pitchFamily="34" charset="0"/>
              </a:rPr>
              <a:t>first</a:t>
            </a:r>
            <a:r>
              <a:rPr lang="en-AU" sz="4000" dirty="0">
                <a:latin typeface="Calibri" pitchFamily="34" charset="0"/>
              </a:rPr>
              <a:t> Apostle</a:t>
            </a:r>
          </a:p>
        </p:txBody>
      </p:sp>
      <p:pic>
        <p:nvPicPr>
          <p:cNvPr id="3" name="Picture 2" descr="http://www.xda-developers.com/wp-content/uploads/2011/06/key.jpg">
            <a:extLst>
              <a:ext uri="{FF2B5EF4-FFF2-40B4-BE49-F238E27FC236}">
                <a16:creationId xmlns:a16="http://schemas.microsoft.com/office/drawing/2014/main" id="{7CE8755C-851D-43F0-9FE2-639BAB02EF2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375993"/>
            <a:ext cx="864096" cy="8640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2"/>
          <p:cNvSpPr txBox="1">
            <a:spLocks noChangeArrowheads="1"/>
          </p:cNvSpPr>
          <p:nvPr/>
        </p:nvSpPr>
        <p:spPr bwMode="auto">
          <a:xfrm>
            <a:off x="714348" y="357166"/>
            <a:ext cx="7984173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4000" dirty="0">
                <a:latin typeface="Calibri" pitchFamily="34" charset="0"/>
              </a:rPr>
              <a:t>Key  Two</a:t>
            </a:r>
          </a:p>
          <a:p>
            <a:r>
              <a:rPr lang="en-AU" sz="4000" dirty="0">
                <a:latin typeface="Calibri" pitchFamily="34" charset="0"/>
              </a:rPr>
              <a:t>	</a:t>
            </a:r>
          </a:p>
          <a:p>
            <a:endParaRPr lang="en-AU" sz="4000" dirty="0">
              <a:latin typeface="Calibri" pitchFamily="34" charset="0"/>
            </a:endParaRPr>
          </a:p>
          <a:p>
            <a:r>
              <a:rPr lang="en-AU" sz="4000" dirty="0">
                <a:latin typeface="Calibri" pitchFamily="34" charset="0"/>
              </a:rPr>
              <a:t>Jesus Is the </a:t>
            </a:r>
            <a:r>
              <a:rPr lang="en-AU" sz="4000" u="sng" dirty="0">
                <a:latin typeface="Calibri" pitchFamily="34" charset="0"/>
              </a:rPr>
              <a:t>only</a:t>
            </a:r>
            <a:r>
              <a:rPr lang="en-AU" sz="4000" dirty="0">
                <a:latin typeface="Calibri" pitchFamily="34" charset="0"/>
              </a:rPr>
              <a:t> Master</a:t>
            </a:r>
          </a:p>
          <a:p>
            <a:endParaRPr lang="en-AU" sz="4000" dirty="0">
              <a:latin typeface="Calibri" pitchFamily="34" charset="0"/>
            </a:endParaRPr>
          </a:p>
          <a:p>
            <a:r>
              <a:rPr lang="en-AU" sz="4000" dirty="0">
                <a:latin typeface="Calibri" pitchFamily="34" charset="0"/>
              </a:rPr>
              <a:t>All other teaching is done </a:t>
            </a:r>
            <a:r>
              <a:rPr lang="en-AU" sz="4000" u="sng" dirty="0">
                <a:latin typeface="Calibri" pitchFamily="34" charset="0"/>
              </a:rPr>
              <a:t>in his name</a:t>
            </a:r>
          </a:p>
        </p:txBody>
      </p:sp>
      <p:pic>
        <p:nvPicPr>
          <p:cNvPr id="3" name="Picture 2" descr="http://www.xda-developers.com/wp-content/uploads/2011/06/key.jpg">
            <a:extLst>
              <a:ext uri="{FF2B5EF4-FFF2-40B4-BE49-F238E27FC236}">
                <a16:creationId xmlns:a16="http://schemas.microsoft.com/office/drawing/2014/main" id="{2C2AED75-51EC-455A-BDB6-9E47E29E9D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375993"/>
            <a:ext cx="864096" cy="8640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357158" y="555382"/>
            <a:ext cx="8786842" cy="50167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sz="3200" b="0" i="0" u="none" strike="noStrike" cap="none" normalizeH="0" baseline="0" dirty="0">
                <a:ln>
                  <a:noFill/>
                </a:ln>
                <a:solidFill>
                  <a:srgbClr val="008080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Act 5:40</a:t>
            </a:r>
            <a:r>
              <a:rPr kumimoji="0" lang="en-A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  .........and when they had called the apostles, and beaten </a:t>
            </a:r>
            <a:r>
              <a:rPr kumimoji="0" lang="en-AU" sz="3200" b="0" i="1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them,</a:t>
            </a:r>
            <a:r>
              <a:rPr kumimoji="0" lang="en-A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 they commanded that they should not </a:t>
            </a:r>
            <a:r>
              <a:rPr kumimoji="0" lang="en-AU" sz="32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speak in the name of Jesus,</a:t>
            </a:r>
            <a:r>
              <a:rPr kumimoji="0" lang="en-A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 and let them go. </a:t>
            </a:r>
            <a:endParaRPr kumimoji="0" lang="en-A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sz="3200" b="0" i="0" u="none" strike="noStrike" cap="none" normalizeH="0" baseline="0" dirty="0">
                <a:ln>
                  <a:noFill/>
                </a:ln>
                <a:solidFill>
                  <a:srgbClr val="008080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Act 5:41</a:t>
            </a:r>
            <a:r>
              <a:rPr kumimoji="0" lang="en-A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  And they departed from the presence of the council, rejoicing that they were counted worthy to suffer shame </a:t>
            </a:r>
            <a:r>
              <a:rPr kumimoji="0" lang="en-AU" sz="32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for his name.</a:t>
            </a:r>
            <a:r>
              <a:rPr kumimoji="0" lang="en-A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 </a:t>
            </a:r>
            <a:endParaRPr kumimoji="0" lang="en-A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sz="3200" b="0" i="0" u="none" strike="noStrike" cap="none" normalizeH="0" baseline="0" dirty="0">
                <a:ln>
                  <a:noFill/>
                </a:ln>
                <a:solidFill>
                  <a:srgbClr val="008080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Act 5:42</a:t>
            </a:r>
            <a:r>
              <a:rPr kumimoji="0" lang="en-A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  And daily in the temple, and in every house, they ceased </a:t>
            </a:r>
            <a:r>
              <a:rPr kumimoji="0" lang="en-AU" sz="32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not to teach and preach Jesus Christ. </a:t>
            </a:r>
            <a:endParaRPr kumimoji="0" lang="en-A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1" name="Rectangle 1"/>
          <p:cNvSpPr>
            <a:spLocks noChangeArrowheads="1"/>
          </p:cNvSpPr>
          <p:nvPr/>
        </p:nvSpPr>
        <p:spPr bwMode="auto">
          <a:xfrm>
            <a:off x="1071538" y="1571612"/>
            <a:ext cx="650089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sz="3600" i="0" u="none" strike="noStrike" cap="none" normalizeH="0" baseline="0" dirty="0" err="1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Luk</a:t>
            </a:r>
            <a:r>
              <a:rPr kumimoji="0" lang="en-AU" sz="3600" i="0" u="none" strike="noStrike" cap="none" normalizeH="0" baseline="0" dirty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 24:47  .......repentance and remission of sins should be preached </a:t>
            </a:r>
            <a:r>
              <a:rPr kumimoji="0" lang="en-AU" sz="3600" i="0" u="sng" strike="noStrike" cap="none" normalizeH="0" baseline="0" dirty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in his name</a:t>
            </a:r>
            <a:r>
              <a:rPr kumimoji="0" lang="en-AU" sz="3600" i="0" u="none" strike="noStrike" cap="none" normalizeH="0" baseline="0" dirty="0">
                <a:ln>
                  <a:noFill/>
                </a:ln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 among all nations, beginning at Jerusalem. </a:t>
            </a:r>
            <a:endParaRPr kumimoji="0" lang="en-AU" sz="360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2"/>
          <p:cNvSpPr txBox="1">
            <a:spLocks noChangeArrowheads="1"/>
          </p:cNvSpPr>
          <p:nvPr/>
        </p:nvSpPr>
        <p:spPr bwMode="auto">
          <a:xfrm>
            <a:off x="714348" y="357166"/>
            <a:ext cx="5992923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4000" dirty="0">
                <a:latin typeface="Calibri" pitchFamily="34" charset="0"/>
              </a:rPr>
              <a:t>Key  Three</a:t>
            </a:r>
          </a:p>
          <a:p>
            <a:r>
              <a:rPr lang="en-AU" sz="4000" dirty="0">
                <a:latin typeface="Calibri" pitchFamily="34" charset="0"/>
              </a:rPr>
              <a:t>	</a:t>
            </a:r>
          </a:p>
          <a:p>
            <a:endParaRPr lang="en-AU" sz="4000" dirty="0">
              <a:latin typeface="Calibri" pitchFamily="34" charset="0"/>
            </a:endParaRPr>
          </a:p>
          <a:p>
            <a:endParaRPr lang="en-AU" sz="4000" dirty="0">
              <a:latin typeface="Calibri" pitchFamily="34" charset="0"/>
            </a:endParaRPr>
          </a:p>
          <a:p>
            <a:r>
              <a:rPr lang="en-AU" sz="4000" dirty="0">
                <a:latin typeface="Calibri" pitchFamily="34" charset="0"/>
              </a:rPr>
              <a:t>	Preaching and Teaching</a:t>
            </a:r>
          </a:p>
        </p:txBody>
      </p:sp>
      <p:pic>
        <p:nvPicPr>
          <p:cNvPr id="3" name="Picture 2" descr="http://www.xda-developers.com/wp-content/uploads/2011/06/key.jpg">
            <a:extLst>
              <a:ext uri="{FF2B5EF4-FFF2-40B4-BE49-F238E27FC236}">
                <a16:creationId xmlns:a16="http://schemas.microsoft.com/office/drawing/2014/main" id="{68D4B7D3-936B-4AB2-B253-76C384D98B3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375993"/>
            <a:ext cx="864096" cy="8640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Rectangle 1"/>
          <p:cNvSpPr>
            <a:spLocks noChangeArrowheads="1"/>
          </p:cNvSpPr>
          <p:nvPr/>
        </p:nvSpPr>
        <p:spPr bwMode="auto">
          <a:xfrm>
            <a:off x="357190" y="1239268"/>
            <a:ext cx="8429652" cy="30469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sz="4800" b="0" i="0" u="none" strike="noStrike" cap="none" normalizeH="0" baseline="0" dirty="0">
                <a:ln>
                  <a:noFill/>
                </a:ln>
                <a:solidFill>
                  <a:srgbClr val="008080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Act 5:42</a:t>
            </a:r>
            <a:r>
              <a:rPr kumimoji="0" lang="en-AU" sz="4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  And daily in the temple, and in every house, they ceased not to </a:t>
            </a:r>
            <a:r>
              <a:rPr kumimoji="0" lang="en-AU" sz="48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teach and preach </a:t>
            </a:r>
            <a:r>
              <a:rPr kumimoji="0" lang="en-AU" sz="4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Jesus Christ. </a:t>
            </a:r>
            <a:endParaRPr kumimoji="0" lang="en-AU" sz="4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28596" y="714356"/>
            <a:ext cx="8358246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3600" dirty="0"/>
              <a:t>Act 28:30  And Paul dwelt two whole years in his own hired house, and received all that came in unto him, </a:t>
            </a:r>
          </a:p>
          <a:p>
            <a:r>
              <a:rPr lang="en-AU" sz="3600" dirty="0"/>
              <a:t>Act 28:31  </a:t>
            </a:r>
            <a:r>
              <a:rPr lang="en-AU" sz="3600" u="sng" dirty="0"/>
              <a:t>Preaching</a:t>
            </a:r>
            <a:r>
              <a:rPr lang="en-AU" sz="3600" dirty="0"/>
              <a:t> the kingdom of God, and </a:t>
            </a:r>
            <a:r>
              <a:rPr lang="en-AU" sz="3600" u="sng" dirty="0"/>
              <a:t>teaching</a:t>
            </a:r>
            <a:r>
              <a:rPr lang="en-AU" sz="3600" dirty="0"/>
              <a:t> those things which concern the Lord Jesus Christ, with all confidence, no man forbidding him.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1"/>
          <p:cNvSpPr>
            <a:spLocks noChangeArrowheads="1"/>
          </p:cNvSpPr>
          <p:nvPr/>
        </p:nvSpPr>
        <p:spPr bwMode="auto">
          <a:xfrm>
            <a:off x="500034" y="245346"/>
            <a:ext cx="8143932" cy="57554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sz="2800" b="1" i="0" u="none" strike="noStrike" cap="none" normalizeH="0" baseline="0" dirty="0">
                <a:ln>
                  <a:noFill/>
                </a:ln>
                <a:solidFill>
                  <a:srgbClr val="800000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Mat 4:23</a:t>
            </a:r>
            <a:r>
              <a:rPr kumimoji="0" lang="en-A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  And Jesus went about all Galilee, </a:t>
            </a:r>
            <a:r>
              <a:rPr kumimoji="0" lang="en-AU" sz="28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teaching </a:t>
            </a:r>
            <a:r>
              <a:rPr kumimoji="0" lang="en-A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in their synagogues, and </a:t>
            </a:r>
            <a:r>
              <a:rPr kumimoji="0" lang="en-AU" sz="28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preaching </a:t>
            </a:r>
            <a:r>
              <a:rPr kumimoji="0" lang="en-A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the gospel of the kingdom, and healing all manner of sickness and all manner of disease among the people.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AU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sz="2800" b="1" i="0" u="none" strike="noStrike" cap="none" normalizeH="0" baseline="0" dirty="0">
                <a:ln>
                  <a:noFill/>
                </a:ln>
                <a:solidFill>
                  <a:srgbClr val="800000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Mat 9:35</a:t>
            </a:r>
            <a:r>
              <a:rPr kumimoji="0" lang="en-A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  And Jesus went about all the cities and villages, </a:t>
            </a:r>
            <a:r>
              <a:rPr kumimoji="0" lang="en-AU" sz="28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teaching</a:t>
            </a:r>
            <a:r>
              <a:rPr kumimoji="0" lang="en-A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 in their synagogues, and </a:t>
            </a:r>
            <a:r>
              <a:rPr kumimoji="0" lang="en-AU" sz="28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preaching </a:t>
            </a:r>
            <a:r>
              <a:rPr kumimoji="0" lang="en-A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the gospel of the kingdom, and healing every sickness and every disease among the people.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AU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sz="2800" b="1" i="0" u="none" strike="noStrike" cap="none" normalizeH="0" baseline="0" dirty="0">
                <a:ln>
                  <a:noFill/>
                </a:ln>
                <a:solidFill>
                  <a:srgbClr val="800000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Mat 11:1</a:t>
            </a:r>
            <a:r>
              <a:rPr kumimoji="0" lang="en-A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  And it came to pass, when Jesus had made an end of commanding his twelve disciples, he departed thence to </a:t>
            </a:r>
            <a:r>
              <a:rPr kumimoji="0" lang="en-AU" sz="28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teach</a:t>
            </a:r>
            <a:r>
              <a:rPr kumimoji="0" lang="en-A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 and to</a:t>
            </a:r>
            <a:r>
              <a:rPr kumimoji="0" lang="en-AU" sz="28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 preach </a:t>
            </a:r>
            <a:r>
              <a:rPr kumimoji="0" lang="en-A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in their cities</a:t>
            </a:r>
            <a:r>
              <a:rPr kumimoji="0" lang="en-A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Calibri" pitchFamily="34" charset="0"/>
                <a:ea typeface="Calibri" pitchFamily="34" charset="0"/>
                <a:cs typeface="Georgia" pitchFamily="18" charset="0"/>
              </a:rPr>
              <a:t>. </a:t>
            </a:r>
            <a:endParaRPr kumimoji="0" lang="en-A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2"/>
          <p:cNvSpPr txBox="1">
            <a:spLocks noChangeArrowheads="1"/>
          </p:cNvSpPr>
          <p:nvPr/>
        </p:nvSpPr>
        <p:spPr bwMode="auto">
          <a:xfrm>
            <a:off x="1643042" y="3345420"/>
            <a:ext cx="7000924" cy="13234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AU" sz="4000" b="1" u="sng" dirty="0">
                <a:latin typeface="Calibri" pitchFamily="34" charset="0"/>
              </a:rPr>
              <a:t>Gospel</a:t>
            </a:r>
            <a:r>
              <a:rPr lang="en-AU" sz="4000" dirty="0">
                <a:latin typeface="Calibri" pitchFamily="34" charset="0"/>
              </a:rPr>
              <a:t> = </a:t>
            </a:r>
            <a:r>
              <a:rPr lang="en-AU" sz="4000" dirty="0" err="1">
                <a:latin typeface="Calibri" pitchFamily="34" charset="0"/>
              </a:rPr>
              <a:t>Ev</a:t>
            </a:r>
            <a:r>
              <a:rPr lang="en-AU" sz="4000" i="1" dirty="0"/>
              <a:t> - angel- </a:t>
            </a:r>
            <a:r>
              <a:rPr lang="en-AU" sz="4000" i="1" dirty="0" err="1"/>
              <a:t>eeon</a:t>
            </a:r>
            <a:endParaRPr lang="en-AU" sz="4000" i="1" dirty="0"/>
          </a:p>
          <a:p>
            <a:endParaRPr lang="en-AU" sz="4000" dirty="0">
              <a:latin typeface="Calibri" pitchFamily="34" charset="0"/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rot="16200000" flipV="1">
            <a:off x="5822165" y="4309833"/>
            <a:ext cx="571504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5857884" y="4845618"/>
            <a:ext cx="2357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dirty="0"/>
              <a:t>Message (“Angel”)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28926" y="4845618"/>
            <a:ext cx="7489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Good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rot="5400000" flipH="1" flipV="1">
            <a:off x="3428992" y="4202676"/>
            <a:ext cx="642942" cy="35719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2"/>
          <p:cNvSpPr txBox="1">
            <a:spLocks noChangeArrowheads="1"/>
          </p:cNvSpPr>
          <p:nvPr/>
        </p:nvSpPr>
        <p:spPr bwMode="auto">
          <a:xfrm>
            <a:off x="1071538" y="571480"/>
            <a:ext cx="7286676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AU" sz="4000" b="1" u="sng" dirty="0">
                <a:latin typeface="Calibri" pitchFamily="34" charset="0"/>
              </a:rPr>
              <a:t>Preach</a:t>
            </a:r>
            <a:r>
              <a:rPr lang="en-AU" sz="4000" dirty="0">
                <a:latin typeface="Calibri" pitchFamily="34" charset="0"/>
              </a:rPr>
              <a:t>  = </a:t>
            </a:r>
            <a:r>
              <a:rPr lang="en-AU" sz="4000" dirty="0" err="1"/>
              <a:t>kērusso</a:t>
            </a:r>
            <a:r>
              <a:rPr lang="en-AU" sz="4000" dirty="0"/>
              <a:t>̄</a:t>
            </a:r>
          </a:p>
          <a:p>
            <a:r>
              <a:rPr lang="en-AU" sz="4000" dirty="0"/>
              <a:t>to </a:t>
            </a:r>
            <a:r>
              <a:rPr lang="en-AU" sz="4000" i="1" dirty="0"/>
              <a:t>herald (as a public crier), </a:t>
            </a:r>
          </a:p>
          <a:p>
            <a:endParaRPr lang="en-AU" sz="40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85786" y="1428736"/>
            <a:ext cx="7072346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3200" dirty="0"/>
              <a:t>Mat 5:1  And seeing </a:t>
            </a:r>
            <a:r>
              <a:rPr lang="en-AU" sz="3200" u="sng" dirty="0"/>
              <a:t>the multitudes</a:t>
            </a:r>
            <a:r>
              <a:rPr lang="en-AU" sz="3200" dirty="0"/>
              <a:t>, he went up into a mountain: and when he was set, </a:t>
            </a:r>
            <a:r>
              <a:rPr lang="en-AU" sz="3200" u="sng" dirty="0"/>
              <a:t>his disciples (</a:t>
            </a:r>
            <a:r>
              <a:rPr lang="en-AU" sz="3200" u="sng" dirty="0" err="1"/>
              <a:t>Mathetes</a:t>
            </a:r>
            <a:r>
              <a:rPr lang="en-AU" sz="3200" u="sng" dirty="0"/>
              <a:t>) </a:t>
            </a:r>
            <a:r>
              <a:rPr lang="en-AU" sz="3200" dirty="0"/>
              <a:t>came unto him: </a:t>
            </a:r>
          </a:p>
          <a:p>
            <a:r>
              <a:rPr lang="en-AU" sz="3200" dirty="0"/>
              <a:t>Mat 5:2  And he opened his mouth, and </a:t>
            </a:r>
            <a:r>
              <a:rPr lang="en-AU" sz="3200" u="sng" dirty="0"/>
              <a:t>taught</a:t>
            </a:r>
            <a:r>
              <a:rPr lang="en-AU" sz="3200" dirty="0"/>
              <a:t> (</a:t>
            </a:r>
            <a:r>
              <a:rPr lang="en-AU" sz="3200" dirty="0" err="1"/>
              <a:t>didasko</a:t>
            </a:r>
            <a:r>
              <a:rPr lang="en-AU" sz="3200" dirty="0"/>
              <a:t>) them, </a:t>
            </a:r>
            <a:r>
              <a:rPr lang="en-AU" sz="3200" u="sng" dirty="0"/>
              <a:t>saying</a:t>
            </a:r>
            <a:r>
              <a:rPr lang="en-AU" dirty="0"/>
              <a:t>, 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2"/>
          <p:cNvSpPr txBox="1">
            <a:spLocks noChangeArrowheads="1"/>
          </p:cNvSpPr>
          <p:nvPr/>
        </p:nvSpPr>
        <p:spPr bwMode="auto">
          <a:xfrm>
            <a:off x="714348" y="357166"/>
            <a:ext cx="5321713" cy="37856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4000" dirty="0">
                <a:latin typeface="Calibri" pitchFamily="34" charset="0"/>
              </a:rPr>
              <a:t>Key  Four</a:t>
            </a:r>
          </a:p>
          <a:p>
            <a:r>
              <a:rPr lang="en-AU" sz="4000" dirty="0">
                <a:latin typeface="Calibri" pitchFamily="34" charset="0"/>
              </a:rPr>
              <a:t>	</a:t>
            </a:r>
          </a:p>
          <a:p>
            <a:r>
              <a:rPr lang="en-AU" sz="4000" dirty="0">
                <a:latin typeface="Calibri" pitchFamily="34" charset="0"/>
              </a:rPr>
              <a:t>	</a:t>
            </a:r>
          </a:p>
          <a:p>
            <a:r>
              <a:rPr lang="en-AU" sz="4000" dirty="0">
                <a:latin typeface="Calibri" pitchFamily="34" charset="0"/>
              </a:rPr>
              <a:t>		Heard and Seen</a:t>
            </a:r>
          </a:p>
          <a:p>
            <a:endParaRPr lang="en-AU" sz="4000" dirty="0">
              <a:latin typeface="Calibri" pitchFamily="34" charset="0"/>
            </a:endParaRPr>
          </a:p>
          <a:p>
            <a:r>
              <a:rPr lang="en-AU" sz="4000" dirty="0">
                <a:latin typeface="Calibri" pitchFamily="34" charset="0"/>
              </a:rPr>
              <a:t>		  Said and Done</a:t>
            </a:r>
          </a:p>
        </p:txBody>
      </p:sp>
      <p:pic>
        <p:nvPicPr>
          <p:cNvPr id="3" name="Picture 2" descr="http://www.xda-developers.com/wp-content/uploads/2011/06/key.jpg">
            <a:extLst>
              <a:ext uri="{FF2B5EF4-FFF2-40B4-BE49-F238E27FC236}">
                <a16:creationId xmlns:a16="http://schemas.microsoft.com/office/drawing/2014/main" id="{0F4E71F5-ACAC-40F3-95D2-EF3673F626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375993"/>
            <a:ext cx="864096" cy="8640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00100" y="1000108"/>
            <a:ext cx="1428760" cy="3429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Voice</a:t>
            </a:r>
          </a:p>
          <a:p>
            <a:pPr algn="ctr"/>
            <a:endParaRPr lang="en-AU" dirty="0"/>
          </a:p>
          <a:p>
            <a:pPr algn="ctr"/>
            <a:endParaRPr lang="en-AU" dirty="0"/>
          </a:p>
          <a:p>
            <a:pPr algn="ctr"/>
            <a:r>
              <a:rPr lang="en-AU" dirty="0"/>
              <a:t>Spoken</a:t>
            </a:r>
          </a:p>
          <a:p>
            <a:pPr algn="ctr"/>
            <a:endParaRPr lang="en-AU" dirty="0"/>
          </a:p>
          <a:p>
            <a:pPr algn="ctr"/>
            <a:endParaRPr lang="en-AU" dirty="0"/>
          </a:p>
          <a:p>
            <a:pPr algn="ctr"/>
            <a:r>
              <a:rPr lang="en-AU" dirty="0"/>
              <a:t>Heard</a:t>
            </a:r>
          </a:p>
        </p:txBody>
      </p:sp>
      <p:sp>
        <p:nvSpPr>
          <p:cNvPr id="3" name="Rectangle 2"/>
          <p:cNvSpPr/>
          <p:nvPr/>
        </p:nvSpPr>
        <p:spPr>
          <a:xfrm>
            <a:off x="3214678" y="1000108"/>
            <a:ext cx="1428760" cy="342902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Act</a:t>
            </a:r>
          </a:p>
          <a:p>
            <a:pPr algn="ctr"/>
            <a:endParaRPr lang="en-AU" dirty="0"/>
          </a:p>
          <a:p>
            <a:pPr algn="ctr"/>
            <a:endParaRPr lang="en-AU" dirty="0"/>
          </a:p>
          <a:p>
            <a:pPr algn="ctr"/>
            <a:r>
              <a:rPr lang="en-AU" dirty="0"/>
              <a:t>Done</a:t>
            </a:r>
          </a:p>
          <a:p>
            <a:pPr algn="ctr"/>
            <a:endParaRPr lang="en-AU" dirty="0"/>
          </a:p>
          <a:p>
            <a:pPr algn="ctr"/>
            <a:endParaRPr lang="en-AU" dirty="0"/>
          </a:p>
          <a:p>
            <a:pPr algn="ctr"/>
            <a:r>
              <a:rPr lang="en-AU" dirty="0"/>
              <a:t>Seen</a:t>
            </a:r>
          </a:p>
        </p:txBody>
      </p:sp>
      <p:sp>
        <p:nvSpPr>
          <p:cNvPr id="4" name="Rectangle 3"/>
          <p:cNvSpPr/>
          <p:nvPr/>
        </p:nvSpPr>
        <p:spPr>
          <a:xfrm>
            <a:off x="1000100" y="4500570"/>
            <a:ext cx="1428760" cy="10715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The Word</a:t>
            </a:r>
          </a:p>
        </p:txBody>
      </p:sp>
      <p:sp>
        <p:nvSpPr>
          <p:cNvPr id="5" name="Rectangle 4"/>
          <p:cNvSpPr/>
          <p:nvPr/>
        </p:nvSpPr>
        <p:spPr>
          <a:xfrm>
            <a:off x="3214678" y="4500570"/>
            <a:ext cx="1428760" cy="107157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Made Flesh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00628" y="714356"/>
            <a:ext cx="4172937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SO that the key terms used to describe</a:t>
            </a:r>
          </a:p>
          <a:p>
            <a:r>
              <a:rPr lang="en-AU" dirty="0"/>
              <a:t>Jesus Work of Master are:</a:t>
            </a:r>
          </a:p>
          <a:p>
            <a:endParaRPr lang="en-AU" dirty="0"/>
          </a:p>
          <a:p>
            <a:r>
              <a:rPr lang="en-AU" u="sng" dirty="0">
                <a:solidFill>
                  <a:schemeClr val="tx2"/>
                </a:solidFill>
              </a:rPr>
              <a:t>Speak </a:t>
            </a:r>
            <a:r>
              <a:rPr lang="en-AU" u="sng" dirty="0"/>
              <a:t>and </a:t>
            </a:r>
            <a:r>
              <a:rPr lang="en-AU" u="sng" dirty="0">
                <a:solidFill>
                  <a:srgbClr val="FF0000"/>
                </a:solidFill>
              </a:rPr>
              <a:t>Do</a:t>
            </a:r>
            <a:r>
              <a:rPr lang="en-AU" dirty="0"/>
              <a:t>  - Acts 1:1</a:t>
            </a:r>
          </a:p>
          <a:p>
            <a:endParaRPr lang="en-AU" dirty="0"/>
          </a:p>
          <a:p>
            <a:endParaRPr lang="en-AU" dirty="0"/>
          </a:p>
          <a:p>
            <a:r>
              <a:rPr lang="en-AU" dirty="0"/>
              <a:t>And the key terms used to describe</a:t>
            </a:r>
          </a:p>
          <a:p>
            <a:r>
              <a:rPr lang="en-AU" dirty="0"/>
              <a:t>Our response are:</a:t>
            </a:r>
          </a:p>
          <a:p>
            <a:endParaRPr lang="en-AU" dirty="0"/>
          </a:p>
          <a:p>
            <a:r>
              <a:rPr lang="en-AU" u="sng" dirty="0">
                <a:solidFill>
                  <a:schemeClr val="tx2"/>
                </a:solidFill>
              </a:rPr>
              <a:t>Hear</a:t>
            </a:r>
            <a:r>
              <a:rPr lang="en-AU" u="sng" dirty="0"/>
              <a:t> and</a:t>
            </a:r>
            <a:r>
              <a:rPr lang="en-AU" u="sng" dirty="0">
                <a:solidFill>
                  <a:srgbClr val="FF0000"/>
                </a:solidFill>
              </a:rPr>
              <a:t> Keep  </a:t>
            </a:r>
            <a:r>
              <a:rPr lang="en-AU" dirty="0"/>
              <a:t>- Rev 1:3, 22:7</a:t>
            </a:r>
          </a:p>
          <a:p>
            <a:endParaRPr lang="en-AU" dirty="0"/>
          </a:p>
          <a:p>
            <a:endParaRPr lang="en-AU" dirty="0"/>
          </a:p>
          <a:p>
            <a:r>
              <a:rPr lang="en-AU" dirty="0"/>
              <a:t>And the Key terms used to describe </a:t>
            </a:r>
          </a:p>
          <a:p>
            <a:r>
              <a:rPr lang="en-AU" dirty="0"/>
              <a:t>The Apostles Witness (</a:t>
            </a:r>
            <a:r>
              <a:rPr lang="en-AU" dirty="0" err="1"/>
              <a:t>Matureo</a:t>
            </a:r>
            <a:r>
              <a:rPr lang="en-AU" dirty="0"/>
              <a:t>)</a:t>
            </a:r>
          </a:p>
          <a:p>
            <a:r>
              <a:rPr lang="en-AU" dirty="0"/>
              <a:t>Are:</a:t>
            </a:r>
          </a:p>
          <a:p>
            <a:endParaRPr lang="en-AU" dirty="0"/>
          </a:p>
          <a:p>
            <a:r>
              <a:rPr lang="en-AU" u="sng" dirty="0">
                <a:solidFill>
                  <a:schemeClr val="tx2"/>
                </a:solidFill>
              </a:rPr>
              <a:t>Heard</a:t>
            </a:r>
            <a:r>
              <a:rPr lang="en-AU" u="sng" dirty="0"/>
              <a:t> and</a:t>
            </a:r>
            <a:r>
              <a:rPr lang="en-AU" u="sng" dirty="0">
                <a:solidFill>
                  <a:srgbClr val="FF0000"/>
                </a:solidFill>
              </a:rPr>
              <a:t> Seen </a:t>
            </a:r>
            <a:r>
              <a:rPr lang="en-AU" dirty="0"/>
              <a:t>– 1 John 1:1-4</a:t>
            </a:r>
          </a:p>
          <a:p>
            <a:r>
              <a:rPr lang="en-AU" dirty="0"/>
              <a:t> Rev 1:2, 22:8, 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rot="5400000">
            <a:off x="1572398" y="2356636"/>
            <a:ext cx="285752" cy="1588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1572398" y="3142454"/>
            <a:ext cx="285752" cy="1588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3786976" y="3142454"/>
            <a:ext cx="285752" cy="1588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>
            <a:off x="3786976" y="2285198"/>
            <a:ext cx="285752" cy="1588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2571736" y="2714620"/>
            <a:ext cx="498478" cy="1588"/>
          </a:xfrm>
          <a:prstGeom prst="straightConnector1">
            <a:avLst/>
          </a:prstGeom>
          <a:ln w="28575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2571736" y="4929198"/>
            <a:ext cx="498478" cy="1588"/>
          </a:xfrm>
          <a:prstGeom prst="straightConnector1">
            <a:avLst/>
          </a:prstGeom>
          <a:ln w="28575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85786" y="357166"/>
            <a:ext cx="18389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dirty="0"/>
              <a:t>The Word</a:t>
            </a:r>
          </a:p>
          <a:p>
            <a:pPr algn="ctr"/>
            <a:r>
              <a:rPr lang="en-AU" dirty="0"/>
              <a:t> of Invisible God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379742" y="357166"/>
            <a:ext cx="11208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dirty="0"/>
              <a:t>Made</a:t>
            </a:r>
          </a:p>
          <a:p>
            <a:pPr algn="ctr"/>
            <a:r>
              <a:rPr lang="en-AU" dirty="0"/>
              <a:t> Manifest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2643174" y="714356"/>
            <a:ext cx="498478" cy="1588"/>
          </a:xfrm>
          <a:prstGeom prst="straightConnector1">
            <a:avLst/>
          </a:prstGeom>
          <a:ln w="28575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928926" y="5715016"/>
            <a:ext cx="18004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dirty="0"/>
              <a:t>“We Beheld </a:t>
            </a:r>
          </a:p>
          <a:p>
            <a:pPr algn="ctr"/>
            <a:r>
              <a:rPr lang="en-AU" dirty="0"/>
              <a:t>his Glory” </a:t>
            </a:r>
            <a:r>
              <a:rPr lang="en-AU" dirty="0" err="1"/>
              <a:t>Jhn</a:t>
            </a:r>
            <a:r>
              <a:rPr lang="en-AU" dirty="0"/>
              <a:t> 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714348" y="1071546"/>
            <a:ext cx="7715304" cy="30777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sz="4400" b="1" i="0" u="none" strike="noStrike" cap="none" normalizeH="0" baseline="0" dirty="0">
                <a:ln>
                  <a:noFill/>
                </a:ln>
                <a:solidFill>
                  <a:srgbClr val="800000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Act 1:1</a:t>
            </a:r>
            <a:r>
              <a:rPr kumimoji="0" lang="en-AU" sz="44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  The former treatise have I made, O Theophilus, of all that Jesus began both to </a:t>
            </a:r>
            <a:r>
              <a:rPr kumimoji="0" lang="en-AU" sz="4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do</a:t>
            </a:r>
            <a:r>
              <a:rPr kumimoji="0" lang="en-AU" sz="4400" b="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 (seen) and </a:t>
            </a:r>
            <a:r>
              <a:rPr kumimoji="0" lang="en-AU" sz="44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teach, (heard) </a:t>
            </a:r>
            <a:endParaRPr kumimoji="0" lang="en-AU" sz="44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A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571472" y="785794"/>
            <a:ext cx="8072462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sz="2800" b="1" i="0" u="none" strike="noStrike" cap="none" normalizeH="0" baseline="0" dirty="0">
                <a:ln>
                  <a:noFill/>
                </a:ln>
                <a:solidFill>
                  <a:srgbClr val="800000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Rev 1:2</a:t>
            </a:r>
            <a:r>
              <a:rPr kumimoji="0" lang="en-A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  Who bare record of </a:t>
            </a:r>
            <a:r>
              <a:rPr kumimoji="0" lang="en-AU" sz="28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the word </a:t>
            </a:r>
            <a:r>
              <a:rPr kumimoji="0" lang="en-A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of God, and of the </a:t>
            </a:r>
            <a:r>
              <a:rPr kumimoji="0" lang="en-AU" sz="28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testimony</a:t>
            </a:r>
            <a:r>
              <a:rPr kumimoji="0" lang="en-A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 of Jesus Christ, and of all things that </a:t>
            </a:r>
            <a:r>
              <a:rPr kumimoji="0" lang="en-AU" sz="28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he saw.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AU" sz="2800" b="0" i="0" u="sng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eaLnBrk="0" hangingPunct="0"/>
            <a:r>
              <a:rPr kumimoji="0" lang="en-AU" sz="2800" b="0" i="0" u="none" strike="noStrike" cap="none" normalizeH="0" baseline="0" dirty="0">
                <a:ln>
                  <a:noFill/>
                </a:ln>
                <a:solidFill>
                  <a:srgbClr val="008080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Rev 1:3</a:t>
            </a:r>
            <a:r>
              <a:rPr kumimoji="0" lang="en-A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  Blessed </a:t>
            </a:r>
            <a:r>
              <a:rPr kumimoji="0" lang="en-AU" sz="2800" b="0" i="1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is</a:t>
            </a:r>
            <a:r>
              <a:rPr kumimoji="0" lang="en-A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 he that </a:t>
            </a:r>
            <a:r>
              <a:rPr kumimoji="0" lang="en-AU" sz="2800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readeth</a:t>
            </a:r>
            <a:r>
              <a:rPr kumimoji="0" lang="en-A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, and they that </a:t>
            </a:r>
            <a:r>
              <a:rPr kumimoji="0" lang="en-AU" sz="28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hear the words </a:t>
            </a:r>
            <a:r>
              <a:rPr kumimoji="0" lang="en-A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of this prophecy, and </a:t>
            </a:r>
            <a:r>
              <a:rPr kumimoji="0" lang="en-AU" sz="28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keep those things </a:t>
            </a:r>
            <a:r>
              <a:rPr kumimoji="0" lang="en-A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which are written therein: for the time </a:t>
            </a:r>
            <a:r>
              <a:rPr kumimoji="0" lang="en-AU" sz="2800" b="0" i="1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is</a:t>
            </a:r>
            <a:r>
              <a:rPr kumimoji="0" lang="en-AU" sz="2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 at hand. </a:t>
            </a:r>
          </a:p>
          <a:p>
            <a:pPr eaLnBrk="0" hangingPunct="0"/>
            <a:r>
              <a:rPr lang="en-AU" sz="2800" dirty="0"/>
              <a:t>Rev 22:8  And I John </a:t>
            </a:r>
            <a:r>
              <a:rPr lang="en-AU" sz="2800" u="sng" dirty="0"/>
              <a:t>saw</a:t>
            </a:r>
            <a:r>
              <a:rPr lang="en-AU" sz="2800" dirty="0"/>
              <a:t> these things, and </a:t>
            </a:r>
            <a:r>
              <a:rPr lang="en-AU" sz="2800" u="sng" dirty="0"/>
              <a:t>heard</a:t>
            </a:r>
            <a:r>
              <a:rPr lang="en-AU" sz="2800" dirty="0"/>
              <a:t> </a:t>
            </a:r>
            <a:r>
              <a:rPr lang="en-AU" sz="2800" i="1" dirty="0"/>
              <a:t>them. And when I had </a:t>
            </a:r>
            <a:r>
              <a:rPr lang="en-AU" sz="2800" i="1" u="sng" dirty="0"/>
              <a:t>heard and seen</a:t>
            </a:r>
            <a:r>
              <a:rPr lang="en-AU" sz="2800" i="1" dirty="0"/>
              <a:t>, I fell down to worship before the feet of the angel which showed me these things.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AU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571472" y="1000108"/>
            <a:ext cx="8072462" cy="3970318"/>
          </a:xfrm>
          <a:prstGeom prst="rect">
            <a:avLst/>
          </a:prstGeom>
          <a:noFill/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en-AU" sz="2800" dirty="0"/>
              <a:t>Act 22:13  Came unto me, and stood, and said unto me, Brother Saul, receive thy sight. And the same hour I looked up upon him. </a:t>
            </a:r>
          </a:p>
          <a:p>
            <a:r>
              <a:rPr lang="en-AU" sz="2800" dirty="0"/>
              <a:t>Act 22:14  And he said, The God of our fathers hath chosen thee, that thou shouldest </a:t>
            </a:r>
            <a:r>
              <a:rPr lang="en-AU" sz="2800" b="1" u="sng" dirty="0"/>
              <a:t>know </a:t>
            </a:r>
            <a:r>
              <a:rPr lang="en-AU" sz="2800" dirty="0"/>
              <a:t>his will, and </a:t>
            </a:r>
            <a:r>
              <a:rPr lang="en-AU" sz="2800" b="1" u="sng" dirty="0"/>
              <a:t>see</a:t>
            </a:r>
            <a:r>
              <a:rPr lang="en-AU" sz="2800" dirty="0"/>
              <a:t> that Just One, and shouldest </a:t>
            </a:r>
            <a:r>
              <a:rPr lang="en-AU" sz="2800" b="1" u="sng" dirty="0"/>
              <a:t>hear the voice</a:t>
            </a:r>
            <a:r>
              <a:rPr lang="en-AU" sz="2800" dirty="0"/>
              <a:t> of his mouth. </a:t>
            </a:r>
          </a:p>
          <a:p>
            <a:r>
              <a:rPr lang="en-AU" sz="2800" b="1" dirty="0"/>
              <a:t>Act 22:15  For thou shalt be </a:t>
            </a:r>
            <a:r>
              <a:rPr lang="en-AU" sz="2800" b="1" u="sng" dirty="0"/>
              <a:t>his witness </a:t>
            </a:r>
            <a:r>
              <a:rPr lang="en-AU" sz="2800" b="1" dirty="0"/>
              <a:t>unto all men of what thou hast</a:t>
            </a:r>
            <a:r>
              <a:rPr lang="en-AU" sz="2800" b="1" u="sng" dirty="0"/>
              <a:t> seen and heard. 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000100" y="1000108"/>
            <a:ext cx="1428760" cy="342902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Voice</a:t>
            </a:r>
          </a:p>
          <a:p>
            <a:pPr algn="ctr"/>
            <a:endParaRPr lang="en-AU" dirty="0"/>
          </a:p>
          <a:p>
            <a:pPr algn="ctr"/>
            <a:endParaRPr lang="en-AU" dirty="0"/>
          </a:p>
          <a:p>
            <a:pPr algn="ctr"/>
            <a:r>
              <a:rPr lang="en-AU" dirty="0"/>
              <a:t>Spoken</a:t>
            </a:r>
          </a:p>
          <a:p>
            <a:pPr algn="ctr"/>
            <a:endParaRPr lang="en-AU" dirty="0"/>
          </a:p>
          <a:p>
            <a:pPr algn="ctr"/>
            <a:endParaRPr lang="en-AU" dirty="0"/>
          </a:p>
          <a:p>
            <a:pPr algn="ctr"/>
            <a:r>
              <a:rPr lang="en-AU" dirty="0"/>
              <a:t>Heard</a:t>
            </a:r>
          </a:p>
        </p:txBody>
      </p:sp>
      <p:sp>
        <p:nvSpPr>
          <p:cNvPr id="3" name="Rectangle 2"/>
          <p:cNvSpPr/>
          <p:nvPr/>
        </p:nvSpPr>
        <p:spPr>
          <a:xfrm>
            <a:off x="3214678" y="1000108"/>
            <a:ext cx="1428760" cy="3429024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Act</a:t>
            </a:r>
          </a:p>
          <a:p>
            <a:pPr algn="ctr"/>
            <a:endParaRPr lang="en-AU" dirty="0"/>
          </a:p>
          <a:p>
            <a:pPr algn="ctr"/>
            <a:endParaRPr lang="en-AU" dirty="0"/>
          </a:p>
          <a:p>
            <a:pPr algn="ctr"/>
            <a:r>
              <a:rPr lang="en-AU" dirty="0"/>
              <a:t>Done</a:t>
            </a:r>
          </a:p>
          <a:p>
            <a:pPr algn="ctr"/>
            <a:endParaRPr lang="en-AU" dirty="0"/>
          </a:p>
          <a:p>
            <a:pPr algn="ctr"/>
            <a:endParaRPr lang="en-AU" dirty="0"/>
          </a:p>
          <a:p>
            <a:pPr algn="ctr"/>
            <a:r>
              <a:rPr lang="en-AU" dirty="0"/>
              <a:t>Seen</a:t>
            </a:r>
          </a:p>
        </p:txBody>
      </p:sp>
      <p:sp>
        <p:nvSpPr>
          <p:cNvPr id="4" name="Rectangle 3"/>
          <p:cNvSpPr/>
          <p:nvPr/>
        </p:nvSpPr>
        <p:spPr>
          <a:xfrm>
            <a:off x="1000100" y="4500570"/>
            <a:ext cx="1428760" cy="107157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The Word</a:t>
            </a:r>
          </a:p>
        </p:txBody>
      </p:sp>
      <p:sp>
        <p:nvSpPr>
          <p:cNvPr id="5" name="Rectangle 4"/>
          <p:cNvSpPr/>
          <p:nvPr/>
        </p:nvSpPr>
        <p:spPr>
          <a:xfrm>
            <a:off x="3214678" y="4500570"/>
            <a:ext cx="1428760" cy="1071570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Made Flesh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00628" y="714356"/>
            <a:ext cx="4172937" cy="507831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dirty="0"/>
              <a:t>SO that the key terms used to describe</a:t>
            </a:r>
          </a:p>
          <a:p>
            <a:r>
              <a:rPr lang="en-AU" dirty="0"/>
              <a:t>Jesus Work of Master are:</a:t>
            </a:r>
          </a:p>
          <a:p>
            <a:endParaRPr lang="en-AU" dirty="0"/>
          </a:p>
          <a:p>
            <a:r>
              <a:rPr lang="en-AU" u="sng" dirty="0">
                <a:solidFill>
                  <a:schemeClr val="tx2"/>
                </a:solidFill>
              </a:rPr>
              <a:t>Speak </a:t>
            </a:r>
            <a:r>
              <a:rPr lang="en-AU" u="sng" dirty="0"/>
              <a:t>and </a:t>
            </a:r>
            <a:r>
              <a:rPr lang="en-AU" u="sng" dirty="0">
                <a:solidFill>
                  <a:srgbClr val="FF0000"/>
                </a:solidFill>
              </a:rPr>
              <a:t>Do</a:t>
            </a:r>
            <a:r>
              <a:rPr lang="en-AU" dirty="0"/>
              <a:t>  - Acts 1:1</a:t>
            </a:r>
          </a:p>
          <a:p>
            <a:endParaRPr lang="en-AU" dirty="0"/>
          </a:p>
          <a:p>
            <a:endParaRPr lang="en-AU" dirty="0"/>
          </a:p>
          <a:p>
            <a:r>
              <a:rPr lang="en-AU" dirty="0"/>
              <a:t>And the key terms used to describe</a:t>
            </a:r>
          </a:p>
          <a:p>
            <a:r>
              <a:rPr lang="en-AU" dirty="0"/>
              <a:t>Our response are:</a:t>
            </a:r>
          </a:p>
          <a:p>
            <a:endParaRPr lang="en-AU" dirty="0"/>
          </a:p>
          <a:p>
            <a:r>
              <a:rPr lang="en-AU" u="sng" dirty="0">
                <a:solidFill>
                  <a:schemeClr val="tx2"/>
                </a:solidFill>
              </a:rPr>
              <a:t>Hear</a:t>
            </a:r>
            <a:r>
              <a:rPr lang="en-AU" u="sng" dirty="0"/>
              <a:t> and</a:t>
            </a:r>
            <a:r>
              <a:rPr lang="en-AU" u="sng" dirty="0">
                <a:solidFill>
                  <a:srgbClr val="FF0000"/>
                </a:solidFill>
              </a:rPr>
              <a:t> Keep  </a:t>
            </a:r>
            <a:r>
              <a:rPr lang="en-AU" dirty="0"/>
              <a:t>- Rev 1:3, 22:7</a:t>
            </a:r>
          </a:p>
          <a:p>
            <a:endParaRPr lang="en-AU" dirty="0"/>
          </a:p>
          <a:p>
            <a:endParaRPr lang="en-AU" dirty="0"/>
          </a:p>
          <a:p>
            <a:r>
              <a:rPr lang="en-AU" dirty="0"/>
              <a:t>And the Key terms used to describe </a:t>
            </a:r>
          </a:p>
          <a:p>
            <a:r>
              <a:rPr lang="en-AU" dirty="0"/>
              <a:t>The Apostles Witness (</a:t>
            </a:r>
            <a:r>
              <a:rPr lang="en-AU" dirty="0" err="1"/>
              <a:t>Matureo</a:t>
            </a:r>
            <a:r>
              <a:rPr lang="en-AU" dirty="0"/>
              <a:t>)</a:t>
            </a:r>
          </a:p>
          <a:p>
            <a:r>
              <a:rPr lang="en-AU" dirty="0"/>
              <a:t>Are:</a:t>
            </a:r>
          </a:p>
          <a:p>
            <a:endParaRPr lang="en-AU" dirty="0"/>
          </a:p>
          <a:p>
            <a:r>
              <a:rPr lang="en-AU" u="sng" dirty="0">
                <a:solidFill>
                  <a:schemeClr val="tx2"/>
                </a:solidFill>
              </a:rPr>
              <a:t>Heard</a:t>
            </a:r>
            <a:r>
              <a:rPr lang="en-AU" u="sng" dirty="0"/>
              <a:t> and</a:t>
            </a:r>
            <a:r>
              <a:rPr lang="en-AU" u="sng" dirty="0">
                <a:solidFill>
                  <a:srgbClr val="FF0000"/>
                </a:solidFill>
              </a:rPr>
              <a:t> Seen </a:t>
            </a:r>
            <a:r>
              <a:rPr lang="en-AU" dirty="0"/>
              <a:t>– 1 John 1:1-4</a:t>
            </a:r>
          </a:p>
          <a:p>
            <a:r>
              <a:rPr lang="en-AU" dirty="0"/>
              <a:t> Rev 1:2, 22:8, </a:t>
            </a:r>
          </a:p>
        </p:txBody>
      </p:sp>
      <p:cxnSp>
        <p:nvCxnSpPr>
          <p:cNvPr id="10" name="Straight Arrow Connector 9"/>
          <p:cNvCxnSpPr/>
          <p:nvPr/>
        </p:nvCxnSpPr>
        <p:spPr>
          <a:xfrm rot="5400000">
            <a:off x="1572398" y="2356636"/>
            <a:ext cx="285752" cy="1588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5400000">
            <a:off x="1572398" y="3142454"/>
            <a:ext cx="285752" cy="1588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3786976" y="3142454"/>
            <a:ext cx="285752" cy="1588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5400000">
            <a:off x="3786976" y="2285198"/>
            <a:ext cx="285752" cy="1588"/>
          </a:xfrm>
          <a:prstGeom prst="straightConnector1">
            <a:avLst/>
          </a:prstGeom>
          <a:ln w="28575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>
            <a:off x="2571736" y="2714620"/>
            <a:ext cx="498478" cy="1588"/>
          </a:xfrm>
          <a:prstGeom prst="straightConnector1">
            <a:avLst/>
          </a:prstGeom>
          <a:ln w="28575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2571736" y="4929198"/>
            <a:ext cx="498478" cy="1588"/>
          </a:xfrm>
          <a:prstGeom prst="straightConnector1">
            <a:avLst/>
          </a:prstGeom>
          <a:ln w="28575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785786" y="357166"/>
            <a:ext cx="183896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dirty="0"/>
              <a:t>The Word</a:t>
            </a:r>
          </a:p>
          <a:p>
            <a:pPr algn="ctr"/>
            <a:r>
              <a:rPr lang="en-AU" dirty="0"/>
              <a:t> of Invisible God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379742" y="357166"/>
            <a:ext cx="112082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dirty="0"/>
              <a:t>Made</a:t>
            </a:r>
          </a:p>
          <a:p>
            <a:pPr algn="ctr"/>
            <a:r>
              <a:rPr lang="en-AU" dirty="0"/>
              <a:t> Manifest</a:t>
            </a:r>
          </a:p>
        </p:txBody>
      </p:sp>
      <p:cxnSp>
        <p:nvCxnSpPr>
          <p:cNvPr id="19" name="Straight Arrow Connector 18"/>
          <p:cNvCxnSpPr/>
          <p:nvPr/>
        </p:nvCxnSpPr>
        <p:spPr>
          <a:xfrm>
            <a:off x="2643174" y="714356"/>
            <a:ext cx="498478" cy="1588"/>
          </a:xfrm>
          <a:prstGeom prst="straightConnector1">
            <a:avLst/>
          </a:prstGeom>
          <a:ln w="28575">
            <a:solidFill>
              <a:schemeClr val="tx2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2928926" y="5715016"/>
            <a:ext cx="180049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dirty="0"/>
              <a:t>“We Beheld </a:t>
            </a:r>
          </a:p>
          <a:p>
            <a:pPr algn="ctr"/>
            <a:r>
              <a:rPr lang="en-AU" dirty="0"/>
              <a:t>his Glory” </a:t>
            </a:r>
            <a:r>
              <a:rPr lang="en-AU" dirty="0" err="1"/>
              <a:t>Jhn</a:t>
            </a:r>
            <a:r>
              <a:rPr lang="en-AU" dirty="0"/>
              <a:t> 1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2"/>
          <p:cNvSpPr txBox="1">
            <a:spLocks noChangeArrowheads="1"/>
          </p:cNvSpPr>
          <p:nvPr/>
        </p:nvSpPr>
        <p:spPr bwMode="auto">
          <a:xfrm>
            <a:off x="714348" y="357166"/>
            <a:ext cx="6002349" cy="31700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4000" dirty="0">
                <a:latin typeface="Calibri" pitchFamily="34" charset="0"/>
              </a:rPr>
              <a:t>Key  Five</a:t>
            </a:r>
          </a:p>
          <a:p>
            <a:r>
              <a:rPr lang="en-AU" sz="4000" dirty="0">
                <a:latin typeface="Calibri" pitchFamily="34" charset="0"/>
              </a:rPr>
              <a:t>	</a:t>
            </a:r>
          </a:p>
          <a:p>
            <a:r>
              <a:rPr lang="en-AU" sz="4000" dirty="0">
                <a:latin typeface="Calibri" pitchFamily="34" charset="0"/>
              </a:rPr>
              <a:t>Two reactions: </a:t>
            </a:r>
          </a:p>
          <a:p>
            <a:endParaRPr lang="en-AU" sz="4000" dirty="0">
              <a:latin typeface="Calibri" pitchFamily="34" charset="0"/>
            </a:endParaRPr>
          </a:p>
          <a:p>
            <a:r>
              <a:rPr lang="en-AU" sz="4000" dirty="0">
                <a:latin typeface="Calibri" pitchFamily="34" charset="0"/>
              </a:rPr>
              <a:t>		Forsake and Follow</a:t>
            </a:r>
          </a:p>
        </p:txBody>
      </p:sp>
      <p:pic>
        <p:nvPicPr>
          <p:cNvPr id="3" name="Picture 2" descr="http://www.xda-developers.com/wp-content/uploads/2011/06/key.jpg">
            <a:extLst>
              <a:ext uri="{FF2B5EF4-FFF2-40B4-BE49-F238E27FC236}">
                <a16:creationId xmlns:a16="http://schemas.microsoft.com/office/drawing/2014/main" id="{75AFB228-2BDC-4228-943D-E6DDFD60B7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03848" y="375993"/>
            <a:ext cx="864096" cy="864096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2"/>
          <p:cNvSpPr txBox="1">
            <a:spLocks noChangeArrowheads="1"/>
          </p:cNvSpPr>
          <p:nvPr/>
        </p:nvSpPr>
        <p:spPr bwMode="auto">
          <a:xfrm>
            <a:off x="2000232" y="357166"/>
            <a:ext cx="415568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4000" dirty="0">
                <a:latin typeface="Calibri" pitchFamily="34" charset="0"/>
              </a:rPr>
              <a:t>Forsake and Follow</a:t>
            </a:r>
          </a:p>
        </p:txBody>
      </p:sp>
      <p:sp>
        <p:nvSpPr>
          <p:cNvPr id="3" name="Rectangle 2"/>
          <p:cNvSpPr/>
          <p:nvPr/>
        </p:nvSpPr>
        <p:spPr>
          <a:xfrm>
            <a:off x="857224" y="1225689"/>
            <a:ext cx="7643866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2400" dirty="0"/>
              <a:t>(Mat 4:20)  And they straightway</a:t>
            </a:r>
            <a:r>
              <a:rPr lang="en-AU" sz="2400" u="sng" dirty="0"/>
              <a:t> left </a:t>
            </a:r>
            <a:r>
              <a:rPr lang="en-AU" sz="2400" i="1" dirty="0"/>
              <a:t>their nets, and followed him.</a:t>
            </a:r>
          </a:p>
          <a:p>
            <a:endParaRPr lang="en-AU" sz="2400" dirty="0"/>
          </a:p>
          <a:p>
            <a:r>
              <a:rPr lang="en-AU" sz="2400" dirty="0"/>
              <a:t>(Mat 4:22)  And they immediately </a:t>
            </a:r>
            <a:r>
              <a:rPr lang="en-AU" sz="2400" u="sng" dirty="0"/>
              <a:t>left</a:t>
            </a:r>
            <a:r>
              <a:rPr lang="en-AU" sz="2400" dirty="0"/>
              <a:t> the ship and their father, and followed him</a:t>
            </a:r>
          </a:p>
          <a:p>
            <a:endParaRPr lang="en-AU" sz="2400" dirty="0"/>
          </a:p>
          <a:p>
            <a:r>
              <a:rPr lang="en-AU" sz="2400" dirty="0"/>
              <a:t>(Mat 19:27)  Then answered Peter and said unto him, Behold, we have </a:t>
            </a:r>
            <a:r>
              <a:rPr lang="en-AU" sz="2400" u="sng" dirty="0"/>
              <a:t>forsaken all, and followed </a:t>
            </a:r>
            <a:r>
              <a:rPr lang="en-AU" sz="2400" dirty="0"/>
              <a:t>thee; what shall we have therefore?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2"/>
          <p:cNvSpPr txBox="1">
            <a:spLocks noChangeArrowheads="1"/>
          </p:cNvSpPr>
          <p:nvPr/>
        </p:nvSpPr>
        <p:spPr bwMode="auto">
          <a:xfrm>
            <a:off x="2357422" y="0"/>
            <a:ext cx="4155689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4000" dirty="0">
                <a:latin typeface="Calibri" pitchFamily="34" charset="0"/>
              </a:rPr>
              <a:t>Forsake and Follow</a:t>
            </a:r>
          </a:p>
        </p:txBody>
      </p:sp>
      <p:sp>
        <p:nvSpPr>
          <p:cNvPr id="89089" name="Rectangle 1"/>
          <p:cNvSpPr>
            <a:spLocks noChangeArrowheads="1"/>
          </p:cNvSpPr>
          <p:nvPr/>
        </p:nvSpPr>
        <p:spPr bwMode="auto">
          <a:xfrm>
            <a:off x="357158" y="857232"/>
            <a:ext cx="8501058" cy="56938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sz="2800" i="0" u="none" strike="noStrike" cap="none" normalizeH="0" baseline="0" dirty="0" err="1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Luk</a:t>
            </a:r>
            <a:r>
              <a:rPr kumimoji="0" lang="en-AU" sz="280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 14:26  If any </a:t>
            </a:r>
            <a:r>
              <a:rPr kumimoji="0" lang="en-AU" sz="2800" i="1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man</a:t>
            </a:r>
            <a:r>
              <a:rPr kumimoji="0" lang="en-AU" sz="280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 come to me, and hate not his father, and mother, and wife, and children, and brethren, and sisters, yea, and </a:t>
            </a:r>
            <a:r>
              <a:rPr kumimoji="0" lang="en-AU" sz="2800" i="0" u="sng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his own life also</a:t>
            </a:r>
            <a:r>
              <a:rPr kumimoji="0" lang="en-AU" sz="280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, he cannot be my disciple.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AU" sz="2800" dirty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AU" sz="280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sz="2800" i="0" u="none" strike="noStrike" cap="none" normalizeH="0" baseline="0" dirty="0" err="1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Luk</a:t>
            </a:r>
            <a:r>
              <a:rPr kumimoji="0" lang="en-AU" sz="280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 14:27  And whosoever </a:t>
            </a:r>
            <a:r>
              <a:rPr kumimoji="0" lang="en-AU" sz="2800" i="0" u="sng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doth not bear his cross, and come after me</a:t>
            </a:r>
            <a:r>
              <a:rPr kumimoji="0" lang="en-AU" sz="280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, cannot be my disciple.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AU" sz="2800" dirty="0"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AU" sz="280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sz="2800" i="0" u="none" strike="noStrike" cap="none" normalizeH="0" baseline="0" dirty="0" err="1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Luk</a:t>
            </a:r>
            <a:r>
              <a:rPr kumimoji="0" lang="en-AU" sz="280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 14:33  So likewise, whosoever he be of you that </a:t>
            </a:r>
            <a:r>
              <a:rPr kumimoji="0" lang="en-AU" sz="2800" i="0" u="sng" strike="noStrike" cap="none" normalizeH="0" baseline="0" dirty="0" err="1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forsaketh</a:t>
            </a:r>
            <a:r>
              <a:rPr kumimoji="0" lang="en-AU" sz="2800" i="0" u="sng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 not all that he hath</a:t>
            </a:r>
            <a:r>
              <a:rPr kumimoji="0" lang="en-AU" sz="2800" i="0" u="none" strike="noStrike" cap="none" normalizeH="0" baseline="0" dirty="0">
                <a:ln>
                  <a:noFill/>
                </a:ln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, he cannot be my disciple. </a:t>
            </a:r>
            <a:endParaRPr kumimoji="0" lang="en-AU" sz="2800" i="0" u="none" strike="noStrike" cap="none" normalizeH="0" baseline="0" dirty="0">
              <a:ln>
                <a:noFill/>
              </a:ln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E921146-DF31-4B7E-B691-F90825D2AA30}"/>
              </a:ext>
            </a:extLst>
          </p:cNvPr>
          <p:cNvSpPr/>
          <p:nvPr/>
        </p:nvSpPr>
        <p:spPr>
          <a:xfrm>
            <a:off x="683568" y="548680"/>
            <a:ext cx="712879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3600" b="1" dirty="0"/>
              <a:t>The Master</a:t>
            </a:r>
          </a:p>
          <a:p>
            <a:endParaRPr lang="en-AU" sz="3600" dirty="0"/>
          </a:p>
          <a:p>
            <a:r>
              <a:rPr lang="en-AU" sz="3600" dirty="0"/>
              <a:t>1   The First Disciple and Apostle </a:t>
            </a:r>
            <a:endParaRPr lang="en-NZ" sz="3600" dirty="0"/>
          </a:p>
          <a:p>
            <a:r>
              <a:rPr lang="en-AU" sz="3600" dirty="0"/>
              <a:t>2   Only in his Name</a:t>
            </a:r>
            <a:endParaRPr lang="en-NZ" sz="3600" dirty="0"/>
          </a:p>
          <a:p>
            <a:r>
              <a:rPr lang="en-AU" sz="3600" dirty="0"/>
              <a:t>3   Preaching and Teaching</a:t>
            </a:r>
            <a:endParaRPr lang="en-NZ" sz="3600" dirty="0"/>
          </a:p>
          <a:p>
            <a:r>
              <a:rPr lang="en-AU" sz="3600" dirty="0"/>
              <a:t>4   Heard &amp; Seen – Say and Do</a:t>
            </a:r>
            <a:endParaRPr lang="en-NZ" sz="3600" dirty="0"/>
          </a:p>
          <a:p>
            <a:r>
              <a:rPr lang="en-AU" sz="3600" dirty="0"/>
              <a:t>5   Forsake and Follow</a:t>
            </a:r>
            <a:endParaRPr lang="en-NZ" sz="3600" dirty="0"/>
          </a:p>
        </p:txBody>
      </p:sp>
    </p:spTree>
    <p:extLst>
      <p:ext uri="{BB962C8B-B14F-4D97-AF65-F5344CB8AC3E}">
        <p14:creationId xmlns:p14="http://schemas.microsoft.com/office/powerpoint/2010/main" val="361066373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ounded Rectangle 55"/>
          <p:cNvSpPr/>
          <p:nvPr/>
        </p:nvSpPr>
        <p:spPr>
          <a:xfrm>
            <a:off x="1763688" y="4509120"/>
            <a:ext cx="6286544" cy="720080"/>
          </a:xfrm>
          <a:prstGeom prst="roundRect">
            <a:avLst/>
          </a:prstGeom>
          <a:solidFill>
            <a:srgbClr val="00B0F0"/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100" b="1" dirty="0">
                <a:solidFill>
                  <a:schemeClr val="tx1"/>
                </a:solidFill>
              </a:rPr>
              <a:t>The “People” or “Waters” or “Sea” = Multitudes (by metonym the “Fish”) or Nations</a:t>
            </a:r>
          </a:p>
          <a:p>
            <a:pPr algn="ctr"/>
            <a:r>
              <a:rPr lang="en-AU" sz="1100" b="1" dirty="0">
                <a:solidFill>
                  <a:schemeClr val="tx1"/>
                </a:solidFill>
              </a:rPr>
              <a:t>Matt 4:12-25, Mk 4:1, Mk 6:38-49, Luke 5:2-9, </a:t>
            </a:r>
            <a:r>
              <a:rPr lang="en-AU" sz="1100" b="1" dirty="0" err="1">
                <a:solidFill>
                  <a:schemeClr val="tx1"/>
                </a:solidFill>
              </a:rPr>
              <a:t>Jhn</a:t>
            </a:r>
            <a:r>
              <a:rPr lang="en-AU" sz="1100" b="1" dirty="0">
                <a:solidFill>
                  <a:schemeClr val="tx1"/>
                </a:solidFill>
              </a:rPr>
              <a:t> 6:1-25, </a:t>
            </a:r>
            <a:r>
              <a:rPr lang="en-AU" sz="1100" b="1" dirty="0" err="1">
                <a:solidFill>
                  <a:schemeClr val="tx1"/>
                </a:solidFill>
              </a:rPr>
              <a:t>Jhn</a:t>
            </a:r>
            <a:r>
              <a:rPr lang="en-AU" sz="1100" b="1" dirty="0">
                <a:solidFill>
                  <a:schemeClr val="tx1"/>
                </a:solidFill>
              </a:rPr>
              <a:t> 21:1-13, Acts 27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19872" y="2276872"/>
            <a:ext cx="2009416" cy="430338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1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 12 Disciples   </a:t>
            </a:r>
          </a:p>
          <a:p>
            <a:pPr algn="ctr"/>
            <a:r>
              <a:rPr lang="en-AU" sz="11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</p:txBody>
      </p:sp>
      <p:sp>
        <p:nvSpPr>
          <p:cNvPr id="38" name="TextBox 37"/>
          <p:cNvSpPr txBox="1"/>
          <p:nvPr/>
        </p:nvSpPr>
        <p:spPr>
          <a:xfrm rot="4895640">
            <a:off x="4765587" y="4013690"/>
            <a:ext cx="67518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“Preach”</a:t>
            </a:r>
          </a:p>
        </p:txBody>
      </p:sp>
      <p:sp>
        <p:nvSpPr>
          <p:cNvPr id="44" name="TextBox 43"/>
          <p:cNvSpPr txBox="1"/>
          <p:nvPr/>
        </p:nvSpPr>
        <p:spPr>
          <a:xfrm rot="4849813">
            <a:off x="5006695" y="3965847"/>
            <a:ext cx="6254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“Teach”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rot="16200000" flipV="1">
            <a:off x="2107421" y="3238598"/>
            <a:ext cx="1785951" cy="571507"/>
          </a:xfrm>
          <a:prstGeom prst="straightConnector1">
            <a:avLst/>
          </a:prstGeom>
          <a:ln w="19050">
            <a:solidFill>
              <a:schemeClr val="accent3">
                <a:lumMod val="75000"/>
              </a:schemeClr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3429024" y="2542838"/>
            <a:ext cx="494904" cy="1803050"/>
          </a:xfrm>
          <a:prstGeom prst="straightConnector1">
            <a:avLst/>
          </a:prstGeom>
          <a:ln w="19050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 rot="4309153">
            <a:off x="2695908" y="3282830"/>
            <a:ext cx="80983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“Preaches”</a:t>
            </a:r>
          </a:p>
        </p:txBody>
      </p:sp>
      <p:sp>
        <p:nvSpPr>
          <p:cNvPr id="18" name="TextBox 17"/>
          <p:cNvSpPr txBox="1"/>
          <p:nvPr/>
        </p:nvSpPr>
        <p:spPr>
          <a:xfrm rot="4218353">
            <a:off x="2506669" y="3407675"/>
            <a:ext cx="76014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“Teaches”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 flipH="1" flipV="1">
            <a:off x="4788024" y="2614848"/>
            <a:ext cx="504056" cy="1822264"/>
          </a:xfrm>
          <a:prstGeom prst="straightConnector1">
            <a:avLst/>
          </a:prstGeom>
          <a:ln w="19050"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 rot="17050142">
            <a:off x="2963875" y="3232253"/>
            <a:ext cx="124425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“Forsake &amp; Follow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139952" y="2564904"/>
            <a:ext cx="5341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“Sent”</a:t>
            </a:r>
          </a:p>
        </p:txBody>
      </p:sp>
      <p:cxnSp>
        <p:nvCxnSpPr>
          <p:cNvPr id="42" name="Straight Arrow Connector 41"/>
          <p:cNvCxnSpPr/>
          <p:nvPr/>
        </p:nvCxnSpPr>
        <p:spPr>
          <a:xfrm flipH="1">
            <a:off x="5715008" y="2708920"/>
            <a:ext cx="873216" cy="1708406"/>
          </a:xfrm>
          <a:prstGeom prst="straightConnector1">
            <a:avLst/>
          </a:prstGeom>
          <a:ln w="19050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ounded Rectangle 50"/>
          <p:cNvSpPr/>
          <p:nvPr/>
        </p:nvSpPr>
        <p:spPr>
          <a:xfrm>
            <a:off x="4572000" y="3573016"/>
            <a:ext cx="1143008" cy="21431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1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 Holy  Spirit</a:t>
            </a:r>
          </a:p>
        </p:txBody>
      </p:sp>
      <p:sp>
        <p:nvSpPr>
          <p:cNvPr id="84" name="TextBox 83"/>
          <p:cNvSpPr txBox="1"/>
          <p:nvPr/>
        </p:nvSpPr>
        <p:spPr>
          <a:xfrm rot="17634666">
            <a:off x="5665572" y="3461261"/>
            <a:ext cx="13019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“Forsake &amp; Follow”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755576" y="0"/>
            <a:ext cx="7812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 Title of “The Master” = “The Teacher” (Rabbi) (</a:t>
            </a:r>
            <a:r>
              <a:rPr lang="en-AU" sz="1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Didaskolos</a:t>
            </a:r>
            <a:r>
              <a:rPr lang="en-A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)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251520" y="2348880"/>
            <a:ext cx="7143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“Seen”</a:t>
            </a:r>
          </a:p>
          <a:p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“Heard”</a:t>
            </a:r>
          </a:p>
          <a:p>
            <a:r>
              <a:rPr lang="en-AU" sz="1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Jhn</a:t>
            </a:r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8:28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770528" y="2420888"/>
            <a:ext cx="8572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Mat 23:8-10</a:t>
            </a:r>
          </a:p>
        </p:txBody>
      </p:sp>
      <p:cxnSp>
        <p:nvCxnSpPr>
          <p:cNvPr id="100" name="Straight Connector 99"/>
          <p:cNvCxnSpPr/>
          <p:nvPr/>
        </p:nvCxnSpPr>
        <p:spPr>
          <a:xfrm>
            <a:off x="0" y="548680"/>
            <a:ext cx="9144000" cy="1588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/>
          <p:cNvSpPr txBox="1"/>
          <p:nvPr/>
        </p:nvSpPr>
        <p:spPr>
          <a:xfrm>
            <a:off x="2714612" y="4489334"/>
            <a:ext cx="12858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“Seen” &amp; “Heard”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786314" y="4478923"/>
            <a:ext cx="15716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“Heard” but not “Seen”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1547664" y="1920822"/>
            <a:ext cx="1285884" cy="50006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 Witness of</a:t>
            </a:r>
          </a:p>
          <a:p>
            <a:pPr algn="ctr"/>
            <a:r>
              <a:rPr lang="en-AU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 Son</a:t>
            </a:r>
          </a:p>
          <a:p>
            <a:pPr algn="ctr"/>
            <a:r>
              <a:rPr lang="en-AU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 One Master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3275856" y="1916832"/>
            <a:ext cx="2358594" cy="50006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 Witness of</a:t>
            </a:r>
          </a:p>
          <a:p>
            <a:pPr algn="ctr"/>
            <a:r>
              <a:rPr lang="en-AU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 Apostles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0" y="1916832"/>
            <a:ext cx="1187624" cy="50006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 Witness of</a:t>
            </a:r>
          </a:p>
          <a:p>
            <a:pPr algn="ctr"/>
            <a:r>
              <a:rPr lang="en-AU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the Father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5940152" y="1992830"/>
            <a:ext cx="1728192" cy="50006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 </a:t>
            </a:r>
            <a:r>
              <a:rPr lang="en-AU" sz="1200" b="1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Keepers</a:t>
            </a:r>
            <a:r>
              <a:rPr lang="en-AU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of </a:t>
            </a:r>
          </a:p>
          <a:p>
            <a:pPr algn="ctr"/>
            <a:r>
              <a:rPr lang="en-AU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 Witness</a:t>
            </a:r>
          </a:p>
          <a:p>
            <a:pPr algn="ctr"/>
            <a:r>
              <a:rPr lang="en-AU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Disciples</a:t>
            </a:r>
          </a:p>
        </p:txBody>
      </p:sp>
      <p:sp>
        <p:nvSpPr>
          <p:cNvPr id="67" name="Rounded Rectangle 66"/>
          <p:cNvSpPr/>
          <p:nvPr/>
        </p:nvSpPr>
        <p:spPr>
          <a:xfrm rot="5400000">
            <a:off x="7803232" y="2141984"/>
            <a:ext cx="1277888" cy="395536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000" b="1" dirty="0">
                <a:solidFill>
                  <a:srgbClr val="0070C0"/>
                </a:solidFill>
              </a:rPr>
              <a:t>The </a:t>
            </a:r>
          </a:p>
          <a:p>
            <a:pPr algn="ctr"/>
            <a:r>
              <a:rPr lang="en-AU" sz="2000" b="1" dirty="0">
                <a:solidFill>
                  <a:srgbClr val="0070C0"/>
                </a:solidFill>
              </a:rPr>
              <a:t>Revealing</a:t>
            </a:r>
          </a:p>
        </p:txBody>
      </p:sp>
      <p:cxnSp>
        <p:nvCxnSpPr>
          <p:cNvPr id="50" name="Straight Arrow Connector 49"/>
          <p:cNvCxnSpPr>
            <a:stCxn id="48" idx="3"/>
            <a:endCxn id="46" idx="1"/>
          </p:cNvCxnSpPr>
          <p:nvPr/>
        </p:nvCxnSpPr>
        <p:spPr>
          <a:xfrm>
            <a:off x="1187624" y="2166865"/>
            <a:ext cx="360040" cy="3990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2915816" y="2166865"/>
            <a:ext cx="442308" cy="0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5220072" y="2204864"/>
            <a:ext cx="737750" cy="0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7380312" y="2132856"/>
            <a:ext cx="576064" cy="0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27"/>
          <p:cNvSpPr/>
          <p:nvPr/>
        </p:nvSpPr>
        <p:spPr>
          <a:xfrm>
            <a:off x="4499992" y="3060004"/>
            <a:ext cx="1285884" cy="57150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1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12 </a:t>
            </a:r>
            <a:r>
              <a:rPr lang="en-AU" sz="11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Apostelo</a:t>
            </a:r>
            <a:endParaRPr lang="en-AU" sz="11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en-AU" sz="11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 “Witnesses”</a:t>
            </a:r>
          </a:p>
          <a:p>
            <a:pPr algn="ctr"/>
            <a:r>
              <a:rPr lang="en-AU" sz="11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&amp; “Foundation”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9E921146-DF31-4B7E-B691-F90825D2AA30}"/>
              </a:ext>
            </a:extLst>
          </p:cNvPr>
          <p:cNvSpPr/>
          <p:nvPr/>
        </p:nvSpPr>
        <p:spPr>
          <a:xfrm>
            <a:off x="899592" y="836712"/>
            <a:ext cx="712879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>
                <a:latin typeface="+mn-lt"/>
              </a:rPr>
              <a:t>2Th 1:11  …..We pray always for you that our God would </a:t>
            </a:r>
            <a:r>
              <a:rPr lang="en-GB" sz="3200" u="sng" dirty="0">
                <a:latin typeface="+mn-lt"/>
              </a:rPr>
              <a:t>count you worthy </a:t>
            </a:r>
            <a:r>
              <a:rPr lang="en-GB" sz="3200" dirty="0">
                <a:latin typeface="+mn-lt"/>
              </a:rPr>
              <a:t>of </a:t>
            </a:r>
            <a:r>
              <a:rPr lang="en-GB" sz="3200" i="1" dirty="0">
                <a:latin typeface="+mn-lt"/>
              </a:rPr>
              <a:t>this</a:t>
            </a:r>
            <a:r>
              <a:rPr lang="en-GB" sz="3200" dirty="0">
                <a:latin typeface="+mn-lt"/>
              </a:rPr>
              <a:t> </a:t>
            </a:r>
            <a:r>
              <a:rPr lang="en-GB" sz="3200" b="1" u="sng" dirty="0">
                <a:latin typeface="+mn-lt"/>
              </a:rPr>
              <a:t>calling</a:t>
            </a:r>
            <a:r>
              <a:rPr lang="en-GB" sz="3200" dirty="0">
                <a:latin typeface="+mn-lt"/>
              </a:rPr>
              <a:t>, and </a:t>
            </a:r>
            <a:r>
              <a:rPr lang="en-GB" sz="3200" u="sng" dirty="0">
                <a:latin typeface="+mn-lt"/>
              </a:rPr>
              <a:t>fulfil all the good pleasure </a:t>
            </a:r>
            <a:r>
              <a:rPr lang="en-GB" sz="3200" dirty="0">
                <a:latin typeface="+mn-lt"/>
              </a:rPr>
              <a:t>of </a:t>
            </a:r>
            <a:r>
              <a:rPr lang="en-GB" sz="3200" i="1" dirty="0">
                <a:latin typeface="+mn-lt"/>
              </a:rPr>
              <a:t>his</a:t>
            </a:r>
            <a:r>
              <a:rPr lang="en-GB" sz="3200" dirty="0">
                <a:latin typeface="+mn-lt"/>
              </a:rPr>
              <a:t> goodness, and </a:t>
            </a:r>
            <a:r>
              <a:rPr lang="en-GB" sz="3200" u="sng" dirty="0">
                <a:latin typeface="+mn-lt"/>
              </a:rPr>
              <a:t>the work of faith </a:t>
            </a:r>
            <a:r>
              <a:rPr lang="en-GB" sz="3200" dirty="0">
                <a:latin typeface="+mn-lt"/>
              </a:rPr>
              <a:t>with power: </a:t>
            </a:r>
          </a:p>
          <a:p>
            <a:r>
              <a:rPr lang="en-GB" sz="3200" dirty="0">
                <a:latin typeface="+mn-lt"/>
              </a:rPr>
              <a:t>2Th 1:12  That </a:t>
            </a:r>
            <a:r>
              <a:rPr lang="en-GB" sz="3200" b="1" u="sng" dirty="0">
                <a:latin typeface="+mn-lt"/>
              </a:rPr>
              <a:t>the name of our Lord Jesus Christ </a:t>
            </a:r>
            <a:r>
              <a:rPr lang="en-GB" sz="3200" dirty="0">
                <a:latin typeface="+mn-lt"/>
              </a:rPr>
              <a:t>may be glorified in you, and ye in him, according to the </a:t>
            </a:r>
            <a:r>
              <a:rPr lang="en-GB" sz="3200" b="1" u="sng" dirty="0">
                <a:latin typeface="+mn-lt"/>
              </a:rPr>
              <a:t>grace of our God </a:t>
            </a:r>
            <a:r>
              <a:rPr lang="en-GB" sz="3200" dirty="0">
                <a:latin typeface="+mn-lt"/>
              </a:rPr>
              <a:t>and </a:t>
            </a:r>
            <a:r>
              <a:rPr lang="en-GB" sz="3200" b="1" u="sng" dirty="0">
                <a:latin typeface="+mn-lt"/>
              </a:rPr>
              <a:t>the Lord Jesus Christ. </a:t>
            </a:r>
          </a:p>
        </p:txBody>
      </p:sp>
    </p:spTree>
    <p:extLst>
      <p:ext uri="{BB962C8B-B14F-4D97-AF65-F5344CB8AC3E}">
        <p14:creationId xmlns:p14="http://schemas.microsoft.com/office/powerpoint/2010/main" val="5206885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971600" y="1124744"/>
            <a:ext cx="751103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4000" dirty="0">
                <a:latin typeface="Calibri" pitchFamily="34" charset="0"/>
              </a:rPr>
              <a:t>The Name and Titles of Jesus Christ</a:t>
            </a: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3000364" y="3786190"/>
            <a:ext cx="3028971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4000" dirty="0">
                <a:latin typeface="Calibri" pitchFamily="34" charset="0"/>
              </a:rPr>
              <a:t>“The Master”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500034" y="857232"/>
            <a:ext cx="8143900" cy="4524315"/>
          </a:xfrm>
          <a:prstGeom prst="rect">
            <a:avLst/>
          </a:prstGeom>
          <a:noFill/>
          <a:ln w="9525">
            <a:solidFill>
              <a:srgbClr val="002060"/>
            </a:solidFill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sz="3200" b="1" i="0" u="none" strike="noStrike" cap="none" normalizeH="0" baseline="0" dirty="0">
                <a:ln>
                  <a:noFill/>
                </a:ln>
                <a:solidFill>
                  <a:srgbClr val="800000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1Jn 3:1</a:t>
            </a:r>
            <a:r>
              <a:rPr kumimoji="0" lang="en-A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  Behold, what manner of love the Father hath bestowed upon us, that we should be </a:t>
            </a:r>
            <a:r>
              <a:rPr kumimoji="0" lang="en-AU" sz="3200" b="0" i="0" u="none" strike="noStrike" cap="none" normalizeH="0" baseline="0" dirty="0">
                <a:ln>
                  <a:noFill/>
                </a:ln>
                <a:solidFill>
                  <a:sysClr val="windowText" lastClr="000000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called the sons of God..........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A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sz="3200" b="0" i="0" u="none" strike="noStrike" cap="none" normalizeH="0" baseline="0" dirty="0">
                <a:ln>
                  <a:noFill/>
                </a:ln>
                <a:solidFill>
                  <a:srgbClr val="008080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1Jn 3:2</a:t>
            </a:r>
            <a:r>
              <a:rPr kumimoji="0" lang="en-A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  Beloved, now are we the sons of God, and it doth not yet </a:t>
            </a:r>
            <a:r>
              <a:rPr kumimoji="0" lang="en-AU" sz="32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appear </a:t>
            </a:r>
            <a:r>
              <a:rPr kumimoji="0" lang="en-AU" sz="3200" b="0" i="0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what we shall be: but we know that</a:t>
            </a:r>
            <a:r>
              <a:rPr kumimoji="0" lang="en-A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, when </a:t>
            </a:r>
            <a:r>
              <a:rPr kumimoji="0" lang="en-AU" sz="3200" b="1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he shall appear,</a:t>
            </a:r>
            <a:r>
              <a:rPr kumimoji="0" lang="en-A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 we shall be like him; for we shall </a:t>
            </a:r>
            <a:r>
              <a:rPr kumimoji="0" lang="en-AU" sz="3200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see him as he is</a:t>
            </a:r>
            <a:r>
              <a:rPr kumimoji="0" lang="en-AU" sz="3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. </a:t>
            </a:r>
            <a:endParaRPr kumimoji="0" lang="en-AU" sz="32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857224" y="2071678"/>
            <a:ext cx="757242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3200" b="1" dirty="0" err="1"/>
              <a:t>Joh</a:t>
            </a:r>
            <a:r>
              <a:rPr lang="en-AU" sz="3200" b="1" dirty="0"/>
              <a:t> 17:3</a:t>
            </a:r>
            <a:r>
              <a:rPr lang="en-AU" sz="3200" dirty="0"/>
              <a:t>  ....... this is the life age-during, that they may know Thee, the only true God, and </a:t>
            </a:r>
            <a:r>
              <a:rPr lang="en-AU" sz="3200" u="sng" dirty="0"/>
              <a:t>him whom Thou didst send-</a:t>
            </a:r>
            <a:r>
              <a:rPr lang="en-AU" sz="3200" dirty="0"/>
              <a:t>-Jesus Christ;   </a:t>
            </a:r>
          </a:p>
          <a:p>
            <a:endParaRPr lang="en-AU" sz="3200" dirty="0"/>
          </a:p>
          <a:p>
            <a:r>
              <a:rPr lang="en-AU" sz="3200" dirty="0"/>
              <a:t>YLT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714348" y="1142984"/>
            <a:ext cx="7572428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AU" sz="3200" dirty="0"/>
              <a:t>Mat 16:24  Then said Jesus unto his </a:t>
            </a:r>
            <a:r>
              <a:rPr lang="en-AU" sz="3200" u="sng" dirty="0"/>
              <a:t>disciples</a:t>
            </a:r>
            <a:r>
              <a:rPr lang="en-AU" sz="3200" dirty="0"/>
              <a:t>, If any </a:t>
            </a:r>
            <a:r>
              <a:rPr lang="en-AU" sz="3200" i="1" dirty="0"/>
              <a:t>man will </a:t>
            </a:r>
            <a:r>
              <a:rPr lang="en-AU" sz="3200" i="1" u="sng" dirty="0"/>
              <a:t>come after me</a:t>
            </a:r>
            <a:r>
              <a:rPr lang="en-AU" sz="3200" i="1" dirty="0"/>
              <a:t>, let him </a:t>
            </a:r>
            <a:r>
              <a:rPr lang="en-AU" sz="3200" i="1" u="sng" dirty="0"/>
              <a:t>deny himself</a:t>
            </a:r>
            <a:r>
              <a:rPr lang="en-AU" sz="3200" i="1" dirty="0"/>
              <a:t>, and </a:t>
            </a:r>
            <a:r>
              <a:rPr lang="en-AU" sz="3200" i="1" u="sng" dirty="0"/>
              <a:t>take up </a:t>
            </a:r>
            <a:r>
              <a:rPr lang="en-AU" sz="3200" i="1" dirty="0"/>
              <a:t>his cross, and </a:t>
            </a:r>
            <a:r>
              <a:rPr lang="en-AU" sz="3200" i="1" u="sng" dirty="0"/>
              <a:t>follow me</a:t>
            </a:r>
            <a:r>
              <a:rPr lang="en-AU" sz="3200" i="1" dirty="0"/>
              <a:t>. </a:t>
            </a:r>
          </a:p>
          <a:p>
            <a:endParaRPr lang="en-AU" sz="3200" i="1" dirty="0"/>
          </a:p>
          <a:p>
            <a:r>
              <a:rPr lang="en-AU" sz="3200" dirty="0"/>
              <a:t>Mat 16:25  For whosoever will save his life shall lose it: and whosoever will lose his life </a:t>
            </a:r>
            <a:r>
              <a:rPr lang="en-AU" sz="3200" u="sng" dirty="0"/>
              <a:t>for my sake </a:t>
            </a:r>
            <a:r>
              <a:rPr lang="en-AU" sz="3200" dirty="0"/>
              <a:t>shall find it. 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3" name="Rectangle 1"/>
          <p:cNvSpPr>
            <a:spLocks noChangeArrowheads="1"/>
          </p:cNvSpPr>
          <p:nvPr/>
        </p:nvSpPr>
        <p:spPr bwMode="auto">
          <a:xfrm>
            <a:off x="428596" y="142852"/>
            <a:ext cx="8143900" cy="64633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b="0" i="0" u="none" strike="noStrike" cap="none" normalizeH="0" baseline="0" dirty="0">
                <a:ln>
                  <a:noFill/>
                </a:ln>
                <a:solidFill>
                  <a:srgbClr val="008080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Rev 14:1</a:t>
            </a:r>
            <a:r>
              <a:rPr kumimoji="0" lang="en-A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  And I looked, and, lo, a Lamb stood on the mount Zion, and with him a hundred forty </a:t>
            </a:r>
            <a:r>
              <a:rPr kumimoji="0" lang="en-AU" b="0" i="1" u="none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and</a:t>
            </a:r>
            <a:r>
              <a:rPr kumimoji="0" lang="en-A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 four thousand, having his Father's name written in their foreheads. </a:t>
            </a:r>
            <a:endParaRPr kumimoji="0" lang="en-A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b="0" i="0" u="none" strike="noStrike" cap="none" normalizeH="0" baseline="0" dirty="0">
                <a:ln>
                  <a:noFill/>
                </a:ln>
                <a:solidFill>
                  <a:srgbClr val="008080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Rev 14:2</a:t>
            </a:r>
            <a:r>
              <a:rPr kumimoji="0" lang="en-A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  And I </a:t>
            </a:r>
            <a:r>
              <a:rPr kumimoji="0" lang="en-AU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heard a voice </a:t>
            </a:r>
            <a:r>
              <a:rPr kumimoji="0" lang="en-A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from heaven, as </a:t>
            </a:r>
            <a:r>
              <a:rPr kumimoji="0" lang="en-AU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the voice </a:t>
            </a:r>
            <a:r>
              <a:rPr kumimoji="0" lang="en-A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of many waters, and as </a:t>
            </a:r>
            <a:r>
              <a:rPr kumimoji="0" lang="en-AU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the voice </a:t>
            </a:r>
            <a:r>
              <a:rPr kumimoji="0" lang="en-A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of a great thunder: and I </a:t>
            </a:r>
            <a:r>
              <a:rPr kumimoji="0" lang="en-AU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heard the voice </a:t>
            </a:r>
            <a:r>
              <a:rPr kumimoji="0" lang="en-A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of harpers harping with their harps: </a:t>
            </a:r>
            <a:endParaRPr kumimoji="0" lang="en-A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b="0" i="0" u="none" strike="noStrike" cap="none" normalizeH="0" baseline="0" dirty="0">
                <a:ln>
                  <a:noFill/>
                </a:ln>
                <a:solidFill>
                  <a:srgbClr val="008080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Rev 14:3</a:t>
            </a:r>
            <a:r>
              <a:rPr kumimoji="0" lang="en-A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  And they sung as it were a new song before the throne, .......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A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b="0" i="0" u="none" strike="noStrike" cap="none" normalizeH="0" baseline="0" dirty="0">
                <a:ln>
                  <a:noFill/>
                </a:ln>
                <a:solidFill>
                  <a:srgbClr val="008080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Rev 14:4</a:t>
            </a:r>
            <a:r>
              <a:rPr kumimoji="0" lang="en-A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  These are they which were not defiled with women; for they are virgins. </a:t>
            </a:r>
            <a:r>
              <a:rPr kumimoji="0" lang="en-AU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These are they which follow the Lamb whithersoever he </a:t>
            </a:r>
            <a:r>
              <a:rPr kumimoji="0" lang="en-AU" b="0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goeth</a:t>
            </a:r>
            <a:r>
              <a:rPr kumimoji="0" lang="en-AU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. These were redeemed from among men, </a:t>
            </a:r>
            <a:r>
              <a:rPr kumimoji="0" lang="en-AU" b="0" i="1" u="sng" strike="noStrike" cap="none" normalizeH="0" baseline="0" dirty="0">
                <a:ln>
                  <a:noFill/>
                </a:ln>
                <a:solidFill>
                  <a:srgbClr val="808080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being</a:t>
            </a:r>
            <a:r>
              <a:rPr kumimoji="0" lang="en-AU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 the </a:t>
            </a:r>
            <a:r>
              <a:rPr kumimoji="0" lang="en-AU" b="1" i="0" u="sng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firstfruits</a:t>
            </a:r>
            <a:r>
              <a:rPr kumimoji="0" lang="en-AU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 unto God and to the Lamb.</a:t>
            </a:r>
            <a:r>
              <a:rPr kumimoji="0" lang="en-A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A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b="0" i="0" u="none" strike="noStrike" cap="none" normalizeH="0" baseline="0" dirty="0">
                <a:ln>
                  <a:noFill/>
                </a:ln>
                <a:solidFill>
                  <a:srgbClr val="008080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Rev 14:5</a:t>
            </a:r>
            <a:r>
              <a:rPr kumimoji="0" lang="en-A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  And in </a:t>
            </a:r>
            <a:r>
              <a:rPr kumimoji="0" lang="en-AU" b="0" i="0" u="sng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their mouth</a:t>
            </a:r>
            <a:r>
              <a:rPr kumimoji="0" lang="en-A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 was found no guile: for they are without fault before the throne of God.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A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b="0" i="0" u="none" strike="noStrike" cap="none" normalizeH="0" baseline="0" dirty="0">
                <a:ln>
                  <a:noFill/>
                </a:ln>
                <a:solidFill>
                  <a:srgbClr val="008080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Rev 14:6</a:t>
            </a:r>
            <a:r>
              <a:rPr kumimoji="0" lang="en-A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  And I saw another angel fly in the midst of heaven, having the everlasting gospel (</a:t>
            </a:r>
            <a:r>
              <a:rPr kumimoji="0" lang="en-AU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eualangeo</a:t>
            </a:r>
            <a:r>
              <a:rPr kumimoji="0" lang="en-A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 – good news) to preach (evangelise)unto them that dwell on the earth, and to every nation, and kindred, and tongue, and people, </a:t>
            </a:r>
            <a:endParaRPr kumimoji="0" lang="en-A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AU" b="0" i="0" u="none" strike="noStrike" cap="none" normalizeH="0" baseline="0" dirty="0">
                <a:ln>
                  <a:noFill/>
                </a:ln>
                <a:solidFill>
                  <a:srgbClr val="008080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Rev 14:7</a:t>
            </a:r>
            <a:r>
              <a:rPr kumimoji="0" lang="en-A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  Saying with a loud (Mega)voice (</a:t>
            </a:r>
            <a:r>
              <a:rPr kumimoji="0" lang="en-AU" b="0" i="0" u="none" strike="noStrike" cap="none" normalizeH="0" baseline="0" dirty="0" err="1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phonay</a:t>
            </a:r>
            <a:r>
              <a:rPr kumimoji="0" lang="en-AU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Georgia" pitchFamily="18" charset="0"/>
              </a:rPr>
              <a:t>), Fear God, and give glory to him; for the hour of his judgment is come: and worship him that made heaven, and earth, and the sea, and the fountains of waters. </a:t>
            </a:r>
            <a:endParaRPr kumimoji="0" lang="en-A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Box 2"/>
          <p:cNvSpPr txBox="1">
            <a:spLocks noChangeArrowheads="1"/>
          </p:cNvSpPr>
          <p:nvPr/>
        </p:nvSpPr>
        <p:spPr bwMode="auto">
          <a:xfrm>
            <a:off x="714348" y="357166"/>
            <a:ext cx="350743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4000" dirty="0">
                <a:latin typeface="Calibri" pitchFamily="34" charset="0"/>
              </a:rPr>
              <a:t>The Full Process</a:t>
            </a:r>
          </a:p>
        </p:txBody>
      </p:sp>
      <p:sp>
        <p:nvSpPr>
          <p:cNvPr id="3" name="Rectangle 2"/>
          <p:cNvSpPr/>
          <p:nvPr/>
        </p:nvSpPr>
        <p:spPr>
          <a:xfrm>
            <a:off x="1071538" y="1500174"/>
            <a:ext cx="328614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NZ" dirty="0"/>
              <a:t>Sent</a:t>
            </a:r>
          </a:p>
          <a:p>
            <a:pPr algn="ctr"/>
            <a:r>
              <a:rPr lang="en-NZ" dirty="0"/>
              <a:t> </a:t>
            </a:r>
          </a:p>
          <a:p>
            <a:pPr algn="ctr"/>
            <a:r>
              <a:rPr lang="en-NZ" dirty="0"/>
              <a:t>Preach &amp; Teach</a:t>
            </a:r>
          </a:p>
          <a:p>
            <a:pPr algn="ctr"/>
            <a:endParaRPr lang="en-NZ" dirty="0"/>
          </a:p>
          <a:p>
            <a:pPr algn="ctr"/>
            <a:endParaRPr lang="en-NZ" dirty="0"/>
          </a:p>
          <a:p>
            <a:pPr algn="ctr"/>
            <a:r>
              <a:rPr lang="en-NZ" dirty="0"/>
              <a:t>Say and Do</a:t>
            </a:r>
          </a:p>
          <a:p>
            <a:pPr algn="ctr"/>
            <a:endParaRPr lang="en-NZ" dirty="0"/>
          </a:p>
          <a:p>
            <a:pPr algn="ctr"/>
            <a:r>
              <a:rPr lang="en-NZ" dirty="0"/>
              <a:t>Forsake &amp; Follow</a:t>
            </a:r>
          </a:p>
          <a:p>
            <a:pPr algn="ctr"/>
            <a:endParaRPr lang="en-NZ" dirty="0"/>
          </a:p>
        </p:txBody>
      </p:sp>
      <p:sp>
        <p:nvSpPr>
          <p:cNvPr id="5" name="Rectangle 4"/>
          <p:cNvSpPr/>
          <p:nvPr/>
        </p:nvSpPr>
        <p:spPr>
          <a:xfrm>
            <a:off x="4429124" y="1500174"/>
            <a:ext cx="328614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NZ" dirty="0"/>
              <a:t>Apostle</a:t>
            </a:r>
          </a:p>
          <a:p>
            <a:pPr algn="ctr"/>
            <a:r>
              <a:rPr lang="en-NZ" dirty="0"/>
              <a:t> </a:t>
            </a:r>
          </a:p>
          <a:p>
            <a:pPr algn="ctr"/>
            <a:r>
              <a:rPr lang="en-NZ" dirty="0"/>
              <a:t>Master</a:t>
            </a:r>
          </a:p>
          <a:p>
            <a:pPr algn="ctr"/>
            <a:endParaRPr lang="en-NZ" dirty="0"/>
          </a:p>
          <a:p>
            <a:pPr algn="ctr"/>
            <a:endParaRPr lang="en-NZ" dirty="0"/>
          </a:p>
          <a:p>
            <a:pPr algn="ctr"/>
            <a:r>
              <a:rPr lang="en-NZ" dirty="0"/>
              <a:t>Hear and See </a:t>
            </a:r>
          </a:p>
          <a:p>
            <a:pPr algn="ctr"/>
            <a:endParaRPr lang="en-NZ" dirty="0"/>
          </a:p>
          <a:p>
            <a:pPr algn="ctr"/>
            <a:r>
              <a:rPr lang="en-NZ" dirty="0"/>
              <a:t>Disciple</a:t>
            </a:r>
          </a:p>
          <a:p>
            <a:pPr algn="ctr"/>
            <a:endParaRPr lang="en-AU" dirty="0"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4"/>
          <p:cNvSpPr>
            <a:spLocks noChangeArrowheads="1"/>
          </p:cNvSpPr>
          <p:nvPr/>
        </p:nvSpPr>
        <p:spPr bwMode="auto">
          <a:xfrm>
            <a:off x="500034" y="1357298"/>
            <a:ext cx="7500990" cy="45550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AU" sz="2800" dirty="0">
                <a:latin typeface="Calibri" pitchFamily="34" charset="0"/>
              </a:rPr>
              <a:t>The Greek “</a:t>
            </a:r>
            <a:r>
              <a:rPr lang="en-AU" sz="2800" dirty="0" err="1">
                <a:latin typeface="Calibri" pitchFamily="34" charset="0"/>
              </a:rPr>
              <a:t>Didaskolos</a:t>
            </a:r>
            <a:r>
              <a:rPr lang="en-AU" sz="2800" dirty="0">
                <a:latin typeface="Calibri" pitchFamily="34" charset="0"/>
              </a:rPr>
              <a:t>” – Teacher and “</a:t>
            </a:r>
            <a:r>
              <a:rPr lang="en-AU" sz="2800" dirty="0" err="1">
                <a:latin typeface="Calibri" pitchFamily="34" charset="0"/>
              </a:rPr>
              <a:t>Didacte</a:t>
            </a:r>
            <a:r>
              <a:rPr lang="en-AU" sz="2800" dirty="0">
                <a:latin typeface="Calibri" pitchFamily="34" charset="0"/>
              </a:rPr>
              <a:t>” Teach</a:t>
            </a:r>
          </a:p>
          <a:p>
            <a:endParaRPr lang="en-AU" dirty="0">
              <a:latin typeface="Calibri" pitchFamily="34" charset="0"/>
            </a:endParaRPr>
          </a:p>
          <a:p>
            <a:r>
              <a:rPr lang="en-AU" dirty="0">
                <a:latin typeface="Calibri" pitchFamily="34" charset="0"/>
              </a:rPr>
              <a:t>50 x Master in </a:t>
            </a:r>
            <a:r>
              <a:rPr lang="en-AU" dirty="0" err="1">
                <a:latin typeface="Calibri" pitchFamily="34" charset="0"/>
              </a:rPr>
              <a:t>gos</a:t>
            </a:r>
            <a:r>
              <a:rPr lang="en-AU" dirty="0">
                <a:latin typeface="Calibri" pitchFamily="34" charset="0"/>
              </a:rPr>
              <a:t> and zero in acts on</a:t>
            </a:r>
          </a:p>
          <a:p>
            <a:endParaRPr lang="en-AU" dirty="0">
              <a:latin typeface="Calibri" pitchFamily="34" charset="0"/>
            </a:endParaRPr>
          </a:p>
          <a:p>
            <a:r>
              <a:rPr lang="en-AU" dirty="0">
                <a:latin typeface="Calibri" pitchFamily="34" charset="0"/>
              </a:rPr>
              <a:t>The Greek word “</a:t>
            </a:r>
            <a:r>
              <a:rPr lang="en-AU" dirty="0" err="1">
                <a:latin typeface="Calibri" pitchFamily="34" charset="0"/>
              </a:rPr>
              <a:t>Mathetes</a:t>
            </a:r>
            <a:r>
              <a:rPr lang="en-AU" dirty="0">
                <a:latin typeface="Calibri" pitchFamily="34" charset="0"/>
              </a:rPr>
              <a:t>” for Disciple occurs 273X in </a:t>
            </a:r>
            <a:r>
              <a:rPr lang="en-AU" dirty="0" err="1">
                <a:latin typeface="Calibri" pitchFamily="34" charset="0"/>
              </a:rPr>
              <a:t>Matt,mk,luke,jhn,acts</a:t>
            </a:r>
            <a:endParaRPr lang="en-AU" dirty="0">
              <a:latin typeface="Calibri" pitchFamily="34" charset="0"/>
            </a:endParaRPr>
          </a:p>
          <a:p>
            <a:r>
              <a:rPr lang="en-AU" dirty="0">
                <a:latin typeface="Calibri" pitchFamily="34" charset="0"/>
              </a:rPr>
              <a:t>And never again.  75,46,39,82,31</a:t>
            </a:r>
          </a:p>
          <a:p>
            <a:endParaRPr lang="en-AU" dirty="0">
              <a:latin typeface="Calibri" pitchFamily="34" charset="0"/>
            </a:endParaRPr>
          </a:p>
          <a:p>
            <a:r>
              <a:rPr lang="en-AU" dirty="0">
                <a:latin typeface="Calibri" pitchFamily="34" charset="0"/>
              </a:rPr>
              <a:t>In other words, there is a change in the way scripture presents him</a:t>
            </a:r>
          </a:p>
          <a:p>
            <a:endParaRPr lang="en-AU" dirty="0">
              <a:latin typeface="Calibri" pitchFamily="34" charset="0"/>
            </a:endParaRPr>
          </a:p>
          <a:p>
            <a:r>
              <a:rPr lang="en-AU" dirty="0">
                <a:latin typeface="Calibri" pitchFamily="34" charset="0"/>
              </a:rPr>
              <a:t>Up to Acts he is:</a:t>
            </a:r>
          </a:p>
          <a:p>
            <a:endParaRPr lang="en-AU" dirty="0">
              <a:latin typeface="Calibri" pitchFamily="34" charset="0"/>
            </a:endParaRPr>
          </a:p>
          <a:p>
            <a:r>
              <a:rPr lang="en-AU" dirty="0">
                <a:latin typeface="Calibri" pitchFamily="34" charset="0"/>
              </a:rPr>
              <a:t>Lord or Master or Christ or Jesus</a:t>
            </a:r>
          </a:p>
          <a:p>
            <a:r>
              <a:rPr lang="en-AU" dirty="0">
                <a:latin typeface="Calibri" pitchFamily="34" charset="0"/>
              </a:rPr>
              <a:t>After he is:</a:t>
            </a:r>
          </a:p>
          <a:p>
            <a:r>
              <a:rPr lang="en-AU" dirty="0">
                <a:latin typeface="Calibri" pitchFamily="34" charset="0"/>
              </a:rPr>
              <a:t>The Lord Jesus Christ</a:t>
            </a:r>
          </a:p>
        </p:txBody>
      </p:sp>
      <p:sp>
        <p:nvSpPr>
          <p:cNvPr id="4100" name="TextBox 5"/>
          <p:cNvSpPr txBox="1">
            <a:spLocks noChangeArrowheads="1"/>
          </p:cNvSpPr>
          <p:nvPr/>
        </p:nvSpPr>
        <p:spPr bwMode="auto">
          <a:xfrm>
            <a:off x="285720" y="272457"/>
            <a:ext cx="854407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3200" dirty="0">
                <a:latin typeface="Calibri" pitchFamily="34" charset="0"/>
              </a:rPr>
              <a:t>The Title and Role “Master” is all about TEACHING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extBox 2"/>
          <p:cNvSpPr txBox="1">
            <a:spLocks noChangeArrowheads="1"/>
          </p:cNvSpPr>
          <p:nvPr/>
        </p:nvSpPr>
        <p:spPr bwMode="auto">
          <a:xfrm>
            <a:off x="1071538" y="1000108"/>
            <a:ext cx="71438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AU" sz="2400" dirty="0">
                <a:latin typeface="Calibri" pitchFamily="34" charset="0"/>
              </a:rPr>
              <a:t>“To Know... </a:t>
            </a:r>
          </a:p>
          <a:p>
            <a:pPr algn="ctr"/>
            <a:r>
              <a:rPr lang="en-AU" sz="2400" dirty="0">
                <a:latin typeface="Calibri" pitchFamily="34" charset="0"/>
              </a:rPr>
              <a:t>Jesus Christ, whom thou Hast Sent”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1525757" y="3221180"/>
            <a:ext cx="6189515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AU" sz="4000" dirty="0">
                <a:latin typeface="Calibri" pitchFamily="34" charset="0"/>
              </a:rPr>
              <a:t>The Name and Titles of Jesus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ounded Rectangle 55"/>
          <p:cNvSpPr/>
          <p:nvPr/>
        </p:nvSpPr>
        <p:spPr>
          <a:xfrm>
            <a:off x="1763688" y="3212976"/>
            <a:ext cx="6286544" cy="720080"/>
          </a:xfrm>
          <a:prstGeom prst="roundRect">
            <a:avLst/>
          </a:prstGeom>
          <a:solidFill>
            <a:srgbClr val="00B0F0"/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100" b="1" dirty="0">
                <a:solidFill>
                  <a:schemeClr val="tx1"/>
                </a:solidFill>
              </a:rPr>
              <a:t>The “People” or “Waters” or “Sea” = Multitudes (by metonym the “Fish”) or Nations</a:t>
            </a:r>
          </a:p>
          <a:p>
            <a:pPr algn="ctr"/>
            <a:r>
              <a:rPr lang="en-AU" sz="1100" b="1" dirty="0">
                <a:solidFill>
                  <a:schemeClr val="tx1"/>
                </a:solidFill>
              </a:rPr>
              <a:t>Matt 4:12-25, Mk 4:1, Mk 6:38-49, Luke 5:2-9, </a:t>
            </a:r>
            <a:r>
              <a:rPr lang="en-AU" sz="1100" b="1" dirty="0" err="1">
                <a:solidFill>
                  <a:schemeClr val="tx1"/>
                </a:solidFill>
              </a:rPr>
              <a:t>Jhn</a:t>
            </a:r>
            <a:r>
              <a:rPr lang="en-AU" sz="1100" b="1" dirty="0">
                <a:solidFill>
                  <a:schemeClr val="tx1"/>
                </a:solidFill>
              </a:rPr>
              <a:t> 6:1-25, </a:t>
            </a:r>
            <a:r>
              <a:rPr lang="en-AU" sz="1100" b="1" dirty="0" err="1">
                <a:solidFill>
                  <a:schemeClr val="tx1"/>
                </a:solidFill>
              </a:rPr>
              <a:t>Jhn</a:t>
            </a:r>
            <a:r>
              <a:rPr lang="en-AU" sz="1100" b="1" dirty="0">
                <a:solidFill>
                  <a:schemeClr val="tx1"/>
                </a:solidFill>
              </a:rPr>
              <a:t> 21:1-13, Acts 27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419872" y="980728"/>
            <a:ext cx="2009416" cy="430338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1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 12 Disciples   </a:t>
            </a:r>
          </a:p>
          <a:p>
            <a:pPr algn="ctr"/>
            <a:r>
              <a:rPr lang="en-AU" sz="11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</a:p>
        </p:txBody>
      </p:sp>
      <p:sp>
        <p:nvSpPr>
          <p:cNvPr id="38" name="TextBox 37"/>
          <p:cNvSpPr txBox="1"/>
          <p:nvPr/>
        </p:nvSpPr>
        <p:spPr>
          <a:xfrm rot="4895640">
            <a:off x="4765587" y="2717546"/>
            <a:ext cx="67518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“Preach”</a:t>
            </a:r>
          </a:p>
        </p:txBody>
      </p:sp>
      <p:sp>
        <p:nvSpPr>
          <p:cNvPr id="44" name="TextBox 43"/>
          <p:cNvSpPr txBox="1"/>
          <p:nvPr/>
        </p:nvSpPr>
        <p:spPr>
          <a:xfrm rot="4849813">
            <a:off x="5006695" y="2669703"/>
            <a:ext cx="6254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“Teach”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 rot="16200000" flipV="1">
            <a:off x="2107421" y="1942454"/>
            <a:ext cx="1785951" cy="571507"/>
          </a:xfrm>
          <a:prstGeom prst="straightConnector1">
            <a:avLst/>
          </a:prstGeom>
          <a:ln w="19050">
            <a:solidFill>
              <a:schemeClr val="accent3">
                <a:lumMod val="75000"/>
              </a:schemeClr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3429024" y="1246694"/>
            <a:ext cx="494904" cy="1803050"/>
          </a:xfrm>
          <a:prstGeom prst="straightConnector1">
            <a:avLst/>
          </a:prstGeom>
          <a:ln w="19050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 rot="4309153">
            <a:off x="2695908" y="1986686"/>
            <a:ext cx="80983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“Preaches”</a:t>
            </a:r>
          </a:p>
        </p:txBody>
      </p:sp>
      <p:sp>
        <p:nvSpPr>
          <p:cNvPr id="18" name="TextBox 17"/>
          <p:cNvSpPr txBox="1"/>
          <p:nvPr/>
        </p:nvSpPr>
        <p:spPr>
          <a:xfrm rot="4218353">
            <a:off x="2506669" y="2111531"/>
            <a:ext cx="76014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“Teaches”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 flipH="1" flipV="1">
            <a:off x="4788024" y="1318704"/>
            <a:ext cx="504056" cy="1822264"/>
          </a:xfrm>
          <a:prstGeom prst="straightConnector1">
            <a:avLst/>
          </a:prstGeom>
          <a:ln w="19050"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 rot="17050142">
            <a:off x="2963875" y="1936109"/>
            <a:ext cx="124425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“Forsake &amp; Follow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139952" y="1268760"/>
            <a:ext cx="5341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“Sent”</a:t>
            </a:r>
          </a:p>
        </p:txBody>
      </p:sp>
      <p:cxnSp>
        <p:nvCxnSpPr>
          <p:cNvPr id="42" name="Straight Arrow Connector 41"/>
          <p:cNvCxnSpPr/>
          <p:nvPr/>
        </p:nvCxnSpPr>
        <p:spPr>
          <a:xfrm flipH="1">
            <a:off x="5715008" y="1412776"/>
            <a:ext cx="873216" cy="1708406"/>
          </a:xfrm>
          <a:prstGeom prst="straightConnector1">
            <a:avLst/>
          </a:prstGeom>
          <a:ln w="19050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ounded Rectangle 50"/>
          <p:cNvSpPr/>
          <p:nvPr/>
        </p:nvSpPr>
        <p:spPr>
          <a:xfrm>
            <a:off x="4572000" y="2276872"/>
            <a:ext cx="1143008" cy="21431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1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 Holy  Spirit</a:t>
            </a:r>
          </a:p>
        </p:txBody>
      </p:sp>
      <p:sp>
        <p:nvSpPr>
          <p:cNvPr id="84" name="TextBox 83"/>
          <p:cNvSpPr txBox="1"/>
          <p:nvPr/>
        </p:nvSpPr>
        <p:spPr>
          <a:xfrm rot="17634666">
            <a:off x="5665572" y="2165117"/>
            <a:ext cx="130195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“Forsake &amp; Follow”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648072" y="0"/>
            <a:ext cx="781236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A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 Title of “The Master” = “The Teacher” (Rabbi) (</a:t>
            </a:r>
            <a:r>
              <a:rPr lang="en-AU" sz="16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Didaskolos</a:t>
            </a:r>
            <a:r>
              <a:rPr lang="en-AU" sz="16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)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251520" y="1052736"/>
            <a:ext cx="71438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 “Seen”</a:t>
            </a:r>
          </a:p>
          <a:p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“Heard”</a:t>
            </a:r>
          </a:p>
          <a:p>
            <a:r>
              <a:rPr lang="en-AU" sz="1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Jhn</a:t>
            </a:r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8:28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770528" y="1124744"/>
            <a:ext cx="8572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Mat 23:8-10</a:t>
            </a:r>
          </a:p>
        </p:txBody>
      </p:sp>
      <p:cxnSp>
        <p:nvCxnSpPr>
          <p:cNvPr id="100" name="Straight Connector 99"/>
          <p:cNvCxnSpPr/>
          <p:nvPr/>
        </p:nvCxnSpPr>
        <p:spPr>
          <a:xfrm>
            <a:off x="0" y="404664"/>
            <a:ext cx="9144000" cy="1588"/>
          </a:xfrm>
          <a:prstGeom prst="line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/>
          <p:cNvSpPr txBox="1"/>
          <p:nvPr/>
        </p:nvSpPr>
        <p:spPr>
          <a:xfrm>
            <a:off x="251520" y="4149080"/>
            <a:ext cx="8535322" cy="209288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AU" sz="10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Pivotal Concepts</a:t>
            </a:r>
          </a:p>
          <a:p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-The First Source is  - “as </a:t>
            </a:r>
            <a:r>
              <a:rPr lang="en-AU" sz="1000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My Father </a:t>
            </a:r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taught </a:t>
            </a:r>
            <a:r>
              <a:rPr lang="en-AU" sz="1000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me</a:t>
            </a:r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” </a:t>
            </a:r>
            <a:r>
              <a:rPr lang="en-AU" sz="1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Jhn</a:t>
            </a:r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8:28</a:t>
            </a:r>
          </a:p>
          <a:p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- A “Master” means “Teacher” NOT Lord ( a very different role)</a:t>
            </a:r>
          </a:p>
          <a:p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-There is ONE Teacher and all subsequent teaching is “in his name” Matt 23:8-10, Acts 5:40-42</a:t>
            </a:r>
          </a:p>
          <a:p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-The Teacher role goes with the “Disciple” role which is </a:t>
            </a:r>
            <a:r>
              <a:rPr lang="en-AU" sz="1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Mathetes</a:t>
            </a:r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(Gk) and means “A learner”. They both must be understood t</a:t>
            </a:r>
            <a:r>
              <a:rPr lang="en-AU" sz="1000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ogether</a:t>
            </a:r>
          </a:p>
          <a:p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-There are two key elements to the Teachers work at his first advent - to Preach (Herald) and to Teach (Educate)</a:t>
            </a:r>
          </a:p>
          <a:p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-This work of Teacher revolved two key elements : the things he SAID ( and thus Heard) and the things he DID (Thus Seen)</a:t>
            </a:r>
          </a:p>
          <a:p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-The two key reactions of all “</a:t>
            </a:r>
            <a:r>
              <a:rPr lang="en-AU" sz="1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Mathetes</a:t>
            </a:r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” (Disciples) are to  1)“ forsake” and 2) “follow”</a:t>
            </a:r>
          </a:p>
          <a:p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-The full process is:  Sent - Preach – Hear – Forsake – Follow – Taught - Do</a:t>
            </a:r>
          </a:p>
          <a:p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-The 12 D became the 12 A as a pattern of all disciples – in aggregate the founding of new Jerusalem and a “nation” of 12 tribes</a:t>
            </a:r>
          </a:p>
          <a:p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-The work of </a:t>
            </a:r>
            <a:r>
              <a:rPr lang="en-AU" sz="1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Apostelo</a:t>
            </a:r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(those </a:t>
            </a:r>
            <a:r>
              <a:rPr lang="en-AU" sz="1000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sent </a:t>
            </a:r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as </a:t>
            </a:r>
            <a:r>
              <a:rPr lang="en-AU" sz="1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Angelos</a:t>
            </a:r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 “Messengers”) was to “Witness” (</a:t>
            </a:r>
            <a:r>
              <a:rPr lang="en-AU" sz="1000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Matureo</a:t>
            </a:r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) of the things SEEN and HEARD</a:t>
            </a:r>
          </a:p>
          <a:p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-The work of “Teacher” is frequently associated with water, sea, fish, nets and boats in the gospels so that the Galilee area serves as a symbolic microcosm of evangelising the entire world</a:t>
            </a:r>
            <a:endParaRPr lang="en-AU" sz="12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2714612" y="3193190"/>
            <a:ext cx="12858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“Seen” &amp; “Heard”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786314" y="3182779"/>
            <a:ext cx="157163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dirty="0">
                <a:solidFill>
                  <a:schemeClr val="tx1">
                    <a:lumMod val="95000"/>
                    <a:lumOff val="5000"/>
                  </a:schemeClr>
                </a:solidFill>
              </a:rPr>
              <a:t>“Heard” but not “Seen”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1547664" y="624678"/>
            <a:ext cx="1285884" cy="50006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 Witness of</a:t>
            </a:r>
          </a:p>
          <a:p>
            <a:pPr algn="ctr"/>
            <a:r>
              <a:rPr lang="en-AU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 Son</a:t>
            </a:r>
          </a:p>
          <a:p>
            <a:pPr algn="ctr"/>
            <a:r>
              <a:rPr lang="en-AU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 One Master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3275856" y="620688"/>
            <a:ext cx="2358594" cy="50006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 Witness of</a:t>
            </a:r>
          </a:p>
          <a:p>
            <a:pPr algn="ctr"/>
            <a:r>
              <a:rPr lang="en-AU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 Apostles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0" y="620688"/>
            <a:ext cx="1187624" cy="50006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 Witness of</a:t>
            </a:r>
          </a:p>
          <a:p>
            <a:pPr algn="ctr"/>
            <a:r>
              <a:rPr lang="en-AU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the Father</a:t>
            </a:r>
          </a:p>
        </p:txBody>
      </p:sp>
      <p:sp>
        <p:nvSpPr>
          <p:cNvPr id="65" name="Rounded Rectangle 64"/>
          <p:cNvSpPr/>
          <p:nvPr/>
        </p:nvSpPr>
        <p:spPr>
          <a:xfrm>
            <a:off x="5940152" y="696686"/>
            <a:ext cx="1728192" cy="50006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 </a:t>
            </a:r>
            <a:r>
              <a:rPr lang="en-AU" sz="1200" b="1" u="sng" dirty="0">
                <a:solidFill>
                  <a:schemeClr val="tx1">
                    <a:lumMod val="95000"/>
                    <a:lumOff val="5000"/>
                  </a:schemeClr>
                </a:solidFill>
              </a:rPr>
              <a:t>Keepers</a:t>
            </a:r>
            <a:r>
              <a:rPr lang="en-AU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 of </a:t>
            </a:r>
          </a:p>
          <a:p>
            <a:pPr algn="ctr"/>
            <a:r>
              <a:rPr lang="en-AU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 Witness</a:t>
            </a:r>
          </a:p>
          <a:p>
            <a:pPr algn="ctr"/>
            <a:r>
              <a:rPr lang="en-AU" sz="12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Disciples</a:t>
            </a:r>
          </a:p>
        </p:txBody>
      </p:sp>
      <p:sp>
        <p:nvSpPr>
          <p:cNvPr id="67" name="Rounded Rectangle 66"/>
          <p:cNvSpPr/>
          <p:nvPr/>
        </p:nvSpPr>
        <p:spPr>
          <a:xfrm rot="5400000">
            <a:off x="7803232" y="845840"/>
            <a:ext cx="1277888" cy="395536"/>
          </a:xfrm>
          <a:prstGeom prst="roundRect">
            <a:avLst/>
          </a:prstGeom>
          <a:no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2000" b="1" dirty="0">
                <a:solidFill>
                  <a:srgbClr val="0070C0"/>
                </a:solidFill>
              </a:rPr>
              <a:t>The </a:t>
            </a:r>
          </a:p>
          <a:p>
            <a:pPr algn="ctr"/>
            <a:r>
              <a:rPr lang="en-AU" sz="2000" b="1" dirty="0">
                <a:solidFill>
                  <a:srgbClr val="0070C0"/>
                </a:solidFill>
              </a:rPr>
              <a:t>Revealing</a:t>
            </a:r>
          </a:p>
        </p:txBody>
      </p:sp>
      <p:cxnSp>
        <p:nvCxnSpPr>
          <p:cNvPr id="50" name="Straight Arrow Connector 49"/>
          <p:cNvCxnSpPr>
            <a:stCxn id="48" idx="3"/>
            <a:endCxn id="46" idx="1"/>
          </p:cNvCxnSpPr>
          <p:nvPr/>
        </p:nvCxnSpPr>
        <p:spPr>
          <a:xfrm>
            <a:off x="1187624" y="870721"/>
            <a:ext cx="360040" cy="3990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/>
          <p:cNvCxnSpPr/>
          <p:nvPr/>
        </p:nvCxnSpPr>
        <p:spPr>
          <a:xfrm>
            <a:off x="2915816" y="870721"/>
            <a:ext cx="442308" cy="0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Arrow Connector 53"/>
          <p:cNvCxnSpPr/>
          <p:nvPr/>
        </p:nvCxnSpPr>
        <p:spPr>
          <a:xfrm>
            <a:off x="5220072" y="908720"/>
            <a:ext cx="737750" cy="0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Straight Arrow Connector 68"/>
          <p:cNvCxnSpPr/>
          <p:nvPr/>
        </p:nvCxnSpPr>
        <p:spPr>
          <a:xfrm>
            <a:off x="7380312" y="836712"/>
            <a:ext cx="576064" cy="0"/>
          </a:xfrm>
          <a:prstGeom prst="straightConnector1">
            <a:avLst/>
          </a:prstGeom>
          <a:ln w="28575">
            <a:solidFill>
              <a:schemeClr val="tx1">
                <a:lumMod val="95000"/>
                <a:lumOff val="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27"/>
          <p:cNvSpPr/>
          <p:nvPr/>
        </p:nvSpPr>
        <p:spPr>
          <a:xfrm>
            <a:off x="4499992" y="1763860"/>
            <a:ext cx="1285884" cy="571504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1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12 </a:t>
            </a:r>
            <a:r>
              <a:rPr lang="en-AU" sz="1100" b="1" dirty="0" err="1">
                <a:solidFill>
                  <a:schemeClr val="tx1">
                    <a:lumMod val="95000"/>
                    <a:lumOff val="5000"/>
                  </a:schemeClr>
                </a:solidFill>
              </a:rPr>
              <a:t>Apostelo</a:t>
            </a:r>
            <a:endParaRPr lang="en-AU" sz="11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ctr"/>
            <a:r>
              <a:rPr lang="en-AU" sz="11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The “Witnesses”</a:t>
            </a:r>
          </a:p>
          <a:p>
            <a:pPr algn="ctr"/>
            <a:r>
              <a:rPr lang="en-AU" sz="1100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&amp; “Foundation”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Rounded Rectangle 82"/>
          <p:cNvSpPr/>
          <p:nvPr/>
        </p:nvSpPr>
        <p:spPr>
          <a:xfrm>
            <a:off x="5643602" y="1142984"/>
            <a:ext cx="3000364" cy="214314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effectLst>
            <a:glow rad="101600">
              <a:srgbClr val="FFFF00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100" dirty="0">
                <a:solidFill>
                  <a:schemeClr val="tx1"/>
                </a:solidFill>
              </a:rPr>
              <a:t>All Disciples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071802" y="1142984"/>
            <a:ext cx="2357486" cy="214314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effectLst>
            <a:glow rad="101600">
              <a:srgbClr val="FFFF00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100" dirty="0">
                <a:solidFill>
                  <a:schemeClr val="tx1"/>
                </a:solidFill>
              </a:rPr>
              <a:t>The 12 Disciples   - The 12 “</a:t>
            </a:r>
            <a:r>
              <a:rPr lang="en-AU" sz="1100" dirty="0" err="1">
                <a:solidFill>
                  <a:schemeClr val="tx1"/>
                </a:solidFill>
              </a:rPr>
              <a:t>Apostelo</a:t>
            </a:r>
            <a:r>
              <a:rPr lang="en-AU" sz="1100" dirty="0">
                <a:solidFill>
                  <a:schemeClr val="tx1"/>
                </a:solidFill>
              </a:rPr>
              <a:t>”</a:t>
            </a:r>
          </a:p>
        </p:txBody>
      </p:sp>
      <p:sp>
        <p:nvSpPr>
          <p:cNvPr id="38" name="TextBox 37"/>
          <p:cNvSpPr txBox="1"/>
          <p:nvPr/>
        </p:nvSpPr>
        <p:spPr>
          <a:xfrm rot="4895640">
            <a:off x="4849086" y="2739612"/>
            <a:ext cx="675185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dirty="0"/>
              <a:t>“Preach”</a:t>
            </a:r>
          </a:p>
        </p:txBody>
      </p:sp>
      <p:sp>
        <p:nvSpPr>
          <p:cNvPr id="44" name="TextBox 43"/>
          <p:cNvSpPr txBox="1"/>
          <p:nvPr/>
        </p:nvSpPr>
        <p:spPr>
          <a:xfrm rot="4849813">
            <a:off x="5088009" y="2691769"/>
            <a:ext cx="625492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dirty="0"/>
              <a:t>“Teach”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214314" y="928670"/>
            <a:ext cx="714380" cy="428628"/>
          </a:xfrm>
          <a:prstGeom prst="roundRect">
            <a:avLst/>
          </a:prstGeom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100" b="1" dirty="0"/>
              <a:t>The Father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714480" y="928670"/>
            <a:ext cx="1071602" cy="428628"/>
          </a:xfrm>
          <a:prstGeom prst="roundRect">
            <a:avLst/>
          </a:prstGeom>
          <a:solidFill>
            <a:srgbClr val="FFC000"/>
          </a:solidFill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100" b="1" dirty="0">
                <a:solidFill>
                  <a:schemeClr val="tx1"/>
                </a:solidFill>
              </a:rPr>
              <a:t>The Master</a:t>
            </a:r>
          </a:p>
        </p:txBody>
      </p:sp>
      <p:cxnSp>
        <p:nvCxnSpPr>
          <p:cNvPr id="10" name="Straight Arrow Connector 9"/>
          <p:cNvCxnSpPr>
            <a:stCxn id="3" idx="3"/>
          </p:cNvCxnSpPr>
          <p:nvPr/>
        </p:nvCxnSpPr>
        <p:spPr>
          <a:xfrm>
            <a:off x="928694" y="1142984"/>
            <a:ext cx="14287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16200000" flipV="1">
            <a:off x="2107421" y="1964520"/>
            <a:ext cx="1785951" cy="571507"/>
          </a:xfrm>
          <a:prstGeom prst="straightConnector1">
            <a:avLst/>
          </a:prstGeom>
          <a:ln w="19050">
            <a:solidFill>
              <a:schemeClr val="accent3">
                <a:lumMod val="75000"/>
              </a:schemeClr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rot="5400000">
            <a:off x="2786082" y="2000240"/>
            <a:ext cx="1714512" cy="428628"/>
          </a:xfrm>
          <a:prstGeom prst="straightConnector1">
            <a:avLst/>
          </a:prstGeom>
          <a:ln w="19050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 rot="4309153">
            <a:off x="2695908" y="2008752"/>
            <a:ext cx="80983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dirty="0"/>
              <a:t>“Preaches”</a:t>
            </a:r>
          </a:p>
        </p:txBody>
      </p:sp>
      <p:sp>
        <p:nvSpPr>
          <p:cNvPr id="18" name="TextBox 17"/>
          <p:cNvSpPr txBox="1"/>
          <p:nvPr/>
        </p:nvSpPr>
        <p:spPr>
          <a:xfrm rot="4218353">
            <a:off x="2506669" y="2133597"/>
            <a:ext cx="76014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dirty="0"/>
              <a:t>“Teaches”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143008" y="928670"/>
            <a:ext cx="642910" cy="428628"/>
          </a:xfrm>
          <a:prstGeom prst="roundRect">
            <a:avLst/>
          </a:prstGeom>
          <a:effectLst>
            <a:glow rad="101600">
              <a:srgbClr val="FFC000">
                <a:alpha val="60000"/>
              </a:srgb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100" b="1" dirty="0"/>
              <a:t>The Son</a:t>
            </a:r>
          </a:p>
        </p:txBody>
      </p:sp>
      <p:cxnSp>
        <p:nvCxnSpPr>
          <p:cNvPr id="27" name="Straight Arrow Connector 26"/>
          <p:cNvCxnSpPr/>
          <p:nvPr/>
        </p:nvCxnSpPr>
        <p:spPr>
          <a:xfrm rot="16200000" flipV="1">
            <a:off x="4786312" y="1500175"/>
            <a:ext cx="357189" cy="71434"/>
          </a:xfrm>
          <a:prstGeom prst="straightConnector1">
            <a:avLst/>
          </a:prstGeom>
          <a:ln w="19050"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Rounded Rectangle 27"/>
          <p:cNvSpPr/>
          <p:nvPr/>
        </p:nvSpPr>
        <p:spPr>
          <a:xfrm>
            <a:off x="4572000" y="1785926"/>
            <a:ext cx="1285884" cy="57150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100" b="1" dirty="0"/>
              <a:t>12 </a:t>
            </a:r>
            <a:r>
              <a:rPr lang="en-AU" sz="1100" b="1" dirty="0" err="1"/>
              <a:t>Apostelo</a:t>
            </a:r>
            <a:endParaRPr lang="en-AU" sz="1100" b="1" dirty="0"/>
          </a:p>
          <a:p>
            <a:pPr algn="ctr"/>
            <a:r>
              <a:rPr lang="en-AU" sz="1100" b="1" dirty="0"/>
              <a:t>The “Witnesses”</a:t>
            </a:r>
          </a:p>
          <a:p>
            <a:pPr algn="ctr"/>
            <a:r>
              <a:rPr lang="en-AU" sz="1100" b="1" dirty="0"/>
              <a:t>&amp; “Foundation”</a:t>
            </a:r>
          </a:p>
        </p:txBody>
      </p:sp>
      <p:cxnSp>
        <p:nvCxnSpPr>
          <p:cNvPr id="30" name="Straight Arrow Connector 29"/>
          <p:cNvCxnSpPr/>
          <p:nvPr/>
        </p:nvCxnSpPr>
        <p:spPr>
          <a:xfrm rot="16200000" flipV="1">
            <a:off x="4822446" y="2679313"/>
            <a:ext cx="928694" cy="142050"/>
          </a:xfrm>
          <a:prstGeom prst="straightConnector1">
            <a:avLst/>
          </a:prstGeom>
          <a:ln w="19050">
            <a:solidFill>
              <a:schemeClr val="accent3">
                <a:lumMod val="75000"/>
              </a:schemeClr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ounded Rectangle 34"/>
          <p:cNvSpPr/>
          <p:nvPr/>
        </p:nvSpPr>
        <p:spPr>
          <a:xfrm>
            <a:off x="3071802" y="928670"/>
            <a:ext cx="5572164" cy="214314"/>
          </a:xfrm>
          <a:prstGeom prst="roundRect">
            <a:avLst/>
          </a:prstGeom>
          <a:effectLst>
            <a:glow rad="101600">
              <a:srgbClr val="FFFF00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100" b="1" dirty="0">
                <a:solidFill>
                  <a:schemeClr val="tx1"/>
                </a:solidFill>
              </a:rPr>
              <a:t>The Disciples (Learners)               “</a:t>
            </a:r>
            <a:r>
              <a:rPr lang="en-AU" sz="1100" b="1" dirty="0" err="1">
                <a:solidFill>
                  <a:schemeClr val="tx1"/>
                </a:solidFill>
              </a:rPr>
              <a:t>Mathete</a:t>
            </a:r>
            <a:r>
              <a:rPr lang="en-AU" sz="1100" b="1" dirty="0">
                <a:solidFill>
                  <a:schemeClr val="tx1"/>
                </a:solidFill>
              </a:rPr>
              <a:t>”</a:t>
            </a:r>
          </a:p>
        </p:txBody>
      </p:sp>
      <p:sp>
        <p:nvSpPr>
          <p:cNvPr id="36" name="TextBox 35"/>
          <p:cNvSpPr txBox="1"/>
          <p:nvPr/>
        </p:nvSpPr>
        <p:spPr>
          <a:xfrm rot="17050142">
            <a:off x="2956662" y="1958175"/>
            <a:ext cx="125867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dirty="0"/>
              <a:t>“Forsake &amp; Follow”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4966573" y="1500174"/>
            <a:ext cx="53412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dirty="0"/>
              <a:t>“Sent”</a:t>
            </a:r>
          </a:p>
        </p:txBody>
      </p:sp>
      <p:cxnSp>
        <p:nvCxnSpPr>
          <p:cNvPr id="42" name="Straight Arrow Connector 41"/>
          <p:cNvCxnSpPr/>
          <p:nvPr/>
        </p:nvCxnSpPr>
        <p:spPr>
          <a:xfrm rot="5400000">
            <a:off x="5464975" y="1750207"/>
            <a:ext cx="1643074" cy="1143008"/>
          </a:xfrm>
          <a:prstGeom prst="straightConnector1">
            <a:avLst/>
          </a:prstGeom>
          <a:ln w="19050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1" name="Rounded Rectangle 50"/>
          <p:cNvSpPr/>
          <p:nvPr/>
        </p:nvSpPr>
        <p:spPr>
          <a:xfrm>
            <a:off x="4643438" y="2357430"/>
            <a:ext cx="1143008" cy="214314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100" b="1" dirty="0"/>
              <a:t>The Holy  Spirit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214282" y="-24"/>
            <a:ext cx="855356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AU" sz="2400" b="1" dirty="0"/>
              <a:t>The “Teacher” </a:t>
            </a:r>
            <a:r>
              <a:rPr lang="en-AU" sz="1600" b="1" dirty="0"/>
              <a:t>-   “The </a:t>
            </a:r>
            <a:r>
              <a:rPr lang="en-AU" sz="1600" b="1" dirty="0" err="1"/>
              <a:t>DiDaskolos</a:t>
            </a:r>
            <a:r>
              <a:rPr lang="en-AU" sz="1600" b="1" dirty="0"/>
              <a:t>” (translated “Master”) or equivalent Rabbi</a:t>
            </a:r>
          </a:p>
        </p:txBody>
      </p:sp>
      <p:sp>
        <p:nvSpPr>
          <p:cNvPr id="90" name="TextBox 89"/>
          <p:cNvSpPr txBox="1"/>
          <p:nvPr/>
        </p:nvSpPr>
        <p:spPr>
          <a:xfrm>
            <a:off x="714380" y="1357298"/>
            <a:ext cx="7143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dirty="0"/>
              <a:t> Taught</a:t>
            </a:r>
          </a:p>
          <a:p>
            <a:r>
              <a:rPr lang="en-AU" sz="1000" dirty="0" err="1"/>
              <a:t>Jhn</a:t>
            </a:r>
            <a:r>
              <a:rPr lang="en-AU" sz="1000" dirty="0"/>
              <a:t> 8:28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1928826" y="1357298"/>
            <a:ext cx="85725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dirty="0"/>
              <a:t>Mat 23:8-10</a:t>
            </a:r>
          </a:p>
        </p:txBody>
      </p:sp>
      <p:cxnSp>
        <p:nvCxnSpPr>
          <p:cNvPr id="93" name="Straight Arrow Connector 92"/>
          <p:cNvCxnSpPr>
            <a:stCxn id="8" idx="3"/>
            <a:endCxn id="83" idx="1"/>
          </p:cNvCxnSpPr>
          <p:nvPr/>
        </p:nvCxnSpPr>
        <p:spPr>
          <a:xfrm>
            <a:off x="5429288" y="1250141"/>
            <a:ext cx="214314" cy="1588"/>
          </a:xfrm>
          <a:prstGeom prst="straightConnector1">
            <a:avLst/>
          </a:prstGeom>
          <a:ln w="28575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Straight Connector 99"/>
          <p:cNvCxnSpPr/>
          <p:nvPr/>
        </p:nvCxnSpPr>
        <p:spPr>
          <a:xfrm>
            <a:off x="0" y="500042"/>
            <a:ext cx="91440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TextBox 104"/>
          <p:cNvSpPr txBox="1"/>
          <p:nvPr/>
        </p:nvSpPr>
        <p:spPr>
          <a:xfrm>
            <a:off x="436341" y="4693705"/>
            <a:ext cx="7707559" cy="2092881"/>
          </a:xfrm>
          <a:prstGeom prst="rect">
            <a:avLst/>
          </a:prstGeom>
          <a:solidFill>
            <a:schemeClr val="bg1"/>
          </a:solidFill>
        </p:spPr>
        <p:txBody>
          <a:bodyPr wrap="none" rtlCol="0">
            <a:spAutoFit/>
          </a:bodyPr>
          <a:lstStyle/>
          <a:p>
            <a:r>
              <a:rPr lang="en-AU" sz="1000" b="1" dirty="0"/>
              <a:t>Pivotal Concepts</a:t>
            </a:r>
          </a:p>
          <a:p>
            <a:r>
              <a:rPr lang="en-AU" sz="1000" dirty="0"/>
              <a:t>-The First Source is  - “as </a:t>
            </a:r>
            <a:r>
              <a:rPr lang="en-AU" sz="1000" u="sng" dirty="0"/>
              <a:t>My Father </a:t>
            </a:r>
            <a:r>
              <a:rPr lang="en-AU" sz="1000" dirty="0"/>
              <a:t>taught </a:t>
            </a:r>
            <a:r>
              <a:rPr lang="en-AU" sz="1000" u="sng" dirty="0"/>
              <a:t>me</a:t>
            </a:r>
            <a:r>
              <a:rPr lang="en-AU" sz="1000" dirty="0"/>
              <a:t>” </a:t>
            </a:r>
            <a:r>
              <a:rPr lang="en-AU" sz="1000" dirty="0" err="1"/>
              <a:t>Jhn</a:t>
            </a:r>
            <a:r>
              <a:rPr lang="en-AU" sz="1000" dirty="0"/>
              <a:t> 8:28</a:t>
            </a:r>
          </a:p>
          <a:p>
            <a:r>
              <a:rPr lang="en-AU" sz="1000" dirty="0"/>
              <a:t>- A “Master” means “Teacher” NOT Lord ( a very different role)</a:t>
            </a:r>
          </a:p>
          <a:p>
            <a:r>
              <a:rPr lang="en-AU" sz="1000" dirty="0"/>
              <a:t>-There is ONE Teacher and all subsequent teaching is “in his name” Matt 23:8-10, Acts 5:40-42</a:t>
            </a:r>
          </a:p>
          <a:p>
            <a:r>
              <a:rPr lang="en-AU" sz="1000" dirty="0"/>
              <a:t>-The Teacher role goes with the “Disciple” role which is </a:t>
            </a:r>
            <a:r>
              <a:rPr lang="en-AU" sz="1000" dirty="0" err="1"/>
              <a:t>Mathetes</a:t>
            </a:r>
            <a:r>
              <a:rPr lang="en-AU" sz="1000" dirty="0"/>
              <a:t>(Gk) and means “A learner”. They both must be understood t</a:t>
            </a:r>
            <a:r>
              <a:rPr lang="en-AU" sz="1000" u="sng" dirty="0"/>
              <a:t>ogether</a:t>
            </a:r>
          </a:p>
          <a:p>
            <a:r>
              <a:rPr lang="en-AU" sz="1000" dirty="0"/>
              <a:t>-There are two key elements to the Teachers work at his first advent - to Preach (Herald) and to Teach (Educate)</a:t>
            </a:r>
          </a:p>
          <a:p>
            <a:r>
              <a:rPr lang="en-AU" sz="1000" dirty="0"/>
              <a:t>-This work of Teacher revolved two key elements : the things he SAID ( and thus Heard) and the things he DID (Thus Seen)</a:t>
            </a:r>
          </a:p>
          <a:p>
            <a:r>
              <a:rPr lang="en-AU" sz="1000" dirty="0"/>
              <a:t>-The two key reactions of all “</a:t>
            </a:r>
            <a:r>
              <a:rPr lang="en-AU" sz="1000" dirty="0" err="1"/>
              <a:t>Mathetes</a:t>
            </a:r>
            <a:r>
              <a:rPr lang="en-AU" sz="1000" dirty="0"/>
              <a:t>” (Disciples) are to  1)“ forsake” and 2) “follow”</a:t>
            </a:r>
          </a:p>
          <a:p>
            <a:r>
              <a:rPr lang="en-AU" sz="1000" dirty="0"/>
              <a:t>-The full process is:  Sent - Preach – Hear – Forsake – Follow – Taught - Do</a:t>
            </a:r>
          </a:p>
          <a:p>
            <a:r>
              <a:rPr lang="en-AU" sz="1000" dirty="0"/>
              <a:t>-The 12 D became the 12 A as a pattern of all disciples – in aggregate the founding of new Jerusalem and a “nation” of 12 tribes</a:t>
            </a:r>
          </a:p>
          <a:p>
            <a:r>
              <a:rPr lang="en-AU" sz="1000" dirty="0"/>
              <a:t>-The work of </a:t>
            </a:r>
            <a:r>
              <a:rPr lang="en-AU" sz="1000" dirty="0" err="1"/>
              <a:t>Apostelo</a:t>
            </a:r>
            <a:r>
              <a:rPr lang="en-AU" sz="1000" dirty="0"/>
              <a:t> (those </a:t>
            </a:r>
            <a:r>
              <a:rPr lang="en-AU" sz="1000" u="sng" dirty="0"/>
              <a:t>sent </a:t>
            </a:r>
            <a:r>
              <a:rPr lang="en-AU" sz="1000" dirty="0"/>
              <a:t>as </a:t>
            </a:r>
            <a:r>
              <a:rPr lang="en-AU" sz="1000" dirty="0" err="1"/>
              <a:t>Angelos</a:t>
            </a:r>
            <a:r>
              <a:rPr lang="en-AU" sz="1000" dirty="0"/>
              <a:t> “Messengers”) was to “Witness” (</a:t>
            </a:r>
            <a:r>
              <a:rPr lang="en-AU" sz="1000" dirty="0" err="1"/>
              <a:t>Matureo</a:t>
            </a:r>
            <a:r>
              <a:rPr lang="en-AU" sz="1000" dirty="0"/>
              <a:t>) of the things SEEN and HEARD</a:t>
            </a:r>
          </a:p>
          <a:p>
            <a:r>
              <a:rPr lang="en-AU" sz="1000" dirty="0"/>
              <a:t>-The work of “Teacher” is frequently associated with water, sea, fish, nets and boats in the gospels so that the Galilee area </a:t>
            </a:r>
          </a:p>
          <a:p>
            <a:r>
              <a:rPr lang="en-AU" sz="1000" dirty="0"/>
              <a:t>serves as a symbolic microcosm of evangelising the entire world</a:t>
            </a:r>
            <a:endParaRPr lang="en-AU" sz="1200" dirty="0"/>
          </a:p>
        </p:txBody>
      </p:sp>
      <p:sp>
        <p:nvSpPr>
          <p:cNvPr id="107" name="TextBox 106"/>
          <p:cNvSpPr txBox="1"/>
          <p:nvPr/>
        </p:nvSpPr>
        <p:spPr>
          <a:xfrm>
            <a:off x="214282" y="580233"/>
            <a:ext cx="619477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200" b="1" dirty="0"/>
              <a:t>Diagram: Illustrating the Title and Role of  “The Master” – Flows from Left to Right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2714612" y="3143248"/>
            <a:ext cx="128588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dirty="0"/>
              <a:t>“Seen” &amp; “Heard”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4786314" y="3143248"/>
            <a:ext cx="235745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AU" sz="1000" dirty="0"/>
              <a:t>“Heard” but not “Seen” (</a:t>
            </a:r>
            <a:r>
              <a:rPr lang="en-AU" sz="1000" dirty="0" err="1"/>
              <a:t>i.e</a:t>
            </a:r>
            <a:r>
              <a:rPr lang="en-AU" sz="1000" dirty="0"/>
              <a:t> Faith)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1714480" y="4000504"/>
            <a:ext cx="1571636" cy="500066"/>
          </a:xfrm>
          <a:prstGeom prst="roundRect">
            <a:avLst/>
          </a:prstGeom>
          <a:solidFill>
            <a:schemeClr val="accent3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100" dirty="0">
                <a:solidFill>
                  <a:schemeClr val="tx1"/>
                </a:solidFill>
              </a:rPr>
              <a:t>The Witness of</a:t>
            </a:r>
          </a:p>
          <a:p>
            <a:pPr algn="ctr"/>
            <a:r>
              <a:rPr lang="en-AU" sz="1100" dirty="0">
                <a:solidFill>
                  <a:schemeClr val="tx1"/>
                </a:solidFill>
              </a:rPr>
              <a:t>The Son</a:t>
            </a:r>
            <a:endParaRPr lang="en-AU" sz="1100" dirty="0"/>
          </a:p>
        </p:txBody>
      </p:sp>
      <p:sp>
        <p:nvSpPr>
          <p:cNvPr id="47" name="Rounded Rectangle 46"/>
          <p:cNvSpPr/>
          <p:nvPr/>
        </p:nvSpPr>
        <p:spPr>
          <a:xfrm>
            <a:off x="3286116" y="4000504"/>
            <a:ext cx="2786082" cy="500066"/>
          </a:xfrm>
          <a:prstGeom prst="round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100" dirty="0">
                <a:solidFill>
                  <a:schemeClr val="tx1"/>
                </a:solidFill>
              </a:rPr>
              <a:t>The Witness of the Apostles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142844" y="4000504"/>
            <a:ext cx="1714512" cy="500066"/>
          </a:xfrm>
          <a:prstGeom prst="roundRect">
            <a:avLst/>
          </a:prstGeom>
          <a:solidFill>
            <a:schemeClr val="accent3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100" dirty="0">
                <a:solidFill>
                  <a:schemeClr val="tx1"/>
                </a:solidFill>
              </a:rPr>
              <a:t>The Witness of</a:t>
            </a:r>
          </a:p>
          <a:p>
            <a:pPr algn="ctr"/>
            <a:r>
              <a:rPr lang="en-AU" sz="1100" dirty="0">
                <a:solidFill>
                  <a:schemeClr val="tx1"/>
                </a:solidFill>
              </a:rPr>
              <a:t> the Father</a:t>
            </a:r>
          </a:p>
        </p:txBody>
      </p:sp>
      <p:cxnSp>
        <p:nvCxnSpPr>
          <p:cNvPr id="49" name="Straight Arrow Connector 48"/>
          <p:cNvCxnSpPr/>
          <p:nvPr/>
        </p:nvCxnSpPr>
        <p:spPr>
          <a:xfrm>
            <a:off x="500034" y="3786190"/>
            <a:ext cx="8215370" cy="1588"/>
          </a:xfrm>
          <a:prstGeom prst="straightConnector1">
            <a:avLst/>
          </a:prstGeom>
          <a:ln w="57150">
            <a:solidFill>
              <a:schemeClr val="tx2"/>
            </a:solidFill>
            <a:prstDash val="solid"/>
            <a:headEnd type="oval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Rounded Rectangle 64"/>
          <p:cNvSpPr/>
          <p:nvPr/>
        </p:nvSpPr>
        <p:spPr>
          <a:xfrm>
            <a:off x="5572132" y="4000504"/>
            <a:ext cx="3071834" cy="500066"/>
          </a:xfrm>
          <a:prstGeom prst="round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100" dirty="0">
                <a:solidFill>
                  <a:schemeClr val="tx1"/>
                </a:solidFill>
              </a:rPr>
              <a:t>The “Guards” of the Witness Rev 1:3</a:t>
            </a:r>
          </a:p>
        </p:txBody>
      </p:sp>
      <p:sp>
        <p:nvSpPr>
          <p:cNvPr id="67" name="Rounded Rectangle 66"/>
          <p:cNvSpPr/>
          <p:nvPr/>
        </p:nvSpPr>
        <p:spPr>
          <a:xfrm rot="5400000">
            <a:off x="7000891" y="2571745"/>
            <a:ext cx="3786216" cy="214314"/>
          </a:xfrm>
          <a:prstGeom prst="roundRect">
            <a:avLst/>
          </a:prstGeom>
          <a:solidFill>
            <a:srgbClr val="FFFF00"/>
          </a:solidFill>
          <a:effectLst>
            <a:glow rad="101600">
              <a:srgbClr val="FFC000">
                <a:alpha val="60000"/>
              </a:srgb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100" b="1" dirty="0">
                <a:solidFill>
                  <a:schemeClr val="tx1"/>
                </a:solidFill>
              </a:rPr>
              <a:t>The Apocalypse – The Revealing of things unseen</a:t>
            </a:r>
          </a:p>
        </p:txBody>
      </p:sp>
      <p:sp>
        <p:nvSpPr>
          <p:cNvPr id="39" name="Rounded Rectangle 38"/>
          <p:cNvSpPr/>
          <p:nvPr/>
        </p:nvSpPr>
        <p:spPr>
          <a:xfrm>
            <a:off x="2428860" y="3357562"/>
            <a:ext cx="6286544" cy="357190"/>
          </a:xfrm>
          <a:prstGeom prst="roundRect">
            <a:avLst/>
          </a:prstGeom>
          <a:solidFill>
            <a:srgbClr val="00B0F0"/>
          </a:solidFill>
          <a:effectLst>
            <a:softEdge rad="63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sz="1100" b="1" dirty="0">
                <a:solidFill>
                  <a:schemeClr val="tx1"/>
                </a:solidFill>
              </a:rPr>
              <a:t>The “Waters” or “Sea” = the Nations &amp; The Fish (by extended metaphor) =”The Multitudes” or People</a:t>
            </a:r>
          </a:p>
          <a:p>
            <a:pPr algn="ctr"/>
            <a:r>
              <a:rPr lang="en-AU" sz="1100" b="1" dirty="0">
                <a:solidFill>
                  <a:schemeClr val="tx1"/>
                </a:solidFill>
              </a:rPr>
              <a:t>Matt 4:12-25, Mk 4:1, Mk 6:38-49, Luke 5:2-9, </a:t>
            </a:r>
            <a:r>
              <a:rPr lang="en-AU" sz="1100" b="1" dirty="0" err="1">
                <a:solidFill>
                  <a:schemeClr val="tx1"/>
                </a:solidFill>
              </a:rPr>
              <a:t>Jhn</a:t>
            </a:r>
            <a:r>
              <a:rPr lang="en-AU" sz="1100" b="1" dirty="0">
                <a:solidFill>
                  <a:schemeClr val="tx1"/>
                </a:solidFill>
              </a:rPr>
              <a:t> 6:1-25, </a:t>
            </a:r>
            <a:r>
              <a:rPr lang="en-AU" sz="1100" b="1" dirty="0" err="1">
                <a:solidFill>
                  <a:schemeClr val="tx1"/>
                </a:solidFill>
              </a:rPr>
              <a:t>Jhn</a:t>
            </a:r>
            <a:r>
              <a:rPr lang="en-AU" sz="1100" b="1" dirty="0">
                <a:solidFill>
                  <a:schemeClr val="tx1"/>
                </a:solidFill>
              </a:rPr>
              <a:t> 21:1-13, Acts 27</a:t>
            </a:r>
          </a:p>
        </p:txBody>
      </p:sp>
      <p:sp>
        <p:nvSpPr>
          <p:cNvPr id="40" name="TextBox 39"/>
          <p:cNvSpPr txBox="1"/>
          <p:nvPr/>
        </p:nvSpPr>
        <p:spPr>
          <a:xfrm rot="18282846">
            <a:off x="5759578" y="2218395"/>
            <a:ext cx="125867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AU" sz="1000" dirty="0"/>
              <a:t>“Forsake &amp; Follow”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3658</Words>
  <Application>Microsoft Office PowerPoint</Application>
  <PresentationFormat>On-screen Show (4:3)</PresentationFormat>
  <Paragraphs>516</Paragraphs>
  <Slides>46</Slides>
  <Notes>44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0" baseType="lpstr">
      <vt:lpstr>Arial</vt:lpstr>
      <vt:lpstr>Calibri</vt:lpstr>
      <vt:lpstr>Monotype Corsiva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Simon</dc:creator>
  <cp:lastModifiedBy>Simon OGrady</cp:lastModifiedBy>
  <cp:revision>93</cp:revision>
  <cp:lastPrinted>2019-03-23T22:58:05Z</cp:lastPrinted>
  <dcterms:created xsi:type="dcterms:W3CDTF">2009-01-16T07:40:16Z</dcterms:created>
  <dcterms:modified xsi:type="dcterms:W3CDTF">2022-08-12T22:04:46Z</dcterms:modified>
</cp:coreProperties>
</file>