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9" r:id="rId3"/>
    <p:sldId id="261" r:id="rId4"/>
    <p:sldId id="263" r:id="rId5"/>
    <p:sldId id="260" r:id="rId6"/>
    <p:sldId id="279" r:id="rId7"/>
    <p:sldId id="262" r:id="rId8"/>
    <p:sldId id="278" r:id="rId9"/>
    <p:sldId id="264" r:id="rId10"/>
    <p:sldId id="265" r:id="rId11"/>
    <p:sldId id="266" r:id="rId12"/>
    <p:sldId id="267" r:id="rId13"/>
    <p:sldId id="268" r:id="rId14"/>
    <p:sldId id="271" r:id="rId15"/>
    <p:sldId id="270" r:id="rId16"/>
    <p:sldId id="275" r:id="rId17"/>
    <p:sldId id="281" r:id="rId18"/>
    <p:sldId id="272" r:id="rId19"/>
    <p:sldId id="273" r:id="rId20"/>
    <p:sldId id="274" r:id="rId21"/>
    <p:sldId id="276" r:id="rId22"/>
    <p:sldId id="277"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n Twine" initials="DT" lastIdx="1" clrIdx="0">
    <p:extLst>
      <p:ext uri="{19B8F6BF-5375-455C-9EA6-DF929625EA0E}">
        <p15:presenceInfo xmlns:p15="http://schemas.microsoft.com/office/powerpoint/2012/main" userId="Don Twi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E266"/>
    <a:srgbClr val="00589A"/>
    <a:srgbClr val="002E50"/>
    <a:srgbClr val="006BBC"/>
    <a:srgbClr val="008A3E"/>
    <a:srgbClr val="00A249"/>
    <a:srgbClr val="CCFFFF"/>
    <a:srgbClr val="0060A8"/>
    <a:srgbClr val="00BC55"/>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82" autoAdjust="0"/>
    <p:restoredTop sz="94291" autoAdjust="0"/>
  </p:normalViewPr>
  <p:slideViewPr>
    <p:cSldViewPr snapToGrid="0">
      <p:cViewPr varScale="1">
        <p:scale>
          <a:sx n="67" d="100"/>
          <a:sy n="67" d="100"/>
        </p:scale>
        <p:origin x="618" y="96"/>
      </p:cViewPr>
      <p:guideLst/>
    </p:cSldViewPr>
  </p:slideViewPr>
  <p:notesTextViewPr>
    <p:cViewPr>
      <p:scale>
        <a:sx n="1" d="1"/>
        <a:sy n="1" d="1"/>
      </p:scale>
      <p:origin x="0" y="0"/>
    </p:cViewPr>
  </p:notesTextViewPr>
  <p:sorterViewPr>
    <p:cViewPr>
      <p:scale>
        <a:sx n="100" d="100"/>
        <a:sy n="100" d="100"/>
      </p:scale>
      <p:origin x="0" y="-96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57928-37BD-4C73-93BA-F51FC465788A}" type="datetimeFigureOut">
              <a:rPr lang="en-AU" smtClean="0"/>
              <a:t>24/08/2022</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D4AD1F-0C08-472A-A68D-5D5BC715273A}" type="slidenum">
              <a:rPr lang="en-AU" smtClean="0"/>
              <a:t>‹#›</a:t>
            </a:fld>
            <a:endParaRPr lang="en-AU" dirty="0"/>
          </a:p>
        </p:txBody>
      </p:sp>
    </p:spTree>
    <p:extLst>
      <p:ext uri="{BB962C8B-B14F-4D97-AF65-F5344CB8AC3E}">
        <p14:creationId xmlns:p14="http://schemas.microsoft.com/office/powerpoint/2010/main" val="597431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47085C70-E1C7-4198-9DE2-17CADF922C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0736CD30-AD78-4450-8964-665E4F3F5BF3}" type="slidenum">
              <a:rPr lang="en-AU" altLang="en-US" smtClean="0">
                <a:latin typeface="Arial" panose="020B0604020202020204" pitchFamily="34" charset="0"/>
              </a:rPr>
              <a:pPr/>
              <a:t>1</a:t>
            </a:fld>
            <a:endParaRPr lang="en-AU" altLang="en-US" dirty="0">
              <a:latin typeface="Arial" panose="020B0604020202020204" pitchFamily="34" charset="0"/>
            </a:endParaRPr>
          </a:p>
        </p:txBody>
      </p:sp>
      <p:sp>
        <p:nvSpPr>
          <p:cNvPr id="6147" name="Rectangle 2">
            <a:extLst>
              <a:ext uri="{FF2B5EF4-FFF2-40B4-BE49-F238E27FC236}">
                <a16:creationId xmlns:a16="http://schemas.microsoft.com/office/drawing/2014/main" id="{FB2F02D7-0D9A-46D0-A5B2-218ED3F3BBD5}"/>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F5CCC67D-4ABB-4655-AF2F-A12ED981DB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8D4AD1F-0C08-472A-A68D-5D5BC715273A}" type="slidenum">
              <a:rPr lang="en-AU" smtClean="0"/>
              <a:t>21</a:t>
            </a:fld>
            <a:endParaRPr lang="en-AU" dirty="0"/>
          </a:p>
        </p:txBody>
      </p:sp>
    </p:spTree>
    <p:extLst>
      <p:ext uri="{BB962C8B-B14F-4D97-AF65-F5344CB8AC3E}">
        <p14:creationId xmlns:p14="http://schemas.microsoft.com/office/powerpoint/2010/main" val="1022842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F648A7-8098-4F60-A531-E16EA9C86E3C}" type="datetime1">
              <a:rPr lang="en-AU" smtClean="0"/>
              <a:t>24/08/2022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309204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E97A34-77AC-4E59-A778-128255B04892}" type="datetime1">
              <a:rPr lang="en-AU" smtClean="0"/>
              <a:t>24/08/2022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4102511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A761A7-5319-4DEC-AC4E-4D1530B5193C}" type="datetime1">
              <a:rPr lang="en-AU" smtClean="0"/>
              <a:t>24/08/2022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502005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388A9-0A7B-4593-B3AB-15A4E148008C}" type="datetime1">
              <a:rPr lang="en-AU" smtClean="0"/>
              <a:t>24/08/2022</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1692942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B5DA82-A6CE-4A6C-A156-74617441E648}" type="datetime1">
              <a:rPr lang="en-AU" smtClean="0"/>
              <a:t>24/08/2022</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3445337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E84569-6AB5-4221-9648-4A0BA6ABC03B}" type="datetime1">
              <a:rPr lang="en-AU" smtClean="0"/>
              <a:t>24/08/2022</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1404904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766447-051F-4BA4-B438-780FE672FE80}" type="datetime1">
              <a:rPr lang="en-AU" smtClean="0"/>
              <a:t>24/08/2022</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1458139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33E70B-8FA6-47CB-8721-BA6F7D68326B}" type="datetime1">
              <a:rPr lang="en-AU" smtClean="0"/>
              <a:t>24/08/2022</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1751828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802C3F-855C-484A-9619-D592CCBC74E9}" type="datetime1">
              <a:rPr lang="en-AU" smtClean="0"/>
              <a:t>24/08/2022</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4196439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DF2561-2409-4A3A-BD0B-323CC5BFA56F}" type="datetime1">
              <a:rPr lang="en-AU" smtClean="0"/>
              <a:t>24/08/2022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401733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B49A62-A212-46D0-AD6D-586110B1C4E0}" type="datetime1">
              <a:rPr lang="en-AU" smtClean="0"/>
              <a:t>24/08/2022</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C09A47D2-105A-4FF1-A2A8-3997B6A96632}" type="slidenum">
              <a:rPr lang="en-AU" smtClean="0"/>
              <a:t>‹#›</a:t>
            </a:fld>
            <a:endParaRPr lang="en-AU" dirty="0"/>
          </a:p>
        </p:txBody>
      </p:sp>
    </p:spTree>
    <p:extLst>
      <p:ext uri="{BB962C8B-B14F-4D97-AF65-F5344CB8AC3E}">
        <p14:creationId xmlns:p14="http://schemas.microsoft.com/office/powerpoint/2010/main" val="2355933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655F1-42F9-4E96-99E4-8F50E021D39A}" type="datetime1">
              <a:rPr lang="en-AU" smtClean="0"/>
              <a:t>24/08/2022</a:t>
            </a:fld>
            <a:endParaRPr lang="en-AU"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9A47D2-105A-4FF1-A2A8-3997B6A96632}" type="slidenum">
              <a:rPr lang="en-AU" smtClean="0"/>
              <a:t>‹#›</a:t>
            </a:fld>
            <a:endParaRPr lang="en-AU" dirty="0"/>
          </a:p>
        </p:txBody>
      </p:sp>
    </p:spTree>
    <p:extLst>
      <p:ext uri="{BB962C8B-B14F-4D97-AF65-F5344CB8AC3E}">
        <p14:creationId xmlns:p14="http://schemas.microsoft.com/office/powerpoint/2010/main" val="35109829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80BCE440-F609-4A98-BA29-61D677A991CA}"/>
              </a:ext>
            </a:extLst>
          </p:cNvPr>
          <p:cNvSpPr>
            <a:spLocks noGrp="1" noChangeArrowheads="1"/>
          </p:cNvSpPr>
          <p:nvPr>
            <p:ph type="subTitle" idx="1"/>
          </p:nvPr>
        </p:nvSpPr>
        <p:spPr>
          <a:xfrm>
            <a:off x="2895600" y="3860800"/>
            <a:ext cx="6369050" cy="2447925"/>
          </a:xfrm>
        </p:spPr>
        <p:txBody>
          <a:bodyPr>
            <a:normAutofit/>
          </a:bodyPr>
          <a:lstStyle/>
          <a:p>
            <a:pPr eaLnBrk="1" hangingPunct="1"/>
            <a:r>
              <a:rPr lang="en-AU" altLang="en-US" sz="4000" b="1" dirty="0">
                <a:latin typeface="Times New Roman" panose="02020603050405020304" pitchFamily="18" charset="0"/>
                <a:cs typeface="Times New Roman" panose="02020603050405020304" pitchFamily="18" charset="0"/>
              </a:rPr>
              <a:t>Southport Bible Class </a:t>
            </a:r>
          </a:p>
          <a:p>
            <a:pPr eaLnBrk="1" hangingPunct="1"/>
            <a:r>
              <a:rPr lang="en-AU" altLang="en-US" sz="4000" b="1">
                <a:latin typeface="Times New Roman" panose="02020603050405020304" pitchFamily="18" charset="0"/>
                <a:cs typeface="Times New Roman" panose="02020603050405020304" pitchFamily="18" charset="0"/>
              </a:rPr>
              <a:t>24</a:t>
            </a:r>
            <a:r>
              <a:rPr lang="en-AU" altLang="en-US" sz="4000" b="1" baseline="30000">
                <a:latin typeface="Times New Roman" panose="02020603050405020304" pitchFamily="18" charset="0"/>
                <a:cs typeface="Times New Roman" panose="02020603050405020304" pitchFamily="18" charset="0"/>
              </a:rPr>
              <a:t>th</a:t>
            </a:r>
            <a:r>
              <a:rPr lang="en-AU" altLang="en-US" sz="4000" b="1">
                <a:latin typeface="Times New Roman" panose="02020603050405020304" pitchFamily="18" charset="0"/>
                <a:cs typeface="Times New Roman" panose="02020603050405020304" pitchFamily="18" charset="0"/>
              </a:rPr>
              <a:t> Aug 2022</a:t>
            </a:r>
            <a:endParaRPr lang="en-AU" altLang="en-US" sz="4000" b="1" dirty="0">
              <a:latin typeface="Times New Roman" panose="02020603050405020304" pitchFamily="18" charset="0"/>
              <a:cs typeface="Times New Roman" panose="02020603050405020304" pitchFamily="18" charset="0"/>
            </a:endParaRPr>
          </a:p>
          <a:p>
            <a:pPr eaLnBrk="1" hangingPunct="1"/>
            <a:r>
              <a:rPr lang="en-AU" altLang="en-US" sz="4000" b="1" dirty="0">
                <a:latin typeface="Times New Roman" panose="02020603050405020304" pitchFamily="18" charset="0"/>
                <a:cs typeface="Times New Roman" panose="02020603050405020304" pitchFamily="18" charset="0"/>
              </a:rPr>
              <a:t>Reading: </a:t>
            </a:r>
            <a:r>
              <a:rPr lang="en-AU" altLang="en-US" sz="4000" b="1" dirty="0">
                <a:solidFill>
                  <a:srgbClr val="FFFF00"/>
                </a:solidFill>
                <a:latin typeface="Times New Roman" panose="02020603050405020304" pitchFamily="18" charset="0"/>
                <a:cs typeface="Times New Roman" panose="02020603050405020304" pitchFamily="18" charset="0"/>
              </a:rPr>
              <a:t>Rev 3:1-6</a:t>
            </a:r>
          </a:p>
        </p:txBody>
      </p:sp>
      <p:sp>
        <p:nvSpPr>
          <p:cNvPr id="5123" name="Title 3">
            <a:extLst>
              <a:ext uri="{FF2B5EF4-FFF2-40B4-BE49-F238E27FC236}">
                <a16:creationId xmlns:a16="http://schemas.microsoft.com/office/drawing/2014/main" id="{24D1087D-EDDB-466C-9677-B537D2BB91AE}"/>
              </a:ext>
            </a:extLst>
          </p:cNvPr>
          <p:cNvSpPr>
            <a:spLocks noGrp="1" noChangeArrowheads="1"/>
          </p:cNvSpPr>
          <p:nvPr>
            <p:ph type="ctrTitle"/>
          </p:nvPr>
        </p:nvSpPr>
        <p:spPr>
          <a:xfrm>
            <a:off x="1055689" y="-552892"/>
            <a:ext cx="9917112" cy="3981892"/>
          </a:xfrm>
        </p:spPr>
        <p:txBody>
          <a:bodyPr>
            <a:normAutofit fontScale="90000"/>
          </a:bodyPr>
          <a:lstStyle/>
          <a:p>
            <a:pPr eaLnBrk="1" hangingPunct="1"/>
            <a:r>
              <a:rPr lang="en-AU" altLang="en-US" sz="7300" b="1" i="1" dirty="0">
                <a:solidFill>
                  <a:srgbClr val="15E146"/>
                </a:solidFill>
                <a:latin typeface="Script MT Bold" panose="03040602040607080904" pitchFamily="66" charset="0"/>
                <a:cs typeface="Arial" panose="020B0604020202020204" pitchFamily="34" charset="0"/>
              </a:rPr>
              <a:t>“ The  Lamb’s Book of Life”</a:t>
            </a:r>
            <a:br>
              <a:rPr lang="en-AU" altLang="en-US" sz="7300" b="1" dirty="0">
                <a:solidFill>
                  <a:srgbClr val="E9FD2F"/>
                </a:solidFill>
                <a:latin typeface="Arial" panose="020B0604020202020204" pitchFamily="34" charset="0"/>
                <a:cs typeface="Arial" panose="020B0604020202020204" pitchFamily="34" charset="0"/>
              </a:rPr>
            </a:br>
            <a:br>
              <a:rPr lang="en-AU" altLang="en-US" sz="7300" b="1" dirty="0">
                <a:solidFill>
                  <a:srgbClr val="E9FD2F"/>
                </a:solidFill>
                <a:latin typeface="Arial" panose="020B0604020202020204" pitchFamily="34" charset="0"/>
                <a:cs typeface="Arial" panose="020B0604020202020204" pitchFamily="34" charset="0"/>
              </a:rPr>
            </a:br>
            <a:r>
              <a:rPr lang="en-AU" altLang="en-US" sz="4000" b="1" dirty="0">
                <a:solidFill>
                  <a:srgbClr val="E9FD2F"/>
                </a:solidFill>
                <a:latin typeface="Arial" panose="020B0604020202020204" pitchFamily="34" charset="0"/>
                <a:cs typeface="Arial" panose="020B0604020202020204" pitchFamily="34" charset="0"/>
              </a:rPr>
              <a:t>(Rev 21:27)</a:t>
            </a:r>
            <a:br>
              <a:rPr lang="en-AU" altLang="en-US" sz="3600" b="1" dirty="0">
                <a:solidFill>
                  <a:srgbClr val="E9FD2F"/>
                </a:solidFill>
                <a:latin typeface="Arial" panose="020B0604020202020204" pitchFamily="34" charset="0"/>
                <a:cs typeface="Arial" panose="020B0604020202020204" pitchFamily="34" charset="0"/>
              </a:rPr>
            </a:br>
            <a:endParaRPr lang="en-AU" altLang="en-US" sz="3600" b="1" dirty="0">
              <a:solidFill>
                <a:srgbClr val="E9FD2F"/>
              </a:solidFill>
              <a:latin typeface="Arial" panose="020B0604020202020204" pitchFamily="34" charset="0"/>
              <a:cs typeface="Arial" panose="020B0604020202020204" pitchFamily="34" charset="0"/>
            </a:endParaRPr>
          </a:p>
        </p:txBody>
      </p:sp>
      <p:sp>
        <p:nvSpPr>
          <p:cNvPr id="5124" name="TextBox 6">
            <a:extLst>
              <a:ext uri="{FF2B5EF4-FFF2-40B4-BE49-F238E27FC236}">
                <a16:creationId xmlns:a16="http://schemas.microsoft.com/office/drawing/2014/main" id="{A5901EBB-FE1F-4AB2-B42C-FC437C261F02}"/>
              </a:ext>
            </a:extLst>
          </p:cNvPr>
          <p:cNvSpPr txBox="1">
            <a:spLocks noChangeArrowheads="1"/>
          </p:cNvSpPr>
          <p:nvPr/>
        </p:nvSpPr>
        <p:spPr bwMode="auto">
          <a:xfrm>
            <a:off x="11754678" y="6232525"/>
            <a:ext cx="31825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AU" altLang="en-US" sz="2000" dirty="0"/>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lnSpcReduction="10000"/>
          </a:bodyPr>
          <a:lstStyle/>
          <a:p>
            <a:pPr algn="just"/>
            <a:r>
              <a:rPr lang="en-US" sz="3200" dirty="0">
                <a:solidFill>
                  <a:srgbClr val="FFFF00"/>
                </a:solidFill>
              </a:rPr>
              <a:t>Luke 10:20 </a:t>
            </a:r>
            <a:r>
              <a:rPr lang="en-US" sz="3200" i="1" dirty="0"/>
              <a:t>“</a:t>
            </a:r>
            <a:r>
              <a:rPr lang="en-US" sz="3200" b="0" i="1" u="none" strike="noStrike" baseline="0" dirty="0"/>
              <a:t>Notwithstanding in this rejoice not, that the spirits are subject unto you; but rather rejoice, because </a:t>
            </a:r>
            <a:r>
              <a:rPr lang="en-US" sz="3200" b="0" i="1" u="sng" strike="noStrike" baseline="0" dirty="0">
                <a:solidFill>
                  <a:srgbClr val="00E266"/>
                </a:solidFill>
              </a:rPr>
              <a:t>your names are written in heaven</a:t>
            </a:r>
            <a:r>
              <a:rPr lang="en-US" sz="3200" b="0" i="1" strike="noStrike" baseline="0" dirty="0">
                <a:solidFill>
                  <a:srgbClr val="00E266"/>
                </a:solidFill>
              </a:rPr>
              <a:t>.”</a:t>
            </a:r>
          </a:p>
          <a:p>
            <a:pPr algn="just"/>
            <a:r>
              <a:rPr lang="en-US" sz="3200" dirty="0">
                <a:solidFill>
                  <a:srgbClr val="FFFF00"/>
                </a:solidFill>
              </a:rPr>
              <a:t>Rev 21:27 </a:t>
            </a:r>
            <a:r>
              <a:rPr lang="en-US" sz="3200" i="1" dirty="0"/>
              <a:t>“</a:t>
            </a:r>
            <a:r>
              <a:rPr lang="en-US" sz="3200" b="0" i="1" u="none" strike="noStrike" baseline="0" dirty="0"/>
              <a:t>And there shall in no wise enter into it any thing that </a:t>
            </a:r>
            <a:r>
              <a:rPr lang="en-US" sz="3200" b="0" i="1" u="none" strike="noStrike" baseline="0" dirty="0" err="1"/>
              <a:t>defileth</a:t>
            </a:r>
            <a:r>
              <a:rPr lang="en-US" sz="3200" b="0" i="1" u="none" strike="noStrike" baseline="0" dirty="0"/>
              <a:t>, neither whatsoever worketh abomination, or </a:t>
            </a:r>
            <a:r>
              <a:rPr lang="en-US" sz="3200" b="0" i="1" u="none" strike="noStrike" baseline="0" dirty="0" err="1"/>
              <a:t>maketh</a:t>
            </a:r>
            <a:r>
              <a:rPr lang="en-US" sz="3200" b="0" i="1" u="none" strike="noStrike" baseline="0" dirty="0"/>
              <a:t> a lie: but </a:t>
            </a:r>
            <a:r>
              <a:rPr lang="en-US" sz="3200" b="0" i="1" u="none" strike="noStrike" baseline="0" dirty="0">
                <a:solidFill>
                  <a:srgbClr val="00E266"/>
                </a:solidFill>
              </a:rPr>
              <a:t>they which are written in </a:t>
            </a:r>
            <a:r>
              <a:rPr lang="en-US" sz="3200" b="0" i="1" u="sng" strike="noStrike" baseline="0" dirty="0">
                <a:solidFill>
                  <a:srgbClr val="00E266"/>
                </a:solidFill>
              </a:rPr>
              <a:t>the Lamb's book of life</a:t>
            </a:r>
            <a:r>
              <a:rPr lang="en-US" sz="3200" b="0" i="1" u="none" strike="noStrike" baseline="0" dirty="0">
                <a:solidFill>
                  <a:srgbClr val="00E266"/>
                </a:solidFill>
              </a:rPr>
              <a:t>.” </a:t>
            </a:r>
          </a:p>
          <a:p>
            <a:pPr algn="just"/>
            <a:r>
              <a:rPr lang="en-US" sz="3200" dirty="0"/>
              <a:t>From that verse we learn, </a:t>
            </a:r>
            <a:r>
              <a:rPr lang="en-US" sz="3200" u="sng" dirty="0"/>
              <a:t>Only the redeemed</a:t>
            </a:r>
            <a:r>
              <a:rPr lang="en-US" sz="3200" dirty="0"/>
              <a:t> – those who constitute that Spiritual Temple City – the New Jerusalem, as described in </a:t>
            </a:r>
            <a:r>
              <a:rPr lang="en-US" sz="3200" dirty="0">
                <a:solidFill>
                  <a:srgbClr val="FFFF00"/>
                </a:solidFill>
              </a:rPr>
              <a:t>Rev 21:1-4</a:t>
            </a:r>
            <a:r>
              <a:rPr lang="en-US" sz="3200" dirty="0"/>
              <a:t>, </a:t>
            </a:r>
            <a:r>
              <a:rPr lang="en-US" sz="3200" dirty="0" err="1"/>
              <a:t>ie</a:t>
            </a:r>
            <a:r>
              <a:rPr lang="en-US" sz="3200" dirty="0"/>
              <a:t>. Those “</a:t>
            </a:r>
            <a:r>
              <a:rPr lang="en-AU" sz="3200" i="1" dirty="0">
                <a:solidFill>
                  <a:srgbClr val="00E266"/>
                </a:solidFill>
              </a:rPr>
              <a:t>prepared as a bride adorned for her husband</a:t>
            </a:r>
            <a:r>
              <a:rPr lang="en-AU" sz="3200" dirty="0"/>
              <a:t>” </a:t>
            </a:r>
            <a:r>
              <a:rPr lang="en-AU" sz="3200" dirty="0">
                <a:solidFill>
                  <a:srgbClr val="FFFF00"/>
                </a:solidFill>
              </a:rPr>
              <a:t>v2</a:t>
            </a:r>
            <a:r>
              <a:rPr lang="en-AU" sz="3200" dirty="0"/>
              <a:t> – </a:t>
            </a:r>
            <a:r>
              <a:rPr lang="en-AU" sz="3200" dirty="0" err="1"/>
              <a:t>ie</a:t>
            </a:r>
            <a:r>
              <a:rPr lang="en-AU" sz="3200" dirty="0"/>
              <a:t>. the bridegroom – The Lord Jesus Christ - </a:t>
            </a:r>
            <a:r>
              <a:rPr lang="en-AU" sz="3200" dirty="0">
                <a:solidFill>
                  <a:srgbClr val="00E266"/>
                </a:solidFill>
              </a:rPr>
              <a:t>only they</a:t>
            </a:r>
            <a:r>
              <a:rPr lang="en-AU" sz="3200" dirty="0"/>
              <a:t> </a:t>
            </a:r>
            <a:r>
              <a:rPr lang="en-US" sz="3200" dirty="0"/>
              <a:t>will have their names written in The Lamb’s Book of Life. </a:t>
            </a:r>
            <a:endParaRPr lang="en-US" sz="3200" b="0" i="1" u="none" strike="noStrike" baseline="0" dirty="0">
              <a:solidFill>
                <a:srgbClr val="00E266"/>
              </a:solidFill>
            </a:endParaRPr>
          </a:p>
          <a:p>
            <a:pPr algn="just"/>
            <a:r>
              <a:rPr lang="en-US" sz="3200" dirty="0">
                <a:solidFill>
                  <a:srgbClr val="FFFF00"/>
                </a:solidFill>
              </a:rPr>
              <a:t>Rev 13:8 </a:t>
            </a:r>
            <a:r>
              <a:rPr lang="en-US" sz="3200" i="1" dirty="0"/>
              <a:t>“</a:t>
            </a:r>
            <a:r>
              <a:rPr lang="en-US" sz="3200" b="0" i="1" u="none" strike="noStrike" baseline="0" dirty="0"/>
              <a:t>And all that dwell upon the earth shall worship </a:t>
            </a:r>
            <a:r>
              <a:rPr lang="en-US" sz="3200" b="0" i="1" u="sng" strike="noStrike" baseline="0" dirty="0">
                <a:solidFill>
                  <a:srgbClr val="FFFF00"/>
                </a:solidFill>
              </a:rPr>
              <a:t>him</a:t>
            </a:r>
            <a:r>
              <a:rPr lang="en-US" sz="3200" b="0" i="1" u="none" strike="noStrike" baseline="0" dirty="0"/>
              <a:t>, </a:t>
            </a:r>
            <a:r>
              <a:rPr lang="en-US" sz="3200" b="0" i="1" u="sng" strike="noStrike" baseline="0" dirty="0">
                <a:solidFill>
                  <a:srgbClr val="00E266"/>
                </a:solidFill>
              </a:rPr>
              <a:t>whose names are </a:t>
            </a:r>
            <a:r>
              <a:rPr lang="en-US" sz="3200" b="0" i="1" u="sng" strike="noStrike" baseline="0" dirty="0">
                <a:solidFill>
                  <a:srgbClr val="FFFF00"/>
                </a:solidFill>
              </a:rPr>
              <a:t>not</a:t>
            </a:r>
            <a:r>
              <a:rPr lang="en-US" sz="3200" b="0" i="1" u="sng" strike="noStrike" baseline="0" dirty="0">
                <a:solidFill>
                  <a:srgbClr val="00E266"/>
                </a:solidFill>
              </a:rPr>
              <a:t> written in the book of life of the Lamb</a:t>
            </a:r>
            <a:r>
              <a:rPr lang="en-US" sz="3200" b="0" i="1" strike="noStrike" baseline="0" dirty="0"/>
              <a:t> </a:t>
            </a:r>
            <a:r>
              <a:rPr lang="en-US" sz="3200" b="0" i="1" u="none" strike="noStrike" baseline="0" dirty="0"/>
              <a:t>slain </a:t>
            </a:r>
            <a:r>
              <a:rPr lang="en-US" sz="3200" b="0" i="1" u="sng" strike="noStrike" baseline="0" dirty="0"/>
              <a:t>from the foundation of the world</a:t>
            </a:r>
            <a:r>
              <a:rPr lang="en-US" sz="3200" b="0" i="0" u="sng" strike="noStrike" baseline="0" dirty="0"/>
              <a:t>.</a:t>
            </a:r>
            <a:r>
              <a:rPr lang="en-US" sz="3200" b="0" i="0" u="none" strike="noStrike" baseline="0" dirty="0"/>
              <a:t>” </a:t>
            </a:r>
            <a:endParaRPr lang="en-AU"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2</a:t>
            </a:r>
          </a:p>
        </p:txBody>
      </p:sp>
      <p:sp>
        <p:nvSpPr>
          <p:cNvPr id="2" name="TextBox 1">
            <a:extLst>
              <a:ext uri="{FF2B5EF4-FFF2-40B4-BE49-F238E27FC236}">
                <a16:creationId xmlns:a16="http://schemas.microsoft.com/office/drawing/2014/main" id="{6A8696E0-6DDC-4D51-BDEC-B3C8D90D5F46}"/>
              </a:ext>
            </a:extLst>
          </p:cNvPr>
          <p:cNvSpPr txBox="1"/>
          <p:nvPr/>
        </p:nvSpPr>
        <p:spPr>
          <a:xfrm>
            <a:off x="4479236" y="5499651"/>
            <a:ext cx="7513982" cy="523220"/>
          </a:xfrm>
          <a:prstGeom prst="rect">
            <a:avLst/>
          </a:prstGeom>
          <a:noFill/>
        </p:spPr>
        <p:txBody>
          <a:bodyPr wrap="square" rtlCol="0">
            <a:spAutoFit/>
          </a:bodyPr>
          <a:lstStyle/>
          <a:p>
            <a:r>
              <a:rPr lang="en-US" sz="2800" dirty="0">
                <a:solidFill>
                  <a:srgbClr val="FFFF00"/>
                </a:solidFill>
              </a:rPr>
              <a:t>“</a:t>
            </a:r>
            <a:r>
              <a:rPr lang="en-US" sz="2800" u="sng" dirty="0">
                <a:solidFill>
                  <a:srgbClr val="FFFF00"/>
                </a:solidFill>
              </a:rPr>
              <a:t>him</a:t>
            </a:r>
            <a:r>
              <a:rPr lang="en-US" sz="2800" dirty="0">
                <a:solidFill>
                  <a:srgbClr val="FFFF00"/>
                </a:solidFill>
              </a:rPr>
              <a:t>” </a:t>
            </a:r>
            <a:r>
              <a:rPr lang="en-US" sz="2800" dirty="0"/>
              <a:t>= v1, </a:t>
            </a:r>
            <a:r>
              <a:rPr lang="en-US" sz="2800" i="1" dirty="0"/>
              <a:t>“</a:t>
            </a:r>
            <a:r>
              <a:rPr lang="en-US" sz="2800" b="0" i="1" u="none" strike="noStrike" baseline="0" dirty="0">
                <a:latin typeface="Verdana" panose="020B0604030504040204" pitchFamily="34" charset="0"/>
              </a:rPr>
              <a:t>a beast rise up out of the sea”</a:t>
            </a:r>
            <a:endParaRPr lang="en-AU" sz="2800" i="1" dirty="0"/>
          </a:p>
        </p:txBody>
      </p:sp>
    </p:spTree>
    <p:extLst>
      <p:ext uri="{BB962C8B-B14F-4D97-AF65-F5344CB8AC3E}">
        <p14:creationId xmlns:p14="http://schemas.microsoft.com/office/powerpoint/2010/main" val="13660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fontScale="85000" lnSpcReduction="20000"/>
          </a:bodyPr>
          <a:lstStyle/>
          <a:p>
            <a:pPr algn="just"/>
            <a:r>
              <a:rPr lang="en-AU" sz="3800" dirty="0">
                <a:solidFill>
                  <a:srgbClr val="FFFF00"/>
                </a:solidFill>
              </a:rPr>
              <a:t>Rev 13:8 RSV </a:t>
            </a:r>
            <a:r>
              <a:rPr lang="en-AU" sz="3800" i="1" dirty="0"/>
              <a:t>“</a:t>
            </a:r>
            <a:r>
              <a:rPr lang="en-US" sz="3800" i="1" dirty="0"/>
              <a:t>And all who dwell on earth will worship it, </a:t>
            </a:r>
            <a:r>
              <a:rPr lang="en-US" sz="3800" i="1" dirty="0">
                <a:solidFill>
                  <a:srgbClr val="00E266"/>
                </a:solidFill>
              </a:rPr>
              <a:t>every one whose name has </a:t>
            </a:r>
            <a:r>
              <a:rPr lang="en-US" sz="3800" i="1" dirty="0">
                <a:solidFill>
                  <a:srgbClr val="FFFF00"/>
                </a:solidFill>
              </a:rPr>
              <a:t>not</a:t>
            </a:r>
            <a:r>
              <a:rPr lang="en-US" sz="3800" i="1" dirty="0">
                <a:solidFill>
                  <a:srgbClr val="00E266"/>
                </a:solidFill>
              </a:rPr>
              <a:t> been written before the foundation of the world </a:t>
            </a:r>
            <a:r>
              <a:rPr lang="en-US" sz="3800" i="1" dirty="0"/>
              <a:t>in the book of life of the Lamb that was slain.”</a:t>
            </a:r>
            <a:endParaRPr lang="en-US" sz="3800" i="1" dirty="0">
              <a:solidFill>
                <a:srgbClr val="00E266"/>
              </a:solidFill>
            </a:endParaRPr>
          </a:p>
          <a:p>
            <a:pPr algn="just"/>
            <a:r>
              <a:rPr lang="en-US" sz="3800" dirty="0">
                <a:solidFill>
                  <a:srgbClr val="FFFF00"/>
                </a:solidFill>
              </a:rPr>
              <a:t>Rev 17:8 </a:t>
            </a:r>
            <a:r>
              <a:rPr lang="en-US" sz="3800" i="1" dirty="0"/>
              <a:t>“….. and they that dwell on the earth shall wonder, </a:t>
            </a:r>
            <a:r>
              <a:rPr lang="en-US" sz="3800" i="1" dirty="0">
                <a:solidFill>
                  <a:srgbClr val="00E266"/>
                </a:solidFill>
              </a:rPr>
              <a:t>whose names were </a:t>
            </a:r>
            <a:r>
              <a:rPr lang="en-US" sz="3800" i="1" dirty="0">
                <a:solidFill>
                  <a:srgbClr val="FFFF00"/>
                </a:solidFill>
              </a:rPr>
              <a:t>not</a:t>
            </a:r>
            <a:r>
              <a:rPr lang="en-US" sz="3800" i="1" dirty="0">
                <a:solidFill>
                  <a:srgbClr val="00E266"/>
                </a:solidFill>
              </a:rPr>
              <a:t> written in </a:t>
            </a:r>
            <a:r>
              <a:rPr lang="en-US" sz="3800" i="1" u="sng" dirty="0">
                <a:solidFill>
                  <a:srgbClr val="00E266"/>
                </a:solidFill>
              </a:rPr>
              <a:t>the book of life</a:t>
            </a:r>
            <a:r>
              <a:rPr lang="en-US" sz="3800" i="1" dirty="0">
                <a:solidFill>
                  <a:srgbClr val="00E266"/>
                </a:solidFill>
              </a:rPr>
              <a:t> from the foundation of the world</a:t>
            </a:r>
            <a:r>
              <a:rPr lang="en-US" sz="3800" i="1" dirty="0"/>
              <a:t>, when they behold the beast that was, and is not, and yet is.”</a:t>
            </a:r>
          </a:p>
          <a:p>
            <a:pPr algn="just"/>
            <a:r>
              <a:rPr lang="en-US" sz="3200" i="1" dirty="0"/>
              <a:t> </a:t>
            </a:r>
          </a:p>
          <a:p>
            <a:pPr algn="just"/>
            <a:endParaRPr lang="en-US" sz="3200" i="1" dirty="0"/>
          </a:p>
          <a:p>
            <a:pPr algn="just"/>
            <a:r>
              <a:rPr lang="en-US" sz="3800" dirty="0"/>
              <a:t>The “</a:t>
            </a:r>
            <a:r>
              <a:rPr lang="en-US" sz="3800" i="1" dirty="0">
                <a:solidFill>
                  <a:srgbClr val="00E266"/>
                </a:solidFill>
              </a:rPr>
              <a:t>Book of Life</a:t>
            </a:r>
            <a:r>
              <a:rPr lang="en-US" sz="3800" dirty="0"/>
              <a:t>” is really “</a:t>
            </a:r>
            <a:r>
              <a:rPr lang="en-US" sz="3800" i="1" dirty="0">
                <a:solidFill>
                  <a:srgbClr val="00E266"/>
                </a:solidFill>
              </a:rPr>
              <a:t>The book of the Lamb slain</a:t>
            </a:r>
            <a:r>
              <a:rPr lang="en-US" sz="3800" i="1" dirty="0"/>
              <a:t>,</a:t>
            </a:r>
            <a:r>
              <a:rPr lang="en-US" sz="3800" dirty="0"/>
              <a:t>” and will only contain the names of those who have been covered by the blood of the Lamb, </a:t>
            </a:r>
            <a:r>
              <a:rPr lang="en-US" sz="3800" dirty="0" err="1"/>
              <a:t>ie</a:t>
            </a:r>
            <a:r>
              <a:rPr lang="en-US" sz="3800" dirty="0"/>
              <a:t>. Those who have believed and obeyed the gospel preached to Abraham, for the promise to him was, </a:t>
            </a:r>
            <a:r>
              <a:rPr lang="en-US" sz="3800" i="1" dirty="0"/>
              <a:t>“in thee shall all families of the earth be blessed.”</a:t>
            </a:r>
            <a:r>
              <a:rPr lang="en-US" sz="3800" dirty="0"/>
              <a:t> </a:t>
            </a:r>
            <a:r>
              <a:rPr lang="en-US" sz="3800" dirty="0">
                <a:solidFill>
                  <a:srgbClr val="FFFF00"/>
                </a:solidFill>
              </a:rPr>
              <a:t>(Gen 12:3; Gal 3:8) </a:t>
            </a:r>
            <a:r>
              <a:rPr lang="en-US" sz="3800" dirty="0"/>
              <a:t>The Covenant with Abraham (The New Covenant) was confirmed by the blood of Jesus,</a:t>
            </a:r>
            <a:r>
              <a:rPr lang="en-US" sz="3800" i="1" dirty="0"/>
              <a:t> “the mediator of the new covenant,”</a:t>
            </a:r>
            <a:r>
              <a:rPr lang="en-US" sz="3800" dirty="0"/>
              <a:t> </a:t>
            </a:r>
            <a:r>
              <a:rPr lang="en-US" sz="3800" dirty="0">
                <a:solidFill>
                  <a:srgbClr val="FFFF00"/>
                </a:solidFill>
              </a:rPr>
              <a:t>(Heb 12:24) </a:t>
            </a:r>
          </a:p>
          <a:p>
            <a:pPr algn="just"/>
            <a:r>
              <a:rPr lang="en-US" sz="3800" dirty="0">
                <a:solidFill>
                  <a:srgbClr val="00E266"/>
                </a:solidFill>
              </a:rPr>
              <a:t>So, the “Book of Life” is a record of those who will </a:t>
            </a:r>
            <a:r>
              <a:rPr lang="en-US" sz="3800" dirty="0"/>
              <a:t>“</a:t>
            </a:r>
            <a:r>
              <a:rPr lang="en-US" sz="3800" i="1" dirty="0"/>
              <a:t>be blessed</a:t>
            </a:r>
            <a:r>
              <a:rPr lang="en-US" sz="3800" dirty="0"/>
              <a:t>” </a:t>
            </a:r>
            <a:r>
              <a:rPr lang="en-US" sz="3800" dirty="0">
                <a:solidFill>
                  <a:srgbClr val="00E266"/>
                </a:solidFill>
              </a:rPr>
              <a:t>by their association with the seed of Abraham, and will enter into eternal life.</a:t>
            </a:r>
            <a:endParaRPr lang="en-US" sz="3800" i="1" dirty="0">
              <a:solidFill>
                <a:srgbClr val="00E266"/>
              </a:solidFill>
            </a:endParaRPr>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3</a:t>
            </a:r>
          </a:p>
        </p:txBody>
      </p:sp>
      <p:sp>
        <p:nvSpPr>
          <p:cNvPr id="7" name="TextBox 6">
            <a:extLst>
              <a:ext uri="{FF2B5EF4-FFF2-40B4-BE49-F238E27FC236}">
                <a16:creationId xmlns:a16="http://schemas.microsoft.com/office/drawing/2014/main" id="{604F9EE1-79F7-4DD8-BEDC-6AF270B0E543}"/>
              </a:ext>
            </a:extLst>
          </p:cNvPr>
          <p:cNvSpPr txBox="1"/>
          <p:nvPr/>
        </p:nvSpPr>
        <p:spPr>
          <a:xfrm>
            <a:off x="703385" y="2425148"/>
            <a:ext cx="10621107" cy="584775"/>
          </a:xfrm>
          <a:prstGeom prst="rect">
            <a:avLst/>
          </a:prstGeom>
          <a:noFill/>
          <a:ln w="57150">
            <a:solidFill>
              <a:schemeClr val="accent3"/>
            </a:solidFill>
          </a:ln>
        </p:spPr>
        <p:txBody>
          <a:bodyPr wrap="square" rtlCol="0">
            <a:spAutoFit/>
          </a:bodyPr>
          <a:lstStyle/>
          <a:p>
            <a:r>
              <a:rPr lang="en-AU" sz="3200" dirty="0" err="1">
                <a:solidFill>
                  <a:srgbClr val="FFFF00"/>
                </a:solidFill>
              </a:rPr>
              <a:t>Diaglott</a:t>
            </a:r>
            <a:r>
              <a:rPr lang="en-AU" sz="3200" dirty="0">
                <a:solidFill>
                  <a:srgbClr val="FFFF00"/>
                </a:solidFill>
              </a:rPr>
              <a:t>.</a:t>
            </a:r>
            <a:r>
              <a:rPr lang="en-AU" sz="3200" dirty="0"/>
              <a:t> </a:t>
            </a:r>
            <a:r>
              <a:rPr lang="en-AU" sz="3200" dirty="0">
                <a:solidFill>
                  <a:srgbClr val="FFFF00"/>
                </a:solidFill>
              </a:rPr>
              <a:t>Rev 13:8 &amp; 17:8, </a:t>
            </a:r>
            <a:r>
              <a:rPr lang="en-AU" sz="3200" i="1" dirty="0"/>
              <a:t>“the scroll of </a:t>
            </a:r>
            <a:r>
              <a:rPr lang="en-AU" sz="3200" i="1" u="sng" dirty="0"/>
              <a:t>the</a:t>
            </a:r>
            <a:r>
              <a:rPr lang="en-AU" sz="3200" i="1" dirty="0"/>
              <a:t> life”  - </a:t>
            </a:r>
            <a:r>
              <a:rPr lang="en-AU" sz="3200" dirty="0">
                <a:solidFill>
                  <a:srgbClr val="FFFF00"/>
                </a:solidFill>
              </a:rPr>
              <a:t>A special life.</a:t>
            </a:r>
          </a:p>
        </p:txBody>
      </p:sp>
    </p:spTree>
    <p:extLst>
      <p:ext uri="{BB962C8B-B14F-4D97-AF65-F5344CB8AC3E}">
        <p14:creationId xmlns:p14="http://schemas.microsoft.com/office/powerpoint/2010/main" val="95498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lstStyle/>
          <a:p>
            <a:pPr algn="just"/>
            <a:r>
              <a:rPr lang="en-AU" sz="3200" dirty="0"/>
              <a:t>Those who worship the beast </a:t>
            </a:r>
            <a:r>
              <a:rPr lang="en-AU" sz="3200" dirty="0">
                <a:solidFill>
                  <a:srgbClr val="FFFF00"/>
                </a:solidFill>
              </a:rPr>
              <a:t>(Rev 13) </a:t>
            </a:r>
            <a:r>
              <a:rPr lang="en-AU" sz="3200" dirty="0"/>
              <a:t>and those who are part of, or whose sympathies are with, Babylon the Great </a:t>
            </a:r>
            <a:r>
              <a:rPr lang="en-AU" sz="3200" dirty="0">
                <a:solidFill>
                  <a:srgbClr val="FFFF00"/>
                </a:solidFill>
              </a:rPr>
              <a:t>(Rev 17) </a:t>
            </a:r>
            <a:r>
              <a:rPr lang="en-AU" sz="3200" dirty="0"/>
              <a:t>will </a:t>
            </a:r>
            <a:r>
              <a:rPr lang="en-AU" sz="3200" dirty="0">
                <a:solidFill>
                  <a:srgbClr val="FFFF00"/>
                </a:solidFill>
              </a:rPr>
              <a:t>not</a:t>
            </a:r>
            <a:r>
              <a:rPr lang="en-AU" sz="3200" dirty="0"/>
              <a:t> have their names written in </a:t>
            </a:r>
            <a:r>
              <a:rPr lang="en-AU" sz="3200" i="1" dirty="0"/>
              <a:t>“</a:t>
            </a:r>
            <a:r>
              <a:rPr lang="en-AU" sz="3200" i="1" dirty="0">
                <a:solidFill>
                  <a:srgbClr val="00E266"/>
                </a:solidFill>
              </a:rPr>
              <a:t>the book of the life of the  Lamb</a:t>
            </a:r>
            <a:r>
              <a:rPr lang="en-AU" sz="3200" i="1" dirty="0"/>
              <a:t>.”  </a:t>
            </a:r>
            <a:r>
              <a:rPr lang="en-AU" sz="3200" dirty="0"/>
              <a:t>These unfaithful ones will be consigned to shame and “</a:t>
            </a:r>
            <a:r>
              <a:rPr lang="en-AU" sz="3200" i="1" dirty="0"/>
              <a:t>the second death,</a:t>
            </a:r>
            <a:r>
              <a:rPr lang="en-AU" sz="3200" dirty="0"/>
              <a:t>” at the Judgement when our Lord  returns. </a:t>
            </a:r>
          </a:p>
          <a:p>
            <a:pPr algn="just"/>
            <a:r>
              <a:rPr lang="en-AU" sz="3200" dirty="0"/>
              <a:t>At the end of the 1000 year reign of Christ, John saw the Great White Throne of judgement set up and </a:t>
            </a:r>
            <a:r>
              <a:rPr lang="en-AU" sz="3200" i="1" dirty="0">
                <a:solidFill>
                  <a:srgbClr val="00E266"/>
                </a:solidFill>
              </a:rPr>
              <a:t>“there will be a general resurrection and judgement, resulting in the final extinction of the wicked, and the immortalisation of those who shall have established their title (under the grace of God) to eternal life during the thousand years.” </a:t>
            </a:r>
            <a:r>
              <a:rPr lang="en-AU" sz="3200" dirty="0">
                <a:solidFill>
                  <a:srgbClr val="FFFF00"/>
                </a:solidFill>
              </a:rPr>
              <a:t>Rev 20:11-15; 1 Cor 15:24.</a:t>
            </a:r>
            <a:r>
              <a:rPr lang="en-AU" sz="3200" dirty="0"/>
              <a:t> (Clause 29 BASF)</a:t>
            </a:r>
          </a:p>
          <a:p>
            <a:pPr algn="just"/>
            <a:r>
              <a:rPr lang="en-AU" sz="3200" dirty="0">
                <a:solidFill>
                  <a:srgbClr val="FFFF00"/>
                </a:solidFill>
              </a:rPr>
              <a:t>Rev 20:15</a:t>
            </a:r>
            <a:r>
              <a:rPr lang="en-AU" sz="3200" i="1" dirty="0"/>
              <a:t> “</a:t>
            </a:r>
            <a:r>
              <a:rPr lang="en-US" sz="3200" i="1" dirty="0"/>
              <a:t>And whosoever </a:t>
            </a:r>
            <a:r>
              <a:rPr lang="en-US" sz="3200" i="1" u="sng" dirty="0"/>
              <a:t>was </a:t>
            </a:r>
            <a:r>
              <a:rPr lang="en-US" sz="3200" i="1" u="sng" dirty="0">
                <a:solidFill>
                  <a:srgbClr val="FFFF00"/>
                </a:solidFill>
              </a:rPr>
              <a:t>not</a:t>
            </a:r>
            <a:r>
              <a:rPr lang="en-US" sz="3200" i="1" u="sng" dirty="0"/>
              <a:t> found written in the book of (the) life</a:t>
            </a:r>
            <a:r>
              <a:rPr lang="en-US" sz="3200" i="1" dirty="0"/>
              <a:t> was cast into the lake of fire.”  </a:t>
            </a:r>
          </a:p>
          <a:p>
            <a:pPr algn="just"/>
            <a:endParaRPr lang="en-AU"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4</a:t>
            </a:r>
          </a:p>
        </p:txBody>
      </p:sp>
      <p:sp>
        <p:nvSpPr>
          <p:cNvPr id="2" name="TextBox 1">
            <a:extLst>
              <a:ext uri="{FF2B5EF4-FFF2-40B4-BE49-F238E27FC236}">
                <a16:creationId xmlns:a16="http://schemas.microsoft.com/office/drawing/2014/main" id="{6928BC82-3D47-4EB1-837C-14178154CDB3}"/>
              </a:ext>
            </a:extLst>
          </p:cNvPr>
          <p:cNvSpPr txBox="1"/>
          <p:nvPr/>
        </p:nvSpPr>
        <p:spPr>
          <a:xfrm>
            <a:off x="7033846" y="1856935"/>
            <a:ext cx="5056553" cy="584775"/>
          </a:xfrm>
          <a:prstGeom prst="rect">
            <a:avLst/>
          </a:prstGeom>
          <a:solidFill>
            <a:schemeClr val="tx1"/>
          </a:solidFill>
        </p:spPr>
        <p:txBody>
          <a:bodyPr wrap="square" rtlCol="0">
            <a:spAutoFit/>
          </a:bodyPr>
          <a:lstStyle/>
          <a:p>
            <a:r>
              <a:rPr lang="en-AU" dirty="0"/>
              <a:t> </a:t>
            </a:r>
            <a:r>
              <a:rPr lang="en-AU" sz="3200" dirty="0">
                <a:solidFill>
                  <a:srgbClr val="00589A"/>
                </a:solidFill>
              </a:rPr>
              <a:t>There is another Judgement.</a:t>
            </a:r>
          </a:p>
        </p:txBody>
      </p:sp>
    </p:spTree>
    <p:extLst>
      <p:ext uri="{BB962C8B-B14F-4D97-AF65-F5344CB8AC3E}">
        <p14:creationId xmlns:p14="http://schemas.microsoft.com/office/powerpoint/2010/main" val="307130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29655" y="136525"/>
            <a:ext cx="11988800" cy="6584949"/>
          </a:xfrm>
        </p:spPr>
        <p:txBody>
          <a:bodyPr>
            <a:normAutofit/>
          </a:bodyPr>
          <a:lstStyle/>
          <a:p>
            <a:pPr algn="just"/>
            <a:r>
              <a:rPr lang="en-US" sz="3200" dirty="0">
                <a:effectLst/>
                <a:ea typeface="Calibri" panose="020F0502020204030204" pitchFamily="34" charset="0"/>
                <a:cs typeface="Times New Roman" panose="02020603050405020304" pitchFamily="18" charset="0"/>
              </a:rPr>
              <a:t>It is obviously very important that our names are written in the </a:t>
            </a:r>
            <a:r>
              <a:rPr lang="en-US" sz="3200" dirty="0">
                <a:solidFill>
                  <a:srgbClr val="00E266"/>
                </a:solidFill>
                <a:effectLst/>
                <a:ea typeface="Calibri" panose="020F0502020204030204" pitchFamily="34" charset="0"/>
                <a:cs typeface="Times New Roman" panose="02020603050405020304" pitchFamily="18" charset="0"/>
              </a:rPr>
              <a:t>Lamb’s Book of Life</a:t>
            </a:r>
            <a:r>
              <a:rPr lang="en-US" sz="3200" dirty="0">
                <a:effectLst/>
                <a:ea typeface="Calibri" panose="020F0502020204030204" pitchFamily="34" charset="0"/>
                <a:cs typeface="Times New Roman" panose="02020603050405020304" pitchFamily="18" charset="0"/>
              </a:rPr>
              <a:t>. </a:t>
            </a:r>
            <a:r>
              <a:rPr lang="en-US" sz="3200" u="sng" dirty="0">
                <a:effectLst/>
                <a:ea typeface="Calibri" panose="020F0502020204030204" pitchFamily="34" charset="0"/>
                <a:cs typeface="Times New Roman" panose="02020603050405020304" pitchFamily="18" charset="0"/>
              </a:rPr>
              <a:t>Our name in that book will record our final destiny.</a:t>
            </a:r>
          </a:p>
          <a:p>
            <a:pPr algn="just"/>
            <a:r>
              <a:rPr lang="en-US" sz="3200" dirty="0">
                <a:ea typeface="Calibri" panose="020F0502020204030204" pitchFamily="34" charset="0"/>
                <a:cs typeface="Times New Roman" panose="02020603050405020304" pitchFamily="18" charset="0"/>
              </a:rPr>
              <a:t>There is another book ? (a register) we could call, </a:t>
            </a:r>
            <a:r>
              <a:rPr lang="en-US" sz="3200" dirty="0">
                <a:solidFill>
                  <a:srgbClr val="00E266"/>
                </a:solidFill>
                <a:ea typeface="Calibri" panose="020F0502020204030204" pitchFamily="34" charset="0"/>
                <a:cs typeface="Times New Roman" panose="02020603050405020304" pitchFamily="18" charset="0"/>
              </a:rPr>
              <a:t>“The Book of Death.”</a:t>
            </a:r>
          </a:p>
          <a:p>
            <a:pPr algn="just"/>
            <a:r>
              <a:rPr lang="en-US" sz="3200" dirty="0">
                <a:solidFill>
                  <a:srgbClr val="FFFF00"/>
                </a:solidFill>
                <a:ea typeface="Calibri" panose="020F0502020204030204" pitchFamily="34" charset="0"/>
                <a:cs typeface="Times New Roman" panose="02020603050405020304" pitchFamily="18" charset="0"/>
              </a:rPr>
              <a:t>Gen 5:1 </a:t>
            </a:r>
            <a:r>
              <a:rPr lang="en-US" sz="3200" i="1" dirty="0">
                <a:ea typeface="Calibri" panose="020F0502020204030204" pitchFamily="34" charset="0"/>
                <a:cs typeface="Times New Roman" panose="02020603050405020304" pitchFamily="18" charset="0"/>
              </a:rPr>
              <a:t>“</a:t>
            </a:r>
            <a:r>
              <a:rPr lang="en-US" sz="3200" b="0" i="1" u="none" strike="noStrike" baseline="0" dirty="0"/>
              <a:t>This is </a:t>
            </a:r>
            <a:r>
              <a:rPr lang="en-US" sz="3200" b="0" i="1" u="sng" strike="noStrike" baseline="0" dirty="0">
                <a:solidFill>
                  <a:srgbClr val="00E266"/>
                </a:solidFill>
              </a:rPr>
              <a:t>the book</a:t>
            </a:r>
            <a:r>
              <a:rPr lang="en-US" sz="3200" b="0" i="1" strike="noStrike" baseline="0" dirty="0">
                <a:solidFill>
                  <a:srgbClr val="00E266"/>
                </a:solidFill>
              </a:rPr>
              <a:t> </a:t>
            </a:r>
            <a:r>
              <a:rPr lang="en-US" sz="3200" b="0" i="1" u="none" strike="noStrike" baseline="0" dirty="0"/>
              <a:t>of the generations of Adam.”</a:t>
            </a:r>
          </a:p>
          <a:p>
            <a:pPr algn="just"/>
            <a:r>
              <a:rPr lang="en-US" sz="3200" dirty="0"/>
              <a:t>Adam was made in </a:t>
            </a:r>
            <a:r>
              <a:rPr lang="en-US" sz="3200" i="1" dirty="0"/>
              <a:t>“</a:t>
            </a:r>
            <a:r>
              <a:rPr lang="en-US" sz="3200" i="1" dirty="0">
                <a:solidFill>
                  <a:srgbClr val="00E266"/>
                </a:solidFill>
              </a:rPr>
              <a:t>the image and likeness of God</a:t>
            </a:r>
            <a:r>
              <a:rPr lang="en-US" sz="3200" i="1" dirty="0"/>
              <a:t>,” </a:t>
            </a:r>
            <a:r>
              <a:rPr lang="en-US" sz="3200" dirty="0"/>
              <a:t>but after he sinned and brought death into the world, he “</a:t>
            </a:r>
            <a:r>
              <a:rPr lang="en-US" sz="3200" i="1" dirty="0">
                <a:solidFill>
                  <a:srgbClr val="00E266"/>
                </a:solidFill>
              </a:rPr>
              <a:t>begat a son </a:t>
            </a:r>
            <a:r>
              <a:rPr lang="en-US" sz="3200" i="1" u="sng" dirty="0">
                <a:solidFill>
                  <a:srgbClr val="00E266"/>
                </a:solidFill>
              </a:rPr>
              <a:t>in his own likeness, after his image</a:t>
            </a:r>
            <a:r>
              <a:rPr lang="en-US" sz="3200" i="1" dirty="0"/>
              <a:t>;” </a:t>
            </a:r>
            <a:r>
              <a:rPr lang="en-US" sz="3200" dirty="0">
                <a:solidFill>
                  <a:srgbClr val="FFFF00"/>
                </a:solidFill>
              </a:rPr>
              <a:t>(Gen 5:3) </a:t>
            </a:r>
            <a:r>
              <a:rPr lang="en-US" sz="3200" dirty="0"/>
              <a:t>Then, we are given 9 generations from Seth to Noah and </a:t>
            </a:r>
            <a:r>
              <a:rPr lang="en-US" sz="3200" dirty="0">
                <a:effectLst/>
                <a:ea typeface="Calibri" panose="020F0502020204030204" pitchFamily="34" charset="0"/>
                <a:cs typeface="Times New Roman" panose="02020603050405020304" pitchFamily="18" charset="0"/>
              </a:rPr>
              <a:t>told how long each lived</a:t>
            </a:r>
            <a:r>
              <a:rPr lang="en-US" sz="3200" i="1" dirty="0">
                <a:effectLst/>
                <a:ea typeface="Calibri" panose="020F0502020204030204" pitchFamily="34" charset="0"/>
                <a:cs typeface="Times New Roman" panose="02020603050405020304" pitchFamily="18" charset="0"/>
              </a:rPr>
              <a:t>, </a:t>
            </a:r>
            <a:r>
              <a:rPr lang="en-US" sz="3200" dirty="0"/>
              <a:t>and excepting Enoch, we are told 8 times, </a:t>
            </a:r>
            <a:r>
              <a:rPr lang="en-US" sz="3200" i="1" dirty="0">
                <a:solidFill>
                  <a:srgbClr val="00E266"/>
                </a:solidFill>
                <a:effectLst/>
                <a:ea typeface="Calibri" panose="020F0502020204030204" pitchFamily="34" charset="0"/>
                <a:cs typeface="Times New Roman" panose="02020603050405020304" pitchFamily="18" charset="0"/>
              </a:rPr>
              <a:t>“and he died”  </a:t>
            </a:r>
            <a:r>
              <a:rPr lang="en-US" sz="3200" i="1" dirty="0">
                <a:effectLst/>
                <a:ea typeface="Calibri" panose="020F0502020204030204" pitchFamily="34" charset="0"/>
                <a:cs typeface="Times New Roman" panose="02020603050405020304" pitchFamily="18" charset="0"/>
              </a:rPr>
              <a:t>- </a:t>
            </a:r>
            <a:r>
              <a:rPr lang="en-US" sz="3200" u="sng" dirty="0">
                <a:effectLst/>
                <a:ea typeface="Calibri" panose="020F0502020204030204" pitchFamily="34" charset="0"/>
                <a:cs typeface="Times New Roman" panose="02020603050405020304" pitchFamily="18" charset="0"/>
              </a:rPr>
              <a:t>every descendant was mortal</a:t>
            </a:r>
            <a:r>
              <a:rPr lang="en-US" sz="3200" dirty="0">
                <a:effectLst/>
                <a:ea typeface="Calibri" panose="020F0502020204030204" pitchFamily="34" charset="0"/>
                <a:cs typeface="Times New Roman" panose="02020603050405020304" pitchFamily="18" charset="0"/>
              </a:rPr>
              <a:t>.</a:t>
            </a:r>
          </a:p>
          <a:p>
            <a:pPr algn="just"/>
            <a:r>
              <a:rPr lang="en-US" sz="3200" dirty="0">
                <a:solidFill>
                  <a:srgbClr val="FFFF00"/>
                </a:solidFill>
                <a:ea typeface="Calibri" panose="020F0502020204030204" pitchFamily="34" charset="0"/>
                <a:cs typeface="Times New Roman" panose="02020603050405020304" pitchFamily="18" charset="0"/>
              </a:rPr>
              <a:t>Rom 5:12 </a:t>
            </a:r>
            <a:r>
              <a:rPr lang="en-US" sz="3200" i="1" dirty="0">
                <a:ea typeface="Calibri" panose="020F0502020204030204" pitchFamily="34" charset="0"/>
                <a:cs typeface="Times New Roman" panose="02020603050405020304" pitchFamily="18" charset="0"/>
              </a:rPr>
              <a:t>“</a:t>
            </a:r>
            <a:r>
              <a:rPr lang="en-US" sz="3200" i="1" dirty="0"/>
              <a:t>Wherefore, as by one man sin entered into the world, and death by sin; and so death passed upon all men, for that all have sinned:” </a:t>
            </a:r>
            <a:endParaRPr lang="en-US" sz="3200" i="1" dirty="0">
              <a:ea typeface="Calibri" panose="020F0502020204030204" pitchFamily="34" charset="0"/>
              <a:cs typeface="Times New Roman" panose="02020603050405020304" pitchFamily="18" charset="0"/>
            </a:endParaRPr>
          </a:p>
          <a:p>
            <a:pPr algn="just"/>
            <a:r>
              <a:rPr lang="en-US" sz="3200" dirty="0">
                <a:solidFill>
                  <a:srgbClr val="FFFF00"/>
                </a:solidFill>
                <a:ea typeface="Calibri" panose="020F0502020204030204" pitchFamily="34" charset="0"/>
                <a:cs typeface="Times New Roman" panose="02020603050405020304" pitchFamily="18" charset="0"/>
              </a:rPr>
              <a:t>1 Cor 15:22 </a:t>
            </a:r>
            <a:r>
              <a:rPr lang="en-US" sz="3200" i="1" dirty="0">
                <a:ea typeface="Calibri" panose="020F0502020204030204" pitchFamily="34" charset="0"/>
                <a:cs typeface="Times New Roman" panose="02020603050405020304" pitchFamily="18" charset="0"/>
              </a:rPr>
              <a:t>“</a:t>
            </a:r>
            <a:r>
              <a:rPr lang="en-US" sz="3200" i="1" u="sng" dirty="0"/>
              <a:t>in Adam</a:t>
            </a:r>
            <a:r>
              <a:rPr lang="en-US" sz="3200" i="1" dirty="0"/>
              <a:t> all die, ….. </a:t>
            </a:r>
            <a:r>
              <a:rPr lang="en-US" sz="3200" i="1" u="sng" dirty="0"/>
              <a:t>in Christ</a:t>
            </a:r>
            <a:r>
              <a:rPr lang="en-US" sz="3200" i="1" dirty="0"/>
              <a:t> shall all be made alive.”</a:t>
            </a:r>
            <a:endParaRPr lang="en-AU" sz="3200" i="1"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5</a:t>
            </a:r>
          </a:p>
        </p:txBody>
      </p:sp>
      <p:sp>
        <p:nvSpPr>
          <p:cNvPr id="4" name="TextBox 3">
            <a:extLst>
              <a:ext uri="{FF2B5EF4-FFF2-40B4-BE49-F238E27FC236}">
                <a16:creationId xmlns:a16="http://schemas.microsoft.com/office/drawing/2014/main" id="{38BD5A24-F026-4923-9F57-B91ECB79C41C}"/>
              </a:ext>
            </a:extLst>
          </p:cNvPr>
          <p:cNvSpPr txBox="1"/>
          <p:nvPr/>
        </p:nvSpPr>
        <p:spPr>
          <a:xfrm>
            <a:off x="2588456" y="5472332"/>
            <a:ext cx="9228314" cy="584775"/>
          </a:xfrm>
          <a:prstGeom prst="rect">
            <a:avLst/>
          </a:prstGeom>
          <a:solidFill>
            <a:srgbClr val="CCFFFF"/>
          </a:solidFill>
        </p:spPr>
        <p:txBody>
          <a:bodyPr wrap="square" rtlCol="0">
            <a:spAutoFit/>
          </a:bodyPr>
          <a:lstStyle/>
          <a:p>
            <a:r>
              <a:rPr lang="en-AU" sz="3200" dirty="0">
                <a:solidFill>
                  <a:srgbClr val="FF0000"/>
                </a:solidFill>
              </a:rPr>
              <a:t>Matt 1:1 </a:t>
            </a:r>
            <a:r>
              <a:rPr lang="en-AU" sz="3200" i="1" dirty="0">
                <a:solidFill>
                  <a:srgbClr val="00589A"/>
                </a:solidFill>
              </a:rPr>
              <a:t>“</a:t>
            </a:r>
            <a:r>
              <a:rPr lang="en-US" sz="3200" b="0" i="1" u="none" strike="noStrike" baseline="0" dirty="0">
                <a:solidFill>
                  <a:srgbClr val="00589A"/>
                </a:solidFill>
              </a:rPr>
              <a:t>The </a:t>
            </a:r>
            <a:r>
              <a:rPr lang="en-US" sz="3200" b="0" i="1" u="sng" strike="noStrike" baseline="0" dirty="0">
                <a:solidFill>
                  <a:srgbClr val="00589A"/>
                </a:solidFill>
              </a:rPr>
              <a:t>book</a:t>
            </a:r>
            <a:r>
              <a:rPr lang="en-US" sz="3200" b="0" i="1" u="none" strike="noStrike" baseline="0" dirty="0">
                <a:solidFill>
                  <a:srgbClr val="00589A"/>
                </a:solidFill>
              </a:rPr>
              <a:t> of the generation of Jesus Christ”</a:t>
            </a:r>
            <a:endParaRPr lang="en-AU" sz="3200" i="1" dirty="0">
              <a:solidFill>
                <a:srgbClr val="00589A"/>
              </a:solidFill>
            </a:endParaRPr>
          </a:p>
        </p:txBody>
      </p:sp>
    </p:spTree>
    <p:extLst>
      <p:ext uri="{BB962C8B-B14F-4D97-AF65-F5344CB8AC3E}">
        <p14:creationId xmlns:p14="http://schemas.microsoft.com/office/powerpoint/2010/main" val="49231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57370"/>
            <a:ext cx="11988800" cy="6584949"/>
          </a:xfrm>
        </p:spPr>
        <p:txBody>
          <a:bodyPr>
            <a:normAutofit/>
          </a:bodyPr>
          <a:lstStyle/>
          <a:p>
            <a:pPr algn="just"/>
            <a:r>
              <a:rPr lang="en-US" sz="3200" dirty="0">
                <a:effectLst/>
                <a:ea typeface="Calibri" panose="020F0502020204030204" pitchFamily="34" charset="0"/>
                <a:cs typeface="Times New Roman" panose="02020603050405020304" pitchFamily="18" charset="0"/>
              </a:rPr>
              <a:t>It is obviously very important that our names are written in the Lamb’s Book of Life. </a:t>
            </a:r>
            <a:r>
              <a:rPr lang="en-US" sz="3200" u="sng" dirty="0">
                <a:effectLst/>
                <a:ea typeface="Calibri" panose="020F0502020204030204" pitchFamily="34" charset="0"/>
                <a:cs typeface="Times New Roman" panose="02020603050405020304" pitchFamily="18" charset="0"/>
              </a:rPr>
              <a:t>It is vital, for that book records our destiny.</a:t>
            </a:r>
          </a:p>
          <a:p>
            <a:pPr algn="just"/>
            <a:r>
              <a:rPr lang="en-US" sz="3200" dirty="0">
                <a:ea typeface="Calibri" panose="020F0502020204030204" pitchFamily="34" charset="0"/>
                <a:cs typeface="Times New Roman" panose="02020603050405020304" pitchFamily="18" charset="0"/>
              </a:rPr>
              <a:t>There is another book ? (a register) we could call, </a:t>
            </a:r>
            <a:r>
              <a:rPr lang="en-US" sz="3200" dirty="0">
                <a:solidFill>
                  <a:srgbClr val="00E266"/>
                </a:solidFill>
                <a:ea typeface="Calibri" panose="020F0502020204030204" pitchFamily="34" charset="0"/>
                <a:cs typeface="Times New Roman" panose="02020603050405020304" pitchFamily="18" charset="0"/>
              </a:rPr>
              <a:t>“The Book of Death.”</a:t>
            </a:r>
          </a:p>
          <a:p>
            <a:pPr algn="just"/>
            <a:r>
              <a:rPr lang="en-US" sz="3200" dirty="0">
                <a:solidFill>
                  <a:srgbClr val="FFFF00"/>
                </a:solidFill>
                <a:ea typeface="Calibri" panose="020F0502020204030204" pitchFamily="34" charset="0"/>
                <a:cs typeface="Times New Roman" panose="02020603050405020304" pitchFamily="18" charset="0"/>
              </a:rPr>
              <a:t> </a:t>
            </a:r>
            <a:endParaRPr lang="en-US" sz="3200" b="0" i="1" u="none" strike="noStrike" baseline="0" dirty="0"/>
          </a:p>
          <a:p>
            <a:pPr algn="just"/>
            <a:r>
              <a:rPr lang="en-US" sz="3200" dirty="0"/>
              <a:t>Adam was made in </a:t>
            </a:r>
            <a:r>
              <a:rPr lang="en-US" sz="3200" i="1" dirty="0"/>
              <a:t>“</a:t>
            </a:r>
            <a:r>
              <a:rPr lang="en-US" sz="3200" i="1" dirty="0">
                <a:solidFill>
                  <a:srgbClr val="00E266"/>
                </a:solidFill>
              </a:rPr>
              <a:t>the image and likeness of God</a:t>
            </a:r>
            <a:r>
              <a:rPr lang="en-US" sz="3200" i="1" dirty="0"/>
              <a:t>,” </a:t>
            </a:r>
            <a:r>
              <a:rPr lang="en-US" sz="3200" dirty="0"/>
              <a:t>but after he sinned and brought death into the world, he “</a:t>
            </a:r>
            <a:r>
              <a:rPr lang="en-US" sz="3200" i="1" dirty="0">
                <a:solidFill>
                  <a:srgbClr val="00E266"/>
                </a:solidFill>
              </a:rPr>
              <a:t>begat a son </a:t>
            </a:r>
            <a:r>
              <a:rPr lang="en-US" sz="3200" i="1" u="sng" dirty="0">
                <a:solidFill>
                  <a:srgbClr val="00E266"/>
                </a:solidFill>
              </a:rPr>
              <a:t>in his own likeness, after his image</a:t>
            </a:r>
            <a:r>
              <a:rPr lang="en-US" sz="3200" i="1" dirty="0"/>
              <a:t>;” </a:t>
            </a:r>
            <a:r>
              <a:rPr lang="en-US" sz="3200" dirty="0">
                <a:solidFill>
                  <a:srgbClr val="FFFF00"/>
                </a:solidFill>
              </a:rPr>
              <a:t>(Gen 5:3) </a:t>
            </a:r>
            <a:r>
              <a:rPr lang="en-US" sz="3200" dirty="0"/>
              <a:t>Then, we are given 9 generations from Seth to Noah and </a:t>
            </a:r>
            <a:r>
              <a:rPr lang="en-US" sz="3200" dirty="0">
                <a:effectLst/>
                <a:ea typeface="Calibri" panose="020F0502020204030204" pitchFamily="34" charset="0"/>
                <a:cs typeface="Times New Roman" panose="02020603050405020304" pitchFamily="18" charset="0"/>
              </a:rPr>
              <a:t>told how long each lived</a:t>
            </a:r>
            <a:r>
              <a:rPr lang="en-US" sz="3200" i="1" dirty="0">
                <a:effectLst/>
                <a:ea typeface="Calibri" panose="020F0502020204030204" pitchFamily="34" charset="0"/>
                <a:cs typeface="Times New Roman" panose="02020603050405020304" pitchFamily="18" charset="0"/>
              </a:rPr>
              <a:t>, </a:t>
            </a:r>
            <a:r>
              <a:rPr lang="en-US" sz="3200" dirty="0"/>
              <a:t>and excepting Enoch, we are told 8 times, </a:t>
            </a:r>
            <a:r>
              <a:rPr lang="en-US" sz="3200" i="1" dirty="0">
                <a:solidFill>
                  <a:srgbClr val="00E266"/>
                </a:solidFill>
                <a:effectLst/>
                <a:ea typeface="Calibri" panose="020F0502020204030204" pitchFamily="34" charset="0"/>
                <a:cs typeface="Times New Roman" panose="02020603050405020304" pitchFamily="18" charset="0"/>
              </a:rPr>
              <a:t>“and he died”  </a:t>
            </a:r>
            <a:r>
              <a:rPr lang="en-US" sz="3200" i="1" dirty="0">
                <a:effectLst/>
                <a:ea typeface="Calibri" panose="020F0502020204030204" pitchFamily="34" charset="0"/>
                <a:cs typeface="Times New Roman" panose="02020603050405020304" pitchFamily="18" charset="0"/>
              </a:rPr>
              <a:t>- </a:t>
            </a:r>
            <a:r>
              <a:rPr lang="en-US" sz="3200" u="sng" dirty="0">
                <a:effectLst/>
                <a:ea typeface="Calibri" panose="020F0502020204030204" pitchFamily="34" charset="0"/>
                <a:cs typeface="Times New Roman" panose="02020603050405020304" pitchFamily="18" charset="0"/>
              </a:rPr>
              <a:t>every descendant was mortal</a:t>
            </a:r>
            <a:r>
              <a:rPr lang="en-US" sz="3200" dirty="0">
                <a:effectLst/>
                <a:ea typeface="Calibri" panose="020F0502020204030204" pitchFamily="34" charset="0"/>
                <a:cs typeface="Times New Roman" panose="02020603050405020304" pitchFamily="18" charset="0"/>
              </a:rPr>
              <a:t>.</a:t>
            </a:r>
          </a:p>
          <a:p>
            <a:pPr algn="just"/>
            <a:r>
              <a:rPr lang="en-US" sz="3200" dirty="0">
                <a:solidFill>
                  <a:srgbClr val="FFFF00"/>
                </a:solidFill>
                <a:ea typeface="Calibri" panose="020F0502020204030204" pitchFamily="34" charset="0"/>
                <a:cs typeface="Times New Roman" panose="02020603050405020304" pitchFamily="18" charset="0"/>
              </a:rPr>
              <a:t>Rom 5:12 </a:t>
            </a:r>
            <a:r>
              <a:rPr lang="en-US" sz="3200" i="1" dirty="0">
                <a:ea typeface="Calibri" panose="020F0502020204030204" pitchFamily="34" charset="0"/>
                <a:cs typeface="Times New Roman" panose="02020603050405020304" pitchFamily="18" charset="0"/>
              </a:rPr>
              <a:t>“</a:t>
            </a:r>
            <a:r>
              <a:rPr lang="en-US" sz="3200" i="1" dirty="0"/>
              <a:t>Wherefore, as by one man sin entered into the world, and death by sin; and so death passed upon all men, for that all have sinned:” </a:t>
            </a:r>
            <a:endParaRPr lang="en-US" sz="3200" i="1" dirty="0">
              <a:ea typeface="Calibri" panose="020F0502020204030204" pitchFamily="34" charset="0"/>
              <a:cs typeface="Times New Roman" panose="02020603050405020304" pitchFamily="18" charset="0"/>
            </a:endParaRPr>
          </a:p>
          <a:p>
            <a:pPr algn="just"/>
            <a:r>
              <a:rPr lang="en-US" sz="3200" dirty="0">
                <a:solidFill>
                  <a:srgbClr val="FFFF00"/>
                </a:solidFill>
                <a:ea typeface="Calibri" panose="020F0502020204030204" pitchFamily="34" charset="0"/>
                <a:cs typeface="Times New Roman" panose="02020603050405020304" pitchFamily="18" charset="0"/>
              </a:rPr>
              <a:t>1 Cor 15:22 </a:t>
            </a:r>
            <a:r>
              <a:rPr lang="en-US" sz="3200" i="1" dirty="0">
                <a:ea typeface="Calibri" panose="020F0502020204030204" pitchFamily="34" charset="0"/>
                <a:cs typeface="Times New Roman" panose="02020603050405020304" pitchFamily="18" charset="0"/>
              </a:rPr>
              <a:t>“</a:t>
            </a:r>
            <a:r>
              <a:rPr lang="en-US" sz="3200" i="1" u="sng" dirty="0"/>
              <a:t>in Adam</a:t>
            </a:r>
            <a:r>
              <a:rPr lang="en-US" sz="3200" i="1" dirty="0"/>
              <a:t> all die, ….. </a:t>
            </a:r>
            <a:r>
              <a:rPr lang="en-US" sz="3200" i="1" u="sng" dirty="0"/>
              <a:t>in Christ</a:t>
            </a:r>
            <a:r>
              <a:rPr lang="en-US" sz="3200" i="1" dirty="0"/>
              <a:t> shall all be made alive.”</a:t>
            </a:r>
            <a:endParaRPr lang="en-AU" sz="3200" i="1"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6</a:t>
            </a:r>
          </a:p>
        </p:txBody>
      </p:sp>
      <p:sp>
        <p:nvSpPr>
          <p:cNvPr id="4" name="TextBox 3">
            <a:extLst>
              <a:ext uri="{FF2B5EF4-FFF2-40B4-BE49-F238E27FC236}">
                <a16:creationId xmlns:a16="http://schemas.microsoft.com/office/drawing/2014/main" id="{38BD5A24-F026-4923-9F57-B91ECB79C41C}"/>
              </a:ext>
            </a:extLst>
          </p:cNvPr>
          <p:cNvSpPr txBox="1"/>
          <p:nvPr/>
        </p:nvSpPr>
        <p:spPr>
          <a:xfrm>
            <a:off x="2799471" y="5405512"/>
            <a:ext cx="9017297" cy="584775"/>
          </a:xfrm>
          <a:prstGeom prst="rect">
            <a:avLst/>
          </a:prstGeom>
          <a:solidFill>
            <a:srgbClr val="CCFFFF"/>
          </a:solidFill>
        </p:spPr>
        <p:txBody>
          <a:bodyPr wrap="square" rtlCol="0">
            <a:spAutoFit/>
          </a:bodyPr>
          <a:lstStyle/>
          <a:p>
            <a:r>
              <a:rPr lang="en-AU" sz="3200" dirty="0">
                <a:solidFill>
                  <a:srgbClr val="FF0000"/>
                </a:solidFill>
              </a:rPr>
              <a:t>Matt 1:1 </a:t>
            </a:r>
            <a:r>
              <a:rPr lang="en-AU" sz="3200" i="1" dirty="0">
                <a:solidFill>
                  <a:srgbClr val="00589A"/>
                </a:solidFill>
              </a:rPr>
              <a:t>“</a:t>
            </a:r>
            <a:r>
              <a:rPr lang="en-US" sz="3200" b="0" i="1" u="none" strike="noStrike" baseline="0" dirty="0">
                <a:solidFill>
                  <a:srgbClr val="00589A"/>
                </a:solidFill>
              </a:rPr>
              <a:t>The </a:t>
            </a:r>
            <a:r>
              <a:rPr lang="en-US" sz="3200" b="0" i="1" u="sng" strike="noStrike" baseline="0" dirty="0">
                <a:solidFill>
                  <a:srgbClr val="00589A"/>
                </a:solidFill>
              </a:rPr>
              <a:t>book</a:t>
            </a:r>
            <a:r>
              <a:rPr lang="en-US" sz="3200" b="0" i="1" u="none" strike="noStrike" baseline="0" dirty="0">
                <a:solidFill>
                  <a:srgbClr val="00589A"/>
                </a:solidFill>
              </a:rPr>
              <a:t> of the generation of Jesus Christ”</a:t>
            </a:r>
            <a:endParaRPr lang="en-AU" sz="3200" i="1" dirty="0">
              <a:solidFill>
                <a:srgbClr val="00589A"/>
              </a:solidFill>
            </a:endParaRPr>
          </a:p>
        </p:txBody>
      </p:sp>
      <p:sp>
        <p:nvSpPr>
          <p:cNvPr id="5" name="TextBox 4">
            <a:extLst>
              <a:ext uri="{FF2B5EF4-FFF2-40B4-BE49-F238E27FC236}">
                <a16:creationId xmlns:a16="http://schemas.microsoft.com/office/drawing/2014/main" id="{A953A9AD-845D-4453-999A-C870BEAF25AF}"/>
              </a:ext>
            </a:extLst>
          </p:cNvPr>
          <p:cNvSpPr txBox="1"/>
          <p:nvPr/>
        </p:nvSpPr>
        <p:spPr>
          <a:xfrm>
            <a:off x="225083" y="1533378"/>
            <a:ext cx="9369081" cy="584775"/>
          </a:xfrm>
          <a:prstGeom prst="rect">
            <a:avLst/>
          </a:prstGeom>
          <a:solidFill>
            <a:schemeClr val="tx1"/>
          </a:solidFill>
        </p:spPr>
        <p:txBody>
          <a:bodyPr wrap="square" rtlCol="0">
            <a:spAutoFit/>
          </a:bodyPr>
          <a:lstStyle/>
          <a:p>
            <a:r>
              <a:rPr lang="en-AU" sz="3200" dirty="0">
                <a:solidFill>
                  <a:srgbClr val="FF0000"/>
                </a:solidFill>
              </a:rPr>
              <a:t>Gen 5:1  </a:t>
            </a:r>
            <a:r>
              <a:rPr lang="en-US" sz="3200" i="1" dirty="0">
                <a:solidFill>
                  <a:srgbClr val="00B0F0"/>
                </a:solidFill>
                <a:ea typeface="Calibri" panose="020F0502020204030204" pitchFamily="34" charset="0"/>
                <a:cs typeface="Times New Roman" panose="02020603050405020304" pitchFamily="18" charset="0"/>
              </a:rPr>
              <a:t>“</a:t>
            </a:r>
            <a:r>
              <a:rPr lang="en-US" sz="3200" b="0" i="1" u="none" strike="noStrike" baseline="0" dirty="0">
                <a:solidFill>
                  <a:srgbClr val="00B0F0"/>
                </a:solidFill>
              </a:rPr>
              <a:t>This is </a:t>
            </a:r>
            <a:r>
              <a:rPr lang="en-US" sz="3200" b="0" i="1" u="sng" strike="noStrike" baseline="0" dirty="0">
                <a:solidFill>
                  <a:srgbClr val="00B0F0"/>
                </a:solidFill>
              </a:rPr>
              <a:t>the book</a:t>
            </a:r>
            <a:r>
              <a:rPr lang="en-US" sz="3200" b="0" i="1" strike="noStrike" baseline="0" dirty="0">
                <a:solidFill>
                  <a:srgbClr val="00B0F0"/>
                </a:solidFill>
              </a:rPr>
              <a:t> </a:t>
            </a:r>
            <a:r>
              <a:rPr lang="en-US" sz="3200" b="0" i="1" u="none" strike="noStrike" baseline="0" dirty="0">
                <a:solidFill>
                  <a:srgbClr val="00B0F0"/>
                </a:solidFill>
              </a:rPr>
              <a:t>of the generations of Adam.”</a:t>
            </a:r>
            <a:endParaRPr lang="en-AU" sz="3200" dirty="0">
              <a:solidFill>
                <a:srgbClr val="00B0F0"/>
              </a:solidFill>
            </a:endParaRPr>
          </a:p>
        </p:txBody>
      </p:sp>
    </p:spTree>
    <p:extLst>
      <p:ext uri="{BB962C8B-B14F-4D97-AF65-F5344CB8AC3E}">
        <p14:creationId xmlns:p14="http://schemas.microsoft.com/office/powerpoint/2010/main" val="309087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599" y="71438"/>
            <a:ext cx="12016855" cy="6584949"/>
          </a:xfrm>
        </p:spPr>
        <p:txBody>
          <a:bodyPr>
            <a:normAutofit/>
          </a:bodyPr>
          <a:lstStyle/>
          <a:p>
            <a:pPr algn="just"/>
            <a:r>
              <a:rPr lang="en-AU" sz="3200" dirty="0">
                <a:solidFill>
                  <a:srgbClr val="FFFF00"/>
                </a:solidFill>
              </a:rPr>
              <a:t>Rev 3:5</a:t>
            </a:r>
            <a:r>
              <a:rPr lang="en-AU" sz="3200" i="1" dirty="0"/>
              <a:t> “</a:t>
            </a:r>
            <a:r>
              <a:rPr lang="en-US" sz="3200" b="0" i="1" u="none" strike="noStrike" baseline="0" dirty="0"/>
              <a:t>I will </a:t>
            </a:r>
            <a:r>
              <a:rPr lang="en-US" sz="3200" b="0" i="1" u="sng" strike="noStrike" baseline="0" dirty="0"/>
              <a:t>not blot out his name</a:t>
            </a:r>
            <a:r>
              <a:rPr lang="en-US" sz="3200" b="0" i="1" u="none" strike="noStrike" baseline="0" dirty="0"/>
              <a:t> out of the book of life, </a:t>
            </a:r>
            <a:r>
              <a:rPr lang="en-US" sz="3200" i="1" dirty="0"/>
              <a:t>but I will confess his name before my Father, and before his angels.</a:t>
            </a:r>
            <a:r>
              <a:rPr lang="en-US" sz="3200" b="0" i="1" u="none" strike="noStrike" baseline="0" dirty="0"/>
              <a:t>”</a:t>
            </a:r>
          </a:p>
          <a:p>
            <a:pPr algn="just"/>
            <a:r>
              <a:rPr lang="en-US" sz="3200" dirty="0" err="1">
                <a:solidFill>
                  <a:srgbClr val="FFFF00"/>
                </a:solidFill>
              </a:rPr>
              <a:t>Exod</a:t>
            </a:r>
            <a:r>
              <a:rPr lang="en-US" sz="3200" dirty="0">
                <a:solidFill>
                  <a:srgbClr val="FFFF00"/>
                </a:solidFill>
              </a:rPr>
              <a:t> 32:32 </a:t>
            </a:r>
            <a:r>
              <a:rPr lang="en-US" sz="3200" i="1" dirty="0"/>
              <a:t>“</a:t>
            </a:r>
            <a:r>
              <a:rPr lang="en-US" sz="3200" b="0" i="1" u="none" strike="noStrike" baseline="0" dirty="0"/>
              <a:t>Yet now, if thou wilt forgive their sin; and if not, blot me, I pray thee, out of </a:t>
            </a:r>
            <a:r>
              <a:rPr lang="en-US" sz="3200" b="0" i="1" u="sng" strike="noStrike" baseline="0" dirty="0"/>
              <a:t>thy book which thou hast written</a:t>
            </a:r>
            <a:r>
              <a:rPr lang="en-US" sz="3200" b="0" i="1" u="none" strike="noStrike" baseline="0" dirty="0"/>
              <a:t>.” </a:t>
            </a:r>
          </a:p>
          <a:p>
            <a:pPr algn="just"/>
            <a:r>
              <a:rPr lang="en-US" sz="3200" dirty="0" err="1">
                <a:solidFill>
                  <a:srgbClr val="FFFF00"/>
                </a:solidFill>
              </a:rPr>
              <a:t>Exod</a:t>
            </a:r>
            <a:r>
              <a:rPr lang="en-US" sz="3200" dirty="0">
                <a:solidFill>
                  <a:srgbClr val="FFFF00"/>
                </a:solidFill>
              </a:rPr>
              <a:t> 32:33 </a:t>
            </a:r>
            <a:r>
              <a:rPr lang="en-US" sz="3200" i="1" dirty="0"/>
              <a:t>And the LORD said unto Moses, “Whosoever hath sinned against me, </a:t>
            </a:r>
            <a:r>
              <a:rPr lang="en-US" sz="3200" i="1" u="sng" dirty="0"/>
              <a:t>him will I blot out of my book</a:t>
            </a:r>
            <a:r>
              <a:rPr lang="en-US" sz="3200" i="1" dirty="0"/>
              <a:t>.”</a:t>
            </a:r>
          </a:p>
          <a:p>
            <a:pPr algn="just"/>
            <a:endParaRPr lang="en-US"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7</a:t>
            </a:r>
          </a:p>
        </p:txBody>
      </p:sp>
    </p:spTree>
    <p:extLst>
      <p:ext uri="{BB962C8B-B14F-4D97-AF65-F5344CB8AC3E}">
        <p14:creationId xmlns:p14="http://schemas.microsoft.com/office/powerpoint/2010/main" val="125416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599" y="71438"/>
            <a:ext cx="12016855" cy="6584949"/>
          </a:xfrm>
        </p:spPr>
        <p:txBody>
          <a:bodyPr>
            <a:normAutofit lnSpcReduction="10000"/>
          </a:bodyPr>
          <a:lstStyle/>
          <a:p>
            <a:pPr algn="just"/>
            <a:r>
              <a:rPr lang="en-AU" sz="3200" dirty="0">
                <a:solidFill>
                  <a:srgbClr val="FFFF00"/>
                </a:solidFill>
              </a:rPr>
              <a:t>Rev 3:5</a:t>
            </a:r>
            <a:r>
              <a:rPr lang="en-AU" sz="3200" i="1" dirty="0"/>
              <a:t> “</a:t>
            </a:r>
            <a:r>
              <a:rPr lang="en-US" sz="3200" b="0" i="1" u="none" strike="noStrike" baseline="0" dirty="0"/>
              <a:t>I will </a:t>
            </a:r>
            <a:r>
              <a:rPr lang="en-US" sz="3200" b="0" i="1" u="sng" strike="noStrike" baseline="0" dirty="0"/>
              <a:t>not blot out his name</a:t>
            </a:r>
            <a:r>
              <a:rPr lang="en-US" sz="3200" b="0" i="1" u="none" strike="noStrike" baseline="0" dirty="0"/>
              <a:t> out of the book of life, </a:t>
            </a:r>
            <a:r>
              <a:rPr lang="en-US" sz="3200" i="1" dirty="0"/>
              <a:t>but I will confess his name before my Father, and before his angels.</a:t>
            </a:r>
            <a:r>
              <a:rPr lang="en-US" sz="3200" b="0" i="1" u="none" strike="noStrike" baseline="0" dirty="0"/>
              <a:t>”</a:t>
            </a:r>
          </a:p>
          <a:p>
            <a:pPr algn="just"/>
            <a:r>
              <a:rPr lang="en-US" sz="3200" dirty="0" err="1">
                <a:solidFill>
                  <a:srgbClr val="FFFF00"/>
                </a:solidFill>
              </a:rPr>
              <a:t>Exod</a:t>
            </a:r>
            <a:r>
              <a:rPr lang="en-US" sz="3200" dirty="0">
                <a:solidFill>
                  <a:srgbClr val="FFFF00"/>
                </a:solidFill>
              </a:rPr>
              <a:t> 32:32 </a:t>
            </a:r>
            <a:r>
              <a:rPr lang="en-US" sz="3200" i="1" dirty="0"/>
              <a:t>“</a:t>
            </a:r>
            <a:r>
              <a:rPr lang="en-US" sz="3200" b="0" i="1" u="none" strike="noStrike" baseline="0" dirty="0"/>
              <a:t>Yet now, if thou wilt forgive their sin; and if not, blot me, I pray thee, out of </a:t>
            </a:r>
            <a:r>
              <a:rPr lang="en-US" sz="3200" b="0" i="1" u="sng" strike="noStrike" baseline="0" dirty="0">
                <a:solidFill>
                  <a:srgbClr val="FFFF00"/>
                </a:solidFill>
              </a:rPr>
              <a:t>thy book which thou hast written</a:t>
            </a:r>
            <a:r>
              <a:rPr lang="en-US" sz="3200" b="0" i="1" u="none" strike="noStrike" baseline="0" dirty="0"/>
              <a:t>.” </a:t>
            </a:r>
          </a:p>
          <a:p>
            <a:pPr algn="just"/>
            <a:r>
              <a:rPr lang="en-US" sz="3200" dirty="0" err="1">
                <a:solidFill>
                  <a:srgbClr val="FFFF00"/>
                </a:solidFill>
              </a:rPr>
              <a:t>Exod</a:t>
            </a:r>
            <a:r>
              <a:rPr lang="en-US" sz="3200" dirty="0">
                <a:solidFill>
                  <a:srgbClr val="FFFF00"/>
                </a:solidFill>
              </a:rPr>
              <a:t> 32:33 </a:t>
            </a:r>
            <a:r>
              <a:rPr lang="en-US" sz="3200" i="1" dirty="0"/>
              <a:t>And the LORD said unto Moses, “Whosoever hath sinned against me, </a:t>
            </a:r>
            <a:r>
              <a:rPr lang="en-US" sz="3200" i="1" u="sng" dirty="0"/>
              <a:t>him will I blot out of my book</a:t>
            </a:r>
            <a:r>
              <a:rPr lang="en-US" sz="3200" i="1" dirty="0"/>
              <a:t>.”</a:t>
            </a:r>
          </a:p>
          <a:p>
            <a:pPr algn="just"/>
            <a:r>
              <a:rPr lang="en-US" sz="3200" dirty="0">
                <a:solidFill>
                  <a:srgbClr val="FFFF00"/>
                </a:solidFill>
              </a:rPr>
              <a:t>Heb 4:3 </a:t>
            </a:r>
            <a:r>
              <a:rPr lang="en-US" sz="3200" i="1" dirty="0"/>
              <a:t>“</a:t>
            </a:r>
            <a:r>
              <a:rPr lang="en-US" sz="3200" i="1" u="sng" dirty="0"/>
              <a:t>the works</a:t>
            </a:r>
            <a:r>
              <a:rPr lang="en-US" sz="3200" i="1" dirty="0"/>
              <a:t> were finished </a:t>
            </a:r>
            <a:r>
              <a:rPr lang="en-US" sz="3200" i="1" u="sng" dirty="0">
                <a:solidFill>
                  <a:srgbClr val="00E266"/>
                </a:solidFill>
              </a:rPr>
              <a:t>from </a:t>
            </a:r>
            <a:r>
              <a:rPr lang="en-US" sz="3200" i="1" u="sng" dirty="0"/>
              <a:t>the foundation of the world</a:t>
            </a:r>
            <a:r>
              <a:rPr lang="en-US" sz="3200" i="1" dirty="0"/>
              <a:t>.”   </a:t>
            </a:r>
          </a:p>
          <a:p>
            <a:pPr algn="just"/>
            <a:r>
              <a:rPr lang="en-AU" sz="3200" dirty="0">
                <a:solidFill>
                  <a:srgbClr val="FFFF00"/>
                </a:solidFill>
              </a:rPr>
              <a:t>Matt 25:34 </a:t>
            </a:r>
            <a:r>
              <a:rPr lang="en-AU" sz="3200" i="1" dirty="0"/>
              <a:t>“</a:t>
            </a:r>
            <a:r>
              <a:rPr lang="en-US" sz="3200" i="1" dirty="0"/>
              <a:t>Come, ye blessed of my Father, inherit the kingdom prepared for you </a:t>
            </a:r>
            <a:r>
              <a:rPr lang="en-US" sz="3200" i="1" u="sng" dirty="0">
                <a:solidFill>
                  <a:srgbClr val="00E266"/>
                </a:solidFill>
              </a:rPr>
              <a:t>from</a:t>
            </a:r>
            <a:r>
              <a:rPr lang="en-US" sz="3200" i="1" u="sng" dirty="0"/>
              <a:t> the foundation of the world</a:t>
            </a:r>
            <a:r>
              <a:rPr lang="en-US" sz="3200" i="1" dirty="0"/>
              <a:t>:” </a:t>
            </a:r>
          </a:p>
          <a:p>
            <a:pPr algn="just"/>
            <a:r>
              <a:rPr lang="en-US" sz="3200" dirty="0">
                <a:solidFill>
                  <a:srgbClr val="FFFF00"/>
                </a:solidFill>
              </a:rPr>
              <a:t>Luke 11:50-51 </a:t>
            </a:r>
            <a:r>
              <a:rPr lang="en-US" sz="3200" i="1" dirty="0"/>
              <a:t>“the blood of all the prophets, which was shed </a:t>
            </a:r>
            <a:r>
              <a:rPr lang="en-US" sz="3200" i="1" u="sng" dirty="0">
                <a:solidFill>
                  <a:srgbClr val="00E266"/>
                </a:solidFill>
              </a:rPr>
              <a:t>from</a:t>
            </a:r>
            <a:r>
              <a:rPr lang="en-US" sz="3200" i="1" u="sng" dirty="0"/>
              <a:t> the foundation of the world</a:t>
            </a:r>
            <a:r>
              <a:rPr lang="en-US" sz="3200" i="1" dirty="0"/>
              <a:t>, ……. From the blood of Abel ……”</a:t>
            </a:r>
          </a:p>
          <a:p>
            <a:pPr algn="just"/>
            <a:r>
              <a:rPr lang="en-US" sz="3200" dirty="0">
                <a:solidFill>
                  <a:srgbClr val="FFFF00"/>
                </a:solidFill>
              </a:rPr>
              <a:t>Rev 13:8, 17:8 </a:t>
            </a:r>
            <a:r>
              <a:rPr lang="en-US" sz="3200" i="1" dirty="0"/>
              <a:t>“…. the book of life </a:t>
            </a:r>
            <a:r>
              <a:rPr lang="en-US" sz="3200" i="1" u="sng" dirty="0">
                <a:solidFill>
                  <a:srgbClr val="00E266"/>
                </a:solidFill>
              </a:rPr>
              <a:t>from</a:t>
            </a:r>
            <a:r>
              <a:rPr lang="en-US" sz="3200" i="1" u="sng" dirty="0"/>
              <a:t> the foundation of the world</a:t>
            </a:r>
            <a:r>
              <a:rPr lang="en-US" sz="3200" i="1" dirty="0"/>
              <a:t>.”</a:t>
            </a:r>
          </a:p>
          <a:p>
            <a:pPr algn="just"/>
            <a:r>
              <a:rPr lang="en-US" sz="3200" dirty="0">
                <a:solidFill>
                  <a:srgbClr val="FFFF00"/>
                </a:solidFill>
              </a:rPr>
              <a:t>John 17:24 </a:t>
            </a:r>
            <a:r>
              <a:rPr lang="en-US" sz="3200" i="1" dirty="0"/>
              <a:t>“for thou </a:t>
            </a:r>
            <a:r>
              <a:rPr lang="en-US" sz="3200" i="1" dirty="0" err="1"/>
              <a:t>lovedst</a:t>
            </a:r>
            <a:r>
              <a:rPr lang="en-US" sz="3200" i="1" dirty="0"/>
              <a:t> me </a:t>
            </a:r>
            <a:r>
              <a:rPr lang="en-US" sz="3200" i="1" u="sng" dirty="0">
                <a:solidFill>
                  <a:srgbClr val="00E266"/>
                </a:solidFill>
              </a:rPr>
              <a:t>before</a:t>
            </a:r>
            <a:r>
              <a:rPr lang="en-US" sz="3200" i="1" u="sng" dirty="0"/>
              <a:t> the foundation of the world</a:t>
            </a:r>
            <a:r>
              <a:rPr lang="en-US" sz="3200" i="1" dirty="0"/>
              <a:t>.”</a:t>
            </a:r>
          </a:p>
          <a:p>
            <a:pPr algn="just"/>
            <a:r>
              <a:rPr lang="en-US" sz="3200" dirty="0">
                <a:solidFill>
                  <a:srgbClr val="FFFF00"/>
                </a:solidFill>
              </a:rPr>
              <a:t>1 Pet 1:20 </a:t>
            </a:r>
            <a:r>
              <a:rPr lang="en-US" sz="3200" i="1" dirty="0"/>
              <a:t>“Who was foreordained </a:t>
            </a:r>
            <a:r>
              <a:rPr lang="en-US" sz="3200" i="1" u="sng" dirty="0">
                <a:solidFill>
                  <a:srgbClr val="00E266"/>
                </a:solidFill>
              </a:rPr>
              <a:t>before</a:t>
            </a:r>
            <a:r>
              <a:rPr lang="en-US" sz="3200" i="1" u="sng" dirty="0"/>
              <a:t> the foundation of the world</a:t>
            </a:r>
            <a:r>
              <a:rPr lang="en-US" sz="3200" i="1" dirty="0"/>
              <a:t>” </a:t>
            </a:r>
            <a:endParaRPr lang="en-AU"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8</a:t>
            </a:r>
          </a:p>
        </p:txBody>
      </p:sp>
    </p:spTree>
    <p:extLst>
      <p:ext uri="{BB962C8B-B14F-4D97-AF65-F5344CB8AC3E}">
        <p14:creationId xmlns:p14="http://schemas.microsoft.com/office/powerpoint/2010/main" val="170801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just"/>
            <a:r>
              <a:rPr lang="en-US" sz="3200" i="1" u="sng" dirty="0"/>
              <a:t>“the </a:t>
            </a:r>
            <a:r>
              <a:rPr lang="en-US" sz="3200" i="1" u="sng" dirty="0">
                <a:solidFill>
                  <a:srgbClr val="FFFF00"/>
                </a:solidFill>
              </a:rPr>
              <a:t>foundation</a:t>
            </a:r>
            <a:r>
              <a:rPr lang="en-US" sz="3200" i="1" u="sng" dirty="0"/>
              <a:t> of the world</a:t>
            </a:r>
            <a:r>
              <a:rPr lang="en-US" sz="3200" i="1" dirty="0"/>
              <a:t>”</a:t>
            </a:r>
            <a:r>
              <a:rPr lang="en-US" sz="3200" dirty="0"/>
              <a:t> – 10 times in the NT, AV.</a:t>
            </a:r>
          </a:p>
          <a:p>
            <a:pPr marR="0" algn="l" rtl="0"/>
            <a:r>
              <a:rPr lang="en-US" sz="3200" dirty="0"/>
              <a:t>G2602 </a:t>
            </a:r>
            <a:r>
              <a:rPr lang="en-US" sz="3200" dirty="0">
                <a:solidFill>
                  <a:srgbClr val="FFFF00"/>
                </a:solidFill>
              </a:rPr>
              <a:t>‘</a:t>
            </a:r>
            <a:r>
              <a:rPr lang="en-AU" sz="3200" b="0" i="0" u="none" strike="noStrike" baseline="0" dirty="0" err="1">
                <a:solidFill>
                  <a:srgbClr val="FFFF00"/>
                </a:solidFill>
              </a:rPr>
              <a:t>katabole</a:t>
            </a:r>
            <a:r>
              <a:rPr lang="en-AU" sz="3200" b="0" i="0" u="none" strike="noStrike" baseline="0" dirty="0">
                <a:solidFill>
                  <a:srgbClr val="FFFF00"/>
                </a:solidFill>
              </a:rPr>
              <a:t>̄’ </a:t>
            </a:r>
            <a:r>
              <a:rPr lang="en-AU" sz="3200" b="0" i="0" u="none" strike="noStrike" baseline="0" dirty="0"/>
              <a:t>-</a:t>
            </a:r>
            <a:r>
              <a:rPr lang="en-AU" sz="3200" b="0" i="0" u="none" strike="noStrike" baseline="0" dirty="0">
                <a:solidFill>
                  <a:srgbClr val="FFFF00"/>
                </a:solidFill>
              </a:rPr>
              <a:t> </a:t>
            </a:r>
            <a:r>
              <a:rPr lang="en-AU" sz="3200" b="0" i="1" u="none" strike="noStrike" baseline="0" dirty="0"/>
              <a:t>kat-ab-</a:t>
            </a:r>
            <a:r>
              <a:rPr lang="en-AU" sz="3200" b="0" i="1" u="none" strike="noStrike" baseline="0" dirty="0" err="1"/>
              <a:t>ol</a:t>
            </a:r>
            <a:r>
              <a:rPr lang="en-AU" sz="3200" b="0" i="1" u="none" strike="noStrike" baseline="0" dirty="0"/>
              <a:t>-ay’ –</a:t>
            </a:r>
            <a:r>
              <a:rPr lang="en-AU" sz="3200" b="0" i="1" u="none" strike="noStrike" baseline="0" dirty="0">
                <a:solidFill>
                  <a:srgbClr val="292F33"/>
                </a:solidFill>
              </a:rPr>
              <a:t> </a:t>
            </a:r>
            <a:r>
              <a:rPr lang="en-AU" sz="3200" b="0" i="0" u="none" strike="noStrike" baseline="0" dirty="0"/>
              <a:t>Founding, fig. ‘conception.’         From G2598 </a:t>
            </a:r>
            <a:r>
              <a:rPr lang="en-AU" sz="3200" b="0" i="0" u="none" strike="noStrike" baseline="0" dirty="0" err="1">
                <a:latin typeface="Doulos SIL" panose="02000500070000020004" pitchFamily="2" charset="0"/>
              </a:rPr>
              <a:t>kataballo</a:t>
            </a:r>
            <a:r>
              <a:rPr lang="en-AU" sz="3200" b="0" i="0" u="none" strike="noStrike" baseline="0" dirty="0">
                <a:latin typeface="Doulos SIL" panose="02000500070000020004" pitchFamily="2" charset="0"/>
              </a:rPr>
              <a:t>̄ - </a:t>
            </a:r>
            <a:r>
              <a:rPr lang="en-US" sz="3200" b="0" i="0" u="none" strike="noStrike" baseline="0" dirty="0"/>
              <a:t>to </a:t>
            </a:r>
            <a:r>
              <a:rPr lang="en-US" sz="3200" b="0" i="1" u="none" strike="noStrike" baseline="0" dirty="0"/>
              <a:t>throw down:</a:t>
            </a:r>
            <a:r>
              <a:rPr lang="en-US" sz="3200" b="0" i="0" u="none" strike="noStrike" baseline="0" dirty="0"/>
              <a:t> - cast down, as in </a:t>
            </a:r>
            <a:r>
              <a:rPr lang="en-US" sz="3200" b="0" i="0" u="none" strike="noStrike" baseline="0" dirty="0">
                <a:solidFill>
                  <a:srgbClr val="FFFF00"/>
                </a:solidFill>
              </a:rPr>
              <a:t>2 Cor 4:9 </a:t>
            </a:r>
            <a:r>
              <a:rPr lang="en-US" sz="3200" b="0" i="1" u="none" strike="noStrike" baseline="0" dirty="0"/>
              <a:t>“Persecuted, but not forsaken; </a:t>
            </a:r>
            <a:r>
              <a:rPr lang="en-US" sz="3200" b="0" i="1" u="sng" strike="noStrike" baseline="0" dirty="0"/>
              <a:t>cast down</a:t>
            </a:r>
            <a:r>
              <a:rPr lang="en-US" sz="3200" b="0" i="1" u="none" strike="noStrike" baseline="0" dirty="0"/>
              <a:t>, but not destroyed;” </a:t>
            </a:r>
          </a:p>
          <a:p>
            <a:pPr marR="0" algn="l" rtl="0"/>
            <a:r>
              <a:rPr lang="en-US" sz="3200" dirty="0"/>
              <a:t>The original </a:t>
            </a:r>
            <a:r>
              <a:rPr lang="en-US" sz="3200" i="1" dirty="0">
                <a:solidFill>
                  <a:srgbClr val="00E266"/>
                </a:solidFill>
              </a:rPr>
              <a:t>“very good” </a:t>
            </a:r>
            <a:r>
              <a:rPr lang="en-US" sz="3200" dirty="0"/>
              <a:t>creation was ‘cast down’ or disrupted by Adam’s sin, and as we have seen, brought death into the world.</a:t>
            </a:r>
          </a:p>
          <a:p>
            <a:pPr marR="0" algn="l" rtl="0"/>
            <a:r>
              <a:rPr lang="en-US" sz="3200" b="0" u="none" strike="noStrike" baseline="0" dirty="0"/>
              <a:t>God, through His foreknowledge, knowing that Adam would sin, made preparation for the coming</a:t>
            </a:r>
            <a:r>
              <a:rPr lang="en-US" sz="3200" b="0" u="none" strike="noStrike" dirty="0"/>
              <a:t> of one who would redeem His creation from sin and death. So provision for the redemptive work of His son was made </a:t>
            </a:r>
            <a:r>
              <a:rPr lang="en-US" sz="3200" b="0" u="sng" strike="noStrike" dirty="0"/>
              <a:t>before</a:t>
            </a:r>
            <a:r>
              <a:rPr lang="en-US" sz="3200" b="0" u="none" strike="noStrike" dirty="0"/>
              <a:t> sin entered the world. </a:t>
            </a:r>
            <a:r>
              <a:rPr lang="en-US" sz="3200" b="0" u="sng" strike="noStrike" dirty="0"/>
              <a:t>So, Peter could write</a:t>
            </a:r>
            <a:r>
              <a:rPr lang="en-US" sz="3200" b="0" u="none" strike="noStrike" dirty="0"/>
              <a:t>,</a:t>
            </a:r>
          </a:p>
          <a:p>
            <a:pPr marR="0" algn="l" rtl="0"/>
            <a:r>
              <a:rPr lang="en-US" sz="3200" baseline="0" dirty="0">
                <a:solidFill>
                  <a:srgbClr val="FFFF00"/>
                </a:solidFill>
              </a:rPr>
              <a:t>1 Pet 1:19-20 </a:t>
            </a:r>
            <a:r>
              <a:rPr lang="en-US" sz="3200" i="1" baseline="0" dirty="0"/>
              <a:t>“</a:t>
            </a:r>
            <a:r>
              <a:rPr lang="en-US" sz="3200" i="1" dirty="0"/>
              <a:t>with the precious blood of Christ, as of a lamb without blemish and without spot: Who verily was </a:t>
            </a:r>
            <a:r>
              <a:rPr lang="en-US" sz="3200" i="1" u="sng" dirty="0">
                <a:solidFill>
                  <a:srgbClr val="00E266"/>
                </a:solidFill>
              </a:rPr>
              <a:t>foreordained before the foundation of the world</a:t>
            </a:r>
            <a:r>
              <a:rPr lang="en-US" sz="3200" i="1" dirty="0">
                <a:solidFill>
                  <a:srgbClr val="00E266"/>
                </a:solidFill>
              </a:rPr>
              <a:t>,</a:t>
            </a:r>
            <a:r>
              <a:rPr lang="en-US" sz="3200" i="1" dirty="0"/>
              <a:t> but was manifest in these last times for you,”</a:t>
            </a:r>
            <a:r>
              <a:rPr lang="en-US" sz="3200" i="1" baseline="0" dirty="0"/>
              <a:t> </a:t>
            </a:r>
            <a:endParaRPr lang="en-AU" sz="3200" b="0" i="1" u="none" strike="noStrike" baseline="0"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301686" cy="369332"/>
          </a:xfrm>
          <a:prstGeom prst="rect">
            <a:avLst/>
          </a:prstGeom>
          <a:noFill/>
        </p:spPr>
        <p:txBody>
          <a:bodyPr wrap="none" rtlCol="0">
            <a:spAutoFit/>
          </a:bodyPr>
          <a:lstStyle/>
          <a:p>
            <a:r>
              <a:rPr lang="en-AU" dirty="0"/>
              <a:t>9</a:t>
            </a:r>
          </a:p>
        </p:txBody>
      </p:sp>
    </p:spTree>
    <p:extLst>
      <p:ext uri="{BB962C8B-B14F-4D97-AF65-F5344CB8AC3E}">
        <p14:creationId xmlns:p14="http://schemas.microsoft.com/office/powerpoint/2010/main" val="96199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just"/>
            <a:r>
              <a:rPr lang="en-AU" sz="2800" dirty="0"/>
              <a:t>“If the Lord God had renounced all interest in the earth, this would have been the consummation of His work. Man by his devices would have destroyed his own race. …. God so loved the world, that He determined that it should not perish, but should be rescued from evil in spite of itself. ….. Human life therefore, was not to be a mere chapter of accidents; but the result of a well-digested and unvarying plan. Things, then, were to be arranged according to this purpose; so that in their original constitution should be contained </a:t>
            </a:r>
            <a:r>
              <a:rPr lang="en-AU" sz="2800" i="1" dirty="0"/>
              <a:t>the rudiments </a:t>
            </a:r>
            <a:r>
              <a:rPr lang="en-AU" sz="2800" dirty="0"/>
              <a:t>of a “glorious manifestation” …… These rudiments, or elements, are exhibited in the sentences upon the serpent, the woman, and the man; and in that institution styled, “The Way of the Tree of Life.” Out of these things was afterwards to arise the Kingdom of God; so that in constituting them, </a:t>
            </a:r>
            <a:r>
              <a:rPr lang="en-AU" sz="2800" i="1" dirty="0">
                <a:solidFill>
                  <a:srgbClr val="00E266"/>
                </a:solidFill>
              </a:rPr>
              <a:t>a foundation was laid </a:t>
            </a:r>
            <a:r>
              <a:rPr lang="en-AU" sz="2800" dirty="0"/>
              <a:t>upon which “the world to come” should be built; even that world of which Abraham was constituted the heir; …That </a:t>
            </a:r>
            <a:r>
              <a:rPr lang="en-AU" sz="2800" i="1" dirty="0">
                <a:solidFill>
                  <a:srgbClr val="00E266"/>
                </a:solidFill>
              </a:rPr>
              <a:t>the crisis of the fall was the period of laying the foundation of the world</a:t>
            </a:r>
            <a:r>
              <a:rPr lang="en-AU" sz="2800" dirty="0">
                <a:solidFill>
                  <a:srgbClr val="00E266"/>
                </a:solidFill>
              </a:rPr>
              <a:t>,</a:t>
            </a:r>
            <a:r>
              <a:rPr lang="en-AU" sz="2800" dirty="0"/>
              <a:t> in its civil, social, and spiritual relations, appears from the use of the phrase in the apostolic writings.” </a:t>
            </a:r>
            <a:r>
              <a:rPr lang="en-AU" sz="2800" dirty="0">
                <a:solidFill>
                  <a:srgbClr val="FFFF00"/>
                </a:solidFill>
              </a:rPr>
              <a:t>(Elpis Israel P124-5, 1942 Edition)</a:t>
            </a:r>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418704" cy="369332"/>
          </a:xfrm>
          <a:prstGeom prst="rect">
            <a:avLst/>
          </a:prstGeom>
          <a:noFill/>
        </p:spPr>
        <p:txBody>
          <a:bodyPr wrap="none" rtlCol="0">
            <a:spAutoFit/>
          </a:bodyPr>
          <a:lstStyle/>
          <a:p>
            <a:r>
              <a:rPr lang="en-AU" dirty="0"/>
              <a:t>10</a:t>
            </a:r>
          </a:p>
        </p:txBody>
      </p:sp>
      <p:sp>
        <p:nvSpPr>
          <p:cNvPr id="4" name="TextBox 3">
            <a:extLst>
              <a:ext uri="{FF2B5EF4-FFF2-40B4-BE49-F238E27FC236}">
                <a16:creationId xmlns:a16="http://schemas.microsoft.com/office/drawing/2014/main" id="{3A45ED79-67F3-48F0-A4D1-67C6757AE5D6}"/>
              </a:ext>
            </a:extLst>
          </p:cNvPr>
          <p:cNvSpPr txBox="1"/>
          <p:nvPr/>
        </p:nvSpPr>
        <p:spPr>
          <a:xfrm>
            <a:off x="728870" y="5923721"/>
            <a:ext cx="11361530" cy="523220"/>
          </a:xfrm>
          <a:prstGeom prst="rect">
            <a:avLst/>
          </a:prstGeom>
          <a:solidFill>
            <a:schemeClr val="tx2"/>
          </a:solidFill>
        </p:spPr>
        <p:txBody>
          <a:bodyPr wrap="square" rtlCol="0">
            <a:spAutoFit/>
          </a:bodyPr>
          <a:lstStyle/>
          <a:p>
            <a:r>
              <a:rPr lang="en-AU" sz="2800" i="1" dirty="0">
                <a:solidFill>
                  <a:srgbClr val="008A3E"/>
                </a:solidFill>
              </a:rPr>
              <a:t>“world” </a:t>
            </a:r>
            <a:r>
              <a:rPr lang="en-AU" sz="2800" dirty="0">
                <a:solidFill>
                  <a:srgbClr val="002E50"/>
                </a:solidFill>
              </a:rPr>
              <a:t>Gk. ‘</a:t>
            </a:r>
            <a:r>
              <a:rPr lang="en-AU" sz="2800" dirty="0" err="1">
                <a:solidFill>
                  <a:srgbClr val="002E50"/>
                </a:solidFill>
              </a:rPr>
              <a:t>kosmos</a:t>
            </a:r>
            <a:r>
              <a:rPr lang="en-AU" sz="2800" dirty="0">
                <a:solidFill>
                  <a:srgbClr val="002E50"/>
                </a:solidFill>
              </a:rPr>
              <a:t>’- order, arrangement, political system, of human affairs. </a:t>
            </a:r>
          </a:p>
        </p:txBody>
      </p:sp>
    </p:spTree>
    <p:extLst>
      <p:ext uri="{BB962C8B-B14F-4D97-AF65-F5344CB8AC3E}">
        <p14:creationId xmlns:p14="http://schemas.microsoft.com/office/powerpoint/2010/main" val="312046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lnSpcReduction="10000"/>
          </a:bodyPr>
          <a:lstStyle/>
          <a:p>
            <a:pPr algn="just"/>
            <a:r>
              <a:rPr lang="en-US" sz="3200" dirty="0" err="1">
                <a:solidFill>
                  <a:srgbClr val="FFFF00"/>
                </a:solidFill>
              </a:rPr>
              <a:t>Exod</a:t>
            </a:r>
            <a:r>
              <a:rPr lang="en-US" sz="3200" dirty="0">
                <a:solidFill>
                  <a:srgbClr val="FFFF00"/>
                </a:solidFill>
              </a:rPr>
              <a:t> 32:32 </a:t>
            </a:r>
            <a:r>
              <a:rPr lang="en-US" sz="3200" i="1" dirty="0"/>
              <a:t>“</a:t>
            </a:r>
            <a:r>
              <a:rPr lang="en-US" sz="3200" b="0" i="1" u="none" strike="noStrike" baseline="0" dirty="0"/>
              <a:t>Yet now, if thou wilt forgive their sin; and if not, blot me, I pray thee, out of </a:t>
            </a:r>
            <a:r>
              <a:rPr lang="en-US" sz="3200" b="0" i="1" u="sng" strike="noStrike" baseline="0" dirty="0"/>
              <a:t>thy book which thou hast written</a:t>
            </a:r>
            <a:r>
              <a:rPr lang="en-US" sz="3200" b="0" i="1" u="none" strike="noStrike" baseline="0" dirty="0"/>
              <a:t>.” </a:t>
            </a:r>
          </a:p>
          <a:p>
            <a:pPr algn="just"/>
            <a:r>
              <a:rPr lang="en-AU" sz="3200" dirty="0"/>
              <a:t>When were the names of Moses and all Israel put in the Book? </a:t>
            </a:r>
          </a:p>
          <a:p>
            <a:pPr algn="just"/>
            <a:r>
              <a:rPr lang="en-AU" sz="3200" dirty="0"/>
              <a:t>The Book was in existence </a:t>
            </a:r>
            <a:r>
              <a:rPr lang="en-AU" sz="3200" dirty="0">
                <a:solidFill>
                  <a:srgbClr val="00E266"/>
                </a:solidFill>
              </a:rPr>
              <a:t>“</a:t>
            </a:r>
            <a:r>
              <a:rPr lang="en-AU" sz="3200" i="1" dirty="0">
                <a:solidFill>
                  <a:srgbClr val="00E266"/>
                </a:solidFill>
              </a:rPr>
              <a:t>from the foundation of the world,” </a:t>
            </a:r>
            <a:r>
              <a:rPr lang="en-AU" sz="3200" dirty="0"/>
              <a:t>but I believe names are entered when men and women come into covenant relationship with God.</a:t>
            </a:r>
          </a:p>
          <a:p>
            <a:pPr algn="just"/>
            <a:r>
              <a:rPr lang="en-AU" sz="3200" dirty="0"/>
              <a:t>Israel, having been delivered out of Egypt, and having received the 10 commandments and the other laws in </a:t>
            </a:r>
            <a:r>
              <a:rPr lang="en-AU" sz="3200" dirty="0" err="1">
                <a:solidFill>
                  <a:srgbClr val="FFFF00"/>
                </a:solidFill>
              </a:rPr>
              <a:t>Exod</a:t>
            </a:r>
            <a:r>
              <a:rPr lang="en-AU" sz="3200" dirty="0">
                <a:solidFill>
                  <a:srgbClr val="FFFF00"/>
                </a:solidFill>
              </a:rPr>
              <a:t> 20-23</a:t>
            </a:r>
            <a:r>
              <a:rPr lang="en-AU" sz="3200" dirty="0"/>
              <a:t>, Moses read the Book of the Covenant and they agreed to it.</a:t>
            </a:r>
          </a:p>
          <a:p>
            <a:pPr algn="just"/>
            <a:r>
              <a:rPr lang="en-AU" sz="3200" dirty="0" err="1">
                <a:solidFill>
                  <a:srgbClr val="FFFF00"/>
                </a:solidFill>
              </a:rPr>
              <a:t>Exod</a:t>
            </a:r>
            <a:r>
              <a:rPr lang="en-AU" sz="3200" dirty="0">
                <a:solidFill>
                  <a:srgbClr val="FFFF00"/>
                </a:solidFill>
              </a:rPr>
              <a:t> 24:7 </a:t>
            </a:r>
            <a:r>
              <a:rPr lang="en-AU" sz="3200" i="1" dirty="0"/>
              <a:t>“</a:t>
            </a:r>
            <a:r>
              <a:rPr lang="en-US" sz="3200" b="0" i="1" u="none" strike="noStrike" baseline="0" dirty="0"/>
              <a:t>Then he took the Book of the Covenant and read it in the hearing of the people. And they said, “All that the LORD has spoken we will do, and we will be obedient.” </a:t>
            </a:r>
            <a:r>
              <a:rPr lang="en-AU" sz="3200" i="1" dirty="0"/>
              <a:t> </a:t>
            </a:r>
            <a:r>
              <a:rPr lang="en-AU" sz="3200" dirty="0">
                <a:solidFill>
                  <a:srgbClr val="00E266"/>
                </a:solidFill>
              </a:rPr>
              <a:t>So they were all in the Book of Life.</a:t>
            </a:r>
          </a:p>
          <a:p>
            <a:pPr algn="just"/>
            <a:r>
              <a:rPr lang="en-AU" sz="3200" dirty="0" err="1">
                <a:solidFill>
                  <a:srgbClr val="FFFF00"/>
                </a:solidFill>
              </a:rPr>
              <a:t>Psa</a:t>
            </a:r>
            <a:r>
              <a:rPr lang="en-AU" sz="3200" dirty="0">
                <a:solidFill>
                  <a:srgbClr val="FFFF00"/>
                </a:solidFill>
              </a:rPr>
              <a:t> 69:28 </a:t>
            </a:r>
            <a:r>
              <a:rPr lang="en-AU" sz="3500" i="1" dirty="0"/>
              <a:t>“</a:t>
            </a:r>
            <a:r>
              <a:rPr lang="en-US" sz="3500" i="1" dirty="0"/>
              <a:t>Let them be blotted out of the book of the living, </a:t>
            </a:r>
            <a:r>
              <a:rPr lang="en-US" sz="3500" i="1" u="sng" dirty="0"/>
              <a:t>and not be written with the righteous.</a:t>
            </a:r>
            <a:r>
              <a:rPr lang="en-US" sz="3500" i="1" dirty="0"/>
              <a:t>”</a:t>
            </a:r>
            <a:endParaRPr lang="en-AU" sz="3200" dirty="0"/>
          </a:p>
          <a:p>
            <a:pPr algn="just"/>
            <a:endParaRPr lang="en-AU" sz="3200"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816769" y="6241435"/>
            <a:ext cx="418704" cy="369332"/>
          </a:xfrm>
          <a:prstGeom prst="rect">
            <a:avLst/>
          </a:prstGeom>
          <a:noFill/>
        </p:spPr>
        <p:txBody>
          <a:bodyPr wrap="none" rtlCol="0">
            <a:spAutoFit/>
          </a:bodyPr>
          <a:lstStyle/>
          <a:p>
            <a:r>
              <a:rPr lang="en-AU" dirty="0"/>
              <a:t>11</a:t>
            </a:r>
          </a:p>
        </p:txBody>
      </p:sp>
    </p:spTree>
    <p:extLst>
      <p:ext uri="{BB962C8B-B14F-4D97-AF65-F5344CB8AC3E}">
        <p14:creationId xmlns:p14="http://schemas.microsoft.com/office/powerpoint/2010/main" val="189945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just"/>
            <a:r>
              <a:rPr lang="en-AU" sz="3200" dirty="0"/>
              <a:t>When </a:t>
            </a:r>
            <a:r>
              <a:rPr lang="en-AU" sz="3200" u="sng" dirty="0"/>
              <a:t>we</a:t>
            </a:r>
            <a:r>
              <a:rPr lang="en-AU" sz="3200" dirty="0"/>
              <a:t> understand and believe the Gospel and are baptised, our names are also recorded </a:t>
            </a:r>
            <a:r>
              <a:rPr lang="en-AU" sz="3200" dirty="0">
                <a:solidFill>
                  <a:srgbClr val="00E266"/>
                </a:solidFill>
              </a:rPr>
              <a:t>in the Book of Life </a:t>
            </a:r>
            <a:r>
              <a:rPr lang="en-AU" sz="3200" dirty="0"/>
              <a:t>– as soon as the covenant relationship is formed - </a:t>
            </a:r>
            <a:r>
              <a:rPr lang="en-AU" sz="3200" dirty="0" err="1"/>
              <a:t>ie</a:t>
            </a:r>
            <a:r>
              <a:rPr lang="en-AU" sz="3200" dirty="0"/>
              <a:t>. At the beginning of our probation. </a:t>
            </a:r>
          </a:p>
          <a:p>
            <a:pPr algn="just"/>
            <a:r>
              <a:rPr lang="en-AU" sz="3200" dirty="0">
                <a:solidFill>
                  <a:srgbClr val="FFFF00"/>
                </a:solidFill>
              </a:rPr>
              <a:t>Phil 4:3 </a:t>
            </a:r>
            <a:r>
              <a:rPr lang="en-AU" sz="3200" i="1" dirty="0"/>
              <a:t>“</a:t>
            </a:r>
            <a:r>
              <a:rPr lang="en-US" sz="3200" i="1" dirty="0"/>
              <a:t>I ask you also, true companion, help these women, who have labored side by side with me in the gospel together with Clement and the rest of my fellow workers, </a:t>
            </a:r>
            <a:r>
              <a:rPr lang="en-US" sz="3200" i="1" u="sng" dirty="0">
                <a:solidFill>
                  <a:srgbClr val="00E266"/>
                </a:solidFill>
              </a:rPr>
              <a:t>whose names are in the book of life</a:t>
            </a:r>
            <a:r>
              <a:rPr lang="en-US" sz="3200" i="1" dirty="0">
                <a:solidFill>
                  <a:srgbClr val="00E266"/>
                </a:solidFill>
              </a:rPr>
              <a:t>.”</a:t>
            </a:r>
          </a:p>
          <a:p>
            <a:pPr algn="just"/>
            <a:r>
              <a:rPr lang="en-US" sz="3200" dirty="0">
                <a:solidFill>
                  <a:srgbClr val="FFFF00"/>
                </a:solidFill>
              </a:rPr>
              <a:t>Phil 3:20 </a:t>
            </a:r>
            <a:r>
              <a:rPr lang="en-US" sz="3200" i="1" dirty="0"/>
              <a:t>“Our </a:t>
            </a:r>
            <a:r>
              <a:rPr lang="en-US" sz="3200" i="1" u="sng" dirty="0"/>
              <a:t>citizenship is in heaven</a:t>
            </a:r>
            <a:r>
              <a:rPr lang="en-US" sz="3200" i="1" dirty="0"/>
              <a:t>, and from it we await a Savior, the Lord Jesus Christ,” </a:t>
            </a:r>
          </a:p>
          <a:p>
            <a:pPr algn="just"/>
            <a:r>
              <a:rPr lang="en-AU" sz="3200" dirty="0"/>
              <a:t>Our names will remain there as long as we remain faithful to our calling, otherwise they can be blotted out, as we have seen. </a:t>
            </a:r>
          </a:p>
          <a:p>
            <a:pPr algn="just"/>
            <a:r>
              <a:rPr lang="en-AU" sz="3200" dirty="0">
                <a:solidFill>
                  <a:srgbClr val="FFFF00"/>
                </a:solidFill>
              </a:rPr>
              <a:t>Rev 20:11 </a:t>
            </a:r>
            <a:r>
              <a:rPr lang="en-AU" sz="3200" i="1" dirty="0"/>
              <a:t>“</a:t>
            </a:r>
            <a:r>
              <a:rPr lang="en-US" sz="3200" i="1" u="sng" dirty="0"/>
              <a:t>And I saw a great white throne</a:t>
            </a:r>
            <a:r>
              <a:rPr lang="en-US" sz="3200" i="1" dirty="0"/>
              <a:t>, and him that sat on it, from whose face the earth and the heaven fled away; and there was found no place for them.”  </a:t>
            </a:r>
            <a:r>
              <a:rPr lang="en-AU" sz="3200" i="1" dirty="0"/>
              <a:t> </a:t>
            </a:r>
          </a:p>
        </p:txBody>
      </p:sp>
      <p:sp>
        <p:nvSpPr>
          <p:cNvPr id="6" name="TextBox 5">
            <a:extLst>
              <a:ext uri="{FF2B5EF4-FFF2-40B4-BE49-F238E27FC236}">
                <a16:creationId xmlns:a16="http://schemas.microsoft.com/office/drawing/2014/main" id="{C3A6D3EA-D51A-43FA-B03E-3A94CD1D514A}"/>
              </a:ext>
            </a:extLst>
          </p:cNvPr>
          <p:cNvSpPr txBox="1"/>
          <p:nvPr/>
        </p:nvSpPr>
        <p:spPr>
          <a:xfrm>
            <a:off x="11661913" y="6241435"/>
            <a:ext cx="456542" cy="369332"/>
          </a:xfrm>
          <a:prstGeom prst="rect">
            <a:avLst/>
          </a:prstGeom>
          <a:noFill/>
        </p:spPr>
        <p:txBody>
          <a:bodyPr wrap="square" rtlCol="0">
            <a:spAutoFit/>
          </a:bodyPr>
          <a:lstStyle/>
          <a:p>
            <a:r>
              <a:rPr lang="en-AU" dirty="0"/>
              <a:t>12</a:t>
            </a:r>
          </a:p>
        </p:txBody>
      </p:sp>
      <p:sp>
        <p:nvSpPr>
          <p:cNvPr id="2" name="TextBox 1">
            <a:extLst>
              <a:ext uri="{FF2B5EF4-FFF2-40B4-BE49-F238E27FC236}">
                <a16:creationId xmlns:a16="http://schemas.microsoft.com/office/drawing/2014/main" id="{13108B21-C6CA-4467-AF6E-B52BC1C6D762}"/>
              </a:ext>
            </a:extLst>
          </p:cNvPr>
          <p:cNvSpPr txBox="1"/>
          <p:nvPr/>
        </p:nvSpPr>
        <p:spPr>
          <a:xfrm>
            <a:off x="3458817" y="5804453"/>
            <a:ext cx="8631582" cy="584775"/>
          </a:xfrm>
          <a:prstGeom prst="rect">
            <a:avLst/>
          </a:prstGeom>
          <a:noFill/>
        </p:spPr>
        <p:txBody>
          <a:bodyPr wrap="square" rtlCol="0">
            <a:spAutoFit/>
          </a:bodyPr>
          <a:lstStyle/>
          <a:p>
            <a:r>
              <a:rPr lang="en-AU" sz="3200" dirty="0">
                <a:solidFill>
                  <a:srgbClr val="FFFF00"/>
                </a:solidFill>
              </a:rPr>
              <a:t>Rev 20:11-15 – </a:t>
            </a:r>
            <a:r>
              <a:rPr lang="en-AU" sz="3200" u="sng" dirty="0">
                <a:solidFill>
                  <a:srgbClr val="00E266"/>
                </a:solidFill>
              </a:rPr>
              <a:t>is about the end of the 1000 years.</a:t>
            </a:r>
          </a:p>
        </p:txBody>
      </p:sp>
      <p:sp>
        <p:nvSpPr>
          <p:cNvPr id="4" name="TextBox 3">
            <a:extLst>
              <a:ext uri="{FF2B5EF4-FFF2-40B4-BE49-F238E27FC236}">
                <a16:creationId xmlns:a16="http://schemas.microsoft.com/office/drawing/2014/main" id="{84C699E7-B3F1-4A03-9E62-F65F469ED3EE}"/>
              </a:ext>
            </a:extLst>
          </p:cNvPr>
          <p:cNvSpPr txBox="1"/>
          <p:nvPr/>
        </p:nvSpPr>
        <p:spPr>
          <a:xfrm>
            <a:off x="4757530" y="3429000"/>
            <a:ext cx="7332869" cy="584775"/>
          </a:xfrm>
          <a:prstGeom prst="rect">
            <a:avLst/>
          </a:prstGeom>
          <a:solidFill>
            <a:schemeClr val="tx1"/>
          </a:solidFill>
        </p:spPr>
        <p:txBody>
          <a:bodyPr wrap="square" rtlCol="0">
            <a:spAutoFit/>
          </a:bodyPr>
          <a:lstStyle/>
          <a:p>
            <a:r>
              <a:rPr lang="en-AU" sz="3200" dirty="0">
                <a:solidFill>
                  <a:srgbClr val="006BBC"/>
                </a:solidFill>
              </a:rPr>
              <a:t>We are “written” or “enrolled” in heaven.</a:t>
            </a:r>
          </a:p>
        </p:txBody>
      </p:sp>
    </p:spTree>
    <p:extLst>
      <p:ext uri="{BB962C8B-B14F-4D97-AF65-F5344CB8AC3E}">
        <p14:creationId xmlns:p14="http://schemas.microsoft.com/office/powerpoint/2010/main" val="119968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lnSpcReduction="10000"/>
          </a:bodyPr>
          <a:lstStyle/>
          <a:p>
            <a:pPr algn="just"/>
            <a:r>
              <a:rPr lang="en-AU" sz="3200" dirty="0">
                <a:solidFill>
                  <a:srgbClr val="FFFF00"/>
                </a:solidFill>
              </a:rPr>
              <a:t>Rev 20:12 </a:t>
            </a:r>
            <a:r>
              <a:rPr lang="en-AU" sz="3200" i="1" dirty="0"/>
              <a:t>“</a:t>
            </a:r>
            <a:r>
              <a:rPr lang="en-US" sz="3200" b="0" i="1" u="none" strike="noStrike" baseline="0" dirty="0"/>
              <a:t>And </a:t>
            </a:r>
            <a:r>
              <a:rPr lang="en-US" sz="3200" b="0" i="1" u="sng" strike="noStrike" baseline="0" dirty="0"/>
              <a:t>I saw the dead</a:t>
            </a:r>
            <a:r>
              <a:rPr lang="en-US" sz="3200" b="0" i="1" strike="noStrike" baseline="0" dirty="0"/>
              <a:t>, </a:t>
            </a:r>
            <a:r>
              <a:rPr lang="en-US" sz="3200" b="0" i="1" u="sng" strike="noStrike" baseline="0" dirty="0"/>
              <a:t>small and great</a:t>
            </a:r>
            <a:r>
              <a:rPr lang="en-US" sz="3200" b="0" i="1" strike="noStrike" baseline="0" dirty="0"/>
              <a:t>, stand before God; </a:t>
            </a:r>
            <a:r>
              <a:rPr lang="en-US" sz="3200" b="0" i="1" u="none" strike="noStrike" baseline="0" dirty="0"/>
              <a:t>and </a:t>
            </a:r>
            <a:r>
              <a:rPr lang="en-US" sz="3200" b="0" i="1" strike="noStrike" baseline="0" dirty="0">
                <a:solidFill>
                  <a:srgbClr val="00B0F0"/>
                </a:solidFill>
              </a:rPr>
              <a:t>the books</a:t>
            </a:r>
            <a:r>
              <a:rPr lang="en-US" sz="3200" b="0" i="1" strike="noStrike" baseline="0" dirty="0">
                <a:solidFill>
                  <a:srgbClr val="00E266"/>
                </a:solidFill>
              </a:rPr>
              <a:t> </a:t>
            </a:r>
            <a:r>
              <a:rPr lang="en-US" sz="3200" b="0" i="1" u="none" strike="noStrike" baseline="0" dirty="0"/>
              <a:t>were opened: and </a:t>
            </a:r>
            <a:r>
              <a:rPr lang="en-US" sz="3200" b="0" i="1" u="sng" strike="noStrike" baseline="0" dirty="0">
                <a:solidFill>
                  <a:srgbClr val="00E266"/>
                </a:solidFill>
              </a:rPr>
              <a:t>another book</a:t>
            </a:r>
            <a:r>
              <a:rPr lang="en-US" sz="3200" b="0" i="1" u="none" strike="noStrike" baseline="0" dirty="0"/>
              <a:t> was opened, which is </a:t>
            </a:r>
            <a:r>
              <a:rPr lang="en-US" sz="3200" b="0" i="1" u="sng" strike="noStrike" baseline="0" dirty="0">
                <a:solidFill>
                  <a:srgbClr val="00E266"/>
                </a:solidFill>
              </a:rPr>
              <a:t>the book of life</a:t>
            </a:r>
            <a:r>
              <a:rPr lang="en-US" sz="3200" b="0" i="1" u="none" strike="noStrike" baseline="0" dirty="0"/>
              <a:t>: and the dead were judged out of those things which were written in </a:t>
            </a:r>
            <a:r>
              <a:rPr lang="en-US" sz="3200" b="0" i="1" u="none" strike="noStrike" baseline="0" dirty="0">
                <a:solidFill>
                  <a:srgbClr val="00B0F0"/>
                </a:solidFill>
              </a:rPr>
              <a:t>the books, according to their works.”</a:t>
            </a:r>
          </a:p>
          <a:p>
            <a:pPr algn="just"/>
            <a:r>
              <a:rPr lang="en-US" sz="3200" u="sng" dirty="0"/>
              <a:t>1</a:t>
            </a:r>
            <a:r>
              <a:rPr lang="en-US" sz="3200" i="1" dirty="0"/>
              <a:t>.</a:t>
            </a:r>
            <a:r>
              <a:rPr lang="en-US" sz="3200" i="1" dirty="0">
                <a:solidFill>
                  <a:srgbClr val="00B0F0"/>
                </a:solidFill>
              </a:rPr>
              <a:t>“A book of the life” </a:t>
            </a:r>
            <a:r>
              <a:rPr lang="en-US" sz="3200" dirty="0"/>
              <a:t>and,</a:t>
            </a:r>
            <a:r>
              <a:rPr lang="en-US" sz="3200" i="1" dirty="0">
                <a:solidFill>
                  <a:srgbClr val="00B0F0"/>
                </a:solidFill>
              </a:rPr>
              <a:t> </a:t>
            </a:r>
            <a:r>
              <a:rPr lang="en-US" sz="3200" dirty="0"/>
              <a:t>out of what is recorded in the books, </a:t>
            </a:r>
            <a:r>
              <a:rPr lang="en-US" sz="3200" i="1" dirty="0">
                <a:solidFill>
                  <a:srgbClr val="00B0F0"/>
                </a:solidFill>
              </a:rPr>
              <a:t>“judged according to their works.” </a:t>
            </a:r>
            <a:r>
              <a:rPr lang="en-US" sz="3200" dirty="0"/>
              <a:t>and,</a:t>
            </a:r>
            <a:r>
              <a:rPr lang="en-US" sz="3200" i="1" dirty="0">
                <a:solidFill>
                  <a:srgbClr val="00B0F0"/>
                </a:solidFill>
              </a:rPr>
              <a:t> </a:t>
            </a:r>
            <a:r>
              <a:rPr lang="en-US" sz="3200" u="sng" dirty="0"/>
              <a:t>2.</a:t>
            </a:r>
            <a:r>
              <a:rPr lang="en-US" sz="3200" i="1" dirty="0">
                <a:solidFill>
                  <a:srgbClr val="00B0F0"/>
                </a:solidFill>
              </a:rPr>
              <a:t> </a:t>
            </a:r>
            <a:r>
              <a:rPr lang="en-US" sz="3200" i="1" dirty="0">
                <a:solidFill>
                  <a:srgbClr val="00E266"/>
                </a:solidFill>
              </a:rPr>
              <a:t>“The book of the life.”</a:t>
            </a:r>
          </a:p>
          <a:p>
            <a:pPr algn="just"/>
            <a:r>
              <a:rPr lang="en-US" sz="3200" b="0" i="1" u="none" strike="noStrike" baseline="0" dirty="0">
                <a:solidFill>
                  <a:srgbClr val="00E266"/>
                </a:solidFill>
              </a:rPr>
              <a:t> </a:t>
            </a:r>
            <a:r>
              <a:rPr lang="en-US" sz="3200" b="0" i="1" u="sng" strike="noStrike" baseline="0" dirty="0">
                <a:solidFill>
                  <a:srgbClr val="00B0F0"/>
                </a:solidFill>
              </a:rPr>
              <a:t>A book of the life</a:t>
            </a:r>
            <a:r>
              <a:rPr lang="en-US" sz="3200" b="0" i="1" u="none" strike="noStrike" baseline="0" dirty="0">
                <a:solidFill>
                  <a:srgbClr val="00B0F0"/>
                </a:solidFill>
              </a:rPr>
              <a:t>,</a:t>
            </a:r>
            <a:r>
              <a:rPr lang="en-US" sz="3200" b="0" i="1" u="none" strike="noStrike" baseline="0" dirty="0">
                <a:solidFill>
                  <a:srgbClr val="006BBC"/>
                </a:solidFill>
              </a:rPr>
              <a:t> </a:t>
            </a:r>
            <a:r>
              <a:rPr lang="en-US" sz="3200" b="0" u="none" strike="noStrike" baseline="0" dirty="0"/>
              <a:t>seems</a:t>
            </a:r>
            <a:r>
              <a:rPr lang="en-US" sz="3200" b="0" u="none" strike="noStrike" dirty="0"/>
              <a:t> to be a kind of </a:t>
            </a:r>
            <a:r>
              <a:rPr lang="en-US" sz="3200" b="0" u="none" strike="noStrike" dirty="0">
                <a:solidFill>
                  <a:srgbClr val="00B0F0"/>
                </a:solidFill>
              </a:rPr>
              <a:t>“</a:t>
            </a:r>
            <a:r>
              <a:rPr lang="en-US" sz="3200" b="0" u="sng" strike="noStrike" dirty="0">
                <a:solidFill>
                  <a:srgbClr val="00B0F0"/>
                </a:solidFill>
              </a:rPr>
              <a:t>day book” for each saint</a:t>
            </a:r>
            <a:r>
              <a:rPr lang="en-US" sz="3200" b="0" u="none" strike="noStrike" dirty="0"/>
              <a:t>, in which the events of our daily lives are recorded – good and bad.</a:t>
            </a:r>
          </a:p>
          <a:p>
            <a:pPr algn="just"/>
            <a:r>
              <a:rPr lang="en-AU" sz="3200" dirty="0" err="1">
                <a:solidFill>
                  <a:srgbClr val="FFFF00"/>
                </a:solidFill>
              </a:rPr>
              <a:t>Psa</a:t>
            </a:r>
            <a:r>
              <a:rPr lang="en-AU" sz="3200" dirty="0">
                <a:solidFill>
                  <a:srgbClr val="FFFF00"/>
                </a:solidFill>
              </a:rPr>
              <a:t> 56:8 ISV</a:t>
            </a:r>
            <a:r>
              <a:rPr lang="en-AU" sz="3200" dirty="0"/>
              <a:t> </a:t>
            </a:r>
            <a:r>
              <a:rPr lang="en-AU" sz="3200" i="1" dirty="0"/>
              <a:t>“</a:t>
            </a:r>
            <a:r>
              <a:rPr lang="en-US" sz="3200" i="1" dirty="0"/>
              <a:t>You have kept count of my wanderings. Put my tears in your bottle—</a:t>
            </a:r>
            <a:r>
              <a:rPr lang="en-US" sz="3200" i="1" u="sng" dirty="0"/>
              <a:t>have not you recorded them </a:t>
            </a:r>
            <a:r>
              <a:rPr lang="en-US" sz="3200" i="1" u="sng" dirty="0">
                <a:solidFill>
                  <a:srgbClr val="00B0F0"/>
                </a:solidFill>
              </a:rPr>
              <a:t>in your book</a:t>
            </a:r>
            <a:r>
              <a:rPr lang="en-US" sz="3200" i="1" dirty="0"/>
              <a:t>?”</a:t>
            </a:r>
          </a:p>
          <a:p>
            <a:pPr algn="just"/>
            <a:r>
              <a:rPr lang="en-US" sz="3200" dirty="0">
                <a:solidFill>
                  <a:srgbClr val="FFFF00"/>
                </a:solidFill>
              </a:rPr>
              <a:t>Mal 3:16-17 </a:t>
            </a:r>
            <a:r>
              <a:rPr lang="en-US" sz="3200" i="1" dirty="0"/>
              <a:t>“Then they that feared the LORD </a:t>
            </a:r>
            <a:r>
              <a:rPr lang="en-US" sz="3200" i="1" dirty="0" err="1"/>
              <a:t>spake</a:t>
            </a:r>
            <a:r>
              <a:rPr lang="en-US" sz="3200" i="1" dirty="0"/>
              <a:t> often one to another: and the LORD hearkened, and heard it, and </a:t>
            </a:r>
            <a:r>
              <a:rPr lang="en-US" sz="3200" i="1" u="sng" dirty="0">
                <a:solidFill>
                  <a:srgbClr val="00B0F0"/>
                </a:solidFill>
              </a:rPr>
              <a:t>a book of remembrance</a:t>
            </a:r>
            <a:r>
              <a:rPr lang="en-US" sz="3200" i="1" dirty="0">
                <a:solidFill>
                  <a:srgbClr val="00B0F0"/>
                </a:solidFill>
              </a:rPr>
              <a:t> </a:t>
            </a:r>
            <a:r>
              <a:rPr lang="en-US" sz="3200" i="1" u="sng" dirty="0">
                <a:solidFill>
                  <a:srgbClr val="FFFF00"/>
                </a:solidFill>
              </a:rPr>
              <a:t>was written before him</a:t>
            </a:r>
            <a:r>
              <a:rPr lang="en-US" sz="3200" i="1" dirty="0">
                <a:solidFill>
                  <a:srgbClr val="FFFF00"/>
                </a:solidFill>
              </a:rPr>
              <a:t> </a:t>
            </a:r>
            <a:r>
              <a:rPr lang="en-US" sz="3200" i="1" dirty="0"/>
              <a:t>for them that feared the LORD, and that </a:t>
            </a:r>
            <a:r>
              <a:rPr lang="en-US" sz="3200" i="1" u="sng" dirty="0"/>
              <a:t>thought upon his name</a:t>
            </a:r>
            <a:r>
              <a:rPr lang="en-US" sz="3200" i="1" dirty="0"/>
              <a:t>. And they shall be mine, saith the LORD of hosts, in that day when I make up my jewels;”</a:t>
            </a:r>
          </a:p>
          <a:p>
            <a:pPr algn="just"/>
            <a:endParaRPr lang="en-US"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13</a:t>
            </a:r>
          </a:p>
        </p:txBody>
      </p:sp>
    </p:spTree>
    <p:extLst>
      <p:ext uri="{BB962C8B-B14F-4D97-AF65-F5344CB8AC3E}">
        <p14:creationId xmlns:p14="http://schemas.microsoft.com/office/powerpoint/2010/main" val="34742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lnSpcReduction="10000"/>
          </a:bodyPr>
          <a:lstStyle/>
          <a:p>
            <a:pPr algn="just"/>
            <a:r>
              <a:rPr lang="en-US" sz="3200" dirty="0">
                <a:solidFill>
                  <a:srgbClr val="FFFF00"/>
                </a:solidFill>
              </a:rPr>
              <a:t>Esther 6:1 </a:t>
            </a:r>
            <a:r>
              <a:rPr lang="en-US" sz="3200" i="1" dirty="0"/>
              <a:t>“</a:t>
            </a:r>
            <a:r>
              <a:rPr lang="en-US" sz="3200" b="0" i="1" u="none" strike="noStrike" baseline="0" dirty="0"/>
              <a:t>On that night could not the king sleep, and he commanded to bring </a:t>
            </a:r>
            <a:r>
              <a:rPr lang="en-US" sz="3200" b="0" i="1" u="sng" strike="noStrike" baseline="0" dirty="0"/>
              <a:t>the book of </a:t>
            </a:r>
            <a:r>
              <a:rPr lang="en-US" sz="3200" b="0" i="1" u="sng" strike="noStrike" baseline="0" dirty="0">
                <a:solidFill>
                  <a:srgbClr val="00B0F0"/>
                </a:solidFill>
              </a:rPr>
              <a:t>records</a:t>
            </a:r>
            <a:r>
              <a:rPr lang="en-US" sz="3200" b="0" i="1" u="sng" strike="noStrike" baseline="0" dirty="0"/>
              <a:t> of the chronicles</a:t>
            </a:r>
            <a:r>
              <a:rPr lang="en-US" sz="3200" b="0" i="1" u="none" strike="noStrike" baseline="0" dirty="0"/>
              <a:t>; and they were read before the king.”</a:t>
            </a:r>
          </a:p>
          <a:p>
            <a:pPr algn="just"/>
            <a:r>
              <a:rPr lang="en-US" sz="3200" dirty="0">
                <a:solidFill>
                  <a:srgbClr val="FFFF00"/>
                </a:solidFill>
              </a:rPr>
              <a:t>v2-3 </a:t>
            </a:r>
            <a:r>
              <a:rPr lang="en-US" sz="3200" i="1" dirty="0"/>
              <a:t>“</a:t>
            </a:r>
            <a:r>
              <a:rPr lang="en-US" sz="3200" b="0" i="1" u="none" strike="noStrike" baseline="0" dirty="0"/>
              <a:t>And it was found written, that Mordecai had told of </a:t>
            </a:r>
            <a:r>
              <a:rPr lang="en-US" sz="3200" b="0" i="1" u="none" strike="noStrike" baseline="0" dirty="0" err="1"/>
              <a:t>Bigthana</a:t>
            </a:r>
            <a:r>
              <a:rPr lang="en-US" sz="3200" b="0" i="1" u="none" strike="noStrike" baseline="0" dirty="0"/>
              <a:t> and </a:t>
            </a:r>
            <a:r>
              <a:rPr lang="en-US" sz="3200" b="0" i="1" u="none" strike="noStrike" baseline="0" dirty="0" err="1"/>
              <a:t>Teresh</a:t>
            </a:r>
            <a:r>
              <a:rPr lang="en-US" sz="3200" b="0" i="1" u="none" strike="noStrike" baseline="0" dirty="0"/>
              <a:t>, two of the king's chamberlains, the keepers of the door, who sought to lay hand on the king Ahasuerus.  And the king said, What </a:t>
            </a:r>
            <a:r>
              <a:rPr lang="en-US" sz="3200" b="0" i="1" u="none" strike="noStrike" baseline="0" dirty="0" err="1"/>
              <a:t>honour</a:t>
            </a:r>
            <a:r>
              <a:rPr lang="en-US" sz="3200" b="0" i="1" u="none" strike="noStrike" baseline="0" dirty="0"/>
              <a:t> and dignity hath been done to Mordecai for this? Then said the king's servants that ministered unto him, There is nothing done for him.”</a:t>
            </a:r>
          </a:p>
          <a:p>
            <a:pPr algn="just"/>
            <a:r>
              <a:rPr lang="en-US" sz="3200" dirty="0">
                <a:solidFill>
                  <a:srgbClr val="FFFF00"/>
                </a:solidFill>
              </a:rPr>
              <a:t>v6 </a:t>
            </a:r>
            <a:r>
              <a:rPr lang="en-US" sz="3200" i="1" dirty="0"/>
              <a:t>“</a:t>
            </a:r>
            <a:r>
              <a:rPr lang="en-US" sz="3200" b="0" i="1" u="none" strike="noStrike" baseline="0" dirty="0"/>
              <a:t>So Haman came in. And the king said unto him, What shall be done unto the man whom the king </a:t>
            </a:r>
            <a:r>
              <a:rPr lang="en-US" sz="3200" b="0" i="1" u="none" strike="noStrike" baseline="0" dirty="0" err="1"/>
              <a:t>delighteth</a:t>
            </a:r>
            <a:r>
              <a:rPr lang="en-US" sz="3200" b="0" i="1" u="none" strike="noStrike" baseline="0" dirty="0"/>
              <a:t> to </a:t>
            </a:r>
            <a:r>
              <a:rPr lang="en-US" sz="3200" b="0" i="1" u="none" strike="noStrike" baseline="0" dirty="0" err="1"/>
              <a:t>honour</a:t>
            </a:r>
            <a:r>
              <a:rPr lang="en-US" sz="3200" b="0" i="1" u="none" strike="noStrike" baseline="0" dirty="0"/>
              <a:t>? Now Haman thought in his heart, To whom would the king delight to do </a:t>
            </a:r>
            <a:r>
              <a:rPr lang="en-US" sz="3200" b="0" i="1" u="none" strike="noStrike" baseline="0" dirty="0" err="1"/>
              <a:t>honour</a:t>
            </a:r>
            <a:r>
              <a:rPr lang="en-US" sz="3200" b="0" i="1" u="none" strike="noStrike" baseline="0" dirty="0"/>
              <a:t> more than to myself?</a:t>
            </a:r>
          </a:p>
          <a:p>
            <a:pPr algn="just"/>
            <a:r>
              <a:rPr lang="en-US" sz="3200" b="0" u="none" strike="noStrike" baseline="0" dirty="0">
                <a:solidFill>
                  <a:srgbClr val="FFFF00"/>
                </a:solidFill>
              </a:rPr>
              <a:t>v10</a:t>
            </a:r>
            <a:r>
              <a:rPr lang="en-US" sz="3200" b="0" i="1" u="none" strike="noStrike" baseline="0" dirty="0"/>
              <a:t> “</a:t>
            </a:r>
            <a:r>
              <a:rPr lang="en-US" sz="3200" i="1" dirty="0"/>
              <a:t>Then the king said to Haman, …… Make haste, </a:t>
            </a:r>
            <a:r>
              <a:rPr lang="en-US" sz="3200" b="0" i="1" u="none" strike="noStrike" baseline="0" dirty="0"/>
              <a:t>D</a:t>
            </a:r>
            <a:r>
              <a:rPr lang="en-US" sz="3200" i="1" dirty="0"/>
              <a:t>o even so to Mordecai the Jew.”</a:t>
            </a:r>
            <a:r>
              <a:rPr lang="en-US" sz="3200" b="0" i="1" u="none" strike="noStrike" baseline="0" dirty="0"/>
              <a:t>  </a:t>
            </a:r>
            <a:endParaRPr lang="en-AU"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14</a:t>
            </a:r>
          </a:p>
        </p:txBody>
      </p:sp>
      <p:sp>
        <p:nvSpPr>
          <p:cNvPr id="2" name="TextBox 1">
            <a:extLst>
              <a:ext uri="{FF2B5EF4-FFF2-40B4-BE49-F238E27FC236}">
                <a16:creationId xmlns:a16="http://schemas.microsoft.com/office/drawing/2014/main" id="{0106D9FA-8422-40CB-99ED-549A84D828DB}"/>
              </a:ext>
            </a:extLst>
          </p:cNvPr>
          <p:cNvSpPr txBox="1"/>
          <p:nvPr/>
        </p:nvSpPr>
        <p:spPr>
          <a:xfrm>
            <a:off x="4518991" y="940905"/>
            <a:ext cx="7407966" cy="523220"/>
          </a:xfrm>
          <a:prstGeom prst="rect">
            <a:avLst/>
          </a:prstGeom>
          <a:solidFill>
            <a:schemeClr val="accent1">
              <a:lumMod val="20000"/>
              <a:lumOff val="80000"/>
            </a:schemeClr>
          </a:solidFill>
        </p:spPr>
        <p:txBody>
          <a:bodyPr wrap="square" rtlCol="0">
            <a:spAutoFit/>
          </a:bodyPr>
          <a:lstStyle/>
          <a:p>
            <a:r>
              <a:rPr lang="en-AU" sz="2800" dirty="0">
                <a:solidFill>
                  <a:schemeClr val="bg1"/>
                </a:solidFill>
              </a:rPr>
              <a:t>H2146  </a:t>
            </a:r>
            <a:r>
              <a:rPr lang="en-AU" sz="2800" dirty="0" err="1">
                <a:solidFill>
                  <a:schemeClr val="bg1"/>
                </a:solidFill>
              </a:rPr>
              <a:t>sw</a:t>
            </a:r>
            <a:r>
              <a:rPr lang="en-AU" sz="2800" dirty="0">
                <a:solidFill>
                  <a:schemeClr val="bg1"/>
                </a:solidFill>
              </a:rPr>
              <a:t> Heb as “</a:t>
            </a:r>
            <a:r>
              <a:rPr lang="en-AU" sz="2800" dirty="0">
                <a:solidFill>
                  <a:srgbClr val="00B0F0"/>
                </a:solidFill>
              </a:rPr>
              <a:t>remembrance</a:t>
            </a:r>
            <a:r>
              <a:rPr lang="en-AU" sz="2800" dirty="0">
                <a:solidFill>
                  <a:schemeClr val="bg1"/>
                </a:solidFill>
              </a:rPr>
              <a:t>” in Mal 3:16</a:t>
            </a:r>
            <a:r>
              <a:rPr lang="en-AU" dirty="0">
                <a:solidFill>
                  <a:schemeClr val="bg1"/>
                </a:solidFill>
              </a:rPr>
              <a:t>.</a:t>
            </a:r>
          </a:p>
        </p:txBody>
      </p:sp>
    </p:spTree>
    <p:extLst>
      <p:ext uri="{BB962C8B-B14F-4D97-AF65-F5344CB8AC3E}">
        <p14:creationId xmlns:p14="http://schemas.microsoft.com/office/powerpoint/2010/main" val="344969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lnSpcReduction="10000"/>
          </a:bodyPr>
          <a:lstStyle/>
          <a:p>
            <a:pPr marR="0" algn="l" rtl="0"/>
            <a:r>
              <a:rPr lang="en-US" sz="3200" dirty="0" err="1">
                <a:solidFill>
                  <a:srgbClr val="FFFF00"/>
                </a:solidFill>
              </a:rPr>
              <a:t>Psa</a:t>
            </a:r>
            <a:r>
              <a:rPr lang="en-US" sz="3200" dirty="0">
                <a:solidFill>
                  <a:srgbClr val="FFFF00"/>
                </a:solidFill>
              </a:rPr>
              <a:t> 87:1-6 ESV </a:t>
            </a:r>
            <a:r>
              <a:rPr lang="en-US" sz="3200" b="1" i="1" u="none" strike="noStrike" baseline="0" dirty="0"/>
              <a:t>A Psalm of the Sons of Korah. A Song.</a:t>
            </a:r>
            <a:r>
              <a:rPr lang="en-US" sz="3200" b="0" i="1" u="none" strike="noStrike" baseline="0" dirty="0"/>
              <a:t> </a:t>
            </a:r>
          </a:p>
          <a:p>
            <a:pPr marR="0" algn="l" rtl="0"/>
            <a:r>
              <a:rPr lang="en-US" sz="3200" b="0" i="1" u="none" strike="noStrike" baseline="0" dirty="0"/>
              <a:t>:1 On the holy mount stands the city he founded; </a:t>
            </a:r>
          </a:p>
          <a:p>
            <a:pPr marR="0" algn="l" rtl="0"/>
            <a:r>
              <a:rPr lang="en-US" sz="3200" b="0" i="1" u="none" strike="noStrike" baseline="0" dirty="0"/>
              <a:t>:2 the LORD loves the gates of Zion more than all the dwelling places of Jacob. </a:t>
            </a:r>
          </a:p>
          <a:p>
            <a:pPr marR="0" algn="l" rtl="0"/>
            <a:r>
              <a:rPr lang="en-US" sz="3200" b="0" i="1" u="none" strike="noStrike" baseline="0" dirty="0"/>
              <a:t>:3  Glorious things of you are spoken, O city of God. </a:t>
            </a:r>
          </a:p>
          <a:p>
            <a:pPr marR="0" algn="l" rtl="0"/>
            <a:r>
              <a:rPr lang="en-US" sz="3200" b="0" i="1" u="none" strike="noStrike" baseline="0" dirty="0"/>
              <a:t>:4  Among those who know me I mention Rahab and Babylon; behold, Philistia and </a:t>
            </a:r>
            <a:r>
              <a:rPr lang="en-US" sz="3200" b="0" i="1" u="none" strike="noStrike" baseline="0" dirty="0" err="1"/>
              <a:t>Tyre</a:t>
            </a:r>
            <a:r>
              <a:rPr lang="en-US" sz="3200" b="0" i="1" u="none" strike="noStrike" baseline="0" dirty="0"/>
              <a:t>, with Cush— “This one was born there,” they say. </a:t>
            </a:r>
          </a:p>
          <a:p>
            <a:pPr marR="0" algn="l" rtl="0"/>
            <a:r>
              <a:rPr lang="en-US" sz="3200" b="0" i="1" u="none" strike="noStrike" baseline="0" dirty="0"/>
              <a:t>:5  And of Zion it shall be said, “This one and that one were born in her”; for the Most High himself will establish her. </a:t>
            </a:r>
          </a:p>
          <a:p>
            <a:pPr marR="0" algn="l" rtl="0"/>
            <a:r>
              <a:rPr lang="en-US" sz="3200" b="0" i="1" u="none" strike="noStrike" baseline="0" dirty="0"/>
              <a:t>:6  The LORD records as he </a:t>
            </a:r>
            <a:r>
              <a:rPr lang="en-US" sz="3200" b="0" i="1" u="none" strike="noStrike" baseline="0" dirty="0">
                <a:solidFill>
                  <a:srgbClr val="00E266"/>
                </a:solidFill>
              </a:rPr>
              <a:t>registers</a:t>
            </a:r>
            <a:r>
              <a:rPr lang="en-US" sz="3200" b="0" i="1" u="none" strike="noStrike" baseline="0" dirty="0"/>
              <a:t> the peoples, “This one was born there.”</a:t>
            </a:r>
          </a:p>
          <a:p>
            <a:pPr algn="l"/>
            <a:r>
              <a:rPr lang="en-US" sz="3200" dirty="0">
                <a:solidFill>
                  <a:srgbClr val="FFFF00"/>
                </a:solidFill>
              </a:rPr>
              <a:t>Heb 12:22-23 </a:t>
            </a:r>
            <a:r>
              <a:rPr lang="en-US" sz="3200" i="1" dirty="0"/>
              <a:t>“But ye are come unto mount Sion, …… To the general assembly and church of the firstborn, which are </a:t>
            </a:r>
            <a:r>
              <a:rPr lang="en-US" sz="3200" i="1" u="sng" dirty="0">
                <a:solidFill>
                  <a:srgbClr val="00E266"/>
                </a:solidFill>
              </a:rPr>
              <a:t>written in heaven</a:t>
            </a:r>
            <a:r>
              <a:rPr lang="en-US" sz="3200" i="1" dirty="0"/>
              <a:t>,”</a:t>
            </a:r>
            <a:r>
              <a:rPr lang="en-US" sz="3200" b="0" i="1" u="none" strike="noStrike" baseline="0" dirty="0"/>
              <a:t> </a:t>
            </a:r>
            <a:endParaRPr lang="en-AU"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15</a:t>
            </a:r>
          </a:p>
        </p:txBody>
      </p:sp>
      <p:sp>
        <p:nvSpPr>
          <p:cNvPr id="2" name="TextBox 1">
            <a:extLst>
              <a:ext uri="{FF2B5EF4-FFF2-40B4-BE49-F238E27FC236}">
                <a16:creationId xmlns:a16="http://schemas.microsoft.com/office/drawing/2014/main" id="{4614666A-BC15-4C56-961D-5C2AF4BFE8A4}"/>
              </a:ext>
            </a:extLst>
          </p:cNvPr>
          <p:cNvSpPr txBox="1"/>
          <p:nvPr/>
        </p:nvSpPr>
        <p:spPr>
          <a:xfrm>
            <a:off x="4670474" y="4797084"/>
            <a:ext cx="1913206" cy="523220"/>
          </a:xfrm>
          <a:prstGeom prst="rect">
            <a:avLst/>
          </a:prstGeom>
          <a:solidFill>
            <a:schemeClr val="tx1">
              <a:lumMod val="95000"/>
            </a:schemeClr>
          </a:solidFill>
        </p:spPr>
        <p:txBody>
          <a:bodyPr wrap="square" rtlCol="0">
            <a:spAutoFit/>
          </a:bodyPr>
          <a:lstStyle/>
          <a:p>
            <a:r>
              <a:rPr lang="en-AU" sz="2800" i="1" dirty="0" err="1">
                <a:solidFill>
                  <a:schemeClr val="bg1"/>
                </a:solidFill>
              </a:rPr>
              <a:t>writeth</a:t>
            </a:r>
            <a:r>
              <a:rPr lang="en-AU" sz="2800" i="1" dirty="0">
                <a:solidFill>
                  <a:schemeClr val="bg1"/>
                </a:solidFill>
              </a:rPr>
              <a:t> up</a:t>
            </a:r>
          </a:p>
        </p:txBody>
      </p:sp>
      <p:sp>
        <p:nvSpPr>
          <p:cNvPr id="5" name="TextBox 4">
            <a:extLst>
              <a:ext uri="{FF2B5EF4-FFF2-40B4-BE49-F238E27FC236}">
                <a16:creationId xmlns:a16="http://schemas.microsoft.com/office/drawing/2014/main" id="{64EB85DD-89BD-4CBB-AEF6-2352BA71D5C8}"/>
              </a:ext>
            </a:extLst>
          </p:cNvPr>
          <p:cNvSpPr txBox="1"/>
          <p:nvPr/>
        </p:nvSpPr>
        <p:spPr>
          <a:xfrm>
            <a:off x="9017391" y="1885072"/>
            <a:ext cx="1796383" cy="584775"/>
          </a:xfrm>
          <a:prstGeom prst="rect">
            <a:avLst/>
          </a:prstGeom>
          <a:solidFill>
            <a:schemeClr val="tx1"/>
          </a:solidFill>
        </p:spPr>
        <p:txBody>
          <a:bodyPr wrap="square" rtlCol="0">
            <a:spAutoFit/>
          </a:bodyPr>
          <a:lstStyle/>
          <a:p>
            <a:r>
              <a:rPr lang="en-AU" sz="3200" dirty="0" err="1">
                <a:solidFill>
                  <a:srgbClr val="0070C0"/>
                </a:solidFill>
              </a:rPr>
              <a:t>Psa</a:t>
            </a:r>
            <a:r>
              <a:rPr lang="en-AU" sz="3200" dirty="0">
                <a:solidFill>
                  <a:srgbClr val="0070C0"/>
                </a:solidFill>
              </a:rPr>
              <a:t> 48:2</a:t>
            </a:r>
          </a:p>
        </p:txBody>
      </p:sp>
    </p:spTree>
    <p:extLst>
      <p:ext uri="{BB962C8B-B14F-4D97-AF65-F5344CB8AC3E}">
        <p14:creationId xmlns:p14="http://schemas.microsoft.com/office/powerpoint/2010/main" val="33386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lstStyle/>
          <a:p>
            <a:pPr algn="just"/>
            <a:r>
              <a:rPr lang="en-US" sz="3200" dirty="0">
                <a:solidFill>
                  <a:srgbClr val="00E266"/>
                </a:solidFill>
              </a:rPr>
              <a:t>Having our name in the Book of Life does not guarantee salvation and eternal life. So, when will the decision be made whether our names remain in “The Book of Life?</a:t>
            </a:r>
            <a:r>
              <a:rPr lang="en-US" sz="3200" b="1" dirty="0">
                <a:solidFill>
                  <a:srgbClr val="00E266"/>
                </a:solidFill>
              </a:rPr>
              <a:t> </a:t>
            </a:r>
          </a:p>
          <a:p>
            <a:pPr algn="just"/>
            <a:r>
              <a:rPr lang="en-US" sz="3200" dirty="0"/>
              <a:t>In Heb 11 we have a number of names of whom it is said,</a:t>
            </a:r>
            <a:endParaRPr lang="en-AU" sz="3200" dirty="0">
              <a:solidFill>
                <a:srgbClr val="00E266"/>
              </a:solidFill>
            </a:endParaRPr>
          </a:p>
          <a:p>
            <a:pPr algn="just"/>
            <a:r>
              <a:rPr lang="en-AU" sz="3200" dirty="0">
                <a:solidFill>
                  <a:srgbClr val="FFFF00"/>
                </a:solidFill>
              </a:rPr>
              <a:t>Heb 11:39 </a:t>
            </a:r>
            <a:r>
              <a:rPr lang="en-AU" sz="3200" i="1" dirty="0"/>
              <a:t>“</a:t>
            </a:r>
            <a:r>
              <a:rPr lang="en-US" sz="3200" b="0" i="1" u="none" strike="noStrike" baseline="0" dirty="0"/>
              <a:t>And these all, </a:t>
            </a:r>
            <a:r>
              <a:rPr lang="en-US" sz="3200" b="0" i="1" u="sng" strike="noStrike" baseline="0" dirty="0"/>
              <a:t>having obtained a good report through faith</a:t>
            </a:r>
            <a:r>
              <a:rPr lang="en-US" sz="3200" b="0" i="1" u="none" strike="noStrike" baseline="0" dirty="0"/>
              <a:t>, received not the promise:”</a:t>
            </a:r>
          </a:p>
          <a:p>
            <a:pPr algn="just"/>
            <a:r>
              <a:rPr lang="en-US" sz="3200" dirty="0"/>
              <a:t>It would be lovely to have that written of us, </a:t>
            </a:r>
            <a:r>
              <a:rPr lang="en-US" sz="3200" u="sng" dirty="0"/>
              <a:t>but</a:t>
            </a:r>
            <a:r>
              <a:rPr lang="en-US" sz="3200" dirty="0"/>
              <a:t> our period of probation is not yet finished, theirs is. </a:t>
            </a:r>
            <a:endParaRPr lang="en-US" sz="3200" b="0" i="1" u="none" strike="noStrike" baseline="0" dirty="0"/>
          </a:p>
          <a:p>
            <a:pPr algn="just"/>
            <a:r>
              <a:rPr lang="en-US" sz="3200" dirty="0">
                <a:solidFill>
                  <a:srgbClr val="FFFF00"/>
                </a:solidFill>
              </a:rPr>
              <a:t>Heb 11:40 </a:t>
            </a:r>
            <a:r>
              <a:rPr lang="en-US" sz="3200" i="1" dirty="0"/>
              <a:t>“</a:t>
            </a:r>
            <a:r>
              <a:rPr lang="en-US" sz="3200" b="0" i="1" u="none" strike="noStrike" baseline="0" dirty="0"/>
              <a:t> God having provided some better thing for us, that they without us should not be made perfect.”</a:t>
            </a:r>
          </a:p>
          <a:p>
            <a:pPr algn="just"/>
            <a:r>
              <a:rPr lang="en-US" sz="3200" dirty="0">
                <a:solidFill>
                  <a:srgbClr val="00E266"/>
                </a:solidFill>
              </a:rPr>
              <a:t>We must all face the Judgement seat, including those named in Heb 11. </a:t>
            </a:r>
            <a:endParaRPr lang="en-AU" sz="3200" i="1" dirty="0">
              <a:solidFill>
                <a:srgbClr val="00E266"/>
              </a:solidFill>
            </a:endParaRPr>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16</a:t>
            </a:r>
          </a:p>
        </p:txBody>
      </p:sp>
    </p:spTree>
    <p:extLst>
      <p:ext uri="{BB962C8B-B14F-4D97-AF65-F5344CB8AC3E}">
        <p14:creationId xmlns:p14="http://schemas.microsoft.com/office/powerpoint/2010/main" val="114054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l"/>
            <a:r>
              <a:rPr lang="en-AU" sz="3200" dirty="0">
                <a:solidFill>
                  <a:srgbClr val="FFFF00"/>
                </a:solidFill>
              </a:rPr>
              <a:t>1 </a:t>
            </a:r>
            <a:r>
              <a:rPr lang="en-AU" sz="3200" dirty="0" err="1">
                <a:solidFill>
                  <a:srgbClr val="FFFF00"/>
                </a:solidFill>
              </a:rPr>
              <a:t>Thess</a:t>
            </a:r>
            <a:r>
              <a:rPr lang="en-AU" sz="3200" dirty="0">
                <a:solidFill>
                  <a:srgbClr val="FFFF00"/>
                </a:solidFill>
              </a:rPr>
              <a:t> 4:16-17 ESV </a:t>
            </a:r>
            <a:r>
              <a:rPr lang="en-AU" sz="3200" i="1" dirty="0"/>
              <a:t>“</a:t>
            </a:r>
            <a:r>
              <a:rPr lang="en-US" sz="3200" i="1" dirty="0"/>
              <a:t>For the Lord himself will descend from heaven with a cry of command, with the voice of an archangel, and with the sound of the trumpet of God. And the dead in Christ will rise first. </a:t>
            </a:r>
          </a:p>
          <a:p>
            <a:pPr algn="l"/>
            <a:r>
              <a:rPr lang="en-US" sz="3200" i="1" dirty="0"/>
              <a:t>Then we who are alive, who are left, </a:t>
            </a:r>
            <a:r>
              <a:rPr lang="en-US" sz="3200" i="1" dirty="0">
                <a:solidFill>
                  <a:srgbClr val="00E266"/>
                </a:solidFill>
              </a:rPr>
              <a:t>will be caught up </a:t>
            </a:r>
            <a:r>
              <a:rPr lang="en-US" sz="3200" i="1" dirty="0"/>
              <a:t>together with them in the clouds to meet the Lord in the air, and so we will always be with the Lord.” </a:t>
            </a:r>
          </a:p>
          <a:p>
            <a:pPr algn="l"/>
            <a:r>
              <a:rPr lang="en-AU" sz="3200" b="1" dirty="0">
                <a:solidFill>
                  <a:srgbClr val="00E266"/>
                </a:solidFill>
              </a:rPr>
              <a:t>G726</a:t>
            </a:r>
            <a:r>
              <a:rPr lang="en-AU" sz="3200" b="1" dirty="0"/>
              <a:t> </a:t>
            </a:r>
            <a:r>
              <a:rPr lang="el-GR" sz="3200" dirty="0"/>
              <a:t>ἁρπάζω</a:t>
            </a:r>
            <a:r>
              <a:rPr lang="en-AU" sz="3200" dirty="0"/>
              <a:t> </a:t>
            </a:r>
            <a:r>
              <a:rPr lang="en-AU" sz="3200" dirty="0" err="1">
                <a:solidFill>
                  <a:srgbClr val="00E266"/>
                </a:solidFill>
              </a:rPr>
              <a:t>harpazo</a:t>
            </a:r>
            <a:r>
              <a:rPr lang="en-AU" sz="3200" dirty="0"/>
              <a:t>̄ </a:t>
            </a:r>
            <a:r>
              <a:rPr lang="en-AU" sz="3200" b="1" dirty="0"/>
              <a:t>Thayer Definition: </a:t>
            </a:r>
            <a:r>
              <a:rPr lang="en-US" sz="3200" dirty="0">
                <a:solidFill>
                  <a:srgbClr val="00E266"/>
                </a:solidFill>
              </a:rPr>
              <a:t>1) to seize, carry off by force 2) to seize on, claim for one’s self eagerly 3) to snatch out or away.</a:t>
            </a:r>
          </a:p>
          <a:p>
            <a:pPr algn="l"/>
            <a:r>
              <a:rPr lang="en-US" sz="3200" dirty="0">
                <a:solidFill>
                  <a:srgbClr val="FFFF00"/>
                </a:solidFill>
              </a:rPr>
              <a:t>Acts 8:39-40 </a:t>
            </a:r>
            <a:r>
              <a:rPr lang="en-US" sz="3200" i="1" dirty="0"/>
              <a:t>“….. the Spirit of the Lord </a:t>
            </a:r>
            <a:r>
              <a:rPr lang="en-US" sz="3200" i="1" dirty="0">
                <a:solidFill>
                  <a:srgbClr val="00E266"/>
                </a:solidFill>
              </a:rPr>
              <a:t>caught away </a:t>
            </a:r>
            <a:r>
              <a:rPr lang="en-US" sz="3200" i="1" dirty="0"/>
              <a:t>Philip, that the eunuch saw him no more: …….  But Philip was found at </a:t>
            </a:r>
            <a:r>
              <a:rPr lang="en-US" sz="3200" i="1" dirty="0" err="1"/>
              <a:t>Azotus</a:t>
            </a:r>
            <a:r>
              <a:rPr lang="en-US" sz="3200" i="1" dirty="0"/>
              <a:t>:” </a:t>
            </a:r>
          </a:p>
          <a:p>
            <a:pPr algn="l"/>
            <a:r>
              <a:rPr lang="en-AU" sz="3200" dirty="0"/>
              <a:t>The raised saints and the responsible living will </a:t>
            </a:r>
            <a:r>
              <a:rPr lang="en-AU" sz="3200" dirty="0">
                <a:solidFill>
                  <a:srgbClr val="00E266"/>
                </a:solidFill>
              </a:rPr>
              <a:t>be caught away </a:t>
            </a:r>
            <a:r>
              <a:rPr lang="en-AU" sz="3200" dirty="0"/>
              <a:t>to be with the Lord at the judgement.</a:t>
            </a:r>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17</a:t>
            </a:r>
          </a:p>
        </p:txBody>
      </p:sp>
    </p:spTree>
    <p:extLst>
      <p:ext uri="{BB962C8B-B14F-4D97-AF65-F5344CB8AC3E}">
        <p14:creationId xmlns:p14="http://schemas.microsoft.com/office/powerpoint/2010/main" val="167956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a:noFill/>
          <a:ln>
            <a:noFill/>
          </a:ln>
        </p:spPr>
        <p:txBody>
          <a:bodyPr>
            <a:normAutofit/>
          </a:bodyPr>
          <a:lstStyle/>
          <a:p>
            <a:pPr algn="just"/>
            <a:r>
              <a:rPr lang="en-AU" sz="3200" dirty="0">
                <a:solidFill>
                  <a:srgbClr val="FFFF00"/>
                </a:solidFill>
              </a:rPr>
              <a:t>2 Cor 5:10 </a:t>
            </a:r>
            <a:r>
              <a:rPr lang="en-AU" sz="3200" i="1" dirty="0"/>
              <a:t>“</a:t>
            </a:r>
            <a:r>
              <a:rPr lang="en-US" sz="3200" b="0" i="1" u="none" strike="noStrike" baseline="0" dirty="0"/>
              <a:t>For we must </a:t>
            </a:r>
            <a:r>
              <a:rPr lang="en-US" sz="3200" b="0" i="1" u="sng" strike="noStrike" baseline="0" dirty="0"/>
              <a:t>all</a:t>
            </a:r>
            <a:r>
              <a:rPr lang="en-US" sz="3200" b="0" i="1" strike="noStrike" baseline="0" dirty="0"/>
              <a:t> </a:t>
            </a:r>
            <a:r>
              <a:rPr lang="en-US" sz="3200" b="0" i="1" u="sng" strike="noStrike" baseline="0" dirty="0">
                <a:solidFill>
                  <a:srgbClr val="00E266"/>
                </a:solidFill>
              </a:rPr>
              <a:t>appear</a:t>
            </a:r>
            <a:r>
              <a:rPr lang="en-US" sz="3200" b="0" i="1" strike="noStrike" baseline="0" dirty="0"/>
              <a:t> </a:t>
            </a:r>
            <a:r>
              <a:rPr lang="en-US" sz="3200" b="0" i="1" u="none" strike="noStrike" baseline="0" dirty="0"/>
              <a:t>before the judgment seat of Christ; that every one may receive the things done in his body, according to that he hath done, whether it be good or bad.”</a:t>
            </a:r>
          </a:p>
          <a:p>
            <a:pPr algn="just"/>
            <a:endParaRPr lang="en-US" sz="3200" i="1" dirty="0"/>
          </a:p>
          <a:p>
            <a:pPr algn="just"/>
            <a:r>
              <a:rPr lang="en-US" sz="3200" b="0" u="none" strike="noStrike" baseline="0" dirty="0">
                <a:solidFill>
                  <a:srgbClr val="FFFF00"/>
                </a:solidFill>
              </a:rPr>
              <a:t>V11</a:t>
            </a:r>
            <a:r>
              <a:rPr lang="en-US" sz="3200" b="0" i="1" u="none" strike="noStrike" baseline="0" dirty="0"/>
              <a:t>   Knowing therefore the terror of the Lord, we persuade men; but we </a:t>
            </a:r>
            <a:r>
              <a:rPr lang="en-US" sz="3200" b="0" i="1" u="sng" strike="noStrike" baseline="0" dirty="0">
                <a:solidFill>
                  <a:srgbClr val="00E266"/>
                </a:solidFill>
              </a:rPr>
              <a:t>are made manifest</a:t>
            </a:r>
            <a:r>
              <a:rPr lang="en-US" sz="3200" b="0" i="1" strike="noStrike" baseline="0" dirty="0">
                <a:solidFill>
                  <a:srgbClr val="00E266"/>
                </a:solidFill>
              </a:rPr>
              <a:t> </a:t>
            </a:r>
            <a:r>
              <a:rPr lang="en-US" sz="3200" b="0" i="1" u="none" strike="noStrike" baseline="0" dirty="0"/>
              <a:t>unto God; and I trust also </a:t>
            </a:r>
            <a:r>
              <a:rPr lang="en-US" sz="3200" b="0" i="1" u="sng" strike="noStrike" baseline="0" dirty="0">
                <a:solidFill>
                  <a:srgbClr val="00E266"/>
                </a:solidFill>
              </a:rPr>
              <a:t>are made manifest </a:t>
            </a:r>
            <a:r>
              <a:rPr lang="en-US" sz="3200" b="0" i="1" u="none" strike="noStrike" baseline="0" dirty="0"/>
              <a:t>in your consciences.</a:t>
            </a:r>
          </a:p>
          <a:p>
            <a:pPr algn="just"/>
            <a:r>
              <a:rPr lang="en-AU" sz="3200" dirty="0">
                <a:solidFill>
                  <a:srgbClr val="FFFF00"/>
                </a:solidFill>
              </a:rPr>
              <a:t>Rom 14:10-12 ESV </a:t>
            </a:r>
            <a:r>
              <a:rPr lang="en-AU" sz="3200" i="1" dirty="0"/>
              <a:t>“</a:t>
            </a:r>
            <a:r>
              <a:rPr lang="en-US" sz="3200" i="1" dirty="0"/>
              <a:t>Why do you pass judgment on your brother? Or you, why do you despise your brother? For we will </a:t>
            </a:r>
            <a:r>
              <a:rPr lang="en-US" sz="3200" i="1" u="sng" dirty="0"/>
              <a:t>all</a:t>
            </a:r>
            <a:r>
              <a:rPr lang="en-US" sz="3200" i="1" dirty="0"/>
              <a:t> stand before the judgment seat of God; for it is written, “As I live, says the Lord, every knee shall bow to me, and every tongue shall confess to God. So then </a:t>
            </a:r>
            <a:r>
              <a:rPr lang="en-US" sz="3200" i="1" u="sng" dirty="0"/>
              <a:t>each of us will give an account of himself to God</a:t>
            </a:r>
            <a:r>
              <a:rPr lang="en-US" sz="3200" i="1" dirty="0"/>
              <a:t>.”</a:t>
            </a:r>
          </a:p>
          <a:p>
            <a:pPr algn="just"/>
            <a:r>
              <a:rPr lang="en-AU" sz="3200" dirty="0">
                <a:solidFill>
                  <a:srgbClr val="FFFF00"/>
                </a:solidFill>
              </a:rPr>
              <a:t>John 5:22 </a:t>
            </a:r>
            <a:r>
              <a:rPr lang="en-AU" sz="2800" i="1" dirty="0"/>
              <a:t>“T</a:t>
            </a:r>
            <a:r>
              <a:rPr lang="en-US" sz="2800" i="1" dirty="0"/>
              <a:t>he Father judges no one, but has given all judgment to the Son,” </a:t>
            </a:r>
            <a:endParaRPr lang="en-AU" sz="28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18</a:t>
            </a:r>
          </a:p>
        </p:txBody>
      </p:sp>
      <p:sp>
        <p:nvSpPr>
          <p:cNvPr id="2" name="TextBox 1">
            <a:extLst>
              <a:ext uri="{FF2B5EF4-FFF2-40B4-BE49-F238E27FC236}">
                <a16:creationId xmlns:a16="http://schemas.microsoft.com/office/drawing/2014/main" id="{4705451A-F979-4D54-B55A-48B442CA7B6B}"/>
              </a:ext>
            </a:extLst>
          </p:cNvPr>
          <p:cNvSpPr txBox="1"/>
          <p:nvPr/>
        </p:nvSpPr>
        <p:spPr>
          <a:xfrm>
            <a:off x="212035" y="1417982"/>
            <a:ext cx="11745503" cy="584775"/>
          </a:xfrm>
          <a:prstGeom prst="rect">
            <a:avLst/>
          </a:prstGeom>
          <a:solidFill>
            <a:schemeClr val="tx1"/>
          </a:solidFill>
        </p:spPr>
        <p:txBody>
          <a:bodyPr wrap="square" rtlCol="0">
            <a:spAutoFit/>
          </a:bodyPr>
          <a:lstStyle/>
          <a:p>
            <a:r>
              <a:rPr lang="en-AU" sz="3200" dirty="0">
                <a:solidFill>
                  <a:schemeClr val="bg1"/>
                </a:solidFill>
              </a:rPr>
              <a:t>G5319</a:t>
            </a:r>
            <a:r>
              <a:rPr lang="en-AU" sz="3200" dirty="0"/>
              <a:t>  ‘</a:t>
            </a:r>
            <a:r>
              <a:rPr lang="en-AU" sz="3200" b="0" i="0" u="none" strike="noStrike" baseline="0" dirty="0" err="1">
                <a:solidFill>
                  <a:srgbClr val="2E78C2"/>
                </a:solidFill>
              </a:rPr>
              <a:t>phaneroo</a:t>
            </a:r>
            <a:r>
              <a:rPr lang="en-AU" sz="3200" b="0" i="0" u="none" strike="noStrike" baseline="0" dirty="0">
                <a:solidFill>
                  <a:srgbClr val="2E78C2"/>
                </a:solidFill>
              </a:rPr>
              <a:t>̄’ </a:t>
            </a:r>
            <a:r>
              <a:rPr lang="en-AU" sz="3200" b="0" i="0" u="none" strike="noStrike" baseline="0" dirty="0">
                <a:solidFill>
                  <a:schemeClr val="bg1"/>
                </a:solidFill>
              </a:rPr>
              <a:t>- Thayer’s Gk. Definitions, ‘to make </a:t>
            </a:r>
            <a:r>
              <a:rPr lang="en-AU" sz="3200" b="0" i="0" u="none" strike="noStrike" baseline="0" dirty="0" err="1">
                <a:solidFill>
                  <a:schemeClr val="bg1"/>
                </a:solidFill>
              </a:rPr>
              <a:t>manifest’</a:t>
            </a:r>
            <a:r>
              <a:rPr lang="en-AU" sz="3200" b="0" i="0" u="none" strike="noStrike" baseline="0" dirty="0" err="1"/>
              <a:t>fest</a:t>
            </a:r>
            <a:r>
              <a:rPr lang="en-AU" sz="3200" b="0" i="0" u="none" strike="noStrike" baseline="0" dirty="0"/>
              <a:t>’</a:t>
            </a:r>
            <a:endParaRPr lang="en-AU" sz="3200" dirty="0"/>
          </a:p>
        </p:txBody>
      </p:sp>
      <p:cxnSp>
        <p:nvCxnSpPr>
          <p:cNvPr id="10" name="Straight Arrow Connector 9">
            <a:extLst>
              <a:ext uri="{FF2B5EF4-FFF2-40B4-BE49-F238E27FC236}">
                <a16:creationId xmlns:a16="http://schemas.microsoft.com/office/drawing/2014/main" id="{D9EAC546-4F28-463A-BC9C-6EF5B5FFB835}"/>
              </a:ext>
            </a:extLst>
          </p:cNvPr>
          <p:cNvCxnSpPr>
            <a:cxnSpLocks/>
          </p:cNvCxnSpPr>
          <p:nvPr/>
        </p:nvCxnSpPr>
        <p:spPr>
          <a:xfrm flipH="1">
            <a:off x="1448973" y="480592"/>
            <a:ext cx="3713870" cy="1218000"/>
          </a:xfrm>
          <a:prstGeom prst="straightConnector1">
            <a:avLst/>
          </a:prstGeom>
          <a:ln w="57150">
            <a:solidFill>
              <a:srgbClr val="00E26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C79814F-0BAC-4ACD-8C0B-999E359E593D}"/>
              </a:ext>
            </a:extLst>
          </p:cNvPr>
          <p:cNvCxnSpPr>
            <a:cxnSpLocks/>
          </p:cNvCxnSpPr>
          <p:nvPr/>
        </p:nvCxnSpPr>
        <p:spPr>
          <a:xfrm>
            <a:off x="928472" y="2002757"/>
            <a:ext cx="168808" cy="726375"/>
          </a:xfrm>
          <a:prstGeom prst="straightConnector1">
            <a:avLst/>
          </a:prstGeom>
          <a:ln w="57150">
            <a:solidFill>
              <a:srgbClr val="00E26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28EBBC5-03ED-4824-846F-1223E6B214BC}"/>
              </a:ext>
            </a:extLst>
          </p:cNvPr>
          <p:cNvCxnSpPr>
            <a:cxnSpLocks/>
          </p:cNvCxnSpPr>
          <p:nvPr/>
        </p:nvCxnSpPr>
        <p:spPr>
          <a:xfrm flipH="1">
            <a:off x="8651632" y="2002757"/>
            <a:ext cx="267285" cy="726375"/>
          </a:xfrm>
          <a:prstGeom prst="straightConnector1">
            <a:avLst/>
          </a:prstGeom>
          <a:ln w="57150">
            <a:solidFill>
              <a:srgbClr val="00E26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825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l"/>
            <a:r>
              <a:rPr lang="en-AU" sz="3200" dirty="0">
                <a:solidFill>
                  <a:srgbClr val="FFFF00"/>
                </a:solidFill>
              </a:rPr>
              <a:t>Matt 16:27 </a:t>
            </a:r>
            <a:r>
              <a:rPr lang="en-AU" sz="3200" i="1" dirty="0"/>
              <a:t>“</a:t>
            </a:r>
            <a:r>
              <a:rPr lang="en-US" sz="3200" i="1" dirty="0"/>
              <a:t>For the Son of man shall come in the glory of his Father </a:t>
            </a:r>
            <a:r>
              <a:rPr lang="en-US" sz="3200" i="1" u="sng" dirty="0"/>
              <a:t>with his angels</a:t>
            </a:r>
            <a:r>
              <a:rPr lang="en-US" sz="3200" i="1" dirty="0"/>
              <a:t>; and then he shall reward every man according to his works.”</a:t>
            </a:r>
          </a:p>
          <a:p>
            <a:pPr algn="l"/>
            <a:r>
              <a:rPr lang="en-US" sz="3200" dirty="0">
                <a:solidFill>
                  <a:srgbClr val="FFFF00"/>
                </a:solidFill>
              </a:rPr>
              <a:t>Matt 25:31 </a:t>
            </a:r>
            <a:r>
              <a:rPr lang="en-US" sz="3200" i="1" dirty="0"/>
              <a:t>“When the Son of man shall come in his glory, </a:t>
            </a:r>
            <a:r>
              <a:rPr lang="en-US" sz="3200" i="1" u="sng" dirty="0"/>
              <a:t>and all the holy angels with him</a:t>
            </a:r>
            <a:r>
              <a:rPr lang="en-US" sz="3200" i="1" dirty="0"/>
              <a:t>, then shall he sit upon the throne of his glory:”</a:t>
            </a:r>
          </a:p>
          <a:p>
            <a:pPr algn="l"/>
            <a:r>
              <a:rPr lang="en-US" sz="3200" dirty="0">
                <a:solidFill>
                  <a:srgbClr val="FFFF00"/>
                </a:solidFill>
              </a:rPr>
              <a:t>Heb 1:14 </a:t>
            </a:r>
            <a:r>
              <a:rPr lang="en-US" sz="3200" i="1" dirty="0"/>
              <a:t>“Are they not all ministering spirits, sent forth to minister for them who shall be heirs of salvation?”  </a:t>
            </a:r>
          </a:p>
          <a:p>
            <a:pPr algn="l"/>
            <a:r>
              <a:rPr lang="en-US" sz="3200" dirty="0" err="1">
                <a:solidFill>
                  <a:srgbClr val="FFFF00"/>
                </a:solidFill>
              </a:rPr>
              <a:t>Psa</a:t>
            </a:r>
            <a:r>
              <a:rPr lang="en-US" sz="3200" dirty="0">
                <a:solidFill>
                  <a:srgbClr val="FFFF00"/>
                </a:solidFill>
              </a:rPr>
              <a:t> 34:7</a:t>
            </a:r>
            <a:r>
              <a:rPr lang="en-US" sz="3200" i="1" dirty="0"/>
              <a:t> “The angel of the LORD </a:t>
            </a:r>
            <a:r>
              <a:rPr lang="en-US" sz="3200" i="1" dirty="0" err="1"/>
              <a:t>encampeth</a:t>
            </a:r>
            <a:r>
              <a:rPr lang="en-US" sz="3200" i="1" dirty="0"/>
              <a:t> round about them that fear him, and </a:t>
            </a:r>
            <a:r>
              <a:rPr lang="en-US" sz="3200" i="1" dirty="0" err="1"/>
              <a:t>delivereth</a:t>
            </a:r>
            <a:r>
              <a:rPr lang="en-US" sz="3200" i="1" dirty="0"/>
              <a:t> them.”</a:t>
            </a:r>
          </a:p>
          <a:p>
            <a:pPr algn="l"/>
            <a:r>
              <a:rPr lang="en-US" sz="3200" dirty="0">
                <a:solidFill>
                  <a:srgbClr val="FFFF00"/>
                </a:solidFill>
              </a:rPr>
              <a:t>Acts 12:15 ESV   </a:t>
            </a:r>
            <a:r>
              <a:rPr lang="en-US" sz="3200" dirty="0"/>
              <a:t>“ …….. they kept saying, “It is his angel” </a:t>
            </a:r>
          </a:p>
          <a:p>
            <a:pPr algn="l"/>
            <a:r>
              <a:rPr lang="en-US" sz="3200" dirty="0">
                <a:solidFill>
                  <a:srgbClr val="FFFF00"/>
                </a:solidFill>
              </a:rPr>
              <a:t>Mal 3:16 </a:t>
            </a:r>
            <a:r>
              <a:rPr lang="en-US" sz="3200" i="1" dirty="0"/>
              <a:t>“ ….. and </a:t>
            </a:r>
            <a:r>
              <a:rPr lang="en-US" sz="3200" i="1" u="sng" dirty="0">
                <a:solidFill>
                  <a:srgbClr val="00B0F0"/>
                </a:solidFill>
              </a:rPr>
              <a:t>a book of remembrance</a:t>
            </a:r>
            <a:r>
              <a:rPr lang="en-US" sz="3200" i="1" dirty="0">
                <a:solidFill>
                  <a:srgbClr val="00B0F0"/>
                </a:solidFill>
              </a:rPr>
              <a:t> </a:t>
            </a:r>
            <a:r>
              <a:rPr lang="en-US" sz="3200" i="1" u="sng" dirty="0"/>
              <a:t>was written </a:t>
            </a:r>
            <a:r>
              <a:rPr lang="en-US" sz="3200" i="1" u="sng" dirty="0">
                <a:solidFill>
                  <a:srgbClr val="FFFF00"/>
                </a:solidFill>
              </a:rPr>
              <a:t>before him</a:t>
            </a:r>
            <a:r>
              <a:rPr lang="en-US" sz="3200" i="1" dirty="0">
                <a:solidFill>
                  <a:srgbClr val="FFFF00"/>
                </a:solidFill>
              </a:rPr>
              <a:t> </a:t>
            </a:r>
            <a:r>
              <a:rPr lang="en-US" sz="3200" i="1" dirty="0"/>
              <a:t>for them that feared the LORD, …..”</a:t>
            </a:r>
          </a:p>
          <a:p>
            <a:pPr algn="l"/>
            <a:r>
              <a:rPr lang="en-US" sz="3200" dirty="0" err="1">
                <a:solidFill>
                  <a:srgbClr val="FFFF00"/>
                </a:solidFill>
              </a:rPr>
              <a:t>Psa</a:t>
            </a:r>
            <a:r>
              <a:rPr lang="en-US" sz="3200" dirty="0">
                <a:solidFill>
                  <a:srgbClr val="FFFF00"/>
                </a:solidFill>
              </a:rPr>
              <a:t> 32:1 </a:t>
            </a:r>
            <a:r>
              <a:rPr lang="en-US" sz="3200" i="1" dirty="0"/>
              <a:t>“</a:t>
            </a:r>
            <a:r>
              <a:rPr lang="en-US" sz="2800" dirty="0"/>
              <a:t>Blessed </a:t>
            </a:r>
            <a:r>
              <a:rPr lang="en-US" sz="2800" i="1" dirty="0"/>
              <a:t>is he whose</a:t>
            </a:r>
            <a:r>
              <a:rPr lang="en-US" sz="2800" dirty="0"/>
              <a:t> transgression </a:t>
            </a:r>
            <a:r>
              <a:rPr lang="en-US" sz="2800" i="1" dirty="0"/>
              <a:t>is</a:t>
            </a:r>
            <a:r>
              <a:rPr lang="en-US" sz="2800" dirty="0"/>
              <a:t> forgiven, </a:t>
            </a:r>
            <a:r>
              <a:rPr lang="en-US" sz="2800" i="1" dirty="0"/>
              <a:t>whose</a:t>
            </a:r>
            <a:r>
              <a:rPr lang="en-US" sz="2800" dirty="0"/>
              <a:t> sin </a:t>
            </a:r>
            <a:r>
              <a:rPr lang="en-US" sz="2800" i="1" dirty="0"/>
              <a:t>is</a:t>
            </a:r>
            <a:r>
              <a:rPr lang="en-US" sz="2800" dirty="0"/>
              <a:t> covered. </a:t>
            </a:r>
            <a:endParaRPr lang="en-US" sz="28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19</a:t>
            </a:r>
          </a:p>
        </p:txBody>
      </p:sp>
      <p:sp>
        <p:nvSpPr>
          <p:cNvPr id="2" name="TextBox 1">
            <a:extLst>
              <a:ext uri="{FF2B5EF4-FFF2-40B4-BE49-F238E27FC236}">
                <a16:creationId xmlns:a16="http://schemas.microsoft.com/office/drawing/2014/main" id="{E686CA00-31B1-46CA-82CA-00C63D7439A2}"/>
              </a:ext>
            </a:extLst>
          </p:cNvPr>
          <p:cNvSpPr txBox="1"/>
          <p:nvPr/>
        </p:nvSpPr>
        <p:spPr>
          <a:xfrm>
            <a:off x="7962314" y="5603369"/>
            <a:ext cx="3726103" cy="584775"/>
          </a:xfrm>
          <a:prstGeom prst="rect">
            <a:avLst/>
          </a:prstGeom>
          <a:solidFill>
            <a:schemeClr val="tx2"/>
          </a:solidFill>
        </p:spPr>
        <p:txBody>
          <a:bodyPr wrap="square" rtlCol="0">
            <a:spAutoFit/>
          </a:bodyPr>
          <a:lstStyle/>
          <a:p>
            <a:r>
              <a:rPr lang="en-AU" sz="3200" dirty="0">
                <a:solidFill>
                  <a:schemeClr val="bg1"/>
                </a:solidFill>
              </a:rPr>
              <a:t>ISV</a:t>
            </a:r>
            <a:r>
              <a:rPr lang="en-AU" sz="3200" dirty="0"/>
              <a:t>  </a:t>
            </a:r>
            <a:r>
              <a:rPr lang="en-AU" sz="3200" dirty="0">
                <a:solidFill>
                  <a:srgbClr val="00B0F0"/>
                </a:solidFill>
              </a:rPr>
              <a:t>“in his presence”</a:t>
            </a:r>
          </a:p>
        </p:txBody>
      </p:sp>
    </p:spTree>
    <p:extLst>
      <p:ext uri="{BB962C8B-B14F-4D97-AF65-F5344CB8AC3E}">
        <p14:creationId xmlns:p14="http://schemas.microsoft.com/office/powerpoint/2010/main" val="331792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73545" y="136525"/>
            <a:ext cx="11988800" cy="6584949"/>
          </a:xfrm>
        </p:spPr>
        <p:txBody>
          <a:bodyPr>
            <a:normAutofit/>
          </a:bodyPr>
          <a:lstStyle/>
          <a:p>
            <a:pPr algn="just"/>
            <a:r>
              <a:rPr lang="en-AU" sz="3200" dirty="0">
                <a:solidFill>
                  <a:srgbClr val="FFFF00"/>
                </a:solidFill>
              </a:rPr>
              <a:t>Rev 20:12</a:t>
            </a:r>
            <a:r>
              <a:rPr lang="en-AU" sz="3200" dirty="0"/>
              <a:t>  “ …… </a:t>
            </a:r>
            <a:r>
              <a:rPr lang="en-US" sz="3200" b="0" i="1" u="none" strike="noStrike" baseline="0" dirty="0"/>
              <a:t>and the dead were judged out of those things which were written in </a:t>
            </a:r>
            <a:r>
              <a:rPr lang="en-US" sz="3200" b="0" i="1" u="none" strike="noStrike" baseline="0" dirty="0">
                <a:solidFill>
                  <a:srgbClr val="00B0F0"/>
                </a:solidFill>
              </a:rPr>
              <a:t>the books, according to their works.”</a:t>
            </a:r>
          </a:p>
          <a:p>
            <a:pPr algn="just"/>
            <a:r>
              <a:rPr lang="en-US" sz="3200" dirty="0" err="1">
                <a:solidFill>
                  <a:srgbClr val="FFFF00"/>
                </a:solidFill>
              </a:rPr>
              <a:t>ISV</a:t>
            </a:r>
            <a:r>
              <a:rPr lang="en-US" sz="3200" i="1" dirty="0" err="1"/>
              <a:t>“</a:t>
            </a:r>
            <a:r>
              <a:rPr lang="en-US" sz="3200" b="0" i="1" u="none" strike="noStrike" baseline="0" dirty="0" err="1"/>
              <a:t>The</a:t>
            </a:r>
            <a:r>
              <a:rPr lang="en-US" sz="3200" b="0" i="1" u="none" strike="noStrike" baseline="0" dirty="0"/>
              <a:t> dead were judged </a:t>
            </a:r>
            <a:r>
              <a:rPr lang="en-US" sz="3200" b="0" i="1" u="sng" strike="noStrike" baseline="0" dirty="0"/>
              <a:t>according to their actions, as recorded in the books</a:t>
            </a:r>
            <a:r>
              <a:rPr lang="en-US" sz="3200" b="0" i="1" strike="noStrike" baseline="0" dirty="0"/>
              <a:t>.”</a:t>
            </a:r>
          </a:p>
          <a:p>
            <a:pPr algn="just"/>
            <a:r>
              <a:rPr lang="en-US" sz="3200" dirty="0">
                <a:solidFill>
                  <a:srgbClr val="FFFF00"/>
                </a:solidFill>
              </a:rPr>
              <a:t>Rev 3:5 </a:t>
            </a:r>
            <a:r>
              <a:rPr lang="en-US" sz="3200" i="1" dirty="0"/>
              <a:t>“He that </a:t>
            </a:r>
            <a:r>
              <a:rPr lang="en-US" sz="3200" i="1" dirty="0" err="1"/>
              <a:t>overcometh</a:t>
            </a:r>
            <a:r>
              <a:rPr lang="en-US" sz="3200" i="1" dirty="0"/>
              <a:t>, the same shall be clothed in white raiment; and I will not blot out his name out of the book of life, </a:t>
            </a:r>
            <a:r>
              <a:rPr lang="en-US" sz="3200" i="1" u="sng" dirty="0"/>
              <a:t>but I will confess his name before my Father, and </a:t>
            </a:r>
            <a:r>
              <a:rPr lang="en-US" sz="3200" i="1" u="sng" dirty="0">
                <a:solidFill>
                  <a:srgbClr val="FFFF00"/>
                </a:solidFill>
              </a:rPr>
              <a:t>before his angels</a:t>
            </a:r>
            <a:r>
              <a:rPr lang="en-US" sz="3200" i="1" dirty="0"/>
              <a:t>.”</a:t>
            </a:r>
            <a:endParaRPr lang="en-US" sz="3200" b="0" i="1" strike="noStrike" baseline="0" dirty="0"/>
          </a:p>
          <a:p>
            <a:pPr algn="just"/>
            <a:r>
              <a:rPr lang="en-US" sz="3200" dirty="0">
                <a:solidFill>
                  <a:srgbClr val="FFFF00"/>
                </a:solidFill>
              </a:rPr>
              <a:t>Luke 12:8-9 </a:t>
            </a:r>
            <a:r>
              <a:rPr lang="en-US" sz="3200" i="1" dirty="0"/>
              <a:t>“And I tell you, everyone who </a:t>
            </a:r>
            <a:r>
              <a:rPr lang="en-US" sz="3200" i="1" dirty="0">
                <a:solidFill>
                  <a:srgbClr val="00E266"/>
                </a:solidFill>
              </a:rPr>
              <a:t>acknowledges</a:t>
            </a:r>
            <a:r>
              <a:rPr lang="en-US" sz="3200" i="1" dirty="0"/>
              <a:t> </a:t>
            </a:r>
            <a:r>
              <a:rPr lang="en-US" sz="3200" i="1" dirty="0">
                <a:solidFill>
                  <a:srgbClr val="00E266"/>
                </a:solidFill>
              </a:rPr>
              <a:t>me</a:t>
            </a:r>
            <a:r>
              <a:rPr lang="en-US" sz="3200" i="1" dirty="0"/>
              <a:t> before men, the Son of Man also will acknowledge </a:t>
            </a:r>
            <a:r>
              <a:rPr lang="en-US" sz="3200" i="1" u="sng" dirty="0">
                <a:solidFill>
                  <a:srgbClr val="FFFF00"/>
                </a:solidFill>
              </a:rPr>
              <a:t>before the angels of God</a:t>
            </a:r>
            <a:r>
              <a:rPr lang="en-US" sz="3200" i="1" dirty="0"/>
              <a:t>, but the one who </a:t>
            </a:r>
            <a:r>
              <a:rPr lang="en-US" sz="3200" i="1" dirty="0">
                <a:solidFill>
                  <a:srgbClr val="00E266"/>
                </a:solidFill>
              </a:rPr>
              <a:t>denies me</a:t>
            </a:r>
            <a:r>
              <a:rPr lang="en-US" sz="3200" i="1" dirty="0"/>
              <a:t> before men will be denied </a:t>
            </a:r>
            <a:r>
              <a:rPr lang="en-US" sz="3200" i="1" u="sng" dirty="0">
                <a:solidFill>
                  <a:srgbClr val="FFFF00"/>
                </a:solidFill>
              </a:rPr>
              <a:t>before the angels of God</a:t>
            </a:r>
            <a:r>
              <a:rPr lang="en-US" sz="3200" i="1" u="sng" dirty="0"/>
              <a:t>.</a:t>
            </a:r>
            <a:r>
              <a:rPr lang="en-US" sz="3200" i="1" dirty="0"/>
              <a:t>”</a:t>
            </a:r>
          </a:p>
          <a:p>
            <a:pPr algn="just"/>
            <a:r>
              <a:rPr lang="en-US" sz="3200" dirty="0">
                <a:solidFill>
                  <a:srgbClr val="FFFF00"/>
                </a:solidFill>
              </a:rPr>
              <a:t>Matt 25:33</a:t>
            </a:r>
            <a:r>
              <a:rPr lang="en-US" sz="3200" i="1" dirty="0"/>
              <a:t> “And he shall set </a:t>
            </a:r>
            <a:r>
              <a:rPr lang="en-US" sz="3200" i="1" u="sng" dirty="0"/>
              <a:t>the sheep </a:t>
            </a:r>
            <a:r>
              <a:rPr lang="en-US" sz="3200" i="1" dirty="0"/>
              <a:t>on his right hand, but </a:t>
            </a:r>
            <a:r>
              <a:rPr lang="en-US" sz="3200" i="1" u="sng" dirty="0"/>
              <a:t>the goats </a:t>
            </a:r>
            <a:r>
              <a:rPr lang="en-US" sz="3200" i="1" dirty="0"/>
              <a:t>on the left.” </a:t>
            </a:r>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20</a:t>
            </a:r>
          </a:p>
        </p:txBody>
      </p:sp>
      <p:sp>
        <p:nvSpPr>
          <p:cNvPr id="4" name="TextBox 3">
            <a:extLst>
              <a:ext uri="{FF2B5EF4-FFF2-40B4-BE49-F238E27FC236}">
                <a16:creationId xmlns:a16="http://schemas.microsoft.com/office/drawing/2014/main" id="{C53B240C-EFEE-4A01-AA6D-F6A0CDBDDEF9}"/>
              </a:ext>
            </a:extLst>
          </p:cNvPr>
          <p:cNvSpPr txBox="1"/>
          <p:nvPr/>
        </p:nvSpPr>
        <p:spPr>
          <a:xfrm>
            <a:off x="1814732" y="1631851"/>
            <a:ext cx="10247613" cy="523220"/>
          </a:xfrm>
          <a:prstGeom prst="rect">
            <a:avLst/>
          </a:prstGeom>
          <a:solidFill>
            <a:schemeClr val="tx2"/>
          </a:solidFill>
        </p:spPr>
        <p:txBody>
          <a:bodyPr wrap="square" rtlCol="0">
            <a:spAutoFit/>
          </a:bodyPr>
          <a:lstStyle/>
          <a:p>
            <a:r>
              <a:rPr lang="en-US" sz="2800" u="sng" dirty="0">
                <a:effectLst/>
                <a:latin typeface="Calibri" panose="020F0502020204030204" pitchFamily="34" charset="0"/>
                <a:ea typeface="Calibri" panose="020F0502020204030204" pitchFamily="34" charset="0"/>
              </a:rPr>
              <a:t> </a:t>
            </a:r>
            <a:r>
              <a:rPr lang="en-US" sz="2800" u="sng" dirty="0">
                <a:solidFill>
                  <a:schemeClr val="bg1"/>
                </a:solidFill>
                <a:effectLst/>
                <a:latin typeface="Calibri" panose="020F0502020204030204" pitchFamily="34" charset="0"/>
                <a:ea typeface="Calibri" panose="020F0502020204030204" pitchFamily="34" charset="0"/>
              </a:rPr>
              <a:t>James 2:17</a:t>
            </a:r>
            <a:r>
              <a:rPr lang="en-US" sz="2800" dirty="0">
                <a:solidFill>
                  <a:schemeClr val="bg1"/>
                </a:solidFill>
                <a:effectLst/>
                <a:latin typeface="Calibri" panose="020F0502020204030204" pitchFamily="34" charset="0"/>
                <a:ea typeface="Calibri" panose="020F0502020204030204" pitchFamily="34" charset="0"/>
              </a:rPr>
              <a:t> </a:t>
            </a:r>
            <a:r>
              <a:rPr lang="en-US" sz="2800" dirty="0">
                <a:solidFill>
                  <a:srgbClr val="00B0F0"/>
                </a:solidFill>
                <a:effectLst/>
                <a:latin typeface="Calibri" panose="020F0502020204030204" pitchFamily="34" charset="0"/>
                <a:ea typeface="Calibri" panose="020F0502020204030204" pitchFamily="34" charset="0"/>
              </a:rPr>
              <a:t>“</a:t>
            </a:r>
            <a:r>
              <a:rPr lang="en-AU" sz="2800" i="1"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Even so faith, if it hath not works, is dead, being alone.”</a:t>
            </a:r>
            <a:endParaRPr lang="en-AU" sz="2800" dirty="0">
              <a:solidFill>
                <a:srgbClr val="00B0F0"/>
              </a:solidFill>
            </a:endParaRPr>
          </a:p>
        </p:txBody>
      </p:sp>
    </p:spTree>
    <p:extLst>
      <p:ext uri="{BB962C8B-B14F-4D97-AF65-F5344CB8AC3E}">
        <p14:creationId xmlns:p14="http://schemas.microsoft.com/office/powerpoint/2010/main" val="404146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just"/>
            <a:r>
              <a:rPr lang="en-AU" sz="3200" dirty="0">
                <a:solidFill>
                  <a:srgbClr val="FFFF00"/>
                </a:solidFill>
              </a:rPr>
              <a:t>Matt 25:34 </a:t>
            </a:r>
            <a:r>
              <a:rPr lang="en-AU" sz="3200" i="1" dirty="0"/>
              <a:t>“</a:t>
            </a:r>
            <a:r>
              <a:rPr lang="en-US" sz="3200" b="0" i="1" u="none" strike="noStrike" baseline="0" dirty="0"/>
              <a:t>Then shall the King say unto them on his right hand, Come, ye blessed of my Father, inherit the kingdom prepared for you from the foundation of the world:”</a:t>
            </a:r>
          </a:p>
          <a:p>
            <a:pPr algn="just"/>
            <a:r>
              <a:rPr lang="en-US" sz="3200" dirty="0">
                <a:solidFill>
                  <a:srgbClr val="FFFF00"/>
                </a:solidFill>
              </a:rPr>
              <a:t>Matt 7:23 </a:t>
            </a:r>
            <a:r>
              <a:rPr lang="en-US" sz="3200" i="1" dirty="0"/>
              <a:t>“</a:t>
            </a:r>
            <a:r>
              <a:rPr lang="en-US" sz="3200" b="0" i="1" u="none" strike="noStrike" baseline="0" dirty="0"/>
              <a:t>And then will I profess unto them, I never knew you: depart from me, ye that work iniquity.</a:t>
            </a:r>
          </a:p>
          <a:p>
            <a:pPr algn="just"/>
            <a:r>
              <a:rPr lang="en-US" sz="3200" i="1" u="sng" dirty="0">
                <a:solidFill>
                  <a:srgbClr val="00B0F0"/>
                </a:solidFill>
              </a:rPr>
              <a:t>The Ecclesia at Sardis:</a:t>
            </a:r>
          </a:p>
          <a:p>
            <a:pPr algn="just"/>
            <a:r>
              <a:rPr lang="en-US" sz="3200" dirty="0"/>
              <a:t>The good seed of the Kingdom had found some good soil in Sardis and an ecclesia was established by those who were obedient to the gospel call. By the end of the first century the Lord had a sad message for that ecclesia. </a:t>
            </a:r>
            <a:r>
              <a:rPr lang="en-US" sz="3200" b="0" strike="noStrike" baseline="0" dirty="0"/>
              <a:t> </a:t>
            </a:r>
            <a:r>
              <a:rPr lang="en-US" sz="3200" b="0" i="1" strike="noStrike" baseline="0" dirty="0">
                <a:solidFill>
                  <a:srgbClr val="00B0F0"/>
                </a:solidFill>
              </a:rPr>
              <a:t> </a:t>
            </a:r>
          </a:p>
          <a:p>
            <a:pPr algn="just"/>
            <a:r>
              <a:rPr lang="en-US" sz="3200" dirty="0">
                <a:solidFill>
                  <a:srgbClr val="FFFF00"/>
                </a:solidFill>
              </a:rPr>
              <a:t>Rev 3:1 ESV </a:t>
            </a:r>
            <a:r>
              <a:rPr lang="en-US" sz="3200" i="1" dirty="0"/>
              <a:t>“I know your works. You have the </a:t>
            </a:r>
            <a:r>
              <a:rPr lang="en-US" sz="3200" i="1" u="sng" dirty="0"/>
              <a:t>reputation of being alive</a:t>
            </a:r>
            <a:r>
              <a:rPr lang="en-US" sz="3200" i="1" dirty="0"/>
              <a:t>, </a:t>
            </a:r>
            <a:r>
              <a:rPr lang="en-US" sz="3200" i="1" u="sng" dirty="0"/>
              <a:t>but you are dead</a:t>
            </a:r>
            <a:r>
              <a:rPr lang="en-US" sz="3200" i="1" dirty="0"/>
              <a:t>.” </a:t>
            </a:r>
          </a:p>
          <a:p>
            <a:pPr algn="just"/>
            <a:r>
              <a:rPr lang="en-US" sz="3200" dirty="0">
                <a:solidFill>
                  <a:srgbClr val="00B0F0"/>
                </a:solidFill>
              </a:rPr>
              <a:t>What went wrong? </a:t>
            </a:r>
            <a:endParaRPr lang="en-AU" sz="3200" dirty="0">
              <a:solidFill>
                <a:srgbClr val="00B0F0"/>
              </a:solidFill>
            </a:endParaRPr>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21</a:t>
            </a:r>
          </a:p>
        </p:txBody>
      </p:sp>
      <p:sp>
        <p:nvSpPr>
          <p:cNvPr id="2" name="TextBox 1">
            <a:extLst>
              <a:ext uri="{FF2B5EF4-FFF2-40B4-BE49-F238E27FC236}">
                <a16:creationId xmlns:a16="http://schemas.microsoft.com/office/drawing/2014/main" id="{9122EECE-0754-4AD2-BF45-56F4AD225385}"/>
              </a:ext>
            </a:extLst>
          </p:cNvPr>
          <p:cNvSpPr txBox="1"/>
          <p:nvPr/>
        </p:nvSpPr>
        <p:spPr>
          <a:xfrm>
            <a:off x="4811151" y="984738"/>
            <a:ext cx="4881489" cy="584775"/>
          </a:xfrm>
          <a:prstGeom prst="rect">
            <a:avLst/>
          </a:prstGeom>
          <a:solidFill>
            <a:schemeClr val="tx2"/>
          </a:solidFill>
        </p:spPr>
        <p:txBody>
          <a:bodyPr wrap="square" rtlCol="0">
            <a:spAutoFit/>
          </a:bodyPr>
          <a:lstStyle/>
          <a:p>
            <a:r>
              <a:rPr lang="en-AU" sz="3200" dirty="0">
                <a:solidFill>
                  <a:schemeClr val="bg1"/>
                </a:solidFill>
              </a:rPr>
              <a:t>V41</a:t>
            </a:r>
            <a:r>
              <a:rPr lang="en-AU" sz="3200" dirty="0"/>
              <a:t> </a:t>
            </a:r>
            <a:r>
              <a:rPr lang="en-AU" sz="3200" i="1" dirty="0">
                <a:solidFill>
                  <a:srgbClr val="00B0F0"/>
                </a:solidFill>
              </a:rPr>
              <a:t>“</a:t>
            </a:r>
            <a:r>
              <a:rPr lang="en-AU" sz="3200" b="0" i="1" u="none" strike="noStrike" baseline="0" dirty="0">
                <a:solidFill>
                  <a:srgbClr val="00B0F0"/>
                </a:solidFill>
              </a:rPr>
              <a:t>Depart from me, ……..”</a:t>
            </a:r>
            <a:endParaRPr lang="en-AU" sz="3200" i="1" dirty="0">
              <a:solidFill>
                <a:srgbClr val="00B0F0"/>
              </a:solidFill>
            </a:endParaRPr>
          </a:p>
        </p:txBody>
      </p:sp>
    </p:spTree>
    <p:extLst>
      <p:ext uri="{BB962C8B-B14F-4D97-AF65-F5344CB8AC3E}">
        <p14:creationId xmlns:p14="http://schemas.microsoft.com/office/powerpoint/2010/main" val="195635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just"/>
            <a:r>
              <a:rPr lang="en-AU" sz="3200" dirty="0"/>
              <a:t>Apparently a well respected ecclesia among other local </a:t>
            </a:r>
            <a:r>
              <a:rPr lang="en-AU" sz="3200" dirty="0" err="1"/>
              <a:t>ecclesias</a:t>
            </a:r>
            <a:r>
              <a:rPr lang="en-AU" sz="3200" dirty="0"/>
              <a:t>.</a:t>
            </a:r>
          </a:p>
          <a:p>
            <a:pPr algn="just"/>
            <a:r>
              <a:rPr lang="en-AU" sz="3200" dirty="0"/>
              <a:t>No mention of any doctrinal errors – no moral scandals – no woman Jezebel in their midst – no mention of any support for the teaching of the </a:t>
            </a:r>
            <a:r>
              <a:rPr lang="en-AU" sz="3200" dirty="0" err="1"/>
              <a:t>Nicolaitanes</a:t>
            </a:r>
            <a:r>
              <a:rPr lang="en-AU" sz="3200" dirty="0"/>
              <a:t> – no mention of any holding the doctrine of Balaam – no enemies inside or outside the ecclesia.</a:t>
            </a:r>
          </a:p>
          <a:p>
            <a:pPr algn="just"/>
            <a:r>
              <a:rPr lang="en-AU" sz="3200" dirty="0">
                <a:solidFill>
                  <a:srgbClr val="00B0F0"/>
                </a:solidFill>
              </a:rPr>
              <a:t>“</a:t>
            </a:r>
            <a:r>
              <a:rPr lang="en-US" sz="3200" i="1" dirty="0">
                <a:solidFill>
                  <a:srgbClr val="00B0F0"/>
                </a:solidFill>
              </a:rPr>
              <a:t>but you are dead.” </a:t>
            </a:r>
            <a:endParaRPr lang="en-AU" sz="3200" dirty="0">
              <a:solidFill>
                <a:srgbClr val="00B0F0"/>
              </a:solidFill>
            </a:endParaRPr>
          </a:p>
          <a:p>
            <a:pPr algn="just"/>
            <a:r>
              <a:rPr lang="en-AU" sz="3200" dirty="0">
                <a:solidFill>
                  <a:srgbClr val="00E266"/>
                </a:solidFill>
              </a:rPr>
              <a:t>What was the problem? </a:t>
            </a:r>
          </a:p>
          <a:p>
            <a:pPr algn="just"/>
            <a:r>
              <a:rPr lang="en-AU" sz="3200" dirty="0"/>
              <a:t>Just going through the motions week by week – no other activity – no preaching – no inter-ecclesial activity – no growth – no baptisms.</a:t>
            </a:r>
          </a:p>
          <a:p>
            <a:pPr algn="just"/>
            <a:r>
              <a:rPr lang="en-AU" sz="3200" dirty="0">
                <a:solidFill>
                  <a:srgbClr val="FFFF00"/>
                </a:solidFill>
              </a:rPr>
              <a:t>Rev 3:2  </a:t>
            </a:r>
            <a:r>
              <a:rPr lang="en-AU" sz="3200" i="1" dirty="0"/>
              <a:t>“</a:t>
            </a:r>
            <a:r>
              <a:rPr lang="en-US" sz="3200" b="0" i="1" u="none" strike="noStrike" baseline="0" dirty="0"/>
              <a:t>Be watchful, and strengthen the things which remain, that </a:t>
            </a:r>
            <a:r>
              <a:rPr lang="en-US" sz="3200" b="0" i="1" u="sng" strike="noStrike" baseline="0" dirty="0"/>
              <a:t>are ready to die</a:t>
            </a:r>
            <a:r>
              <a:rPr lang="en-US" sz="3200" b="0" i="1" u="none" strike="noStrike" baseline="0" dirty="0"/>
              <a:t>: for </a:t>
            </a:r>
            <a:r>
              <a:rPr lang="en-US" sz="3200" b="0" i="1" u="sng" strike="noStrike" baseline="0" dirty="0"/>
              <a:t>I have not found thy works perfect before God</a:t>
            </a:r>
            <a:r>
              <a:rPr lang="en-US" sz="3200" b="0" i="1" u="none" strike="noStrike" baseline="0" dirty="0"/>
              <a:t>.”</a:t>
            </a:r>
          </a:p>
          <a:p>
            <a:pPr algn="just"/>
            <a:r>
              <a:rPr lang="en-US" sz="3200" dirty="0">
                <a:solidFill>
                  <a:srgbClr val="FFFF00"/>
                </a:solidFill>
              </a:rPr>
              <a:t>Rev 3:6 </a:t>
            </a:r>
            <a:r>
              <a:rPr lang="en-US" sz="3200" i="1" dirty="0"/>
              <a:t>“</a:t>
            </a:r>
            <a:r>
              <a:rPr lang="en-US" sz="3200" b="0" i="1" u="none" strike="noStrike" baseline="0" dirty="0"/>
              <a:t>He that hath an ear, let him hear what the Spirit saith unto the churches.”</a:t>
            </a:r>
            <a:endParaRPr lang="en-AU"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22</a:t>
            </a:r>
          </a:p>
        </p:txBody>
      </p:sp>
    </p:spTree>
    <p:extLst>
      <p:ext uri="{BB962C8B-B14F-4D97-AF65-F5344CB8AC3E}">
        <p14:creationId xmlns:p14="http://schemas.microsoft.com/office/powerpoint/2010/main" val="327883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363EDC-DDC4-462C-A9B4-A238141AC74F}"/>
              </a:ext>
            </a:extLst>
          </p:cNvPr>
          <p:cNvSpPr>
            <a:spLocks noGrp="1"/>
          </p:cNvSpPr>
          <p:nvPr>
            <p:ph type="subTitle" idx="1"/>
          </p:nvPr>
        </p:nvSpPr>
        <p:spPr>
          <a:xfrm>
            <a:off x="101600" y="71438"/>
            <a:ext cx="11988800" cy="6584949"/>
          </a:xfrm>
        </p:spPr>
        <p:txBody>
          <a:bodyPr>
            <a:normAutofit/>
          </a:bodyPr>
          <a:lstStyle/>
          <a:p>
            <a:pPr algn="l"/>
            <a:r>
              <a:rPr lang="en-AU" sz="3200" dirty="0">
                <a:solidFill>
                  <a:srgbClr val="FFFF00"/>
                </a:solidFill>
              </a:rPr>
              <a:t>Rev 3:21 </a:t>
            </a:r>
            <a:r>
              <a:rPr lang="en-AU" sz="3200" i="1" dirty="0"/>
              <a:t>“</a:t>
            </a:r>
            <a:r>
              <a:rPr lang="en-US" sz="3200" i="1" dirty="0"/>
              <a:t>To him that </a:t>
            </a:r>
            <a:r>
              <a:rPr lang="en-US" sz="3200" i="1" dirty="0" err="1"/>
              <a:t>overcometh</a:t>
            </a:r>
            <a:r>
              <a:rPr lang="en-US" sz="3200" i="1" dirty="0"/>
              <a:t> will I grant to sit with me in my throne, </a:t>
            </a:r>
            <a:r>
              <a:rPr lang="en-US" sz="3200" i="1" u="sng" dirty="0"/>
              <a:t>even as I also overcame</a:t>
            </a:r>
            <a:r>
              <a:rPr lang="en-US" sz="3200" i="1" dirty="0"/>
              <a:t>, and am set down with my Father in his throne.” </a:t>
            </a:r>
            <a:endParaRPr lang="en-AU" sz="3200" i="1" dirty="0"/>
          </a:p>
          <a:p>
            <a:pPr marR="0" algn="l" rtl="0"/>
            <a:r>
              <a:rPr lang="en-AU" sz="3200" dirty="0">
                <a:solidFill>
                  <a:srgbClr val="FFFF00"/>
                </a:solidFill>
              </a:rPr>
              <a:t>Col 1:21-23 </a:t>
            </a:r>
            <a:r>
              <a:rPr lang="en-AU" sz="3200" i="1" dirty="0"/>
              <a:t>“</a:t>
            </a:r>
            <a:r>
              <a:rPr lang="en-US" sz="3200" b="0" i="1" u="none" strike="noStrike" baseline="0" dirty="0"/>
              <a:t>And you, that were sometime alienated and enemies in your mind by wicked works, yet now hath he reconciled in the body of his flesh through death, to present you holy and unblameable and unreproveable in his sight: </a:t>
            </a:r>
            <a:r>
              <a:rPr lang="en-US" sz="3200" b="0" i="1" u="sng" strike="noStrike" baseline="0" dirty="0">
                <a:solidFill>
                  <a:srgbClr val="00E266"/>
                </a:solidFill>
              </a:rPr>
              <a:t>If ye continue in the faith grounded and settled</a:t>
            </a:r>
            <a:r>
              <a:rPr lang="en-US" sz="3200" b="0" i="1" strike="noStrike" baseline="0" dirty="0">
                <a:solidFill>
                  <a:srgbClr val="00E266"/>
                </a:solidFill>
              </a:rPr>
              <a:t>, and be not moved away from the hope of the gospel,</a:t>
            </a:r>
            <a:r>
              <a:rPr lang="en-US" sz="3200" b="0" i="1" strike="noStrike" baseline="0" dirty="0"/>
              <a:t> </a:t>
            </a:r>
            <a:r>
              <a:rPr lang="en-US" sz="3200" b="0" i="1" u="none" strike="noStrike" baseline="0" dirty="0"/>
              <a:t>which ye have heard, and which was preached to every creature which is under heaven; whereof I Paul am made a minister;”</a:t>
            </a:r>
          </a:p>
          <a:p>
            <a:pPr algn="l"/>
            <a:r>
              <a:rPr lang="en-US" sz="3200" dirty="0"/>
              <a:t>May we all, by the grace of God, be among those </a:t>
            </a:r>
            <a:r>
              <a:rPr lang="en-US" sz="3200" u="sng" dirty="0">
                <a:solidFill>
                  <a:srgbClr val="00E266"/>
                </a:solidFill>
              </a:rPr>
              <a:t>which are written in the Lamb's book of life</a:t>
            </a:r>
            <a:r>
              <a:rPr lang="en-US" sz="3200" dirty="0">
                <a:solidFill>
                  <a:srgbClr val="00E266"/>
                </a:solidFill>
              </a:rPr>
              <a:t>, </a:t>
            </a:r>
            <a:r>
              <a:rPr lang="en-US" sz="3200"/>
              <a:t>and</a:t>
            </a:r>
            <a:r>
              <a:rPr lang="en-US" sz="3200">
                <a:solidFill>
                  <a:srgbClr val="00E266"/>
                </a:solidFill>
              </a:rPr>
              <a:t> “</a:t>
            </a:r>
            <a:r>
              <a:rPr lang="en-US" sz="3200" i="1" dirty="0">
                <a:solidFill>
                  <a:srgbClr val="00E266"/>
                </a:solidFill>
              </a:rPr>
              <a:t>I will confess his name before my Father, and before his angels.”</a:t>
            </a:r>
            <a:r>
              <a:rPr lang="en-US" sz="3200" i="1" dirty="0"/>
              <a:t> - </a:t>
            </a:r>
            <a:r>
              <a:rPr lang="en-US" sz="3200" dirty="0"/>
              <a:t>we shall be priests of God and of Christ, and shall reign with him a thousand years.  </a:t>
            </a:r>
            <a:r>
              <a:rPr lang="en-US" sz="3200" b="0" u="none" strike="noStrike" baseline="0" dirty="0"/>
              <a:t> </a:t>
            </a:r>
          </a:p>
          <a:p>
            <a:pPr marR="0" algn="l" rtl="0"/>
            <a:endParaRPr lang="en-AU" sz="3200" i="1" dirty="0"/>
          </a:p>
        </p:txBody>
      </p:sp>
      <p:sp>
        <p:nvSpPr>
          <p:cNvPr id="6" name="TextBox 5">
            <a:extLst>
              <a:ext uri="{FF2B5EF4-FFF2-40B4-BE49-F238E27FC236}">
                <a16:creationId xmlns:a16="http://schemas.microsoft.com/office/drawing/2014/main" id="{C3A6D3EA-D51A-43FA-B03E-3A94CD1D514A}"/>
              </a:ext>
            </a:extLst>
          </p:cNvPr>
          <p:cNvSpPr txBox="1"/>
          <p:nvPr/>
        </p:nvSpPr>
        <p:spPr>
          <a:xfrm>
            <a:off x="11688417" y="6241435"/>
            <a:ext cx="430038" cy="369332"/>
          </a:xfrm>
          <a:prstGeom prst="rect">
            <a:avLst/>
          </a:prstGeom>
          <a:noFill/>
        </p:spPr>
        <p:txBody>
          <a:bodyPr wrap="square" rtlCol="0">
            <a:spAutoFit/>
          </a:bodyPr>
          <a:lstStyle/>
          <a:p>
            <a:r>
              <a:rPr lang="en-AU" dirty="0"/>
              <a:t>23</a:t>
            </a:r>
          </a:p>
        </p:txBody>
      </p:sp>
    </p:spTree>
    <p:extLst>
      <p:ext uri="{BB962C8B-B14F-4D97-AF65-F5344CB8AC3E}">
        <p14:creationId xmlns:p14="http://schemas.microsoft.com/office/powerpoint/2010/main" val="11318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6574</TotalTime>
  <Words>4081</Words>
  <Application>Microsoft Office PowerPoint</Application>
  <PresentationFormat>Widescreen</PresentationFormat>
  <Paragraphs>160</Paragraphs>
  <Slides>23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Calibri Light</vt:lpstr>
      <vt:lpstr>Doulos SIL</vt:lpstr>
      <vt:lpstr>Script MT Bold</vt:lpstr>
      <vt:lpstr>Times New Roman</vt:lpstr>
      <vt:lpstr>Verdana</vt:lpstr>
      <vt:lpstr>Office Theme</vt:lpstr>
      <vt:lpstr>“ The  Lamb’s Book of Life”  (Rev 21:27)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 Twine</dc:creator>
  <cp:lastModifiedBy>Don Twine</cp:lastModifiedBy>
  <cp:revision>320</cp:revision>
  <dcterms:created xsi:type="dcterms:W3CDTF">2020-05-09T03:40:39Z</dcterms:created>
  <dcterms:modified xsi:type="dcterms:W3CDTF">2022-08-24T01:47:55Z</dcterms:modified>
</cp:coreProperties>
</file>