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5" r:id="rId2"/>
    <p:sldId id="256" r:id="rId3"/>
    <p:sldId id="257" r:id="rId4"/>
    <p:sldId id="266" r:id="rId5"/>
    <p:sldId id="259" r:id="rId6"/>
    <p:sldId id="258" r:id="rId7"/>
    <p:sldId id="268" r:id="rId8"/>
    <p:sldId id="270" r:id="rId9"/>
    <p:sldId id="267" r:id="rId10"/>
    <p:sldId id="260" r:id="rId11"/>
    <p:sldId id="272" r:id="rId12"/>
    <p:sldId id="273" r:id="rId13"/>
    <p:sldId id="282" r:id="rId14"/>
    <p:sldId id="283" r:id="rId15"/>
    <p:sldId id="274" r:id="rId16"/>
    <p:sldId id="276" r:id="rId17"/>
    <p:sldId id="278" r:id="rId18"/>
    <p:sldId id="279" r:id="rId19"/>
    <p:sldId id="280" r:id="rId20"/>
    <p:sldId id="281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k Evans" initials="ME" lastIdx="1" clrIdx="0">
    <p:extLst>
      <p:ext uri="{19B8F6BF-5375-455C-9EA6-DF929625EA0E}">
        <p15:presenceInfo xmlns:p15="http://schemas.microsoft.com/office/powerpoint/2012/main" userId="5885dce9970e17c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BC78FD-D599-4A04-BBE5-458686B567E2}" v="3" dt="2022-11-21T14:33:51.11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704" autoAdjust="0"/>
    <p:restoredTop sz="94660"/>
  </p:normalViewPr>
  <p:slideViewPr>
    <p:cSldViewPr snapToGrid="0">
      <p:cViewPr varScale="1">
        <p:scale>
          <a:sx n="86" d="100"/>
          <a:sy n="86" d="100"/>
        </p:scale>
        <p:origin x="38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637E87-8669-4D71-846A-AA88117E9A5B}" type="datetimeFigureOut">
              <a:rPr lang="en-GB" smtClean="0"/>
              <a:t>30/11/2022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0F6C6F-3A9D-4DB2-A477-E575E48B22F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947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C435E-EE7F-4549-B600-79B7C0D7E5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07AD3D-4636-409D-80A5-6F47E88BC2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DA789E-6749-4FFF-A851-9F0E000943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9EE21-9813-4199-A015-0C87D3CF12F5}" type="datetime1">
              <a:rPr lang="en-GB" smtClean="0"/>
              <a:t>30/11/2022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00F9F8-7E41-4FB3-9BDD-BA54C76C5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A699AB-ADF8-4555-9841-79645D296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8868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B4787-259E-4E09-8873-F8409A556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F72E9B-222F-437C-8A76-7B05EBDF0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7AF57-328D-45F4-B8CB-7BC45F133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6F70A-45CF-439F-93AF-20FF93390460}" type="datetime1">
              <a:rPr lang="en-GB" smtClean="0"/>
              <a:t>30/11/2022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9568AE-9384-40A1-AB74-F3AE405E7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87FDD-9F02-4511-941D-5E4273DD3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44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94E8A-16A4-4CA2-B897-2DACE10EF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0D4086-C915-4788-B2B8-4EF74E3A8B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C7BB3-F23E-4AC4-B2BB-B0F96AD4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9A099-6AE9-416D-A11E-4732DE415FBA}" type="datetime1">
              <a:rPr lang="en-GB" smtClean="0"/>
              <a:t>30/11/2022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5A3EB-8949-4D41-A730-E6255611E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CD10B9-1468-4B56-8F6A-4924FDF8D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0685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C2475-4683-4644-915B-7EDB794CF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0B6BD6-5A71-4BAF-8A6D-A8C319A701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CF357F-2418-4566-B361-09A8EC4AE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A76086-51C1-4032-A01B-901BE22BF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D394BE-02DA-434D-B768-B5CD92FBBF19}" type="datetime1">
              <a:rPr lang="en-GB" smtClean="0"/>
              <a:t>30/11/2022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0C3BAF-7001-4A68-8480-D9DADADE9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8F9A12-AD3C-4757-9D72-35835457D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34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0834F-BF77-4DBB-83B0-6EA86DA0F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89E8E9-4D7D-4FE1-AFE3-A149EE10AB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D5B81-7DF7-49DE-8ED8-D2415433FE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A1263-87FF-4611-9FB5-91B126236F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141E4A-4B48-478D-ACF9-325CA9D917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B00E2-784E-4CF0-9B5D-16D9EAA86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B48C4A-19D3-4A63-A6A6-B94336FC6F9C}" type="datetime1">
              <a:rPr lang="en-GB" smtClean="0"/>
              <a:t>30/11/2022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F51B635-AD34-414D-B016-5BC35516F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E4BA2D-6230-4C3A-B2D6-5A17178BF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7317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548B7-994A-48AB-8DC1-D88815641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8F4A68-DE82-4C5D-96E5-6E7A88F2D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CDFEE-8677-490F-B52A-F3B2C5EF8E71}" type="datetime1">
              <a:rPr lang="en-GB" smtClean="0"/>
              <a:t>30/11/2022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6B9A45-0AD8-4EDD-A842-F67E632BE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E035E76-3EB8-4BA0-AFA8-6B3E2066B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95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686210-A1A8-4D28-9CB6-5EFFE6D47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80E81-8917-4352-BDC1-36FF0ED9A7D5}" type="datetime1">
              <a:rPr lang="en-GB" smtClean="0"/>
              <a:t>30/11/2022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B34BB4-0120-4C9C-AD01-73E1CF6A1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03ADF6-B094-4D37-8DD9-089C51636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10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6D3E5-3C13-4DAC-987C-D46362CF3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060C0-E959-4620-8433-349F041C4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75CA65-9E04-44C2-8E4E-3CCCD41B65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E0EF59C-EB01-4699-B60B-65949815D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EF4792-B8A9-4C77-A6A3-9DEC1931CC89}" type="datetime1">
              <a:rPr lang="en-GB" smtClean="0"/>
              <a:t>30/11/2022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4EC355-63A2-4524-9528-4AC61402F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8212DD-C838-4504-A98D-237CCFCD2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693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612E80-6320-420C-8012-73AC9FAE8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C1644B-3919-4FE0-9796-F47861F2AD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F95472-5E26-4000-8B64-3E65E040A8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45B9F3-AD33-40B6-8027-5EBBDF5FA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00FEB-17C1-486A-AA9F-FB9E51262BFB}" type="datetime1">
              <a:rPr lang="en-GB" smtClean="0"/>
              <a:t>30/11/2022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CED483-6EE9-400A-B4DF-2D0B2FA6C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1B6A84-4DE9-4329-BFB8-275EE2C20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041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3C1F1-ED17-4E8F-A471-E76AF6B7D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FB736F-F3DE-4F95-A8C6-0F7D9B2B4F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472C87-D844-44A6-B476-698E8402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A8EDA2-F9B3-4F35-9ACF-8F3F9C1066FB}" type="datetime1">
              <a:rPr lang="en-GB" smtClean="0"/>
              <a:t>30/11/2022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978F26-19B3-4F7D-B6D1-CDEC6B271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028AA-5466-41B9-81E3-8FEE5ACC3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90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17B1C17-E701-4F5C-89DD-979097D568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70E312-71B6-4EA9-965E-6610C07508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599BF8-D033-456C-BE2E-EAE379D53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4694C-092B-4406-885C-2A5055BBC6C2}" type="datetime1">
              <a:rPr lang="en-GB" smtClean="0"/>
              <a:t>30/11/2022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94A1C-E75A-4330-B07D-1FC809477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438160-ADED-42BF-B8E4-517DAAFE6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4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3446">
              <a:srgbClr val="BAC5D6"/>
            </a:gs>
            <a:gs pos="41000">
              <a:schemeClr val="accent2">
                <a:lumMod val="60000"/>
                <a:lumOff val="40000"/>
              </a:schemeClr>
            </a:gs>
            <a:gs pos="85843">
              <a:schemeClr val="bg1">
                <a:lumMod val="65000"/>
              </a:schemeClr>
            </a:gs>
            <a:gs pos="6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5185CF-8958-461A-89E4-F74ABBF48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1B116-85D1-48F8-A431-B043F6151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3082D-AA35-41DB-A79A-263A403940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2F9124-808B-4EB7-9870-6A38FCCAD244}" type="datetime1">
              <a:rPr lang="en-GB" smtClean="0"/>
              <a:t>30/11/2022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B068C-3261-496E-A24C-ED0B07C20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7F828-2AD7-421D-8A26-0D751F3A61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0CEB5-F02F-4D17-A1AD-FFA2A8CA43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468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cutum_(shield)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Scutum_(shield)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Category:Riot_shields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en.wikipedia.org/wiki/Riot_control" TargetMode="External"/><Relationship Id="rId5" Type="http://schemas.openxmlformats.org/officeDocument/2006/relationships/image" Target="../media/image3.jpg"/><Relationship Id="rId4" Type="http://schemas.openxmlformats.org/officeDocument/2006/relationships/hyperlink" Target="https://creativecommons.org/licenses/by-sa/3.0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45131642@N00/6111387271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5.png"/><Relationship Id="rId4" Type="http://schemas.openxmlformats.org/officeDocument/2006/relationships/hyperlink" Target="https://creativecommons.org/licenses/by/3.0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ochasticgeometry.ie/2016/12/03/properly-bent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creativecommons.org/licenses/by-sa/3.0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B03CF-C85D-4A28-8665-79B96B952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71560" y="413469"/>
            <a:ext cx="8213417" cy="1319916"/>
          </a:xfrm>
        </p:spPr>
        <p:txBody>
          <a:bodyPr/>
          <a:lstStyle/>
          <a:p>
            <a:r>
              <a:rPr lang="en-GB" dirty="0">
                <a:latin typeface="+mn-lt"/>
              </a:rPr>
              <a:t>The Shield of Faith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C33F2-016B-4716-B4CD-CEEA8682CA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icture containing old&#10;&#10;Description automatically generated">
            <a:extLst>
              <a:ext uri="{FF2B5EF4-FFF2-40B4-BE49-F238E27FC236}">
                <a16:creationId xmlns:a16="http://schemas.microsoft.com/office/drawing/2014/main" id="{B4F41FB4-43DC-430E-948C-F8A4310D2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689968" y="1789043"/>
            <a:ext cx="4620552" cy="489800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4D374F-F8A5-4D2E-9540-71AF321F1EF7}"/>
              </a:ext>
            </a:extLst>
          </p:cNvPr>
          <p:cNvSpPr txBox="1"/>
          <p:nvPr/>
        </p:nvSpPr>
        <p:spPr>
          <a:xfrm flipV="1">
            <a:off x="4484535" y="7108466"/>
            <a:ext cx="1948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en.wikipedia.org/wiki/Scutum_(shield)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60CCD7-592C-487B-9076-3AE17499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2765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B03CF-C85D-4A28-8665-79B96B952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3224"/>
            <a:ext cx="9144000" cy="2297927"/>
          </a:xfrm>
        </p:spPr>
        <p:txBody>
          <a:bodyPr/>
          <a:lstStyle/>
          <a:p>
            <a:r>
              <a:rPr lang="en-GB" dirty="0">
                <a:latin typeface="+mn-lt"/>
              </a:rPr>
              <a:t>Ephesians 6.16</a:t>
            </a:r>
            <a:br>
              <a:rPr lang="en-GB" dirty="0">
                <a:latin typeface="+mn-lt"/>
              </a:rPr>
            </a:br>
            <a:r>
              <a:rPr lang="en-GB" dirty="0">
                <a:latin typeface="+mn-lt"/>
              </a:rPr>
              <a:t>‘Above all’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C33F2-016B-4716-B4CD-CEEA8682C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649" y="3602038"/>
            <a:ext cx="11680166" cy="1655762"/>
          </a:xfrm>
        </p:spPr>
        <p:txBody>
          <a:bodyPr>
            <a:noAutofit/>
          </a:bodyPr>
          <a:lstStyle/>
          <a:p>
            <a:r>
              <a:rPr lang="en-GB" sz="3400" dirty="0"/>
              <a:t>Weymouth:- And </a:t>
            </a:r>
            <a:r>
              <a:rPr lang="en-GB" sz="3400" b="1" dirty="0">
                <a:solidFill>
                  <a:srgbClr val="FF0000"/>
                </a:solidFill>
              </a:rPr>
              <a:t>besides all these </a:t>
            </a:r>
            <a:r>
              <a:rPr lang="en-GB" sz="3400" dirty="0"/>
              <a:t>take the great shield of faith……</a:t>
            </a:r>
          </a:p>
          <a:p>
            <a:endParaRPr lang="en-GB" sz="3400" dirty="0"/>
          </a:p>
          <a:p>
            <a:r>
              <a:rPr lang="en-GB" sz="3400" dirty="0"/>
              <a:t>NIV :- </a:t>
            </a:r>
            <a:r>
              <a:rPr lang="en-GB" sz="3400" b="1" dirty="0">
                <a:solidFill>
                  <a:srgbClr val="FF0000"/>
                </a:solidFill>
              </a:rPr>
              <a:t>In addition to all this </a:t>
            </a:r>
            <a:r>
              <a:rPr lang="en-GB" sz="3400" dirty="0"/>
              <a:t>take up the shield of faith……..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3BCA8C-FF36-4603-8112-FC0F853B6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2</a:t>
            </a:fld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5323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B03CF-C85D-4A28-8665-79B96B952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406886" y="318052"/>
            <a:ext cx="6384898" cy="6858000"/>
          </a:xfrm>
        </p:spPr>
        <p:txBody>
          <a:bodyPr>
            <a:normAutofit fontScale="90000"/>
          </a:bodyPr>
          <a:lstStyle/>
          <a:p>
            <a:r>
              <a:rPr lang="en-GB" sz="4900" dirty="0">
                <a:latin typeface="+mn-lt"/>
              </a:rPr>
              <a:t>The Shield of Faith v 16</a:t>
            </a:r>
            <a:br>
              <a:rPr lang="en-GB" sz="4900" dirty="0">
                <a:latin typeface="+mn-lt"/>
              </a:rPr>
            </a:br>
            <a:r>
              <a:rPr lang="en-GB" sz="4900" dirty="0">
                <a:latin typeface="+mn-lt"/>
              </a:rPr>
              <a:t>Greek = THUREOS</a:t>
            </a:r>
            <a:br>
              <a:rPr lang="en-GB" sz="4900" dirty="0">
                <a:latin typeface="+mn-lt"/>
              </a:rPr>
            </a:br>
            <a:br>
              <a:rPr lang="en-GB" sz="4900" dirty="0">
                <a:latin typeface="+mn-lt"/>
              </a:rPr>
            </a:br>
            <a:r>
              <a:rPr lang="en-GB" sz="4900" dirty="0">
                <a:latin typeface="+mn-lt"/>
              </a:rPr>
              <a:t>Thayer:-</a:t>
            </a:r>
            <a:br>
              <a:rPr lang="en-GB" sz="4900" dirty="0">
                <a:latin typeface="+mn-lt"/>
              </a:rPr>
            </a:br>
            <a:r>
              <a:rPr lang="en-GB" sz="4900" dirty="0">
                <a:latin typeface="+mn-lt"/>
              </a:rPr>
              <a:t>‘a large oblong, four cornered shield’</a:t>
            </a:r>
            <a:br>
              <a:rPr lang="en-GB" sz="4900" dirty="0">
                <a:latin typeface="+mn-lt"/>
              </a:rPr>
            </a:br>
            <a:br>
              <a:rPr lang="en-GB" sz="4900" dirty="0">
                <a:latin typeface="+mn-lt"/>
              </a:rPr>
            </a:br>
            <a:r>
              <a:rPr lang="en-GB" sz="4900" dirty="0" err="1">
                <a:latin typeface="+mn-lt"/>
              </a:rPr>
              <a:t>Strongs</a:t>
            </a:r>
            <a:r>
              <a:rPr lang="en-GB" sz="4900" dirty="0">
                <a:latin typeface="+mn-lt"/>
              </a:rPr>
              <a:t> ( G2374):-</a:t>
            </a:r>
            <a:br>
              <a:rPr lang="en-GB" sz="4900" dirty="0">
                <a:latin typeface="+mn-lt"/>
              </a:rPr>
            </a:br>
            <a:r>
              <a:rPr lang="en-GB" sz="4900" dirty="0">
                <a:latin typeface="+mn-lt"/>
              </a:rPr>
              <a:t>‘A large shield (as door shaped)’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C33F2-016B-4716-B4CD-CEEA8682C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6490996" cy="652721"/>
          </a:xfrm>
        </p:spPr>
        <p:txBody>
          <a:bodyPr/>
          <a:lstStyle/>
          <a:p>
            <a:r>
              <a:rPr lang="en-GB" dirty="0"/>
              <a:t> </a:t>
            </a:r>
          </a:p>
        </p:txBody>
      </p:sp>
      <p:pic>
        <p:nvPicPr>
          <p:cNvPr id="5" name="Picture 4" descr="A picture containing old&#10;&#10;Description automatically generated">
            <a:extLst>
              <a:ext uri="{FF2B5EF4-FFF2-40B4-BE49-F238E27FC236}">
                <a16:creationId xmlns:a16="http://schemas.microsoft.com/office/drawing/2014/main" id="{B4F41FB4-43DC-430E-948C-F8A4310D28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3824" y="230832"/>
            <a:ext cx="514671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24D374F-F8A5-4D2E-9540-71AF321F1EF7}"/>
              </a:ext>
            </a:extLst>
          </p:cNvPr>
          <p:cNvSpPr txBox="1"/>
          <p:nvPr/>
        </p:nvSpPr>
        <p:spPr>
          <a:xfrm>
            <a:off x="3522641" y="6858000"/>
            <a:ext cx="514671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en.wikipedia.org/wiki/Scutum_(shield)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DA149-B87D-4A1E-A505-92F99F688A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3</a:t>
            </a:fld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91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B03CF-C85D-4A28-8665-79B96B952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C33F2-016B-4716-B4CD-CEEA8682CA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BF5E6A-A8A1-4EEC-BC30-D0A833FC1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37177" y="6608291"/>
            <a:ext cx="2743200" cy="365125"/>
          </a:xfrm>
        </p:spPr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4</a:t>
            </a:fld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6" name="Picture 5" descr="A picture containing outdoor, person&#10;&#10;Description automatically generated">
            <a:extLst>
              <a:ext uri="{FF2B5EF4-FFF2-40B4-BE49-F238E27FC236}">
                <a16:creationId xmlns:a16="http://schemas.microsoft.com/office/drawing/2014/main" id="{0DD3B202-C7DB-405A-8740-27C9FF009A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907732" y="136525"/>
            <a:ext cx="5276850" cy="654749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10DDC9F-5F71-4405-A76B-20BECB8685FB}"/>
              </a:ext>
            </a:extLst>
          </p:cNvPr>
          <p:cNvSpPr txBox="1"/>
          <p:nvPr/>
        </p:nvSpPr>
        <p:spPr>
          <a:xfrm>
            <a:off x="5143500" y="5052880"/>
            <a:ext cx="47548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s://commons.wikimedia.org/wiki/Category:Riot_shields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pic>
        <p:nvPicPr>
          <p:cNvPr id="9" name="Picture 8" descr="A picture containing sky, group, outdoor, standing&#10;&#10;Description automatically generated">
            <a:extLst>
              <a:ext uri="{FF2B5EF4-FFF2-40B4-BE49-F238E27FC236}">
                <a16:creationId xmlns:a16="http://schemas.microsoft.com/office/drawing/2014/main" id="{A9AECEA7-59BB-40D8-8823-9C81C67736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0" y="0"/>
            <a:ext cx="691515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A06597-1A7F-4A7A-B169-59DF98585F72}"/>
              </a:ext>
            </a:extLst>
          </p:cNvPr>
          <p:cNvSpPr txBox="1"/>
          <p:nvPr/>
        </p:nvSpPr>
        <p:spPr>
          <a:xfrm>
            <a:off x="0" y="6858000"/>
            <a:ext cx="638937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6" tooltip="https://en.wikipedia.org/wiki/Riot_control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</p:spTree>
    <p:extLst>
      <p:ext uri="{BB962C8B-B14F-4D97-AF65-F5344CB8AC3E}">
        <p14:creationId xmlns:p14="http://schemas.microsoft.com/office/powerpoint/2010/main" val="319817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930F2-E3C7-4D67-8D35-23B557746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picture containing outdoor, ground&#10;&#10;Description automatically generated">
            <a:extLst>
              <a:ext uri="{FF2B5EF4-FFF2-40B4-BE49-F238E27FC236}">
                <a16:creationId xmlns:a16="http://schemas.microsoft.com/office/drawing/2014/main" id="{FDCC45F3-0267-493F-9ED7-176EC74827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05713" y="-504539"/>
            <a:ext cx="9493710" cy="845366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863244-A7F6-49B9-943D-3D8281976593}"/>
              </a:ext>
            </a:extLst>
          </p:cNvPr>
          <p:cNvSpPr txBox="1"/>
          <p:nvPr/>
        </p:nvSpPr>
        <p:spPr>
          <a:xfrm flipH="1" flipV="1">
            <a:off x="614995" y="7015794"/>
            <a:ext cx="59071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>
                <a:hlinkClick r:id="rId3" tooltip="https://www.flickr.com/photos/45131642@N00/6111387271/"/>
              </a:rPr>
              <a:t>This Photo</a:t>
            </a:r>
            <a:r>
              <a:rPr lang="en-GB" sz="900" dirty="0"/>
              <a:t> by Unknown Author is licensed under </a:t>
            </a:r>
            <a:r>
              <a:rPr lang="en-GB" sz="900" dirty="0">
                <a:hlinkClick r:id="rId4" tooltip="https://creativecommons.org/licenses/by/3.0/"/>
              </a:rPr>
              <a:t>CC BY</a:t>
            </a:r>
            <a:endParaRPr lang="en-GB" sz="9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F66108-EBD5-431A-A272-D5FD62A2E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5</a:t>
            </a:fld>
            <a:endParaRPr lang="en-GB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" name="Slide Zoom 6">
                <a:extLst>
                  <a:ext uri="{FF2B5EF4-FFF2-40B4-BE49-F238E27FC236}">
                    <a16:creationId xmlns:a16="http://schemas.microsoft.com/office/drawing/2014/main" id="{AEA832F1-1E8C-4A0B-8550-C200C509AF1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01176070"/>
                  </p:ext>
                </p:extLst>
              </p:nvPr>
            </p:nvGraphicFramePr>
            <p:xfrm>
              <a:off x="7582223" y="1789000"/>
              <a:ext cx="81278" cy="45719"/>
            </p:xfrm>
            <a:graphic>
              <a:graphicData uri="http://schemas.microsoft.com/office/powerpoint/2016/slidezoom">
                <pslz:sldZm>
                  <pslz:sldZmObj sldId="258" cId="2423476640">
                    <pslz:zmPr id="{A6681155-35C7-4A6A-9F5B-DDAB25B0AA4E}" returnToParent="0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81278" cy="45719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" name="Slide Zoom 6">
                <a:extLst>
                  <a:ext uri="{FF2B5EF4-FFF2-40B4-BE49-F238E27FC236}">
                    <a16:creationId xmlns:a16="http://schemas.microsoft.com/office/drawing/2014/main" id="{AEA832F1-1E8C-4A0B-8550-C200C509AF1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82223" y="1789000"/>
                <a:ext cx="81278" cy="45719"/>
              </a:xfrm>
              <a:prstGeom prst="rect">
                <a:avLst/>
              </a:prstGeom>
              <a:ln w="3175">
                <a:solidFill>
                  <a:prstClr val="ltGray"/>
                </a:solidFill>
              </a:ln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67916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B03CF-C85D-4A28-8665-79B96B952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C33F2-016B-4716-B4CD-CEEA8682CA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099147B0-63CD-4E0E-8D8C-BC41EDC993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066800" y="0"/>
            <a:ext cx="10287000" cy="69389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402F92-3AFF-4806-9D9D-B473E7DEA3AB}"/>
              </a:ext>
            </a:extLst>
          </p:cNvPr>
          <p:cNvSpPr txBox="1"/>
          <p:nvPr/>
        </p:nvSpPr>
        <p:spPr>
          <a:xfrm>
            <a:off x="952500" y="6858000"/>
            <a:ext cx="10287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>
                <a:hlinkClick r:id="rId3" tooltip="http://www.stochasticgeometry.ie/2016/12/03/properly-bent/"/>
              </a:rPr>
              <a:t>This Photo</a:t>
            </a:r>
            <a:r>
              <a:rPr lang="en-GB" sz="900"/>
              <a:t> by Unknown Author is licensed under </a:t>
            </a:r>
            <a:r>
              <a:rPr lang="en-GB" sz="900">
                <a:hlinkClick r:id="rId4" tooltip="https://creativecommons.org/licenses/by-sa/3.0/"/>
              </a:rPr>
              <a:t>CC BY-SA</a:t>
            </a:r>
            <a:endParaRPr lang="en-GB" sz="9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2C244B-28A9-46A4-8D4A-5650F7CF7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6</a:t>
            </a:fld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476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0FB3E-22B0-4AD3-BF19-0B0107753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The Covering of the Shield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597B1C-1D05-4497-81BC-08FE72939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3200" b="1" dirty="0"/>
              <a:t>KJV.</a:t>
            </a:r>
            <a:r>
              <a:rPr lang="en-GB" sz="3200" dirty="0"/>
              <a:t>  Gen 3.21 </a:t>
            </a:r>
            <a:r>
              <a:rPr lang="en-GB" sz="3200" b="1" dirty="0">
                <a:solidFill>
                  <a:srgbClr val="FF0000"/>
                </a:solidFill>
              </a:rPr>
              <a:t>Coats of skins</a:t>
            </a:r>
          </a:p>
          <a:p>
            <a:pPr marL="0" indent="0">
              <a:buNone/>
            </a:pPr>
            <a:r>
              <a:rPr lang="en-GB" sz="3200" b="1" dirty="0"/>
              <a:t>Rotherham</a:t>
            </a:r>
            <a:r>
              <a:rPr lang="en-GB" sz="3200" dirty="0"/>
              <a:t>. ‘Yahweh God made for the man and his wife </a:t>
            </a:r>
            <a:r>
              <a:rPr lang="en-GB" sz="3200" b="1" dirty="0">
                <a:solidFill>
                  <a:srgbClr val="FF0000"/>
                </a:solidFill>
              </a:rPr>
              <a:t>tunics of skin </a:t>
            </a:r>
            <a:r>
              <a:rPr lang="en-GB" sz="3200" dirty="0"/>
              <a:t>and clothed them.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200" dirty="0"/>
              <a:t>Hebrews 10.12 …this man(Jesus), after He had offered </a:t>
            </a:r>
            <a:r>
              <a:rPr lang="en-GB" sz="3200" b="1" dirty="0">
                <a:solidFill>
                  <a:srgbClr val="FF0000"/>
                </a:solidFill>
              </a:rPr>
              <a:t>one</a:t>
            </a:r>
            <a:r>
              <a:rPr lang="en-GB" sz="3200" dirty="0"/>
              <a:t> sacrifice for sins for ever, sat down on the right hand of God.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200" dirty="0"/>
              <a:t>Hebrews 10. 14 For by </a:t>
            </a:r>
            <a:r>
              <a:rPr lang="en-GB" sz="3200" b="1" dirty="0">
                <a:solidFill>
                  <a:srgbClr val="FF0000"/>
                </a:solidFill>
              </a:rPr>
              <a:t>one</a:t>
            </a:r>
            <a:r>
              <a:rPr lang="en-GB" sz="3200" dirty="0"/>
              <a:t> offering he hath perfected for ever them that are sanctified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32066A-8170-4D0D-9435-596550C36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7</a:t>
            </a:fld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696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95C7-41D8-48D0-953D-6A27AA055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278647" cy="1325563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857E34-662F-480E-A884-10228557F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8</a:t>
            </a:fld>
            <a:endParaRPr lang="en-GB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DAB6EE0-C2FF-4B8B-B2C6-C210483904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39" y="186117"/>
            <a:ext cx="2833808" cy="3981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arables: Bilello, John: 9781716149931: Amazon.com: Books">
            <a:extLst>
              <a:ext uri="{FF2B5EF4-FFF2-40B4-BE49-F238E27FC236}">
                <a16:creationId xmlns:a16="http://schemas.microsoft.com/office/drawing/2014/main" id="{1B621E0E-91A8-4EF9-92B2-080A6157A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8738" y="2026813"/>
            <a:ext cx="3130862" cy="4446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7B84C63-B7DC-45AE-A76D-ADD1BBE14AC4}"/>
              </a:ext>
            </a:extLst>
          </p:cNvPr>
          <p:cNvSpPr txBox="1"/>
          <p:nvPr/>
        </p:nvSpPr>
        <p:spPr>
          <a:xfrm>
            <a:off x="3048000" y="260351"/>
            <a:ext cx="768667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Page 177:-  ‘</a:t>
            </a:r>
            <a:r>
              <a:rPr lang="en-GB" sz="3200" b="1" dirty="0"/>
              <a:t>Oil</a:t>
            </a:r>
            <a:r>
              <a:rPr lang="en-GB" sz="3200" dirty="0"/>
              <a:t>, which is the basis of light, </a:t>
            </a:r>
            <a:r>
              <a:rPr lang="en-GB" sz="3200" b="1" dirty="0"/>
              <a:t>can thus be regarded as the word of God. </a:t>
            </a:r>
            <a:r>
              <a:rPr lang="en-GB" sz="3200" dirty="0"/>
              <a:t>Without it there can be no preparation for Christ’.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D1AE54-836D-43DC-B548-3C3FABB099FD}"/>
              </a:ext>
            </a:extLst>
          </p:cNvPr>
          <p:cNvSpPr txBox="1"/>
          <p:nvPr/>
        </p:nvSpPr>
        <p:spPr>
          <a:xfrm>
            <a:off x="600075" y="4716462"/>
            <a:ext cx="846772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Page 128:-  </a:t>
            </a:r>
            <a:r>
              <a:rPr lang="en-GB" sz="3200" b="1" dirty="0"/>
              <a:t>Oil is the word of God</a:t>
            </a:r>
            <a:r>
              <a:rPr lang="en-GB" sz="3200" dirty="0"/>
              <a:t>…'oil stands for the internal energising power of that word…it is evident that the word of God must be continually replenished within us….’</a:t>
            </a:r>
          </a:p>
        </p:txBody>
      </p:sp>
    </p:spTree>
    <p:extLst>
      <p:ext uri="{BB962C8B-B14F-4D97-AF65-F5344CB8AC3E}">
        <p14:creationId xmlns:p14="http://schemas.microsoft.com/office/powerpoint/2010/main" val="109817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B03CF-C85D-4A28-8665-79B96B952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7558" y="-342700"/>
            <a:ext cx="10396242" cy="1257099"/>
          </a:xfrm>
        </p:spPr>
        <p:txBody>
          <a:bodyPr>
            <a:normAutofit/>
          </a:bodyPr>
          <a:lstStyle/>
          <a:p>
            <a:r>
              <a:rPr lang="en-GB" dirty="0">
                <a:latin typeface="+mn-lt"/>
              </a:rPr>
              <a:t>Yahweh is our Shield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C33F2-016B-4716-B4CD-CEEA8682C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669" y="1003413"/>
            <a:ext cx="11773912" cy="5672342"/>
          </a:xfrm>
        </p:spPr>
        <p:txBody>
          <a:bodyPr>
            <a:normAutofit/>
          </a:bodyPr>
          <a:lstStyle/>
          <a:p>
            <a:r>
              <a:rPr lang="en-GB" sz="2800" dirty="0" err="1"/>
              <a:t>Deut</a:t>
            </a:r>
            <a:r>
              <a:rPr lang="en-GB" sz="2800" dirty="0"/>
              <a:t> 33.29</a:t>
            </a:r>
          </a:p>
          <a:p>
            <a:r>
              <a:rPr lang="en-GB" sz="2800" dirty="0"/>
              <a:t>2 Sam 22.3</a:t>
            </a:r>
          </a:p>
          <a:p>
            <a:r>
              <a:rPr lang="en-GB" sz="2800" dirty="0"/>
              <a:t>Psalm 28.7</a:t>
            </a:r>
          </a:p>
          <a:p>
            <a:r>
              <a:rPr lang="en-GB" sz="2800" dirty="0" err="1"/>
              <a:t>Prov</a:t>
            </a:r>
            <a:r>
              <a:rPr lang="en-GB" sz="2800" dirty="0"/>
              <a:t> 30.5</a:t>
            </a:r>
          </a:p>
          <a:p>
            <a:r>
              <a:rPr lang="en-GB" sz="2800" dirty="0"/>
              <a:t>Psalm 3.3</a:t>
            </a:r>
          </a:p>
          <a:p>
            <a:r>
              <a:rPr lang="en-GB" sz="2800" dirty="0"/>
              <a:t>Psalm 33.20</a:t>
            </a:r>
          </a:p>
          <a:p>
            <a:r>
              <a:rPr lang="en-GB" sz="2800" dirty="0"/>
              <a:t>Psalm 47.9</a:t>
            </a:r>
          </a:p>
          <a:p>
            <a:r>
              <a:rPr lang="en-GB" sz="2800" dirty="0"/>
              <a:t>Psalm 59.11</a:t>
            </a:r>
          </a:p>
          <a:p>
            <a:r>
              <a:rPr lang="en-GB" sz="2800" dirty="0"/>
              <a:t>Psalm 84.11</a:t>
            </a:r>
          </a:p>
          <a:p>
            <a:r>
              <a:rPr lang="en-GB" sz="2800" dirty="0"/>
              <a:t>Psalm 144.2</a:t>
            </a:r>
          </a:p>
          <a:p>
            <a:r>
              <a:rPr lang="en-GB" sz="2800" dirty="0"/>
              <a:t>Proverbs 2.7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BF5E6A-A8A1-4EEC-BC30-D0A833FC1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9</a:t>
            </a:fld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23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B03CF-C85D-4A28-8665-79B96B9521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C33F2-016B-4716-B4CD-CEEA8682CA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AE71C59-74E9-4D39-A9CD-4B1D3D0A6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9324498"/>
              </p:ext>
            </p:extLst>
          </p:nvPr>
        </p:nvGraphicFramePr>
        <p:xfrm>
          <a:off x="1447138" y="389614"/>
          <a:ext cx="9207610" cy="6051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4223">
                  <a:extLst>
                    <a:ext uri="{9D8B030D-6E8A-4147-A177-3AD203B41FA5}">
                      <a16:colId xmlns:a16="http://schemas.microsoft.com/office/drawing/2014/main" val="2582656160"/>
                    </a:ext>
                  </a:extLst>
                </a:gridCol>
                <a:gridCol w="3687033">
                  <a:extLst>
                    <a:ext uri="{9D8B030D-6E8A-4147-A177-3AD203B41FA5}">
                      <a16:colId xmlns:a16="http://schemas.microsoft.com/office/drawing/2014/main" val="1854370747"/>
                    </a:ext>
                  </a:extLst>
                </a:gridCol>
                <a:gridCol w="2746354">
                  <a:extLst>
                    <a:ext uri="{9D8B030D-6E8A-4147-A177-3AD203B41FA5}">
                      <a16:colId xmlns:a16="http://schemas.microsoft.com/office/drawing/2014/main" val="2299409154"/>
                    </a:ext>
                  </a:extLst>
                </a:gridCol>
              </a:tblGrid>
              <a:tr h="708948">
                <a:tc>
                  <a:txBody>
                    <a:bodyPr/>
                    <a:lstStyle/>
                    <a:p>
                      <a:pPr algn="ctr"/>
                      <a:endParaRPr lang="en-GB" sz="1800" dirty="0"/>
                    </a:p>
                    <a:p>
                      <a:pPr algn="ctr"/>
                      <a:r>
                        <a:rPr lang="en-GB" sz="2000" dirty="0"/>
                        <a:t>METAL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  <a:p>
                      <a:pPr algn="ctr"/>
                      <a:r>
                        <a:rPr lang="en-GB" sz="2000" dirty="0"/>
                        <a:t>WEIGHT PER CUBIC FOOT IN LBS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dirty="0"/>
                    </a:p>
                    <a:p>
                      <a:pPr algn="ctr"/>
                      <a:r>
                        <a:rPr lang="en-GB" sz="2000" dirty="0"/>
                        <a:t>ORDER OF HARDNESS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855897"/>
                  </a:ext>
                </a:extLst>
              </a:tr>
              <a:tr h="1299718"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IRON</a:t>
                      </a:r>
                    </a:p>
                    <a:p>
                      <a:pPr algn="ctr"/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230296"/>
                  </a:ext>
                </a:extLst>
              </a:tr>
              <a:tr h="1299718"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COPPER (BRASS)</a:t>
                      </a:r>
                    </a:p>
                    <a:p>
                      <a:pPr algn="ctr"/>
                      <a:endParaRPr lang="en-GB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7937478"/>
                  </a:ext>
                </a:extLst>
              </a:tr>
              <a:tr h="1299718"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SILVER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775639"/>
                  </a:ext>
                </a:extLst>
              </a:tr>
              <a:tr h="1299718"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GOLD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2800" dirty="0"/>
                    </a:p>
                    <a:p>
                      <a:pPr algn="ctr"/>
                      <a:r>
                        <a:rPr lang="en-GB" sz="2800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18134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1B0B8-D19C-4FE9-AC37-9A5B1521C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10</a:t>
            </a:fld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632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88733-619F-4370-A3B4-C06C6F2DE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+mn-lt"/>
              </a:rPr>
              <a:t>1 Kings 10.16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B7F08-EAC3-4A7A-8DF6-84804936A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sz="3600" dirty="0"/>
              <a:t>And king Solomon made two hundred targets of beaten gold: six hundred shekels of gold went to one target.	 		 </a:t>
            </a:r>
          </a:p>
          <a:p>
            <a:pPr marL="0" indent="0">
              <a:buNone/>
            </a:pPr>
            <a:r>
              <a:rPr lang="en-GB" sz="3600" dirty="0"/>
              <a:t>And he made three hundred shields of beaten gold; three pound of gold went to one shield: and the king put them in the house of the forest of Lebanon.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8E6AA0-36EC-4449-B452-2C533A47D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258318"/>
            <a:ext cx="2743200" cy="365125"/>
          </a:xfrm>
        </p:spPr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11</a:t>
            </a:fld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508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983D-CB15-4BD6-8DAB-B6A23C49D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567560" y="-851338"/>
            <a:ext cx="10786240" cy="45719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2 Sam 8.1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F9217-623F-4329-B32B-DAF7BAA11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408" y="126124"/>
            <a:ext cx="6612294" cy="6842235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3200" dirty="0"/>
              <a:t>2 Sam 8.1 And after this it came to pass, that David smote the Philistines, and subdued them: and David took </a:t>
            </a:r>
            <a:r>
              <a:rPr lang="en-GB" sz="3200" b="1" dirty="0">
                <a:solidFill>
                  <a:srgbClr val="FF0000"/>
                </a:solidFill>
              </a:rPr>
              <a:t>Metheg-</a:t>
            </a:r>
            <a:r>
              <a:rPr lang="en-GB" sz="3200" b="1" dirty="0" err="1">
                <a:solidFill>
                  <a:srgbClr val="FF0000"/>
                </a:solidFill>
              </a:rPr>
              <a:t>ammah</a:t>
            </a:r>
            <a:r>
              <a:rPr lang="en-GB" sz="3200" b="1" dirty="0"/>
              <a:t> </a:t>
            </a:r>
            <a:r>
              <a:rPr lang="en-GB" sz="3200" dirty="0"/>
              <a:t>out of the hand of the Philistine</a:t>
            </a:r>
          </a:p>
          <a:p>
            <a:pPr marL="0" indent="0">
              <a:spcBef>
                <a:spcPts val="600"/>
              </a:spcBef>
              <a:buNone/>
            </a:pPr>
            <a:endParaRPr lang="en-GB" sz="32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22B63-86AE-471E-9EEC-1F494DBA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12</a:t>
            </a:fld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4C264F-7687-4BCA-BFF2-54C5001DD8DC}"/>
              </a:ext>
            </a:extLst>
          </p:cNvPr>
          <p:cNvSpPr txBox="1"/>
          <p:nvPr/>
        </p:nvSpPr>
        <p:spPr>
          <a:xfrm>
            <a:off x="6970986" y="1092425"/>
            <a:ext cx="481101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Metheg-</a:t>
            </a:r>
            <a:r>
              <a:rPr lang="en-GB" sz="2800" b="1" dirty="0" err="1">
                <a:solidFill>
                  <a:srgbClr val="FF0000"/>
                </a:solidFill>
              </a:rPr>
              <a:t>ammah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= (RSV)</a:t>
            </a:r>
          </a:p>
          <a:p>
            <a:r>
              <a:rPr lang="en-GB" sz="2800" dirty="0"/>
              <a:t>Bridle of the </a:t>
            </a:r>
            <a:r>
              <a:rPr lang="en-GB" sz="2800" b="1" dirty="0"/>
              <a:t>mother-city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53344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983D-CB15-4BD6-8DAB-B6A23C49D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567560" y="-851338"/>
            <a:ext cx="10786240" cy="45719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2 Sam 8.1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F9217-623F-4329-B32B-DAF7BAA11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408" y="126124"/>
            <a:ext cx="6612294" cy="6842235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3200" dirty="0"/>
              <a:t>2 Sam 8.1 And after this it came to pass, that David smote the Philistines, and subdued them: and David took </a:t>
            </a:r>
            <a:r>
              <a:rPr lang="en-GB" sz="3200" b="1" dirty="0">
                <a:solidFill>
                  <a:srgbClr val="FF0000"/>
                </a:solidFill>
              </a:rPr>
              <a:t>Metheg-</a:t>
            </a:r>
            <a:r>
              <a:rPr lang="en-GB" sz="3200" b="1" dirty="0" err="1">
                <a:solidFill>
                  <a:srgbClr val="FF0000"/>
                </a:solidFill>
              </a:rPr>
              <a:t>ammah</a:t>
            </a:r>
            <a:r>
              <a:rPr lang="en-GB" sz="3200" b="1" dirty="0"/>
              <a:t> </a:t>
            </a:r>
            <a:r>
              <a:rPr lang="en-GB" sz="3200" dirty="0"/>
              <a:t>out of the hand of the Philistine</a:t>
            </a:r>
          </a:p>
          <a:p>
            <a:pPr marL="0" indent="0">
              <a:buNone/>
            </a:pPr>
            <a:r>
              <a:rPr lang="en-GB" sz="3200" dirty="0"/>
              <a:t>1 Chron 18,1 Now after this it came to pass, that David smote the Philistines, and subdued them, and took </a:t>
            </a:r>
            <a:r>
              <a:rPr lang="en-GB" sz="3200" b="1" dirty="0">
                <a:solidFill>
                  <a:srgbClr val="FF0000"/>
                </a:solidFill>
              </a:rPr>
              <a:t>Gath</a:t>
            </a:r>
            <a:r>
              <a:rPr lang="en-GB" sz="3200" dirty="0"/>
              <a:t> and her towns out of the hand of the Philistines. 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22B63-86AE-471E-9EEC-1F494DBA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13</a:t>
            </a:fld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4C264F-7687-4BCA-BFF2-54C5001DD8DC}"/>
              </a:ext>
            </a:extLst>
          </p:cNvPr>
          <p:cNvSpPr txBox="1"/>
          <p:nvPr/>
        </p:nvSpPr>
        <p:spPr>
          <a:xfrm>
            <a:off x="6970986" y="1092425"/>
            <a:ext cx="481101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Metheg-</a:t>
            </a:r>
            <a:r>
              <a:rPr lang="en-GB" sz="2800" b="1" dirty="0" err="1">
                <a:solidFill>
                  <a:srgbClr val="FF0000"/>
                </a:solidFill>
              </a:rPr>
              <a:t>ammah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= (RSV)</a:t>
            </a:r>
          </a:p>
          <a:p>
            <a:r>
              <a:rPr lang="en-GB" sz="2800" dirty="0"/>
              <a:t>Bridle of the </a:t>
            </a:r>
            <a:r>
              <a:rPr lang="en-GB" sz="2800" b="1" dirty="0"/>
              <a:t>mother-city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F6654-4BC4-4509-B78E-28074388ADF5}"/>
              </a:ext>
            </a:extLst>
          </p:cNvPr>
          <p:cNvSpPr txBox="1"/>
          <p:nvPr/>
        </p:nvSpPr>
        <p:spPr>
          <a:xfrm>
            <a:off x="6970986" y="3085385"/>
            <a:ext cx="3279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Gath</a:t>
            </a:r>
            <a:r>
              <a:rPr lang="en-GB" sz="2800" dirty="0"/>
              <a:t> = winepress</a:t>
            </a:r>
          </a:p>
        </p:txBody>
      </p:sp>
    </p:spTree>
    <p:extLst>
      <p:ext uri="{BB962C8B-B14F-4D97-AF65-F5344CB8AC3E}">
        <p14:creationId xmlns:p14="http://schemas.microsoft.com/office/powerpoint/2010/main" val="398909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983D-CB15-4BD6-8DAB-B6A23C49D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V="1">
            <a:off x="567560" y="-851338"/>
            <a:ext cx="10786240" cy="45719"/>
          </a:xfrm>
        </p:spPr>
        <p:txBody>
          <a:bodyPr>
            <a:normAutofit fontScale="90000"/>
          </a:bodyPr>
          <a:lstStyle/>
          <a:p>
            <a:r>
              <a:rPr lang="en-GB" sz="3200" dirty="0"/>
              <a:t>2 Sam 8.1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3F9217-623F-4329-B32B-DAF7BAA11A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408" y="126124"/>
            <a:ext cx="6612294" cy="6842235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GB" sz="3200" dirty="0"/>
              <a:t>2 Sam 8.1 And after this it came to pass, that David smote the Philistines, and subdued them: and David took </a:t>
            </a:r>
            <a:r>
              <a:rPr lang="en-GB" sz="3200" b="1" dirty="0">
                <a:solidFill>
                  <a:srgbClr val="FF0000"/>
                </a:solidFill>
              </a:rPr>
              <a:t>Metheg-</a:t>
            </a:r>
            <a:r>
              <a:rPr lang="en-GB" sz="3200" b="1" dirty="0" err="1">
                <a:solidFill>
                  <a:srgbClr val="FF0000"/>
                </a:solidFill>
              </a:rPr>
              <a:t>ammah</a:t>
            </a:r>
            <a:r>
              <a:rPr lang="en-GB" sz="3200" b="1" dirty="0"/>
              <a:t> </a:t>
            </a:r>
            <a:r>
              <a:rPr lang="en-GB" sz="3200" dirty="0"/>
              <a:t>out of the hand of the Philistine</a:t>
            </a:r>
          </a:p>
          <a:p>
            <a:pPr marL="0" indent="0">
              <a:spcBef>
                <a:spcPts val="600"/>
              </a:spcBef>
              <a:buNone/>
            </a:pPr>
            <a:endParaRPr lang="en-GB" sz="3200" dirty="0"/>
          </a:p>
          <a:p>
            <a:pPr marL="0" indent="0">
              <a:buNone/>
            </a:pPr>
            <a:r>
              <a:rPr lang="en-GB" sz="3200" dirty="0"/>
              <a:t>1 Chron 18,1 Now after this it came to pass, that David smote the Philistines, and subdued them, and took </a:t>
            </a:r>
            <a:r>
              <a:rPr lang="en-GB" sz="3200" b="1" dirty="0">
                <a:solidFill>
                  <a:srgbClr val="FF0000"/>
                </a:solidFill>
              </a:rPr>
              <a:t>Gath</a:t>
            </a:r>
            <a:r>
              <a:rPr lang="en-GB" sz="3200" dirty="0"/>
              <a:t> and her towns out of the hand of the Philistines.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3200" dirty="0"/>
              <a:t>1 Chron 18,1 Now after this it came to pass, that David smote the Philistines, and subdued them, and took Gath </a:t>
            </a:r>
            <a:r>
              <a:rPr lang="en-GB" sz="3200" b="1" dirty="0">
                <a:solidFill>
                  <a:srgbClr val="FF0000"/>
                </a:solidFill>
              </a:rPr>
              <a:t>and her towns </a:t>
            </a:r>
            <a:r>
              <a:rPr lang="en-GB" sz="3200" dirty="0"/>
              <a:t>out of the hand of the Philistines.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22B63-86AE-471E-9EEC-1F494DBA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14</a:t>
            </a:fld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4C264F-7687-4BCA-BFF2-54C5001DD8DC}"/>
              </a:ext>
            </a:extLst>
          </p:cNvPr>
          <p:cNvSpPr txBox="1"/>
          <p:nvPr/>
        </p:nvSpPr>
        <p:spPr>
          <a:xfrm>
            <a:off x="6970986" y="1092425"/>
            <a:ext cx="481101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Metheg-</a:t>
            </a:r>
            <a:r>
              <a:rPr lang="en-GB" sz="2800" b="1" dirty="0" err="1">
                <a:solidFill>
                  <a:srgbClr val="FF0000"/>
                </a:solidFill>
              </a:rPr>
              <a:t>ammah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/>
              <a:t>= (RSV)</a:t>
            </a:r>
          </a:p>
          <a:p>
            <a:r>
              <a:rPr lang="en-GB" sz="2800" dirty="0"/>
              <a:t>Bridle of the </a:t>
            </a:r>
            <a:r>
              <a:rPr lang="en-GB" sz="2800" b="1" dirty="0"/>
              <a:t>mother-city</a:t>
            </a:r>
          </a:p>
          <a:p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9F6654-4BC4-4509-B78E-28074388ADF5}"/>
              </a:ext>
            </a:extLst>
          </p:cNvPr>
          <p:cNvSpPr txBox="1"/>
          <p:nvPr/>
        </p:nvSpPr>
        <p:spPr>
          <a:xfrm>
            <a:off x="6970986" y="3085385"/>
            <a:ext cx="32792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FF0000"/>
                </a:solidFill>
              </a:rPr>
              <a:t>Gath</a:t>
            </a:r>
            <a:r>
              <a:rPr lang="en-GB" sz="2800" dirty="0"/>
              <a:t> = winepress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3F1B60-5B30-4049-B2F2-7D7E5F3F7DD2}"/>
              </a:ext>
            </a:extLst>
          </p:cNvPr>
          <p:cNvSpPr txBox="1"/>
          <p:nvPr/>
        </p:nvSpPr>
        <p:spPr>
          <a:xfrm>
            <a:off x="7060415" y="4221575"/>
            <a:ext cx="481101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Douay-Rheims Bible:- ‘They took away Geth </a:t>
            </a:r>
            <a:r>
              <a:rPr lang="en-GB" sz="2800" b="1" dirty="0">
                <a:solidFill>
                  <a:srgbClr val="FF0000"/>
                </a:solidFill>
              </a:rPr>
              <a:t>and her daughters</a:t>
            </a:r>
            <a:r>
              <a:rPr lang="en-GB" sz="2800" dirty="0">
                <a:solidFill>
                  <a:srgbClr val="FF0000"/>
                </a:solidFill>
              </a:rPr>
              <a:t>’</a:t>
            </a:r>
          </a:p>
          <a:p>
            <a:r>
              <a:rPr lang="en-GB" sz="2800" dirty="0"/>
              <a:t>Catholic Public Domain Bible:- ‘</a:t>
            </a:r>
            <a:r>
              <a:rPr lang="en-GB" sz="2800" i="1" dirty="0"/>
              <a:t>David </a:t>
            </a:r>
            <a:r>
              <a:rPr lang="en-GB" sz="2800" dirty="0"/>
              <a:t>took Gath </a:t>
            </a:r>
            <a:r>
              <a:rPr lang="en-GB" sz="2800" b="1" dirty="0">
                <a:solidFill>
                  <a:srgbClr val="FF0000"/>
                </a:solidFill>
              </a:rPr>
              <a:t>and her daughters’</a:t>
            </a:r>
          </a:p>
        </p:txBody>
      </p:sp>
    </p:spTree>
    <p:extLst>
      <p:ext uri="{BB962C8B-B14F-4D97-AF65-F5344CB8AC3E}">
        <p14:creationId xmlns:p14="http://schemas.microsoft.com/office/powerpoint/2010/main" val="3044935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EBFD6-7726-4B69-8539-507A2DC6F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67038"/>
            <a:ext cx="10515600" cy="202301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741F5-7BC4-4B90-969F-EF4DD4D80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2166"/>
            <a:ext cx="3992745" cy="56347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2 Sam 8.3  </a:t>
            </a:r>
            <a:r>
              <a:rPr lang="en-GB" sz="3200" dirty="0" err="1"/>
              <a:t>Hadadezer</a:t>
            </a:r>
            <a:r>
              <a:rPr lang="en-GB" sz="32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F5ACFA-1D43-4D74-8AE2-525C2DF81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72535"/>
            <a:ext cx="2743200" cy="365125"/>
          </a:xfrm>
        </p:spPr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15</a:t>
            </a:fld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872ADC-5CD7-461E-8C74-D91A4ADD8AA1}"/>
              </a:ext>
            </a:extLst>
          </p:cNvPr>
          <p:cNvSpPr txBox="1"/>
          <p:nvPr/>
        </p:nvSpPr>
        <p:spPr>
          <a:xfrm>
            <a:off x="5227455" y="550258"/>
            <a:ext cx="642507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Smiths Bible Dictionary:-  </a:t>
            </a:r>
            <a:r>
              <a:rPr lang="en-GB" sz="3200" dirty="0" err="1"/>
              <a:t>Hadad</a:t>
            </a:r>
            <a:r>
              <a:rPr lang="en-GB" sz="3200"/>
              <a:t> ‘…</a:t>
            </a:r>
            <a:r>
              <a:rPr lang="en-GB" sz="3200" dirty="0"/>
              <a:t>originally the indigenous appellation of a deity among the Syrians (the Sun, according to </a:t>
            </a:r>
            <a:r>
              <a:rPr lang="en-GB" sz="3200" dirty="0" err="1"/>
              <a:t>Macrob</a:t>
            </a:r>
            <a:r>
              <a:rPr lang="en-GB" sz="3200" dirty="0"/>
              <a:t>…..)’</a:t>
            </a:r>
          </a:p>
          <a:p>
            <a:endParaRPr lang="en-GB" sz="3200" dirty="0"/>
          </a:p>
          <a:p>
            <a:r>
              <a:rPr lang="en-GB" sz="3200" dirty="0"/>
              <a:t>‘</a:t>
            </a:r>
            <a:r>
              <a:rPr lang="en-GB" sz="3200" dirty="0" err="1"/>
              <a:t>ezer</a:t>
            </a:r>
            <a:r>
              <a:rPr lang="en-GB" sz="3200" dirty="0"/>
              <a:t>’ means ‘helped’</a:t>
            </a:r>
          </a:p>
          <a:p>
            <a:endParaRPr lang="en-GB" sz="3200" dirty="0"/>
          </a:p>
          <a:p>
            <a:r>
              <a:rPr lang="en-GB" sz="3200" dirty="0"/>
              <a:t>Thus </a:t>
            </a:r>
            <a:r>
              <a:rPr lang="en-GB" sz="3200" dirty="0" err="1"/>
              <a:t>Hadad-ezer</a:t>
            </a:r>
            <a:r>
              <a:rPr lang="en-GB" sz="3200" dirty="0"/>
              <a:t> possibly means ‘Helped of the sun god’.</a:t>
            </a:r>
          </a:p>
        </p:txBody>
      </p:sp>
    </p:spTree>
    <p:extLst>
      <p:ext uri="{BB962C8B-B14F-4D97-AF65-F5344CB8AC3E}">
        <p14:creationId xmlns:p14="http://schemas.microsoft.com/office/powerpoint/2010/main" val="94202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EB1695-91CF-4187-83F9-398F8AA5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16</a:t>
            </a:fld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5419646-A410-4CD9-A2BE-884669911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1377837"/>
              </p:ext>
            </p:extLst>
          </p:nvPr>
        </p:nvGraphicFramePr>
        <p:xfrm>
          <a:off x="215660" y="719665"/>
          <a:ext cx="11749178" cy="510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4636">
                  <a:extLst>
                    <a:ext uri="{9D8B030D-6E8A-4147-A177-3AD203B41FA5}">
                      <a16:colId xmlns:a16="http://schemas.microsoft.com/office/drawing/2014/main" val="2277897418"/>
                    </a:ext>
                  </a:extLst>
                </a:gridCol>
                <a:gridCol w="5924542">
                  <a:extLst>
                    <a:ext uri="{9D8B030D-6E8A-4147-A177-3AD203B41FA5}">
                      <a16:colId xmlns:a16="http://schemas.microsoft.com/office/drawing/2014/main" val="1010924205"/>
                    </a:ext>
                  </a:extLst>
                </a:gridCol>
              </a:tblGrid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j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        2 Samuel 8  (1 Chronicles 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j-lt"/>
                      </a:endParaRPr>
                    </a:p>
                    <a:p>
                      <a:r>
                        <a:rPr lang="en-GB" sz="2400" dirty="0">
                          <a:latin typeface="+mj-lt"/>
                        </a:rPr>
                        <a:t>                         </a:t>
                      </a:r>
                      <a:r>
                        <a:rPr lang="en-GB" sz="2400" dirty="0">
                          <a:latin typeface="+mn-lt"/>
                        </a:rPr>
                        <a:t>Revelation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14133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Metheg-</a:t>
                      </a:r>
                      <a:r>
                        <a:rPr lang="en-GB" sz="2400" dirty="0" err="1">
                          <a:latin typeface="+mn-lt"/>
                        </a:rPr>
                        <a:t>ammah</a:t>
                      </a:r>
                      <a:r>
                        <a:rPr lang="en-GB" sz="2400" dirty="0">
                          <a:latin typeface="+mn-lt"/>
                        </a:rPr>
                        <a:t> = Bridle of the </a:t>
                      </a:r>
                      <a:r>
                        <a:rPr lang="en-GB" sz="2400" b="1" dirty="0">
                          <a:latin typeface="+mn-lt"/>
                        </a:rPr>
                        <a:t>mother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17.5 BABYLON THE GREAT, </a:t>
                      </a:r>
                      <a:r>
                        <a:rPr lang="en-GB" sz="2400" b="1" dirty="0">
                          <a:latin typeface="+mn-lt"/>
                        </a:rPr>
                        <a:t>THE MOTHER</a:t>
                      </a:r>
                      <a:r>
                        <a:rPr lang="en-GB" sz="24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139178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718632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83137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444673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701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0467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EB1695-91CF-4187-83F9-398F8AA5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17</a:t>
            </a:fld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5419646-A410-4CD9-A2BE-884669911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008980"/>
              </p:ext>
            </p:extLst>
          </p:nvPr>
        </p:nvGraphicFramePr>
        <p:xfrm>
          <a:off x="215660" y="719665"/>
          <a:ext cx="11749178" cy="510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4636">
                  <a:extLst>
                    <a:ext uri="{9D8B030D-6E8A-4147-A177-3AD203B41FA5}">
                      <a16:colId xmlns:a16="http://schemas.microsoft.com/office/drawing/2014/main" val="2277897418"/>
                    </a:ext>
                  </a:extLst>
                </a:gridCol>
                <a:gridCol w="5924542">
                  <a:extLst>
                    <a:ext uri="{9D8B030D-6E8A-4147-A177-3AD203B41FA5}">
                      <a16:colId xmlns:a16="http://schemas.microsoft.com/office/drawing/2014/main" val="1010924205"/>
                    </a:ext>
                  </a:extLst>
                </a:gridCol>
              </a:tblGrid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j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        2 Samuel 8  (1 Chronicles 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j-lt"/>
                      </a:endParaRPr>
                    </a:p>
                    <a:p>
                      <a:r>
                        <a:rPr lang="en-GB" sz="2400" dirty="0">
                          <a:latin typeface="+mj-lt"/>
                        </a:rPr>
                        <a:t>                         </a:t>
                      </a:r>
                      <a:r>
                        <a:rPr lang="en-GB" sz="2400" dirty="0">
                          <a:latin typeface="+mn-lt"/>
                        </a:rPr>
                        <a:t>Revelation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14133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Metheg-</a:t>
                      </a:r>
                      <a:r>
                        <a:rPr lang="en-GB" sz="2400" dirty="0" err="1">
                          <a:latin typeface="+mn-lt"/>
                        </a:rPr>
                        <a:t>ammah</a:t>
                      </a:r>
                      <a:r>
                        <a:rPr lang="en-GB" sz="2400" dirty="0">
                          <a:latin typeface="+mn-lt"/>
                        </a:rPr>
                        <a:t> = Bridle of the </a:t>
                      </a:r>
                      <a:r>
                        <a:rPr lang="en-GB" sz="2400" b="1" dirty="0">
                          <a:latin typeface="+mn-lt"/>
                        </a:rPr>
                        <a:t>mother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17.5 BABYLON THE GREAT, </a:t>
                      </a:r>
                      <a:r>
                        <a:rPr lang="en-GB" sz="2400" b="1" dirty="0">
                          <a:latin typeface="+mn-lt"/>
                        </a:rPr>
                        <a:t>THE MOTHER</a:t>
                      </a:r>
                      <a:r>
                        <a:rPr lang="en-GB" sz="24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139178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Gath = </a:t>
                      </a:r>
                      <a:r>
                        <a:rPr lang="en-GB" sz="2400" b="1" dirty="0">
                          <a:latin typeface="+mn-lt"/>
                        </a:rPr>
                        <a:t>winepress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14.20 ..blood came out of the </a:t>
                      </a:r>
                      <a:r>
                        <a:rPr lang="en-GB" sz="2400" b="1" dirty="0">
                          <a:latin typeface="+mn-lt"/>
                        </a:rPr>
                        <a:t>winepress</a:t>
                      </a:r>
                      <a:r>
                        <a:rPr lang="en-GB" sz="24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718632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83137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444673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701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228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EB1695-91CF-4187-83F9-398F8AA5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18</a:t>
            </a:fld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5419646-A410-4CD9-A2BE-884669911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5834105"/>
              </p:ext>
            </p:extLst>
          </p:nvPr>
        </p:nvGraphicFramePr>
        <p:xfrm>
          <a:off x="215660" y="719665"/>
          <a:ext cx="11749178" cy="510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4636">
                  <a:extLst>
                    <a:ext uri="{9D8B030D-6E8A-4147-A177-3AD203B41FA5}">
                      <a16:colId xmlns:a16="http://schemas.microsoft.com/office/drawing/2014/main" val="2277897418"/>
                    </a:ext>
                  </a:extLst>
                </a:gridCol>
                <a:gridCol w="5924542">
                  <a:extLst>
                    <a:ext uri="{9D8B030D-6E8A-4147-A177-3AD203B41FA5}">
                      <a16:colId xmlns:a16="http://schemas.microsoft.com/office/drawing/2014/main" val="1010924205"/>
                    </a:ext>
                  </a:extLst>
                </a:gridCol>
              </a:tblGrid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j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        2 Samuel 8  (1 Chronicles 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j-lt"/>
                      </a:endParaRPr>
                    </a:p>
                    <a:p>
                      <a:r>
                        <a:rPr lang="en-GB" sz="2400" dirty="0">
                          <a:latin typeface="+mj-lt"/>
                        </a:rPr>
                        <a:t>                         </a:t>
                      </a:r>
                      <a:r>
                        <a:rPr lang="en-GB" sz="2400" dirty="0">
                          <a:latin typeface="+mn-lt"/>
                        </a:rPr>
                        <a:t>Revelation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14133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Metheg-</a:t>
                      </a:r>
                      <a:r>
                        <a:rPr lang="en-GB" sz="2400" dirty="0" err="1">
                          <a:latin typeface="+mn-lt"/>
                        </a:rPr>
                        <a:t>ammah</a:t>
                      </a:r>
                      <a:r>
                        <a:rPr lang="en-GB" sz="2400" dirty="0">
                          <a:latin typeface="+mn-lt"/>
                        </a:rPr>
                        <a:t> = Bridle of the </a:t>
                      </a:r>
                      <a:r>
                        <a:rPr lang="en-GB" sz="2400" b="1" dirty="0">
                          <a:latin typeface="+mn-lt"/>
                        </a:rPr>
                        <a:t>mother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17.5 BABYLON THE GREAT, </a:t>
                      </a:r>
                      <a:r>
                        <a:rPr lang="en-GB" sz="2400" b="1" dirty="0">
                          <a:latin typeface="+mn-lt"/>
                        </a:rPr>
                        <a:t>THE MOTHER</a:t>
                      </a:r>
                      <a:r>
                        <a:rPr lang="en-GB" sz="24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139178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Gath = </a:t>
                      </a:r>
                      <a:r>
                        <a:rPr lang="en-GB" sz="2400" b="1" dirty="0">
                          <a:latin typeface="+mn-lt"/>
                        </a:rPr>
                        <a:t>winepress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14.20 ..blood came out of the </a:t>
                      </a:r>
                      <a:r>
                        <a:rPr lang="en-GB" sz="2400" b="1" dirty="0">
                          <a:latin typeface="+mn-lt"/>
                        </a:rPr>
                        <a:t>winepress</a:t>
                      </a:r>
                      <a:r>
                        <a:rPr lang="en-GB" sz="24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718632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Gath and </a:t>
                      </a:r>
                      <a:r>
                        <a:rPr lang="en-GB" sz="2400" b="1" dirty="0">
                          <a:latin typeface="+mn-lt"/>
                        </a:rPr>
                        <a:t>her daughters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17.5 THE </a:t>
                      </a:r>
                      <a:r>
                        <a:rPr lang="en-GB" sz="2400" b="1" dirty="0">
                          <a:latin typeface="+mn-lt"/>
                        </a:rPr>
                        <a:t>MOTHER OF HARLOTS…</a:t>
                      </a:r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83137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444673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701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6350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EB1695-91CF-4187-83F9-398F8AA5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19</a:t>
            </a:fld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5419646-A410-4CD9-A2BE-884669911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88046"/>
              </p:ext>
            </p:extLst>
          </p:nvPr>
        </p:nvGraphicFramePr>
        <p:xfrm>
          <a:off x="215660" y="719665"/>
          <a:ext cx="11749178" cy="510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4636">
                  <a:extLst>
                    <a:ext uri="{9D8B030D-6E8A-4147-A177-3AD203B41FA5}">
                      <a16:colId xmlns:a16="http://schemas.microsoft.com/office/drawing/2014/main" val="2277897418"/>
                    </a:ext>
                  </a:extLst>
                </a:gridCol>
                <a:gridCol w="5924542">
                  <a:extLst>
                    <a:ext uri="{9D8B030D-6E8A-4147-A177-3AD203B41FA5}">
                      <a16:colId xmlns:a16="http://schemas.microsoft.com/office/drawing/2014/main" val="1010924205"/>
                    </a:ext>
                  </a:extLst>
                </a:gridCol>
              </a:tblGrid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j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        2 Samuel 8  (1 Chronicles 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j-lt"/>
                      </a:endParaRPr>
                    </a:p>
                    <a:p>
                      <a:r>
                        <a:rPr lang="en-GB" sz="2400" dirty="0">
                          <a:latin typeface="+mj-lt"/>
                        </a:rPr>
                        <a:t>                         </a:t>
                      </a:r>
                      <a:r>
                        <a:rPr lang="en-GB" sz="2400" dirty="0">
                          <a:latin typeface="+mn-lt"/>
                        </a:rPr>
                        <a:t>Revelation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14133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Metheg-</a:t>
                      </a:r>
                      <a:r>
                        <a:rPr lang="en-GB" sz="2400" dirty="0" err="1">
                          <a:latin typeface="+mn-lt"/>
                        </a:rPr>
                        <a:t>ammah</a:t>
                      </a:r>
                      <a:r>
                        <a:rPr lang="en-GB" sz="2400" dirty="0">
                          <a:latin typeface="+mn-lt"/>
                        </a:rPr>
                        <a:t> = Bridle of the </a:t>
                      </a:r>
                      <a:r>
                        <a:rPr lang="en-GB" sz="2400" b="1" dirty="0">
                          <a:latin typeface="+mn-lt"/>
                        </a:rPr>
                        <a:t>mother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17.5 BABYLON THE GREAT, </a:t>
                      </a:r>
                      <a:r>
                        <a:rPr lang="en-GB" sz="2400" b="1" dirty="0">
                          <a:latin typeface="+mn-lt"/>
                        </a:rPr>
                        <a:t>THE MOTHER</a:t>
                      </a:r>
                      <a:r>
                        <a:rPr lang="en-GB" sz="24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139178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Gath = </a:t>
                      </a:r>
                      <a:r>
                        <a:rPr lang="en-GB" sz="2400" b="1" dirty="0">
                          <a:latin typeface="+mn-lt"/>
                        </a:rPr>
                        <a:t>winepress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14.20 ..blood came out of the </a:t>
                      </a:r>
                      <a:r>
                        <a:rPr lang="en-GB" sz="2400" b="1" dirty="0">
                          <a:latin typeface="+mn-lt"/>
                        </a:rPr>
                        <a:t>winepress</a:t>
                      </a:r>
                      <a:r>
                        <a:rPr lang="en-GB" sz="24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718632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Gath and </a:t>
                      </a:r>
                      <a:r>
                        <a:rPr lang="en-GB" sz="2400" b="1" dirty="0">
                          <a:latin typeface="+mn-lt"/>
                        </a:rPr>
                        <a:t>her daughters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17.5 THE </a:t>
                      </a:r>
                      <a:r>
                        <a:rPr lang="en-GB" sz="2400" b="1" dirty="0">
                          <a:latin typeface="+mn-lt"/>
                        </a:rPr>
                        <a:t>MOTHER OF HARLOTS…</a:t>
                      </a:r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83137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 err="1">
                          <a:latin typeface="+mn-lt"/>
                        </a:rPr>
                        <a:t>Hadadezer</a:t>
                      </a:r>
                      <a:r>
                        <a:rPr lang="en-GB" sz="2400" dirty="0">
                          <a:latin typeface="+mn-lt"/>
                        </a:rPr>
                        <a:t> = helped of the </a:t>
                      </a:r>
                      <a:r>
                        <a:rPr lang="en-GB" sz="2400" b="1" dirty="0">
                          <a:latin typeface="+mn-lt"/>
                        </a:rPr>
                        <a:t>sun</a:t>
                      </a:r>
                      <a:r>
                        <a:rPr lang="en-GB" sz="2400" dirty="0">
                          <a:latin typeface="+mn-lt"/>
                        </a:rPr>
                        <a:t> god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12.1 ..a woman clothed with the </a:t>
                      </a:r>
                      <a:r>
                        <a:rPr lang="en-GB" sz="2400" b="1" dirty="0">
                          <a:latin typeface="+mn-lt"/>
                        </a:rPr>
                        <a:t>sun…</a:t>
                      </a:r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444673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701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53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EB1695-91CF-4187-83F9-398F8AA5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0CEB5-F02F-4D17-A1AD-FFA2A8CA4394}" type="slidenum">
              <a:rPr lang="en-GB" smtClean="0">
                <a:solidFill>
                  <a:srgbClr val="FF0000"/>
                </a:solidFill>
              </a:rPr>
              <a:t>20</a:t>
            </a:fld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5419646-A410-4CD9-A2BE-88466991195B}"/>
              </a:ext>
            </a:extLst>
          </p:cNvPr>
          <p:cNvGraphicFramePr>
            <a:graphicFrameLocks noGrp="1"/>
          </p:cNvGraphicFramePr>
          <p:nvPr/>
        </p:nvGraphicFramePr>
        <p:xfrm>
          <a:off x="215660" y="719665"/>
          <a:ext cx="11749178" cy="510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24636">
                  <a:extLst>
                    <a:ext uri="{9D8B030D-6E8A-4147-A177-3AD203B41FA5}">
                      <a16:colId xmlns:a16="http://schemas.microsoft.com/office/drawing/2014/main" val="2277897418"/>
                    </a:ext>
                  </a:extLst>
                </a:gridCol>
                <a:gridCol w="5924542">
                  <a:extLst>
                    <a:ext uri="{9D8B030D-6E8A-4147-A177-3AD203B41FA5}">
                      <a16:colId xmlns:a16="http://schemas.microsoft.com/office/drawing/2014/main" val="1010924205"/>
                    </a:ext>
                  </a:extLst>
                </a:gridCol>
              </a:tblGrid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j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        2 Samuel 8  (1 Chronicles 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j-lt"/>
                      </a:endParaRPr>
                    </a:p>
                    <a:p>
                      <a:r>
                        <a:rPr lang="en-GB" sz="2400" dirty="0">
                          <a:latin typeface="+mj-lt"/>
                        </a:rPr>
                        <a:t>                         </a:t>
                      </a:r>
                      <a:r>
                        <a:rPr lang="en-GB" sz="2400" dirty="0">
                          <a:latin typeface="+mn-lt"/>
                        </a:rPr>
                        <a:t>Revelation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14133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Metheg-</a:t>
                      </a:r>
                      <a:r>
                        <a:rPr lang="en-GB" sz="2400" dirty="0" err="1">
                          <a:latin typeface="+mn-lt"/>
                        </a:rPr>
                        <a:t>ammah</a:t>
                      </a:r>
                      <a:r>
                        <a:rPr lang="en-GB" sz="2400" dirty="0">
                          <a:latin typeface="+mn-lt"/>
                        </a:rPr>
                        <a:t> = Bridle of the </a:t>
                      </a:r>
                      <a:r>
                        <a:rPr lang="en-GB" sz="2400" b="1" dirty="0">
                          <a:latin typeface="+mn-lt"/>
                        </a:rPr>
                        <a:t>mother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17.5 BABYLON THE GREAT, </a:t>
                      </a:r>
                      <a:r>
                        <a:rPr lang="en-GB" sz="2400" b="1" dirty="0">
                          <a:latin typeface="+mn-lt"/>
                        </a:rPr>
                        <a:t>THE MOTHER</a:t>
                      </a:r>
                      <a:r>
                        <a:rPr lang="en-GB" sz="24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139178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Gath = </a:t>
                      </a:r>
                      <a:r>
                        <a:rPr lang="en-GB" sz="2400" b="1" dirty="0">
                          <a:latin typeface="+mn-lt"/>
                        </a:rPr>
                        <a:t>winepress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14.20 ..blood came out of the </a:t>
                      </a:r>
                      <a:r>
                        <a:rPr lang="en-GB" sz="2400" b="1" dirty="0">
                          <a:latin typeface="+mn-lt"/>
                        </a:rPr>
                        <a:t>winepress</a:t>
                      </a:r>
                      <a:r>
                        <a:rPr lang="en-GB" sz="2400" dirty="0">
                          <a:latin typeface="+mn-lt"/>
                        </a:rPr>
                        <a:t>…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718632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Gath and </a:t>
                      </a:r>
                      <a:r>
                        <a:rPr lang="en-GB" sz="2400" b="1" dirty="0">
                          <a:latin typeface="+mn-lt"/>
                        </a:rPr>
                        <a:t>her daughters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17.5 THE </a:t>
                      </a:r>
                      <a:r>
                        <a:rPr lang="en-GB" sz="2400" b="1" dirty="0">
                          <a:latin typeface="+mn-lt"/>
                        </a:rPr>
                        <a:t>MOTHER OF HARLOTS…</a:t>
                      </a:r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83137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 err="1">
                          <a:latin typeface="+mn-lt"/>
                        </a:rPr>
                        <a:t>Hadadezer</a:t>
                      </a:r>
                      <a:r>
                        <a:rPr lang="en-GB" sz="2400" dirty="0">
                          <a:latin typeface="+mn-lt"/>
                        </a:rPr>
                        <a:t> = helped of the </a:t>
                      </a:r>
                      <a:r>
                        <a:rPr lang="en-GB" sz="2400" b="1" dirty="0">
                          <a:latin typeface="+mn-lt"/>
                        </a:rPr>
                        <a:t>sun</a:t>
                      </a:r>
                      <a:r>
                        <a:rPr lang="en-GB" sz="2400" dirty="0">
                          <a:latin typeface="+mn-lt"/>
                        </a:rPr>
                        <a:t> god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12.1 ..a woman clothed with the </a:t>
                      </a:r>
                      <a:r>
                        <a:rPr lang="en-GB" sz="2400" b="1" dirty="0">
                          <a:latin typeface="+mn-lt"/>
                        </a:rPr>
                        <a:t>sun…</a:t>
                      </a:r>
                      <a:endParaRPr lang="en-GB" sz="24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4444673"/>
                  </a:ext>
                </a:extLst>
              </a:tr>
              <a:tr h="851100"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2 Sam 8.7  …shields of </a:t>
                      </a:r>
                      <a:r>
                        <a:rPr lang="en-GB" sz="2400" b="1" dirty="0">
                          <a:latin typeface="+mn-lt"/>
                        </a:rPr>
                        <a:t>gold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2400" dirty="0">
                        <a:latin typeface="+mn-lt"/>
                      </a:endParaRPr>
                    </a:p>
                    <a:p>
                      <a:r>
                        <a:rPr lang="en-GB" sz="2400" dirty="0">
                          <a:latin typeface="+mn-lt"/>
                        </a:rPr>
                        <a:t>17.4 ..decked with </a:t>
                      </a:r>
                      <a:r>
                        <a:rPr lang="en-GB" sz="2400" b="1" dirty="0">
                          <a:latin typeface="+mn-lt"/>
                        </a:rPr>
                        <a:t>gold</a:t>
                      </a:r>
                      <a:r>
                        <a:rPr lang="en-GB" sz="2400" dirty="0">
                          <a:latin typeface="+mn-lt"/>
                        </a:rPr>
                        <a:t>… having a </a:t>
                      </a:r>
                      <a:r>
                        <a:rPr lang="en-GB" sz="2400" b="1" dirty="0">
                          <a:latin typeface="+mn-lt"/>
                        </a:rPr>
                        <a:t>golden</a:t>
                      </a:r>
                      <a:r>
                        <a:rPr lang="en-GB" sz="2400" dirty="0">
                          <a:latin typeface="+mn-lt"/>
                        </a:rPr>
                        <a:t> cup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7013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040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</TotalTime>
  <Words>990</Words>
  <Application>Microsoft Office PowerPoint</Application>
  <PresentationFormat>Widescreen</PresentationFormat>
  <Paragraphs>195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Office Theme</vt:lpstr>
      <vt:lpstr>The Shield of Faith</vt:lpstr>
      <vt:lpstr>Ephesians 6.16 ‘Above all’</vt:lpstr>
      <vt:lpstr>The Shield of Faith v 16 Greek = THUREOS  Thayer:- ‘a large oblong, four cornered shield’  Strongs ( G2374):- ‘A large shield (as door shaped)’ </vt:lpstr>
      <vt:lpstr>PowerPoint Presentation</vt:lpstr>
      <vt:lpstr>PowerPoint Presentation</vt:lpstr>
      <vt:lpstr>PowerPoint Presentation</vt:lpstr>
      <vt:lpstr>The Covering of the Shield</vt:lpstr>
      <vt:lpstr>PowerPoint Presentation</vt:lpstr>
      <vt:lpstr>Yahweh is our Shield</vt:lpstr>
      <vt:lpstr>PowerPoint Presentation</vt:lpstr>
      <vt:lpstr>1 Kings 10.16</vt:lpstr>
      <vt:lpstr>2 Sam 8.1</vt:lpstr>
      <vt:lpstr>2 Sam 8.1</vt:lpstr>
      <vt:lpstr>2 Sam 8.1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Evans</dc:creator>
  <cp:lastModifiedBy>Tom Hale</cp:lastModifiedBy>
  <cp:revision>8</cp:revision>
  <dcterms:created xsi:type="dcterms:W3CDTF">2021-01-23T15:42:01Z</dcterms:created>
  <dcterms:modified xsi:type="dcterms:W3CDTF">2022-11-30T09:22:19Z</dcterms:modified>
</cp:coreProperties>
</file>