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59"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uben Evans" initials="RE" lastIdx="1" clrIdx="0">
    <p:extLst>
      <p:ext uri="{19B8F6BF-5375-455C-9EA6-DF929625EA0E}">
        <p15:presenceInfo xmlns:p15="http://schemas.microsoft.com/office/powerpoint/2012/main" userId="ea23b189abaf92f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51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625C4-0C36-58C9-E1D9-5C265FAFF1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1C79DA9-6249-6514-8EAC-C62E67A530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13B01AF-4039-4CC9-C602-45DB7AACD790}"/>
              </a:ext>
            </a:extLst>
          </p:cNvPr>
          <p:cNvSpPr>
            <a:spLocks noGrp="1"/>
          </p:cNvSpPr>
          <p:nvPr>
            <p:ph type="dt" sz="half" idx="10"/>
          </p:nvPr>
        </p:nvSpPr>
        <p:spPr/>
        <p:txBody>
          <a:bodyPr/>
          <a:lstStyle/>
          <a:p>
            <a:fld id="{78E5A493-C29F-4534-BA57-F8C631364A93}" type="datetimeFigureOut">
              <a:rPr lang="en-GB" smtClean="0"/>
              <a:t>02/12/2022</a:t>
            </a:fld>
            <a:endParaRPr lang="en-GB"/>
          </a:p>
        </p:txBody>
      </p:sp>
      <p:sp>
        <p:nvSpPr>
          <p:cNvPr id="5" name="Footer Placeholder 4">
            <a:extLst>
              <a:ext uri="{FF2B5EF4-FFF2-40B4-BE49-F238E27FC236}">
                <a16:creationId xmlns:a16="http://schemas.microsoft.com/office/drawing/2014/main" id="{8F3DA3A7-D876-F7F7-2A92-20BE964CBD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413A3B-80C7-207B-2689-309255A1E526}"/>
              </a:ext>
            </a:extLst>
          </p:cNvPr>
          <p:cNvSpPr>
            <a:spLocks noGrp="1"/>
          </p:cNvSpPr>
          <p:nvPr>
            <p:ph type="sldNum" sz="quarter" idx="12"/>
          </p:nvPr>
        </p:nvSpPr>
        <p:spPr/>
        <p:txBody>
          <a:bodyPr/>
          <a:lstStyle/>
          <a:p>
            <a:fld id="{702ABC69-BE8E-48E8-BE51-49D1258B7685}" type="slidenum">
              <a:rPr lang="en-GB" smtClean="0"/>
              <a:t>‹#›</a:t>
            </a:fld>
            <a:endParaRPr lang="en-GB"/>
          </a:p>
        </p:txBody>
      </p:sp>
    </p:spTree>
    <p:extLst>
      <p:ext uri="{BB962C8B-B14F-4D97-AF65-F5344CB8AC3E}">
        <p14:creationId xmlns:p14="http://schemas.microsoft.com/office/powerpoint/2010/main" val="1431909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A95FD-C3F5-51DA-71FA-B479615860E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47E4C8-0283-FCF3-4CD0-C046499568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A58405-D227-F2B9-8856-DB909641C647}"/>
              </a:ext>
            </a:extLst>
          </p:cNvPr>
          <p:cNvSpPr>
            <a:spLocks noGrp="1"/>
          </p:cNvSpPr>
          <p:nvPr>
            <p:ph type="dt" sz="half" idx="10"/>
          </p:nvPr>
        </p:nvSpPr>
        <p:spPr/>
        <p:txBody>
          <a:bodyPr/>
          <a:lstStyle/>
          <a:p>
            <a:fld id="{78E5A493-C29F-4534-BA57-F8C631364A93}" type="datetimeFigureOut">
              <a:rPr lang="en-GB" smtClean="0"/>
              <a:t>02/12/2022</a:t>
            </a:fld>
            <a:endParaRPr lang="en-GB"/>
          </a:p>
        </p:txBody>
      </p:sp>
      <p:sp>
        <p:nvSpPr>
          <p:cNvPr id="5" name="Footer Placeholder 4">
            <a:extLst>
              <a:ext uri="{FF2B5EF4-FFF2-40B4-BE49-F238E27FC236}">
                <a16:creationId xmlns:a16="http://schemas.microsoft.com/office/drawing/2014/main" id="{82000FC9-7972-57F0-921C-84EFC43A10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436E06-BB50-294D-1FBB-8BC5B8F2B601}"/>
              </a:ext>
            </a:extLst>
          </p:cNvPr>
          <p:cNvSpPr>
            <a:spLocks noGrp="1"/>
          </p:cNvSpPr>
          <p:nvPr>
            <p:ph type="sldNum" sz="quarter" idx="12"/>
          </p:nvPr>
        </p:nvSpPr>
        <p:spPr/>
        <p:txBody>
          <a:bodyPr/>
          <a:lstStyle/>
          <a:p>
            <a:fld id="{702ABC69-BE8E-48E8-BE51-49D1258B7685}" type="slidenum">
              <a:rPr lang="en-GB" smtClean="0"/>
              <a:t>‹#›</a:t>
            </a:fld>
            <a:endParaRPr lang="en-GB"/>
          </a:p>
        </p:txBody>
      </p:sp>
    </p:spTree>
    <p:extLst>
      <p:ext uri="{BB962C8B-B14F-4D97-AF65-F5344CB8AC3E}">
        <p14:creationId xmlns:p14="http://schemas.microsoft.com/office/powerpoint/2010/main" val="3160100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5602-6431-19FD-D784-F0672E7759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9BCE5D6-C392-3209-4240-0DB7D2DF36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21F4DB-AAB1-2E67-80ED-FE4ABA39698D}"/>
              </a:ext>
            </a:extLst>
          </p:cNvPr>
          <p:cNvSpPr>
            <a:spLocks noGrp="1"/>
          </p:cNvSpPr>
          <p:nvPr>
            <p:ph type="dt" sz="half" idx="10"/>
          </p:nvPr>
        </p:nvSpPr>
        <p:spPr/>
        <p:txBody>
          <a:bodyPr/>
          <a:lstStyle/>
          <a:p>
            <a:fld id="{78E5A493-C29F-4534-BA57-F8C631364A93}" type="datetimeFigureOut">
              <a:rPr lang="en-GB" smtClean="0"/>
              <a:t>02/12/2022</a:t>
            </a:fld>
            <a:endParaRPr lang="en-GB"/>
          </a:p>
        </p:txBody>
      </p:sp>
      <p:sp>
        <p:nvSpPr>
          <p:cNvPr id="5" name="Footer Placeholder 4">
            <a:extLst>
              <a:ext uri="{FF2B5EF4-FFF2-40B4-BE49-F238E27FC236}">
                <a16:creationId xmlns:a16="http://schemas.microsoft.com/office/drawing/2014/main" id="{358458DA-43B7-6854-1292-5A12042786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A5636A-6068-FF32-6FAC-EC8213D6AA62}"/>
              </a:ext>
            </a:extLst>
          </p:cNvPr>
          <p:cNvSpPr>
            <a:spLocks noGrp="1"/>
          </p:cNvSpPr>
          <p:nvPr>
            <p:ph type="sldNum" sz="quarter" idx="12"/>
          </p:nvPr>
        </p:nvSpPr>
        <p:spPr/>
        <p:txBody>
          <a:bodyPr/>
          <a:lstStyle/>
          <a:p>
            <a:fld id="{702ABC69-BE8E-48E8-BE51-49D1258B7685}" type="slidenum">
              <a:rPr lang="en-GB" smtClean="0"/>
              <a:t>‹#›</a:t>
            </a:fld>
            <a:endParaRPr lang="en-GB"/>
          </a:p>
        </p:txBody>
      </p:sp>
    </p:spTree>
    <p:extLst>
      <p:ext uri="{BB962C8B-B14F-4D97-AF65-F5344CB8AC3E}">
        <p14:creationId xmlns:p14="http://schemas.microsoft.com/office/powerpoint/2010/main" val="1085746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1C9F0-E09B-9D34-2343-E4CA661A896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52395F-A2AC-71F5-E5EE-1767842F3F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6646E9D-EB4F-B705-749D-AD185D1990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4C42A31-1F33-0995-05D0-E10F9322EEF4}"/>
              </a:ext>
            </a:extLst>
          </p:cNvPr>
          <p:cNvSpPr>
            <a:spLocks noGrp="1"/>
          </p:cNvSpPr>
          <p:nvPr>
            <p:ph type="dt" sz="half" idx="10"/>
          </p:nvPr>
        </p:nvSpPr>
        <p:spPr/>
        <p:txBody>
          <a:bodyPr/>
          <a:lstStyle/>
          <a:p>
            <a:fld id="{78E5A493-C29F-4534-BA57-F8C631364A93}" type="datetimeFigureOut">
              <a:rPr lang="en-GB" smtClean="0"/>
              <a:t>02/12/2022</a:t>
            </a:fld>
            <a:endParaRPr lang="en-GB"/>
          </a:p>
        </p:txBody>
      </p:sp>
      <p:sp>
        <p:nvSpPr>
          <p:cNvPr id="6" name="Footer Placeholder 5">
            <a:extLst>
              <a:ext uri="{FF2B5EF4-FFF2-40B4-BE49-F238E27FC236}">
                <a16:creationId xmlns:a16="http://schemas.microsoft.com/office/drawing/2014/main" id="{144912F5-6A9F-8515-DBE5-E85A038D6D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F9C3C60-E9F3-C692-76E7-53809E47BACF}"/>
              </a:ext>
            </a:extLst>
          </p:cNvPr>
          <p:cNvSpPr>
            <a:spLocks noGrp="1"/>
          </p:cNvSpPr>
          <p:nvPr>
            <p:ph type="sldNum" sz="quarter" idx="12"/>
          </p:nvPr>
        </p:nvSpPr>
        <p:spPr/>
        <p:txBody>
          <a:bodyPr/>
          <a:lstStyle/>
          <a:p>
            <a:fld id="{702ABC69-BE8E-48E8-BE51-49D1258B7685}" type="slidenum">
              <a:rPr lang="en-GB" smtClean="0"/>
              <a:t>‹#›</a:t>
            </a:fld>
            <a:endParaRPr lang="en-GB"/>
          </a:p>
        </p:txBody>
      </p:sp>
    </p:spTree>
    <p:extLst>
      <p:ext uri="{BB962C8B-B14F-4D97-AF65-F5344CB8AC3E}">
        <p14:creationId xmlns:p14="http://schemas.microsoft.com/office/powerpoint/2010/main" val="3245259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7B4C5-95D3-6677-2E9F-4E8BC99376D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B85BED-CFA1-976D-E4C8-B5C57B36C4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7F094E-BF86-D7BC-DA98-D59F858128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2D617D7-EF82-1387-606A-3BC827F2C0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0ED98A-3EB5-D313-6CF5-92EB769827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F615B6-5711-A136-ED52-2EC52FF4F357}"/>
              </a:ext>
            </a:extLst>
          </p:cNvPr>
          <p:cNvSpPr>
            <a:spLocks noGrp="1"/>
          </p:cNvSpPr>
          <p:nvPr>
            <p:ph type="dt" sz="half" idx="10"/>
          </p:nvPr>
        </p:nvSpPr>
        <p:spPr/>
        <p:txBody>
          <a:bodyPr/>
          <a:lstStyle/>
          <a:p>
            <a:fld id="{78E5A493-C29F-4534-BA57-F8C631364A93}" type="datetimeFigureOut">
              <a:rPr lang="en-GB" smtClean="0"/>
              <a:t>02/12/2022</a:t>
            </a:fld>
            <a:endParaRPr lang="en-GB"/>
          </a:p>
        </p:txBody>
      </p:sp>
      <p:sp>
        <p:nvSpPr>
          <p:cNvPr id="8" name="Footer Placeholder 7">
            <a:extLst>
              <a:ext uri="{FF2B5EF4-FFF2-40B4-BE49-F238E27FC236}">
                <a16:creationId xmlns:a16="http://schemas.microsoft.com/office/drawing/2014/main" id="{8BCD95C5-42DF-F46E-7CF3-CF23E3DD523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E216C33-52A1-B142-B664-9988B4F92BE4}"/>
              </a:ext>
            </a:extLst>
          </p:cNvPr>
          <p:cNvSpPr>
            <a:spLocks noGrp="1"/>
          </p:cNvSpPr>
          <p:nvPr>
            <p:ph type="sldNum" sz="quarter" idx="12"/>
          </p:nvPr>
        </p:nvSpPr>
        <p:spPr/>
        <p:txBody>
          <a:bodyPr/>
          <a:lstStyle/>
          <a:p>
            <a:fld id="{702ABC69-BE8E-48E8-BE51-49D1258B7685}" type="slidenum">
              <a:rPr lang="en-GB" smtClean="0"/>
              <a:t>‹#›</a:t>
            </a:fld>
            <a:endParaRPr lang="en-GB"/>
          </a:p>
        </p:txBody>
      </p:sp>
    </p:spTree>
    <p:extLst>
      <p:ext uri="{BB962C8B-B14F-4D97-AF65-F5344CB8AC3E}">
        <p14:creationId xmlns:p14="http://schemas.microsoft.com/office/powerpoint/2010/main" val="1805229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EE7FE-6A50-285C-38A1-06E1325B731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E1CB0E0-BF58-2485-3ED4-2204D6BF215F}"/>
              </a:ext>
            </a:extLst>
          </p:cNvPr>
          <p:cNvSpPr>
            <a:spLocks noGrp="1"/>
          </p:cNvSpPr>
          <p:nvPr>
            <p:ph type="dt" sz="half" idx="10"/>
          </p:nvPr>
        </p:nvSpPr>
        <p:spPr/>
        <p:txBody>
          <a:bodyPr/>
          <a:lstStyle/>
          <a:p>
            <a:fld id="{78E5A493-C29F-4534-BA57-F8C631364A93}" type="datetimeFigureOut">
              <a:rPr lang="en-GB" smtClean="0"/>
              <a:t>02/12/2022</a:t>
            </a:fld>
            <a:endParaRPr lang="en-GB"/>
          </a:p>
        </p:txBody>
      </p:sp>
      <p:sp>
        <p:nvSpPr>
          <p:cNvPr id="4" name="Footer Placeholder 3">
            <a:extLst>
              <a:ext uri="{FF2B5EF4-FFF2-40B4-BE49-F238E27FC236}">
                <a16:creationId xmlns:a16="http://schemas.microsoft.com/office/drawing/2014/main" id="{C0E816F6-DE91-D3F6-C3A2-70DE0D4EB7E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2B2E17C-5B97-74CB-3ADD-E47FE5BD2291}"/>
              </a:ext>
            </a:extLst>
          </p:cNvPr>
          <p:cNvSpPr>
            <a:spLocks noGrp="1"/>
          </p:cNvSpPr>
          <p:nvPr>
            <p:ph type="sldNum" sz="quarter" idx="12"/>
          </p:nvPr>
        </p:nvSpPr>
        <p:spPr/>
        <p:txBody>
          <a:bodyPr/>
          <a:lstStyle/>
          <a:p>
            <a:fld id="{702ABC69-BE8E-48E8-BE51-49D1258B7685}" type="slidenum">
              <a:rPr lang="en-GB" smtClean="0"/>
              <a:t>‹#›</a:t>
            </a:fld>
            <a:endParaRPr lang="en-GB"/>
          </a:p>
        </p:txBody>
      </p:sp>
    </p:spTree>
    <p:extLst>
      <p:ext uri="{BB962C8B-B14F-4D97-AF65-F5344CB8AC3E}">
        <p14:creationId xmlns:p14="http://schemas.microsoft.com/office/powerpoint/2010/main" val="1073828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5432DC-6269-FF93-3E30-CE41342F19A1}"/>
              </a:ext>
            </a:extLst>
          </p:cNvPr>
          <p:cNvSpPr>
            <a:spLocks noGrp="1"/>
          </p:cNvSpPr>
          <p:nvPr>
            <p:ph type="dt" sz="half" idx="10"/>
          </p:nvPr>
        </p:nvSpPr>
        <p:spPr/>
        <p:txBody>
          <a:bodyPr/>
          <a:lstStyle/>
          <a:p>
            <a:fld id="{78E5A493-C29F-4534-BA57-F8C631364A93}" type="datetimeFigureOut">
              <a:rPr lang="en-GB" smtClean="0"/>
              <a:t>02/12/2022</a:t>
            </a:fld>
            <a:endParaRPr lang="en-GB"/>
          </a:p>
        </p:txBody>
      </p:sp>
      <p:sp>
        <p:nvSpPr>
          <p:cNvPr id="3" name="Footer Placeholder 2">
            <a:extLst>
              <a:ext uri="{FF2B5EF4-FFF2-40B4-BE49-F238E27FC236}">
                <a16:creationId xmlns:a16="http://schemas.microsoft.com/office/drawing/2014/main" id="{70A557F6-001D-129C-E77F-21F565A5726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44B22B0-979C-D63F-3D7F-4DE2C597A3C7}"/>
              </a:ext>
            </a:extLst>
          </p:cNvPr>
          <p:cNvSpPr>
            <a:spLocks noGrp="1"/>
          </p:cNvSpPr>
          <p:nvPr>
            <p:ph type="sldNum" sz="quarter" idx="12"/>
          </p:nvPr>
        </p:nvSpPr>
        <p:spPr/>
        <p:txBody>
          <a:bodyPr/>
          <a:lstStyle/>
          <a:p>
            <a:fld id="{702ABC69-BE8E-48E8-BE51-49D1258B7685}" type="slidenum">
              <a:rPr lang="en-GB" smtClean="0"/>
              <a:t>‹#›</a:t>
            </a:fld>
            <a:endParaRPr lang="en-GB"/>
          </a:p>
        </p:txBody>
      </p:sp>
    </p:spTree>
    <p:extLst>
      <p:ext uri="{BB962C8B-B14F-4D97-AF65-F5344CB8AC3E}">
        <p14:creationId xmlns:p14="http://schemas.microsoft.com/office/powerpoint/2010/main" val="3480511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A030F-75DF-622A-BD05-CA0F3F799C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3399D3E-7A95-A5BA-6313-ABE0CDA631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7DD9749-B0F8-A705-781D-9A2B23D652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E28CEE-B21D-9CF8-E105-24D4204E2CC9}"/>
              </a:ext>
            </a:extLst>
          </p:cNvPr>
          <p:cNvSpPr>
            <a:spLocks noGrp="1"/>
          </p:cNvSpPr>
          <p:nvPr>
            <p:ph type="dt" sz="half" idx="10"/>
          </p:nvPr>
        </p:nvSpPr>
        <p:spPr/>
        <p:txBody>
          <a:bodyPr/>
          <a:lstStyle/>
          <a:p>
            <a:fld id="{78E5A493-C29F-4534-BA57-F8C631364A93}" type="datetimeFigureOut">
              <a:rPr lang="en-GB" smtClean="0"/>
              <a:t>02/12/2022</a:t>
            </a:fld>
            <a:endParaRPr lang="en-GB"/>
          </a:p>
        </p:txBody>
      </p:sp>
      <p:sp>
        <p:nvSpPr>
          <p:cNvPr id="6" name="Footer Placeholder 5">
            <a:extLst>
              <a:ext uri="{FF2B5EF4-FFF2-40B4-BE49-F238E27FC236}">
                <a16:creationId xmlns:a16="http://schemas.microsoft.com/office/drawing/2014/main" id="{E579A9A8-6792-12A6-EC84-6880723BEB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ECB30E-F0E0-BFC2-6BB3-1A8DEFBD9AF1}"/>
              </a:ext>
            </a:extLst>
          </p:cNvPr>
          <p:cNvSpPr>
            <a:spLocks noGrp="1"/>
          </p:cNvSpPr>
          <p:nvPr>
            <p:ph type="sldNum" sz="quarter" idx="12"/>
          </p:nvPr>
        </p:nvSpPr>
        <p:spPr/>
        <p:txBody>
          <a:bodyPr/>
          <a:lstStyle/>
          <a:p>
            <a:fld id="{702ABC69-BE8E-48E8-BE51-49D1258B7685}" type="slidenum">
              <a:rPr lang="en-GB" smtClean="0"/>
              <a:t>‹#›</a:t>
            </a:fld>
            <a:endParaRPr lang="en-GB"/>
          </a:p>
        </p:txBody>
      </p:sp>
    </p:spTree>
    <p:extLst>
      <p:ext uri="{BB962C8B-B14F-4D97-AF65-F5344CB8AC3E}">
        <p14:creationId xmlns:p14="http://schemas.microsoft.com/office/powerpoint/2010/main" val="565756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0192C-8090-2CDE-3490-F1D3D02B3D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0742BDA-88FD-FF62-91BA-9A6BF9D9FD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F10819E-526F-5CFE-B403-92232A0C4F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89A489-BFA1-9E6D-27DF-220AB594D8AB}"/>
              </a:ext>
            </a:extLst>
          </p:cNvPr>
          <p:cNvSpPr>
            <a:spLocks noGrp="1"/>
          </p:cNvSpPr>
          <p:nvPr>
            <p:ph type="dt" sz="half" idx="10"/>
          </p:nvPr>
        </p:nvSpPr>
        <p:spPr/>
        <p:txBody>
          <a:bodyPr/>
          <a:lstStyle/>
          <a:p>
            <a:fld id="{78E5A493-C29F-4534-BA57-F8C631364A93}" type="datetimeFigureOut">
              <a:rPr lang="en-GB" smtClean="0"/>
              <a:t>02/12/2022</a:t>
            </a:fld>
            <a:endParaRPr lang="en-GB"/>
          </a:p>
        </p:txBody>
      </p:sp>
      <p:sp>
        <p:nvSpPr>
          <p:cNvPr id="6" name="Footer Placeholder 5">
            <a:extLst>
              <a:ext uri="{FF2B5EF4-FFF2-40B4-BE49-F238E27FC236}">
                <a16:creationId xmlns:a16="http://schemas.microsoft.com/office/drawing/2014/main" id="{529621EC-243E-F08D-ECD5-94F497856EA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011545-9A0C-F6CD-CD83-8CAEB2D77201}"/>
              </a:ext>
            </a:extLst>
          </p:cNvPr>
          <p:cNvSpPr>
            <a:spLocks noGrp="1"/>
          </p:cNvSpPr>
          <p:nvPr>
            <p:ph type="sldNum" sz="quarter" idx="12"/>
          </p:nvPr>
        </p:nvSpPr>
        <p:spPr/>
        <p:txBody>
          <a:bodyPr/>
          <a:lstStyle/>
          <a:p>
            <a:fld id="{702ABC69-BE8E-48E8-BE51-49D1258B7685}" type="slidenum">
              <a:rPr lang="en-GB" smtClean="0"/>
              <a:t>‹#›</a:t>
            </a:fld>
            <a:endParaRPr lang="en-GB"/>
          </a:p>
        </p:txBody>
      </p:sp>
    </p:spTree>
    <p:extLst>
      <p:ext uri="{BB962C8B-B14F-4D97-AF65-F5344CB8AC3E}">
        <p14:creationId xmlns:p14="http://schemas.microsoft.com/office/powerpoint/2010/main" val="3152410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ED126-5313-9ED6-20A5-9DBF1046B09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80835D-0E23-F7EA-EEAF-3A2D500EE9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FDFB1E-4EDD-FDD5-DB77-1156FCE5D91F}"/>
              </a:ext>
            </a:extLst>
          </p:cNvPr>
          <p:cNvSpPr>
            <a:spLocks noGrp="1"/>
          </p:cNvSpPr>
          <p:nvPr>
            <p:ph type="dt" sz="half" idx="10"/>
          </p:nvPr>
        </p:nvSpPr>
        <p:spPr/>
        <p:txBody>
          <a:bodyPr/>
          <a:lstStyle/>
          <a:p>
            <a:fld id="{78E5A493-C29F-4534-BA57-F8C631364A93}" type="datetimeFigureOut">
              <a:rPr lang="en-GB" smtClean="0"/>
              <a:t>02/12/2022</a:t>
            </a:fld>
            <a:endParaRPr lang="en-GB"/>
          </a:p>
        </p:txBody>
      </p:sp>
      <p:sp>
        <p:nvSpPr>
          <p:cNvPr id="5" name="Footer Placeholder 4">
            <a:extLst>
              <a:ext uri="{FF2B5EF4-FFF2-40B4-BE49-F238E27FC236}">
                <a16:creationId xmlns:a16="http://schemas.microsoft.com/office/drawing/2014/main" id="{2E681A15-66D5-A359-E616-5C69F3F5D7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106DE2-6E10-BF2A-65B9-364321592EE5}"/>
              </a:ext>
            </a:extLst>
          </p:cNvPr>
          <p:cNvSpPr>
            <a:spLocks noGrp="1"/>
          </p:cNvSpPr>
          <p:nvPr>
            <p:ph type="sldNum" sz="quarter" idx="12"/>
          </p:nvPr>
        </p:nvSpPr>
        <p:spPr/>
        <p:txBody>
          <a:bodyPr/>
          <a:lstStyle/>
          <a:p>
            <a:fld id="{702ABC69-BE8E-48E8-BE51-49D1258B7685}" type="slidenum">
              <a:rPr lang="en-GB" smtClean="0"/>
              <a:t>‹#›</a:t>
            </a:fld>
            <a:endParaRPr lang="en-GB"/>
          </a:p>
        </p:txBody>
      </p:sp>
    </p:spTree>
    <p:extLst>
      <p:ext uri="{BB962C8B-B14F-4D97-AF65-F5344CB8AC3E}">
        <p14:creationId xmlns:p14="http://schemas.microsoft.com/office/powerpoint/2010/main" val="3179822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1F6062-F4E4-8B57-4B1F-9989778BD6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4642FD-5151-00F3-C205-59FDEFA123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B8B81A-E143-D639-8D5C-3735F6CB5DF2}"/>
              </a:ext>
            </a:extLst>
          </p:cNvPr>
          <p:cNvSpPr>
            <a:spLocks noGrp="1"/>
          </p:cNvSpPr>
          <p:nvPr>
            <p:ph type="dt" sz="half" idx="10"/>
          </p:nvPr>
        </p:nvSpPr>
        <p:spPr/>
        <p:txBody>
          <a:bodyPr/>
          <a:lstStyle/>
          <a:p>
            <a:fld id="{78E5A493-C29F-4534-BA57-F8C631364A93}" type="datetimeFigureOut">
              <a:rPr lang="en-GB" smtClean="0"/>
              <a:t>02/12/2022</a:t>
            </a:fld>
            <a:endParaRPr lang="en-GB"/>
          </a:p>
        </p:txBody>
      </p:sp>
      <p:sp>
        <p:nvSpPr>
          <p:cNvPr id="5" name="Footer Placeholder 4">
            <a:extLst>
              <a:ext uri="{FF2B5EF4-FFF2-40B4-BE49-F238E27FC236}">
                <a16:creationId xmlns:a16="http://schemas.microsoft.com/office/drawing/2014/main" id="{AB17B711-DB47-D44C-9658-99171A939B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60957D-6A1D-E80D-AE3B-5147C23163A7}"/>
              </a:ext>
            </a:extLst>
          </p:cNvPr>
          <p:cNvSpPr>
            <a:spLocks noGrp="1"/>
          </p:cNvSpPr>
          <p:nvPr>
            <p:ph type="sldNum" sz="quarter" idx="12"/>
          </p:nvPr>
        </p:nvSpPr>
        <p:spPr/>
        <p:txBody>
          <a:bodyPr/>
          <a:lstStyle/>
          <a:p>
            <a:fld id="{702ABC69-BE8E-48E8-BE51-49D1258B7685}" type="slidenum">
              <a:rPr lang="en-GB" smtClean="0"/>
              <a:t>‹#›</a:t>
            </a:fld>
            <a:endParaRPr lang="en-GB"/>
          </a:p>
        </p:txBody>
      </p:sp>
    </p:spTree>
    <p:extLst>
      <p:ext uri="{BB962C8B-B14F-4D97-AF65-F5344CB8AC3E}">
        <p14:creationId xmlns:p14="http://schemas.microsoft.com/office/powerpoint/2010/main" val="573812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81D726-8D45-DCD5-A74B-16A2E32192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415797D-6EE2-21F3-3390-092C001C34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42BE901-C307-970B-D7E7-A69DF4C1C2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E5A493-C29F-4534-BA57-F8C631364A93}" type="datetimeFigureOut">
              <a:rPr lang="en-GB" smtClean="0"/>
              <a:t>02/12/2022</a:t>
            </a:fld>
            <a:endParaRPr lang="en-GB"/>
          </a:p>
        </p:txBody>
      </p:sp>
      <p:sp>
        <p:nvSpPr>
          <p:cNvPr id="5" name="Footer Placeholder 4">
            <a:extLst>
              <a:ext uri="{FF2B5EF4-FFF2-40B4-BE49-F238E27FC236}">
                <a16:creationId xmlns:a16="http://schemas.microsoft.com/office/drawing/2014/main" id="{D150648D-1CB1-987E-2978-48F94AC49B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0306A4A-F7E6-89A5-CE18-A750ADD628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2ABC69-BE8E-48E8-BE51-49D1258B7685}" type="slidenum">
              <a:rPr lang="en-GB" smtClean="0"/>
              <a:t>‹#›</a:t>
            </a:fld>
            <a:endParaRPr lang="en-GB"/>
          </a:p>
        </p:txBody>
      </p:sp>
    </p:spTree>
    <p:extLst>
      <p:ext uri="{BB962C8B-B14F-4D97-AF65-F5344CB8AC3E}">
        <p14:creationId xmlns:p14="http://schemas.microsoft.com/office/powerpoint/2010/main" val="2685682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WAT: The Sword of The Spirit - Liquid Church">
            <a:extLst>
              <a:ext uri="{FF2B5EF4-FFF2-40B4-BE49-F238E27FC236}">
                <a16:creationId xmlns:a16="http://schemas.microsoft.com/office/drawing/2014/main" id="{7CE190CD-885A-CB53-7F48-7C72307FFF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539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8C5CA8-51B2-6F3A-3694-8D4DD244A33B}"/>
              </a:ext>
            </a:extLst>
          </p:cNvPr>
          <p:cNvSpPr txBox="1"/>
          <p:nvPr/>
        </p:nvSpPr>
        <p:spPr>
          <a:xfrm>
            <a:off x="1836576" y="979714"/>
            <a:ext cx="9302620" cy="2523768"/>
          </a:xfrm>
          <a:prstGeom prst="rect">
            <a:avLst/>
          </a:prstGeom>
          <a:noFill/>
        </p:spPr>
        <p:txBody>
          <a:bodyPr wrap="square" rtlCol="0">
            <a:spAutoFit/>
          </a:bodyPr>
          <a:lstStyle/>
          <a:p>
            <a:r>
              <a:rPr lang="en-US" sz="28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Psal</a:t>
            </a:r>
            <a:r>
              <a:rPr lang="en-US" sz="2800" dirty="0">
                <a:solidFill>
                  <a:schemeClr val="bg1"/>
                </a:solidFill>
                <a:latin typeface="Book Antiqua" panose="02040602050305030304" pitchFamily="18" charset="0"/>
                <a:ea typeface="Calibri" panose="020F0502020204030204" pitchFamily="34" charset="0"/>
                <a:cs typeface="Times New Roman" panose="02020603050405020304" pitchFamily="18" charset="0"/>
              </a:rPr>
              <a:t>m 44 vs 3:</a:t>
            </a:r>
            <a:endParaRPr lang="en-US" sz="28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p>
            <a:r>
              <a:rPr lang="en-US" sz="28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For they got not the land in possession by their own sword, neither did their own arm save them: but thy right hand, and thine arm, and the light of thy countenance, because thou </a:t>
            </a:r>
            <a:r>
              <a:rPr lang="en-US" sz="2800" b="1" i="1" dirty="0" err="1">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hadst</a:t>
            </a:r>
            <a:r>
              <a:rPr lang="en-US" sz="28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a </a:t>
            </a:r>
            <a:r>
              <a:rPr lang="en-US" sz="2800" b="1" i="1" dirty="0" err="1">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favour</a:t>
            </a:r>
            <a:r>
              <a:rPr lang="en-US" sz="28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unto them.</a:t>
            </a:r>
            <a:endParaRPr lang="en-GB" sz="28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p>
            <a:endParaRPr lang="en-GB" dirty="0">
              <a:solidFill>
                <a:schemeClr val="bg1"/>
              </a:solidFill>
              <a:latin typeface="Book Antiqua" panose="02040602050305030304" pitchFamily="18" charset="0"/>
            </a:endParaRPr>
          </a:p>
        </p:txBody>
      </p:sp>
      <p:pic>
        <p:nvPicPr>
          <p:cNvPr id="2050" name="Picture 2" descr="Roman Gladius: A Straight, Double-Edged Piece - Samurai Swords Store">
            <a:extLst>
              <a:ext uri="{FF2B5EF4-FFF2-40B4-BE49-F238E27FC236}">
                <a16:creationId xmlns:a16="http://schemas.microsoft.com/office/drawing/2014/main" id="{7F80FD61-5B02-06BF-BEB9-6FF4D795BD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103" y="3569764"/>
            <a:ext cx="5026090" cy="2657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96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0B6C1E-2B03-24E8-52FF-1641D7561745}"/>
              </a:ext>
            </a:extLst>
          </p:cNvPr>
          <p:cNvSpPr txBox="1"/>
          <p:nvPr/>
        </p:nvSpPr>
        <p:spPr>
          <a:xfrm>
            <a:off x="9059423" y="1671648"/>
            <a:ext cx="962508" cy="646331"/>
          </a:xfrm>
          <a:prstGeom prst="rect">
            <a:avLst/>
          </a:prstGeom>
          <a:solidFill>
            <a:srgbClr val="34D4CC"/>
          </a:solidFill>
        </p:spPr>
        <p:txBody>
          <a:bodyPr wrap="square" rtlCol="0">
            <a:spAutoFit/>
          </a:bodyPr>
          <a:lstStyle/>
          <a:p>
            <a:r>
              <a:rPr lang="en-GB" sz="3600" b="1" dirty="0">
                <a:latin typeface="Book Antiqua" panose="02040602050305030304" pitchFamily="18" charset="0"/>
              </a:rPr>
              <a:t>Sin</a:t>
            </a:r>
          </a:p>
        </p:txBody>
      </p:sp>
      <p:sp>
        <p:nvSpPr>
          <p:cNvPr id="5" name="Arc 4">
            <a:extLst>
              <a:ext uri="{FF2B5EF4-FFF2-40B4-BE49-F238E27FC236}">
                <a16:creationId xmlns:a16="http://schemas.microsoft.com/office/drawing/2014/main" id="{87442AFF-073E-B425-39F5-71745943EEE8}"/>
              </a:ext>
            </a:extLst>
          </p:cNvPr>
          <p:cNvSpPr/>
          <p:nvPr/>
        </p:nvSpPr>
        <p:spPr>
          <a:xfrm>
            <a:off x="9657127" y="2097006"/>
            <a:ext cx="1110343" cy="2705878"/>
          </a:xfrm>
          <a:prstGeom prst="arc">
            <a:avLst/>
          </a:prstGeom>
          <a:noFill/>
          <a:ln w="508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TextBox 5">
            <a:extLst>
              <a:ext uri="{FF2B5EF4-FFF2-40B4-BE49-F238E27FC236}">
                <a16:creationId xmlns:a16="http://schemas.microsoft.com/office/drawing/2014/main" id="{7E54B50F-6840-89D6-01D6-73A87D3438BE}"/>
              </a:ext>
            </a:extLst>
          </p:cNvPr>
          <p:cNvSpPr txBox="1"/>
          <p:nvPr/>
        </p:nvSpPr>
        <p:spPr>
          <a:xfrm>
            <a:off x="10117865" y="3551513"/>
            <a:ext cx="1857234" cy="646331"/>
          </a:xfrm>
          <a:prstGeom prst="rect">
            <a:avLst/>
          </a:prstGeom>
          <a:solidFill>
            <a:srgbClr val="34D4CC"/>
          </a:solidFill>
        </p:spPr>
        <p:txBody>
          <a:bodyPr wrap="square" rtlCol="0">
            <a:spAutoFit/>
          </a:bodyPr>
          <a:lstStyle/>
          <a:p>
            <a:r>
              <a:rPr lang="en-GB" sz="3600" b="1" dirty="0">
                <a:latin typeface="Book Antiqua" panose="02040602050305030304" pitchFamily="18" charset="0"/>
              </a:rPr>
              <a:t> Suffer</a:t>
            </a:r>
          </a:p>
        </p:txBody>
      </p:sp>
      <p:sp>
        <p:nvSpPr>
          <p:cNvPr id="7" name="Arc 6">
            <a:extLst>
              <a:ext uri="{FF2B5EF4-FFF2-40B4-BE49-F238E27FC236}">
                <a16:creationId xmlns:a16="http://schemas.microsoft.com/office/drawing/2014/main" id="{2AD1368F-7EF2-9B77-97DD-A35AFF2A5247}"/>
              </a:ext>
            </a:extLst>
          </p:cNvPr>
          <p:cNvSpPr/>
          <p:nvPr/>
        </p:nvSpPr>
        <p:spPr>
          <a:xfrm rot="175927" flipH="1">
            <a:off x="8299675" y="2095657"/>
            <a:ext cx="1111028" cy="2705878"/>
          </a:xfrm>
          <a:prstGeom prst="arc">
            <a:avLst/>
          </a:prstGeom>
          <a:noFill/>
          <a:ln w="508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8" name="TextBox 7">
            <a:extLst>
              <a:ext uri="{FF2B5EF4-FFF2-40B4-BE49-F238E27FC236}">
                <a16:creationId xmlns:a16="http://schemas.microsoft.com/office/drawing/2014/main" id="{00422773-7BF7-DEAC-9538-91856BC54760}"/>
              </a:ext>
            </a:extLst>
          </p:cNvPr>
          <p:cNvSpPr txBox="1"/>
          <p:nvPr/>
        </p:nvSpPr>
        <p:spPr>
          <a:xfrm>
            <a:off x="6984940" y="3551512"/>
            <a:ext cx="2489419" cy="646331"/>
          </a:xfrm>
          <a:prstGeom prst="rect">
            <a:avLst/>
          </a:prstGeom>
          <a:solidFill>
            <a:srgbClr val="34D4CC"/>
          </a:solidFill>
        </p:spPr>
        <p:txBody>
          <a:bodyPr wrap="square" rtlCol="0">
            <a:spAutoFit/>
          </a:bodyPr>
          <a:lstStyle/>
          <a:p>
            <a:r>
              <a:rPr lang="en-GB" sz="3600" b="1" dirty="0">
                <a:latin typeface="Book Antiqua" panose="02040602050305030304" pitchFamily="18" charset="0"/>
              </a:rPr>
              <a:t> Salvation</a:t>
            </a:r>
          </a:p>
        </p:txBody>
      </p:sp>
      <p:sp>
        <p:nvSpPr>
          <p:cNvPr id="9" name="Arc 8">
            <a:extLst>
              <a:ext uri="{FF2B5EF4-FFF2-40B4-BE49-F238E27FC236}">
                <a16:creationId xmlns:a16="http://schemas.microsoft.com/office/drawing/2014/main" id="{3DD0EB0B-F2F6-CA8A-7D01-6F747BA12579}"/>
              </a:ext>
            </a:extLst>
          </p:cNvPr>
          <p:cNvSpPr/>
          <p:nvPr/>
        </p:nvSpPr>
        <p:spPr>
          <a:xfrm flipV="1">
            <a:off x="9715678" y="3155214"/>
            <a:ext cx="1110343" cy="2462542"/>
          </a:xfrm>
          <a:prstGeom prst="arc">
            <a:avLst/>
          </a:prstGeom>
          <a:noFill/>
          <a:ln w="508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TextBox 9">
            <a:extLst>
              <a:ext uri="{FF2B5EF4-FFF2-40B4-BE49-F238E27FC236}">
                <a16:creationId xmlns:a16="http://schemas.microsoft.com/office/drawing/2014/main" id="{8323FC95-1157-CC25-4607-EE1334E6FAE4}"/>
              </a:ext>
            </a:extLst>
          </p:cNvPr>
          <p:cNvSpPr txBox="1"/>
          <p:nvPr/>
        </p:nvSpPr>
        <p:spPr>
          <a:xfrm>
            <a:off x="8818714" y="5179446"/>
            <a:ext cx="1377488" cy="646331"/>
          </a:xfrm>
          <a:prstGeom prst="rect">
            <a:avLst/>
          </a:prstGeom>
          <a:solidFill>
            <a:srgbClr val="34D4CC"/>
          </a:solidFill>
        </p:spPr>
        <p:txBody>
          <a:bodyPr wrap="square" rtlCol="0">
            <a:spAutoFit/>
          </a:bodyPr>
          <a:lstStyle/>
          <a:p>
            <a:r>
              <a:rPr lang="en-GB" sz="3600" b="1" dirty="0">
                <a:latin typeface="Book Antiqua" panose="02040602050305030304" pitchFamily="18" charset="0"/>
              </a:rPr>
              <a:t> Seek</a:t>
            </a:r>
          </a:p>
        </p:txBody>
      </p:sp>
      <p:sp>
        <p:nvSpPr>
          <p:cNvPr id="11" name="Arc 10">
            <a:extLst>
              <a:ext uri="{FF2B5EF4-FFF2-40B4-BE49-F238E27FC236}">
                <a16:creationId xmlns:a16="http://schemas.microsoft.com/office/drawing/2014/main" id="{D18D36D6-6807-F650-BA60-370FD959AD58}"/>
              </a:ext>
            </a:extLst>
          </p:cNvPr>
          <p:cNvSpPr/>
          <p:nvPr/>
        </p:nvSpPr>
        <p:spPr>
          <a:xfrm flipH="1" flipV="1">
            <a:off x="8283031" y="3059092"/>
            <a:ext cx="804428" cy="2558664"/>
          </a:xfrm>
          <a:prstGeom prst="arc">
            <a:avLst/>
          </a:prstGeom>
          <a:noFill/>
          <a:ln w="508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TextBox 12">
            <a:extLst>
              <a:ext uri="{FF2B5EF4-FFF2-40B4-BE49-F238E27FC236}">
                <a16:creationId xmlns:a16="http://schemas.microsoft.com/office/drawing/2014/main" id="{77050A5C-AB47-EE82-BE1A-6A04FD5CE565}"/>
              </a:ext>
            </a:extLst>
          </p:cNvPr>
          <p:cNvSpPr txBox="1"/>
          <p:nvPr/>
        </p:nvSpPr>
        <p:spPr>
          <a:xfrm>
            <a:off x="149289" y="854189"/>
            <a:ext cx="6242179" cy="461665"/>
          </a:xfrm>
          <a:prstGeom prst="rect">
            <a:avLst/>
          </a:prstGeom>
          <a:noFill/>
        </p:spPr>
        <p:txBody>
          <a:bodyPr wrap="square" rtlCol="0">
            <a:spAutoFit/>
          </a:bodyPr>
          <a:lstStyle/>
          <a:p>
            <a:r>
              <a:rPr lang="en-US" sz="2400" dirty="0">
                <a:solidFill>
                  <a:schemeClr val="bg1"/>
                </a:solidFill>
                <a:latin typeface="Book Antiqua" panose="02040602050305030304" pitchFamily="18" charset="0"/>
              </a:rPr>
              <a:t>Moab = ‘of his father’ (Seed of the Serpent)</a:t>
            </a:r>
            <a:endParaRPr lang="en-GB" sz="2400" dirty="0">
              <a:solidFill>
                <a:schemeClr val="bg1"/>
              </a:solidFill>
              <a:latin typeface="Book Antiqua" panose="02040602050305030304" pitchFamily="18" charset="0"/>
            </a:endParaRPr>
          </a:p>
        </p:txBody>
      </p:sp>
      <p:sp>
        <p:nvSpPr>
          <p:cNvPr id="14" name="TextBox 13">
            <a:extLst>
              <a:ext uri="{FF2B5EF4-FFF2-40B4-BE49-F238E27FC236}">
                <a16:creationId xmlns:a16="http://schemas.microsoft.com/office/drawing/2014/main" id="{2670D933-97E2-98C0-A62E-DD398B3D2190}"/>
              </a:ext>
            </a:extLst>
          </p:cNvPr>
          <p:cNvSpPr txBox="1"/>
          <p:nvPr/>
        </p:nvSpPr>
        <p:spPr>
          <a:xfrm>
            <a:off x="149289" y="1374476"/>
            <a:ext cx="3844212" cy="461665"/>
          </a:xfrm>
          <a:prstGeom prst="rect">
            <a:avLst/>
          </a:prstGeom>
          <a:noFill/>
        </p:spPr>
        <p:txBody>
          <a:bodyPr wrap="square" rtlCol="0">
            <a:spAutoFit/>
          </a:bodyPr>
          <a:lstStyle/>
          <a:p>
            <a:r>
              <a:rPr lang="en-US" sz="2400" dirty="0" err="1">
                <a:solidFill>
                  <a:schemeClr val="bg1"/>
                </a:solidFill>
                <a:latin typeface="Book Antiqua" panose="02040602050305030304" pitchFamily="18" charset="0"/>
              </a:rPr>
              <a:t>Eglon</a:t>
            </a:r>
            <a:r>
              <a:rPr lang="en-US" sz="2400" dirty="0">
                <a:solidFill>
                  <a:schemeClr val="bg1"/>
                </a:solidFill>
                <a:latin typeface="Book Antiqua" panose="02040602050305030304" pitchFamily="18" charset="0"/>
              </a:rPr>
              <a:t> = ‘calf-like’ </a:t>
            </a:r>
            <a:endParaRPr lang="en-GB" sz="2400" dirty="0">
              <a:solidFill>
                <a:schemeClr val="bg1"/>
              </a:solidFill>
              <a:latin typeface="Book Antiqua" panose="02040602050305030304" pitchFamily="18" charset="0"/>
            </a:endParaRPr>
          </a:p>
        </p:txBody>
      </p:sp>
      <p:sp>
        <p:nvSpPr>
          <p:cNvPr id="15" name="TextBox 14">
            <a:extLst>
              <a:ext uri="{FF2B5EF4-FFF2-40B4-BE49-F238E27FC236}">
                <a16:creationId xmlns:a16="http://schemas.microsoft.com/office/drawing/2014/main" id="{5E612529-59BA-A65E-FF1D-4FE76A7885F3}"/>
              </a:ext>
            </a:extLst>
          </p:cNvPr>
          <p:cNvSpPr txBox="1"/>
          <p:nvPr/>
        </p:nvSpPr>
        <p:spPr>
          <a:xfrm>
            <a:off x="270588" y="50869"/>
            <a:ext cx="3849591" cy="646331"/>
          </a:xfrm>
          <a:prstGeom prst="rect">
            <a:avLst/>
          </a:prstGeom>
          <a:noFill/>
        </p:spPr>
        <p:txBody>
          <a:bodyPr wrap="square" rtlCol="0">
            <a:spAutoFit/>
          </a:bodyPr>
          <a:lstStyle/>
          <a:p>
            <a:r>
              <a:rPr lang="en-US" sz="3600" dirty="0">
                <a:solidFill>
                  <a:schemeClr val="bg1"/>
                </a:solidFill>
                <a:latin typeface="Book Antiqua" panose="02040602050305030304" pitchFamily="18" charset="0"/>
              </a:rPr>
              <a:t>Judges Chapter 3</a:t>
            </a:r>
            <a:endParaRPr lang="en-GB" sz="3600" dirty="0">
              <a:solidFill>
                <a:schemeClr val="bg1"/>
              </a:solidFill>
              <a:latin typeface="Book Antiqua" panose="02040602050305030304" pitchFamily="18" charset="0"/>
            </a:endParaRPr>
          </a:p>
        </p:txBody>
      </p:sp>
      <p:cxnSp>
        <p:nvCxnSpPr>
          <p:cNvPr id="17" name="Straight Connector 16">
            <a:extLst>
              <a:ext uri="{FF2B5EF4-FFF2-40B4-BE49-F238E27FC236}">
                <a16:creationId xmlns:a16="http://schemas.microsoft.com/office/drawing/2014/main" id="{B41906C0-E668-A368-9747-82C08628A4A2}"/>
              </a:ext>
            </a:extLst>
          </p:cNvPr>
          <p:cNvCxnSpPr>
            <a:cxnSpLocks/>
          </p:cNvCxnSpPr>
          <p:nvPr/>
        </p:nvCxnSpPr>
        <p:spPr>
          <a:xfrm>
            <a:off x="270588" y="770698"/>
            <a:ext cx="11772123" cy="58622"/>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2C53A0A-88E7-3CF0-EC48-6662DE4740E5}"/>
              </a:ext>
            </a:extLst>
          </p:cNvPr>
          <p:cNvSpPr txBox="1"/>
          <p:nvPr/>
        </p:nvSpPr>
        <p:spPr>
          <a:xfrm>
            <a:off x="149288" y="1934166"/>
            <a:ext cx="6653023" cy="461665"/>
          </a:xfrm>
          <a:prstGeom prst="rect">
            <a:avLst/>
          </a:prstGeom>
          <a:noFill/>
        </p:spPr>
        <p:txBody>
          <a:bodyPr wrap="square" rtlCol="0">
            <a:spAutoFit/>
          </a:bodyPr>
          <a:lstStyle/>
          <a:p>
            <a:r>
              <a:rPr lang="en-US" sz="2400" dirty="0">
                <a:solidFill>
                  <a:schemeClr val="bg1"/>
                </a:solidFill>
                <a:latin typeface="Book Antiqua" panose="02040602050305030304" pitchFamily="18" charset="0"/>
              </a:rPr>
              <a:t>Gera = ‘a grain’ (a single seed – of the woman) </a:t>
            </a:r>
            <a:endParaRPr lang="en-GB" sz="2400" dirty="0">
              <a:solidFill>
                <a:schemeClr val="bg1"/>
              </a:solidFill>
              <a:latin typeface="Book Antiqua" panose="02040602050305030304" pitchFamily="18" charset="0"/>
            </a:endParaRPr>
          </a:p>
        </p:txBody>
      </p:sp>
      <p:sp>
        <p:nvSpPr>
          <p:cNvPr id="20" name="TextBox 19">
            <a:extLst>
              <a:ext uri="{FF2B5EF4-FFF2-40B4-BE49-F238E27FC236}">
                <a16:creationId xmlns:a16="http://schemas.microsoft.com/office/drawing/2014/main" id="{FBBD9206-4B8F-20C1-27CD-16DA54FDF404}"/>
              </a:ext>
            </a:extLst>
          </p:cNvPr>
          <p:cNvSpPr txBox="1"/>
          <p:nvPr/>
        </p:nvSpPr>
        <p:spPr>
          <a:xfrm>
            <a:off x="149287" y="2482768"/>
            <a:ext cx="6653023" cy="461665"/>
          </a:xfrm>
          <a:prstGeom prst="rect">
            <a:avLst/>
          </a:prstGeom>
          <a:noFill/>
        </p:spPr>
        <p:txBody>
          <a:bodyPr wrap="square" rtlCol="0">
            <a:spAutoFit/>
          </a:bodyPr>
          <a:lstStyle/>
          <a:p>
            <a:r>
              <a:rPr lang="en-US" sz="2400" dirty="0">
                <a:solidFill>
                  <a:schemeClr val="bg1"/>
                </a:solidFill>
                <a:latin typeface="Book Antiqua" panose="02040602050305030304" pitchFamily="18" charset="0"/>
              </a:rPr>
              <a:t>Present = meal offering  (see Ex 29 vs 41)</a:t>
            </a:r>
            <a:endParaRPr lang="en-GB" sz="2400" dirty="0">
              <a:solidFill>
                <a:schemeClr val="bg1"/>
              </a:solidFill>
              <a:latin typeface="Book Antiqua" panose="02040602050305030304" pitchFamily="18" charset="0"/>
            </a:endParaRPr>
          </a:p>
        </p:txBody>
      </p:sp>
      <p:graphicFrame>
        <p:nvGraphicFramePr>
          <p:cNvPr id="22" name="Table 22">
            <a:extLst>
              <a:ext uri="{FF2B5EF4-FFF2-40B4-BE49-F238E27FC236}">
                <a16:creationId xmlns:a16="http://schemas.microsoft.com/office/drawing/2014/main" id="{95AC3B17-FE3B-EB9D-9202-4D14A2363AC4}"/>
              </a:ext>
            </a:extLst>
          </p:cNvPr>
          <p:cNvGraphicFramePr>
            <a:graphicFrameLocks noGrp="1"/>
          </p:cNvGraphicFramePr>
          <p:nvPr>
            <p:extLst>
              <p:ext uri="{D42A27DB-BD31-4B8C-83A1-F6EECF244321}">
                <p14:modId xmlns:p14="http://schemas.microsoft.com/office/powerpoint/2010/main" val="4178256430"/>
              </p:ext>
            </p:extLst>
          </p:nvPr>
        </p:nvGraphicFramePr>
        <p:xfrm>
          <a:off x="149287" y="3059092"/>
          <a:ext cx="6653022" cy="1846922"/>
        </p:xfrm>
        <a:graphic>
          <a:graphicData uri="http://schemas.openxmlformats.org/drawingml/2006/table">
            <a:tbl>
              <a:tblPr firstRow="1" bandRow="1">
                <a:tableStyleId>{073A0DAA-6AF3-43AB-8588-CEC1D06C72B9}</a:tableStyleId>
              </a:tblPr>
              <a:tblGrid>
                <a:gridCol w="3295662">
                  <a:extLst>
                    <a:ext uri="{9D8B030D-6E8A-4147-A177-3AD203B41FA5}">
                      <a16:colId xmlns:a16="http://schemas.microsoft.com/office/drawing/2014/main" val="3540682235"/>
                    </a:ext>
                  </a:extLst>
                </a:gridCol>
                <a:gridCol w="3357360">
                  <a:extLst>
                    <a:ext uri="{9D8B030D-6E8A-4147-A177-3AD203B41FA5}">
                      <a16:colId xmlns:a16="http://schemas.microsoft.com/office/drawing/2014/main" val="2482279465"/>
                    </a:ext>
                  </a:extLst>
                </a:gridCol>
              </a:tblGrid>
              <a:tr h="475322">
                <a:tc>
                  <a:txBody>
                    <a:bodyPr/>
                    <a:lstStyle/>
                    <a:p>
                      <a:pPr algn="ctr"/>
                      <a:r>
                        <a:rPr lang="en-US" sz="2400" b="1" dirty="0">
                          <a:latin typeface="Book Antiqua" panose="02040602050305030304" pitchFamily="18" charset="0"/>
                        </a:rPr>
                        <a:t>Roman Gladius</a:t>
                      </a:r>
                      <a:endParaRPr lang="en-GB" sz="2400" b="1" dirty="0">
                        <a:latin typeface="Book Antiqua" panose="02040602050305030304" pitchFamily="18" charset="0"/>
                      </a:endParaRPr>
                    </a:p>
                  </a:txBody>
                  <a:tcPr/>
                </a:tc>
                <a:tc>
                  <a:txBody>
                    <a:bodyPr/>
                    <a:lstStyle/>
                    <a:p>
                      <a:pPr algn="ctr"/>
                      <a:r>
                        <a:rPr lang="en-US" sz="2400" b="1" dirty="0">
                          <a:latin typeface="Book Antiqua" panose="02040602050305030304" pitchFamily="18" charset="0"/>
                        </a:rPr>
                        <a:t>Ehud’s Dagger</a:t>
                      </a:r>
                    </a:p>
                  </a:txBody>
                  <a:tcPr/>
                </a:tc>
                <a:extLst>
                  <a:ext uri="{0D108BD9-81ED-4DB2-BD59-A6C34878D82A}">
                    <a16:rowId xmlns:a16="http://schemas.microsoft.com/office/drawing/2014/main" val="3345638989"/>
                  </a:ext>
                </a:extLst>
              </a:tr>
              <a:tr h="344762">
                <a:tc>
                  <a:txBody>
                    <a:bodyPr/>
                    <a:lstStyle/>
                    <a:p>
                      <a:pPr algn="ctr"/>
                      <a:r>
                        <a:rPr lang="en-US" sz="2400" dirty="0">
                          <a:latin typeface="Book Antiqua" panose="02040602050305030304" pitchFamily="18" charset="0"/>
                        </a:rPr>
                        <a:t>Double Edged</a:t>
                      </a:r>
                      <a:endParaRPr lang="en-GB" sz="2400" dirty="0">
                        <a:latin typeface="Book Antiqua" panose="02040602050305030304" pitchFamily="18" charset="0"/>
                      </a:endParaRPr>
                    </a:p>
                  </a:txBody>
                  <a:tcPr>
                    <a:solidFill>
                      <a:schemeClr val="bg1"/>
                    </a:solidFill>
                  </a:tcPr>
                </a:tc>
                <a:tc>
                  <a:txBody>
                    <a:bodyPr/>
                    <a:lstStyle/>
                    <a:p>
                      <a:pPr algn="ctr"/>
                      <a:r>
                        <a:rPr lang="en-US" sz="2400" dirty="0">
                          <a:latin typeface="Book Antiqua" panose="02040602050305030304" pitchFamily="18" charset="0"/>
                        </a:rPr>
                        <a:t>Double Edged</a:t>
                      </a:r>
                      <a:endParaRPr lang="en-GB" sz="2400" dirty="0">
                        <a:latin typeface="Book Antiqua" panose="02040602050305030304" pitchFamily="18" charset="0"/>
                      </a:endParaRPr>
                    </a:p>
                  </a:txBody>
                  <a:tcPr>
                    <a:solidFill>
                      <a:schemeClr val="bg1"/>
                    </a:solidFill>
                  </a:tcPr>
                </a:tc>
                <a:extLst>
                  <a:ext uri="{0D108BD9-81ED-4DB2-BD59-A6C34878D82A}">
                    <a16:rowId xmlns:a16="http://schemas.microsoft.com/office/drawing/2014/main" val="3201225049"/>
                  </a:ext>
                </a:extLst>
              </a:tr>
              <a:tr h="344762">
                <a:tc>
                  <a:txBody>
                    <a:bodyPr/>
                    <a:lstStyle/>
                    <a:p>
                      <a:pPr algn="ctr"/>
                      <a:r>
                        <a:rPr lang="en-US" sz="2400" dirty="0">
                          <a:solidFill>
                            <a:schemeClr val="bg1"/>
                          </a:solidFill>
                          <a:latin typeface="Book Antiqua" panose="02040602050305030304" pitchFamily="18" charset="0"/>
                        </a:rPr>
                        <a:t>18 inch blade (</a:t>
                      </a:r>
                      <a:r>
                        <a:rPr lang="en-US" sz="2400" dirty="0" err="1">
                          <a:solidFill>
                            <a:schemeClr val="bg1"/>
                          </a:solidFill>
                          <a:latin typeface="Book Antiqua" panose="02040602050305030304" pitchFamily="18" charset="0"/>
                        </a:rPr>
                        <a:t>approx</a:t>
                      </a:r>
                      <a:r>
                        <a:rPr lang="en-US" sz="2400" dirty="0">
                          <a:solidFill>
                            <a:schemeClr val="bg1"/>
                          </a:solidFill>
                          <a:latin typeface="Book Antiqua" panose="02040602050305030304" pitchFamily="18" charset="0"/>
                        </a:rPr>
                        <a:t>)</a:t>
                      </a:r>
                      <a:endParaRPr lang="en-GB" sz="2400" dirty="0">
                        <a:solidFill>
                          <a:schemeClr val="bg1"/>
                        </a:solidFill>
                        <a:latin typeface="Book Antiqua" panose="02040602050305030304" pitchFamily="18" charset="0"/>
                      </a:endParaRPr>
                    </a:p>
                  </a:txBody>
                  <a:tcPr>
                    <a:solidFill>
                      <a:schemeClr val="tx1"/>
                    </a:solidFill>
                  </a:tcPr>
                </a:tc>
                <a:tc>
                  <a:txBody>
                    <a:bodyPr/>
                    <a:lstStyle/>
                    <a:p>
                      <a:pPr algn="l"/>
                      <a:r>
                        <a:rPr lang="en-US" sz="2400" dirty="0">
                          <a:solidFill>
                            <a:schemeClr val="bg1"/>
                          </a:solidFill>
                          <a:latin typeface="Book Antiqua" panose="02040602050305030304" pitchFamily="18" charset="0"/>
                        </a:rPr>
                        <a:t>18 inch blade (</a:t>
                      </a:r>
                      <a:r>
                        <a:rPr lang="en-US" sz="2400" dirty="0" err="1">
                          <a:solidFill>
                            <a:schemeClr val="bg1"/>
                          </a:solidFill>
                          <a:latin typeface="Book Antiqua" panose="02040602050305030304" pitchFamily="18" charset="0"/>
                        </a:rPr>
                        <a:t>approx</a:t>
                      </a:r>
                      <a:r>
                        <a:rPr lang="en-US" sz="2400" dirty="0">
                          <a:solidFill>
                            <a:schemeClr val="bg1"/>
                          </a:solidFill>
                          <a:latin typeface="Book Antiqua" panose="02040602050305030304" pitchFamily="18" charset="0"/>
                        </a:rPr>
                        <a:t>)</a:t>
                      </a:r>
                      <a:endParaRPr lang="en-GB" sz="2400" dirty="0">
                        <a:solidFill>
                          <a:schemeClr val="bg1"/>
                        </a:solidFill>
                        <a:latin typeface="Book Antiqua" panose="02040602050305030304" pitchFamily="18" charset="0"/>
                      </a:endParaRPr>
                    </a:p>
                  </a:txBody>
                  <a:tcPr>
                    <a:solidFill>
                      <a:schemeClr val="tx1"/>
                    </a:solidFill>
                  </a:tcPr>
                </a:tc>
                <a:extLst>
                  <a:ext uri="{0D108BD9-81ED-4DB2-BD59-A6C34878D82A}">
                    <a16:rowId xmlns:a16="http://schemas.microsoft.com/office/drawing/2014/main" val="2239243982"/>
                  </a:ext>
                </a:extLst>
              </a:tr>
              <a:tr h="344762">
                <a:tc>
                  <a:txBody>
                    <a:bodyPr/>
                    <a:lstStyle/>
                    <a:p>
                      <a:pPr algn="ctr"/>
                      <a:r>
                        <a:rPr lang="en-US" sz="2400" dirty="0">
                          <a:solidFill>
                            <a:schemeClr val="tx1"/>
                          </a:solidFill>
                          <a:latin typeface="Book Antiqua" panose="02040602050305030304" pitchFamily="18" charset="0"/>
                        </a:rPr>
                        <a:t>Kept on the right side</a:t>
                      </a:r>
                      <a:endParaRPr lang="en-GB" sz="2400" dirty="0">
                        <a:solidFill>
                          <a:schemeClr val="tx1"/>
                        </a:solidFill>
                        <a:latin typeface="Book Antiqua" panose="02040602050305030304" pitchFamily="18" charset="0"/>
                      </a:endParaRPr>
                    </a:p>
                  </a:txBody>
                  <a:tcPr>
                    <a:solidFill>
                      <a:schemeClr val="bg1"/>
                    </a:solidFill>
                  </a:tcPr>
                </a:tc>
                <a:tc>
                  <a:txBody>
                    <a:bodyPr/>
                    <a:lstStyle/>
                    <a:p>
                      <a:pPr algn="ctr"/>
                      <a:r>
                        <a:rPr lang="en-US" sz="2400" dirty="0">
                          <a:solidFill>
                            <a:schemeClr val="tx1"/>
                          </a:solidFill>
                          <a:latin typeface="Book Antiqua" panose="02040602050305030304" pitchFamily="18" charset="0"/>
                        </a:rPr>
                        <a:t> Kept on the right side </a:t>
                      </a:r>
                      <a:endParaRPr lang="en-GB" sz="2400" dirty="0">
                        <a:solidFill>
                          <a:schemeClr val="tx1"/>
                        </a:solidFill>
                        <a:latin typeface="Book Antiqua" panose="02040602050305030304" pitchFamily="18" charset="0"/>
                      </a:endParaRPr>
                    </a:p>
                  </a:txBody>
                  <a:tcPr>
                    <a:solidFill>
                      <a:schemeClr val="bg1"/>
                    </a:solidFill>
                  </a:tcPr>
                </a:tc>
                <a:extLst>
                  <a:ext uri="{0D108BD9-81ED-4DB2-BD59-A6C34878D82A}">
                    <a16:rowId xmlns:a16="http://schemas.microsoft.com/office/drawing/2014/main" val="2548843360"/>
                  </a:ext>
                </a:extLst>
              </a:tr>
            </a:tbl>
          </a:graphicData>
        </a:graphic>
      </p:graphicFrame>
      <p:sp>
        <p:nvSpPr>
          <p:cNvPr id="23" name="TextBox 22">
            <a:extLst>
              <a:ext uri="{FF2B5EF4-FFF2-40B4-BE49-F238E27FC236}">
                <a16:creationId xmlns:a16="http://schemas.microsoft.com/office/drawing/2014/main" id="{AA70F733-1CF3-724C-9249-056444698AFD}"/>
              </a:ext>
            </a:extLst>
          </p:cNvPr>
          <p:cNvSpPr txBox="1"/>
          <p:nvPr/>
        </p:nvSpPr>
        <p:spPr>
          <a:xfrm>
            <a:off x="184725" y="5038134"/>
            <a:ext cx="6653023" cy="461665"/>
          </a:xfrm>
          <a:prstGeom prst="rect">
            <a:avLst/>
          </a:prstGeom>
          <a:noFill/>
        </p:spPr>
        <p:txBody>
          <a:bodyPr wrap="square" rtlCol="0">
            <a:spAutoFit/>
          </a:bodyPr>
          <a:lstStyle/>
          <a:p>
            <a:r>
              <a:rPr lang="en-US" sz="2400" dirty="0">
                <a:solidFill>
                  <a:schemeClr val="bg1"/>
                </a:solidFill>
                <a:latin typeface="Book Antiqua" panose="02040602050305030304" pitchFamily="18" charset="0"/>
              </a:rPr>
              <a:t>Dagger = ‘</a:t>
            </a:r>
            <a:r>
              <a:rPr lang="en-US" sz="2400" dirty="0" err="1">
                <a:solidFill>
                  <a:schemeClr val="bg1"/>
                </a:solidFill>
                <a:latin typeface="Book Antiqua" panose="02040602050305030304" pitchFamily="18" charset="0"/>
              </a:rPr>
              <a:t>hereb</a:t>
            </a:r>
            <a:r>
              <a:rPr lang="en-US" sz="2400" dirty="0">
                <a:solidFill>
                  <a:schemeClr val="bg1"/>
                </a:solidFill>
                <a:latin typeface="Book Antiqua" panose="02040602050305030304" pitchFamily="18" charset="0"/>
              </a:rPr>
              <a:t>’ the word for Sword</a:t>
            </a:r>
            <a:endParaRPr lang="en-GB" sz="2400" dirty="0">
              <a:solidFill>
                <a:schemeClr val="bg1"/>
              </a:solidFill>
              <a:latin typeface="Book Antiqua" panose="02040602050305030304" pitchFamily="18" charset="0"/>
            </a:endParaRPr>
          </a:p>
        </p:txBody>
      </p:sp>
      <p:sp>
        <p:nvSpPr>
          <p:cNvPr id="24" name="TextBox 23">
            <a:extLst>
              <a:ext uri="{FF2B5EF4-FFF2-40B4-BE49-F238E27FC236}">
                <a16:creationId xmlns:a16="http://schemas.microsoft.com/office/drawing/2014/main" id="{AB7A3667-EBBF-F6CC-2043-3F4DB1B3411A}"/>
              </a:ext>
            </a:extLst>
          </p:cNvPr>
          <p:cNvSpPr txBox="1"/>
          <p:nvPr/>
        </p:nvSpPr>
        <p:spPr>
          <a:xfrm>
            <a:off x="149287" y="5583290"/>
            <a:ext cx="6653023" cy="461665"/>
          </a:xfrm>
          <a:prstGeom prst="rect">
            <a:avLst/>
          </a:prstGeom>
          <a:noFill/>
        </p:spPr>
        <p:txBody>
          <a:bodyPr wrap="square" rtlCol="0">
            <a:spAutoFit/>
          </a:bodyPr>
          <a:lstStyle/>
          <a:p>
            <a:r>
              <a:rPr lang="en-US" sz="2400" dirty="0">
                <a:solidFill>
                  <a:schemeClr val="bg1"/>
                </a:solidFill>
                <a:latin typeface="Book Antiqua" panose="02040602050305030304" pitchFamily="18" charset="0"/>
              </a:rPr>
              <a:t>Ehud = ‘Union’ (The Unifier)</a:t>
            </a:r>
            <a:endParaRPr lang="en-GB" sz="2400" dirty="0">
              <a:solidFill>
                <a:schemeClr val="bg1"/>
              </a:solidFill>
              <a:latin typeface="Book Antiqua" panose="02040602050305030304" pitchFamily="18" charset="0"/>
            </a:endParaRPr>
          </a:p>
        </p:txBody>
      </p:sp>
      <p:sp>
        <p:nvSpPr>
          <p:cNvPr id="25" name="TextBox 24">
            <a:extLst>
              <a:ext uri="{FF2B5EF4-FFF2-40B4-BE49-F238E27FC236}">
                <a16:creationId xmlns:a16="http://schemas.microsoft.com/office/drawing/2014/main" id="{AFCE4F1A-E57A-81A5-CDB5-2D92763B6E1B}"/>
              </a:ext>
            </a:extLst>
          </p:cNvPr>
          <p:cNvSpPr txBox="1"/>
          <p:nvPr/>
        </p:nvSpPr>
        <p:spPr>
          <a:xfrm>
            <a:off x="149286" y="6155369"/>
            <a:ext cx="6653023" cy="461665"/>
          </a:xfrm>
          <a:prstGeom prst="rect">
            <a:avLst/>
          </a:prstGeom>
          <a:noFill/>
        </p:spPr>
        <p:txBody>
          <a:bodyPr wrap="square" rtlCol="0">
            <a:spAutoFit/>
          </a:bodyPr>
          <a:lstStyle/>
          <a:p>
            <a:r>
              <a:rPr lang="en-US" sz="2400" dirty="0">
                <a:solidFill>
                  <a:schemeClr val="bg1"/>
                </a:solidFill>
                <a:latin typeface="Book Antiqua" panose="02040602050305030304" pitchFamily="18" charset="0"/>
              </a:rPr>
              <a:t>Benjamite = ‘a son of the right hand’</a:t>
            </a:r>
            <a:endParaRPr lang="en-GB" sz="24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414497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0-#ppt_w/2"/>
                                          </p:val>
                                        </p:tav>
                                        <p:tav tm="100000">
                                          <p:val>
                                            <p:strVal val="#ppt_x"/>
                                          </p:val>
                                        </p:tav>
                                      </p:tavLst>
                                    </p:anim>
                                    <p:anim calcmode="lin" valueType="num">
                                      <p:cBhvr additive="base">
                                        <p:cTn id="3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1000"/>
                                        <p:tgtEl>
                                          <p:spTgt spid="23"/>
                                        </p:tgtEl>
                                      </p:cBhvr>
                                    </p:animEffect>
                                    <p:anim calcmode="lin" valueType="num">
                                      <p:cBhvr>
                                        <p:cTn id="42" dur="1000" fill="hold"/>
                                        <p:tgtEl>
                                          <p:spTgt spid="23"/>
                                        </p:tgtEl>
                                        <p:attrNameLst>
                                          <p:attrName>ppt_x</p:attrName>
                                        </p:attrNameLst>
                                      </p:cBhvr>
                                      <p:tavLst>
                                        <p:tav tm="0">
                                          <p:val>
                                            <p:strVal val="#ppt_x"/>
                                          </p:val>
                                        </p:tav>
                                        <p:tav tm="100000">
                                          <p:val>
                                            <p:strVal val="#ppt_x"/>
                                          </p:val>
                                        </p:tav>
                                      </p:tavLst>
                                    </p:anim>
                                    <p:anim calcmode="lin" valueType="num">
                                      <p:cBhvr>
                                        <p:cTn id="4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1000"/>
                                        <p:tgtEl>
                                          <p:spTgt spid="24"/>
                                        </p:tgtEl>
                                      </p:cBhvr>
                                    </p:animEffect>
                                    <p:anim calcmode="lin" valueType="num">
                                      <p:cBhvr>
                                        <p:cTn id="49" dur="1000" fill="hold"/>
                                        <p:tgtEl>
                                          <p:spTgt spid="24"/>
                                        </p:tgtEl>
                                        <p:attrNameLst>
                                          <p:attrName>ppt_x</p:attrName>
                                        </p:attrNameLst>
                                      </p:cBhvr>
                                      <p:tavLst>
                                        <p:tav tm="0">
                                          <p:val>
                                            <p:strVal val="#ppt_x"/>
                                          </p:val>
                                        </p:tav>
                                        <p:tav tm="100000">
                                          <p:val>
                                            <p:strVal val="#ppt_x"/>
                                          </p:val>
                                        </p:tav>
                                      </p:tavLst>
                                    </p:anim>
                                    <p:anim calcmode="lin" valueType="num">
                                      <p:cBhvr>
                                        <p:cTn id="5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1000"/>
                                        <p:tgtEl>
                                          <p:spTgt spid="25"/>
                                        </p:tgtEl>
                                      </p:cBhvr>
                                    </p:animEffect>
                                    <p:anim calcmode="lin" valueType="num">
                                      <p:cBhvr>
                                        <p:cTn id="56" dur="1000" fill="hold"/>
                                        <p:tgtEl>
                                          <p:spTgt spid="25"/>
                                        </p:tgtEl>
                                        <p:attrNameLst>
                                          <p:attrName>ppt_x</p:attrName>
                                        </p:attrNameLst>
                                      </p:cBhvr>
                                      <p:tavLst>
                                        <p:tav tm="0">
                                          <p:val>
                                            <p:strVal val="#ppt_x"/>
                                          </p:val>
                                        </p:tav>
                                        <p:tav tm="100000">
                                          <p:val>
                                            <p:strVal val="#ppt_x"/>
                                          </p:val>
                                        </p:tav>
                                      </p:tavLst>
                                    </p:anim>
                                    <p:anim calcmode="lin" valueType="num">
                                      <p:cBhvr>
                                        <p:cTn id="5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9" grpId="0"/>
      <p:bldP spid="20" grpId="0"/>
      <p:bldP spid="23" grpId="0"/>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5E612529-59BA-A65E-FF1D-4FE76A7885F3}"/>
              </a:ext>
            </a:extLst>
          </p:cNvPr>
          <p:cNvSpPr txBox="1"/>
          <p:nvPr/>
        </p:nvSpPr>
        <p:spPr>
          <a:xfrm>
            <a:off x="353342" y="81666"/>
            <a:ext cx="79506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So what was Ehud’s sword made of?</a:t>
            </a:r>
            <a:endParaRPr kumimoji="0" lang="en-GB" sz="36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p:txBody>
      </p:sp>
      <p:cxnSp>
        <p:nvCxnSpPr>
          <p:cNvPr id="17" name="Straight Connector 16">
            <a:extLst>
              <a:ext uri="{FF2B5EF4-FFF2-40B4-BE49-F238E27FC236}">
                <a16:creationId xmlns:a16="http://schemas.microsoft.com/office/drawing/2014/main" id="{B41906C0-E668-A368-9747-82C08628A4A2}"/>
              </a:ext>
            </a:extLst>
          </p:cNvPr>
          <p:cNvCxnSpPr>
            <a:cxnSpLocks/>
          </p:cNvCxnSpPr>
          <p:nvPr/>
        </p:nvCxnSpPr>
        <p:spPr>
          <a:xfrm>
            <a:off x="270588" y="829320"/>
            <a:ext cx="11772123"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BF2C610-32E1-4CAF-A236-E900AD8A69F2}"/>
              </a:ext>
            </a:extLst>
          </p:cNvPr>
          <p:cNvSpPr txBox="1"/>
          <p:nvPr/>
        </p:nvSpPr>
        <p:spPr>
          <a:xfrm>
            <a:off x="270588" y="1109915"/>
            <a:ext cx="5654053" cy="1569660"/>
          </a:xfrm>
          <a:prstGeom prst="rect">
            <a:avLst/>
          </a:prstGeom>
          <a:noFill/>
          <a:ln w="25400">
            <a:solidFill>
              <a:schemeClr val="bg1"/>
            </a:solidFill>
          </a:ln>
        </p:spPr>
        <p:txBody>
          <a:bodyPr wrap="square" rtlCol="0">
            <a:spAutoFit/>
          </a:bodyPr>
          <a:lstStyle/>
          <a:p>
            <a:r>
              <a:rPr lang="en-GB" sz="2400" dirty="0">
                <a:solidFill>
                  <a:schemeClr val="bg1"/>
                </a:solidFill>
                <a:latin typeface="Book Antiqua" panose="02040602050305030304" pitchFamily="18" charset="0"/>
                <a:ea typeface="Calibri" panose="020F0502020204030204" pitchFamily="34" charset="0"/>
                <a:cs typeface="Times New Roman" panose="02020603050405020304" pitchFamily="18" charset="0"/>
              </a:rPr>
              <a:t>Joshua 5 vs 3:</a:t>
            </a:r>
          </a:p>
          <a:p>
            <a:r>
              <a:rPr lang="en-GB" sz="24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And Joshua made him sharp knives, and circumcised the children of Israel at the hill of the foreskins.</a:t>
            </a:r>
            <a:endParaRPr lang="en-GB" sz="24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7CEA2F06-AEE2-6989-8272-B36E3778B16D}"/>
              </a:ext>
            </a:extLst>
          </p:cNvPr>
          <p:cNvSpPr txBox="1"/>
          <p:nvPr/>
        </p:nvSpPr>
        <p:spPr>
          <a:xfrm>
            <a:off x="6096000" y="1101848"/>
            <a:ext cx="5946711" cy="1569660"/>
          </a:xfrm>
          <a:prstGeom prst="rect">
            <a:avLst/>
          </a:prstGeom>
          <a:noFill/>
          <a:ln w="25400">
            <a:solidFill>
              <a:schemeClr val="bg1"/>
            </a:solidFill>
          </a:ln>
        </p:spPr>
        <p:txBody>
          <a:bodyPr wrap="square" rtlCol="0">
            <a:spAutoFit/>
          </a:bodyPr>
          <a:lstStyle/>
          <a:p>
            <a:r>
              <a:rPr lang="en-GB" sz="2400" dirty="0" err="1">
                <a:solidFill>
                  <a:schemeClr val="bg1"/>
                </a:solidFill>
                <a:latin typeface="Book Antiqua" panose="02040602050305030304" pitchFamily="18" charset="0"/>
                <a:ea typeface="Calibri" panose="020F0502020204030204" pitchFamily="34" charset="0"/>
                <a:cs typeface="Times New Roman" panose="02020603050405020304" pitchFamily="18" charset="0"/>
              </a:rPr>
              <a:t>Deut</a:t>
            </a:r>
            <a:r>
              <a:rPr lang="en-GB" sz="2400" dirty="0">
                <a:solidFill>
                  <a:schemeClr val="bg1"/>
                </a:solidFill>
                <a:latin typeface="Book Antiqua" panose="02040602050305030304" pitchFamily="18" charset="0"/>
                <a:ea typeface="Calibri" panose="020F0502020204030204" pitchFamily="34" charset="0"/>
                <a:cs typeface="Times New Roman" panose="02020603050405020304" pitchFamily="18" charset="0"/>
              </a:rPr>
              <a:t> 32 vs 4:</a:t>
            </a:r>
          </a:p>
          <a:p>
            <a:r>
              <a:rPr lang="en-GB" sz="2400" b="1" i="1" dirty="0">
                <a:solidFill>
                  <a:schemeClr val="bg1"/>
                </a:solidFill>
                <a:latin typeface="Book Antiqua" panose="02040602050305030304" pitchFamily="18" charset="0"/>
              </a:rPr>
              <a:t>He is the Rock, his work is perfect: for all his ways are judgment: a God of truth and without iniquity, just and right is he.</a:t>
            </a:r>
            <a:endParaRPr lang="en-GB" sz="2400" dirty="0">
              <a:solidFill>
                <a:schemeClr val="bg1"/>
              </a:solidFill>
              <a:latin typeface="Book Antiqua" panose="02040602050305030304" pitchFamily="18" charset="0"/>
            </a:endParaRPr>
          </a:p>
        </p:txBody>
      </p:sp>
      <p:pic>
        <p:nvPicPr>
          <p:cNvPr id="12" name="Picture 2">
            <a:extLst>
              <a:ext uri="{FF2B5EF4-FFF2-40B4-BE49-F238E27FC236}">
                <a16:creationId xmlns:a16="http://schemas.microsoft.com/office/drawing/2014/main" id="{7ED82715-B7ED-343F-338F-9ABB9E94C72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638" r="878" b="14681"/>
          <a:stretch/>
        </p:blipFill>
        <p:spPr bwMode="auto">
          <a:xfrm>
            <a:off x="270588" y="2960170"/>
            <a:ext cx="3387171" cy="3256385"/>
          </a:xfrm>
          <a:prstGeom prst="rect">
            <a:avLst/>
          </a:prstGeom>
          <a:noFill/>
          <a:ln w="25400">
            <a:solidFill>
              <a:schemeClr val="bg1"/>
            </a:solidFill>
          </a:ln>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AF3516E-3C53-E6F2-3627-B6DE36410F74}"/>
              </a:ext>
            </a:extLst>
          </p:cNvPr>
          <p:cNvSpPr txBox="1"/>
          <p:nvPr/>
        </p:nvSpPr>
        <p:spPr>
          <a:xfrm>
            <a:off x="3870034" y="3249534"/>
            <a:ext cx="8172677" cy="2677656"/>
          </a:xfrm>
          <a:prstGeom prst="rect">
            <a:avLst/>
          </a:prstGeom>
          <a:noFill/>
          <a:ln w="25400">
            <a:solidFill>
              <a:schemeClr val="bg1"/>
            </a:solidFill>
          </a:ln>
        </p:spPr>
        <p:txBody>
          <a:bodyPr wrap="square" rtlCol="0">
            <a:spAutoFit/>
          </a:bodyPr>
          <a:lstStyle/>
          <a:p>
            <a:r>
              <a:rPr lang="en-GB" sz="2400" dirty="0">
                <a:solidFill>
                  <a:schemeClr val="bg1"/>
                </a:solidFill>
                <a:latin typeface="Book Antiqua" panose="02040602050305030304" pitchFamily="18" charset="0"/>
              </a:rPr>
              <a:t>The American Medical Association (AMA) has tested the sharpness of flint knives against today’s steel equivalent. </a:t>
            </a:r>
          </a:p>
          <a:p>
            <a:endParaRPr lang="en-GB" sz="2400" dirty="0">
              <a:solidFill>
                <a:schemeClr val="bg1"/>
              </a:solidFill>
              <a:latin typeface="Book Antiqua" panose="02040602050305030304" pitchFamily="18" charset="0"/>
            </a:endParaRPr>
          </a:p>
          <a:p>
            <a:r>
              <a:rPr lang="en-GB" sz="2400" dirty="0">
                <a:solidFill>
                  <a:schemeClr val="bg1"/>
                </a:solidFill>
                <a:latin typeface="Book Antiqua" panose="02040602050305030304" pitchFamily="18" charset="0"/>
              </a:rPr>
              <a:t>Their findings confirm the following:</a:t>
            </a:r>
          </a:p>
          <a:p>
            <a:endParaRPr lang="en-GB" sz="2400" dirty="0">
              <a:solidFill>
                <a:schemeClr val="bg1"/>
              </a:solidFill>
              <a:latin typeface="Book Antiqua" panose="02040602050305030304" pitchFamily="18" charset="0"/>
            </a:endParaRPr>
          </a:p>
          <a:p>
            <a:pPr marL="342900" indent="-342900">
              <a:buAutoNum type="arabicPeriod"/>
            </a:pPr>
            <a:r>
              <a:rPr lang="en-GB" sz="2400" dirty="0">
                <a:solidFill>
                  <a:schemeClr val="bg1"/>
                </a:solidFill>
                <a:latin typeface="Book Antiqua" panose="02040602050305030304" pitchFamily="18" charset="0"/>
              </a:rPr>
              <a:t>Flint knives are 500 times sharper than steel scalpels. </a:t>
            </a:r>
          </a:p>
          <a:p>
            <a:pPr marL="342900" indent="-342900">
              <a:buAutoNum type="arabicPeriod"/>
            </a:pPr>
            <a:r>
              <a:rPr lang="en-GB" sz="2400" dirty="0">
                <a:solidFill>
                  <a:schemeClr val="bg1"/>
                </a:solidFill>
                <a:latin typeface="Book Antiqua" panose="02040602050305030304" pitchFamily="18" charset="0"/>
              </a:rPr>
              <a:t>Flint knives more cleanly through cells and tissue. </a:t>
            </a:r>
          </a:p>
        </p:txBody>
      </p:sp>
    </p:spTree>
    <p:extLst>
      <p:ext uri="{BB962C8B-B14F-4D97-AF65-F5344CB8AC3E}">
        <p14:creationId xmlns:p14="http://schemas.microsoft.com/office/powerpoint/2010/main" val="2303779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B41906C0-E668-A368-9747-82C08628A4A2}"/>
              </a:ext>
            </a:extLst>
          </p:cNvPr>
          <p:cNvCxnSpPr>
            <a:cxnSpLocks/>
          </p:cNvCxnSpPr>
          <p:nvPr/>
        </p:nvCxnSpPr>
        <p:spPr>
          <a:xfrm>
            <a:off x="182879" y="829320"/>
            <a:ext cx="11859832"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4" name="Table 4">
            <a:extLst>
              <a:ext uri="{FF2B5EF4-FFF2-40B4-BE49-F238E27FC236}">
                <a16:creationId xmlns:a16="http://schemas.microsoft.com/office/drawing/2014/main" id="{E5CBF5F4-E00D-A0A9-305A-F82EA93A0044}"/>
              </a:ext>
            </a:extLst>
          </p:cNvPr>
          <p:cNvGraphicFramePr>
            <a:graphicFrameLocks noGrp="1"/>
          </p:cNvGraphicFramePr>
          <p:nvPr>
            <p:extLst>
              <p:ext uri="{D42A27DB-BD31-4B8C-83A1-F6EECF244321}">
                <p14:modId xmlns:p14="http://schemas.microsoft.com/office/powerpoint/2010/main" val="2733540928"/>
              </p:ext>
            </p:extLst>
          </p:nvPr>
        </p:nvGraphicFramePr>
        <p:xfrm>
          <a:off x="182879" y="1161824"/>
          <a:ext cx="11859832" cy="3157369"/>
        </p:xfrm>
        <a:graphic>
          <a:graphicData uri="http://schemas.openxmlformats.org/drawingml/2006/table">
            <a:tbl>
              <a:tblPr firstRow="1" bandRow="1">
                <a:tableStyleId>{073A0DAA-6AF3-43AB-8588-CEC1D06C72B9}</a:tableStyleId>
              </a:tblPr>
              <a:tblGrid>
                <a:gridCol w="5776547">
                  <a:extLst>
                    <a:ext uri="{9D8B030D-6E8A-4147-A177-3AD203B41FA5}">
                      <a16:colId xmlns:a16="http://schemas.microsoft.com/office/drawing/2014/main" val="2194128225"/>
                    </a:ext>
                  </a:extLst>
                </a:gridCol>
                <a:gridCol w="6083285">
                  <a:extLst>
                    <a:ext uri="{9D8B030D-6E8A-4147-A177-3AD203B41FA5}">
                      <a16:colId xmlns:a16="http://schemas.microsoft.com/office/drawing/2014/main" val="1638011101"/>
                    </a:ext>
                  </a:extLst>
                </a:gridCol>
              </a:tblGrid>
              <a:tr h="505609">
                <a:tc>
                  <a:txBody>
                    <a:bodyPr/>
                    <a:lstStyle/>
                    <a:p>
                      <a:pPr algn="ctr"/>
                      <a:r>
                        <a:rPr lang="en-US" sz="2300" dirty="0">
                          <a:latin typeface="Book Antiqua" panose="02040602050305030304" pitchFamily="18" charset="0"/>
                        </a:rPr>
                        <a:t>Joshua 5</a:t>
                      </a:r>
                      <a:endParaRPr lang="en-GB" sz="2300" dirty="0">
                        <a:latin typeface="Book Antiqua" panose="02040602050305030304" pitchFamily="18" charset="0"/>
                      </a:endParaRPr>
                    </a:p>
                  </a:txBody>
                  <a:tcPr/>
                </a:tc>
                <a:tc>
                  <a:txBody>
                    <a:bodyPr/>
                    <a:lstStyle/>
                    <a:p>
                      <a:pPr algn="ctr"/>
                      <a:r>
                        <a:rPr lang="en-US" sz="2300" dirty="0">
                          <a:latin typeface="Book Antiqua" panose="02040602050305030304" pitchFamily="18" charset="0"/>
                        </a:rPr>
                        <a:t>Judges 3</a:t>
                      </a:r>
                      <a:endParaRPr lang="en-GB" sz="2300" dirty="0">
                        <a:latin typeface="Book Antiqua" panose="02040602050305030304" pitchFamily="18" charset="0"/>
                      </a:endParaRPr>
                    </a:p>
                  </a:txBody>
                  <a:tcPr/>
                </a:tc>
                <a:extLst>
                  <a:ext uri="{0D108BD9-81ED-4DB2-BD59-A6C34878D82A}">
                    <a16:rowId xmlns:a16="http://schemas.microsoft.com/office/drawing/2014/main" val="1266550751"/>
                  </a:ext>
                </a:extLst>
              </a:tr>
              <a:tr h="436282">
                <a:tc>
                  <a:txBody>
                    <a:bodyPr/>
                    <a:lstStyle/>
                    <a:p>
                      <a:pPr algn="ctr"/>
                      <a:r>
                        <a:rPr lang="en-US" sz="2300" dirty="0">
                          <a:latin typeface="Book Antiqua" panose="02040602050305030304" pitchFamily="18" charset="0"/>
                        </a:rPr>
                        <a:t>Flint Knives - Vs 2</a:t>
                      </a:r>
                      <a:endParaRPr lang="en-GB" sz="2300" dirty="0">
                        <a:latin typeface="Book Antiqua" panose="02040602050305030304" pitchFamily="18" charset="0"/>
                      </a:endParaRPr>
                    </a:p>
                  </a:txBody>
                  <a:tcPr>
                    <a:solidFill>
                      <a:schemeClr val="bg1"/>
                    </a:solidFill>
                  </a:tcPr>
                </a:tc>
                <a:tc>
                  <a:txBody>
                    <a:bodyPr/>
                    <a:lstStyle/>
                    <a:p>
                      <a:pPr algn="ctr"/>
                      <a:r>
                        <a:rPr lang="en-US" sz="2300" dirty="0">
                          <a:latin typeface="Book Antiqua" panose="02040602050305030304" pitchFamily="18" charset="0"/>
                        </a:rPr>
                        <a:t>Dagger / Sword made of flint? - Vs 16</a:t>
                      </a:r>
                      <a:endParaRPr lang="en-GB" sz="2300" dirty="0">
                        <a:latin typeface="Book Antiqua" panose="02040602050305030304" pitchFamily="18" charset="0"/>
                      </a:endParaRPr>
                    </a:p>
                  </a:txBody>
                  <a:tcPr>
                    <a:solidFill>
                      <a:schemeClr val="bg1"/>
                    </a:solidFill>
                  </a:tcPr>
                </a:tc>
                <a:extLst>
                  <a:ext uri="{0D108BD9-81ED-4DB2-BD59-A6C34878D82A}">
                    <a16:rowId xmlns:a16="http://schemas.microsoft.com/office/drawing/2014/main" val="2220856119"/>
                  </a:ext>
                </a:extLst>
              </a:tr>
              <a:tr h="436282">
                <a:tc>
                  <a:txBody>
                    <a:bodyPr/>
                    <a:lstStyle/>
                    <a:p>
                      <a:pPr algn="ctr"/>
                      <a:r>
                        <a:rPr lang="en-US" sz="2300" dirty="0">
                          <a:latin typeface="Book Antiqua" panose="02040602050305030304" pitchFamily="18" charset="0"/>
                        </a:rPr>
                        <a:t>(Made from the rock of their salvation)</a:t>
                      </a:r>
                      <a:endParaRPr lang="en-GB" sz="2300" dirty="0">
                        <a:latin typeface="Book Antiqua" panose="02040602050305030304" pitchFamily="18" charset="0"/>
                      </a:endParaRP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dirty="0">
                          <a:latin typeface="Book Antiqua" panose="02040602050305030304" pitchFamily="18" charset="0"/>
                        </a:rPr>
                        <a:t>(Made from the rock of their salvation)</a:t>
                      </a:r>
                      <a:endParaRPr lang="en-GB" sz="2300" dirty="0">
                        <a:latin typeface="Book Antiqua" panose="02040602050305030304" pitchFamily="18" charset="0"/>
                      </a:endParaRPr>
                    </a:p>
                  </a:txBody>
                  <a:tcPr>
                    <a:solidFill>
                      <a:schemeClr val="bg1"/>
                    </a:solidFill>
                  </a:tcPr>
                </a:tc>
                <a:extLst>
                  <a:ext uri="{0D108BD9-81ED-4DB2-BD59-A6C34878D82A}">
                    <a16:rowId xmlns:a16="http://schemas.microsoft.com/office/drawing/2014/main" val="631970743"/>
                  </a:ext>
                </a:extLst>
              </a:tr>
              <a:tr h="436282">
                <a:tc>
                  <a:txBody>
                    <a:bodyPr/>
                    <a:lstStyle/>
                    <a:p>
                      <a:pPr algn="ctr"/>
                      <a:r>
                        <a:rPr lang="en-US" sz="2300" dirty="0">
                          <a:solidFill>
                            <a:schemeClr val="bg1"/>
                          </a:solidFill>
                          <a:latin typeface="Book Antiqua" panose="02040602050305030304" pitchFamily="18" charset="0"/>
                        </a:rPr>
                        <a:t>Knives made to cut away the flesh - Vs 3</a:t>
                      </a:r>
                      <a:endParaRPr lang="en-GB" sz="2300" dirty="0">
                        <a:solidFill>
                          <a:schemeClr val="bg1"/>
                        </a:solidFill>
                        <a:latin typeface="Book Antiqua" panose="02040602050305030304" pitchFamily="18" charset="0"/>
                      </a:endParaRPr>
                    </a:p>
                  </a:txBody>
                  <a:tcPr>
                    <a:solidFill>
                      <a:schemeClr val="tx1"/>
                    </a:solidFill>
                  </a:tcPr>
                </a:tc>
                <a:tc>
                  <a:txBody>
                    <a:bodyPr/>
                    <a:lstStyle/>
                    <a:p>
                      <a:pPr algn="ctr"/>
                      <a:r>
                        <a:rPr lang="en-US" sz="2300" dirty="0">
                          <a:solidFill>
                            <a:schemeClr val="bg1"/>
                          </a:solidFill>
                          <a:latin typeface="Book Antiqua" panose="02040602050305030304" pitchFamily="18" charset="0"/>
                        </a:rPr>
                        <a:t>Dagger made to slay a fleshly king – Vs 16</a:t>
                      </a:r>
                      <a:endParaRPr lang="en-GB" sz="2300" dirty="0">
                        <a:solidFill>
                          <a:schemeClr val="bg1"/>
                        </a:solidFill>
                        <a:latin typeface="Book Antiqua" panose="02040602050305030304" pitchFamily="18" charset="0"/>
                      </a:endParaRPr>
                    </a:p>
                  </a:txBody>
                  <a:tcPr>
                    <a:solidFill>
                      <a:schemeClr val="tx1"/>
                    </a:solidFill>
                  </a:tcPr>
                </a:tc>
                <a:extLst>
                  <a:ext uri="{0D108BD9-81ED-4DB2-BD59-A6C34878D82A}">
                    <a16:rowId xmlns:a16="http://schemas.microsoft.com/office/drawing/2014/main" val="3296296758"/>
                  </a:ext>
                </a:extLst>
              </a:tr>
              <a:tr h="436282">
                <a:tc>
                  <a:txBody>
                    <a:bodyPr/>
                    <a:lstStyle/>
                    <a:p>
                      <a:pPr algn="ctr"/>
                      <a:r>
                        <a:rPr lang="en-US" sz="2300" kern="1200" dirty="0">
                          <a:solidFill>
                            <a:schemeClr val="dk1"/>
                          </a:solidFill>
                          <a:latin typeface="Book Antiqua" panose="02040602050305030304" pitchFamily="18" charset="0"/>
                          <a:ea typeface="+mn-ea"/>
                          <a:cs typeface="+mn-cs"/>
                        </a:rPr>
                        <a:t>The people are at Gilgal - Vs 9</a:t>
                      </a:r>
                      <a:endParaRPr lang="en-GB" sz="2300" kern="1200" dirty="0">
                        <a:solidFill>
                          <a:schemeClr val="dk1"/>
                        </a:solidFill>
                        <a:latin typeface="Book Antiqua" panose="02040602050305030304" pitchFamily="18" charset="0"/>
                        <a:ea typeface="+mn-ea"/>
                        <a:cs typeface="+mn-cs"/>
                      </a:endParaRPr>
                    </a:p>
                  </a:txBody>
                  <a:tcPr>
                    <a:solidFill>
                      <a:schemeClr val="bg1"/>
                    </a:solidFill>
                  </a:tcPr>
                </a:tc>
                <a:tc>
                  <a:txBody>
                    <a:bodyPr/>
                    <a:lstStyle/>
                    <a:p>
                      <a:pPr algn="ctr"/>
                      <a:r>
                        <a:rPr lang="en-US" sz="2300" kern="1200" dirty="0">
                          <a:solidFill>
                            <a:schemeClr val="dk1"/>
                          </a:solidFill>
                          <a:latin typeface="Book Antiqua" panose="02040602050305030304" pitchFamily="18" charset="0"/>
                          <a:ea typeface="+mn-ea"/>
                          <a:cs typeface="+mn-cs"/>
                        </a:rPr>
                        <a:t>Ehud is at Gilgal – Vs 19</a:t>
                      </a:r>
                      <a:endParaRPr lang="en-GB" sz="2300" kern="1200" dirty="0">
                        <a:solidFill>
                          <a:schemeClr val="dk1"/>
                        </a:solidFill>
                        <a:latin typeface="Book Antiqua" panose="02040602050305030304" pitchFamily="18" charset="0"/>
                        <a:ea typeface="+mn-ea"/>
                        <a:cs typeface="+mn-cs"/>
                      </a:endParaRPr>
                    </a:p>
                  </a:txBody>
                  <a:tcPr>
                    <a:solidFill>
                      <a:schemeClr val="bg1"/>
                    </a:solidFill>
                  </a:tcPr>
                </a:tc>
                <a:extLst>
                  <a:ext uri="{0D108BD9-81ED-4DB2-BD59-A6C34878D82A}">
                    <a16:rowId xmlns:a16="http://schemas.microsoft.com/office/drawing/2014/main" val="3195658416"/>
                  </a:ext>
                </a:extLst>
              </a:tr>
              <a:tr h="436282">
                <a:tc>
                  <a:txBody>
                    <a:bodyPr/>
                    <a:lstStyle/>
                    <a:p>
                      <a:pPr algn="ctr"/>
                      <a:r>
                        <a:rPr lang="en-US" sz="2300" dirty="0">
                          <a:solidFill>
                            <a:schemeClr val="bg1"/>
                          </a:solidFill>
                          <a:latin typeface="Book Antiqua" panose="02040602050305030304" pitchFamily="18" charset="0"/>
                        </a:rPr>
                        <a:t>Joshua (the </a:t>
                      </a:r>
                      <a:r>
                        <a:rPr lang="en-US" sz="2300" dirty="0" err="1">
                          <a:solidFill>
                            <a:schemeClr val="bg1"/>
                          </a:solidFill>
                          <a:latin typeface="Book Antiqua" panose="02040602050305030304" pitchFamily="18" charset="0"/>
                        </a:rPr>
                        <a:t>saviour</a:t>
                      </a:r>
                      <a:r>
                        <a:rPr lang="en-US" sz="2300" dirty="0">
                          <a:solidFill>
                            <a:schemeClr val="bg1"/>
                          </a:solidFill>
                          <a:latin typeface="Book Antiqua" panose="02040602050305030304" pitchFamily="18" charset="0"/>
                        </a:rPr>
                        <a:t>) carries this out – Vs 3</a:t>
                      </a:r>
                      <a:endParaRPr lang="en-GB" sz="2300" dirty="0">
                        <a:solidFill>
                          <a:schemeClr val="bg1"/>
                        </a:solidFill>
                        <a:latin typeface="Book Antiqua" panose="02040602050305030304" pitchFamily="18" charset="0"/>
                      </a:endParaRPr>
                    </a:p>
                  </a:txBody>
                  <a:tcPr>
                    <a:solidFill>
                      <a:schemeClr val="tx1"/>
                    </a:solidFill>
                  </a:tcPr>
                </a:tc>
                <a:tc>
                  <a:txBody>
                    <a:bodyPr/>
                    <a:lstStyle/>
                    <a:p>
                      <a:pPr algn="ctr"/>
                      <a:r>
                        <a:rPr lang="en-US" sz="2300" dirty="0">
                          <a:solidFill>
                            <a:schemeClr val="bg1"/>
                          </a:solidFill>
                          <a:latin typeface="Book Antiqua" panose="02040602050305030304" pitchFamily="18" charset="0"/>
                        </a:rPr>
                        <a:t>Ehud (the deliverer) carries this out – Vs 15 </a:t>
                      </a:r>
                      <a:endParaRPr lang="en-GB" sz="2300" dirty="0">
                        <a:solidFill>
                          <a:schemeClr val="bg1"/>
                        </a:solidFill>
                        <a:latin typeface="Book Antiqua" panose="02040602050305030304" pitchFamily="18" charset="0"/>
                      </a:endParaRPr>
                    </a:p>
                  </a:txBody>
                  <a:tcPr>
                    <a:solidFill>
                      <a:schemeClr val="tx1"/>
                    </a:solidFill>
                  </a:tcPr>
                </a:tc>
                <a:extLst>
                  <a:ext uri="{0D108BD9-81ED-4DB2-BD59-A6C34878D82A}">
                    <a16:rowId xmlns:a16="http://schemas.microsoft.com/office/drawing/2014/main" val="1088286021"/>
                  </a:ext>
                </a:extLst>
              </a:tr>
              <a:tr h="436282">
                <a:tc>
                  <a:txBody>
                    <a:bodyPr/>
                    <a:lstStyle/>
                    <a:p>
                      <a:pPr algn="ctr"/>
                      <a:r>
                        <a:rPr lang="en-US" sz="2300" dirty="0">
                          <a:latin typeface="Book Antiqua" panose="02040602050305030304" pitchFamily="18" charset="0"/>
                        </a:rPr>
                        <a:t>Reproach of Egypt was rolled away – Vs 9</a:t>
                      </a:r>
                      <a:endParaRPr lang="en-GB" sz="2300" dirty="0">
                        <a:latin typeface="Book Antiqua" panose="02040602050305030304" pitchFamily="18" charset="0"/>
                      </a:endParaRPr>
                    </a:p>
                  </a:txBody>
                  <a:tcPr>
                    <a:solidFill>
                      <a:schemeClr val="bg1"/>
                    </a:solidFill>
                  </a:tcPr>
                </a:tc>
                <a:tc>
                  <a:txBody>
                    <a:bodyPr/>
                    <a:lstStyle/>
                    <a:p>
                      <a:pPr algn="ctr"/>
                      <a:r>
                        <a:rPr lang="en-US" sz="2300" dirty="0">
                          <a:latin typeface="Book Antiqua" panose="02040602050305030304" pitchFamily="18" charset="0"/>
                        </a:rPr>
                        <a:t>Reproach of Moab was removed – Vs 22</a:t>
                      </a:r>
                      <a:endParaRPr lang="en-GB" sz="2300" dirty="0">
                        <a:latin typeface="Book Antiqua" panose="02040602050305030304" pitchFamily="18" charset="0"/>
                      </a:endParaRPr>
                    </a:p>
                  </a:txBody>
                  <a:tcPr>
                    <a:solidFill>
                      <a:schemeClr val="bg1"/>
                    </a:solidFill>
                  </a:tcPr>
                </a:tc>
                <a:extLst>
                  <a:ext uri="{0D108BD9-81ED-4DB2-BD59-A6C34878D82A}">
                    <a16:rowId xmlns:a16="http://schemas.microsoft.com/office/drawing/2014/main" val="1365945905"/>
                  </a:ext>
                </a:extLst>
              </a:tr>
            </a:tbl>
          </a:graphicData>
        </a:graphic>
      </p:graphicFrame>
      <p:sp>
        <p:nvSpPr>
          <p:cNvPr id="5" name="TextBox 4">
            <a:extLst>
              <a:ext uri="{FF2B5EF4-FFF2-40B4-BE49-F238E27FC236}">
                <a16:creationId xmlns:a16="http://schemas.microsoft.com/office/drawing/2014/main" id="{4D38A4E6-9FE1-4DCB-E9B9-43813CAC57DE}"/>
              </a:ext>
            </a:extLst>
          </p:cNvPr>
          <p:cNvSpPr txBox="1"/>
          <p:nvPr/>
        </p:nvSpPr>
        <p:spPr>
          <a:xfrm>
            <a:off x="353342" y="81666"/>
            <a:ext cx="79506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So what was Ehud’s sword made of?</a:t>
            </a:r>
            <a:endParaRPr kumimoji="0" lang="en-GB" sz="36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p:txBody>
      </p:sp>
      <p:sp>
        <p:nvSpPr>
          <p:cNvPr id="7" name="TextBox 6">
            <a:extLst>
              <a:ext uri="{FF2B5EF4-FFF2-40B4-BE49-F238E27FC236}">
                <a16:creationId xmlns:a16="http://schemas.microsoft.com/office/drawing/2014/main" id="{269B1A1B-659E-683B-D664-2BDBA1025A74}"/>
              </a:ext>
            </a:extLst>
          </p:cNvPr>
          <p:cNvSpPr txBox="1"/>
          <p:nvPr/>
        </p:nvSpPr>
        <p:spPr>
          <a:xfrm>
            <a:off x="182878" y="4514515"/>
            <a:ext cx="11859831" cy="1762534"/>
          </a:xfrm>
          <a:prstGeom prst="rect">
            <a:avLst/>
          </a:prstGeom>
          <a:noFill/>
          <a:ln>
            <a:solidFill>
              <a:schemeClr val="bg1"/>
            </a:solidFill>
          </a:ln>
        </p:spPr>
        <p:txBody>
          <a:bodyPr wrap="square" rtlCol="0">
            <a:spAutoFit/>
          </a:bodyPr>
          <a:lstStyle/>
          <a:p>
            <a:pPr>
              <a:lnSpc>
                <a:spcPct val="107000"/>
              </a:lnSpc>
              <a:spcAft>
                <a:spcPts val="800"/>
              </a:spcAft>
            </a:pPr>
            <a:r>
              <a:rPr lang="en-GB" sz="24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Phil 3 vs 18:</a:t>
            </a:r>
          </a:p>
          <a:p>
            <a:pPr>
              <a:lnSpc>
                <a:spcPct val="107000"/>
              </a:lnSpc>
              <a:spcAft>
                <a:spcPts val="800"/>
              </a:spcAft>
            </a:pPr>
            <a:r>
              <a:rPr lang="en-GB" sz="24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For many walk, of whom I have told you often, and now tell you even weeping, that they are the enemies of the cross of Christ:</a:t>
            </a:r>
            <a:r>
              <a:rPr lang="en-GB" sz="2400" dirty="0">
                <a:solidFill>
                  <a:schemeClr val="bg1"/>
                </a:solidFill>
                <a:latin typeface="Book Antiqua" panose="02040602050305030304" pitchFamily="18" charset="0"/>
                <a:ea typeface="Calibri" panose="020F0502020204030204" pitchFamily="34" charset="0"/>
                <a:cs typeface="Times New Roman" panose="02020603050405020304" pitchFamily="18" charset="0"/>
              </a:rPr>
              <a:t> </a:t>
            </a:r>
            <a:r>
              <a:rPr lang="en-GB" sz="24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Whose end is destruction, whose God is their belly, and whose glory is in their shame, who mind earthly things.</a:t>
            </a:r>
            <a:endParaRPr lang="en-GB" sz="24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382746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ADA325-BF7F-E81B-4811-6D8D6BBD69DA}"/>
              </a:ext>
            </a:extLst>
          </p:cNvPr>
          <p:cNvSpPr txBox="1"/>
          <p:nvPr/>
        </p:nvSpPr>
        <p:spPr>
          <a:xfrm>
            <a:off x="873853" y="776797"/>
            <a:ext cx="10444294" cy="3371436"/>
          </a:xfrm>
          <a:prstGeom prst="rect">
            <a:avLst/>
          </a:prstGeom>
          <a:noFill/>
        </p:spPr>
        <p:txBody>
          <a:bodyPr wrap="square" rtlCol="0">
            <a:spAutoFit/>
          </a:bodyPr>
          <a:lstStyle/>
          <a:p>
            <a:pPr>
              <a:lnSpc>
                <a:spcPct val="107000"/>
              </a:lnSpc>
              <a:spcAft>
                <a:spcPts val="800"/>
              </a:spcAft>
            </a:pPr>
            <a:r>
              <a:rPr lang="en-GB" sz="28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Matt 10 vs 34-36</a:t>
            </a:r>
          </a:p>
          <a:p>
            <a:pPr>
              <a:lnSpc>
                <a:spcPct val="107000"/>
              </a:lnSpc>
              <a:spcAft>
                <a:spcPts val="800"/>
              </a:spcAft>
            </a:pPr>
            <a:r>
              <a:rPr lang="en-GB" sz="28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Think not that I am come to send peace on earth: I came not to send peace, but a sword. For I am come to set a man at variance against his father, and the daughter against her mother, and the daughter in law against her mother in law.</a:t>
            </a:r>
            <a:r>
              <a:rPr lang="en-GB" sz="2800" dirty="0">
                <a:solidFill>
                  <a:schemeClr val="bg1"/>
                </a:solidFill>
                <a:latin typeface="Book Antiqua" panose="02040602050305030304" pitchFamily="18" charset="0"/>
                <a:ea typeface="Calibri" panose="020F0502020204030204" pitchFamily="34" charset="0"/>
                <a:cs typeface="Times New Roman" panose="02020603050405020304" pitchFamily="18" charset="0"/>
              </a:rPr>
              <a:t> </a:t>
            </a:r>
            <a:r>
              <a:rPr lang="en-GB" sz="28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And a man's foes shall be they of his own household.</a:t>
            </a:r>
            <a:endParaRPr lang="en-GB" sz="28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p>
            <a:endParaRPr lang="en-GB" sz="2000" dirty="0">
              <a:solidFill>
                <a:schemeClr val="bg1"/>
              </a:solidFill>
              <a:latin typeface="Book Antiqua" panose="02040602050305030304" pitchFamily="18" charset="0"/>
            </a:endParaRPr>
          </a:p>
        </p:txBody>
      </p:sp>
      <p:pic>
        <p:nvPicPr>
          <p:cNvPr id="3" name="Picture 2" descr="Roman Gladius: A Straight, Double-Edged Piece - Samurai Swords Store">
            <a:extLst>
              <a:ext uri="{FF2B5EF4-FFF2-40B4-BE49-F238E27FC236}">
                <a16:creationId xmlns:a16="http://schemas.microsoft.com/office/drawing/2014/main" id="{A145214D-15FA-5579-12C2-7EE688553A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4270" y="3947268"/>
            <a:ext cx="5026090" cy="2657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247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ADA325-BF7F-E81B-4811-6D8D6BBD69DA}"/>
              </a:ext>
            </a:extLst>
          </p:cNvPr>
          <p:cNvSpPr txBox="1"/>
          <p:nvPr/>
        </p:nvSpPr>
        <p:spPr>
          <a:xfrm>
            <a:off x="873853" y="919410"/>
            <a:ext cx="10444294" cy="1562672"/>
          </a:xfrm>
          <a:prstGeom prst="rect">
            <a:avLst/>
          </a:prstGeom>
          <a:noFill/>
        </p:spPr>
        <p:txBody>
          <a:bodyPr wrap="square" rtlCol="0">
            <a:spAutoFit/>
          </a:bodyPr>
          <a:lstStyle/>
          <a:p>
            <a:pPr>
              <a:lnSpc>
                <a:spcPct val="107000"/>
              </a:lnSpc>
              <a:spcAft>
                <a:spcPts val="800"/>
              </a:spcAft>
            </a:pPr>
            <a:r>
              <a:rPr lang="en-GB" sz="28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Psalm 69 vs 9:</a:t>
            </a:r>
          </a:p>
          <a:p>
            <a:pPr>
              <a:lnSpc>
                <a:spcPct val="107000"/>
              </a:lnSpc>
              <a:spcAft>
                <a:spcPts val="800"/>
              </a:spcAft>
            </a:pPr>
            <a:r>
              <a:rPr lang="en-GB" sz="28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I am become a stranger unto my brethren, and an alien unto my mother's children. For the zeal of thine house hath eaten me up;</a:t>
            </a:r>
            <a:endParaRPr lang="en-GB" sz="28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p:txBody>
      </p:sp>
      <p:pic>
        <p:nvPicPr>
          <p:cNvPr id="3" name="Picture 2" descr="Roman Gladius: A Straight, Double-Edged Piece - Samurai Swords Store">
            <a:extLst>
              <a:ext uri="{FF2B5EF4-FFF2-40B4-BE49-F238E27FC236}">
                <a16:creationId xmlns:a16="http://schemas.microsoft.com/office/drawing/2014/main" id="{A145214D-15FA-5579-12C2-7EE688553A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4270" y="3947268"/>
            <a:ext cx="5026090" cy="2657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992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ADA325-BF7F-E81B-4811-6D8D6BBD69DA}"/>
              </a:ext>
            </a:extLst>
          </p:cNvPr>
          <p:cNvSpPr txBox="1"/>
          <p:nvPr/>
        </p:nvSpPr>
        <p:spPr>
          <a:xfrm>
            <a:off x="873853" y="919410"/>
            <a:ext cx="10444294" cy="1562672"/>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Book Antiqua" panose="02040602050305030304" pitchFamily="18" charset="0"/>
                <a:ea typeface="Calibri" panose="020F0502020204030204" pitchFamily="34" charset="0"/>
                <a:cs typeface="Times New Roman" panose="02020603050405020304" pitchFamily="18" charset="0"/>
              </a:rPr>
              <a:t>Psalm 69 vs 9:</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2800" b="1" i="1" u="none" strike="noStrike" kern="1200" cap="none" spc="0" normalizeH="0" baseline="0" noProof="0" dirty="0">
                <a:ln>
                  <a:noFill/>
                </a:ln>
                <a:solidFill>
                  <a:prstClr val="white"/>
                </a:solidFill>
                <a:effectLst/>
                <a:uLnTx/>
                <a:uFillTx/>
                <a:latin typeface="Book Antiqua" panose="02040602050305030304" pitchFamily="18" charset="0"/>
                <a:ea typeface="Calibri" panose="020F0502020204030204" pitchFamily="34" charset="0"/>
                <a:cs typeface="Times New Roman" panose="02020603050405020304" pitchFamily="18" charset="0"/>
              </a:rPr>
              <a:t>I am become a stranger unto my brethren, and an alien unto my </a:t>
            </a:r>
            <a:r>
              <a:rPr kumimoji="0" lang="en-GB" sz="2800" b="1" i="1" u="none" strike="noStrike" kern="1200" cap="none" spc="0" normalizeH="0" baseline="0" noProof="0" dirty="0">
                <a:ln>
                  <a:noFill/>
                </a:ln>
                <a:solidFill>
                  <a:srgbClr val="FF0000"/>
                </a:solidFill>
                <a:effectLst/>
                <a:uLnTx/>
                <a:uFillTx/>
                <a:latin typeface="Book Antiqua" panose="02040602050305030304" pitchFamily="18" charset="0"/>
                <a:ea typeface="Calibri" panose="020F0502020204030204" pitchFamily="34" charset="0"/>
                <a:cs typeface="Times New Roman" panose="02020603050405020304" pitchFamily="18" charset="0"/>
              </a:rPr>
              <a:t>mother's children</a:t>
            </a:r>
            <a:r>
              <a:rPr kumimoji="0" lang="en-GB" sz="2800" b="1" i="1" u="none" strike="noStrike" kern="1200" cap="none" spc="0" normalizeH="0" baseline="0" noProof="0" dirty="0">
                <a:ln>
                  <a:noFill/>
                </a:ln>
                <a:solidFill>
                  <a:prstClr val="white"/>
                </a:solidFill>
                <a:effectLst/>
                <a:uLnTx/>
                <a:uFillTx/>
                <a:latin typeface="Book Antiqua" panose="02040602050305030304" pitchFamily="18" charset="0"/>
                <a:ea typeface="Calibri" panose="020F0502020204030204" pitchFamily="34" charset="0"/>
                <a:cs typeface="Times New Roman" panose="02020603050405020304" pitchFamily="18" charset="0"/>
              </a:rPr>
              <a:t>. For the zeal of thine house hath eaten me up;</a:t>
            </a:r>
            <a:endParaRPr kumimoji="0" lang="en-GB" sz="2800" b="0" i="0" u="none" strike="noStrike" kern="1200" cap="none" spc="0" normalizeH="0" baseline="0" noProof="0" dirty="0">
              <a:ln>
                <a:noFill/>
              </a:ln>
              <a:solidFill>
                <a:prstClr val="white"/>
              </a:solidFill>
              <a:effectLst/>
              <a:uLnTx/>
              <a:uFillTx/>
              <a:latin typeface="Book Antiqua" panose="02040602050305030304" pitchFamily="18" charset="0"/>
              <a:ea typeface="Calibri" panose="020F0502020204030204" pitchFamily="34" charset="0"/>
              <a:cs typeface="Times New Roman" panose="02020603050405020304" pitchFamily="18" charset="0"/>
            </a:endParaRPr>
          </a:p>
        </p:txBody>
      </p:sp>
      <p:pic>
        <p:nvPicPr>
          <p:cNvPr id="3" name="Picture 2" descr="Roman Gladius: A Straight, Double-Edged Piece - Samurai Swords Store">
            <a:extLst>
              <a:ext uri="{FF2B5EF4-FFF2-40B4-BE49-F238E27FC236}">
                <a16:creationId xmlns:a16="http://schemas.microsoft.com/office/drawing/2014/main" id="{A145214D-15FA-5579-12C2-7EE688553A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4270" y="3947268"/>
            <a:ext cx="5026090" cy="2657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6117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EC4C74-FB2E-75ED-051B-AEFE326FBDE7}"/>
              </a:ext>
            </a:extLst>
          </p:cNvPr>
          <p:cNvSpPr txBox="1"/>
          <p:nvPr/>
        </p:nvSpPr>
        <p:spPr>
          <a:xfrm>
            <a:off x="422988" y="395214"/>
            <a:ext cx="11346024" cy="3904274"/>
          </a:xfrm>
          <a:prstGeom prst="rect">
            <a:avLst/>
          </a:prstGeom>
          <a:noFill/>
        </p:spPr>
        <p:txBody>
          <a:bodyPr wrap="square" rtlCol="0">
            <a:spAutoFit/>
          </a:bodyPr>
          <a:lstStyle/>
          <a:p>
            <a:pPr>
              <a:lnSpc>
                <a:spcPct val="107000"/>
              </a:lnSpc>
              <a:spcAft>
                <a:spcPts val="800"/>
              </a:spcAft>
            </a:pPr>
            <a:r>
              <a:rPr lang="en-GB" sz="28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Acts 1 vs 13-14:</a:t>
            </a:r>
          </a:p>
          <a:p>
            <a:pPr>
              <a:lnSpc>
                <a:spcPct val="107000"/>
              </a:lnSpc>
              <a:spcAft>
                <a:spcPts val="800"/>
              </a:spcAft>
            </a:pPr>
            <a:r>
              <a:rPr lang="en-GB" sz="28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And when they were </a:t>
            </a:r>
            <a:r>
              <a:rPr lang="en-GB" sz="28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come in</a:t>
            </a:r>
            <a:r>
              <a:rPr lang="en-GB" sz="28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they went up into an upper room, where abode both Peter, and James, and John, and Andrew, Philip, and Thomas, Bartholomew, and Matthew, James the son of Alphaeus, and Simon Zelotes, and Judas the brother of James.</a:t>
            </a:r>
            <a:endParaRPr lang="en-GB" sz="28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GB" sz="28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These all continued with one accord in prayer and supplication, with the women, </a:t>
            </a:r>
            <a:r>
              <a:rPr lang="en-GB" sz="28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and Mary the mother of Jesus, and with his brethren.</a:t>
            </a:r>
            <a:endParaRPr lang="en-GB" sz="2800"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endParaRPr>
          </a:p>
          <a:p>
            <a:endParaRPr lang="en-GB" dirty="0">
              <a:solidFill>
                <a:schemeClr val="bg1"/>
              </a:solidFill>
              <a:latin typeface="Book Antiqua" panose="02040602050305030304" pitchFamily="18" charset="0"/>
            </a:endParaRPr>
          </a:p>
        </p:txBody>
      </p:sp>
      <p:pic>
        <p:nvPicPr>
          <p:cNvPr id="5" name="Picture 4" descr="Roman Gladius: A Straight, Double-Edged Piece - Samurai Swords Store">
            <a:extLst>
              <a:ext uri="{FF2B5EF4-FFF2-40B4-BE49-F238E27FC236}">
                <a16:creationId xmlns:a16="http://schemas.microsoft.com/office/drawing/2014/main" id="{975228B4-2C9F-5E5A-8B2D-ED8E4B3811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4270" y="3947268"/>
            <a:ext cx="5026090" cy="2657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028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EC4C74-FB2E-75ED-051B-AEFE326FBDE7}"/>
              </a:ext>
            </a:extLst>
          </p:cNvPr>
          <p:cNvSpPr txBox="1"/>
          <p:nvPr/>
        </p:nvSpPr>
        <p:spPr>
          <a:xfrm>
            <a:off x="326572" y="1738823"/>
            <a:ext cx="11787673" cy="1101648"/>
          </a:xfrm>
          <a:prstGeom prst="rect">
            <a:avLst/>
          </a:prstGeom>
          <a:noFill/>
        </p:spPr>
        <p:txBody>
          <a:bodyPr wrap="square" rtlCol="0">
            <a:spAutoFit/>
          </a:bodyPr>
          <a:lstStyle/>
          <a:p>
            <a:pPr>
              <a:lnSpc>
                <a:spcPct val="107000"/>
              </a:lnSpc>
              <a:spcAft>
                <a:spcPts val="800"/>
              </a:spcAft>
            </a:pPr>
            <a:r>
              <a:rPr lang="en-GB" sz="28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Proverbs 27 vs 17:</a:t>
            </a:r>
          </a:p>
          <a:p>
            <a:pPr>
              <a:lnSpc>
                <a:spcPct val="107000"/>
              </a:lnSpc>
              <a:spcAft>
                <a:spcPts val="800"/>
              </a:spcAft>
            </a:pPr>
            <a:r>
              <a:rPr lang="en-GB" sz="28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Iron </a:t>
            </a:r>
            <a:r>
              <a:rPr lang="en-GB" sz="2800" b="1" i="1" dirty="0" err="1">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sharpeneth</a:t>
            </a:r>
            <a:r>
              <a:rPr lang="en-GB" sz="28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iron, so a man </a:t>
            </a:r>
            <a:r>
              <a:rPr lang="en-GB" sz="2800" b="1" i="1" dirty="0" err="1">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sharpeneth</a:t>
            </a:r>
            <a:r>
              <a:rPr lang="en-GB" sz="2800" b="1" i="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 the countenance of his friend.</a:t>
            </a:r>
            <a:endParaRPr lang="en-GB" sz="28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p:txBody>
      </p:sp>
      <p:pic>
        <p:nvPicPr>
          <p:cNvPr id="5" name="Picture 4" descr="Roman Gladius: A Straight, Double-Edged Piece - Samurai Swords Store">
            <a:extLst>
              <a:ext uri="{FF2B5EF4-FFF2-40B4-BE49-F238E27FC236}">
                <a16:creationId xmlns:a16="http://schemas.microsoft.com/office/drawing/2014/main" id="{975228B4-2C9F-5E5A-8B2D-ED8E4B3811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4270" y="3947268"/>
            <a:ext cx="5026090" cy="2657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103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WAT: The Sword of The Spirit - Liquid Church">
            <a:extLst>
              <a:ext uri="{FF2B5EF4-FFF2-40B4-BE49-F238E27FC236}">
                <a16:creationId xmlns:a16="http://schemas.microsoft.com/office/drawing/2014/main" id="{7CE190CD-885A-CB53-7F48-7C72307FFF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2217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1180</TotalTime>
  <Words>698</Words>
  <Application>Microsoft Office PowerPoint</Application>
  <PresentationFormat>Widescreen</PresentationFormat>
  <Paragraphs>61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Book Antiqua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Reuben Evans</dc:creator>
  <cp:lastModifiedBy>Tom Hale</cp:lastModifiedBy>
  <cp:revision>12</cp:revision>
  <dcterms:created xsi:type="dcterms:W3CDTF">2022-11-29T07:10:22Z</dcterms:created>
  <dcterms:modified xsi:type="dcterms:W3CDTF">2022-12-02T07:43:14Z</dcterms:modified>
</cp:coreProperties>
</file>