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1"/>
  </p:sldMasterIdLst>
  <p:notesMasterIdLst>
    <p:notesMasterId r:id="rId93"/>
  </p:notesMasterIdLst>
  <p:sldIdLst>
    <p:sldId id="256" r:id="rId2"/>
    <p:sldId id="280" r:id="rId3"/>
    <p:sldId id="257" r:id="rId4"/>
    <p:sldId id="258" r:id="rId5"/>
    <p:sldId id="285" r:id="rId6"/>
    <p:sldId id="290" r:id="rId7"/>
    <p:sldId id="294" r:id="rId8"/>
    <p:sldId id="291" r:id="rId9"/>
    <p:sldId id="293" r:id="rId10"/>
    <p:sldId id="287" r:id="rId11"/>
    <p:sldId id="295" r:id="rId12"/>
    <p:sldId id="296" r:id="rId13"/>
    <p:sldId id="2134805891" r:id="rId14"/>
    <p:sldId id="292" r:id="rId15"/>
    <p:sldId id="300" r:id="rId16"/>
    <p:sldId id="297" r:id="rId17"/>
    <p:sldId id="288" r:id="rId18"/>
    <p:sldId id="301" r:id="rId19"/>
    <p:sldId id="264" r:id="rId20"/>
    <p:sldId id="304" r:id="rId21"/>
    <p:sldId id="282" r:id="rId22"/>
    <p:sldId id="289" r:id="rId23"/>
    <p:sldId id="310" r:id="rId24"/>
    <p:sldId id="320" r:id="rId25"/>
    <p:sldId id="311" r:id="rId26"/>
    <p:sldId id="321" r:id="rId27"/>
    <p:sldId id="312" r:id="rId28"/>
    <p:sldId id="313" r:id="rId29"/>
    <p:sldId id="2134805892" r:id="rId30"/>
    <p:sldId id="317" r:id="rId31"/>
    <p:sldId id="314" r:id="rId32"/>
    <p:sldId id="315" r:id="rId33"/>
    <p:sldId id="316" r:id="rId34"/>
    <p:sldId id="318" r:id="rId35"/>
    <p:sldId id="319" r:id="rId36"/>
    <p:sldId id="308" r:id="rId37"/>
    <p:sldId id="281" r:id="rId38"/>
    <p:sldId id="265" r:id="rId39"/>
    <p:sldId id="2134805896" r:id="rId40"/>
    <p:sldId id="2134805897" r:id="rId41"/>
    <p:sldId id="2134805898" r:id="rId42"/>
    <p:sldId id="2134805899" r:id="rId43"/>
    <p:sldId id="2134805900" r:id="rId44"/>
    <p:sldId id="2134805901" r:id="rId45"/>
    <p:sldId id="2134805902" r:id="rId46"/>
    <p:sldId id="2134805903" r:id="rId47"/>
    <p:sldId id="2134805904" r:id="rId48"/>
    <p:sldId id="2134805905" r:id="rId49"/>
    <p:sldId id="2134805906" r:id="rId50"/>
    <p:sldId id="2134805907" r:id="rId51"/>
    <p:sldId id="273" r:id="rId52"/>
    <p:sldId id="322" r:id="rId53"/>
    <p:sldId id="283" r:id="rId54"/>
    <p:sldId id="276" r:id="rId55"/>
    <p:sldId id="2134805908" r:id="rId56"/>
    <p:sldId id="2134805909" r:id="rId57"/>
    <p:sldId id="2134805910" r:id="rId58"/>
    <p:sldId id="2134805911" r:id="rId59"/>
    <p:sldId id="2134805912" r:id="rId60"/>
    <p:sldId id="2134805913" r:id="rId61"/>
    <p:sldId id="2134805914" r:id="rId62"/>
    <p:sldId id="2134805915" r:id="rId63"/>
    <p:sldId id="2134805916" r:id="rId64"/>
    <p:sldId id="2134805918" r:id="rId65"/>
    <p:sldId id="2134805919" r:id="rId66"/>
    <p:sldId id="2134805920" r:id="rId67"/>
    <p:sldId id="2134805922" r:id="rId68"/>
    <p:sldId id="2134805923" r:id="rId69"/>
    <p:sldId id="2134805924" r:id="rId70"/>
    <p:sldId id="2134805921" r:id="rId71"/>
    <p:sldId id="277" r:id="rId72"/>
    <p:sldId id="323" r:id="rId73"/>
    <p:sldId id="284" r:id="rId74"/>
    <p:sldId id="2134805925" r:id="rId75"/>
    <p:sldId id="2134805926" r:id="rId76"/>
    <p:sldId id="2134805928" r:id="rId77"/>
    <p:sldId id="2134805929" r:id="rId78"/>
    <p:sldId id="2134805930" r:id="rId79"/>
    <p:sldId id="2134805931" r:id="rId80"/>
    <p:sldId id="2134805932" r:id="rId81"/>
    <p:sldId id="2134805933" r:id="rId82"/>
    <p:sldId id="2134805934" r:id="rId83"/>
    <p:sldId id="2134805935" r:id="rId84"/>
    <p:sldId id="2134805936" r:id="rId85"/>
    <p:sldId id="2134805937" r:id="rId86"/>
    <p:sldId id="2134805938" r:id="rId87"/>
    <p:sldId id="2134805939" r:id="rId88"/>
    <p:sldId id="2134805927" r:id="rId89"/>
    <p:sldId id="2134805940" r:id="rId90"/>
    <p:sldId id="2134805941" r:id="rId91"/>
    <p:sldId id="324" r:id="rId9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58395607-6CB5-6E4D-928D-5237E6052B51}">
          <p14:sldIdLst>
            <p14:sldId id="256"/>
            <p14:sldId id="280"/>
            <p14:sldId id="257"/>
          </p14:sldIdLst>
        </p14:section>
        <p14:section name="Class 1" id="{8467940F-0119-8A45-97CC-6BFE9E7EB039}">
          <p14:sldIdLst>
            <p14:sldId id="258"/>
            <p14:sldId id="285"/>
            <p14:sldId id="290"/>
            <p14:sldId id="294"/>
            <p14:sldId id="291"/>
            <p14:sldId id="293"/>
            <p14:sldId id="287"/>
            <p14:sldId id="295"/>
            <p14:sldId id="296"/>
            <p14:sldId id="2134805891"/>
            <p14:sldId id="292"/>
            <p14:sldId id="300"/>
            <p14:sldId id="297"/>
            <p14:sldId id="288"/>
            <p14:sldId id="301"/>
            <p14:sldId id="264"/>
            <p14:sldId id="304"/>
          </p14:sldIdLst>
        </p14:section>
        <p14:section name="Class 2" id="{349B6939-555D-E94D-A5D0-68D672050C29}">
          <p14:sldIdLst>
            <p14:sldId id="282"/>
            <p14:sldId id="289"/>
            <p14:sldId id="310"/>
            <p14:sldId id="320"/>
            <p14:sldId id="311"/>
            <p14:sldId id="321"/>
            <p14:sldId id="312"/>
            <p14:sldId id="313"/>
            <p14:sldId id="2134805892"/>
            <p14:sldId id="317"/>
            <p14:sldId id="314"/>
            <p14:sldId id="315"/>
            <p14:sldId id="316"/>
            <p14:sldId id="318"/>
            <p14:sldId id="319"/>
            <p14:sldId id="308"/>
          </p14:sldIdLst>
        </p14:section>
        <p14:section name="Class 3" id="{578FBCF8-B55F-CC47-A6E2-0E4069539653}">
          <p14:sldIdLst>
            <p14:sldId id="281"/>
            <p14:sldId id="265"/>
            <p14:sldId id="2134805896"/>
            <p14:sldId id="2134805897"/>
            <p14:sldId id="2134805898"/>
            <p14:sldId id="2134805899"/>
            <p14:sldId id="2134805900"/>
            <p14:sldId id="2134805901"/>
            <p14:sldId id="2134805902"/>
            <p14:sldId id="2134805903"/>
            <p14:sldId id="2134805904"/>
            <p14:sldId id="2134805905"/>
            <p14:sldId id="2134805906"/>
            <p14:sldId id="2134805907"/>
            <p14:sldId id="273"/>
            <p14:sldId id="322"/>
          </p14:sldIdLst>
        </p14:section>
        <p14:section name="Class 4" id="{1581500A-A3B6-ED4E-93FB-AC679DBCF6DE}">
          <p14:sldIdLst>
            <p14:sldId id="283"/>
            <p14:sldId id="276"/>
            <p14:sldId id="2134805908"/>
            <p14:sldId id="2134805909"/>
            <p14:sldId id="2134805910"/>
            <p14:sldId id="2134805911"/>
            <p14:sldId id="2134805912"/>
            <p14:sldId id="2134805913"/>
            <p14:sldId id="2134805914"/>
            <p14:sldId id="2134805915"/>
            <p14:sldId id="2134805916"/>
            <p14:sldId id="2134805918"/>
            <p14:sldId id="2134805919"/>
            <p14:sldId id="2134805920"/>
            <p14:sldId id="2134805922"/>
            <p14:sldId id="2134805923"/>
            <p14:sldId id="2134805924"/>
            <p14:sldId id="2134805921"/>
            <p14:sldId id="277"/>
            <p14:sldId id="323"/>
          </p14:sldIdLst>
        </p14:section>
        <p14:section name="Class 5" id="{9632B300-0207-0C4A-AA66-D02DB84066F9}">
          <p14:sldIdLst>
            <p14:sldId id="284"/>
            <p14:sldId id="2134805925"/>
            <p14:sldId id="2134805926"/>
            <p14:sldId id="2134805928"/>
            <p14:sldId id="2134805929"/>
            <p14:sldId id="2134805930"/>
            <p14:sldId id="2134805931"/>
            <p14:sldId id="2134805932"/>
            <p14:sldId id="2134805933"/>
            <p14:sldId id="2134805934"/>
            <p14:sldId id="2134805935"/>
            <p14:sldId id="2134805936"/>
            <p14:sldId id="2134805937"/>
            <p14:sldId id="2134805938"/>
            <p14:sldId id="2134805939"/>
            <p14:sldId id="2134805927"/>
            <p14:sldId id="2134805940"/>
            <p14:sldId id="2134805941"/>
            <p14:sldId id="32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3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44"/>
    <p:restoredTop sz="83062"/>
  </p:normalViewPr>
  <p:slideViewPr>
    <p:cSldViewPr snapToGrid="0">
      <p:cViewPr varScale="1">
        <p:scale>
          <a:sx n="71" d="100"/>
          <a:sy n="71" d="100"/>
        </p:scale>
        <p:origin x="145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9C4303-DD6B-4A13-9308-D06FC51EA741}" type="doc">
      <dgm:prSet loTypeId="urn:microsoft.com/office/officeart/2005/8/layout/list1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D51F16D-2D42-488A-AC90-A2FA9292C750}">
      <dgm:prSet/>
      <dgm:spPr/>
      <dgm:t>
        <a:bodyPr/>
        <a:lstStyle/>
        <a:p>
          <a:r>
            <a:rPr lang="en-US"/>
            <a:t>Class 1:</a:t>
          </a:r>
        </a:p>
      </dgm:t>
    </dgm:pt>
    <dgm:pt modelId="{1D9E184A-2042-45F3-BCA5-DF5E68240006}" type="parTrans" cxnId="{C68FC453-1A6D-44CE-8C97-FDE24F9A4090}">
      <dgm:prSet/>
      <dgm:spPr/>
      <dgm:t>
        <a:bodyPr/>
        <a:lstStyle/>
        <a:p>
          <a:endParaRPr lang="en-US"/>
        </a:p>
      </dgm:t>
    </dgm:pt>
    <dgm:pt modelId="{32857703-5F52-44E6-B0BF-D5749C29329A}" type="sibTrans" cxnId="{C68FC453-1A6D-44CE-8C97-FDE24F9A4090}">
      <dgm:prSet/>
      <dgm:spPr/>
      <dgm:t>
        <a:bodyPr/>
        <a:lstStyle/>
        <a:p>
          <a:endParaRPr lang="en-US"/>
        </a:p>
      </dgm:t>
    </dgm:pt>
    <dgm:pt modelId="{DCE8910B-54EC-4E65-8ABE-9107CD0DC584}">
      <dgm:prSet/>
      <dgm:spPr/>
      <dgm:t>
        <a:bodyPr/>
        <a:lstStyle/>
        <a:p>
          <a:r>
            <a:rPr lang="en-US" dirty="0"/>
            <a:t>The Mistress &amp; The Handmaid</a:t>
          </a:r>
        </a:p>
      </dgm:t>
    </dgm:pt>
    <dgm:pt modelId="{7DFBC0C3-2B06-4F89-B5D1-90A25518B782}" type="parTrans" cxnId="{AB2FA74F-706B-46F2-9481-99B1418D8DA7}">
      <dgm:prSet/>
      <dgm:spPr/>
      <dgm:t>
        <a:bodyPr/>
        <a:lstStyle/>
        <a:p>
          <a:endParaRPr lang="en-US"/>
        </a:p>
      </dgm:t>
    </dgm:pt>
    <dgm:pt modelId="{03252E48-64FA-4585-878E-7A8781599F75}" type="sibTrans" cxnId="{AB2FA74F-706B-46F2-9481-99B1418D8DA7}">
      <dgm:prSet/>
      <dgm:spPr/>
      <dgm:t>
        <a:bodyPr/>
        <a:lstStyle/>
        <a:p>
          <a:endParaRPr lang="en-US"/>
        </a:p>
      </dgm:t>
    </dgm:pt>
    <dgm:pt modelId="{1F08C6A6-07AF-460F-8DB8-AADB261028A6}">
      <dgm:prSet/>
      <dgm:spPr/>
      <dgm:t>
        <a:bodyPr/>
        <a:lstStyle/>
        <a:p>
          <a:r>
            <a:rPr lang="en-US"/>
            <a:t>Class 2: </a:t>
          </a:r>
        </a:p>
      </dgm:t>
    </dgm:pt>
    <dgm:pt modelId="{CF911BE7-3567-413A-B0B5-0EE69A9B0B20}" type="parTrans" cxnId="{F896B5AF-31F2-4B9D-A40A-77CE2BE3FBC3}">
      <dgm:prSet/>
      <dgm:spPr/>
      <dgm:t>
        <a:bodyPr/>
        <a:lstStyle/>
        <a:p>
          <a:endParaRPr lang="en-US"/>
        </a:p>
      </dgm:t>
    </dgm:pt>
    <dgm:pt modelId="{C8223A27-13AB-4161-9B43-D7FF483360B9}" type="sibTrans" cxnId="{F896B5AF-31F2-4B9D-A40A-77CE2BE3FBC3}">
      <dgm:prSet/>
      <dgm:spPr/>
      <dgm:t>
        <a:bodyPr/>
        <a:lstStyle/>
        <a:p>
          <a:endParaRPr lang="en-US"/>
        </a:p>
      </dgm:t>
    </dgm:pt>
    <dgm:pt modelId="{6C8A23B2-9547-4F44-9946-10EB7259E564}">
      <dgm:prSet/>
      <dgm:spPr/>
      <dgm:t>
        <a:bodyPr/>
        <a:lstStyle/>
        <a:p>
          <a:r>
            <a:rPr lang="en-US" dirty="0"/>
            <a:t>The Prophetess &amp; The Impaler</a:t>
          </a:r>
        </a:p>
      </dgm:t>
    </dgm:pt>
    <dgm:pt modelId="{587B7701-735F-4946-9DDF-EB486BF899A2}" type="parTrans" cxnId="{F64198F1-C31A-4E81-BD02-5589B97D4F1B}">
      <dgm:prSet/>
      <dgm:spPr/>
      <dgm:t>
        <a:bodyPr/>
        <a:lstStyle/>
        <a:p>
          <a:endParaRPr lang="en-US"/>
        </a:p>
      </dgm:t>
    </dgm:pt>
    <dgm:pt modelId="{63E92ECE-9A15-4705-8F27-E398443C2570}" type="sibTrans" cxnId="{F64198F1-C31A-4E81-BD02-5589B97D4F1B}">
      <dgm:prSet/>
      <dgm:spPr/>
      <dgm:t>
        <a:bodyPr/>
        <a:lstStyle/>
        <a:p>
          <a:endParaRPr lang="en-US"/>
        </a:p>
      </dgm:t>
    </dgm:pt>
    <dgm:pt modelId="{B0EF7443-A79E-4B6A-BCA0-1BC05988D272}">
      <dgm:prSet/>
      <dgm:spPr/>
      <dgm:t>
        <a:bodyPr/>
        <a:lstStyle/>
        <a:p>
          <a:r>
            <a:rPr lang="en-US" dirty="0"/>
            <a:t>Class 3: </a:t>
          </a:r>
        </a:p>
      </dgm:t>
    </dgm:pt>
    <dgm:pt modelId="{78192465-DBB3-4569-8FCF-15275A82C944}" type="parTrans" cxnId="{2FB14AFD-8F63-427B-B912-1C950D8307F8}">
      <dgm:prSet/>
      <dgm:spPr/>
      <dgm:t>
        <a:bodyPr/>
        <a:lstStyle/>
        <a:p>
          <a:endParaRPr lang="en-US"/>
        </a:p>
      </dgm:t>
    </dgm:pt>
    <dgm:pt modelId="{486004E5-C7A7-4AD7-BA72-EF71297DDFB9}" type="sibTrans" cxnId="{2FB14AFD-8F63-427B-B912-1C950D8307F8}">
      <dgm:prSet/>
      <dgm:spPr/>
      <dgm:t>
        <a:bodyPr/>
        <a:lstStyle/>
        <a:p>
          <a:endParaRPr lang="en-US"/>
        </a:p>
      </dgm:t>
    </dgm:pt>
    <dgm:pt modelId="{53081755-D200-4680-A8F5-C4F6FA248E73}">
      <dgm:prSet/>
      <dgm:spPr/>
      <dgm:t>
        <a:bodyPr/>
        <a:lstStyle/>
        <a:p>
          <a:r>
            <a:rPr lang="en-US" dirty="0"/>
            <a:t>The Outcast &amp; The Destitute</a:t>
          </a:r>
        </a:p>
      </dgm:t>
    </dgm:pt>
    <dgm:pt modelId="{0B469D4C-51AD-485B-AF0A-7860A70E4B2C}" type="parTrans" cxnId="{8007FD79-2563-4DBA-8288-117D10F66573}">
      <dgm:prSet/>
      <dgm:spPr/>
      <dgm:t>
        <a:bodyPr/>
        <a:lstStyle/>
        <a:p>
          <a:endParaRPr lang="en-US"/>
        </a:p>
      </dgm:t>
    </dgm:pt>
    <dgm:pt modelId="{5AADB9B5-11FB-411D-9D13-BFDB858B9041}" type="sibTrans" cxnId="{8007FD79-2563-4DBA-8288-117D10F66573}">
      <dgm:prSet/>
      <dgm:spPr/>
      <dgm:t>
        <a:bodyPr/>
        <a:lstStyle/>
        <a:p>
          <a:endParaRPr lang="en-US"/>
        </a:p>
      </dgm:t>
    </dgm:pt>
    <dgm:pt modelId="{70FEDF03-11AB-4246-9C8F-5A10D256C9C6}">
      <dgm:prSet/>
      <dgm:spPr/>
      <dgm:t>
        <a:bodyPr/>
        <a:lstStyle/>
        <a:p>
          <a:r>
            <a:rPr lang="en-US"/>
            <a:t>Class 4:</a:t>
          </a:r>
        </a:p>
      </dgm:t>
    </dgm:pt>
    <dgm:pt modelId="{135D8332-674D-4572-8007-02D9F138A4B1}" type="parTrans" cxnId="{24308B3E-D391-4A1E-B76D-9E10796F2773}">
      <dgm:prSet/>
      <dgm:spPr/>
      <dgm:t>
        <a:bodyPr/>
        <a:lstStyle/>
        <a:p>
          <a:endParaRPr lang="en-US"/>
        </a:p>
      </dgm:t>
    </dgm:pt>
    <dgm:pt modelId="{46BCD8F4-5520-4C50-AD80-B72AD3C39374}" type="sibTrans" cxnId="{24308B3E-D391-4A1E-B76D-9E10796F2773}">
      <dgm:prSet/>
      <dgm:spPr/>
      <dgm:t>
        <a:bodyPr/>
        <a:lstStyle/>
        <a:p>
          <a:endParaRPr lang="en-US"/>
        </a:p>
      </dgm:t>
    </dgm:pt>
    <dgm:pt modelId="{B2EA2F86-D171-4E80-A2FE-184C5D8C0A3E}">
      <dgm:prSet/>
      <dgm:spPr/>
      <dgm:t>
        <a:bodyPr/>
        <a:lstStyle/>
        <a:p>
          <a:r>
            <a:rPr lang="en-US" dirty="0"/>
            <a:t>The Barren &amp; The Virgin</a:t>
          </a:r>
        </a:p>
      </dgm:t>
    </dgm:pt>
    <dgm:pt modelId="{2E1BA63B-3BC7-456B-BC9E-44E8EA63E922}" type="parTrans" cxnId="{928D0493-2379-4272-B868-2384213B918C}">
      <dgm:prSet/>
      <dgm:spPr/>
      <dgm:t>
        <a:bodyPr/>
        <a:lstStyle/>
        <a:p>
          <a:endParaRPr lang="en-US"/>
        </a:p>
      </dgm:t>
    </dgm:pt>
    <dgm:pt modelId="{C063BEBB-6C1F-41C7-8FFE-626A02E71BA3}" type="sibTrans" cxnId="{928D0493-2379-4272-B868-2384213B918C}">
      <dgm:prSet/>
      <dgm:spPr/>
      <dgm:t>
        <a:bodyPr/>
        <a:lstStyle/>
        <a:p>
          <a:endParaRPr lang="en-US"/>
        </a:p>
      </dgm:t>
    </dgm:pt>
    <dgm:pt modelId="{3DE678D6-192A-432F-81C3-307A8154AA94}">
      <dgm:prSet/>
      <dgm:spPr/>
      <dgm:t>
        <a:bodyPr/>
        <a:lstStyle/>
        <a:p>
          <a:r>
            <a:rPr lang="en-US"/>
            <a:t>Class 5:</a:t>
          </a:r>
        </a:p>
      </dgm:t>
    </dgm:pt>
    <dgm:pt modelId="{29C930F9-2E4D-40ED-A499-96F928EF38AA}" type="parTrans" cxnId="{9E9E9BC3-A602-4332-B219-DEE29A5ABF3B}">
      <dgm:prSet/>
      <dgm:spPr/>
      <dgm:t>
        <a:bodyPr/>
        <a:lstStyle/>
        <a:p>
          <a:endParaRPr lang="en-US"/>
        </a:p>
      </dgm:t>
    </dgm:pt>
    <dgm:pt modelId="{CFB9174A-9D25-4BA7-95E4-4894C7830336}" type="sibTrans" cxnId="{9E9E9BC3-A602-4332-B219-DEE29A5ABF3B}">
      <dgm:prSet/>
      <dgm:spPr/>
      <dgm:t>
        <a:bodyPr/>
        <a:lstStyle/>
        <a:p>
          <a:endParaRPr lang="en-US"/>
        </a:p>
      </dgm:t>
    </dgm:pt>
    <dgm:pt modelId="{E7F42222-5368-49AA-97F8-79491FB755F7}">
      <dgm:prSet/>
      <dgm:spPr/>
      <dgm:t>
        <a:bodyPr/>
        <a:lstStyle/>
        <a:p>
          <a:r>
            <a:rPr lang="en-US" dirty="0"/>
            <a:t>The Drunken &amp; The Pure</a:t>
          </a:r>
        </a:p>
      </dgm:t>
    </dgm:pt>
    <dgm:pt modelId="{EC750946-E773-4D22-858A-164F0B6D4A1B}" type="parTrans" cxnId="{9277437A-B7A1-4603-A9AD-C3508C3D7EFD}">
      <dgm:prSet/>
      <dgm:spPr/>
      <dgm:t>
        <a:bodyPr/>
        <a:lstStyle/>
        <a:p>
          <a:endParaRPr lang="en-US"/>
        </a:p>
      </dgm:t>
    </dgm:pt>
    <dgm:pt modelId="{36E2813B-6F97-4EDE-91AE-8FBB0F204C12}" type="sibTrans" cxnId="{9277437A-B7A1-4603-A9AD-C3508C3D7EFD}">
      <dgm:prSet/>
      <dgm:spPr/>
      <dgm:t>
        <a:bodyPr/>
        <a:lstStyle/>
        <a:p>
          <a:endParaRPr lang="en-US"/>
        </a:p>
      </dgm:t>
    </dgm:pt>
    <dgm:pt modelId="{E2412CAC-A856-1146-95C0-E98D83130210}" type="pres">
      <dgm:prSet presAssocID="{6A9C4303-DD6B-4A13-9308-D06FC51EA741}" presName="linear" presStyleCnt="0">
        <dgm:presLayoutVars>
          <dgm:dir/>
          <dgm:animLvl val="lvl"/>
          <dgm:resizeHandles val="exact"/>
        </dgm:presLayoutVars>
      </dgm:prSet>
      <dgm:spPr/>
    </dgm:pt>
    <dgm:pt modelId="{B3C4EE12-E354-C244-A86B-E1D7064F5813}" type="pres">
      <dgm:prSet presAssocID="{8D51F16D-2D42-488A-AC90-A2FA9292C750}" presName="parentLin" presStyleCnt="0"/>
      <dgm:spPr/>
    </dgm:pt>
    <dgm:pt modelId="{94AB25EC-2E84-CA4C-9917-E67D38F380F3}" type="pres">
      <dgm:prSet presAssocID="{8D51F16D-2D42-488A-AC90-A2FA9292C750}" presName="parentLeftMargin" presStyleLbl="node1" presStyleIdx="0" presStyleCnt="5"/>
      <dgm:spPr/>
    </dgm:pt>
    <dgm:pt modelId="{04807C88-F637-5D4B-B1D4-9EBCB71D7470}" type="pres">
      <dgm:prSet presAssocID="{8D51F16D-2D42-488A-AC90-A2FA9292C75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2EBF624-3493-074A-A3B9-C569F98E7CF9}" type="pres">
      <dgm:prSet presAssocID="{8D51F16D-2D42-488A-AC90-A2FA9292C750}" presName="negativeSpace" presStyleCnt="0"/>
      <dgm:spPr/>
    </dgm:pt>
    <dgm:pt modelId="{0BA54E43-048C-4C42-8A73-B2B0EC802ED0}" type="pres">
      <dgm:prSet presAssocID="{8D51F16D-2D42-488A-AC90-A2FA9292C750}" presName="childText" presStyleLbl="conFgAcc1" presStyleIdx="0" presStyleCnt="5">
        <dgm:presLayoutVars>
          <dgm:bulletEnabled val="1"/>
        </dgm:presLayoutVars>
      </dgm:prSet>
      <dgm:spPr/>
    </dgm:pt>
    <dgm:pt modelId="{B56AFE0E-E119-C44E-A47C-5438F4991DE1}" type="pres">
      <dgm:prSet presAssocID="{32857703-5F52-44E6-B0BF-D5749C29329A}" presName="spaceBetweenRectangles" presStyleCnt="0"/>
      <dgm:spPr/>
    </dgm:pt>
    <dgm:pt modelId="{3183CDE8-85A4-754C-80ED-212EFB43B9F0}" type="pres">
      <dgm:prSet presAssocID="{1F08C6A6-07AF-460F-8DB8-AADB261028A6}" presName="parentLin" presStyleCnt="0"/>
      <dgm:spPr/>
    </dgm:pt>
    <dgm:pt modelId="{867035F0-1321-8443-A8B2-06D47795340E}" type="pres">
      <dgm:prSet presAssocID="{1F08C6A6-07AF-460F-8DB8-AADB261028A6}" presName="parentLeftMargin" presStyleLbl="node1" presStyleIdx="0" presStyleCnt="5"/>
      <dgm:spPr/>
    </dgm:pt>
    <dgm:pt modelId="{F9C31A85-66D0-A542-9759-A4D1E5BA8CD2}" type="pres">
      <dgm:prSet presAssocID="{1F08C6A6-07AF-460F-8DB8-AADB261028A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CE9B0CA-739D-CC41-B8FC-66A88D35C317}" type="pres">
      <dgm:prSet presAssocID="{1F08C6A6-07AF-460F-8DB8-AADB261028A6}" presName="negativeSpace" presStyleCnt="0"/>
      <dgm:spPr/>
    </dgm:pt>
    <dgm:pt modelId="{9F60B23F-30C3-C248-A731-B0A33FBF08E4}" type="pres">
      <dgm:prSet presAssocID="{1F08C6A6-07AF-460F-8DB8-AADB261028A6}" presName="childText" presStyleLbl="conFgAcc1" presStyleIdx="1" presStyleCnt="5">
        <dgm:presLayoutVars>
          <dgm:bulletEnabled val="1"/>
        </dgm:presLayoutVars>
      </dgm:prSet>
      <dgm:spPr/>
    </dgm:pt>
    <dgm:pt modelId="{7439C4A1-9893-A642-95B4-5AFCD1626CC4}" type="pres">
      <dgm:prSet presAssocID="{C8223A27-13AB-4161-9B43-D7FF483360B9}" presName="spaceBetweenRectangles" presStyleCnt="0"/>
      <dgm:spPr/>
    </dgm:pt>
    <dgm:pt modelId="{B5480466-6677-5143-B107-FEBCC4EDA27E}" type="pres">
      <dgm:prSet presAssocID="{B0EF7443-A79E-4B6A-BCA0-1BC05988D272}" presName="parentLin" presStyleCnt="0"/>
      <dgm:spPr/>
    </dgm:pt>
    <dgm:pt modelId="{C74C2362-1C24-214D-86E2-DFFBDB3BBBFA}" type="pres">
      <dgm:prSet presAssocID="{B0EF7443-A79E-4B6A-BCA0-1BC05988D272}" presName="parentLeftMargin" presStyleLbl="node1" presStyleIdx="1" presStyleCnt="5"/>
      <dgm:spPr/>
    </dgm:pt>
    <dgm:pt modelId="{E0DF20B3-5C60-A041-B39B-8202F1C3083E}" type="pres">
      <dgm:prSet presAssocID="{B0EF7443-A79E-4B6A-BCA0-1BC05988D27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9C7F4E2-FD5C-F447-A22B-8EE54BE02974}" type="pres">
      <dgm:prSet presAssocID="{B0EF7443-A79E-4B6A-BCA0-1BC05988D272}" presName="negativeSpace" presStyleCnt="0"/>
      <dgm:spPr/>
    </dgm:pt>
    <dgm:pt modelId="{C8B2100A-8ACD-F143-B1A7-23DF226209C3}" type="pres">
      <dgm:prSet presAssocID="{B0EF7443-A79E-4B6A-BCA0-1BC05988D272}" presName="childText" presStyleLbl="conFgAcc1" presStyleIdx="2" presStyleCnt="5">
        <dgm:presLayoutVars>
          <dgm:bulletEnabled val="1"/>
        </dgm:presLayoutVars>
      </dgm:prSet>
      <dgm:spPr/>
    </dgm:pt>
    <dgm:pt modelId="{01BB32F3-3FCE-DF42-BABA-BFD3338ACEAB}" type="pres">
      <dgm:prSet presAssocID="{486004E5-C7A7-4AD7-BA72-EF71297DDFB9}" presName="spaceBetweenRectangles" presStyleCnt="0"/>
      <dgm:spPr/>
    </dgm:pt>
    <dgm:pt modelId="{EAEC2DCA-D79B-804C-9647-3B33E970185D}" type="pres">
      <dgm:prSet presAssocID="{70FEDF03-11AB-4246-9C8F-5A10D256C9C6}" presName="parentLin" presStyleCnt="0"/>
      <dgm:spPr/>
    </dgm:pt>
    <dgm:pt modelId="{38C38EA8-9501-A842-99AC-30F352D08FD6}" type="pres">
      <dgm:prSet presAssocID="{70FEDF03-11AB-4246-9C8F-5A10D256C9C6}" presName="parentLeftMargin" presStyleLbl="node1" presStyleIdx="2" presStyleCnt="5"/>
      <dgm:spPr/>
    </dgm:pt>
    <dgm:pt modelId="{7710DE72-7AAC-FC4E-BD1A-4D4BBEDD33E2}" type="pres">
      <dgm:prSet presAssocID="{70FEDF03-11AB-4246-9C8F-5A10D256C9C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C6735F0-44A8-B542-8129-291BFB2D3A0C}" type="pres">
      <dgm:prSet presAssocID="{70FEDF03-11AB-4246-9C8F-5A10D256C9C6}" presName="negativeSpace" presStyleCnt="0"/>
      <dgm:spPr/>
    </dgm:pt>
    <dgm:pt modelId="{5D90998A-A7AB-4043-9E0B-D536E5D530D1}" type="pres">
      <dgm:prSet presAssocID="{70FEDF03-11AB-4246-9C8F-5A10D256C9C6}" presName="childText" presStyleLbl="conFgAcc1" presStyleIdx="3" presStyleCnt="5">
        <dgm:presLayoutVars>
          <dgm:bulletEnabled val="1"/>
        </dgm:presLayoutVars>
      </dgm:prSet>
      <dgm:spPr/>
    </dgm:pt>
    <dgm:pt modelId="{5C9BA8C5-CF85-EB4A-B575-AFF0AF2DC63B}" type="pres">
      <dgm:prSet presAssocID="{46BCD8F4-5520-4C50-AD80-B72AD3C39374}" presName="spaceBetweenRectangles" presStyleCnt="0"/>
      <dgm:spPr/>
    </dgm:pt>
    <dgm:pt modelId="{C39CA260-3992-B04C-9B48-3BFE07DF5F5C}" type="pres">
      <dgm:prSet presAssocID="{3DE678D6-192A-432F-81C3-307A8154AA94}" presName="parentLin" presStyleCnt="0"/>
      <dgm:spPr/>
    </dgm:pt>
    <dgm:pt modelId="{15395952-7ED0-1B4D-9316-CCF1D2CC99EC}" type="pres">
      <dgm:prSet presAssocID="{3DE678D6-192A-432F-81C3-307A8154AA94}" presName="parentLeftMargin" presStyleLbl="node1" presStyleIdx="3" presStyleCnt="5"/>
      <dgm:spPr/>
    </dgm:pt>
    <dgm:pt modelId="{88349ACD-C0E3-9E4A-A800-D799F85516E7}" type="pres">
      <dgm:prSet presAssocID="{3DE678D6-192A-432F-81C3-307A8154AA94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69CC173A-12D5-C04A-AB4A-B37F9732B119}" type="pres">
      <dgm:prSet presAssocID="{3DE678D6-192A-432F-81C3-307A8154AA94}" presName="negativeSpace" presStyleCnt="0"/>
      <dgm:spPr/>
    </dgm:pt>
    <dgm:pt modelId="{507726FE-3ED5-2F46-8429-298F54507A8F}" type="pres">
      <dgm:prSet presAssocID="{3DE678D6-192A-432F-81C3-307A8154AA94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2E180906-8050-9640-BA1A-D78EE8AE12D2}" type="presOf" srcId="{6A9C4303-DD6B-4A13-9308-D06FC51EA741}" destId="{E2412CAC-A856-1146-95C0-E98D83130210}" srcOrd="0" destOrd="0" presId="urn:microsoft.com/office/officeart/2005/8/layout/list1"/>
    <dgm:cxn modelId="{1674C208-4ACC-224F-8606-1F4599F4F789}" type="presOf" srcId="{70FEDF03-11AB-4246-9C8F-5A10D256C9C6}" destId="{38C38EA8-9501-A842-99AC-30F352D08FD6}" srcOrd="0" destOrd="0" presId="urn:microsoft.com/office/officeart/2005/8/layout/list1"/>
    <dgm:cxn modelId="{2D0AE720-86F7-0140-BD1A-C958E497CAD4}" type="presOf" srcId="{E7F42222-5368-49AA-97F8-79491FB755F7}" destId="{507726FE-3ED5-2F46-8429-298F54507A8F}" srcOrd="0" destOrd="0" presId="urn:microsoft.com/office/officeart/2005/8/layout/list1"/>
    <dgm:cxn modelId="{3EB7793E-588C-1445-A6B6-2D1DF78743F4}" type="presOf" srcId="{8D51F16D-2D42-488A-AC90-A2FA9292C750}" destId="{04807C88-F637-5D4B-B1D4-9EBCB71D7470}" srcOrd="1" destOrd="0" presId="urn:microsoft.com/office/officeart/2005/8/layout/list1"/>
    <dgm:cxn modelId="{24308B3E-D391-4A1E-B76D-9E10796F2773}" srcId="{6A9C4303-DD6B-4A13-9308-D06FC51EA741}" destId="{70FEDF03-11AB-4246-9C8F-5A10D256C9C6}" srcOrd="3" destOrd="0" parTransId="{135D8332-674D-4572-8007-02D9F138A4B1}" sibTransId="{46BCD8F4-5520-4C50-AD80-B72AD3C39374}"/>
    <dgm:cxn modelId="{67C44F41-F5D6-A442-9296-35D1239892CC}" type="presOf" srcId="{53081755-D200-4680-A8F5-C4F6FA248E73}" destId="{C8B2100A-8ACD-F143-B1A7-23DF226209C3}" srcOrd="0" destOrd="0" presId="urn:microsoft.com/office/officeart/2005/8/layout/list1"/>
    <dgm:cxn modelId="{48CBD845-E1A2-2342-A71E-C10C8B0A51B9}" type="presOf" srcId="{1F08C6A6-07AF-460F-8DB8-AADB261028A6}" destId="{F9C31A85-66D0-A542-9759-A4D1E5BA8CD2}" srcOrd="1" destOrd="0" presId="urn:microsoft.com/office/officeart/2005/8/layout/list1"/>
    <dgm:cxn modelId="{FE606C4F-8E28-A648-B361-EBEEF4242835}" type="presOf" srcId="{B0EF7443-A79E-4B6A-BCA0-1BC05988D272}" destId="{C74C2362-1C24-214D-86E2-DFFBDB3BBBFA}" srcOrd="0" destOrd="0" presId="urn:microsoft.com/office/officeart/2005/8/layout/list1"/>
    <dgm:cxn modelId="{AB2FA74F-706B-46F2-9481-99B1418D8DA7}" srcId="{8D51F16D-2D42-488A-AC90-A2FA9292C750}" destId="{DCE8910B-54EC-4E65-8ABE-9107CD0DC584}" srcOrd="0" destOrd="0" parTransId="{7DFBC0C3-2B06-4F89-B5D1-90A25518B782}" sibTransId="{03252E48-64FA-4585-878E-7A8781599F75}"/>
    <dgm:cxn modelId="{8F68B250-A8E7-2440-B2EC-B4B634F46F9E}" type="presOf" srcId="{DCE8910B-54EC-4E65-8ABE-9107CD0DC584}" destId="{0BA54E43-048C-4C42-8A73-B2B0EC802ED0}" srcOrd="0" destOrd="0" presId="urn:microsoft.com/office/officeart/2005/8/layout/list1"/>
    <dgm:cxn modelId="{C68FC453-1A6D-44CE-8C97-FDE24F9A4090}" srcId="{6A9C4303-DD6B-4A13-9308-D06FC51EA741}" destId="{8D51F16D-2D42-488A-AC90-A2FA9292C750}" srcOrd="0" destOrd="0" parTransId="{1D9E184A-2042-45F3-BCA5-DF5E68240006}" sibTransId="{32857703-5F52-44E6-B0BF-D5749C29329A}"/>
    <dgm:cxn modelId="{8007FD79-2563-4DBA-8288-117D10F66573}" srcId="{B0EF7443-A79E-4B6A-BCA0-1BC05988D272}" destId="{53081755-D200-4680-A8F5-C4F6FA248E73}" srcOrd="0" destOrd="0" parTransId="{0B469D4C-51AD-485B-AF0A-7860A70E4B2C}" sibTransId="{5AADB9B5-11FB-411D-9D13-BFDB858B9041}"/>
    <dgm:cxn modelId="{9277437A-B7A1-4603-A9AD-C3508C3D7EFD}" srcId="{3DE678D6-192A-432F-81C3-307A8154AA94}" destId="{E7F42222-5368-49AA-97F8-79491FB755F7}" srcOrd="0" destOrd="0" parTransId="{EC750946-E773-4D22-858A-164F0B6D4A1B}" sibTransId="{36E2813B-6F97-4EDE-91AE-8FBB0F204C12}"/>
    <dgm:cxn modelId="{CCFAEC7B-758E-D54A-8092-05DF938C4672}" type="presOf" srcId="{8D51F16D-2D42-488A-AC90-A2FA9292C750}" destId="{94AB25EC-2E84-CA4C-9917-E67D38F380F3}" srcOrd="0" destOrd="0" presId="urn:microsoft.com/office/officeart/2005/8/layout/list1"/>
    <dgm:cxn modelId="{928D0493-2379-4272-B868-2384213B918C}" srcId="{70FEDF03-11AB-4246-9C8F-5A10D256C9C6}" destId="{B2EA2F86-D171-4E80-A2FE-184C5D8C0A3E}" srcOrd="0" destOrd="0" parTransId="{2E1BA63B-3BC7-456B-BC9E-44E8EA63E922}" sibTransId="{C063BEBB-6C1F-41C7-8FFE-626A02E71BA3}"/>
    <dgm:cxn modelId="{E6C37FAD-2294-7943-A465-BCD86235014C}" type="presOf" srcId="{3DE678D6-192A-432F-81C3-307A8154AA94}" destId="{88349ACD-C0E3-9E4A-A800-D799F85516E7}" srcOrd="1" destOrd="0" presId="urn:microsoft.com/office/officeart/2005/8/layout/list1"/>
    <dgm:cxn modelId="{F896B5AF-31F2-4B9D-A40A-77CE2BE3FBC3}" srcId="{6A9C4303-DD6B-4A13-9308-D06FC51EA741}" destId="{1F08C6A6-07AF-460F-8DB8-AADB261028A6}" srcOrd="1" destOrd="0" parTransId="{CF911BE7-3567-413A-B0B5-0EE69A9B0B20}" sibTransId="{C8223A27-13AB-4161-9B43-D7FF483360B9}"/>
    <dgm:cxn modelId="{EBA617B4-3BFE-3B4E-9E94-60E682F2D0F4}" type="presOf" srcId="{3DE678D6-192A-432F-81C3-307A8154AA94}" destId="{15395952-7ED0-1B4D-9316-CCF1D2CC99EC}" srcOrd="0" destOrd="0" presId="urn:microsoft.com/office/officeart/2005/8/layout/list1"/>
    <dgm:cxn modelId="{9E9E9BC3-A602-4332-B219-DEE29A5ABF3B}" srcId="{6A9C4303-DD6B-4A13-9308-D06FC51EA741}" destId="{3DE678D6-192A-432F-81C3-307A8154AA94}" srcOrd="4" destOrd="0" parTransId="{29C930F9-2E4D-40ED-A499-96F928EF38AA}" sibTransId="{CFB9174A-9D25-4BA7-95E4-4894C7830336}"/>
    <dgm:cxn modelId="{3F2363E0-4A90-DC4A-8362-3C22C853348A}" type="presOf" srcId="{B2EA2F86-D171-4E80-A2FE-184C5D8C0A3E}" destId="{5D90998A-A7AB-4043-9E0B-D536E5D530D1}" srcOrd="0" destOrd="0" presId="urn:microsoft.com/office/officeart/2005/8/layout/list1"/>
    <dgm:cxn modelId="{511DF6E2-5607-7C4B-93B7-AC0B157715B8}" type="presOf" srcId="{70FEDF03-11AB-4246-9C8F-5A10D256C9C6}" destId="{7710DE72-7AAC-FC4E-BD1A-4D4BBEDD33E2}" srcOrd="1" destOrd="0" presId="urn:microsoft.com/office/officeart/2005/8/layout/list1"/>
    <dgm:cxn modelId="{CE0717E9-8330-F246-8F87-E0775E7D5919}" type="presOf" srcId="{B0EF7443-A79E-4B6A-BCA0-1BC05988D272}" destId="{E0DF20B3-5C60-A041-B39B-8202F1C3083E}" srcOrd="1" destOrd="0" presId="urn:microsoft.com/office/officeart/2005/8/layout/list1"/>
    <dgm:cxn modelId="{D35CDEEF-7992-5941-948A-437B60AEB40A}" type="presOf" srcId="{1F08C6A6-07AF-460F-8DB8-AADB261028A6}" destId="{867035F0-1321-8443-A8B2-06D47795340E}" srcOrd="0" destOrd="0" presId="urn:microsoft.com/office/officeart/2005/8/layout/list1"/>
    <dgm:cxn modelId="{F64198F1-C31A-4E81-BD02-5589B97D4F1B}" srcId="{1F08C6A6-07AF-460F-8DB8-AADB261028A6}" destId="{6C8A23B2-9547-4F44-9946-10EB7259E564}" srcOrd="0" destOrd="0" parTransId="{587B7701-735F-4946-9DDF-EB486BF899A2}" sibTransId="{63E92ECE-9A15-4705-8F27-E398443C2570}"/>
    <dgm:cxn modelId="{2FB14AFD-8F63-427B-B912-1C950D8307F8}" srcId="{6A9C4303-DD6B-4A13-9308-D06FC51EA741}" destId="{B0EF7443-A79E-4B6A-BCA0-1BC05988D272}" srcOrd="2" destOrd="0" parTransId="{78192465-DBB3-4569-8FCF-15275A82C944}" sibTransId="{486004E5-C7A7-4AD7-BA72-EF71297DDFB9}"/>
    <dgm:cxn modelId="{A1163CFF-1901-C544-8098-74DEEB31C360}" type="presOf" srcId="{6C8A23B2-9547-4F44-9946-10EB7259E564}" destId="{9F60B23F-30C3-C248-A731-B0A33FBF08E4}" srcOrd="0" destOrd="0" presId="urn:microsoft.com/office/officeart/2005/8/layout/list1"/>
    <dgm:cxn modelId="{062A48AA-1988-454D-90C8-6BDE82E21930}" type="presParOf" srcId="{E2412CAC-A856-1146-95C0-E98D83130210}" destId="{B3C4EE12-E354-C244-A86B-E1D7064F5813}" srcOrd="0" destOrd="0" presId="urn:microsoft.com/office/officeart/2005/8/layout/list1"/>
    <dgm:cxn modelId="{A6F65835-0DF1-C147-8F60-674F87C03300}" type="presParOf" srcId="{B3C4EE12-E354-C244-A86B-E1D7064F5813}" destId="{94AB25EC-2E84-CA4C-9917-E67D38F380F3}" srcOrd="0" destOrd="0" presId="urn:microsoft.com/office/officeart/2005/8/layout/list1"/>
    <dgm:cxn modelId="{7DE9C448-E47C-A64C-B5E5-2347BE97E8AE}" type="presParOf" srcId="{B3C4EE12-E354-C244-A86B-E1D7064F5813}" destId="{04807C88-F637-5D4B-B1D4-9EBCB71D7470}" srcOrd="1" destOrd="0" presId="urn:microsoft.com/office/officeart/2005/8/layout/list1"/>
    <dgm:cxn modelId="{86D675DD-4AD9-BB48-BDB4-2DF75669B1E2}" type="presParOf" srcId="{E2412CAC-A856-1146-95C0-E98D83130210}" destId="{E2EBF624-3493-074A-A3B9-C569F98E7CF9}" srcOrd="1" destOrd="0" presId="urn:microsoft.com/office/officeart/2005/8/layout/list1"/>
    <dgm:cxn modelId="{15ECDC1B-1016-D74A-B57D-A87A24AF578A}" type="presParOf" srcId="{E2412CAC-A856-1146-95C0-E98D83130210}" destId="{0BA54E43-048C-4C42-8A73-B2B0EC802ED0}" srcOrd="2" destOrd="0" presId="urn:microsoft.com/office/officeart/2005/8/layout/list1"/>
    <dgm:cxn modelId="{C520D6CF-536E-964C-B85D-F97C49C5C75A}" type="presParOf" srcId="{E2412CAC-A856-1146-95C0-E98D83130210}" destId="{B56AFE0E-E119-C44E-A47C-5438F4991DE1}" srcOrd="3" destOrd="0" presId="urn:microsoft.com/office/officeart/2005/8/layout/list1"/>
    <dgm:cxn modelId="{314ED9F7-427F-9049-8190-2589B2E783D9}" type="presParOf" srcId="{E2412CAC-A856-1146-95C0-E98D83130210}" destId="{3183CDE8-85A4-754C-80ED-212EFB43B9F0}" srcOrd="4" destOrd="0" presId="urn:microsoft.com/office/officeart/2005/8/layout/list1"/>
    <dgm:cxn modelId="{11D90000-FF9E-5D4A-902E-AFC0C5AC5982}" type="presParOf" srcId="{3183CDE8-85A4-754C-80ED-212EFB43B9F0}" destId="{867035F0-1321-8443-A8B2-06D47795340E}" srcOrd="0" destOrd="0" presId="urn:microsoft.com/office/officeart/2005/8/layout/list1"/>
    <dgm:cxn modelId="{8998B7E2-F6C1-494E-BAB5-45781BD9BE61}" type="presParOf" srcId="{3183CDE8-85A4-754C-80ED-212EFB43B9F0}" destId="{F9C31A85-66D0-A542-9759-A4D1E5BA8CD2}" srcOrd="1" destOrd="0" presId="urn:microsoft.com/office/officeart/2005/8/layout/list1"/>
    <dgm:cxn modelId="{BCA4F23B-A8CD-D44B-B4C4-A43E01E51FC5}" type="presParOf" srcId="{E2412CAC-A856-1146-95C0-E98D83130210}" destId="{8CE9B0CA-739D-CC41-B8FC-66A88D35C317}" srcOrd="5" destOrd="0" presId="urn:microsoft.com/office/officeart/2005/8/layout/list1"/>
    <dgm:cxn modelId="{2C8167EA-06C1-5C45-A4DF-324394026D7B}" type="presParOf" srcId="{E2412CAC-A856-1146-95C0-E98D83130210}" destId="{9F60B23F-30C3-C248-A731-B0A33FBF08E4}" srcOrd="6" destOrd="0" presId="urn:microsoft.com/office/officeart/2005/8/layout/list1"/>
    <dgm:cxn modelId="{0AE22E5A-A737-F74E-99E4-9E0CA527799B}" type="presParOf" srcId="{E2412CAC-A856-1146-95C0-E98D83130210}" destId="{7439C4A1-9893-A642-95B4-5AFCD1626CC4}" srcOrd="7" destOrd="0" presId="urn:microsoft.com/office/officeart/2005/8/layout/list1"/>
    <dgm:cxn modelId="{FB445BA9-376F-CA43-9DCC-2B5C88758730}" type="presParOf" srcId="{E2412CAC-A856-1146-95C0-E98D83130210}" destId="{B5480466-6677-5143-B107-FEBCC4EDA27E}" srcOrd="8" destOrd="0" presId="urn:microsoft.com/office/officeart/2005/8/layout/list1"/>
    <dgm:cxn modelId="{7A5CE976-DFDC-8A45-AB30-44EF13C1768C}" type="presParOf" srcId="{B5480466-6677-5143-B107-FEBCC4EDA27E}" destId="{C74C2362-1C24-214D-86E2-DFFBDB3BBBFA}" srcOrd="0" destOrd="0" presId="urn:microsoft.com/office/officeart/2005/8/layout/list1"/>
    <dgm:cxn modelId="{2AD48213-10AA-6D49-8F85-4147D505B04A}" type="presParOf" srcId="{B5480466-6677-5143-B107-FEBCC4EDA27E}" destId="{E0DF20B3-5C60-A041-B39B-8202F1C3083E}" srcOrd="1" destOrd="0" presId="urn:microsoft.com/office/officeart/2005/8/layout/list1"/>
    <dgm:cxn modelId="{BC678439-EB34-934D-A52C-3793B06A6026}" type="presParOf" srcId="{E2412CAC-A856-1146-95C0-E98D83130210}" destId="{99C7F4E2-FD5C-F447-A22B-8EE54BE02974}" srcOrd="9" destOrd="0" presId="urn:microsoft.com/office/officeart/2005/8/layout/list1"/>
    <dgm:cxn modelId="{9E0D70AA-4133-5C4A-AE19-504E4ABBAE99}" type="presParOf" srcId="{E2412CAC-A856-1146-95C0-E98D83130210}" destId="{C8B2100A-8ACD-F143-B1A7-23DF226209C3}" srcOrd="10" destOrd="0" presId="urn:microsoft.com/office/officeart/2005/8/layout/list1"/>
    <dgm:cxn modelId="{624B635D-88AB-AE46-80DE-F7E3819A8A23}" type="presParOf" srcId="{E2412CAC-A856-1146-95C0-E98D83130210}" destId="{01BB32F3-3FCE-DF42-BABA-BFD3338ACEAB}" srcOrd="11" destOrd="0" presId="urn:microsoft.com/office/officeart/2005/8/layout/list1"/>
    <dgm:cxn modelId="{E2B420A5-45F5-B747-8335-F6AB8EE79ABE}" type="presParOf" srcId="{E2412CAC-A856-1146-95C0-E98D83130210}" destId="{EAEC2DCA-D79B-804C-9647-3B33E970185D}" srcOrd="12" destOrd="0" presId="urn:microsoft.com/office/officeart/2005/8/layout/list1"/>
    <dgm:cxn modelId="{F8B7B8B3-6C3A-1A48-A75F-D102310E49CC}" type="presParOf" srcId="{EAEC2DCA-D79B-804C-9647-3B33E970185D}" destId="{38C38EA8-9501-A842-99AC-30F352D08FD6}" srcOrd="0" destOrd="0" presId="urn:microsoft.com/office/officeart/2005/8/layout/list1"/>
    <dgm:cxn modelId="{EF8BE7A7-FB74-304D-92C4-529F8371EE9B}" type="presParOf" srcId="{EAEC2DCA-D79B-804C-9647-3B33E970185D}" destId="{7710DE72-7AAC-FC4E-BD1A-4D4BBEDD33E2}" srcOrd="1" destOrd="0" presId="urn:microsoft.com/office/officeart/2005/8/layout/list1"/>
    <dgm:cxn modelId="{9573525D-643F-6D4A-BBC2-5CD8EBD923BC}" type="presParOf" srcId="{E2412CAC-A856-1146-95C0-E98D83130210}" destId="{8C6735F0-44A8-B542-8129-291BFB2D3A0C}" srcOrd="13" destOrd="0" presId="urn:microsoft.com/office/officeart/2005/8/layout/list1"/>
    <dgm:cxn modelId="{2569446F-3BE1-A247-906B-C57405720F28}" type="presParOf" srcId="{E2412CAC-A856-1146-95C0-E98D83130210}" destId="{5D90998A-A7AB-4043-9E0B-D536E5D530D1}" srcOrd="14" destOrd="0" presId="urn:microsoft.com/office/officeart/2005/8/layout/list1"/>
    <dgm:cxn modelId="{820F1765-7021-804B-B5E8-47DF9A9BC32F}" type="presParOf" srcId="{E2412CAC-A856-1146-95C0-E98D83130210}" destId="{5C9BA8C5-CF85-EB4A-B575-AFF0AF2DC63B}" srcOrd="15" destOrd="0" presId="urn:microsoft.com/office/officeart/2005/8/layout/list1"/>
    <dgm:cxn modelId="{BAD9CDA5-E022-CE42-B5A2-C3D99E0AB028}" type="presParOf" srcId="{E2412CAC-A856-1146-95C0-E98D83130210}" destId="{C39CA260-3992-B04C-9B48-3BFE07DF5F5C}" srcOrd="16" destOrd="0" presId="urn:microsoft.com/office/officeart/2005/8/layout/list1"/>
    <dgm:cxn modelId="{56168DFC-7D5C-FE4B-9D26-15CF10659F5C}" type="presParOf" srcId="{C39CA260-3992-B04C-9B48-3BFE07DF5F5C}" destId="{15395952-7ED0-1B4D-9316-CCF1D2CC99EC}" srcOrd="0" destOrd="0" presId="urn:microsoft.com/office/officeart/2005/8/layout/list1"/>
    <dgm:cxn modelId="{882B40DF-4109-5046-BB8B-9BD79DAD049E}" type="presParOf" srcId="{C39CA260-3992-B04C-9B48-3BFE07DF5F5C}" destId="{88349ACD-C0E3-9E4A-A800-D799F85516E7}" srcOrd="1" destOrd="0" presId="urn:microsoft.com/office/officeart/2005/8/layout/list1"/>
    <dgm:cxn modelId="{1D2ED800-7A1D-2C43-AF55-1A10B30E651A}" type="presParOf" srcId="{E2412CAC-A856-1146-95C0-E98D83130210}" destId="{69CC173A-12D5-C04A-AB4A-B37F9732B119}" srcOrd="17" destOrd="0" presId="urn:microsoft.com/office/officeart/2005/8/layout/list1"/>
    <dgm:cxn modelId="{22EB2A65-D8B4-2A4A-B463-C2A4EE64665D}" type="presParOf" srcId="{E2412CAC-A856-1146-95C0-E98D83130210}" destId="{507726FE-3ED5-2F46-8429-298F54507A8F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A54E43-048C-4C42-8A73-B2B0EC802ED0}">
      <dsp:nvSpPr>
        <dsp:cNvPr id="0" name=""/>
        <dsp:cNvSpPr/>
      </dsp:nvSpPr>
      <dsp:spPr>
        <a:xfrm>
          <a:off x="0" y="265096"/>
          <a:ext cx="6832212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0256" tIns="354076" rIns="530256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The Mistress &amp; The Handmaid</a:t>
          </a:r>
        </a:p>
      </dsp:txBody>
      <dsp:txXfrm>
        <a:off x="0" y="265096"/>
        <a:ext cx="6832212" cy="722925"/>
      </dsp:txXfrm>
    </dsp:sp>
    <dsp:sp modelId="{04807C88-F637-5D4B-B1D4-9EBCB71D7470}">
      <dsp:nvSpPr>
        <dsp:cNvPr id="0" name=""/>
        <dsp:cNvSpPr/>
      </dsp:nvSpPr>
      <dsp:spPr>
        <a:xfrm>
          <a:off x="341610" y="14176"/>
          <a:ext cx="4782548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0769" tIns="0" rIns="180769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Class 1:</a:t>
          </a:r>
        </a:p>
      </dsp:txBody>
      <dsp:txXfrm>
        <a:off x="366108" y="38674"/>
        <a:ext cx="4733552" cy="452844"/>
      </dsp:txXfrm>
    </dsp:sp>
    <dsp:sp modelId="{9F60B23F-30C3-C248-A731-B0A33FBF08E4}">
      <dsp:nvSpPr>
        <dsp:cNvPr id="0" name=""/>
        <dsp:cNvSpPr/>
      </dsp:nvSpPr>
      <dsp:spPr>
        <a:xfrm>
          <a:off x="0" y="1330741"/>
          <a:ext cx="6832212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0256" tIns="354076" rIns="530256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The Prophetess &amp; The Impaler</a:t>
          </a:r>
        </a:p>
      </dsp:txBody>
      <dsp:txXfrm>
        <a:off x="0" y="1330741"/>
        <a:ext cx="6832212" cy="722925"/>
      </dsp:txXfrm>
    </dsp:sp>
    <dsp:sp modelId="{F9C31A85-66D0-A542-9759-A4D1E5BA8CD2}">
      <dsp:nvSpPr>
        <dsp:cNvPr id="0" name=""/>
        <dsp:cNvSpPr/>
      </dsp:nvSpPr>
      <dsp:spPr>
        <a:xfrm>
          <a:off x="341610" y="1079821"/>
          <a:ext cx="4782548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0769" tIns="0" rIns="180769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Class 2: </a:t>
          </a:r>
        </a:p>
      </dsp:txBody>
      <dsp:txXfrm>
        <a:off x="366108" y="1104319"/>
        <a:ext cx="4733552" cy="452844"/>
      </dsp:txXfrm>
    </dsp:sp>
    <dsp:sp modelId="{C8B2100A-8ACD-F143-B1A7-23DF226209C3}">
      <dsp:nvSpPr>
        <dsp:cNvPr id="0" name=""/>
        <dsp:cNvSpPr/>
      </dsp:nvSpPr>
      <dsp:spPr>
        <a:xfrm>
          <a:off x="0" y="2396386"/>
          <a:ext cx="6832212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0256" tIns="354076" rIns="530256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The Outcast &amp; The Destitute</a:t>
          </a:r>
        </a:p>
      </dsp:txBody>
      <dsp:txXfrm>
        <a:off x="0" y="2396386"/>
        <a:ext cx="6832212" cy="722925"/>
      </dsp:txXfrm>
    </dsp:sp>
    <dsp:sp modelId="{E0DF20B3-5C60-A041-B39B-8202F1C3083E}">
      <dsp:nvSpPr>
        <dsp:cNvPr id="0" name=""/>
        <dsp:cNvSpPr/>
      </dsp:nvSpPr>
      <dsp:spPr>
        <a:xfrm>
          <a:off x="341610" y="2145467"/>
          <a:ext cx="4782548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0769" tIns="0" rIns="180769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Class 3: </a:t>
          </a:r>
        </a:p>
      </dsp:txBody>
      <dsp:txXfrm>
        <a:off x="366108" y="2169965"/>
        <a:ext cx="4733552" cy="452844"/>
      </dsp:txXfrm>
    </dsp:sp>
    <dsp:sp modelId="{5D90998A-A7AB-4043-9E0B-D536E5D530D1}">
      <dsp:nvSpPr>
        <dsp:cNvPr id="0" name=""/>
        <dsp:cNvSpPr/>
      </dsp:nvSpPr>
      <dsp:spPr>
        <a:xfrm>
          <a:off x="0" y="3462031"/>
          <a:ext cx="6832212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0256" tIns="354076" rIns="530256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The Barren &amp; The Virgin</a:t>
          </a:r>
        </a:p>
      </dsp:txBody>
      <dsp:txXfrm>
        <a:off x="0" y="3462031"/>
        <a:ext cx="6832212" cy="722925"/>
      </dsp:txXfrm>
    </dsp:sp>
    <dsp:sp modelId="{7710DE72-7AAC-FC4E-BD1A-4D4BBEDD33E2}">
      <dsp:nvSpPr>
        <dsp:cNvPr id="0" name=""/>
        <dsp:cNvSpPr/>
      </dsp:nvSpPr>
      <dsp:spPr>
        <a:xfrm>
          <a:off x="341610" y="3211111"/>
          <a:ext cx="4782548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0769" tIns="0" rIns="180769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Class 4:</a:t>
          </a:r>
        </a:p>
      </dsp:txBody>
      <dsp:txXfrm>
        <a:off x="366108" y="3235609"/>
        <a:ext cx="4733552" cy="452844"/>
      </dsp:txXfrm>
    </dsp:sp>
    <dsp:sp modelId="{507726FE-3ED5-2F46-8429-298F54507A8F}">
      <dsp:nvSpPr>
        <dsp:cNvPr id="0" name=""/>
        <dsp:cNvSpPr/>
      </dsp:nvSpPr>
      <dsp:spPr>
        <a:xfrm>
          <a:off x="0" y="4527676"/>
          <a:ext cx="6832212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0256" tIns="354076" rIns="530256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The Drunken &amp; The Pure</a:t>
          </a:r>
        </a:p>
      </dsp:txBody>
      <dsp:txXfrm>
        <a:off x="0" y="4527676"/>
        <a:ext cx="6832212" cy="722925"/>
      </dsp:txXfrm>
    </dsp:sp>
    <dsp:sp modelId="{88349ACD-C0E3-9E4A-A800-D799F85516E7}">
      <dsp:nvSpPr>
        <dsp:cNvPr id="0" name=""/>
        <dsp:cNvSpPr/>
      </dsp:nvSpPr>
      <dsp:spPr>
        <a:xfrm>
          <a:off x="341610" y="4276756"/>
          <a:ext cx="4782548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0769" tIns="0" rIns="180769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Class 5:</a:t>
          </a:r>
        </a:p>
      </dsp:txBody>
      <dsp:txXfrm>
        <a:off x="366108" y="4301254"/>
        <a:ext cx="4733552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98E80-04E9-F04F-84CE-BD45846D4E25}" type="datetimeFigureOut">
              <a:rPr lang="en-US" smtClean="0"/>
              <a:t>8/2/2024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18F9DA-3E25-EB45-BFE4-F313CA132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59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18F9DA-3E25-EB45-BFE4-F313CA13258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66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18F9DA-3E25-EB45-BFE4-F313CA13258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16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42F5-6ED2-0548-81A1-8200A0A02DBF}" type="datetimeFigureOut">
              <a:rPr lang="en-US" smtClean="0"/>
              <a:t>8/2/2024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C22C13D-9175-7142-A15E-D4A2956528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33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42F5-6ED2-0548-81A1-8200A0A02DBF}" type="datetimeFigureOut">
              <a:rPr lang="en-US" smtClean="0"/>
              <a:t>8/2/2024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13D-9175-7142-A15E-D4A2956528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12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42F5-6ED2-0548-81A1-8200A0A02DBF}" type="datetimeFigureOut">
              <a:rPr lang="en-US" smtClean="0"/>
              <a:t>8/2/2024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C22C13D-9175-7142-A15E-D4A2956528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61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42F5-6ED2-0548-81A1-8200A0A02DBF}" type="datetimeFigureOut">
              <a:rPr lang="en-US" smtClean="0"/>
              <a:t>8/2/2024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C22C13D-9175-7142-A15E-D4A2956528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07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42F5-6ED2-0548-81A1-8200A0A02DBF}" type="datetimeFigureOut">
              <a:rPr lang="en-US" smtClean="0"/>
              <a:t>8/2/2024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C22C13D-9175-7142-A15E-D4A2956528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32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42F5-6ED2-0548-81A1-8200A0A02DBF}" type="datetimeFigureOut">
              <a:rPr lang="en-US" smtClean="0"/>
              <a:t>8/2/2024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13D-9175-7142-A15E-D4A2956528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077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42F5-6ED2-0548-81A1-8200A0A02DBF}" type="datetimeFigureOut">
              <a:rPr lang="en-US" smtClean="0"/>
              <a:t>8/2/2024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13D-9175-7142-A15E-D4A2956528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273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42F5-6ED2-0548-81A1-8200A0A02DBF}" type="datetimeFigureOut">
              <a:rPr lang="en-US" smtClean="0"/>
              <a:t>8/2/2024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13D-9175-7142-A15E-D4A2956528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81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42F5-6ED2-0548-81A1-8200A0A02DBF}" type="datetimeFigureOut">
              <a:rPr lang="en-US" smtClean="0"/>
              <a:t>8/2/2024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22C13D-9175-7142-A15E-D4A2956528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24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42F5-6ED2-0548-81A1-8200A0A02DBF}" type="datetimeFigureOut">
              <a:rPr lang="en-US" smtClean="0"/>
              <a:t>8/2/2024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C22C13D-9175-7142-A15E-D4A2956528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22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42F5-6ED2-0548-81A1-8200A0A02DBF}" type="datetimeFigureOut">
              <a:rPr lang="en-US" smtClean="0"/>
              <a:t>8/2/2024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C22C13D-9175-7142-A15E-D4A2956528B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7067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42F5-6ED2-0548-81A1-8200A0A02DBF}" type="datetimeFigureOut">
              <a:rPr lang="en-US" smtClean="0"/>
              <a:t>8/2/2024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22C13D-9175-7142-A15E-D4A2956528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55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42F5-6ED2-0548-81A1-8200A0A02DBF}" type="datetimeFigureOut">
              <a:rPr lang="en-US" smtClean="0"/>
              <a:t>8/2/2024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22C13D-9175-7142-A15E-D4A2956528B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47691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42F5-6ED2-0548-81A1-8200A0A02DBF}" type="datetimeFigureOut">
              <a:rPr lang="en-US" smtClean="0"/>
              <a:t>8/2/2024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22C13D-9175-7142-A15E-D4A2956528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73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942F5-6ED2-0548-81A1-8200A0A02DBF}" type="datetimeFigureOut">
              <a:rPr lang="en-US" smtClean="0"/>
              <a:t>8/2/2024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C22C13D-9175-7142-A15E-D4A2956528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638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29CFE-21C3-96EC-4C59-FD23D5F758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Tales of Two Women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F8ABF6-0369-7015-401F-4E7CA8E66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338413"/>
          </a:xfrm>
        </p:spPr>
        <p:txBody>
          <a:bodyPr>
            <a:normAutofit/>
          </a:bodyPr>
          <a:lstStyle/>
          <a:p>
            <a:r>
              <a:rPr lang="en-US" sz="2400" dirty="0"/>
              <a:t>Lessons from women in Scripture </a:t>
            </a:r>
          </a:p>
          <a:p>
            <a:endParaRPr lang="en-US" dirty="0"/>
          </a:p>
          <a:p>
            <a:r>
              <a:rPr lang="en-US" dirty="0"/>
              <a:t>Rogue River Bible School - 2024</a:t>
            </a:r>
          </a:p>
        </p:txBody>
      </p:sp>
    </p:spTree>
    <p:extLst>
      <p:ext uri="{BB962C8B-B14F-4D97-AF65-F5344CB8AC3E}">
        <p14:creationId xmlns:p14="http://schemas.microsoft.com/office/powerpoint/2010/main" val="2755000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1C177-2C60-883C-F1FE-705B0DA04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CB46B-3D1B-D384-9840-FF8325791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338618" cy="3777622"/>
          </a:xfrm>
        </p:spPr>
        <p:txBody>
          <a:bodyPr anchor="ctr">
            <a:normAutofit/>
          </a:bodyPr>
          <a:lstStyle/>
          <a:p>
            <a:r>
              <a:rPr lang="en-US" sz="2000" dirty="0"/>
              <a:t>Analyze the individuals and their character traits</a:t>
            </a:r>
          </a:p>
          <a:p>
            <a:endParaRPr lang="en-US" sz="2000" dirty="0"/>
          </a:p>
          <a:p>
            <a:r>
              <a:rPr lang="en-US" sz="2000" dirty="0"/>
              <a:t>Evaluate our alignment with those traits</a:t>
            </a:r>
          </a:p>
          <a:p>
            <a:endParaRPr lang="en-US" sz="2000" dirty="0"/>
          </a:p>
          <a:p>
            <a:r>
              <a:rPr lang="en-US" sz="2000" dirty="0"/>
              <a:t>Review key lessons for edification</a:t>
            </a:r>
          </a:p>
          <a:p>
            <a:endParaRPr lang="en-US" sz="2000" dirty="0"/>
          </a:p>
          <a:p>
            <a:r>
              <a:rPr lang="en-US" sz="2000" dirty="0"/>
              <a:t>Increase our hope as the Bride of Christ</a:t>
            </a:r>
          </a:p>
        </p:txBody>
      </p:sp>
    </p:spTree>
    <p:extLst>
      <p:ext uri="{BB962C8B-B14F-4D97-AF65-F5344CB8AC3E}">
        <p14:creationId xmlns:p14="http://schemas.microsoft.com/office/powerpoint/2010/main" val="3975176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809B993-8FEB-46DC-9CD7-69C95E2C9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F07351F-3B73-A289-8B22-3080FD017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Overview</a:t>
            </a: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1E9821DA-CF82-4DA7-A2E9-77C49ECD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7F90B71-DFD0-4AAD-BD8F-3D4A022F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CC42B91E-0F1B-E470-07DE-537095845B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6523214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4781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C5E3A0-5B06-A07D-34D1-1574A80D3E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1109" y="2514600"/>
            <a:ext cx="8915399" cy="2262781"/>
          </a:xfrm>
        </p:spPr>
        <p:txBody>
          <a:bodyPr anchor="ctr">
            <a:normAutofit/>
          </a:bodyPr>
          <a:lstStyle/>
          <a:p>
            <a:r>
              <a:rPr lang="en-US" sz="4400" b="1" dirty="0"/>
              <a:t>The Tales of Two Women:</a:t>
            </a:r>
            <a:br>
              <a:rPr lang="en-US" sz="4400" b="1" dirty="0"/>
            </a:br>
            <a:endParaRPr lang="en-US" sz="4400" b="1" dirty="0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52A619EF-CF55-A2D4-B6C9-81CFC518185D}"/>
              </a:ext>
            </a:extLst>
          </p:cNvPr>
          <p:cNvSpPr txBox="1">
            <a:spLocks/>
          </p:cNvSpPr>
          <p:nvPr/>
        </p:nvSpPr>
        <p:spPr>
          <a:xfrm>
            <a:off x="2191109" y="2514599"/>
            <a:ext cx="8915399" cy="22627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endParaRPr lang="en-US" sz="4400" b="1" dirty="0"/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0B867CD5-A873-878E-86BF-DD1720907FA7}"/>
              </a:ext>
            </a:extLst>
          </p:cNvPr>
          <p:cNvSpPr txBox="1">
            <a:spLocks/>
          </p:cNvSpPr>
          <p:nvPr/>
        </p:nvSpPr>
        <p:spPr>
          <a:xfrm>
            <a:off x="2191109" y="4892700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/>
              <a:t>Class 1 “The Mistress &amp; The Handmaid”</a:t>
            </a:r>
          </a:p>
        </p:txBody>
      </p:sp>
    </p:spTree>
    <p:extLst>
      <p:ext uri="{BB962C8B-B14F-4D97-AF65-F5344CB8AC3E}">
        <p14:creationId xmlns:p14="http://schemas.microsoft.com/office/powerpoint/2010/main" val="4150175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B3DC5-73D4-1F29-9EF6-97F87D4A3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Sarai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1EB41-CFF3-BC7B-E6D7-C21FC39A3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8915400" cy="4452026"/>
          </a:xfrm>
        </p:spPr>
        <p:txBody>
          <a:bodyPr>
            <a:normAutofit/>
          </a:bodyPr>
          <a:lstStyle/>
          <a:p>
            <a:r>
              <a:rPr lang="en-US" sz="3200" dirty="0"/>
              <a:t>Genesis 11:29</a:t>
            </a:r>
          </a:p>
          <a:p>
            <a:pPr lvl="1"/>
            <a:r>
              <a:rPr lang="en-US" sz="2800" dirty="0"/>
              <a:t>Sarai</a:t>
            </a:r>
          </a:p>
          <a:p>
            <a:pPr lvl="2"/>
            <a:r>
              <a:rPr lang="en-US" sz="2400" dirty="0"/>
              <a:t>#8297 = My Princess</a:t>
            </a:r>
          </a:p>
          <a:p>
            <a:pPr lvl="1"/>
            <a:r>
              <a:rPr lang="en-US" sz="2800" dirty="0"/>
              <a:t>Without Child</a:t>
            </a:r>
          </a:p>
          <a:p>
            <a:pPr lvl="2"/>
            <a:r>
              <a:rPr lang="en-US" sz="2400" dirty="0"/>
              <a:t>Unable to conceive </a:t>
            </a:r>
          </a:p>
          <a:p>
            <a:pPr lvl="1"/>
            <a:r>
              <a:rPr lang="en-US" sz="2800" dirty="0"/>
              <a:t>Barren</a:t>
            </a:r>
          </a:p>
          <a:p>
            <a:pPr lvl="2"/>
            <a:r>
              <a:rPr lang="en-US" sz="2400" dirty="0"/>
              <a:t>To be plucked up or rooted up</a:t>
            </a:r>
          </a:p>
          <a:p>
            <a:pPr lvl="2"/>
            <a:r>
              <a:rPr lang="en-US" sz="2400" dirty="0"/>
              <a:t>To have one’s hamstring cut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247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CD38D-F676-1B37-5C53-257EC29E1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Her Mindset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20599-41DF-8EB8-56BA-298723F63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Barren</a:t>
            </a:r>
          </a:p>
          <a:p>
            <a:pPr lvl="1"/>
            <a:r>
              <a:rPr lang="en-US" sz="2800" dirty="0"/>
              <a:t>An emotional and mental state that was hindering and painful</a:t>
            </a:r>
          </a:p>
          <a:p>
            <a:pPr marL="457200" lvl="1" indent="0">
              <a:buNone/>
            </a:pPr>
            <a:endParaRPr lang="en-US" sz="2800" dirty="0"/>
          </a:p>
          <a:p>
            <a:r>
              <a:rPr lang="en-US" sz="3200" dirty="0"/>
              <a:t>Why?</a:t>
            </a:r>
          </a:p>
          <a:p>
            <a:pPr lvl="1"/>
            <a:r>
              <a:rPr lang="en-US" sz="2800" dirty="0"/>
              <a:t>She had no child</a:t>
            </a:r>
          </a:p>
          <a:p>
            <a:pPr lvl="2"/>
            <a:endParaRPr lang="en-US" sz="24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7351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3AAF-CD1B-7E6B-53AF-278E4B6AF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624110"/>
            <a:ext cx="9542833" cy="1280890"/>
          </a:xfrm>
        </p:spPr>
        <p:txBody>
          <a:bodyPr>
            <a:normAutofit/>
          </a:bodyPr>
          <a:lstStyle/>
          <a:p>
            <a:r>
              <a:rPr lang="en-US" sz="4800" dirty="0"/>
              <a:t>Sarai’s ”cut hamstring” Mindset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D8284D-6AB1-F210-C729-F3AA4E372E7D}"/>
              </a:ext>
            </a:extLst>
          </p:cNvPr>
          <p:cNvSpPr txBox="1"/>
          <p:nvPr/>
        </p:nvSpPr>
        <p:spPr>
          <a:xfrm>
            <a:off x="2249557" y="2581324"/>
            <a:ext cx="19236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Gen. 11:30</a:t>
            </a:r>
          </a:p>
          <a:p>
            <a:r>
              <a:rPr lang="en-US" sz="2400" dirty="0"/>
              <a:t>Gen. 12:7</a:t>
            </a:r>
          </a:p>
          <a:p>
            <a:r>
              <a:rPr lang="en-US" sz="2400" dirty="0"/>
              <a:t>Gen. 15:2</a:t>
            </a:r>
          </a:p>
          <a:p>
            <a:r>
              <a:rPr lang="en-US" sz="2400" dirty="0"/>
              <a:t>Gen. 15:3</a:t>
            </a:r>
          </a:p>
          <a:p>
            <a:r>
              <a:rPr lang="en-US" sz="2400" dirty="0"/>
              <a:t>Gen. 15:4</a:t>
            </a:r>
          </a:p>
          <a:p>
            <a:r>
              <a:rPr lang="en-US" sz="2400" dirty="0"/>
              <a:t>Gen. 15:18</a:t>
            </a:r>
          </a:p>
          <a:p>
            <a:r>
              <a:rPr lang="en-US" sz="2400" dirty="0"/>
              <a:t>Gen. 16:1</a:t>
            </a:r>
          </a:p>
          <a:p>
            <a:r>
              <a:rPr lang="en-US" sz="2400" dirty="0"/>
              <a:t>Gen. 16:2</a:t>
            </a:r>
          </a:p>
          <a:p>
            <a:r>
              <a:rPr lang="en-US" sz="2400" dirty="0"/>
              <a:t>Heb. 11:11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907F3-4927-D9B1-BEB0-CC1A3DE9B5AE}"/>
              </a:ext>
            </a:extLst>
          </p:cNvPr>
          <p:cNvSpPr txBox="1"/>
          <p:nvPr/>
        </p:nvSpPr>
        <p:spPr>
          <a:xfrm>
            <a:off x="4648256" y="2581324"/>
            <a:ext cx="74629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“Sarai was barren; she had no child”</a:t>
            </a:r>
          </a:p>
          <a:p>
            <a:r>
              <a:rPr lang="en-US" sz="2400" dirty="0"/>
              <a:t>“Unto thy seed will I give this land”</a:t>
            </a:r>
          </a:p>
          <a:p>
            <a:r>
              <a:rPr lang="en-US" sz="2400" dirty="0"/>
              <a:t>“Seeing I go childless”</a:t>
            </a:r>
          </a:p>
          <a:p>
            <a:r>
              <a:rPr lang="en-US" sz="2400" dirty="0"/>
              <a:t>“Thou hast given me no seed”</a:t>
            </a:r>
          </a:p>
          <a:p>
            <a:r>
              <a:rPr lang="en-US" sz="2400" dirty="0"/>
              <a:t>”Out of thine own bowels … thine heir”</a:t>
            </a:r>
          </a:p>
          <a:p>
            <a:r>
              <a:rPr lang="en-US" sz="2400" dirty="0"/>
              <a:t>”Unto thy seed have I given this land”</a:t>
            </a:r>
          </a:p>
          <a:p>
            <a:r>
              <a:rPr lang="en-US" sz="2400" dirty="0"/>
              <a:t>”Sarai, Abram’s wife bare him no child”</a:t>
            </a:r>
          </a:p>
          <a:p>
            <a:r>
              <a:rPr lang="en-US" sz="2400" dirty="0"/>
              <a:t>“The LORD hath restrained me from bearing”</a:t>
            </a:r>
          </a:p>
          <a:p>
            <a:r>
              <a:rPr lang="en-US" sz="2400" dirty="0"/>
              <a:t>“Sara herself received strength to conceive”</a:t>
            </a:r>
          </a:p>
        </p:txBody>
      </p:sp>
    </p:spTree>
    <p:extLst>
      <p:ext uri="{BB962C8B-B14F-4D97-AF65-F5344CB8AC3E}">
        <p14:creationId xmlns:p14="http://schemas.microsoft.com/office/powerpoint/2010/main" val="118562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3AAF-CD1B-7E6B-53AF-278E4B6AF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Sarai Takes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BECD8-D791-255B-C5BC-69D71893C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346158"/>
            <a:ext cx="8915400" cy="4390308"/>
          </a:xfrm>
        </p:spPr>
        <p:txBody>
          <a:bodyPr>
            <a:normAutofit/>
          </a:bodyPr>
          <a:lstStyle/>
          <a:p>
            <a:r>
              <a:rPr lang="en-US" sz="2800" dirty="0"/>
              <a:t>Gen. 16:2</a:t>
            </a:r>
          </a:p>
          <a:p>
            <a:pPr lvl="1"/>
            <a:r>
              <a:rPr lang="en-US" sz="2400" dirty="0"/>
              <a:t>Obtain Children = Build a House</a:t>
            </a:r>
          </a:p>
          <a:p>
            <a:pPr lvl="2"/>
            <a:r>
              <a:rPr lang="en-US" sz="2000" dirty="0"/>
              <a:t>Hebrews 3:4-6</a:t>
            </a:r>
          </a:p>
          <a:p>
            <a:pPr lvl="2"/>
            <a:r>
              <a:rPr lang="en-US" sz="2000" dirty="0"/>
              <a:t>Psalm 127:1-3</a:t>
            </a:r>
          </a:p>
          <a:p>
            <a:pPr marL="914400" lvl="2" indent="0">
              <a:buNone/>
            </a:pPr>
            <a:endParaRPr lang="en-US" sz="2000" dirty="0"/>
          </a:p>
          <a:p>
            <a:r>
              <a:rPr lang="en-US" sz="2800" dirty="0"/>
              <a:t>Psa. 127:1-3</a:t>
            </a:r>
          </a:p>
          <a:p>
            <a:pPr lvl="1"/>
            <a:r>
              <a:rPr lang="en-US" sz="2600" dirty="0"/>
              <a:t>God Builds the House</a:t>
            </a:r>
          </a:p>
          <a:p>
            <a:pPr lvl="1"/>
            <a:r>
              <a:rPr lang="en-US" sz="2600" dirty="0"/>
              <a:t>The Heritage is from God, The Reward is a Child</a:t>
            </a:r>
          </a:p>
          <a:p>
            <a:pPr lvl="1"/>
            <a:endParaRPr lang="en-US" sz="24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726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3AAF-CD1B-7E6B-53AF-278E4B6AF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599075" cy="1280890"/>
          </a:xfrm>
        </p:spPr>
        <p:txBody>
          <a:bodyPr>
            <a:normAutofit/>
          </a:bodyPr>
          <a:lstStyle/>
          <a:p>
            <a:r>
              <a:rPr lang="en-US" sz="4800" dirty="0"/>
              <a:t>Sarai’s Regret &amp; Abrams Failure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BECD8-D791-255B-C5BC-69D71893C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831466"/>
          </a:xfrm>
        </p:spPr>
        <p:txBody>
          <a:bodyPr>
            <a:normAutofit/>
          </a:bodyPr>
          <a:lstStyle/>
          <a:p>
            <a:r>
              <a:rPr lang="en-US" sz="2800" dirty="0"/>
              <a:t>Gen. 16:5</a:t>
            </a:r>
          </a:p>
          <a:p>
            <a:pPr lvl="1"/>
            <a:r>
              <a:rPr lang="en-US" sz="2400" dirty="0"/>
              <a:t>“My wrong be upon thee”</a:t>
            </a:r>
          </a:p>
          <a:p>
            <a:pPr lvl="1"/>
            <a:endParaRPr lang="en-US" sz="2400" dirty="0"/>
          </a:p>
          <a:p>
            <a:r>
              <a:rPr lang="en-US" sz="2800" dirty="0"/>
              <a:t>Gen. 16:2</a:t>
            </a:r>
          </a:p>
          <a:p>
            <a:pPr lvl="1"/>
            <a:r>
              <a:rPr lang="en-US" sz="2400" dirty="0"/>
              <a:t>Abram Hearkened</a:t>
            </a:r>
          </a:p>
          <a:p>
            <a:pPr lvl="2"/>
            <a:r>
              <a:rPr lang="en-US" sz="2000" dirty="0"/>
              <a:t>Diligently and willingly obeyed</a:t>
            </a:r>
          </a:p>
          <a:p>
            <a:pPr lvl="2"/>
            <a:endParaRPr lang="en-US" sz="2000" dirty="0"/>
          </a:p>
          <a:p>
            <a:r>
              <a:rPr lang="en-US" sz="2800" dirty="0"/>
              <a:t>Gen. 3:17</a:t>
            </a:r>
          </a:p>
          <a:p>
            <a:pPr lvl="1"/>
            <a:r>
              <a:rPr lang="en-US" sz="2400" dirty="0"/>
              <a:t>Adam + Abram Failed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4403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8E3FE-7A76-8CA0-B542-6E7DC1C16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Sarai to Sarah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4A053D3-F094-2C1F-F46D-936AA470BA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8729571"/>
              </p:ext>
            </p:extLst>
          </p:nvPr>
        </p:nvGraphicFramePr>
        <p:xfrm>
          <a:off x="2589212" y="1872916"/>
          <a:ext cx="8915400" cy="4360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1745">
                  <a:extLst>
                    <a:ext uri="{9D8B030D-6E8A-4147-A177-3AD203B41FA5}">
                      <a16:colId xmlns:a16="http://schemas.microsoft.com/office/drawing/2014/main" val="1219805933"/>
                    </a:ext>
                  </a:extLst>
                </a:gridCol>
                <a:gridCol w="5043655">
                  <a:extLst>
                    <a:ext uri="{9D8B030D-6E8A-4147-A177-3AD203B41FA5}">
                      <a16:colId xmlns:a16="http://schemas.microsoft.com/office/drawing/2014/main" val="1712308220"/>
                    </a:ext>
                  </a:extLst>
                </a:gridCol>
              </a:tblGrid>
              <a:tr h="655341">
                <a:tc>
                  <a:txBody>
                    <a:bodyPr/>
                    <a:lstStyle/>
                    <a:p>
                      <a:r>
                        <a:rPr lang="en-US" sz="2400" dirty="0"/>
                        <a:t>Sarai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1770156"/>
                  </a:ext>
                </a:extLst>
              </a:tr>
              <a:tr h="655341">
                <a:tc>
                  <a:txBody>
                    <a:bodyPr/>
                    <a:lstStyle/>
                    <a:p>
                      <a:r>
                        <a:rPr lang="en-US" sz="2400" dirty="0"/>
                        <a:t>Genesis 11:29 to 17:15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9963598"/>
                  </a:ext>
                </a:extLst>
              </a:tr>
              <a:tr h="67402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שָׂרַי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Sarai</a:t>
                      </a:r>
                      <a:endParaRPr lang="he-IL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5794039"/>
                  </a:ext>
                </a:extLst>
              </a:tr>
              <a:tr h="655341">
                <a:tc>
                  <a:txBody>
                    <a:bodyPr/>
                    <a:lstStyle/>
                    <a:p>
                      <a:r>
                        <a:rPr lang="en-US" sz="2400" dirty="0"/>
                        <a:t>My Princess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9547614"/>
                  </a:ext>
                </a:extLst>
              </a:tr>
              <a:tr h="1131136">
                <a:tc>
                  <a:txBody>
                    <a:bodyPr/>
                    <a:lstStyle/>
                    <a:p>
                      <a:r>
                        <a:rPr lang="en-US" sz="2400" dirty="0"/>
                        <a:t>- Abram’s princess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0882237"/>
                  </a:ext>
                </a:extLst>
              </a:tr>
              <a:tr h="589788"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7906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6958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8E3FE-7A76-8CA0-B542-6E7DC1C16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Sarai to Sarah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4A053D3-F094-2C1F-F46D-936AA470BA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6548985"/>
              </p:ext>
            </p:extLst>
          </p:nvPr>
        </p:nvGraphicFramePr>
        <p:xfrm>
          <a:off x="2589212" y="1872916"/>
          <a:ext cx="8915400" cy="4360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1745">
                  <a:extLst>
                    <a:ext uri="{9D8B030D-6E8A-4147-A177-3AD203B41FA5}">
                      <a16:colId xmlns:a16="http://schemas.microsoft.com/office/drawing/2014/main" val="1219805933"/>
                    </a:ext>
                  </a:extLst>
                </a:gridCol>
                <a:gridCol w="5043655">
                  <a:extLst>
                    <a:ext uri="{9D8B030D-6E8A-4147-A177-3AD203B41FA5}">
                      <a16:colId xmlns:a16="http://schemas.microsoft.com/office/drawing/2014/main" val="1712308220"/>
                    </a:ext>
                  </a:extLst>
                </a:gridCol>
              </a:tblGrid>
              <a:tr h="655341">
                <a:tc>
                  <a:txBody>
                    <a:bodyPr/>
                    <a:lstStyle/>
                    <a:p>
                      <a:r>
                        <a:rPr lang="en-US" sz="2400" dirty="0"/>
                        <a:t>Sarai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Sarah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1770156"/>
                  </a:ext>
                </a:extLst>
              </a:tr>
              <a:tr h="655341">
                <a:tc>
                  <a:txBody>
                    <a:bodyPr/>
                    <a:lstStyle/>
                    <a:p>
                      <a:r>
                        <a:rPr lang="en-US" sz="2400" dirty="0"/>
                        <a:t>Genesis 11:29 to 17:15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Genesis 17:15 to End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9963598"/>
                  </a:ext>
                </a:extLst>
              </a:tr>
              <a:tr h="67402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שָׂרַי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Sarai</a:t>
                      </a:r>
                      <a:endParaRPr lang="he-IL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שָׂרָה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Sarah</a:t>
                      </a:r>
                      <a:endParaRPr lang="he-IL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5794039"/>
                  </a:ext>
                </a:extLst>
              </a:tr>
              <a:tr h="655341">
                <a:tc>
                  <a:txBody>
                    <a:bodyPr/>
                    <a:lstStyle/>
                    <a:p>
                      <a:r>
                        <a:rPr lang="en-US" sz="2400" dirty="0"/>
                        <a:t>My Princess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Noblewoman / Princess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9547614"/>
                  </a:ext>
                </a:extLst>
              </a:tr>
              <a:tr h="1131136">
                <a:tc>
                  <a:txBody>
                    <a:bodyPr/>
                    <a:lstStyle/>
                    <a:p>
                      <a:r>
                        <a:rPr lang="en-US" sz="2400" dirty="0"/>
                        <a:t>- Abram’s princess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 A princess / noblewoman over nations, appointed by Yahweh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0882237"/>
                  </a:ext>
                </a:extLst>
              </a:tr>
              <a:tr h="589788">
                <a:tc>
                  <a:txBody>
                    <a:bodyPr/>
                    <a:lstStyle/>
                    <a:p>
                      <a:pPr algn="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7906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8782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8E3FE-7A76-8CA0-B542-6E7DC1C16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Sarai to Sarah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4A053D3-F094-2C1F-F46D-936AA470BAC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89212" y="1872916"/>
          <a:ext cx="8915400" cy="4360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1745">
                  <a:extLst>
                    <a:ext uri="{9D8B030D-6E8A-4147-A177-3AD203B41FA5}">
                      <a16:colId xmlns:a16="http://schemas.microsoft.com/office/drawing/2014/main" val="1219805933"/>
                    </a:ext>
                  </a:extLst>
                </a:gridCol>
                <a:gridCol w="5043655">
                  <a:extLst>
                    <a:ext uri="{9D8B030D-6E8A-4147-A177-3AD203B41FA5}">
                      <a16:colId xmlns:a16="http://schemas.microsoft.com/office/drawing/2014/main" val="1712308220"/>
                    </a:ext>
                  </a:extLst>
                </a:gridCol>
              </a:tblGrid>
              <a:tr h="655341">
                <a:tc>
                  <a:txBody>
                    <a:bodyPr/>
                    <a:lstStyle/>
                    <a:p>
                      <a:r>
                        <a:rPr lang="en-US" sz="2400" dirty="0"/>
                        <a:t>Sarai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Sarah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1770156"/>
                  </a:ext>
                </a:extLst>
              </a:tr>
              <a:tr h="655341">
                <a:tc>
                  <a:txBody>
                    <a:bodyPr/>
                    <a:lstStyle/>
                    <a:p>
                      <a:r>
                        <a:rPr lang="en-US" sz="2400" dirty="0"/>
                        <a:t>Genesis 11:29 to 17:15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Genesis 17:15 to End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9963598"/>
                  </a:ext>
                </a:extLst>
              </a:tr>
              <a:tr h="67402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שָׂרַי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Sarai</a:t>
                      </a:r>
                      <a:endParaRPr lang="he-IL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שָׂרָה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Sarah</a:t>
                      </a:r>
                      <a:endParaRPr lang="he-IL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5794039"/>
                  </a:ext>
                </a:extLst>
              </a:tr>
              <a:tr h="655341">
                <a:tc>
                  <a:txBody>
                    <a:bodyPr/>
                    <a:lstStyle/>
                    <a:p>
                      <a:r>
                        <a:rPr lang="en-US" sz="2400" dirty="0"/>
                        <a:t>My Princess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Noblewoman / Princess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9547614"/>
                  </a:ext>
                </a:extLst>
              </a:tr>
              <a:tr h="1131136">
                <a:tc>
                  <a:txBody>
                    <a:bodyPr/>
                    <a:lstStyle/>
                    <a:p>
                      <a:r>
                        <a:rPr lang="en-US" sz="2400" dirty="0"/>
                        <a:t>- Abram’s princess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 A princess / noblewoman over nations, appointed by Yahweh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0882237"/>
                  </a:ext>
                </a:extLst>
              </a:tr>
              <a:tr h="589788"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 Peter 3:1-6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Character of the Bride of Christ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7906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8366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BB535-DFFA-E2C2-C709-2431C43ED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Sarah’s Character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EB0E2-63C4-D04E-AB60-A3BD5CAC0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1"/>
            <a:ext cx="8915400" cy="4779578"/>
          </a:xfrm>
        </p:spPr>
        <p:txBody>
          <a:bodyPr>
            <a:normAutofit/>
          </a:bodyPr>
          <a:lstStyle/>
          <a:p>
            <a:r>
              <a:rPr lang="en-US" sz="2800" dirty="0"/>
              <a:t>Seeks to build a House</a:t>
            </a:r>
          </a:p>
          <a:p>
            <a:r>
              <a:rPr lang="en-US" sz="2800" dirty="0"/>
              <a:t>Continual Learner / Learned from Failure</a:t>
            </a:r>
          </a:p>
          <a:p>
            <a:r>
              <a:rPr lang="en-US" sz="2800" dirty="0"/>
              <a:t>Obedient</a:t>
            </a:r>
          </a:p>
          <a:p>
            <a:r>
              <a:rPr lang="en-US" sz="2800" dirty="0"/>
              <a:t>Submissive to Husband</a:t>
            </a:r>
          </a:p>
          <a:p>
            <a:r>
              <a:rPr lang="en-US" sz="2800" dirty="0"/>
              <a:t>Submissive to God</a:t>
            </a:r>
          </a:p>
          <a:p>
            <a:r>
              <a:rPr lang="en-US" sz="2800" dirty="0"/>
              <a:t>Faithful</a:t>
            </a:r>
          </a:p>
          <a:p>
            <a:r>
              <a:rPr lang="en-US" sz="2800" dirty="0"/>
              <a:t>Holy</a:t>
            </a:r>
          </a:p>
          <a:p>
            <a:r>
              <a:rPr lang="en-US" sz="2800" dirty="0"/>
              <a:t>Righteous</a:t>
            </a:r>
          </a:p>
        </p:txBody>
      </p:sp>
    </p:spTree>
    <p:extLst>
      <p:ext uri="{BB962C8B-B14F-4D97-AF65-F5344CB8AC3E}">
        <p14:creationId xmlns:p14="http://schemas.microsoft.com/office/powerpoint/2010/main" val="353440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5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AEF10-E815-2033-A98E-ADE85E771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Hagar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19F6C-9F4B-4659-340F-31786492D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8915400" cy="4844716"/>
          </a:xfrm>
        </p:spPr>
        <p:txBody>
          <a:bodyPr>
            <a:normAutofit/>
          </a:bodyPr>
          <a:lstStyle/>
          <a:p>
            <a:r>
              <a:rPr lang="en-US" sz="2800" dirty="0"/>
              <a:t>Gen. 16:1</a:t>
            </a:r>
          </a:p>
          <a:p>
            <a:pPr lvl="1"/>
            <a:r>
              <a:rPr lang="en-US" sz="2400" dirty="0"/>
              <a:t>Handmaid, Egyptian, Hagar (Flight)</a:t>
            </a:r>
          </a:p>
          <a:p>
            <a:pPr lvl="2"/>
            <a:endParaRPr lang="en-US" sz="2400" dirty="0"/>
          </a:p>
          <a:p>
            <a:r>
              <a:rPr lang="en-US" sz="2800" dirty="0"/>
              <a:t>Handmaid</a:t>
            </a:r>
          </a:p>
          <a:p>
            <a:pPr lvl="1"/>
            <a:r>
              <a:rPr lang="en-US" sz="2400" dirty="0"/>
              <a:t>Humble Servant</a:t>
            </a:r>
          </a:p>
          <a:p>
            <a:pPr lvl="1"/>
            <a:r>
              <a:rPr lang="en-US" sz="2400" dirty="0"/>
              <a:t>Faithful Obedience</a:t>
            </a:r>
          </a:p>
          <a:p>
            <a:pPr lvl="2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258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CFC33-CE03-CE8F-9DFF-F9144FF53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Genesis 16:5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F4A2A-92E8-E77F-4B29-A11B7E210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002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“And </a:t>
            </a:r>
            <a:r>
              <a:rPr lang="en-US" sz="2800" dirty="0">
                <a:highlight>
                  <a:srgbClr val="FF00FF"/>
                </a:highlight>
              </a:rPr>
              <a:t>Sarai</a:t>
            </a:r>
            <a:r>
              <a:rPr lang="en-US" sz="2800" dirty="0"/>
              <a:t> said unto </a:t>
            </a:r>
            <a:r>
              <a:rPr lang="en-US" sz="2800" dirty="0">
                <a:highlight>
                  <a:srgbClr val="0000FF"/>
                </a:highlight>
              </a:rPr>
              <a:t>Abram</a:t>
            </a:r>
            <a:r>
              <a:rPr lang="en-US" sz="2800" dirty="0"/>
              <a:t>, </a:t>
            </a:r>
            <a:r>
              <a:rPr lang="en-US" sz="2800" dirty="0">
                <a:highlight>
                  <a:srgbClr val="FF00FF"/>
                </a:highlight>
              </a:rPr>
              <a:t>My</a:t>
            </a:r>
            <a:r>
              <a:rPr lang="en-US" sz="2800" dirty="0"/>
              <a:t> wrong be upon </a:t>
            </a:r>
            <a:r>
              <a:rPr lang="en-US" sz="2800" dirty="0">
                <a:highlight>
                  <a:srgbClr val="0000FF"/>
                </a:highlight>
              </a:rPr>
              <a:t>thee</a:t>
            </a:r>
            <a:r>
              <a:rPr lang="en-US" sz="2800" dirty="0"/>
              <a:t>: I have given </a:t>
            </a:r>
            <a:r>
              <a:rPr lang="en-US" sz="2800" dirty="0">
                <a:highlight>
                  <a:srgbClr val="FF00FF"/>
                </a:highlight>
              </a:rPr>
              <a:t>my</a:t>
            </a:r>
            <a:r>
              <a:rPr lang="en-US" sz="2800" dirty="0"/>
              <a:t> maid into </a:t>
            </a:r>
            <a:r>
              <a:rPr lang="en-US" sz="2800" dirty="0">
                <a:highlight>
                  <a:srgbClr val="0000FF"/>
                </a:highlight>
              </a:rPr>
              <a:t>thy</a:t>
            </a:r>
            <a:r>
              <a:rPr lang="en-US" sz="2800" dirty="0"/>
              <a:t> bosom; and when </a:t>
            </a:r>
            <a:r>
              <a:rPr lang="en-US" sz="2800" dirty="0">
                <a:highlight>
                  <a:srgbClr val="800000"/>
                </a:highlight>
              </a:rPr>
              <a:t>she</a:t>
            </a:r>
            <a:r>
              <a:rPr lang="en-US" sz="2800" dirty="0"/>
              <a:t> saw that </a:t>
            </a:r>
            <a:r>
              <a:rPr lang="en-US" sz="2800" dirty="0">
                <a:highlight>
                  <a:srgbClr val="800000"/>
                </a:highlight>
              </a:rPr>
              <a:t>she</a:t>
            </a:r>
            <a:r>
              <a:rPr lang="en-US" sz="2800" dirty="0"/>
              <a:t> had conceived , </a:t>
            </a:r>
            <a:r>
              <a:rPr lang="en-US" sz="2800" dirty="0">
                <a:highlight>
                  <a:srgbClr val="FF00FF"/>
                </a:highlight>
              </a:rPr>
              <a:t>I</a:t>
            </a:r>
            <a:r>
              <a:rPr lang="en-US" sz="2800" dirty="0"/>
              <a:t> was despised in </a:t>
            </a:r>
            <a:r>
              <a:rPr lang="en-US" sz="2800" dirty="0">
                <a:highlight>
                  <a:srgbClr val="800000"/>
                </a:highlight>
              </a:rPr>
              <a:t>her</a:t>
            </a:r>
            <a:r>
              <a:rPr lang="en-US" sz="2800" dirty="0"/>
              <a:t> eyes: The LORD judge between </a:t>
            </a:r>
            <a:r>
              <a:rPr lang="en-US" sz="2800" dirty="0">
                <a:highlight>
                  <a:srgbClr val="FF00FF"/>
                </a:highlight>
              </a:rPr>
              <a:t>me</a:t>
            </a:r>
            <a:r>
              <a:rPr lang="en-US" sz="2800" dirty="0"/>
              <a:t> and </a:t>
            </a:r>
            <a:r>
              <a:rPr lang="en-US" sz="2800" dirty="0">
                <a:highlight>
                  <a:srgbClr val="0000FF"/>
                </a:highlight>
              </a:rPr>
              <a:t>thee</a:t>
            </a:r>
            <a:r>
              <a:rPr lang="en-US" sz="28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07000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AEF10-E815-2033-A98E-ADE85E771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Hagar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19F6C-9F4B-4659-340F-31786492D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8915400" cy="4844716"/>
          </a:xfrm>
        </p:spPr>
        <p:txBody>
          <a:bodyPr>
            <a:normAutofit/>
          </a:bodyPr>
          <a:lstStyle/>
          <a:p>
            <a:r>
              <a:rPr lang="en-US" sz="2800" dirty="0"/>
              <a:t>Gen. 16:1</a:t>
            </a:r>
          </a:p>
          <a:p>
            <a:pPr lvl="1"/>
            <a:r>
              <a:rPr lang="en-US" sz="2400" dirty="0"/>
              <a:t>Handmaid, Egyptian, Hagar (Flight)</a:t>
            </a:r>
          </a:p>
          <a:p>
            <a:pPr lvl="2"/>
            <a:endParaRPr lang="en-US" sz="2400" dirty="0"/>
          </a:p>
          <a:p>
            <a:r>
              <a:rPr lang="en-US" sz="2800" dirty="0"/>
              <a:t>Handmaid</a:t>
            </a:r>
          </a:p>
          <a:p>
            <a:pPr lvl="1"/>
            <a:r>
              <a:rPr lang="en-US" sz="2400" dirty="0"/>
              <a:t>Humble Servant</a:t>
            </a:r>
          </a:p>
          <a:p>
            <a:pPr lvl="1"/>
            <a:r>
              <a:rPr lang="en-US" sz="2400" dirty="0"/>
              <a:t>Faithful Obedience</a:t>
            </a:r>
          </a:p>
          <a:p>
            <a:pPr lvl="2"/>
            <a:endParaRPr lang="en-US" sz="2400" dirty="0"/>
          </a:p>
          <a:p>
            <a:r>
              <a:rPr lang="en-US" sz="2800" dirty="0"/>
              <a:t>Egyptian</a:t>
            </a:r>
            <a:endParaRPr lang="en-US" dirty="0"/>
          </a:p>
          <a:p>
            <a:pPr lvl="1"/>
            <a:r>
              <a:rPr lang="en-US" sz="2600" dirty="0"/>
              <a:t>Humble &amp; God-Fearing ---&gt; Proud &amp; Ego Driven</a:t>
            </a:r>
          </a:p>
        </p:txBody>
      </p:sp>
    </p:spTree>
    <p:extLst>
      <p:ext uri="{BB962C8B-B14F-4D97-AF65-F5344CB8AC3E}">
        <p14:creationId xmlns:p14="http://schemas.microsoft.com/office/powerpoint/2010/main" val="224759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CFC33-CE03-CE8F-9DFF-F9144FF53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599075" cy="1280890"/>
          </a:xfrm>
        </p:spPr>
        <p:txBody>
          <a:bodyPr>
            <a:normAutofit/>
          </a:bodyPr>
          <a:lstStyle/>
          <a:p>
            <a:r>
              <a:rPr lang="en-US" sz="4800" dirty="0"/>
              <a:t>Hagar’s Character Revealed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F4A2A-92E8-E77F-4B29-A11B7E210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555958"/>
          </a:xfrm>
        </p:spPr>
        <p:txBody>
          <a:bodyPr>
            <a:normAutofit/>
          </a:bodyPr>
          <a:lstStyle/>
          <a:p>
            <a:r>
              <a:rPr lang="en-US" sz="2800" dirty="0"/>
              <a:t>Despises Sarai</a:t>
            </a:r>
          </a:p>
          <a:p>
            <a:pPr lvl="1"/>
            <a:r>
              <a:rPr lang="en-US" sz="2400" dirty="0"/>
              <a:t>Openly creates conflict with her master</a:t>
            </a:r>
          </a:p>
          <a:p>
            <a:pPr lvl="1"/>
            <a:endParaRPr lang="en-US" sz="2400" dirty="0"/>
          </a:p>
          <a:p>
            <a:r>
              <a:rPr lang="en-US" sz="2800" dirty="0"/>
              <a:t>Gen 16:6</a:t>
            </a:r>
          </a:p>
          <a:p>
            <a:pPr lvl="1"/>
            <a:r>
              <a:rPr lang="en-US" sz="2400" dirty="0"/>
              <a:t>Flees instead of responding to humbling admonition</a:t>
            </a:r>
          </a:p>
          <a:p>
            <a:pPr lvl="1"/>
            <a:endParaRPr lang="en-US" sz="2400" dirty="0"/>
          </a:p>
          <a:p>
            <a:r>
              <a:rPr lang="en-US" sz="2600" dirty="0"/>
              <a:t>Gen 16:9</a:t>
            </a:r>
          </a:p>
          <a:p>
            <a:pPr lvl="1"/>
            <a:r>
              <a:rPr lang="en-US" sz="2400" dirty="0"/>
              <a:t>Listens only to the urging of the LORD</a:t>
            </a:r>
          </a:p>
        </p:txBody>
      </p:sp>
    </p:spTree>
    <p:extLst>
      <p:ext uri="{BB962C8B-B14F-4D97-AF65-F5344CB8AC3E}">
        <p14:creationId xmlns:p14="http://schemas.microsoft.com/office/powerpoint/2010/main" val="134411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CFC33-CE03-CE8F-9DFF-F9144FF53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7757" y="624110"/>
            <a:ext cx="9599075" cy="1280890"/>
          </a:xfrm>
        </p:spPr>
        <p:txBody>
          <a:bodyPr>
            <a:normAutofit/>
          </a:bodyPr>
          <a:lstStyle/>
          <a:p>
            <a:r>
              <a:rPr lang="en-US" sz="4800" dirty="0"/>
              <a:t>Hagar and Abraham, not Sarah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F4A2A-92E8-E77F-4B29-A11B7E210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514600"/>
            <a:ext cx="8915400" cy="4174958"/>
          </a:xfrm>
        </p:spPr>
        <p:txBody>
          <a:bodyPr>
            <a:normAutofit/>
          </a:bodyPr>
          <a:lstStyle/>
          <a:p>
            <a:r>
              <a:rPr lang="en-US" sz="2800" dirty="0"/>
              <a:t>Gen 21:9</a:t>
            </a:r>
          </a:p>
          <a:p>
            <a:pPr lvl="1"/>
            <a:r>
              <a:rPr lang="en-US" sz="2400" dirty="0"/>
              <a:t>Hagar the Egyptian</a:t>
            </a:r>
          </a:p>
          <a:p>
            <a:pPr lvl="1"/>
            <a:endParaRPr lang="en-US" sz="2200" dirty="0"/>
          </a:p>
          <a:p>
            <a:r>
              <a:rPr lang="en-US" sz="2800" dirty="0"/>
              <a:t>Gen 21:12</a:t>
            </a:r>
          </a:p>
          <a:p>
            <a:pPr lvl="1"/>
            <a:r>
              <a:rPr lang="en-US" sz="2400" dirty="0"/>
              <a:t>Thy (Abraham’s) bondwoman</a:t>
            </a:r>
          </a:p>
        </p:txBody>
      </p:sp>
    </p:spTree>
    <p:extLst>
      <p:ext uri="{BB962C8B-B14F-4D97-AF65-F5344CB8AC3E}">
        <p14:creationId xmlns:p14="http://schemas.microsoft.com/office/powerpoint/2010/main" val="274695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8B8FD-0718-C0B6-DB56-730251360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029580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Who Do We Align With?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EC71B-F82D-BA69-D782-3355F4587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3370" y="2133600"/>
            <a:ext cx="5089872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/>
              <a:t>Sarah</a:t>
            </a:r>
            <a:endParaRPr lang="en-US" sz="2800" dirty="0"/>
          </a:p>
          <a:p>
            <a:r>
              <a:rPr lang="en-US" sz="2400" dirty="0"/>
              <a:t>Obedience through tribulation</a:t>
            </a:r>
          </a:p>
          <a:p>
            <a:r>
              <a:rPr lang="en-US" sz="2400" dirty="0"/>
              <a:t>Desires to build a house</a:t>
            </a:r>
          </a:p>
          <a:p>
            <a:r>
              <a:rPr lang="en-US" sz="2400" dirty="0"/>
              <a:t>Learns from failure</a:t>
            </a:r>
          </a:p>
          <a:p>
            <a:r>
              <a:rPr lang="en-US" sz="2400" dirty="0"/>
              <a:t>Helpful to others</a:t>
            </a:r>
          </a:p>
          <a:p>
            <a:r>
              <a:rPr lang="en-US" sz="2400" dirty="0"/>
              <a:t>Faithful</a:t>
            </a:r>
          </a:p>
          <a:p>
            <a:r>
              <a:rPr lang="en-US" sz="2400" dirty="0"/>
              <a:t>Example of Bride of Christ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D374579-9EAD-F74E-2017-C0A338CB0369}"/>
              </a:ext>
            </a:extLst>
          </p:cNvPr>
          <p:cNvSpPr txBox="1">
            <a:spLocks/>
          </p:cNvSpPr>
          <p:nvPr/>
        </p:nvSpPr>
        <p:spPr>
          <a:xfrm>
            <a:off x="7528572" y="2133600"/>
            <a:ext cx="4663428" cy="4211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/>
              <a:t>Hagar</a:t>
            </a:r>
            <a:endParaRPr lang="en-US" sz="2800" dirty="0"/>
          </a:p>
          <a:p>
            <a:r>
              <a:rPr lang="en-US" sz="2400" dirty="0"/>
              <a:t>Obedience eaten by ego</a:t>
            </a:r>
          </a:p>
          <a:p>
            <a:r>
              <a:rPr lang="en-US" sz="2400" dirty="0"/>
              <a:t>Haughty and arrogant</a:t>
            </a:r>
          </a:p>
          <a:p>
            <a:r>
              <a:rPr lang="en-US" sz="2400" dirty="0"/>
              <a:t>Mind washed in Egypt</a:t>
            </a:r>
            <a:endParaRPr lang="en-US" sz="2000" dirty="0"/>
          </a:p>
          <a:p>
            <a:r>
              <a:rPr lang="en-US" sz="2400" dirty="0"/>
              <a:t>Runs from chastening</a:t>
            </a:r>
          </a:p>
          <a:p>
            <a:r>
              <a:rPr lang="en-US" sz="2400" dirty="0"/>
              <a:t>Teaches rebellion</a:t>
            </a:r>
          </a:p>
          <a:p>
            <a:r>
              <a:rPr lang="en-US" sz="2400" dirty="0"/>
              <a:t>Walks away from the Household of Faith</a:t>
            </a:r>
          </a:p>
        </p:txBody>
      </p:sp>
    </p:spTree>
    <p:extLst>
      <p:ext uri="{BB962C8B-B14F-4D97-AF65-F5344CB8AC3E}">
        <p14:creationId xmlns:p14="http://schemas.microsoft.com/office/powerpoint/2010/main" val="340681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C5E3A0-5B06-A07D-34D1-1574A80D3E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1109" y="2514600"/>
            <a:ext cx="8915399" cy="2262781"/>
          </a:xfrm>
        </p:spPr>
        <p:txBody>
          <a:bodyPr anchor="ctr">
            <a:normAutofit/>
          </a:bodyPr>
          <a:lstStyle/>
          <a:p>
            <a:r>
              <a:rPr lang="en-US" sz="4400" b="1" dirty="0"/>
              <a:t>The Tales of Two Women:</a:t>
            </a:r>
            <a:br>
              <a:rPr lang="en-US" sz="4400" b="1" dirty="0"/>
            </a:br>
            <a:endParaRPr lang="en-US" sz="4400" b="1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AFB10B7-F73D-9B0D-C7F4-7AE3EC5FE9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1109" y="4892700"/>
            <a:ext cx="9735002" cy="1126283"/>
          </a:xfrm>
        </p:spPr>
        <p:txBody>
          <a:bodyPr>
            <a:normAutofit/>
          </a:bodyPr>
          <a:lstStyle/>
          <a:p>
            <a:r>
              <a:rPr lang="en-US" sz="2800" b="1" dirty="0"/>
              <a:t>Class 1: Sarah “the Mistress” &amp; Hagar “the Handmaid”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52A619EF-CF55-A2D4-B6C9-81CFC518185D}"/>
              </a:ext>
            </a:extLst>
          </p:cNvPr>
          <p:cNvSpPr txBox="1">
            <a:spLocks/>
          </p:cNvSpPr>
          <p:nvPr/>
        </p:nvSpPr>
        <p:spPr>
          <a:xfrm>
            <a:off x="2191109" y="2514599"/>
            <a:ext cx="8915399" cy="22627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979312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C5E3A0-5B06-A07D-34D1-1574A80D3E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sz="4400" b="1" dirty="0"/>
              <a:t>Tales of Two Women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AFB10B7-F73D-9B0D-C7F4-7AE3EC5FE9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Class 2: The Prophetess &amp; The Impaler</a:t>
            </a:r>
          </a:p>
        </p:txBody>
      </p:sp>
    </p:spTree>
    <p:extLst>
      <p:ext uri="{BB962C8B-B14F-4D97-AF65-F5344CB8AC3E}">
        <p14:creationId xmlns:p14="http://schemas.microsoft.com/office/powerpoint/2010/main" val="323611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5E12C-2888-1A41-E105-80DD824F4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Deborah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6EEBE-A22F-965B-A3E1-F50A002A9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684421"/>
            <a:ext cx="7575205" cy="4957011"/>
          </a:xfrm>
        </p:spPr>
        <p:txBody>
          <a:bodyPr>
            <a:normAutofit/>
          </a:bodyPr>
          <a:lstStyle/>
          <a:p>
            <a:r>
              <a:rPr lang="en-US" sz="2400" dirty="0"/>
              <a:t>A prophetess</a:t>
            </a:r>
          </a:p>
          <a:p>
            <a:endParaRPr lang="en-US" sz="2400" dirty="0"/>
          </a:p>
          <a:p>
            <a:r>
              <a:rPr lang="en-US" sz="2400" dirty="0"/>
              <a:t>The wife of </a:t>
            </a:r>
            <a:r>
              <a:rPr lang="en-US" sz="2400" dirty="0" err="1"/>
              <a:t>Lapidoth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A judge in Israel</a:t>
            </a:r>
          </a:p>
          <a:p>
            <a:endParaRPr lang="en-US" sz="2400" dirty="0"/>
          </a:p>
          <a:p>
            <a:r>
              <a:rPr lang="en-US" sz="2400" dirty="0"/>
              <a:t>Dwelling under the Palm Tree of Deborah</a:t>
            </a:r>
          </a:p>
          <a:p>
            <a:pPr lvl="1"/>
            <a:r>
              <a:rPr lang="en-US" sz="2000" dirty="0"/>
              <a:t>Between Ramah &amp; Bethel in Mount Ephraim</a:t>
            </a:r>
          </a:p>
          <a:p>
            <a:endParaRPr lang="en-US" sz="2400" dirty="0"/>
          </a:p>
          <a:p>
            <a:r>
              <a:rPr lang="en-US" sz="2400" dirty="0"/>
              <a:t>The children of Israel came to her</a:t>
            </a:r>
          </a:p>
        </p:txBody>
      </p:sp>
    </p:spTree>
    <p:extLst>
      <p:ext uri="{BB962C8B-B14F-4D97-AF65-F5344CB8AC3E}">
        <p14:creationId xmlns:p14="http://schemas.microsoft.com/office/powerpoint/2010/main" val="124669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5E12C-2888-1A41-E105-80DD824F4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Queen Bee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6EEBE-A22F-965B-A3E1-F50A002A9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005694"/>
            <a:ext cx="7407195" cy="4063802"/>
          </a:xfrm>
        </p:spPr>
        <p:txBody>
          <a:bodyPr>
            <a:normAutofit/>
          </a:bodyPr>
          <a:lstStyle/>
          <a:p>
            <a:r>
              <a:rPr lang="en-US" sz="2400" dirty="0"/>
              <a:t>Larger than other bees</a:t>
            </a:r>
          </a:p>
          <a:p>
            <a:endParaRPr lang="en-US" sz="2400" dirty="0"/>
          </a:p>
          <a:p>
            <a:r>
              <a:rPr lang="en-US" sz="2400" dirty="0"/>
              <a:t>Smooth stinger – not jagged</a:t>
            </a:r>
          </a:p>
          <a:p>
            <a:endParaRPr lang="en-US" sz="2400" dirty="0"/>
          </a:p>
          <a:p>
            <a:r>
              <a:rPr lang="en-US" sz="2400" dirty="0"/>
              <a:t>Useful for stinging multiple times, reproduction, care for others, and protection</a:t>
            </a:r>
          </a:p>
          <a:p>
            <a:endParaRPr lang="en-US" sz="2400" dirty="0"/>
          </a:p>
          <a:p>
            <a:r>
              <a:rPr lang="en-US" sz="2400" dirty="0"/>
              <a:t>Depends heavily on the colony </a:t>
            </a:r>
          </a:p>
        </p:txBody>
      </p:sp>
    </p:spTree>
    <p:extLst>
      <p:ext uri="{BB962C8B-B14F-4D97-AF65-F5344CB8AC3E}">
        <p14:creationId xmlns:p14="http://schemas.microsoft.com/office/powerpoint/2010/main" val="404240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5E12C-2888-1A41-E105-80DD824F4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Deborah the Queen Bee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6EEBE-A22F-965B-A3E1-F50A002A9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466474"/>
            <a:ext cx="8476353" cy="4006222"/>
          </a:xfrm>
        </p:spPr>
        <p:txBody>
          <a:bodyPr>
            <a:normAutofit/>
          </a:bodyPr>
          <a:lstStyle/>
          <a:p>
            <a:r>
              <a:rPr lang="en-US" sz="2400" dirty="0"/>
              <a:t>A prophetess who speaks words of Truth</a:t>
            </a:r>
          </a:p>
          <a:p>
            <a:endParaRPr lang="en-US" sz="2400" dirty="0"/>
          </a:p>
          <a:p>
            <a:r>
              <a:rPr lang="en-US" sz="2400" dirty="0"/>
              <a:t>The wife of </a:t>
            </a:r>
            <a:r>
              <a:rPr lang="en-US" sz="2400" dirty="0" err="1"/>
              <a:t>Lapidoth</a:t>
            </a:r>
            <a:r>
              <a:rPr lang="en-US" sz="2400" dirty="0"/>
              <a:t> = torches = shining as the sun</a:t>
            </a:r>
          </a:p>
          <a:p>
            <a:endParaRPr lang="en-US" sz="2400" dirty="0"/>
          </a:p>
          <a:p>
            <a:r>
              <a:rPr lang="en-US" sz="2400" dirty="0"/>
              <a:t>A highly regarded Judge</a:t>
            </a:r>
          </a:p>
        </p:txBody>
      </p:sp>
    </p:spTree>
    <p:extLst>
      <p:ext uri="{BB962C8B-B14F-4D97-AF65-F5344CB8AC3E}">
        <p14:creationId xmlns:p14="http://schemas.microsoft.com/office/powerpoint/2010/main" val="299271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5E12C-2888-1A41-E105-80DD824F4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One of Six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6EEBE-A22F-965B-A3E1-F50A002A9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5709661" cy="3777622"/>
          </a:xfrm>
        </p:spPr>
        <p:txBody>
          <a:bodyPr>
            <a:normAutofit/>
          </a:bodyPr>
          <a:lstStyle/>
          <a:p>
            <a:r>
              <a:rPr lang="en-US" sz="2400" dirty="0"/>
              <a:t>Miriam</a:t>
            </a:r>
          </a:p>
          <a:p>
            <a:pPr lvl="1"/>
            <a:r>
              <a:rPr lang="en-US" sz="2200" dirty="0"/>
              <a:t>Exodus 15:20</a:t>
            </a:r>
          </a:p>
          <a:p>
            <a:r>
              <a:rPr lang="en-US" sz="2400" dirty="0"/>
              <a:t>Huldah</a:t>
            </a:r>
          </a:p>
          <a:p>
            <a:pPr lvl="1"/>
            <a:r>
              <a:rPr lang="en-US" sz="2200" dirty="0"/>
              <a:t>2 Kings 22:14</a:t>
            </a:r>
          </a:p>
          <a:p>
            <a:r>
              <a:rPr lang="en-US" sz="2400" dirty="0"/>
              <a:t>Deborah</a:t>
            </a:r>
          </a:p>
          <a:p>
            <a:pPr lvl="1"/>
            <a:r>
              <a:rPr lang="en-US" sz="2200" dirty="0"/>
              <a:t>Judges 4:4-5</a:t>
            </a:r>
          </a:p>
          <a:p>
            <a:pPr lvl="1"/>
            <a:r>
              <a:rPr lang="en-US" sz="2200" dirty="0"/>
              <a:t>The only one appointed by GOD</a:t>
            </a:r>
          </a:p>
          <a:p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4C6D35-5F8F-65DA-A3CB-069CFAF3B321}"/>
              </a:ext>
            </a:extLst>
          </p:cNvPr>
          <p:cNvSpPr txBox="1">
            <a:spLocks/>
          </p:cNvSpPr>
          <p:nvPr/>
        </p:nvSpPr>
        <p:spPr>
          <a:xfrm>
            <a:off x="8298873" y="2133600"/>
            <a:ext cx="3451370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Noadiah</a:t>
            </a:r>
            <a:endParaRPr lang="en-US" sz="2400" dirty="0"/>
          </a:p>
          <a:p>
            <a:pPr lvl="1"/>
            <a:r>
              <a:rPr lang="en-US" sz="2200" dirty="0"/>
              <a:t>Nehemiah 6:14</a:t>
            </a:r>
          </a:p>
          <a:p>
            <a:r>
              <a:rPr lang="en-US" sz="2400" dirty="0"/>
              <a:t>Isaiah’s Wife</a:t>
            </a:r>
          </a:p>
          <a:p>
            <a:pPr lvl="1"/>
            <a:r>
              <a:rPr lang="en-US" sz="2200" dirty="0"/>
              <a:t>Isaiah 8:3</a:t>
            </a:r>
          </a:p>
          <a:p>
            <a:r>
              <a:rPr lang="en-US" sz="2400" dirty="0"/>
              <a:t>Anna</a:t>
            </a:r>
          </a:p>
          <a:p>
            <a:pPr lvl="1"/>
            <a:r>
              <a:rPr lang="en-US" sz="2200" dirty="0"/>
              <a:t>Luke 2:36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808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5E12C-2888-1A41-E105-80DD824F4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Deborah the Queen Bee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6EEBE-A22F-965B-A3E1-F50A002A9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033337"/>
            <a:ext cx="8476353" cy="4654826"/>
          </a:xfrm>
        </p:spPr>
        <p:txBody>
          <a:bodyPr>
            <a:normAutofit/>
          </a:bodyPr>
          <a:lstStyle/>
          <a:p>
            <a:r>
              <a:rPr lang="en-US" sz="2400" dirty="0"/>
              <a:t>A prophetess who speaks words of Truth</a:t>
            </a:r>
          </a:p>
          <a:p>
            <a:endParaRPr lang="en-US" sz="2400" dirty="0"/>
          </a:p>
          <a:p>
            <a:r>
              <a:rPr lang="en-US" sz="2400" dirty="0"/>
              <a:t>The wife of </a:t>
            </a:r>
            <a:r>
              <a:rPr lang="en-US" sz="2400" dirty="0" err="1"/>
              <a:t>Lapidoth</a:t>
            </a:r>
            <a:r>
              <a:rPr lang="en-US" sz="2400" dirty="0"/>
              <a:t> = torches = shining as the sun</a:t>
            </a:r>
          </a:p>
          <a:p>
            <a:endParaRPr lang="en-US" sz="2400" dirty="0"/>
          </a:p>
          <a:p>
            <a:r>
              <a:rPr lang="en-US" sz="2400" dirty="0"/>
              <a:t>A highly regarded Judge</a:t>
            </a:r>
          </a:p>
          <a:p>
            <a:endParaRPr lang="en-US" sz="2400" dirty="0"/>
          </a:p>
          <a:p>
            <a:r>
              <a:rPr lang="en-US" sz="2400" dirty="0"/>
              <a:t>Dwelling under the Palm Tree of Deborah</a:t>
            </a:r>
          </a:p>
          <a:p>
            <a:pPr lvl="1"/>
            <a:r>
              <a:rPr lang="en-US" sz="2000" dirty="0"/>
              <a:t>Between Ramah &amp; Bethel in Mount Ephraim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339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5E12C-2888-1A41-E105-80DD824F4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9483461" cy="1280890"/>
          </a:xfrm>
        </p:spPr>
        <p:txBody>
          <a:bodyPr>
            <a:normAutofit/>
          </a:bodyPr>
          <a:lstStyle/>
          <a:p>
            <a:r>
              <a:rPr lang="en-US" sz="4400" b="1" dirty="0"/>
              <a:t>Psalm 92:12-15 &amp; Judges 4:5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6EEBE-A22F-965B-A3E1-F50A002A9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8232" y="2471312"/>
            <a:ext cx="10228153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Psalm 92									Judges 4</a:t>
            </a:r>
          </a:p>
          <a:p>
            <a:pPr marL="0" indent="0">
              <a:buNone/>
            </a:pPr>
            <a:r>
              <a:rPr lang="en-US" sz="2400" dirty="0"/>
              <a:t>V12 = Righteous like the palm		V5 = The palm of Deborah</a:t>
            </a:r>
          </a:p>
          <a:p>
            <a:pPr marL="0" indent="0">
              <a:buNone/>
            </a:pPr>
            <a:r>
              <a:rPr lang="en-US" sz="2400" dirty="0"/>
              <a:t>V13 = Planted in the house			V5 = Ramah and Bethel</a:t>
            </a:r>
          </a:p>
          <a:p>
            <a:pPr marL="0" indent="0">
              <a:buNone/>
            </a:pPr>
            <a:r>
              <a:rPr lang="en-US" sz="2400" dirty="0"/>
              <a:t>of the LORD	</a:t>
            </a:r>
          </a:p>
          <a:p>
            <a:pPr marL="0" indent="0">
              <a:buNone/>
            </a:pPr>
            <a:r>
              <a:rPr lang="en-US" sz="2400" dirty="0"/>
              <a:t>V13-14 = Flourish and bring forth	V5 = Ephraim</a:t>
            </a:r>
          </a:p>
          <a:p>
            <a:pPr marL="0" indent="0">
              <a:buNone/>
            </a:pPr>
            <a:r>
              <a:rPr lang="en-US" sz="2400" dirty="0"/>
              <a:t>fruit							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B896C14-CBCE-3084-9CFE-E2B1628B2559}"/>
              </a:ext>
            </a:extLst>
          </p:cNvPr>
          <p:cNvSpPr txBox="1">
            <a:spLocks/>
          </p:cNvSpPr>
          <p:nvPr/>
        </p:nvSpPr>
        <p:spPr>
          <a:xfrm>
            <a:off x="6885454" y="4938323"/>
            <a:ext cx="5258421" cy="812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sz="2400" dirty="0"/>
              <a:t>Double Heap / Double Fruitful</a:t>
            </a:r>
          </a:p>
        </p:txBody>
      </p:sp>
    </p:spTree>
    <p:extLst>
      <p:ext uri="{BB962C8B-B14F-4D97-AF65-F5344CB8AC3E}">
        <p14:creationId xmlns:p14="http://schemas.microsoft.com/office/powerpoint/2010/main" val="106032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5E12C-2888-1A41-E105-80DD824F4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Deborah: the Mother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6EEBE-A22F-965B-A3E1-F50A002A9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904574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Judges 5:3, 7, 9, 12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Filled with Joy and Praise because of safe deliverance</a:t>
            </a:r>
          </a:p>
          <a:p>
            <a:r>
              <a:rPr lang="en-US" sz="2400" dirty="0"/>
              <a:t>A mother in Israel</a:t>
            </a:r>
          </a:p>
          <a:p>
            <a:r>
              <a:rPr lang="en-US" sz="2400" dirty="0"/>
              <a:t>Deepest Love and Sympathy toward the men of war</a:t>
            </a:r>
          </a:p>
          <a:p>
            <a:r>
              <a:rPr lang="en-US" sz="2400" dirty="0"/>
              <a:t>Praises the LORD for the willingness to sacrifice for others</a:t>
            </a:r>
          </a:p>
          <a:p>
            <a:r>
              <a:rPr lang="en-US" sz="2400" dirty="0"/>
              <a:t>Arose early in the morning</a:t>
            </a:r>
          </a:p>
        </p:txBody>
      </p:sp>
    </p:spTree>
    <p:extLst>
      <p:ext uri="{BB962C8B-B14F-4D97-AF65-F5344CB8AC3E}">
        <p14:creationId xmlns:p14="http://schemas.microsoft.com/office/powerpoint/2010/main" val="371313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5E12C-2888-1A41-E105-80DD824F4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Deborah: the Wise Discerner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6EEBE-A22F-965B-A3E1-F50A002A9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904574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Judges 4:6-10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Gentle guidance</a:t>
            </a:r>
          </a:p>
          <a:p>
            <a:r>
              <a:rPr lang="en-US" sz="2400" dirty="0"/>
              <a:t>Emanates strength</a:t>
            </a:r>
          </a:p>
          <a:p>
            <a:r>
              <a:rPr lang="en-US" sz="2400" dirty="0"/>
              <a:t>Provides encouragement</a:t>
            </a:r>
          </a:p>
          <a:p>
            <a:r>
              <a:rPr lang="en-US" sz="2400" dirty="0"/>
              <a:t>Faithful focus </a:t>
            </a:r>
          </a:p>
        </p:txBody>
      </p:sp>
    </p:spTree>
    <p:extLst>
      <p:ext uri="{BB962C8B-B14F-4D97-AF65-F5344CB8AC3E}">
        <p14:creationId xmlns:p14="http://schemas.microsoft.com/office/powerpoint/2010/main" val="157350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8B8FD-0718-C0B6-DB56-73025136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Lessons from Deborah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DC029D-025C-A46C-44FE-66C523807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9045740" cy="3777622"/>
          </a:xfrm>
        </p:spPr>
        <p:txBody>
          <a:bodyPr>
            <a:normAutofit/>
          </a:bodyPr>
          <a:lstStyle/>
          <a:p>
            <a:r>
              <a:rPr lang="en-US" sz="2400" dirty="0"/>
              <a:t>Build up others in leadership roles, regardless of their faith</a:t>
            </a:r>
          </a:p>
          <a:p>
            <a:r>
              <a:rPr lang="en-US" sz="2400" dirty="0"/>
              <a:t>Leave our comfort zones to provide strength to others</a:t>
            </a:r>
          </a:p>
          <a:p>
            <a:r>
              <a:rPr lang="en-US" sz="2400" dirty="0"/>
              <a:t>Confidentially, responsibly, and humbly guide</a:t>
            </a:r>
          </a:p>
          <a:p>
            <a:r>
              <a:rPr lang="en-US" sz="2400" dirty="0"/>
              <a:t>Strong, caring, and protective of Truth</a:t>
            </a:r>
          </a:p>
          <a:p>
            <a:r>
              <a:rPr lang="en-US" sz="2400" dirty="0"/>
              <a:t>Sympathize, compassion, and love for those struggling</a:t>
            </a:r>
          </a:p>
        </p:txBody>
      </p:sp>
    </p:spTree>
    <p:extLst>
      <p:ext uri="{BB962C8B-B14F-4D97-AF65-F5344CB8AC3E}">
        <p14:creationId xmlns:p14="http://schemas.microsoft.com/office/powerpoint/2010/main" val="273750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5E12C-2888-1A41-E105-80DD824F4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Jael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6EEBE-A22F-965B-A3E1-F50A002A9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6260320" cy="3777622"/>
          </a:xfrm>
        </p:spPr>
        <p:txBody>
          <a:bodyPr>
            <a:normAutofit/>
          </a:bodyPr>
          <a:lstStyle/>
          <a:p>
            <a:r>
              <a:rPr lang="en-US" sz="2400" dirty="0"/>
              <a:t>The wife of Heber = comrade</a:t>
            </a:r>
          </a:p>
          <a:p>
            <a:endParaRPr lang="en-US" sz="2400" dirty="0"/>
          </a:p>
          <a:p>
            <a:r>
              <a:rPr lang="en-US" sz="2400" dirty="0"/>
              <a:t>Mountain Goat</a:t>
            </a:r>
          </a:p>
        </p:txBody>
      </p:sp>
    </p:spTree>
    <p:extLst>
      <p:ext uri="{BB962C8B-B14F-4D97-AF65-F5344CB8AC3E}">
        <p14:creationId xmlns:p14="http://schemas.microsoft.com/office/powerpoint/2010/main" val="303134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5E12C-2888-1A41-E105-80DD824F4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Mountain Goat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6EEBE-A22F-965B-A3E1-F50A002A9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2133600"/>
            <a:ext cx="7407195" cy="3777622"/>
          </a:xfrm>
        </p:spPr>
        <p:txBody>
          <a:bodyPr>
            <a:noAutofit/>
          </a:bodyPr>
          <a:lstStyle/>
          <a:p>
            <a:r>
              <a:rPr lang="en-US" sz="2400" dirty="0"/>
              <a:t>Aggressive</a:t>
            </a:r>
          </a:p>
          <a:p>
            <a:pPr lvl="1"/>
            <a:r>
              <a:rPr lang="en-US" sz="2000" dirty="0"/>
              <a:t>Hostile towards threats</a:t>
            </a:r>
          </a:p>
          <a:p>
            <a:r>
              <a:rPr lang="en-US" sz="2400" dirty="0"/>
              <a:t>Social</a:t>
            </a:r>
          </a:p>
          <a:p>
            <a:pPr lvl="1"/>
            <a:r>
              <a:rPr lang="en-US" sz="2000" dirty="0"/>
              <a:t>Invest time in social and familial groups</a:t>
            </a:r>
          </a:p>
          <a:p>
            <a:r>
              <a:rPr lang="en-US" sz="2400" dirty="0"/>
              <a:t>Playful</a:t>
            </a:r>
          </a:p>
          <a:p>
            <a:pPr lvl="1"/>
            <a:r>
              <a:rPr lang="en-US" sz="2000" dirty="0"/>
              <a:t>Hone skills through playful activities</a:t>
            </a:r>
          </a:p>
          <a:p>
            <a:r>
              <a:rPr lang="en-US" sz="2400" dirty="0"/>
              <a:t>Climb sharp inclines, Stable on steep terrains</a:t>
            </a:r>
          </a:p>
        </p:txBody>
      </p:sp>
    </p:spTree>
    <p:extLst>
      <p:ext uri="{BB962C8B-B14F-4D97-AF65-F5344CB8AC3E}">
        <p14:creationId xmlns:p14="http://schemas.microsoft.com/office/powerpoint/2010/main" val="147094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5E12C-2888-1A41-E105-80DD824F4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Faithful Jael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6EEBE-A22F-965B-A3E1-F50A002A9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237814" cy="3777622"/>
          </a:xfrm>
        </p:spPr>
        <p:txBody>
          <a:bodyPr>
            <a:normAutofit/>
          </a:bodyPr>
          <a:lstStyle/>
          <a:p>
            <a:r>
              <a:rPr lang="en-US" sz="2400" dirty="0"/>
              <a:t>Dedicated and intentional</a:t>
            </a:r>
          </a:p>
          <a:p>
            <a:r>
              <a:rPr lang="en-US" sz="2400" dirty="0"/>
              <a:t>Courageous faith</a:t>
            </a:r>
          </a:p>
          <a:p>
            <a:r>
              <a:rPr lang="en-US" sz="2400" dirty="0"/>
              <a:t>Trusts in the LORD</a:t>
            </a:r>
          </a:p>
          <a:p>
            <a:r>
              <a:rPr lang="en-US" sz="2200" dirty="0"/>
              <a:t>Confident in her goal</a:t>
            </a:r>
          </a:p>
          <a:p>
            <a:r>
              <a:rPr lang="en-US" sz="2200" dirty="0"/>
              <a:t>Works to overcome King Sin</a:t>
            </a:r>
          </a:p>
          <a:p>
            <a:r>
              <a:rPr lang="en-US" sz="2200" dirty="0"/>
              <a:t>Blessed above women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3500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8B8FD-0718-C0B6-DB56-73025136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Lessons from Jael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DC029D-025C-A46C-44FE-66C523807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9045740" cy="3777622"/>
          </a:xfrm>
        </p:spPr>
        <p:txBody>
          <a:bodyPr>
            <a:normAutofit/>
          </a:bodyPr>
          <a:lstStyle/>
          <a:p>
            <a:r>
              <a:rPr lang="en-US" sz="2400" dirty="0"/>
              <a:t>Courageous in the face of sin</a:t>
            </a:r>
          </a:p>
          <a:p>
            <a:endParaRPr lang="en-US" sz="2400" dirty="0"/>
          </a:p>
          <a:p>
            <a:r>
              <a:rPr lang="en-US" sz="2400" dirty="0"/>
              <a:t>Faithfully resilient</a:t>
            </a:r>
          </a:p>
          <a:p>
            <a:endParaRPr lang="en-US" sz="2400" dirty="0"/>
          </a:p>
          <a:p>
            <a:r>
              <a:rPr lang="en-US" sz="2400" dirty="0"/>
              <a:t>Focused on the future</a:t>
            </a:r>
          </a:p>
          <a:p>
            <a:endParaRPr lang="en-US" sz="2400" dirty="0"/>
          </a:p>
          <a:p>
            <a:r>
              <a:rPr lang="en-US" sz="2400" dirty="0"/>
              <a:t>Nails King Sin to the dust</a:t>
            </a:r>
          </a:p>
        </p:txBody>
      </p:sp>
    </p:spTree>
    <p:extLst>
      <p:ext uri="{BB962C8B-B14F-4D97-AF65-F5344CB8AC3E}">
        <p14:creationId xmlns:p14="http://schemas.microsoft.com/office/powerpoint/2010/main" val="238530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8B8FD-0718-C0B6-DB56-73025136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Deborah and Jael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DC029D-025C-A46C-44FE-66C523807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9045740" cy="4282966"/>
          </a:xfrm>
        </p:spPr>
        <p:txBody>
          <a:bodyPr>
            <a:normAutofit/>
          </a:bodyPr>
          <a:lstStyle/>
          <a:p>
            <a:r>
              <a:rPr lang="en-US" sz="2400" dirty="0"/>
              <a:t>Deborah: Faithful discerner, caring mother, righteous judge, manifests God’s glory</a:t>
            </a:r>
          </a:p>
          <a:p>
            <a:endParaRPr lang="en-US" sz="2400" dirty="0"/>
          </a:p>
          <a:p>
            <a:r>
              <a:rPr lang="en-US" sz="2400" dirty="0"/>
              <a:t>Jael: Silent, faithful, courageous, controlled, destroyer of sin</a:t>
            </a:r>
          </a:p>
          <a:p>
            <a:endParaRPr lang="en-US" sz="2400" dirty="0"/>
          </a:p>
          <a:p>
            <a:r>
              <a:rPr lang="en-US" sz="2400" dirty="0"/>
              <a:t>Both represent the Bride of Christ</a:t>
            </a:r>
          </a:p>
          <a:p>
            <a:endParaRPr lang="en-US" sz="2400" dirty="0"/>
          </a:p>
          <a:p>
            <a:r>
              <a:rPr lang="en-US" sz="2400" dirty="0"/>
              <a:t>Who do we align with?</a:t>
            </a:r>
          </a:p>
        </p:txBody>
      </p:sp>
    </p:spTree>
    <p:extLst>
      <p:ext uri="{BB962C8B-B14F-4D97-AF65-F5344CB8AC3E}">
        <p14:creationId xmlns:p14="http://schemas.microsoft.com/office/powerpoint/2010/main" val="148710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C5E3A0-5B06-A07D-34D1-1574A80D3E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sz="4400" b="1" dirty="0"/>
              <a:t>Tales of Two Women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AFB10B7-F73D-9B0D-C7F4-7AE3EC5FE9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7363" y="4777379"/>
            <a:ext cx="9954638" cy="1126283"/>
          </a:xfrm>
        </p:spPr>
        <p:txBody>
          <a:bodyPr>
            <a:normAutofit/>
          </a:bodyPr>
          <a:lstStyle/>
          <a:p>
            <a:r>
              <a:rPr lang="en-US" sz="2800" b="1" dirty="0"/>
              <a:t>Class 3: Deborah “the Prophetess” &amp; Jael “the Impaler”</a:t>
            </a:r>
          </a:p>
        </p:txBody>
      </p:sp>
    </p:spTree>
    <p:extLst>
      <p:ext uri="{BB962C8B-B14F-4D97-AF65-F5344CB8AC3E}">
        <p14:creationId xmlns:p14="http://schemas.microsoft.com/office/powerpoint/2010/main" val="19181639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C5E3A0-5B06-A07D-34D1-1574A80D3E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sz="4400" b="1" dirty="0"/>
              <a:t>Tales of Two Women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AFB10B7-F73D-9B0D-C7F4-7AE3EC5FE9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Class 3: The Outcast &amp; The Destitute </a:t>
            </a:r>
          </a:p>
        </p:txBody>
      </p:sp>
    </p:spTree>
    <p:extLst>
      <p:ext uri="{BB962C8B-B14F-4D97-AF65-F5344CB8AC3E}">
        <p14:creationId xmlns:p14="http://schemas.microsoft.com/office/powerpoint/2010/main" val="27611439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Background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456268"/>
            <a:ext cx="8915400" cy="3777622"/>
          </a:xfrm>
        </p:spPr>
        <p:txBody>
          <a:bodyPr>
            <a:normAutofit/>
          </a:bodyPr>
          <a:lstStyle/>
          <a:p>
            <a:r>
              <a:rPr lang="en-US" sz="2400" dirty="0"/>
              <a:t>Judges 21:25</a:t>
            </a:r>
          </a:p>
          <a:p>
            <a:pPr lvl="1"/>
            <a:r>
              <a:rPr lang="en-US" sz="2200" dirty="0"/>
              <a:t>Did right in their own eyes</a:t>
            </a:r>
          </a:p>
          <a:p>
            <a:endParaRPr lang="en-US" sz="2400" dirty="0"/>
          </a:p>
          <a:p>
            <a:r>
              <a:rPr lang="en-US" sz="2400" dirty="0"/>
              <a:t>Ephesians 3:3-6</a:t>
            </a:r>
          </a:p>
          <a:p>
            <a:pPr lvl="1"/>
            <a:r>
              <a:rPr lang="en-US" sz="2200" dirty="0"/>
              <a:t>Ruth &amp; Naomi exemplify the mystery</a:t>
            </a:r>
          </a:p>
        </p:txBody>
      </p:sp>
    </p:spTree>
    <p:extLst>
      <p:ext uri="{BB962C8B-B14F-4D97-AF65-F5344CB8AC3E}">
        <p14:creationId xmlns:p14="http://schemas.microsoft.com/office/powerpoint/2010/main" val="24807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ADC9A-86D2-DB36-EC10-5679DF770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Ruth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9EBE1-A971-BC0F-4352-19EFBB7A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00290"/>
          </a:xfrm>
        </p:spPr>
        <p:txBody>
          <a:bodyPr>
            <a:normAutofit/>
          </a:bodyPr>
          <a:lstStyle/>
          <a:p>
            <a:r>
              <a:rPr lang="en-US" sz="2400" dirty="0"/>
              <a:t>A Moabite</a:t>
            </a:r>
          </a:p>
          <a:p>
            <a:pPr lvl="1"/>
            <a:r>
              <a:rPr lang="en-US" sz="2000" dirty="0"/>
              <a:t>Moab = Of the Flesh</a:t>
            </a:r>
          </a:p>
          <a:p>
            <a:endParaRPr lang="en-US" sz="2200" dirty="0"/>
          </a:p>
          <a:p>
            <a:r>
              <a:rPr lang="en-US" sz="2400" dirty="0"/>
              <a:t>Ruth = Tender, Friendship</a:t>
            </a:r>
          </a:p>
          <a:p>
            <a:endParaRPr lang="en-US" sz="2400" dirty="0"/>
          </a:p>
          <a:p>
            <a:r>
              <a:rPr lang="en-US" sz="2400" dirty="0"/>
              <a:t>Excluded from the congregation (Deuteronomy 23:3)</a:t>
            </a:r>
          </a:p>
          <a:p>
            <a:endParaRPr lang="en-US" sz="2400" dirty="0"/>
          </a:p>
          <a:p>
            <a:r>
              <a:rPr lang="en-US" sz="2400" dirty="0"/>
              <a:t>Represents Gentile Believers</a:t>
            </a:r>
          </a:p>
        </p:txBody>
      </p:sp>
    </p:spTree>
    <p:extLst>
      <p:ext uri="{BB962C8B-B14F-4D97-AF65-F5344CB8AC3E}">
        <p14:creationId xmlns:p14="http://schemas.microsoft.com/office/powerpoint/2010/main" val="341205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ADC9A-86D2-DB36-EC10-5679DF770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413" y="624110"/>
            <a:ext cx="7020233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Ruth &amp; Orpah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9EBE1-A971-BC0F-4352-19EFBB7A8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Ruth 1 </a:t>
            </a:r>
          </a:p>
          <a:p>
            <a:pPr marL="0" indent="0">
              <a:buNone/>
            </a:pPr>
            <a:endParaRPr lang="en-US" sz="2800" b="1" dirty="0"/>
          </a:p>
          <a:p>
            <a:r>
              <a:rPr lang="en-US" sz="2400" dirty="0"/>
              <a:t>“They went on their way” – v.7</a:t>
            </a:r>
          </a:p>
          <a:p>
            <a:r>
              <a:rPr lang="en-US" sz="2400" dirty="0"/>
              <a:t>”As ye have dealt” – v.8</a:t>
            </a:r>
          </a:p>
          <a:p>
            <a:r>
              <a:rPr lang="en-US" sz="2400" dirty="0"/>
              <a:t>“They lifted up their voice, and wept” – v.9</a:t>
            </a:r>
          </a:p>
          <a:p>
            <a:r>
              <a:rPr lang="en-US" sz="2400" dirty="0"/>
              <a:t>“They said unto her, surely we ...” – v.10</a:t>
            </a:r>
          </a:p>
          <a:p>
            <a:r>
              <a:rPr lang="en-US" sz="2400" dirty="0"/>
              <a:t>“They lifted up their voice, and wept again” – v.14</a:t>
            </a:r>
          </a:p>
          <a:p>
            <a:endParaRPr lang="en-US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C23BB30-BC1F-8CB1-B54A-079F28A7718B}"/>
              </a:ext>
            </a:extLst>
          </p:cNvPr>
          <p:cNvSpPr txBox="1">
            <a:spLocks/>
          </p:cNvSpPr>
          <p:nvPr/>
        </p:nvSpPr>
        <p:spPr>
          <a:xfrm>
            <a:off x="2592925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b="1" dirty="0"/>
              <a:t>Ruth &amp; Orpah, One in Character </a:t>
            </a:r>
          </a:p>
        </p:txBody>
      </p:sp>
    </p:spTree>
    <p:extLst>
      <p:ext uri="{BB962C8B-B14F-4D97-AF65-F5344CB8AC3E}">
        <p14:creationId xmlns:p14="http://schemas.microsoft.com/office/powerpoint/2010/main" val="268728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ADC9A-86D2-DB36-EC10-5679DF770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Ruth – The Separation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9EBE1-A971-BC0F-4352-19EFBB7A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426678"/>
            <a:ext cx="8915400" cy="3484544"/>
          </a:xfrm>
        </p:spPr>
        <p:txBody>
          <a:bodyPr>
            <a:normAutofit/>
          </a:bodyPr>
          <a:lstStyle/>
          <a:p>
            <a:r>
              <a:rPr lang="en-US" sz="2400" dirty="0"/>
              <a:t>Ruth Cleaves = Sticks like glue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Orpah Leaves = (Back of Neck) = Stiff Necked, Obstinate, Filled with Apostasy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4411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ADC9A-86D2-DB36-EC10-5679DF770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220" y="417560"/>
            <a:ext cx="9847383" cy="1280890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Faithful Ruth Chooses to be One with Naomi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9EBE1-A971-BC0F-4352-19EFBB7A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0188"/>
            <a:ext cx="8915400" cy="5317811"/>
          </a:xfrm>
        </p:spPr>
        <p:txBody>
          <a:bodyPr>
            <a:normAutofit/>
          </a:bodyPr>
          <a:lstStyle/>
          <a:p>
            <a:r>
              <a:rPr lang="en-US" sz="2800" b="1" dirty="0"/>
              <a:t>Verse 16</a:t>
            </a:r>
            <a:endParaRPr lang="en-US" sz="2800" dirty="0"/>
          </a:p>
          <a:p>
            <a:pPr lvl="1"/>
            <a:r>
              <a:rPr lang="en-US" sz="2600" dirty="0"/>
              <a:t>Do not allow me to be forsaken by you or God</a:t>
            </a:r>
          </a:p>
          <a:p>
            <a:pPr lvl="1"/>
            <a:r>
              <a:rPr lang="en-US" sz="2600" dirty="0"/>
              <a:t>Wherever you move, I am following</a:t>
            </a:r>
          </a:p>
          <a:p>
            <a:pPr lvl="1"/>
            <a:r>
              <a:rPr lang="en-US" sz="2600" dirty="0"/>
              <a:t>Wherever you stay, I am staying</a:t>
            </a:r>
          </a:p>
          <a:p>
            <a:pPr lvl="1"/>
            <a:r>
              <a:rPr lang="en-US" sz="2600" dirty="0"/>
              <a:t>I choose to be an Israelite indeed</a:t>
            </a:r>
          </a:p>
          <a:p>
            <a:pPr lvl="1"/>
            <a:r>
              <a:rPr lang="en-US" sz="2600" dirty="0"/>
              <a:t>I will cleave to your God, He is mine</a:t>
            </a:r>
          </a:p>
          <a:p>
            <a:pPr lvl="2"/>
            <a:r>
              <a:rPr lang="en-US" sz="2400" dirty="0"/>
              <a:t>Ezekiel 36:26-30</a:t>
            </a:r>
          </a:p>
          <a:p>
            <a:r>
              <a:rPr lang="en-US" sz="2800" b="1" dirty="0"/>
              <a:t>Verse 17</a:t>
            </a:r>
            <a:endParaRPr lang="en-US" sz="2800" dirty="0"/>
          </a:p>
          <a:p>
            <a:pPr lvl="1"/>
            <a:r>
              <a:rPr lang="en-US" sz="2600" dirty="0"/>
              <a:t>When dead, dead and buried with you</a:t>
            </a:r>
          </a:p>
          <a:p>
            <a:pPr lvl="1"/>
            <a:r>
              <a:rPr lang="en-US" sz="2600" dirty="0"/>
              <a:t>Nothing can separate us, except death</a:t>
            </a:r>
          </a:p>
        </p:txBody>
      </p:sp>
    </p:spTree>
    <p:extLst>
      <p:ext uri="{BB962C8B-B14F-4D97-AF65-F5344CB8AC3E}">
        <p14:creationId xmlns:p14="http://schemas.microsoft.com/office/powerpoint/2010/main" val="163432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ADC9A-86D2-DB36-EC10-5679DF770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Ruth’s Mindset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9EBE1-A971-BC0F-4352-19EFBB7A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1"/>
            <a:ext cx="8915400" cy="4636476"/>
          </a:xfrm>
        </p:spPr>
        <p:txBody>
          <a:bodyPr>
            <a:normAutofit/>
          </a:bodyPr>
          <a:lstStyle/>
          <a:p>
            <a:r>
              <a:rPr lang="en-US" sz="3200" b="1" dirty="0"/>
              <a:t>Steadfastly minded</a:t>
            </a:r>
          </a:p>
          <a:p>
            <a:pPr lvl="1"/>
            <a:r>
              <a:rPr lang="en-US" sz="2800" dirty="0"/>
              <a:t>To confirm or Strengthen Oneself</a:t>
            </a:r>
          </a:p>
          <a:p>
            <a:pPr lvl="1"/>
            <a:endParaRPr lang="en-US" sz="2800" dirty="0"/>
          </a:p>
          <a:p>
            <a:r>
              <a:rPr lang="en-US" sz="3200" b="1" dirty="0"/>
              <a:t>Luke 9:51</a:t>
            </a:r>
          </a:p>
          <a:p>
            <a:pPr lvl="1"/>
            <a:r>
              <a:rPr lang="en-US" sz="2800" dirty="0"/>
              <a:t>To confirm and strengthen</a:t>
            </a:r>
          </a:p>
          <a:p>
            <a:pPr lvl="1"/>
            <a:endParaRPr lang="en-US" sz="2800" dirty="0"/>
          </a:p>
          <a:p>
            <a:r>
              <a:rPr lang="en-US" sz="3200" b="1" dirty="0"/>
              <a:t>Similar determination as Christ</a:t>
            </a:r>
          </a:p>
        </p:txBody>
      </p:sp>
    </p:spTree>
    <p:extLst>
      <p:ext uri="{BB962C8B-B14F-4D97-AF65-F5344CB8AC3E}">
        <p14:creationId xmlns:p14="http://schemas.microsoft.com/office/powerpoint/2010/main" val="59722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ADC9A-86D2-DB36-EC10-5679DF770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Ruth’s Service in the Field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9EBE1-A971-BC0F-4352-19EFBB7A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478215"/>
          </a:xfrm>
        </p:spPr>
        <p:txBody>
          <a:bodyPr>
            <a:normAutofit/>
          </a:bodyPr>
          <a:lstStyle/>
          <a:p>
            <a:r>
              <a:rPr lang="en-US" sz="3000" dirty="0"/>
              <a:t>Parallels Proverbs 31:13-15</a:t>
            </a:r>
          </a:p>
          <a:p>
            <a:endParaRPr lang="en-US" sz="3200" dirty="0"/>
          </a:p>
          <a:p>
            <a:r>
              <a:rPr lang="en-US" sz="3000" dirty="0"/>
              <a:t>Ruth “Continued” from early morning to mid-day, without rest</a:t>
            </a:r>
          </a:p>
          <a:p>
            <a:pPr lvl="1"/>
            <a:r>
              <a:rPr lang="en-US" sz="2800" dirty="0"/>
              <a:t>To continue standing</a:t>
            </a:r>
          </a:p>
          <a:p>
            <a:endParaRPr lang="en-US" sz="3000" dirty="0"/>
          </a:p>
          <a:p>
            <a:r>
              <a:rPr lang="en-US" sz="3000" dirty="0"/>
              <a:t>Gathers until the evening</a:t>
            </a:r>
          </a:p>
        </p:txBody>
      </p:sp>
    </p:spTree>
    <p:extLst>
      <p:ext uri="{BB962C8B-B14F-4D97-AF65-F5344CB8AC3E}">
        <p14:creationId xmlns:p14="http://schemas.microsoft.com/office/powerpoint/2010/main" val="222558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ADC9A-86D2-DB36-EC10-5679DF770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An Ephah of Barley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9EBE1-A971-BC0F-4352-19EFBB7A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00290"/>
          </a:xfrm>
        </p:spPr>
        <p:txBody>
          <a:bodyPr>
            <a:normAutofit/>
          </a:bodyPr>
          <a:lstStyle/>
          <a:p>
            <a:r>
              <a:rPr lang="en-US" sz="2800" dirty="0"/>
              <a:t>Ephah = 10 </a:t>
            </a:r>
            <a:r>
              <a:rPr lang="en-US" sz="2800" dirty="0" err="1"/>
              <a:t>omers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Exodus 16:18, 22, Omer = 1 day ration of food</a:t>
            </a:r>
          </a:p>
          <a:p>
            <a:endParaRPr lang="en-US" sz="2800" dirty="0"/>
          </a:p>
          <a:p>
            <a:r>
              <a:rPr lang="en-US" sz="2800" dirty="0"/>
              <a:t>10 </a:t>
            </a:r>
            <a:r>
              <a:rPr lang="en-US" sz="2800" dirty="0" err="1"/>
              <a:t>omers</a:t>
            </a:r>
            <a:r>
              <a:rPr lang="en-US" sz="2800" dirty="0"/>
              <a:t> = 10 days of food</a:t>
            </a:r>
          </a:p>
          <a:p>
            <a:pPr lvl="1"/>
            <a:r>
              <a:rPr lang="en-US" sz="2600" dirty="0"/>
              <a:t>5 days for Ruth, 5 days for Naomi</a:t>
            </a:r>
          </a:p>
          <a:p>
            <a:pPr lvl="2"/>
            <a:r>
              <a:rPr lang="en-US" sz="2400" dirty="0"/>
              <a:t>Ruth &amp; Naomi are provided with Grace</a:t>
            </a:r>
          </a:p>
        </p:txBody>
      </p:sp>
    </p:spTree>
    <p:extLst>
      <p:ext uri="{BB962C8B-B14F-4D97-AF65-F5344CB8AC3E}">
        <p14:creationId xmlns:p14="http://schemas.microsoft.com/office/powerpoint/2010/main" val="263021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ADC9A-86D2-DB36-EC10-5679DF770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Ruth’s Character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9EBE1-A971-BC0F-4352-19EFBB7A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566138"/>
          </a:xfrm>
        </p:spPr>
        <p:txBody>
          <a:bodyPr>
            <a:normAutofit/>
          </a:bodyPr>
          <a:lstStyle/>
          <a:p>
            <a:r>
              <a:rPr lang="en-US" sz="2400" dirty="0"/>
              <a:t>Recognized as virtuous</a:t>
            </a:r>
          </a:p>
          <a:p>
            <a:endParaRPr lang="en-US" sz="2400" dirty="0"/>
          </a:p>
          <a:p>
            <a:r>
              <a:rPr lang="en-US" sz="2400" dirty="0"/>
              <a:t>Rejects the flesh</a:t>
            </a:r>
          </a:p>
          <a:p>
            <a:endParaRPr lang="en-US" sz="2400" dirty="0"/>
          </a:p>
          <a:p>
            <a:r>
              <a:rPr lang="en-US" sz="2400" dirty="0"/>
              <a:t>Cleaves to Naomi and to God</a:t>
            </a:r>
          </a:p>
          <a:p>
            <a:endParaRPr lang="en-US" sz="2400" dirty="0"/>
          </a:p>
          <a:p>
            <a:r>
              <a:rPr lang="en-US" sz="2400" dirty="0"/>
              <a:t>Continual hard work, constantly standing</a:t>
            </a:r>
          </a:p>
          <a:p>
            <a:endParaRPr lang="en-US" sz="2400" dirty="0"/>
          </a:p>
          <a:p>
            <a:r>
              <a:rPr lang="en-US" sz="2400" dirty="0"/>
              <a:t>Committed to obedience</a:t>
            </a:r>
          </a:p>
        </p:txBody>
      </p:sp>
    </p:spTree>
    <p:extLst>
      <p:ext uri="{BB962C8B-B14F-4D97-AF65-F5344CB8AC3E}">
        <p14:creationId xmlns:p14="http://schemas.microsoft.com/office/powerpoint/2010/main" val="20672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ADC9A-86D2-DB36-EC10-5679DF770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Naomi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9EBE1-A971-BC0F-4352-19EFBB7A8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An Israelite</a:t>
            </a:r>
          </a:p>
          <a:p>
            <a:endParaRPr lang="en-US" sz="2800" dirty="0"/>
          </a:p>
          <a:p>
            <a:r>
              <a:rPr lang="en-US" sz="2800" dirty="0"/>
              <a:t>Naomi = pleasantness, my delight, sweetness</a:t>
            </a:r>
          </a:p>
          <a:p>
            <a:endParaRPr lang="en-US" sz="2800" dirty="0"/>
          </a:p>
          <a:p>
            <a:r>
              <a:rPr lang="en-US" sz="2800" dirty="0"/>
              <a:t>Representative of Abrahamic covenant, faithfully strong, the Jewish bride of Christ</a:t>
            </a:r>
          </a:p>
        </p:txBody>
      </p:sp>
    </p:spTree>
    <p:extLst>
      <p:ext uri="{BB962C8B-B14F-4D97-AF65-F5344CB8AC3E}">
        <p14:creationId xmlns:p14="http://schemas.microsoft.com/office/powerpoint/2010/main" val="209567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ADC9A-86D2-DB36-EC10-5679DF770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Naomi, a Faithful Wife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9EBE1-A971-BC0F-4352-19EFBB7A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730261"/>
          </a:xfrm>
        </p:spPr>
        <p:txBody>
          <a:bodyPr>
            <a:normAutofit/>
          </a:bodyPr>
          <a:lstStyle/>
          <a:p>
            <a:r>
              <a:rPr lang="en-US" sz="2800" dirty="0"/>
              <a:t>Intent to sojourn in the land (Ruth 1:1)</a:t>
            </a:r>
          </a:p>
          <a:p>
            <a:endParaRPr lang="en-US" sz="2400" dirty="0"/>
          </a:p>
          <a:p>
            <a:r>
              <a:rPr lang="en-US" sz="2800" dirty="0"/>
              <a:t>Dwells in the land (Ruth 1:4)</a:t>
            </a:r>
          </a:p>
          <a:p>
            <a:endParaRPr lang="en-US" sz="2400" dirty="0"/>
          </a:p>
          <a:p>
            <a:r>
              <a:rPr lang="en-US" sz="2800" dirty="0"/>
              <a:t>Loses her husband and sons (Ruth 1:3, 5)</a:t>
            </a:r>
          </a:p>
          <a:p>
            <a:endParaRPr lang="en-US" sz="2400" dirty="0"/>
          </a:p>
          <a:p>
            <a:r>
              <a:rPr lang="en-US" sz="2800" dirty="0"/>
              <a:t>Turns back (Ruth 1:6)</a:t>
            </a:r>
          </a:p>
          <a:p>
            <a:endParaRPr lang="en-US" sz="2400" dirty="0"/>
          </a:p>
          <a:p>
            <a:r>
              <a:rPr lang="en-US" sz="2800" dirty="0"/>
              <a:t>Went forth (Ruth 1:7)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121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ADC9A-86D2-DB36-EC10-5679DF770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Naomi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9EBE1-A971-BC0F-4352-19EFBB7A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953000"/>
          </a:xfrm>
        </p:spPr>
        <p:txBody>
          <a:bodyPr>
            <a:normAutofit/>
          </a:bodyPr>
          <a:lstStyle/>
          <a:p>
            <a:r>
              <a:rPr lang="en-US" sz="2800" dirty="0"/>
              <a:t>Watched intently for a sign</a:t>
            </a:r>
          </a:p>
          <a:p>
            <a:endParaRPr lang="en-US" sz="2000" dirty="0"/>
          </a:p>
          <a:p>
            <a:r>
              <a:rPr lang="en-US" sz="2800" dirty="0"/>
              <a:t>Diligently listened to the voice of the Lord</a:t>
            </a:r>
          </a:p>
          <a:p>
            <a:endParaRPr lang="en-US" sz="2000" dirty="0"/>
          </a:p>
          <a:p>
            <a:r>
              <a:rPr lang="en-US" sz="2800" dirty="0"/>
              <a:t>Inclined her ear to His commands</a:t>
            </a:r>
          </a:p>
          <a:p>
            <a:endParaRPr lang="en-US" sz="2000" dirty="0"/>
          </a:p>
          <a:p>
            <a:r>
              <a:rPr lang="en-US" sz="2800" dirty="0"/>
              <a:t>Kept His statutes</a:t>
            </a:r>
          </a:p>
          <a:p>
            <a:endParaRPr lang="en-US" sz="2000" dirty="0"/>
          </a:p>
          <a:p>
            <a:r>
              <a:rPr lang="en-US" sz="2800" dirty="0"/>
              <a:t>Removed herself from Moab / the flesh</a:t>
            </a:r>
          </a:p>
        </p:txBody>
      </p:sp>
    </p:spTree>
    <p:extLst>
      <p:ext uri="{BB962C8B-B14F-4D97-AF65-F5344CB8AC3E}">
        <p14:creationId xmlns:p14="http://schemas.microsoft.com/office/powerpoint/2010/main" val="165834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ADC9A-86D2-DB36-EC10-5679DF770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Naomi’s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9EBE1-A971-BC0F-4352-19EFBB7A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8915400" cy="4724400"/>
          </a:xfrm>
        </p:spPr>
        <p:txBody>
          <a:bodyPr>
            <a:normAutofit/>
          </a:bodyPr>
          <a:lstStyle/>
          <a:p>
            <a:r>
              <a:rPr lang="en-US" sz="2800" dirty="0"/>
              <a:t>Ruth 3:1-4</a:t>
            </a:r>
          </a:p>
          <a:p>
            <a:endParaRPr lang="en-US" sz="2800" dirty="0"/>
          </a:p>
          <a:p>
            <a:r>
              <a:rPr lang="en-US" sz="2800" dirty="0"/>
              <a:t>Allows Boaz to “save face”</a:t>
            </a:r>
          </a:p>
          <a:p>
            <a:endParaRPr lang="en-US" sz="2800" dirty="0"/>
          </a:p>
          <a:p>
            <a:r>
              <a:rPr lang="en-US" sz="2800" dirty="0"/>
              <a:t>Has Ruth submit to her Redeemer</a:t>
            </a:r>
          </a:p>
          <a:p>
            <a:endParaRPr lang="en-US" sz="2800" dirty="0"/>
          </a:p>
          <a:p>
            <a:r>
              <a:rPr lang="en-US" sz="2800" dirty="0"/>
              <a:t>Wash, Anoint, Put on Raiment</a:t>
            </a:r>
          </a:p>
          <a:p>
            <a:pPr lvl="1"/>
            <a:r>
              <a:rPr lang="en-US" sz="2800" dirty="0"/>
              <a:t>Exodus 40:13-16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8707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8B8FD-0718-C0B6-DB56-73025136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Lessons for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EC71B-F82D-BA69-D782-3355F4587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4239291" cy="44782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Ruth</a:t>
            </a:r>
          </a:p>
          <a:p>
            <a:r>
              <a:rPr lang="en-US" sz="3200" dirty="0"/>
              <a:t>Dedicated</a:t>
            </a:r>
          </a:p>
          <a:p>
            <a:r>
              <a:rPr lang="en-US" sz="3200" dirty="0"/>
              <a:t>Fervent in Truth</a:t>
            </a:r>
          </a:p>
          <a:p>
            <a:r>
              <a:rPr lang="en-US" sz="3200" dirty="0"/>
              <a:t>Constant service</a:t>
            </a:r>
          </a:p>
          <a:p>
            <a:r>
              <a:rPr lang="en-US" sz="3200" dirty="0"/>
              <a:t>Humble</a:t>
            </a:r>
          </a:p>
          <a:p>
            <a:r>
              <a:rPr lang="en-US" sz="3200" dirty="0"/>
              <a:t>Obedient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F1D96E3-C0D8-2D86-E8F0-0AC6BFA8BA37}"/>
              </a:ext>
            </a:extLst>
          </p:cNvPr>
          <p:cNvSpPr txBox="1">
            <a:spLocks/>
          </p:cNvSpPr>
          <p:nvPr/>
        </p:nvSpPr>
        <p:spPr>
          <a:xfrm>
            <a:off x="7048768" y="2133598"/>
            <a:ext cx="4239291" cy="44782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US" sz="3600" b="1" dirty="0"/>
              <a:t>Naomi</a:t>
            </a:r>
          </a:p>
          <a:p>
            <a:r>
              <a:rPr lang="en-US" sz="3200" dirty="0"/>
              <a:t>Subservient</a:t>
            </a:r>
          </a:p>
          <a:p>
            <a:r>
              <a:rPr lang="en-US" sz="3200" dirty="0"/>
              <a:t>Dedicated</a:t>
            </a:r>
          </a:p>
          <a:p>
            <a:r>
              <a:rPr lang="en-US" sz="3200" dirty="0"/>
              <a:t>Watches</a:t>
            </a:r>
          </a:p>
          <a:p>
            <a:r>
              <a:rPr lang="en-US" sz="3200" dirty="0"/>
              <a:t>Obedient</a:t>
            </a:r>
          </a:p>
          <a:p>
            <a:r>
              <a:rPr lang="en-US" sz="3200" dirty="0"/>
              <a:t>Righteous Guide</a:t>
            </a:r>
          </a:p>
        </p:txBody>
      </p:sp>
    </p:spTree>
    <p:extLst>
      <p:ext uri="{BB962C8B-B14F-4D97-AF65-F5344CB8AC3E}">
        <p14:creationId xmlns:p14="http://schemas.microsoft.com/office/powerpoint/2010/main" val="49419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C5E3A0-5B06-A07D-34D1-1574A80D3E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sz="4400" b="1" dirty="0"/>
              <a:t>Tales of Two Women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AFB10B7-F73D-9B0D-C7F4-7AE3EC5FE9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Class 3: Ruth “the Outcast &amp; Naomi “the Destitute” </a:t>
            </a:r>
          </a:p>
        </p:txBody>
      </p:sp>
    </p:spTree>
    <p:extLst>
      <p:ext uri="{BB962C8B-B14F-4D97-AF65-F5344CB8AC3E}">
        <p14:creationId xmlns:p14="http://schemas.microsoft.com/office/powerpoint/2010/main" val="15120714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C5E3A0-5B06-A07D-34D1-1574A80D3E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sz="4400" b="1" dirty="0"/>
              <a:t>Tales of Two Women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AFB10B7-F73D-9B0D-C7F4-7AE3EC5FE9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Class 4: The Barren &amp; The Virgin</a:t>
            </a:r>
          </a:p>
        </p:txBody>
      </p:sp>
    </p:spTree>
    <p:extLst>
      <p:ext uri="{BB962C8B-B14F-4D97-AF65-F5344CB8AC3E}">
        <p14:creationId xmlns:p14="http://schemas.microsoft.com/office/powerpoint/2010/main" val="10711535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Elisabeth’s Introduction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1"/>
            <a:ext cx="8915400" cy="4478214"/>
          </a:xfrm>
        </p:spPr>
        <p:txBody>
          <a:bodyPr>
            <a:normAutofit/>
          </a:bodyPr>
          <a:lstStyle/>
          <a:p>
            <a:r>
              <a:rPr lang="en-US" sz="2800" dirty="0"/>
              <a:t>Wife of </a:t>
            </a:r>
            <a:r>
              <a:rPr lang="en-US" sz="2800" dirty="0" err="1"/>
              <a:t>Zecharias</a:t>
            </a:r>
            <a:endParaRPr lang="en-US" sz="2800" dirty="0"/>
          </a:p>
          <a:p>
            <a:pPr lvl="1"/>
            <a:r>
              <a:rPr lang="en-US" sz="2600" dirty="0"/>
              <a:t>God has remembered</a:t>
            </a:r>
          </a:p>
          <a:p>
            <a:endParaRPr lang="en-US" sz="2800" dirty="0"/>
          </a:p>
          <a:p>
            <a:r>
              <a:rPr lang="en-US" sz="2800" dirty="0"/>
              <a:t>Of the course of Abia</a:t>
            </a:r>
          </a:p>
          <a:p>
            <a:pPr lvl="1"/>
            <a:r>
              <a:rPr lang="en-US" sz="2600" dirty="0"/>
              <a:t>My Father is God</a:t>
            </a:r>
          </a:p>
          <a:p>
            <a:endParaRPr lang="en-US" sz="2800" dirty="0"/>
          </a:p>
          <a:p>
            <a:r>
              <a:rPr lang="en-US" sz="2800" dirty="0"/>
              <a:t>Of the daughters of Aaron</a:t>
            </a:r>
          </a:p>
          <a:p>
            <a:pPr lvl="1"/>
            <a:r>
              <a:rPr lang="en-US" sz="2600" dirty="0"/>
              <a:t>Related to the Priesthood</a:t>
            </a:r>
          </a:p>
        </p:txBody>
      </p:sp>
    </p:spTree>
    <p:extLst>
      <p:ext uri="{BB962C8B-B14F-4D97-AF65-F5344CB8AC3E}">
        <p14:creationId xmlns:p14="http://schemas.microsoft.com/office/powerpoint/2010/main" val="3866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Elisabeth’s Heritage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4708403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Elisabeth</a:t>
            </a:r>
          </a:p>
          <a:p>
            <a:endParaRPr lang="en-US" sz="2800" dirty="0"/>
          </a:p>
          <a:p>
            <a:r>
              <a:rPr lang="en-US" sz="2800" dirty="0"/>
              <a:t>Daughter of Aaron</a:t>
            </a:r>
          </a:p>
          <a:p>
            <a:pPr lvl="1"/>
            <a:r>
              <a:rPr lang="en-US" sz="2600" dirty="0"/>
              <a:t>Oath of God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73BC555D-37A0-2860-C77F-EB451380F442}"/>
              </a:ext>
            </a:extLst>
          </p:cNvPr>
          <p:cNvSpPr txBox="1">
            <a:spLocks/>
          </p:cNvSpPr>
          <p:nvPr/>
        </p:nvSpPr>
        <p:spPr>
          <a:xfrm>
            <a:off x="7048768" y="2133600"/>
            <a:ext cx="4708403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/>
              <a:t>Elisheba</a:t>
            </a:r>
          </a:p>
          <a:p>
            <a:endParaRPr lang="en-US" sz="2800" dirty="0"/>
          </a:p>
          <a:p>
            <a:r>
              <a:rPr lang="en-US" sz="2800" dirty="0"/>
              <a:t>Wife of Aaron</a:t>
            </a:r>
          </a:p>
          <a:p>
            <a:pPr lvl="1"/>
            <a:r>
              <a:rPr lang="en-US" sz="2600" dirty="0"/>
              <a:t>God is my oath</a:t>
            </a:r>
          </a:p>
        </p:txBody>
      </p:sp>
    </p:spTree>
    <p:extLst>
      <p:ext uri="{BB962C8B-B14F-4D97-AF65-F5344CB8AC3E}">
        <p14:creationId xmlns:p14="http://schemas.microsoft.com/office/powerpoint/2010/main" val="233883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A Picture in Names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319954"/>
          </a:xfrm>
        </p:spPr>
        <p:txBody>
          <a:bodyPr>
            <a:normAutofit/>
          </a:bodyPr>
          <a:lstStyle/>
          <a:p>
            <a:r>
              <a:rPr lang="en-US" sz="2800" dirty="0"/>
              <a:t>God’s Promise (Elizabeth)</a:t>
            </a:r>
          </a:p>
          <a:p>
            <a:pPr lvl="1"/>
            <a:r>
              <a:rPr lang="en-US" sz="2600" dirty="0"/>
              <a:t>Married to:</a:t>
            </a:r>
          </a:p>
          <a:p>
            <a:pPr lvl="1"/>
            <a:endParaRPr lang="en-US" sz="2600" dirty="0"/>
          </a:p>
          <a:p>
            <a:r>
              <a:rPr lang="en-US" sz="2800" dirty="0"/>
              <a:t>God has remembered (</a:t>
            </a:r>
            <a:r>
              <a:rPr lang="en-US" sz="2800" dirty="0" err="1"/>
              <a:t>Zecharias</a:t>
            </a:r>
            <a:r>
              <a:rPr lang="en-US" sz="2800" dirty="0"/>
              <a:t>)</a:t>
            </a:r>
          </a:p>
          <a:p>
            <a:pPr lvl="1"/>
            <a:r>
              <a:rPr lang="en-US" sz="2600" dirty="0"/>
              <a:t>By accepting:</a:t>
            </a:r>
          </a:p>
          <a:p>
            <a:pPr lvl="1"/>
            <a:endParaRPr lang="en-US" sz="2600" dirty="0"/>
          </a:p>
          <a:p>
            <a:r>
              <a:rPr lang="en-US" sz="2800" dirty="0"/>
              <a:t>God as their Father (Abia)</a:t>
            </a:r>
          </a:p>
        </p:txBody>
      </p:sp>
    </p:spTree>
    <p:extLst>
      <p:ext uri="{BB962C8B-B14F-4D97-AF65-F5344CB8AC3E}">
        <p14:creationId xmlns:p14="http://schemas.microsoft.com/office/powerpoint/2010/main" val="175391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Elisabeth’s Enhanced Introduction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3045" y="2133600"/>
            <a:ext cx="6415549" cy="3777622"/>
          </a:xfrm>
        </p:spPr>
        <p:txBody>
          <a:bodyPr>
            <a:normAutofit/>
          </a:bodyPr>
          <a:lstStyle/>
          <a:p>
            <a:r>
              <a:rPr lang="en-US" sz="2800" dirty="0"/>
              <a:t>Righteous before God</a:t>
            </a:r>
          </a:p>
          <a:p>
            <a:endParaRPr lang="en-US" sz="2800" dirty="0"/>
          </a:p>
          <a:p>
            <a:r>
              <a:rPr lang="en-US" sz="2800" dirty="0"/>
              <a:t>Walks in ALL the commandments &amp; ordinances of the Lord</a:t>
            </a:r>
          </a:p>
          <a:p>
            <a:endParaRPr lang="en-US" sz="2800" dirty="0"/>
          </a:p>
          <a:p>
            <a:r>
              <a:rPr lang="en-US" sz="2800" dirty="0"/>
              <a:t>Blameless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5B2E2D31-ADA9-94BB-6185-2E20FD69E0F2}"/>
              </a:ext>
            </a:extLst>
          </p:cNvPr>
          <p:cNvSpPr txBox="1">
            <a:spLocks/>
          </p:cNvSpPr>
          <p:nvPr/>
        </p:nvSpPr>
        <p:spPr>
          <a:xfrm>
            <a:off x="8288594" y="2133600"/>
            <a:ext cx="3706762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Upright, virtuous, innocent, faultless</a:t>
            </a:r>
          </a:p>
          <a:p>
            <a:endParaRPr lang="en-US" sz="100" dirty="0"/>
          </a:p>
          <a:p>
            <a:r>
              <a:rPr lang="en-US" sz="2800" dirty="0"/>
              <a:t>Actions, righteous decision-making</a:t>
            </a:r>
          </a:p>
          <a:p>
            <a:endParaRPr lang="en-US" sz="2800" dirty="0"/>
          </a:p>
          <a:p>
            <a:r>
              <a:rPr lang="en-US" sz="2800" dirty="0"/>
              <a:t>Without blame or fault</a:t>
            </a:r>
          </a:p>
        </p:txBody>
      </p:sp>
    </p:spTree>
    <p:extLst>
      <p:ext uri="{BB962C8B-B14F-4D97-AF65-F5344CB8AC3E}">
        <p14:creationId xmlns:p14="http://schemas.microsoft.com/office/powerpoint/2010/main" val="401728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Elisabeth: the Barren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819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Luke 1:7</a:t>
            </a:r>
          </a:p>
          <a:p>
            <a:endParaRPr lang="en-US" sz="1100" dirty="0"/>
          </a:p>
          <a:p>
            <a:r>
              <a:rPr lang="en-US" sz="2800" dirty="0"/>
              <a:t>She had no child</a:t>
            </a:r>
          </a:p>
          <a:p>
            <a:r>
              <a:rPr lang="en-US" sz="2800" dirty="0"/>
              <a:t>She was barren</a:t>
            </a:r>
          </a:p>
          <a:p>
            <a:pPr lvl="1"/>
            <a:r>
              <a:rPr lang="en-US" sz="2600" dirty="0"/>
              <a:t>Stiff, firm, steadfast</a:t>
            </a:r>
          </a:p>
          <a:p>
            <a:r>
              <a:rPr lang="en-US" sz="2800" dirty="0"/>
              <a:t>Well stricken in years</a:t>
            </a:r>
          </a:p>
          <a:p>
            <a:pPr lvl="1"/>
            <a:r>
              <a:rPr lang="en-US" sz="2600" dirty="0"/>
              <a:t>Past the age of child-bearing</a:t>
            </a:r>
          </a:p>
        </p:txBody>
      </p:sp>
    </p:spTree>
    <p:extLst>
      <p:ext uri="{BB962C8B-B14F-4D97-AF65-F5344CB8AC3E}">
        <p14:creationId xmlns:p14="http://schemas.microsoft.com/office/powerpoint/2010/main" val="2618510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Commands for a Mother and Son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7317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Luke 1:15</a:t>
            </a:r>
          </a:p>
          <a:p>
            <a:endParaRPr lang="en-US" sz="2800" dirty="0"/>
          </a:p>
          <a:p>
            <a:r>
              <a:rPr lang="en-US" sz="2800" dirty="0"/>
              <a:t>No wine or strong drink</a:t>
            </a:r>
          </a:p>
          <a:p>
            <a:pPr lvl="1"/>
            <a:r>
              <a:rPr lang="en-US" sz="2600" dirty="0"/>
              <a:t>Judges 13:2-5</a:t>
            </a:r>
          </a:p>
          <a:p>
            <a:pPr lvl="1"/>
            <a:r>
              <a:rPr lang="en-US" sz="2600" dirty="0"/>
              <a:t>Began with mother</a:t>
            </a:r>
          </a:p>
          <a:p>
            <a:endParaRPr lang="en-US" sz="2800" dirty="0"/>
          </a:p>
          <a:p>
            <a:r>
              <a:rPr lang="en-US" sz="2800" dirty="0"/>
              <a:t>Filled with the Holy Spirit</a:t>
            </a:r>
          </a:p>
          <a:p>
            <a:pPr lvl="1"/>
            <a:r>
              <a:rPr lang="en-US" sz="2600" dirty="0"/>
              <a:t>Luke 1:41 = Fulfilled</a:t>
            </a:r>
          </a:p>
        </p:txBody>
      </p:sp>
    </p:spTree>
    <p:extLst>
      <p:ext uri="{BB962C8B-B14F-4D97-AF65-F5344CB8AC3E}">
        <p14:creationId xmlns:p14="http://schemas.microsoft.com/office/powerpoint/2010/main" val="245663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Pregnancy at 5 Months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711907"/>
            <a:ext cx="8915400" cy="3521983"/>
          </a:xfrm>
        </p:spPr>
        <p:txBody>
          <a:bodyPr>
            <a:normAutofit/>
          </a:bodyPr>
          <a:lstStyle/>
          <a:p>
            <a:r>
              <a:rPr lang="en-US" sz="2800" dirty="0"/>
              <a:t>Greater growth of baby + stomach growth</a:t>
            </a:r>
          </a:p>
          <a:p>
            <a:endParaRPr lang="en-US" sz="2800" dirty="0"/>
          </a:p>
          <a:p>
            <a:r>
              <a:rPr lang="en-US" sz="2800" dirty="0"/>
              <a:t>Development of muscles + exercise</a:t>
            </a:r>
          </a:p>
          <a:p>
            <a:endParaRPr lang="en-US" sz="2800" dirty="0"/>
          </a:p>
          <a:p>
            <a:r>
              <a:rPr lang="en-US" sz="2800" dirty="0"/>
              <a:t>Interval sleeping + respond to external noise</a:t>
            </a:r>
          </a:p>
        </p:txBody>
      </p:sp>
    </p:spTree>
    <p:extLst>
      <p:ext uri="{BB962C8B-B14F-4D97-AF65-F5344CB8AC3E}">
        <p14:creationId xmlns:p14="http://schemas.microsoft.com/office/powerpoint/2010/main" val="251670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Hiding for 5 Months?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456268"/>
            <a:ext cx="8915400" cy="3777622"/>
          </a:xfrm>
        </p:spPr>
        <p:txBody>
          <a:bodyPr>
            <a:normAutofit/>
          </a:bodyPr>
          <a:lstStyle/>
          <a:p>
            <a:r>
              <a:rPr lang="en-US" sz="2800" dirty="0"/>
              <a:t>Contemplate the grace of God</a:t>
            </a:r>
          </a:p>
          <a:p>
            <a:endParaRPr lang="en-US" sz="2800" dirty="0"/>
          </a:p>
          <a:p>
            <a:r>
              <a:rPr lang="en-US" sz="2800" dirty="0"/>
              <a:t>Time for increased confidence</a:t>
            </a:r>
          </a:p>
          <a:p>
            <a:endParaRPr lang="en-US" sz="2800" dirty="0"/>
          </a:p>
          <a:p>
            <a:r>
              <a:rPr lang="en-US" sz="2800" dirty="0"/>
              <a:t>Excitement for God’s will</a:t>
            </a:r>
          </a:p>
        </p:txBody>
      </p:sp>
    </p:spTree>
    <p:extLst>
      <p:ext uri="{BB962C8B-B14F-4D97-AF65-F5344CB8AC3E}">
        <p14:creationId xmlns:p14="http://schemas.microsoft.com/office/powerpoint/2010/main" val="172165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Elisabeth’s Character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4254040" cy="4532671"/>
          </a:xfrm>
        </p:spPr>
        <p:txBody>
          <a:bodyPr>
            <a:normAutofit/>
          </a:bodyPr>
          <a:lstStyle/>
          <a:p>
            <a:r>
              <a:rPr lang="en-US" sz="2800" dirty="0"/>
              <a:t>Faithful</a:t>
            </a:r>
          </a:p>
          <a:p>
            <a:endParaRPr lang="en-US" sz="2800" dirty="0"/>
          </a:p>
          <a:p>
            <a:r>
              <a:rPr lang="en-US" sz="2800" dirty="0"/>
              <a:t>Righteous</a:t>
            </a:r>
          </a:p>
          <a:p>
            <a:endParaRPr lang="en-US" sz="2800" dirty="0"/>
          </a:p>
          <a:p>
            <a:r>
              <a:rPr lang="en-US" sz="2800" dirty="0"/>
              <a:t>Walked Righteously </a:t>
            </a:r>
          </a:p>
          <a:p>
            <a:endParaRPr lang="en-US" sz="2800" dirty="0"/>
          </a:p>
          <a:p>
            <a:r>
              <a:rPr lang="en-US" sz="2800" dirty="0"/>
              <a:t>Blameless</a:t>
            </a:r>
          </a:p>
          <a:p>
            <a:endParaRPr lang="en-US" sz="2800" dirty="0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7445AEF4-9F70-3FDB-D5D4-7676C9C5BE5E}"/>
              </a:ext>
            </a:extLst>
          </p:cNvPr>
          <p:cNvSpPr txBox="1">
            <a:spLocks/>
          </p:cNvSpPr>
          <p:nvPr/>
        </p:nvSpPr>
        <p:spPr>
          <a:xfrm>
            <a:off x="7579083" y="2133598"/>
            <a:ext cx="4254040" cy="4532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Nazarite</a:t>
            </a:r>
          </a:p>
          <a:p>
            <a:endParaRPr lang="en-US" sz="2800" dirty="0"/>
          </a:p>
          <a:p>
            <a:r>
              <a:rPr lang="en-US" sz="2800" dirty="0"/>
              <a:t>Struggles Privately</a:t>
            </a:r>
          </a:p>
          <a:p>
            <a:endParaRPr lang="en-US" sz="2800" dirty="0"/>
          </a:p>
          <a:p>
            <a:r>
              <a:rPr lang="en-US" sz="2800" dirty="0"/>
              <a:t>Stands for Truth</a:t>
            </a:r>
          </a:p>
          <a:p>
            <a:endParaRPr lang="en-US" sz="2800" dirty="0"/>
          </a:p>
          <a:p>
            <a:r>
              <a:rPr lang="en-US" sz="2800" dirty="0"/>
              <a:t>Overcame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281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Mary’s Introduction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 virgin</a:t>
            </a:r>
          </a:p>
          <a:p>
            <a:endParaRPr lang="en-US" sz="2800" dirty="0"/>
          </a:p>
          <a:p>
            <a:r>
              <a:rPr lang="en-US" sz="2800" dirty="0"/>
              <a:t>Espoused to Joseph, of the house of David</a:t>
            </a:r>
          </a:p>
          <a:p>
            <a:endParaRPr lang="en-US" sz="2800" dirty="0"/>
          </a:p>
          <a:p>
            <a:r>
              <a:rPr lang="en-US" sz="2800" dirty="0"/>
              <a:t>A virgin named Mary</a:t>
            </a:r>
          </a:p>
        </p:txBody>
      </p:sp>
    </p:spTree>
    <p:extLst>
      <p:ext uri="{BB962C8B-B14F-4D97-AF65-F5344CB8AC3E}">
        <p14:creationId xmlns:p14="http://schemas.microsoft.com/office/powerpoint/2010/main" val="227827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Gabriel’s Salutation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4271" y="1740311"/>
            <a:ext cx="9896167" cy="4921746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Hail, highly favored</a:t>
            </a:r>
          </a:p>
          <a:p>
            <a:pPr lvl="1"/>
            <a:r>
              <a:rPr lang="en-US" sz="2600" dirty="0"/>
              <a:t>Greetings/Rejoice, Fully compassed with favor</a:t>
            </a:r>
          </a:p>
          <a:p>
            <a:endParaRPr lang="en-US" sz="2800" dirty="0"/>
          </a:p>
          <a:p>
            <a:r>
              <a:rPr lang="en-US" sz="2800" dirty="0"/>
              <a:t>Blessed above ALL women</a:t>
            </a:r>
          </a:p>
          <a:p>
            <a:pPr lvl="1"/>
            <a:r>
              <a:rPr lang="en-US" sz="2600" dirty="0"/>
              <a:t>First above all women</a:t>
            </a:r>
          </a:p>
          <a:p>
            <a:endParaRPr lang="en-US" sz="2800" dirty="0"/>
          </a:p>
          <a:p>
            <a:r>
              <a:rPr lang="en-US" sz="2800" dirty="0"/>
              <a:t>”Rejoice, thou that is fully compassed about with favor, my Lord is with thee, you are blessed above ALL women.”</a:t>
            </a:r>
          </a:p>
          <a:p>
            <a:endParaRPr lang="en-US" sz="2800" dirty="0"/>
          </a:p>
          <a:p>
            <a:r>
              <a:rPr lang="en-US" sz="2800" dirty="0"/>
              <a:t>Fear not, you have found favor with God</a:t>
            </a:r>
          </a:p>
        </p:txBody>
      </p:sp>
    </p:spTree>
    <p:extLst>
      <p:ext uri="{BB962C8B-B14F-4D97-AF65-F5344CB8AC3E}">
        <p14:creationId xmlns:p14="http://schemas.microsoft.com/office/powerpoint/2010/main" val="112245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Mary’s Faith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370439"/>
          </a:xfrm>
        </p:spPr>
        <p:txBody>
          <a:bodyPr>
            <a:normAutofit/>
          </a:bodyPr>
          <a:lstStyle/>
          <a:p>
            <a:r>
              <a:rPr lang="en-US" sz="2800" dirty="0"/>
              <a:t>Behold the handmaid of the Lord</a:t>
            </a:r>
          </a:p>
          <a:p>
            <a:pPr lvl="1"/>
            <a:r>
              <a:rPr lang="en-US" sz="2600" dirty="0"/>
              <a:t>A righteous and obedient servant of the Lord</a:t>
            </a:r>
          </a:p>
          <a:p>
            <a:endParaRPr lang="en-US" sz="2800" dirty="0"/>
          </a:p>
          <a:p>
            <a:r>
              <a:rPr lang="en-US" sz="2800" dirty="0"/>
              <a:t>Reflected on Isaiah 7:14</a:t>
            </a:r>
          </a:p>
          <a:p>
            <a:endParaRPr lang="en-US" sz="2800" dirty="0"/>
          </a:p>
          <a:p>
            <a:r>
              <a:rPr lang="en-US" sz="2800" dirty="0"/>
              <a:t>Travels with haste for 2-5 days</a:t>
            </a:r>
          </a:p>
          <a:p>
            <a:endParaRPr lang="en-US" sz="2800" dirty="0"/>
          </a:p>
          <a:p>
            <a:r>
              <a:rPr lang="en-US" sz="2800" dirty="0"/>
              <a:t>Went to share Elisabeth’s joy</a:t>
            </a:r>
          </a:p>
        </p:txBody>
      </p:sp>
    </p:spTree>
    <p:extLst>
      <p:ext uri="{BB962C8B-B14F-4D97-AF65-F5344CB8AC3E}">
        <p14:creationId xmlns:p14="http://schemas.microsoft.com/office/powerpoint/2010/main" val="48786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Mary’s Speech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1" y="1905000"/>
            <a:ext cx="1054608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Vv. 46-55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V.46 “My soul doth magnify the Lord”</a:t>
            </a:r>
          </a:p>
          <a:p>
            <a:pPr lvl="1"/>
            <a:r>
              <a:rPr lang="en-US" sz="2400" dirty="0"/>
              <a:t>1 Samuel 2:1, Psalm 34:3</a:t>
            </a:r>
          </a:p>
          <a:p>
            <a:r>
              <a:rPr lang="en-US" sz="2800" dirty="0"/>
              <a:t>V.47 “My spirit hath rejoiced in God my Savior”</a:t>
            </a:r>
          </a:p>
          <a:p>
            <a:pPr lvl="1"/>
            <a:r>
              <a:rPr lang="en-US" sz="2400" dirty="0"/>
              <a:t>1 Samuel 2:1, Psalm 35:9, Habakkuk 3:18, Isaiah 12:2</a:t>
            </a:r>
          </a:p>
          <a:p>
            <a:r>
              <a:rPr lang="en-US" sz="2800" dirty="0"/>
              <a:t>V.48 “For he hath regarded the low estate of his handmaiden”</a:t>
            </a:r>
          </a:p>
          <a:p>
            <a:pPr lvl="1"/>
            <a:r>
              <a:rPr lang="en-US" sz="2400" dirty="0"/>
              <a:t>1 Samuel 1:11, Psalm 138:6</a:t>
            </a:r>
          </a:p>
        </p:txBody>
      </p:sp>
    </p:spTree>
    <p:extLst>
      <p:ext uri="{BB962C8B-B14F-4D97-AF65-F5344CB8AC3E}">
        <p14:creationId xmlns:p14="http://schemas.microsoft.com/office/powerpoint/2010/main" val="182118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Mary’s Speech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1" y="1698171"/>
            <a:ext cx="10546080" cy="5159829"/>
          </a:xfrm>
        </p:spPr>
        <p:txBody>
          <a:bodyPr>
            <a:normAutofit/>
          </a:bodyPr>
          <a:lstStyle/>
          <a:p>
            <a:r>
              <a:rPr lang="en-US" sz="2800" dirty="0"/>
              <a:t>V.48 “Behold, from henceforth all generations shall call me blessed”</a:t>
            </a:r>
          </a:p>
          <a:p>
            <a:pPr lvl="1"/>
            <a:r>
              <a:rPr lang="en-US" sz="2400" dirty="0"/>
              <a:t>Genesis 30:13, Psalm 72:17</a:t>
            </a:r>
          </a:p>
          <a:p>
            <a:r>
              <a:rPr lang="en-US" sz="2800" dirty="0"/>
              <a:t>V.49 “For he that is mighty hath done to me great things”</a:t>
            </a:r>
          </a:p>
          <a:p>
            <a:pPr lvl="1"/>
            <a:r>
              <a:rPr lang="en-US" sz="2400" dirty="0"/>
              <a:t>Psalm 71:19, 126:3</a:t>
            </a:r>
          </a:p>
          <a:p>
            <a:r>
              <a:rPr lang="en-US" sz="2600" dirty="0"/>
              <a:t>V.49 “And holy is His name”</a:t>
            </a:r>
          </a:p>
          <a:p>
            <a:pPr lvl="1"/>
            <a:r>
              <a:rPr lang="en-US" sz="2400" dirty="0"/>
              <a:t>1 Samuel 2:2, Psalm 111:9</a:t>
            </a:r>
          </a:p>
          <a:p>
            <a:r>
              <a:rPr lang="en-US" sz="2600" dirty="0"/>
              <a:t>V.50 “His mercy is on them that fear Him from generation to generation”</a:t>
            </a:r>
          </a:p>
          <a:p>
            <a:pPr lvl="1"/>
            <a:r>
              <a:rPr lang="en-US" sz="2400" dirty="0"/>
              <a:t>Exodus 20:6, Psalm 103:17</a:t>
            </a:r>
          </a:p>
        </p:txBody>
      </p:sp>
    </p:spTree>
    <p:extLst>
      <p:ext uri="{BB962C8B-B14F-4D97-AF65-F5344CB8AC3E}">
        <p14:creationId xmlns:p14="http://schemas.microsoft.com/office/powerpoint/2010/main" val="42147243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Mary’s Speech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1" y="1905000"/>
            <a:ext cx="10546080" cy="4953000"/>
          </a:xfrm>
        </p:spPr>
        <p:txBody>
          <a:bodyPr>
            <a:normAutofit/>
          </a:bodyPr>
          <a:lstStyle/>
          <a:p>
            <a:r>
              <a:rPr lang="en-US" sz="2800" dirty="0"/>
              <a:t>V.51 “He hath shewed strength with his arm”</a:t>
            </a:r>
          </a:p>
          <a:p>
            <a:pPr lvl="1"/>
            <a:r>
              <a:rPr lang="en-US" sz="2400" dirty="0"/>
              <a:t>Psalm 98:1, Isaiah 40:10, 52:10</a:t>
            </a:r>
          </a:p>
          <a:p>
            <a:r>
              <a:rPr lang="en-US" sz="2800" dirty="0"/>
              <a:t>V.51 “He hath scattered the proud in the imagination of their hearts”</a:t>
            </a:r>
          </a:p>
          <a:p>
            <a:pPr lvl="1"/>
            <a:r>
              <a:rPr lang="en-US" sz="2400" dirty="0"/>
              <a:t>Genesis 6:5, 11:8, 1 Samuel 2:4&amp;10</a:t>
            </a:r>
          </a:p>
          <a:p>
            <a:r>
              <a:rPr lang="en-US" sz="2800" dirty="0"/>
              <a:t>V.52 “He hath put down the mighty from their seats”</a:t>
            </a:r>
          </a:p>
          <a:p>
            <a:pPr lvl="1"/>
            <a:r>
              <a:rPr lang="en-US" sz="2400" dirty="0"/>
              <a:t>1 Samuel 2:4, 7-8</a:t>
            </a:r>
          </a:p>
          <a:p>
            <a:r>
              <a:rPr lang="en-US" sz="2800" dirty="0"/>
              <a:t>V.52 “He hath exalted them of low degree”</a:t>
            </a:r>
          </a:p>
          <a:p>
            <a:pPr lvl="1"/>
            <a:r>
              <a:rPr lang="en-US" sz="2400" dirty="0"/>
              <a:t>1 Samuel 2:8, Ezekiel 17:24</a:t>
            </a:r>
          </a:p>
        </p:txBody>
      </p:sp>
    </p:spTree>
    <p:extLst>
      <p:ext uri="{BB962C8B-B14F-4D97-AF65-F5344CB8AC3E}">
        <p14:creationId xmlns:p14="http://schemas.microsoft.com/office/powerpoint/2010/main" val="16278752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Mary’s Speech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1" y="1905000"/>
            <a:ext cx="10546080" cy="49530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V.53 “He hath filled the hungry with good things”</a:t>
            </a:r>
          </a:p>
          <a:p>
            <a:pPr lvl="1"/>
            <a:r>
              <a:rPr lang="en-US" sz="2400" dirty="0"/>
              <a:t>1 Samuel 2:5, Psalm 146:7</a:t>
            </a:r>
          </a:p>
          <a:p>
            <a:r>
              <a:rPr lang="en-US" sz="2800" dirty="0"/>
              <a:t>V.53 “The rich he hath sent empty away”</a:t>
            </a:r>
          </a:p>
          <a:p>
            <a:pPr lvl="1"/>
            <a:r>
              <a:rPr lang="en-US" sz="2400" dirty="0"/>
              <a:t>1 Samuel 2:5-7</a:t>
            </a:r>
          </a:p>
          <a:p>
            <a:r>
              <a:rPr lang="en-US" sz="2800" dirty="0"/>
              <a:t>V.54 “He hath holpen his servant Israel, in remembrance of his mercy”</a:t>
            </a:r>
          </a:p>
          <a:p>
            <a:pPr lvl="1"/>
            <a:r>
              <a:rPr lang="en-US" sz="2400" dirty="0"/>
              <a:t>1 Samuel 2:9, Psalm 86:17, 98:3</a:t>
            </a:r>
          </a:p>
          <a:p>
            <a:r>
              <a:rPr lang="en-US" sz="2800" dirty="0"/>
              <a:t>V.55 “As he </a:t>
            </a:r>
            <a:r>
              <a:rPr lang="en-US" sz="2800" dirty="0" err="1"/>
              <a:t>spake</a:t>
            </a:r>
            <a:r>
              <a:rPr lang="en-US" sz="2800" dirty="0"/>
              <a:t> to our fathers, to Abraham, and to his seed for ever”</a:t>
            </a:r>
          </a:p>
          <a:p>
            <a:pPr lvl="1"/>
            <a:r>
              <a:rPr lang="en-US" sz="2400" dirty="0"/>
              <a:t>Genesis 17:19</a:t>
            </a:r>
          </a:p>
        </p:txBody>
      </p:sp>
    </p:spTree>
    <p:extLst>
      <p:ext uri="{BB962C8B-B14F-4D97-AF65-F5344CB8AC3E}">
        <p14:creationId xmlns:p14="http://schemas.microsoft.com/office/powerpoint/2010/main" val="14279106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Mary’s Character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591665"/>
          </a:xfrm>
        </p:spPr>
        <p:txBody>
          <a:bodyPr>
            <a:normAutofit/>
          </a:bodyPr>
          <a:lstStyle/>
          <a:p>
            <a:r>
              <a:rPr lang="en-US" sz="2800" dirty="0"/>
              <a:t>Righteous</a:t>
            </a:r>
          </a:p>
          <a:p>
            <a:endParaRPr lang="en-US" sz="2800" dirty="0"/>
          </a:p>
          <a:p>
            <a:r>
              <a:rPr lang="en-US" sz="2800" dirty="0"/>
              <a:t>Bible Student</a:t>
            </a:r>
          </a:p>
          <a:p>
            <a:endParaRPr lang="en-US" sz="2800" dirty="0"/>
          </a:p>
          <a:p>
            <a:r>
              <a:rPr lang="en-US" sz="2800" dirty="0"/>
              <a:t>Undefiled</a:t>
            </a:r>
          </a:p>
          <a:p>
            <a:endParaRPr lang="en-US" sz="2800" dirty="0"/>
          </a:p>
          <a:p>
            <a:r>
              <a:rPr lang="en-US" sz="2800" dirty="0"/>
              <a:t>Showed Kindness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3110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8B8FD-0718-C0B6-DB56-73025136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Lessons for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EC71B-F82D-BA69-D782-3355F4587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8177" y="1905000"/>
            <a:ext cx="4427307" cy="4547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Mary</a:t>
            </a:r>
            <a:endParaRPr lang="en-US" sz="2800" b="1" dirty="0"/>
          </a:p>
          <a:p>
            <a:endParaRPr lang="en-US" sz="2000" dirty="0"/>
          </a:p>
          <a:p>
            <a:r>
              <a:rPr lang="en-US" sz="2800" dirty="0"/>
              <a:t>Undefiled</a:t>
            </a:r>
          </a:p>
          <a:p>
            <a:r>
              <a:rPr lang="en-US" sz="2800" dirty="0"/>
              <a:t>Bible Student</a:t>
            </a:r>
          </a:p>
          <a:p>
            <a:r>
              <a:rPr lang="en-US" sz="2800" dirty="0"/>
              <a:t>Handmaid of the Lord</a:t>
            </a:r>
          </a:p>
          <a:p>
            <a:r>
              <a:rPr lang="en-US" sz="2800" dirty="0"/>
              <a:t>Care for others</a:t>
            </a:r>
          </a:p>
          <a:p>
            <a:r>
              <a:rPr lang="en-US" sz="2800" dirty="0"/>
              <a:t>Suffered immensely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5AD2C86-3CE3-DC88-50B6-4C7B5B0CEE68}"/>
              </a:ext>
            </a:extLst>
          </p:cNvPr>
          <p:cNvSpPr txBox="1">
            <a:spLocks/>
          </p:cNvSpPr>
          <p:nvPr/>
        </p:nvSpPr>
        <p:spPr>
          <a:xfrm>
            <a:off x="7804022" y="1905000"/>
            <a:ext cx="4003317" cy="4547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/>
              <a:t>Elisabeth</a:t>
            </a:r>
            <a:endParaRPr lang="en-US" sz="2800" b="1" dirty="0"/>
          </a:p>
          <a:p>
            <a:endParaRPr lang="en-US" sz="2000" dirty="0"/>
          </a:p>
          <a:p>
            <a:r>
              <a:rPr lang="en-US" sz="2800" dirty="0"/>
              <a:t>Felt shame</a:t>
            </a:r>
          </a:p>
          <a:p>
            <a:r>
              <a:rPr lang="en-US" sz="2800" dirty="0"/>
              <a:t>Faithful</a:t>
            </a:r>
          </a:p>
          <a:p>
            <a:r>
              <a:rPr lang="en-US" sz="2800" dirty="0"/>
              <a:t>Humble</a:t>
            </a:r>
          </a:p>
          <a:p>
            <a:r>
              <a:rPr lang="en-US" sz="2800" dirty="0"/>
              <a:t>Obedient</a:t>
            </a:r>
          </a:p>
          <a:p>
            <a:r>
              <a:rPr lang="en-US" sz="2800" dirty="0"/>
              <a:t>Blameless</a:t>
            </a:r>
          </a:p>
        </p:txBody>
      </p:sp>
    </p:spTree>
    <p:extLst>
      <p:ext uri="{BB962C8B-B14F-4D97-AF65-F5344CB8AC3E}">
        <p14:creationId xmlns:p14="http://schemas.microsoft.com/office/powerpoint/2010/main" val="287611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C5E3A0-5B06-A07D-34D1-1574A80D3E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sz="4400" b="1" dirty="0"/>
              <a:t>Tales of Two Women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AFB10B7-F73D-9B0D-C7F4-7AE3EC5FE9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Class 4: Elisabeth “the Barren” &amp; Mary “the Virgin”</a:t>
            </a:r>
          </a:p>
        </p:txBody>
      </p:sp>
    </p:spTree>
    <p:extLst>
      <p:ext uri="{BB962C8B-B14F-4D97-AF65-F5344CB8AC3E}">
        <p14:creationId xmlns:p14="http://schemas.microsoft.com/office/powerpoint/2010/main" val="9972647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C5E3A0-5B06-A07D-34D1-1574A80D3E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sz="4400" b="1" dirty="0"/>
              <a:t>Tales of Two Women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AFB10B7-F73D-9B0D-C7F4-7AE3EC5FE9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Class 5: The Drunken &amp; The Pure</a:t>
            </a:r>
          </a:p>
        </p:txBody>
      </p:sp>
    </p:spTree>
    <p:extLst>
      <p:ext uri="{BB962C8B-B14F-4D97-AF65-F5344CB8AC3E}">
        <p14:creationId xmlns:p14="http://schemas.microsoft.com/office/powerpoint/2010/main" val="2432174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The Drunken Harlot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4335" y="1712068"/>
            <a:ext cx="10687665" cy="5145932"/>
          </a:xfrm>
        </p:spPr>
        <p:txBody>
          <a:bodyPr>
            <a:normAutofit/>
          </a:bodyPr>
          <a:lstStyle/>
          <a:p>
            <a:r>
              <a:rPr lang="en-US" sz="2800" dirty="0"/>
              <a:t>Great Harlot</a:t>
            </a:r>
          </a:p>
          <a:p>
            <a:pPr lvl="1"/>
            <a:r>
              <a:rPr lang="en-US" sz="2600" dirty="0"/>
              <a:t>Yields oneself to defilement for sake of gain</a:t>
            </a:r>
          </a:p>
          <a:p>
            <a:pPr lvl="1"/>
            <a:endParaRPr lang="en-US" sz="2600" dirty="0"/>
          </a:p>
          <a:p>
            <a:r>
              <a:rPr lang="en-US" sz="2800" dirty="0"/>
              <a:t>Sits on many waters</a:t>
            </a:r>
          </a:p>
          <a:p>
            <a:pPr lvl="1"/>
            <a:r>
              <a:rPr lang="en-US" sz="2600" dirty="0"/>
              <a:t>Revelation 17:15 ”peoples, multitudes, nations, tongues”</a:t>
            </a:r>
          </a:p>
          <a:p>
            <a:pPr lvl="1"/>
            <a:endParaRPr lang="en-US" sz="2600" dirty="0"/>
          </a:p>
          <a:p>
            <a:r>
              <a:rPr lang="en-US" sz="2800" dirty="0"/>
              <a:t>Commits fornication with kings</a:t>
            </a:r>
          </a:p>
          <a:p>
            <a:endParaRPr lang="en-US" sz="2800" dirty="0"/>
          </a:p>
          <a:p>
            <a:r>
              <a:rPr lang="en-US" sz="2800" dirty="0"/>
              <a:t>All inhabitants become drunk</a:t>
            </a:r>
          </a:p>
          <a:p>
            <a:endParaRPr lang="en-US" sz="2800" dirty="0"/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60582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A Harlotry Mentality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704288"/>
            <a:ext cx="8915400" cy="3529601"/>
          </a:xfrm>
        </p:spPr>
        <p:txBody>
          <a:bodyPr>
            <a:normAutofit/>
          </a:bodyPr>
          <a:lstStyle/>
          <a:p>
            <a:r>
              <a:rPr lang="en-US" sz="2800" dirty="0"/>
              <a:t>Matthew 5:28</a:t>
            </a:r>
          </a:p>
          <a:p>
            <a:endParaRPr lang="en-US" sz="2800" dirty="0"/>
          </a:p>
          <a:p>
            <a:r>
              <a:rPr lang="en-US" sz="2800" dirty="0"/>
              <a:t>Leads to self-destruction</a:t>
            </a:r>
          </a:p>
          <a:p>
            <a:endParaRPr lang="en-US" sz="2800" dirty="0"/>
          </a:p>
          <a:p>
            <a:r>
              <a:rPr lang="en-US" sz="2800" dirty="0"/>
              <a:t>Negative impact on others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8682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Lazy Adorning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3940" y="1961745"/>
            <a:ext cx="8430672" cy="4690353"/>
          </a:xfrm>
        </p:spPr>
        <p:txBody>
          <a:bodyPr>
            <a:normAutofit/>
          </a:bodyPr>
          <a:lstStyle/>
          <a:p>
            <a:r>
              <a:rPr lang="en-US" sz="2800" dirty="0"/>
              <a:t>Sitting</a:t>
            </a:r>
          </a:p>
          <a:p>
            <a:endParaRPr lang="en-US" sz="2000" dirty="0"/>
          </a:p>
          <a:p>
            <a:r>
              <a:rPr lang="en-US" sz="2800" dirty="0"/>
              <a:t>Wearing purple and scarlet</a:t>
            </a:r>
          </a:p>
          <a:p>
            <a:endParaRPr lang="en-US" sz="2000" dirty="0"/>
          </a:p>
          <a:p>
            <a:r>
              <a:rPr lang="en-US" sz="2800" dirty="0"/>
              <a:t>Decked with gold, precious stones, pearls</a:t>
            </a:r>
          </a:p>
          <a:p>
            <a:endParaRPr lang="en-US" sz="2000" dirty="0"/>
          </a:p>
          <a:p>
            <a:r>
              <a:rPr lang="en-US" sz="2800" dirty="0"/>
              <a:t>Holding a golden cup </a:t>
            </a:r>
          </a:p>
          <a:p>
            <a:endParaRPr lang="en-US" sz="2000" dirty="0"/>
          </a:p>
          <a:p>
            <a:r>
              <a:rPr lang="en-US" sz="2800" dirty="0"/>
              <a:t>Immersed in blasphemy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5527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Purple and Scarlet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3940" y="2456268"/>
            <a:ext cx="8430672" cy="3777622"/>
          </a:xfrm>
        </p:spPr>
        <p:txBody>
          <a:bodyPr>
            <a:normAutofit/>
          </a:bodyPr>
          <a:lstStyle/>
          <a:p>
            <a:r>
              <a:rPr lang="en-US" sz="2800" dirty="0"/>
              <a:t>Papal clergy </a:t>
            </a:r>
          </a:p>
          <a:p>
            <a:pPr lvl="1"/>
            <a:r>
              <a:rPr lang="en-US" sz="2600" dirty="0"/>
              <a:t>Imitate the sufferings of Christ</a:t>
            </a:r>
          </a:p>
          <a:p>
            <a:pPr lvl="1"/>
            <a:r>
              <a:rPr lang="en-US" sz="2600" dirty="0"/>
              <a:t>Willing to sacrifice self for Faith</a:t>
            </a:r>
          </a:p>
          <a:p>
            <a:endParaRPr lang="en-US" sz="3000" dirty="0"/>
          </a:p>
          <a:p>
            <a:r>
              <a:rPr lang="en-US" sz="3000" dirty="0"/>
              <a:t>Drunk with blood of others</a:t>
            </a:r>
          </a:p>
        </p:txBody>
      </p:sp>
    </p:spTree>
    <p:extLst>
      <p:ext uri="{BB962C8B-B14F-4D97-AF65-F5344CB8AC3E}">
        <p14:creationId xmlns:p14="http://schemas.microsoft.com/office/powerpoint/2010/main" val="422061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Hypocrisy, Materialism, &amp; Vanity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879386"/>
            <a:ext cx="8915400" cy="3354503"/>
          </a:xfrm>
        </p:spPr>
        <p:txBody>
          <a:bodyPr>
            <a:normAutofit/>
          </a:bodyPr>
          <a:lstStyle/>
          <a:p>
            <a:r>
              <a:rPr lang="en-US" sz="2800" dirty="0"/>
              <a:t>Cup filled with abominations and filthiness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Precious metals stolen for personal adorning</a:t>
            </a:r>
          </a:p>
        </p:txBody>
      </p:sp>
    </p:spTree>
    <p:extLst>
      <p:ext uri="{BB962C8B-B14F-4D97-AF65-F5344CB8AC3E}">
        <p14:creationId xmlns:p14="http://schemas.microsoft.com/office/powerpoint/2010/main" val="421623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Mother of Abominations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6664" y="1905000"/>
            <a:ext cx="8527948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Proverbs 6:16-19</a:t>
            </a:r>
          </a:p>
          <a:p>
            <a:pPr marL="0" indent="0">
              <a:buNone/>
            </a:pPr>
            <a:endParaRPr lang="en-US" sz="1100" b="1" dirty="0"/>
          </a:p>
          <a:p>
            <a:r>
              <a:rPr lang="en-US" sz="2800" dirty="0"/>
              <a:t>Proud look</a:t>
            </a:r>
          </a:p>
          <a:p>
            <a:r>
              <a:rPr lang="en-US" sz="2800" dirty="0"/>
              <a:t>Lying tongue</a:t>
            </a:r>
          </a:p>
          <a:p>
            <a:r>
              <a:rPr lang="en-US" sz="2800" dirty="0"/>
              <a:t>Shed innocent blood</a:t>
            </a:r>
          </a:p>
          <a:p>
            <a:r>
              <a:rPr lang="en-US" sz="2800" dirty="0"/>
              <a:t>Devise wickedness</a:t>
            </a:r>
          </a:p>
          <a:p>
            <a:r>
              <a:rPr lang="en-US" sz="2800" dirty="0"/>
              <a:t>Run to mischief</a:t>
            </a:r>
          </a:p>
          <a:p>
            <a:r>
              <a:rPr lang="en-US" sz="2800" dirty="0"/>
              <a:t>Liars</a:t>
            </a:r>
          </a:p>
          <a:p>
            <a:r>
              <a:rPr lang="en-US" sz="2800" dirty="0"/>
              <a:t>Create strife and contention</a:t>
            </a:r>
          </a:p>
        </p:txBody>
      </p:sp>
    </p:spTree>
    <p:extLst>
      <p:ext uri="{BB962C8B-B14F-4D97-AF65-F5344CB8AC3E}">
        <p14:creationId xmlns:p14="http://schemas.microsoft.com/office/powerpoint/2010/main" val="363321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The Harlot’s Forehead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3054484"/>
            <a:ext cx="8915400" cy="3179405"/>
          </a:xfrm>
        </p:spPr>
        <p:txBody>
          <a:bodyPr>
            <a:normAutofit/>
          </a:bodyPr>
          <a:lstStyle/>
          <a:p>
            <a:r>
              <a:rPr lang="en-US" sz="2800" dirty="0"/>
              <a:t>V 5 “mystery, Babylon the great, the mother of harlots and abominations of the earth”</a:t>
            </a:r>
          </a:p>
          <a:p>
            <a:endParaRPr lang="en-US" sz="2800" dirty="0"/>
          </a:p>
          <a:p>
            <a:r>
              <a:rPr lang="en-US" sz="2800" dirty="0"/>
              <a:t>Exodus 28:36-37 “holiness to Yahweh”</a:t>
            </a:r>
          </a:p>
        </p:txBody>
      </p:sp>
    </p:spTree>
    <p:extLst>
      <p:ext uri="{BB962C8B-B14F-4D97-AF65-F5344CB8AC3E}">
        <p14:creationId xmlns:p14="http://schemas.microsoft.com/office/powerpoint/2010/main" val="294151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The Drunken Harlot’s Character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2131" y="2728642"/>
            <a:ext cx="8915400" cy="3777622"/>
          </a:xfrm>
        </p:spPr>
        <p:txBody>
          <a:bodyPr>
            <a:normAutofit/>
          </a:bodyPr>
          <a:lstStyle/>
          <a:p>
            <a:r>
              <a:rPr lang="en-US" sz="2800" dirty="0"/>
              <a:t>Self destructive</a:t>
            </a:r>
          </a:p>
          <a:p>
            <a:r>
              <a:rPr lang="en-US" sz="2800" dirty="0"/>
              <a:t>Does all for personal gain</a:t>
            </a:r>
          </a:p>
          <a:p>
            <a:r>
              <a:rPr lang="en-US" sz="2800" dirty="0"/>
              <a:t>Filled with hypocrisy, materialism &amp; vanity</a:t>
            </a:r>
          </a:p>
          <a:p>
            <a:r>
              <a:rPr lang="en-US" sz="2800" dirty="0"/>
              <a:t>Filled with pride &amp; ego</a:t>
            </a:r>
          </a:p>
          <a:p>
            <a:r>
              <a:rPr lang="en-US" sz="2800" dirty="0"/>
              <a:t>Power hungry</a:t>
            </a:r>
          </a:p>
          <a:p>
            <a:r>
              <a:rPr lang="en-US" sz="2800" dirty="0"/>
              <a:t>Overflows with sin</a:t>
            </a:r>
          </a:p>
        </p:txBody>
      </p:sp>
    </p:spTree>
    <p:extLst>
      <p:ext uri="{BB962C8B-B14F-4D97-AF65-F5344CB8AC3E}">
        <p14:creationId xmlns:p14="http://schemas.microsoft.com/office/powerpoint/2010/main" val="314146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The Pure One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062263"/>
            <a:ext cx="8915400" cy="44747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Revelation 19:1, 3, 4, 6 </a:t>
            </a:r>
          </a:p>
          <a:p>
            <a:endParaRPr lang="en-US" sz="1600" dirty="0"/>
          </a:p>
          <a:p>
            <a:r>
              <a:rPr lang="en-US" sz="2800" dirty="0"/>
              <a:t>Alleluia</a:t>
            </a:r>
          </a:p>
          <a:p>
            <a:endParaRPr lang="en-US" sz="2800" dirty="0"/>
          </a:p>
          <a:p>
            <a:r>
              <a:rPr lang="en-US" sz="2800" dirty="0"/>
              <a:t>Alleluia = Praise ye Yah</a:t>
            </a:r>
          </a:p>
          <a:p>
            <a:endParaRPr lang="en-US" sz="2800" dirty="0"/>
          </a:p>
          <a:p>
            <a:r>
              <a:rPr lang="en-US" sz="2800" dirty="0"/>
              <a:t>All salvation, glory, honor, &amp; power to God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01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The Bride Made Ready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98820"/>
            <a:ext cx="8915400" cy="5059180"/>
          </a:xfrm>
        </p:spPr>
        <p:txBody>
          <a:bodyPr>
            <a:normAutofit/>
          </a:bodyPr>
          <a:lstStyle/>
          <a:p>
            <a:r>
              <a:rPr lang="en-US" sz="2800" dirty="0"/>
              <a:t>Revelation 19:7-9</a:t>
            </a:r>
          </a:p>
          <a:p>
            <a:pPr lvl="1"/>
            <a:r>
              <a:rPr lang="en-US" sz="2600" dirty="0"/>
              <a:t>Made herself ready = prepare herself</a:t>
            </a:r>
            <a:endParaRPr lang="en-US" sz="2800" dirty="0"/>
          </a:p>
          <a:p>
            <a:r>
              <a:rPr lang="en-US" sz="2800" dirty="0"/>
              <a:t>2 Timothy 2:19-22</a:t>
            </a:r>
          </a:p>
          <a:p>
            <a:pPr lvl="1"/>
            <a:r>
              <a:rPr lang="en-US" sz="2600" dirty="0"/>
              <a:t>Depart from iniquity</a:t>
            </a:r>
          </a:p>
          <a:p>
            <a:pPr lvl="1"/>
            <a:r>
              <a:rPr lang="en-US" sz="2600" dirty="0"/>
              <a:t>Purges herself</a:t>
            </a:r>
          </a:p>
          <a:p>
            <a:pPr lvl="1"/>
            <a:r>
              <a:rPr lang="en-US" sz="2600" dirty="0"/>
              <a:t>Makes herself useful</a:t>
            </a:r>
          </a:p>
          <a:p>
            <a:pPr lvl="1"/>
            <a:r>
              <a:rPr lang="en-US" sz="2600" dirty="0"/>
              <a:t>Prepared to good works</a:t>
            </a:r>
          </a:p>
          <a:p>
            <a:pPr lvl="1"/>
            <a:r>
              <a:rPr lang="en-US" sz="2600" dirty="0"/>
              <a:t>Follows righteousness, faith, love, and peace</a:t>
            </a:r>
          </a:p>
          <a:p>
            <a:pPr lvl="1"/>
            <a:r>
              <a:rPr lang="en-US" sz="2600" dirty="0"/>
              <a:t>Has a pure heart</a:t>
            </a:r>
          </a:p>
        </p:txBody>
      </p:sp>
    </p:spTree>
    <p:extLst>
      <p:ext uri="{BB962C8B-B14F-4D97-AF65-F5344CB8AC3E}">
        <p14:creationId xmlns:p14="http://schemas.microsoft.com/office/powerpoint/2010/main" val="405258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The Pure and Righteous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081719"/>
            <a:ext cx="8915400" cy="41521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/>
              <a:t>Revelation 19:8</a:t>
            </a:r>
            <a:endParaRPr lang="en-US" sz="3200" b="1" dirty="0"/>
          </a:p>
          <a:p>
            <a:endParaRPr lang="en-US" sz="1400" dirty="0"/>
          </a:p>
          <a:p>
            <a:r>
              <a:rPr lang="en-US" sz="2800" dirty="0"/>
              <a:t>Clean = pure</a:t>
            </a:r>
          </a:p>
          <a:p>
            <a:endParaRPr lang="en-US" sz="2800" dirty="0"/>
          </a:p>
          <a:p>
            <a:r>
              <a:rPr lang="en-US" sz="2800" dirty="0"/>
              <a:t>Magnificently bright</a:t>
            </a:r>
          </a:p>
          <a:p>
            <a:endParaRPr lang="en-US" sz="2800" dirty="0"/>
          </a:p>
          <a:p>
            <a:r>
              <a:rPr lang="en-US" sz="2800" dirty="0"/>
              <a:t>Clothed with righteousness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0334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A Sacrificial Bride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6077" y="2120631"/>
            <a:ext cx="10097310" cy="44941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Revelation 20:4-6</a:t>
            </a:r>
          </a:p>
          <a:p>
            <a:endParaRPr lang="en-US" sz="2800" dirty="0"/>
          </a:p>
          <a:p>
            <a:r>
              <a:rPr lang="en-US" sz="2800" dirty="0"/>
              <a:t>Lay down life for: </a:t>
            </a:r>
          </a:p>
          <a:p>
            <a:pPr lvl="1"/>
            <a:r>
              <a:rPr lang="en-US" sz="2600" dirty="0"/>
              <a:t>Witness of Christ</a:t>
            </a:r>
          </a:p>
          <a:p>
            <a:pPr lvl="1"/>
            <a:r>
              <a:rPr lang="en-US" sz="2600" dirty="0"/>
              <a:t>Word of God</a:t>
            </a:r>
          </a:p>
          <a:p>
            <a:endParaRPr lang="en-US" sz="2800" dirty="0"/>
          </a:p>
          <a:p>
            <a:r>
              <a:rPr lang="en-US" sz="2800" dirty="0"/>
              <a:t>Not branded on forehead (thoughts) or hands (works)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1966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A Bride Adorned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062264"/>
            <a:ext cx="8915400" cy="4795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Revelation 21:2</a:t>
            </a:r>
          </a:p>
          <a:p>
            <a:r>
              <a:rPr lang="en-US" sz="2800" dirty="0"/>
              <a:t>Prepared = Ready</a:t>
            </a:r>
          </a:p>
          <a:p>
            <a:r>
              <a:rPr lang="en-US" sz="2800" dirty="0"/>
              <a:t>Wearing wedding garment of Righteousness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3200" b="1" dirty="0"/>
              <a:t>Revelation 21:11, 22-27</a:t>
            </a:r>
          </a:p>
          <a:p>
            <a:r>
              <a:rPr lang="en-US" sz="2800" dirty="0"/>
              <a:t>God’s glory radiates</a:t>
            </a:r>
          </a:p>
          <a:p>
            <a:r>
              <a:rPr lang="en-US" sz="2800" dirty="0"/>
              <a:t>Receives glory and honor from kings and nations</a:t>
            </a:r>
          </a:p>
        </p:txBody>
      </p:sp>
    </p:spTree>
    <p:extLst>
      <p:ext uri="{BB962C8B-B14F-4D97-AF65-F5344CB8AC3E}">
        <p14:creationId xmlns:p14="http://schemas.microsoft.com/office/powerpoint/2010/main" val="180599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The Pure Bride’s Character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9395265" cy="4401732"/>
          </a:xfrm>
        </p:spPr>
        <p:txBody>
          <a:bodyPr>
            <a:normAutofit/>
          </a:bodyPr>
          <a:lstStyle/>
          <a:p>
            <a:r>
              <a:rPr lang="en-US" sz="2800" dirty="0"/>
              <a:t>Praises God and Christ</a:t>
            </a:r>
          </a:p>
          <a:p>
            <a:r>
              <a:rPr lang="en-US" sz="2800" dirty="0"/>
              <a:t>Prepared for good works</a:t>
            </a:r>
          </a:p>
          <a:p>
            <a:r>
              <a:rPr lang="en-US" sz="2800" dirty="0"/>
              <a:t>Filled with righteousness, faith, love, and peace</a:t>
            </a:r>
          </a:p>
          <a:p>
            <a:r>
              <a:rPr lang="en-US" sz="2800" dirty="0"/>
              <a:t>Has a pure heart</a:t>
            </a:r>
          </a:p>
          <a:p>
            <a:r>
              <a:rPr lang="en-US" sz="2800" dirty="0"/>
              <a:t>Sacrifices self for Truth and for Christ</a:t>
            </a:r>
          </a:p>
          <a:p>
            <a:r>
              <a:rPr lang="en-US" sz="2800" dirty="0"/>
              <a:t>Provides light to others</a:t>
            </a:r>
          </a:p>
          <a:p>
            <a:r>
              <a:rPr lang="en-US" sz="2800" dirty="0"/>
              <a:t>Worthy of honor and glory from kings and nations</a:t>
            </a:r>
          </a:p>
          <a:p>
            <a:r>
              <a:rPr lang="en-US" sz="2800" dirty="0"/>
              <a:t>Thoughts and actions = pure and undefiled</a:t>
            </a:r>
          </a:p>
        </p:txBody>
      </p:sp>
    </p:spTree>
    <p:extLst>
      <p:ext uri="{BB962C8B-B14F-4D97-AF65-F5344CB8AC3E}">
        <p14:creationId xmlns:p14="http://schemas.microsoft.com/office/powerpoint/2010/main" val="322749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8B8FD-0718-C0B6-DB56-73025136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Lessons for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EC71B-F82D-BA69-D782-3355F4587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4821" y="1909864"/>
            <a:ext cx="4787580" cy="4547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The Harlot</a:t>
            </a:r>
            <a:endParaRPr lang="en-US" sz="2800" b="1" dirty="0"/>
          </a:p>
          <a:p>
            <a:endParaRPr lang="en-US" sz="2000" dirty="0"/>
          </a:p>
          <a:p>
            <a:r>
              <a:rPr lang="en-US" sz="2800" dirty="0"/>
              <a:t>Live for personal gain</a:t>
            </a:r>
          </a:p>
          <a:p>
            <a:r>
              <a:rPr lang="en-US" sz="2800" dirty="0"/>
              <a:t>Hypocrisy, materialism, vanity, pride, ego</a:t>
            </a:r>
          </a:p>
          <a:p>
            <a:r>
              <a:rPr lang="en-US" sz="2800" dirty="0"/>
              <a:t>Power-hungry, defiled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5AD2C86-3CE3-DC88-50B6-4C7B5B0CEE68}"/>
              </a:ext>
            </a:extLst>
          </p:cNvPr>
          <p:cNvSpPr txBox="1">
            <a:spLocks/>
          </p:cNvSpPr>
          <p:nvPr/>
        </p:nvSpPr>
        <p:spPr>
          <a:xfrm>
            <a:off x="7020232" y="1909864"/>
            <a:ext cx="4787580" cy="4547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/>
              <a:t>The Bride of Christ</a:t>
            </a:r>
            <a:endParaRPr lang="en-US" sz="2800" b="1" dirty="0"/>
          </a:p>
          <a:p>
            <a:endParaRPr lang="en-US" sz="2000" dirty="0"/>
          </a:p>
          <a:p>
            <a:r>
              <a:rPr lang="en-US" sz="2800" dirty="0"/>
              <a:t>Sacrifice self for others</a:t>
            </a:r>
          </a:p>
          <a:p>
            <a:r>
              <a:rPr lang="en-US" sz="2800" dirty="0"/>
              <a:t>Righteousness, faith, love, peace, purity</a:t>
            </a:r>
          </a:p>
          <a:p>
            <a:r>
              <a:rPr lang="en-US" sz="2800" dirty="0"/>
              <a:t>Provide light to others</a:t>
            </a:r>
          </a:p>
        </p:txBody>
      </p:sp>
    </p:spTree>
    <p:extLst>
      <p:ext uri="{BB962C8B-B14F-4D97-AF65-F5344CB8AC3E}">
        <p14:creationId xmlns:p14="http://schemas.microsoft.com/office/powerpoint/2010/main" val="199758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All Were Different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7166" y="1712068"/>
            <a:ext cx="10304834" cy="5000017"/>
          </a:xfrm>
        </p:spPr>
        <p:txBody>
          <a:bodyPr>
            <a:normAutofit/>
          </a:bodyPr>
          <a:lstStyle/>
          <a:p>
            <a:r>
              <a:rPr lang="en-US" sz="2800" dirty="0"/>
              <a:t>We are from different: </a:t>
            </a:r>
            <a:r>
              <a:rPr lang="en-US" sz="2600" dirty="0"/>
              <a:t>backgrounds, cultures, walks of life</a:t>
            </a:r>
          </a:p>
          <a:p>
            <a:endParaRPr lang="en-US" sz="2600" dirty="0"/>
          </a:p>
          <a:p>
            <a:r>
              <a:rPr lang="en-US" sz="2600" dirty="0"/>
              <a:t>We all have different strengths &amp; opportunities</a:t>
            </a:r>
          </a:p>
          <a:p>
            <a:endParaRPr lang="en-US" sz="2800" dirty="0"/>
          </a:p>
          <a:p>
            <a:r>
              <a:rPr lang="en-US" sz="2800" dirty="0"/>
              <a:t>We all have different character traits</a:t>
            </a:r>
          </a:p>
          <a:p>
            <a:endParaRPr lang="en-US" sz="2800" dirty="0"/>
          </a:p>
          <a:p>
            <a:r>
              <a:rPr lang="en-US" sz="2800" dirty="0"/>
              <a:t>We can all choose to be Righteous and Holy</a:t>
            </a:r>
          </a:p>
          <a:p>
            <a:endParaRPr lang="en-US" sz="2800" dirty="0"/>
          </a:p>
          <a:p>
            <a:r>
              <a:rPr lang="en-US" sz="2800" dirty="0"/>
              <a:t>We must be prepared for our Bridegroom</a:t>
            </a:r>
          </a:p>
        </p:txBody>
      </p:sp>
    </p:spTree>
    <p:extLst>
      <p:ext uri="{BB962C8B-B14F-4D97-AF65-F5344CB8AC3E}">
        <p14:creationId xmlns:p14="http://schemas.microsoft.com/office/powerpoint/2010/main" val="372358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C0D36-8F65-E6FB-6876-46C88373B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The Tales of Two Women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BCE3E-9CB0-0B6B-93CE-1A2692A4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7166" y="1712068"/>
            <a:ext cx="10304834" cy="5000017"/>
          </a:xfrm>
        </p:spPr>
        <p:txBody>
          <a:bodyPr>
            <a:normAutofit/>
          </a:bodyPr>
          <a:lstStyle/>
          <a:p>
            <a:r>
              <a:rPr lang="en-US" sz="2800" dirty="0"/>
              <a:t>Denounce alignment with Egypt, Be filled with Faith</a:t>
            </a:r>
          </a:p>
          <a:p>
            <a:r>
              <a:rPr lang="en-US" sz="2800" dirty="0"/>
              <a:t>Lead with care, Providing faithful judgement</a:t>
            </a:r>
          </a:p>
          <a:p>
            <a:r>
              <a:rPr lang="en-US" sz="2800" dirty="0"/>
              <a:t>Pierce sin through to the earth, Standing in righteousness</a:t>
            </a:r>
          </a:p>
          <a:p>
            <a:r>
              <a:rPr lang="en-US" sz="2800" dirty="0"/>
              <a:t>Cleave unto the House, Working continuously in the field</a:t>
            </a:r>
          </a:p>
          <a:p>
            <a:r>
              <a:rPr lang="en-US" sz="2800" dirty="0"/>
              <a:t>Turn backs on the flesh, Nurturing gently and wisely</a:t>
            </a:r>
          </a:p>
          <a:p>
            <a:r>
              <a:rPr lang="en-US" sz="2800" dirty="0"/>
              <a:t>Live blamelessly, Continuing in righteous service</a:t>
            </a:r>
          </a:p>
          <a:p>
            <a:r>
              <a:rPr lang="en-US" sz="2800" dirty="0"/>
              <a:t>Search the scriptures diligently, Handmaidens of the Lord</a:t>
            </a:r>
          </a:p>
          <a:p>
            <a:endParaRPr lang="en-US" sz="2800" dirty="0"/>
          </a:p>
          <a:p>
            <a:r>
              <a:rPr lang="en-US" sz="2800" dirty="0"/>
              <a:t>Live as the Bride of Christ</a:t>
            </a:r>
          </a:p>
        </p:txBody>
      </p:sp>
    </p:spTree>
    <p:extLst>
      <p:ext uri="{BB962C8B-B14F-4D97-AF65-F5344CB8AC3E}">
        <p14:creationId xmlns:p14="http://schemas.microsoft.com/office/powerpoint/2010/main" val="163082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C5E3A0-5B06-A07D-34D1-1574A80D3E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sz="4400" b="1" dirty="0"/>
              <a:t>Tales of Two Women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AFB10B7-F73D-9B0D-C7F4-7AE3EC5FE9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Class 5: The Harlot “the Drunken” &amp; </a:t>
            </a:r>
          </a:p>
          <a:p>
            <a:r>
              <a:rPr lang="en-US" sz="2800" b="1" dirty="0"/>
              <a:t>					The Bride of Christ “the Pure”</a:t>
            </a:r>
          </a:p>
        </p:txBody>
      </p:sp>
    </p:spTree>
    <p:extLst>
      <p:ext uri="{BB962C8B-B14F-4D97-AF65-F5344CB8AC3E}">
        <p14:creationId xmlns:p14="http://schemas.microsoft.com/office/powerpoint/2010/main" val="426162471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{1FE7DC83-2AA0-E44B-90AE-9D7846798B6F}tf10001069</Template>
  <TotalTime>28667</TotalTime>
  <Words>2923</Words>
  <Application>Microsoft Office PowerPoint</Application>
  <PresentationFormat>Widescreen</PresentationFormat>
  <Paragraphs>730</Paragraphs>
  <Slides>91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6" baseType="lpstr">
      <vt:lpstr>Aptos</vt:lpstr>
      <vt:lpstr>Arial</vt:lpstr>
      <vt:lpstr>Century Gothic</vt:lpstr>
      <vt:lpstr>Wingdings 3</vt:lpstr>
      <vt:lpstr>Wisp</vt:lpstr>
      <vt:lpstr>Tales of Two Women</vt:lpstr>
      <vt:lpstr>Methodology</vt:lpstr>
      <vt:lpstr>Overview</vt:lpstr>
      <vt:lpstr>The Tales of Two Women: </vt:lpstr>
      <vt:lpstr>Sarai</vt:lpstr>
      <vt:lpstr>Her Mindset</vt:lpstr>
      <vt:lpstr>Sarai’s ”cut hamstring” Mindset</vt:lpstr>
      <vt:lpstr>Sarai Takes Control</vt:lpstr>
      <vt:lpstr>Sarai’s Regret &amp; Abrams Failure</vt:lpstr>
      <vt:lpstr>Sarai to Sarah</vt:lpstr>
      <vt:lpstr>Sarai to Sarah</vt:lpstr>
      <vt:lpstr>Sarai to Sarah</vt:lpstr>
      <vt:lpstr>Sarah’s Character</vt:lpstr>
      <vt:lpstr>Hagar</vt:lpstr>
      <vt:lpstr>Genesis 16:5</vt:lpstr>
      <vt:lpstr>Hagar</vt:lpstr>
      <vt:lpstr>Hagar’s Character Revealed</vt:lpstr>
      <vt:lpstr>Hagar and Abraham, not Sarah</vt:lpstr>
      <vt:lpstr>Who Do We Align With?</vt:lpstr>
      <vt:lpstr>The Tales of Two Women: </vt:lpstr>
      <vt:lpstr>Tales of Two Women</vt:lpstr>
      <vt:lpstr>Deborah</vt:lpstr>
      <vt:lpstr>Queen Bee</vt:lpstr>
      <vt:lpstr>Deborah the Queen Bee</vt:lpstr>
      <vt:lpstr>One of Six</vt:lpstr>
      <vt:lpstr>Deborah the Queen Bee</vt:lpstr>
      <vt:lpstr>Psalm 92:12-15 &amp; Judges 4:5</vt:lpstr>
      <vt:lpstr>Deborah: the Mother</vt:lpstr>
      <vt:lpstr>Deborah: the Wise Discerner</vt:lpstr>
      <vt:lpstr>Lessons from Deborah</vt:lpstr>
      <vt:lpstr>Jael</vt:lpstr>
      <vt:lpstr>Mountain Goat</vt:lpstr>
      <vt:lpstr>Faithful Jael</vt:lpstr>
      <vt:lpstr>Lessons from Jael</vt:lpstr>
      <vt:lpstr>Deborah and Jael</vt:lpstr>
      <vt:lpstr>Tales of Two Women</vt:lpstr>
      <vt:lpstr>Tales of Two Women</vt:lpstr>
      <vt:lpstr>Background</vt:lpstr>
      <vt:lpstr>Ruth</vt:lpstr>
      <vt:lpstr>Ruth &amp; Orpah</vt:lpstr>
      <vt:lpstr>Ruth – The Separation</vt:lpstr>
      <vt:lpstr>Faithful Ruth Chooses to be One with Naomi</vt:lpstr>
      <vt:lpstr>Ruth’s Mindset</vt:lpstr>
      <vt:lpstr>Ruth’s Service in the Field</vt:lpstr>
      <vt:lpstr>An Ephah of Barley</vt:lpstr>
      <vt:lpstr>Ruth’s Character</vt:lpstr>
      <vt:lpstr>Naomi</vt:lpstr>
      <vt:lpstr>Naomi, a Faithful Wife</vt:lpstr>
      <vt:lpstr>Naomi</vt:lpstr>
      <vt:lpstr>Naomi’s Plan</vt:lpstr>
      <vt:lpstr>Lessons for Us</vt:lpstr>
      <vt:lpstr>Tales of Two Women</vt:lpstr>
      <vt:lpstr>Tales of Two Women</vt:lpstr>
      <vt:lpstr>Elisabeth’s Introduction</vt:lpstr>
      <vt:lpstr>Elisabeth’s Heritage</vt:lpstr>
      <vt:lpstr>A Picture in Names</vt:lpstr>
      <vt:lpstr>Elisabeth’s Enhanced Introduction</vt:lpstr>
      <vt:lpstr>Elisabeth: the Barren</vt:lpstr>
      <vt:lpstr>Commands for a Mother and Son</vt:lpstr>
      <vt:lpstr>Pregnancy at 5 Months</vt:lpstr>
      <vt:lpstr>Hiding for 5 Months?</vt:lpstr>
      <vt:lpstr>Elisabeth’s Character</vt:lpstr>
      <vt:lpstr>Mary’s Introduction</vt:lpstr>
      <vt:lpstr>Gabriel’s Salutation</vt:lpstr>
      <vt:lpstr>Mary’s Faith</vt:lpstr>
      <vt:lpstr>Mary’s Speech</vt:lpstr>
      <vt:lpstr>Mary’s Speech</vt:lpstr>
      <vt:lpstr>Mary’s Speech</vt:lpstr>
      <vt:lpstr>Mary’s Speech</vt:lpstr>
      <vt:lpstr>Mary’s Character</vt:lpstr>
      <vt:lpstr>Lessons for Us</vt:lpstr>
      <vt:lpstr>Tales of Two Women</vt:lpstr>
      <vt:lpstr>Tales of Two Women</vt:lpstr>
      <vt:lpstr>The Drunken Harlot </vt:lpstr>
      <vt:lpstr>A Harlotry Mentality</vt:lpstr>
      <vt:lpstr>Lazy Adorning</vt:lpstr>
      <vt:lpstr>Purple and Scarlet</vt:lpstr>
      <vt:lpstr>Hypocrisy, Materialism, &amp; Vanity</vt:lpstr>
      <vt:lpstr>Mother of Abominations</vt:lpstr>
      <vt:lpstr>The Harlot’s Forehead</vt:lpstr>
      <vt:lpstr>The Drunken Harlot’s Character</vt:lpstr>
      <vt:lpstr>The Pure One</vt:lpstr>
      <vt:lpstr>The Bride Made Ready</vt:lpstr>
      <vt:lpstr>The Pure and Righteous</vt:lpstr>
      <vt:lpstr>A Sacrificial Bride</vt:lpstr>
      <vt:lpstr>A Bride Adorned</vt:lpstr>
      <vt:lpstr>The Pure Bride’s Character</vt:lpstr>
      <vt:lpstr>Lessons for Us</vt:lpstr>
      <vt:lpstr>All Were Different</vt:lpstr>
      <vt:lpstr>The Tales of Two Women</vt:lpstr>
      <vt:lpstr>Tales of Two Women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Tales of Two Women</dc:title>
  <dc:creator>Jonathan Wisniewski</dc:creator>
  <cp:lastModifiedBy>Chris Ditto</cp:lastModifiedBy>
  <cp:revision>45</cp:revision>
  <dcterms:created xsi:type="dcterms:W3CDTF">2023-11-23T21:48:42Z</dcterms:created>
  <dcterms:modified xsi:type="dcterms:W3CDTF">2024-08-02T19:13:42Z</dcterms:modified>
</cp:coreProperties>
</file>