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10" r:id="rId3"/>
    <p:sldMasterId id="2147483746" r:id="rId4"/>
    <p:sldMasterId id="2147483758" r:id="rId5"/>
    <p:sldMasterId id="2147483770" r:id="rId6"/>
  </p:sldMasterIdLst>
  <p:notesMasterIdLst>
    <p:notesMasterId r:id="rId28"/>
  </p:notesMasterIdLst>
  <p:sldIdLst>
    <p:sldId id="257" r:id="rId7"/>
    <p:sldId id="456" r:id="rId8"/>
    <p:sldId id="272" r:id="rId9"/>
    <p:sldId id="889" r:id="rId10"/>
    <p:sldId id="890" r:id="rId11"/>
    <p:sldId id="273" r:id="rId12"/>
    <p:sldId id="274" r:id="rId13"/>
    <p:sldId id="289" r:id="rId14"/>
    <p:sldId id="287" r:id="rId15"/>
    <p:sldId id="292" r:id="rId16"/>
    <p:sldId id="290" r:id="rId17"/>
    <p:sldId id="282" r:id="rId18"/>
    <p:sldId id="298" r:id="rId19"/>
    <p:sldId id="276" r:id="rId20"/>
    <p:sldId id="275" r:id="rId21"/>
    <p:sldId id="459" r:id="rId22"/>
    <p:sldId id="297" r:id="rId23"/>
    <p:sldId id="288" r:id="rId24"/>
    <p:sldId id="296" r:id="rId25"/>
    <p:sldId id="294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D0D0F4"/>
    <a:srgbClr val="F9F9F9"/>
    <a:srgbClr val="FFFF00"/>
    <a:srgbClr val="008000"/>
    <a:srgbClr val="CC0099"/>
    <a:srgbClr val="66330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00" autoAdjust="0"/>
  </p:normalViewPr>
  <p:slideViewPr>
    <p:cSldViewPr snapToGrid="0">
      <p:cViewPr varScale="1">
        <p:scale>
          <a:sx n="38" d="100"/>
          <a:sy n="38" d="100"/>
        </p:scale>
        <p:origin x="1627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-3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AF053-FEC2-4BC7-B94D-199C0C57012B}" type="datetimeFigureOut">
              <a:rPr lang="en-AU" smtClean="0"/>
              <a:pPr/>
              <a:t>2/08/2024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C9E72-1B84-4C76-8C2C-55F2D08572D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235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2E6163-911C-40E9-98F3-B10603DB636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235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2E6163-911C-40E9-98F3-B10603DB636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302E4-3F90-4C58-93F7-9335519B84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386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F9063-3381-4274-B527-9E1280C62ABE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68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320"/>
            <a:ext cx="5029200" cy="4114641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302E4-3F90-4C58-93F7-9335519B84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302E4-3F90-4C58-93F7-9335519B84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C9E72-1B84-4C76-8C2C-55F2D08572D5}" type="slidenum">
              <a:rPr lang="en-AU" smtClean="0">
                <a:solidFill>
                  <a:prstClr val="black"/>
                </a:solidFill>
              </a:rPr>
              <a:pPr/>
              <a:t>18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3072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3072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3072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20254F-3229-4020-B5D1-4909B7C97F3A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327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Prophecy Basics-The End of an Age</a:t>
            </a:r>
          </a:p>
        </p:txBody>
      </p:sp>
      <p:sp>
        <p:nvSpPr>
          <p:cNvPr id="32773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Northern Youth Group</a:t>
            </a:r>
          </a:p>
        </p:txBody>
      </p:sp>
      <p:sp>
        <p:nvSpPr>
          <p:cNvPr id="327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67D08E-4015-482F-9650-63D8BF263F65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9E96A-E8F9-40FC-A940-1582D9DD72C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697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C9E72-1B84-4C76-8C2C-55F2D08572D5}" type="slidenum">
              <a:rPr lang="en-AU" smtClean="0"/>
              <a:pPr/>
              <a:t>21</a:t>
            </a:fld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3072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Prophecy Basics-The End of an Age</a:t>
            </a:r>
          </a:p>
        </p:txBody>
      </p:sp>
      <p:sp>
        <p:nvSpPr>
          <p:cNvPr id="3072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Northern Youth Group</a:t>
            </a:r>
          </a:p>
        </p:txBody>
      </p:sp>
      <p:sp>
        <p:nvSpPr>
          <p:cNvPr id="3072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20254F-3229-4020-B5D1-4909B7C97F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201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017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D903C8-D690-4590-9774-305AA3C475A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92DED-54E3-4229-BBEA-A2F27582EA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FC9D8-8557-4AF3-B78F-38B70D50A4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EBF-425A-42EE-A8F7-E791BDEC7C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303E-BD5D-4C22-8B17-6516060A9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0BB26-85C4-4686-8BBF-C8D853AA57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B1580-FA9A-400A-B276-0E3CBEF2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1FA-C0AE-46EC-AF70-D3E128A0DE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23C9D-E754-4A9D-B53B-118D7E1989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58972-B525-4F57-92FF-B05498524F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E5697-1285-4E4B-99C9-2A55444DD8E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691EF-823C-4983-B2D2-C3B731FF47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58AC4-F688-441F-A244-2DC5CD4A59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9B14F-5F0F-46A0-BF73-8FD2F80BE3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4AF16-1A24-4337-85E1-E36A67C3CA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25A4F-25D4-4D2A-B2CF-33F8E953B8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24D5F-CCF3-44F3-8C65-14B97A1BA4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BC084-E5BD-47B5-813F-5C5EB8A79B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F21D2-C2C1-41C3-BD78-05480AFF0EB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AC38BF-A02D-46E0-9DF5-F4F98676D0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AE10C-F244-4D99-9EF1-D40595C95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14230-624E-4747-AB1B-78444BDE2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C9E1A-F880-478B-8624-B7AE60A74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8E26A-7800-4554-8046-636A60B1A8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AC28-FEEB-43BC-83E2-7310F61E5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5696A-BB49-4FDE-A75C-9ED9ACF07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CE333-EB6A-4311-805B-033AD1A72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CF19C-F798-4A78-AABC-719B2B41E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AF60F-23E5-42F0-9461-D692CE476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C0623-9F8A-4137-8309-B72E4D31A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5334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5334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EC04A-AD54-4382-AA4E-9712F47F8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AC38BF-A02D-46E0-9DF5-F4F98676D0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AE10C-F244-4D99-9EF1-D40595C95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14230-624E-4747-AB1B-78444BDE2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5783A-961E-40B1-A0EF-FBCE2EEF5E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C9E1A-F880-478B-8624-B7AE60A74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AC28-FEEB-43BC-83E2-7310F61E5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5696A-BB49-4FDE-A75C-9ED9ACF07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CE333-EB6A-4311-805B-033AD1A72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CF19C-F798-4A78-AABC-719B2B41E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AF60F-23E5-42F0-9461-D692CE476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C0623-9F8A-4137-8309-B72E4D31A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5334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5334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EC04A-AD54-4382-AA4E-9712F47F8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5E129-AD70-4224-B11A-673534E40B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2621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9C154-E33D-491E-A586-95D530229C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6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21BF4-9DFB-467D-A7EE-47D4B23613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FA5BD-720B-4E90-B258-A78A278431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7735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75C8-A036-4E30-A211-4D71E1C160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546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5BDEE-54EE-444E-B0B8-AE7A18AA8A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41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C737F-02E5-4D27-A4A4-D0594F0B96D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0687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1E61A-18DE-4ACB-9574-FD87554F245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5934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8EA51-105B-47E1-9755-A533C3BEFE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706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87512-2FCB-4B94-8319-31720A6F16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4082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97E76-6FF6-40E6-9D86-426C00C2CA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79968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0CD74-D782-4B1C-B243-E49DAEC209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9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FC12D-D1B8-454A-BD99-46CAB8F00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9066C-053C-4F2D-AF6C-00F77710B5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F568C-6D54-4C61-9180-18E208558E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49F261-B438-48FC-B4AB-78D734833F9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66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AB6D56-9BC9-41F6-8A3E-F9FF6F7A37D7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8/2/2024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96BB51-980D-4285-BE16-4AFFA07680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69639" name="FormatShape" descr="SKIING" hidden="1"/>
          <p:cNvSpPr>
            <a:spLocks noChangeArrowheads="1"/>
          </p:cNvSpPr>
          <p:nvPr/>
        </p:nvSpPr>
        <p:spPr bwMode="auto">
          <a:xfrm>
            <a:off x="-10287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22347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2347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2347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2347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2347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2347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96BB51-980D-4285-BE16-4AFFA07680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69639" name="FormatShape" descr="SKIING" hidden="1"/>
          <p:cNvSpPr>
            <a:spLocks noChangeArrowheads="1"/>
          </p:cNvSpPr>
          <p:nvPr/>
        </p:nvSpPr>
        <p:spPr bwMode="auto">
          <a:xfrm>
            <a:off x="-10287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22347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2347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2347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2347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2347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2347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2347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B50F5C-CA3B-43E9-8555-0D146ADACC6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46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re_starte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effectLst>
            <a:softEdge rad="112500"/>
          </a:effec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719384" y="256627"/>
            <a:ext cx="4649884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Faithful to the end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868988" y="5072063"/>
            <a:ext cx="324008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>
                <a:solidFill>
                  <a:srgbClr val="FFFFFF"/>
                </a:solidFill>
                <a:latin typeface="Times New Roman" pitchFamily="18" charset="0"/>
              </a:rPr>
              <a:t>“For as the lightning cometh out of the east, and shineth even unto the west; so shall the coming of the Son of man be.”           </a:t>
            </a:r>
            <a:r>
              <a:rPr lang="en-US" sz="2000" b="1" i="1">
                <a:solidFill>
                  <a:srgbClr val="FFFF00"/>
                </a:solidFill>
                <a:latin typeface="Times New Roman" pitchFamily="18" charset="0"/>
              </a:rPr>
              <a:t>Matt. 24:27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2636912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“When shall these things be?”</a:t>
            </a:r>
          </a:p>
          <a:p>
            <a:r>
              <a:rPr lang="en-A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“What shall be the sign of thy coming?”</a:t>
            </a:r>
          </a:p>
          <a:p>
            <a:r>
              <a:rPr lang="en-A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“When shall be the end of the world”</a:t>
            </a:r>
          </a:p>
        </p:txBody>
      </p:sp>
    </p:spTree>
  </p:cSld>
  <p:clrMapOvr>
    <a:masterClrMapping/>
  </p:clrMapOvr>
  <p:transition spd="slow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re_starte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effectLst>
            <a:softEdge rad="112500"/>
          </a:effec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3416" y="5986481"/>
            <a:ext cx="914401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“For as lightning cometh out of the east, and </a:t>
            </a:r>
            <a:r>
              <a:rPr lang="en-US" sz="2200" b="1" i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shineth</a:t>
            </a: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even unto       the west; so shall the coming of the Son of man be.”    </a:t>
            </a:r>
            <a:r>
              <a:rPr lang="en-US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Matt. 24:27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0345" y="3862551"/>
            <a:ext cx="19864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Psa.18:14</a:t>
            </a:r>
          </a:p>
          <a:p>
            <a:r>
              <a:rPr lang="en-AU" sz="28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Nah. 3:3</a:t>
            </a:r>
          </a:p>
          <a:p>
            <a:r>
              <a:rPr lang="en-AU" sz="28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Zech.9:14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72509" y="1671150"/>
            <a:ext cx="4004444" cy="3153098"/>
            <a:chOff x="772509" y="1671150"/>
            <a:chExt cx="4004444" cy="3153098"/>
          </a:xfrm>
        </p:grpSpPr>
        <p:sp>
          <p:nvSpPr>
            <p:cNvPr id="7" name="TextBox 6"/>
            <p:cNvSpPr txBox="1"/>
            <p:nvPr/>
          </p:nvSpPr>
          <p:spPr>
            <a:xfrm>
              <a:off x="772509" y="1671150"/>
              <a:ext cx="400444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“</a:t>
              </a:r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Titus was adored by the Eastern Legions, which under his command, had recently achieved the conquest of Judea.”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97271" y="4445876"/>
              <a:ext cx="1923393" cy="378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dirty="0">
                  <a:solidFill>
                    <a:schemeClr val="bg1"/>
                  </a:solidFill>
                </a:rPr>
                <a:t>Edward Gibbon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B048039-8E2C-1BA0-3D35-7CA1D2799248}"/>
              </a:ext>
            </a:extLst>
          </p:cNvPr>
          <p:cNvSpPr txBox="1"/>
          <p:nvPr/>
        </p:nvSpPr>
        <p:spPr>
          <a:xfrm>
            <a:off x="494268" y="188159"/>
            <a:ext cx="8403736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chemeClr val="tx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9894" y="564612"/>
            <a:ext cx="4716599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49548"/>
          <a:stretch>
            <a:fillRect/>
          </a:stretch>
        </p:blipFill>
        <p:spPr>
          <a:xfrm rot="21436509">
            <a:off x="-275057" y="3259251"/>
            <a:ext cx="3230927" cy="376056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4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4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5052447" y="0"/>
            <a:ext cx="4091553" cy="23374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1" name="TextBox 30"/>
          <p:cNvSpPr txBox="1"/>
          <p:nvPr/>
        </p:nvSpPr>
        <p:spPr>
          <a:xfrm>
            <a:off x="2585547" y="2490947"/>
            <a:ext cx="61485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“The Roman armies were the military embodiment  of the power of Jesus of Nazareth , the king of the Jews, for the destruction  of the Mosaic  Commonwealth: so that  where the Roman power was , there was the anointed  prince Royal of Judah, whether he were visible to mortal eyes or not.” </a:t>
            </a:r>
            <a:endParaRPr lang="en-A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0400" y="5707118"/>
            <a:ext cx="550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Bro. Thomas     Last Days of Judah's Commonwealth. p.28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9BFA18-03BC-637A-3ED3-95F492429A73}"/>
              </a:ext>
            </a:extLst>
          </p:cNvPr>
          <p:cNvSpPr txBox="1"/>
          <p:nvPr/>
        </p:nvSpPr>
        <p:spPr>
          <a:xfrm>
            <a:off x="8765630" y="6517743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31532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15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3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0" y="1634208"/>
            <a:ext cx="9144000" cy="52237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8" name="TextBox 37"/>
          <p:cNvSpPr txBox="1"/>
          <p:nvPr/>
        </p:nvSpPr>
        <p:spPr>
          <a:xfrm>
            <a:off x="3951832" y="1054666"/>
            <a:ext cx="1671939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rgbClr val="1F497D">
                    <a:lumMod val="50000"/>
                  </a:srgbClr>
                </a:solidFill>
                <a:cs typeface="Calibri" pitchFamily="34" charset="0"/>
              </a:rPr>
              <a:t>National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cs typeface="Calibri" pitchFamily="34" charset="0"/>
              </a:rPr>
              <a:t>Vv.1-2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12546" y="138938"/>
            <a:ext cx="4541041" cy="107721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prstClr val="black"/>
                </a:solidFill>
                <a:cs typeface="Calibri" pitchFamily="34" charset="0"/>
              </a:rPr>
              <a:t>Tale of Two Houses </a:t>
            </a:r>
          </a:p>
          <a:p>
            <a:pPr algn="ctr"/>
            <a:r>
              <a:rPr lang="en-AU" sz="2400" b="1" dirty="0">
                <a:solidFill>
                  <a:srgbClr val="C00000"/>
                </a:solidFill>
                <a:cs typeface="Calibri" pitchFamily="34" charset="0"/>
              </a:rPr>
              <a:t>Matt.24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73818" y="1054663"/>
            <a:ext cx="1563454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rgbClr val="1F497D">
                    <a:lumMod val="50000"/>
                  </a:srgbClr>
                </a:solidFill>
                <a:cs typeface="Calibri" pitchFamily="34" charset="0"/>
              </a:rPr>
              <a:t>Personal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cs typeface="Calibri" pitchFamily="34" charset="0"/>
              </a:rPr>
              <a:t>v.42-43</a:t>
            </a:r>
          </a:p>
        </p:txBody>
      </p:sp>
      <p:pic>
        <p:nvPicPr>
          <p:cNvPr id="43" name="Picture 10" descr="cap0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99283" y="-216972"/>
            <a:ext cx="3852000" cy="294231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8" name="Oval 7"/>
          <p:cNvSpPr/>
          <p:nvPr/>
        </p:nvSpPr>
        <p:spPr>
          <a:xfrm>
            <a:off x="6621608" y="882869"/>
            <a:ext cx="1686903" cy="10562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28" name="Picture 4" descr="homes in jerusalem in jesus time | Jesus told his disciples how they should  react when they see the sign ... | Ancient israel, Holy land israel, Israel  history">
            <a:extLst>
              <a:ext uri="{FF2B5EF4-FFF2-40B4-BE49-F238E27FC236}">
                <a16:creationId xmlns:a16="http://schemas.microsoft.com/office/drawing/2014/main" id="{C5AF2C2F-E9BF-4BA5-F554-14EFB5A36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91" y="1671279"/>
            <a:ext cx="9005436" cy="510561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BF030E-B4B1-3B0C-2B16-1DDAED08FE54}"/>
              </a:ext>
            </a:extLst>
          </p:cNvPr>
          <p:cNvSpPr txBox="1"/>
          <p:nvPr/>
        </p:nvSpPr>
        <p:spPr>
          <a:xfrm>
            <a:off x="8785658" y="6517743"/>
            <a:ext cx="42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8</a:t>
            </a:r>
          </a:p>
        </p:txBody>
      </p:sp>
      <p:sp>
        <p:nvSpPr>
          <p:cNvPr id="4" name="Text Box 81">
            <a:extLst>
              <a:ext uri="{FF2B5EF4-FFF2-40B4-BE49-F238E27FC236}">
                <a16:creationId xmlns:a16="http://schemas.microsoft.com/office/drawing/2014/main" id="{C79AB5DC-FBD8-A1AF-D810-440035D07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2265" y="1652310"/>
            <a:ext cx="65136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kern="0" dirty="0">
                <a:solidFill>
                  <a:srgbClr val="000000"/>
                </a:solidFill>
                <a:latin typeface="Arial" charset="0"/>
                <a:cs typeface="Arial" charset="0"/>
                <a:sym typeface="Wingdings" pitchFamily="2" charset="2"/>
              </a:rPr>
              <a:t>1</a:t>
            </a:r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matt 24 001.jpg"/>
          <p:cNvPicPr>
            <a:picLocks noChangeAspect="1"/>
          </p:cNvPicPr>
          <p:nvPr/>
        </p:nvPicPr>
        <p:blipFill>
          <a:blip r:embed="rId3" cstate="print"/>
          <a:srcRect r="55689" b="12644"/>
          <a:stretch>
            <a:fillRect/>
          </a:stretch>
        </p:blipFill>
        <p:spPr>
          <a:xfrm>
            <a:off x="3581798" y="0"/>
            <a:ext cx="2761851" cy="686955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C4513E0-E4E6-A3D1-7190-BA6575F7559E}"/>
              </a:ext>
            </a:extLst>
          </p:cNvPr>
          <p:cNvGrpSpPr/>
          <p:nvPr/>
        </p:nvGrpSpPr>
        <p:grpSpPr>
          <a:xfrm>
            <a:off x="4181044" y="1106934"/>
            <a:ext cx="2072316" cy="3039396"/>
            <a:chOff x="4181044" y="1106934"/>
            <a:chExt cx="2072316" cy="3039396"/>
          </a:xfrm>
        </p:grpSpPr>
        <p:sp>
          <p:nvSpPr>
            <p:cNvPr id="17" name="Rectangle 98"/>
            <p:cNvSpPr>
              <a:spLocks noChangeArrowheads="1"/>
            </p:cNvSpPr>
            <p:nvPr/>
          </p:nvSpPr>
          <p:spPr bwMode="auto">
            <a:xfrm>
              <a:off x="5713360" y="1106934"/>
              <a:ext cx="540000" cy="170073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18" name="Rectangle 98"/>
            <p:cNvSpPr>
              <a:spLocks noChangeArrowheads="1"/>
            </p:cNvSpPr>
            <p:nvPr/>
          </p:nvSpPr>
          <p:spPr bwMode="auto">
            <a:xfrm>
              <a:off x="4181044" y="1926741"/>
              <a:ext cx="540000" cy="170073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22" name="Rectangle 98"/>
            <p:cNvSpPr>
              <a:spLocks noChangeArrowheads="1"/>
            </p:cNvSpPr>
            <p:nvPr/>
          </p:nvSpPr>
          <p:spPr bwMode="auto">
            <a:xfrm>
              <a:off x="5677593" y="2336644"/>
              <a:ext cx="540000" cy="170073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23" name="Rectangle 98"/>
            <p:cNvSpPr>
              <a:spLocks noChangeArrowheads="1"/>
            </p:cNvSpPr>
            <p:nvPr/>
          </p:nvSpPr>
          <p:spPr bwMode="auto">
            <a:xfrm>
              <a:off x="5366517" y="3566354"/>
              <a:ext cx="540000" cy="170073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24" name="Rectangle 98"/>
            <p:cNvSpPr>
              <a:spLocks noChangeArrowheads="1"/>
            </p:cNvSpPr>
            <p:nvPr/>
          </p:nvSpPr>
          <p:spPr bwMode="auto">
            <a:xfrm>
              <a:off x="4348111" y="3976257"/>
              <a:ext cx="540000" cy="170073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pic>
        <p:nvPicPr>
          <p:cNvPr id="25" name="Picture 2" descr="cap408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 b="13010"/>
          <a:stretch>
            <a:fillRect/>
          </a:stretch>
        </p:blipFill>
        <p:spPr bwMode="auto">
          <a:xfrm>
            <a:off x="-419100" y="-247651"/>
            <a:ext cx="4665279" cy="377610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6" name="TextBox 25"/>
          <p:cNvSpPr txBox="1"/>
          <p:nvPr/>
        </p:nvSpPr>
        <p:spPr>
          <a:xfrm>
            <a:off x="6504334" y="104966"/>
            <a:ext cx="23653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Gr. = “a torch”  a flaming torch”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John 18:3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Acts 20:8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Rev. 4:5  Rev.8:10</a:t>
            </a:r>
          </a:p>
        </p:txBody>
      </p:sp>
      <p:sp>
        <p:nvSpPr>
          <p:cNvPr id="27" name="Rectangle 98"/>
          <p:cNvSpPr>
            <a:spLocks noChangeArrowheads="1"/>
          </p:cNvSpPr>
          <p:nvPr/>
        </p:nvSpPr>
        <p:spPr bwMode="auto">
          <a:xfrm>
            <a:off x="3588517" y="5052655"/>
            <a:ext cx="2736000" cy="2160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FFFF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59856" y="1803037"/>
            <a:ext cx="2688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Two hands and the house stands!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 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Exod. 26:15-17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5669" y="3381112"/>
            <a:ext cx="3074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V.7 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“trimmed”             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Gr.= </a:t>
            </a:r>
            <a:r>
              <a:rPr kumimoji="0" lang="en-A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Kosmeo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 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“adorned”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 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Rev. 21:2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5665" y="4319755"/>
            <a:ext cx="2995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“And I John saw the holy city, new Jerusalem, coming down from God out of heaven, prepared as a bride </a:t>
            </a:r>
            <a:r>
              <a:rPr kumimoji="0" lang="en-AU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adorned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for her husband”</a:t>
            </a:r>
          </a:p>
        </p:txBody>
      </p:sp>
      <p:grpSp>
        <p:nvGrpSpPr>
          <p:cNvPr id="4" name="Group 55">
            <a:extLst>
              <a:ext uri="{FF2B5EF4-FFF2-40B4-BE49-F238E27FC236}">
                <a16:creationId xmlns:a16="http://schemas.microsoft.com/office/drawing/2014/main" id="{230E119B-B92C-7F65-9B61-A2CD881F5167}"/>
              </a:ext>
            </a:extLst>
          </p:cNvPr>
          <p:cNvGrpSpPr/>
          <p:nvPr/>
        </p:nvGrpSpPr>
        <p:grpSpPr>
          <a:xfrm>
            <a:off x="3645985" y="4748760"/>
            <a:ext cx="382771" cy="261610"/>
            <a:chOff x="8293394" y="1967024"/>
            <a:chExt cx="382771" cy="26161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9D8611D-6559-7C6A-A4AB-1B349169208F}"/>
                </a:ext>
              </a:extLst>
            </p:cNvPr>
            <p:cNvSpPr/>
            <p:nvPr/>
          </p:nvSpPr>
          <p:spPr>
            <a:xfrm>
              <a:off x="8357191" y="1977656"/>
              <a:ext cx="223284" cy="22328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307D63-0DD7-0DAF-204C-E56407EEF58D}"/>
                </a:ext>
              </a:extLst>
            </p:cNvPr>
            <p:cNvSpPr txBox="1"/>
            <p:nvPr/>
          </p:nvSpPr>
          <p:spPr>
            <a:xfrm>
              <a:off x="8293394" y="1967024"/>
              <a:ext cx="38277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10</a:t>
              </a:r>
            </a:p>
          </p:txBody>
        </p:sp>
      </p:grpSp>
      <p:sp>
        <p:nvSpPr>
          <p:cNvPr id="9" name="Rectangle 98">
            <a:extLst>
              <a:ext uri="{FF2B5EF4-FFF2-40B4-BE49-F238E27FC236}">
                <a16:creationId xmlns:a16="http://schemas.microsoft.com/office/drawing/2014/main" id="{B300C10C-DB92-0632-540E-067E6429B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031" y="3539009"/>
            <a:ext cx="828000" cy="2160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FFFF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201826-6BFD-26A1-9A3C-F5C12467487A}"/>
              </a:ext>
            </a:extLst>
          </p:cNvPr>
          <p:cNvCxnSpPr/>
          <p:nvPr/>
        </p:nvCxnSpPr>
        <p:spPr bwMode="auto">
          <a:xfrm>
            <a:off x="6781800" y="1736182"/>
            <a:ext cx="183256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26" name="Picture 2" descr="TABPAGE19">
            <a:extLst>
              <a:ext uri="{FF2B5EF4-FFF2-40B4-BE49-F238E27FC236}">
                <a16:creationId xmlns:a16="http://schemas.microsoft.com/office/drawing/2014/main" id="{84D39CA0-3D1B-46B6-D97F-870C17C94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32" b="50000"/>
          <a:stretch/>
        </p:blipFill>
        <p:spPr bwMode="auto">
          <a:xfrm>
            <a:off x="6782295" y="2925703"/>
            <a:ext cx="2150110" cy="21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8A3D3E-C520-EABE-5F3F-A2C4B1FCA19E}"/>
              </a:ext>
            </a:extLst>
          </p:cNvPr>
          <p:cNvSpPr/>
          <p:nvPr/>
        </p:nvSpPr>
        <p:spPr bwMode="auto">
          <a:xfrm>
            <a:off x="7406930" y="5030331"/>
            <a:ext cx="144000" cy="35484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D2F44B-CD20-A1E2-5FB8-E1FCA14887B8}"/>
              </a:ext>
            </a:extLst>
          </p:cNvPr>
          <p:cNvSpPr txBox="1"/>
          <p:nvPr/>
        </p:nvSpPr>
        <p:spPr>
          <a:xfrm>
            <a:off x="6146776" y="5199435"/>
            <a:ext cx="2688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“Two </a:t>
            </a:r>
            <a:r>
              <a:rPr lang="en-AU" sz="2000" dirty="0" err="1"/>
              <a:t>tenons</a:t>
            </a:r>
            <a:r>
              <a:rPr lang="en-AU" sz="2000" dirty="0"/>
              <a:t>”</a:t>
            </a:r>
          </a:p>
          <a:p>
            <a:pPr algn="ctr"/>
            <a:r>
              <a:rPr lang="en-AU" sz="2000" dirty="0">
                <a:solidFill>
                  <a:schemeClr val="accent2">
                    <a:lumMod val="75000"/>
                  </a:schemeClr>
                </a:solidFill>
              </a:rPr>
              <a:t>Heb. = Two female hands</a:t>
            </a:r>
            <a:endParaRPr lang="en-AU" sz="2000" b="1" dirty="0">
              <a:solidFill>
                <a:srgbClr val="C0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135F6F6-52FF-B12D-A583-05FAF3D8DA19}"/>
              </a:ext>
            </a:extLst>
          </p:cNvPr>
          <p:cNvSpPr/>
          <p:nvPr/>
        </p:nvSpPr>
        <p:spPr bwMode="auto">
          <a:xfrm>
            <a:off x="6640726" y="4396775"/>
            <a:ext cx="1665027" cy="846161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46E084-BDBF-7B30-D846-E6C5CE51FDDF}"/>
              </a:ext>
            </a:extLst>
          </p:cNvPr>
          <p:cNvSpPr txBox="1"/>
          <p:nvPr/>
        </p:nvSpPr>
        <p:spPr>
          <a:xfrm>
            <a:off x="8690059" y="6445257"/>
            <a:ext cx="453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9</a:t>
            </a:r>
          </a:p>
        </p:txBody>
      </p:sp>
      <p:sp>
        <p:nvSpPr>
          <p:cNvPr id="2" name="Text Box 81">
            <a:extLst>
              <a:ext uri="{FF2B5EF4-FFF2-40B4-BE49-F238E27FC236}">
                <a16:creationId xmlns:a16="http://schemas.microsoft.com/office/drawing/2014/main" id="{E81ACFB6-173C-17D4-DCFD-C86F0ED66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064" y="5977188"/>
            <a:ext cx="65136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kern="0" dirty="0">
                <a:solidFill>
                  <a:srgbClr val="000000"/>
                </a:solidFill>
                <a:latin typeface="Arial" charset="0"/>
                <a:cs typeface="Arial" charset="0"/>
                <a:sym typeface="Wingdings" pitchFamily="2" charset="2"/>
              </a:rPr>
              <a:t></a:t>
            </a:r>
            <a:r>
              <a:rPr lang="en-US" sz="1100" kern="0" dirty="0">
                <a:solidFill>
                  <a:srgbClr val="000000"/>
                </a:solidFill>
                <a:latin typeface="Arial" charset="0"/>
                <a:cs typeface="Arial" charset="0"/>
                <a:sym typeface="Wingdings" pitchFamily="2" charset="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82595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/>
      <p:bldP spid="31" grpId="0"/>
      <p:bldP spid="32" grpId="0"/>
      <p:bldP spid="9" grpId="0" animBg="1"/>
      <p:bldP spid="13" grpId="0"/>
      <p:bldP spid="14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717850" y="106403775"/>
            <a:ext cx="10858500" cy="737235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105746550" y="106937175"/>
            <a:ext cx="3657600" cy="7620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0713"/>
              </a:avLst>
            </a:prstTxWarp>
            <a:scene3d>
              <a:camera prst="legacyObliqueTopLeft"/>
              <a:lightRig rig="legacyFlat3" dir="t"/>
            </a:scene3d>
            <a:sp3d extrusionH="163500" prstMaterial="legacyMatte">
              <a:extrusionClr>
                <a:srgbClr val="FFFFFF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The Nazarite</a:t>
            </a:r>
          </a:p>
        </p:txBody>
      </p:sp>
      <p:pic>
        <p:nvPicPr>
          <p:cNvPr id="20484" name="Picture 4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946450" y="107889675"/>
            <a:ext cx="1285875" cy="1101725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485" name="WordArt 5"/>
          <p:cNvSpPr>
            <a:spLocks noChangeArrowheads="1" noChangeShapeType="1" noTextEdit="1"/>
          </p:cNvSpPr>
          <p:nvPr/>
        </p:nvSpPr>
        <p:spPr bwMode="auto">
          <a:xfrm>
            <a:off x="108832650" y="113318925"/>
            <a:ext cx="1931988" cy="265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Lev. 21:1-2, 10-11</a:t>
            </a:r>
          </a:p>
        </p:txBody>
      </p:sp>
      <p:pic>
        <p:nvPicPr>
          <p:cNvPr id="20486" name="Picture 6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963450" y="106479975"/>
            <a:ext cx="1292225" cy="167640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111290100" y="112518825"/>
            <a:ext cx="3505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Symbol of Priest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and High Priest</a:t>
            </a:r>
          </a:p>
        </p:txBody>
      </p:sp>
      <p:sp>
        <p:nvSpPr>
          <p:cNvPr id="20488" name="WordArt 8"/>
          <p:cNvSpPr>
            <a:spLocks noChangeArrowheads="1" noChangeShapeType="1" noTextEdit="1"/>
          </p:cNvSpPr>
          <p:nvPr/>
        </p:nvSpPr>
        <p:spPr bwMode="auto">
          <a:xfrm>
            <a:off x="103901875" y="110467775"/>
            <a:ext cx="7239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3 only!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08889800" y="109648625"/>
            <a:ext cx="4343400" cy="10858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Joy and happiness would come through uncluttered communion with God.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08889800" y="110844013"/>
            <a:ext cx="4400550" cy="8763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Crown of Glory.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Dignity free of transgression.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08832650" y="111839375"/>
            <a:ext cx="3489325" cy="6286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Removed from that which corrupts.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92" name="WordArt 12"/>
          <p:cNvSpPr>
            <a:spLocks noChangeArrowheads="1" noChangeShapeType="1" noTextEdit="1"/>
          </p:cNvSpPr>
          <p:nvPr/>
        </p:nvSpPr>
        <p:spPr bwMode="auto">
          <a:xfrm>
            <a:off x="108859638" y="109115225"/>
            <a:ext cx="26289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Separate in 3 things.</a:t>
            </a:r>
          </a:p>
        </p:txBody>
      </p:sp>
      <p:sp>
        <p:nvSpPr>
          <p:cNvPr id="20493" name="WordArt 13"/>
          <p:cNvSpPr>
            <a:spLocks noChangeArrowheads="1" noChangeShapeType="1" noTextEdit="1"/>
          </p:cNvSpPr>
          <p:nvPr/>
        </p:nvSpPr>
        <p:spPr bwMode="auto">
          <a:xfrm>
            <a:off x="109118400" y="107775375"/>
            <a:ext cx="1652588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Numbers 6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106832400" y="109832775"/>
            <a:ext cx="1300163" cy="3429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</a:rPr>
              <a:t>The Vine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0607" name="Line 15"/>
          <p:cNvSpPr>
            <a:spLocks noChangeShapeType="1"/>
          </p:cNvSpPr>
          <p:nvPr/>
        </p:nvSpPr>
        <p:spPr bwMode="auto">
          <a:xfrm>
            <a:off x="104279700" y="10998517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496" name="WordArt 16"/>
          <p:cNvSpPr>
            <a:spLocks noChangeArrowheads="1" noChangeShapeType="1" noTextEdit="1"/>
          </p:cNvSpPr>
          <p:nvPr/>
        </p:nvSpPr>
        <p:spPr bwMode="auto">
          <a:xfrm>
            <a:off x="111690150" y="111147225"/>
            <a:ext cx="742950" cy="163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Jer. 7:29</a:t>
            </a:r>
          </a:p>
        </p:txBody>
      </p:sp>
      <p:sp>
        <p:nvSpPr>
          <p:cNvPr id="110609" name="Oval 17"/>
          <p:cNvSpPr>
            <a:spLocks noChangeArrowheads="1"/>
          </p:cNvSpPr>
          <p:nvPr/>
        </p:nvSpPr>
        <p:spPr bwMode="auto">
          <a:xfrm>
            <a:off x="107869038" y="110058200"/>
            <a:ext cx="171450" cy="171450"/>
          </a:xfrm>
          <a:prstGeom prst="ellipse">
            <a:avLst/>
          </a:prstGeom>
          <a:solidFill>
            <a:srgbClr val="800080"/>
          </a:solidFill>
          <a:ln w="0" algn="in">
            <a:noFill/>
            <a:round/>
            <a:headEnd/>
            <a:tailEnd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06660950" y="110975775"/>
            <a:ext cx="1585913" cy="425450"/>
            <a:chOff x="107869763" y="111012832"/>
            <a:chExt cx="1585912" cy="425768"/>
          </a:xfrm>
        </p:grpSpPr>
        <p:sp>
          <p:nvSpPr>
            <p:cNvPr id="20579" name="Text Box 19"/>
            <p:cNvSpPr txBox="1">
              <a:spLocks noChangeArrowheads="1"/>
            </p:cNvSpPr>
            <p:nvPr/>
          </p:nvSpPr>
          <p:spPr bwMode="auto">
            <a:xfrm>
              <a:off x="108155513" y="111012832"/>
              <a:ext cx="1300162" cy="425768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The Hair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12" name="Oval 20"/>
            <p:cNvSpPr>
              <a:spLocks noChangeArrowheads="1"/>
            </p:cNvSpPr>
            <p:nvPr/>
          </p:nvSpPr>
          <p:spPr bwMode="auto">
            <a:xfrm>
              <a:off x="107869763" y="111038251"/>
              <a:ext cx="171450" cy="171578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06660950" y="111890175"/>
            <a:ext cx="1714500" cy="414338"/>
            <a:chOff x="107869763" y="111952950"/>
            <a:chExt cx="1714500" cy="414337"/>
          </a:xfrm>
        </p:grpSpPr>
        <p:sp>
          <p:nvSpPr>
            <p:cNvPr id="20577" name="Text Box 22"/>
            <p:cNvSpPr txBox="1">
              <a:spLocks noChangeArrowheads="1"/>
            </p:cNvSpPr>
            <p:nvPr/>
          </p:nvSpPr>
          <p:spPr bwMode="auto">
            <a:xfrm>
              <a:off x="108155513" y="111952950"/>
              <a:ext cx="1428750" cy="414337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 The Dead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15" name="Oval 23"/>
            <p:cNvSpPr>
              <a:spLocks noChangeArrowheads="1"/>
            </p:cNvSpPr>
            <p:nvPr/>
          </p:nvSpPr>
          <p:spPr bwMode="auto">
            <a:xfrm>
              <a:off x="107869763" y="112029150"/>
              <a:ext cx="171450" cy="171450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10616" name="Line 24"/>
          <p:cNvSpPr>
            <a:spLocks noChangeShapeType="1"/>
          </p:cNvSpPr>
          <p:nvPr/>
        </p:nvSpPr>
        <p:spPr bwMode="auto">
          <a:xfrm>
            <a:off x="116027200" y="108837413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17" name="Line 25"/>
          <p:cNvSpPr>
            <a:spLocks noChangeShapeType="1"/>
          </p:cNvSpPr>
          <p:nvPr/>
        </p:nvSpPr>
        <p:spPr bwMode="auto">
          <a:xfrm>
            <a:off x="116012913" y="10950892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106546650" y="108003975"/>
            <a:ext cx="1314450" cy="923925"/>
            <a:chOff x="107937150" y="107542875"/>
            <a:chExt cx="1314450" cy="923925"/>
          </a:xfrm>
        </p:grpSpPr>
        <p:sp>
          <p:nvSpPr>
            <p:cNvPr id="20574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107937150" y="10754287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Temporary</a:t>
              </a:r>
            </a:p>
          </p:txBody>
        </p:sp>
        <p:sp>
          <p:nvSpPr>
            <p:cNvPr id="20575" name="Text Box 28"/>
            <p:cNvSpPr txBox="1">
              <a:spLocks noChangeArrowheads="1"/>
            </p:cNvSpPr>
            <p:nvPr/>
          </p:nvSpPr>
          <p:spPr bwMode="auto">
            <a:xfrm>
              <a:off x="108180038" y="108104850"/>
              <a:ext cx="747712" cy="361950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MANY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21" name="Oval 29"/>
            <p:cNvSpPr>
              <a:spLocks noChangeArrowheads="1"/>
            </p:cNvSpPr>
            <p:nvPr/>
          </p:nvSpPr>
          <p:spPr bwMode="auto">
            <a:xfrm>
              <a:off x="108003825" y="10822867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110947200" y="108118275"/>
            <a:ext cx="2181225" cy="1352550"/>
            <a:chOff x="110522476" y="107523825"/>
            <a:chExt cx="2181224" cy="1352550"/>
          </a:xfrm>
        </p:grpSpPr>
        <p:sp>
          <p:nvSpPr>
            <p:cNvPr id="20567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111160650" y="10752382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Perpetual</a:t>
              </a:r>
            </a:p>
          </p:txBody>
        </p:sp>
        <p:sp>
          <p:nvSpPr>
            <p:cNvPr id="20568" name="Text Box 32"/>
            <p:cNvSpPr txBox="1">
              <a:spLocks noChangeArrowheads="1"/>
            </p:cNvSpPr>
            <p:nvPr/>
          </p:nvSpPr>
          <p:spPr bwMode="auto">
            <a:xfrm>
              <a:off x="111274950" y="107933400"/>
              <a:ext cx="100965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SAMSON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25" name="Oval 33"/>
            <p:cNvSpPr>
              <a:spLocks noChangeArrowheads="1"/>
            </p:cNvSpPr>
            <p:nvPr/>
          </p:nvSpPr>
          <p:spPr bwMode="auto">
            <a:xfrm>
              <a:off x="111057464" y="108369963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0626" name="Oval 34"/>
            <p:cNvSpPr>
              <a:spLocks noChangeArrowheads="1"/>
            </p:cNvSpPr>
            <p:nvPr/>
          </p:nvSpPr>
          <p:spPr bwMode="auto">
            <a:xfrm>
              <a:off x="111055876" y="1080572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571" name="Text Box 35"/>
            <p:cNvSpPr txBox="1">
              <a:spLocks noChangeArrowheads="1"/>
            </p:cNvSpPr>
            <p:nvPr/>
          </p:nvSpPr>
          <p:spPr bwMode="auto">
            <a:xfrm>
              <a:off x="111274950" y="108257250"/>
              <a:ext cx="99060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SAMUEL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572" name="Text Box 36"/>
            <p:cNvSpPr txBox="1">
              <a:spLocks noChangeArrowheads="1"/>
            </p:cNvSpPr>
            <p:nvPr/>
          </p:nvSpPr>
          <p:spPr bwMode="auto">
            <a:xfrm>
              <a:off x="110722500" y="108581100"/>
              <a:ext cx="1981200" cy="29527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JOHN the BAPTIST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29" name="Oval 37"/>
            <p:cNvSpPr>
              <a:spLocks noChangeArrowheads="1"/>
            </p:cNvSpPr>
            <p:nvPr/>
          </p:nvSpPr>
          <p:spPr bwMode="auto">
            <a:xfrm>
              <a:off x="110522476" y="1087049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20504" name="Picture 38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33750" y="106619675"/>
            <a:ext cx="10858500" cy="737235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505" name="WordArt 39"/>
          <p:cNvSpPr>
            <a:spLocks noChangeArrowheads="1" noChangeShapeType="1" noTextEdit="1"/>
          </p:cNvSpPr>
          <p:nvPr/>
        </p:nvSpPr>
        <p:spPr bwMode="auto">
          <a:xfrm>
            <a:off x="105962450" y="107153075"/>
            <a:ext cx="3657600" cy="7620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0713"/>
              </a:avLst>
            </a:prstTxWarp>
            <a:scene3d>
              <a:camera prst="legacyObliqueTopLeft"/>
              <a:lightRig rig="legacyFlat3" dir="t"/>
            </a:scene3d>
            <a:sp3d extrusionH="163500" prstMaterial="legacyMatte">
              <a:extrusionClr>
                <a:srgbClr val="FFFFFF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The Nazarite</a:t>
            </a:r>
          </a:p>
        </p:txBody>
      </p:sp>
      <p:pic>
        <p:nvPicPr>
          <p:cNvPr id="20506" name="Picture 40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162350" y="108105575"/>
            <a:ext cx="1285875" cy="1101725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507" name="WordArt 41"/>
          <p:cNvSpPr>
            <a:spLocks noChangeArrowheads="1" noChangeShapeType="1" noTextEdit="1"/>
          </p:cNvSpPr>
          <p:nvPr/>
        </p:nvSpPr>
        <p:spPr bwMode="auto">
          <a:xfrm>
            <a:off x="109048550" y="113534825"/>
            <a:ext cx="1931988" cy="265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Lev. 21:1-2, 10-11</a:t>
            </a:r>
          </a:p>
        </p:txBody>
      </p:sp>
      <p:pic>
        <p:nvPicPr>
          <p:cNvPr id="20508" name="Picture 4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179350" y="106695875"/>
            <a:ext cx="1292225" cy="167640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20509" name="WordArt 43"/>
          <p:cNvSpPr>
            <a:spLocks noChangeArrowheads="1" noChangeShapeType="1" noTextEdit="1"/>
          </p:cNvSpPr>
          <p:nvPr/>
        </p:nvSpPr>
        <p:spPr bwMode="auto">
          <a:xfrm>
            <a:off x="111506000" y="112734725"/>
            <a:ext cx="3505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Symbol of Priest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Century Schoolbook"/>
              </a:rPr>
              <a:t>and High Priest</a:t>
            </a:r>
          </a:p>
        </p:txBody>
      </p:sp>
      <p:sp>
        <p:nvSpPr>
          <p:cNvPr id="20510" name="WordArt 44"/>
          <p:cNvSpPr>
            <a:spLocks noChangeArrowheads="1" noChangeShapeType="1" noTextEdit="1"/>
          </p:cNvSpPr>
          <p:nvPr/>
        </p:nvSpPr>
        <p:spPr bwMode="auto">
          <a:xfrm>
            <a:off x="104117775" y="110683675"/>
            <a:ext cx="7239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3 only!</a:t>
            </a:r>
          </a:p>
        </p:txBody>
      </p:sp>
      <p:sp>
        <p:nvSpPr>
          <p:cNvPr id="20511" name="Text Box 45"/>
          <p:cNvSpPr txBox="1">
            <a:spLocks noChangeArrowheads="1"/>
          </p:cNvSpPr>
          <p:nvPr/>
        </p:nvSpPr>
        <p:spPr bwMode="auto">
          <a:xfrm>
            <a:off x="109105700" y="109864525"/>
            <a:ext cx="4343400" cy="10858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Joy and happiness would come through uncluttered communion with God.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12" name="Text Box 46"/>
          <p:cNvSpPr txBox="1">
            <a:spLocks noChangeArrowheads="1"/>
          </p:cNvSpPr>
          <p:nvPr/>
        </p:nvSpPr>
        <p:spPr bwMode="auto">
          <a:xfrm>
            <a:off x="109105700" y="111059913"/>
            <a:ext cx="4400550" cy="8763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Crown of Glory.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Dignity free of transgression.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13" name="Text Box 47"/>
          <p:cNvSpPr txBox="1">
            <a:spLocks noChangeArrowheads="1"/>
          </p:cNvSpPr>
          <p:nvPr/>
        </p:nvSpPr>
        <p:spPr bwMode="auto">
          <a:xfrm>
            <a:off x="109048550" y="112055275"/>
            <a:ext cx="3489325" cy="6286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Removed from that which corrupts.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14" name="WordArt 48"/>
          <p:cNvSpPr>
            <a:spLocks noChangeArrowheads="1" noChangeShapeType="1" noTextEdit="1"/>
          </p:cNvSpPr>
          <p:nvPr/>
        </p:nvSpPr>
        <p:spPr bwMode="auto">
          <a:xfrm>
            <a:off x="109075538" y="109331125"/>
            <a:ext cx="26289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Separate in 3 things.</a:t>
            </a:r>
          </a:p>
        </p:txBody>
      </p:sp>
      <p:sp>
        <p:nvSpPr>
          <p:cNvPr id="20515" name="WordArt 49"/>
          <p:cNvSpPr>
            <a:spLocks noChangeArrowheads="1" noChangeShapeType="1" noTextEdit="1"/>
          </p:cNvSpPr>
          <p:nvPr/>
        </p:nvSpPr>
        <p:spPr bwMode="auto">
          <a:xfrm>
            <a:off x="109334300" y="107991275"/>
            <a:ext cx="1652588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Numbers 6</a:t>
            </a:r>
          </a:p>
        </p:txBody>
      </p:sp>
      <p:sp>
        <p:nvSpPr>
          <p:cNvPr id="20516" name="Text Box 50"/>
          <p:cNvSpPr txBox="1">
            <a:spLocks noChangeArrowheads="1"/>
          </p:cNvSpPr>
          <p:nvPr/>
        </p:nvSpPr>
        <p:spPr bwMode="auto">
          <a:xfrm>
            <a:off x="107048300" y="110048675"/>
            <a:ext cx="1300163" cy="3429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</a:rPr>
              <a:t>The Vine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0643" name="Line 51"/>
          <p:cNvSpPr>
            <a:spLocks noChangeShapeType="1"/>
          </p:cNvSpPr>
          <p:nvPr/>
        </p:nvSpPr>
        <p:spPr bwMode="auto">
          <a:xfrm>
            <a:off x="104495600" y="11020107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518" name="WordArt 52"/>
          <p:cNvSpPr>
            <a:spLocks noChangeArrowheads="1" noChangeShapeType="1" noTextEdit="1"/>
          </p:cNvSpPr>
          <p:nvPr/>
        </p:nvSpPr>
        <p:spPr bwMode="auto">
          <a:xfrm>
            <a:off x="111906050" y="111363125"/>
            <a:ext cx="742950" cy="163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</a:rPr>
              <a:t>Jer. 7:29</a:t>
            </a:r>
          </a:p>
        </p:txBody>
      </p:sp>
      <p:sp>
        <p:nvSpPr>
          <p:cNvPr id="110645" name="Oval 53"/>
          <p:cNvSpPr>
            <a:spLocks noChangeArrowheads="1"/>
          </p:cNvSpPr>
          <p:nvPr/>
        </p:nvSpPr>
        <p:spPr bwMode="auto">
          <a:xfrm>
            <a:off x="108084938" y="110274100"/>
            <a:ext cx="171450" cy="171450"/>
          </a:xfrm>
          <a:prstGeom prst="ellipse">
            <a:avLst/>
          </a:prstGeom>
          <a:solidFill>
            <a:srgbClr val="800080"/>
          </a:solidFill>
          <a:ln w="0" algn="in">
            <a:noFill/>
            <a:round/>
            <a:headEnd/>
            <a:tailEnd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>
            <a:off x="106876850" y="111191675"/>
            <a:ext cx="1585913" cy="425450"/>
            <a:chOff x="107869763" y="111012832"/>
            <a:chExt cx="1585912" cy="425768"/>
          </a:xfrm>
        </p:grpSpPr>
        <p:sp>
          <p:nvSpPr>
            <p:cNvPr id="20565" name="Text Box 55"/>
            <p:cNvSpPr txBox="1">
              <a:spLocks noChangeArrowheads="1"/>
            </p:cNvSpPr>
            <p:nvPr/>
          </p:nvSpPr>
          <p:spPr bwMode="auto">
            <a:xfrm>
              <a:off x="108155513" y="111012832"/>
              <a:ext cx="1300162" cy="425768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The Hair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48" name="Oval 56"/>
            <p:cNvSpPr>
              <a:spLocks noChangeArrowheads="1"/>
            </p:cNvSpPr>
            <p:nvPr/>
          </p:nvSpPr>
          <p:spPr bwMode="auto">
            <a:xfrm>
              <a:off x="107869763" y="111038251"/>
              <a:ext cx="171450" cy="171578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106876850" y="112106075"/>
            <a:ext cx="1714500" cy="414338"/>
            <a:chOff x="107869763" y="111952950"/>
            <a:chExt cx="1714500" cy="414337"/>
          </a:xfrm>
        </p:grpSpPr>
        <p:sp>
          <p:nvSpPr>
            <p:cNvPr id="20563" name="Text Box 58"/>
            <p:cNvSpPr txBox="1">
              <a:spLocks noChangeArrowheads="1"/>
            </p:cNvSpPr>
            <p:nvPr/>
          </p:nvSpPr>
          <p:spPr bwMode="auto">
            <a:xfrm>
              <a:off x="108155513" y="111952950"/>
              <a:ext cx="1428750" cy="414337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000000"/>
                  </a:solidFill>
                </a:rPr>
                <a:t> The Dead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51" name="Oval 59"/>
            <p:cNvSpPr>
              <a:spLocks noChangeArrowheads="1"/>
            </p:cNvSpPr>
            <p:nvPr/>
          </p:nvSpPr>
          <p:spPr bwMode="auto">
            <a:xfrm>
              <a:off x="107869763" y="112029150"/>
              <a:ext cx="171450" cy="171450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10652" name="Line 60"/>
          <p:cNvSpPr>
            <a:spLocks noChangeShapeType="1"/>
          </p:cNvSpPr>
          <p:nvPr/>
        </p:nvSpPr>
        <p:spPr bwMode="auto">
          <a:xfrm>
            <a:off x="116243100" y="109053313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53" name="Line 61"/>
          <p:cNvSpPr>
            <a:spLocks noChangeShapeType="1"/>
          </p:cNvSpPr>
          <p:nvPr/>
        </p:nvSpPr>
        <p:spPr bwMode="auto">
          <a:xfrm>
            <a:off x="116228813" y="109724825"/>
            <a:ext cx="0" cy="304800"/>
          </a:xfrm>
          <a:prstGeom prst="line">
            <a:avLst/>
          </a:prstGeom>
          <a:noFill/>
          <a:ln w="50800">
            <a:solidFill>
              <a:srgbClr val="333399"/>
            </a:solidFill>
            <a:round/>
            <a:headEnd/>
            <a:tailEnd type="triangle" w="med" len="lg"/>
          </a:ln>
          <a:effectLst/>
        </p:spPr>
        <p:txBody>
          <a:bodyPr lIns="36576" tIns="36576" rIns="36576" bIns="3657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106762550" y="108219875"/>
            <a:ext cx="1314450" cy="923925"/>
            <a:chOff x="107937150" y="107542875"/>
            <a:chExt cx="1314450" cy="923925"/>
          </a:xfrm>
        </p:grpSpPr>
        <p:sp>
          <p:nvSpPr>
            <p:cNvPr id="20560" name="WordArt 63"/>
            <p:cNvSpPr>
              <a:spLocks noChangeArrowheads="1" noChangeShapeType="1" noTextEdit="1"/>
            </p:cNvSpPr>
            <p:nvPr/>
          </p:nvSpPr>
          <p:spPr bwMode="auto">
            <a:xfrm>
              <a:off x="107937150" y="10754287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Temporary</a:t>
              </a:r>
            </a:p>
          </p:txBody>
        </p:sp>
        <p:sp>
          <p:nvSpPr>
            <p:cNvPr id="20561" name="Text Box 64"/>
            <p:cNvSpPr txBox="1">
              <a:spLocks noChangeArrowheads="1"/>
            </p:cNvSpPr>
            <p:nvPr/>
          </p:nvSpPr>
          <p:spPr bwMode="auto">
            <a:xfrm>
              <a:off x="108180038" y="108104850"/>
              <a:ext cx="747712" cy="361950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MANY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57" name="Oval 65"/>
            <p:cNvSpPr>
              <a:spLocks noChangeArrowheads="1"/>
            </p:cNvSpPr>
            <p:nvPr/>
          </p:nvSpPr>
          <p:spPr bwMode="auto">
            <a:xfrm>
              <a:off x="108003825" y="10822867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9" name="Group 66"/>
          <p:cNvGrpSpPr>
            <a:grpSpLocks/>
          </p:cNvGrpSpPr>
          <p:nvPr/>
        </p:nvGrpSpPr>
        <p:grpSpPr bwMode="auto">
          <a:xfrm>
            <a:off x="111163100" y="108334175"/>
            <a:ext cx="2181225" cy="1352550"/>
            <a:chOff x="110522476" y="107523825"/>
            <a:chExt cx="2181224" cy="1352550"/>
          </a:xfrm>
        </p:grpSpPr>
        <p:sp>
          <p:nvSpPr>
            <p:cNvPr id="20553" name="WordArt 67"/>
            <p:cNvSpPr>
              <a:spLocks noChangeArrowheads="1" noChangeShapeType="1" noTextEdit="1"/>
            </p:cNvSpPr>
            <p:nvPr/>
          </p:nvSpPr>
          <p:spPr bwMode="auto">
            <a:xfrm>
              <a:off x="111160650" y="107523825"/>
              <a:ext cx="1314450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3600" b="1" kern="1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Perpetual</a:t>
              </a:r>
            </a:p>
          </p:txBody>
        </p:sp>
        <p:sp>
          <p:nvSpPr>
            <p:cNvPr id="20554" name="Text Box 68"/>
            <p:cNvSpPr txBox="1">
              <a:spLocks noChangeArrowheads="1"/>
            </p:cNvSpPr>
            <p:nvPr/>
          </p:nvSpPr>
          <p:spPr bwMode="auto">
            <a:xfrm>
              <a:off x="111274950" y="107933400"/>
              <a:ext cx="100965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SAMSON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61" name="Oval 69"/>
            <p:cNvSpPr>
              <a:spLocks noChangeArrowheads="1"/>
            </p:cNvSpPr>
            <p:nvPr/>
          </p:nvSpPr>
          <p:spPr bwMode="auto">
            <a:xfrm>
              <a:off x="111057464" y="108369963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0662" name="Oval 70"/>
            <p:cNvSpPr>
              <a:spLocks noChangeArrowheads="1"/>
            </p:cNvSpPr>
            <p:nvPr/>
          </p:nvSpPr>
          <p:spPr bwMode="auto">
            <a:xfrm>
              <a:off x="111055876" y="1080572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557" name="Text Box 71"/>
            <p:cNvSpPr txBox="1">
              <a:spLocks noChangeArrowheads="1"/>
            </p:cNvSpPr>
            <p:nvPr/>
          </p:nvSpPr>
          <p:spPr bwMode="auto">
            <a:xfrm>
              <a:off x="111274950" y="108257250"/>
              <a:ext cx="990600" cy="31432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SAMUEL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558" name="Text Box 72"/>
            <p:cNvSpPr txBox="1">
              <a:spLocks noChangeArrowheads="1"/>
            </p:cNvSpPr>
            <p:nvPr/>
          </p:nvSpPr>
          <p:spPr bwMode="auto">
            <a:xfrm>
              <a:off x="110722500" y="108581100"/>
              <a:ext cx="1981200" cy="295275"/>
            </a:xfrm>
            <a:prstGeom prst="rect">
              <a:avLst/>
            </a:prstGeom>
            <a:solidFill>
              <a:srgbClr val="FFFFFF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000000"/>
                  </a:solidFill>
                  <a:latin typeface="Arial" charset="0"/>
                </a:rPr>
                <a:t>JOHN the BAPTIST</a:t>
              </a: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0665" name="Oval 73"/>
            <p:cNvSpPr>
              <a:spLocks noChangeArrowheads="1"/>
            </p:cNvSpPr>
            <p:nvPr/>
          </p:nvSpPr>
          <p:spPr bwMode="auto">
            <a:xfrm>
              <a:off x="110522476" y="108704925"/>
              <a:ext cx="85725" cy="85725"/>
            </a:xfrm>
            <a:prstGeom prst="ellipse">
              <a:avLst/>
            </a:prstGeom>
            <a:solidFill>
              <a:srgbClr val="800080"/>
            </a:solidFill>
            <a:ln w="0" algn="in">
              <a:noFill/>
              <a:round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20526" name="Picture 74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149650" y="106835575"/>
            <a:ext cx="10858500" cy="737235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pic>
        <p:nvPicPr>
          <p:cNvPr id="20527" name="Picture 75" descr="Matt 25"/>
          <p:cNvPicPr>
            <a:picLocks noChangeAspect="1" noChangeArrowheads="1"/>
          </p:cNvPicPr>
          <p:nvPr/>
        </p:nvPicPr>
        <p:blipFill>
          <a:blip r:embed="rId7" cstate="print"/>
          <a:srcRect l="23990" t="29047" r="27219" b="16837"/>
          <a:stretch>
            <a:fillRect/>
          </a:stretch>
        </p:blipFill>
        <p:spPr bwMode="auto">
          <a:xfrm>
            <a:off x="106907013" y="105527475"/>
            <a:ext cx="6553200" cy="96916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10673" name="Line 81"/>
          <p:cNvSpPr>
            <a:spLocks noChangeShapeType="1"/>
          </p:cNvSpPr>
          <p:nvPr/>
        </p:nvSpPr>
        <p:spPr bwMode="auto">
          <a:xfrm>
            <a:off x="7650163" y="623901"/>
            <a:ext cx="1341437" cy="0"/>
          </a:xfrm>
          <a:prstGeom prst="line">
            <a:avLst/>
          </a:prstGeom>
          <a:noFill/>
          <a:ln w="28575">
            <a:solidFill>
              <a:srgbClr val="E1E1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74" name="Line 82"/>
          <p:cNvSpPr>
            <a:spLocks noChangeShapeType="1"/>
          </p:cNvSpPr>
          <p:nvPr/>
        </p:nvSpPr>
        <p:spPr bwMode="auto">
          <a:xfrm>
            <a:off x="6881813" y="730250"/>
            <a:ext cx="322262" cy="0"/>
          </a:xfrm>
          <a:prstGeom prst="line">
            <a:avLst/>
          </a:prstGeom>
          <a:noFill/>
          <a:ln w="38100">
            <a:solidFill>
              <a:srgbClr val="E1E1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0" name="Group 86"/>
          <p:cNvGrpSpPr>
            <a:grpSpLocks/>
          </p:cNvGrpSpPr>
          <p:nvPr/>
        </p:nvGrpSpPr>
        <p:grpSpPr bwMode="auto">
          <a:xfrm>
            <a:off x="303213" y="885825"/>
            <a:ext cx="3498850" cy="1895475"/>
            <a:chOff x="191" y="558"/>
            <a:chExt cx="2204" cy="1194"/>
          </a:xfrm>
        </p:grpSpPr>
        <p:sp>
          <p:nvSpPr>
            <p:cNvPr id="110679" name="Text Box 87"/>
            <p:cNvSpPr txBox="1">
              <a:spLocks noChangeArrowheads="1"/>
            </p:cNvSpPr>
            <p:nvPr/>
          </p:nvSpPr>
          <p:spPr bwMode="auto">
            <a:xfrm>
              <a:off x="714" y="558"/>
              <a:ext cx="10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400" i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‘Delivered’</a:t>
              </a:r>
            </a:p>
          </p:txBody>
        </p:sp>
        <p:sp>
          <p:nvSpPr>
            <p:cNvPr id="20552" name="Text Box 88"/>
            <p:cNvSpPr txBox="1">
              <a:spLocks noChangeArrowheads="1"/>
            </p:cNvSpPr>
            <p:nvPr/>
          </p:nvSpPr>
          <p:spPr bwMode="auto">
            <a:xfrm>
              <a:off x="191" y="829"/>
              <a:ext cx="2204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000000"/>
                  </a:solidFill>
                  <a:latin typeface="Arial" charset="0"/>
                </a:rPr>
                <a:t>“But God be thanked, that ye were the servants of sin, but ye have obeyed from the heart that form of doctrine which was delivered you”   </a:t>
              </a:r>
              <a:r>
                <a:rPr lang="en-US" sz="1600" b="1" i="1" dirty="0">
                  <a:solidFill>
                    <a:srgbClr val="FF0000"/>
                  </a:solidFill>
                  <a:latin typeface="Arial" charset="0"/>
                </a:rPr>
                <a:t>Rom.6:17</a:t>
              </a:r>
            </a:p>
          </p:txBody>
        </p:sp>
      </p:grpSp>
      <p:sp>
        <p:nvSpPr>
          <p:cNvPr id="110681" name="Text Box 89"/>
          <p:cNvSpPr txBox="1">
            <a:spLocks noChangeArrowheads="1"/>
          </p:cNvSpPr>
          <p:nvPr/>
        </p:nvSpPr>
        <p:spPr bwMode="auto">
          <a:xfrm>
            <a:off x="260350" y="2831058"/>
            <a:ext cx="34988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000099"/>
                </a:solidFill>
              </a:rPr>
              <a:t>“ye have obeyed from the heart that form of doctrine where to ye were delivered ”</a:t>
            </a:r>
          </a:p>
        </p:txBody>
      </p:sp>
      <p:pic>
        <p:nvPicPr>
          <p:cNvPr id="110682" name="Picture 90" descr="cap212"/>
          <p:cNvPicPr>
            <a:picLocks noChangeAspect="1" noChangeArrowheads="1"/>
          </p:cNvPicPr>
          <p:nvPr/>
        </p:nvPicPr>
        <p:blipFill>
          <a:blip r:embed="rId8" cstate="print"/>
          <a:srcRect l="1210" t="3111" r="2422"/>
          <a:stretch>
            <a:fillRect/>
          </a:stretch>
        </p:blipFill>
        <p:spPr bwMode="auto">
          <a:xfrm>
            <a:off x="-165105" y="3578776"/>
            <a:ext cx="4536331" cy="326576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0542" name="Text Box 92"/>
          <p:cNvSpPr txBox="1">
            <a:spLocks noChangeArrowheads="1"/>
          </p:cNvSpPr>
          <p:nvPr/>
        </p:nvSpPr>
        <p:spPr bwMode="auto">
          <a:xfrm>
            <a:off x="139700" y="128588"/>
            <a:ext cx="37306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900" i="1">
                <a:solidFill>
                  <a:srgbClr val="FFFFFF"/>
                </a:solidFill>
              </a:rPr>
              <a:t>Tell us, when shall these things be?</a:t>
            </a:r>
          </a:p>
        </p:txBody>
      </p:sp>
      <p:pic>
        <p:nvPicPr>
          <p:cNvPr id="101" name="Picture 100" descr="matt 24 00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01581" y="0"/>
            <a:ext cx="509428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0685" name="Rectangle 93"/>
          <p:cNvSpPr>
            <a:spLocks noChangeArrowheads="1"/>
          </p:cNvSpPr>
          <p:nvPr/>
        </p:nvSpPr>
        <p:spPr bwMode="auto">
          <a:xfrm>
            <a:off x="6896100" y="3839400"/>
            <a:ext cx="2190750" cy="696913"/>
          </a:xfrm>
          <a:prstGeom prst="rect">
            <a:avLst/>
          </a:prstGeom>
          <a:solidFill>
            <a:srgbClr val="FF0000">
              <a:alpha val="3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86" name="Rectangle 94"/>
          <p:cNvSpPr>
            <a:spLocks noChangeArrowheads="1"/>
          </p:cNvSpPr>
          <p:nvPr/>
        </p:nvSpPr>
        <p:spPr bwMode="auto">
          <a:xfrm>
            <a:off x="5262523" y="2285579"/>
            <a:ext cx="1620000" cy="720000"/>
          </a:xfrm>
          <a:prstGeom prst="rect">
            <a:avLst/>
          </a:prstGeom>
          <a:solidFill>
            <a:srgbClr val="D0D0F4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87" name="Text Box 95"/>
          <p:cNvSpPr txBox="1">
            <a:spLocks noChangeArrowheads="1"/>
          </p:cNvSpPr>
          <p:nvPr/>
        </p:nvSpPr>
        <p:spPr bwMode="auto">
          <a:xfrm>
            <a:off x="5362974" y="2296694"/>
            <a:ext cx="1741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FF0000"/>
                </a:solidFill>
                <a:latin typeface="Arial" charset="0"/>
              </a:rPr>
              <a:t>5     5</a:t>
            </a:r>
          </a:p>
        </p:txBody>
      </p:sp>
      <p:sp>
        <p:nvSpPr>
          <p:cNvPr id="110688" name="AutoShape 96"/>
          <p:cNvSpPr>
            <a:spLocks noChangeArrowheads="1"/>
          </p:cNvSpPr>
          <p:nvPr/>
        </p:nvSpPr>
        <p:spPr bwMode="auto">
          <a:xfrm>
            <a:off x="5855157" y="2561430"/>
            <a:ext cx="508000" cy="174625"/>
          </a:xfrm>
          <a:prstGeom prst="rightArrow">
            <a:avLst>
              <a:gd name="adj1" fmla="val 50000"/>
              <a:gd name="adj2" fmla="val 7272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90" name="Rectangle 98"/>
          <p:cNvSpPr>
            <a:spLocks noChangeArrowheads="1"/>
          </p:cNvSpPr>
          <p:nvPr/>
        </p:nvSpPr>
        <p:spPr bwMode="auto">
          <a:xfrm>
            <a:off x="6905625" y="2305113"/>
            <a:ext cx="2190750" cy="709612"/>
          </a:xfrm>
          <a:prstGeom prst="rect">
            <a:avLst/>
          </a:prstGeom>
          <a:solidFill>
            <a:srgbClr val="FF0000">
              <a:alpha val="3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4037611" y="6353299"/>
            <a:ext cx="2200301" cy="239003"/>
            <a:chOff x="4037611" y="6353299"/>
            <a:chExt cx="2200301" cy="239003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4037611" y="6448302"/>
              <a:ext cx="540000" cy="144000"/>
            </a:xfrm>
            <a:prstGeom prst="rect">
              <a:avLst/>
            </a:prstGeom>
            <a:solidFill>
              <a:srgbClr val="C00000">
                <a:alpha val="18824"/>
              </a:srgbClr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5913912" y="6353299"/>
              <a:ext cx="324000" cy="144000"/>
            </a:xfrm>
            <a:prstGeom prst="rect">
              <a:avLst/>
            </a:prstGeom>
            <a:solidFill>
              <a:srgbClr val="C00000">
                <a:alpha val="18824"/>
              </a:srgbClr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sp>
        <p:nvSpPr>
          <p:cNvPr id="99" name="Oval 98"/>
          <p:cNvSpPr/>
          <p:nvPr/>
        </p:nvSpPr>
        <p:spPr bwMode="auto">
          <a:xfrm>
            <a:off x="7220615" y="4020207"/>
            <a:ext cx="1324304" cy="204952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5" name="Rectangle 93"/>
          <p:cNvSpPr>
            <a:spLocks noChangeArrowheads="1"/>
          </p:cNvSpPr>
          <p:nvPr/>
        </p:nvSpPr>
        <p:spPr bwMode="auto">
          <a:xfrm>
            <a:off x="6905750" y="5383191"/>
            <a:ext cx="2190750" cy="851354"/>
          </a:xfrm>
          <a:prstGeom prst="rect">
            <a:avLst/>
          </a:prstGeom>
          <a:solidFill>
            <a:srgbClr val="FF0000">
              <a:alpha val="3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>
            <a:off x="7256238" y="5552122"/>
            <a:ext cx="720000" cy="254911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108" name="Straight Connector 107"/>
          <p:cNvCxnSpPr/>
          <p:nvPr/>
        </p:nvCxnSpPr>
        <p:spPr bwMode="auto">
          <a:xfrm>
            <a:off x="4035972" y="5990898"/>
            <a:ext cx="0" cy="89863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7" name="Oval 106">
            <a:extLst>
              <a:ext uri="{FF2B5EF4-FFF2-40B4-BE49-F238E27FC236}">
                <a16:creationId xmlns:a16="http://schemas.microsoft.com/office/drawing/2014/main" id="{0B2C5132-C8B1-4EE9-BD3F-FF557E4D0F00}"/>
              </a:ext>
            </a:extLst>
          </p:cNvPr>
          <p:cNvSpPr/>
          <p:nvPr/>
        </p:nvSpPr>
        <p:spPr bwMode="auto">
          <a:xfrm>
            <a:off x="7797515" y="6166970"/>
            <a:ext cx="720000" cy="2549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009900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1" name="Rectangle 94">
            <a:extLst>
              <a:ext uri="{FF2B5EF4-FFF2-40B4-BE49-F238E27FC236}">
                <a16:creationId xmlns:a16="http://schemas.microsoft.com/office/drawing/2014/main" id="{CBFC5DCA-390B-498E-B9A7-E1B52921E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6051" y="3837011"/>
            <a:ext cx="1620000" cy="720000"/>
          </a:xfrm>
          <a:prstGeom prst="rect">
            <a:avLst/>
          </a:prstGeom>
          <a:solidFill>
            <a:srgbClr val="D0D0F4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691" name="Text Box 99"/>
          <p:cNvSpPr txBox="1">
            <a:spLocks noChangeArrowheads="1"/>
          </p:cNvSpPr>
          <p:nvPr/>
        </p:nvSpPr>
        <p:spPr bwMode="auto">
          <a:xfrm>
            <a:off x="5332620" y="3795528"/>
            <a:ext cx="1741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FF0000"/>
                </a:solidFill>
                <a:latin typeface="Arial" charset="0"/>
              </a:rPr>
              <a:t>2     2</a:t>
            </a:r>
          </a:p>
        </p:txBody>
      </p:sp>
      <p:sp>
        <p:nvSpPr>
          <p:cNvPr id="110692" name="AutoShape 100"/>
          <p:cNvSpPr>
            <a:spLocks noChangeArrowheads="1"/>
          </p:cNvSpPr>
          <p:nvPr/>
        </p:nvSpPr>
        <p:spPr bwMode="auto">
          <a:xfrm>
            <a:off x="5820756" y="4091410"/>
            <a:ext cx="508000" cy="174625"/>
          </a:xfrm>
          <a:prstGeom prst="rightArrow">
            <a:avLst>
              <a:gd name="adj1" fmla="val 50000"/>
              <a:gd name="adj2" fmla="val 7272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C20B3CB7-8A67-41B0-8ACA-426E7734C924}"/>
              </a:ext>
            </a:extLst>
          </p:cNvPr>
          <p:cNvSpPr/>
          <p:nvPr/>
        </p:nvSpPr>
        <p:spPr bwMode="auto">
          <a:xfrm>
            <a:off x="6888366" y="3649740"/>
            <a:ext cx="720000" cy="2549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FB60BC1-3AD2-425C-ACA8-A9CBE967F289}"/>
              </a:ext>
            </a:extLst>
          </p:cNvPr>
          <p:cNvSpPr/>
          <p:nvPr/>
        </p:nvSpPr>
        <p:spPr bwMode="auto">
          <a:xfrm>
            <a:off x="7946775" y="5078937"/>
            <a:ext cx="720000" cy="2549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40000"/>
              </a:srgb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3" name="Rectangle 94">
            <a:extLst>
              <a:ext uri="{FF2B5EF4-FFF2-40B4-BE49-F238E27FC236}">
                <a16:creationId xmlns:a16="http://schemas.microsoft.com/office/drawing/2014/main" id="{5EAD9C5B-8701-4EBB-9E2E-4846A505F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3859" y="5415875"/>
            <a:ext cx="1620000" cy="720000"/>
          </a:xfrm>
          <a:prstGeom prst="rect">
            <a:avLst/>
          </a:prstGeom>
          <a:solidFill>
            <a:srgbClr val="D0D0F4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4" name="AutoShape 100">
            <a:extLst>
              <a:ext uri="{FF2B5EF4-FFF2-40B4-BE49-F238E27FC236}">
                <a16:creationId xmlns:a16="http://schemas.microsoft.com/office/drawing/2014/main" id="{EF64882B-7B7E-4BD1-98E6-DAB741EDD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564" y="5697706"/>
            <a:ext cx="508000" cy="174625"/>
          </a:xfrm>
          <a:prstGeom prst="rightArrow">
            <a:avLst>
              <a:gd name="adj1" fmla="val 50000"/>
              <a:gd name="adj2" fmla="val 7272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5" name="Text Box 99">
            <a:extLst>
              <a:ext uri="{FF2B5EF4-FFF2-40B4-BE49-F238E27FC236}">
                <a16:creationId xmlns:a16="http://schemas.microsoft.com/office/drawing/2014/main" id="{1BE632CD-5520-4FFB-9EE4-860A6BBBD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7860" y="5374392"/>
            <a:ext cx="1741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FF0000"/>
                </a:solidFill>
                <a:latin typeface="Arial" charset="0"/>
              </a:rPr>
              <a:t>1     0</a:t>
            </a:r>
          </a:p>
        </p:txBody>
      </p:sp>
      <p:cxnSp>
        <p:nvCxnSpPr>
          <p:cNvPr id="109" name="Straight Connector 108"/>
          <p:cNvCxnSpPr/>
          <p:nvPr/>
        </p:nvCxnSpPr>
        <p:spPr bwMode="auto">
          <a:xfrm>
            <a:off x="6918455" y="283606"/>
            <a:ext cx="0" cy="65880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0" name="Rectangle 99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98" name="Oval 97"/>
          <p:cNvSpPr/>
          <p:nvPr/>
        </p:nvSpPr>
        <p:spPr bwMode="auto">
          <a:xfrm>
            <a:off x="6842243" y="2601310"/>
            <a:ext cx="1324304" cy="204952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2000"/>
                                        <p:tgtEl>
                                          <p:spTgt spid="11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0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0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0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0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0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0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0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0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2000"/>
                                        <p:tgtEl>
                                          <p:spTgt spid="11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0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0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0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0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81" grpId="0"/>
      <p:bldP spid="110685" grpId="0" animBg="1"/>
      <p:bldP spid="110686" grpId="0" animBg="1"/>
      <p:bldP spid="110687" grpId="0"/>
      <p:bldP spid="110688" grpId="0" animBg="1"/>
      <p:bldP spid="110690" grpId="0" animBg="1"/>
      <p:bldP spid="99" grpId="0" animBg="1"/>
      <p:bldP spid="105" grpId="0" animBg="1"/>
      <p:bldP spid="106" grpId="0" animBg="1"/>
      <p:bldP spid="107" grpId="0" animBg="1"/>
      <p:bldP spid="111" grpId="0" animBg="1"/>
      <p:bldP spid="110692" grpId="0" animBg="1"/>
      <p:bldP spid="110" grpId="0" animBg="1"/>
      <p:bldP spid="112" grpId="0" animBg="1"/>
      <p:bldP spid="113" grpId="0" animBg="1"/>
      <p:bldP spid="114" grpId="0" animBg="1"/>
      <p:bldP spid="9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00600" y="195590"/>
            <a:ext cx="76701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1F7E9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But know this, that if the Goodman of the house had known in what watch the thief would come, he would not have suffered his house to be broken up’   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Matt. 24:43</a:t>
            </a:r>
          </a:p>
        </p:txBody>
      </p:sp>
      <p:pic>
        <p:nvPicPr>
          <p:cNvPr id="4" name="Picture 4" descr="homes in jerusalem in jesus time | Jesus told his disciples how they should  react when they see the sign ... | Ancient israel, Holy land israel, Israel  history">
            <a:extLst>
              <a:ext uri="{FF2B5EF4-FFF2-40B4-BE49-F238E27FC236}">
                <a16:creationId xmlns:a16="http://schemas.microsoft.com/office/drawing/2014/main" id="{CE5CF990-5CA4-DB23-3E91-4050E28E7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2" y="1524445"/>
            <a:ext cx="9005436" cy="510561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95F219C0-A2B0-0A07-5F90-7EAD30DFD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4533" y="5970081"/>
            <a:ext cx="4649884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Faithful to the end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8" descr="THE_BIBLE_VOL_1_JESUS-3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273" y="2768394"/>
            <a:ext cx="5465727" cy="40896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2" name="Picture 11" descr="THE_BIBLE_VOL_1_JESUS-1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054459"/>
            <a:ext cx="5076342" cy="380354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8" name="Picture 17" descr="THE_BIBLE_VOL_1_JESUS-49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83269" y="0"/>
            <a:ext cx="5060731" cy="379330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9" name="Picture 18" descr="THE_BIBLE_VOL_1_JESUS-15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97069" y="378384"/>
            <a:ext cx="5628290" cy="413795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5" name="Picture 14" descr="THE_BIBLE_VOL_1_JESUS-33.bmp"/>
          <p:cNvPicPr>
            <a:picLocks noChangeAspect="1"/>
          </p:cNvPicPr>
          <p:nvPr/>
        </p:nvPicPr>
        <p:blipFill>
          <a:blip r:embed="rId7" cstate="print"/>
          <a:srcRect l="1571" t="2339" r="1865" b="34113"/>
          <a:stretch>
            <a:fillRect/>
          </a:stretch>
        </p:blipFill>
        <p:spPr>
          <a:xfrm flipH="1">
            <a:off x="94587" y="-189192"/>
            <a:ext cx="4573891" cy="23017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EA6F1B-6ED0-01C5-25C7-891842C6D68B}"/>
              </a:ext>
            </a:extLst>
          </p:cNvPr>
          <p:cNvSpPr txBox="1"/>
          <p:nvPr/>
        </p:nvSpPr>
        <p:spPr>
          <a:xfrm>
            <a:off x="1176001" y="2992245"/>
            <a:ext cx="6984954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Faith overcoming all things</a:t>
            </a:r>
          </a:p>
        </p:txBody>
      </p:sp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950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315"/>
          <p:cNvPicPr>
            <a:picLocks noChangeAspect="1" noChangeArrowheads="1"/>
          </p:cNvPicPr>
          <p:nvPr/>
        </p:nvPicPr>
        <p:blipFill>
          <a:blip r:embed="rId3" cstate="print"/>
          <a:srcRect t="11635" r="1368" b="11006"/>
          <a:stretch>
            <a:fillRect/>
          </a:stretch>
        </p:blipFill>
        <p:spPr bwMode="auto">
          <a:xfrm>
            <a:off x="1130939" y="1844571"/>
            <a:ext cx="6602740" cy="424092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23698" y="257503"/>
            <a:ext cx="715907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sz="4000" b="1" i="1" kern="0" dirty="0">
                <a:solidFill>
                  <a:srgbClr val="FFFF00"/>
                </a:solidFill>
                <a:cs typeface="Times New Roman" pitchFamily="18" charset="0"/>
              </a:rPr>
              <a:t>What shall be the sign of thy coming?</a:t>
            </a:r>
            <a:r>
              <a:rPr kumimoji="1" lang="en-US" sz="4000" b="1" i="1" u="sng" kern="0" dirty="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2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7704" y="6159500"/>
            <a:ext cx="80962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08000"/>
              </a:buClr>
            </a:pPr>
            <a:r>
              <a:rPr kumimoji="1" lang="en-US" sz="3600" dirty="0">
                <a:solidFill>
                  <a:srgbClr val="66FF33"/>
                </a:solidFill>
                <a:latin typeface="Arial Narrow" pitchFamily="34" charset="0"/>
              </a:rPr>
              <a:t>End of age equated with presence of Jesus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46831" y="1384439"/>
            <a:ext cx="796158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kern="0" dirty="0">
                <a:solidFill>
                  <a:srgbClr val="FFFFFF"/>
                </a:solidFill>
              </a:rPr>
              <a:t>He worked through the Roman army and came in their coming.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900865" y="2680323"/>
            <a:ext cx="3549650" cy="457200"/>
            <a:chOff x="1160" y="1796"/>
            <a:chExt cx="2236" cy="288"/>
          </a:xfrm>
        </p:grpSpPr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1160" y="1796"/>
              <a:ext cx="22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000" i="1">
                  <a:solidFill>
                    <a:srgbClr val="FFFF00"/>
                  </a:solidFill>
                </a:rPr>
                <a:t>Matt.24:27-28           </a:t>
              </a:r>
              <a:r>
                <a:rPr lang="en-US" sz="2400" i="1">
                  <a:solidFill>
                    <a:srgbClr val="FFFF00"/>
                  </a:solidFill>
                </a:rPr>
                <a:t>Rome</a:t>
              </a:r>
            </a:p>
          </p:txBody>
        </p: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2346" y="1957"/>
              <a:ext cx="31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2900865" y="3197848"/>
            <a:ext cx="3549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Deut.28: 48-49          </a:t>
            </a:r>
            <a:r>
              <a:rPr lang="en-US" sz="2400" i="1">
                <a:solidFill>
                  <a:srgbClr val="FFFF00"/>
                </a:solidFill>
              </a:rPr>
              <a:t>Rome</a:t>
            </a:r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>
            <a:off x="4783640" y="3453436"/>
            <a:ext cx="4445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6640361" y="2554257"/>
            <a:ext cx="2435225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6542691" y="2591314"/>
            <a:ext cx="25455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F1F7E9"/>
                </a:solidFill>
              </a:rPr>
              <a:t>Weapon used by God.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F1F7E9"/>
                </a:solidFill>
              </a:rPr>
              <a:t>God’s executioners.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F1F7E9"/>
                </a:solidFill>
              </a:rPr>
              <a:t>His army / His people.</a:t>
            </a:r>
          </a:p>
        </p:txBody>
      </p:sp>
      <p:sp>
        <p:nvSpPr>
          <p:cNvPr id="30" name="AutoShape 19"/>
          <p:cNvSpPr>
            <a:spLocks/>
          </p:cNvSpPr>
          <p:nvPr/>
        </p:nvSpPr>
        <p:spPr bwMode="auto">
          <a:xfrm>
            <a:off x="6277478" y="2889873"/>
            <a:ext cx="214312" cy="579438"/>
          </a:xfrm>
          <a:prstGeom prst="rightBrace">
            <a:avLst>
              <a:gd name="adj1" fmla="val 22531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20650" y="3564810"/>
            <a:ext cx="2701925" cy="2235200"/>
            <a:chOff x="76" y="2325"/>
            <a:chExt cx="1702" cy="1408"/>
          </a:xfrm>
        </p:grpSpPr>
        <p:pic>
          <p:nvPicPr>
            <p:cNvPr id="40" name="Picture 17" descr="cap319"/>
            <p:cNvPicPr>
              <a:picLocks noChangeAspect="1" noChangeArrowheads="1"/>
            </p:cNvPicPr>
            <p:nvPr/>
          </p:nvPicPr>
          <p:blipFill>
            <a:blip r:embed="rId4" cstate="print"/>
            <a:srcRect l="1433" t="13550" r="2866" b="12958"/>
            <a:stretch>
              <a:fillRect/>
            </a:stretch>
          </p:blipFill>
          <p:spPr bwMode="auto">
            <a:xfrm>
              <a:off x="76" y="2325"/>
              <a:ext cx="1702" cy="1408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41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503" y="2923"/>
              <a:ext cx="813" cy="2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C0000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Rome</a:t>
              </a:r>
            </a:p>
          </p:txBody>
        </p:sp>
      </p:grpSp>
      <p:sp>
        <p:nvSpPr>
          <p:cNvPr id="42" name="WordArt 19"/>
          <p:cNvSpPr>
            <a:spLocks noChangeArrowheads="1" noChangeShapeType="1" noTextEdit="1"/>
          </p:cNvSpPr>
          <p:nvPr/>
        </p:nvSpPr>
        <p:spPr bwMode="auto">
          <a:xfrm>
            <a:off x="3014663" y="4472860"/>
            <a:ext cx="328612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"The people of the Prince"</a:t>
            </a:r>
          </a:p>
        </p:txBody>
      </p:sp>
      <p:sp>
        <p:nvSpPr>
          <p:cNvPr id="43" name="WordArt 20"/>
          <p:cNvSpPr>
            <a:spLocks noChangeArrowheads="1" noChangeShapeType="1" noTextEdit="1"/>
          </p:cNvSpPr>
          <p:nvPr/>
        </p:nvSpPr>
        <p:spPr bwMode="auto">
          <a:xfrm>
            <a:off x="3014663" y="4909422"/>
            <a:ext cx="328612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"The armies of the King"</a:t>
            </a: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6384925" y="4426822"/>
            <a:ext cx="2178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Dan.9:26  </a:t>
            </a:r>
            <a:endParaRPr lang="en-US" sz="2400" i="1">
              <a:solidFill>
                <a:srgbClr val="FFFF00"/>
              </a:solidFill>
            </a:endParaRP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6384925" y="4863385"/>
            <a:ext cx="2178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Mattt.21:40-41  </a:t>
            </a:r>
            <a:endParaRPr lang="en-US" sz="2400" i="1">
              <a:solidFill>
                <a:srgbClr val="FFFF00"/>
              </a:solidFill>
            </a:endParaRPr>
          </a:p>
        </p:txBody>
      </p:sp>
      <p:sp>
        <p:nvSpPr>
          <p:cNvPr id="46" name="Text Box 23"/>
          <p:cNvSpPr txBox="1">
            <a:spLocks noChangeArrowheads="1"/>
          </p:cNvSpPr>
          <p:nvPr/>
        </p:nvSpPr>
        <p:spPr bwMode="auto">
          <a:xfrm>
            <a:off x="6384925" y="5138022"/>
            <a:ext cx="1331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>
                <a:solidFill>
                  <a:srgbClr val="FFFF00"/>
                </a:solidFill>
              </a:rPr>
              <a:t>Mattt.22:7  </a:t>
            </a:r>
            <a:endParaRPr lang="en-US" sz="2400" i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/>
      <p:bldP spid="45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9F9F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59181" t="22192" r="5688" b="2392"/>
          <a:stretch>
            <a:fillRect/>
          </a:stretch>
        </p:blipFill>
        <p:spPr bwMode="auto">
          <a:xfrm>
            <a:off x="60434" y="13445"/>
            <a:ext cx="4500000" cy="682550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58929" t="21775" r="25596" b="2844"/>
          <a:stretch>
            <a:fillRect/>
          </a:stretch>
        </p:blipFill>
        <p:spPr bwMode="auto">
          <a:xfrm>
            <a:off x="7122687" y="-2497"/>
            <a:ext cx="1980000" cy="68148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41" descr="cap339"/>
          <p:cNvPicPr>
            <a:picLocks noChangeAspect="1" noChangeArrowheads="1"/>
          </p:cNvPicPr>
          <p:nvPr/>
        </p:nvPicPr>
        <p:blipFill>
          <a:blip r:embed="rId5" cstate="print"/>
          <a:srcRect l="1389" t="12962" r="20185" b="12962"/>
          <a:stretch>
            <a:fillRect/>
          </a:stretch>
        </p:blipFill>
        <p:spPr bwMode="auto">
          <a:xfrm flipH="1">
            <a:off x="6826470" y="5186855"/>
            <a:ext cx="2569778" cy="189186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3" name="Rectangle 42"/>
          <p:cNvSpPr>
            <a:spLocks noChangeArrowheads="1"/>
          </p:cNvSpPr>
          <p:nvPr/>
        </p:nvSpPr>
        <p:spPr bwMode="auto">
          <a:xfrm>
            <a:off x="2618830" y="3920362"/>
            <a:ext cx="1944000" cy="2880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Rectangle 43"/>
          <p:cNvSpPr>
            <a:spLocks noChangeArrowheads="1"/>
          </p:cNvSpPr>
          <p:nvPr/>
        </p:nvSpPr>
        <p:spPr bwMode="auto">
          <a:xfrm>
            <a:off x="7148792" y="254436"/>
            <a:ext cx="1908000" cy="13081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tangle 44"/>
          <p:cNvSpPr>
            <a:spLocks noChangeArrowheads="1"/>
          </p:cNvSpPr>
          <p:nvPr/>
        </p:nvSpPr>
        <p:spPr bwMode="auto">
          <a:xfrm>
            <a:off x="2631530" y="4869360"/>
            <a:ext cx="1908000" cy="355600"/>
          </a:xfrm>
          <a:prstGeom prst="rect">
            <a:avLst/>
          </a:prstGeom>
          <a:solidFill>
            <a:srgbClr val="3333CC">
              <a:alpha val="24001"/>
            </a:srgbClr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Rectangle 45"/>
          <p:cNvSpPr>
            <a:spLocks noChangeArrowheads="1"/>
          </p:cNvSpPr>
          <p:nvPr/>
        </p:nvSpPr>
        <p:spPr bwMode="auto">
          <a:xfrm>
            <a:off x="2599998" y="5224960"/>
            <a:ext cx="1944000" cy="360000"/>
          </a:xfrm>
          <a:prstGeom prst="rect">
            <a:avLst/>
          </a:prstGeom>
          <a:solidFill>
            <a:srgbClr val="990000">
              <a:alpha val="240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Rectangle 46"/>
          <p:cNvSpPr>
            <a:spLocks noChangeArrowheads="1"/>
          </p:cNvSpPr>
          <p:nvPr/>
        </p:nvSpPr>
        <p:spPr bwMode="auto">
          <a:xfrm>
            <a:off x="2631530" y="4633756"/>
            <a:ext cx="1908000" cy="228600"/>
          </a:xfrm>
          <a:prstGeom prst="rect">
            <a:avLst/>
          </a:prstGeom>
          <a:solidFill>
            <a:srgbClr val="339933">
              <a:alpha val="24001"/>
            </a:srgb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Rectangle 47"/>
          <p:cNvSpPr>
            <a:spLocks noChangeArrowheads="1"/>
          </p:cNvSpPr>
          <p:nvPr/>
        </p:nvSpPr>
        <p:spPr bwMode="auto">
          <a:xfrm>
            <a:off x="7126894" y="3818762"/>
            <a:ext cx="1944000" cy="468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Text Box 48"/>
          <p:cNvSpPr txBox="1">
            <a:spLocks noChangeArrowheads="1"/>
          </p:cNvSpPr>
          <p:nvPr/>
        </p:nvSpPr>
        <p:spPr bwMode="auto">
          <a:xfrm>
            <a:off x="4551860" y="5149196"/>
            <a:ext cx="2527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From the end of the Eastern System of powers of which Israel was a part.</a:t>
            </a:r>
          </a:p>
        </p:txBody>
      </p:sp>
      <p:sp>
        <p:nvSpPr>
          <p:cNvPr id="80" name="AutoShape 49"/>
          <p:cNvSpPr>
            <a:spLocks noChangeArrowheads="1"/>
          </p:cNvSpPr>
          <p:nvPr/>
        </p:nvSpPr>
        <p:spPr bwMode="auto">
          <a:xfrm rot="1512068">
            <a:off x="4536094" y="5018694"/>
            <a:ext cx="393700" cy="177800"/>
          </a:xfrm>
          <a:prstGeom prst="rightArrow">
            <a:avLst>
              <a:gd name="adj1" fmla="val 50000"/>
              <a:gd name="adj2" fmla="val 55357"/>
            </a:avLst>
          </a:prstGeom>
          <a:solidFill>
            <a:srgbClr val="3333CC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ectangle 51"/>
          <p:cNvSpPr>
            <a:spLocks noChangeArrowheads="1"/>
          </p:cNvSpPr>
          <p:nvPr/>
        </p:nvSpPr>
        <p:spPr bwMode="auto">
          <a:xfrm>
            <a:off x="63064" y="4792717"/>
            <a:ext cx="1968500" cy="15450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Text Box 50"/>
          <p:cNvSpPr txBox="1">
            <a:spLocks noChangeArrowheads="1"/>
          </p:cNvSpPr>
          <p:nvPr/>
        </p:nvSpPr>
        <p:spPr bwMode="auto">
          <a:xfrm>
            <a:off x="25400" y="4826000"/>
            <a:ext cx="1981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One of the fowls of the air that would devour the </a:t>
            </a:r>
            <a:r>
              <a:rPr 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carcase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Israel.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v26</a:t>
            </a:r>
          </a:p>
        </p:txBody>
      </p:sp>
      <p:sp>
        <p:nvSpPr>
          <p:cNvPr id="83" name="AutoShape 52"/>
          <p:cNvSpPr>
            <a:spLocks noChangeArrowheads="1"/>
          </p:cNvSpPr>
          <p:nvPr/>
        </p:nvSpPr>
        <p:spPr bwMode="auto">
          <a:xfrm rot="9732967">
            <a:off x="1935208" y="5426856"/>
            <a:ext cx="685608" cy="228311"/>
          </a:xfrm>
          <a:prstGeom prst="rightArrow">
            <a:avLst>
              <a:gd name="adj1" fmla="val 50000"/>
              <a:gd name="adj2" fmla="val 55357"/>
            </a:avLst>
          </a:prstGeom>
          <a:solidFill>
            <a:srgbClr val="FF00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" name="Text Box 53"/>
          <p:cNvSpPr txBox="1">
            <a:spLocks noChangeArrowheads="1"/>
          </p:cNvSpPr>
          <p:nvPr/>
        </p:nvSpPr>
        <p:spPr bwMode="auto">
          <a:xfrm>
            <a:off x="4586458" y="1892300"/>
            <a:ext cx="297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iron power of Neb’s Image .</a:t>
            </a:r>
          </a:p>
        </p:txBody>
      </p:sp>
      <p:sp>
        <p:nvSpPr>
          <p:cNvPr id="85" name="AutoShape 54"/>
          <p:cNvSpPr>
            <a:spLocks noChangeArrowheads="1"/>
          </p:cNvSpPr>
          <p:nvPr/>
        </p:nvSpPr>
        <p:spPr bwMode="auto">
          <a:xfrm rot="-2781835">
            <a:off x="4416564" y="4314718"/>
            <a:ext cx="693796" cy="247089"/>
          </a:xfrm>
          <a:prstGeom prst="rightArrow">
            <a:avLst>
              <a:gd name="adj1" fmla="val 50000"/>
              <a:gd name="adj2" fmla="val 55357"/>
            </a:avLst>
          </a:prstGeom>
          <a:solidFill>
            <a:srgbClr val="339933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4561058" y="2616200"/>
            <a:ext cx="2971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iron band round the stump of the Babylonian tree </a:t>
            </a:r>
          </a:p>
        </p:txBody>
      </p:sp>
      <p:sp>
        <p:nvSpPr>
          <p:cNvPr id="87" name="Text Box 56"/>
          <p:cNvSpPr txBox="1">
            <a:spLocks noChangeArrowheads="1"/>
          </p:cNvSpPr>
          <p:nvPr/>
        </p:nvSpPr>
        <p:spPr bwMode="auto">
          <a:xfrm>
            <a:off x="4561058" y="3543300"/>
            <a:ext cx="276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fourth beast with great iron teeth </a:t>
            </a:r>
          </a:p>
        </p:txBody>
      </p:sp>
      <p:sp>
        <p:nvSpPr>
          <p:cNvPr id="88" name="Text Box 57"/>
          <p:cNvSpPr txBox="1">
            <a:spLocks noChangeArrowheads="1"/>
          </p:cNvSpPr>
          <p:nvPr/>
        </p:nvSpPr>
        <p:spPr bwMode="auto">
          <a:xfrm>
            <a:off x="5373858" y="2159436"/>
            <a:ext cx="749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Dan.2</a:t>
            </a:r>
          </a:p>
        </p:txBody>
      </p:sp>
      <p:sp>
        <p:nvSpPr>
          <p:cNvPr id="89" name="Text Box 58"/>
          <p:cNvSpPr txBox="1">
            <a:spLocks noChangeArrowheads="1"/>
          </p:cNvSpPr>
          <p:nvPr/>
        </p:nvSpPr>
        <p:spPr bwMode="auto">
          <a:xfrm>
            <a:off x="5069058" y="3165802"/>
            <a:ext cx="749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Dan.4</a:t>
            </a:r>
          </a:p>
        </p:txBody>
      </p:sp>
      <p:sp>
        <p:nvSpPr>
          <p:cNvPr id="90" name="Text Box 59"/>
          <p:cNvSpPr txBox="1">
            <a:spLocks noChangeArrowheads="1"/>
          </p:cNvSpPr>
          <p:nvPr/>
        </p:nvSpPr>
        <p:spPr bwMode="auto">
          <a:xfrm>
            <a:off x="6186658" y="3810436"/>
            <a:ext cx="749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Dan.7</a:t>
            </a:r>
          </a:p>
        </p:txBody>
      </p:sp>
      <p:pic>
        <p:nvPicPr>
          <p:cNvPr id="91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6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-433960" y="-141894"/>
            <a:ext cx="5270993" cy="301121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6" name="Rectangle 25"/>
          <p:cNvSpPr/>
          <p:nvPr/>
        </p:nvSpPr>
        <p:spPr>
          <a:xfrm>
            <a:off x="10754" y="0"/>
            <a:ext cx="9108000" cy="6840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/>
      <p:bldP spid="80" grpId="0" animBg="1"/>
      <p:bldP spid="81" grpId="0" animBg="1"/>
      <p:bldP spid="82" grpId="0"/>
      <p:bldP spid="83" grpId="0" animBg="1"/>
      <p:bldP spid="84" grpId="0"/>
      <p:bldP spid="85" grpId="0" animBg="1"/>
      <p:bldP spid="86" grpId="0"/>
      <p:bldP spid="87" grpId="0"/>
      <p:bldP spid="88" grpId="0"/>
      <p:bldP spid="89" grpId="0"/>
      <p:bldP spid="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765630" y="6463864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</a:p>
        </p:txBody>
      </p:sp>
      <p:pic>
        <p:nvPicPr>
          <p:cNvPr id="12" name="Picture 11" descr="THE_BIBLE_VOL_1_JESUS-26.bmp">
            <a:extLst>
              <a:ext uri="{FF2B5EF4-FFF2-40B4-BE49-F238E27FC236}">
                <a16:creationId xmlns:a16="http://schemas.microsoft.com/office/drawing/2014/main" id="{96012C50-7908-4E6F-A60D-77E36535F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-587534" y="4290876"/>
            <a:ext cx="4121588" cy="301393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5F9B77-4B12-425F-A3BF-DF1B2BC9A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7162" y="3406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C826628-74DA-427E-BA13-C2ADDAD77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6" y="176578"/>
            <a:ext cx="8620437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“Confident anticipation in things hoped for.”</a:t>
            </a:r>
            <a:endParaRPr kumimoji="0" lang="en-AU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A4E9A6F-EA90-4070-BE83-E97CCB8E6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584" y="4885245"/>
            <a:ext cx="543787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2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60475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5.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Matt. 24-25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You and I are 	encouraged to anticipate with 	every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 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that soon 	our Lord will be here.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A19AF0D1-58A6-42C9-9A3A-1864FC0CA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3" y="2749413"/>
            <a:ext cx="799641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altLang="zh-CN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9375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3.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John 9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man born blind was challenged to 	remain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confident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words spoken by the Son.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ACF81A2F-2325-4D3D-9B26-CA7D606D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172" y="892975"/>
            <a:ext cx="813629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9375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1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Luke 4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Jesus in the wilderness was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confident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words spoken by the Father.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29D526EF-AA73-4A7C-969E-8B6A3CB9E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4" y="3655535"/>
            <a:ext cx="819870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altLang="zh-CN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674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4.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 11.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Disciples were called to step out of 		themselves to have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 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larger 		purpose of God.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322" y="1905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CE95197-4028-9125-1F74-BD71074EC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3" y="1610989"/>
            <a:ext cx="826264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altLang="zh-CN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674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2.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 2.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Four friends whose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Jesus 	went beyond hopefulness to enter the realm of 	spiritual certainty.	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226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EF7E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8839" t="20883" r="5713" b="1698"/>
          <a:stretch>
            <a:fillRect/>
          </a:stretch>
        </p:blipFill>
        <p:spPr bwMode="auto">
          <a:xfrm>
            <a:off x="2261932" y="-48135"/>
            <a:ext cx="4737958" cy="69061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" name="Picture 17" descr="cap325"/>
          <p:cNvPicPr>
            <a:picLocks noChangeAspect="1" noChangeArrowheads="1"/>
          </p:cNvPicPr>
          <p:nvPr/>
        </p:nvPicPr>
        <p:blipFill>
          <a:blip r:embed="rId4" cstate="print"/>
          <a:srcRect l="1250" t="12593" r="2361" b="12593"/>
          <a:stretch>
            <a:fillRect/>
          </a:stretch>
        </p:blipFill>
        <p:spPr bwMode="auto">
          <a:xfrm>
            <a:off x="-35920" y="-15788"/>
            <a:ext cx="5220000" cy="232540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9" name="WordArt 18"/>
          <p:cNvSpPr>
            <a:spLocks noChangeArrowheads="1" noChangeShapeType="1" noTextEdit="1"/>
          </p:cNvSpPr>
          <p:nvPr/>
        </p:nvSpPr>
        <p:spPr bwMode="auto">
          <a:xfrm>
            <a:off x="1072932" y="575982"/>
            <a:ext cx="2899979" cy="9375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Coming of Christ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in the parables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754" y="0"/>
            <a:ext cx="9108000" cy="6840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4445890" y="5376034"/>
            <a:ext cx="4887311" cy="1699668"/>
            <a:chOff x="4445890" y="5376034"/>
            <a:chExt cx="4887311" cy="1699668"/>
          </a:xfrm>
        </p:grpSpPr>
        <p:pic>
          <p:nvPicPr>
            <p:cNvPr id="50" name="Picture 17" descr="cap325"/>
            <p:cNvPicPr>
              <a:picLocks noChangeAspect="1" noChangeArrowheads="1"/>
            </p:cNvPicPr>
            <p:nvPr/>
          </p:nvPicPr>
          <p:blipFill>
            <a:blip r:embed="rId4" cstate="print"/>
            <a:srcRect l="-3938" t="21996" r="-4014" b="12593"/>
            <a:stretch>
              <a:fillRect/>
            </a:stretch>
          </p:blipFill>
          <p:spPr bwMode="auto">
            <a:xfrm>
              <a:off x="4445890" y="5376034"/>
              <a:ext cx="4887311" cy="1699668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  <p:sp>
          <p:nvSpPr>
            <p:cNvPr id="51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5870514" y="5888037"/>
              <a:ext cx="2138362" cy="7492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Isa.31:9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2Pet.3:3-4,10</a:t>
              </a:r>
            </a:p>
          </p:txBody>
        </p:sp>
      </p:grpSp>
      <p:sp>
        <p:nvSpPr>
          <p:cNvPr id="52" name="Rectangle 6"/>
          <p:cNvSpPr>
            <a:spLocks noChangeArrowheads="1"/>
          </p:cNvSpPr>
          <p:nvPr/>
        </p:nvSpPr>
        <p:spPr bwMode="auto">
          <a:xfrm>
            <a:off x="2669468" y="2309504"/>
            <a:ext cx="468000" cy="127000"/>
          </a:xfrm>
          <a:prstGeom prst="rect">
            <a:avLst/>
          </a:prstGeom>
          <a:solidFill>
            <a:srgbClr val="3333CC">
              <a:alpha val="39999"/>
            </a:srgbClr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2326568" y="2451100"/>
            <a:ext cx="3240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3995384" y="2309504"/>
            <a:ext cx="3240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3084776" y="2423804"/>
            <a:ext cx="342900" cy="127000"/>
          </a:xfrm>
          <a:prstGeom prst="rect">
            <a:avLst/>
          </a:prstGeom>
          <a:solidFill>
            <a:srgbClr val="FF0000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>
            <a:off x="1173706" y="2279177"/>
            <a:ext cx="1433015" cy="81886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Line 14"/>
          <p:cNvSpPr>
            <a:spLocks noChangeShapeType="1"/>
          </p:cNvSpPr>
          <p:nvPr/>
        </p:nvSpPr>
        <p:spPr bwMode="auto">
          <a:xfrm flipV="1">
            <a:off x="1241946" y="2524836"/>
            <a:ext cx="941696" cy="12283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Line 15"/>
          <p:cNvSpPr>
            <a:spLocks noChangeShapeType="1"/>
          </p:cNvSpPr>
          <p:nvPr/>
        </p:nvSpPr>
        <p:spPr bwMode="auto">
          <a:xfrm flipV="1">
            <a:off x="1596788" y="2539049"/>
            <a:ext cx="1436238" cy="3952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Oval 19"/>
          <p:cNvSpPr>
            <a:spLocks noChangeArrowheads="1"/>
          </p:cNvSpPr>
          <p:nvPr/>
        </p:nvSpPr>
        <p:spPr bwMode="auto">
          <a:xfrm>
            <a:off x="2275768" y="2640652"/>
            <a:ext cx="546100" cy="190500"/>
          </a:xfrm>
          <a:prstGeom prst="ellips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Oval 20"/>
          <p:cNvSpPr>
            <a:spLocks noChangeArrowheads="1"/>
          </p:cNvSpPr>
          <p:nvPr/>
        </p:nvSpPr>
        <p:spPr bwMode="auto">
          <a:xfrm>
            <a:off x="5600700" y="4725348"/>
            <a:ext cx="546100" cy="190500"/>
          </a:xfrm>
          <a:prstGeom prst="ellips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Line 22"/>
          <p:cNvSpPr>
            <a:spLocks noChangeShapeType="1"/>
          </p:cNvSpPr>
          <p:nvPr/>
        </p:nvSpPr>
        <p:spPr bwMode="auto">
          <a:xfrm flipH="1">
            <a:off x="1244599" y="2825087"/>
            <a:ext cx="1211997" cy="1302413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Line 23"/>
          <p:cNvSpPr>
            <a:spLocks noChangeShapeType="1"/>
          </p:cNvSpPr>
          <p:nvPr/>
        </p:nvSpPr>
        <p:spPr bwMode="auto">
          <a:xfrm flipH="1" flipV="1">
            <a:off x="1790700" y="4394200"/>
            <a:ext cx="3746500" cy="39370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Rectangle 24"/>
          <p:cNvSpPr>
            <a:spLocks noChangeArrowheads="1"/>
          </p:cNvSpPr>
          <p:nvPr/>
        </p:nvSpPr>
        <p:spPr bwMode="auto">
          <a:xfrm>
            <a:off x="6154760" y="4865048"/>
            <a:ext cx="792000" cy="136525"/>
          </a:xfrm>
          <a:prstGeom prst="rect">
            <a:avLst/>
          </a:prstGeom>
          <a:solidFill>
            <a:srgbClr val="996633">
              <a:alpha val="39999"/>
            </a:srgbClr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Line 26"/>
          <p:cNvSpPr>
            <a:spLocks noChangeShapeType="1"/>
          </p:cNvSpPr>
          <p:nvPr/>
        </p:nvSpPr>
        <p:spPr bwMode="auto">
          <a:xfrm flipV="1">
            <a:off x="7126288" y="4616450"/>
            <a:ext cx="260350" cy="260350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Rectangle 27"/>
          <p:cNvSpPr>
            <a:spLocks noChangeArrowheads="1"/>
          </p:cNvSpPr>
          <p:nvPr/>
        </p:nvSpPr>
        <p:spPr bwMode="auto">
          <a:xfrm>
            <a:off x="5164138" y="5110471"/>
            <a:ext cx="1635125" cy="136525"/>
          </a:xfrm>
          <a:prstGeom prst="rect">
            <a:avLst/>
          </a:prstGeom>
          <a:solidFill>
            <a:srgbClr val="CC00CC">
              <a:alpha val="20000"/>
            </a:srgbClr>
          </a:solidFill>
          <a:ln w="19050">
            <a:solidFill>
              <a:srgbClr val="CC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Line 29"/>
          <p:cNvSpPr>
            <a:spLocks noChangeShapeType="1"/>
          </p:cNvSpPr>
          <p:nvPr/>
        </p:nvSpPr>
        <p:spPr bwMode="auto">
          <a:xfrm>
            <a:off x="6865938" y="5153025"/>
            <a:ext cx="347662" cy="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Rectangle 33"/>
          <p:cNvSpPr>
            <a:spLocks noChangeArrowheads="1"/>
          </p:cNvSpPr>
          <p:nvPr/>
        </p:nvSpPr>
        <p:spPr bwMode="auto">
          <a:xfrm>
            <a:off x="5403850" y="4051300"/>
            <a:ext cx="1089025" cy="127000"/>
          </a:xfrm>
          <a:prstGeom prst="rect">
            <a:avLst/>
          </a:prstGeom>
          <a:solidFill>
            <a:srgbClr val="3333CC">
              <a:alpha val="39999"/>
            </a:srgbClr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Rectangle 34"/>
          <p:cNvSpPr>
            <a:spLocks noChangeArrowheads="1"/>
          </p:cNvSpPr>
          <p:nvPr/>
        </p:nvSpPr>
        <p:spPr bwMode="auto">
          <a:xfrm>
            <a:off x="5245100" y="4175125"/>
            <a:ext cx="1728000" cy="117475"/>
          </a:xfrm>
          <a:prstGeom prst="rect">
            <a:avLst/>
          </a:prstGeom>
          <a:solidFill>
            <a:srgbClr val="FF0000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9" name="Group 36"/>
          <p:cNvGrpSpPr>
            <a:grpSpLocks/>
          </p:cNvGrpSpPr>
          <p:nvPr/>
        </p:nvGrpSpPr>
        <p:grpSpPr bwMode="auto">
          <a:xfrm>
            <a:off x="4952669" y="3463925"/>
            <a:ext cx="2052000" cy="376238"/>
            <a:chOff x="3094" y="2182"/>
            <a:chExt cx="1362" cy="237"/>
          </a:xfrm>
        </p:grpSpPr>
        <p:sp>
          <p:nvSpPr>
            <p:cNvPr id="70" name="Rectangle 37"/>
            <p:cNvSpPr>
              <a:spLocks noChangeArrowheads="1"/>
            </p:cNvSpPr>
            <p:nvPr/>
          </p:nvSpPr>
          <p:spPr bwMode="auto">
            <a:xfrm>
              <a:off x="3094" y="2263"/>
              <a:ext cx="1362" cy="156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1" name="Rectangle 38"/>
            <p:cNvSpPr>
              <a:spLocks noChangeArrowheads="1"/>
            </p:cNvSpPr>
            <p:nvPr/>
          </p:nvSpPr>
          <p:spPr bwMode="auto">
            <a:xfrm>
              <a:off x="3871" y="2182"/>
              <a:ext cx="585" cy="83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7015661" y="4272457"/>
            <a:ext cx="2317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End of Mosaic Age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220604" y="4950374"/>
            <a:ext cx="1623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Roman Army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98599" y="1953750"/>
            <a:ext cx="99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Jesus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41437" y="2445539"/>
            <a:ext cx="99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Truth</a:t>
            </a:r>
          </a:p>
        </p:txBody>
      </p:sp>
      <p:sp>
        <p:nvSpPr>
          <p:cNvPr id="76" name="Rectangle 8"/>
          <p:cNvSpPr>
            <a:spLocks noChangeArrowheads="1"/>
          </p:cNvSpPr>
          <p:nvPr/>
        </p:nvSpPr>
        <p:spPr bwMode="auto">
          <a:xfrm>
            <a:off x="6601160" y="3944882"/>
            <a:ext cx="3429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Rectangle 8"/>
          <p:cNvSpPr>
            <a:spLocks noChangeArrowheads="1"/>
          </p:cNvSpPr>
          <p:nvPr/>
        </p:nvSpPr>
        <p:spPr bwMode="auto">
          <a:xfrm>
            <a:off x="4954020" y="4055241"/>
            <a:ext cx="342900" cy="127000"/>
          </a:xfrm>
          <a:prstGeom prst="rect">
            <a:avLst/>
          </a:prstGeom>
          <a:solidFill>
            <a:srgbClr val="009900">
              <a:alpha val="39999"/>
            </a:srgbClr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41890" y="2882731"/>
            <a:ext cx="1844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Jewish World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15311" y="4051726"/>
            <a:ext cx="1623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Authorities</a:t>
            </a:r>
          </a:p>
        </p:txBody>
      </p:sp>
      <p:sp>
        <p:nvSpPr>
          <p:cNvPr id="80" name="Rectangle 35"/>
          <p:cNvSpPr>
            <a:spLocks noChangeArrowheads="1"/>
          </p:cNvSpPr>
          <p:nvPr/>
        </p:nvSpPr>
        <p:spPr bwMode="auto">
          <a:xfrm>
            <a:off x="2268865" y="1971264"/>
            <a:ext cx="2088000" cy="4104000"/>
          </a:xfrm>
          <a:prstGeom prst="rect">
            <a:avLst/>
          </a:prstGeom>
          <a:solidFill>
            <a:srgbClr val="FF0000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2" grpId="0"/>
      <p:bldP spid="73" grpId="0"/>
      <p:bldP spid="74" grpId="0"/>
      <p:bldP spid="75" grpId="0"/>
      <p:bldP spid="76" grpId="0" animBg="1"/>
      <p:bldP spid="77" grpId="0" animBg="1"/>
      <p:bldP spid="78" grpId="0"/>
      <p:bldP spid="79" grpId="0"/>
      <p:bldP spid="8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315"/>
          <p:cNvPicPr>
            <a:picLocks noChangeAspect="1" noChangeArrowheads="1"/>
          </p:cNvPicPr>
          <p:nvPr/>
        </p:nvPicPr>
        <p:blipFill>
          <a:blip r:embed="rId3" cstate="print"/>
          <a:srcRect t="11635" r="1368" b="11006"/>
          <a:stretch>
            <a:fillRect/>
          </a:stretch>
        </p:blipFill>
        <p:spPr bwMode="auto">
          <a:xfrm>
            <a:off x="1130939" y="1844571"/>
            <a:ext cx="6602740" cy="424092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23698" y="257503"/>
            <a:ext cx="715907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What shall be the sign of thy coming?</a:t>
            </a:r>
            <a:r>
              <a:rPr kumimoji="1" lang="en-US" sz="4000" b="1" i="1" u="sng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2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7704" y="6159500"/>
            <a:ext cx="80962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08000"/>
              </a:buClr>
            </a:pPr>
            <a:r>
              <a:rPr kumimoji="1" lang="en-US" sz="3600" dirty="0">
                <a:solidFill>
                  <a:srgbClr val="66FF33"/>
                </a:solidFill>
                <a:latin typeface="Arial Narrow" pitchFamily="34" charset="0"/>
              </a:rPr>
              <a:t>End of age equated with presence of Jesus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46831" y="1493768"/>
            <a:ext cx="796158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He worked through the Roman army and came in their coming.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723698" y="3367882"/>
            <a:ext cx="50104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200" i="1" dirty="0">
                <a:solidFill>
                  <a:srgbClr val="FFFF00"/>
                </a:solidFill>
                <a:latin typeface="Arial" charset="0"/>
              </a:rPr>
              <a:t>Matt.24:27-28 -   Rome</a:t>
            </a: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6640361" y="2554257"/>
            <a:ext cx="2435225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5916528" y="2591314"/>
            <a:ext cx="254559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1F7E9"/>
                </a:solidFill>
                <a:latin typeface="Arial" charset="0"/>
              </a:rPr>
              <a:t>Weapon used by God.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1F7E9"/>
                </a:solidFill>
                <a:latin typeface="Arial" charset="0"/>
              </a:rPr>
              <a:t>God’s executioners.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1F7E9"/>
                </a:solidFill>
                <a:latin typeface="Arial" charset="0"/>
              </a:rPr>
              <a:t>His army / His people.</a:t>
            </a:r>
          </a:p>
        </p:txBody>
      </p:sp>
      <p:sp>
        <p:nvSpPr>
          <p:cNvPr id="30" name="AutoShape 19"/>
          <p:cNvSpPr>
            <a:spLocks/>
          </p:cNvSpPr>
          <p:nvPr/>
        </p:nvSpPr>
        <p:spPr bwMode="auto">
          <a:xfrm flipH="1">
            <a:off x="5150007" y="2750733"/>
            <a:ext cx="346332" cy="1861027"/>
          </a:xfrm>
          <a:prstGeom prst="rightBrace">
            <a:avLst>
              <a:gd name="adj1" fmla="val 22531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E5DBF5-52A6-DDA5-8E3B-E5404B6B6D18}"/>
              </a:ext>
            </a:extLst>
          </p:cNvPr>
          <p:cNvSpPr txBox="1"/>
          <p:nvPr/>
        </p:nvSpPr>
        <p:spPr>
          <a:xfrm>
            <a:off x="8765630" y="6517743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29" grpId="0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31532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15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3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0" y="1634208"/>
            <a:ext cx="9144000" cy="52237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8" name="TextBox 37"/>
          <p:cNvSpPr txBox="1"/>
          <p:nvPr/>
        </p:nvSpPr>
        <p:spPr>
          <a:xfrm>
            <a:off x="3951832" y="1054666"/>
            <a:ext cx="1671939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National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23:38. 24:1-2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12546" y="138938"/>
            <a:ext cx="4541041" cy="107721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Two Houses </a:t>
            </a:r>
          </a:p>
          <a:p>
            <a:pPr algn="ctr"/>
            <a:r>
              <a:rPr lang="en-A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Matt.24 </a:t>
            </a:r>
            <a:r>
              <a:rPr lang="en-A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&amp;</a:t>
            </a:r>
            <a:r>
              <a:rPr lang="en-A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25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58052" y="1054663"/>
            <a:ext cx="1563454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Personal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24:43</a:t>
            </a:r>
          </a:p>
        </p:txBody>
      </p:sp>
      <p:pic>
        <p:nvPicPr>
          <p:cNvPr id="43" name="Picture 10" descr="cap0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99283" y="-216972"/>
            <a:ext cx="3855089" cy="294467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4DE3C0-A710-23C5-3CCE-CC7BB349B122}"/>
              </a:ext>
            </a:extLst>
          </p:cNvPr>
          <p:cNvSpPr txBox="1"/>
          <p:nvPr/>
        </p:nvSpPr>
        <p:spPr>
          <a:xfrm>
            <a:off x="8765630" y="6517743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sz="1400" dirty="0">
                <a:solidFill>
                  <a:schemeClr val="bg1"/>
                </a:solidFill>
                <a:latin typeface="Times New Roman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2" grpId="0" uiExpan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8670" y="-4870"/>
            <a:ext cx="9144000" cy="6858000"/>
          </a:xfrm>
          <a:prstGeom prst="rect">
            <a:avLst/>
          </a:prstGeom>
          <a:solidFill>
            <a:srgbClr val="F9F9F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Picture 2" descr="A close-up of a newspaper&#10;&#10;Description automatically generated">
            <a:extLst>
              <a:ext uri="{FF2B5EF4-FFF2-40B4-BE49-F238E27FC236}">
                <a16:creationId xmlns:a16="http://schemas.microsoft.com/office/drawing/2014/main" id="{440672ED-C150-A03C-96CA-46397F0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" r="2185"/>
          <a:stretch/>
        </p:blipFill>
        <p:spPr>
          <a:xfrm>
            <a:off x="1342661" y="4870"/>
            <a:ext cx="4456253" cy="680196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close-up of a newspaper&#10;&#10;Description automatically generated">
            <a:extLst>
              <a:ext uri="{FF2B5EF4-FFF2-40B4-BE49-F238E27FC236}">
                <a16:creationId xmlns:a16="http://schemas.microsoft.com/office/drawing/2014/main" id="{0ABD5238-5CD8-8AEB-C609-8B81F0F4D6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95" t="-872" r="1295" b="-1"/>
          <a:stretch/>
        </p:blipFill>
        <p:spPr>
          <a:xfrm>
            <a:off x="7056849" y="0"/>
            <a:ext cx="1969881" cy="695688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47">
            <a:extLst>
              <a:ext uri="{FF2B5EF4-FFF2-40B4-BE49-F238E27FC236}">
                <a16:creationId xmlns:a16="http://schemas.microsoft.com/office/drawing/2014/main" id="{35DB3DF4-4BBC-98A1-9799-0D5DEFC0D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668" y="1364403"/>
            <a:ext cx="432000" cy="108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Rectangle 47">
            <a:extLst>
              <a:ext uri="{FF2B5EF4-FFF2-40B4-BE49-F238E27FC236}">
                <a16:creationId xmlns:a16="http://schemas.microsoft.com/office/drawing/2014/main" id="{4E470FD1-5213-9B2C-A9CA-B17C5A318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3668" y="1707303"/>
            <a:ext cx="432000" cy="108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Rectangle 47">
            <a:extLst>
              <a:ext uri="{FF2B5EF4-FFF2-40B4-BE49-F238E27FC236}">
                <a16:creationId xmlns:a16="http://schemas.microsoft.com/office/drawing/2014/main" id="{1A906439-3211-1D40-8842-DAC7B4186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68" y="2169838"/>
            <a:ext cx="1908000" cy="360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Rectangle 47">
            <a:extLst>
              <a:ext uri="{FF2B5EF4-FFF2-40B4-BE49-F238E27FC236}">
                <a16:creationId xmlns:a16="http://schemas.microsoft.com/office/drawing/2014/main" id="{3AAD8A3B-EA0A-07F8-38F7-FD624076A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6849" y="2596074"/>
            <a:ext cx="1980000" cy="83292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1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5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-110076" y="2169837"/>
            <a:ext cx="7012985" cy="436332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4336" name="Picture 4" descr="homes in jerusalem in jesus time | Jesus told his disciples how they should  react when they see the sign ... | Ancient israel, Holy land israel, Israel  history">
            <a:extLst>
              <a:ext uri="{FF2B5EF4-FFF2-40B4-BE49-F238E27FC236}">
                <a16:creationId xmlns:a16="http://schemas.microsoft.com/office/drawing/2014/main" id="{3966DC7F-3776-7863-390F-52E8C2BEF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643" y="4673551"/>
            <a:ext cx="4326026" cy="245263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10754" y="0"/>
            <a:ext cx="9108000" cy="6840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591F3ED-1324-C6CE-CEDF-B90A49BA5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1725" y="3119280"/>
            <a:ext cx="639029" cy="266144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>
            <a:glow rad="63500">
              <a:srgbClr val="FF00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06DD40C-CF34-38C4-DAE6-FFC93C594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5594" y="2344074"/>
            <a:ext cx="1022491" cy="2520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>
            <a:glow rad="63500">
              <a:srgbClr val="FF00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1CF7720-F4A5-E211-4A66-18484B2EE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815" y="3229375"/>
            <a:ext cx="432000" cy="266144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>
            <a:glow rad="63500">
              <a:srgbClr val="FF00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47">
            <a:extLst>
              <a:ext uri="{FF2B5EF4-FFF2-40B4-BE49-F238E27FC236}">
                <a16:creationId xmlns:a16="http://schemas.microsoft.com/office/drawing/2014/main" id="{03FBDA61-2111-E634-4170-E15949C25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8006" y="3183423"/>
            <a:ext cx="432000" cy="108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18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28" grpId="0" animBg="1"/>
      <p:bldP spid="30" grpId="0" animBg="1"/>
      <p:bldP spid="2" grpId="0" animBg="1"/>
      <p:bldP spid="4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31532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15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3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0" y="1634208"/>
            <a:ext cx="9144000" cy="52237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8" name="TextBox 37"/>
          <p:cNvSpPr txBox="1"/>
          <p:nvPr/>
        </p:nvSpPr>
        <p:spPr>
          <a:xfrm>
            <a:off x="3951832" y="1054666"/>
            <a:ext cx="1671939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National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23:38. 24:1-2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12546" y="138938"/>
            <a:ext cx="4541041" cy="107721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Two Houses </a:t>
            </a:r>
          </a:p>
          <a:p>
            <a:pPr algn="ctr"/>
            <a:r>
              <a:rPr lang="en-A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Matt.24 </a:t>
            </a:r>
            <a:r>
              <a:rPr lang="en-A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&amp;</a:t>
            </a:r>
            <a:r>
              <a:rPr lang="en-A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25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58052" y="1054663"/>
            <a:ext cx="1563454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Personal</a:t>
            </a:r>
          </a:p>
          <a:p>
            <a:pPr algn="ctr"/>
            <a:r>
              <a:rPr lang="en-AU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24:43</a:t>
            </a:r>
          </a:p>
        </p:txBody>
      </p:sp>
      <p:pic>
        <p:nvPicPr>
          <p:cNvPr id="43" name="Picture 10" descr="cap0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99283" y="-216972"/>
            <a:ext cx="3855089" cy="294467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Oval 11"/>
          <p:cNvSpPr/>
          <p:nvPr/>
        </p:nvSpPr>
        <p:spPr>
          <a:xfrm>
            <a:off x="3878323" y="945933"/>
            <a:ext cx="1800000" cy="10562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4DE3C0-A710-23C5-3CCE-CC7BB349B122}"/>
              </a:ext>
            </a:extLst>
          </p:cNvPr>
          <p:cNvSpPr txBox="1"/>
          <p:nvPr/>
        </p:nvSpPr>
        <p:spPr>
          <a:xfrm>
            <a:off x="8765630" y="6517743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sz="1400" dirty="0">
                <a:solidFill>
                  <a:schemeClr val="bg1"/>
                </a:solidFill>
                <a:latin typeface="Times New Roman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46637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0256" y="422718"/>
            <a:ext cx="4716599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49548"/>
          <a:stretch>
            <a:fillRect/>
          </a:stretch>
        </p:blipFill>
        <p:spPr>
          <a:xfrm rot="21436509">
            <a:off x="-275057" y="3259251"/>
            <a:ext cx="3230927" cy="376056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4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4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5052447" y="0"/>
            <a:ext cx="4091553" cy="23374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6" name="TextBox 25"/>
          <p:cNvSpPr txBox="1"/>
          <p:nvPr/>
        </p:nvSpPr>
        <p:spPr>
          <a:xfrm>
            <a:off x="3547239" y="4225159"/>
            <a:ext cx="47138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atin typeface="Arial" pitchFamily="34" charset="0"/>
                <a:cs typeface="Arial" pitchFamily="34" charset="0"/>
              </a:rPr>
              <a:t>3 Questions</a:t>
            </a:r>
            <a:endParaRPr lang="en-A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AU" sz="1200" b="1" dirty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When? - Temple destroyed.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What?  - Sign of thy coming.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When? - End of the World (Age)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35120" y="2270236"/>
            <a:ext cx="70787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“And as he sat upon the mount of olives, the disciples came unto him privately, saying, Tell us,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when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shall these things be? And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what 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shall be the sign of thy coming,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 the end of the world?”    </a:t>
            </a:r>
            <a:r>
              <a:rPr lang="en-AU" sz="2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24:3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EDD480-4464-663A-EC36-13C783D31F87}"/>
              </a:ext>
            </a:extLst>
          </p:cNvPr>
          <p:cNvSpPr txBox="1"/>
          <p:nvPr/>
        </p:nvSpPr>
        <p:spPr>
          <a:xfrm>
            <a:off x="8765630" y="6517743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sz="1400" dirty="0">
                <a:latin typeface="Times New Roman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31532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6436" y="138938"/>
            <a:ext cx="7671662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697424" y="1637390"/>
            <a:ext cx="8054777" cy="502954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442913" y="1491358"/>
            <a:ext cx="80962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08000"/>
              </a:buClr>
              <a:buSzTx/>
              <a:buFontTx/>
              <a:buNone/>
              <a:tabLst/>
              <a:defRPr/>
            </a:pPr>
            <a:r>
              <a:rPr kumimoji="1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End of age equated with presence of Jesus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4618492" y="2477911"/>
            <a:ext cx="298662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Jesus would come in apostles life time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4581797" y="3922750"/>
            <a:ext cx="2996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Arial" charset="0"/>
              </a:rPr>
              <a:t>Matt.10:23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Arial" charset="0"/>
              </a:rPr>
              <a:t>John 21:18-23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Arial" charset="0"/>
              </a:rPr>
              <a:t>Matt.24:14  cp  Col.1:23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A29DB9-4F4E-C002-2AEC-D67BE8848ED4}"/>
              </a:ext>
            </a:extLst>
          </p:cNvPr>
          <p:cNvSpPr txBox="1"/>
          <p:nvPr/>
        </p:nvSpPr>
        <p:spPr>
          <a:xfrm>
            <a:off x="8765630" y="6517743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754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0256" y="422718"/>
            <a:ext cx="4716599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latin typeface="Calibri" pitchFamily="34" charset="0"/>
                <a:cs typeface="Calibri" pitchFamily="34" charset="0"/>
              </a:rPr>
              <a:t>What shall be the sign of thy coming? </a:t>
            </a:r>
          </a:p>
        </p:txBody>
      </p:sp>
      <p:pic>
        <p:nvPicPr>
          <p:cNvPr id="12" name="Picture 11" descr="THE_BIBLE_VOL_1_JESUS-11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49548"/>
          <a:stretch>
            <a:fillRect/>
          </a:stretch>
        </p:blipFill>
        <p:spPr>
          <a:xfrm rot="21436509">
            <a:off x="-275057" y="3259251"/>
            <a:ext cx="3230927" cy="376056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4" name="Picture 2" descr="C:\My Documents\The Truth\Virginia 2001\Israel\Final Overheads\Jerusalem Trodden Down Until.tif"/>
          <p:cNvPicPr>
            <a:picLocks noChangeAspect="1" noChangeArrowheads="1"/>
          </p:cNvPicPr>
          <p:nvPr/>
        </p:nvPicPr>
        <p:blipFill>
          <a:blip r:embed="rId4" cstate="print">
            <a:lum bright="3000" contrast="7000"/>
          </a:blip>
          <a:srcRect t="27303"/>
          <a:stretch>
            <a:fillRect/>
          </a:stretch>
        </p:blipFill>
        <p:spPr bwMode="auto">
          <a:xfrm>
            <a:off x="5052447" y="0"/>
            <a:ext cx="4091553" cy="23374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1" name="TextBox 30"/>
          <p:cNvSpPr txBox="1"/>
          <p:nvPr/>
        </p:nvSpPr>
        <p:spPr>
          <a:xfrm>
            <a:off x="1135120" y="2049512"/>
            <a:ext cx="70787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“And as he sat upon the mount of olives, the disciples came unto him privately, saying, Tell us,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when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shall these things be? And </a:t>
            </a:r>
            <a:r>
              <a:rPr lang="en-AU" sz="2200" i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what </a:t>
            </a:r>
            <a:r>
              <a:rPr lang="en-AU" sz="2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shall be the sign of thy coming, </a:t>
            </a:r>
            <a:r>
              <a:rPr lang="en-AU" sz="2200" b="1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and of the end of the world?</a:t>
            </a:r>
            <a:r>
              <a:rPr lang="en-AU" sz="2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   </a:t>
            </a:r>
            <a:r>
              <a:rPr lang="en-AU" sz="2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24:3 </a:t>
            </a:r>
          </a:p>
        </p:txBody>
      </p:sp>
      <p:sp>
        <p:nvSpPr>
          <p:cNvPr id="8" name="Oval 7"/>
          <p:cNvSpPr/>
          <p:nvPr/>
        </p:nvSpPr>
        <p:spPr>
          <a:xfrm>
            <a:off x="5218380" y="3105804"/>
            <a:ext cx="1044000" cy="360000"/>
          </a:xfrm>
          <a:prstGeom prst="ellipse">
            <a:avLst/>
          </a:prstGeom>
          <a:solidFill>
            <a:srgbClr val="FFFF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3326541" y="3894077"/>
            <a:ext cx="51080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tabLst>
                <a:tab pos="173038" algn="l"/>
              </a:tabLst>
            </a:pPr>
            <a:r>
              <a:rPr lang="en-AU" dirty="0"/>
              <a:t>	</a:t>
            </a:r>
            <a:r>
              <a:rPr lang="en-AU" sz="2400" dirty="0">
                <a:latin typeface="Arial" pitchFamily="34" charset="0"/>
                <a:cs typeface="Arial" pitchFamily="34" charset="0"/>
              </a:rPr>
              <a:t>Phrase is exclusive to Matthew 	among the gospel writers. </a:t>
            </a:r>
          </a:p>
          <a:p>
            <a:pPr>
              <a:buFont typeface="Arial" pitchFamily="34" charset="0"/>
              <a:buChar char="•"/>
              <a:tabLst>
                <a:tab pos="173038" algn="l"/>
              </a:tabLst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	Only occurs 7 times in N.T.</a:t>
            </a:r>
          </a:p>
          <a:p>
            <a:pPr>
              <a:buFont typeface="Arial" pitchFamily="34" charset="0"/>
              <a:buChar char="•"/>
              <a:tabLst>
                <a:tab pos="173038" algn="l"/>
              </a:tabLst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	In all cases it refers to end of the 	Jewish age. AD 70</a:t>
            </a:r>
          </a:p>
        </p:txBody>
      </p:sp>
      <p:sp>
        <p:nvSpPr>
          <p:cNvPr id="10" name="Down Arrow 9"/>
          <p:cNvSpPr/>
          <p:nvPr/>
        </p:nvSpPr>
        <p:spPr>
          <a:xfrm>
            <a:off x="4099034" y="3436884"/>
            <a:ext cx="614856" cy="536026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TextBox 12"/>
          <p:cNvSpPr txBox="1"/>
          <p:nvPr/>
        </p:nvSpPr>
        <p:spPr>
          <a:xfrm>
            <a:off x="3231942" y="5833237"/>
            <a:ext cx="465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13:39, 40, 49.    Matt. 24:3.    Matt. 28:20.  1 Cor.10:11.    Heb.9:26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7CB69E-06A0-E486-E5DA-19A64EBB13EE}"/>
              </a:ext>
            </a:extLst>
          </p:cNvPr>
          <p:cNvSpPr txBox="1"/>
          <p:nvPr/>
        </p:nvSpPr>
        <p:spPr>
          <a:xfrm>
            <a:off x="8765630" y="6517743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885624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34061" y="240212"/>
            <a:ext cx="7199449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AU" sz="4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</a:t>
            </a:r>
            <a:r>
              <a:rPr kumimoji="0" lang="en-AU" sz="40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 comings of our Lord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6DC6CA4-725F-6FD3-B51E-58DA5E87F4F2}"/>
              </a:ext>
            </a:extLst>
          </p:cNvPr>
          <p:cNvCxnSpPr/>
          <p:nvPr/>
        </p:nvCxnSpPr>
        <p:spPr>
          <a:xfrm rot="5400000">
            <a:off x="861550" y="3313075"/>
            <a:ext cx="241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65F1660-90E4-2285-2137-6798B3D099D3}"/>
              </a:ext>
            </a:extLst>
          </p:cNvPr>
          <p:cNvCxnSpPr/>
          <p:nvPr/>
        </p:nvCxnSpPr>
        <p:spPr>
          <a:xfrm rot="5400000">
            <a:off x="2981482" y="3313075"/>
            <a:ext cx="241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40FDC1-6EE3-354F-A440-41A1E3EB5B56}"/>
              </a:ext>
            </a:extLst>
          </p:cNvPr>
          <p:cNvCxnSpPr/>
          <p:nvPr/>
        </p:nvCxnSpPr>
        <p:spPr>
          <a:xfrm rot="5400000">
            <a:off x="6687325" y="3313075"/>
            <a:ext cx="241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7FECAC2-0188-E8DC-E280-6E350EBF1EBB}"/>
              </a:ext>
            </a:extLst>
          </p:cNvPr>
          <p:cNvSpPr txBox="1"/>
          <p:nvPr/>
        </p:nvSpPr>
        <p:spPr>
          <a:xfrm>
            <a:off x="3315833" y="4847054"/>
            <a:ext cx="1751463" cy="1026563"/>
          </a:xfrm>
          <a:prstGeom prst="rect">
            <a:avLst/>
          </a:prstGeom>
          <a:noFill/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kumimoji="0" lang="en-AU" sz="1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nd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coming to take away the daily sacrifice </a:t>
            </a:r>
            <a:endParaRPr kumimoji="0" lang="en-AU" sz="18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CA8965-A9E2-2730-5E70-59DAD739B98B}"/>
              </a:ext>
            </a:extLst>
          </p:cNvPr>
          <p:cNvSpPr txBox="1"/>
          <p:nvPr/>
        </p:nvSpPr>
        <p:spPr>
          <a:xfrm>
            <a:off x="6697403" y="4834358"/>
            <a:ext cx="2357121" cy="1347164"/>
          </a:xfrm>
          <a:prstGeom prst="rect">
            <a:avLst/>
          </a:prstGeom>
          <a:noFill/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kumimoji="0" lang="en-AU" sz="1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rd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coming to remove the kingdom of men and to restore the kingdom to Israel</a:t>
            </a:r>
            <a:endParaRPr kumimoji="0" lang="en-AU" sz="18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D599C6F-48B8-AC55-73CB-2EC89999BBE4}"/>
              </a:ext>
            </a:extLst>
          </p:cNvPr>
          <p:cNvCxnSpPr/>
          <p:nvPr/>
        </p:nvCxnSpPr>
        <p:spPr>
          <a:xfrm>
            <a:off x="4191103" y="3313075"/>
            <a:ext cx="370800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573B67F-22B2-68F0-32F7-B4EB4BE4B837}"/>
              </a:ext>
            </a:extLst>
          </p:cNvPr>
          <p:cNvSpPr txBox="1"/>
          <p:nvPr/>
        </p:nvSpPr>
        <p:spPr>
          <a:xfrm>
            <a:off x="4958007" y="2802325"/>
            <a:ext cx="1905616" cy="461217"/>
          </a:xfrm>
          <a:prstGeom prst="rect">
            <a:avLst/>
          </a:prstGeom>
          <a:noFill/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AU" sz="1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2000 </a:t>
            </a:r>
            <a:r>
              <a:rPr kumimoji="0" lang="en-AU" sz="1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yrs</a:t>
            </a:r>
            <a:endParaRPr kumimoji="0" lang="en-AU" sz="18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8" name="Picture 4" descr="Premium AI Image | Jesus and his followers Generative Ai">
            <a:extLst>
              <a:ext uri="{FF2B5EF4-FFF2-40B4-BE49-F238E27FC236}">
                <a16:creationId xmlns:a16="http://schemas.microsoft.com/office/drawing/2014/main" id="{9B0DE8A5-5CAE-BF1A-EA19-F6E90BCE9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2"/>
          <a:stretch/>
        </p:blipFill>
        <p:spPr bwMode="auto">
          <a:xfrm flipH="1">
            <a:off x="1756277" y="2961858"/>
            <a:ext cx="2877509" cy="228948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083E49-4A85-1782-0CA5-372FC8761B6A}"/>
              </a:ext>
            </a:extLst>
          </p:cNvPr>
          <p:cNvCxnSpPr/>
          <p:nvPr/>
        </p:nvCxnSpPr>
        <p:spPr>
          <a:xfrm>
            <a:off x="2092949" y="3313075"/>
            <a:ext cx="208800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7006911-FFDB-B74B-08E2-3F607D158D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374" r="56618"/>
          <a:stretch/>
        </p:blipFill>
        <p:spPr>
          <a:xfrm>
            <a:off x="-505387" y="1759622"/>
            <a:ext cx="2234158" cy="440324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7" name="TextBox 16"/>
          <p:cNvSpPr txBox="1"/>
          <p:nvPr/>
        </p:nvSpPr>
        <p:spPr>
          <a:xfrm>
            <a:off x="954669" y="4847054"/>
            <a:ext cx="2234161" cy="1347164"/>
          </a:xfrm>
          <a:prstGeom prst="rect">
            <a:avLst/>
          </a:prstGeom>
          <a:noFill/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r>
              <a:rPr kumimoji="0" lang="en-AU" sz="1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coming through John's baptism         </a:t>
            </a:r>
            <a:r>
              <a:rPr kumimoji="0" lang="en-AU" sz="1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Acts 13:24</a:t>
            </a:r>
          </a:p>
          <a:p>
            <a:pPr marL="0" marR="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Isa. 40:3</a:t>
            </a:r>
          </a:p>
        </p:txBody>
      </p:sp>
      <p:pic>
        <p:nvPicPr>
          <p:cNvPr id="10" name="Picture 2" descr="The cataclysmic siege of Jerusalem in AD 70 and its impact on Judaism and  Christianity - History Skills">
            <a:extLst>
              <a:ext uri="{FF2B5EF4-FFF2-40B4-BE49-F238E27FC236}">
                <a16:creationId xmlns:a16="http://schemas.microsoft.com/office/drawing/2014/main" id="{8412CEAC-F6A1-F374-AE9C-7CBED5983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824" y="603300"/>
            <a:ext cx="3323168" cy="2533472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F5FCDC3-3BBA-CFDE-3B1F-427727293482}"/>
              </a:ext>
            </a:extLst>
          </p:cNvPr>
          <p:cNvSpPr txBox="1"/>
          <p:nvPr/>
        </p:nvSpPr>
        <p:spPr>
          <a:xfrm>
            <a:off x="2147126" y="2799431"/>
            <a:ext cx="1905616" cy="461217"/>
          </a:xfrm>
          <a:prstGeom prst="rect">
            <a:avLst/>
          </a:prstGeom>
          <a:noFill/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AU" sz="1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40 </a:t>
            </a:r>
            <a:r>
              <a:rPr kumimoji="0" lang="en-AU" sz="1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yrs</a:t>
            </a:r>
            <a:endParaRPr kumimoji="0" lang="en-AU" sz="18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DE2353-ACCB-7798-71E6-5144B9822DB0}"/>
              </a:ext>
            </a:extLst>
          </p:cNvPr>
          <p:cNvSpPr txBox="1"/>
          <p:nvPr/>
        </p:nvSpPr>
        <p:spPr>
          <a:xfrm>
            <a:off x="3412814" y="5801116"/>
            <a:ext cx="15122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Matt 24:15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Dan. 8:9-11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3" descr="KINGDOM2">
            <a:extLst>
              <a:ext uri="{FF2B5EF4-FFF2-40B4-BE49-F238E27FC236}">
                <a16:creationId xmlns:a16="http://schemas.microsoft.com/office/drawing/2014/main" id="{AFAA42CD-F9C4-E42D-E15B-C846C6C40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2444" y="661572"/>
            <a:ext cx="3107695" cy="236219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6"/>
          <p:cNvSpPr/>
          <p:nvPr/>
        </p:nvSpPr>
        <p:spPr>
          <a:xfrm>
            <a:off x="19050" y="98854"/>
            <a:ext cx="9108000" cy="6840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Blue Dapple">
  <a:themeElements>
    <a:clrScheme name="Blue Dappl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Blue Dapp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Blue Dappl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Blue Dapple">
  <a:themeElements>
    <a:clrScheme name="Blue Dappl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Blue Dapp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Blue Dappl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appl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appl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2037</TotalTime>
  <Words>1319</Words>
  <Application>Microsoft Office PowerPoint</Application>
  <PresentationFormat>On-screen Show (4:3)</PresentationFormat>
  <Paragraphs>218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Arial Black</vt:lpstr>
      <vt:lpstr>Arial Narrow</vt:lpstr>
      <vt:lpstr>Calibri</vt:lpstr>
      <vt:lpstr>Century Schoolbook</vt:lpstr>
      <vt:lpstr>Comic Sans MS</vt:lpstr>
      <vt:lpstr>Tahoma</vt:lpstr>
      <vt:lpstr>Times New Roman</vt:lpstr>
      <vt:lpstr>Default Design</vt:lpstr>
      <vt:lpstr>1_Default Design</vt:lpstr>
      <vt:lpstr>5_Office Theme</vt:lpstr>
      <vt:lpstr>Blue Dapple</vt:lpstr>
      <vt:lpstr>1_Blue Dapple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Christine Hornhardt</cp:lastModifiedBy>
  <cp:revision>70</cp:revision>
  <dcterms:created xsi:type="dcterms:W3CDTF">2013-02-06T23:49:37Z</dcterms:created>
  <dcterms:modified xsi:type="dcterms:W3CDTF">2024-08-02T15:44:44Z</dcterms:modified>
</cp:coreProperties>
</file>