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34" r:id="rId3"/>
    <p:sldId id="347" r:id="rId4"/>
    <p:sldId id="344" r:id="rId5"/>
    <p:sldId id="345" r:id="rId6"/>
    <p:sldId id="346" r:id="rId7"/>
    <p:sldId id="340" r:id="rId8"/>
    <p:sldId id="341" r:id="rId9"/>
    <p:sldId id="342" r:id="rId10"/>
    <p:sldId id="261" r:id="rId11"/>
    <p:sldId id="286" r:id="rId12"/>
    <p:sldId id="262" r:id="rId13"/>
    <p:sldId id="287" r:id="rId14"/>
    <p:sldId id="289" r:id="rId15"/>
    <p:sldId id="288" r:id="rId16"/>
    <p:sldId id="333" r:id="rId17"/>
    <p:sldId id="321" r:id="rId18"/>
    <p:sldId id="267" r:id="rId19"/>
    <p:sldId id="306" r:id="rId20"/>
    <p:sldId id="307" r:id="rId21"/>
    <p:sldId id="308" r:id="rId22"/>
    <p:sldId id="269" r:id="rId23"/>
    <p:sldId id="312" r:id="rId24"/>
    <p:sldId id="343" r:id="rId25"/>
    <p:sldId id="270" r:id="rId26"/>
    <p:sldId id="324" r:id="rId27"/>
    <p:sldId id="325" r:id="rId28"/>
    <p:sldId id="323" r:id="rId29"/>
    <p:sldId id="326" r:id="rId30"/>
    <p:sldId id="272" r:id="rId31"/>
    <p:sldId id="273" r:id="rId32"/>
    <p:sldId id="309" r:id="rId33"/>
    <p:sldId id="330" r:id="rId34"/>
    <p:sldId id="274" r:id="rId35"/>
    <p:sldId id="332" r:id="rId36"/>
    <p:sldId id="331" r:id="rId37"/>
    <p:sldId id="336" r:id="rId38"/>
    <p:sldId id="339" r:id="rId39"/>
    <p:sldId id="337" r:id="rId40"/>
    <p:sldId id="304" r:id="rId41"/>
    <p:sldId id="338" r:id="rId42"/>
    <p:sldId id="276" r:id="rId43"/>
    <p:sldId id="277" r:id="rId44"/>
    <p:sldId id="278" r:id="rId45"/>
    <p:sldId id="279" r:id="rId46"/>
    <p:sldId id="280" r:id="rId47"/>
    <p:sldId id="281" r:id="rId48"/>
    <p:sldId id="28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CC00"/>
    <a:srgbClr val="00FF00"/>
    <a:srgbClr val="00FFCC"/>
    <a:srgbClr val="66FF33"/>
    <a:srgbClr val="FF3399"/>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3" autoAdjust="0"/>
    <p:restoredTop sz="80076" autoAdjust="0"/>
  </p:normalViewPr>
  <p:slideViewPr>
    <p:cSldViewPr snapToGrid="0" showGuides="1">
      <p:cViewPr varScale="1">
        <p:scale>
          <a:sx n="64" d="100"/>
          <a:sy n="64" d="100"/>
        </p:scale>
        <p:origin x="1349" y="72"/>
      </p:cViewPr>
      <p:guideLst>
        <p:guide orient="horz" pos="2183"/>
        <p:guide pos="3840"/>
      </p:guideLst>
    </p:cSldViewPr>
  </p:slideViewPr>
  <p:notesTextViewPr>
    <p:cViewPr>
      <p:scale>
        <a:sx n="1" d="1"/>
        <a:sy n="1" d="1"/>
      </p:scale>
      <p:origin x="0" y="0"/>
    </p:cViewPr>
  </p:notesTextViewPr>
  <p:sorterViewPr>
    <p:cViewPr>
      <p:scale>
        <a:sx n="70" d="100"/>
        <a:sy n="70" d="100"/>
      </p:scale>
      <p:origin x="0" y="0"/>
    </p:cViewPr>
  </p:sorterViewPr>
  <p:gridSpacing cx="109728" cy="10972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5FDA60-E2E7-46A8-AFCD-A4F60969E43D}"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7FE83C-299E-465D-83C8-A55D91CD8F25}" type="slidenum">
              <a:rPr lang="en-US" smtClean="0"/>
              <a:t>‹#›</a:t>
            </a:fld>
            <a:endParaRPr lang="en-US"/>
          </a:p>
        </p:txBody>
      </p:sp>
    </p:spTree>
    <p:extLst>
      <p:ext uri="{BB962C8B-B14F-4D97-AF65-F5344CB8AC3E}">
        <p14:creationId xmlns:p14="http://schemas.microsoft.com/office/powerpoint/2010/main" val="3522500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endParaRPr lang="en-US" sz="1050" dirty="0"/>
          </a:p>
        </p:txBody>
      </p:sp>
      <p:sp>
        <p:nvSpPr>
          <p:cNvPr id="4" name="Slide Number Placeholder 3"/>
          <p:cNvSpPr>
            <a:spLocks noGrp="1"/>
          </p:cNvSpPr>
          <p:nvPr>
            <p:ph type="sldNum" sz="quarter" idx="5"/>
          </p:nvPr>
        </p:nvSpPr>
        <p:spPr/>
        <p:txBody>
          <a:bodyPr/>
          <a:lstStyle/>
          <a:p>
            <a:fld id="{097FE83C-299E-465D-83C8-A55D91CD8F25}" type="slidenum">
              <a:rPr lang="en-US" smtClean="0"/>
              <a:t>2</a:t>
            </a:fld>
            <a:endParaRPr lang="en-US" dirty="0"/>
          </a:p>
        </p:txBody>
      </p:sp>
    </p:spTree>
    <p:extLst>
      <p:ext uri="{BB962C8B-B14F-4D97-AF65-F5344CB8AC3E}">
        <p14:creationId xmlns:p14="http://schemas.microsoft.com/office/powerpoint/2010/main" val="442094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God’s promise to not only redeem Israel from all of her national enemies but to make her a healer and saviour to those nations that learn to submit and learn of that divine power which Yahweh </a:t>
            </a:r>
            <a:r>
              <a:rPr lang="en-AU" dirty="0" err="1"/>
              <a:t>Ropheka</a:t>
            </a:r>
            <a:r>
              <a:rPr lang="en-AU" dirty="0"/>
              <a:t> administers to all of those who recognize His love and offer to make those nations whole and prosperous.</a:t>
            </a:r>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4</a:t>
            </a:fld>
            <a:endParaRPr lang="en-US"/>
          </a:p>
        </p:txBody>
      </p:sp>
    </p:spTree>
    <p:extLst>
      <p:ext uri="{BB962C8B-B14F-4D97-AF65-F5344CB8AC3E}">
        <p14:creationId xmlns:p14="http://schemas.microsoft.com/office/powerpoint/2010/main" val="4104604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That promise to both NATIONAL and SPIRITUAL Israel to deliver them from the threat of the annihilator and terminator of humanity by a kingdom that is ruled over by magistrates that have ascended in existential nature through the belief of the Gospel of the Kingdom and things of Jesus Christ, the faithful witness. </a:t>
            </a:r>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5</a:t>
            </a:fld>
            <a:endParaRPr lang="en-US"/>
          </a:p>
        </p:txBody>
      </p:sp>
    </p:spTree>
    <p:extLst>
      <p:ext uri="{BB962C8B-B14F-4D97-AF65-F5344CB8AC3E}">
        <p14:creationId xmlns:p14="http://schemas.microsoft.com/office/powerpoint/2010/main" val="401275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six changes of the divine priesthood through time.  </a:t>
            </a:r>
          </a:p>
          <a:p>
            <a:r>
              <a:rPr lang="en-AU" dirty="0"/>
              <a:t>1.The Elohistic in Eden setting the divine standard for the Firstborn of Adamic race</a:t>
            </a:r>
          </a:p>
          <a:p>
            <a:r>
              <a:rPr lang="en-AU" dirty="0"/>
              <a:t>2. The Melchizedek</a:t>
            </a:r>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6</a:t>
            </a:fld>
            <a:endParaRPr lang="en-US"/>
          </a:p>
        </p:txBody>
      </p:sp>
    </p:spTree>
    <p:extLst>
      <p:ext uri="{BB962C8B-B14F-4D97-AF65-F5344CB8AC3E}">
        <p14:creationId xmlns:p14="http://schemas.microsoft.com/office/powerpoint/2010/main" val="3985030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Ezekiel’s vision of the Cherubim entering the House of Prayer for All Nations as the prophetical symbol of the literal “Melchizedek Mediators of the Millennium”</a:t>
            </a:r>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7</a:t>
            </a:fld>
            <a:endParaRPr lang="en-US"/>
          </a:p>
        </p:txBody>
      </p:sp>
    </p:spTree>
    <p:extLst>
      <p:ext uri="{BB962C8B-B14F-4D97-AF65-F5344CB8AC3E}">
        <p14:creationId xmlns:p14="http://schemas.microsoft.com/office/powerpoint/2010/main" val="4222741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11</a:t>
            </a:fld>
            <a:endParaRPr lang="en-US"/>
          </a:p>
        </p:txBody>
      </p:sp>
    </p:spTree>
    <p:extLst>
      <p:ext uri="{BB962C8B-B14F-4D97-AF65-F5344CB8AC3E}">
        <p14:creationId xmlns:p14="http://schemas.microsoft.com/office/powerpoint/2010/main" val="2726134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solidFill>
                  <a:schemeClr val="bg1"/>
                </a:solidFill>
                <a:effectLst/>
                <a:latin typeface="BookmanOldStyle"/>
                <a:ea typeface="Calibri" panose="020F0502020204030204" pitchFamily="34" charset="0"/>
                <a:cs typeface="BookmanOldStyle"/>
              </a:rPr>
              <a:t>The first occurrence of the word Cherubim in the Bible is in Gen. </a:t>
            </a:r>
            <a:r>
              <a:rPr lang="en-US" sz="1200" kern="0" dirty="0">
                <a:solidFill>
                  <a:schemeClr val="bg1"/>
                </a:solidFill>
                <a:latin typeface="BookmanOldStyle"/>
                <a:ea typeface="Calibri" panose="020F0502020204030204" pitchFamily="34" charset="0"/>
                <a:cs typeface="BookmanOldStyle"/>
              </a:rPr>
              <a:t>3:</a:t>
            </a:r>
            <a:r>
              <a:rPr lang="en-US" sz="1200" kern="0" dirty="0">
                <a:solidFill>
                  <a:schemeClr val="bg1"/>
                </a:solidFill>
                <a:effectLst/>
                <a:latin typeface="BookmanOldStyle"/>
                <a:ea typeface="Calibri" panose="020F0502020204030204" pitchFamily="34" charset="0"/>
                <a:cs typeface="BookmanOldStyle"/>
              </a:rPr>
              <a:t>24, where we read of the expulsion of Adam and Eve from the garden of Eden : </a:t>
            </a:r>
          </a:p>
          <a:p>
            <a:pPr marL="0" indent="0">
              <a:lnSpc>
                <a:spcPct val="120000"/>
              </a:lnSpc>
              <a:buNone/>
            </a:pPr>
            <a:r>
              <a:rPr lang="en-US" sz="1200" kern="0" dirty="0">
                <a:solidFill>
                  <a:schemeClr val="bg1"/>
                </a:solidFill>
                <a:effectLst/>
                <a:latin typeface="BookmanOldStyle"/>
                <a:ea typeface="Calibri" panose="020F0502020204030204" pitchFamily="34" charset="0"/>
                <a:cs typeface="BookmanOldStyle"/>
              </a:rPr>
              <a:t>"And the LORD God </a:t>
            </a:r>
            <a:r>
              <a:rPr lang="en-US" sz="1200" i="1" kern="0" dirty="0">
                <a:solidFill>
                  <a:schemeClr val="bg1"/>
                </a:solidFill>
                <a:effectLst/>
                <a:latin typeface="BookmanOldStyle-Italic"/>
                <a:ea typeface="Calibri" panose="020F0502020204030204" pitchFamily="34" charset="0"/>
                <a:cs typeface="BookmanOldStyle-Italic"/>
              </a:rPr>
              <a:t>(Yahweh Elohim) </a:t>
            </a:r>
            <a:r>
              <a:rPr lang="en-US" sz="1200" kern="0" dirty="0">
                <a:solidFill>
                  <a:schemeClr val="bg1"/>
                </a:solidFill>
                <a:effectLst/>
                <a:latin typeface="BookmanOldStyle"/>
                <a:ea typeface="Calibri" panose="020F0502020204030204" pitchFamily="34" charset="0"/>
                <a:cs typeface="BookmanOldStyle"/>
              </a:rPr>
              <a:t>said, Behold, the man is become </a:t>
            </a:r>
            <a:r>
              <a:rPr lang="en-US" sz="1200" i="1" kern="0" dirty="0">
                <a:solidFill>
                  <a:schemeClr val="bg1"/>
                </a:solidFill>
                <a:effectLst/>
                <a:latin typeface="BookmanOldStyle-Italic"/>
                <a:ea typeface="Calibri" panose="020F0502020204030204" pitchFamily="34" charset="0"/>
                <a:cs typeface="BookmanOldStyle-Italic"/>
              </a:rPr>
              <a:t>as one of us </a:t>
            </a:r>
            <a:r>
              <a:rPr lang="en-US" sz="1200" kern="0" dirty="0">
                <a:solidFill>
                  <a:schemeClr val="bg1"/>
                </a:solidFill>
                <a:effectLst/>
                <a:latin typeface="BookmanOldStyle"/>
                <a:ea typeface="Calibri" panose="020F0502020204030204" pitchFamily="34" charset="0"/>
                <a:cs typeface="BookmanOldStyle"/>
              </a:rPr>
              <a:t>to know good and evil ; and now, lest he put forth his hand, and take also of the tree of life, and eat and live for ever : therefore the LORD God sent him forth from the garden of Eden, to till the ground from whence he was taken. So he drove out the man ; and he placed at the east of the garden of Eden </a:t>
            </a:r>
            <a:r>
              <a:rPr lang="en-US" sz="12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b="1" u="sng" kern="0" dirty="0">
                <a:solidFill>
                  <a:srgbClr val="00B0F0"/>
                </a:solidFill>
                <a:effectLst/>
                <a:latin typeface="BookmanOldStyle"/>
                <a:ea typeface="Calibri" panose="020F0502020204030204" pitchFamily="34" charset="0"/>
                <a:cs typeface="BookmanOldStyle"/>
              </a:rPr>
              <a:t>CHERUBIM</a:t>
            </a:r>
            <a:r>
              <a:rPr lang="en-US" sz="1200" kern="0" dirty="0">
                <a:solidFill>
                  <a:schemeClr val="bg1"/>
                </a:solidFill>
                <a:effectLst/>
                <a:latin typeface="BookmanOldStyle"/>
                <a:ea typeface="Calibri" panose="020F0502020204030204" pitchFamily="34" charset="0"/>
                <a:cs typeface="BookmanOldStyle"/>
              </a:rPr>
              <a:t> (so the R.V., correctly) and </a:t>
            </a:r>
            <a:r>
              <a:rPr lang="en-US" sz="1200" b="1" kern="0" dirty="0">
                <a:solidFill>
                  <a:srgbClr val="FFFF00"/>
                </a:solidFill>
                <a:effectLst/>
                <a:latin typeface="BookmanOldStyle"/>
                <a:ea typeface="Calibri" panose="020F0502020204030204" pitchFamily="34" charset="0"/>
                <a:cs typeface="BookmanOldStyle"/>
              </a:rPr>
              <a:t>a flaming sword</a:t>
            </a:r>
            <a:r>
              <a:rPr lang="en-US" sz="1200" kern="0" dirty="0">
                <a:solidFill>
                  <a:schemeClr val="bg1"/>
                </a:solidFill>
                <a:effectLst/>
                <a:latin typeface="BookmanOldStyle"/>
                <a:ea typeface="Calibri" panose="020F0502020204030204" pitchFamily="34" charset="0"/>
                <a:cs typeface="BookmanOldStyle"/>
              </a:rPr>
              <a:t> which turned every way, </a:t>
            </a:r>
            <a:r>
              <a:rPr lang="en-US" sz="1200" b="1" i="1" u="sng" kern="0" dirty="0">
                <a:solidFill>
                  <a:srgbClr val="FFFF00"/>
                </a:solidFill>
                <a:effectLst/>
                <a:latin typeface="BookmanOldStyle-Bold"/>
                <a:ea typeface="Calibri" panose="020F0502020204030204" pitchFamily="34" charset="0"/>
                <a:cs typeface="Garamond" panose="02020404030301010803" pitchFamily="18" charset="0"/>
              </a:rPr>
              <a:t>to</a:t>
            </a:r>
            <a:r>
              <a:rPr lang="en-US" sz="1200" b="1" i="1" u="sng" kern="0" dirty="0">
                <a:solidFill>
                  <a:srgbClr val="FFFF00"/>
                </a:solidFill>
                <a:effectLst/>
                <a:latin typeface="Garamond" panose="02020404030301010803" pitchFamily="18" charset="0"/>
                <a:ea typeface="Calibri" panose="020F0502020204030204" pitchFamily="34" charset="0"/>
                <a:cs typeface="Garamond" panose="02020404030301010803" pitchFamily="18" charset="0"/>
              </a:rPr>
              <a:t> </a:t>
            </a:r>
            <a:r>
              <a:rPr lang="en-US" sz="1200" b="1" i="1" u="sng" kern="0" dirty="0">
                <a:solidFill>
                  <a:srgbClr val="FFFF00"/>
                </a:solidFill>
                <a:effectLst/>
                <a:latin typeface="BookmanOldStyle"/>
                <a:ea typeface="Calibri" panose="020F0502020204030204" pitchFamily="34" charset="0"/>
                <a:cs typeface="BookmanOldStyle"/>
              </a:rPr>
              <a:t>keep the way of the tree of life</a:t>
            </a:r>
            <a:r>
              <a:rPr lang="en-US" sz="1200" kern="0" dirty="0">
                <a:solidFill>
                  <a:schemeClr val="bg1"/>
                </a:solidFill>
                <a:effectLst/>
                <a:latin typeface="BookmanOldStyle"/>
                <a:ea typeface="Calibri" panose="020F0502020204030204" pitchFamily="34" charset="0"/>
                <a:cs typeface="BookmanOldStyle"/>
              </a:rPr>
              <a:t>." </a:t>
            </a:r>
          </a:p>
          <a:p>
            <a:pPr marL="0" indent="0">
              <a:buNone/>
            </a:pPr>
            <a:r>
              <a:rPr lang="en-US" sz="1200" kern="0" dirty="0">
                <a:solidFill>
                  <a:schemeClr val="bg1"/>
                </a:solidFill>
                <a:effectLst/>
                <a:latin typeface="BookmanOldStyle"/>
                <a:ea typeface="Calibri" panose="020F0502020204030204" pitchFamily="34" charset="0"/>
                <a:cs typeface="BookmanOldStyle"/>
              </a:rPr>
              <a:t>Here it seems obvious that "</a:t>
            </a:r>
            <a:r>
              <a:rPr lang="en-US" sz="1200" b="1" u="sng" kern="0" dirty="0">
                <a:solidFill>
                  <a:srgbClr val="00FFCC"/>
                </a:solidFill>
                <a:effectLst/>
                <a:latin typeface="BookmanOldStyle"/>
                <a:ea typeface="Calibri" panose="020F0502020204030204" pitchFamily="34" charset="0"/>
                <a:cs typeface="BookmanOldStyle"/>
              </a:rPr>
              <a:t>the Cherubim</a:t>
            </a:r>
            <a:r>
              <a:rPr lang="en-US" sz="1200" kern="0" dirty="0">
                <a:solidFill>
                  <a:schemeClr val="bg1"/>
                </a:solidFill>
                <a:effectLst/>
                <a:latin typeface="BookmanOldStyle"/>
                <a:ea typeface="Calibri" panose="020F0502020204030204" pitchFamily="34" charset="0"/>
                <a:cs typeface="BookmanOldStyle"/>
              </a:rPr>
              <a:t>” are the </a:t>
            </a:r>
            <a:r>
              <a:rPr lang="en-US" sz="1200" b="1" kern="0" dirty="0">
                <a:solidFill>
                  <a:srgbClr val="FF0000"/>
                </a:solidFill>
                <a:effectLst/>
                <a:latin typeface="BookmanOldStyle"/>
                <a:ea typeface="Calibri" panose="020F0502020204030204" pitchFamily="34" charset="0"/>
                <a:cs typeface="BookmanOldStyle"/>
              </a:rPr>
              <a:t>guardian angels </a:t>
            </a:r>
            <a:r>
              <a:rPr lang="en-US" sz="1200" kern="0" dirty="0">
                <a:solidFill>
                  <a:schemeClr val="bg1"/>
                </a:solidFill>
                <a:effectLst/>
                <a:latin typeface="BookmanOldStyle"/>
                <a:ea typeface="Calibri" panose="020F0502020204030204" pitchFamily="34" charset="0"/>
                <a:cs typeface="BookmanOldStyle"/>
              </a:rPr>
              <a:t>or “</a:t>
            </a:r>
            <a:r>
              <a:rPr lang="en-US" sz="1200" b="1" kern="0" dirty="0">
                <a:solidFill>
                  <a:srgbClr val="66FF33"/>
                </a:solidFill>
                <a:effectLst/>
                <a:latin typeface="BookmanOldStyle"/>
                <a:ea typeface="Calibri" panose="020F0502020204030204" pitchFamily="34" charset="0"/>
                <a:cs typeface="BookmanOldStyle"/>
              </a:rPr>
              <a:t>Elohim</a:t>
            </a:r>
            <a:r>
              <a:rPr lang="en-US" sz="1200" kern="0" dirty="0">
                <a:solidFill>
                  <a:schemeClr val="bg1"/>
                </a:solidFill>
                <a:effectLst/>
                <a:latin typeface="BookmanOldStyle"/>
                <a:ea typeface="Calibri" panose="020F0502020204030204" pitchFamily="34" charset="0"/>
                <a:cs typeface="BookmanOldStyle"/>
              </a:rPr>
              <a:t>,” some of the “</a:t>
            </a:r>
            <a:r>
              <a:rPr lang="en-US" sz="1200" b="1" u="sng" kern="0" dirty="0">
                <a:solidFill>
                  <a:srgbClr val="FFFF00"/>
                </a:solidFill>
                <a:effectLst/>
                <a:latin typeface="BookmanOldStyle"/>
                <a:ea typeface="Calibri" panose="020F0502020204030204" pitchFamily="34" charset="0"/>
                <a:cs typeface="BookmanOldStyle"/>
              </a:rPr>
              <a:t>us</a:t>
            </a:r>
            <a:r>
              <a:rPr lang="en-US" sz="1200" kern="0" dirty="0">
                <a:solidFill>
                  <a:schemeClr val="bg1"/>
                </a:solidFill>
                <a:effectLst/>
                <a:latin typeface="BookmanOldStyle"/>
                <a:ea typeface="Calibri" panose="020F0502020204030204" pitchFamily="34" charset="0"/>
                <a:cs typeface="BookmanOldStyle"/>
              </a:rPr>
              <a:t>” of the LORD God's allusion. </a:t>
            </a:r>
          </a:p>
          <a:p>
            <a:pPr marL="0" indent="0">
              <a:buNone/>
            </a:pPr>
            <a:r>
              <a:rPr lang="en-US" sz="1200" b="1" u="sng" kern="0" dirty="0">
                <a:solidFill>
                  <a:schemeClr val="bg1"/>
                </a:solidFill>
                <a:effectLst/>
                <a:latin typeface="BookmanOldStyle"/>
                <a:ea typeface="Calibri" panose="020F0502020204030204" pitchFamily="34" charset="0"/>
                <a:cs typeface="BookmanOldStyle"/>
              </a:rPr>
              <a:t>COMPARE BELOW</a:t>
            </a:r>
            <a:r>
              <a:rPr lang="en-US" sz="1200" kern="0" dirty="0">
                <a:solidFill>
                  <a:schemeClr val="bg1"/>
                </a:solidFill>
                <a:effectLst/>
                <a:latin typeface="BookmanOldStyle"/>
                <a:ea typeface="Calibri" panose="020F0502020204030204" pitchFamily="34" charset="0"/>
                <a:cs typeface="BookmanOldStyle"/>
              </a:rPr>
              <a:t>…</a:t>
            </a:r>
          </a:p>
          <a:p>
            <a:pPr marL="0" indent="0">
              <a:buNone/>
            </a:pPr>
            <a:r>
              <a:rPr lang="en-US" sz="1200" kern="0" dirty="0">
                <a:solidFill>
                  <a:schemeClr val="bg1"/>
                </a:solidFill>
                <a:effectLst/>
                <a:latin typeface="BookmanOldStyle"/>
                <a:ea typeface="Calibri" panose="020F0502020204030204" pitchFamily="34" charset="0"/>
                <a:cs typeface="BookmanOldStyle"/>
              </a:rPr>
              <a:t>Balaam (Num. </a:t>
            </a:r>
            <a:r>
              <a:rPr lang="en-US" sz="1200" kern="0" dirty="0">
                <a:solidFill>
                  <a:schemeClr val="bg1"/>
                </a:solidFill>
                <a:latin typeface="BookmanOldStyle"/>
                <a:ea typeface="Calibri" panose="020F0502020204030204" pitchFamily="34" charset="0"/>
                <a:cs typeface="BookmanOldStyle"/>
              </a:rPr>
              <a:t>22:</a:t>
            </a:r>
            <a:r>
              <a:rPr lang="en-US" sz="1200" kern="0" dirty="0">
                <a:solidFill>
                  <a:schemeClr val="bg1"/>
                </a:solidFill>
                <a:effectLst/>
                <a:latin typeface="BookmanOldStyle"/>
                <a:ea typeface="Calibri" panose="020F0502020204030204" pitchFamily="34" charset="0"/>
                <a:cs typeface="BookmanOldStyle"/>
              </a:rPr>
              <a:t>31), when he was withstood by " the angel of the LORD standing in the way with </a:t>
            </a:r>
            <a:r>
              <a:rPr lang="en-US" sz="1200" b="1" kern="0" dirty="0">
                <a:solidFill>
                  <a:srgbClr val="FFFF00"/>
                </a:solidFill>
                <a:effectLst/>
                <a:latin typeface="BookmanOldStyle"/>
                <a:ea typeface="Calibri" panose="020F0502020204030204" pitchFamily="34" charset="0"/>
                <a:cs typeface="BookmanOldStyle"/>
              </a:rPr>
              <a:t>his sword drawn in his hand</a:t>
            </a:r>
            <a:r>
              <a:rPr lang="en-US" sz="1200" kern="0" dirty="0">
                <a:solidFill>
                  <a:schemeClr val="bg1"/>
                </a:solidFill>
                <a:effectLst/>
                <a:latin typeface="BookmanOldStyle"/>
                <a:ea typeface="Calibri" panose="020F0502020204030204" pitchFamily="34" charset="0"/>
                <a:cs typeface="BookmanOldStyle"/>
              </a:rPr>
              <a:t>." </a:t>
            </a:r>
          </a:p>
          <a:p>
            <a:pPr marL="0" indent="0">
              <a:buNone/>
            </a:pPr>
            <a:endParaRPr lang="en-US" sz="1200" kern="0" dirty="0">
              <a:solidFill>
                <a:schemeClr val="bg1"/>
              </a:solidFill>
              <a:effectLst/>
              <a:latin typeface="BookmanOldStyle"/>
              <a:ea typeface="Calibri" panose="020F0502020204030204" pitchFamily="34" charset="0"/>
              <a:cs typeface="BookmanOldStyle"/>
            </a:endParaRPr>
          </a:p>
          <a:p>
            <a:pPr marL="0" indent="0">
              <a:buNone/>
            </a:pPr>
            <a:r>
              <a:rPr lang="en-US" sz="1200" kern="0" dirty="0">
                <a:solidFill>
                  <a:schemeClr val="bg1"/>
                </a:solidFill>
                <a:effectLst/>
                <a:latin typeface="BookmanOldStyle"/>
                <a:ea typeface="Calibri" panose="020F0502020204030204" pitchFamily="34" charset="0"/>
                <a:cs typeface="BookmanOldStyle"/>
              </a:rPr>
              <a:t>Joshua's meeting with the angelic " captain of the LORD'S host . . . </a:t>
            </a:r>
            <a:r>
              <a:rPr lang="en-US" sz="1200" b="1" kern="0" dirty="0">
                <a:solidFill>
                  <a:srgbClr val="FFFF00"/>
                </a:solidFill>
                <a:effectLst/>
                <a:latin typeface="BookmanOldStyle"/>
                <a:ea typeface="Calibri" panose="020F0502020204030204" pitchFamily="34" charset="0"/>
                <a:cs typeface="BookmanOldStyle"/>
              </a:rPr>
              <a:t>with his sword drawn in his hand </a:t>
            </a:r>
            <a:r>
              <a:rPr lang="en-US" sz="1200" kern="0" dirty="0">
                <a:solidFill>
                  <a:schemeClr val="bg1"/>
                </a:solidFill>
                <a:effectLst/>
                <a:latin typeface="BookmanOldStyle"/>
                <a:ea typeface="Calibri" panose="020F0502020204030204" pitchFamily="34" charset="0"/>
                <a:cs typeface="BookmanOldStyle"/>
              </a:rPr>
              <a:t>" (Josh. </a:t>
            </a:r>
            <a:r>
              <a:rPr lang="en-US" sz="1200" kern="0" dirty="0">
                <a:solidFill>
                  <a:schemeClr val="bg1"/>
                </a:solidFill>
                <a:latin typeface="BookmanOldStyle"/>
                <a:ea typeface="Calibri" panose="020F0502020204030204" pitchFamily="34" charset="0"/>
                <a:cs typeface="BookmanOldStyle"/>
              </a:rPr>
              <a:t>5:</a:t>
            </a:r>
            <a:r>
              <a:rPr lang="en-US" sz="1200" kern="0" dirty="0">
                <a:solidFill>
                  <a:schemeClr val="bg1"/>
                </a:solidFill>
                <a:effectLst/>
                <a:latin typeface="BookmanOldStyle"/>
                <a:ea typeface="Calibri" panose="020F0502020204030204" pitchFamily="34" charset="0"/>
                <a:cs typeface="BookmanOldStyle"/>
              </a:rPr>
              <a:t>13-15).</a:t>
            </a:r>
          </a:p>
          <a:p>
            <a:pPr marL="0" indent="0">
              <a:buNone/>
            </a:pPr>
            <a:endParaRPr lang="en-US" sz="1200" kern="0" dirty="0">
              <a:solidFill>
                <a:schemeClr val="bg1"/>
              </a:solidFill>
              <a:effectLst/>
              <a:latin typeface="BookmanOldStyle"/>
              <a:ea typeface="Calibri" panose="020F0502020204030204" pitchFamily="34" charset="0"/>
              <a:cs typeface="BookmanOldStyle"/>
            </a:endParaRPr>
          </a:p>
          <a:p>
            <a:pPr marL="0" indent="0">
              <a:buNone/>
            </a:pPr>
            <a:r>
              <a:rPr lang="en-US" sz="1200" kern="0" dirty="0">
                <a:solidFill>
                  <a:schemeClr val="bg1"/>
                </a:solidFill>
                <a:effectLst/>
                <a:latin typeface="BookmanOldStyle"/>
                <a:ea typeface="Calibri" panose="020F0502020204030204" pitchFamily="34" charset="0"/>
                <a:cs typeface="BookmanOldStyle"/>
              </a:rPr>
              <a:t>David's vision of " the angel of the LORD standing between the earth and the heaven, </a:t>
            </a:r>
            <a:r>
              <a:rPr lang="en-US" sz="1200" b="1" kern="0" dirty="0">
                <a:solidFill>
                  <a:srgbClr val="FFFF00"/>
                </a:solidFill>
                <a:effectLst/>
                <a:latin typeface="BookmanOldStyle"/>
                <a:ea typeface="Calibri" panose="020F0502020204030204" pitchFamily="34" charset="0"/>
                <a:cs typeface="BookmanOldStyle"/>
              </a:rPr>
              <a:t>having a drawn sword in his hand</a:t>
            </a:r>
            <a:r>
              <a:rPr lang="en-US" sz="1200" kern="0" dirty="0">
                <a:solidFill>
                  <a:schemeClr val="bg1"/>
                </a:solidFill>
                <a:effectLst/>
                <a:latin typeface="BookmanOldStyle"/>
                <a:ea typeface="Calibri" panose="020F0502020204030204" pitchFamily="34" charset="0"/>
                <a:cs typeface="BookmanOldStyle"/>
              </a:rPr>
              <a:t> stretched out over Jerusalem " (1 Chron. </a:t>
            </a:r>
            <a:r>
              <a:rPr lang="en-US" sz="1200" kern="0" dirty="0">
                <a:solidFill>
                  <a:schemeClr val="bg1"/>
                </a:solidFill>
                <a:latin typeface="BookmanOldStyle"/>
                <a:ea typeface="Calibri" panose="020F0502020204030204" pitchFamily="34" charset="0"/>
                <a:cs typeface="BookmanOldStyle"/>
              </a:rPr>
              <a:t>21:</a:t>
            </a:r>
            <a:r>
              <a:rPr lang="en-US" sz="1200" kern="0" dirty="0">
                <a:solidFill>
                  <a:schemeClr val="bg1"/>
                </a:solidFill>
                <a:effectLst/>
                <a:latin typeface="BookmanOldStyle"/>
                <a:ea typeface="Calibri" panose="020F0502020204030204" pitchFamily="34" charset="0"/>
                <a:cs typeface="BookmanOldStyle"/>
              </a:rPr>
              <a:t>15-18).</a:t>
            </a:r>
          </a:p>
          <a:p>
            <a:pPr marL="0" indent="0">
              <a:buNone/>
            </a:pPr>
            <a:endParaRPr lang="en-US" sz="1200" kern="0" dirty="0">
              <a:solidFill>
                <a:schemeClr val="bg1"/>
              </a:solidFill>
              <a:effectLst/>
              <a:latin typeface="BookmanOldStyle"/>
              <a:ea typeface="Calibri" panose="020F0502020204030204" pitchFamily="34" charset="0"/>
              <a:cs typeface="BookmanOldStyl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0" dirty="0">
              <a:solidFill>
                <a:schemeClr val="bg1"/>
              </a:solidFill>
              <a:effectLst/>
              <a:latin typeface="BookmanOldStyle"/>
              <a:ea typeface="Calibri" panose="020F0502020204030204" pitchFamily="34" charset="0"/>
              <a:cs typeface="BookmanOldStyle"/>
            </a:endParaRPr>
          </a:p>
          <a:p>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12</a:t>
            </a:fld>
            <a:endParaRPr lang="en-US"/>
          </a:p>
        </p:txBody>
      </p:sp>
    </p:spTree>
    <p:extLst>
      <p:ext uri="{BB962C8B-B14F-4D97-AF65-F5344CB8AC3E}">
        <p14:creationId xmlns:p14="http://schemas.microsoft.com/office/powerpoint/2010/main" val="978352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None/>
            </a:pPr>
            <a:r>
              <a:rPr lang="en-US" sz="1200" kern="0" dirty="0">
                <a:solidFill>
                  <a:schemeClr val="bg1"/>
                </a:solidFill>
                <a:effectLst/>
                <a:latin typeface="BookmanOldStyle"/>
                <a:ea typeface="Calibri" panose="020F0502020204030204" pitchFamily="34" charset="0"/>
                <a:cs typeface="BookmanOldStyle"/>
              </a:rPr>
              <a:t>Gen. </a:t>
            </a:r>
            <a:r>
              <a:rPr lang="en-US" sz="1200" kern="0" dirty="0">
                <a:solidFill>
                  <a:schemeClr val="bg1"/>
                </a:solidFill>
                <a:latin typeface="BookmanOldStyle"/>
                <a:ea typeface="Calibri" panose="020F0502020204030204" pitchFamily="34" charset="0"/>
                <a:cs typeface="BookmanOldStyle"/>
              </a:rPr>
              <a:t>3:2</a:t>
            </a:r>
            <a:r>
              <a:rPr lang="en-US" sz="1200" kern="0" dirty="0">
                <a:solidFill>
                  <a:schemeClr val="bg1"/>
                </a:solidFill>
                <a:effectLst/>
                <a:latin typeface="BookmanOldStyle"/>
                <a:ea typeface="Calibri" panose="020F0502020204030204" pitchFamily="34" charset="0"/>
                <a:cs typeface="BookmanOldStyle"/>
              </a:rPr>
              <a:t>4 contains some indication of a tabernacle and order of worship. </a:t>
            </a:r>
          </a:p>
          <a:p>
            <a:pPr marL="0" indent="0">
              <a:lnSpc>
                <a:spcPct val="100000"/>
              </a:lnSpc>
              <a:buNone/>
            </a:pPr>
            <a:r>
              <a:rPr lang="en-US" sz="1200" i="1" kern="0" dirty="0">
                <a:solidFill>
                  <a:schemeClr val="bg1"/>
                </a:solidFill>
                <a:effectLst/>
                <a:latin typeface="BookmanOldStyle-Italic"/>
                <a:ea typeface="Calibri" panose="020F0502020204030204" pitchFamily="34" charset="0"/>
                <a:cs typeface="BookmanOldStyle-Italic"/>
              </a:rPr>
              <a:t>"And he placed </a:t>
            </a:r>
            <a:r>
              <a:rPr lang="en-US" sz="1200" kern="0" dirty="0">
                <a:solidFill>
                  <a:schemeClr val="bg1"/>
                </a:solidFill>
                <a:effectLst/>
                <a:latin typeface="BookmanOldStyle"/>
                <a:ea typeface="Calibri" panose="020F0502020204030204" pitchFamily="34" charset="0"/>
                <a:cs typeface="BookmanOldStyle"/>
              </a:rPr>
              <a:t>at the east of the garden the Cherubim," etc., is in the Hebrew </a:t>
            </a:r>
            <a:r>
              <a:rPr lang="en-US" sz="1200" i="1" kern="0" dirty="0" err="1">
                <a:solidFill>
                  <a:schemeClr val="bg1"/>
                </a:solidFill>
                <a:effectLst/>
                <a:latin typeface="BookmanOldStyle-Italic"/>
                <a:ea typeface="Calibri" panose="020F0502020204030204" pitchFamily="34" charset="0"/>
                <a:cs typeface="BookmanOldStyle-Italic"/>
              </a:rPr>
              <a:t>Vayyashken</a:t>
            </a:r>
            <a:r>
              <a:rPr lang="en-US" sz="1200" i="1" kern="0" dirty="0">
                <a:solidFill>
                  <a:schemeClr val="bg1"/>
                </a:solidFill>
                <a:effectLst/>
                <a:latin typeface="BookmanOldStyle-Italic"/>
                <a:ea typeface="Calibri" panose="020F0502020204030204" pitchFamily="34" charset="0"/>
                <a:cs typeface="BookmanOldStyle-Italic"/>
              </a:rPr>
              <a:t>, </a:t>
            </a:r>
            <a:r>
              <a:rPr lang="en-US" sz="1200" kern="0" dirty="0">
                <a:solidFill>
                  <a:schemeClr val="bg1"/>
                </a:solidFill>
                <a:effectLst/>
                <a:latin typeface="BookmanOldStyle"/>
                <a:ea typeface="Calibri" panose="020F0502020204030204" pitchFamily="34" charset="0"/>
                <a:cs typeface="BookmanOldStyle"/>
              </a:rPr>
              <a:t>etc., literally : </a:t>
            </a:r>
            <a:r>
              <a:rPr lang="en-US" sz="1200" i="1" kern="0" dirty="0">
                <a:solidFill>
                  <a:schemeClr val="bg1"/>
                </a:solidFill>
                <a:effectLst/>
                <a:latin typeface="BookmanOldStyle-Italic"/>
                <a:ea typeface="Calibri" panose="020F0502020204030204" pitchFamily="34" charset="0"/>
                <a:cs typeface="BookmanOldStyle-Italic"/>
              </a:rPr>
              <a:t>And he caused to dwell </a:t>
            </a:r>
            <a:r>
              <a:rPr lang="en-US" sz="1200" kern="0" dirty="0">
                <a:solidFill>
                  <a:schemeClr val="bg1"/>
                </a:solidFill>
                <a:effectLst/>
                <a:latin typeface="BookmanOldStyle"/>
                <a:ea typeface="Calibri" panose="020F0502020204030204" pitchFamily="34" charset="0"/>
                <a:cs typeface="BookmanOldStyle"/>
              </a:rPr>
              <a:t>(as in a tabernacle), etc., </a:t>
            </a:r>
          </a:p>
          <a:p>
            <a:pPr marL="0" indent="0">
              <a:lnSpc>
                <a:spcPct val="100000"/>
              </a:lnSpc>
              <a:buNone/>
            </a:pPr>
            <a:r>
              <a:rPr lang="en-US" sz="1200" kern="0" dirty="0">
                <a:solidFill>
                  <a:schemeClr val="bg1"/>
                </a:solidFill>
                <a:effectLst/>
                <a:latin typeface="BookmanOldStyle"/>
                <a:ea typeface="Calibri" panose="020F0502020204030204" pitchFamily="34" charset="0"/>
                <a:cs typeface="BookmanOldStyle"/>
              </a:rPr>
              <a:t>the verb </a:t>
            </a:r>
            <a:r>
              <a:rPr lang="en-US" sz="1200" i="1" kern="0" dirty="0" err="1">
                <a:solidFill>
                  <a:schemeClr val="bg1"/>
                </a:solidFill>
                <a:effectLst/>
                <a:latin typeface="BookmanOldStyle-Italic"/>
                <a:ea typeface="Calibri" panose="020F0502020204030204" pitchFamily="34" charset="0"/>
                <a:cs typeface="BookmanOldStyle-Italic"/>
              </a:rPr>
              <a:t>shahkan</a:t>
            </a:r>
            <a:r>
              <a:rPr lang="en-US" sz="1200" i="1" kern="0" dirty="0">
                <a:solidFill>
                  <a:schemeClr val="bg1"/>
                </a:solidFill>
                <a:effectLst/>
                <a:latin typeface="BookmanOldStyle-Italic"/>
                <a:ea typeface="Calibri" panose="020F0502020204030204" pitchFamily="34" charset="0"/>
                <a:cs typeface="BookmanOldStyle-Italic"/>
              </a:rPr>
              <a:t> </a:t>
            </a:r>
            <a:r>
              <a:rPr lang="en-US" sz="1200" kern="0" dirty="0">
                <a:solidFill>
                  <a:schemeClr val="bg1"/>
                </a:solidFill>
                <a:effectLst/>
                <a:latin typeface="BookmanOldStyle"/>
                <a:ea typeface="Calibri" panose="020F0502020204030204" pitchFamily="34" charset="0"/>
                <a:cs typeface="BookmanOldStyle"/>
              </a:rPr>
              <a:t>being that which is used concerning God's dwelling in the tabernacle in the midst of Israel (Ex. </a:t>
            </a:r>
            <a:r>
              <a:rPr lang="en-US" sz="1200" kern="0" dirty="0">
                <a:solidFill>
                  <a:schemeClr val="bg1"/>
                </a:solidFill>
                <a:latin typeface="BookmanOldStyle"/>
                <a:ea typeface="Calibri" panose="020F0502020204030204" pitchFamily="34" charset="0"/>
                <a:cs typeface="BookmanOldStyle"/>
              </a:rPr>
              <a:t>25:</a:t>
            </a:r>
            <a:r>
              <a:rPr lang="en-US" sz="1200" kern="0" dirty="0">
                <a:solidFill>
                  <a:schemeClr val="bg1"/>
                </a:solidFill>
                <a:effectLst/>
                <a:latin typeface="BookmanOldStyle"/>
                <a:ea typeface="Calibri" panose="020F0502020204030204" pitchFamily="34" charset="0"/>
                <a:cs typeface="BookmanOldStyle"/>
              </a:rPr>
              <a:t>8), and in Zion (Joel 3:17, 21), and in the (converted) " rebellious " for whom Christ has ascended upon high and has received " gifts " (Psa. </a:t>
            </a:r>
            <a:r>
              <a:rPr lang="en-US" kern="0" dirty="0">
                <a:solidFill>
                  <a:schemeClr val="bg1"/>
                </a:solidFill>
                <a:latin typeface="BookmanOldStyle"/>
                <a:ea typeface="Calibri" panose="020F0502020204030204" pitchFamily="34" charset="0"/>
                <a:cs typeface="BookmanOldStyle"/>
              </a:rPr>
              <a:t>68:</a:t>
            </a:r>
            <a:r>
              <a:rPr lang="en-US" sz="1200" kern="0" dirty="0">
                <a:solidFill>
                  <a:schemeClr val="bg1"/>
                </a:solidFill>
                <a:effectLst/>
                <a:latin typeface="BookmanOldStyle"/>
                <a:ea typeface="Calibri" panose="020F0502020204030204" pitchFamily="34" charset="0"/>
                <a:cs typeface="BookmanOldStyle"/>
              </a:rPr>
              <a:t>18 ; compared with Eph. </a:t>
            </a:r>
            <a:r>
              <a:rPr lang="en-US" kern="0" dirty="0">
                <a:solidFill>
                  <a:schemeClr val="bg1"/>
                </a:solidFill>
                <a:latin typeface="BookmanOldStyle"/>
                <a:ea typeface="Calibri" panose="020F0502020204030204" pitchFamily="34" charset="0"/>
                <a:cs typeface="BookmanOldStyle"/>
              </a:rPr>
              <a:t>4:</a:t>
            </a:r>
            <a:r>
              <a:rPr lang="en-US" sz="1200" kern="0" dirty="0">
                <a:solidFill>
                  <a:schemeClr val="bg1"/>
                </a:solidFill>
                <a:effectLst/>
                <a:latin typeface="BookmanOldStyle"/>
                <a:ea typeface="Calibri" panose="020F0502020204030204" pitchFamily="34" charset="0"/>
                <a:cs typeface="BookmanOldStyle"/>
              </a:rPr>
              <a:t>8-13) . </a:t>
            </a:r>
          </a:p>
          <a:p>
            <a:pPr marL="0" indent="0">
              <a:lnSpc>
                <a:spcPct val="100000"/>
              </a:lnSpc>
              <a:buNone/>
            </a:pPr>
            <a:endParaRPr lang="en-US" sz="1200" kern="0" dirty="0">
              <a:solidFill>
                <a:schemeClr val="bg1"/>
              </a:solidFill>
              <a:effectLst/>
              <a:latin typeface="BookmanOldStyle"/>
              <a:ea typeface="Calibri" panose="020F0502020204030204" pitchFamily="34" charset="0"/>
              <a:cs typeface="BookmanOldStyle"/>
            </a:endParaRPr>
          </a:p>
          <a:p>
            <a:pPr marL="0" indent="0">
              <a:lnSpc>
                <a:spcPct val="100000"/>
              </a:lnSpc>
              <a:buNone/>
            </a:pPr>
            <a:r>
              <a:rPr lang="en-US" sz="1200" kern="0" dirty="0">
                <a:solidFill>
                  <a:schemeClr val="bg1"/>
                </a:solidFill>
                <a:effectLst/>
                <a:latin typeface="BookmanOldStyle"/>
                <a:ea typeface="Calibri" panose="020F0502020204030204" pitchFamily="34" charset="0"/>
                <a:cs typeface="BookmanOldStyle"/>
              </a:rPr>
              <a:t>A similar latent hint of a tabernacle and order of worship underlies the brief reference to Melchizedek, king of Salem, the priest of the most high God, who brought forth bread and wine, and blessed Abram upon his victorious return from his expedition against the confederate kings (Gen. </a:t>
            </a:r>
            <a:r>
              <a:rPr lang="en-US" kern="0" dirty="0">
                <a:solidFill>
                  <a:schemeClr val="bg1"/>
                </a:solidFill>
                <a:latin typeface="BookmanOldStyle"/>
                <a:ea typeface="Calibri" panose="020F0502020204030204" pitchFamily="34" charset="0"/>
                <a:cs typeface="BookmanOldStyle"/>
              </a:rPr>
              <a:t>14</a:t>
            </a:r>
            <a:r>
              <a:rPr lang="en-US" sz="1200" kern="0" dirty="0">
                <a:solidFill>
                  <a:schemeClr val="bg1"/>
                </a:solidFill>
                <a:effectLst/>
                <a:latin typeface="BookmanOldStyle"/>
                <a:ea typeface="Calibri" panose="020F0502020204030204" pitchFamily="34" charset="0"/>
                <a:cs typeface="BookmanOldStyle"/>
              </a:rPr>
              <a:t>). </a:t>
            </a:r>
          </a:p>
          <a:p>
            <a:pPr marL="0" indent="0">
              <a:lnSpc>
                <a:spcPct val="100000"/>
              </a:lnSpc>
              <a:buNone/>
            </a:pPr>
            <a:endParaRPr lang="en-US" kern="0" dirty="0">
              <a:solidFill>
                <a:schemeClr val="bg1"/>
              </a:solidFill>
              <a:latin typeface="BookmanOldStyle"/>
              <a:ea typeface="Calibri" panose="020F0502020204030204" pitchFamily="34" charset="0"/>
              <a:cs typeface="BookmanOldStyle"/>
            </a:endParaRPr>
          </a:p>
          <a:p>
            <a:pPr marL="0" indent="0">
              <a:lnSpc>
                <a:spcPct val="100000"/>
              </a:lnSpc>
              <a:buNone/>
            </a:pPr>
            <a:r>
              <a:rPr lang="en-US" sz="1200" kern="0" dirty="0">
                <a:solidFill>
                  <a:schemeClr val="bg1"/>
                </a:solidFill>
                <a:effectLst/>
                <a:latin typeface="BookmanOldStyle"/>
                <a:ea typeface="Calibri" panose="020F0502020204030204" pitchFamily="34" charset="0"/>
                <a:cs typeface="BookmanOldStyle"/>
              </a:rPr>
              <a:t>He received tithes of Abram, being a very " great man " (Heb. </a:t>
            </a:r>
            <a:r>
              <a:rPr lang="en-US" kern="0" dirty="0">
                <a:solidFill>
                  <a:schemeClr val="bg1"/>
                </a:solidFill>
                <a:latin typeface="BookmanOldStyle"/>
                <a:ea typeface="Calibri" panose="020F0502020204030204" pitchFamily="34" charset="0"/>
                <a:cs typeface="BookmanOldStyle"/>
              </a:rPr>
              <a:t>7:4</a:t>
            </a:r>
            <a:r>
              <a:rPr lang="en-US" sz="1200" kern="0" dirty="0">
                <a:solidFill>
                  <a:schemeClr val="bg1"/>
                </a:solidFill>
                <a:effectLst/>
                <a:latin typeface="BookmanOldStyle"/>
                <a:ea typeface="Calibri" panose="020F0502020204030204" pitchFamily="34" charset="0"/>
                <a:cs typeface="BookmanOldStyle"/>
              </a:rPr>
              <a:t>), and a sign of Messiah by the oath of God (verse 21). </a:t>
            </a:r>
          </a:p>
          <a:p>
            <a:pPr marL="0" indent="0">
              <a:lnSpc>
                <a:spcPct val="100000"/>
              </a:lnSpc>
              <a:buNone/>
            </a:pPr>
            <a:endParaRPr lang="en-US" sz="1200" kern="0" dirty="0">
              <a:solidFill>
                <a:schemeClr val="bg1"/>
              </a:solidFill>
              <a:effectLst/>
              <a:latin typeface="BookmanOldStyle"/>
              <a:ea typeface="Calibri" panose="020F0502020204030204" pitchFamily="34" charset="0"/>
              <a:cs typeface="BookmanOldStyle"/>
            </a:endParaRPr>
          </a:p>
          <a:p>
            <a:pPr marL="0" indent="0">
              <a:lnSpc>
                <a:spcPct val="100000"/>
              </a:lnSpc>
              <a:buNone/>
            </a:pPr>
            <a:r>
              <a:rPr lang="en-US" sz="1200" kern="0" dirty="0">
                <a:solidFill>
                  <a:schemeClr val="bg1"/>
                </a:solidFill>
                <a:effectLst/>
                <a:latin typeface="BookmanOldStyle"/>
                <a:ea typeface="Calibri" panose="020F0502020204030204" pitchFamily="34" charset="0"/>
                <a:cs typeface="BookmanOldStyle"/>
              </a:rPr>
              <a:t>Thus on the very first mention of " the Cherubim " we are introduced to that theophany of which Jesus Christ is the center, and which we perceived was also indicated by “the seraphim” of Isaiah's vision. </a:t>
            </a:r>
          </a:p>
          <a:p>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15</a:t>
            </a:fld>
            <a:endParaRPr lang="en-US"/>
          </a:p>
        </p:txBody>
      </p:sp>
    </p:spTree>
    <p:extLst>
      <p:ext uri="{BB962C8B-B14F-4D97-AF65-F5344CB8AC3E}">
        <p14:creationId xmlns:p14="http://schemas.microsoft.com/office/powerpoint/2010/main" val="2289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400" b="0" i="1" u="none" strike="noStrike" baseline="0" dirty="0">
                <a:latin typeface="Times New Roman" panose="02020603050405020304" pitchFamily="18" charset="0"/>
              </a:rPr>
              <a:t>The Ten Commandments form the basis</a:t>
            </a:r>
          </a:p>
          <a:p>
            <a:pPr algn="l"/>
            <a:r>
              <a:rPr lang="en-US" sz="1400" b="0" i="1" u="none" strike="noStrike" baseline="0" dirty="0">
                <a:latin typeface="Times New Roman" panose="02020603050405020304" pitchFamily="18" charset="0"/>
              </a:rPr>
              <a:t>of the Mosaic Covenant (Exo. 34:28; Deu.</a:t>
            </a:r>
          </a:p>
          <a:p>
            <a:pPr algn="l"/>
            <a:r>
              <a:rPr lang="en-US" sz="1400" b="0" i="1" u="none" strike="noStrike" baseline="0" dirty="0">
                <a:latin typeface="Times New Roman" panose="02020603050405020304" pitchFamily="18" charset="0"/>
              </a:rPr>
              <a:t>4:13), whilst the judgments of Exodus 21:1</a:t>
            </a:r>
          </a:p>
          <a:p>
            <a:pPr algn="l"/>
            <a:r>
              <a:rPr lang="en-US" sz="1400" b="0" i="1" u="none" strike="noStrike" baseline="0" dirty="0">
                <a:latin typeface="Times New Roman" panose="02020603050405020304" pitchFamily="18" charset="0"/>
              </a:rPr>
              <a:t>to </a:t>
            </a:r>
            <a:r>
              <a:rPr lang="en-US" sz="1400" b="0" i="1" u="none" strike="noStrike" baseline="0" dirty="0" err="1">
                <a:latin typeface="Times New Roman" panose="02020603050405020304" pitchFamily="18" charset="0"/>
              </a:rPr>
              <a:t>ch.</a:t>
            </a:r>
            <a:r>
              <a:rPr lang="en-US" sz="1400" b="0" i="1" u="none" strike="noStrike" baseline="0" dirty="0">
                <a:latin typeface="Times New Roman" panose="02020603050405020304" pitchFamily="18" charset="0"/>
              </a:rPr>
              <a:t> 23:33 comprise the Book Of The</a:t>
            </a:r>
          </a:p>
          <a:p>
            <a:pPr algn="l"/>
            <a:r>
              <a:rPr lang="en-US" sz="1400" b="0" i="1" u="none" strike="noStrike" baseline="0" dirty="0">
                <a:latin typeface="Times New Roman" panose="02020603050405020304" pitchFamily="18" charset="0"/>
              </a:rPr>
              <a:t>Covenant (Exo. 24:7). Upon this nucleus,</a:t>
            </a:r>
          </a:p>
          <a:p>
            <a:pPr algn="l"/>
            <a:r>
              <a:rPr lang="en-US" sz="1400" b="0" i="1" u="none" strike="noStrike" baseline="0" dirty="0">
                <a:latin typeface="Times New Roman" panose="02020603050405020304" pitchFamily="18" charset="0"/>
              </a:rPr>
              <a:t>the rest of the Law is built. Having agreed</a:t>
            </a:r>
          </a:p>
          <a:p>
            <a:pPr algn="l"/>
            <a:r>
              <a:rPr lang="en-US" sz="1400" b="0" i="1" u="none" strike="noStrike" baseline="0" dirty="0">
                <a:latin typeface="Times New Roman" panose="02020603050405020304" pitchFamily="18" charset="0"/>
              </a:rPr>
              <a:t>to the Covenant submitted (Exo. 19:7-8),</a:t>
            </a:r>
          </a:p>
          <a:p>
            <a:pPr algn="l"/>
            <a:r>
              <a:rPr lang="en-US" sz="1400" b="0" i="1" u="none" strike="noStrike" baseline="0" dirty="0">
                <a:latin typeface="Times New Roman" panose="02020603050405020304" pitchFamily="18" charset="0"/>
              </a:rPr>
              <a:t>the nation now has to officially and</a:t>
            </a:r>
          </a:p>
          <a:p>
            <a:pPr algn="l"/>
            <a:r>
              <a:rPr lang="en-US" sz="1400" b="0" i="1" u="none" strike="noStrike" baseline="0" dirty="0">
                <a:latin typeface="Times New Roman" panose="02020603050405020304" pitchFamily="18" charset="0"/>
              </a:rPr>
              <a:t>nationally ratify it in blood. For that</a:t>
            </a:r>
          </a:p>
          <a:p>
            <a:pPr algn="l"/>
            <a:r>
              <a:rPr lang="en-US" sz="1400" b="0" i="1" u="none" strike="noStrike" baseline="0" dirty="0">
                <a:latin typeface="Times New Roman" panose="02020603050405020304" pitchFamily="18" charset="0"/>
              </a:rPr>
              <a:t>purpose, representatives of the people are</a:t>
            </a:r>
          </a:p>
          <a:p>
            <a:pPr algn="l"/>
            <a:r>
              <a:rPr lang="en-US" sz="1400" b="0" i="1" u="none" strike="noStrike" baseline="0" dirty="0">
                <a:latin typeface="Times New Roman" panose="02020603050405020304" pitchFamily="18" charset="0"/>
              </a:rPr>
              <a:t>gathered together, an altar is erected,</a:t>
            </a:r>
          </a:p>
          <a:p>
            <a:pPr algn="l"/>
            <a:r>
              <a:rPr lang="en-US" sz="1400" b="0" i="1" u="none" strike="noStrike" baseline="0" dirty="0">
                <a:latin typeface="Times New Roman" panose="02020603050405020304" pitchFamily="18" charset="0"/>
              </a:rPr>
              <a:t>sacrifices are offered, the Book of the Covenant is read, and the</a:t>
            </a:r>
          </a:p>
          <a:p>
            <a:pPr algn="l"/>
            <a:r>
              <a:rPr lang="en-US" sz="1400" b="0" i="1" u="none" strike="noStrike" baseline="0" dirty="0">
                <a:latin typeface="Times New Roman" panose="02020603050405020304" pitchFamily="18" charset="0"/>
              </a:rPr>
              <a:t>people again proclaim their acceptance of it. So the ratification</a:t>
            </a:r>
          </a:p>
          <a:p>
            <a:pPr algn="l"/>
            <a:r>
              <a:rPr lang="en-US" sz="1400" b="0" i="1" u="none" strike="noStrike" baseline="0" dirty="0">
                <a:latin typeface="Times New Roman" panose="02020603050405020304" pitchFamily="18" charset="0"/>
              </a:rPr>
              <a:t>proceeds. Afterwards, Moses and the elders of the people, eat and</a:t>
            </a:r>
          </a:p>
          <a:p>
            <a:pPr algn="l"/>
            <a:r>
              <a:rPr lang="en-US" sz="1400" b="0" i="1" u="none" strike="noStrike" baseline="0" dirty="0">
                <a:latin typeface="Times New Roman" panose="02020603050405020304" pitchFamily="18" charset="0"/>
              </a:rPr>
              <a:t>drink, in confirmation of the covenant with the Elohim.</a:t>
            </a:r>
          </a:p>
          <a:p>
            <a:pPr algn="l"/>
            <a:r>
              <a:rPr lang="en-US" sz="1400" b="0" i="1" u="none" strike="noStrike" baseline="0" dirty="0">
                <a:latin typeface="Times New Roman" panose="02020603050405020304" pitchFamily="18" charset="0"/>
              </a:rPr>
              <a:t>Moses and Joshua then leave the people and ascend into Horeb.</a:t>
            </a:r>
          </a:p>
          <a:p>
            <a:pPr algn="l"/>
            <a:r>
              <a:rPr lang="en-US" sz="1400" b="0" i="1" u="none" strike="noStrike" baseline="0" dirty="0">
                <a:latin typeface="Times New Roman" panose="02020603050405020304" pitchFamily="18" charset="0"/>
              </a:rPr>
              <a:t>From there they move further to Sinai into whose heights Moses</a:t>
            </a:r>
          </a:p>
          <a:p>
            <a:pPr algn="l"/>
            <a:r>
              <a:rPr lang="en-US" sz="1400" b="0" i="1" u="none" strike="noStrike" baseline="0" dirty="0">
                <a:latin typeface="Times New Roman" panose="02020603050405020304" pitchFamily="18" charset="0"/>
              </a:rPr>
              <a:t>alone ascends to remain for forty days and forty nights.</a:t>
            </a:r>
            <a:endParaRPr lang="en-US" sz="1050" dirty="0"/>
          </a:p>
        </p:txBody>
      </p:sp>
      <p:sp>
        <p:nvSpPr>
          <p:cNvPr id="4" name="Slide Number Placeholder 3"/>
          <p:cNvSpPr>
            <a:spLocks noGrp="1"/>
          </p:cNvSpPr>
          <p:nvPr>
            <p:ph type="sldNum" sz="quarter" idx="5"/>
          </p:nvPr>
        </p:nvSpPr>
        <p:spPr/>
        <p:txBody>
          <a:bodyPr/>
          <a:lstStyle/>
          <a:p>
            <a:fld id="{097FE83C-299E-465D-83C8-A55D91CD8F25}" type="slidenum">
              <a:rPr lang="en-US" smtClean="0"/>
              <a:t>16</a:t>
            </a:fld>
            <a:endParaRPr lang="en-US"/>
          </a:p>
        </p:txBody>
      </p:sp>
    </p:spTree>
    <p:extLst>
      <p:ext uri="{BB962C8B-B14F-4D97-AF65-F5344CB8AC3E}">
        <p14:creationId xmlns:p14="http://schemas.microsoft.com/office/powerpoint/2010/main" val="2746377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7FE83C-299E-465D-83C8-A55D91CD8F25}" type="slidenum">
              <a:rPr lang="en-US" smtClean="0"/>
              <a:t>23</a:t>
            </a:fld>
            <a:endParaRPr lang="en-US"/>
          </a:p>
        </p:txBody>
      </p:sp>
    </p:spTree>
    <p:extLst>
      <p:ext uri="{BB962C8B-B14F-4D97-AF65-F5344CB8AC3E}">
        <p14:creationId xmlns:p14="http://schemas.microsoft.com/office/powerpoint/2010/main" val="3863240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7FE83C-299E-465D-83C8-A55D91CD8F25}" type="slidenum">
              <a:rPr lang="en-US" smtClean="0"/>
              <a:t>24</a:t>
            </a:fld>
            <a:endParaRPr lang="en-US"/>
          </a:p>
        </p:txBody>
      </p:sp>
    </p:spTree>
    <p:extLst>
      <p:ext uri="{BB962C8B-B14F-4D97-AF65-F5344CB8AC3E}">
        <p14:creationId xmlns:p14="http://schemas.microsoft.com/office/powerpoint/2010/main" val="713263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0" dirty="0">
                <a:solidFill>
                  <a:schemeClr val="bg1"/>
                </a:solidFill>
                <a:effectLst/>
                <a:latin typeface="BookmanOldStyle"/>
                <a:ea typeface="Calibri" panose="020F0502020204030204" pitchFamily="34" charset="0"/>
                <a:cs typeface="BookmanOldStyle"/>
              </a:rPr>
              <a:t>And when the men of </a:t>
            </a:r>
            <a:r>
              <a:rPr lang="en-US" sz="1200" kern="0" dirty="0" err="1">
                <a:solidFill>
                  <a:schemeClr val="bg1"/>
                </a:solidFill>
                <a:effectLst/>
                <a:latin typeface="BookmanOldStyle"/>
                <a:ea typeface="Calibri" panose="020F0502020204030204" pitchFamily="34" charset="0"/>
                <a:cs typeface="BookmanOldStyle"/>
              </a:rPr>
              <a:t>Bethshemesh</a:t>
            </a:r>
            <a:r>
              <a:rPr lang="en-US" sz="1200" kern="0" dirty="0">
                <a:solidFill>
                  <a:schemeClr val="bg1"/>
                </a:solidFill>
                <a:effectLst/>
                <a:latin typeface="BookmanOldStyle"/>
                <a:ea typeface="Calibri" panose="020F0502020204030204" pitchFamily="34" charset="0"/>
                <a:cs typeface="BookmanOldStyle"/>
              </a:rPr>
              <a:t> were smitten by God with a great slaughter for profaning the ark, they besought the men of </a:t>
            </a:r>
            <a:r>
              <a:rPr lang="en-US" sz="1200" kern="0" dirty="0" err="1">
                <a:solidFill>
                  <a:schemeClr val="bg1"/>
                </a:solidFill>
                <a:effectLst/>
                <a:latin typeface="BookmanOldStyle"/>
                <a:ea typeface="Calibri" panose="020F0502020204030204" pitchFamily="34" charset="0"/>
                <a:cs typeface="BookmanOldStyle"/>
              </a:rPr>
              <a:t>Kirjath-jearim</a:t>
            </a:r>
            <a:r>
              <a:rPr lang="en-US" sz="1200" kern="0" dirty="0">
                <a:solidFill>
                  <a:schemeClr val="bg1"/>
                </a:solidFill>
                <a:effectLst/>
                <a:latin typeface="BookmanOldStyle"/>
                <a:ea typeface="Calibri" panose="020F0502020204030204" pitchFamily="34" charset="0"/>
                <a:cs typeface="BookmanOldStyle"/>
              </a:rPr>
              <a:t> to come to take charge of it. This they did, and brought it into the house of </a:t>
            </a:r>
            <a:r>
              <a:rPr lang="en-US" sz="1200" kern="0" dirty="0" err="1">
                <a:solidFill>
                  <a:schemeClr val="bg1"/>
                </a:solidFill>
                <a:effectLst/>
                <a:latin typeface="BookmanOldStyle"/>
                <a:ea typeface="Calibri" panose="020F0502020204030204" pitchFamily="34" charset="0"/>
                <a:cs typeface="BookmanOldStyle"/>
              </a:rPr>
              <a:t>Abinadab</a:t>
            </a:r>
            <a:r>
              <a:rPr lang="en-US" sz="1200" kern="0" dirty="0">
                <a:solidFill>
                  <a:schemeClr val="bg1"/>
                </a:solidFill>
                <a:effectLst/>
                <a:latin typeface="BookmanOldStyle"/>
                <a:ea typeface="Calibri" panose="020F0502020204030204" pitchFamily="34" charset="0"/>
                <a:cs typeface="BookmanOldStyle"/>
              </a:rPr>
              <a:t> and sanctified Eleazar his son " to keep the ark of the Lord " (1 Sam. </a:t>
            </a:r>
            <a:r>
              <a:rPr lang="en-US" sz="1200" kern="0" dirty="0">
                <a:solidFill>
                  <a:schemeClr val="bg1"/>
                </a:solidFill>
                <a:latin typeface="BookmanOldStyle"/>
                <a:ea typeface="Calibri" panose="020F0502020204030204" pitchFamily="34" charset="0"/>
                <a:cs typeface="BookmanOldStyle"/>
              </a:rPr>
              <a:t>7:</a:t>
            </a:r>
            <a:r>
              <a:rPr lang="en-US" sz="1200" kern="0" dirty="0">
                <a:solidFill>
                  <a:schemeClr val="bg1"/>
                </a:solidFill>
                <a:effectLst/>
                <a:latin typeface="BookmanOldStyle"/>
                <a:ea typeface="Calibri" panose="020F0502020204030204" pitchFamily="34" charset="0"/>
                <a:cs typeface="BookmanOldStyle"/>
              </a:rPr>
              <a:t>2). </a:t>
            </a:r>
          </a:p>
          <a:p>
            <a:pPr marL="0" indent="0">
              <a:buNone/>
            </a:pPr>
            <a:r>
              <a:rPr lang="en-US" sz="1200" kern="0" dirty="0">
                <a:solidFill>
                  <a:schemeClr val="bg1"/>
                </a:solidFill>
                <a:effectLst/>
                <a:latin typeface="BookmanOldStyle"/>
                <a:ea typeface="Calibri" panose="020F0502020204030204" pitchFamily="34" charset="0"/>
                <a:cs typeface="BookmanOldStyle"/>
              </a:rPr>
              <a:t>And so for twenty years the ark rested there, until David was established in the Kingdom. </a:t>
            </a:r>
          </a:p>
          <a:p>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25</a:t>
            </a:fld>
            <a:endParaRPr lang="en-US"/>
          </a:p>
        </p:txBody>
      </p:sp>
    </p:spTree>
    <p:extLst>
      <p:ext uri="{BB962C8B-B14F-4D97-AF65-F5344CB8AC3E}">
        <p14:creationId xmlns:p14="http://schemas.microsoft.com/office/powerpoint/2010/main" val="1738427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2  The LORD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is</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great in Zion; and he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is</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high above all the people.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3  Let them praise thy great and terrible name;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for</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it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is</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holy.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4  The king's strength also loveth judgment; thou dost establish equity, thou </a:t>
            </a:r>
            <a:r>
              <a:rPr kumimoji="0" lang="en-US" sz="1200" b="0"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executest</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judgment and righteousness in Jacob.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5  Exalt ye the LORD our God, and worship at his footstool;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for</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he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is</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holy.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6  Moses and Aaron among his priests, and Samuel among them that call upon his name; they called upon the LORD, and he answered them.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7  He </a:t>
            </a:r>
            <a:r>
              <a:rPr kumimoji="0" lang="en-US" sz="1200" b="0"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spake</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unto them in the cloudy pillar: they kept his testimonies, and the ordinance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that</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he gave them.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8  Thou </a:t>
            </a:r>
            <a:r>
              <a:rPr kumimoji="0" lang="en-US" sz="1200" b="0"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answeredst</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them, O LORD our God: thou </a:t>
            </a:r>
            <a:r>
              <a:rPr kumimoji="0" lang="en-US" sz="1200" b="0"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wast</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a God that </a:t>
            </a:r>
            <a:r>
              <a:rPr kumimoji="0" lang="en-US" sz="1200" b="0"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forgavest</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them, though thou </a:t>
            </a:r>
            <a:r>
              <a:rPr kumimoji="0" lang="en-US" sz="1200" b="0"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tookest</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vengeance of their inventions.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9  Exalt the LORD our God, and worship at his </a:t>
            </a:r>
            <a:r>
              <a:rPr kumimoji="0" lang="en-US" sz="1200" b="0"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holy hill</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for the LORD our God </a:t>
            </a:r>
            <a:r>
              <a:rPr kumimoji="0" lang="en-US" sz="1200" b="0"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is</a:t>
            </a:r>
            <a:r>
              <a:rPr kumimoji="0" lang="en-US" sz="1200" b="0"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holy. </a:t>
            </a:r>
            <a:endParaRPr kumimoji="0" lang="en-US" sz="1200" b="0"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endParaRPr>
          </a:p>
          <a:p>
            <a:endParaRPr lang="en-US" sz="1000" dirty="0"/>
          </a:p>
        </p:txBody>
      </p:sp>
      <p:sp>
        <p:nvSpPr>
          <p:cNvPr id="4" name="Slide Number Placeholder 3"/>
          <p:cNvSpPr>
            <a:spLocks noGrp="1"/>
          </p:cNvSpPr>
          <p:nvPr>
            <p:ph type="sldNum" sz="quarter" idx="5"/>
          </p:nvPr>
        </p:nvSpPr>
        <p:spPr/>
        <p:txBody>
          <a:bodyPr/>
          <a:lstStyle/>
          <a:p>
            <a:fld id="{097FE83C-299E-465D-83C8-A55D91CD8F25}" type="slidenum">
              <a:rPr lang="en-US" smtClean="0"/>
              <a:t>30</a:t>
            </a:fld>
            <a:endParaRPr lang="en-US"/>
          </a:p>
        </p:txBody>
      </p:sp>
    </p:spTree>
    <p:extLst>
      <p:ext uri="{BB962C8B-B14F-4D97-AF65-F5344CB8AC3E}">
        <p14:creationId xmlns:p14="http://schemas.microsoft.com/office/powerpoint/2010/main" val="3772337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12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Of all the prophets EZEKIEL, a Levite priest, is the one who most particularly alludes to the cherubim. </a:t>
            </a:r>
            <a:endParaRPr kumimoji="0" lang="en-US" sz="1200" b="1" i="0" u="none" strike="noStrike" kern="1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 prophet/priest himself is eminently "a sign” of that "Son of Man” who is "the CHERUB” by pre-eminence, that is the Lord Jesus Christ</a:t>
            </a:r>
            <a:endParaRPr kumimoji="0" lang="en-US" sz="1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Ezekiel's very name— ”The Strength of God,” or “Whom God Strengthens” speaks of Christ—"the Son of Man whom the Father made strong for himself." </a:t>
            </a:r>
            <a:endParaRPr kumimoji="0" lang="en-US" sz="1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 prophet/priest Ezekiel bears that title, "Son of Man," many times in his book, being called and commissioned by the Spirit of God under that title.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Jesus frequently used that phrase of himself.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He would have us realize that, though of divine origin, he bore our nature, "that through death he might destroy him that had the power of death, that is the Devil." </a:t>
            </a:r>
          </a:p>
          <a:p>
            <a:endParaRPr lang="en-US" sz="800" dirty="0"/>
          </a:p>
        </p:txBody>
      </p:sp>
      <p:sp>
        <p:nvSpPr>
          <p:cNvPr id="4" name="Slide Number Placeholder 3"/>
          <p:cNvSpPr>
            <a:spLocks noGrp="1"/>
          </p:cNvSpPr>
          <p:nvPr>
            <p:ph type="sldNum" sz="quarter" idx="5"/>
          </p:nvPr>
        </p:nvSpPr>
        <p:spPr/>
        <p:txBody>
          <a:bodyPr/>
          <a:lstStyle/>
          <a:p>
            <a:fld id="{097FE83C-299E-465D-83C8-A55D91CD8F25}" type="slidenum">
              <a:rPr lang="en-US" smtClean="0"/>
              <a:t>31</a:t>
            </a:fld>
            <a:endParaRPr lang="en-US"/>
          </a:p>
        </p:txBody>
      </p:sp>
    </p:spTree>
    <p:extLst>
      <p:ext uri="{BB962C8B-B14F-4D97-AF65-F5344CB8AC3E}">
        <p14:creationId xmlns:p14="http://schemas.microsoft.com/office/powerpoint/2010/main" val="3512494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And that thus “through death he would ascend to the divine nature” and </a:t>
            </a:r>
            <a:r>
              <a:rPr kumimoji="0" lang="en-US" sz="1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reveal God's cherubim</a:t>
            </a:r>
            <a:r>
              <a:rPr kumimoji="0" lang="en-US" sz="14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His office as priest/prophet, word and work in this direction are all strongly foreshadowed by those of " Ezekiel the priest, the son of </a:t>
            </a:r>
            <a:r>
              <a:rPr kumimoji="0" lang="en-US" sz="1400" b="0" i="0" u="none" strike="noStrike" kern="0" cap="none" spc="0" normalizeH="0" baseline="0" noProof="0" dirty="0" err="1">
                <a:ln>
                  <a:noFill/>
                </a:ln>
                <a:solidFill>
                  <a:prstClr val="white"/>
                </a:solidFill>
                <a:effectLst/>
                <a:uLnTx/>
                <a:uFillTx/>
                <a:latin typeface="BookmanOldStyle"/>
                <a:ea typeface="Calibri" panose="020F0502020204030204" pitchFamily="34" charset="0"/>
                <a:cs typeface="BookmanOldStyle"/>
              </a:rPr>
              <a:t>Buzi</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 in " the word of the Lord which came expressly unto him " in the land of the Chaldeans, in " the end " of the age of the kingdom of Judah. </a:t>
            </a:r>
          </a:p>
          <a:p>
            <a:endParaRPr lang="en-US" sz="1000" dirty="0"/>
          </a:p>
        </p:txBody>
      </p:sp>
      <p:sp>
        <p:nvSpPr>
          <p:cNvPr id="4" name="Slide Number Placeholder 3"/>
          <p:cNvSpPr>
            <a:spLocks noGrp="1"/>
          </p:cNvSpPr>
          <p:nvPr>
            <p:ph type="sldNum" sz="quarter" idx="5"/>
          </p:nvPr>
        </p:nvSpPr>
        <p:spPr/>
        <p:txBody>
          <a:bodyPr/>
          <a:lstStyle/>
          <a:p>
            <a:fld id="{097FE83C-299E-465D-83C8-A55D91CD8F25}" type="slidenum">
              <a:rPr lang="en-US" smtClean="0"/>
              <a:t>32</a:t>
            </a:fld>
            <a:endParaRPr lang="en-US"/>
          </a:p>
        </p:txBody>
      </p:sp>
    </p:spTree>
    <p:extLst>
      <p:ext uri="{BB962C8B-B14F-4D97-AF65-F5344CB8AC3E}">
        <p14:creationId xmlns:p14="http://schemas.microsoft.com/office/powerpoint/2010/main" val="1052921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He saw a whirlwind come out of the north, with a great cloud and fire, and out of the midst came the likeness of </a:t>
            </a:r>
            <a:r>
              <a:rPr kumimoji="0" lang="en-US" sz="1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four living creatures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which had </a:t>
            </a:r>
            <a:r>
              <a:rPr kumimoji="0" lang="en-US" sz="1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the likeness of a man.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They had four faces and four wings, and their feet were straight feet, and the sole of their feet was like the sole of a calf's foot ; and they sparkled like the color of burnished brass.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Here we can scarcely miss comparison with the imagery of Mic. 4:12 : "Arise and thresh, o daughter of Zion ; for I will make thine horn iron and </a:t>
            </a:r>
            <a:r>
              <a:rPr kumimoji="0" lang="en-US" sz="1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thy hoofs brass ;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thou shalt beat in pieces many peoples ; and I will consecrate their gain unto the LORD </a:t>
            </a:r>
            <a:r>
              <a:rPr kumimoji="0" lang="en-US" sz="1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(Yahweh)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their substance unto the Lord (Jesus) of the whole earth." </a:t>
            </a:r>
          </a:p>
          <a:p>
            <a:endParaRPr lang="en-US" sz="1000" dirty="0"/>
          </a:p>
        </p:txBody>
      </p:sp>
      <p:sp>
        <p:nvSpPr>
          <p:cNvPr id="4" name="Slide Number Placeholder 3"/>
          <p:cNvSpPr>
            <a:spLocks noGrp="1"/>
          </p:cNvSpPr>
          <p:nvPr>
            <p:ph type="sldNum" sz="quarter" idx="5"/>
          </p:nvPr>
        </p:nvSpPr>
        <p:spPr/>
        <p:txBody>
          <a:bodyPr/>
          <a:lstStyle/>
          <a:p>
            <a:fld id="{097FE83C-299E-465D-83C8-A55D91CD8F25}" type="slidenum">
              <a:rPr lang="en-US" smtClean="0"/>
              <a:t>33</a:t>
            </a:fld>
            <a:endParaRPr lang="en-US"/>
          </a:p>
        </p:txBody>
      </p:sp>
    </p:spTree>
    <p:extLst>
      <p:ext uri="{BB962C8B-B14F-4D97-AF65-F5344CB8AC3E}">
        <p14:creationId xmlns:p14="http://schemas.microsoft.com/office/powerpoint/2010/main" val="2314139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0" dirty="0">
                <a:solidFill>
                  <a:schemeClr val="bg1"/>
                </a:solidFill>
                <a:effectLst/>
                <a:latin typeface="BookmanOldStyle"/>
                <a:ea typeface="Calibri" panose="020F0502020204030204" pitchFamily="34" charset="0"/>
                <a:cs typeface="BookmanOldStyle"/>
              </a:rPr>
              <a:t>The disciples were not to be distracted by rumors of  false Christs,…</a:t>
            </a:r>
          </a:p>
          <a:p>
            <a:r>
              <a:rPr lang="en-US" sz="1200" kern="0" dirty="0">
                <a:solidFill>
                  <a:schemeClr val="bg1"/>
                </a:solidFill>
                <a:effectLst/>
                <a:latin typeface="BookmanOldStyle"/>
                <a:ea typeface="Calibri" panose="020F0502020204030204" pitchFamily="34" charset="0"/>
                <a:cs typeface="BookmanOldStyle"/>
              </a:rPr>
              <a:t>This is from his prophecy of his second advent </a:t>
            </a:r>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35</a:t>
            </a:fld>
            <a:endParaRPr lang="en-US"/>
          </a:p>
        </p:txBody>
      </p:sp>
    </p:spTree>
    <p:extLst>
      <p:ext uri="{BB962C8B-B14F-4D97-AF65-F5344CB8AC3E}">
        <p14:creationId xmlns:p14="http://schemas.microsoft.com/office/powerpoint/2010/main" val="1842507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0" dirty="0">
                <a:solidFill>
                  <a:schemeClr val="bg1"/>
                </a:solidFill>
                <a:effectLst/>
                <a:latin typeface="BookmanOldStyle"/>
                <a:ea typeface="Calibri" panose="020F0502020204030204" pitchFamily="34" charset="0"/>
                <a:cs typeface="BookmanOldStyle"/>
              </a:rPr>
              <a:t>John in the Revelation, in his vision of "one like unto the Son of Man," describes the same theophany. </a:t>
            </a:r>
          </a:p>
          <a:p>
            <a:pPr marL="0" indent="0">
              <a:buNone/>
            </a:pPr>
            <a:r>
              <a:rPr lang="en-US" sz="1200" kern="0" dirty="0">
                <a:solidFill>
                  <a:schemeClr val="bg1"/>
                </a:solidFill>
                <a:effectLst/>
                <a:latin typeface="BookmanOldStyle"/>
                <a:ea typeface="Calibri" panose="020F0502020204030204" pitchFamily="34" charset="0"/>
                <a:cs typeface="BookmanOldStyle"/>
              </a:rPr>
              <a:t>We cannot doubt it when we read the two visions. </a:t>
            </a:r>
          </a:p>
          <a:p>
            <a:pPr marL="0" indent="0">
              <a:buNone/>
            </a:pPr>
            <a:r>
              <a:rPr lang="en-US" sz="1200" kern="0" dirty="0">
                <a:solidFill>
                  <a:schemeClr val="bg1"/>
                </a:solidFill>
                <a:effectLst/>
                <a:latin typeface="BookmanOldStyle"/>
                <a:ea typeface="Calibri" panose="020F0502020204030204" pitchFamily="34" charset="0"/>
                <a:cs typeface="BookmanOldStyle"/>
              </a:rPr>
              <a:t>And he, too (in </a:t>
            </a:r>
            <a:r>
              <a:rPr lang="en-US" sz="1200" kern="0" dirty="0" err="1">
                <a:solidFill>
                  <a:schemeClr val="bg1"/>
                </a:solidFill>
                <a:effectLst/>
                <a:latin typeface="BookmanOldStyle"/>
                <a:ea typeface="Calibri" panose="020F0502020204030204" pitchFamily="34" charset="0"/>
                <a:cs typeface="BookmanOldStyle"/>
              </a:rPr>
              <a:t>chs</a:t>
            </a:r>
            <a:r>
              <a:rPr lang="en-US" sz="1200" kern="0" dirty="0">
                <a:solidFill>
                  <a:schemeClr val="bg1"/>
                </a:solidFill>
                <a:effectLst/>
                <a:latin typeface="BookmanOldStyle"/>
                <a:ea typeface="Calibri" panose="020F0502020204030204" pitchFamily="34" charset="0"/>
                <a:cs typeface="BookmanOldStyle"/>
              </a:rPr>
              <a:t>. </a:t>
            </a:r>
            <a:r>
              <a:rPr lang="en-US" sz="1200" kern="0" dirty="0">
                <a:solidFill>
                  <a:schemeClr val="bg1"/>
                </a:solidFill>
                <a:latin typeface="BookmanOldStyle"/>
                <a:ea typeface="Calibri" panose="020F0502020204030204" pitchFamily="34" charset="0"/>
                <a:cs typeface="BookmanOldStyle"/>
              </a:rPr>
              <a:t>4 &amp; 5</a:t>
            </a:r>
            <a:r>
              <a:rPr lang="en-US" sz="1200" kern="0" dirty="0">
                <a:solidFill>
                  <a:schemeClr val="bg1"/>
                </a:solidFill>
                <a:effectLst/>
                <a:latin typeface="BookmanOldStyle"/>
                <a:ea typeface="Calibri" panose="020F0502020204030204" pitchFamily="34" charset="0"/>
                <a:cs typeface="BookmanOldStyle"/>
              </a:rPr>
              <a:t>), describes the vision of four living creatures round about the throne. </a:t>
            </a:r>
          </a:p>
          <a:p>
            <a:pPr marL="0" indent="0">
              <a:buNone/>
            </a:pPr>
            <a:r>
              <a:rPr lang="en-US" sz="1200" kern="0" dirty="0">
                <a:solidFill>
                  <a:schemeClr val="bg1"/>
                </a:solidFill>
                <a:effectLst/>
                <a:latin typeface="BookmanOldStyle"/>
                <a:ea typeface="Calibri" panose="020F0502020204030204" pitchFamily="34" charset="0"/>
                <a:cs typeface="BookmanOldStyle"/>
              </a:rPr>
              <a:t>"They sing a new song, saying (to "the Lamb '), Thou art worthy to take the book and open the seals thereof ; for thou </a:t>
            </a:r>
            <a:r>
              <a:rPr lang="en-US" sz="1200" kern="0" dirty="0" err="1">
                <a:solidFill>
                  <a:schemeClr val="bg1"/>
                </a:solidFill>
                <a:effectLst/>
                <a:latin typeface="BookmanOldStyle"/>
                <a:ea typeface="Calibri" panose="020F0502020204030204" pitchFamily="34" charset="0"/>
                <a:cs typeface="BookmanOldStyle"/>
              </a:rPr>
              <a:t>wast</a:t>
            </a:r>
            <a:r>
              <a:rPr lang="en-US" sz="1200" kern="0" dirty="0">
                <a:solidFill>
                  <a:schemeClr val="bg1"/>
                </a:solidFill>
                <a:effectLst/>
                <a:latin typeface="BookmanOldStyle"/>
                <a:ea typeface="Calibri" panose="020F0502020204030204" pitchFamily="34" charset="0"/>
                <a:cs typeface="BookmanOldStyle"/>
              </a:rPr>
              <a:t> slain and hast redeemed us to God by thy blood out of every kindred and tongue and people and nation ; and </a:t>
            </a:r>
            <a:r>
              <a:rPr lang="en-US" sz="1200" b="1" u="sng" kern="0" dirty="0">
                <a:solidFill>
                  <a:srgbClr val="FFFF00"/>
                </a:solidFill>
                <a:effectLst/>
                <a:latin typeface="BookmanOldStyle"/>
                <a:ea typeface="Calibri" panose="020F0502020204030204" pitchFamily="34" charset="0"/>
                <a:cs typeface="BookmanOldStyle"/>
              </a:rPr>
              <a:t>hast made us unto our God kings and priests, and we shall reign on the earth."  (Rev. 5:9)</a:t>
            </a:r>
          </a:p>
          <a:p>
            <a:pPr marL="0" indent="0">
              <a:buNone/>
            </a:pPr>
            <a:endParaRPr lang="en-US" sz="1200" kern="0" dirty="0">
              <a:solidFill>
                <a:schemeClr val="bg1"/>
              </a:solidFill>
              <a:effectLst/>
              <a:latin typeface="BookmanOldStyle"/>
              <a:ea typeface="Calibri" panose="020F0502020204030204" pitchFamily="34" charset="0"/>
              <a:cs typeface="BookmanOldStyle"/>
            </a:endParaRPr>
          </a:p>
          <a:p>
            <a:endParaRPr lang="en-US" dirty="0"/>
          </a:p>
        </p:txBody>
      </p:sp>
      <p:sp>
        <p:nvSpPr>
          <p:cNvPr id="4" name="Slide Number Placeholder 3"/>
          <p:cNvSpPr>
            <a:spLocks noGrp="1"/>
          </p:cNvSpPr>
          <p:nvPr>
            <p:ph type="sldNum" sz="quarter" idx="5"/>
          </p:nvPr>
        </p:nvSpPr>
        <p:spPr/>
        <p:txBody>
          <a:bodyPr/>
          <a:lstStyle/>
          <a:p>
            <a:fld id="{097FE83C-299E-465D-83C8-A55D91CD8F25}" type="slidenum">
              <a:rPr lang="en-US" smtClean="0"/>
              <a:t>38</a:t>
            </a:fld>
            <a:endParaRPr lang="en-US"/>
          </a:p>
        </p:txBody>
      </p:sp>
    </p:spTree>
    <p:extLst>
      <p:ext uri="{BB962C8B-B14F-4D97-AF65-F5344CB8AC3E}">
        <p14:creationId xmlns:p14="http://schemas.microsoft.com/office/powerpoint/2010/main" val="743029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175AB-45FF-6998-C117-8BB1925DAD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CFD1A4-1ECB-833A-1181-20DCE5B787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B12DED-CD6C-1AA0-6DEE-387CBCF7E798}"/>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5" name="Footer Placeholder 4">
            <a:extLst>
              <a:ext uri="{FF2B5EF4-FFF2-40B4-BE49-F238E27FC236}">
                <a16:creationId xmlns:a16="http://schemas.microsoft.com/office/drawing/2014/main" id="{93A05AD5-42C8-5BA1-4188-283034780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3B8EFE-BA9A-3533-8CF0-2892B0BFFB4F}"/>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4191682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65967-D4F7-9EA6-3CFA-6CEAF664FD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5FF527-B8BF-496B-D421-0D13EBAB6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D423CE-1189-052B-4FF0-9ED73560F0C8}"/>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5" name="Footer Placeholder 4">
            <a:extLst>
              <a:ext uri="{FF2B5EF4-FFF2-40B4-BE49-F238E27FC236}">
                <a16:creationId xmlns:a16="http://schemas.microsoft.com/office/drawing/2014/main" id="{C8BCFAF6-8C01-D712-5027-9A63AB37D7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E712BF-1D95-CA63-4472-A80A2707A3CD}"/>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34732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90AA-EE5D-8008-D64C-4B7641841C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0E8F04-2845-38DB-4467-39AFB931FC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9F32B3-AA25-48A8-9034-E72FA3A94337}"/>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5" name="Footer Placeholder 4">
            <a:extLst>
              <a:ext uri="{FF2B5EF4-FFF2-40B4-BE49-F238E27FC236}">
                <a16:creationId xmlns:a16="http://schemas.microsoft.com/office/drawing/2014/main" id="{B505F3A4-9AC2-4C15-3233-5C068AF73E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D76000-5C50-6469-11E9-8F61D8FB37C6}"/>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2181751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034C7-2C7C-D121-8C21-E47B8B15B5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F2059D-1011-015E-1ED7-606951D6BC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60AA38-92DD-7A8C-48E5-9E7EAEEA52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545B49-8535-1157-B202-E84493C6516E}"/>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6" name="Footer Placeholder 5">
            <a:extLst>
              <a:ext uri="{FF2B5EF4-FFF2-40B4-BE49-F238E27FC236}">
                <a16:creationId xmlns:a16="http://schemas.microsoft.com/office/drawing/2014/main" id="{D98F388E-17E4-7EBD-68F6-16425F52B1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88F969-FCD8-B696-C6D8-E64488753E19}"/>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642839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68F1-D2AE-8969-FC3B-3F51D6F9CF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8E4FCA-06AB-7D86-3ECF-6088B0CD53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0F8B2B-1D77-9441-6C73-44562E8651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25BF3D-E4B8-E4C1-3A81-B3E7B0A3D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C83BCB-29E6-E8E3-F297-3538C2502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745CF-C6FB-A7C0-0802-91E989787488}"/>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8" name="Footer Placeholder 7">
            <a:extLst>
              <a:ext uri="{FF2B5EF4-FFF2-40B4-BE49-F238E27FC236}">
                <a16:creationId xmlns:a16="http://schemas.microsoft.com/office/drawing/2014/main" id="{2BFE14FF-45A2-80C4-C5AD-4EFAD09C97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E60192-F159-296D-2292-50BC0F1E9EC1}"/>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240411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7F02F-C080-9D53-F0BF-B52F5C6635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3D8DD9-99C7-E585-16AD-8BEEB80E028E}"/>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4" name="Footer Placeholder 3">
            <a:extLst>
              <a:ext uri="{FF2B5EF4-FFF2-40B4-BE49-F238E27FC236}">
                <a16:creationId xmlns:a16="http://schemas.microsoft.com/office/drawing/2014/main" id="{0FB8A040-703A-EB98-F08A-3A0BAC513C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4794D2-CA77-74E2-3FC9-A13AE251FD58}"/>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2621105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36F5DD-4C95-BE36-22BE-528D1451382F}"/>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3" name="Footer Placeholder 2">
            <a:extLst>
              <a:ext uri="{FF2B5EF4-FFF2-40B4-BE49-F238E27FC236}">
                <a16:creationId xmlns:a16="http://schemas.microsoft.com/office/drawing/2014/main" id="{3DB7B6CB-6478-E631-7AE1-82B1241AF7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AFA237-B396-97A5-B9C4-26BECFB502A6}"/>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3330844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B343-BC58-DDC6-1F5F-DC4CE5E950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EC7D43-0031-3C45-39B9-DB21C83C2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30B07C-DCEC-EB1D-E329-9C1773E122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B419C8-C051-B684-D6A7-7FFB2DDFD7FC}"/>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6" name="Footer Placeholder 5">
            <a:extLst>
              <a:ext uri="{FF2B5EF4-FFF2-40B4-BE49-F238E27FC236}">
                <a16:creationId xmlns:a16="http://schemas.microsoft.com/office/drawing/2014/main" id="{83DDB6B3-AFE7-35A0-791D-0094CD6186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173C6C-D9C4-AD2B-9129-652A2BEE37FD}"/>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175586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32C2-7625-B801-FCA4-E247D6B116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0B99AE-8A74-D5BC-2B25-D41CD246B6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4B95AE-CCC2-63D0-85EA-F129EAEDC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BDF34-DD38-3D07-75A5-3FF995DCCD33}"/>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6" name="Footer Placeholder 5">
            <a:extLst>
              <a:ext uri="{FF2B5EF4-FFF2-40B4-BE49-F238E27FC236}">
                <a16:creationId xmlns:a16="http://schemas.microsoft.com/office/drawing/2014/main" id="{98C971EB-4A7D-C655-77B2-B022DEDEB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214B0F-8FDD-CF22-855B-D5211E39C83C}"/>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2089359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CCC7-6FCD-0ED3-03E1-C8813316E1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FC9B20-28E6-B600-9562-ED520E9445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1A9D07-9C3C-A83F-9BA7-52B1ADD67AEB}"/>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5" name="Footer Placeholder 4">
            <a:extLst>
              <a:ext uri="{FF2B5EF4-FFF2-40B4-BE49-F238E27FC236}">
                <a16:creationId xmlns:a16="http://schemas.microsoft.com/office/drawing/2014/main" id="{F27E94DB-EAFF-FAAB-18C4-10F13DEF8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1B398-E599-0A65-4BF1-6B76C0949778}"/>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94881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5BB020-CD29-3502-B0D6-26FF0A3669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F76E8-D5E1-0130-0DCE-7AF41B54CA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6A9A25-A405-0F98-FCEF-121B2879636E}"/>
              </a:ext>
            </a:extLst>
          </p:cNvPr>
          <p:cNvSpPr>
            <a:spLocks noGrp="1"/>
          </p:cNvSpPr>
          <p:nvPr>
            <p:ph type="dt" sz="half" idx="10"/>
          </p:nvPr>
        </p:nvSpPr>
        <p:spPr/>
        <p:txBody>
          <a:bodyPr/>
          <a:lstStyle/>
          <a:p>
            <a:fld id="{C41C1799-EC45-4BD7-B598-A9ABCB801E20}" type="datetimeFigureOut">
              <a:rPr lang="en-US" smtClean="0"/>
              <a:t>8/2/2024</a:t>
            </a:fld>
            <a:endParaRPr lang="en-US"/>
          </a:p>
        </p:txBody>
      </p:sp>
      <p:sp>
        <p:nvSpPr>
          <p:cNvPr id="5" name="Footer Placeholder 4">
            <a:extLst>
              <a:ext uri="{FF2B5EF4-FFF2-40B4-BE49-F238E27FC236}">
                <a16:creationId xmlns:a16="http://schemas.microsoft.com/office/drawing/2014/main" id="{F812AC5E-6883-905E-3AB5-AD1314DEB2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14A7A6-4215-426A-972D-FC2F71C63A8C}"/>
              </a:ext>
            </a:extLst>
          </p:cNvPr>
          <p:cNvSpPr>
            <a:spLocks noGrp="1"/>
          </p:cNvSpPr>
          <p:nvPr>
            <p:ph type="sldNum" sz="quarter" idx="12"/>
          </p:nvPr>
        </p:nvSpPr>
        <p:spPr/>
        <p:txBody>
          <a:bodyPr/>
          <a:lstStyle/>
          <a:p>
            <a:fld id="{554E5378-8EBE-46B3-B1DB-C7F9C7F9B3AA}" type="slidenum">
              <a:rPr lang="en-US" smtClean="0"/>
              <a:t>‹#›</a:t>
            </a:fld>
            <a:endParaRPr lang="en-US"/>
          </a:p>
        </p:txBody>
      </p:sp>
    </p:spTree>
    <p:extLst>
      <p:ext uri="{BB962C8B-B14F-4D97-AF65-F5344CB8AC3E}">
        <p14:creationId xmlns:p14="http://schemas.microsoft.com/office/powerpoint/2010/main" val="3238730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807FC0-2C72-54FF-569E-A772DA46EF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6CA4CC-6D94-C402-C03F-CD80D86A91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763DB5-13F2-9E7E-D7A4-412B7DE6E7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1C1799-EC45-4BD7-B598-A9ABCB801E20}" type="datetimeFigureOut">
              <a:rPr lang="en-US" smtClean="0"/>
              <a:t>8/2/2024</a:t>
            </a:fld>
            <a:endParaRPr lang="en-US"/>
          </a:p>
        </p:txBody>
      </p:sp>
      <p:sp>
        <p:nvSpPr>
          <p:cNvPr id="5" name="Footer Placeholder 4">
            <a:extLst>
              <a:ext uri="{FF2B5EF4-FFF2-40B4-BE49-F238E27FC236}">
                <a16:creationId xmlns:a16="http://schemas.microsoft.com/office/drawing/2014/main" id="{A61295C1-9BFF-88D3-08A4-053BC938E3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8657EE-07D4-2DA4-2F3B-331448A25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E5378-8EBE-46B3-B1DB-C7F9C7F9B3AA}" type="slidenum">
              <a:rPr lang="en-US" smtClean="0"/>
              <a:t>‹#›</a:t>
            </a:fld>
            <a:endParaRPr lang="en-US"/>
          </a:p>
        </p:txBody>
      </p:sp>
    </p:spTree>
    <p:extLst>
      <p:ext uri="{BB962C8B-B14F-4D97-AF65-F5344CB8AC3E}">
        <p14:creationId xmlns:p14="http://schemas.microsoft.com/office/powerpoint/2010/main" val="4243899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p4"/><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video" Target="../media/media2.mp4"/><Relationship Id="rId9"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7.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8.png"/><Relationship Id="rId4"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9D6D9-2BF1-ABC6-5DC9-5CA04469CBC6}"/>
              </a:ext>
            </a:extLst>
          </p:cNvPr>
          <p:cNvSpPr>
            <a:spLocks noGrp="1"/>
          </p:cNvSpPr>
          <p:nvPr>
            <p:ph type="ctrTitle"/>
          </p:nvPr>
        </p:nvSpPr>
        <p:spPr>
          <a:xfrm>
            <a:off x="1744196" y="1621209"/>
            <a:ext cx="9144000" cy="2387600"/>
          </a:xfrm>
        </p:spPr>
        <p:txBody>
          <a:bodyPr>
            <a:normAutofit/>
          </a:bodyPr>
          <a:lstStyle/>
          <a:p>
            <a:r>
              <a:rPr lang="en-AU" dirty="0">
                <a:solidFill>
                  <a:schemeClr val="bg1"/>
                </a:solidFill>
                <a:latin typeface="Amasis MT Pro Black" panose="02040A04050005020304" pitchFamily="18" charset="0"/>
                <a:cs typeface="Aldhabi" panose="01000000000000000000" pitchFamily="2" charset="-78"/>
              </a:rPr>
              <a:t>“Ye Shall Be Unto Me a Kingdom of Priests”</a:t>
            </a:r>
            <a:endParaRPr lang="en-US" dirty="0">
              <a:solidFill>
                <a:schemeClr val="bg1"/>
              </a:solidFill>
              <a:latin typeface="Amasis MT Pro Black" panose="02040A04050005020304" pitchFamily="18" charset="0"/>
              <a:cs typeface="Aldhabi" panose="01000000000000000000" pitchFamily="2" charset="-78"/>
            </a:endParaRPr>
          </a:p>
        </p:txBody>
      </p:sp>
      <p:sp>
        <p:nvSpPr>
          <p:cNvPr id="3" name="Subtitle 2">
            <a:extLst>
              <a:ext uri="{FF2B5EF4-FFF2-40B4-BE49-F238E27FC236}">
                <a16:creationId xmlns:a16="http://schemas.microsoft.com/office/drawing/2014/main" id="{726602FD-1650-B73A-07E6-BCAC8CECBB5B}"/>
              </a:ext>
            </a:extLst>
          </p:cNvPr>
          <p:cNvSpPr>
            <a:spLocks noGrp="1"/>
          </p:cNvSpPr>
          <p:nvPr>
            <p:ph type="subTitle" idx="1"/>
          </p:nvPr>
        </p:nvSpPr>
        <p:spPr/>
        <p:txBody>
          <a:bodyPr/>
          <a:lstStyle/>
          <a:p>
            <a:r>
              <a:rPr lang="en-AU" dirty="0"/>
              <a:t>CLASS 1 - </a:t>
            </a:r>
            <a:endParaRPr lang="en-US" dirty="0"/>
          </a:p>
        </p:txBody>
      </p:sp>
      <p:sp>
        <p:nvSpPr>
          <p:cNvPr id="6" name="TextBox 5">
            <a:extLst>
              <a:ext uri="{FF2B5EF4-FFF2-40B4-BE49-F238E27FC236}">
                <a16:creationId xmlns:a16="http://schemas.microsoft.com/office/drawing/2014/main" id="{367A1A76-B254-157A-3051-71ED7BB2ED26}"/>
              </a:ext>
            </a:extLst>
          </p:cNvPr>
          <p:cNvSpPr txBox="1"/>
          <p:nvPr/>
        </p:nvSpPr>
        <p:spPr>
          <a:xfrm>
            <a:off x="3135263" y="4429919"/>
            <a:ext cx="6093994"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2024 Rogue River Christadelphian Bible School</a:t>
            </a:r>
          </a:p>
        </p:txBody>
      </p:sp>
    </p:spTree>
    <p:extLst>
      <p:ext uri="{BB962C8B-B14F-4D97-AF65-F5344CB8AC3E}">
        <p14:creationId xmlns:p14="http://schemas.microsoft.com/office/powerpoint/2010/main" val="387474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4FA6DD-663C-2CD5-8A72-24B0B3BF0B8D}"/>
              </a:ext>
            </a:extLst>
          </p:cNvPr>
          <p:cNvPicPr>
            <a:picLocks noChangeAspect="1"/>
          </p:cNvPicPr>
          <p:nvPr/>
        </p:nvPicPr>
        <p:blipFill>
          <a:blip r:embed="rId3"/>
          <a:stretch>
            <a:fillRect/>
          </a:stretch>
        </p:blipFill>
        <p:spPr>
          <a:xfrm>
            <a:off x="0" y="-2438"/>
            <a:ext cx="12191999" cy="6858000"/>
          </a:xfrm>
          <a:prstGeom prst="rect">
            <a:avLst/>
          </a:prstGeom>
        </p:spPr>
      </p:pic>
      <p:sp>
        <p:nvSpPr>
          <p:cNvPr id="2" name="Title 1">
            <a:extLst>
              <a:ext uri="{FF2B5EF4-FFF2-40B4-BE49-F238E27FC236}">
                <a16:creationId xmlns:a16="http://schemas.microsoft.com/office/drawing/2014/main" id="{993B3967-BD4E-A7E2-C4D7-3A2558A2815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14A844A-95B4-51D4-B8AA-2EF812067E77}"/>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01CEC04-CC72-1A03-4EE8-7695C43B7385}"/>
              </a:ext>
            </a:extLst>
          </p:cNvPr>
          <p:cNvPicPr>
            <a:picLocks noChangeAspect="1"/>
          </p:cNvPicPr>
          <p:nvPr/>
        </p:nvPicPr>
        <p:blipFill>
          <a:blip r:embed="rId4"/>
          <a:stretch>
            <a:fillRect/>
          </a:stretch>
        </p:blipFill>
        <p:spPr>
          <a:xfrm>
            <a:off x="-44107" y="-612760"/>
            <a:ext cx="12233648" cy="3517174"/>
          </a:xfrm>
          <a:prstGeom prst="rect">
            <a:avLst/>
          </a:prstGeom>
          <a:effectLst>
            <a:softEdge rad="127000"/>
          </a:effectLst>
        </p:spPr>
      </p:pic>
      <p:sp>
        <p:nvSpPr>
          <p:cNvPr id="5" name="Title 1">
            <a:extLst>
              <a:ext uri="{FF2B5EF4-FFF2-40B4-BE49-F238E27FC236}">
                <a16:creationId xmlns:a16="http://schemas.microsoft.com/office/drawing/2014/main" id="{A2C30718-2066-08E6-94A0-D84504E33A43}"/>
              </a:ext>
            </a:extLst>
          </p:cNvPr>
          <p:cNvSpPr txBox="1">
            <a:spLocks/>
          </p:cNvSpPr>
          <p:nvPr/>
        </p:nvSpPr>
        <p:spPr>
          <a:xfrm>
            <a:off x="1544823" y="1373809"/>
            <a:ext cx="9144000" cy="172534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dirty="0">
                <a:ln>
                  <a:solidFill>
                    <a:schemeClr val="bg1"/>
                  </a:solidFill>
                </a:ln>
                <a:gradFill>
                  <a:gsLst>
                    <a:gs pos="0">
                      <a:srgbClr val="FF3399"/>
                    </a:gs>
                    <a:gs pos="85000">
                      <a:srgbClr val="00587B"/>
                    </a:gs>
                    <a:gs pos="71000">
                      <a:srgbClr val="009096"/>
                    </a:gs>
                    <a:gs pos="54000">
                      <a:srgbClr val="00FF00"/>
                    </a:gs>
                    <a:gs pos="36000">
                      <a:srgbClr val="FFFF00"/>
                    </a:gs>
                    <a:gs pos="18000">
                      <a:srgbClr val="FF9900"/>
                    </a:gs>
                    <a:gs pos="95000">
                      <a:srgbClr val="7030A0"/>
                    </a:gs>
                  </a:gsLst>
                  <a:path path="circle">
                    <a:fillToRect l="50000" t="130000" r="50000" b="-30000"/>
                  </a:path>
                </a:gradFill>
                <a:effectLst>
                  <a:outerShdw blurRad="38100" dist="38100" dir="2700000" algn="tl">
                    <a:srgbClr val="000000">
                      <a:alpha val="43137"/>
                    </a:srgbClr>
                  </a:outerShdw>
                </a:effectLst>
                <a:latin typeface="Amasis MT Pro Black" panose="02040A04050005020304" pitchFamily="18" charset="0"/>
                <a:cs typeface="Aldhabi" panose="01000000000000000000" pitchFamily="2" charset="-78"/>
              </a:rPr>
              <a:t>Passing the Torch From the Cherubim to the Faithful</a:t>
            </a:r>
            <a:endParaRPr lang="en-US" dirty="0">
              <a:ln>
                <a:solidFill>
                  <a:schemeClr val="bg1"/>
                </a:solidFill>
              </a:ln>
              <a:gradFill>
                <a:gsLst>
                  <a:gs pos="0">
                    <a:srgbClr val="FF3399"/>
                  </a:gs>
                  <a:gs pos="85000">
                    <a:srgbClr val="00587B"/>
                  </a:gs>
                  <a:gs pos="71000">
                    <a:srgbClr val="009096"/>
                  </a:gs>
                  <a:gs pos="54000">
                    <a:srgbClr val="00FF00"/>
                  </a:gs>
                  <a:gs pos="36000">
                    <a:srgbClr val="FFFF00"/>
                  </a:gs>
                  <a:gs pos="18000">
                    <a:srgbClr val="FF9900"/>
                  </a:gs>
                  <a:gs pos="95000">
                    <a:srgbClr val="7030A0"/>
                  </a:gs>
                </a:gsLst>
                <a:path path="circle">
                  <a:fillToRect l="50000" t="130000" r="50000" b="-30000"/>
                </a:path>
              </a:gradFill>
              <a:effectLst>
                <a:outerShdw blurRad="38100" dist="38100" dir="2700000" algn="tl">
                  <a:srgbClr val="000000">
                    <a:alpha val="43137"/>
                  </a:srgbClr>
                </a:outerShdw>
              </a:effectLst>
              <a:latin typeface="Amasis MT Pro Black" panose="02040A04050005020304" pitchFamily="18" charset="0"/>
              <a:cs typeface="Aldhabi" panose="01000000000000000000" pitchFamily="2" charset="-78"/>
            </a:endParaRPr>
          </a:p>
        </p:txBody>
      </p:sp>
      <p:sp>
        <p:nvSpPr>
          <p:cNvPr id="7" name="TextBox 6">
            <a:extLst>
              <a:ext uri="{FF2B5EF4-FFF2-40B4-BE49-F238E27FC236}">
                <a16:creationId xmlns:a16="http://schemas.microsoft.com/office/drawing/2014/main" id="{C41AE05E-6473-5AEE-D514-B0A321A8AD86}"/>
              </a:ext>
            </a:extLst>
          </p:cNvPr>
          <p:cNvSpPr txBox="1"/>
          <p:nvPr/>
        </p:nvSpPr>
        <p:spPr>
          <a:xfrm>
            <a:off x="655319" y="2851864"/>
            <a:ext cx="10923008" cy="954107"/>
          </a:xfrm>
          <a:prstGeom prst="rect">
            <a:avLst/>
          </a:prstGeom>
          <a:noFill/>
        </p:spPr>
        <p:txBody>
          <a:bodyPr wrap="square">
            <a:spAutoFit/>
          </a:bodyPr>
          <a:lstStyle/>
          <a:p>
            <a:pPr algn="ctr"/>
            <a:r>
              <a:rPr lang="en-US" sz="2800" b="1" kern="0" dirty="0">
                <a:solidFill>
                  <a:srgbClr val="FFC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"Then shall the righteous shine forth as the Sun in the Kingdom of their Father” (Matt. 13:43 ; Ezek. 43:1-9).</a:t>
            </a:r>
            <a:endParaRPr lang="en-US" sz="2800" b="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83284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F5A7-E453-2F11-754D-750E3942BEA6}"/>
              </a:ext>
            </a:extLst>
          </p:cNvPr>
          <p:cNvSpPr>
            <a:spLocks noGrp="1"/>
          </p:cNvSpPr>
          <p:nvPr>
            <p:ph type="title"/>
          </p:nvPr>
        </p:nvSpPr>
        <p:spPr/>
        <p:txBody>
          <a:bodyPr>
            <a:normAutofit/>
          </a:bodyPr>
          <a:lstStyle/>
          <a:p>
            <a:pPr algn="ctr"/>
            <a:r>
              <a:rPr lang="en-AU" sz="48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Overview</a:t>
            </a:r>
            <a:endParaRPr lang="en-US" sz="48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Content Placeholder 2">
            <a:extLst>
              <a:ext uri="{FF2B5EF4-FFF2-40B4-BE49-F238E27FC236}">
                <a16:creationId xmlns:a16="http://schemas.microsoft.com/office/drawing/2014/main" id="{3EF0EB14-D71A-2B96-0496-DBAD5C8B07CE}"/>
              </a:ext>
            </a:extLst>
          </p:cNvPr>
          <p:cNvSpPr>
            <a:spLocks noGrp="1"/>
          </p:cNvSpPr>
          <p:nvPr>
            <p:ph idx="1"/>
          </p:nvPr>
        </p:nvSpPr>
        <p:spPr/>
        <p:txBody>
          <a:bodyPr/>
          <a:lstStyle/>
          <a:p>
            <a:r>
              <a:rPr lang="en-AU" dirty="0">
                <a:solidFill>
                  <a:schemeClr val="bg1"/>
                </a:solidFill>
              </a:rPr>
              <a:t>God’s purpose with the nation of Israel and all believers (2)</a:t>
            </a:r>
          </a:p>
          <a:p>
            <a:r>
              <a:rPr lang="en-AU" dirty="0">
                <a:solidFill>
                  <a:schemeClr val="bg1"/>
                </a:solidFill>
              </a:rPr>
              <a:t>The Six Changes of Priesthood Through Time</a:t>
            </a:r>
          </a:p>
          <a:p>
            <a:r>
              <a:rPr lang="en-AU" dirty="0">
                <a:solidFill>
                  <a:schemeClr val="bg1"/>
                </a:solidFill>
              </a:rPr>
              <a:t>Definition of Cherub </a:t>
            </a:r>
            <a:r>
              <a:rPr lang="en-AU">
                <a:solidFill>
                  <a:schemeClr val="bg1"/>
                </a:solidFill>
              </a:rPr>
              <a:t>(slides 10, 11)</a:t>
            </a:r>
            <a:endParaRPr lang="en-AU" dirty="0">
              <a:solidFill>
                <a:schemeClr val="bg1"/>
              </a:solidFill>
            </a:endParaRPr>
          </a:p>
          <a:p>
            <a:r>
              <a:rPr lang="en-AU" dirty="0">
                <a:solidFill>
                  <a:schemeClr val="bg1"/>
                </a:solidFill>
              </a:rPr>
              <a:t>Examples of the use of the Cherubim in Scripture</a:t>
            </a:r>
          </a:p>
          <a:p>
            <a:pPr lvl="1"/>
            <a:r>
              <a:rPr lang="en-AU" dirty="0">
                <a:solidFill>
                  <a:schemeClr val="bg1"/>
                </a:solidFill>
              </a:rPr>
              <a:t>In Eden</a:t>
            </a:r>
          </a:p>
          <a:p>
            <a:pPr lvl="1"/>
            <a:r>
              <a:rPr lang="en-AU" dirty="0">
                <a:solidFill>
                  <a:schemeClr val="bg1"/>
                </a:solidFill>
              </a:rPr>
              <a:t>In the Tabernacle</a:t>
            </a:r>
          </a:p>
          <a:p>
            <a:pPr lvl="1"/>
            <a:r>
              <a:rPr lang="en-AU" dirty="0">
                <a:solidFill>
                  <a:schemeClr val="bg1"/>
                </a:solidFill>
              </a:rPr>
              <a:t>In Solomon’s Temple</a:t>
            </a:r>
          </a:p>
          <a:p>
            <a:pPr lvl="1"/>
            <a:r>
              <a:rPr lang="en-AU" dirty="0">
                <a:solidFill>
                  <a:schemeClr val="bg1"/>
                </a:solidFill>
              </a:rPr>
              <a:t>In the future House of Prayer</a:t>
            </a:r>
          </a:p>
          <a:p>
            <a:endParaRPr lang="en-AU" dirty="0">
              <a:solidFill>
                <a:schemeClr val="bg1"/>
              </a:solidFill>
            </a:endParaRPr>
          </a:p>
          <a:p>
            <a:pPr lvl="1"/>
            <a:endParaRPr lang="en-AU" dirty="0">
              <a:solidFill>
                <a:schemeClr val="bg1"/>
              </a:solidFill>
            </a:endParaRPr>
          </a:p>
          <a:p>
            <a:endParaRPr lang="en-AU" dirty="0">
              <a:solidFill>
                <a:schemeClr val="bg1"/>
              </a:solidFill>
            </a:endParaRPr>
          </a:p>
          <a:p>
            <a:endParaRPr lang="en-AU"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882178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28E1D-21E5-6700-D81F-0EEDAADE1CD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0287AF7-FCFE-3E77-1F4A-79D70AA2BF39}"/>
              </a:ext>
            </a:extLst>
          </p:cNvPr>
          <p:cNvSpPr>
            <a:spLocks noGrp="1"/>
          </p:cNvSpPr>
          <p:nvPr>
            <p:ph idx="1"/>
          </p:nvPr>
        </p:nvSpPr>
        <p:spPr>
          <a:xfrm>
            <a:off x="838200" y="641130"/>
            <a:ext cx="10515600" cy="6216869"/>
          </a:xfrm>
        </p:spPr>
        <p:txBody>
          <a:bodyPr>
            <a:normAutofit lnSpcReduction="10000"/>
          </a:bodyPr>
          <a:lstStyle/>
          <a:p>
            <a:pPr marL="0" marR="0" indent="0" algn="l" rtl="0">
              <a:buNone/>
            </a:pPr>
            <a:r>
              <a:rPr lang="en-US" sz="2400" b="1" i="0" u="none" strike="noStrike" baseline="0" dirty="0">
                <a:solidFill>
                  <a:schemeClr val="bg1"/>
                </a:solidFill>
                <a:latin typeface="Verdana" panose="020B0604030504040204" pitchFamily="34" charset="0"/>
              </a:rPr>
              <a:t>Exo 19:1  </a:t>
            </a:r>
            <a:r>
              <a:rPr lang="en-US" sz="2400" b="0" i="0" u="none" strike="noStrike" baseline="0" dirty="0">
                <a:solidFill>
                  <a:schemeClr val="bg1"/>
                </a:solidFill>
                <a:latin typeface="Verdana" panose="020B0604030504040204" pitchFamily="34" charset="0"/>
              </a:rPr>
              <a:t>In the third month, when the children of </a:t>
            </a:r>
            <a:r>
              <a:rPr lang="en-US" sz="2400" b="0" i="1" u="none" strike="noStrike" baseline="0" dirty="0">
                <a:solidFill>
                  <a:srgbClr val="FFFF00"/>
                </a:solidFill>
                <a:latin typeface="Verdana" panose="020B0604030504040204" pitchFamily="34" charset="0"/>
              </a:rPr>
              <a:t>Israel were gone forth out of the land of Egypt</a:t>
            </a:r>
            <a:r>
              <a:rPr lang="en-US" sz="2400" b="0" i="0" u="none" strike="noStrike" baseline="0" dirty="0">
                <a:solidFill>
                  <a:schemeClr val="bg1"/>
                </a:solidFill>
                <a:latin typeface="Verdana" panose="020B0604030504040204" pitchFamily="34" charset="0"/>
              </a:rPr>
              <a:t>, the same day </a:t>
            </a:r>
            <a:r>
              <a:rPr lang="en-US" sz="2400" b="1" i="0" u="none" strike="noStrike" baseline="0" dirty="0">
                <a:solidFill>
                  <a:srgbClr val="FF3399"/>
                </a:solidFill>
                <a:latin typeface="Verdana" panose="020B0604030504040204" pitchFamily="34" charset="0"/>
              </a:rPr>
              <a:t>came they </a:t>
            </a:r>
            <a:r>
              <a:rPr lang="en-US" sz="2400" b="1" i="1" u="none" strike="noStrike" baseline="0" dirty="0">
                <a:solidFill>
                  <a:srgbClr val="FF3399"/>
                </a:solidFill>
                <a:latin typeface="Verdana" panose="020B0604030504040204" pitchFamily="34" charset="0"/>
              </a:rPr>
              <a:t>into</a:t>
            </a:r>
            <a:r>
              <a:rPr lang="en-US" sz="2400" b="1" i="0" u="none" strike="noStrike" baseline="0" dirty="0">
                <a:solidFill>
                  <a:srgbClr val="FF3399"/>
                </a:solidFill>
                <a:latin typeface="Verdana" panose="020B0604030504040204" pitchFamily="34" charset="0"/>
              </a:rPr>
              <a:t> the wilderness of Sinai. </a:t>
            </a:r>
          </a:p>
          <a:p>
            <a:pPr marL="0" marR="0" indent="0" algn="l" rtl="0">
              <a:buNone/>
            </a:pPr>
            <a:r>
              <a:rPr lang="en-US" sz="2400" b="1" i="0" u="none" strike="noStrike" baseline="0" dirty="0">
                <a:solidFill>
                  <a:schemeClr val="bg1"/>
                </a:solidFill>
                <a:latin typeface="Verdana" panose="020B0604030504040204" pitchFamily="34" charset="0"/>
              </a:rPr>
              <a:t>2 </a:t>
            </a:r>
            <a:r>
              <a:rPr lang="en-US" sz="2400" b="0" i="0" u="none" strike="noStrike" baseline="0" dirty="0">
                <a:solidFill>
                  <a:schemeClr val="bg1"/>
                </a:solidFill>
                <a:latin typeface="Verdana" panose="020B0604030504040204" pitchFamily="34" charset="0"/>
              </a:rPr>
              <a:t> For they were </a:t>
            </a:r>
            <a:r>
              <a:rPr lang="en-US" sz="2400" b="1" i="0" u="none" strike="noStrike" baseline="0" dirty="0">
                <a:solidFill>
                  <a:srgbClr val="FFC000"/>
                </a:solidFill>
                <a:latin typeface="Verdana" panose="020B0604030504040204" pitchFamily="34" charset="0"/>
              </a:rPr>
              <a:t>departed from Rephidim</a:t>
            </a:r>
            <a:r>
              <a:rPr lang="en-US" sz="2400" b="0" i="0" u="none" strike="noStrike" baseline="0" dirty="0">
                <a:solidFill>
                  <a:schemeClr val="bg1"/>
                </a:solidFill>
                <a:latin typeface="Verdana" panose="020B0604030504040204" pitchFamily="34" charset="0"/>
              </a:rPr>
              <a:t>, and were </a:t>
            </a:r>
            <a:r>
              <a:rPr lang="en-US" sz="2400" b="1" i="0" u="none" strike="noStrike" baseline="0" dirty="0">
                <a:solidFill>
                  <a:srgbClr val="FFFF00"/>
                </a:solidFill>
                <a:latin typeface="Verdana" panose="020B0604030504040204" pitchFamily="34" charset="0"/>
              </a:rPr>
              <a:t>come </a:t>
            </a:r>
            <a:r>
              <a:rPr lang="en-US" sz="2400" b="1" i="1" u="none" strike="noStrike" baseline="0" dirty="0">
                <a:solidFill>
                  <a:srgbClr val="FFFF00"/>
                </a:solidFill>
                <a:latin typeface="Verdana" panose="020B0604030504040204" pitchFamily="34" charset="0"/>
              </a:rPr>
              <a:t>to</a:t>
            </a:r>
            <a:r>
              <a:rPr lang="en-US" sz="2400" b="1" i="0" u="none" strike="noStrike" baseline="0" dirty="0">
                <a:solidFill>
                  <a:srgbClr val="FFFF00"/>
                </a:solidFill>
                <a:latin typeface="Verdana" panose="020B0604030504040204" pitchFamily="34" charset="0"/>
              </a:rPr>
              <a:t> the desert of Sinai</a:t>
            </a:r>
            <a:r>
              <a:rPr lang="en-US" sz="2400" b="0" i="0" u="none" strike="noStrike" baseline="0" dirty="0">
                <a:solidFill>
                  <a:schemeClr val="bg1"/>
                </a:solidFill>
                <a:latin typeface="Verdana" panose="020B0604030504040204" pitchFamily="34" charset="0"/>
              </a:rPr>
              <a:t>, and had </a:t>
            </a:r>
            <a:r>
              <a:rPr lang="en-US" sz="2400" b="1" i="0" u="none" strike="noStrike" baseline="0" dirty="0">
                <a:solidFill>
                  <a:srgbClr val="FFFF00"/>
                </a:solidFill>
                <a:latin typeface="Verdana" panose="020B0604030504040204" pitchFamily="34" charset="0"/>
              </a:rPr>
              <a:t>pitched in the wilderness</a:t>
            </a:r>
            <a:r>
              <a:rPr lang="en-US" sz="2400" b="0" i="0" u="none" strike="noStrike" baseline="0" dirty="0">
                <a:solidFill>
                  <a:schemeClr val="bg1"/>
                </a:solidFill>
                <a:latin typeface="Verdana" panose="020B0604030504040204" pitchFamily="34" charset="0"/>
              </a:rPr>
              <a:t>; and there </a:t>
            </a:r>
            <a:r>
              <a:rPr lang="en-US" sz="2400" b="1" i="0" u="none" strike="noStrike" baseline="0" dirty="0">
                <a:solidFill>
                  <a:srgbClr val="FFFF00"/>
                </a:solidFill>
                <a:latin typeface="Verdana" panose="020B0604030504040204" pitchFamily="34" charset="0"/>
              </a:rPr>
              <a:t>Israel camped before the mount</a:t>
            </a:r>
            <a:r>
              <a:rPr lang="en-US" sz="2400" b="0" i="0" u="none" strike="noStrike" baseline="0" dirty="0">
                <a:solidFill>
                  <a:schemeClr val="bg1"/>
                </a:solidFill>
                <a:latin typeface="Verdana" panose="020B0604030504040204" pitchFamily="34" charset="0"/>
              </a:rPr>
              <a:t>. </a:t>
            </a:r>
          </a:p>
          <a:p>
            <a:pPr marL="0" marR="0" indent="0" algn="l" rtl="0">
              <a:buNone/>
            </a:pPr>
            <a:r>
              <a:rPr lang="en-US" sz="2400" b="1" i="0" u="none" strike="noStrike" baseline="0" dirty="0">
                <a:solidFill>
                  <a:schemeClr val="bg1"/>
                </a:solidFill>
                <a:latin typeface="Verdana" panose="020B0604030504040204" pitchFamily="34" charset="0"/>
              </a:rPr>
              <a:t>3</a:t>
            </a:r>
            <a:r>
              <a:rPr lang="en-US" sz="2400" b="0" i="0" u="none" strike="noStrike" baseline="0" dirty="0">
                <a:solidFill>
                  <a:schemeClr val="bg1"/>
                </a:solidFill>
                <a:latin typeface="Verdana" panose="020B0604030504040204" pitchFamily="34" charset="0"/>
              </a:rPr>
              <a:t>  And </a:t>
            </a:r>
            <a:r>
              <a:rPr lang="en-US" sz="2400" b="1" i="0" u="none" strike="noStrike" baseline="0" dirty="0">
                <a:solidFill>
                  <a:srgbClr val="FFFF00"/>
                </a:solidFill>
                <a:latin typeface="Verdana" panose="020B0604030504040204" pitchFamily="34" charset="0"/>
              </a:rPr>
              <a:t>Moses went up unto God</a:t>
            </a:r>
            <a:r>
              <a:rPr lang="en-US" sz="2400" b="0" i="0" u="none" strike="noStrike" baseline="0" dirty="0">
                <a:solidFill>
                  <a:schemeClr val="bg1"/>
                </a:solidFill>
                <a:latin typeface="Verdana" panose="020B0604030504040204" pitchFamily="34" charset="0"/>
              </a:rPr>
              <a:t>, and the </a:t>
            </a:r>
            <a:r>
              <a:rPr lang="en-US" sz="2400" b="1" i="0" u="none" strike="noStrike" baseline="0" dirty="0">
                <a:solidFill>
                  <a:srgbClr val="00FFCC"/>
                </a:solidFill>
                <a:latin typeface="Verdana" panose="020B0604030504040204" pitchFamily="34" charset="0"/>
              </a:rPr>
              <a:t>LORD called unto him out of the mountain</a:t>
            </a:r>
            <a:r>
              <a:rPr lang="en-US" sz="2400" b="0" i="0" u="none" strike="noStrike" baseline="0" dirty="0">
                <a:solidFill>
                  <a:schemeClr val="bg1"/>
                </a:solidFill>
                <a:latin typeface="Verdana" panose="020B0604030504040204" pitchFamily="34" charset="0"/>
              </a:rPr>
              <a:t>, saying, Thus shalt thou say to the house of Jacob, and tell the children of Israel; </a:t>
            </a:r>
          </a:p>
          <a:p>
            <a:pPr marL="0" marR="0" indent="0" algn="l" rtl="0">
              <a:buNone/>
            </a:pPr>
            <a:r>
              <a:rPr lang="en-US" sz="2400" b="1" i="0" u="none" strike="noStrike" baseline="0" dirty="0">
                <a:solidFill>
                  <a:schemeClr val="bg1"/>
                </a:solidFill>
                <a:latin typeface="Verdana" panose="020B0604030504040204" pitchFamily="34" charset="0"/>
              </a:rPr>
              <a:t>4</a:t>
            </a:r>
            <a:r>
              <a:rPr lang="en-US" sz="2400" b="0" i="0" u="none" strike="noStrike" baseline="0" dirty="0">
                <a:solidFill>
                  <a:schemeClr val="bg1"/>
                </a:solidFill>
                <a:latin typeface="Verdana" panose="020B0604030504040204" pitchFamily="34" charset="0"/>
              </a:rPr>
              <a:t>  Ye have seen what I did unto the Egyptians, and </a:t>
            </a:r>
            <a:r>
              <a:rPr lang="en-US" sz="2400" b="0" i="1" u="none" strike="noStrike" baseline="0" dirty="0">
                <a:solidFill>
                  <a:schemeClr val="bg1"/>
                </a:solidFill>
                <a:latin typeface="Verdana" panose="020B0604030504040204" pitchFamily="34" charset="0"/>
              </a:rPr>
              <a:t>how</a:t>
            </a:r>
            <a:r>
              <a:rPr lang="en-US" sz="2400" b="0" i="0" u="none" strike="noStrike" baseline="0" dirty="0">
                <a:solidFill>
                  <a:schemeClr val="bg1"/>
                </a:solidFill>
                <a:latin typeface="Verdana" panose="020B0604030504040204" pitchFamily="34" charset="0"/>
              </a:rPr>
              <a:t> </a:t>
            </a:r>
            <a:r>
              <a:rPr lang="en-US" sz="2400" b="1" i="0" u="sng" strike="noStrike" baseline="0" dirty="0">
                <a:solidFill>
                  <a:srgbClr val="FFFF00"/>
                </a:solidFill>
                <a:latin typeface="Verdana" panose="020B0604030504040204" pitchFamily="34" charset="0"/>
              </a:rPr>
              <a:t>I bare you on eagles' wings, and brought you unto myself. </a:t>
            </a:r>
          </a:p>
          <a:p>
            <a:pPr marL="0" marR="0" indent="0" algn="l" rtl="0">
              <a:buNone/>
            </a:pPr>
            <a:r>
              <a:rPr lang="en-US" sz="2400" b="1" i="0" u="none" strike="noStrike" baseline="0" dirty="0">
                <a:solidFill>
                  <a:schemeClr val="bg1"/>
                </a:solidFill>
                <a:latin typeface="Verdana" panose="020B0604030504040204" pitchFamily="34" charset="0"/>
              </a:rPr>
              <a:t>5</a:t>
            </a:r>
            <a:r>
              <a:rPr lang="en-US" sz="2400" b="0" i="0" u="none" strike="noStrike" baseline="0" dirty="0">
                <a:solidFill>
                  <a:schemeClr val="bg1"/>
                </a:solidFill>
                <a:latin typeface="Verdana" panose="020B0604030504040204" pitchFamily="34" charset="0"/>
              </a:rPr>
              <a:t>  Now therefore, if ye will obey my voice indeed, and keep my covenant, then ye shall be a peculiar treasure unto me above all people: for all the earth </a:t>
            </a:r>
            <a:r>
              <a:rPr lang="en-US" sz="2400" b="0" i="1" u="none" strike="noStrike" baseline="0" dirty="0">
                <a:solidFill>
                  <a:schemeClr val="bg1"/>
                </a:solidFill>
                <a:latin typeface="Verdana" panose="020B0604030504040204" pitchFamily="34" charset="0"/>
              </a:rPr>
              <a:t>is</a:t>
            </a:r>
            <a:r>
              <a:rPr lang="en-US" sz="2400" b="0" i="0" u="none" strike="noStrike" baseline="0" dirty="0">
                <a:solidFill>
                  <a:schemeClr val="bg1"/>
                </a:solidFill>
                <a:latin typeface="Verdana" panose="020B0604030504040204" pitchFamily="34" charset="0"/>
              </a:rPr>
              <a:t> mine: </a:t>
            </a:r>
          </a:p>
          <a:p>
            <a:pPr marL="0" marR="0" indent="0" algn="l" rtl="0">
              <a:buNone/>
            </a:pPr>
            <a:r>
              <a:rPr lang="en-US" sz="2400" b="1" i="0" u="none" strike="noStrike" baseline="0" dirty="0">
                <a:solidFill>
                  <a:srgbClr val="FFFF00"/>
                </a:solidFill>
                <a:latin typeface="Verdana" panose="020B0604030504040204" pitchFamily="34" charset="0"/>
              </a:rPr>
              <a:t>6</a:t>
            </a:r>
            <a:r>
              <a:rPr lang="en-US" sz="2400" b="0" i="0" u="none" strike="noStrike" baseline="0" dirty="0">
                <a:solidFill>
                  <a:srgbClr val="FFFF00"/>
                </a:solidFill>
                <a:latin typeface="Verdana" panose="020B0604030504040204" pitchFamily="34" charset="0"/>
              </a:rPr>
              <a:t>  And ye shall be unto me a </a:t>
            </a:r>
            <a:r>
              <a:rPr lang="en-US" sz="2400" b="1" i="1" u="sng" strike="noStrike" baseline="0" dirty="0">
                <a:solidFill>
                  <a:srgbClr val="FFFF00"/>
                </a:solidFill>
                <a:latin typeface="Verdana" panose="020B0604030504040204" pitchFamily="34" charset="0"/>
              </a:rPr>
              <a:t>kingdom of priests</a:t>
            </a:r>
            <a:r>
              <a:rPr lang="en-US" sz="2400" b="0" i="0" u="none" strike="noStrike" baseline="0" dirty="0">
                <a:solidFill>
                  <a:srgbClr val="FFFF00"/>
                </a:solidFill>
                <a:latin typeface="Verdana" panose="020B0604030504040204" pitchFamily="34" charset="0"/>
              </a:rPr>
              <a:t>, and an </a:t>
            </a:r>
            <a:r>
              <a:rPr lang="en-US" sz="2400" b="1" i="1" u="sng" strike="noStrike" baseline="0" dirty="0">
                <a:solidFill>
                  <a:srgbClr val="FFFF00"/>
                </a:solidFill>
                <a:latin typeface="Verdana" panose="020B0604030504040204" pitchFamily="34" charset="0"/>
              </a:rPr>
              <a:t>holy nation</a:t>
            </a:r>
            <a:r>
              <a:rPr lang="en-US" sz="2400" b="0" i="0" u="none" strike="noStrike" baseline="0" dirty="0">
                <a:solidFill>
                  <a:srgbClr val="FFFF00"/>
                </a:solidFill>
                <a:latin typeface="Verdana" panose="020B0604030504040204" pitchFamily="34" charset="0"/>
              </a:rPr>
              <a:t>. </a:t>
            </a:r>
            <a:r>
              <a:rPr lang="en-US" sz="2400" b="0" i="0" u="none" strike="noStrike" baseline="0" dirty="0">
                <a:solidFill>
                  <a:schemeClr val="bg1"/>
                </a:solidFill>
                <a:latin typeface="Verdana" panose="020B0604030504040204" pitchFamily="34" charset="0"/>
              </a:rPr>
              <a:t>These </a:t>
            </a:r>
            <a:r>
              <a:rPr lang="en-US" sz="2400" b="0" i="1" u="none" strike="noStrike" baseline="0" dirty="0">
                <a:solidFill>
                  <a:schemeClr val="bg1"/>
                </a:solidFill>
                <a:latin typeface="Verdana" panose="020B0604030504040204" pitchFamily="34" charset="0"/>
              </a:rPr>
              <a:t>are</a:t>
            </a:r>
            <a:r>
              <a:rPr lang="en-US" sz="2400" b="0" i="0" u="none" strike="noStrike" baseline="0" dirty="0">
                <a:solidFill>
                  <a:schemeClr val="bg1"/>
                </a:solidFill>
                <a:latin typeface="Verdana" panose="020B0604030504040204" pitchFamily="34" charset="0"/>
              </a:rPr>
              <a:t> the words which thou shalt speak unto the children of Israel. </a:t>
            </a:r>
            <a:endParaRPr lang="en-US" sz="3600" dirty="0">
              <a:solidFill>
                <a:schemeClr val="bg1"/>
              </a:solidFill>
            </a:endParaRPr>
          </a:p>
        </p:txBody>
      </p:sp>
    </p:spTree>
    <p:extLst>
      <p:ext uri="{BB962C8B-B14F-4D97-AF65-F5344CB8AC3E}">
        <p14:creationId xmlns:p14="http://schemas.microsoft.com/office/powerpoint/2010/main" val="133457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A20E5-DC0D-539B-12F8-25EBCA34F70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BFDA5D-36AD-4593-A055-CA8EDB7AD3F3}"/>
              </a:ext>
            </a:extLst>
          </p:cNvPr>
          <p:cNvSpPr>
            <a:spLocks noGrp="1"/>
          </p:cNvSpPr>
          <p:nvPr>
            <p:ph idx="1"/>
          </p:nvPr>
        </p:nvSpPr>
        <p:spPr/>
        <p:txBody>
          <a:bodyPr>
            <a:normAutofit/>
          </a:bodyPr>
          <a:lstStyle/>
          <a:p>
            <a:pPr marR="0" algn="l" rtl="0"/>
            <a:r>
              <a:rPr lang="en-US" b="1" i="0" u="none" strike="noStrike" baseline="0" dirty="0">
                <a:solidFill>
                  <a:schemeClr val="bg1"/>
                </a:solidFill>
                <a:latin typeface="Amasis MT Pro" panose="02040504050005020304" pitchFamily="18" charset="0"/>
              </a:rPr>
              <a:t>Rev 1:5  and from Jesus Christ the faithful witness, the firstborn of the dead, and the ruler of kings on earth. To him who loves us and has </a:t>
            </a:r>
            <a:r>
              <a:rPr lang="en-US" b="1" i="0" u="none" strike="noStrike" baseline="0" dirty="0">
                <a:solidFill>
                  <a:srgbClr val="FF3399"/>
                </a:solidFill>
                <a:latin typeface="Amasis MT Pro" panose="02040504050005020304" pitchFamily="18" charset="0"/>
              </a:rPr>
              <a:t>freed us from our sins by his blood </a:t>
            </a:r>
          </a:p>
          <a:p>
            <a:pPr marR="0" algn="l" rtl="0"/>
            <a:r>
              <a:rPr lang="en-US" b="1" i="0" u="none" strike="noStrike" baseline="0" dirty="0">
                <a:solidFill>
                  <a:schemeClr val="bg1"/>
                </a:solidFill>
                <a:latin typeface="Amasis MT Pro" panose="02040504050005020304" pitchFamily="18" charset="0"/>
              </a:rPr>
              <a:t>Rev 1:6  </a:t>
            </a:r>
            <a:r>
              <a:rPr lang="en-US" b="1" i="0" u="none" strike="noStrike" baseline="0" dirty="0">
                <a:solidFill>
                  <a:srgbClr val="FFFF00"/>
                </a:solidFill>
                <a:latin typeface="Amasis MT Pro" panose="02040504050005020304" pitchFamily="18" charset="0"/>
              </a:rPr>
              <a:t>and made us a kingdom, priests to his God and Father, to him be glory and dominion forever and ever. Amen. </a:t>
            </a:r>
            <a:endParaRPr lang="en-US" sz="4400" b="1" i="0" strike="noStrike" baseline="0" dirty="0">
              <a:solidFill>
                <a:srgbClr val="FFFF00"/>
              </a:solidFill>
              <a:latin typeface="Amasis MT Pro" panose="02040504050005020304" pitchFamily="18" charset="0"/>
            </a:endParaRPr>
          </a:p>
        </p:txBody>
      </p:sp>
    </p:spTree>
    <p:extLst>
      <p:ext uri="{BB962C8B-B14F-4D97-AF65-F5344CB8AC3E}">
        <p14:creationId xmlns:p14="http://schemas.microsoft.com/office/powerpoint/2010/main" val="1295077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6000"/>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0F58D-3D7D-DE07-CF32-AA3432DEE384}"/>
              </a:ext>
            </a:extLst>
          </p:cNvPr>
          <p:cNvSpPr>
            <a:spLocks noGrp="1"/>
          </p:cNvSpPr>
          <p:nvPr>
            <p:ph type="title"/>
          </p:nvPr>
        </p:nvSpPr>
        <p:spPr>
          <a:xfrm>
            <a:off x="838200" y="365126"/>
            <a:ext cx="10515600" cy="706930"/>
          </a:xfrm>
        </p:spPr>
        <p:txBody>
          <a:bodyPr>
            <a:noAutofit/>
          </a:bodyPr>
          <a:lstStyle/>
          <a:p>
            <a:pPr algn="ctr"/>
            <a:r>
              <a:rPr lang="en-AU" sz="3600" b="1" dirty="0">
                <a:solidFill>
                  <a:srgbClr val="FF0000"/>
                </a:solidFill>
                <a:effectLst>
                  <a:outerShdw blurRad="38100" dist="38100" dir="2700000" algn="tl">
                    <a:srgbClr val="000000">
                      <a:alpha val="43137"/>
                    </a:srgbClr>
                  </a:outerShdw>
                </a:effectLst>
                <a:latin typeface="Amasis MT Pro Medium" panose="02040604050005020304" pitchFamily="18" charset="0"/>
              </a:rPr>
              <a:t>The Six Changes Of Priesthood Through Time</a:t>
            </a:r>
            <a:endParaRPr lang="en-US" sz="3600" b="1" dirty="0">
              <a:solidFill>
                <a:srgbClr val="FF0000"/>
              </a:solidFill>
              <a:effectLst>
                <a:outerShdw blurRad="38100" dist="38100" dir="2700000" algn="tl">
                  <a:srgbClr val="000000">
                    <a:alpha val="43137"/>
                  </a:srgbClr>
                </a:outerShdw>
              </a:effectLst>
              <a:latin typeface="Amasis MT Pro Medium" panose="02040604050005020304" pitchFamily="18" charset="0"/>
            </a:endParaRPr>
          </a:p>
        </p:txBody>
      </p:sp>
      <p:sp>
        <p:nvSpPr>
          <p:cNvPr id="3" name="Content Placeholder 2">
            <a:extLst>
              <a:ext uri="{FF2B5EF4-FFF2-40B4-BE49-F238E27FC236}">
                <a16:creationId xmlns:a16="http://schemas.microsoft.com/office/drawing/2014/main" id="{0AE5AB01-F484-C6F2-F492-3A3732349DB2}"/>
              </a:ext>
            </a:extLst>
          </p:cNvPr>
          <p:cNvSpPr>
            <a:spLocks noGrp="1"/>
          </p:cNvSpPr>
          <p:nvPr>
            <p:ph idx="1"/>
          </p:nvPr>
        </p:nvSpPr>
        <p:spPr>
          <a:xfrm>
            <a:off x="240637" y="1072056"/>
            <a:ext cx="11887200" cy="5785944"/>
          </a:xfrm>
        </p:spPr>
        <p:txBody>
          <a:bodyPr>
            <a:normAutofit/>
          </a:bodyPr>
          <a:lstStyle/>
          <a:p>
            <a:r>
              <a:rPr lang="en-AU" b="1" dirty="0">
                <a:solidFill>
                  <a:srgbClr val="7030A0"/>
                </a:solidFill>
                <a:effectLst>
                  <a:outerShdw blurRad="50800" dist="63500" dir="2700000" algn="tl">
                    <a:schemeClr val="bg2">
                      <a:alpha val="43000"/>
                    </a:schemeClr>
                  </a:outerShdw>
                </a:effectLst>
                <a:highlight>
                  <a:srgbClr val="FFFF00"/>
                </a:highlight>
                <a:latin typeface="Amasis MT Pro" panose="02040504050005020304" pitchFamily="18" charset="0"/>
              </a:rPr>
              <a:t>“In the beginning God…”- </a:t>
            </a:r>
            <a:r>
              <a:rPr lang="en-AU" b="1" i="1" dirty="0">
                <a:solidFill>
                  <a:srgbClr val="7030A0"/>
                </a:solidFill>
                <a:effectLst>
                  <a:outerShdw blurRad="50800" dist="63500" dir="2700000" algn="tl">
                    <a:schemeClr val="bg2">
                      <a:alpha val="43000"/>
                    </a:schemeClr>
                  </a:outerShdw>
                </a:effectLst>
                <a:highlight>
                  <a:srgbClr val="FFFF00"/>
                </a:highlight>
                <a:latin typeface="Amasis MT Pro" panose="02040504050005020304" pitchFamily="18" charset="0"/>
              </a:rPr>
              <a:t>A Sinless State</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1. The Elohistic </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 Between Yahweh and Man</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2. The Firstborn of Adamic </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 Between Yahweh El</a:t>
            </a:r>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ohim and Man</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3. The Noahic – Between Noah &amp; the World and Yahweh</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4. The Melchizedek – </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Between El </a:t>
            </a:r>
            <a:r>
              <a:rPr lang="en-AU" sz="3000" b="1" i="1" dirty="0" err="1">
                <a:solidFill>
                  <a:srgbClr val="FFFF00"/>
                </a:solidFill>
                <a:effectLst>
                  <a:outerShdw blurRad="38100" dist="38100" dir="2700000" algn="tl">
                    <a:srgbClr val="000000">
                      <a:alpha val="43137"/>
                    </a:srgbClr>
                  </a:outerShdw>
                </a:effectLst>
                <a:latin typeface="Amasis MT Pro" panose="02040504050005020304" pitchFamily="18" charset="0"/>
              </a:rPr>
              <a:t>Elyon</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 and Abram</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5. The Levitical – </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Between Yahweh and the Nation of Israel</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6. Christ After The Order of Melchizedek at God’s Right Hand - 	</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Between Yahweh and the Enlightened today in heaven</a:t>
            </a:r>
          </a:p>
          <a:p>
            <a:r>
              <a:rPr lang="en-AU" sz="3000" b="1" dirty="0">
                <a:solidFill>
                  <a:srgbClr val="FFFF00"/>
                </a:solidFill>
                <a:effectLst>
                  <a:outerShdw blurRad="38100" dist="38100" dir="2700000" algn="tl">
                    <a:srgbClr val="000000">
                      <a:alpha val="43137"/>
                    </a:srgbClr>
                  </a:outerShdw>
                </a:effectLst>
                <a:latin typeface="Amasis MT Pro" panose="02040504050005020304" pitchFamily="18" charset="0"/>
              </a:rPr>
              <a:t>7. The Dual Order of Melchizedek and Levite in the Kingdom – 	</a:t>
            </a:r>
            <a:r>
              <a:rPr lang="en-AU" sz="3000" b="1" i="1" dirty="0">
                <a:solidFill>
                  <a:srgbClr val="FFFF00"/>
                </a:solidFill>
                <a:effectLst>
                  <a:outerShdw blurRad="38100" dist="38100" dir="2700000" algn="tl">
                    <a:srgbClr val="000000">
                      <a:alpha val="43137"/>
                    </a:srgbClr>
                  </a:outerShdw>
                </a:effectLst>
                <a:latin typeface="Amasis MT Pro" panose="02040504050005020304" pitchFamily="18" charset="0"/>
              </a:rPr>
              <a:t>Between Yahweh and the Whole World</a:t>
            </a:r>
          </a:p>
          <a:p>
            <a:r>
              <a:rPr lang="en-AU" b="1" dirty="0">
                <a:solidFill>
                  <a:srgbClr val="7030A0"/>
                </a:solidFill>
                <a:effectLst>
                  <a:outerShdw blurRad="38100" dist="38100" dir="2700000" algn="tl">
                    <a:srgbClr val="000000">
                      <a:alpha val="43137"/>
                    </a:srgbClr>
                  </a:outerShdw>
                </a:effectLst>
                <a:highlight>
                  <a:srgbClr val="FFFF00"/>
                </a:highlight>
                <a:latin typeface="Amasis MT Pro" panose="02040504050005020304" pitchFamily="18" charset="0"/>
              </a:rPr>
              <a:t>“God All and In All” – </a:t>
            </a:r>
            <a:r>
              <a:rPr lang="en-AU" b="1" i="1" dirty="0">
                <a:solidFill>
                  <a:srgbClr val="7030A0"/>
                </a:solidFill>
                <a:effectLst>
                  <a:outerShdw blurRad="38100" dist="38100" dir="2700000" algn="tl">
                    <a:srgbClr val="000000">
                      <a:alpha val="43137"/>
                    </a:srgbClr>
                  </a:outerShdw>
                </a:effectLst>
                <a:highlight>
                  <a:srgbClr val="FFFF00"/>
                </a:highlight>
                <a:latin typeface="Amasis MT Pro" panose="02040504050005020304" pitchFamily="18" charset="0"/>
              </a:rPr>
              <a:t>A Sinless State</a:t>
            </a:r>
            <a:endParaRPr lang="en-US" b="1" i="1" dirty="0">
              <a:solidFill>
                <a:srgbClr val="7030A0"/>
              </a:solidFill>
              <a:effectLst>
                <a:outerShdw blurRad="38100" dist="38100" dir="2700000" algn="tl">
                  <a:srgbClr val="000000">
                    <a:alpha val="43137"/>
                  </a:srgbClr>
                </a:outerShdw>
              </a:effectLst>
              <a:highlight>
                <a:srgbClr val="FFFF00"/>
              </a:highlight>
              <a:latin typeface="Amasis MT Pro" panose="02040504050005020304" pitchFamily="18" charset="0"/>
            </a:endParaRPr>
          </a:p>
        </p:txBody>
      </p:sp>
    </p:spTree>
    <p:extLst>
      <p:ext uri="{BB962C8B-B14F-4D97-AF65-F5344CB8AC3E}">
        <p14:creationId xmlns:p14="http://schemas.microsoft.com/office/powerpoint/2010/main" val="289518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DA12-2FA4-6FF7-38A3-41BF994845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D2453B-13D4-D0BE-8111-DF1DB425D9D2}"/>
              </a:ext>
            </a:extLst>
          </p:cNvPr>
          <p:cNvSpPr>
            <a:spLocks noGrp="1"/>
          </p:cNvSpPr>
          <p:nvPr>
            <p:ph idx="1"/>
          </p:nvPr>
        </p:nvSpPr>
        <p:spPr>
          <a:xfrm>
            <a:off x="838200" y="365124"/>
            <a:ext cx="10515600" cy="6492875"/>
          </a:xfrm>
        </p:spPr>
        <p:txBody>
          <a:bodyPr>
            <a:normAutofit lnSpcReduction="10000"/>
          </a:bodyPr>
          <a:lstStyle/>
          <a:p>
            <a:pPr marR="0" algn="l" rtl="0"/>
            <a:r>
              <a:rPr lang="en-US" sz="1800" b="1" i="0" u="none" strike="noStrike" baseline="0" dirty="0">
                <a:solidFill>
                  <a:schemeClr val="bg1"/>
                </a:solidFill>
                <a:latin typeface="Verdana" panose="020B0604030504040204" pitchFamily="34" charset="0"/>
              </a:rPr>
              <a:t>Eze 43:1</a:t>
            </a:r>
            <a:r>
              <a:rPr lang="en-US" sz="1800" b="0" i="0" u="none" strike="noStrike" baseline="0" dirty="0">
                <a:solidFill>
                  <a:schemeClr val="bg1"/>
                </a:solidFill>
                <a:latin typeface="Verdana" panose="020B0604030504040204" pitchFamily="34" charset="0"/>
              </a:rPr>
              <a:t>  Afterward he brought me to the gate, </a:t>
            </a:r>
            <a:r>
              <a:rPr lang="en-US" sz="1800" b="0" i="1" u="none" strike="noStrike" baseline="0" dirty="0">
                <a:solidFill>
                  <a:schemeClr val="bg1"/>
                </a:solidFill>
                <a:latin typeface="Verdana" panose="020B0604030504040204" pitchFamily="34" charset="0"/>
              </a:rPr>
              <a:t>even</a:t>
            </a:r>
            <a:r>
              <a:rPr lang="en-US" sz="1800" b="0" i="0" u="none" strike="noStrike" baseline="0" dirty="0">
                <a:solidFill>
                  <a:schemeClr val="bg1"/>
                </a:solidFill>
                <a:latin typeface="Verdana" panose="020B0604030504040204" pitchFamily="34" charset="0"/>
              </a:rPr>
              <a:t> </a:t>
            </a:r>
            <a:r>
              <a:rPr lang="en-US" sz="1800" b="1" i="0" u="none" strike="noStrike" baseline="0" dirty="0">
                <a:solidFill>
                  <a:srgbClr val="00FFCC"/>
                </a:solidFill>
                <a:latin typeface="Verdana" panose="020B0604030504040204" pitchFamily="34" charset="0"/>
              </a:rPr>
              <a:t>the gate that </a:t>
            </a:r>
            <a:r>
              <a:rPr lang="en-US" sz="1800" b="1" i="0" u="none" strike="noStrike" baseline="0" dirty="0" err="1">
                <a:solidFill>
                  <a:srgbClr val="00FFCC"/>
                </a:solidFill>
                <a:latin typeface="Verdana" panose="020B0604030504040204" pitchFamily="34" charset="0"/>
              </a:rPr>
              <a:t>looketh</a:t>
            </a:r>
            <a:r>
              <a:rPr lang="en-US" sz="1800" b="1" i="0" u="none" strike="noStrike" baseline="0" dirty="0">
                <a:solidFill>
                  <a:srgbClr val="00FFCC"/>
                </a:solidFill>
                <a:latin typeface="Verdana" panose="020B0604030504040204" pitchFamily="34" charset="0"/>
              </a:rPr>
              <a:t> toward the east: </a:t>
            </a:r>
          </a:p>
          <a:p>
            <a:pPr marR="0" algn="l" rtl="0"/>
            <a:r>
              <a:rPr lang="en-US" sz="1800" b="0" i="0" u="none" strike="noStrike" baseline="0" dirty="0">
                <a:solidFill>
                  <a:schemeClr val="bg1"/>
                </a:solidFill>
                <a:latin typeface="Verdana" panose="020B0604030504040204" pitchFamily="34" charset="0"/>
              </a:rPr>
              <a:t>2  And, behold, </a:t>
            </a:r>
            <a:r>
              <a:rPr lang="en-US" sz="1800" b="1" i="0" u="none" strike="noStrike" baseline="0" dirty="0">
                <a:solidFill>
                  <a:srgbClr val="FFFF00"/>
                </a:solidFill>
                <a:latin typeface="Verdana" panose="020B0604030504040204" pitchFamily="34" charset="0"/>
              </a:rPr>
              <a:t>the glory of the God of Israel came from the way of the east</a:t>
            </a:r>
            <a:r>
              <a:rPr lang="en-US" sz="1800" b="0" i="0" u="none" strike="noStrike" baseline="0" dirty="0">
                <a:solidFill>
                  <a:schemeClr val="bg1"/>
                </a:solidFill>
                <a:latin typeface="Verdana" panose="020B0604030504040204" pitchFamily="34" charset="0"/>
              </a:rPr>
              <a:t>: and </a:t>
            </a:r>
            <a:r>
              <a:rPr lang="en-US" sz="1800" b="1" i="0" u="none" strike="noStrike" baseline="0" dirty="0">
                <a:solidFill>
                  <a:srgbClr val="FF9900"/>
                </a:solidFill>
                <a:latin typeface="Verdana" panose="020B0604030504040204" pitchFamily="34" charset="0"/>
              </a:rPr>
              <a:t>his voice </a:t>
            </a:r>
            <a:r>
              <a:rPr lang="en-US" sz="1800" b="1" i="1" u="none" strike="noStrike" baseline="0" dirty="0">
                <a:solidFill>
                  <a:srgbClr val="FF9900"/>
                </a:solidFill>
                <a:latin typeface="Verdana" panose="020B0604030504040204" pitchFamily="34" charset="0"/>
              </a:rPr>
              <a:t>was</a:t>
            </a:r>
            <a:r>
              <a:rPr lang="en-US" sz="1800" b="1" i="0" u="none" strike="noStrike" baseline="0" dirty="0">
                <a:solidFill>
                  <a:srgbClr val="FF9900"/>
                </a:solidFill>
                <a:latin typeface="Verdana" panose="020B0604030504040204" pitchFamily="34" charset="0"/>
              </a:rPr>
              <a:t> like a noise of many waters</a:t>
            </a:r>
            <a:r>
              <a:rPr lang="en-US" sz="1800" b="0" i="0" u="none" strike="noStrike" baseline="0" dirty="0">
                <a:solidFill>
                  <a:schemeClr val="bg1"/>
                </a:solidFill>
                <a:latin typeface="Verdana" panose="020B0604030504040204" pitchFamily="34" charset="0"/>
              </a:rPr>
              <a:t>: and </a:t>
            </a:r>
            <a:r>
              <a:rPr lang="en-US" sz="1800" b="1" i="0" u="none" strike="noStrike" baseline="0" dirty="0">
                <a:solidFill>
                  <a:srgbClr val="00FF00"/>
                </a:solidFill>
                <a:latin typeface="Verdana" panose="020B0604030504040204" pitchFamily="34" charset="0"/>
              </a:rPr>
              <a:t>the earth shined with his glory</a:t>
            </a:r>
            <a:r>
              <a:rPr lang="en-US" sz="1800" b="0" i="0" u="none" strike="noStrike" baseline="0" dirty="0">
                <a:solidFill>
                  <a:schemeClr val="bg1"/>
                </a:solidFill>
                <a:latin typeface="Verdana" panose="020B0604030504040204" pitchFamily="34" charset="0"/>
              </a:rPr>
              <a:t>. </a:t>
            </a:r>
          </a:p>
          <a:p>
            <a:pPr marR="0" algn="l" rtl="0"/>
            <a:r>
              <a:rPr lang="en-US" sz="1800" b="0" i="0" u="none" strike="noStrike" baseline="0" dirty="0">
                <a:solidFill>
                  <a:schemeClr val="bg1"/>
                </a:solidFill>
                <a:latin typeface="Verdana" panose="020B0604030504040204" pitchFamily="34" charset="0"/>
              </a:rPr>
              <a:t>3  And </a:t>
            </a:r>
            <a:r>
              <a:rPr lang="en-US" sz="1800" b="0" i="1" u="none" strike="noStrike" baseline="0" dirty="0">
                <a:solidFill>
                  <a:schemeClr val="bg1"/>
                </a:solidFill>
                <a:latin typeface="Verdana" panose="020B0604030504040204" pitchFamily="34" charset="0"/>
              </a:rPr>
              <a:t>it was</a:t>
            </a:r>
            <a:r>
              <a:rPr lang="en-US" sz="1800" b="0" i="0" u="none" strike="noStrike" baseline="0" dirty="0">
                <a:solidFill>
                  <a:schemeClr val="bg1"/>
                </a:solidFill>
                <a:latin typeface="Verdana" panose="020B0604030504040204" pitchFamily="34" charset="0"/>
              </a:rPr>
              <a:t> according to the appearance of the vision which I saw, </a:t>
            </a:r>
            <a:r>
              <a:rPr lang="en-US" sz="1800" b="0" i="1" u="none" strike="noStrike" baseline="0" dirty="0">
                <a:solidFill>
                  <a:schemeClr val="bg1"/>
                </a:solidFill>
                <a:latin typeface="Verdana" panose="020B0604030504040204" pitchFamily="34" charset="0"/>
              </a:rPr>
              <a:t>even</a:t>
            </a:r>
            <a:r>
              <a:rPr lang="en-US" sz="1800" b="0" i="0" u="none" strike="noStrike" baseline="0" dirty="0">
                <a:solidFill>
                  <a:schemeClr val="bg1"/>
                </a:solidFill>
                <a:latin typeface="Verdana" panose="020B0604030504040204" pitchFamily="34" charset="0"/>
              </a:rPr>
              <a:t> according to the vision that I saw when I came to destroy the city: </a:t>
            </a:r>
            <a:r>
              <a:rPr lang="en-US" sz="1800" b="1" i="0" u="none" strike="noStrike" baseline="0" dirty="0">
                <a:solidFill>
                  <a:srgbClr val="FF0000"/>
                </a:solidFill>
                <a:latin typeface="Verdana" panose="020B0604030504040204" pitchFamily="34" charset="0"/>
              </a:rPr>
              <a:t>and the visions </a:t>
            </a:r>
            <a:r>
              <a:rPr lang="en-US" sz="1800" b="1" i="1" u="none" strike="noStrike" baseline="0" dirty="0">
                <a:solidFill>
                  <a:srgbClr val="FF0000"/>
                </a:solidFill>
                <a:latin typeface="Verdana" panose="020B0604030504040204" pitchFamily="34" charset="0"/>
              </a:rPr>
              <a:t>were</a:t>
            </a:r>
            <a:r>
              <a:rPr lang="en-US" sz="1800" b="1" i="0" u="none" strike="noStrike" baseline="0" dirty="0">
                <a:solidFill>
                  <a:srgbClr val="FF0000"/>
                </a:solidFill>
                <a:latin typeface="Verdana" panose="020B0604030504040204" pitchFamily="34" charset="0"/>
              </a:rPr>
              <a:t> like the vision that I saw by the river </a:t>
            </a:r>
            <a:r>
              <a:rPr lang="en-US" sz="1800" b="1" i="0" u="none" strike="noStrike" baseline="0" dirty="0" err="1">
                <a:solidFill>
                  <a:srgbClr val="FF0000"/>
                </a:solidFill>
                <a:latin typeface="Verdana" panose="020B0604030504040204" pitchFamily="34" charset="0"/>
              </a:rPr>
              <a:t>Chebar</a:t>
            </a:r>
            <a:r>
              <a:rPr lang="en-US" sz="1800" b="0" i="0" u="none" strike="noStrike" baseline="0" dirty="0">
                <a:solidFill>
                  <a:schemeClr val="bg1"/>
                </a:solidFill>
                <a:latin typeface="Verdana" panose="020B0604030504040204" pitchFamily="34" charset="0"/>
              </a:rPr>
              <a:t>; and I fell upon my face. </a:t>
            </a:r>
          </a:p>
          <a:p>
            <a:pPr marR="0" algn="l" rtl="0"/>
            <a:r>
              <a:rPr lang="en-US" sz="1800" b="0" i="0" u="none" strike="noStrike" baseline="0" dirty="0">
                <a:solidFill>
                  <a:schemeClr val="bg1"/>
                </a:solidFill>
                <a:latin typeface="Verdana" panose="020B0604030504040204" pitchFamily="34" charset="0"/>
              </a:rPr>
              <a:t>4  And </a:t>
            </a:r>
            <a:r>
              <a:rPr lang="en-US" sz="1800" b="1" i="0" u="none" strike="noStrike" baseline="0" dirty="0">
                <a:solidFill>
                  <a:srgbClr val="FFFF00"/>
                </a:solidFill>
                <a:latin typeface="Verdana" panose="020B0604030504040204" pitchFamily="34" charset="0"/>
              </a:rPr>
              <a:t>the glory of the LORD came into the house by the way </a:t>
            </a:r>
            <a:r>
              <a:rPr lang="en-US" sz="1800" b="0" i="0" u="none" strike="noStrike" baseline="0" dirty="0">
                <a:solidFill>
                  <a:schemeClr val="bg1"/>
                </a:solidFill>
                <a:latin typeface="Verdana" panose="020B0604030504040204" pitchFamily="34" charset="0"/>
              </a:rPr>
              <a:t>of </a:t>
            </a:r>
            <a:r>
              <a:rPr lang="en-US" sz="1800" b="1" i="0" u="none" strike="noStrike" baseline="0" dirty="0">
                <a:solidFill>
                  <a:srgbClr val="00FFCC"/>
                </a:solidFill>
                <a:latin typeface="Verdana" panose="020B0604030504040204" pitchFamily="34" charset="0"/>
              </a:rPr>
              <a:t>the gate whose prospect </a:t>
            </a:r>
            <a:r>
              <a:rPr lang="en-US" sz="1800" b="1" i="1" u="none" strike="noStrike" baseline="0" dirty="0">
                <a:solidFill>
                  <a:srgbClr val="00FFCC"/>
                </a:solidFill>
                <a:latin typeface="Verdana" panose="020B0604030504040204" pitchFamily="34" charset="0"/>
              </a:rPr>
              <a:t>is</a:t>
            </a:r>
            <a:r>
              <a:rPr lang="en-US" sz="1800" b="1" i="0" u="none" strike="noStrike" baseline="0" dirty="0">
                <a:solidFill>
                  <a:srgbClr val="00FFCC"/>
                </a:solidFill>
                <a:latin typeface="Verdana" panose="020B0604030504040204" pitchFamily="34" charset="0"/>
              </a:rPr>
              <a:t> toward the east. </a:t>
            </a:r>
          </a:p>
          <a:p>
            <a:pPr marR="0" algn="l" rtl="0"/>
            <a:r>
              <a:rPr lang="en-US" sz="1800" b="0" i="0" u="none" strike="noStrike" baseline="0" dirty="0">
                <a:solidFill>
                  <a:schemeClr val="bg1"/>
                </a:solidFill>
                <a:latin typeface="Verdana" panose="020B0604030504040204" pitchFamily="34" charset="0"/>
              </a:rPr>
              <a:t>5  So the spirit took me up, and brought me into the inner court; and, </a:t>
            </a:r>
            <a:r>
              <a:rPr lang="en-US" sz="1800" b="1" i="0" u="none" strike="noStrike" baseline="0" dirty="0">
                <a:solidFill>
                  <a:srgbClr val="FFFF00"/>
                </a:solidFill>
                <a:latin typeface="Verdana" panose="020B0604030504040204" pitchFamily="34" charset="0"/>
              </a:rPr>
              <a:t>behold, the glory of the LORD filled the house. </a:t>
            </a:r>
          </a:p>
          <a:p>
            <a:pPr marR="0" algn="l" rtl="0"/>
            <a:r>
              <a:rPr lang="en-US" sz="1800" b="0" i="0" u="none" strike="noStrike" baseline="0" dirty="0">
                <a:solidFill>
                  <a:schemeClr val="bg1"/>
                </a:solidFill>
                <a:latin typeface="Verdana" panose="020B0604030504040204" pitchFamily="34" charset="0"/>
              </a:rPr>
              <a:t>6  And I heard </a:t>
            </a:r>
            <a:r>
              <a:rPr lang="en-US" sz="1800" b="0" i="1" u="none" strike="noStrike" baseline="0" dirty="0">
                <a:solidFill>
                  <a:schemeClr val="bg1"/>
                </a:solidFill>
                <a:latin typeface="Verdana" panose="020B0604030504040204" pitchFamily="34" charset="0"/>
              </a:rPr>
              <a:t>him</a:t>
            </a:r>
            <a:r>
              <a:rPr lang="en-US" sz="1800" b="0" i="0" u="none" strike="noStrike" baseline="0" dirty="0">
                <a:solidFill>
                  <a:schemeClr val="bg1"/>
                </a:solidFill>
                <a:latin typeface="Verdana" panose="020B0604030504040204" pitchFamily="34" charset="0"/>
              </a:rPr>
              <a:t> speaking unto me out of the house; and the man stood by me. </a:t>
            </a:r>
          </a:p>
          <a:p>
            <a:pPr marR="0" algn="l" rtl="0"/>
            <a:r>
              <a:rPr lang="en-US" sz="1800" b="0" i="0" u="none" strike="noStrike" baseline="0" dirty="0">
                <a:solidFill>
                  <a:schemeClr val="bg1"/>
                </a:solidFill>
                <a:latin typeface="Verdana" panose="020B0604030504040204" pitchFamily="34" charset="0"/>
              </a:rPr>
              <a:t>7  And he said unto me, Son of man</a:t>
            </a:r>
            <a:r>
              <a:rPr lang="en-US" sz="1800" b="1" i="0" u="none" strike="noStrike" baseline="0" dirty="0">
                <a:solidFill>
                  <a:srgbClr val="00FFCC"/>
                </a:solidFill>
                <a:latin typeface="Verdana" panose="020B0604030504040204" pitchFamily="34" charset="0"/>
              </a:rPr>
              <a:t>, the place of my throne</a:t>
            </a:r>
            <a:r>
              <a:rPr lang="en-US" sz="1800" b="0" i="0" u="none" strike="noStrike" baseline="0" dirty="0">
                <a:solidFill>
                  <a:schemeClr val="bg1"/>
                </a:solidFill>
                <a:latin typeface="Verdana" panose="020B0604030504040204" pitchFamily="34" charset="0"/>
              </a:rPr>
              <a:t>, and </a:t>
            </a:r>
            <a:r>
              <a:rPr lang="en-US" sz="1800" b="1" i="0" u="none" strike="noStrike" baseline="0" dirty="0">
                <a:solidFill>
                  <a:srgbClr val="00FF00"/>
                </a:solidFill>
                <a:latin typeface="Verdana" panose="020B0604030504040204" pitchFamily="34" charset="0"/>
              </a:rPr>
              <a:t>the place of the soles of my feet</a:t>
            </a:r>
            <a:r>
              <a:rPr lang="en-US" sz="1800" b="0" i="0" u="none" strike="noStrike" baseline="0" dirty="0">
                <a:solidFill>
                  <a:schemeClr val="bg1"/>
                </a:solidFill>
                <a:latin typeface="Verdana" panose="020B0604030504040204" pitchFamily="34" charset="0"/>
              </a:rPr>
              <a:t>, where </a:t>
            </a:r>
            <a:r>
              <a:rPr lang="en-US" sz="1800" b="1" i="0" u="none" strike="noStrike" baseline="0" dirty="0">
                <a:solidFill>
                  <a:srgbClr val="FFFF00"/>
                </a:solidFill>
                <a:latin typeface="Verdana" panose="020B0604030504040204" pitchFamily="34" charset="0"/>
              </a:rPr>
              <a:t>I will dwell in the midst of the children of Israel for ever</a:t>
            </a:r>
            <a:r>
              <a:rPr lang="en-US" sz="1800" b="0" i="0" u="none" strike="noStrike" baseline="0" dirty="0">
                <a:solidFill>
                  <a:schemeClr val="bg1"/>
                </a:solidFill>
                <a:latin typeface="Verdana" panose="020B0604030504040204" pitchFamily="34" charset="0"/>
              </a:rPr>
              <a:t>, and my holy name, shall the house of Israel no more defile, </a:t>
            </a:r>
            <a:r>
              <a:rPr lang="en-US" sz="1800" b="0" i="1" u="none" strike="noStrike" baseline="0" dirty="0">
                <a:solidFill>
                  <a:schemeClr val="bg1"/>
                </a:solidFill>
                <a:latin typeface="Verdana" panose="020B0604030504040204" pitchFamily="34" charset="0"/>
              </a:rPr>
              <a:t>neither</a:t>
            </a:r>
            <a:r>
              <a:rPr lang="en-US" sz="1800" b="0" i="0" u="none" strike="noStrike" baseline="0" dirty="0">
                <a:solidFill>
                  <a:schemeClr val="bg1"/>
                </a:solidFill>
                <a:latin typeface="Verdana" panose="020B0604030504040204" pitchFamily="34" charset="0"/>
              </a:rPr>
              <a:t> they, nor their kings, by their whoredom, nor by the </a:t>
            </a:r>
            <a:r>
              <a:rPr lang="en-US" sz="1800" b="0" i="0" u="none" strike="noStrike" baseline="0" dirty="0" err="1">
                <a:solidFill>
                  <a:schemeClr val="bg1"/>
                </a:solidFill>
                <a:latin typeface="Verdana" panose="020B0604030504040204" pitchFamily="34" charset="0"/>
              </a:rPr>
              <a:t>carcases</a:t>
            </a:r>
            <a:r>
              <a:rPr lang="en-US" sz="1800" b="0" i="0" u="none" strike="noStrike" baseline="0" dirty="0">
                <a:solidFill>
                  <a:schemeClr val="bg1"/>
                </a:solidFill>
                <a:latin typeface="Verdana" panose="020B0604030504040204" pitchFamily="34" charset="0"/>
              </a:rPr>
              <a:t> of their kings in their high places. </a:t>
            </a:r>
          </a:p>
          <a:p>
            <a:pPr marR="0" algn="l" rtl="0"/>
            <a:r>
              <a:rPr lang="en-US" sz="1800" b="0" i="0" u="none" strike="noStrike" baseline="0" dirty="0">
                <a:solidFill>
                  <a:schemeClr val="bg1"/>
                </a:solidFill>
                <a:latin typeface="Verdana" panose="020B0604030504040204" pitchFamily="34" charset="0"/>
              </a:rPr>
              <a:t>8  In their setting of </a:t>
            </a:r>
            <a:r>
              <a:rPr lang="en-US" sz="1800" b="1" i="0" u="none" strike="noStrike" baseline="0" dirty="0">
                <a:solidFill>
                  <a:srgbClr val="66FF33"/>
                </a:solidFill>
                <a:latin typeface="Verdana" panose="020B0604030504040204" pitchFamily="34" charset="0"/>
              </a:rPr>
              <a:t>their threshold by my thresholds</a:t>
            </a:r>
            <a:r>
              <a:rPr lang="en-US" sz="1800" b="0" i="0" u="none" strike="noStrike" baseline="0" dirty="0">
                <a:solidFill>
                  <a:schemeClr val="bg1"/>
                </a:solidFill>
                <a:latin typeface="Verdana" panose="020B0604030504040204" pitchFamily="34" charset="0"/>
              </a:rPr>
              <a:t>, and </a:t>
            </a:r>
            <a:r>
              <a:rPr lang="en-US" sz="1800" b="1" i="0" u="none" strike="noStrike" baseline="0" dirty="0">
                <a:solidFill>
                  <a:srgbClr val="00FFCC"/>
                </a:solidFill>
                <a:latin typeface="Verdana" panose="020B0604030504040204" pitchFamily="34" charset="0"/>
              </a:rPr>
              <a:t>their post by my posts</a:t>
            </a:r>
            <a:r>
              <a:rPr lang="en-US" sz="1800" b="0" i="0" u="none" strike="noStrike" baseline="0" dirty="0">
                <a:solidFill>
                  <a:schemeClr val="bg1"/>
                </a:solidFill>
                <a:latin typeface="Verdana" panose="020B0604030504040204" pitchFamily="34" charset="0"/>
              </a:rPr>
              <a:t>, and the </a:t>
            </a:r>
            <a:r>
              <a:rPr lang="en-US" sz="1800" b="1" i="0" u="none" strike="noStrike" baseline="0" dirty="0">
                <a:solidFill>
                  <a:srgbClr val="FFFF00"/>
                </a:solidFill>
                <a:latin typeface="Verdana" panose="020B0604030504040204" pitchFamily="34" charset="0"/>
              </a:rPr>
              <a:t>wall between me and them</a:t>
            </a:r>
            <a:r>
              <a:rPr lang="en-US" sz="1800" b="0" i="0" u="none" strike="noStrike" baseline="0" dirty="0">
                <a:solidFill>
                  <a:schemeClr val="bg1"/>
                </a:solidFill>
                <a:latin typeface="Verdana" panose="020B0604030504040204" pitchFamily="34" charset="0"/>
              </a:rPr>
              <a:t>, they have even defiled my holy name by their abominations that they have committed: wherefore I have consumed them in mine anger. </a:t>
            </a:r>
          </a:p>
          <a:p>
            <a:pPr marR="0" algn="l" rtl="0"/>
            <a:r>
              <a:rPr lang="en-US" sz="1800" b="0" i="0" u="none" strike="noStrike" baseline="0" dirty="0">
                <a:solidFill>
                  <a:schemeClr val="bg1"/>
                </a:solidFill>
                <a:latin typeface="Verdana" panose="020B0604030504040204" pitchFamily="34" charset="0"/>
              </a:rPr>
              <a:t>9  Now let them put away their whoredom, and the </a:t>
            </a:r>
            <a:r>
              <a:rPr lang="en-US" sz="1800" b="0" i="0" u="none" strike="noStrike" baseline="0" dirty="0" err="1">
                <a:solidFill>
                  <a:schemeClr val="bg1"/>
                </a:solidFill>
                <a:latin typeface="Verdana" panose="020B0604030504040204" pitchFamily="34" charset="0"/>
              </a:rPr>
              <a:t>carcases</a:t>
            </a:r>
            <a:r>
              <a:rPr lang="en-US" sz="1800" b="0" i="0" u="none" strike="noStrike" baseline="0" dirty="0">
                <a:solidFill>
                  <a:schemeClr val="bg1"/>
                </a:solidFill>
                <a:latin typeface="Verdana" panose="020B0604030504040204" pitchFamily="34" charset="0"/>
              </a:rPr>
              <a:t> of their kings, far from me, and </a:t>
            </a:r>
            <a:r>
              <a:rPr lang="en-US" sz="1800" b="1" i="0" u="none" strike="noStrike" baseline="0" dirty="0">
                <a:solidFill>
                  <a:srgbClr val="00FFCC"/>
                </a:solidFill>
                <a:latin typeface="Verdana" panose="020B0604030504040204" pitchFamily="34" charset="0"/>
              </a:rPr>
              <a:t>I will dwell in the midst of them for ever</a:t>
            </a:r>
            <a:r>
              <a:rPr lang="en-US" sz="1800" b="0" i="0" u="none" strike="noStrike" baseline="0" dirty="0">
                <a:solidFill>
                  <a:schemeClr val="bg1"/>
                </a:solidFill>
                <a:latin typeface="Verdana" panose="020B0604030504040204" pitchFamily="34" charset="0"/>
              </a:rPr>
              <a:t>. </a:t>
            </a:r>
            <a:endParaRPr lang="en-US" sz="3200" dirty="0">
              <a:solidFill>
                <a:schemeClr val="bg1"/>
              </a:solidFill>
            </a:endParaRPr>
          </a:p>
        </p:txBody>
      </p:sp>
    </p:spTree>
    <p:extLst>
      <p:ext uri="{BB962C8B-B14F-4D97-AF65-F5344CB8AC3E}">
        <p14:creationId xmlns:p14="http://schemas.microsoft.com/office/powerpoint/2010/main" val="165320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C695-959A-792A-3752-01F11E562D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265475-D62C-0B14-9327-B076DE41CA71}"/>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B5C726F3-9F4F-7980-B840-556D29F46F02}"/>
              </a:ext>
            </a:extLst>
          </p:cNvPr>
          <p:cNvSpPr txBox="1"/>
          <p:nvPr/>
        </p:nvSpPr>
        <p:spPr>
          <a:xfrm>
            <a:off x="662152" y="365125"/>
            <a:ext cx="10867696" cy="6463308"/>
          </a:xfrm>
          <a:prstGeom prst="rect">
            <a:avLst/>
          </a:prstGeom>
          <a:noFill/>
        </p:spPr>
        <p:txBody>
          <a:bodyPr wrap="square">
            <a:spAutoFit/>
          </a:bodyPr>
          <a:lstStyle/>
          <a:p>
            <a:pPr marR="0" algn="l" rtl="0"/>
            <a:r>
              <a:rPr lang="en-US" sz="1800" b="1" i="0" strike="noStrike" baseline="0" dirty="0">
                <a:solidFill>
                  <a:srgbClr val="FFFF00"/>
                </a:solidFill>
                <a:latin typeface="Verdana" panose="020B0604030504040204" pitchFamily="34" charset="0"/>
              </a:rPr>
              <a:t>Eze_1:1  </a:t>
            </a:r>
            <a:r>
              <a:rPr lang="en-US" sz="1800" b="0" i="0" strike="noStrike" baseline="0" dirty="0">
                <a:solidFill>
                  <a:schemeClr val="bg1"/>
                </a:solidFill>
                <a:latin typeface="Verdana" panose="020B0604030504040204" pitchFamily="34" charset="0"/>
              </a:rPr>
              <a:t>Now it came to pass in the thirtieth year, in the fourth </a:t>
            </a:r>
            <a:r>
              <a:rPr lang="en-US" sz="1800" b="0" i="1" strike="noStrike" baseline="0" dirty="0">
                <a:solidFill>
                  <a:schemeClr val="bg1"/>
                </a:solidFill>
                <a:latin typeface="Verdana" panose="020B0604030504040204" pitchFamily="34" charset="0"/>
              </a:rPr>
              <a:t>month,</a:t>
            </a:r>
            <a:r>
              <a:rPr lang="en-US" sz="1800" b="0" i="0" strike="noStrike" baseline="0" dirty="0">
                <a:solidFill>
                  <a:schemeClr val="bg1"/>
                </a:solidFill>
                <a:latin typeface="Verdana" panose="020B0604030504040204" pitchFamily="34" charset="0"/>
              </a:rPr>
              <a:t> in the fifth </a:t>
            </a:r>
            <a:r>
              <a:rPr lang="en-US" sz="1800" b="0" i="1" strike="noStrike" baseline="0" dirty="0">
                <a:solidFill>
                  <a:schemeClr val="bg1"/>
                </a:solidFill>
                <a:latin typeface="Verdana" panose="020B0604030504040204" pitchFamily="34" charset="0"/>
              </a:rPr>
              <a:t>day</a:t>
            </a:r>
            <a:r>
              <a:rPr lang="en-US" sz="1800" b="0" i="0" strike="noStrike" baseline="0" dirty="0">
                <a:solidFill>
                  <a:schemeClr val="bg1"/>
                </a:solidFill>
                <a:latin typeface="Verdana" panose="020B0604030504040204" pitchFamily="34" charset="0"/>
              </a:rPr>
              <a:t> of the month, as I </a:t>
            </a:r>
            <a:r>
              <a:rPr lang="en-US" sz="1800" b="0" i="1" strike="noStrike" baseline="0" dirty="0">
                <a:solidFill>
                  <a:schemeClr val="bg1"/>
                </a:solidFill>
                <a:latin typeface="Verdana" panose="020B0604030504040204" pitchFamily="34" charset="0"/>
              </a:rPr>
              <a:t>was</a:t>
            </a:r>
            <a:r>
              <a:rPr lang="en-US" sz="1800" b="0" i="0" strike="noStrike" baseline="0" dirty="0">
                <a:solidFill>
                  <a:schemeClr val="bg1"/>
                </a:solidFill>
                <a:latin typeface="Verdana" panose="020B0604030504040204" pitchFamily="34" charset="0"/>
              </a:rPr>
              <a:t> among the captives by </a:t>
            </a:r>
            <a:r>
              <a:rPr lang="en-US" sz="1800" b="1" i="0" strike="noStrike" baseline="0" dirty="0">
                <a:solidFill>
                  <a:srgbClr val="00FFCC"/>
                </a:solidFill>
                <a:latin typeface="Verdana" panose="020B0604030504040204" pitchFamily="34" charset="0"/>
              </a:rPr>
              <a:t>the river of </a:t>
            </a:r>
            <a:r>
              <a:rPr lang="en-US" sz="1800" b="1" i="0" strike="noStrike" baseline="0" dirty="0" err="1">
                <a:solidFill>
                  <a:srgbClr val="00FFCC"/>
                </a:solidFill>
                <a:latin typeface="Verdana" panose="020B0604030504040204" pitchFamily="34" charset="0"/>
              </a:rPr>
              <a:t>Chebar</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that</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FFFF00"/>
                </a:solidFill>
                <a:latin typeface="Verdana" panose="020B0604030504040204" pitchFamily="34" charset="0"/>
              </a:rPr>
              <a:t>the heavens were opened, and I saw visions of God.</a:t>
            </a:r>
          </a:p>
          <a:p>
            <a:pPr marR="0" algn="l" rtl="0"/>
            <a:r>
              <a:rPr lang="en-US" sz="1800" b="0" i="0" strike="noStrike" baseline="0" dirty="0">
                <a:solidFill>
                  <a:schemeClr val="bg1"/>
                </a:solidFill>
                <a:latin typeface="Verdana" panose="020B0604030504040204" pitchFamily="34" charset="0"/>
              </a:rPr>
              <a:t>Eze_1:3  The word of the LORD came expressly unto </a:t>
            </a:r>
            <a:r>
              <a:rPr lang="en-US" sz="1800" b="1" i="0" strike="noStrike" baseline="0" dirty="0">
                <a:solidFill>
                  <a:srgbClr val="FFFF00"/>
                </a:solidFill>
                <a:latin typeface="Verdana" panose="020B0604030504040204" pitchFamily="34" charset="0"/>
              </a:rPr>
              <a:t>Ezekiel the priest</a:t>
            </a:r>
            <a:r>
              <a:rPr lang="en-US" sz="1800" b="0" i="0" strike="noStrike" baseline="0" dirty="0">
                <a:solidFill>
                  <a:schemeClr val="bg1"/>
                </a:solidFill>
                <a:latin typeface="Verdana" panose="020B0604030504040204" pitchFamily="34" charset="0"/>
              </a:rPr>
              <a:t>, the son of </a:t>
            </a:r>
            <a:r>
              <a:rPr lang="en-US" sz="1800" b="0" i="0" strike="noStrike" baseline="0" dirty="0" err="1">
                <a:solidFill>
                  <a:schemeClr val="bg1"/>
                </a:solidFill>
                <a:latin typeface="Verdana" panose="020B0604030504040204" pitchFamily="34" charset="0"/>
              </a:rPr>
              <a:t>Buzi</a:t>
            </a:r>
            <a:r>
              <a:rPr lang="en-US" sz="1800" b="0" i="0" strike="noStrike" baseline="0" dirty="0">
                <a:solidFill>
                  <a:schemeClr val="bg1"/>
                </a:solidFill>
                <a:latin typeface="Verdana" panose="020B0604030504040204" pitchFamily="34" charset="0"/>
              </a:rPr>
              <a:t>, in the land of the Chaldeans by </a:t>
            </a:r>
            <a:r>
              <a:rPr lang="en-US" sz="1800" b="1" i="0" strike="noStrike" baseline="0" dirty="0">
                <a:solidFill>
                  <a:srgbClr val="00FFCC"/>
                </a:solidFill>
                <a:latin typeface="Verdana" panose="020B0604030504040204" pitchFamily="34" charset="0"/>
              </a:rPr>
              <a:t>the river </a:t>
            </a:r>
            <a:r>
              <a:rPr lang="en-US" sz="1800" b="1" i="0" strike="noStrike" baseline="0" dirty="0" err="1">
                <a:solidFill>
                  <a:srgbClr val="00FFCC"/>
                </a:solidFill>
                <a:latin typeface="Verdana" panose="020B0604030504040204" pitchFamily="34" charset="0"/>
              </a:rPr>
              <a:t>Chebar</a:t>
            </a:r>
            <a:r>
              <a:rPr lang="en-US" sz="1800" b="0" i="0" strike="noStrike" baseline="0" dirty="0">
                <a:solidFill>
                  <a:schemeClr val="bg1"/>
                </a:solidFill>
                <a:latin typeface="Verdana" panose="020B0604030504040204" pitchFamily="34" charset="0"/>
              </a:rPr>
              <a:t>; and the hand of the LORD was there upon him.</a:t>
            </a:r>
          </a:p>
          <a:p>
            <a:pPr marR="0" algn="l" rtl="0"/>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Eze_3:15  Then I came to them of the captivity at </a:t>
            </a:r>
            <a:r>
              <a:rPr lang="en-US" sz="1800" b="0" i="0" strike="noStrike" baseline="0" dirty="0" err="1">
                <a:solidFill>
                  <a:schemeClr val="bg1"/>
                </a:solidFill>
                <a:latin typeface="Verdana" panose="020B0604030504040204" pitchFamily="34" charset="0"/>
              </a:rPr>
              <a:t>Telabib</a:t>
            </a:r>
            <a:r>
              <a:rPr lang="en-US" sz="1800" b="0" i="0" strike="noStrike" baseline="0" dirty="0">
                <a:solidFill>
                  <a:schemeClr val="bg1"/>
                </a:solidFill>
                <a:latin typeface="Verdana" panose="020B0604030504040204" pitchFamily="34" charset="0"/>
              </a:rPr>
              <a:t>, that dwelt by </a:t>
            </a:r>
            <a:r>
              <a:rPr lang="en-US" sz="1800" b="1" i="0" strike="noStrike" baseline="0" dirty="0">
                <a:solidFill>
                  <a:srgbClr val="00FFCC"/>
                </a:solidFill>
                <a:latin typeface="Verdana" panose="020B0604030504040204" pitchFamily="34" charset="0"/>
              </a:rPr>
              <a:t>the river of </a:t>
            </a:r>
            <a:r>
              <a:rPr lang="en-US" sz="1800" b="1" i="0" strike="noStrike" baseline="0" dirty="0" err="1">
                <a:solidFill>
                  <a:srgbClr val="00FFCC"/>
                </a:solidFill>
                <a:latin typeface="Verdana" panose="020B0604030504040204" pitchFamily="34" charset="0"/>
              </a:rPr>
              <a:t>Chebar</a:t>
            </a:r>
            <a:r>
              <a:rPr lang="en-US" sz="1800" b="0" i="0" strike="noStrike" baseline="0" dirty="0">
                <a:solidFill>
                  <a:schemeClr val="bg1"/>
                </a:solidFill>
                <a:latin typeface="Verdana" panose="020B0604030504040204" pitchFamily="34" charset="0"/>
              </a:rPr>
              <a:t>, and I sat where they sat, and remained there astonished among them seven days.</a:t>
            </a:r>
          </a:p>
          <a:p>
            <a:pPr marR="0" algn="l" rtl="0"/>
            <a:r>
              <a:rPr lang="en-US" sz="1800" b="0" i="0" strike="noStrike" baseline="0" dirty="0">
                <a:solidFill>
                  <a:schemeClr val="bg1"/>
                </a:solidFill>
                <a:latin typeface="Verdana" panose="020B0604030504040204" pitchFamily="34" charset="0"/>
              </a:rPr>
              <a:t>Eze_3:23  Then </a:t>
            </a:r>
            <a:r>
              <a:rPr lang="en-US" sz="1800" b="1" i="0" strike="noStrike" baseline="0" dirty="0">
                <a:solidFill>
                  <a:srgbClr val="FFFF00"/>
                </a:solidFill>
                <a:latin typeface="Verdana" panose="020B0604030504040204" pitchFamily="34" charset="0"/>
              </a:rPr>
              <a:t>I arose, and went forth into the plain</a:t>
            </a:r>
            <a:r>
              <a:rPr lang="en-US" sz="1800" b="0" i="0" strike="noStrike" baseline="0" dirty="0">
                <a:solidFill>
                  <a:schemeClr val="bg1"/>
                </a:solidFill>
                <a:latin typeface="Verdana" panose="020B0604030504040204" pitchFamily="34" charset="0"/>
              </a:rPr>
              <a:t>: and, behold, </a:t>
            </a:r>
            <a:r>
              <a:rPr lang="en-US" sz="1800" b="1" i="0" strike="noStrike" baseline="0" dirty="0">
                <a:solidFill>
                  <a:srgbClr val="FFFF00"/>
                </a:solidFill>
                <a:latin typeface="Verdana" panose="020B0604030504040204" pitchFamily="34" charset="0"/>
              </a:rPr>
              <a:t>the glory of the LORD stood there</a:t>
            </a:r>
            <a:r>
              <a:rPr lang="en-US" sz="1800" b="0" i="0" strike="noStrike" baseline="0" dirty="0">
                <a:solidFill>
                  <a:schemeClr val="bg1"/>
                </a:solidFill>
                <a:latin typeface="Verdana" panose="020B0604030504040204" pitchFamily="34" charset="0"/>
              </a:rPr>
              <a:t>, as the glory which I saw by </a:t>
            </a:r>
            <a:r>
              <a:rPr lang="en-US" sz="1800" b="1" i="0" strike="noStrike" baseline="0" dirty="0">
                <a:solidFill>
                  <a:srgbClr val="00FFCC"/>
                </a:solidFill>
                <a:latin typeface="Verdana" panose="020B0604030504040204" pitchFamily="34" charset="0"/>
              </a:rPr>
              <a:t>the river of </a:t>
            </a:r>
            <a:r>
              <a:rPr lang="en-US" sz="1800" b="1" i="0" strike="noStrike" baseline="0" dirty="0" err="1">
                <a:solidFill>
                  <a:srgbClr val="00FFCC"/>
                </a:solidFill>
                <a:latin typeface="Verdana" panose="020B0604030504040204" pitchFamily="34" charset="0"/>
              </a:rPr>
              <a:t>Chebar</a:t>
            </a:r>
            <a:r>
              <a:rPr lang="en-US" sz="1800" b="0" i="0" strike="noStrike" baseline="0" dirty="0">
                <a:solidFill>
                  <a:schemeClr val="bg1"/>
                </a:solidFill>
                <a:latin typeface="Verdana" panose="020B0604030504040204" pitchFamily="34" charset="0"/>
              </a:rPr>
              <a:t>: and I fell on my face.</a:t>
            </a:r>
          </a:p>
          <a:p>
            <a:pPr marR="0" algn="l" rtl="0"/>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Eze_10:15  And </a:t>
            </a:r>
            <a:r>
              <a:rPr lang="en-US" sz="1800" b="1" i="0" strike="noStrike" baseline="0" dirty="0">
                <a:solidFill>
                  <a:srgbClr val="FFFF00"/>
                </a:solidFill>
                <a:latin typeface="Verdana" panose="020B0604030504040204" pitchFamily="34" charset="0"/>
              </a:rPr>
              <a:t>the </a:t>
            </a:r>
            <a:r>
              <a:rPr lang="en-US" sz="1800" b="1" i="0" strike="noStrike" baseline="0" dirty="0" err="1">
                <a:solidFill>
                  <a:srgbClr val="FFFF00"/>
                </a:solidFill>
                <a:latin typeface="Verdana" panose="020B0604030504040204" pitchFamily="34" charset="0"/>
              </a:rPr>
              <a:t>cherubims</a:t>
            </a:r>
            <a:r>
              <a:rPr lang="en-US" sz="1800" b="1" i="0" strike="noStrike" baseline="0" dirty="0">
                <a:solidFill>
                  <a:srgbClr val="FFFF00"/>
                </a:solidFill>
                <a:latin typeface="Verdana" panose="020B0604030504040204" pitchFamily="34" charset="0"/>
              </a:rPr>
              <a:t> were lifted up</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FFFF00"/>
                </a:solidFill>
                <a:latin typeface="Verdana" panose="020B0604030504040204" pitchFamily="34" charset="0"/>
              </a:rPr>
              <a:t>This </a:t>
            </a:r>
            <a:r>
              <a:rPr lang="en-US" sz="1800" b="1" i="1" strike="noStrike" baseline="0" dirty="0">
                <a:solidFill>
                  <a:srgbClr val="FFFF00"/>
                </a:solidFill>
                <a:latin typeface="Verdana" panose="020B0604030504040204" pitchFamily="34" charset="0"/>
              </a:rPr>
              <a:t>is</a:t>
            </a:r>
            <a:r>
              <a:rPr lang="en-US" sz="1800" b="1" i="0" strike="noStrike" baseline="0" dirty="0">
                <a:solidFill>
                  <a:srgbClr val="FFFF00"/>
                </a:solidFill>
                <a:latin typeface="Verdana" panose="020B0604030504040204" pitchFamily="34" charset="0"/>
              </a:rPr>
              <a:t> the living creature </a:t>
            </a:r>
            <a:r>
              <a:rPr lang="en-US" sz="1800" b="0" i="0" strike="noStrike" baseline="0" dirty="0">
                <a:solidFill>
                  <a:schemeClr val="bg1"/>
                </a:solidFill>
                <a:latin typeface="Verdana" panose="020B0604030504040204" pitchFamily="34" charset="0"/>
              </a:rPr>
              <a:t>that I saw by </a:t>
            </a:r>
            <a:r>
              <a:rPr lang="en-US" sz="1800" b="1" i="0" strike="noStrike" baseline="0" dirty="0">
                <a:solidFill>
                  <a:srgbClr val="00FFCC"/>
                </a:solidFill>
                <a:latin typeface="Verdana" panose="020B0604030504040204" pitchFamily="34" charset="0"/>
              </a:rPr>
              <a:t>the river of </a:t>
            </a:r>
            <a:r>
              <a:rPr lang="en-US" sz="1800" b="1" i="0" strike="noStrike" baseline="0" dirty="0" err="1">
                <a:solidFill>
                  <a:srgbClr val="00FFCC"/>
                </a:solidFill>
                <a:latin typeface="Verdana" panose="020B0604030504040204" pitchFamily="34" charset="0"/>
              </a:rPr>
              <a:t>Chebar</a:t>
            </a:r>
            <a:r>
              <a:rPr lang="en-US" sz="1800" b="1" i="0" strike="noStrike" baseline="0" dirty="0">
                <a:solidFill>
                  <a:srgbClr val="00FFCC"/>
                </a:solidFill>
                <a:latin typeface="Verdana" panose="020B0604030504040204" pitchFamily="34" charset="0"/>
              </a:rPr>
              <a:t>.</a:t>
            </a:r>
          </a:p>
          <a:p>
            <a:pPr marR="0" algn="l" rtl="0"/>
            <a:r>
              <a:rPr lang="en-US" sz="1800" b="0" i="0" strike="noStrike" baseline="0" dirty="0">
                <a:solidFill>
                  <a:schemeClr val="bg1"/>
                </a:solidFill>
                <a:latin typeface="Verdana" panose="020B0604030504040204" pitchFamily="34" charset="0"/>
              </a:rPr>
              <a:t>Eze_10:20  This </a:t>
            </a:r>
            <a:r>
              <a:rPr lang="en-US" sz="1800" b="0" i="1" strike="noStrike" baseline="0" dirty="0">
                <a:solidFill>
                  <a:schemeClr val="bg1"/>
                </a:solidFill>
                <a:latin typeface="Verdana" panose="020B0604030504040204" pitchFamily="34" charset="0"/>
              </a:rPr>
              <a:t>is</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FFFF00"/>
                </a:solidFill>
                <a:latin typeface="Verdana" panose="020B0604030504040204" pitchFamily="34" charset="0"/>
              </a:rPr>
              <a:t>the living creature that I saw under the God of Israel </a:t>
            </a:r>
            <a:r>
              <a:rPr lang="en-US" sz="1800" b="0" i="0" strike="noStrike" baseline="0" dirty="0">
                <a:solidFill>
                  <a:schemeClr val="bg1"/>
                </a:solidFill>
                <a:latin typeface="Verdana" panose="020B0604030504040204" pitchFamily="34" charset="0"/>
              </a:rPr>
              <a:t>by </a:t>
            </a:r>
            <a:r>
              <a:rPr lang="en-US" sz="1800" b="1" i="0" strike="noStrike" baseline="0" dirty="0">
                <a:solidFill>
                  <a:srgbClr val="00FFCC"/>
                </a:solidFill>
                <a:latin typeface="Verdana" panose="020B0604030504040204" pitchFamily="34" charset="0"/>
              </a:rPr>
              <a:t>the river of </a:t>
            </a:r>
            <a:r>
              <a:rPr lang="en-US" sz="1800" b="1" i="0" strike="noStrike" baseline="0" dirty="0" err="1">
                <a:solidFill>
                  <a:srgbClr val="00FFCC"/>
                </a:solidFill>
                <a:latin typeface="Verdana" panose="020B0604030504040204" pitchFamily="34" charset="0"/>
              </a:rPr>
              <a:t>Chebar</a:t>
            </a:r>
            <a:r>
              <a:rPr lang="en-US" sz="1800" b="0" i="0" strike="noStrike" baseline="0" dirty="0">
                <a:solidFill>
                  <a:schemeClr val="bg1"/>
                </a:solidFill>
                <a:latin typeface="Verdana" panose="020B0604030504040204" pitchFamily="34" charset="0"/>
              </a:rPr>
              <a:t>; and </a:t>
            </a:r>
            <a:r>
              <a:rPr lang="en-US" sz="1800" b="1" i="0" strike="noStrike" baseline="0" dirty="0">
                <a:solidFill>
                  <a:srgbClr val="FFFF00"/>
                </a:solidFill>
                <a:latin typeface="Verdana" panose="020B0604030504040204" pitchFamily="34" charset="0"/>
              </a:rPr>
              <a:t>I knew that they </a:t>
            </a:r>
            <a:r>
              <a:rPr lang="en-US" sz="1800" b="1" i="1" strike="noStrike" baseline="0" dirty="0">
                <a:solidFill>
                  <a:srgbClr val="FFFF00"/>
                </a:solidFill>
                <a:latin typeface="Verdana" panose="020B0604030504040204" pitchFamily="34" charset="0"/>
              </a:rPr>
              <a:t>were</a:t>
            </a:r>
            <a:r>
              <a:rPr lang="en-US" sz="1800" b="1" i="0" strike="noStrike" baseline="0" dirty="0">
                <a:solidFill>
                  <a:srgbClr val="FFFF00"/>
                </a:solidFill>
                <a:latin typeface="Verdana" panose="020B0604030504040204" pitchFamily="34" charset="0"/>
              </a:rPr>
              <a:t> the </a:t>
            </a:r>
            <a:r>
              <a:rPr lang="en-US" sz="1800" b="1" i="0" strike="noStrike" baseline="0" dirty="0" err="1">
                <a:solidFill>
                  <a:srgbClr val="FFFF00"/>
                </a:solidFill>
                <a:latin typeface="Verdana" panose="020B0604030504040204" pitchFamily="34" charset="0"/>
              </a:rPr>
              <a:t>cherubims</a:t>
            </a:r>
            <a:r>
              <a:rPr lang="en-US" sz="1800" b="0" i="0" strike="noStrike" baseline="0" dirty="0">
                <a:solidFill>
                  <a:schemeClr val="bg1"/>
                </a:solidFill>
                <a:latin typeface="Verdana" panose="020B0604030504040204" pitchFamily="34" charset="0"/>
              </a:rPr>
              <a:t>.</a:t>
            </a:r>
          </a:p>
          <a:p>
            <a:pPr marR="0" algn="l" rtl="0"/>
            <a:r>
              <a:rPr lang="en-US" sz="1800" b="0" i="0" strike="noStrike" baseline="0" dirty="0">
                <a:solidFill>
                  <a:schemeClr val="bg1"/>
                </a:solidFill>
                <a:latin typeface="Verdana" panose="020B0604030504040204" pitchFamily="34" charset="0"/>
              </a:rPr>
              <a:t>Eze_10:22  And the likeness of their faces </a:t>
            </a:r>
            <a:r>
              <a:rPr lang="en-US" sz="1800" b="0" i="1" strike="noStrike" baseline="0" dirty="0">
                <a:solidFill>
                  <a:schemeClr val="bg1"/>
                </a:solidFill>
                <a:latin typeface="Verdana" panose="020B0604030504040204" pitchFamily="34" charset="0"/>
              </a:rPr>
              <a:t>was</a:t>
            </a:r>
            <a:r>
              <a:rPr lang="en-US" sz="1800" b="0" i="0" strike="noStrike" baseline="0" dirty="0">
                <a:solidFill>
                  <a:schemeClr val="bg1"/>
                </a:solidFill>
                <a:latin typeface="Verdana" panose="020B0604030504040204" pitchFamily="34" charset="0"/>
              </a:rPr>
              <a:t> the same faces which I saw by </a:t>
            </a:r>
            <a:r>
              <a:rPr lang="en-US" sz="1800" b="1" i="0" strike="noStrike" baseline="0" dirty="0">
                <a:solidFill>
                  <a:srgbClr val="00FFCC"/>
                </a:solidFill>
                <a:latin typeface="Verdana" panose="020B0604030504040204" pitchFamily="34" charset="0"/>
              </a:rPr>
              <a:t>the river of </a:t>
            </a:r>
            <a:r>
              <a:rPr lang="en-US" sz="1800" b="1" i="0" strike="noStrike" baseline="0" dirty="0" err="1">
                <a:solidFill>
                  <a:srgbClr val="00FFCC"/>
                </a:solidFill>
                <a:latin typeface="Verdana" panose="020B0604030504040204" pitchFamily="34" charset="0"/>
              </a:rPr>
              <a:t>Chebar</a:t>
            </a:r>
            <a:r>
              <a:rPr lang="en-US" sz="1800" b="1" i="0" strike="noStrike" baseline="0" dirty="0">
                <a:solidFill>
                  <a:srgbClr val="00FFCC"/>
                </a:solidFill>
                <a:latin typeface="Verdana" panose="020B0604030504040204" pitchFamily="34" charset="0"/>
              </a:rPr>
              <a:t>,</a:t>
            </a:r>
            <a:r>
              <a:rPr lang="en-US" sz="1800" b="0" i="0" strike="noStrike" baseline="0" dirty="0">
                <a:solidFill>
                  <a:schemeClr val="bg1"/>
                </a:solidFill>
                <a:latin typeface="Verdana" panose="020B0604030504040204" pitchFamily="34" charset="0"/>
              </a:rPr>
              <a:t> their appearances and themselves: they went every one straight forward.</a:t>
            </a:r>
          </a:p>
          <a:p>
            <a:pPr marR="0" algn="l" rtl="0"/>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Eze_43:3  And </a:t>
            </a:r>
            <a:r>
              <a:rPr lang="en-US" sz="1800" b="0" i="1" strike="noStrike" baseline="0" dirty="0">
                <a:solidFill>
                  <a:schemeClr val="bg1"/>
                </a:solidFill>
                <a:latin typeface="Verdana" panose="020B0604030504040204" pitchFamily="34" charset="0"/>
              </a:rPr>
              <a:t>it was</a:t>
            </a:r>
            <a:r>
              <a:rPr lang="en-US" sz="1800" b="0" i="0" strike="noStrike" baseline="0" dirty="0">
                <a:solidFill>
                  <a:schemeClr val="bg1"/>
                </a:solidFill>
                <a:latin typeface="Verdana" panose="020B0604030504040204" pitchFamily="34" charset="0"/>
              </a:rPr>
              <a:t> according to the </a:t>
            </a:r>
            <a:r>
              <a:rPr lang="en-US" sz="1800" b="1" i="0" strike="noStrike" baseline="0" dirty="0">
                <a:solidFill>
                  <a:srgbClr val="FFFF00"/>
                </a:solidFill>
                <a:latin typeface="Verdana" panose="020B0604030504040204" pitchFamily="34" charset="0"/>
              </a:rPr>
              <a:t>appearance of the vision </a:t>
            </a:r>
            <a:r>
              <a:rPr lang="en-US" sz="1800" b="0" i="0" strike="noStrike" baseline="0" dirty="0">
                <a:solidFill>
                  <a:schemeClr val="bg1"/>
                </a:solidFill>
                <a:latin typeface="Verdana" panose="020B0604030504040204" pitchFamily="34" charset="0"/>
              </a:rPr>
              <a:t>which I saw, </a:t>
            </a:r>
            <a:r>
              <a:rPr lang="en-US" sz="1800" b="0" i="1" strike="noStrike" baseline="0" dirty="0">
                <a:solidFill>
                  <a:schemeClr val="bg1"/>
                </a:solidFill>
                <a:latin typeface="Verdana" panose="020B0604030504040204" pitchFamily="34" charset="0"/>
              </a:rPr>
              <a:t>even</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FFFF00"/>
                </a:solidFill>
                <a:latin typeface="Verdana" panose="020B0604030504040204" pitchFamily="34" charset="0"/>
              </a:rPr>
              <a:t>according to the vision </a:t>
            </a:r>
            <a:r>
              <a:rPr lang="en-US" sz="1800" b="0" i="0" strike="noStrike" baseline="0" dirty="0">
                <a:solidFill>
                  <a:schemeClr val="bg1"/>
                </a:solidFill>
                <a:latin typeface="Verdana" panose="020B0604030504040204" pitchFamily="34" charset="0"/>
              </a:rPr>
              <a:t>that I saw when I came to destroy the city: and </a:t>
            </a:r>
            <a:r>
              <a:rPr lang="en-US" sz="1800" b="1" i="0" strike="noStrike" baseline="0" dirty="0">
                <a:solidFill>
                  <a:srgbClr val="FFFF00"/>
                </a:solidFill>
                <a:latin typeface="Verdana" panose="020B0604030504040204" pitchFamily="34" charset="0"/>
              </a:rPr>
              <a:t>the visions </a:t>
            </a:r>
            <a:r>
              <a:rPr lang="en-US" sz="1800" b="1" i="1" strike="noStrike" baseline="0" dirty="0">
                <a:solidFill>
                  <a:srgbClr val="FFFF00"/>
                </a:solidFill>
                <a:latin typeface="Verdana" panose="020B0604030504040204" pitchFamily="34" charset="0"/>
              </a:rPr>
              <a:t>were</a:t>
            </a:r>
            <a:r>
              <a:rPr lang="en-US" sz="1800" b="1" i="0" strike="noStrike" baseline="0" dirty="0">
                <a:solidFill>
                  <a:srgbClr val="FFFF00"/>
                </a:solidFill>
                <a:latin typeface="Verdana" panose="020B0604030504040204" pitchFamily="34" charset="0"/>
              </a:rPr>
              <a:t> like the vision that I saw</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by the river </a:t>
            </a:r>
            <a:r>
              <a:rPr lang="en-US" sz="1800" b="1" i="0" strike="noStrike" baseline="0" dirty="0" err="1">
                <a:solidFill>
                  <a:srgbClr val="00FFCC"/>
                </a:solidFill>
                <a:latin typeface="Verdana" panose="020B0604030504040204" pitchFamily="34" charset="0"/>
              </a:rPr>
              <a:t>Chebar</a:t>
            </a:r>
            <a:r>
              <a:rPr lang="en-US" sz="1800" b="0" i="0" strike="noStrike" baseline="0" dirty="0">
                <a:solidFill>
                  <a:schemeClr val="bg1"/>
                </a:solidFill>
                <a:latin typeface="Verdana" panose="020B0604030504040204" pitchFamily="34" charset="0"/>
              </a:rPr>
              <a:t>; and I fell upon my face.</a:t>
            </a:r>
            <a:endParaRPr lang="en-US" dirty="0">
              <a:solidFill>
                <a:schemeClr val="bg1"/>
              </a:solidFill>
            </a:endParaRPr>
          </a:p>
        </p:txBody>
      </p:sp>
    </p:spTree>
    <p:extLst>
      <p:ext uri="{BB962C8B-B14F-4D97-AF65-F5344CB8AC3E}">
        <p14:creationId xmlns:p14="http://schemas.microsoft.com/office/powerpoint/2010/main" val="380018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D915A-374E-98B0-84FF-0854509B6C08}"/>
              </a:ext>
            </a:extLst>
          </p:cNvPr>
          <p:cNvSpPr>
            <a:spLocks noGrp="1"/>
          </p:cNvSpPr>
          <p:nvPr>
            <p:ph type="title"/>
          </p:nvPr>
        </p:nvSpPr>
        <p:spPr>
          <a:xfrm>
            <a:off x="838200" y="209141"/>
            <a:ext cx="10515600" cy="651423"/>
          </a:xfrm>
        </p:spPr>
        <p:txBody>
          <a:bodyPr>
            <a:normAutofit fontScale="90000"/>
          </a:bodyPr>
          <a:lstStyle/>
          <a:p>
            <a:r>
              <a:rPr lang="en-AU" sz="2200" b="1" u="sng" dirty="0" err="1">
                <a:solidFill>
                  <a:srgbClr val="00FFCC"/>
                </a:solidFill>
              </a:rPr>
              <a:t>Chebar</a:t>
            </a:r>
            <a:r>
              <a:rPr lang="en-AU" sz="2200" b="1" dirty="0">
                <a:solidFill>
                  <a:schemeClr val="bg1"/>
                </a:solidFill>
              </a:rPr>
              <a:t> - H3528</a:t>
            </a:r>
            <a:r>
              <a:rPr lang="en-AU" dirty="0">
                <a:solidFill>
                  <a:schemeClr val="bg1"/>
                </a:solidFill>
              </a:rPr>
              <a:t> -  </a:t>
            </a:r>
            <a:r>
              <a:rPr lang="en-US" sz="1800" dirty="0">
                <a:solidFill>
                  <a:schemeClr val="bg1"/>
                </a:solidFill>
                <a:latin typeface="Verdana" panose="020B0604030504040204" pitchFamily="34" charset="0"/>
              </a:rPr>
              <a:t>F</a:t>
            </a:r>
            <a:r>
              <a:rPr lang="en-US" sz="1800" b="0" i="0" u="none" strike="noStrike" baseline="0" dirty="0">
                <a:solidFill>
                  <a:schemeClr val="bg1"/>
                </a:solidFill>
                <a:latin typeface="Verdana" panose="020B0604030504040204" pitchFamily="34" charset="0"/>
              </a:rPr>
              <a:t>rom H3527; properly </a:t>
            </a:r>
            <a:r>
              <a:rPr lang="en-US" sz="1800" b="0" i="1" u="none" strike="noStrike" baseline="0" dirty="0">
                <a:solidFill>
                  <a:schemeClr val="bg1"/>
                </a:solidFill>
                <a:latin typeface="Verdana" panose="020B0604030504040204" pitchFamily="34" charset="0"/>
              </a:rPr>
              <a:t>extent</a:t>
            </a:r>
            <a:r>
              <a:rPr lang="en-US" sz="1800" b="0" i="0" u="none" strike="noStrike" baseline="0" dirty="0">
                <a:solidFill>
                  <a:schemeClr val="bg1"/>
                </a:solidFill>
                <a:latin typeface="Verdana" panose="020B0604030504040204" pitchFamily="34" charset="0"/>
              </a:rPr>
              <a:t> of time, that is, a </a:t>
            </a:r>
            <a:r>
              <a:rPr lang="en-US" sz="1800" b="0" i="1" u="none" strike="noStrike" baseline="0" dirty="0">
                <a:solidFill>
                  <a:schemeClr val="bg1"/>
                </a:solidFill>
                <a:latin typeface="Verdana" panose="020B0604030504040204" pitchFamily="34" charset="0"/>
              </a:rPr>
              <a:t>great while</a:t>
            </a:r>
            <a:r>
              <a:rPr lang="en-US" sz="1800" b="0" i="0" u="none" strike="noStrike" baseline="0" dirty="0">
                <a:solidFill>
                  <a:schemeClr val="bg1"/>
                </a:solidFill>
                <a:latin typeface="Verdana" panose="020B0604030504040204" pitchFamily="34" charset="0"/>
              </a:rPr>
              <a:t>; hence </a:t>
            </a:r>
            <a:r>
              <a:rPr lang="en-US" sz="1800" b="0" i="1" u="none" strike="noStrike" baseline="0" dirty="0">
                <a:solidFill>
                  <a:schemeClr val="bg1"/>
                </a:solidFill>
                <a:latin typeface="Verdana" panose="020B0604030504040204" pitchFamily="34" charset="0"/>
              </a:rPr>
              <a:t>long ago</a:t>
            </a:r>
            <a:r>
              <a:rPr lang="en-US" sz="1800" b="0" i="0" u="none" strike="noStrike" baseline="0" dirty="0">
                <a:solidFill>
                  <a:schemeClr val="bg1"/>
                </a:solidFill>
                <a:latin typeface="Verdana" panose="020B0604030504040204" pitchFamily="34" charset="0"/>
              </a:rPr>
              <a:t>, </a:t>
            </a:r>
            <a:r>
              <a:rPr lang="en-US" sz="1800" b="0" i="1" u="none" strike="noStrike" baseline="0" dirty="0">
                <a:solidFill>
                  <a:schemeClr val="bg1"/>
                </a:solidFill>
                <a:latin typeface="Verdana" panose="020B0604030504040204" pitchFamily="34" charset="0"/>
              </a:rPr>
              <a:t>formerly</a:t>
            </a:r>
            <a:r>
              <a:rPr lang="en-US" sz="1800" b="0" i="0" u="none" strike="noStrike" baseline="0" dirty="0">
                <a:solidFill>
                  <a:schemeClr val="bg1"/>
                </a:solidFill>
                <a:latin typeface="Verdana" panose="020B0604030504040204" pitchFamily="34" charset="0"/>
              </a:rPr>
              <a:t>, </a:t>
            </a:r>
            <a:r>
              <a:rPr lang="en-US" sz="1800" b="0" i="1" u="none" strike="noStrike" baseline="0" dirty="0">
                <a:solidFill>
                  <a:schemeClr val="bg1"/>
                </a:solidFill>
                <a:latin typeface="Verdana" panose="020B0604030504040204" pitchFamily="34" charset="0"/>
              </a:rPr>
              <a:t>hitherto: - </a:t>
            </a:r>
            <a:r>
              <a:rPr lang="en-US" sz="1800" b="0" i="0" u="none" strike="noStrike" baseline="0" dirty="0">
                <a:solidFill>
                  <a:schemeClr val="bg1"/>
                </a:solidFill>
                <a:latin typeface="Verdana" panose="020B0604030504040204" pitchFamily="34" charset="0"/>
              </a:rPr>
              <a:t>already, (seeing that which), now.</a:t>
            </a:r>
            <a:endParaRPr lang="en-US" dirty="0">
              <a:solidFill>
                <a:schemeClr val="bg1"/>
              </a:solidFill>
            </a:endParaRPr>
          </a:p>
        </p:txBody>
      </p:sp>
      <p:sp>
        <p:nvSpPr>
          <p:cNvPr id="3" name="Content Placeholder 2">
            <a:extLst>
              <a:ext uri="{FF2B5EF4-FFF2-40B4-BE49-F238E27FC236}">
                <a16:creationId xmlns:a16="http://schemas.microsoft.com/office/drawing/2014/main" id="{1304FB3C-2E22-075A-92F9-E6214096507D}"/>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4117D00A-B307-8110-6B69-F8A0C65BFD0E}"/>
              </a:ext>
            </a:extLst>
          </p:cNvPr>
          <p:cNvSpPr txBox="1"/>
          <p:nvPr/>
        </p:nvSpPr>
        <p:spPr>
          <a:xfrm>
            <a:off x="704190" y="1016548"/>
            <a:ext cx="10962289" cy="5632311"/>
          </a:xfrm>
          <a:prstGeom prst="rect">
            <a:avLst/>
          </a:prstGeom>
          <a:noFill/>
        </p:spPr>
        <p:txBody>
          <a:bodyPr wrap="square">
            <a:spAutoFit/>
          </a:bodyPr>
          <a:lstStyle/>
          <a:p>
            <a:pPr marR="0" algn="l" rtl="0"/>
            <a:r>
              <a:rPr lang="en-US" sz="1800" b="0" i="0" strike="noStrike" baseline="0" dirty="0">
                <a:solidFill>
                  <a:schemeClr val="bg1"/>
                </a:solidFill>
                <a:latin typeface="Verdana" panose="020B0604030504040204" pitchFamily="34" charset="0"/>
              </a:rPr>
              <a:t>Ecc_1:10  Is there</a:t>
            </a:r>
            <a:r>
              <a:rPr lang="en-US" sz="1100" b="0" i="0" strike="noStrike" baseline="30000" dirty="0">
                <a:solidFill>
                  <a:schemeClr val="bg1"/>
                </a:solidFill>
                <a:latin typeface="Verdana" panose="020B0604030504040204" pitchFamily="34" charset="0"/>
              </a:rPr>
              <a:t>H3426</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any</a:t>
            </a:r>
            <a:r>
              <a:rPr lang="en-US" sz="1800" b="0" i="0" strike="noStrike" baseline="0" dirty="0">
                <a:solidFill>
                  <a:schemeClr val="bg1"/>
                </a:solidFill>
                <a:latin typeface="Verdana" panose="020B0604030504040204" pitchFamily="34" charset="0"/>
              </a:rPr>
              <a:t> thing</a:t>
            </a:r>
            <a:r>
              <a:rPr lang="en-US" sz="1100" b="0" i="0" strike="noStrike" baseline="30000" dirty="0">
                <a:solidFill>
                  <a:schemeClr val="bg1"/>
                </a:solidFill>
                <a:latin typeface="Verdana" panose="020B0604030504040204" pitchFamily="34" charset="0"/>
              </a:rPr>
              <a:t>H1697</a:t>
            </a:r>
            <a:r>
              <a:rPr lang="en-US" sz="1800" b="0" i="0" strike="noStrike" baseline="0" dirty="0">
                <a:solidFill>
                  <a:schemeClr val="bg1"/>
                </a:solidFill>
                <a:latin typeface="Verdana" panose="020B0604030504040204" pitchFamily="34" charset="0"/>
              </a:rPr>
              <a:t> whereof it may be said,</a:t>
            </a:r>
            <a:r>
              <a:rPr lang="en-US" sz="1100" b="0" i="0" strike="noStrike" baseline="30000" dirty="0">
                <a:solidFill>
                  <a:schemeClr val="bg1"/>
                </a:solidFill>
                <a:latin typeface="Verdana" panose="020B0604030504040204" pitchFamily="34" charset="0"/>
              </a:rPr>
              <a:t>H7945</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H559</a:t>
            </a:r>
            <a:r>
              <a:rPr lang="en-US" sz="1800" b="0" i="0" strike="noStrike" baseline="0" dirty="0">
                <a:solidFill>
                  <a:schemeClr val="bg1"/>
                </a:solidFill>
                <a:latin typeface="Verdana" panose="020B0604030504040204" pitchFamily="34" charset="0"/>
              </a:rPr>
              <a:t> See,</a:t>
            </a:r>
            <a:r>
              <a:rPr lang="en-US" sz="1100" b="0" i="0" strike="noStrike" baseline="30000" dirty="0">
                <a:solidFill>
                  <a:schemeClr val="bg1"/>
                </a:solidFill>
                <a:latin typeface="Verdana" panose="020B0604030504040204" pitchFamily="34" charset="0"/>
              </a:rPr>
              <a:t>H7200</a:t>
            </a:r>
            <a:r>
              <a:rPr lang="en-US" sz="1800" b="0" i="0" strike="noStrike" baseline="0" dirty="0">
                <a:solidFill>
                  <a:schemeClr val="bg1"/>
                </a:solidFill>
                <a:latin typeface="Verdana" panose="020B0604030504040204" pitchFamily="34" charset="0"/>
              </a:rPr>
              <a:t> this</a:t>
            </a:r>
            <a:r>
              <a:rPr lang="en-US" sz="1100" b="0" i="0" strike="noStrike" baseline="30000" dirty="0">
                <a:solidFill>
                  <a:schemeClr val="bg1"/>
                </a:solidFill>
                <a:latin typeface="Verdana" panose="020B0604030504040204" pitchFamily="34" charset="0"/>
              </a:rPr>
              <a:t>H2088</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is</a:t>
            </a:r>
            <a:r>
              <a:rPr lang="en-US" sz="1800" b="0" i="0" strike="noStrike" baseline="0" dirty="0">
                <a:solidFill>
                  <a:schemeClr val="bg1"/>
                </a:solidFill>
                <a:latin typeface="Verdana" panose="020B0604030504040204" pitchFamily="34" charset="0"/>
              </a:rPr>
              <a:t> new?</a:t>
            </a:r>
            <a:r>
              <a:rPr lang="en-US" sz="1100" b="0" i="0" strike="noStrike" baseline="30000" dirty="0">
                <a:solidFill>
                  <a:schemeClr val="bg1"/>
                </a:solidFill>
                <a:latin typeface="Verdana" panose="020B0604030504040204" pitchFamily="34" charset="0"/>
              </a:rPr>
              <a:t>H2319</a:t>
            </a:r>
            <a:r>
              <a:rPr lang="en-US" sz="1800" b="0" i="0" strike="noStrike" baseline="0" dirty="0">
                <a:solidFill>
                  <a:schemeClr val="bg1"/>
                </a:solidFill>
                <a:latin typeface="Verdana" panose="020B0604030504040204" pitchFamily="34" charset="0"/>
              </a:rPr>
              <a:t> it</a:t>
            </a:r>
            <a:r>
              <a:rPr lang="en-US" sz="1100" b="0" i="0" strike="noStrike" baseline="30000" dirty="0">
                <a:solidFill>
                  <a:schemeClr val="bg1"/>
                </a:solidFill>
                <a:latin typeface="Verdana" panose="020B0604030504040204" pitchFamily="34" charset="0"/>
              </a:rPr>
              <a:t>H1931</a:t>
            </a:r>
            <a:r>
              <a:rPr lang="en-US" sz="1800" b="0" i="0" strike="noStrike" baseline="0" dirty="0">
                <a:solidFill>
                  <a:schemeClr val="bg1"/>
                </a:solidFill>
                <a:latin typeface="Verdana" panose="020B0604030504040204" pitchFamily="34" charset="0"/>
              </a:rPr>
              <a:t> hath been</a:t>
            </a:r>
            <a:r>
              <a:rPr lang="en-US" sz="1100" b="0" i="0" strike="noStrike" baseline="30000" dirty="0">
                <a:solidFill>
                  <a:schemeClr val="bg1"/>
                </a:solidFill>
                <a:latin typeface="Verdana" panose="020B0604030504040204" pitchFamily="34" charset="0"/>
              </a:rPr>
              <a:t>H1961</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already</a:t>
            </a:r>
            <a:r>
              <a:rPr lang="en-US" sz="1100" b="1" i="0" strike="noStrike" baseline="30000" dirty="0">
                <a:solidFill>
                  <a:srgbClr val="00FFCC"/>
                </a:solidFill>
                <a:latin typeface="Verdana" panose="020B0604030504040204" pitchFamily="34" charset="0"/>
              </a:rPr>
              <a:t>H3528</a:t>
            </a:r>
            <a:r>
              <a:rPr lang="en-US" sz="1800" b="0" i="0" strike="noStrike" baseline="0" dirty="0">
                <a:solidFill>
                  <a:schemeClr val="bg1"/>
                </a:solidFill>
                <a:latin typeface="Verdana" panose="020B0604030504040204" pitchFamily="34" charset="0"/>
              </a:rPr>
              <a:t> of old time,</a:t>
            </a:r>
            <a:r>
              <a:rPr lang="en-US" sz="1100" b="0" i="0" strike="noStrike" baseline="30000" dirty="0">
                <a:solidFill>
                  <a:schemeClr val="bg1"/>
                </a:solidFill>
                <a:latin typeface="Verdana" panose="020B0604030504040204" pitchFamily="34" charset="0"/>
              </a:rPr>
              <a:t>H5769</a:t>
            </a:r>
            <a:r>
              <a:rPr lang="en-US" sz="1800" b="0" i="0" strike="noStrike" baseline="0" dirty="0">
                <a:solidFill>
                  <a:schemeClr val="bg1"/>
                </a:solidFill>
                <a:latin typeface="Verdana" panose="020B0604030504040204" pitchFamily="34" charset="0"/>
              </a:rPr>
              <a:t> which</a:t>
            </a:r>
            <a:r>
              <a:rPr lang="en-US" sz="1100" b="0" i="0" strike="noStrike" baseline="30000" dirty="0">
                <a:solidFill>
                  <a:schemeClr val="bg1"/>
                </a:solidFill>
                <a:latin typeface="Verdana" panose="020B0604030504040204" pitchFamily="34" charset="0"/>
              </a:rPr>
              <a:t>H834</a:t>
            </a:r>
            <a:r>
              <a:rPr lang="en-US" sz="1800" b="0" i="0" strike="noStrike" baseline="0" dirty="0">
                <a:solidFill>
                  <a:schemeClr val="bg1"/>
                </a:solidFill>
                <a:latin typeface="Verdana" panose="020B0604030504040204" pitchFamily="34" charset="0"/>
              </a:rPr>
              <a:t> was</a:t>
            </a:r>
            <a:r>
              <a:rPr lang="en-US" sz="1100" b="0" i="0" strike="noStrike" baseline="30000" dirty="0">
                <a:solidFill>
                  <a:schemeClr val="bg1"/>
                </a:solidFill>
                <a:latin typeface="Verdana" panose="020B0604030504040204" pitchFamily="34" charset="0"/>
              </a:rPr>
              <a:t>H1961</a:t>
            </a:r>
            <a:r>
              <a:rPr lang="en-US" sz="1800" b="0" i="0" strike="noStrike" baseline="0" dirty="0">
                <a:solidFill>
                  <a:schemeClr val="bg1"/>
                </a:solidFill>
                <a:latin typeface="Verdana" panose="020B0604030504040204" pitchFamily="34" charset="0"/>
              </a:rPr>
              <a:t> before</a:t>
            </a:r>
            <a:r>
              <a:rPr lang="en-US" sz="1100" b="0" i="0" strike="noStrike" baseline="30000" dirty="0">
                <a:solidFill>
                  <a:schemeClr val="bg1"/>
                </a:solidFill>
                <a:latin typeface="Verdana" panose="020B0604030504040204" pitchFamily="34" charset="0"/>
              </a:rPr>
              <a:t>H4480</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H6440</a:t>
            </a:r>
            <a:r>
              <a:rPr lang="en-US" sz="1800" b="0" i="0" strike="noStrike" baseline="0" dirty="0">
                <a:solidFill>
                  <a:schemeClr val="bg1"/>
                </a:solidFill>
                <a:latin typeface="Verdana" panose="020B0604030504040204" pitchFamily="34" charset="0"/>
              </a:rPr>
              <a:t> us.</a:t>
            </a:r>
          </a:p>
          <a:p>
            <a:pPr marR="0" algn="l" rtl="0"/>
            <a:r>
              <a:rPr lang="en-US" sz="1800" b="0" i="0" strike="noStrike" baseline="0" dirty="0">
                <a:solidFill>
                  <a:schemeClr val="bg1"/>
                </a:solidFill>
                <a:latin typeface="Verdana" panose="020B0604030504040204" pitchFamily="34" charset="0"/>
              </a:rPr>
              <a:t>Ecc_2:12  And I</a:t>
            </a:r>
            <a:r>
              <a:rPr lang="en-US" sz="1100" b="0" i="0" strike="noStrike" baseline="30000" dirty="0">
                <a:solidFill>
                  <a:schemeClr val="bg1"/>
                </a:solidFill>
                <a:latin typeface="Verdana" panose="020B0604030504040204" pitchFamily="34" charset="0"/>
              </a:rPr>
              <a:t>H589</a:t>
            </a:r>
            <a:r>
              <a:rPr lang="en-US" sz="1800" b="0" i="0" strike="noStrike" baseline="0" dirty="0">
                <a:solidFill>
                  <a:schemeClr val="bg1"/>
                </a:solidFill>
                <a:latin typeface="Verdana" panose="020B0604030504040204" pitchFamily="34" charset="0"/>
              </a:rPr>
              <a:t> turned</a:t>
            </a:r>
            <a:r>
              <a:rPr lang="en-US" sz="1100" b="0" i="0" strike="noStrike" baseline="30000" dirty="0">
                <a:solidFill>
                  <a:schemeClr val="bg1"/>
                </a:solidFill>
                <a:latin typeface="Verdana" panose="020B0604030504040204" pitchFamily="34" charset="0"/>
              </a:rPr>
              <a:t>H6437</a:t>
            </a:r>
            <a:r>
              <a:rPr lang="en-US" sz="1800" b="0" i="0" strike="noStrike" baseline="0" dirty="0">
                <a:solidFill>
                  <a:schemeClr val="bg1"/>
                </a:solidFill>
                <a:latin typeface="Verdana" panose="020B0604030504040204" pitchFamily="34" charset="0"/>
              </a:rPr>
              <a:t> myself to behold</a:t>
            </a:r>
            <a:r>
              <a:rPr lang="en-US" sz="1100" b="0" i="0" strike="noStrike" baseline="30000" dirty="0">
                <a:solidFill>
                  <a:schemeClr val="bg1"/>
                </a:solidFill>
                <a:latin typeface="Verdana" panose="020B0604030504040204" pitchFamily="34" charset="0"/>
              </a:rPr>
              <a:t>H7200</a:t>
            </a:r>
            <a:r>
              <a:rPr lang="en-US" sz="1800" b="0" i="0" strike="noStrike" baseline="0" dirty="0">
                <a:solidFill>
                  <a:schemeClr val="bg1"/>
                </a:solidFill>
                <a:latin typeface="Verdana" panose="020B0604030504040204" pitchFamily="34" charset="0"/>
              </a:rPr>
              <a:t> wisdom,</a:t>
            </a:r>
            <a:r>
              <a:rPr lang="en-US" sz="1100" b="0" i="0" strike="noStrike" baseline="30000" dirty="0">
                <a:solidFill>
                  <a:schemeClr val="bg1"/>
                </a:solidFill>
                <a:latin typeface="Verdana" panose="020B0604030504040204" pitchFamily="34" charset="0"/>
              </a:rPr>
              <a:t>H2451</a:t>
            </a:r>
            <a:r>
              <a:rPr lang="en-US" sz="1800" b="0" i="0" strike="noStrike" baseline="0" dirty="0">
                <a:solidFill>
                  <a:schemeClr val="bg1"/>
                </a:solidFill>
                <a:latin typeface="Verdana" panose="020B0604030504040204" pitchFamily="34" charset="0"/>
              </a:rPr>
              <a:t> and madness,</a:t>
            </a:r>
            <a:r>
              <a:rPr lang="en-US" sz="1100" b="0" i="0" strike="noStrike" baseline="30000" dirty="0">
                <a:solidFill>
                  <a:schemeClr val="bg1"/>
                </a:solidFill>
                <a:latin typeface="Verdana" panose="020B0604030504040204" pitchFamily="34" charset="0"/>
              </a:rPr>
              <a:t>H1947</a:t>
            </a:r>
            <a:r>
              <a:rPr lang="en-US" sz="1800" b="0" i="0" strike="noStrike" baseline="0" dirty="0">
                <a:solidFill>
                  <a:schemeClr val="bg1"/>
                </a:solidFill>
                <a:latin typeface="Verdana" panose="020B0604030504040204" pitchFamily="34" charset="0"/>
              </a:rPr>
              <a:t> and folly:</a:t>
            </a:r>
            <a:r>
              <a:rPr lang="en-US" sz="1100" b="0" i="0" strike="noStrike" baseline="30000" dirty="0">
                <a:solidFill>
                  <a:schemeClr val="bg1"/>
                </a:solidFill>
                <a:latin typeface="Verdana" panose="020B0604030504040204" pitchFamily="34" charset="0"/>
              </a:rPr>
              <a:t>H5531</a:t>
            </a:r>
            <a:r>
              <a:rPr lang="en-US" sz="1800" b="0" i="0" strike="noStrike" baseline="0" dirty="0">
                <a:solidFill>
                  <a:schemeClr val="bg1"/>
                </a:solidFill>
                <a:latin typeface="Verdana" panose="020B0604030504040204" pitchFamily="34" charset="0"/>
              </a:rPr>
              <a:t> for</a:t>
            </a:r>
            <a:r>
              <a:rPr lang="en-US" sz="1100" b="0" i="0" strike="noStrike" baseline="30000" dirty="0">
                <a:solidFill>
                  <a:schemeClr val="bg1"/>
                </a:solidFill>
                <a:latin typeface="Verdana" panose="020B0604030504040204" pitchFamily="34" charset="0"/>
              </a:rPr>
              <a:t>H3588</a:t>
            </a:r>
            <a:r>
              <a:rPr lang="en-US" sz="1800" b="0" i="0" strike="noStrike" baseline="0" dirty="0">
                <a:solidFill>
                  <a:schemeClr val="bg1"/>
                </a:solidFill>
                <a:latin typeface="Verdana" panose="020B0604030504040204" pitchFamily="34" charset="0"/>
              </a:rPr>
              <a:t> what</a:t>
            </a:r>
            <a:r>
              <a:rPr lang="en-US" sz="1100" b="0" i="0" strike="noStrike" baseline="30000" dirty="0">
                <a:solidFill>
                  <a:schemeClr val="bg1"/>
                </a:solidFill>
                <a:latin typeface="Verdana" panose="020B0604030504040204" pitchFamily="34" charset="0"/>
              </a:rPr>
              <a:t>H4100</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can</a:t>
            </a:r>
            <a:r>
              <a:rPr lang="en-US" sz="1800" b="0" i="0" strike="noStrike" baseline="0" dirty="0">
                <a:solidFill>
                  <a:schemeClr val="bg1"/>
                </a:solidFill>
                <a:latin typeface="Verdana" panose="020B0604030504040204" pitchFamily="34" charset="0"/>
              </a:rPr>
              <a:t> the man</a:t>
            </a:r>
            <a:r>
              <a:rPr lang="en-US" sz="1100" b="0" i="0" strike="noStrike" baseline="30000" dirty="0">
                <a:solidFill>
                  <a:schemeClr val="bg1"/>
                </a:solidFill>
                <a:latin typeface="Verdana" panose="020B0604030504040204" pitchFamily="34" charset="0"/>
              </a:rPr>
              <a:t>H120</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do</a:t>
            </a:r>
            <a:r>
              <a:rPr lang="en-US" sz="1800" b="0" i="0" strike="noStrike" baseline="0" dirty="0">
                <a:solidFill>
                  <a:schemeClr val="bg1"/>
                </a:solidFill>
                <a:latin typeface="Verdana" panose="020B0604030504040204" pitchFamily="34" charset="0"/>
              </a:rPr>
              <a:t> that cometh</a:t>
            </a:r>
            <a:r>
              <a:rPr lang="en-US" sz="1100" b="0" i="0" strike="noStrike" baseline="30000" dirty="0">
                <a:solidFill>
                  <a:schemeClr val="bg1"/>
                </a:solidFill>
                <a:latin typeface="Verdana" panose="020B0604030504040204" pitchFamily="34" charset="0"/>
              </a:rPr>
              <a:t>H7945</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H935</a:t>
            </a:r>
            <a:r>
              <a:rPr lang="en-US" sz="1800" b="0" i="0" strike="noStrike" baseline="0" dirty="0">
                <a:solidFill>
                  <a:schemeClr val="bg1"/>
                </a:solidFill>
                <a:latin typeface="Verdana" panose="020B0604030504040204" pitchFamily="34" charset="0"/>
              </a:rPr>
              <a:t> after</a:t>
            </a:r>
            <a:r>
              <a:rPr lang="en-US" sz="1100" b="0" i="0" strike="noStrike" baseline="30000" dirty="0">
                <a:solidFill>
                  <a:schemeClr val="bg1"/>
                </a:solidFill>
                <a:latin typeface="Verdana" panose="020B0604030504040204" pitchFamily="34" charset="0"/>
              </a:rPr>
              <a:t>H310</a:t>
            </a:r>
            <a:r>
              <a:rPr lang="en-US" sz="1800" b="0" i="0" strike="noStrike" baseline="0" dirty="0">
                <a:solidFill>
                  <a:schemeClr val="bg1"/>
                </a:solidFill>
                <a:latin typeface="Verdana" panose="020B0604030504040204" pitchFamily="34" charset="0"/>
              </a:rPr>
              <a:t> the king?</a:t>
            </a:r>
            <a:r>
              <a:rPr lang="en-US" sz="1100" b="0" i="0" strike="noStrike" baseline="30000" dirty="0">
                <a:solidFill>
                  <a:schemeClr val="bg1"/>
                </a:solidFill>
                <a:latin typeface="Verdana" panose="020B0604030504040204" pitchFamily="34" charset="0"/>
              </a:rPr>
              <a:t>H4428</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even</a:t>
            </a:r>
            <a:r>
              <a:rPr lang="en-US" sz="1800" b="0" i="0" strike="noStrike" baseline="30000" dirty="0">
                <a:solidFill>
                  <a:schemeClr val="bg1"/>
                </a:solidFill>
                <a:latin typeface="Verdana" panose="020B0604030504040204" pitchFamily="34" charset="0"/>
              </a:rPr>
              <a:t>(</a:t>
            </a:r>
            <a:r>
              <a:rPr lang="en-US" sz="1100" b="0" i="0" strike="noStrike" baseline="30000" dirty="0">
                <a:solidFill>
                  <a:schemeClr val="bg1"/>
                </a:solidFill>
                <a:latin typeface="Verdana" panose="020B0604030504040204" pitchFamily="34" charset="0"/>
              </a:rPr>
              <a:t>H853</a:t>
            </a:r>
            <a:r>
              <a:rPr lang="en-US" sz="1800" b="0" i="0" strike="noStrike" baseline="30000" dirty="0">
                <a:solidFill>
                  <a:schemeClr val="bg1"/>
                </a:solidFill>
                <a:latin typeface="Verdana" panose="020B0604030504040204" pitchFamily="34" charset="0"/>
              </a:rPr>
              <a:t>)</a:t>
            </a:r>
            <a:r>
              <a:rPr lang="en-US" sz="1800" b="0" i="0" strike="noStrike" baseline="0" dirty="0">
                <a:solidFill>
                  <a:schemeClr val="bg1"/>
                </a:solidFill>
                <a:latin typeface="Verdana" panose="020B0604030504040204" pitchFamily="34" charset="0"/>
              </a:rPr>
              <a:t> that which</a:t>
            </a:r>
            <a:r>
              <a:rPr lang="en-US" sz="1100" b="0" i="0" strike="noStrike" baseline="30000" dirty="0">
                <a:solidFill>
                  <a:schemeClr val="bg1"/>
                </a:solidFill>
                <a:latin typeface="Verdana" panose="020B0604030504040204" pitchFamily="34" charset="0"/>
              </a:rPr>
              <a:t>H834</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hath been already</a:t>
            </a:r>
            <a:r>
              <a:rPr lang="en-US" sz="1100" b="1" i="0" strike="noStrike" baseline="30000" dirty="0">
                <a:solidFill>
                  <a:srgbClr val="00FFCC"/>
                </a:solidFill>
                <a:latin typeface="Verdana" panose="020B0604030504040204" pitchFamily="34" charset="0"/>
              </a:rPr>
              <a:t>H3528</a:t>
            </a:r>
            <a:r>
              <a:rPr lang="en-US" sz="1800" b="1" i="0" strike="noStrike" baseline="0" dirty="0">
                <a:solidFill>
                  <a:srgbClr val="00FFCC"/>
                </a:solidFill>
                <a:latin typeface="Verdana" panose="020B0604030504040204" pitchFamily="34" charset="0"/>
              </a:rPr>
              <a:t> </a:t>
            </a:r>
            <a:r>
              <a:rPr lang="en-US" sz="1800" b="0" i="0" strike="noStrike" baseline="0" dirty="0">
                <a:solidFill>
                  <a:schemeClr val="bg1"/>
                </a:solidFill>
                <a:latin typeface="Verdana" panose="020B0604030504040204" pitchFamily="34" charset="0"/>
              </a:rPr>
              <a:t>done.</a:t>
            </a:r>
            <a:r>
              <a:rPr lang="en-US" sz="1100" b="0" i="0" strike="noStrike" baseline="30000" dirty="0">
                <a:solidFill>
                  <a:schemeClr val="bg1"/>
                </a:solidFill>
                <a:latin typeface="Verdana" panose="020B0604030504040204" pitchFamily="34" charset="0"/>
              </a:rPr>
              <a:t>H6213</a:t>
            </a:r>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Ecc_2:16  For</a:t>
            </a:r>
            <a:r>
              <a:rPr lang="en-US" sz="1100" b="0" i="0" strike="noStrike" baseline="30000" dirty="0">
                <a:solidFill>
                  <a:schemeClr val="bg1"/>
                </a:solidFill>
                <a:latin typeface="Verdana" panose="020B0604030504040204" pitchFamily="34" charset="0"/>
              </a:rPr>
              <a:t>H3588</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there is</a:t>
            </a:r>
            <a:r>
              <a:rPr lang="en-US" sz="1800" b="0" i="0" strike="noStrike" baseline="0" dirty="0">
                <a:solidFill>
                  <a:schemeClr val="bg1"/>
                </a:solidFill>
                <a:latin typeface="Verdana" panose="020B0604030504040204" pitchFamily="34" charset="0"/>
              </a:rPr>
              <a:t> no</a:t>
            </a:r>
            <a:r>
              <a:rPr lang="en-US" sz="1100" b="0" i="0" strike="noStrike" baseline="30000" dirty="0">
                <a:solidFill>
                  <a:schemeClr val="bg1"/>
                </a:solidFill>
                <a:latin typeface="Verdana" panose="020B0604030504040204" pitchFamily="34" charset="0"/>
              </a:rPr>
              <a:t>H369</a:t>
            </a:r>
            <a:r>
              <a:rPr lang="en-US" sz="1800" b="0" i="0" strike="noStrike" baseline="0" dirty="0">
                <a:solidFill>
                  <a:schemeClr val="bg1"/>
                </a:solidFill>
                <a:latin typeface="Verdana" panose="020B0604030504040204" pitchFamily="34" charset="0"/>
              </a:rPr>
              <a:t> remembrance</a:t>
            </a:r>
            <a:r>
              <a:rPr lang="en-US" sz="1100" b="0" i="0" strike="noStrike" baseline="30000" dirty="0">
                <a:solidFill>
                  <a:schemeClr val="bg1"/>
                </a:solidFill>
                <a:latin typeface="Verdana" panose="020B0604030504040204" pitchFamily="34" charset="0"/>
              </a:rPr>
              <a:t>H2146</a:t>
            </a:r>
            <a:r>
              <a:rPr lang="en-US" sz="1800" b="0" i="0" strike="noStrike" baseline="0" dirty="0">
                <a:solidFill>
                  <a:schemeClr val="bg1"/>
                </a:solidFill>
                <a:latin typeface="Verdana" panose="020B0604030504040204" pitchFamily="34" charset="0"/>
              </a:rPr>
              <a:t> of the wise</a:t>
            </a:r>
            <a:r>
              <a:rPr lang="en-US" sz="1100" b="0" i="0" strike="noStrike" baseline="30000" dirty="0">
                <a:solidFill>
                  <a:schemeClr val="bg1"/>
                </a:solidFill>
                <a:latin typeface="Verdana" panose="020B0604030504040204" pitchFamily="34" charset="0"/>
              </a:rPr>
              <a:t>H2450</a:t>
            </a:r>
            <a:r>
              <a:rPr lang="en-US" sz="1800" b="0" i="0" strike="noStrike" baseline="0" dirty="0">
                <a:solidFill>
                  <a:schemeClr val="bg1"/>
                </a:solidFill>
                <a:latin typeface="Verdana" panose="020B0604030504040204" pitchFamily="34" charset="0"/>
              </a:rPr>
              <a:t> more than</a:t>
            </a:r>
            <a:r>
              <a:rPr lang="en-US" sz="1100" b="0" i="0" strike="noStrike" baseline="30000" dirty="0">
                <a:solidFill>
                  <a:schemeClr val="bg1"/>
                </a:solidFill>
                <a:latin typeface="Verdana" panose="020B0604030504040204" pitchFamily="34" charset="0"/>
              </a:rPr>
              <a:t>H5973</a:t>
            </a:r>
            <a:r>
              <a:rPr lang="en-US" sz="1800" b="0" i="0" strike="noStrike" baseline="0" dirty="0">
                <a:solidFill>
                  <a:schemeClr val="bg1"/>
                </a:solidFill>
                <a:latin typeface="Verdana" panose="020B0604030504040204" pitchFamily="34" charset="0"/>
              </a:rPr>
              <a:t> of the fool</a:t>
            </a:r>
            <a:r>
              <a:rPr lang="en-US" sz="1100" b="0" i="0" strike="noStrike" baseline="30000" dirty="0">
                <a:solidFill>
                  <a:schemeClr val="bg1"/>
                </a:solidFill>
                <a:latin typeface="Verdana" panose="020B0604030504040204" pitchFamily="34" charset="0"/>
              </a:rPr>
              <a:t>H3684</a:t>
            </a:r>
            <a:r>
              <a:rPr lang="en-US" sz="1800" b="0" i="0" strike="noStrike" baseline="0" dirty="0">
                <a:solidFill>
                  <a:schemeClr val="bg1"/>
                </a:solidFill>
                <a:latin typeface="Verdana" panose="020B0604030504040204" pitchFamily="34" charset="0"/>
              </a:rPr>
              <a:t> for ever;</a:t>
            </a:r>
            <a:r>
              <a:rPr lang="en-US" sz="1100" b="0" i="0" strike="noStrike" baseline="30000" dirty="0">
                <a:solidFill>
                  <a:schemeClr val="bg1"/>
                </a:solidFill>
                <a:latin typeface="Verdana" panose="020B0604030504040204" pitchFamily="34" charset="0"/>
              </a:rPr>
              <a:t>H5769</a:t>
            </a:r>
            <a:r>
              <a:rPr lang="en-US" sz="1800" b="0" i="0" strike="noStrike" baseline="0" dirty="0">
                <a:solidFill>
                  <a:schemeClr val="bg1"/>
                </a:solidFill>
                <a:latin typeface="Verdana" panose="020B0604030504040204" pitchFamily="34" charset="0"/>
              </a:rPr>
              <a:t> seeing </a:t>
            </a:r>
            <a:r>
              <a:rPr lang="en-US" sz="1800" b="1" i="0" strike="noStrike" baseline="0" dirty="0">
                <a:solidFill>
                  <a:srgbClr val="00FFCC"/>
                </a:solidFill>
                <a:latin typeface="Verdana" panose="020B0604030504040204" pitchFamily="34" charset="0"/>
              </a:rPr>
              <a:t>that which now</a:t>
            </a:r>
            <a:r>
              <a:rPr lang="en-US" sz="1100" b="1" i="0" strike="noStrike" baseline="30000" dirty="0">
                <a:solidFill>
                  <a:srgbClr val="00FFCC"/>
                </a:solidFill>
                <a:latin typeface="Verdana" panose="020B0604030504040204" pitchFamily="34" charset="0"/>
              </a:rPr>
              <a:t>H7945</a:t>
            </a:r>
            <a:r>
              <a:rPr lang="en-US" sz="1800" b="1" i="0" strike="noStrike" baseline="0" dirty="0">
                <a:solidFill>
                  <a:srgbClr val="00FFCC"/>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H3528</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is</a:t>
            </a:r>
            <a:r>
              <a:rPr lang="en-US" sz="1800" b="0" i="0" strike="noStrike" baseline="0" dirty="0">
                <a:solidFill>
                  <a:schemeClr val="bg1"/>
                </a:solidFill>
                <a:latin typeface="Verdana" panose="020B0604030504040204" pitchFamily="34" charset="0"/>
              </a:rPr>
              <a:t> in the days</a:t>
            </a:r>
            <a:r>
              <a:rPr lang="en-US" sz="1100" b="0" i="0" strike="noStrike" baseline="30000" dirty="0">
                <a:solidFill>
                  <a:schemeClr val="bg1"/>
                </a:solidFill>
                <a:latin typeface="Verdana" panose="020B0604030504040204" pitchFamily="34" charset="0"/>
              </a:rPr>
              <a:t>H3117</a:t>
            </a:r>
            <a:r>
              <a:rPr lang="en-US" sz="1800" b="0" i="0" strike="noStrike" baseline="0" dirty="0">
                <a:solidFill>
                  <a:schemeClr val="bg1"/>
                </a:solidFill>
                <a:latin typeface="Verdana" panose="020B0604030504040204" pitchFamily="34" charset="0"/>
              </a:rPr>
              <a:t> to come</a:t>
            </a:r>
            <a:r>
              <a:rPr lang="en-US" sz="1100" b="0" i="0" strike="noStrike" baseline="30000" dirty="0">
                <a:solidFill>
                  <a:schemeClr val="bg1"/>
                </a:solidFill>
                <a:latin typeface="Verdana" panose="020B0604030504040204" pitchFamily="34" charset="0"/>
              </a:rPr>
              <a:t>H935</a:t>
            </a:r>
            <a:r>
              <a:rPr lang="en-US" sz="1800" b="0" i="0" strike="noStrike" baseline="0" dirty="0">
                <a:solidFill>
                  <a:schemeClr val="bg1"/>
                </a:solidFill>
                <a:latin typeface="Verdana" panose="020B0604030504040204" pitchFamily="34" charset="0"/>
              </a:rPr>
              <a:t> shall all</a:t>
            </a:r>
            <a:r>
              <a:rPr lang="en-US" sz="1100" b="0" i="0" strike="noStrike" baseline="30000" dirty="0">
                <a:solidFill>
                  <a:schemeClr val="bg1"/>
                </a:solidFill>
                <a:latin typeface="Verdana" panose="020B0604030504040204" pitchFamily="34" charset="0"/>
              </a:rPr>
              <a:t>H3605</a:t>
            </a:r>
            <a:r>
              <a:rPr lang="en-US" sz="1800" b="0" i="0" strike="noStrike" baseline="0" dirty="0">
                <a:solidFill>
                  <a:schemeClr val="bg1"/>
                </a:solidFill>
                <a:latin typeface="Verdana" panose="020B0604030504040204" pitchFamily="34" charset="0"/>
              </a:rPr>
              <a:t> be forgotten.</a:t>
            </a:r>
            <a:r>
              <a:rPr lang="en-US" sz="1100" b="0" i="0" strike="noStrike" baseline="30000" dirty="0">
                <a:solidFill>
                  <a:schemeClr val="bg1"/>
                </a:solidFill>
                <a:latin typeface="Verdana" panose="020B0604030504040204" pitchFamily="34" charset="0"/>
              </a:rPr>
              <a:t>H7911</a:t>
            </a:r>
            <a:r>
              <a:rPr lang="en-US" sz="1800" b="0" i="0" strike="noStrike" baseline="0" dirty="0">
                <a:solidFill>
                  <a:schemeClr val="bg1"/>
                </a:solidFill>
                <a:latin typeface="Verdana" panose="020B0604030504040204" pitchFamily="34" charset="0"/>
              </a:rPr>
              <a:t> And how</a:t>
            </a:r>
            <a:r>
              <a:rPr lang="en-US" sz="1100" b="0" i="0" strike="noStrike" baseline="30000" dirty="0">
                <a:solidFill>
                  <a:schemeClr val="bg1"/>
                </a:solidFill>
                <a:latin typeface="Verdana" panose="020B0604030504040204" pitchFamily="34" charset="0"/>
              </a:rPr>
              <a:t>H349</a:t>
            </a:r>
            <a:r>
              <a:rPr lang="en-US" sz="1800" b="0" i="0" strike="noStrike" baseline="0" dirty="0">
                <a:solidFill>
                  <a:schemeClr val="bg1"/>
                </a:solidFill>
                <a:latin typeface="Verdana" panose="020B0604030504040204" pitchFamily="34" charset="0"/>
              </a:rPr>
              <a:t> dieth</a:t>
            </a:r>
            <a:r>
              <a:rPr lang="en-US" sz="1100" b="0" i="0" strike="noStrike" baseline="30000" dirty="0">
                <a:solidFill>
                  <a:schemeClr val="bg1"/>
                </a:solidFill>
                <a:latin typeface="Verdana" panose="020B0604030504040204" pitchFamily="34" charset="0"/>
              </a:rPr>
              <a:t>H4191</a:t>
            </a:r>
            <a:r>
              <a:rPr lang="en-US" sz="1800" b="0" i="0" strike="noStrike" baseline="0" dirty="0">
                <a:solidFill>
                  <a:schemeClr val="bg1"/>
                </a:solidFill>
                <a:latin typeface="Verdana" panose="020B0604030504040204" pitchFamily="34" charset="0"/>
              </a:rPr>
              <a:t> the wise</a:t>
            </a:r>
            <a:r>
              <a:rPr lang="en-US" sz="1100" b="0" i="0" strike="noStrike" baseline="30000" dirty="0">
                <a:solidFill>
                  <a:schemeClr val="bg1"/>
                </a:solidFill>
                <a:latin typeface="Verdana" panose="020B0604030504040204" pitchFamily="34" charset="0"/>
              </a:rPr>
              <a:t>H2450</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man?</a:t>
            </a:r>
            <a:r>
              <a:rPr lang="en-US" sz="1800" b="0" i="0" strike="noStrike" baseline="0" dirty="0">
                <a:solidFill>
                  <a:schemeClr val="bg1"/>
                </a:solidFill>
                <a:latin typeface="Verdana" panose="020B0604030504040204" pitchFamily="34" charset="0"/>
              </a:rPr>
              <a:t> as</a:t>
            </a:r>
            <a:r>
              <a:rPr lang="en-US" sz="1100" b="0" i="0" strike="noStrike" baseline="30000" dirty="0">
                <a:solidFill>
                  <a:schemeClr val="bg1"/>
                </a:solidFill>
                <a:latin typeface="Verdana" panose="020B0604030504040204" pitchFamily="34" charset="0"/>
              </a:rPr>
              <a:t>H5973</a:t>
            </a:r>
            <a:r>
              <a:rPr lang="en-US" sz="1800" b="0" i="0" strike="noStrike" baseline="0" dirty="0">
                <a:solidFill>
                  <a:schemeClr val="bg1"/>
                </a:solidFill>
                <a:latin typeface="Verdana" panose="020B0604030504040204" pitchFamily="34" charset="0"/>
              </a:rPr>
              <a:t> the fool.</a:t>
            </a:r>
            <a:r>
              <a:rPr lang="en-US" sz="1100" b="0" i="0" strike="noStrike" baseline="30000" dirty="0">
                <a:solidFill>
                  <a:schemeClr val="bg1"/>
                </a:solidFill>
                <a:latin typeface="Verdana" panose="020B0604030504040204" pitchFamily="34" charset="0"/>
              </a:rPr>
              <a:t>H3684</a:t>
            </a:r>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Ecc_3:15  That which hath been</a:t>
            </a:r>
            <a:r>
              <a:rPr lang="en-US" sz="1100" b="0" i="0" strike="noStrike" baseline="30000" dirty="0">
                <a:solidFill>
                  <a:schemeClr val="bg1"/>
                </a:solidFill>
                <a:latin typeface="Verdana" panose="020B0604030504040204" pitchFamily="34" charset="0"/>
              </a:rPr>
              <a:t>H4100</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H7945</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H1961</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is now</a:t>
            </a:r>
            <a:r>
              <a:rPr lang="en-US" sz="1800" b="0" i="0" strike="noStrike" baseline="0" dirty="0">
                <a:solidFill>
                  <a:schemeClr val="bg1"/>
                </a:solidFill>
                <a:latin typeface="Verdana" panose="020B0604030504040204" pitchFamily="34" charset="0"/>
              </a:rPr>
              <a:t>;</a:t>
            </a:r>
            <a:r>
              <a:rPr lang="en-US" sz="1100" b="0" i="0" strike="noStrike" baseline="30000" dirty="0">
                <a:solidFill>
                  <a:schemeClr val="bg1"/>
                </a:solidFill>
                <a:latin typeface="Verdana" panose="020B0604030504040204" pitchFamily="34" charset="0"/>
              </a:rPr>
              <a:t>H3528</a:t>
            </a:r>
            <a:r>
              <a:rPr lang="en-US" sz="1800" b="0" i="0" strike="noStrike" baseline="0" dirty="0">
                <a:solidFill>
                  <a:schemeClr val="bg1"/>
                </a:solidFill>
                <a:latin typeface="Verdana" panose="020B0604030504040204" pitchFamily="34" charset="0"/>
              </a:rPr>
              <a:t> and that</a:t>
            </a:r>
            <a:r>
              <a:rPr lang="en-US" sz="1100" b="0" i="0" strike="noStrike" baseline="30000" dirty="0">
                <a:solidFill>
                  <a:schemeClr val="bg1"/>
                </a:solidFill>
                <a:latin typeface="Verdana" panose="020B0604030504040204" pitchFamily="34" charset="0"/>
              </a:rPr>
              <a:t>H1931</a:t>
            </a:r>
            <a:r>
              <a:rPr lang="en-US" sz="1800" b="0" i="0" strike="noStrike" baseline="0" dirty="0">
                <a:solidFill>
                  <a:schemeClr val="bg1"/>
                </a:solidFill>
                <a:latin typeface="Verdana" panose="020B0604030504040204" pitchFamily="34" charset="0"/>
              </a:rPr>
              <a:t> which</a:t>
            </a:r>
            <a:r>
              <a:rPr lang="en-US" sz="1100" b="0" i="0" strike="noStrike" baseline="30000" dirty="0">
                <a:solidFill>
                  <a:schemeClr val="bg1"/>
                </a:solidFill>
                <a:latin typeface="Verdana" panose="020B0604030504040204" pitchFamily="34" charset="0"/>
              </a:rPr>
              <a:t>H834</a:t>
            </a:r>
            <a:r>
              <a:rPr lang="en-US" sz="1800" b="0" i="0" strike="noStrike" baseline="0" dirty="0">
                <a:solidFill>
                  <a:schemeClr val="bg1"/>
                </a:solidFill>
                <a:latin typeface="Verdana" panose="020B0604030504040204" pitchFamily="34" charset="0"/>
              </a:rPr>
              <a:t> is to be</a:t>
            </a:r>
            <a:r>
              <a:rPr lang="en-US" sz="1100" b="0" i="0" strike="noStrike" baseline="30000" dirty="0">
                <a:solidFill>
                  <a:schemeClr val="bg1"/>
                </a:solidFill>
                <a:latin typeface="Verdana" panose="020B0604030504040204" pitchFamily="34" charset="0"/>
              </a:rPr>
              <a:t>H1961</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hath already</a:t>
            </a:r>
            <a:r>
              <a:rPr lang="en-US" sz="1100" b="1" i="0" strike="noStrike" baseline="30000" dirty="0">
                <a:solidFill>
                  <a:srgbClr val="00FFCC"/>
                </a:solidFill>
                <a:latin typeface="Verdana" panose="020B0604030504040204" pitchFamily="34" charset="0"/>
              </a:rPr>
              <a:t>H3528</a:t>
            </a:r>
            <a:r>
              <a:rPr lang="en-US" sz="1800" b="0" i="0" strike="noStrike" baseline="0" dirty="0">
                <a:solidFill>
                  <a:schemeClr val="bg1"/>
                </a:solidFill>
                <a:latin typeface="Verdana" panose="020B0604030504040204" pitchFamily="34" charset="0"/>
              </a:rPr>
              <a:t> been;</a:t>
            </a:r>
            <a:r>
              <a:rPr lang="en-US" sz="1100" b="0" i="0" strike="noStrike" baseline="30000" dirty="0">
                <a:solidFill>
                  <a:schemeClr val="bg1"/>
                </a:solidFill>
                <a:latin typeface="Verdana" panose="020B0604030504040204" pitchFamily="34" charset="0"/>
              </a:rPr>
              <a:t>H1961</a:t>
            </a:r>
            <a:r>
              <a:rPr lang="en-US" sz="1800" b="0" i="0" strike="noStrike" baseline="0" dirty="0">
                <a:solidFill>
                  <a:schemeClr val="bg1"/>
                </a:solidFill>
                <a:latin typeface="Verdana" panose="020B0604030504040204" pitchFamily="34" charset="0"/>
              </a:rPr>
              <a:t> and God</a:t>
            </a:r>
            <a:r>
              <a:rPr lang="en-US" sz="1100" b="0" i="0" strike="noStrike" baseline="30000" dirty="0">
                <a:solidFill>
                  <a:schemeClr val="bg1"/>
                </a:solidFill>
                <a:latin typeface="Verdana" panose="020B0604030504040204" pitchFamily="34" charset="0"/>
              </a:rPr>
              <a:t>H430</a:t>
            </a:r>
            <a:r>
              <a:rPr lang="en-US" sz="1800" b="0" i="0" strike="noStrike" baseline="0" dirty="0">
                <a:solidFill>
                  <a:schemeClr val="bg1"/>
                </a:solidFill>
                <a:latin typeface="Verdana" panose="020B0604030504040204" pitchFamily="34" charset="0"/>
              </a:rPr>
              <a:t> requireth</a:t>
            </a:r>
            <a:r>
              <a:rPr lang="en-US" sz="1100" b="0" i="0" strike="noStrike" baseline="30000" dirty="0">
                <a:solidFill>
                  <a:schemeClr val="bg1"/>
                </a:solidFill>
                <a:latin typeface="Verdana" panose="020B0604030504040204" pitchFamily="34" charset="0"/>
              </a:rPr>
              <a:t>H1245</a:t>
            </a:r>
            <a:r>
              <a:rPr lang="en-US" sz="1800" b="0" i="0" strike="noStrike" baseline="0" dirty="0">
                <a:solidFill>
                  <a:schemeClr val="bg1"/>
                </a:solidFill>
                <a:latin typeface="Verdana" panose="020B0604030504040204" pitchFamily="34" charset="0"/>
              </a:rPr>
              <a:t> </a:t>
            </a:r>
            <a:r>
              <a:rPr lang="en-US" sz="1800" b="0" i="0" strike="noStrike" baseline="30000" dirty="0">
                <a:solidFill>
                  <a:schemeClr val="bg1"/>
                </a:solidFill>
                <a:latin typeface="Verdana" panose="020B0604030504040204" pitchFamily="34" charset="0"/>
              </a:rPr>
              <a:t>(</a:t>
            </a:r>
            <a:r>
              <a:rPr lang="en-US" sz="1100" b="0" i="0" strike="noStrike" baseline="30000" dirty="0">
                <a:solidFill>
                  <a:schemeClr val="bg1"/>
                </a:solidFill>
                <a:latin typeface="Verdana" panose="020B0604030504040204" pitchFamily="34" charset="0"/>
              </a:rPr>
              <a:t>H853</a:t>
            </a:r>
            <a:r>
              <a:rPr lang="en-US" sz="1800" b="0" i="0" strike="noStrike" baseline="30000" dirty="0">
                <a:solidFill>
                  <a:schemeClr val="bg1"/>
                </a:solidFill>
                <a:latin typeface="Verdana" panose="020B0604030504040204" pitchFamily="34" charset="0"/>
              </a:rPr>
              <a:t>)</a:t>
            </a:r>
            <a:r>
              <a:rPr lang="en-US" sz="1800" b="0" i="0" strike="noStrike" baseline="0" dirty="0">
                <a:solidFill>
                  <a:schemeClr val="bg1"/>
                </a:solidFill>
                <a:latin typeface="Verdana" panose="020B0604030504040204" pitchFamily="34" charset="0"/>
              </a:rPr>
              <a:t> that which is past.</a:t>
            </a:r>
            <a:r>
              <a:rPr lang="en-US" sz="1100" b="0" i="0" strike="noStrike" baseline="30000" dirty="0">
                <a:solidFill>
                  <a:schemeClr val="bg1"/>
                </a:solidFill>
                <a:latin typeface="Verdana" panose="020B0604030504040204" pitchFamily="34" charset="0"/>
              </a:rPr>
              <a:t>H7291</a:t>
            </a:r>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Ecc_4:2  Wherefore I</a:t>
            </a:r>
            <a:r>
              <a:rPr lang="en-US" sz="1100" b="0" i="0" strike="noStrike" baseline="30000" dirty="0">
                <a:solidFill>
                  <a:schemeClr val="bg1"/>
                </a:solidFill>
                <a:latin typeface="Verdana" panose="020B0604030504040204" pitchFamily="34" charset="0"/>
              </a:rPr>
              <a:t>H589</a:t>
            </a:r>
            <a:r>
              <a:rPr lang="en-US" sz="1800" b="0" i="0" strike="noStrike" baseline="0" dirty="0">
                <a:solidFill>
                  <a:schemeClr val="bg1"/>
                </a:solidFill>
                <a:latin typeface="Verdana" panose="020B0604030504040204" pitchFamily="34" charset="0"/>
              </a:rPr>
              <a:t> praised</a:t>
            </a:r>
            <a:r>
              <a:rPr lang="en-US" sz="1100" b="0" i="0" strike="noStrike" baseline="30000" dirty="0">
                <a:solidFill>
                  <a:schemeClr val="bg1"/>
                </a:solidFill>
                <a:latin typeface="Verdana" panose="020B0604030504040204" pitchFamily="34" charset="0"/>
              </a:rPr>
              <a:t>H7623</a:t>
            </a:r>
            <a:r>
              <a:rPr lang="en-US" sz="1800" b="0" i="0" strike="noStrike" baseline="0" dirty="0">
                <a:solidFill>
                  <a:schemeClr val="bg1"/>
                </a:solidFill>
                <a:latin typeface="Verdana" panose="020B0604030504040204" pitchFamily="34" charset="0"/>
              </a:rPr>
              <a:t> </a:t>
            </a:r>
            <a:r>
              <a:rPr lang="en-US" sz="1800" b="0" i="0" strike="noStrike" baseline="30000" dirty="0">
                <a:solidFill>
                  <a:schemeClr val="bg1"/>
                </a:solidFill>
                <a:latin typeface="Verdana" panose="020B0604030504040204" pitchFamily="34" charset="0"/>
              </a:rPr>
              <a:t>(</a:t>
            </a:r>
            <a:r>
              <a:rPr lang="en-US" sz="1100" b="0" i="0" strike="noStrike" baseline="30000" dirty="0">
                <a:solidFill>
                  <a:schemeClr val="bg1"/>
                </a:solidFill>
                <a:latin typeface="Verdana" panose="020B0604030504040204" pitchFamily="34" charset="0"/>
              </a:rPr>
              <a:t>H853</a:t>
            </a:r>
            <a:r>
              <a:rPr lang="en-US" sz="1800" b="0" i="0" strike="noStrike" baseline="30000" dirty="0">
                <a:solidFill>
                  <a:schemeClr val="bg1"/>
                </a:solidFill>
                <a:latin typeface="Verdana" panose="020B0604030504040204" pitchFamily="34" charset="0"/>
              </a:rPr>
              <a:t>)</a:t>
            </a:r>
            <a:r>
              <a:rPr lang="en-US" sz="1800" b="0" i="0" strike="noStrike" baseline="0" dirty="0">
                <a:solidFill>
                  <a:schemeClr val="bg1"/>
                </a:solidFill>
                <a:latin typeface="Verdana" panose="020B0604030504040204" pitchFamily="34" charset="0"/>
              </a:rPr>
              <a:t> the dead</a:t>
            </a:r>
            <a:r>
              <a:rPr lang="en-US" sz="1100" b="0" i="0" strike="noStrike" baseline="30000" dirty="0">
                <a:solidFill>
                  <a:schemeClr val="bg1"/>
                </a:solidFill>
                <a:latin typeface="Verdana" panose="020B0604030504040204" pitchFamily="34" charset="0"/>
              </a:rPr>
              <a:t>H4191</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which are already</a:t>
            </a:r>
            <a:r>
              <a:rPr lang="en-US" sz="1100" b="1" i="0" strike="noStrike" baseline="30000" dirty="0">
                <a:solidFill>
                  <a:srgbClr val="00FFCC"/>
                </a:solidFill>
                <a:latin typeface="Verdana" panose="020B0604030504040204" pitchFamily="34" charset="0"/>
              </a:rPr>
              <a:t>H7945</a:t>
            </a:r>
            <a:r>
              <a:rPr lang="en-US" sz="1800" b="1" i="0" strike="noStrike" baseline="0" dirty="0">
                <a:solidFill>
                  <a:srgbClr val="00FFCC"/>
                </a:solidFill>
                <a:latin typeface="Verdana" panose="020B0604030504040204" pitchFamily="34" charset="0"/>
              </a:rPr>
              <a:t> </a:t>
            </a:r>
            <a:r>
              <a:rPr lang="en-US" sz="1100" b="1" i="0" strike="noStrike" baseline="30000" dirty="0">
                <a:solidFill>
                  <a:srgbClr val="00FFCC"/>
                </a:solidFill>
                <a:latin typeface="Verdana" panose="020B0604030504040204" pitchFamily="34" charset="0"/>
              </a:rPr>
              <a:t>H3528</a:t>
            </a:r>
            <a:r>
              <a:rPr lang="en-US" sz="1800" b="1" i="0" strike="noStrike" baseline="0" dirty="0">
                <a:solidFill>
                  <a:srgbClr val="00FFCC"/>
                </a:solidFill>
                <a:latin typeface="Verdana" panose="020B0604030504040204" pitchFamily="34" charset="0"/>
              </a:rPr>
              <a:t> </a:t>
            </a:r>
            <a:r>
              <a:rPr lang="en-US" sz="1800" b="0" i="0" strike="noStrike" baseline="0" dirty="0">
                <a:solidFill>
                  <a:schemeClr val="bg1"/>
                </a:solidFill>
                <a:latin typeface="Verdana" panose="020B0604030504040204" pitchFamily="34" charset="0"/>
              </a:rPr>
              <a:t>dead</a:t>
            </a:r>
            <a:r>
              <a:rPr lang="en-US" sz="1100" b="0" i="0" strike="noStrike" baseline="30000" dirty="0">
                <a:solidFill>
                  <a:schemeClr val="bg1"/>
                </a:solidFill>
                <a:latin typeface="Verdana" panose="020B0604030504040204" pitchFamily="34" charset="0"/>
              </a:rPr>
              <a:t>H4191</a:t>
            </a:r>
            <a:r>
              <a:rPr lang="en-US" sz="1800" b="0" i="0" strike="noStrike" baseline="0" dirty="0">
                <a:solidFill>
                  <a:schemeClr val="bg1"/>
                </a:solidFill>
                <a:latin typeface="Verdana" panose="020B0604030504040204" pitchFamily="34" charset="0"/>
              </a:rPr>
              <a:t> more than</a:t>
            </a:r>
            <a:r>
              <a:rPr lang="en-US" sz="1100" b="0" i="0" strike="noStrike" baseline="30000" dirty="0">
                <a:solidFill>
                  <a:schemeClr val="bg1"/>
                </a:solidFill>
                <a:latin typeface="Verdana" panose="020B0604030504040204" pitchFamily="34" charset="0"/>
              </a:rPr>
              <a:t>H4480</a:t>
            </a:r>
            <a:r>
              <a:rPr lang="en-US" sz="1800" b="0" i="0" strike="noStrike" baseline="0" dirty="0">
                <a:solidFill>
                  <a:schemeClr val="bg1"/>
                </a:solidFill>
                <a:latin typeface="Verdana" panose="020B0604030504040204" pitchFamily="34" charset="0"/>
              </a:rPr>
              <a:t> the living</a:t>
            </a:r>
            <a:r>
              <a:rPr lang="en-US" sz="1100" b="0" i="0" strike="noStrike" baseline="30000" dirty="0">
                <a:solidFill>
                  <a:schemeClr val="bg1"/>
                </a:solidFill>
                <a:latin typeface="Verdana" panose="020B0604030504040204" pitchFamily="34" charset="0"/>
              </a:rPr>
              <a:t>H2416</a:t>
            </a:r>
            <a:r>
              <a:rPr lang="en-US" sz="1800" b="0" i="0" strike="noStrike" baseline="0" dirty="0">
                <a:solidFill>
                  <a:schemeClr val="bg1"/>
                </a:solidFill>
                <a:latin typeface="Verdana" panose="020B0604030504040204" pitchFamily="34" charset="0"/>
              </a:rPr>
              <a:t> which</a:t>
            </a:r>
            <a:r>
              <a:rPr lang="en-US" sz="1100" b="0" i="0" strike="noStrike" baseline="30000" dirty="0">
                <a:solidFill>
                  <a:schemeClr val="bg1"/>
                </a:solidFill>
                <a:latin typeface="Verdana" panose="020B0604030504040204" pitchFamily="34" charset="0"/>
              </a:rPr>
              <a:t>H834</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H1992</a:t>
            </a:r>
            <a:r>
              <a:rPr lang="en-US" sz="1800" b="0" i="0" strike="noStrike" baseline="0" dirty="0">
                <a:solidFill>
                  <a:schemeClr val="bg1"/>
                </a:solidFill>
                <a:latin typeface="Verdana" panose="020B0604030504040204" pitchFamily="34" charset="0"/>
              </a:rPr>
              <a:t> are yet</a:t>
            </a:r>
            <a:r>
              <a:rPr lang="en-US" sz="1100" b="0" i="0" strike="noStrike" baseline="30000" dirty="0">
                <a:solidFill>
                  <a:schemeClr val="bg1"/>
                </a:solidFill>
                <a:latin typeface="Verdana" panose="020B0604030504040204" pitchFamily="34" charset="0"/>
              </a:rPr>
              <a:t>H5728</a:t>
            </a:r>
            <a:r>
              <a:rPr lang="en-US" sz="1800" b="0" i="0" strike="noStrike" baseline="0" dirty="0">
                <a:solidFill>
                  <a:schemeClr val="bg1"/>
                </a:solidFill>
                <a:latin typeface="Verdana" panose="020B0604030504040204" pitchFamily="34" charset="0"/>
              </a:rPr>
              <a:t> alive.</a:t>
            </a:r>
            <a:r>
              <a:rPr lang="en-US" sz="1100" b="0" i="0" strike="noStrike" baseline="30000" dirty="0">
                <a:solidFill>
                  <a:schemeClr val="bg1"/>
                </a:solidFill>
                <a:latin typeface="Verdana" panose="020B0604030504040204" pitchFamily="34" charset="0"/>
              </a:rPr>
              <a:t>H2416</a:t>
            </a:r>
            <a:endParaRPr lang="en-US" sz="1800" b="0" i="0" strike="noStrike" baseline="0" dirty="0">
              <a:solidFill>
                <a:schemeClr val="bg1"/>
              </a:solidFill>
              <a:latin typeface="Verdana" panose="020B0604030504040204" pitchFamily="34" charset="0"/>
            </a:endParaRPr>
          </a:p>
          <a:p>
            <a:pPr marR="0" algn="l" rtl="0"/>
            <a:r>
              <a:rPr lang="en-US" sz="1800" b="0" i="0" strike="noStrike" baseline="0" dirty="0">
                <a:solidFill>
                  <a:schemeClr val="bg1"/>
                </a:solidFill>
                <a:latin typeface="Verdana" panose="020B0604030504040204" pitchFamily="34" charset="0"/>
              </a:rPr>
              <a:t>Ecc_6:10  That</a:t>
            </a:r>
            <a:r>
              <a:rPr lang="en-US" sz="1100" b="0" i="0" strike="noStrike" baseline="30000" dirty="0">
                <a:solidFill>
                  <a:schemeClr val="bg1"/>
                </a:solidFill>
                <a:latin typeface="Verdana" panose="020B0604030504040204" pitchFamily="34" charset="0"/>
              </a:rPr>
              <a:t>H4100</a:t>
            </a:r>
            <a:r>
              <a:rPr lang="en-US" sz="1800" b="0" i="0" strike="noStrike" baseline="0" dirty="0">
                <a:solidFill>
                  <a:schemeClr val="bg1"/>
                </a:solidFill>
                <a:latin typeface="Verdana" panose="020B0604030504040204" pitchFamily="34" charset="0"/>
              </a:rPr>
              <a:t> which hath been</a:t>
            </a:r>
            <a:r>
              <a:rPr lang="en-US" sz="1100" b="0" i="0" strike="noStrike" baseline="30000" dirty="0">
                <a:solidFill>
                  <a:schemeClr val="bg1"/>
                </a:solidFill>
                <a:latin typeface="Verdana" panose="020B0604030504040204" pitchFamily="34" charset="0"/>
              </a:rPr>
              <a:t>H7945</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H1961</a:t>
            </a:r>
            <a:r>
              <a:rPr lang="en-US" sz="1800" b="0" i="0" strike="noStrike" baseline="0" dirty="0">
                <a:solidFill>
                  <a:schemeClr val="bg1"/>
                </a:solidFill>
                <a:latin typeface="Verdana" panose="020B0604030504040204" pitchFamily="34" charset="0"/>
              </a:rPr>
              <a:t> is named</a:t>
            </a:r>
            <a:r>
              <a:rPr lang="en-US" sz="1100" b="0" i="0" strike="noStrike" baseline="30000" dirty="0">
                <a:solidFill>
                  <a:schemeClr val="bg1"/>
                </a:solidFill>
                <a:latin typeface="Verdana" panose="020B0604030504040204" pitchFamily="34" charset="0"/>
              </a:rPr>
              <a:t>H7121</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H8034</a:t>
            </a:r>
            <a:r>
              <a:rPr lang="en-US" sz="1800" b="0" i="0" strike="noStrike" baseline="0" dirty="0">
                <a:solidFill>
                  <a:schemeClr val="bg1"/>
                </a:solidFill>
                <a:latin typeface="Verdana" panose="020B0604030504040204" pitchFamily="34" charset="0"/>
              </a:rPr>
              <a:t> </a:t>
            </a:r>
            <a:r>
              <a:rPr lang="en-US" sz="1800" b="1" i="0" strike="noStrike" baseline="0" dirty="0">
                <a:solidFill>
                  <a:srgbClr val="00FFCC"/>
                </a:solidFill>
                <a:latin typeface="Verdana" panose="020B0604030504040204" pitchFamily="34" charset="0"/>
              </a:rPr>
              <a:t>already</a:t>
            </a:r>
            <a:r>
              <a:rPr lang="en-US" sz="1800" b="0" i="0" strike="noStrike" baseline="0" dirty="0">
                <a:solidFill>
                  <a:schemeClr val="bg1"/>
                </a:solidFill>
                <a:latin typeface="Verdana" panose="020B0604030504040204" pitchFamily="34" charset="0"/>
              </a:rPr>
              <a:t>,</a:t>
            </a:r>
            <a:r>
              <a:rPr lang="en-US" sz="1100" b="0" i="0" strike="noStrike" baseline="30000" dirty="0">
                <a:solidFill>
                  <a:schemeClr val="bg1"/>
                </a:solidFill>
                <a:latin typeface="Verdana" panose="020B0604030504040204" pitchFamily="34" charset="0"/>
              </a:rPr>
              <a:t>H3528</a:t>
            </a:r>
            <a:r>
              <a:rPr lang="en-US" sz="1800" b="0" i="0" strike="noStrike" baseline="0" dirty="0">
                <a:solidFill>
                  <a:schemeClr val="bg1"/>
                </a:solidFill>
                <a:latin typeface="Verdana" panose="020B0604030504040204" pitchFamily="34" charset="0"/>
              </a:rPr>
              <a:t> and it is known</a:t>
            </a:r>
            <a:r>
              <a:rPr lang="en-US" sz="1100" b="0" i="0" strike="noStrike" baseline="30000" dirty="0">
                <a:solidFill>
                  <a:schemeClr val="bg1"/>
                </a:solidFill>
                <a:latin typeface="Verdana" panose="020B0604030504040204" pitchFamily="34" charset="0"/>
              </a:rPr>
              <a:t>H3045</a:t>
            </a:r>
            <a:r>
              <a:rPr lang="en-US" sz="1800" b="0" i="0" strike="noStrike" baseline="0" dirty="0">
                <a:solidFill>
                  <a:schemeClr val="bg1"/>
                </a:solidFill>
                <a:latin typeface="Verdana" panose="020B0604030504040204" pitchFamily="34" charset="0"/>
              </a:rPr>
              <a:t> that</a:t>
            </a:r>
            <a:r>
              <a:rPr lang="en-US" sz="1100" b="0" i="0" strike="noStrike" baseline="30000" dirty="0">
                <a:solidFill>
                  <a:schemeClr val="bg1"/>
                </a:solidFill>
                <a:latin typeface="Verdana" panose="020B0604030504040204" pitchFamily="34" charset="0"/>
              </a:rPr>
              <a:t>H834</a:t>
            </a:r>
            <a:r>
              <a:rPr lang="en-US" sz="1800" b="0" i="0" strike="noStrike" baseline="0" dirty="0">
                <a:solidFill>
                  <a:schemeClr val="bg1"/>
                </a:solidFill>
                <a:latin typeface="Verdana" panose="020B0604030504040204" pitchFamily="34" charset="0"/>
              </a:rPr>
              <a:t> it</a:t>
            </a:r>
            <a:r>
              <a:rPr lang="en-US" sz="1100" b="0" i="0" strike="noStrike" baseline="30000" dirty="0">
                <a:solidFill>
                  <a:schemeClr val="bg1"/>
                </a:solidFill>
                <a:latin typeface="Verdana" panose="020B0604030504040204" pitchFamily="34" charset="0"/>
              </a:rPr>
              <a:t>H1931</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is</a:t>
            </a:r>
            <a:r>
              <a:rPr lang="en-US" sz="1800" b="0" i="0" strike="noStrike" baseline="0" dirty="0">
                <a:solidFill>
                  <a:schemeClr val="bg1"/>
                </a:solidFill>
                <a:latin typeface="Verdana" panose="020B0604030504040204" pitchFamily="34" charset="0"/>
              </a:rPr>
              <a:t> man:</a:t>
            </a:r>
            <a:r>
              <a:rPr lang="en-US" sz="1100" b="0" i="0" strike="noStrike" baseline="30000" dirty="0">
                <a:solidFill>
                  <a:schemeClr val="bg1"/>
                </a:solidFill>
                <a:latin typeface="Verdana" panose="020B0604030504040204" pitchFamily="34" charset="0"/>
              </a:rPr>
              <a:t>H120</a:t>
            </a:r>
            <a:r>
              <a:rPr lang="en-US" sz="1800" b="0" i="0" strike="noStrike" baseline="0" dirty="0">
                <a:solidFill>
                  <a:schemeClr val="bg1"/>
                </a:solidFill>
                <a:latin typeface="Verdana" panose="020B0604030504040204" pitchFamily="34" charset="0"/>
              </a:rPr>
              <a:t> neither</a:t>
            </a:r>
            <a:r>
              <a:rPr lang="en-US" sz="1100" b="0" i="0" strike="noStrike" baseline="30000" dirty="0">
                <a:solidFill>
                  <a:schemeClr val="bg1"/>
                </a:solidFill>
                <a:latin typeface="Verdana" panose="020B0604030504040204" pitchFamily="34" charset="0"/>
              </a:rPr>
              <a:t>H3808</a:t>
            </a:r>
            <a:r>
              <a:rPr lang="en-US" sz="1800" b="0" i="0" strike="noStrike" baseline="0" dirty="0">
                <a:solidFill>
                  <a:schemeClr val="bg1"/>
                </a:solidFill>
                <a:latin typeface="Verdana" panose="020B0604030504040204" pitchFamily="34" charset="0"/>
              </a:rPr>
              <a:t> may</a:t>
            </a:r>
            <a:r>
              <a:rPr lang="en-US" sz="1100" b="0" i="0" strike="noStrike" baseline="30000" dirty="0">
                <a:solidFill>
                  <a:schemeClr val="bg1"/>
                </a:solidFill>
                <a:latin typeface="Verdana" panose="020B0604030504040204" pitchFamily="34" charset="0"/>
              </a:rPr>
              <a:t>H3201</a:t>
            </a:r>
            <a:r>
              <a:rPr lang="en-US" sz="1800" b="0" i="0" strike="noStrike" baseline="0" dirty="0">
                <a:solidFill>
                  <a:schemeClr val="bg1"/>
                </a:solidFill>
                <a:latin typeface="Verdana" panose="020B0604030504040204" pitchFamily="34" charset="0"/>
              </a:rPr>
              <a:t> he contend</a:t>
            </a:r>
            <a:r>
              <a:rPr lang="en-US" sz="1100" b="0" i="0" strike="noStrike" baseline="30000" dirty="0">
                <a:solidFill>
                  <a:schemeClr val="bg1"/>
                </a:solidFill>
                <a:latin typeface="Verdana" panose="020B0604030504040204" pitchFamily="34" charset="0"/>
              </a:rPr>
              <a:t>H1777</a:t>
            </a:r>
            <a:r>
              <a:rPr lang="en-US" sz="1800" b="0" i="0" strike="noStrike" baseline="0" dirty="0">
                <a:solidFill>
                  <a:schemeClr val="bg1"/>
                </a:solidFill>
                <a:latin typeface="Verdana" panose="020B0604030504040204" pitchFamily="34" charset="0"/>
              </a:rPr>
              <a:t> with</a:t>
            </a:r>
            <a:r>
              <a:rPr lang="en-US" sz="1100" b="0" i="0" strike="noStrike" baseline="30000" dirty="0">
                <a:solidFill>
                  <a:schemeClr val="bg1"/>
                </a:solidFill>
                <a:latin typeface="Verdana" panose="020B0604030504040204" pitchFamily="34" charset="0"/>
              </a:rPr>
              <a:t>H5973</a:t>
            </a:r>
            <a:r>
              <a:rPr lang="en-US" sz="1800" b="0" i="0" strike="noStrike" baseline="0" dirty="0">
                <a:solidFill>
                  <a:schemeClr val="bg1"/>
                </a:solidFill>
                <a:latin typeface="Verdana" panose="020B0604030504040204" pitchFamily="34" charset="0"/>
              </a:rPr>
              <a:t> him that is mightier</a:t>
            </a:r>
            <a:r>
              <a:rPr lang="en-US" sz="1100" b="0" i="0" strike="noStrike" baseline="30000" dirty="0">
                <a:solidFill>
                  <a:schemeClr val="bg1"/>
                </a:solidFill>
                <a:latin typeface="Verdana" panose="020B0604030504040204" pitchFamily="34" charset="0"/>
              </a:rPr>
              <a:t>H7945</a:t>
            </a:r>
            <a:r>
              <a:rPr lang="en-US" sz="1800" b="0" i="0" strike="noStrike" baseline="0" dirty="0">
                <a:solidFill>
                  <a:schemeClr val="bg1"/>
                </a:solidFill>
                <a:latin typeface="Verdana" panose="020B0604030504040204" pitchFamily="34" charset="0"/>
              </a:rPr>
              <a:t> </a:t>
            </a:r>
            <a:r>
              <a:rPr lang="en-US" sz="1100" b="0" i="0" strike="noStrike" baseline="30000" dirty="0">
                <a:solidFill>
                  <a:schemeClr val="bg1"/>
                </a:solidFill>
                <a:latin typeface="Verdana" panose="020B0604030504040204" pitchFamily="34" charset="0"/>
              </a:rPr>
              <a:t>H8623</a:t>
            </a:r>
            <a:r>
              <a:rPr lang="en-US" sz="1800" b="0" i="0" strike="noStrike" baseline="0" dirty="0">
                <a:solidFill>
                  <a:schemeClr val="bg1"/>
                </a:solidFill>
                <a:latin typeface="Verdana" panose="020B0604030504040204" pitchFamily="34" charset="0"/>
              </a:rPr>
              <a:t> than</a:t>
            </a:r>
            <a:r>
              <a:rPr lang="en-US" sz="1100" b="0" i="0" strike="noStrike" baseline="30000" dirty="0">
                <a:solidFill>
                  <a:schemeClr val="bg1"/>
                </a:solidFill>
                <a:latin typeface="Verdana" panose="020B0604030504040204" pitchFamily="34" charset="0"/>
              </a:rPr>
              <a:t>H4480</a:t>
            </a:r>
            <a:r>
              <a:rPr lang="en-US" sz="1800" b="0" i="0" strike="noStrike" baseline="0" dirty="0">
                <a:solidFill>
                  <a:schemeClr val="bg1"/>
                </a:solidFill>
                <a:latin typeface="Verdana" panose="020B0604030504040204" pitchFamily="34" charset="0"/>
              </a:rPr>
              <a:t> he.</a:t>
            </a:r>
          </a:p>
          <a:p>
            <a:pPr marR="0" algn="l" rtl="0"/>
            <a:r>
              <a:rPr lang="en-US" sz="1800" b="0" i="0" strike="noStrike" baseline="0" dirty="0">
                <a:solidFill>
                  <a:schemeClr val="bg1"/>
                </a:solidFill>
                <a:latin typeface="Verdana" panose="020B0604030504040204" pitchFamily="34" charset="0"/>
              </a:rPr>
              <a:t>Ecc_9:6  Also</a:t>
            </a:r>
            <a:r>
              <a:rPr lang="en-US" sz="1100" b="0" i="0" strike="noStrike" baseline="30000" dirty="0">
                <a:solidFill>
                  <a:schemeClr val="bg1"/>
                </a:solidFill>
                <a:latin typeface="Verdana" panose="020B0604030504040204" pitchFamily="34" charset="0"/>
              </a:rPr>
              <a:t>H1571</a:t>
            </a:r>
            <a:r>
              <a:rPr lang="en-US" sz="1800" b="0" i="0" strike="noStrike" baseline="0" dirty="0">
                <a:solidFill>
                  <a:schemeClr val="bg1"/>
                </a:solidFill>
                <a:latin typeface="Verdana" panose="020B0604030504040204" pitchFamily="34" charset="0"/>
              </a:rPr>
              <a:t> their love,</a:t>
            </a:r>
            <a:r>
              <a:rPr lang="en-US" sz="1100" b="0" i="0" strike="noStrike" baseline="30000" dirty="0">
                <a:solidFill>
                  <a:schemeClr val="bg1"/>
                </a:solidFill>
                <a:latin typeface="Verdana" panose="020B0604030504040204" pitchFamily="34" charset="0"/>
              </a:rPr>
              <a:t>H160</a:t>
            </a:r>
            <a:r>
              <a:rPr lang="en-US" sz="1800" b="0" i="0" strike="noStrike" baseline="0" dirty="0">
                <a:solidFill>
                  <a:schemeClr val="bg1"/>
                </a:solidFill>
                <a:latin typeface="Verdana" panose="020B0604030504040204" pitchFamily="34" charset="0"/>
              </a:rPr>
              <a:t> and</a:t>
            </a:r>
            <a:r>
              <a:rPr lang="en-US" sz="1100" b="0" i="0" strike="noStrike" baseline="30000" dirty="0">
                <a:solidFill>
                  <a:schemeClr val="bg1"/>
                </a:solidFill>
                <a:latin typeface="Verdana" panose="020B0604030504040204" pitchFamily="34" charset="0"/>
              </a:rPr>
              <a:t>H1571</a:t>
            </a:r>
            <a:r>
              <a:rPr lang="en-US" sz="1800" b="0" i="0" strike="noStrike" baseline="0" dirty="0">
                <a:solidFill>
                  <a:schemeClr val="bg1"/>
                </a:solidFill>
                <a:latin typeface="Verdana" panose="020B0604030504040204" pitchFamily="34" charset="0"/>
              </a:rPr>
              <a:t> their hatred,</a:t>
            </a:r>
            <a:r>
              <a:rPr lang="en-US" sz="1100" b="0" i="0" strike="noStrike" baseline="30000" dirty="0">
                <a:solidFill>
                  <a:schemeClr val="bg1"/>
                </a:solidFill>
                <a:latin typeface="Verdana" panose="020B0604030504040204" pitchFamily="34" charset="0"/>
              </a:rPr>
              <a:t>H8135</a:t>
            </a:r>
            <a:r>
              <a:rPr lang="en-US" sz="1800" b="0" i="0" strike="noStrike" baseline="0" dirty="0">
                <a:solidFill>
                  <a:schemeClr val="bg1"/>
                </a:solidFill>
                <a:latin typeface="Verdana" panose="020B0604030504040204" pitchFamily="34" charset="0"/>
              </a:rPr>
              <a:t> and</a:t>
            </a:r>
            <a:r>
              <a:rPr lang="en-US" sz="1100" b="0" i="0" strike="noStrike" baseline="30000" dirty="0">
                <a:solidFill>
                  <a:schemeClr val="bg1"/>
                </a:solidFill>
                <a:latin typeface="Verdana" panose="020B0604030504040204" pitchFamily="34" charset="0"/>
              </a:rPr>
              <a:t>H1571</a:t>
            </a:r>
            <a:r>
              <a:rPr lang="en-US" sz="1800" b="0" i="0" strike="noStrike" baseline="0" dirty="0">
                <a:solidFill>
                  <a:schemeClr val="bg1"/>
                </a:solidFill>
                <a:latin typeface="Verdana" panose="020B0604030504040204" pitchFamily="34" charset="0"/>
              </a:rPr>
              <a:t> their envy,</a:t>
            </a:r>
            <a:r>
              <a:rPr lang="en-US" sz="1100" b="0" i="0" strike="noStrike" baseline="30000" dirty="0">
                <a:solidFill>
                  <a:schemeClr val="bg1"/>
                </a:solidFill>
                <a:latin typeface="Verdana" panose="020B0604030504040204" pitchFamily="34" charset="0"/>
              </a:rPr>
              <a:t>H7068</a:t>
            </a:r>
            <a:r>
              <a:rPr lang="en-US" sz="1800" b="0" i="0" strike="noStrike" baseline="0" dirty="0">
                <a:solidFill>
                  <a:schemeClr val="bg1"/>
                </a:solidFill>
                <a:latin typeface="Verdana" panose="020B0604030504040204" pitchFamily="34" charset="0"/>
              </a:rPr>
              <a:t> </a:t>
            </a:r>
            <a:r>
              <a:rPr lang="en-US" b="1" i="0" strike="noStrike" baseline="0" dirty="0">
                <a:solidFill>
                  <a:srgbClr val="00FFCC"/>
                </a:solidFill>
                <a:latin typeface="Verdana" panose="020B0604030504040204" pitchFamily="34" charset="0"/>
              </a:rPr>
              <a:t>is now</a:t>
            </a:r>
            <a:r>
              <a:rPr lang="en-US" sz="1100" b="1" i="0" strike="noStrike" baseline="30000" dirty="0">
                <a:solidFill>
                  <a:srgbClr val="00FFCC"/>
                </a:solidFill>
                <a:latin typeface="Verdana" panose="020B0604030504040204" pitchFamily="34" charset="0"/>
              </a:rPr>
              <a:t>H3528</a:t>
            </a:r>
            <a:r>
              <a:rPr lang="en-US" b="1" i="0" strike="noStrike" baseline="0" dirty="0">
                <a:solidFill>
                  <a:srgbClr val="00FFCC"/>
                </a:solidFill>
                <a:latin typeface="Verdana" panose="020B0604030504040204" pitchFamily="34" charset="0"/>
              </a:rPr>
              <a:t> </a:t>
            </a:r>
            <a:r>
              <a:rPr lang="en-US" sz="1800" b="0" i="0" strike="noStrike" baseline="0" dirty="0">
                <a:solidFill>
                  <a:schemeClr val="bg1"/>
                </a:solidFill>
                <a:latin typeface="Verdana" panose="020B0604030504040204" pitchFamily="34" charset="0"/>
              </a:rPr>
              <a:t>perished;</a:t>
            </a:r>
            <a:r>
              <a:rPr lang="en-US" sz="1100" b="0" i="0" strike="noStrike" baseline="30000" dirty="0">
                <a:solidFill>
                  <a:schemeClr val="bg1"/>
                </a:solidFill>
                <a:latin typeface="Verdana" panose="020B0604030504040204" pitchFamily="34" charset="0"/>
              </a:rPr>
              <a:t>H6</a:t>
            </a:r>
            <a:r>
              <a:rPr lang="en-US" sz="1800" b="0" i="0" strike="noStrike" baseline="0" dirty="0">
                <a:solidFill>
                  <a:schemeClr val="bg1"/>
                </a:solidFill>
                <a:latin typeface="Verdana" panose="020B0604030504040204" pitchFamily="34" charset="0"/>
              </a:rPr>
              <a:t> neither</a:t>
            </a:r>
            <a:r>
              <a:rPr lang="en-US" sz="1100" b="0" i="0" strike="noStrike" baseline="30000" dirty="0">
                <a:solidFill>
                  <a:schemeClr val="bg1"/>
                </a:solidFill>
                <a:latin typeface="Verdana" panose="020B0604030504040204" pitchFamily="34" charset="0"/>
              </a:rPr>
              <a:t>H369</a:t>
            </a:r>
            <a:r>
              <a:rPr lang="en-US" sz="1800" b="0" i="0" strike="noStrike" baseline="0" dirty="0">
                <a:solidFill>
                  <a:schemeClr val="bg1"/>
                </a:solidFill>
                <a:latin typeface="Verdana" panose="020B0604030504040204" pitchFamily="34" charset="0"/>
              </a:rPr>
              <a:t> have they any more</a:t>
            </a:r>
            <a:r>
              <a:rPr lang="en-US" sz="1100" b="0" i="0" strike="noStrike" baseline="30000" dirty="0">
                <a:solidFill>
                  <a:schemeClr val="bg1"/>
                </a:solidFill>
                <a:latin typeface="Verdana" panose="020B0604030504040204" pitchFamily="34" charset="0"/>
              </a:rPr>
              <a:t>H5750</a:t>
            </a:r>
            <a:r>
              <a:rPr lang="en-US" sz="1800" b="0" i="0" strike="noStrike" baseline="0" dirty="0">
                <a:solidFill>
                  <a:schemeClr val="bg1"/>
                </a:solidFill>
                <a:latin typeface="Verdana" panose="020B0604030504040204" pitchFamily="34" charset="0"/>
              </a:rPr>
              <a:t> a portion</a:t>
            </a:r>
            <a:r>
              <a:rPr lang="en-US" sz="1100" b="0" i="0" strike="noStrike" baseline="30000" dirty="0">
                <a:solidFill>
                  <a:schemeClr val="bg1"/>
                </a:solidFill>
                <a:latin typeface="Verdana" panose="020B0604030504040204" pitchFamily="34" charset="0"/>
              </a:rPr>
              <a:t>H2506</a:t>
            </a:r>
            <a:r>
              <a:rPr lang="en-US" sz="1800" b="0" i="0" strike="noStrike" baseline="0" dirty="0">
                <a:solidFill>
                  <a:schemeClr val="bg1"/>
                </a:solidFill>
                <a:latin typeface="Verdana" panose="020B0604030504040204" pitchFamily="34" charset="0"/>
              </a:rPr>
              <a:t> for ever</a:t>
            </a:r>
            <a:r>
              <a:rPr lang="en-US" sz="1100" b="0" i="0" strike="noStrike" baseline="30000" dirty="0">
                <a:solidFill>
                  <a:schemeClr val="bg1"/>
                </a:solidFill>
                <a:latin typeface="Verdana" panose="020B0604030504040204" pitchFamily="34" charset="0"/>
              </a:rPr>
              <a:t>H5769</a:t>
            </a:r>
            <a:r>
              <a:rPr lang="en-US" sz="1800" b="0" i="0" strike="noStrike" baseline="0" dirty="0">
                <a:solidFill>
                  <a:schemeClr val="bg1"/>
                </a:solidFill>
                <a:latin typeface="Verdana" panose="020B0604030504040204" pitchFamily="34" charset="0"/>
              </a:rPr>
              <a:t> in any</a:t>
            </a:r>
            <a:r>
              <a:rPr lang="en-US" sz="1100" b="0" i="0" strike="noStrike" baseline="30000" dirty="0">
                <a:solidFill>
                  <a:schemeClr val="bg1"/>
                </a:solidFill>
                <a:latin typeface="Verdana" panose="020B0604030504040204" pitchFamily="34" charset="0"/>
              </a:rPr>
              <a:t>H3605</a:t>
            </a:r>
            <a:r>
              <a:rPr lang="en-US" sz="1800" b="0" i="0" strike="noStrike" baseline="0" dirty="0">
                <a:solidFill>
                  <a:schemeClr val="bg1"/>
                </a:solidFill>
                <a:latin typeface="Verdana" panose="020B0604030504040204" pitchFamily="34" charset="0"/>
              </a:rPr>
              <a:t> </a:t>
            </a:r>
            <a:r>
              <a:rPr lang="en-US" sz="1800" b="0" i="1" strike="noStrike" baseline="0" dirty="0">
                <a:solidFill>
                  <a:schemeClr val="bg1"/>
                </a:solidFill>
                <a:latin typeface="Verdana" panose="020B0604030504040204" pitchFamily="34" charset="0"/>
              </a:rPr>
              <a:t>thing</a:t>
            </a:r>
            <a:r>
              <a:rPr lang="en-US" sz="1800" b="0" i="0" strike="noStrike" baseline="0" dirty="0">
                <a:solidFill>
                  <a:schemeClr val="bg1"/>
                </a:solidFill>
                <a:latin typeface="Verdana" panose="020B0604030504040204" pitchFamily="34" charset="0"/>
              </a:rPr>
              <a:t> that</a:t>
            </a:r>
            <a:r>
              <a:rPr lang="en-US" sz="1100" b="0" i="0" strike="noStrike" baseline="30000" dirty="0">
                <a:solidFill>
                  <a:schemeClr val="bg1"/>
                </a:solidFill>
                <a:latin typeface="Verdana" panose="020B0604030504040204" pitchFamily="34" charset="0"/>
              </a:rPr>
              <a:t>H834</a:t>
            </a:r>
            <a:r>
              <a:rPr lang="en-US" sz="1800" b="0" i="0" strike="noStrike" baseline="0" dirty="0">
                <a:solidFill>
                  <a:schemeClr val="bg1"/>
                </a:solidFill>
                <a:latin typeface="Verdana" panose="020B0604030504040204" pitchFamily="34" charset="0"/>
              </a:rPr>
              <a:t> is done</a:t>
            </a:r>
            <a:r>
              <a:rPr lang="en-US" sz="1100" b="0" i="0" strike="noStrike" baseline="30000" dirty="0">
                <a:solidFill>
                  <a:schemeClr val="bg1"/>
                </a:solidFill>
                <a:latin typeface="Verdana" panose="020B0604030504040204" pitchFamily="34" charset="0"/>
              </a:rPr>
              <a:t>H6213</a:t>
            </a:r>
            <a:r>
              <a:rPr lang="en-US" sz="1800" b="0" i="0" strike="noStrike" baseline="0" dirty="0">
                <a:solidFill>
                  <a:schemeClr val="bg1"/>
                </a:solidFill>
                <a:latin typeface="Verdana" panose="020B0604030504040204" pitchFamily="34" charset="0"/>
              </a:rPr>
              <a:t> under</a:t>
            </a:r>
            <a:r>
              <a:rPr lang="en-US" sz="1100" b="0" i="0" strike="noStrike" baseline="30000" dirty="0">
                <a:solidFill>
                  <a:schemeClr val="bg1"/>
                </a:solidFill>
                <a:latin typeface="Verdana" panose="020B0604030504040204" pitchFamily="34" charset="0"/>
              </a:rPr>
              <a:t>H8478</a:t>
            </a:r>
            <a:r>
              <a:rPr lang="en-US" sz="1800" b="0" i="0" strike="noStrike" baseline="0" dirty="0">
                <a:solidFill>
                  <a:schemeClr val="bg1"/>
                </a:solidFill>
                <a:latin typeface="Verdana" panose="020B0604030504040204" pitchFamily="34" charset="0"/>
              </a:rPr>
              <a:t> the sun.</a:t>
            </a:r>
            <a:r>
              <a:rPr lang="en-US" sz="1100" b="0" i="0" strike="noStrike" baseline="30000" dirty="0">
                <a:solidFill>
                  <a:schemeClr val="bg1"/>
                </a:solidFill>
                <a:latin typeface="Verdana" panose="020B0604030504040204" pitchFamily="34" charset="0"/>
              </a:rPr>
              <a:t>H8121</a:t>
            </a:r>
            <a:endParaRPr lang="en-US" sz="1800" b="0" i="0" strike="noStrike" baseline="0" dirty="0">
              <a:solidFill>
                <a:schemeClr val="bg1"/>
              </a:solidFill>
              <a:latin typeface="Verdana" panose="020B0604030504040204" pitchFamily="34" charset="0"/>
            </a:endParaRPr>
          </a:p>
          <a:p>
            <a:pPr marR="0" algn="l" rtl="0"/>
            <a:r>
              <a:rPr lang="en-AU" sz="1800" b="0" i="0" strike="noStrike" baseline="0" dirty="0">
                <a:solidFill>
                  <a:schemeClr val="bg1"/>
                </a:solidFill>
                <a:latin typeface="Verdana" panose="020B0604030504040204" pitchFamily="34" charset="0"/>
              </a:rPr>
              <a:t>Ecc_9:7  Go</a:t>
            </a:r>
            <a:r>
              <a:rPr lang="en-AU" sz="1100" b="0" i="0" strike="noStrike" baseline="30000" dirty="0">
                <a:solidFill>
                  <a:schemeClr val="bg1"/>
                </a:solidFill>
                <a:latin typeface="Verdana" panose="020B0604030504040204" pitchFamily="34" charset="0"/>
              </a:rPr>
              <a:t>H1980</a:t>
            </a:r>
            <a:r>
              <a:rPr lang="en-AU" sz="1800" b="0" i="0" strike="noStrike" baseline="0" dirty="0">
                <a:solidFill>
                  <a:schemeClr val="bg1"/>
                </a:solidFill>
                <a:latin typeface="Verdana" panose="020B0604030504040204" pitchFamily="34" charset="0"/>
              </a:rPr>
              <a:t> thy way, eat</a:t>
            </a:r>
            <a:r>
              <a:rPr lang="en-AU" sz="1100" b="0" i="0" strike="noStrike" baseline="30000" dirty="0">
                <a:solidFill>
                  <a:schemeClr val="bg1"/>
                </a:solidFill>
                <a:latin typeface="Verdana" panose="020B0604030504040204" pitchFamily="34" charset="0"/>
              </a:rPr>
              <a:t>H398</a:t>
            </a:r>
            <a:r>
              <a:rPr lang="en-AU" sz="1800" b="0" i="0" strike="noStrike" baseline="0" dirty="0">
                <a:solidFill>
                  <a:schemeClr val="bg1"/>
                </a:solidFill>
                <a:latin typeface="Verdana" panose="020B0604030504040204" pitchFamily="34" charset="0"/>
              </a:rPr>
              <a:t> thy bread</a:t>
            </a:r>
            <a:r>
              <a:rPr lang="en-AU" sz="1100" b="0" i="0" strike="noStrike" baseline="30000" dirty="0">
                <a:solidFill>
                  <a:schemeClr val="bg1"/>
                </a:solidFill>
                <a:latin typeface="Verdana" panose="020B0604030504040204" pitchFamily="34" charset="0"/>
              </a:rPr>
              <a:t>H3899</a:t>
            </a:r>
            <a:r>
              <a:rPr lang="en-AU" sz="1800" b="0" i="0" strike="noStrike" baseline="0" dirty="0">
                <a:solidFill>
                  <a:schemeClr val="bg1"/>
                </a:solidFill>
                <a:latin typeface="Verdana" panose="020B0604030504040204" pitchFamily="34" charset="0"/>
              </a:rPr>
              <a:t> with joy,</a:t>
            </a:r>
            <a:r>
              <a:rPr lang="en-AU" sz="1100" b="0" i="0" strike="noStrike" baseline="30000" dirty="0">
                <a:solidFill>
                  <a:schemeClr val="bg1"/>
                </a:solidFill>
                <a:latin typeface="Verdana" panose="020B0604030504040204" pitchFamily="34" charset="0"/>
              </a:rPr>
              <a:t>H8057</a:t>
            </a:r>
            <a:r>
              <a:rPr lang="en-AU" sz="1800" b="0" i="0" strike="noStrike" baseline="0" dirty="0">
                <a:solidFill>
                  <a:schemeClr val="bg1"/>
                </a:solidFill>
                <a:latin typeface="Verdana" panose="020B0604030504040204" pitchFamily="34" charset="0"/>
              </a:rPr>
              <a:t> and drink</a:t>
            </a:r>
            <a:r>
              <a:rPr lang="en-AU" sz="1100" b="0" i="0" strike="noStrike" baseline="30000" dirty="0">
                <a:solidFill>
                  <a:schemeClr val="bg1"/>
                </a:solidFill>
                <a:latin typeface="Verdana" panose="020B0604030504040204" pitchFamily="34" charset="0"/>
              </a:rPr>
              <a:t>H8354</a:t>
            </a:r>
            <a:r>
              <a:rPr lang="en-AU" sz="1800" b="0" i="0" strike="noStrike" baseline="0" dirty="0">
                <a:solidFill>
                  <a:schemeClr val="bg1"/>
                </a:solidFill>
                <a:latin typeface="Verdana" panose="020B0604030504040204" pitchFamily="34" charset="0"/>
              </a:rPr>
              <a:t> thy wine</a:t>
            </a:r>
            <a:r>
              <a:rPr lang="en-AU" sz="1100" b="0" i="0" strike="noStrike" baseline="30000" dirty="0">
                <a:solidFill>
                  <a:schemeClr val="bg1"/>
                </a:solidFill>
                <a:latin typeface="Verdana" panose="020B0604030504040204" pitchFamily="34" charset="0"/>
              </a:rPr>
              <a:t>H3196</a:t>
            </a:r>
            <a:r>
              <a:rPr lang="en-AU" sz="1800" b="0" i="0" strike="noStrike" baseline="0" dirty="0">
                <a:solidFill>
                  <a:schemeClr val="bg1"/>
                </a:solidFill>
                <a:latin typeface="Verdana" panose="020B0604030504040204" pitchFamily="34" charset="0"/>
              </a:rPr>
              <a:t> with a merry</a:t>
            </a:r>
            <a:r>
              <a:rPr lang="en-AU" sz="1100" b="0" i="0" strike="noStrike" baseline="30000" dirty="0">
                <a:solidFill>
                  <a:schemeClr val="bg1"/>
                </a:solidFill>
                <a:latin typeface="Verdana" panose="020B0604030504040204" pitchFamily="34" charset="0"/>
              </a:rPr>
              <a:t>H2896</a:t>
            </a:r>
            <a:r>
              <a:rPr lang="en-AU" sz="1800" b="0" i="0" strike="noStrike" baseline="0" dirty="0">
                <a:solidFill>
                  <a:schemeClr val="bg1"/>
                </a:solidFill>
                <a:latin typeface="Verdana" panose="020B0604030504040204" pitchFamily="34" charset="0"/>
              </a:rPr>
              <a:t> heart;</a:t>
            </a:r>
            <a:r>
              <a:rPr lang="en-AU" sz="1100" b="0" i="0" strike="noStrike" baseline="30000" dirty="0">
                <a:solidFill>
                  <a:schemeClr val="bg1"/>
                </a:solidFill>
                <a:latin typeface="Verdana" panose="020B0604030504040204" pitchFamily="34" charset="0"/>
              </a:rPr>
              <a:t>H3820</a:t>
            </a:r>
            <a:r>
              <a:rPr lang="en-AU" sz="1800" b="0" i="0" strike="noStrike" baseline="0" dirty="0">
                <a:solidFill>
                  <a:schemeClr val="bg1"/>
                </a:solidFill>
                <a:latin typeface="Verdana" panose="020B0604030504040204" pitchFamily="34" charset="0"/>
              </a:rPr>
              <a:t> for</a:t>
            </a:r>
            <a:r>
              <a:rPr lang="en-AU" sz="1100" b="0" i="0" strike="noStrike" baseline="30000" dirty="0">
                <a:solidFill>
                  <a:schemeClr val="bg1"/>
                </a:solidFill>
                <a:latin typeface="Verdana" panose="020B0604030504040204" pitchFamily="34" charset="0"/>
              </a:rPr>
              <a:t>H3588</a:t>
            </a:r>
            <a:r>
              <a:rPr lang="en-AU" sz="1800" b="0" i="0" strike="noStrike" baseline="0" dirty="0">
                <a:solidFill>
                  <a:schemeClr val="bg1"/>
                </a:solidFill>
                <a:latin typeface="Verdana" panose="020B0604030504040204" pitchFamily="34" charset="0"/>
              </a:rPr>
              <a:t> God</a:t>
            </a:r>
            <a:r>
              <a:rPr lang="en-AU" sz="1100" b="0" i="0" strike="noStrike" baseline="30000" dirty="0">
                <a:solidFill>
                  <a:schemeClr val="bg1"/>
                </a:solidFill>
                <a:latin typeface="Verdana" panose="020B0604030504040204" pitchFamily="34" charset="0"/>
              </a:rPr>
              <a:t>H430</a:t>
            </a:r>
            <a:r>
              <a:rPr lang="en-AU" sz="1800" b="0" i="0" strike="noStrike" baseline="0" dirty="0">
                <a:solidFill>
                  <a:schemeClr val="bg1"/>
                </a:solidFill>
                <a:latin typeface="Verdana" panose="020B0604030504040204" pitchFamily="34" charset="0"/>
              </a:rPr>
              <a:t> </a:t>
            </a:r>
            <a:r>
              <a:rPr lang="en-AU" sz="1800" b="1" i="0" strike="noStrike" baseline="0" dirty="0">
                <a:solidFill>
                  <a:srgbClr val="00FFCC"/>
                </a:solidFill>
                <a:latin typeface="Verdana" panose="020B0604030504040204" pitchFamily="34" charset="0"/>
              </a:rPr>
              <a:t>now</a:t>
            </a:r>
            <a:r>
              <a:rPr lang="en-AU" sz="1100" b="1" i="0" strike="noStrike" baseline="30000" dirty="0">
                <a:solidFill>
                  <a:srgbClr val="00FFCC"/>
                </a:solidFill>
                <a:latin typeface="Verdana" panose="020B0604030504040204" pitchFamily="34" charset="0"/>
              </a:rPr>
              <a:t>H3528</a:t>
            </a:r>
            <a:r>
              <a:rPr lang="en-AU" sz="1800" b="0" i="0" strike="noStrike" baseline="0" dirty="0">
                <a:solidFill>
                  <a:schemeClr val="bg1"/>
                </a:solidFill>
                <a:latin typeface="Verdana" panose="020B0604030504040204" pitchFamily="34" charset="0"/>
              </a:rPr>
              <a:t> accepteth</a:t>
            </a:r>
            <a:r>
              <a:rPr lang="en-AU" sz="1100" b="0" i="0" strike="noStrike" baseline="30000" dirty="0">
                <a:solidFill>
                  <a:schemeClr val="bg1"/>
                </a:solidFill>
                <a:latin typeface="Verdana" panose="020B0604030504040204" pitchFamily="34" charset="0"/>
              </a:rPr>
              <a:t>H7521</a:t>
            </a:r>
            <a:r>
              <a:rPr lang="en-AU" sz="1800" b="0" i="0" strike="noStrike" baseline="0" dirty="0">
                <a:solidFill>
                  <a:schemeClr val="bg1"/>
                </a:solidFill>
                <a:latin typeface="Verdana" panose="020B0604030504040204" pitchFamily="34" charset="0"/>
              </a:rPr>
              <a:t> </a:t>
            </a:r>
            <a:r>
              <a:rPr lang="en-AU" sz="1800" b="0" i="0" strike="noStrike" baseline="30000" dirty="0">
                <a:solidFill>
                  <a:schemeClr val="bg1"/>
                </a:solidFill>
                <a:latin typeface="Verdana" panose="020B0604030504040204" pitchFamily="34" charset="0"/>
              </a:rPr>
              <a:t>(</a:t>
            </a:r>
            <a:r>
              <a:rPr lang="en-AU" sz="1100" b="0" i="0" strike="noStrike" baseline="30000" dirty="0">
                <a:solidFill>
                  <a:schemeClr val="bg1"/>
                </a:solidFill>
                <a:latin typeface="Verdana" panose="020B0604030504040204" pitchFamily="34" charset="0"/>
              </a:rPr>
              <a:t>H853</a:t>
            </a:r>
            <a:r>
              <a:rPr lang="en-AU" sz="1800" b="0" i="0" strike="noStrike" baseline="30000" dirty="0">
                <a:solidFill>
                  <a:schemeClr val="bg1"/>
                </a:solidFill>
                <a:latin typeface="Verdana" panose="020B0604030504040204" pitchFamily="34" charset="0"/>
              </a:rPr>
              <a:t>)</a:t>
            </a:r>
            <a:r>
              <a:rPr lang="en-AU" sz="1800" b="0" i="0" strike="noStrike" baseline="0" dirty="0">
                <a:solidFill>
                  <a:schemeClr val="bg1"/>
                </a:solidFill>
                <a:latin typeface="Verdana" panose="020B0604030504040204" pitchFamily="34" charset="0"/>
              </a:rPr>
              <a:t> thy works.</a:t>
            </a:r>
            <a:r>
              <a:rPr lang="en-AU" sz="1100" b="0" i="0" strike="noStrike" baseline="30000" dirty="0">
                <a:solidFill>
                  <a:schemeClr val="bg1"/>
                </a:solidFill>
                <a:latin typeface="Verdana" panose="020B0604030504040204" pitchFamily="34" charset="0"/>
              </a:rPr>
              <a:t>H4639</a:t>
            </a:r>
            <a:endParaRPr lang="en-AU" sz="1800" b="0" i="0" strike="noStrike" baseline="0" dirty="0">
              <a:solidFill>
                <a:schemeClr val="bg1"/>
              </a:solidFill>
              <a:latin typeface="Verdana" panose="020B0604030504040204" pitchFamily="34" charset="0"/>
            </a:endParaRPr>
          </a:p>
        </p:txBody>
      </p:sp>
    </p:spTree>
    <p:extLst>
      <p:ext uri="{BB962C8B-B14F-4D97-AF65-F5344CB8AC3E}">
        <p14:creationId xmlns:p14="http://schemas.microsoft.com/office/powerpoint/2010/main" val="2549849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36000">
              <a:srgbClr val="518DC3"/>
            </a:gs>
            <a:gs pos="18000">
              <a:schemeClr val="accent5">
                <a:lumMod val="95000"/>
                <a:lumOff val="5000"/>
              </a:schemeClr>
            </a:gs>
            <a:gs pos="100000">
              <a:srgbClr val="002060"/>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2DB808-C9D8-2732-79BF-B8D0CB6E8A18}"/>
              </a:ext>
            </a:extLst>
          </p:cNvPr>
          <p:cNvSpPr>
            <a:spLocks noGrp="1"/>
          </p:cNvSpPr>
          <p:nvPr>
            <p:ph idx="1"/>
          </p:nvPr>
        </p:nvSpPr>
        <p:spPr>
          <a:xfrm>
            <a:off x="328319" y="339634"/>
            <a:ext cx="4859655" cy="6275891"/>
          </a:xfrm>
        </p:spPr>
        <p:txBody>
          <a:bodyPr>
            <a:normAutofit fontScale="85000" lnSpcReduction="20000"/>
          </a:bodyPr>
          <a:lstStyle/>
          <a:p>
            <a:pPr marL="0" indent="0">
              <a:lnSpc>
                <a:spcPct val="120000"/>
              </a:lnSpc>
              <a:buNone/>
            </a:pPr>
            <a:r>
              <a:rPr lang="en-US"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cherubim” is the Eternal Spirit post-</a:t>
            </a:r>
            <a:r>
              <a:rPr lang="en-US" b="1" kern="0" dirty="0" err="1">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resurrectionally</a:t>
            </a:r>
            <a:r>
              <a:rPr lang="en-US"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 manifested in Jesus and his brethren,“ </a:t>
            </a:r>
            <a:r>
              <a:rPr lang="en-US" sz="21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t>
            </a:r>
            <a:r>
              <a:rPr lang="en-US" sz="21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Dr. Thomas </a:t>
            </a:r>
            <a:b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br>
            <a:endPar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marL="0" indent="0">
              <a:lnSpc>
                <a:spcPct val="120000"/>
              </a:lnSpc>
              <a:buNone/>
            </a:pPr>
            <a:r>
              <a:rPr lang="en-US" b="1" kern="0" dirty="0" err="1">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Gesenius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derives it from RKB by transposition of the letters, as </a:t>
            </a:r>
            <a:r>
              <a:rPr lang="en-US" b="1" i="1" kern="0" dirty="0" err="1">
                <a:solidFill>
                  <a:schemeClr val="bg1"/>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rekeb</a:t>
            </a:r>
            <a:r>
              <a:rPr lang="en-US" b="1" i="1" kern="0" dirty="0">
                <a:solidFill>
                  <a:schemeClr val="bg1"/>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 </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 chariot. </a:t>
            </a:r>
            <a:b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br>
            <a:endPar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marL="0" indent="0">
              <a:lnSpc>
                <a:spcPct val="120000"/>
              </a:lnSpc>
              <a:buNone/>
            </a:pP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This idea </a:t>
            </a:r>
            <a:r>
              <a:rPr lang="en-US" b="1" kern="0" dirty="0" err="1">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harmonises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well with all the allusions to the cherubim as the </a:t>
            </a:r>
            <a:r>
              <a:rPr lang="en-US" b="1" u="sng" kern="0" dirty="0">
                <a:solidFill>
                  <a:srgbClr val="FF9900"/>
                </a:solidFill>
                <a:effectLst>
                  <a:outerShdw blurRad="38100" dist="38100" dir="2700000" algn="tl">
                    <a:srgbClr val="000000">
                      <a:alpha val="43137"/>
                    </a:srgbClr>
                  </a:outerShdw>
                </a:effectLst>
                <a:latin typeface="BookmanOldStyle"/>
                <a:ea typeface="Calibri" panose="020F0502020204030204" pitchFamily="34" charset="0"/>
                <a:cs typeface="BookmanOldStyle"/>
              </a:rPr>
              <a:t>divine steeds, vehicles, and "chariots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also with the allusions to the </a:t>
            </a:r>
            <a:r>
              <a:rPr lang="en-US"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wings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wheels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b="1" u="sng" kern="0" dirty="0">
                <a:solidFill>
                  <a:srgbClr val="FFC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eyes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b="1" u="sng" kern="0" dirty="0">
                <a:solidFill>
                  <a:srgbClr val="FF0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clouds</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b="1" u="sng" kern="0" dirty="0">
                <a:solidFill>
                  <a:srgbClr val="92D050"/>
                </a:solidFill>
                <a:effectLst>
                  <a:outerShdw blurRad="38100" dist="38100" dir="2700000" algn="tl">
                    <a:srgbClr val="000000">
                      <a:alpha val="43137"/>
                    </a:srgbClr>
                  </a:outerShdw>
                </a:effectLst>
                <a:latin typeface="BookmanOldStyle"/>
                <a:ea typeface="Calibri" panose="020F0502020204030204" pitchFamily="34" charset="0"/>
                <a:cs typeface="BookmanOldStyle"/>
              </a:rPr>
              <a:t>spirit</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b="1" u="sng" kern="0" dirty="0">
                <a:solidFill>
                  <a:srgbClr val="00B0F0"/>
                </a:solidFill>
                <a:effectLst>
                  <a:outerShdw blurRad="38100" dist="38100" dir="2700000" algn="tl">
                    <a:srgbClr val="000000">
                      <a:alpha val="43137"/>
                    </a:srgbClr>
                  </a:outerShdw>
                </a:effectLst>
                <a:latin typeface="BookmanOldStyle"/>
                <a:ea typeface="Calibri" panose="020F0502020204030204" pitchFamily="34" charset="0"/>
                <a:cs typeface="BookmanOldStyle"/>
              </a:rPr>
              <a:t>lightning</a:t>
            </a:r>
            <a:r>
              <a:rPr lang="en-US"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etc., that are found throughout the Bible.</a:t>
            </a:r>
          </a:p>
        </p:txBody>
      </p:sp>
      <p:grpSp>
        <p:nvGrpSpPr>
          <p:cNvPr id="25" name="Group 24">
            <a:extLst>
              <a:ext uri="{FF2B5EF4-FFF2-40B4-BE49-F238E27FC236}">
                <a16:creationId xmlns:a16="http://schemas.microsoft.com/office/drawing/2014/main" id="{D4D90F65-7925-0194-051F-437A935632CD}"/>
              </a:ext>
            </a:extLst>
          </p:cNvPr>
          <p:cNvGrpSpPr/>
          <p:nvPr/>
        </p:nvGrpSpPr>
        <p:grpSpPr>
          <a:xfrm>
            <a:off x="5218176" y="1129946"/>
            <a:ext cx="6522151" cy="5042254"/>
            <a:chOff x="5345415" y="739313"/>
            <a:chExt cx="6522151" cy="5042254"/>
          </a:xfrm>
        </p:grpSpPr>
        <p:grpSp>
          <p:nvGrpSpPr>
            <p:cNvPr id="18" name="Group 17">
              <a:extLst>
                <a:ext uri="{FF2B5EF4-FFF2-40B4-BE49-F238E27FC236}">
                  <a16:creationId xmlns:a16="http://schemas.microsoft.com/office/drawing/2014/main" id="{9AB07901-5370-6060-4251-84057FD0FD0E}"/>
                </a:ext>
              </a:extLst>
            </p:cNvPr>
            <p:cNvGrpSpPr/>
            <p:nvPr/>
          </p:nvGrpSpPr>
          <p:grpSpPr>
            <a:xfrm>
              <a:off x="5345415" y="739313"/>
              <a:ext cx="6522151" cy="5042254"/>
              <a:chOff x="5345415" y="739313"/>
              <a:chExt cx="6522151" cy="5042254"/>
            </a:xfrm>
            <a:effectLst>
              <a:glow rad="101600">
                <a:schemeClr val="accent2">
                  <a:satMod val="175000"/>
                  <a:alpha val="40000"/>
                </a:schemeClr>
              </a:glow>
            </a:effectLst>
          </p:grpSpPr>
          <p:pic>
            <p:nvPicPr>
              <p:cNvPr id="5" name="Picture 4">
                <a:extLst>
                  <a:ext uri="{FF2B5EF4-FFF2-40B4-BE49-F238E27FC236}">
                    <a16:creationId xmlns:a16="http://schemas.microsoft.com/office/drawing/2014/main" id="{EB8CC6DB-E7FD-0156-C99B-E4E315DA6CCB}"/>
                  </a:ext>
                </a:extLst>
              </p:cNvPr>
              <p:cNvPicPr>
                <a:picLocks noChangeAspect="1"/>
              </p:cNvPicPr>
              <p:nvPr/>
            </p:nvPicPr>
            <p:blipFill rotWithShape="1">
              <a:blip r:embed="rId2"/>
              <a:srcRect b="10077"/>
              <a:stretch/>
            </p:blipFill>
            <p:spPr>
              <a:xfrm>
                <a:off x="8400288" y="739313"/>
                <a:ext cx="3467278" cy="5042254"/>
              </a:xfrm>
              <a:prstGeom prst="rect">
                <a:avLst/>
              </a:prstGeom>
            </p:spPr>
          </p:pic>
          <p:pic>
            <p:nvPicPr>
              <p:cNvPr id="7" name="Picture 6">
                <a:extLst>
                  <a:ext uri="{FF2B5EF4-FFF2-40B4-BE49-F238E27FC236}">
                    <a16:creationId xmlns:a16="http://schemas.microsoft.com/office/drawing/2014/main" id="{A4389570-3E85-2967-E105-0C3CB5449B5B}"/>
                  </a:ext>
                </a:extLst>
              </p:cNvPr>
              <p:cNvPicPr>
                <a:picLocks noChangeAspect="1"/>
              </p:cNvPicPr>
              <p:nvPr/>
            </p:nvPicPr>
            <p:blipFill rotWithShape="1">
              <a:blip r:embed="rId3"/>
              <a:srcRect t="5136"/>
              <a:stretch/>
            </p:blipFill>
            <p:spPr>
              <a:xfrm>
                <a:off x="5345415" y="739313"/>
                <a:ext cx="3041806" cy="5042254"/>
              </a:xfrm>
              <a:prstGeom prst="rect">
                <a:avLst/>
              </a:prstGeom>
            </p:spPr>
          </p:pic>
        </p:grpSp>
        <p:sp>
          <p:nvSpPr>
            <p:cNvPr id="9" name="TextBox 8">
              <a:extLst>
                <a:ext uri="{FF2B5EF4-FFF2-40B4-BE49-F238E27FC236}">
                  <a16:creationId xmlns:a16="http://schemas.microsoft.com/office/drawing/2014/main" id="{17B77D33-6D26-545F-00E8-D4070E0BB35B}"/>
                </a:ext>
              </a:extLst>
            </p:cNvPr>
            <p:cNvSpPr txBox="1"/>
            <p:nvPr/>
          </p:nvSpPr>
          <p:spPr>
            <a:xfrm>
              <a:off x="9446716" y="1027906"/>
              <a:ext cx="2390650" cy="646331"/>
            </a:xfrm>
            <a:prstGeom prst="rect">
              <a:avLst/>
            </a:prstGeom>
            <a:noFill/>
          </p:spPr>
          <p:txBody>
            <a:bodyPr wrap="square" rtlCol="0">
              <a:spAutoFit/>
            </a:bodyPr>
            <a:lstStyle/>
            <a:p>
              <a:r>
                <a:rPr lang="en-AU" sz="3600" b="1" dirty="0">
                  <a:solidFill>
                    <a:srgbClr val="FF0000"/>
                  </a:solidFill>
                  <a:effectLst>
                    <a:outerShdw blurRad="38100" dist="38100" dir="2700000" algn="tl">
                      <a:srgbClr val="000000">
                        <a:alpha val="43137"/>
                      </a:srgbClr>
                    </a:outerShdw>
                  </a:effectLst>
                  <a:latin typeface="Century751 SeBd BT" pitchFamily="2" charset="0"/>
                  <a:cs typeface="Times New Roman" panose="02020603050405020304" pitchFamily="18" charset="0"/>
                </a:rPr>
                <a:t>Cherubim</a:t>
              </a:r>
              <a:endParaRPr lang="en-US" sz="3200" b="1" dirty="0">
                <a:solidFill>
                  <a:srgbClr val="FF0000"/>
                </a:solidFill>
                <a:effectLst>
                  <a:outerShdw blurRad="38100" dist="38100" dir="2700000" algn="tl">
                    <a:srgbClr val="000000">
                      <a:alpha val="43137"/>
                    </a:srgbClr>
                  </a:outerShdw>
                </a:effectLst>
                <a:latin typeface="Century751 SeBd BT" pitchFamily="2" charset="0"/>
                <a:cs typeface="Times New Roman" panose="02020603050405020304" pitchFamily="18" charset="0"/>
              </a:endParaRPr>
            </a:p>
          </p:txBody>
        </p:sp>
        <p:sp>
          <p:nvSpPr>
            <p:cNvPr id="14" name="TextBox 13">
              <a:extLst>
                <a:ext uri="{FF2B5EF4-FFF2-40B4-BE49-F238E27FC236}">
                  <a16:creationId xmlns:a16="http://schemas.microsoft.com/office/drawing/2014/main" id="{F7593F4A-3D4F-56AB-0011-A5F256465F46}"/>
                </a:ext>
              </a:extLst>
            </p:cNvPr>
            <p:cNvSpPr txBox="1"/>
            <p:nvPr/>
          </p:nvSpPr>
          <p:spPr>
            <a:xfrm>
              <a:off x="8577791" y="3562520"/>
              <a:ext cx="1755648"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300" b="1" dirty="0">
                  <a:solidFill>
                    <a:srgbClr val="FF0000"/>
                  </a:solidFill>
                  <a:latin typeface="Century751 SeBd BT" pitchFamily="2" charset="0"/>
                  <a:cs typeface="Times New Roman" panose="02020603050405020304" pitchFamily="18" charset="0"/>
                </a:rPr>
                <a:t>Divine</a:t>
              </a:r>
              <a:endParaRPr kumimoji="0" lang="en-US" sz="33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ED490590-6A2A-ADF8-2591-243DB64CE196}"/>
                </a:ext>
              </a:extLst>
            </p:cNvPr>
            <p:cNvSpPr txBox="1"/>
            <p:nvPr/>
          </p:nvSpPr>
          <p:spPr>
            <a:xfrm>
              <a:off x="9945854" y="3559518"/>
              <a:ext cx="1891511"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3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rPr>
                <a:t>Majesty</a:t>
              </a:r>
              <a:endParaRPr kumimoji="0" lang="en-US" sz="33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endParaRPr>
            </a:p>
          </p:txBody>
        </p:sp>
        <p:sp>
          <p:nvSpPr>
            <p:cNvPr id="16" name="TextBox 15">
              <a:extLst>
                <a:ext uri="{FF2B5EF4-FFF2-40B4-BE49-F238E27FC236}">
                  <a16:creationId xmlns:a16="http://schemas.microsoft.com/office/drawing/2014/main" id="{804D78E8-BEAF-6DF2-45B8-5B058797D840}"/>
                </a:ext>
              </a:extLst>
            </p:cNvPr>
            <p:cNvSpPr txBox="1"/>
            <p:nvPr/>
          </p:nvSpPr>
          <p:spPr>
            <a:xfrm>
              <a:off x="9571948" y="3978063"/>
              <a:ext cx="1755648"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3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rPr>
                <a:t>Motion</a:t>
              </a:r>
              <a:endParaRPr kumimoji="0" lang="en-US" sz="33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endParaRPr>
            </a:p>
          </p:txBody>
        </p:sp>
        <p:sp>
          <p:nvSpPr>
            <p:cNvPr id="17" name="TextBox 16">
              <a:extLst>
                <a:ext uri="{FF2B5EF4-FFF2-40B4-BE49-F238E27FC236}">
                  <a16:creationId xmlns:a16="http://schemas.microsoft.com/office/drawing/2014/main" id="{51A131EA-D775-46E2-FD71-BB2DD2D5BB8B}"/>
                </a:ext>
              </a:extLst>
            </p:cNvPr>
            <p:cNvSpPr txBox="1"/>
            <p:nvPr/>
          </p:nvSpPr>
          <p:spPr>
            <a:xfrm>
              <a:off x="9054820" y="3962674"/>
              <a:ext cx="658368"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300" b="1" dirty="0">
                  <a:solidFill>
                    <a:srgbClr val="FF0000"/>
                  </a:solidFill>
                  <a:latin typeface="Century751 SeBd BT" pitchFamily="2" charset="0"/>
                  <a:cs typeface="Times New Roman" panose="02020603050405020304" pitchFamily="18" charset="0"/>
                </a:rPr>
                <a:t>in</a:t>
              </a:r>
              <a:endParaRPr kumimoji="0" lang="en-US" sz="33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endParaRPr>
            </a:p>
          </p:txBody>
        </p:sp>
        <p:sp>
          <p:nvSpPr>
            <p:cNvPr id="24" name="TextBox 23">
              <a:extLst>
                <a:ext uri="{FF2B5EF4-FFF2-40B4-BE49-F238E27FC236}">
                  <a16:creationId xmlns:a16="http://schemas.microsoft.com/office/drawing/2014/main" id="{9E3BBC0E-B535-EEF2-8C61-9BDF3DA764FA}"/>
                </a:ext>
              </a:extLst>
            </p:cNvPr>
            <p:cNvSpPr txBox="1"/>
            <p:nvPr/>
          </p:nvSpPr>
          <p:spPr>
            <a:xfrm>
              <a:off x="8444188" y="1009515"/>
              <a:ext cx="225552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600" b="1" dirty="0">
                  <a:solidFill>
                    <a:srgbClr val="FF0000"/>
                  </a:solidFill>
                  <a:latin typeface="Century751 SeBd BT" pitchFamily="2" charset="0"/>
                  <a:cs typeface="Times New Roman" panose="02020603050405020304" pitchFamily="18" charset="0"/>
                </a:rPr>
                <a:t>The</a:t>
              </a:r>
              <a:endParaRPr kumimoji="0" lang="en-US" sz="3200" b="1" i="0" u="none" strike="noStrike" kern="1200" cap="none" spc="0" normalizeH="0" baseline="0" noProof="0" dirty="0">
                <a:ln>
                  <a:noFill/>
                </a:ln>
                <a:solidFill>
                  <a:srgbClr val="FF0000"/>
                </a:solidFill>
                <a:effectLst/>
                <a:uLnTx/>
                <a:uFillTx/>
                <a:latin typeface="Century751 SeBd BT" pitchFamily="2" charset="0"/>
                <a:ea typeface="+mn-ea"/>
                <a:cs typeface="Times New Roman" panose="02020603050405020304" pitchFamily="18" charset="0"/>
              </a:endParaRPr>
            </a:p>
          </p:txBody>
        </p:sp>
      </p:grpSp>
    </p:spTree>
    <p:extLst>
      <p:ext uri="{BB962C8B-B14F-4D97-AF65-F5344CB8AC3E}">
        <p14:creationId xmlns:p14="http://schemas.microsoft.com/office/powerpoint/2010/main" val="411622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F9A892-AD9D-AD24-7750-5DF69EA952A3}"/>
              </a:ext>
            </a:extLst>
          </p:cNvPr>
          <p:cNvPicPr>
            <a:picLocks noChangeAspect="1"/>
          </p:cNvPicPr>
          <p:nvPr/>
        </p:nvPicPr>
        <p:blipFill>
          <a:blip r:embed="rId3"/>
          <a:stretch>
            <a:fillRect/>
          </a:stretch>
        </p:blipFill>
        <p:spPr>
          <a:xfrm>
            <a:off x="6644640" y="0"/>
            <a:ext cx="5323152" cy="679357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2" name="Title 1">
            <a:extLst>
              <a:ext uri="{FF2B5EF4-FFF2-40B4-BE49-F238E27FC236}">
                <a16:creationId xmlns:a16="http://schemas.microsoft.com/office/drawing/2014/main" id="{E5B9330C-3C04-3845-E9C4-8016D11ADA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2DB808-C9D8-2732-79BF-B8D0CB6E8A18}"/>
              </a:ext>
            </a:extLst>
          </p:cNvPr>
          <p:cNvSpPr>
            <a:spLocks noGrp="1"/>
          </p:cNvSpPr>
          <p:nvPr>
            <p:ph idx="1"/>
          </p:nvPr>
        </p:nvSpPr>
        <p:spPr>
          <a:xfrm>
            <a:off x="84221" y="416836"/>
            <a:ext cx="6205727" cy="6376737"/>
          </a:xfrm>
        </p:spPr>
        <p:txBody>
          <a:bodyPr>
            <a:normAutofit lnSpcReduction="10000"/>
          </a:bodyPr>
          <a:lstStyle/>
          <a:p>
            <a:pPr marL="0" indent="0" algn="ctr">
              <a:buNone/>
            </a:pPr>
            <a:r>
              <a:rPr lang="en-US" sz="2400" b="1" kern="0" dirty="0">
                <a:solidFill>
                  <a:srgbClr val="FF00FF"/>
                </a:solidFill>
                <a:effectLst>
                  <a:outerShdw blurRad="38100" dist="38100" dir="2700000" algn="tl">
                    <a:srgbClr val="000000">
                      <a:alpha val="43137"/>
                    </a:srgbClr>
                  </a:outerShdw>
                </a:effectLst>
                <a:latin typeface="BookmanOldStyle"/>
                <a:ea typeface="Calibri" panose="020F0502020204030204" pitchFamily="34" charset="0"/>
                <a:cs typeface="BookmanOldStyle"/>
              </a:rPr>
              <a:t>A Mortal “Cherub"  The King of </a:t>
            </a:r>
            <a:r>
              <a:rPr lang="en-US" sz="2400" b="1" kern="0" dirty="0" err="1">
                <a:solidFill>
                  <a:srgbClr val="FF00FF"/>
                </a:solidFill>
                <a:effectLst>
                  <a:outerShdw blurRad="38100" dist="38100" dir="2700000" algn="tl">
                    <a:srgbClr val="000000">
                      <a:alpha val="43137"/>
                    </a:srgbClr>
                  </a:outerShdw>
                </a:effectLst>
                <a:latin typeface="BookmanOldStyle"/>
                <a:ea typeface="Calibri" panose="020F0502020204030204" pitchFamily="34" charset="0"/>
                <a:cs typeface="BookmanOldStyle"/>
              </a:rPr>
              <a:t>Tyre</a:t>
            </a:r>
            <a:br>
              <a:rPr lang="en-US" sz="2400" kern="0" dirty="0">
                <a:solidFill>
                  <a:schemeClr val="bg1"/>
                </a:solidFill>
                <a:effectLst/>
                <a:latin typeface="BookmanOldStyle"/>
                <a:ea typeface="Calibri" panose="020F0502020204030204" pitchFamily="34" charset="0"/>
                <a:cs typeface="BookmanOldStyle"/>
              </a:rPr>
            </a:br>
            <a:r>
              <a:rPr lang="en-US" sz="2400" kern="0" dirty="0">
                <a:solidFill>
                  <a:schemeClr val="bg1"/>
                </a:solidFill>
                <a:latin typeface="BookmanOldStyle"/>
                <a:ea typeface="Calibri" panose="020F0502020204030204" pitchFamily="34" charset="0"/>
                <a:cs typeface="BookmanOldStyle"/>
              </a:rPr>
              <a:t> (</a:t>
            </a:r>
            <a:r>
              <a:rPr lang="en-US" sz="2400" kern="0" dirty="0">
                <a:solidFill>
                  <a:schemeClr val="bg1"/>
                </a:solidFill>
                <a:effectLst/>
                <a:latin typeface="BookmanOldStyle"/>
                <a:ea typeface="Calibri" panose="020F0502020204030204" pitchFamily="34" charset="0"/>
                <a:cs typeface="BookmanOldStyle"/>
              </a:rPr>
              <a:t>Eze. </a:t>
            </a:r>
            <a:r>
              <a:rPr lang="en-US" sz="2400" kern="0" dirty="0">
                <a:solidFill>
                  <a:schemeClr val="bg1"/>
                </a:solidFill>
                <a:latin typeface="BookmanOldStyle"/>
                <a:ea typeface="Calibri" panose="020F0502020204030204" pitchFamily="34" charset="0"/>
                <a:cs typeface="BookmanOldStyle"/>
              </a:rPr>
              <a:t>28:</a:t>
            </a:r>
            <a:r>
              <a:rPr lang="en-US" sz="2400" kern="0" dirty="0">
                <a:solidFill>
                  <a:schemeClr val="bg1"/>
                </a:solidFill>
                <a:effectLst/>
                <a:latin typeface="BookmanOldStyle"/>
                <a:ea typeface="Calibri" panose="020F0502020204030204" pitchFamily="34" charset="0"/>
                <a:cs typeface="BookmanOldStyle"/>
              </a:rPr>
              <a:t>14-16) </a:t>
            </a:r>
          </a:p>
          <a:p>
            <a:pPr>
              <a:buFont typeface="Wingdings" panose="05000000000000000000" pitchFamily="2" charset="2"/>
              <a:buChar char="Ø"/>
            </a:pPr>
            <a:r>
              <a:rPr lang="en-US" sz="2400" kern="0" dirty="0">
                <a:solidFill>
                  <a:schemeClr val="bg1"/>
                </a:solidFill>
                <a:effectLst/>
                <a:latin typeface="BookmanOldStyle"/>
                <a:ea typeface="Calibri" panose="020F0502020204030204" pitchFamily="34" charset="0"/>
                <a:cs typeface="BookmanOldStyle"/>
              </a:rPr>
              <a:t>Described as "the anointed cherub that </a:t>
            </a:r>
            <a:r>
              <a:rPr lang="en-US" sz="2400" kern="0" dirty="0" err="1">
                <a:solidFill>
                  <a:schemeClr val="bg1"/>
                </a:solidFill>
                <a:effectLst/>
                <a:latin typeface="BookmanOldStyle"/>
                <a:ea typeface="Calibri" panose="020F0502020204030204" pitchFamily="34" charset="0"/>
                <a:cs typeface="BookmanOldStyle"/>
              </a:rPr>
              <a:t>covereth</a:t>
            </a:r>
            <a:r>
              <a:rPr lang="en-US" sz="2400" kern="0" dirty="0">
                <a:solidFill>
                  <a:schemeClr val="bg1"/>
                </a:solidFill>
                <a:effectLst/>
                <a:latin typeface="BookmanOldStyle"/>
                <a:ea typeface="Calibri" panose="020F0502020204030204" pitchFamily="34" charset="0"/>
                <a:cs typeface="BookmanOldStyle"/>
              </a:rPr>
              <a:t>," and of whom God says, “I have set thee so.</a:t>
            </a:r>
            <a:r>
              <a:rPr lang="en-US" sz="2400" kern="0" dirty="0">
                <a:solidFill>
                  <a:schemeClr val="bg1"/>
                </a:solidFill>
                <a:latin typeface="BookmanOldStyle"/>
                <a:ea typeface="Calibri" panose="020F0502020204030204" pitchFamily="34" charset="0"/>
                <a:cs typeface="BookmanOldStyle"/>
              </a:rPr>
              <a:t>”</a:t>
            </a:r>
            <a:endParaRPr lang="en-US" sz="2400" kern="0" dirty="0">
              <a:solidFill>
                <a:schemeClr val="bg1"/>
              </a:solidFill>
              <a:effectLst/>
              <a:latin typeface="BookmanOldStyle"/>
              <a:ea typeface="Calibri" panose="020F0502020204030204" pitchFamily="34" charset="0"/>
              <a:cs typeface="BookmanOldStyle"/>
            </a:endParaRPr>
          </a:p>
          <a:p>
            <a:pPr>
              <a:buFont typeface="Wingdings" panose="05000000000000000000" pitchFamily="2" charset="2"/>
              <a:buChar char="Ø"/>
            </a:pPr>
            <a:r>
              <a:rPr lang="en-US" sz="2400"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"Thou hast been in Eden the garden of God, but I will cast thee as profane out of the mountain of God ; and I will destroy thee, O, covering cherub, from the midst of the stones of fire." </a:t>
            </a:r>
          </a:p>
          <a:p>
            <a:pPr>
              <a:buFont typeface="Wingdings" panose="05000000000000000000" pitchFamily="2" charset="2"/>
              <a:buChar char="Ø"/>
            </a:pPr>
            <a:r>
              <a:rPr lang="en-US" sz="2200" kern="0" dirty="0">
                <a:solidFill>
                  <a:schemeClr val="bg1"/>
                </a:solidFill>
                <a:latin typeface="BookmanOldStyle"/>
                <a:ea typeface="Calibri" panose="020F0502020204030204" pitchFamily="34" charset="0"/>
                <a:cs typeface="BookmanOldStyle"/>
              </a:rPr>
              <a:t>An ally of</a:t>
            </a:r>
            <a:r>
              <a:rPr lang="en-US" sz="2200" kern="0" dirty="0">
                <a:solidFill>
                  <a:schemeClr val="bg1"/>
                </a:solidFill>
                <a:effectLst/>
                <a:latin typeface="BookmanOldStyle"/>
                <a:ea typeface="Calibri" panose="020F0502020204030204" pitchFamily="34" charset="0"/>
                <a:cs typeface="BookmanOldStyle"/>
              </a:rPr>
              <a:t> David and Solomon in the </a:t>
            </a:r>
            <a:r>
              <a:rPr lang="en-US" sz="2200" kern="0" dirty="0">
                <a:solidFill>
                  <a:schemeClr val="bg1"/>
                </a:solidFill>
                <a:latin typeface="BookmanOldStyle"/>
                <a:ea typeface="Calibri" panose="020F0502020204030204" pitchFamily="34" charset="0"/>
                <a:cs typeface="BookmanOldStyle"/>
              </a:rPr>
              <a:t>building of </a:t>
            </a:r>
            <a:r>
              <a:rPr lang="en-US" sz="2200" kern="0" dirty="0">
                <a:solidFill>
                  <a:schemeClr val="bg1"/>
                </a:solidFill>
                <a:effectLst/>
                <a:latin typeface="BookmanOldStyle"/>
                <a:ea typeface="Calibri" panose="020F0502020204030204" pitchFamily="34" charset="0"/>
                <a:cs typeface="BookmanOldStyle"/>
              </a:rPr>
              <a:t>the temple of God at Jerusalem</a:t>
            </a:r>
          </a:p>
          <a:p>
            <a:pPr>
              <a:buFont typeface="Wingdings" panose="05000000000000000000" pitchFamily="2" charset="2"/>
              <a:buChar char="Ø"/>
            </a:pPr>
            <a:r>
              <a:rPr lang="en-US" sz="2200" kern="0" dirty="0">
                <a:solidFill>
                  <a:schemeClr val="bg1"/>
                </a:solidFill>
                <a:effectLst/>
                <a:latin typeface="BookmanOldStyle"/>
                <a:ea typeface="Calibri" panose="020F0502020204030204" pitchFamily="34" charset="0"/>
                <a:cs typeface="BookmanOldStyle"/>
              </a:rPr>
              <a:t>The Tyrian power afterwards corrupted Israel, and was overthrown by the Babylonians and the Greeks</a:t>
            </a:r>
          </a:p>
          <a:p>
            <a:pPr>
              <a:buFont typeface="Wingdings" panose="05000000000000000000" pitchFamily="2" charset="2"/>
              <a:buChar char="Ø"/>
            </a:pPr>
            <a:r>
              <a:rPr lang="en-US" sz="2200" kern="0" dirty="0">
                <a:solidFill>
                  <a:schemeClr val="bg1"/>
                </a:solidFill>
                <a:latin typeface="BookmanOldStyle"/>
                <a:ea typeface="Calibri" panose="020F0502020204030204" pitchFamily="34" charset="0"/>
                <a:cs typeface="BookmanOldStyle"/>
              </a:rPr>
              <a:t>T</a:t>
            </a:r>
            <a:r>
              <a:rPr lang="en-US" sz="2200" kern="0" dirty="0">
                <a:solidFill>
                  <a:schemeClr val="bg1"/>
                </a:solidFill>
                <a:effectLst/>
                <a:latin typeface="BookmanOldStyle"/>
                <a:ea typeface="Calibri" panose="020F0502020204030204" pitchFamily="34" charset="0"/>
                <a:cs typeface="BookmanOldStyle"/>
              </a:rPr>
              <a:t>oday USA-Britain, the anti-typical Tyrian Tarshish power, is for a time “the anointed cherub that </a:t>
            </a:r>
            <a:r>
              <a:rPr lang="en-US" sz="2200" kern="0" dirty="0" err="1">
                <a:solidFill>
                  <a:schemeClr val="bg1"/>
                </a:solidFill>
                <a:effectLst/>
                <a:latin typeface="BookmanOldStyle"/>
                <a:ea typeface="Calibri" panose="020F0502020204030204" pitchFamily="34" charset="0"/>
                <a:cs typeface="BookmanOldStyle"/>
              </a:rPr>
              <a:t>covereth</a:t>
            </a:r>
            <a:r>
              <a:rPr lang="en-US" sz="2200" kern="0" dirty="0">
                <a:solidFill>
                  <a:schemeClr val="bg1"/>
                </a:solidFill>
                <a:effectLst/>
                <a:latin typeface="BookmanOldStyle"/>
                <a:ea typeface="Calibri" panose="020F0502020204030204" pitchFamily="34" charset="0"/>
                <a:cs typeface="BookmanOldStyle"/>
              </a:rPr>
              <a:t>" in the same "garden of God</a:t>
            </a:r>
            <a:r>
              <a:rPr lang="en-US" sz="2200" kern="0" dirty="0">
                <a:solidFill>
                  <a:schemeClr val="bg1"/>
                </a:solidFill>
                <a:latin typeface="BookmanOldStyle"/>
                <a:ea typeface="Calibri" panose="020F0502020204030204" pitchFamily="34" charset="0"/>
                <a:cs typeface="BookmanOldStyle"/>
              </a:rPr>
              <a:t>” </a:t>
            </a:r>
          </a:p>
        </p:txBody>
      </p:sp>
      <p:sp>
        <p:nvSpPr>
          <p:cNvPr id="9" name="TextBox 8">
            <a:extLst>
              <a:ext uri="{FF2B5EF4-FFF2-40B4-BE49-F238E27FC236}">
                <a16:creationId xmlns:a16="http://schemas.microsoft.com/office/drawing/2014/main" id="{17B77D33-6D26-545F-00E8-D4070E0BB35B}"/>
              </a:ext>
            </a:extLst>
          </p:cNvPr>
          <p:cNvSpPr txBox="1"/>
          <p:nvPr/>
        </p:nvSpPr>
        <p:spPr>
          <a:xfrm>
            <a:off x="6644640" y="137160"/>
            <a:ext cx="5323152" cy="1077218"/>
          </a:xfrm>
          <a:prstGeom prst="rect">
            <a:avLst/>
          </a:prstGeom>
          <a:noFill/>
        </p:spPr>
        <p:txBody>
          <a:bodyPr wrap="square" rtlCol="0">
            <a:spAutoFit/>
          </a:bodyPr>
          <a:lstStyle/>
          <a:p>
            <a:pPr algn="ctr"/>
            <a:r>
              <a:rPr lang="en-AU" sz="3200" b="1" dirty="0">
                <a:solidFill>
                  <a:srgbClr val="FF0000"/>
                </a:solidFill>
                <a:effectLst>
                  <a:outerShdw blurRad="38100" dist="38100" dir="2700000" algn="tl">
                    <a:srgbClr val="000000">
                      <a:alpha val="43137"/>
                    </a:srgbClr>
                  </a:outerShdw>
                </a:effectLst>
                <a:latin typeface="Century751 SeBd BT" pitchFamily="2" charset="0"/>
                <a:cs typeface="Times New Roman" panose="02020603050405020304" pitchFamily="18" charset="0"/>
              </a:rPr>
              <a:t>The Anointed Cherub That Covered in Eden</a:t>
            </a:r>
            <a:endParaRPr lang="en-US" sz="2800" b="1" dirty="0">
              <a:solidFill>
                <a:srgbClr val="FF0000"/>
              </a:solidFill>
              <a:effectLst>
                <a:outerShdw blurRad="38100" dist="38100" dir="2700000" algn="tl">
                  <a:srgbClr val="000000">
                    <a:alpha val="43137"/>
                  </a:srgbClr>
                </a:outerShdw>
              </a:effectLst>
              <a:latin typeface="Century751 SeBd BT" pitchFamily="2" charset="0"/>
              <a:cs typeface="Times New Roman" panose="02020603050405020304" pitchFamily="18" charset="0"/>
            </a:endParaRPr>
          </a:p>
        </p:txBody>
      </p:sp>
    </p:spTree>
    <p:extLst>
      <p:ext uri="{BB962C8B-B14F-4D97-AF65-F5344CB8AC3E}">
        <p14:creationId xmlns:p14="http://schemas.microsoft.com/office/powerpoint/2010/main" val="181215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494020" y="262009"/>
            <a:ext cx="11301984" cy="2890361"/>
          </a:xfrm>
        </p:spPr>
        <p:txBody>
          <a:bodyPr>
            <a:normAutofit fontScale="92500" lnSpcReduction="20000"/>
          </a:bodyPr>
          <a:lstStyle/>
          <a:p>
            <a:pPr marL="0" indent="0">
              <a:lnSpc>
                <a:spcPct val="120000"/>
              </a:lnSpc>
              <a:buNone/>
            </a:pPr>
            <a:r>
              <a:rPr lang="en-US" sz="2400" kern="0" dirty="0">
                <a:solidFill>
                  <a:schemeClr val="bg1"/>
                </a:solidFill>
                <a:effectLst/>
                <a:latin typeface="BookmanOldStyle"/>
                <a:ea typeface="Calibri" panose="020F0502020204030204" pitchFamily="34" charset="0"/>
                <a:cs typeface="BookmanOldStyle"/>
              </a:rPr>
              <a:t>"And the LORD God </a:t>
            </a:r>
            <a:r>
              <a:rPr lang="en-US" sz="2400" i="1" kern="0" dirty="0">
                <a:solidFill>
                  <a:schemeClr val="bg1"/>
                </a:solidFill>
                <a:effectLst/>
                <a:latin typeface="BookmanOldStyle-Italic"/>
                <a:ea typeface="Calibri" panose="020F0502020204030204" pitchFamily="34" charset="0"/>
                <a:cs typeface="BookmanOldStyle-Italic"/>
              </a:rPr>
              <a:t>(Yahweh Elohim) </a:t>
            </a:r>
            <a:r>
              <a:rPr lang="en-US" sz="2400" kern="0" dirty="0">
                <a:solidFill>
                  <a:schemeClr val="bg1"/>
                </a:solidFill>
                <a:effectLst/>
                <a:latin typeface="BookmanOldStyle"/>
                <a:ea typeface="Calibri" panose="020F0502020204030204" pitchFamily="34" charset="0"/>
                <a:cs typeface="BookmanOldStyle"/>
              </a:rPr>
              <a:t>said, Behold, the man is become </a:t>
            </a:r>
            <a:r>
              <a:rPr lang="en-US" sz="2400" i="1" kern="0" dirty="0">
                <a:solidFill>
                  <a:schemeClr val="bg1"/>
                </a:solidFill>
                <a:effectLst/>
                <a:latin typeface="BookmanOldStyle-Italic"/>
                <a:ea typeface="Calibri" panose="020F0502020204030204" pitchFamily="34" charset="0"/>
                <a:cs typeface="BookmanOldStyle-Italic"/>
              </a:rPr>
              <a:t>as one of us </a:t>
            </a:r>
            <a:r>
              <a:rPr lang="en-US" sz="2400" kern="0" dirty="0">
                <a:solidFill>
                  <a:schemeClr val="bg1"/>
                </a:solidFill>
                <a:effectLst/>
                <a:latin typeface="BookmanOldStyle"/>
                <a:ea typeface="Calibri" panose="020F0502020204030204" pitchFamily="34" charset="0"/>
                <a:cs typeface="BookmanOldStyle"/>
              </a:rPr>
              <a:t>to know good and evil ; and now, lest he put forth his hand, and take also of the tree of life, and eat and live for ever : therefore the LORD God sent him forth from the garden of Eden, to till the ground from whence he was taken. So he drove out the man ; and he </a:t>
            </a:r>
            <a:r>
              <a:rPr lang="en-US" sz="2400" b="1" u="sng" kern="0" dirty="0">
                <a:solidFill>
                  <a:srgbClr val="FFC000"/>
                </a:solidFill>
                <a:effectLst/>
                <a:latin typeface="BookmanOldStyle"/>
                <a:ea typeface="Calibri" panose="020F0502020204030204" pitchFamily="34" charset="0"/>
                <a:cs typeface="BookmanOldStyle"/>
              </a:rPr>
              <a:t>placed</a:t>
            </a:r>
            <a:r>
              <a:rPr lang="en-US" sz="2400" kern="0" dirty="0">
                <a:solidFill>
                  <a:schemeClr val="bg1"/>
                </a:solidFill>
                <a:effectLst/>
                <a:latin typeface="BookmanOldStyle"/>
                <a:ea typeface="Calibri" panose="020F0502020204030204" pitchFamily="34" charset="0"/>
                <a:cs typeface="BookmanOldStyle"/>
              </a:rPr>
              <a:t> at the east of the garden of Eden </a:t>
            </a:r>
            <a:r>
              <a:rPr lang="en-US" sz="24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en-US" sz="2400" b="1" u="sng" kern="0" dirty="0">
                <a:solidFill>
                  <a:srgbClr val="00B0F0"/>
                </a:solidFill>
                <a:effectLst/>
                <a:latin typeface="BookmanOldStyle"/>
                <a:ea typeface="Calibri" panose="020F0502020204030204" pitchFamily="34" charset="0"/>
                <a:cs typeface="BookmanOldStyle"/>
              </a:rPr>
              <a:t>CHERUBIM</a:t>
            </a:r>
            <a:r>
              <a:rPr lang="en-US" sz="2400" kern="0" dirty="0">
                <a:solidFill>
                  <a:schemeClr val="bg1"/>
                </a:solidFill>
                <a:effectLst/>
                <a:latin typeface="BookmanOldStyle"/>
                <a:ea typeface="Calibri" panose="020F0502020204030204" pitchFamily="34" charset="0"/>
                <a:cs typeface="BookmanOldStyle"/>
              </a:rPr>
              <a:t> (so the R.V., correctly) and </a:t>
            </a:r>
            <a:r>
              <a:rPr lang="en-US" sz="2400" b="1" kern="0" dirty="0">
                <a:solidFill>
                  <a:srgbClr val="FFFF00"/>
                </a:solidFill>
                <a:effectLst/>
                <a:latin typeface="BookmanOldStyle"/>
                <a:ea typeface="Calibri" panose="020F0502020204030204" pitchFamily="34" charset="0"/>
                <a:cs typeface="BookmanOldStyle"/>
              </a:rPr>
              <a:t>a flaming sword</a:t>
            </a:r>
            <a:r>
              <a:rPr lang="en-US" sz="2400" kern="0" dirty="0">
                <a:solidFill>
                  <a:schemeClr val="bg1"/>
                </a:solidFill>
                <a:effectLst/>
                <a:latin typeface="BookmanOldStyle"/>
                <a:ea typeface="Calibri" panose="020F0502020204030204" pitchFamily="34" charset="0"/>
                <a:cs typeface="BookmanOldStyle"/>
              </a:rPr>
              <a:t> which turned every way, </a:t>
            </a:r>
            <a:r>
              <a:rPr lang="en-US" sz="2400" b="1" i="1" u="sng" kern="0" dirty="0">
                <a:solidFill>
                  <a:srgbClr val="FFFF00"/>
                </a:solidFill>
                <a:effectLst/>
                <a:latin typeface="BookmanOldStyle-Bold"/>
                <a:ea typeface="Calibri" panose="020F0502020204030204" pitchFamily="34" charset="0"/>
                <a:cs typeface="Garamond" panose="02020404030301010803" pitchFamily="18" charset="0"/>
              </a:rPr>
              <a:t>to</a:t>
            </a:r>
            <a:r>
              <a:rPr lang="en-US" sz="2400" b="1" i="1" u="sng" kern="0" dirty="0">
                <a:solidFill>
                  <a:srgbClr val="FFFF00"/>
                </a:solidFill>
                <a:effectLst/>
                <a:latin typeface="Garamond" panose="02020404030301010803" pitchFamily="18" charset="0"/>
                <a:ea typeface="Calibri" panose="020F0502020204030204" pitchFamily="34" charset="0"/>
                <a:cs typeface="Garamond" panose="02020404030301010803" pitchFamily="18" charset="0"/>
              </a:rPr>
              <a:t> </a:t>
            </a:r>
            <a:r>
              <a:rPr lang="en-US" sz="2400" b="1" i="1" u="sng" kern="0" dirty="0">
                <a:solidFill>
                  <a:srgbClr val="FFFF00"/>
                </a:solidFill>
                <a:effectLst/>
                <a:latin typeface="BookmanOldStyle"/>
                <a:ea typeface="Calibri" panose="020F0502020204030204" pitchFamily="34" charset="0"/>
                <a:cs typeface="BookmanOldStyle"/>
              </a:rPr>
              <a:t>keep the way of the tree of life</a:t>
            </a:r>
            <a:r>
              <a:rPr lang="en-US" sz="2400" kern="0" dirty="0">
                <a:solidFill>
                  <a:schemeClr val="bg1"/>
                </a:solidFill>
                <a:effectLst/>
                <a:latin typeface="BookmanOldStyle"/>
                <a:ea typeface="Calibri" panose="020F0502020204030204" pitchFamily="34" charset="0"/>
                <a:cs typeface="BookmanOldStyle"/>
              </a:rPr>
              <a:t>." </a:t>
            </a:r>
          </a:p>
          <a:p>
            <a:pPr marL="0" indent="0">
              <a:buNone/>
            </a:pPr>
            <a:r>
              <a:rPr lang="en-US" sz="2400" kern="0" dirty="0">
                <a:solidFill>
                  <a:schemeClr val="bg1"/>
                </a:solidFill>
                <a:effectLst/>
                <a:latin typeface="BookmanOldStyle"/>
                <a:ea typeface="Calibri" panose="020F0502020204030204" pitchFamily="34" charset="0"/>
                <a:cs typeface="BookmanOldStyle"/>
              </a:rPr>
              <a:t>Here it seems obvious that "</a:t>
            </a:r>
            <a:r>
              <a:rPr lang="en-US" sz="2400" b="1" u="sng" kern="0" dirty="0">
                <a:solidFill>
                  <a:srgbClr val="00FFCC"/>
                </a:solidFill>
                <a:effectLst/>
                <a:latin typeface="BookmanOldStyle"/>
                <a:ea typeface="Calibri" panose="020F0502020204030204" pitchFamily="34" charset="0"/>
                <a:cs typeface="BookmanOldStyle"/>
              </a:rPr>
              <a:t>the Cherubim</a:t>
            </a:r>
            <a:r>
              <a:rPr lang="en-US" sz="2400" kern="0" dirty="0">
                <a:solidFill>
                  <a:schemeClr val="bg1"/>
                </a:solidFill>
                <a:effectLst/>
                <a:latin typeface="BookmanOldStyle"/>
                <a:ea typeface="Calibri" panose="020F0502020204030204" pitchFamily="34" charset="0"/>
                <a:cs typeface="BookmanOldStyle"/>
              </a:rPr>
              <a:t>” are the </a:t>
            </a:r>
            <a:r>
              <a:rPr lang="en-US" sz="2400" b="1" kern="0" dirty="0">
                <a:solidFill>
                  <a:srgbClr val="FF0000"/>
                </a:solidFill>
                <a:effectLst/>
                <a:latin typeface="BookmanOldStyle"/>
                <a:ea typeface="Calibri" panose="020F0502020204030204" pitchFamily="34" charset="0"/>
                <a:cs typeface="BookmanOldStyle"/>
              </a:rPr>
              <a:t>guardian angels </a:t>
            </a:r>
            <a:r>
              <a:rPr lang="en-US" sz="2400" kern="0" dirty="0">
                <a:solidFill>
                  <a:schemeClr val="bg1"/>
                </a:solidFill>
                <a:effectLst/>
                <a:latin typeface="BookmanOldStyle"/>
                <a:ea typeface="Calibri" panose="020F0502020204030204" pitchFamily="34" charset="0"/>
                <a:cs typeface="BookmanOldStyle"/>
              </a:rPr>
              <a:t>or “</a:t>
            </a:r>
            <a:r>
              <a:rPr lang="en-US" sz="2400" b="1" kern="0" dirty="0">
                <a:solidFill>
                  <a:srgbClr val="66FF33"/>
                </a:solidFill>
                <a:effectLst/>
                <a:latin typeface="BookmanOldStyle"/>
                <a:ea typeface="Calibri" panose="020F0502020204030204" pitchFamily="34" charset="0"/>
                <a:cs typeface="BookmanOldStyle"/>
              </a:rPr>
              <a:t>Elohim</a:t>
            </a:r>
            <a:r>
              <a:rPr lang="en-US" sz="2400" kern="0" dirty="0">
                <a:solidFill>
                  <a:schemeClr val="bg1"/>
                </a:solidFill>
                <a:effectLst/>
                <a:latin typeface="BookmanOldStyle"/>
                <a:ea typeface="Calibri" panose="020F0502020204030204" pitchFamily="34" charset="0"/>
                <a:cs typeface="BookmanOldStyle"/>
              </a:rPr>
              <a:t>,” some of the “</a:t>
            </a:r>
            <a:r>
              <a:rPr lang="en-US" sz="2400" b="1" u="sng" kern="0" dirty="0">
                <a:solidFill>
                  <a:srgbClr val="FFFF00"/>
                </a:solidFill>
                <a:effectLst/>
                <a:latin typeface="BookmanOldStyle"/>
                <a:ea typeface="Calibri" panose="020F0502020204030204" pitchFamily="34" charset="0"/>
                <a:cs typeface="BookmanOldStyle"/>
              </a:rPr>
              <a:t>us</a:t>
            </a:r>
            <a:r>
              <a:rPr lang="en-US" sz="2400" kern="0" dirty="0">
                <a:solidFill>
                  <a:schemeClr val="bg1"/>
                </a:solidFill>
                <a:effectLst/>
                <a:latin typeface="BookmanOldStyle"/>
                <a:ea typeface="Calibri" panose="020F0502020204030204" pitchFamily="34" charset="0"/>
                <a:cs typeface="BookmanOldStyle"/>
              </a:rPr>
              <a:t>” of the LORD God's allusion. </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p:txBody>
      </p:sp>
      <p:pic>
        <p:nvPicPr>
          <p:cNvPr id="2" name="Picture 1">
            <a:extLst>
              <a:ext uri="{FF2B5EF4-FFF2-40B4-BE49-F238E27FC236}">
                <a16:creationId xmlns:a16="http://schemas.microsoft.com/office/drawing/2014/main" id="{F4283000-BE9F-76FB-AA12-D14B56C8FC8F}"/>
              </a:ext>
            </a:extLst>
          </p:cNvPr>
          <p:cNvPicPr>
            <a:picLocks noChangeAspect="1"/>
          </p:cNvPicPr>
          <p:nvPr/>
        </p:nvPicPr>
        <p:blipFill>
          <a:blip r:embed="rId3"/>
          <a:stretch>
            <a:fillRect/>
          </a:stretch>
        </p:blipFill>
        <p:spPr>
          <a:xfrm>
            <a:off x="8290560" y="2790494"/>
            <a:ext cx="3148923" cy="3758184"/>
          </a:xfrm>
          <a:prstGeom prst="rect">
            <a:avLst/>
          </a:prstGeom>
          <a:effectLst>
            <a:softEdge rad="127000"/>
          </a:effectLst>
        </p:spPr>
      </p:pic>
      <p:sp>
        <p:nvSpPr>
          <p:cNvPr id="5" name="TextBox 4">
            <a:extLst>
              <a:ext uri="{FF2B5EF4-FFF2-40B4-BE49-F238E27FC236}">
                <a16:creationId xmlns:a16="http://schemas.microsoft.com/office/drawing/2014/main" id="{9D35DFE6-8599-D63A-6682-4C8DCFF0DF66}"/>
              </a:ext>
            </a:extLst>
          </p:cNvPr>
          <p:cNvSpPr txBox="1"/>
          <p:nvPr/>
        </p:nvSpPr>
        <p:spPr>
          <a:xfrm>
            <a:off x="494020" y="3152370"/>
            <a:ext cx="7796540" cy="3170099"/>
          </a:xfrm>
          <a:prstGeom prst="rect">
            <a:avLst/>
          </a:prstGeom>
          <a:noFill/>
        </p:spPr>
        <p:txBody>
          <a:bodyPr wrap="square">
            <a:spAutoFit/>
          </a:bodyPr>
          <a:lstStyle/>
          <a:p>
            <a:pPr marL="0" indent="0">
              <a:buNone/>
            </a:pPr>
            <a:r>
              <a:rPr lang="en-US" sz="2000" b="1" u="sng" kern="0" dirty="0">
                <a:solidFill>
                  <a:schemeClr val="bg1"/>
                </a:solidFill>
                <a:effectLst/>
                <a:latin typeface="BookmanOldStyle"/>
                <a:ea typeface="Calibri" panose="020F0502020204030204" pitchFamily="34" charset="0"/>
                <a:cs typeface="BookmanOldStyle"/>
              </a:rPr>
              <a:t>COMPARE BELOW</a:t>
            </a:r>
            <a:r>
              <a:rPr lang="en-US" sz="2000" kern="0" dirty="0">
                <a:solidFill>
                  <a:schemeClr val="bg1"/>
                </a:solidFill>
                <a:effectLst/>
                <a:latin typeface="BookmanOldStyle"/>
                <a:ea typeface="Calibri" panose="020F0502020204030204" pitchFamily="34" charset="0"/>
                <a:cs typeface="BookmanOldStyle"/>
              </a:rPr>
              <a:t>…</a:t>
            </a:r>
          </a:p>
          <a:p>
            <a:pPr marL="0" indent="0">
              <a:buNone/>
            </a:pPr>
            <a:r>
              <a:rPr lang="en-US" sz="2000" kern="0" dirty="0">
                <a:solidFill>
                  <a:schemeClr val="bg1"/>
                </a:solidFill>
                <a:effectLst/>
                <a:latin typeface="BookmanOldStyle"/>
                <a:ea typeface="Calibri" panose="020F0502020204030204" pitchFamily="34" charset="0"/>
                <a:cs typeface="BookmanOldStyle"/>
              </a:rPr>
              <a:t>Balaam (Num. </a:t>
            </a:r>
            <a:r>
              <a:rPr lang="en-US" sz="2000" kern="0" dirty="0">
                <a:solidFill>
                  <a:schemeClr val="bg1"/>
                </a:solidFill>
                <a:latin typeface="BookmanOldStyle"/>
                <a:ea typeface="Calibri" panose="020F0502020204030204" pitchFamily="34" charset="0"/>
                <a:cs typeface="BookmanOldStyle"/>
              </a:rPr>
              <a:t>22:</a:t>
            </a:r>
            <a:r>
              <a:rPr lang="en-US" sz="2000" kern="0" dirty="0">
                <a:solidFill>
                  <a:schemeClr val="bg1"/>
                </a:solidFill>
                <a:effectLst/>
                <a:latin typeface="BookmanOldStyle"/>
                <a:ea typeface="Calibri" panose="020F0502020204030204" pitchFamily="34" charset="0"/>
                <a:cs typeface="BookmanOldStyle"/>
              </a:rPr>
              <a:t>31), when he was withstood by " the angel of the LORD standing in the way with </a:t>
            </a:r>
            <a:r>
              <a:rPr lang="en-US" sz="2000" b="1" kern="0" dirty="0">
                <a:solidFill>
                  <a:srgbClr val="FFFF00"/>
                </a:solidFill>
                <a:effectLst/>
                <a:latin typeface="BookmanOldStyle"/>
                <a:ea typeface="Calibri" panose="020F0502020204030204" pitchFamily="34" charset="0"/>
                <a:cs typeface="BookmanOldStyle"/>
              </a:rPr>
              <a:t>his sword drawn in his hand</a:t>
            </a:r>
            <a:r>
              <a:rPr lang="en-US" sz="2000" kern="0" dirty="0">
                <a:solidFill>
                  <a:schemeClr val="bg1"/>
                </a:solidFill>
                <a:effectLst/>
                <a:latin typeface="BookmanOldStyle"/>
                <a:ea typeface="Calibri" panose="020F0502020204030204" pitchFamily="34" charset="0"/>
                <a:cs typeface="BookmanOldStyle"/>
              </a:rPr>
              <a:t>." </a:t>
            </a:r>
          </a:p>
          <a:p>
            <a:pPr marL="0" indent="0">
              <a:buNone/>
            </a:pPr>
            <a:endParaRPr lang="en-US" sz="2000" kern="0" dirty="0">
              <a:solidFill>
                <a:schemeClr val="bg1"/>
              </a:solidFill>
              <a:effectLst/>
              <a:latin typeface="BookmanOldStyle"/>
              <a:ea typeface="Calibri" panose="020F0502020204030204" pitchFamily="34" charset="0"/>
              <a:cs typeface="BookmanOldStyle"/>
            </a:endParaRPr>
          </a:p>
          <a:p>
            <a:pPr marL="0" indent="0">
              <a:buNone/>
            </a:pPr>
            <a:r>
              <a:rPr lang="en-US" sz="2000" kern="0" dirty="0">
                <a:solidFill>
                  <a:schemeClr val="bg1"/>
                </a:solidFill>
                <a:effectLst/>
                <a:latin typeface="BookmanOldStyle"/>
                <a:ea typeface="Calibri" panose="020F0502020204030204" pitchFamily="34" charset="0"/>
                <a:cs typeface="BookmanOldStyle"/>
              </a:rPr>
              <a:t>Joshua's meeting with the angelic " captain of the LORD'S host . . . </a:t>
            </a:r>
            <a:r>
              <a:rPr lang="en-US" sz="2000" b="1" kern="0" dirty="0">
                <a:solidFill>
                  <a:srgbClr val="FFFF00"/>
                </a:solidFill>
                <a:effectLst/>
                <a:latin typeface="BookmanOldStyle"/>
                <a:ea typeface="Calibri" panose="020F0502020204030204" pitchFamily="34" charset="0"/>
                <a:cs typeface="BookmanOldStyle"/>
              </a:rPr>
              <a:t>with his sword drawn in his hand </a:t>
            </a:r>
            <a:r>
              <a:rPr lang="en-US" sz="2000" kern="0" dirty="0">
                <a:solidFill>
                  <a:schemeClr val="bg1"/>
                </a:solidFill>
                <a:effectLst/>
                <a:latin typeface="BookmanOldStyle"/>
                <a:ea typeface="Calibri" panose="020F0502020204030204" pitchFamily="34" charset="0"/>
                <a:cs typeface="BookmanOldStyle"/>
              </a:rPr>
              <a:t>" (Josh. </a:t>
            </a:r>
            <a:r>
              <a:rPr lang="en-US" sz="2000" kern="0" dirty="0">
                <a:solidFill>
                  <a:schemeClr val="bg1"/>
                </a:solidFill>
                <a:latin typeface="BookmanOldStyle"/>
                <a:ea typeface="Calibri" panose="020F0502020204030204" pitchFamily="34" charset="0"/>
                <a:cs typeface="BookmanOldStyle"/>
              </a:rPr>
              <a:t>5:</a:t>
            </a:r>
            <a:r>
              <a:rPr lang="en-US" sz="2000" kern="0" dirty="0">
                <a:solidFill>
                  <a:schemeClr val="bg1"/>
                </a:solidFill>
                <a:effectLst/>
                <a:latin typeface="BookmanOldStyle"/>
                <a:ea typeface="Calibri" panose="020F0502020204030204" pitchFamily="34" charset="0"/>
                <a:cs typeface="BookmanOldStyle"/>
              </a:rPr>
              <a:t>13-15).</a:t>
            </a:r>
          </a:p>
          <a:p>
            <a:pPr marL="0" indent="0">
              <a:buNone/>
            </a:pPr>
            <a:endParaRPr lang="en-US" sz="2000" kern="0" dirty="0">
              <a:solidFill>
                <a:schemeClr val="bg1"/>
              </a:solidFill>
              <a:effectLst/>
              <a:latin typeface="BookmanOldStyle"/>
              <a:ea typeface="Calibri" panose="020F0502020204030204" pitchFamily="34" charset="0"/>
              <a:cs typeface="BookmanOldStyle"/>
            </a:endParaRPr>
          </a:p>
          <a:p>
            <a:pPr marL="0" indent="0">
              <a:buNone/>
            </a:pPr>
            <a:r>
              <a:rPr lang="en-US" sz="2000" kern="0" dirty="0">
                <a:solidFill>
                  <a:schemeClr val="bg1"/>
                </a:solidFill>
                <a:effectLst/>
                <a:latin typeface="BookmanOldStyle"/>
                <a:ea typeface="Calibri" panose="020F0502020204030204" pitchFamily="34" charset="0"/>
                <a:cs typeface="BookmanOldStyle"/>
              </a:rPr>
              <a:t>David's vision of " the angel of the LORD standing between the earth and the heaven, </a:t>
            </a:r>
            <a:r>
              <a:rPr lang="en-US" sz="2000" b="1" kern="0" dirty="0">
                <a:solidFill>
                  <a:srgbClr val="FFFF00"/>
                </a:solidFill>
                <a:effectLst/>
                <a:latin typeface="BookmanOldStyle"/>
                <a:ea typeface="Calibri" panose="020F0502020204030204" pitchFamily="34" charset="0"/>
                <a:cs typeface="BookmanOldStyle"/>
              </a:rPr>
              <a:t>having a drawn sword in his hand</a:t>
            </a:r>
            <a:r>
              <a:rPr lang="en-US" sz="2000" kern="0" dirty="0">
                <a:solidFill>
                  <a:schemeClr val="bg1"/>
                </a:solidFill>
                <a:effectLst/>
                <a:latin typeface="BookmanOldStyle"/>
                <a:ea typeface="Calibri" panose="020F0502020204030204" pitchFamily="34" charset="0"/>
                <a:cs typeface="BookmanOldStyle"/>
              </a:rPr>
              <a:t> stretched out over Jerusalem " (1 Chron. </a:t>
            </a:r>
            <a:r>
              <a:rPr lang="en-US" sz="2000" kern="0" dirty="0">
                <a:solidFill>
                  <a:schemeClr val="bg1"/>
                </a:solidFill>
                <a:latin typeface="BookmanOldStyle"/>
                <a:ea typeface="Calibri" panose="020F0502020204030204" pitchFamily="34" charset="0"/>
                <a:cs typeface="BookmanOldStyle"/>
              </a:rPr>
              <a:t>21:</a:t>
            </a:r>
            <a:r>
              <a:rPr lang="en-US" sz="2000" kern="0" dirty="0">
                <a:solidFill>
                  <a:schemeClr val="bg1"/>
                </a:solidFill>
                <a:effectLst/>
                <a:latin typeface="BookmanOldStyle"/>
                <a:ea typeface="Calibri" panose="020F0502020204030204" pitchFamily="34" charset="0"/>
                <a:cs typeface="BookmanOldStyle"/>
              </a:rPr>
              <a:t>15-18).</a:t>
            </a:r>
          </a:p>
        </p:txBody>
      </p:sp>
    </p:spTree>
    <p:extLst>
      <p:ext uri="{BB962C8B-B14F-4D97-AF65-F5344CB8AC3E}">
        <p14:creationId xmlns:p14="http://schemas.microsoft.com/office/powerpoint/2010/main" val="1952814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889F5A-08B0-EBBA-9035-C99CDBC20217}"/>
              </a:ext>
            </a:extLst>
          </p:cNvPr>
          <p:cNvPicPr>
            <a:picLocks noChangeAspect="1"/>
          </p:cNvPicPr>
          <p:nvPr/>
        </p:nvPicPr>
        <p:blipFill>
          <a:blip r:embed="rId2"/>
          <a:stretch>
            <a:fillRect/>
          </a:stretch>
        </p:blipFill>
        <p:spPr>
          <a:xfrm>
            <a:off x="6188841" y="179054"/>
            <a:ext cx="5857065" cy="4237498"/>
          </a:xfrm>
          <a:prstGeom prst="rect">
            <a:avLst/>
          </a:prstGeom>
          <a:effectLst>
            <a:softEdge rad="317500"/>
          </a:effectLst>
        </p:spPr>
      </p:pic>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311946" y="246888"/>
            <a:ext cx="6782273" cy="6144768"/>
          </a:xfrm>
        </p:spPr>
        <p:txBody>
          <a:bodyPr>
            <a:normAutofit/>
          </a:bodyPr>
          <a:lstStyle/>
          <a:p>
            <a:pPr marL="0" indent="0">
              <a:buNone/>
            </a:pPr>
            <a:r>
              <a:rPr lang="en-US" sz="2400" kern="0" dirty="0">
                <a:solidFill>
                  <a:schemeClr val="bg1"/>
                </a:solidFill>
                <a:latin typeface="BookmanOldStyle"/>
                <a:ea typeface="Calibri" panose="020F0502020204030204" pitchFamily="34" charset="0"/>
                <a:cs typeface="BookmanOldStyle"/>
              </a:rPr>
              <a:t>T</a:t>
            </a:r>
            <a:r>
              <a:rPr lang="en-US" sz="2400" kern="0" dirty="0">
                <a:solidFill>
                  <a:schemeClr val="bg1"/>
                </a:solidFill>
                <a:effectLst/>
                <a:latin typeface="BookmanOldStyle"/>
                <a:ea typeface="Calibri" panose="020F0502020204030204" pitchFamily="34" charset="0"/>
                <a:cs typeface="BookmanOldStyle"/>
              </a:rPr>
              <a:t>he promise of the Lord Jesus (Luke </a:t>
            </a:r>
            <a:r>
              <a:rPr lang="en-US" sz="2400" kern="0" dirty="0">
                <a:solidFill>
                  <a:schemeClr val="bg1"/>
                </a:solidFill>
                <a:latin typeface="BookmanOldStyle"/>
                <a:ea typeface="Calibri" panose="020F0502020204030204" pitchFamily="34" charset="0"/>
                <a:cs typeface="BookmanOldStyle"/>
              </a:rPr>
              <a:t>20:</a:t>
            </a:r>
            <a:r>
              <a:rPr lang="en-US" sz="2400" kern="0" dirty="0">
                <a:solidFill>
                  <a:schemeClr val="bg1"/>
                </a:solidFill>
                <a:effectLst/>
                <a:latin typeface="BookmanOldStyle"/>
                <a:ea typeface="Calibri" panose="020F0502020204030204" pitchFamily="34" charset="0"/>
                <a:cs typeface="BookmanOldStyle"/>
              </a:rPr>
              <a:t>36).</a:t>
            </a:r>
          </a:p>
          <a:p>
            <a:pPr marL="0" indent="0">
              <a:buNone/>
            </a:pPr>
            <a:r>
              <a:rPr lang="en-US" sz="2400" kern="0" dirty="0">
                <a:solidFill>
                  <a:schemeClr val="bg1"/>
                </a:solidFill>
                <a:latin typeface="BookmanOldStyle"/>
                <a:ea typeface="Calibri" panose="020F0502020204030204" pitchFamily="34" charset="0"/>
                <a:cs typeface="BookmanOldStyle"/>
              </a:rPr>
              <a:t>“</a:t>
            </a:r>
            <a:r>
              <a:rPr lang="en-US" sz="2400" kern="0" dirty="0">
                <a:solidFill>
                  <a:schemeClr val="bg1"/>
                </a:solidFill>
                <a:effectLst/>
                <a:latin typeface="BookmanOldStyle"/>
                <a:ea typeface="Calibri" panose="020F0502020204030204" pitchFamily="34" charset="0"/>
                <a:cs typeface="BookmanOldStyle"/>
              </a:rPr>
              <a:t>They which shall be accounted worthy to obtain that age and the resurrection from the dead </a:t>
            </a:r>
            <a:r>
              <a:rPr lang="en-US" sz="2400" b="1" u="sng" kern="0" dirty="0">
                <a:solidFill>
                  <a:srgbClr val="FFFF00"/>
                </a:solidFill>
                <a:effectLst/>
                <a:latin typeface="BookmanOldStyle"/>
                <a:ea typeface="Calibri" panose="020F0502020204030204" pitchFamily="34" charset="0"/>
                <a:cs typeface="BookmanOldStyle"/>
              </a:rPr>
              <a:t>shall be equal unto the angels</a:t>
            </a:r>
            <a:r>
              <a:rPr lang="en-US" sz="2400" kern="0" dirty="0">
                <a:solidFill>
                  <a:schemeClr val="bg1"/>
                </a:solidFill>
                <a:effectLst/>
                <a:latin typeface="BookmanOldStyle"/>
                <a:ea typeface="Calibri" panose="020F0502020204030204" pitchFamily="34" charset="0"/>
                <a:cs typeface="BookmanOldStyle"/>
              </a:rPr>
              <a:t>, and the children of God, being </a:t>
            </a:r>
            <a:r>
              <a:rPr lang="en-US" sz="2400" b="1" i="1" u="sng" kern="0" dirty="0">
                <a:solidFill>
                  <a:srgbClr val="00FFCC"/>
                </a:solidFill>
                <a:effectLst/>
                <a:latin typeface="BookmanOldStyle"/>
                <a:ea typeface="Calibri" panose="020F0502020204030204" pitchFamily="34" charset="0"/>
                <a:cs typeface="BookmanOldStyle"/>
              </a:rPr>
              <a:t>the children of the resurrection</a:t>
            </a:r>
            <a:r>
              <a:rPr lang="en-US" sz="2400" kern="0" dirty="0">
                <a:solidFill>
                  <a:schemeClr val="bg1"/>
                </a:solidFill>
                <a:effectLst/>
                <a:latin typeface="BookmanOldStyle"/>
                <a:ea typeface="Calibri" panose="020F0502020204030204" pitchFamily="34" charset="0"/>
                <a:cs typeface="BookmanOldStyle"/>
              </a:rPr>
              <a:t>." </a:t>
            </a:r>
          </a:p>
          <a:p>
            <a:pPr marL="0" indent="0">
              <a:buNone/>
            </a:pPr>
            <a:r>
              <a:rPr lang="en-US" sz="2400" b="1" u="sng" kern="0" dirty="0">
                <a:solidFill>
                  <a:srgbClr val="FF00FF"/>
                </a:solidFill>
                <a:effectLst/>
                <a:latin typeface="BookmanOldStyle"/>
                <a:ea typeface="Calibri" panose="020F0502020204030204" pitchFamily="34" charset="0"/>
                <a:cs typeface="BookmanOldStyle"/>
              </a:rPr>
              <a:t>That is equivalent to saying they shall be “THE CHERUBIM” of that age and order</a:t>
            </a:r>
            <a:endParaRPr lang="en-US" sz="2400" b="1" u="sng" kern="0" dirty="0">
              <a:solidFill>
                <a:schemeClr val="bg1"/>
              </a:solidFill>
              <a:effectLst/>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There is a doctrinal harmony here between this promise of Jesus and the saying of the LORD God in Gen. : </a:t>
            </a:r>
            <a:r>
              <a:rPr lang="en-US" sz="2400" b="1" kern="0" dirty="0">
                <a:solidFill>
                  <a:srgbClr val="00FFCC"/>
                </a:solidFill>
                <a:effectLst/>
                <a:latin typeface="BookmanOldStyle"/>
                <a:ea typeface="Calibri" panose="020F0502020204030204" pitchFamily="34" charset="0"/>
                <a:cs typeface="BookmanOldStyle"/>
              </a:rPr>
              <a:t>"Behold the man </a:t>
            </a:r>
            <a:r>
              <a:rPr lang="en-US" sz="2400" b="1" u="sng" kern="0" dirty="0">
                <a:solidFill>
                  <a:srgbClr val="00FFCC"/>
                </a:solidFill>
                <a:effectLst/>
                <a:latin typeface="BookmanOldStyle"/>
                <a:ea typeface="Calibri" panose="020F0502020204030204" pitchFamily="34" charset="0"/>
                <a:cs typeface="BookmanOldStyle"/>
              </a:rPr>
              <a:t>is become </a:t>
            </a:r>
            <a:r>
              <a:rPr lang="en-US" sz="2400" b="1" i="1" u="sng" kern="0" dirty="0">
                <a:solidFill>
                  <a:srgbClr val="00FFCC"/>
                </a:solidFill>
                <a:effectLst/>
                <a:latin typeface="Times New Roman" panose="02020603050405020304" pitchFamily="18" charset="0"/>
                <a:ea typeface="Calibri" panose="020F0502020204030204" pitchFamily="34" charset="0"/>
                <a:cs typeface="Times New Roman" panose="02020603050405020304" pitchFamily="18" charset="0"/>
              </a:rPr>
              <a:t>as one of us</a:t>
            </a:r>
            <a:r>
              <a:rPr lang="en-US" sz="2400" b="1" i="1" kern="0" dirty="0">
                <a:solidFill>
                  <a:srgbClr val="00FFCC"/>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76D70BEE-C337-4E24-E1C9-07AF96D46BEC}"/>
              </a:ext>
            </a:extLst>
          </p:cNvPr>
          <p:cNvSpPr txBox="1"/>
          <p:nvPr/>
        </p:nvSpPr>
        <p:spPr>
          <a:xfrm>
            <a:off x="311946" y="4180344"/>
            <a:ext cx="11631168" cy="2677656"/>
          </a:xfrm>
          <a:prstGeom prst="rect">
            <a:avLst/>
          </a:prstGeom>
          <a:noFill/>
        </p:spPr>
        <p:txBody>
          <a:bodyPr wrap="square">
            <a:spAutoFit/>
          </a:bodyPr>
          <a:lstStyle/>
          <a:p>
            <a:pPr marL="0" indent="0">
              <a:buNone/>
            </a:pPr>
            <a:r>
              <a:rPr lang="en-US" sz="2400" kern="0" dirty="0">
                <a:solidFill>
                  <a:schemeClr val="bg1"/>
                </a:solidFill>
                <a:effectLst/>
                <a:latin typeface="BookmanOldStyle"/>
                <a:ea typeface="Calibri" panose="020F0502020204030204" pitchFamily="34" charset="0"/>
                <a:cs typeface="BookmanOldStyle"/>
              </a:rPr>
              <a:t>Man was created "</a:t>
            </a:r>
            <a:r>
              <a:rPr lang="en-US" sz="2400" b="1" kern="0" dirty="0">
                <a:solidFill>
                  <a:srgbClr val="FFC000"/>
                </a:solidFill>
                <a:effectLst/>
                <a:latin typeface="BookmanOldStyle"/>
                <a:ea typeface="Calibri" panose="020F0502020204030204" pitchFamily="34" charset="0"/>
                <a:cs typeface="BookmanOldStyle"/>
              </a:rPr>
              <a:t>in the image of Elohim</a:t>
            </a:r>
            <a:r>
              <a:rPr lang="en-US" sz="2400" kern="0" dirty="0">
                <a:solidFill>
                  <a:schemeClr val="bg1"/>
                </a:solidFill>
                <a:effectLst/>
                <a:latin typeface="BookmanOldStyle"/>
                <a:ea typeface="Calibri" panose="020F0502020204030204" pitchFamily="34" charset="0"/>
                <a:cs typeface="BookmanOldStyle"/>
              </a:rPr>
              <a:t>." </a:t>
            </a:r>
          </a:p>
          <a:p>
            <a:pPr marL="0" indent="0">
              <a:buNone/>
            </a:pPr>
            <a:r>
              <a:rPr lang="en-US" sz="2400" b="1" kern="0" dirty="0">
                <a:solidFill>
                  <a:srgbClr val="66FF33"/>
                </a:solidFill>
                <a:effectLst/>
                <a:latin typeface="BookmanOldStyle"/>
                <a:ea typeface="Calibri" panose="020F0502020204030204" pitchFamily="34" charset="0"/>
                <a:cs typeface="BookmanOldStyle"/>
              </a:rPr>
              <a:t>"And Elohim said, Let us make man in our image, and after our likeness " </a:t>
            </a:r>
            <a:r>
              <a:rPr lang="en-US" sz="2400" kern="0" dirty="0">
                <a:solidFill>
                  <a:schemeClr val="bg1"/>
                </a:solidFill>
                <a:effectLst/>
                <a:latin typeface="BookmanOldStyle"/>
                <a:ea typeface="Calibri" panose="020F0502020204030204" pitchFamily="34" charset="0"/>
                <a:cs typeface="BookmanOldStyle"/>
              </a:rPr>
              <a:t>(Gen. </a:t>
            </a:r>
            <a:r>
              <a:rPr lang="en-US" sz="2400" kern="0" dirty="0">
                <a:solidFill>
                  <a:schemeClr val="bg1"/>
                </a:solidFill>
                <a:latin typeface="BookmanOldStyle"/>
                <a:ea typeface="Calibri" panose="020F0502020204030204" pitchFamily="34" charset="0"/>
                <a:cs typeface="BookmanOldStyle"/>
              </a:rPr>
              <a:t>1:</a:t>
            </a:r>
            <a:r>
              <a:rPr lang="en-US" sz="2400" kern="0" dirty="0">
                <a:solidFill>
                  <a:schemeClr val="bg1"/>
                </a:solidFill>
                <a:effectLst/>
                <a:latin typeface="BookmanOldStyle"/>
                <a:ea typeface="Calibri" panose="020F0502020204030204" pitchFamily="34" charset="0"/>
                <a:cs typeface="BookmanOldStyle"/>
              </a:rPr>
              <a:t>26)</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b="1" u="sng" kern="0" dirty="0">
                <a:solidFill>
                  <a:schemeClr val="bg1"/>
                </a:solidFill>
                <a:effectLst/>
                <a:latin typeface="BookmanOldStyle"/>
                <a:ea typeface="Calibri" panose="020F0502020204030204" pitchFamily="34" charset="0"/>
                <a:cs typeface="BookmanOldStyle"/>
              </a:rPr>
              <a:t>That is as regards </a:t>
            </a:r>
            <a:r>
              <a:rPr lang="en-US" sz="2400" b="1" u="sng" kern="0" dirty="0">
                <a:solidFill>
                  <a:srgbClr val="FF0000"/>
                </a:solidFill>
                <a:effectLst/>
                <a:latin typeface="BookmanOldStyle"/>
                <a:ea typeface="Calibri" panose="020F0502020204030204" pitchFamily="34" charset="0"/>
                <a:cs typeface="BookmanOldStyle"/>
              </a:rPr>
              <a:t>form</a:t>
            </a:r>
            <a:r>
              <a:rPr lang="en-US" sz="2400" b="1" u="sng" kern="0" dirty="0">
                <a:solidFill>
                  <a:schemeClr val="bg1"/>
                </a:solidFill>
                <a:effectLst/>
                <a:latin typeface="BookmanOldStyle"/>
                <a:ea typeface="Calibri" panose="020F0502020204030204" pitchFamily="34" charset="0"/>
                <a:cs typeface="BookmanOldStyle"/>
              </a:rPr>
              <a:t> and </a:t>
            </a:r>
            <a:r>
              <a:rPr lang="en-US" sz="2400" b="1" u="sng" kern="0" dirty="0">
                <a:solidFill>
                  <a:srgbClr val="00FFCC"/>
                </a:solidFill>
                <a:effectLst/>
                <a:latin typeface="BookmanOldStyle"/>
                <a:ea typeface="Calibri" panose="020F0502020204030204" pitchFamily="34" charset="0"/>
                <a:cs typeface="BookmanOldStyle"/>
              </a:rPr>
              <a:t>mental</a:t>
            </a:r>
            <a:r>
              <a:rPr lang="en-US" sz="2400" b="1" u="sng" kern="0" dirty="0">
                <a:solidFill>
                  <a:schemeClr val="bg1"/>
                </a:solidFill>
                <a:effectLst/>
                <a:latin typeface="BookmanOldStyle"/>
                <a:ea typeface="Calibri" panose="020F0502020204030204" pitchFamily="34" charset="0"/>
                <a:cs typeface="BookmanOldStyle"/>
              </a:rPr>
              <a:t> and </a:t>
            </a:r>
            <a:r>
              <a:rPr lang="en-US" sz="2400" b="1" u="sng" kern="0" dirty="0">
                <a:solidFill>
                  <a:srgbClr val="FF9900"/>
                </a:solidFill>
                <a:effectLst/>
                <a:latin typeface="BookmanOldStyle"/>
                <a:ea typeface="Calibri" panose="020F0502020204030204" pitchFamily="34" charset="0"/>
                <a:cs typeface="BookmanOldStyle"/>
              </a:rPr>
              <a:t>moral</a:t>
            </a:r>
            <a:r>
              <a:rPr lang="en-US" sz="2400" b="1" u="sng" kern="0" dirty="0">
                <a:solidFill>
                  <a:schemeClr val="bg1"/>
                </a:solidFill>
                <a:effectLst/>
                <a:latin typeface="BookmanOldStyle"/>
                <a:ea typeface="Calibri" panose="020F0502020204030204" pitchFamily="34" charset="0"/>
                <a:cs typeface="BookmanOldStyle"/>
              </a:rPr>
              <a:t> capacity</a:t>
            </a:r>
          </a:p>
          <a:p>
            <a:pPr marL="0" indent="0">
              <a:buNone/>
            </a:pPr>
            <a:r>
              <a:rPr lang="en-US" sz="2400" kern="0" dirty="0">
                <a:solidFill>
                  <a:schemeClr val="bg1"/>
                </a:solidFill>
                <a:effectLst/>
                <a:latin typeface="BookmanOldStyle"/>
                <a:ea typeface="Calibri" panose="020F0502020204030204" pitchFamily="34" charset="0"/>
                <a:cs typeface="BookmanOldStyle"/>
              </a:rPr>
              <a:t>But when man sinned, and was "made wise" in a sorrowful manner little anticipated, “likeness” extended to mental and moral </a:t>
            </a:r>
            <a:r>
              <a:rPr lang="en-US" sz="2400" b="1" i="1" kern="0"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experience</a:t>
            </a:r>
            <a:endParaRPr lang="en-US" sz="24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kern="0" dirty="0">
                <a:solidFill>
                  <a:schemeClr val="bg1"/>
                </a:solidFill>
                <a:effectLst/>
                <a:latin typeface="BookmanOldStyle"/>
                <a:ea typeface="Calibri" panose="020F0502020204030204" pitchFamily="34" charset="0"/>
                <a:cs typeface="BookmanOldStyle"/>
              </a:rPr>
              <a:t>Elohim had </a:t>
            </a:r>
            <a:r>
              <a:rPr lang="en-US" sz="2400" kern="0" dirty="0">
                <a:solidFill>
                  <a:schemeClr val="bg1"/>
                </a:solidFill>
                <a:latin typeface="BookmanOldStyle"/>
                <a:ea typeface="Calibri" panose="020F0502020204030204" pitchFamily="34" charset="0"/>
                <a:cs typeface="BookmanOldStyle"/>
              </a:rPr>
              <a:t> “</a:t>
            </a:r>
            <a:r>
              <a:rPr lang="en-US" sz="24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known evil," </a:t>
            </a:r>
            <a:r>
              <a:rPr lang="en-US" sz="2400" kern="0" dirty="0">
                <a:solidFill>
                  <a:schemeClr val="bg1"/>
                </a:solidFill>
                <a:effectLst/>
                <a:latin typeface="BookmanOldStyle"/>
                <a:ea typeface="Calibri" panose="020F0502020204030204" pitchFamily="34" charset="0"/>
                <a:cs typeface="BookmanOldStyle"/>
              </a:rPr>
              <a:t>and</a:t>
            </a:r>
            <a:r>
              <a:rPr lang="en-US" sz="2400" kern="0" dirty="0">
                <a:solidFill>
                  <a:schemeClr val="bg1"/>
                </a:solidFill>
                <a:latin typeface="BookmanOldStyle"/>
                <a:ea typeface="Calibri" panose="020F0502020204030204" pitchFamily="34" charset="0"/>
                <a:cs typeface="BookmanOldStyle"/>
              </a:rPr>
              <a:t> </a:t>
            </a:r>
            <a:r>
              <a:rPr lang="en-US" sz="2400" kern="0" dirty="0">
                <a:solidFill>
                  <a:schemeClr val="bg1"/>
                </a:solidFill>
                <a:effectLst/>
                <a:latin typeface="BookmanOldStyle"/>
                <a:ea typeface="Calibri" panose="020F0502020204030204" pitchFamily="34" charset="0"/>
                <a:cs typeface="BookmanOldStyle"/>
              </a:rPr>
              <a:t>had attained to the divine nature by redemption from the evil</a:t>
            </a:r>
          </a:p>
        </p:txBody>
      </p:sp>
    </p:spTree>
    <p:extLst>
      <p:ext uri="{BB962C8B-B14F-4D97-AF65-F5344CB8AC3E}">
        <p14:creationId xmlns:p14="http://schemas.microsoft.com/office/powerpoint/2010/main" val="413659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71E6-FCA3-2D6F-61AF-97A91C5AFC22}"/>
              </a:ext>
            </a:extLst>
          </p:cNvPr>
          <p:cNvSpPr>
            <a:spLocks noGrp="1"/>
          </p:cNvSpPr>
          <p:nvPr>
            <p:ph type="title"/>
          </p:nvPr>
        </p:nvSpPr>
        <p:spPr>
          <a:xfrm>
            <a:off x="838200" y="328544"/>
            <a:ext cx="10515600" cy="409067"/>
          </a:xfrm>
        </p:spPr>
        <p:txBody>
          <a:bodyPr>
            <a:normAutofit fontScale="90000"/>
          </a:bodyPr>
          <a:lstStyle/>
          <a:p>
            <a:pPr algn="ctr"/>
            <a:r>
              <a:rPr lang="en-AU" b="1" u="sng" dirty="0">
                <a:solidFill>
                  <a:srgbClr val="00FFCC"/>
                </a:solidFill>
                <a:effectLst>
                  <a:outerShdw blurRad="38100" dist="38100" dir="2700000" algn="tl">
                    <a:srgbClr val="000000">
                      <a:alpha val="43137"/>
                    </a:srgbClr>
                  </a:outerShdw>
                </a:effectLst>
                <a:latin typeface="Amasis MT Pro Medium" panose="02040604050005020304" pitchFamily="18" charset="0"/>
              </a:rPr>
              <a:t>The Diversity of Cherubic Forms</a:t>
            </a:r>
            <a:endParaRPr lang="en-US" b="1" u="sng" dirty="0">
              <a:solidFill>
                <a:srgbClr val="00FFCC"/>
              </a:solidFill>
              <a:effectLst>
                <a:outerShdw blurRad="38100" dist="38100" dir="2700000" algn="tl">
                  <a:srgbClr val="000000">
                    <a:alpha val="43137"/>
                  </a:srgbClr>
                </a:outerShdw>
              </a:effectLst>
              <a:latin typeface="Amasis MT Pro Medium" panose="02040604050005020304" pitchFamily="18" charset="0"/>
            </a:endParaRPr>
          </a:p>
        </p:txBody>
      </p:sp>
      <p:graphicFrame>
        <p:nvGraphicFramePr>
          <p:cNvPr id="8" name="Table 8">
            <a:extLst>
              <a:ext uri="{FF2B5EF4-FFF2-40B4-BE49-F238E27FC236}">
                <a16:creationId xmlns:a16="http://schemas.microsoft.com/office/drawing/2014/main" id="{18B021B8-5BDA-1568-8956-B630D6AF4AC7}"/>
              </a:ext>
            </a:extLst>
          </p:cNvPr>
          <p:cNvGraphicFramePr>
            <a:graphicFrameLocks noGrp="1"/>
          </p:cNvGraphicFramePr>
          <p:nvPr>
            <p:ph idx="1"/>
            <p:extLst>
              <p:ext uri="{D42A27DB-BD31-4B8C-83A1-F6EECF244321}">
                <p14:modId xmlns:p14="http://schemas.microsoft.com/office/powerpoint/2010/main" val="421810191"/>
              </p:ext>
            </p:extLst>
          </p:nvPr>
        </p:nvGraphicFramePr>
        <p:xfrm>
          <a:off x="0" y="996724"/>
          <a:ext cx="12191998" cy="5861276"/>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037121469"/>
                    </a:ext>
                  </a:extLst>
                </a:gridCol>
                <a:gridCol w="1688327">
                  <a:extLst>
                    <a:ext uri="{9D8B030D-6E8A-4147-A177-3AD203B41FA5}">
                      <a16:colId xmlns:a16="http://schemas.microsoft.com/office/drawing/2014/main" val="486718399"/>
                    </a:ext>
                  </a:extLst>
                </a:gridCol>
                <a:gridCol w="1639735">
                  <a:extLst>
                    <a:ext uri="{9D8B030D-6E8A-4147-A177-3AD203B41FA5}">
                      <a16:colId xmlns:a16="http://schemas.microsoft.com/office/drawing/2014/main" val="3676442397"/>
                    </a:ext>
                  </a:extLst>
                </a:gridCol>
                <a:gridCol w="1427701">
                  <a:extLst>
                    <a:ext uri="{9D8B030D-6E8A-4147-A177-3AD203B41FA5}">
                      <a16:colId xmlns:a16="http://schemas.microsoft.com/office/drawing/2014/main" val="3467022869"/>
                    </a:ext>
                  </a:extLst>
                </a:gridCol>
                <a:gridCol w="1526651">
                  <a:extLst>
                    <a:ext uri="{9D8B030D-6E8A-4147-A177-3AD203B41FA5}">
                      <a16:colId xmlns:a16="http://schemas.microsoft.com/office/drawing/2014/main" val="2718260349"/>
                    </a:ext>
                  </a:extLst>
                </a:gridCol>
                <a:gridCol w="1441835">
                  <a:extLst>
                    <a:ext uri="{9D8B030D-6E8A-4147-A177-3AD203B41FA5}">
                      <a16:colId xmlns:a16="http://schemas.microsoft.com/office/drawing/2014/main" val="79577549"/>
                    </a:ext>
                  </a:extLst>
                </a:gridCol>
                <a:gridCol w="1419749">
                  <a:extLst>
                    <a:ext uri="{9D8B030D-6E8A-4147-A177-3AD203B41FA5}">
                      <a16:colId xmlns:a16="http://schemas.microsoft.com/office/drawing/2014/main" val="3994798490"/>
                    </a:ext>
                  </a:extLst>
                </a:gridCol>
                <a:gridCol w="1524000">
                  <a:extLst>
                    <a:ext uri="{9D8B030D-6E8A-4147-A177-3AD203B41FA5}">
                      <a16:colId xmlns:a16="http://schemas.microsoft.com/office/drawing/2014/main" val="872518044"/>
                    </a:ext>
                  </a:extLst>
                </a:gridCol>
              </a:tblGrid>
              <a:tr h="1017413">
                <a:tc>
                  <a:txBody>
                    <a:bodyPr/>
                    <a:lstStyle/>
                    <a:p>
                      <a:pPr algn="ctr"/>
                      <a:r>
                        <a:rPr lang="en-AU" sz="1800" dirty="0">
                          <a:latin typeface="Amasis MT Pro Medium" panose="02040604050005020304" pitchFamily="18" charset="0"/>
                        </a:rPr>
                        <a:t>East of Garden in Eden</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Tabernacle</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Solomon’s Temple</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Seraphim</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Living Creatures</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Future Temple</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One like Son of Man</a:t>
                      </a:r>
                      <a:endParaRPr lang="en-US" sz="1800" dirty="0">
                        <a:latin typeface="Amasis MT Pro Medium" panose="02040604050005020304" pitchFamily="18" charset="0"/>
                      </a:endParaRPr>
                    </a:p>
                  </a:txBody>
                  <a:tcPr/>
                </a:tc>
                <a:tc>
                  <a:txBody>
                    <a:bodyPr/>
                    <a:lstStyle/>
                    <a:p>
                      <a:pPr algn="ctr"/>
                      <a:r>
                        <a:rPr lang="en-AU" sz="1800" dirty="0">
                          <a:latin typeface="Amasis MT Pro Medium" panose="02040604050005020304" pitchFamily="18" charset="0"/>
                        </a:rPr>
                        <a:t>Throne in heaven</a:t>
                      </a:r>
                      <a:endParaRPr lang="en-US" sz="1800" dirty="0">
                        <a:latin typeface="Amasis MT Pro Medium" panose="02040604050005020304" pitchFamily="18" charset="0"/>
                      </a:endParaRPr>
                    </a:p>
                  </a:txBody>
                  <a:tcPr/>
                </a:tc>
                <a:extLst>
                  <a:ext uri="{0D108BD9-81ED-4DB2-BD59-A6C34878D82A}">
                    <a16:rowId xmlns:a16="http://schemas.microsoft.com/office/drawing/2014/main" val="1013027738"/>
                  </a:ext>
                </a:extLst>
              </a:tr>
              <a:tr h="928324">
                <a:tc>
                  <a:txBody>
                    <a:bodyPr/>
                    <a:lstStyle/>
                    <a:p>
                      <a:pPr algn="ctr"/>
                      <a:r>
                        <a:rPr lang="en-AU" sz="1800" b="1" dirty="0">
                          <a:latin typeface="Amasis MT Pro Medium" panose="02040604050005020304" pitchFamily="18" charset="0"/>
                        </a:rPr>
                        <a:t>Gen. 3</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Exo. 25, 26</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1 Kings 6, 7</a:t>
                      </a:r>
                      <a:br>
                        <a:rPr lang="en-AU" sz="1800" b="1" dirty="0">
                          <a:latin typeface="Amasis MT Pro Medium" panose="02040604050005020304" pitchFamily="18" charset="0"/>
                        </a:rPr>
                      </a:br>
                      <a:r>
                        <a:rPr lang="en-AU" sz="1800" b="1" dirty="0">
                          <a:latin typeface="Amasis MT Pro Medium" panose="02040604050005020304" pitchFamily="18" charset="0"/>
                        </a:rPr>
                        <a:t>2 Chron. 3</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Isa. 6</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Ezek. 1, 10</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Ezek. 41</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Rev. 1</a:t>
                      </a:r>
                      <a:endParaRPr lang="en-US" sz="1800" b="1" dirty="0">
                        <a:latin typeface="Amasis MT Pro Medium" panose="02040604050005020304" pitchFamily="18" charset="0"/>
                      </a:endParaRPr>
                    </a:p>
                  </a:txBody>
                  <a:tcPr/>
                </a:tc>
                <a:tc>
                  <a:txBody>
                    <a:bodyPr/>
                    <a:lstStyle/>
                    <a:p>
                      <a:pPr algn="ctr"/>
                      <a:r>
                        <a:rPr lang="en-AU" sz="1800" b="1" dirty="0">
                          <a:latin typeface="Amasis MT Pro Medium" panose="02040604050005020304" pitchFamily="18" charset="0"/>
                        </a:rPr>
                        <a:t>Rev. 4</a:t>
                      </a:r>
                      <a:endParaRPr lang="en-US" sz="1800" b="1" dirty="0">
                        <a:latin typeface="Amasis MT Pro Medium" panose="02040604050005020304" pitchFamily="18" charset="0"/>
                      </a:endParaRPr>
                    </a:p>
                  </a:txBody>
                  <a:tcPr/>
                </a:tc>
                <a:extLst>
                  <a:ext uri="{0D108BD9-81ED-4DB2-BD59-A6C34878D82A}">
                    <a16:rowId xmlns:a16="http://schemas.microsoft.com/office/drawing/2014/main" val="2324326414"/>
                  </a:ext>
                </a:extLst>
              </a:tr>
              <a:tr h="976924">
                <a:tc>
                  <a:txBody>
                    <a:bodyPr/>
                    <a:lstStyle/>
                    <a:p>
                      <a:pPr algn="ctr"/>
                      <a:r>
                        <a:rPr lang="en-AU" b="1" dirty="0">
                          <a:latin typeface="Amasis MT Pro Medium" panose="02040604050005020304" pitchFamily="18" charset="0"/>
                        </a:rPr>
                        <a:t>Material</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Material</a:t>
                      </a:r>
                    </a:p>
                    <a:p>
                      <a:pPr algn="ctr"/>
                      <a:r>
                        <a:rPr lang="en-AU" b="1" dirty="0">
                          <a:latin typeface="Amasis MT Pro Medium" panose="02040604050005020304" pitchFamily="18" charset="0"/>
                        </a:rPr>
                        <a:t>(Inanimate)</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Material</a:t>
                      </a:r>
                    </a:p>
                    <a:p>
                      <a:pPr algn="ctr"/>
                      <a:r>
                        <a:rPr lang="en-AU" b="1" dirty="0">
                          <a:latin typeface="Amasis MT Pro Medium" panose="02040604050005020304" pitchFamily="18" charset="0"/>
                        </a:rPr>
                        <a:t>(Inanimate)</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Visionary</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Visionary</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Visionary</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Visionary</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Visionary</a:t>
                      </a:r>
                      <a:endParaRPr lang="en-US" b="1" dirty="0">
                        <a:latin typeface="Amasis MT Pro Medium" panose="02040604050005020304" pitchFamily="18" charset="0"/>
                      </a:endParaRPr>
                    </a:p>
                  </a:txBody>
                  <a:tcPr/>
                </a:tc>
                <a:extLst>
                  <a:ext uri="{0D108BD9-81ED-4DB2-BD59-A6C34878D82A}">
                    <a16:rowId xmlns:a16="http://schemas.microsoft.com/office/drawing/2014/main" val="3801869537"/>
                  </a:ext>
                </a:extLst>
              </a:tr>
              <a:tr h="2938615">
                <a:tc>
                  <a:txBody>
                    <a:bodyPr/>
                    <a:lstStyle/>
                    <a:p>
                      <a:pPr algn="ctr"/>
                      <a:r>
                        <a:rPr lang="en-AU" b="1" dirty="0">
                          <a:latin typeface="Amasis MT Pro Medium" panose="02040604050005020304" pitchFamily="18" charset="0"/>
                        </a:rPr>
                        <a:t>Faces,</a:t>
                      </a:r>
                    </a:p>
                    <a:p>
                      <a:pPr algn="ctr"/>
                      <a:r>
                        <a:rPr lang="en-AU" b="1" dirty="0">
                          <a:latin typeface="Amasis MT Pro Medium" panose="02040604050005020304" pitchFamily="18" charset="0"/>
                        </a:rPr>
                        <a:t>Flaming sword</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Faces (wings)</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Wings</a:t>
                      </a:r>
                    </a:p>
                    <a:p>
                      <a:pPr algn="ctr"/>
                      <a:r>
                        <a:rPr lang="en-AU" b="1" dirty="0">
                          <a:latin typeface="Amasis MT Pro Medium" panose="02040604050005020304" pitchFamily="18" charset="0"/>
                        </a:rPr>
                        <a:t>Feet</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Wings</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Faces</a:t>
                      </a:r>
                    </a:p>
                    <a:p>
                      <a:pPr algn="ctr"/>
                      <a:r>
                        <a:rPr lang="en-AU" b="1" dirty="0">
                          <a:latin typeface="Amasis MT Pro Medium" panose="02040604050005020304" pitchFamily="18" charset="0"/>
                        </a:rPr>
                        <a:t>Wings</a:t>
                      </a:r>
                    </a:p>
                    <a:p>
                      <a:pPr algn="ctr"/>
                      <a:r>
                        <a:rPr lang="en-AU" b="1" dirty="0">
                          <a:latin typeface="Amasis MT Pro Medium" panose="02040604050005020304" pitchFamily="18" charset="0"/>
                        </a:rPr>
                        <a:t>Hands</a:t>
                      </a:r>
                    </a:p>
                    <a:p>
                      <a:pPr algn="ctr"/>
                      <a:r>
                        <a:rPr lang="en-AU" b="1" dirty="0">
                          <a:latin typeface="Amasis MT Pro Medium" panose="02040604050005020304" pitchFamily="18" charset="0"/>
                        </a:rPr>
                        <a:t>Calf’s feet</a:t>
                      </a:r>
                    </a:p>
                    <a:p>
                      <a:pPr algn="ctr"/>
                      <a:r>
                        <a:rPr lang="en-AU" b="1" dirty="0">
                          <a:latin typeface="Amasis MT Pro Medium" panose="02040604050005020304" pitchFamily="18" charset="0"/>
                        </a:rPr>
                        <a:t>Wheels</a:t>
                      </a:r>
                    </a:p>
                    <a:p>
                      <a:pPr algn="ctr"/>
                      <a:r>
                        <a:rPr lang="en-AU" b="1" dirty="0">
                          <a:latin typeface="Amasis MT Pro Medium" panose="02040604050005020304" pitchFamily="18" charset="0"/>
                        </a:rPr>
                        <a:t>Throne</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Faces</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Eyes like fire, feet like brass, voice like many waters, face bright as the sun</a:t>
                      </a:r>
                      <a:endParaRPr lang="en-US" b="1" dirty="0">
                        <a:latin typeface="Amasis MT Pro Medium" panose="02040604050005020304" pitchFamily="18" charset="0"/>
                      </a:endParaRPr>
                    </a:p>
                  </a:txBody>
                  <a:tcPr/>
                </a:tc>
                <a:tc>
                  <a:txBody>
                    <a:bodyPr/>
                    <a:lstStyle/>
                    <a:p>
                      <a:pPr algn="ctr"/>
                      <a:r>
                        <a:rPr lang="en-AU" b="1" dirty="0">
                          <a:latin typeface="Amasis MT Pro Medium" panose="02040604050005020304" pitchFamily="18" charset="0"/>
                        </a:rPr>
                        <a:t>24 Elders</a:t>
                      </a:r>
                    </a:p>
                    <a:p>
                      <a:pPr algn="ctr"/>
                      <a:r>
                        <a:rPr lang="en-AU" b="1" dirty="0">
                          <a:latin typeface="Amasis MT Pro Medium" panose="02040604050005020304" pitchFamily="18" charset="0"/>
                        </a:rPr>
                        <a:t>4 Living Creatures</a:t>
                      </a:r>
                      <a:endParaRPr lang="en-US" b="1" dirty="0">
                        <a:latin typeface="Amasis MT Pro Medium" panose="02040604050005020304" pitchFamily="18" charset="0"/>
                      </a:endParaRPr>
                    </a:p>
                  </a:txBody>
                  <a:tcPr/>
                </a:tc>
                <a:extLst>
                  <a:ext uri="{0D108BD9-81ED-4DB2-BD59-A6C34878D82A}">
                    <a16:rowId xmlns:a16="http://schemas.microsoft.com/office/drawing/2014/main" val="3134622226"/>
                  </a:ext>
                </a:extLst>
              </a:tr>
            </a:tbl>
          </a:graphicData>
        </a:graphic>
      </p:graphicFrame>
    </p:spTree>
    <p:extLst>
      <p:ext uri="{BB962C8B-B14F-4D97-AF65-F5344CB8AC3E}">
        <p14:creationId xmlns:p14="http://schemas.microsoft.com/office/powerpoint/2010/main" val="3093894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2F4C9C7-F633-B0FA-8578-C329CEE3614A}"/>
              </a:ext>
            </a:extLst>
          </p:cNvPr>
          <p:cNvGrpSpPr/>
          <p:nvPr/>
        </p:nvGrpSpPr>
        <p:grpSpPr>
          <a:xfrm>
            <a:off x="40640" y="1124712"/>
            <a:ext cx="12151360" cy="5733288"/>
            <a:chOff x="1487424" y="926519"/>
            <a:chExt cx="9881836" cy="4583692"/>
          </a:xfrm>
        </p:grpSpPr>
        <p:pic>
          <p:nvPicPr>
            <p:cNvPr id="4" name="Picture 3">
              <a:extLst>
                <a:ext uri="{FF2B5EF4-FFF2-40B4-BE49-F238E27FC236}">
                  <a16:creationId xmlns:a16="http://schemas.microsoft.com/office/drawing/2014/main" id="{A025A768-8F9E-F83E-6F99-03AC60582D0F}"/>
                </a:ext>
              </a:extLst>
            </p:cNvPr>
            <p:cNvPicPr>
              <a:picLocks noChangeAspect="1"/>
            </p:cNvPicPr>
            <p:nvPr/>
          </p:nvPicPr>
          <p:blipFill>
            <a:blip r:embed="rId3"/>
            <a:stretch>
              <a:fillRect/>
            </a:stretch>
          </p:blipFill>
          <p:spPr>
            <a:xfrm>
              <a:off x="1487424" y="1124712"/>
              <a:ext cx="9881836" cy="4385499"/>
            </a:xfrm>
            <a:prstGeom prst="rect">
              <a:avLst/>
            </a:prstGeom>
          </p:spPr>
        </p:pic>
        <p:pic>
          <p:nvPicPr>
            <p:cNvPr id="5" name="Picture 4">
              <a:extLst>
                <a:ext uri="{FF2B5EF4-FFF2-40B4-BE49-F238E27FC236}">
                  <a16:creationId xmlns:a16="http://schemas.microsoft.com/office/drawing/2014/main" id="{7F8F485C-DBFA-0B15-306C-986BE0D8F378}"/>
                </a:ext>
              </a:extLst>
            </p:cNvPr>
            <p:cNvPicPr>
              <a:picLocks noChangeAspect="1"/>
            </p:cNvPicPr>
            <p:nvPr/>
          </p:nvPicPr>
          <p:blipFill>
            <a:blip r:embed="rId4"/>
            <a:stretch>
              <a:fillRect/>
            </a:stretch>
          </p:blipFill>
          <p:spPr>
            <a:xfrm>
              <a:off x="1597152" y="926519"/>
              <a:ext cx="5161343" cy="3445622"/>
            </a:xfrm>
            <a:prstGeom prst="rect">
              <a:avLst/>
            </a:prstGeom>
            <a:effectLst>
              <a:softEdge rad="635000"/>
            </a:effectLst>
          </p:spPr>
        </p:pic>
      </p:grpSp>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499871" y="178308"/>
            <a:ext cx="11256699" cy="1194304"/>
          </a:xfrm>
        </p:spPr>
        <p:txBody>
          <a:bodyPr>
            <a:normAutofit/>
          </a:bodyPr>
          <a:lstStyle/>
          <a:p>
            <a:pPr marL="0" indent="0">
              <a:lnSpc>
                <a:spcPct val="100000"/>
              </a:lnSpc>
              <a:buNone/>
            </a:pPr>
            <a:r>
              <a:rPr lang="en-US" sz="2000" b="1" kern="0" dirty="0">
                <a:solidFill>
                  <a:srgbClr val="FFFF00"/>
                </a:solidFill>
                <a:effectLst/>
                <a:latin typeface="BookmanOldStyle"/>
                <a:ea typeface="Calibri" panose="020F0502020204030204" pitchFamily="34" charset="0"/>
                <a:cs typeface="BookmanOldStyle"/>
              </a:rPr>
              <a:t>Gen. </a:t>
            </a:r>
            <a:r>
              <a:rPr lang="en-US" sz="2000" b="1" kern="0" dirty="0">
                <a:solidFill>
                  <a:srgbClr val="FFFF00"/>
                </a:solidFill>
                <a:latin typeface="BookmanOldStyle"/>
                <a:ea typeface="Calibri" panose="020F0502020204030204" pitchFamily="34" charset="0"/>
                <a:cs typeface="BookmanOldStyle"/>
              </a:rPr>
              <a:t>3:2</a:t>
            </a:r>
            <a:r>
              <a:rPr lang="en-US" sz="2000" b="1" kern="0" dirty="0">
                <a:solidFill>
                  <a:srgbClr val="FFFF00"/>
                </a:solidFill>
                <a:effectLst/>
                <a:latin typeface="BookmanOldStyle"/>
                <a:ea typeface="Calibri" panose="020F0502020204030204" pitchFamily="34" charset="0"/>
                <a:cs typeface="BookmanOldStyle"/>
              </a:rPr>
              <a:t>4 </a:t>
            </a:r>
            <a:r>
              <a:rPr lang="en-US" sz="2000" kern="0" dirty="0">
                <a:solidFill>
                  <a:schemeClr val="bg1"/>
                </a:solidFill>
                <a:effectLst/>
                <a:latin typeface="BookmanOldStyle"/>
                <a:ea typeface="Calibri" panose="020F0502020204030204" pitchFamily="34" charset="0"/>
                <a:cs typeface="BookmanOldStyle"/>
              </a:rPr>
              <a:t>contains some indication of </a:t>
            </a:r>
            <a:r>
              <a:rPr lang="en-US" sz="2000" b="1" kern="0" dirty="0">
                <a:solidFill>
                  <a:srgbClr val="FFFF00"/>
                </a:solidFill>
                <a:effectLst/>
                <a:latin typeface="BookmanOldStyle"/>
                <a:ea typeface="Calibri" panose="020F0502020204030204" pitchFamily="34" charset="0"/>
                <a:cs typeface="BookmanOldStyle"/>
              </a:rPr>
              <a:t>A TABERNACLE AND ORDER OF WORSHIP</a:t>
            </a:r>
            <a:r>
              <a:rPr lang="en-US" sz="2000" kern="0" dirty="0">
                <a:solidFill>
                  <a:schemeClr val="bg1"/>
                </a:solidFill>
                <a:effectLst/>
                <a:latin typeface="BookmanOldStyle"/>
                <a:ea typeface="Calibri" panose="020F0502020204030204" pitchFamily="34" charset="0"/>
                <a:cs typeface="BookmanOldStyle"/>
              </a:rPr>
              <a:t>. </a:t>
            </a:r>
          </a:p>
          <a:p>
            <a:pPr marL="0" indent="0">
              <a:lnSpc>
                <a:spcPct val="100000"/>
              </a:lnSpc>
              <a:buNone/>
            </a:pPr>
            <a:r>
              <a:rPr lang="en-US" sz="2000" i="1" kern="0" dirty="0">
                <a:solidFill>
                  <a:schemeClr val="bg1"/>
                </a:solidFill>
                <a:effectLst/>
                <a:latin typeface="BookmanOldStyle-Italic"/>
                <a:ea typeface="Calibri" panose="020F0502020204030204" pitchFamily="34" charset="0"/>
                <a:cs typeface="BookmanOldStyle-Italic"/>
              </a:rPr>
              <a:t>"And he placed </a:t>
            </a:r>
            <a:r>
              <a:rPr lang="en-US" sz="2000" kern="0" dirty="0">
                <a:solidFill>
                  <a:schemeClr val="bg1"/>
                </a:solidFill>
                <a:effectLst/>
                <a:latin typeface="BookmanOldStyle"/>
                <a:ea typeface="Calibri" panose="020F0502020204030204" pitchFamily="34" charset="0"/>
                <a:cs typeface="BookmanOldStyle"/>
              </a:rPr>
              <a:t>at the east of the garden the Cherubim," etc., is in the Hebrew </a:t>
            </a:r>
            <a:r>
              <a:rPr lang="en-US" sz="2000" i="1" kern="0" dirty="0" err="1">
                <a:solidFill>
                  <a:schemeClr val="bg1"/>
                </a:solidFill>
                <a:effectLst/>
                <a:latin typeface="BookmanOldStyle-Italic"/>
                <a:ea typeface="Calibri" panose="020F0502020204030204" pitchFamily="34" charset="0"/>
                <a:cs typeface="BookmanOldStyle-Italic"/>
              </a:rPr>
              <a:t>Vayyashken</a:t>
            </a:r>
            <a:r>
              <a:rPr lang="en-US" sz="2000" i="1" kern="0" dirty="0">
                <a:solidFill>
                  <a:schemeClr val="bg1"/>
                </a:solidFill>
                <a:effectLst/>
                <a:latin typeface="BookmanOldStyle-Italic"/>
                <a:ea typeface="Calibri" panose="020F0502020204030204" pitchFamily="34" charset="0"/>
                <a:cs typeface="BookmanOldStyle-Italic"/>
              </a:rPr>
              <a:t>, </a:t>
            </a:r>
            <a:r>
              <a:rPr lang="en-US" sz="2000" kern="0" dirty="0">
                <a:solidFill>
                  <a:schemeClr val="bg1"/>
                </a:solidFill>
                <a:effectLst/>
                <a:latin typeface="BookmanOldStyle"/>
                <a:ea typeface="Calibri" panose="020F0502020204030204" pitchFamily="34" charset="0"/>
                <a:cs typeface="BookmanOldStyle"/>
              </a:rPr>
              <a:t>etc., literally : “</a:t>
            </a:r>
            <a:r>
              <a:rPr lang="en-US" sz="2000" i="1" kern="0" dirty="0">
                <a:solidFill>
                  <a:schemeClr val="bg1"/>
                </a:solidFill>
                <a:effectLst/>
                <a:latin typeface="BookmanOldStyle-Italic"/>
                <a:ea typeface="Calibri" panose="020F0502020204030204" pitchFamily="34" charset="0"/>
                <a:cs typeface="BookmanOldStyle-Italic"/>
              </a:rPr>
              <a:t>And he caused to dwell” </a:t>
            </a:r>
            <a:r>
              <a:rPr lang="en-US" sz="2000" kern="0" dirty="0">
                <a:solidFill>
                  <a:schemeClr val="bg1"/>
                </a:solidFill>
                <a:effectLst/>
                <a:latin typeface="BookmanOldStyle"/>
                <a:ea typeface="Calibri" panose="020F0502020204030204" pitchFamily="34" charset="0"/>
                <a:cs typeface="BookmanOldStyle"/>
              </a:rPr>
              <a:t>(as in a tabernacle), etc., </a:t>
            </a:r>
          </a:p>
        </p:txBody>
      </p:sp>
      <p:pic>
        <p:nvPicPr>
          <p:cNvPr id="9" name="Picture 8">
            <a:extLst>
              <a:ext uri="{FF2B5EF4-FFF2-40B4-BE49-F238E27FC236}">
                <a16:creationId xmlns:a16="http://schemas.microsoft.com/office/drawing/2014/main" id="{4E3BB5FA-0D00-D084-A546-369A617626F3}"/>
              </a:ext>
            </a:extLst>
          </p:cNvPr>
          <p:cNvPicPr>
            <a:picLocks noChangeAspect="1"/>
          </p:cNvPicPr>
          <p:nvPr/>
        </p:nvPicPr>
        <p:blipFill>
          <a:blip r:embed="rId5"/>
          <a:stretch>
            <a:fillRect/>
          </a:stretch>
        </p:blipFill>
        <p:spPr>
          <a:xfrm>
            <a:off x="668370" y="1971167"/>
            <a:ext cx="5361125" cy="3938786"/>
          </a:xfrm>
          <a:prstGeom prst="rect">
            <a:avLst/>
          </a:prstGeom>
        </p:spPr>
      </p:pic>
      <p:sp>
        <p:nvSpPr>
          <p:cNvPr id="8" name="TextBox 7">
            <a:extLst>
              <a:ext uri="{FF2B5EF4-FFF2-40B4-BE49-F238E27FC236}">
                <a16:creationId xmlns:a16="http://schemas.microsoft.com/office/drawing/2014/main" id="{C40ABA2F-D230-F45A-B49D-3B1553ED45E3}"/>
              </a:ext>
            </a:extLst>
          </p:cNvPr>
          <p:cNvSpPr txBox="1"/>
          <p:nvPr/>
        </p:nvSpPr>
        <p:spPr>
          <a:xfrm>
            <a:off x="4283242" y="1299150"/>
            <a:ext cx="7733189" cy="4401205"/>
          </a:xfrm>
          <a:prstGeom prst="rect">
            <a:avLst/>
          </a:prstGeom>
          <a:noFill/>
        </p:spPr>
        <p:txBody>
          <a:bodyPr wrap="square">
            <a:spAutoFit/>
          </a:bodyPr>
          <a:lstStyle/>
          <a:p>
            <a:pPr marL="0" indent="0">
              <a:lnSpc>
                <a:spcPct val="100000"/>
              </a:lnSpc>
              <a:buNone/>
            </a:pP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verb </a:t>
            </a:r>
            <a:r>
              <a:rPr lang="en-US" sz="2000" b="1" i="1" kern="0" dirty="0" err="1">
                <a:solidFill>
                  <a:schemeClr val="bg1"/>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shahkan</a:t>
            </a:r>
            <a:r>
              <a:rPr lang="en-US" sz="2000" b="1" i="1" kern="0" dirty="0">
                <a:solidFill>
                  <a:schemeClr val="bg1"/>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 </a:t>
            </a: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is used of God's dwelling in the tabernacle in …</a:t>
            </a:r>
            <a:r>
              <a:rPr lang="en-US" sz="20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midst of Israel </a:t>
            </a: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(Ex. 25:8)…</a:t>
            </a:r>
          </a:p>
          <a:p>
            <a:pPr marL="0" indent="0">
              <a:lnSpc>
                <a:spcPct val="100000"/>
              </a:lnSpc>
              <a:buNone/>
            </a:pP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t>
            </a:r>
            <a:r>
              <a:rPr lang="en-US" sz="2000" b="1"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in Zion </a:t>
            </a: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(Joel 3:17, 2) and</a:t>
            </a:r>
          </a:p>
          <a:p>
            <a:pPr marL="0" indent="0">
              <a:lnSpc>
                <a:spcPct val="100000"/>
              </a:lnSpc>
              <a:buNone/>
            </a:pP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t>
            </a:r>
            <a:r>
              <a:rPr lang="en-US" sz="2000" b="1" kern="0" dirty="0">
                <a:solidFill>
                  <a:srgbClr val="66FF33"/>
                </a:solidFill>
                <a:effectLst>
                  <a:outerShdw blurRad="38100" dist="38100" dir="2700000" algn="tl">
                    <a:srgbClr val="000000">
                      <a:alpha val="43137"/>
                    </a:srgbClr>
                  </a:outerShdw>
                </a:effectLst>
                <a:latin typeface="BookmanOldStyle"/>
                <a:ea typeface="Calibri" panose="020F0502020204030204" pitchFamily="34" charset="0"/>
                <a:cs typeface="BookmanOldStyle"/>
              </a:rPr>
              <a:t>in the (converted) "rebellious" </a:t>
            </a: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for whom Christ has ascended upon high and has received " gifts " (Psa. 68:18 ; compared with Eph. 4:8-13)</a:t>
            </a:r>
          </a:p>
          <a:p>
            <a:pPr marL="0" indent="0">
              <a:lnSpc>
                <a:spcPct val="100000"/>
              </a:lnSpc>
              <a:buNone/>
            </a:pPr>
            <a:endPar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marL="0" indent="0">
              <a:lnSpc>
                <a:spcPct val="100000"/>
              </a:lnSpc>
              <a:buNone/>
            </a:pP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 similar </a:t>
            </a:r>
            <a:r>
              <a:rPr lang="en-US" sz="2000" b="1" u="sng" kern="0" dirty="0">
                <a:solidFill>
                  <a:srgbClr val="FF00FF"/>
                </a:solidFill>
                <a:effectLst>
                  <a:outerShdw blurRad="38100" dist="38100" dir="2700000" algn="tl">
                    <a:srgbClr val="000000">
                      <a:alpha val="43137"/>
                    </a:srgbClr>
                  </a:outerShdw>
                </a:effectLst>
                <a:latin typeface="BookmanOldStyle"/>
                <a:ea typeface="Calibri" panose="020F0502020204030204" pitchFamily="34" charset="0"/>
                <a:cs typeface="BookmanOldStyle"/>
              </a:rPr>
              <a:t>hint of a tabernacle and order of worship</a:t>
            </a: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underlies the brief reference to </a:t>
            </a:r>
            <a:r>
              <a:rPr lang="en-US" sz="20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Melchizedek, king of Salem, the priest of the most high God</a:t>
            </a: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who brought forth bread and wine, and blessed Abram upon his victorious return from his expedition against the confederate kings (Gen. 14). </a:t>
            </a:r>
          </a:p>
          <a:p>
            <a:pPr marL="0" indent="0">
              <a:lnSpc>
                <a:spcPct val="100000"/>
              </a:lnSpc>
              <a:buNone/>
            </a:pPr>
            <a:endPar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marL="0" indent="0">
              <a:lnSpc>
                <a:spcPct val="100000"/>
              </a:lnSpc>
              <a:buNone/>
            </a:pPr>
            <a:r>
              <a:rPr lang="en-US" sz="20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He received tithes of Abram, being a very "great man" (Heb. 7:4), and a sign of Messiah by the oath of God (verse 21). </a:t>
            </a:r>
          </a:p>
        </p:txBody>
      </p:sp>
      <p:sp>
        <p:nvSpPr>
          <p:cNvPr id="7" name="TextBox 6">
            <a:extLst>
              <a:ext uri="{FF2B5EF4-FFF2-40B4-BE49-F238E27FC236}">
                <a16:creationId xmlns:a16="http://schemas.microsoft.com/office/drawing/2014/main" id="{B6FF1111-628B-F177-E6B8-5C2BF52F793B}"/>
              </a:ext>
            </a:extLst>
          </p:cNvPr>
          <p:cNvSpPr txBox="1"/>
          <p:nvPr/>
        </p:nvSpPr>
        <p:spPr>
          <a:xfrm>
            <a:off x="499871" y="5773817"/>
            <a:ext cx="11588127"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BookmanOldStyle"/>
                <a:ea typeface="Calibri" panose="020F0502020204030204" pitchFamily="34" charset="0"/>
                <a:cs typeface="BookmanOldStyle"/>
              </a:rPr>
              <a:t>Thus on the very first mention of "the Cherubim" we are introduced to that theophany of which Jesus Christ is the center</a:t>
            </a:r>
          </a:p>
        </p:txBody>
      </p:sp>
    </p:spTree>
    <p:extLst>
      <p:ext uri="{BB962C8B-B14F-4D97-AF65-F5344CB8AC3E}">
        <p14:creationId xmlns:p14="http://schemas.microsoft.com/office/powerpoint/2010/main" val="194996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D215-770D-486A-F0D3-5C91363E60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CB39F6-29A3-7D72-DDED-BC46CC73CF6C}"/>
              </a:ext>
            </a:extLst>
          </p:cNvPr>
          <p:cNvSpPr>
            <a:spLocks noGrp="1"/>
          </p:cNvSpPr>
          <p:nvPr>
            <p:ph idx="1"/>
          </p:nvPr>
        </p:nvSpPr>
        <p:spPr/>
        <p:txBody>
          <a:bodyPr/>
          <a:lstStyle/>
          <a:p>
            <a:endParaRPr lang="en-US"/>
          </a:p>
        </p:txBody>
      </p:sp>
      <p:pic>
        <p:nvPicPr>
          <p:cNvPr id="1026" name="Picture 2" descr="The Bible Journey | Moses is called by God at Mt Sinai">
            <a:extLst>
              <a:ext uri="{FF2B5EF4-FFF2-40B4-BE49-F238E27FC236}">
                <a16:creationId xmlns:a16="http://schemas.microsoft.com/office/drawing/2014/main" id="{E066FC41-7DEF-48F5-C52B-8BAA10F297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12192000" cy="68539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A545719-EB60-7A74-1242-F701F88DDC26}"/>
              </a:ext>
            </a:extLst>
          </p:cNvPr>
          <p:cNvSpPr txBox="1"/>
          <p:nvPr/>
        </p:nvSpPr>
        <p:spPr>
          <a:xfrm>
            <a:off x="304015" y="153916"/>
            <a:ext cx="11049785" cy="2677656"/>
          </a:xfrm>
          <a:prstGeom prst="rect">
            <a:avLst/>
          </a:prstGeom>
          <a:noFill/>
        </p:spPr>
        <p:txBody>
          <a:bodyPr wrap="square">
            <a:spAutoFit/>
          </a:bodyPr>
          <a:lstStyle/>
          <a:p>
            <a:pPr marR="0" algn="l" rtl="0"/>
            <a:r>
              <a:rPr lang="en-US" sz="2400"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Exo 25:8  </a:t>
            </a:r>
            <a:r>
              <a:rPr lang="en-US" sz="2400" b="0"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And let them make me a sanctuary; that I may dwell among them. </a:t>
            </a:r>
          </a:p>
          <a:p>
            <a:pPr marR="0" algn="l" rtl="0"/>
            <a:r>
              <a:rPr lang="en-US" sz="2400"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9</a:t>
            </a:r>
            <a:r>
              <a:rPr lang="en-US" sz="2400" b="0"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According to all that I shew thee, </a:t>
            </a:r>
            <a:r>
              <a:rPr lang="en-US" sz="2400" b="0"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after</a:t>
            </a:r>
            <a:r>
              <a:rPr lang="en-US" sz="2400" b="0"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the pattern of the tabernacle, and the pattern of all the instruments thereof, even so shall ye make </a:t>
            </a:r>
            <a:r>
              <a:rPr lang="en-US" sz="2400" b="0"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it.</a:t>
            </a:r>
            <a:r>
              <a:rPr lang="en-US" sz="2400" b="0"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t>
            </a:r>
          </a:p>
          <a:p>
            <a:pPr marR="0" algn="l" rtl="0"/>
            <a:r>
              <a:rPr lang="en-US" sz="2400" b="1"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40</a:t>
            </a:r>
            <a:r>
              <a:rPr lang="en-US" sz="2400" b="0"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And look that thou make </a:t>
            </a:r>
            <a:r>
              <a:rPr lang="en-US" sz="2400" b="0"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them</a:t>
            </a:r>
            <a:r>
              <a:rPr lang="en-US" sz="2400" b="0" i="0"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after their pattern, </a:t>
            </a:r>
            <a:r>
              <a:rPr lang="en-US" sz="2400" b="1" i="0" u="sng"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which was shewed thee in the mount. </a:t>
            </a:r>
            <a:endParaRPr lang="en-US" sz="2400" b="1" u="sng" dirty="0">
              <a:solidFill>
                <a:srgbClr val="FFFF00"/>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1C508048-30C3-3F1B-0775-1C411CFD1C9B}"/>
              </a:ext>
            </a:extLst>
          </p:cNvPr>
          <p:cNvSpPr txBox="1"/>
          <p:nvPr/>
        </p:nvSpPr>
        <p:spPr>
          <a:xfrm>
            <a:off x="409510" y="3198167"/>
            <a:ext cx="7916092" cy="461665"/>
          </a:xfrm>
          <a:prstGeom prst="rect">
            <a:avLst/>
          </a:prstGeom>
          <a:noFill/>
        </p:spPr>
        <p:txBody>
          <a:bodyPr wrap="square" rtlCol="0">
            <a:spAutoFit/>
          </a:bodyPr>
          <a:lstStyle/>
          <a:p>
            <a:r>
              <a:rPr lang="en-AU" sz="2400" b="1" dirty="0">
                <a:solidFill>
                  <a:srgbClr val="FFFF00"/>
                </a:solidFill>
                <a:effectLst>
                  <a:outerShdw blurRad="38100" dist="38100" dir="2700000" algn="tl">
                    <a:srgbClr val="000000">
                      <a:alpha val="43137"/>
                    </a:srgbClr>
                  </a:outerShdw>
                </a:effectLst>
              </a:rPr>
              <a:t>So when could that have possibly taken place?</a:t>
            </a:r>
            <a:endParaRPr lang="en-US" sz="2400" b="1" dirty="0">
              <a:solidFill>
                <a:srgbClr val="FFFF00"/>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44FEECC0-FEAF-0447-D968-1DAD6CC4EB42}"/>
              </a:ext>
            </a:extLst>
          </p:cNvPr>
          <p:cNvSpPr txBox="1"/>
          <p:nvPr/>
        </p:nvSpPr>
        <p:spPr>
          <a:xfrm>
            <a:off x="409510" y="3771010"/>
            <a:ext cx="11278385" cy="707886"/>
          </a:xfrm>
          <a:prstGeom prst="rect">
            <a:avLst/>
          </a:prstGeom>
          <a:noFill/>
        </p:spPr>
        <p:txBody>
          <a:bodyPr wrap="square">
            <a:spAutoFit/>
          </a:bodyPr>
          <a:lstStyle/>
          <a:p>
            <a:r>
              <a:rPr lang="en-US" sz="2000" b="1" i="0" u="none" strike="noStrike" baseline="0" dirty="0">
                <a:solidFill>
                  <a:srgbClr val="FFFF00"/>
                </a:solidFill>
                <a:latin typeface="Amasis MT Pro" panose="02040504050005020304" pitchFamily="18" charset="0"/>
              </a:rPr>
              <a:t>Exo 24:1  And he said unto Moses, Come up unto the LORD, thou, and Aaron, Nadab, and Abihu, and seventy of the elders of Israel; and worship ye afar off. </a:t>
            </a:r>
            <a:endParaRPr lang="en-US" sz="2000" b="1" dirty="0">
              <a:solidFill>
                <a:srgbClr val="FFFF00"/>
              </a:solidFill>
              <a:latin typeface="Amasis MT Pro" panose="02040504050005020304" pitchFamily="18" charset="0"/>
            </a:endParaRPr>
          </a:p>
        </p:txBody>
      </p:sp>
      <p:sp>
        <p:nvSpPr>
          <p:cNvPr id="9" name="TextBox 8">
            <a:extLst>
              <a:ext uri="{FF2B5EF4-FFF2-40B4-BE49-F238E27FC236}">
                <a16:creationId xmlns:a16="http://schemas.microsoft.com/office/drawing/2014/main" id="{23C5E44B-CE98-1CC8-8EC0-0F5ABB93745D}"/>
              </a:ext>
            </a:extLst>
          </p:cNvPr>
          <p:cNvSpPr txBox="1"/>
          <p:nvPr/>
        </p:nvSpPr>
        <p:spPr>
          <a:xfrm>
            <a:off x="409510" y="4615481"/>
            <a:ext cx="11372979" cy="1938992"/>
          </a:xfrm>
          <a:prstGeom prst="rect">
            <a:avLst/>
          </a:prstGeom>
          <a:noFill/>
        </p:spPr>
        <p:txBody>
          <a:bodyPr wrap="square">
            <a:spAutoFit/>
          </a:bodyPr>
          <a:lstStyle/>
          <a:p>
            <a:pPr marR="0" algn="l" rtl="0"/>
            <a:r>
              <a:rPr lang="en-US" sz="2000" b="1" i="0" u="none" strike="noStrike" baseline="0" dirty="0">
                <a:solidFill>
                  <a:srgbClr val="FFFF00"/>
                </a:solidFill>
                <a:latin typeface="Amasis MT Pro" panose="02040504050005020304" pitchFamily="18" charset="0"/>
              </a:rPr>
              <a:t>Exo 24:9  Then went up Moses, and Aaron, Nadab, and Abihu, and seventy of the elders of Israel: </a:t>
            </a:r>
          </a:p>
          <a:p>
            <a:pPr marR="0" algn="l" rtl="0"/>
            <a:r>
              <a:rPr lang="en-US" sz="2000" b="1" dirty="0">
                <a:solidFill>
                  <a:srgbClr val="FFFF00"/>
                </a:solidFill>
                <a:latin typeface="Amasis MT Pro" panose="02040504050005020304" pitchFamily="18" charset="0"/>
              </a:rPr>
              <a:t>1</a:t>
            </a:r>
            <a:r>
              <a:rPr lang="en-US" sz="2000" b="1" i="0" u="none" strike="noStrike" baseline="0" dirty="0">
                <a:solidFill>
                  <a:srgbClr val="FFFF00"/>
                </a:solidFill>
                <a:latin typeface="Amasis MT Pro" panose="02040504050005020304" pitchFamily="18" charset="0"/>
              </a:rPr>
              <a:t>0  And they saw the God of Israel: and </a:t>
            </a:r>
            <a:r>
              <a:rPr lang="en-US" sz="2000" b="1" i="1" u="none" strike="noStrike" baseline="0" dirty="0">
                <a:solidFill>
                  <a:srgbClr val="FFFF00"/>
                </a:solidFill>
                <a:latin typeface="Amasis MT Pro" panose="02040504050005020304" pitchFamily="18" charset="0"/>
              </a:rPr>
              <a:t>there was</a:t>
            </a:r>
            <a:r>
              <a:rPr lang="en-US" sz="2000" b="1" i="0" u="none" strike="noStrike" baseline="0" dirty="0">
                <a:solidFill>
                  <a:srgbClr val="FFFF00"/>
                </a:solidFill>
                <a:latin typeface="Amasis MT Pro" panose="02040504050005020304" pitchFamily="18" charset="0"/>
              </a:rPr>
              <a:t> under his feet as it were a paved work of a sapphire stone, and as it were the body of heaven in </a:t>
            </a:r>
            <a:r>
              <a:rPr lang="en-US" sz="2000" b="1" i="1" u="none" strike="noStrike" baseline="0" dirty="0">
                <a:solidFill>
                  <a:srgbClr val="FFFF00"/>
                </a:solidFill>
                <a:latin typeface="Amasis MT Pro" panose="02040504050005020304" pitchFamily="18" charset="0"/>
              </a:rPr>
              <a:t>his</a:t>
            </a:r>
            <a:r>
              <a:rPr lang="en-US" sz="2000" b="1" i="0" u="none" strike="noStrike" baseline="0" dirty="0">
                <a:solidFill>
                  <a:srgbClr val="FFFF00"/>
                </a:solidFill>
                <a:latin typeface="Amasis MT Pro" panose="02040504050005020304" pitchFamily="18" charset="0"/>
              </a:rPr>
              <a:t> clearness. </a:t>
            </a:r>
          </a:p>
          <a:p>
            <a:pPr marR="0" algn="l" rtl="0"/>
            <a:r>
              <a:rPr lang="en-US" sz="2000" b="1" i="0" u="none" strike="noStrike" baseline="0" dirty="0">
                <a:solidFill>
                  <a:srgbClr val="FFFF00"/>
                </a:solidFill>
                <a:latin typeface="Amasis MT Pro" panose="02040504050005020304" pitchFamily="18" charset="0"/>
              </a:rPr>
              <a:t>11  And upon the nobles of the children of Israel he laid not his hand: also they saw God, and did eat and drink. </a:t>
            </a:r>
            <a:endParaRPr lang="en-US" sz="2000" b="1" dirty="0">
              <a:solidFill>
                <a:srgbClr val="FFFF00"/>
              </a:solidFill>
              <a:latin typeface="Amasis MT Pro" panose="02040504050005020304" pitchFamily="18" charset="0"/>
            </a:endParaRPr>
          </a:p>
        </p:txBody>
      </p:sp>
    </p:spTree>
    <p:extLst>
      <p:ext uri="{BB962C8B-B14F-4D97-AF65-F5344CB8AC3E}">
        <p14:creationId xmlns:p14="http://schemas.microsoft.com/office/powerpoint/2010/main" val="1460020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307F-1A13-C716-960C-96C3E2F1989A}"/>
              </a:ext>
            </a:extLst>
          </p:cNvPr>
          <p:cNvSpPr>
            <a:spLocks noGrp="1"/>
          </p:cNvSpPr>
          <p:nvPr>
            <p:ph type="title"/>
          </p:nvPr>
        </p:nvSpPr>
        <p:spPr/>
        <p:txBody>
          <a:bodyPr>
            <a:normAutofit/>
          </a:bodyPr>
          <a:lstStyle/>
          <a:p>
            <a:pPr algn="ctr"/>
            <a:r>
              <a:rPr lang="en-AU" sz="2800" b="1" dirty="0">
                <a:solidFill>
                  <a:srgbClr val="FFFF00"/>
                </a:solidFill>
                <a:effectLst>
                  <a:outerShdw blurRad="38100" dist="38100" dir="2700000" algn="tl">
                    <a:srgbClr val="000000">
                      <a:alpha val="43137"/>
                    </a:srgbClr>
                  </a:outerShdw>
                </a:effectLst>
                <a:latin typeface="Amasis MT Pro Black" panose="02040A04050005020304" pitchFamily="18" charset="0"/>
              </a:rPr>
              <a:t>The Throne Room of the Most Holy</a:t>
            </a:r>
            <a:endParaRPr lang="en-US" sz="2800" b="1" dirty="0">
              <a:solidFill>
                <a:srgbClr val="FFFF00"/>
              </a:solidFill>
              <a:effectLst>
                <a:outerShdw blurRad="38100" dist="38100" dir="2700000" algn="tl">
                  <a:srgbClr val="000000">
                    <a:alpha val="43137"/>
                  </a:srgbClr>
                </a:outerShdw>
              </a:effectLst>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26902F6A-F2D0-84C7-58B4-1EA8C6721F29}"/>
              </a:ext>
            </a:extLst>
          </p:cNvPr>
          <p:cNvSpPr>
            <a:spLocks noGrp="1"/>
          </p:cNvSpPr>
          <p:nvPr>
            <p:ph idx="1"/>
          </p:nvPr>
        </p:nvSpPr>
        <p:spPr>
          <a:xfrm>
            <a:off x="838200" y="1453896"/>
            <a:ext cx="10515600" cy="5404103"/>
          </a:xfrm>
        </p:spPr>
        <p:txBody>
          <a:bodyPr>
            <a:normAutofit/>
          </a:bodyPr>
          <a:lstStyle/>
          <a:p>
            <a:pPr>
              <a:buFont typeface="Wingdings" panose="05000000000000000000" pitchFamily="2" charset="2"/>
              <a:buChar char="q"/>
            </a:pPr>
            <a:r>
              <a:rPr lang="en-US" sz="2400" b="1" i="0" u="none" strike="noStrike" baseline="0" dirty="0">
                <a:solidFill>
                  <a:srgbClr val="FF0000"/>
                </a:solidFill>
                <a:latin typeface="Verdana" panose="020B0604030504040204" pitchFamily="34" charset="0"/>
              </a:rPr>
              <a:t> Exo 24:10</a:t>
            </a:r>
            <a:r>
              <a:rPr lang="en-US" sz="2400" b="0" i="0" u="none" strike="noStrike" baseline="0" dirty="0">
                <a:solidFill>
                  <a:srgbClr val="FF0000"/>
                </a:solidFill>
                <a:latin typeface="Verdana" panose="020B0604030504040204" pitchFamily="34" charset="0"/>
              </a:rPr>
              <a:t> -</a:t>
            </a:r>
            <a:r>
              <a:rPr lang="en-US" sz="2400" b="0" i="0" u="none" strike="noStrike" baseline="0" dirty="0">
                <a:solidFill>
                  <a:schemeClr val="bg1"/>
                </a:solidFill>
                <a:latin typeface="Verdana" panose="020B0604030504040204" pitchFamily="34" charset="0"/>
              </a:rPr>
              <a:t>“</a:t>
            </a:r>
            <a:r>
              <a:rPr lang="en-US" sz="2400" b="0" i="0" u="none" strike="noStrike" baseline="0" dirty="0">
                <a:latin typeface="Verdana" panose="020B0604030504040204" pitchFamily="34" charset="0"/>
              </a:rPr>
              <a:t>they saw the God of Israel: and </a:t>
            </a:r>
            <a:r>
              <a:rPr lang="en-US" sz="2400" b="0" i="1" u="none" strike="noStrike" baseline="0" dirty="0">
                <a:latin typeface="Verdana" panose="020B0604030504040204" pitchFamily="34" charset="0"/>
              </a:rPr>
              <a:t>there was</a:t>
            </a:r>
            <a:r>
              <a:rPr lang="en-US" sz="2400" b="0" i="0" u="none" strike="noStrike" baseline="0" dirty="0">
                <a:latin typeface="Verdana" panose="020B0604030504040204" pitchFamily="34" charset="0"/>
              </a:rPr>
              <a:t> </a:t>
            </a:r>
            <a:r>
              <a:rPr lang="en-US" sz="2400" b="1" u="sng" strike="noStrike" baseline="0" dirty="0">
                <a:solidFill>
                  <a:srgbClr val="00FFCC"/>
                </a:solidFill>
                <a:latin typeface="Verdana" panose="020B0604030504040204" pitchFamily="34" charset="0"/>
              </a:rPr>
              <a:t>under his feet </a:t>
            </a:r>
            <a:r>
              <a:rPr lang="en-US" sz="2400" b="0" i="0" u="none" strike="noStrike" baseline="0" dirty="0">
                <a:latin typeface="Verdana" panose="020B0604030504040204" pitchFamily="34" charset="0"/>
              </a:rPr>
              <a:t>as it were a paved work of a sapphire stone, and as it were the body of heaven in </a:t>
            </a:r>
            <a:r>
              <a:rPr lang="en-US" sz="2400" b="0" i="1" u="none" strike="noStrike" baseline="0" dirty="0">
                <a:latin typeface="Verdana" panose="020B0604030504040204" pitchFamily="34" charset="0"/>
              </a:rPr>
              <a:t>his</a:t>
            </a:r>
            <a:r>
              <a:rPr lang="en-US" sz="2400" b="0" i="0" u="none" strike="noStrike" baseline="0" dirty="0">
                <a:latin typeface="Verdana" panose="020B0604030504040204" pitchFamily="34" charset="0"/>
              </a:rPr>
              <a:t> clearness. </a:t>
            </a:r>
          </a:p>
          <a:p>
            <a:pPr marR="0" algn="l" rtl="0">
              <a:buFont typeface="Wingdings" panose="05000000000000000000" pitchFamily="2" charset="2"/>
              <a:buChar char="q"/>
            </a:pPr>
            <a:r>
              <a:rPr lang="en-US" sz="2400" b="1" i="0" u="none" strike="noStrike" baseline="0" dirty="0">
                <a:solidFill>
                  <a:srgbClr val="FF0000"/>
                </a:solidFill>
                <a:latin typeface="Verdana" panose="020B0604030504040204" pitchFamily="34" charset="0"/>
              </a:rPr>
              <a:t> Isa 6:1-2  -</a:t>
            </a:r>
            <a:r>
              <a:rPr lang="en-US" sz="2400" b="0" i="0" u="none" strike="noStrike" baseline="0" dirty="0">
                <a:solidFill>
                  <a:schemeClr val="bg1"/>
                </a:solidFill>
                <a:latin typeface="Verdana" panose="020B0604030504040204" pitchFamily="34" charset="0"/>
              </a:rPr>
              <a:t> </a:t>
            </a:r>
            <a:r>
              <a:rPr lang="en-US" sz="2400" b="0" i="0" u="none" strike="noStrike" baseline="0" dirty="0">
                <a:latin typeface="Verdana" panose="020B0604030504040204" pitchFamily="34" charset="0"/>
              </a:rPr>
              <a:t>“I saw also the LORD</a:t>
            </a:r>
            <a:r>
              <a:rPr lang="en-US" sz="2400" b="0" i="0" u="none" strike="noStrike" baseline="0" dirty="0">
                <a:solidFill>
                  <a:schemeClr val="bg1"/>
                </a:solidFill>
                <a:latin typeface="Verdana" panose="020B0604030504040204" pitchFamily="34" charset="0"/>
              </a:rPr>
              <a:t> </a:t>
            </a:r>
            <a:r>
              <a:rPr lang="en-US" sz="2400" b="1" i="0" u="sng" strike="noStrike" baseline="0" dirty="0">
                <a:solidFill>
                  <a:srgbClr val="00FFCC"/>
                </a:solidFill>
                <a:latin typeface="Verdana" panose="020B0604030504040204" pitchFamily="34" charset="0"/>
              </a:rPr>
              <a:t>sitting upon </a:t>
            </a:r>
            <a:r>
              <a:rPr lang="en-US" sz="2400" b="1" i="0" u="none" strike="noStrike" baseline="0" dirty="0">
                <a:solidFill>
                  <a:srgbClr val="66FF33"/>
                </a:solidFill>
                <a:latin typeface="Verdana" panose="020B0604030504040204" pitchFamily="34" charset="0"/>
              </a:rPr>
              <a:t>a </a:t>
            </a:r>
            <a:r>
              <a:rPr lang="en-US" sz="2400" b="1" i="0" u="sng" strike="noStrike" baseline="0" dirty="0">
                <a:solidFill>
                  <a:srgbClr val="66FF33"/>
                </a:solidFill>
                <a:latin typeface="Verdana" panose="020B0604030504040204" pitchFamily="34" charset="0"/>
              </a:rPr>
              <a:t>throne</a:t>
            </a:r>
            <a:r>
              <a:rPr lang="en-US" sz="2400" b="0" i="0" u="none" strike="noStrike" baseline="0" dirty="0">
                <a:solidFill>
                  <a:schemeClr val="bg1"/>
                </a:solidFill>
                <a:latin typeface="Verdana" panose="020B0604030504040204" pitchFamily="34" charset="0"/>
              </a:rPr>
              <a:t>, </a:t>
            </a:r>
            <a:r>
              <a:rPr lang="en-US" sz="2400" b="0" i="0" u="none" strike="noStrike" baseline="0" dirty="0">
                <a:latin typeface="Verdana" panose="020B0604030504040204" pitchFamily="34" charset="0"/>
              </a:rPr>
              <a:t>high and lifted up, and his train filled the temple. Above (RSV – him) stood the seraphim”</a:t>
            </a:r>
          </a:p>
          <a:p>
            <a:pPr marR="0" algn="l" rtl="0">
              <a:buFont typeface="Wingdings" panose="05000000000000000000" pitchFamily="2" charset="2"/>
              <a:buChar char="q"/>
            </a:pPr>
            <a:r>
              <a:rPr lang="en-US" sz="2400" b="1" i="0" u="none" strike="noStrike" baseline="0" dirty="0">
                <a:solidFill>
                  <a:srgbClr val="FF0000"/>
                </a:solidFill>
                <a:latin typeface="Verdana" panose="020B0604030504040204" pitchFamily="34" charset="0"/>
              </a:rPr>
              <a:t> Eze 1:26 </a:t>
            </a:r>
            <a:r>
              <a:rPr lang="en-US" sz="2400" b="1" i="0" u="none" strike="noStrike" baseline="0" dirty="0">
                <a:latin typeface="Verdana" panose="020B0604030504040204" pitchFamily="34" charset="0"/>
              </a:rPr>
              <a:t>-</a:t>
            </a:r>
            <a:r>
              <a:rPr lang="en-US" sz="2400" dirty="0">
                <a:latin typeface="Verdana" panose="020B0604030504040204" pitchFamily="34" charset="0"/>
              </a:rPr>
              <a:t>“</a:t>
            </a:r>
            <a:r>
              <a:rPr lang="en-US" sz="2400" b="0" i="0" u="none" strike="noStrike" baseline="0" dirty="0">
                <a:latin typeface="Verdana" panose="020B0604030504040204" pitchFamily="34" charset="0"/>
              </a:rPr>
              <a:t>the likeness of a </a:t>
            </a:r>
            <a:r>
              <a:rPr lang="en-US" sz="2400" b="1" i="0" u="sng" strike="noStrike" baseline="0" dirty="0">
                <a:solidFill>
                  <a:srgbClr val="66FF33"/>
                </a:solidFill>
                <a:latin typeface="Verdana" panose="020B0604030504040204" pitchFamily="34" charset="0"/>
              </a:rPr>
              <a:t>throne</a:t>
            </a:r>
            <a:r>
              <a:rPr lang="en-US" sz="2400" b="0" i="0" u="none" strike="noStrike" baseline="0" dirty="0">
                <a:solidFill>
                  <a:schemeClr val="bg1"/>
                </a:solidFill>
                <a:latin typeface="Verdana" panose="020B0604030504040204" pitchFamily="34" charset="0"/>
              </a:rPr>
              <a:t>, </a:t>
            </a:r>
            <a:r>
              <a:rPr lang="en-US" sz="2400" b="0" i="0" u="none" strike="noStrike" baseline="0" dirty="0">
                <a:latin typeface="Verdana" panose="020B0604030504040204" pitchFamily="34" charset="0"/>
              </a:rPr>
              <a:t>as…a sapphire stone: and upon the…</a:t>
            </a:r>
            <a:r>
              <a:rPr lang="en-US" sz="2400" b="1" i="0" u="sng" strike="noStrike" baseline="0" dirty="0">
                <a:solidFill>
                  <a:srgbClr val="00FF00"/>
                </a:solidFill>
                <a:latin typeface="Verdana" panose="020B0604030504040204" pitchFamily="34" charset="0"/>
              </a:rPr>
              <a:t>throne</a:t>
            </a:r>
            <a:r>
              <a:rPr lang="en-US" sz="2400" b="0" i="0" u="none" strike="noStrike" baseline="0" dirty="0">
                <a:latin typeface="Verdana" panose="020B0604030504040204" pitchFamily="34" charset="0"/>
              </a:rPr>
              <a:t> </a:t>
            </a:r>
            <a:r>
              <a:rPr lang="en-US" sz="2400" b="0" i="1" u="none" strike="noStrike" baseline="0" dirty="0">
                <a:latin typeface="Verdana" panose="020B0604030504040204" pitchFamily="34" charset="0"/>
              </a:rPr>
              <a:t>was</a:t>
            </a:r>
            <a:r>
              <a:rPr lang="en-US" sz="2400" b="0" i="0" u="none" strike="noStrike" baseline="0" dirty="0">
                <a:latin typeface="Verdana" panose="020B0604030504040204" pitchFamily="34" charset="0"/>
              </a:rPr>
              <a:t> the likeness as the appearance of</a:t>
            </a:r>
            <a:r>
              <a:rPr lang="en-US" sz="2400" b="0" i="0" u="none" strike="noStrike" baseline="0" dirty="0">
                <a:solidFill>
                  <a:schemeClr val="bg1"/>
                </a:solidFill>
                <a:latin typeface="Verdana" panose="020B0604030504040204" pitchFamily="34" charset="0"/>
              </a:rPr>
              <a:t> </a:t>
            </a:r>
            <a:r>
              <a:rPr lang="en-US" sz="2400" b="1" i="0" u="sng" strike="noStrike" baseline="0" dirty="0">
                <a:solidFill>
                  <a:srgbClr val="00FFCC"/>
                </a:solidFill>
                <a:latin typeface="Verdana" panose="020B0604030504040204" pitchFamily="34" charset="0"/>
              </a:rPr>
              <a:t>a man above upon it. </a:t>
            </a:r>
          </a:p>
          <a:p>
            <a:pPr marR="0" algn="l" rtl="0">
              <a:buFont typeface="Wingdings" panose="05000000000000000000" pitchFamily="2" charset="2"/>
              <a:buChar char="q"/>
            </a:pPr>
            <a:r>
              <a:rPr lang="en-US" sz="2400" b="1" i="0" u="none" strike="noStrike" baseline="0" dirty="0">
                <a:solidFill>
                  <a:srgbClr val="FF0000"/>
                </a:solidFill>
                <a:latin typeface="Verdana" panose="020B0604030504040204" pitchFamily="34" charset="0"/>
              </a:rPr>
              <a:t> Rev 4:2 </a:t>
            </a:r>
            <a:r>
              <a:rPr lang="en-US" sz="2400" b="0" i="0" u="none" strike="noStrike" baseline="0" dirty="0">
                <a:solidFill>
                  <a:schemeClr val="bg1"/>
                </a:solidFill>
                <a:latin typeface="Verdana" panose="020B0604030504040204" pitchFamily="34" charset="0"/>
              </a:rPr>
              <a:t>- </a:t>
            </a:r>
            <a:r>
              <a:rPr lang="en-US" sz="2400" b="0" i="0" u="none" strike="noStrike" baseline="0" dirty="0">
                <a:latin typeface="Verdana" panose="020B0604030504040204" pitchFamily="34" charset="0"/>
              </a:rPr>
              <a:t>behold, a </a:t>
            </a:r>
            <a:r>
              <a:rPr lang="en-US" sz="2400" b="1" i="0" u="sng" strike="noStrike" baseline="0" dirty="0">
                <a:solidFill>
                  <a:srgbClr val="66FF33"/>
                </a:solidFill>
                <a:latin typeface="Verdana" panose="020B0604030504040204" pitchFamily="34" charset="0"/>
              </a:rPr>
              <a:t>throne</a:t>
            </a:r>
            <a:r>
              <a:rPr lang="en-US" sz="2400" b="0" i="0" u="none" strike="noStrike" baseline="0" dirty="0">
                <a:solidFill>
                  <a:schemeClr val="bg1"/>
                </a:solidFill>
                <a:latin typeface="Verdana" panose="020B0604030504040204" pitchFamily="34" charset="0"/>
              </a:rPr>
              <a:t> </a:t>
            </a:r>
            <a:r>
              <a:rPr lang="en-US" sz="2400" b="0" i="0" u="none" strike="noStrike" baseline="0" dirty="0">
                <a:latin typeface="Verdana" panose="020B0604030504040204" pitchFamily="34" charset="0"/>
              </a:rPr>
              <a:t>was set in heaven, and </a:t>
            </a:r>
            <a:r>
              <a:rPr lang="en-US" sz="2400" b="1" i="1" u="sng" strike="noStrike" baseline="0" dirty="0">
                <a:solidFill>
                  <a:srgbClr val="00FFCC"/>
                </a:solidFill>
                <a:latin typeface="Verdana" panose="020B0604030504040204" pitchFamily="34" charset="0"/>
              </a:rPr>
              <a:t>one</a:t>
            </a:r>
            <a:r>
              <a:rPr lang="en-US" sz="2400" b="1" i="0" u="sng" strike="noStrike" baseline="0" dirty="0">
                <a:solidFill>
                  <a:srgbClr val="00FFCC"/>
                </a:solidFill>
                <a:latin typeface="Verdana" panose="020B0604030504040204" pitchFamily="34" charset="0"/>
              </a:rPr>
              <a:t> sat on </a:t>
            </a:r>
            <a:r>
              <a:rPr lang="en-US" sz="2400" b="1" i="0" u="none" strike="noStrike" baseline="0" dirty="0">
                <a:solidFill>
                  <a:srgbClr val="66FF33"/>
                </a:solidFill>
                <a:latin typeface="Verdana" panose="020B0604030504040204" pitchFamily="34" charset="0"/>
              </a:rPr>
              <a:t>the </a:t>
            </a:r>
            <a:r>
              <a:rPr lang="en-US" sz="2400" b="1" i="0" u="sng" strike="noStrike" baseline="0" dirty="0">
                <a:solidFill>
                  <a:srgbClr val="66FF33"/>
                </a:solidFill>
                <a:latin typeface="Verdana" panose="020B0604030504040204" pitchFamily="34" charset="0"/>
              </a:rPr>
              <a:t>throne</a:t>
            </a:r>
            <a:r>
              <a:rPr lang="en-US" sz="2400" b="0" i="0" u="none" strike="noStrike" baseline="0" dirty="0">
                <a:latin typeface="Verdana" panose="020B0604030504040204" pitchFamily="34" charset="0"/>
              </a:rPr>
              <a:t>…a rainbow round about</a:t>
            </a:r>
            <a:r>
              <a:rPr lang="en-US" sz="2400" b="0" i="0" u="none" strike="noStrike" baseline="0" dirty="0">
                <a:solidFill>
                  <a:schemeClr val="bg1"/>
                </a:solidFill>
                <a:latin typeface="Verdana" panose="020B0604030504040204" pitchFamily="34" charset="0"/>
              </a:rPr>
              <a:t> </a:t>
            </a:r>
            <a:r>
              <a:rPr lang="en-US" sz="2400" b="1" i="0" u="none" strike="noStrike" baseline="0" dirty="0">
                <a:solidFill>
                  <a:srgbClr val="66FF33"/>
                </a:solidFill>
                <a:latin typeface="Verdana" panose="020B0604030504040204" pitchFamily="34" charset="0"/>
              </a:rPr>
              <a:t>the </a:t>
            </a:r>
            <a:r>
              <a:rPr lang="en-US" sz="2400" b="1" i="0" u="sng" strike="noStrike" baseline="0" dirty="0">
                <a:solidFill>
                  <a:srgbClr val="66FF33"/>
                </a:solidFill>
                <a:latin typeface="Verdana" panose="020B0604030504040204" pitchFamily="34" charset="0"/>
              </a:rPr>
              <a:t>throne</a:t>
            </a:r>
            <a:r>
              <a:rPr lang="en-US" sz="2400" b="0" i="0" u="none" strike="noStrike" baseline="0" dirty="0">
                <a:latin typeface="Verdana" panose="020B0604030504040204" pitchFamily="34" charset="0"/>
              </a:rPr>
              <a:t>…and round about </a:t>
            </a:r>
            <a:r>
              <a:rPr lang="en-US" sz="2400" b="1" i="0" u="none" strike="noStrike" baseline="0" dirty="0">
                <a:solidFill>
                  <a:srgbClr val="66FF33"/>
                </a:solidFill>
                <a:latin typeface="Verdana" panose="020B0604030504040204" pitchFamily="34" charset="0"/>
              </a:rPr>
              <a:t>the </a:t>
            </a:r>
            <a:r>
              <a:rPr lang="en-US" sz="2400" b="1" i="0" u="sng" strike="noStrike" baseline="0" dirty="0">
                <a:solidFill>
                  <a:srgbClr val="66FF33"/>
                </a:solidFill>
                <a:latin typeface="Verdana" panose="020B0604030504040204" pitchFamily="34" charset="0"/>
              </a:rPr>
              <a:t>throne</a:t>
            </a:r>
            <a:r>
              <a:rPr lang="en-US" sz="2400" b="0" i="0" u="none" strike="noStrike" baseline="0" dirty="0">
                <a:solidFill>
                  <a:schemeClr val="bg1"/>
                </a:solidFill>
                <a:latin typeface="Verdana" panose="020B0604030504040204" pitchFamily="34" charset="0"/>
              </a:rPr>
              <a:t>  </a:t>
            </a:r>
            <a:r>
              <a:rPr lang="en-US" sz="2400" b="0" i="0" u="none" strike="noStrike" baseline="0" dirty="0">
                <a:latin typeface="Verdana" panose="020B0604030504040204" pitchFamily="34" charset="0"/>
              </a:rPr>
              <a:t>four and twenty elders</a:t>
            </a:r>
            <a:endParaRPr lang="en-US" sz="4800" dirty="0"/>
          </a:p>
        </p:txBody>
      </p:sp>
    </p:spTree>
    <p:extLst>
      <p:ext uri="{BB962C8B-B14F-4D97-AF65-F5344CB8AC3E}">
        <p14:creationId xmlns:p14="http://schemas.microsoft.com/office/powerpoint/2010/main" val="2086064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6C50E5-BFD3-FFE5-0712-55DEBB65E612}"/>
              </a:ext>
            </a:extLst>
          </p:cNvPr>
          <p:cNvPicPr>
            <a:picLocks noChangeAspect="1"/>
          </p:cNvPicPr>
          <p:nvPr/>
        </p:nvPicPr>
        <p:blipFill>
          <a:blip r:embed="rId2"/>
          <a:stretch>
            <a:fillRect/>
          </a:stretch>
        </p:blipFill>
        <p:spPr>
          <a:xfrm>
            <a:off x="0" y="0"/>
            <a:ext cx="12192871" cy="6858000"/>
          </a:xfrm>
          <a:prstGeom prst="rect">
            <a:avLst/>
          </a:prstGeom>
        </p:spPr>
      </p:pic>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489361" y="1053069"/>
            <a:ext cx="11213277" cy="1963400"/>
          </a:xfrm>
        </p:spPr>
        <p:txBody>
          <a:bodyPr>
            <a:normAutofit/>
          </a:bodyPr>
          <a:lstStyle/>
          <a:p>
            <a:pPr marL="0" indent="0">
              <a:lnSpc>
                <a:spcPct val="110000"/>
              </a:lnSpc>
              <a:buNone/>
            </a:pPr>
            <a:endPar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a:lnSpc>
                <a:spcPct val="110000"/>
              </a:lnSpc>
              <a:buFont typeface="Wingdings" panose="05000000000000000000" pitchFamily="2" charset="2"/>
              <a:buChar char="§"/>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Moses and Aaron, Nadab and Abihu, having been witnesses of a great theophany (Ex. 24), Moses was commanded by God to require of the children of Israel a willing offering of gold, silver, brass and various divinely specified materials. </a:t>
            </a:r>
          </a:p>
          <a:p>
            <a:pPr marL="0" indent="0">
              <a:lnSpc>
                <a:spcPct val="110000"/>
              </a:lnSpc>
              <a:buNone/>
            </a:pPr>
            <a:endPar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p:txBody>
      </p:sp>
      <p:sp>
        <p:nvSpPr>
          <p:cNvPr id="5" name="TextBox 4">
            <a:extLst>
              <a:ext uri="{FF2B5EF4-FFF2-40B4-BE49-F238E27FC236}">
                <a16:creationId xmlns:a16="http://schemas.microsoft.com/office/drawing/2014/main" id="{E396C711-C930-8328-D747-59A41BB3C4D6}"/>
              </a:ext>
            </a:extLst>
          </p:cNvPr>
          <p:cNvSpPr txBox="1"/>
          <p:nvPr/>
        </p:nvSpPr>
        <p:spPr>
          <a:xfrm>
            <a:off x="390144" y="232428"/>
            <a:ext cx="11521440" cy="1358513"/>
          </a:xfrm>
          <a:prstGeom prst="rect">
            <a:avLst/>
          </a:prstGeom>
          <a:noFill/>
        </p:spPr>
        <p:txBody>
          <a:bodyPr wrap="square">
            <a:spAutoFit/>
          </a:bodyPr>
          <a:lstStyle/>
          <a:p>
            <a:pPr marL="342900" indent="-342900">
              <a:lnSpc>
                <a:spcPct val="110000"/>
              </a:lnSpc>
              <a:buFont typeface="Wingdings" panose="05000000000000000000" pitchFamily="2" charset="2"/>
              <a:buChar char="§"/>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next mention of </a:t>
            </a:r>
            <a:r>
              <a:rPr lang="en-US" sz="2800"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cherubim</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is in connection with the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Tabernacle in the Wilderness</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and the divine specifications of structure and ritual that were connected with it. </a:t>
            </a:r>
          </a:p>
        </p:txBody>
      </p:sp>
      <p:sp>
        <p:nvSpPr>
          <p:cNvPr id="7" name="TextBox 6">
            <a:extLst>
              <a:ext uri="{FF2B5EF4-FFF2-40B4-BE49-F238E27FC236}">
                <a16:creationId xmlns:a16="http://schemas.microsoft.com/office/drawing/2014/main" id="{D5ABB1D7-5071-3BEB-DF88-0394AC211C89}"/>
              </a:ext>
            </a:extLst>
          </p:cNvPr>
          <p:cNvSpPr txBox="1"/>
          <p:nvPr/>
        </p:nvSpPr>
        <p:spPr>
          <a:xfrm>
            <a:off x="806773" y="5070424"/>
            <a:ext cx="10975323" cy="1290803"/>
          </a:xfrm>
          <a:prstGeom prst="rect">
            <a:avLst/>
          </a:prstGeom>
          <a:noFill/>
        </p:spPr>
        <p:txBody>
          <a:bodyPr wrap="square">
            <a:spAutoFit/>
          </a:bodyPr>
          <a:lstStyle/>
          <a:p>
            <a:pPr marL="342900" marR="0" lvl="0" indent="-342900" algn="l" defTabSz="914400" rtl="0" eaLnBrk="1" fontAlgn="auto" latinLnBrk="0" hangingPunct="1">
              <a:lnSpc>
                <a:spcPct val="110000"/>
              </a:lnSpc>
              <a:spcBef>
                <a:spcPts val="1000"/>
              </a:spcBef>
              <a:spcAft>
                <a:spcPts val="0"/>
              </a:spcAft>
              <a:buClrTx/>
              <a:buSzTx/>
              <a:buFont typeface="Wingdings" panose="05000000000000000000" pitchFamily="2" charset="2"/>
              <a:buChar char="§"/>
              <a:tabLst/>
              <a:defRPr/>
            </a:pPr>
            <a:r>
              <a:rPr kumimoji="0" lang="en-U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BookmanOldStyle"/>
                <a:ea typeface="Calibri" panose="020F0502020204030204" pitchFamily="34" charset="0"/>
                <a:cs typeface="BookmanOldStyle"/>
              </a:rPr>
              <a:t>And God said, </a:t>
            </a:r>
            <a:r>
              <a:rPr kumimoji="0" lang="en-US" sz="24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BookmanOldStyle"/>
                <a:ea typeface="Calibri" panose="020F0502020204030204" pitchFamily="34" charset="0"/>
                <a:cs typeface="BookmanOldStyle"/>
              </a:rPr>
              <a:t>“Let them make me a sanctuary </a:t>
            </a:r>
            <a:r>
              <a:rPr kumimoji="0" lang="en-US" sz="2400" b="1" i="1" u="sng"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BookmanOldStyle-Italic"/>
                <a:ea typeface="Calibri" panose="020F0502020204030204" pitchFamily="34" charset="0"/>
                <a:cs typeface="BookmanOldStyle-Italic"/>
              </a:rPr>
              <a:t>that I may dwell among them</a:t>
            </a:r>
            <a:r>
              <a:rPr kumimoji="0" lang="en-US" sz="2400" b="1" i="1"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BookmanOldStyle-Italic"/>
                <a:ea typeface="Calibri" panose="020F0502020204030204" pitchFamily="34" charset="0"/>
                <a:cs typeface="BookmanOldStyle-Italic"/>
              </a:rPr>
              <a:t>. </a:t>
            </a:r>
            <a:r>
              <a:rPr kumimoji="0" lang="en-U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BookmanOldStyle"/>
                <a:ea typeface="Calibri" panose="020F0502020204030204" pitchFamily="34" charset="0"/>
                <a:cs typeface="BookmanOldStyle"/>
              </a:rPr>
              <a:t>According to all that I shew thee, after the pattern of the tabernacle, and the pattern of all the instruments thereof, even so shall ye make it.” (Ex. 25:8, 9). </a:t>
            </a:r>
          </a:p>
        </p:txBody>
      </p:sp>
    </p:spTree>
    <p:extLst>
      <p:ext uri="{BB962C8B-B14F-4D97-AF65-F5344CB8AC3E}">
        <p14:creationId xmlns:p14="http://schemas.microsoft.com/office/powerpoint/2010/main" val="307412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335280" y="181864"/>
            <a:ext cx="6702860" cy="4890209"/>
          </a:xfrm>
        </p:spPr>
        <p:txBody>
          <a:bodyPr>
            <a:normAutofit fontScale="92500"/>
          </a:bodyPr>
          <a:lstStyle/>
          <a:p>
            <a:pPr marL="0" indent="0">
              <a:buNone/>
            </a:pPr>
            <a:r>
              <a:rPr lang="en-US" sz="2400" kern="0" dirty="0">
                <a:solidFill>
                  <a:schemeClr val="bg1"/>
                </a:solidFill>
                <a:latin typeface="BookmanOldStyle"/>
                <a:ea typeface="Calibri" panose="020F0502020204030204" pitchFamily="34" charset="0"/>
                <a:cs typeface="BookmanOldStyle"/>
              </a:rPr>
              <a:t>T</a:t>
            </a:r>
            <a:r>
              <a:rPr lang="en-US" sz="2400" kern="0" dirty="0">
                <a:solidFill>
                  <a:schemeClr val="bg1"/>
                </a:solidFill>
                <a:effectLst/>
                <a:latin typeface="BookmanOldStyle"/>
                <a:ea typeface="Calibri" panose="020F0502020204030204" pitchFamily="34" charset="0"/>
                <a:cs typeface="BookmanOldStyle"/>
              </a:rPr>
              <a:t>he ark of acacia wood overlaid with gold, and the divine specification</a:t>
            </a:r>
            <a:r>
              <a:rPr lang="en-US" sz="2400" kern="0" dirty="0">
                <a:solidFill>
                  <a:schemeClr val="bg1"/>
                </a:solidFill>
                <a:latin typeface="BookmanOldStyle"/>
                <a:ea typeface="Calibri" panose="020F0502020204030204" pitchFamily="34" charset="0"/>
                <a:cs typeface="BookmanOldStyle"/>
              </a:rPr>
              <a:t>s</a:t>
            </a: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"And thou shalt make a mercy seat (Heb. </a:t>
            </a:r>
            <a:r>
              <a:rPr lang="en-US" sz="2400" i="1" kern="0" dirty="0" err="1">
                <a:solidFill>
                  <a:schemeClr val="bg1"/>
                </a:solidFill>
                <a:effectLst/>
                <a:latin typeface="BookmanOldStyle-Italic"/>
                <a:ea typeface="Calibri" panose="020F0502020204030204" pitchFamily="34" charset="0"/>
                <a:cs typeface="BookmanOldStyle-Italic"/>
              </a:rPr>
              <a:t>kapporeth</a:t>
            </a:r>
            <a:r>
              <a:rPr lang="en-US" sz="2400" i="1" kern="0" dirty="0">
                <a:solidFill>
                  <a:schemeClr val="bg1"/>
                </a:solidFill>
                <a:effectLst/>
                <a:latin typeface="BookmanOldStyle-Italic"/>
                <a:ea typeface="Calibri" panose="020F0502020204030204" pitchFamily="34" charset="0"/>
                <a:cs typeface="BookmanOldStyle-Italic"/>
              </a:rPr>
              <a:t>, </a:t>
            </a:r>
            <a:r>
              <a:rPr lang="en-US" sz="2400" kern="0" dirty="0">
                <a:solidFill>
                  <a:schemeClr val="bg1"/>
                </a:solidFill>
                <a:effectLst/>
                <a:latin typeface="BookmanOldStyle"/>
                <a:ea typeface="Calibri" panose="020F0502020204030204" pitchFamily="34" charset="0"/>
                <a:cs typeface="BookmanOldStyle"/>
              </a:rPr>
              <a:t>literally a covering, place of covering (for sin) ; Gk. </a:t>
            </a:r>
            <a:r>
              <a:rPr lang="en-US" sz="2400" i="1" kern="0" dirty="0" err="1">
                <a:solidFill>
                  <a:schemeClr val="bg1"/>
                </a:solidFill>
                <a:effectLst/>
                <a:latin typeface="BookmanOldStyle-Italic"/>
                <a:ea typeface="Calibri" panose="020F0502020204030204" pitchFamily="34" charset="0"/>
                <a:cs typeface="BookmanOldStyle-Italic"/>
              </a:rPr>
              <a:t>hilasterion</a:t>
            </a:r>
            <a:r>
              <a:rPr lang="en-US" sz="2400" i="1" kern="0" dirty="0">
                <a:solidFill>
                  <a:schemeClr val="bg1"/>
                </a:solidFill>
                <a:effectLst/>
                <a:latin typeface="BookmanOldStyle-Italic"/>
                <a:ea typeface="Calibri" panose="020F0502020204030204" pitchFamily="34" charset="0"/>
                <a:cs typeface="BookmanOldStyle-Italic"/>
              </a:rPr>
              <a:t>, </a:t>
            </a:r>
            <a:r>
              <a:rPr lang="en-US" sz="2400" kern="0" dirty="0">
                <a:solidFill>
                  <a:schemeClr val="bg1"/>
                </a:solidFill>
                <a:effectLst/>
                <a:latin typeface="BookmanOldStyle"/>
                <a:ea typeface="Calibri" panose="020F0502020204030204" pitchFamily="34" charset="0"/>
                <a:cs typeface="BookmanOldStyle"/>
              </a:rPr>
              <a:t>a place of propitiation, reconciliation, atonement—Heb. </a:t>
            </a:r>
            <a:r>
              <a:rPr lang="en-US" sz="2400" kern="0" dirty="0">
                <a:solidFill>
                  <a:schemeClr val="bg1"/>
                </a:solidFill>
                <a:latin typeface="BookmanOldStyle"/>
                <a:ea typeface="Calibri" panose="020F0502020204030204" pitchFamily="34" charset="0"/>
                <a:cs typeface="BookmanOldStyle"/>
              </a:rPr>
              <a:t>9:</a:t>
            </a:r>
            <a:r>
              <a:rPr lang="en-US" sz="2400" kern="0" dirty="0">
                <a:solidFill>
                  <a:schemeClr val="bg1"/>
                </a:solidFill>
                <a:effectLst/>
                <a:latin typeface="BookmanOldStyle"/>
                <a:ea typeface="Calibri" panose="020F0502020204030204" pitchFamily="34" charset="0"/>
                <a:cs typeface="BookmanOldStyle"/>
              </a:rPr>
              <a:t>5) of pure gold . . . And thou shalt make </a:t>
            </a:r>
            <a:r>
              <a:rPr lang="en-US" sz="2400" b="1" u="sng" kern="0" dirty="0">
                <a:solidFill>
                  <a:srgbClr val="FFFF00"/>
                </a:solidFill>
                <a:effectLst/>
                <a:latin typeface="BookmanOldStyle"/>
                <a:ea typeface="Calibri" panose="020F0502020204030204" pitchFamily="34" charset="0"/>
                <a:cs typeface="BookmanOldStyle"/>
              </a:rPr>
              <a:t>two cherubim of gold</a:t>
            </a:r>
            <a:r>
              <a:rPr lang="en-US" sz="2400" kern="0" dirty="0">
                <a:solidFill>
                  <a:schemeClr val="bg1"/>
                </a:solidFill>
                <a:effectLst/>
                <a:latin typeface="BookmanOldStyle"/>
                <a:ea typeface="Calibri" panose="020F0502020204030204" pitchFamily="34" charset="0"/>
                <a:cs typeface="BookmanOldStyle"/>
              </a:rPr>
              <a:t>, of beaten work shalt thou make them in the two ends of the mercy seat. And make one cherub on the one end, and the other cherub on the other end : </a:t>
            </a:r>
            <a:r>
              <a:rPr lang="en-US" sz="2400" b="1" i="1" kern="0" dirty="0">
                <a:solidFill>
                  <a:srgbClr val="FFFF00"/>
                </a:solidFill>
                <a:effectLst/>
                <a:latin typeface="BookmanOldStyle-Italic"/>
                <a:ea typeface="Calibri" panose="020F0502020204030204" pitchFamily="34" charset="0"/>
                <a:cs typeface="BookmanOldStyle-Italic"/>
              </a:rPr>
              <a:t>of one piece </a:t>
            </a:r>
            <a:r>
              <a:rPr lang="en-US" sz="2400" b="1" kern="0" dirty="0">
                <a:solidFill>
                  <a:srgbClr val="FFFF00"/>
                </a:solidFill>
                <a:effectLst/>
                <a:latin typeface="BookmanOldStyle"/>
                <a:ea typeface="Calibri" panose="020F0502020204030204" pitchFamily="34" charset="0"/>
                <a:cs typeface="BookmanOldStyle"/>
              </a:rPr>
              <a:t>(R.V.) </a:t>
            </a:r>
            <a:r>
              <a:rPr lang="en-US" sz="2400" b="1" i="1" kern="0" dirty="0">
                <a:solidFill>
                  <a:srgbClr val="FFFF00"/>
                </a:solidFill>
                <a:effectLst/>
                <a:latin typeface="BookmanOldStyle-Italic"/>
                <a:ea typeface="Calibri" panose="020F0502020204030204" pitchFamily="34" charset="0"/>
                <a:cs typeface="BookmanOldStyle-Italic"/>
              </a:rPr>
              <a:t>with the mercy seat </a:t>
            </a:r>
            <a:r>
              <a:rPr lang="en-US" sz="2400" b="1" kern="0" dirty="0">
                <a:solidFill>
                  <a:srgbClr val="FFFF00"/>
                </a:solidFill>
                <a:effectLst/>
                <a:latin typeface="BookmanOldStyle"/>
                <a:ea typeface="Calibri" panose="020F0502020204030204" pitchFamily="34" charset="0"/>
                <a:cs typeface="BookmanOldStyle"/>
              </a:rPr>
              <a:t>shall ye make the cherubim on the two ends thereof</a:t>
            </a:r>
            <a:r>
              <a:rPr lang="en-US" sz="2400" kern="0" dirty="0">
                <a:solidFill>
                  <a:schemeClr val="bg1"/>
                </a:solidFill>
                <a:effectLst/>
                <a:latin typeface="BookmanOldStyle"/>
                <a:ea typeface="Calibri" panose="020F0502020204030204" pitchFamily="34" charset="0"/>
                <a:cs typeface="BookmanOldStyle"/>
              </a:rPr>
              <a:t> , . . . And </a:t>
            </a:r>
            <a:r>
              <a:rPr lang="en-US" sz="2400" kern="0" dirty="0">
                <a:solidFill>
                  <a:srgbClr val="00FFCC"/>
                </a:solidFill>
                <a:effectLst/>
                <a:latin typeface="BookmanOldStyle"/>
                <a:ea typeface="Calibri" panose="020F0502020204030204" pitchFamily="34" charset="0"/>
                <a:cs typeface="BookmanOldStyle"/>
              </a:rPr>
              <a:t>the cherubim shall stretch forth their wings on high, covering the mercy seat with their wings, and their faces shall look one towards another </a:t>
            </a:r>
            <a:r>
              <a:rPr lang="en-US" sz="2400" kern="0" dirty="0">
                <a:solidFill>
                  <a:schemeClr val="bg1"/>
                </a:solidFill>
                <a:effectLst/>
                <a:latin typeface="BookmanOldStyle"/>
                <a:ea typeface="Calibri" panose="020F0502020204030204" pitchFamily="34" charset="0"/>
                <a:cs typeface="BookmanOldStyle"/>
              </a:rPr>
              <a:t>; </a:t>
            </a:r>
            <a:r>
              <a:rPr lang="en-US" sz="2400" i="1" kern="0" dirty="0">
                <a:solidFill>
                  <a:schemeClr val="bg1"/>
                </a:solidFill>
                <a:effectLst/>
                <a:latin typeface="BookmanOldStyle-Italic"/>
                <a:ea typeface="Calibri" panose="020F0502020204030204" pitchFamily="34" charset="0"/>
                <a:cs typeface="BookmanOldStyle-Italic"/>
              </a:rPr>
              <a:t>towards the mercy seat </a:t>
            </a:r>
            <a:r>
              <a:rPr lang="en-US" sz="2400" kern="0" dirty="0">
                <a:solidFill>
                  <a:schemeClr val="bg1"/>
                </a:solidFill>
                <a:effectLst/>
                <a:latin typeface="BookmanOldStyle"/>
                <a:ea typeface="Calibri" panose="020F0502020204030204" pitchFamily="34" charset="0"/>
                <a:cs typeface="BookmanOldStyle"/>
              </a:rPr>
              <a:t>shall the faces of the cherubim be." </a:t>
            </a:r>
          </a:p>
        </p:txBody>
      </p:sp>
      <p:pic>
        <p:nvPicPr>
          <p:cNvPr id="2" name="Picture 1">
            <a:extLst>
              <a:ext uri="{FF2B5EF4-FFF2-40B4-BE49-F238E27FC236}">
                <a16:creationId xmlns:a16="http://schemas.microsoft.com/office/drawing/2014/main" id="{B547A4FD-B65B-0E9E-0489-E3D65B42CBB6}"/>
              </a:ext>
            </a:extLst>
          </p:cNvPr>
          <p:cNvPicPr>
            <a:picLocks noChangeAspect="1"/>
          </p:cNvPicPr>
          <p:nvPr/>
        </p:nvPicPr>
        <p:blipFill>
          <a:blip r:embed="rId2"/>
          <a:stretch>
            <a:fillRect/>
          </a:stretch>
        </p:blipFill>
        <p:spPr>
          <a:xfrm>
            <a:off x="6575552" y="99332"/>
            <a:ext cx="5457825" cy="4962525"/>
          </a:xfrm>
          <a:prstGeom prst="rect">
            <a:avLst/>
          </a:prstGeom>
        </p:spPr>
      </p:pic>
      <p:sp>
        <p:nvSpPr>
          <p:cNvPr id="5" name="TextBox 4">
            <a:extLst>
              <a:ext uri="{FF2B5EF4-FFF2-40B4-BE49-F238E27FC236}">
                <a16:creationId xmlns:a16="http://schemas.microsoft.com/office/drawing/2014/main" id="{6C6F0483-859E-C232-CA25-DCC4F1843F60}"/>
              </a:ext>
            </a:extLst>
          </p:cNvPr>
          <p:cNvSpPr txBox="1"/>
          <p:nvPr/>
        </p:nvSpPr>
        <p:spPr>
          <a:xfrm>
            <a:off x="500580" y="5061857"/>
            <a:ext cx="11356140" cy="1754326"/>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thou shalt put the mercy seat above upon the ark ; and in the ark thou shalt put the testimony that I shall give thee. </a:t>
            </a:r>
            <a:r>
              <a:rPr kumimoji="0" lang="en-US" sz="2400" b="1" i="1" u="none" strike="noStrike" kern="0" cap="none" spc="0" normalizeH="0" baseline="0" noProof="0" dirty="0">
                <a:ln>
                  <a:noFill/>
                </a:ln>
                <a:solidFill>
                  <a:srgbClr val="FFFF00"/>
                </a:solidFill>
                <a:effectLst/>
                <a:uLnTx/>
                <a:uFillTx/>
                <a:latin typeface="BookmanOldStyle-Italic"/>
                <a:ea typeface="Calibri" panose="020F0502020204030204" pitchFamily="34" charset="0"/>
                <a:cs typeface="BookmanOldStyle-Italic"/>
              </a:rPr>
              <a:t>And there will I meet with thee</a:t>
            </a:r>
            <a:r>
              <a:rPr kumimoji="0" lang="en-US" sz="2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 </a:t>
            </a: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I will commune with thee from above the mercy seat, from between the two cherubim which are upon the ark of the testimony, </a:t>
            </a:r>
            <a:r>
              <a:rPr kumimoji="0" lang="en-US" sz="2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of all things which I will give thee </a:t>
            </a:r>
            <a:r>
              <a:rPr kumimoji="0" lang="en-US" sz="2400" b="0" i="0" u="none" strike="noStrike" kern="0" cap="none" spc="0" normalizeH="0" baseline="0" noProof="0" dirty="0">
                <a:ln>
                  <a:noFill/>
                </a:ln>
                <a:solidFill>
                  <a:prstClr val="white"/>
                </a:solidFill>
                <a:effectLst/>
                <a:uLnTx/>
                <a:uFillTx/>
                <a:latin typeface="Garamond" panose="02020404030301010803" pitchFamily="18" charset="0"/>
                <a:ea typeface="Calibri" panose="020F0502020204030204" pitchFamily="34" charset="0"/>
                <a:cs typeface="Garamond" panose="02020404030301010803" pitchFamily="18" charset="0"/>
              </a:rPr>
              <a:t>IN COMMANDMENT </a:t>
            </a: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unto the children of Israel " (Ex. 26:17-22). </a:t>
            </a:r>
          </a:p>
        </p:txBody>
      </p:sp>
    </p:spTree>
    <p:extLst>
      <p:ext uri="{BB962C8B-B14F-4D97-AF65-F5344CB8AC3E}">
        <p14:creationId xmlns:p14="http://schemas.microsoft.com/office/powerpoint/2010/main" val="4076309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2EDC7E-87E6-2977-5D0C-CD655C71D5C0}"/>
              </a:ext>
            </a:extLst>
          </p:cNvPr>
          <p:cNvPicPr>
            <a:picLocks noChangeAspect="1"/>
          </p:cNvPicPr>
          <p:nvPr/>
        </p:nvPicPr>
        <p:blipFill>
          <a:blip r:embed="rId2"/>
          <a:stretch>
            <a:fillRect/>
          </a:stretch>
        </p:blipFill>
        <p:spPr>
          <a:xfrm flipH="1">
            <a:off x="-48768" y="-62315"/>
            <a:ext cx="12214642" cy="6887646"/>
          </a:xfrm>
          <a:prstGeom prst="rect">
            <a:avLst/>
          </a:prstGeom>
        </p:spPr>
      </p:pic>
      <p:pic>
        <p:nvPicPr>
          <p:cNvPr id="5" name="Picture 4">
            <a:extLst>
              <a:ext uri="{FF2B5EF4-FFF2-40B4-BE49-F238E27FC236}">
                <a16:creationId xmlns:a16="http://schemas.microsoft.com/office/drawing/2014/main" id="{A972690F-7F13-A04F-575F-C990D118F9DC}"/>
              </a:ext>
            </a:extLst>
          </p:cNvPr>
          <p:cNvPicPr>
            <a:picLocks noChangeAspect="1"/>
          </p:cNvPicPr>
          <p:nvPr/>
        </p:nvPicPr>
        <p:blipFill rotWithShape="1">
          <a:blip r:embed="rId3"/>
          <a:srcRect r="18438" b="47120"/>
          <a:stretch/>
        </p:blipFill>
        <p:spPr>
          <a:xfrm>
            <a:off x="9235875" y="3209544"/>
            <a:ext cx="2339122" cy="1661979"/>
          </a:xfrm>
          <a:prstGeom prst="rect">
            <a:avLst/>
          </a:prstGeom>
          <a:effectLst>
            <a:softEdge rad="127000"/>
          </a:effectLst>
        </p:spPr>
      </p:pic>
      <p:pic>
        <p:nvPicPr>
          <p:cNvPr id="6" name="Picture 5">
            <a:extLst>
              <a:ext uri="{FF2B5EF4-FFF2-40B4-BE49-F238E27FC236}">
                <a16:creationId xmlns:a16="http://schemas.microsoft.com/office/drawing/2014/main" id="{EE18072E-C743-41E6-FCBC-A459C62A3F30}"/>
              </a:ext>
            </a:extLst>
          </p:cNvPr>
          <p:cNvPicPr>
            <a:picLocks noChangeAspect="1"/>
          </p:cNvPicPr>
          <p:nvPr/>
        </p:nvPicPr>
        <p:blipFill>
          <a:blip r:embed="rId4"/>
          <a:stretch>
            <a:fillRect/>
          </a:stretch>
        </p:blipFill>
        <p:spPr>
          <a:xfrm>
            <a:off x="6207016" y="1203134"/>
            <a:ext cx="1991550" cy="1427277"/>
          </a:xfrm>
          <a:prstGeom prst="rect">
            <a:avLst/>
          </a:prstGeom>
          <a:effectLst>
            <a:softEdge rad="127000"/>
          </a:effectLst>
        </p:spPr>
      </p:pic>
      <p:pic>
        <p:nvPicPr>
          <p:cNvPr id="8" name="Picture 7">
            <a:extLst>
              <a:ext uri="{FF2B5EF4-FFF2-40B4-BE49-F238E27FC236}">
                <a16:creationId xmlns:a16="http://schemas.microsoft.com/office/drawing/2014/main" id="{8077E8F2-18F9-F26F-3360-88469FFAF130}"/>
              </a:ext>
            </a:extLst>
          </p:cNvPr>
          <p:cNvPicPr>
            <a:picLocks noChangeAspect="1"/>
          </p:cNvPicPr>
          <p:nvPr/>
        </p:nvPicPr>
        <p:blipFill rotWithShape="1">
          <a:blip r:embed="rId5"/>
          <a:srcRect l="35024" t="804" r="36176" b="44002"/>
          <a:stretch/>
        </p:blipFill>
        <p:spPr>
          <a:xfrm>
            <a:off x="2987911" y="4406899"/>
            <a:ext cx="1944624" cy="2094485"/>
          </a:xfrm>
          <a:prstGeom prst="rect">
            <a:avLst/>
          </a:prstGeom>
          <a:effectLst>
            <a:softEdge rad="127000"/>
          </a:effectLst>
        </p:spPr>
      </p:pic>
      <p:pic>
        <p:nvPicPr>
          <p:cNvPr id="9" name="Picture 8">
            <a:extLst>
              <a:ext uri="{FF2B5EF4-FFF2-40B4-BE49-F238E27FC236}">
                <a16:creationId xmlns:a16="http://schemas.microsoft.com/office/drawing/2014/main" id="{581E7200-BF70-821D-FF36-34A78F6037DA}"/>
              </a:ext>
            </a:extLst>
          </p:cNvPr>
          <p:cNvPicPr>
            <a:picLocks noChangeAspect="1"/>
          </p:cNvPicPr>
          <p:nvPr/>
        </p:nvPicPr>
        <p:blipFill rotWithShape="1">
          <a:blip r:embed="rId6"/>
          <a:srcRect l="26370" r="23415" b="23669"/>
          <a:stretch/>
        </p:blipFill>
        <p:spPr>
          <a:xfrm>
            <a:off x="432721" y="1820641"/>
            <a:ext cx="1988358" cy="1356234"/>
          </a:xfrm>
          <a:prstGeom prst="rect">
            <a:avLst/>
          </a:prstGeom>
          <a:effectLst>
            <a:softEdge rad="127000"/>
          </a:effectLst>
        </p:spPr>
      </p:pic>
      <p:sp>
        <p:nvSpPr>
          <p:cNvPr id="10" name="TextBox 9">
            <a:extLst>
              <a:ext uri="{FF2B5EF4-FFF2-40B4-BE49-F238E27FC236}">
                <a16:creationId xmlns:a16="http://schemas.microsoft.com/office/drawing/2014/main" id="{5B848A55-B617-BF55-8835-1827222688B8}"/>
              </a:ext>
            </a:extLst>
          </p:cNvPr>
          <p:cNvSpPr txBox="1"/>
          <p:nvPr/>
        </p:nvSpPr>
        <p:spPr>
          <a:xfrm>
            <a:off x="5984985" y="2077212"/>
            <a:ext cx="1088130" cy="400110"/>
          </a:xfrm>
          <a:prstGeom prst="rect">
            <a:avLst/>
          </a:prstGeom>
          <a:noFill/>
        </p:spPr>
        <p:txBody>
          <a:bodyPr wrap="square" rtlCol="0">
            <a:spAutoFit/>
          </a:bodyPr>
          <a:lstStyle/>
          <a:p>
            <a:pPr algn="ctr"/>
            <a:r>
              <a:rPr lang="en-AU" sz="2000" dirty="0">
                <a:solidFill>
                  <a:srgbClr val="FFFF00"/>
                </a:solidFill>
                <a:latin typeface="Aharoni" panose="02010803020104030203" pitchFamily="2" charset="-79"/>
                <a:cs typeface="Aharoni" panose="02010803020104030203" pitchFamily="2" charset="-79"/>
              </a:rPr>
              <a:t>NORTH</a:t>
            </a:r>
            <a:endParaRPr lang="en-US" sz="2000" dirty="0">
              <a:solidFill>
                <a:srgbClr val="FFFF00"/>
              </a:solidFill>
              <a:latin typeface="Aharoni" panose="02010803020104030203" pitchFamily="2" charset="-79"/>
              <a:cs typeface="Aharoni" panose="02010803020104030203" pitchFamily="2" charset="-79"/>
            </a:endParaRPr>
          </a:p>
        </p:txBody>
      </p:sp>
      <p:sp>
        <p:nvSpPr>
          <p:cNvPr id="11" name="TextBox 10">
            <a:extLst>
              <a:ext uri="{FF2B5EF4-FFF2-40B4-BE49-F238E27FC236}">
                <a16:creationId xmlns:a16="http://schemas.microsoft.com/office/drawing/2014/main" id="{E8AD1B45-56CA-0C5F-E8B9-FAD7EEFCEB9E}"/>
              </a:ext>
            </a:extLst>
          </p:cNvPr>
          <p:cNvSpPr txBox="1"/>
          <p:nvPr/>
        </p:nvSpPr>
        <p:spPr>
          <a:xfrm>
            <a:off x="358358" y="1677102"/>
            <a:ext cx="2023872" cy="400110"/>
          </a:xfrm>
          <a:prstGeom prst="rect">
            <a:avLst/>
          </a:prstGeom>
          <a:noFill/>
        </p:spPr>
        <p:txBody>
          <a:bodyPr wrap="square" rtlCol="0">
            <a:spAutoFit/>
          </a:bodyPr>
          <a:lstStyle/>
          <a:p>
            <a:pPr algn="ctr"/>
            <a:r>
              <a:rPr lang="en-AU" sz="2000" dirty="0">
                <a:solidFill>
                  <a:srgbClr val="FFFF00"/>
                </a:solidFill>
                <a:latin typeface="Aharoni" panose="02010803020104030203" pitchFamily="2" charset="-79"/>
                <a:cs typeface="Aharoni" panose="02010803020104030203" pitchFamily="2" charset="-79"/>
              </a:rPr>
              <a:t>WEST</a:t>
            </a:r>
            <a:endParaRPr lang="en-US" sz="2000" dirty="0">
              <a:solidFill>
                <a:srgbClr val="FFFF00"/>
              </a:solidFill>
              <a:latin typeface="Aharoni" panose="02010803020104030203" pitchFamily="2" charset="-79"/>
              <a:cs typeface="Aharoni" panose="02010803020104030203" pitchFamily="2" charset="-79"/>
            </a:endParaRPr>
          </a:p>
        </p:txBody>
      </p:sp>
      <p:sp>
        <p:nvSpPr>
          <p:cNvPr id="12" name="TextBox 11">
            <a:extLst>
              <a:ext uri="{FF2B5EF4-FFF2-40B4-BE49-F238E27FC236}">
                <a16:creationId xmlns:a16="http://schemas.microsoft.com/office/drawing/2014/main" id="{D113A1E8-F646-CE59-A305-25265BCA4B90}"/>
              </a:ext>
            </a:extLst>
          </p:cNvPr>
          <p:cNvSpPr txBox="1"/>
          <p:nvPr/>
        </p:nvSpPr>
        <p:spPr>
          <a:xfrm>
            <a:off x="9393500" y="2976820"/>
            <a:ext cx="2023872" cy="400110"/>
          </a:xfrm>
          <a:prstGeom prst="rect">
            <a:avLst/>
          </a:prstGeom>
          <a:noFill/>
        </p:spPr>
        <p:txBody>
          <a:bodyPr wrap="square" rtlCol="0">
            <a:spAutoFit/>
          </a:bodyPr>
          <a:lstStyle/>
          <a:p>
            <a:pPr algn="ctr"/>
            <a:r>
              <a:rPr lang="en-AU" sz="2000" dirty="0">
                <a:solidFill>
                  <a:srgbClr val="FFFF00"/>
                </a:solidFill>
                <a:latin typeface="Aharoni" panose="02010803020104030203" pitchFamily="2" charset="-79"/>
                <a:cs typeface="Aharoni" panose="02010803020104030203" pitchFamily="2" charset="-79"/>
              </a:rPr>
              <a:t>EAST</a:t>
            </a:r>
            <a:endParaRPr lang="en-US" sz="2000" dirty="0">
              <a:solidFill>
                <a:srgbClr val="FFFF00"/>
              </a:solidFill>
              <a:latin typeface="Aharoni" panose="02010803020104030203" pitchFamily="2" charset="-79"/>
              <a:cs typeface="Aharoni" panose="02010803020104030203" pitchFamily="2" charset="-79"/>
            </a:endParaRPr>
          </a:p>
        </p:txBody>
      </p:sp>
      <p:sp>
        <p:nvSpPr>
          <p:cNvPr id="13" name="TextBox 12">
            <a:extLst>
              <a:ext uri="{FF2B5EF4-FFF2-40B4-BE49-F238E27FC236}">
                <a16:creationId xmlns:a16="http://schemas.microsoft.com/office/drawing/2014/main" id="{F7EA8CD1-0D36-D893-22CE-4CF2F3221243}"/>
              </a:ext>
            </a:extLst>
          </p:cNvPr>
          <p:cNvSpPr txBox="1"/>
          <p:nvPr/>
        </p:nvSpPr>
        <p:spPr>
          <a:xfrm>
            <a:off x="2987911" y="4180163"/>
            <a:ext cx="2023872" cy="400110"/>
          </a:xfrm>
          <a:prstGeom prst="rect">
            <a:avLst/>
          </a:prstGeom>
          <a:noFill/>
        </p:spPr>
        <p:txBody>
          <a:bodyPr wrap="square" rtlCol="0">
            <a:spAutoFit/>
          </a:bodyPr>
          <a:lstStyle/>
          <a:p>
            <a:pPr algn="ctr"/>
            <a:r>
              <a:rPr lang="en-AU" sz="2000" dirty="0">
                <a:solidFill>
                  <a:srgbClr val="FFFF00"/>
                </a:solidFill>
                <a:latin typeface="Aharoni" panose="02010803020104030203" pitchFamily="2" charset="-79"/>
                <a:cs typeface="Aharoni" panose="02010803020104030203" pitchFamily="2" charset="-79"/>
              </a:rPr>
              <a:t>SOUTH</a:t>
            </a:r>
            <a:endParaRPr lang="en-US" sz="2000" dirty="0">
              <a:solidFill>
                <a:srgbClr val="FFFF00"/>
              </a:solidFill>
              <a:latin typeface="Aharoni" panose="02010803020104030203" pitchFamily="2" charset="-79"/>
              <a:cs typeface="Aharoni" panose="02010803020104030203" pitchFamily="2" charset="-79"/>
            </a:endParaRPr>
          </a:p>
        </p:txBody>
      </p:sp>
      <p:pic>
        <p:nvPicPr>
          <p:cNvPr id="4" name="Picture 3">
            <a:extLst>
              <a:ext uri="{FF2B5EF4-FFF2-40B4-BE49-F238E27FC236}">
                <a16:creationId xmlns:a16="http://schemas.microsoft.com/office/drawing/2014/main" id="{AEAE8E7F-992B-307E-D34C-BF8097677082}"/>
              </a:ext>
            </a:extLst>
          </p:cNvPr>
          <p:cNvPicPr>
            <a:picLocks noChangeAspect="1"/>
          </p:cNvPicPr>
          <p:nvPr/>
        </p:nvPicPr>
        <p:blipFill>
          <a:blip r:embed="rId7"/>
          <a:stretch>
            <a:fillRect/>
          </a:stretch>
        </p:blipFill>
        <p:spPr>
          <a:xfrm>
            <a:off x="9214539" y="-75598"/>
            <a:ext cx="2988782" cy="2152810"/>
          </a:xfrm>
          <a:prstGeom prst="rect">
            <a:avLst/>
          </a:prstGeom>
          <a:ln>
            <a:noFill/>
          </a:ln>
          <a:effectLst>
            <a:outerShdw blurRad="44450" dist="27940" dir="5400000" algn="ctr">
              <a:srgbClr val="000000">
                <a:alpha val="32000"/>
              </a:srgbClr>
            </a:outerShdw>
            <a:softEdge rad="127000"/>
          </a:effectLst>
          <a:scene3d>
            <a:camera prst="orthographicFront">
              <a:rot lat="0" lon="0" rev="0"/>
            </a:camera>
            <a:lightRig rig="balanced" dir="t">
              <a:rot lat="0" lon="0" rev="8700000"/>
            </a:lightRig>
          </a:scene3d>
          <a:sp3d>
            <a:bevelT w="190500" h="38100"/>
          </a:sp3d>
        </p:spPr>
      </p:pic>
      <p:sp>
        <p:nvSpPr>
          <p:cNvPr id="16" name="TextBox 15">
            <a:extLst>
              <a:ext uri="{FF2B5EF4-FFF2-40B4-BE49-F238E27FC236}">
                <a16:creationId xmlns:a16="http://schemas.microsoft.com/office/drawing/2014/main" id="{6135F635-C198-28CE-783D-09CB5170F65D}"/>
              </a:ext>
            </a:extLst>
          </p:cNvPr>
          <p:cNvSpPr txBox="1"/>
          <p:nvPr/>
        </p:nvSpPr>
        <p:spPr>
          <a:xfrm>
            <a:off x="358358" y="33723"/>
            <a:ext cx="8818734" cy="1569660"/>
          </a:xfrm>
          <a:prstGeom prst="rect">
            <a:avLst/>
          </a:prstGeom>
          <a:noFill/>
        </p:spPr>
        <p:txBody>
          <a:bodyPr wrap="square" rtlCol="0">
            <a:spAutoFit/>
          </a:bodyPr>
          <a:lstStyle/>
          <a:p>
            <a:r>
              <a:rPr lang="en-AU" sz="2400" b="1" dirty="0">
                <a:solidFill>
                  <a:schemeClr val="bg1"/>
                </a:solidFill>
                <a:effectLst>
                  <a:outerShdw blurRad="38100" dist="38100" dir="2700000" algn="tl">
                    <a:srgbClr val="000000">
                      <a:alpha val="43137"/>
                    </a:srgbClr>
                  </a:outerShdw>
                </a:effectLst>
              </a:rPr>
              <a:t>From the 4-square encampment with their respective 4 standards bearing the </a:t>
            </a:r>
            <a:r>
              <a:rPr lang="en-AU" sz="2400" b="1" i="1" dirty="0">
                <a:solidFill>
                  <a:srgbClr val="FFFF00"/>
                </a:solidFill>
                <a:effectLst>
                  <a:outerShdw blurRad="38100" dist="38100" dir="2700000" algn="tl">
                    <a:srgbClr val="000000">
                      <a:alpha val="43137"/>
                    </a:srgbClr>
                  </a:outerShdw>
                </a:effectLst>
              </a:rPr>
              <a:t>4 faces of the Cherubim inward towards the Holy of Holies wherein was the Cherubim and Mercy Seat atop  the Ark </a:t>
            </a:r>
            <a:r>
              <a:rPr lang="en-AU" sz="2400" b="1" dirty="0">
                <a:solidFill>
                  <a:schemeClr val="bg1"/>
                </a:solidFill>
                <a:effectLst>
                  <a:outerShdw blurRad="38100" dist="38100" dir="2700000" algn="tl">
                    <a:srgbClr val="000000">
                      <a:alpha val="43137"/>
                    </a:srgbClr>
                  </a:outerShdw>
                </a:effectLst>
              </a:rPr>
              <a:t>the divine message is the Hope of Israel!</a:t>
            </a:r>
            <a:endParaRPr lang="en-US" sz="2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2013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3276-62FE-FC44-F431-C58A816DF64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524494F-4F78-8143-93AA-AE740D31EF82}"/>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FE1D3275-431A-D610-AF76-493C45F74B45}"/>
              </a:ext>
            </a:extLst>
          </p:cNvPr>
          <p:cNvSpPr txBox="1"/>
          <p:nvPr/>
        </p:nvSpPr>
        <p:spPr>
          <a:xfrm>
            <a:off x="684710" y="171295"/>
            <a:ext cx="6837753" cy="5940088"/>
          </a:xfrm>
          <a:prstGeom prst="rect">
            <a:avLst/>
          </a:prstGeom>
          <a:noFill/>
        </p:spPr>
        <p:txBody>
          <a:bodyPr wrap="square">
            <a:spAutoFit/>
          </a:bodyPr>
          <a:lstStyle/>
          <a:p>
            <a:pPr marR="0" algn="l" rtl="0"/>
            <a:r>
              <a:rPr lang="en-US" sz="2000" b="0" i="0" strike="noStrike" baseline="0" dirty="0">
                <a:solidFill>
                  <a:schemeClr val="bg1"/>
                </a:solidFill>
                <a:latin typeface="Verdana" panose="020B0604030504040204" pitchFamily="34" charset="0"/>
              </a:rPr>
              <a:t>Exo_25:18  And thou shalt make </a:t>
            </a:r>
            <a:r>
              <a:rPr lang="en-US" sz="2000" b="1" i="1" strike="noStrike" baseline="0" dirty="0">
                <a:solidFill>
                  <a:srgbClr val="FFFF00"/>
                </a:solidFill>
                <a:latin typeface="Verdana" panose="020B0604030504040204" pitchFamily="34" charset="0"/>
              </a:rPr>
              <a:t>two </a:t>
            </a:r>
            <a:r>
              <a:rPr lang="en-US" sz="2000" b="1" i="1" strike="noStrike" baseline="0" dirty="0" err="1">
                <a:solidFill>
                  <a:srgbClr val="FFFF00"/>
                </a:solidFill>
                <a:latin typeface="Verdana" panose="020B0604030504040204" pitchFamily="34" charset="0"/>
              </a:rPr>
              <a:t>cherubims</a:t>
            </a:r>
            <a:r>
              <a:rPr lang="en-US" sz="2000" b="1" i="1" strike="noStrike" baseline="0" dirty="0">
                <a:solidFill>
                  <a:srgbClr val="FFFF00"/>
                </a:solidFill>
                <a:latin typeface="Verdana" panose="020B0604030504040204" pitchFamily="34" charset="0"/>
              </a:rPr>
              <a:t> of gold, of beaten work shalt thou make them, in the two ends of the mercy seat</a:t>
            </a:r>
            <a:r>
              <a:rPr lang="en-US" sz="2000" b="0" i="0" strike="noStrike" baseline="0" dirty="0">
                <a:solidFill>
                  <a:schemeClr val="bg1"/>
                </a:solidFill>
                <a:latin typeface="Verdana" panose="020B0604030504040204" pitchFamily="34" charset="0"/>
              </a:rPr>
              <a:t>.</a:t>
            </a:r>
          </a:p>
          <a:p>
            <a:pPr marR="0" algn="l" rtl="0"/>
            <a:r>
              <a:rPr lang="en-US" sz="2000" b="0" i="0" strike="noStrike" baseline="0" dirty="0">
                <a:solidFill>
                  <a:schemeClr val="bg1"/>
                </a:solidFill>
                <a:latin typeface="Verdana" panose="020B0604030504040204" pitchFamily="34" charset="0"/>
              </a:rPr>
              <a:t>Exo_25:19  And make one cherub on the one end, and the other cherub on the other end: </a:t>
            </a:r>
            <a:r>
              <a:rPr lang="en-US" sz="2000" b="0" i="1" strike="noStrike" baseline="0" dirty="0">
                <a:solidFill>
                  <a:schemeClr val="bg1"/>
                </a:solidFill>
                <a:latin typeface="Verdana" panose="020B0604030504040204" pitchFamily="34" charset="0"/>
              </a:rPr>
              <a:t>even</a:t>
            </a:r>
            <a:r>
              <a:rPr lang="en-US" sz="2000" b="0" i="0" strike="noStrike" baseline="0" dirty="0">
                <a:solidFill>
                  <a:schemeClr val="bg1"/>
                </a:solidFill>
                <a:latin typeface="Verdana" panose="020B0604030504040204" pitchFamily="34" charset="0"/>
              </a:rPr>
              <a:t> of the mercy seat shall ye make the </a:t>
            </a:r>
            <a:r>
              <a:rPr lang="en-US" sz="2000" b="0" i="0" strike="noStrike" baseline="0" dirty="0" err="1">
                <a:solidFill>
                  <a:schemeClr val="bg1"/>
                </a:solidFill>
                <a:latin typeface="Verdana" panose="020B0604030504040204" pitchFamily="34" charset="0"/>
              </a:rPr>
              <a:t>cherubims</a:t>
            </a:r>
            <a:r>
              <a:rPr lang="en-US" sz="2000" b="0" i="0" strike="noStrike" baseline="0" dirty="0">
                <a:solidFill>
                  <a:schemeClr val="bg1"/>
                </a:solidFill>
                <a:latin typeface="Verdana" panose="020B0604030504040204" pitchFamily="34" charset="0"/>
              </a:rPr>
              <a:t> on the two ends thereof.</a:t>
            </a:r>
          </a:p>
          <a:p>
            <a:pPr marR="0" algn="l" rtl="0"/>
            <a:endParaRPr lang="en-US" sz="2000" b="0" i="0" strike="noStrike" baseline="0" dirty="0">
              <a:solidFill>
                <a:schemeClr val="bg1"/>
              </a:solidFill>
              <a:latin typeface="Verdana" panose="020B0604030504040204" pitchFamily="34" charset="0"/>
            </a:endParaRPr>
          </a:p>
          <a:p>
            <a:pPr marR="0" algn="l" rtl="0"/>
            <a:endParaRPr lang="en-US" sz="2000" b="0" i="0" strike="noStrike" baseline="0" dirty="0">
              <a:solidFill>
                <a:schemeClr val="bg1"/>
              </a:solidFill>
              <a:latin typeface="Verdana" panose="020B0604030504040204" pitchFamily="34" charset="0"/>
            </a:endParaRPr>
          </a:p>
          <a:p>
            <a:pPr marR="0" algn="l" rtl="0"/>
            <a:r>
              <a:rPr lang="en-US" sz="2000" b="0" i="0" strike="noStrike" baseline="0" dirty="0">
                <a:solidFill>
                  <a:schemeClr val="bg1"/>
                </a:solidFill>
                <a:latin typeface="Verdana" panose="020B0604030504040204" pitchFamily="34" charset="0"/>
              </a:rPr>
              <a:t>Exo_26:1  Moreover thou shalt make the tabernacle </a:t>
            </a:r>
            <a:r>
              <a:rPr lang="en-US" sz="2000" b="0" i="1" strike="noStrike" baseline="0" dirty="0">
                <a:solidFill>
                  <a:schemeClr val="bg1"/>
                </a:solidFill>
                <a:latin typeface="Verdana" panose="020B0604030504040204" pitchFamily="34" charset="0"/>
              </a:rPr>
              <a:t>with</a:t>
            </a:r>
            <a:r>
              <a:rPr lang="en-US" sz="2000" b="0" i="0" strike="noStrike" baseline="0" dirty="0">
                <a:solidFill>
                  <a:schemeClr val="bg1"/>
                </a:solidFill>
                <a:latin typeface="Verdana" panose="020B0604030504040204" pitchFamily="34" charset="0"/>
              </a:rPr>
              <a:t> </a:t>
            </a:r>
            <a:r>
              <a:rPr lang="en-US" sz="2000" b="1" i="1" strike="noStrike" baseline="0" dirty="0">
                <a:solidFill>
                  <a:srgbClr val="FFFF00"/>
                </a:solidFill>
                <a:latin typeface="Verdana" panose="020B0604030504040204" pitchFamily="34" charset="0"/>
              </a:rPr>
              <a:t>ten curtains of fine twined linen, and blue, and purple, and scarlet: with </a:t>
            </a:r>
            <a:r>
              <a:rPr lang="en-US" sz="2000" b="1" i="1" strike="noStrike" baseline="0" dirty="0" err="1">
                <a:solidFill>
                  <a:srgbClr val="FFFF00"/>
                </a:solidFill>
                <a:latin typeface="Verdana" panose="020B0604030504040204" pitchFamily="34" charset="0"/>
              </a:rPr>
              <a:t>cherubims</a:t>
            </a:r>
            <a:r>
              <a:rPr lang="en-US" sz="2000" b="1" i="1" strike="noStrike" baseline="0" dirty="0">
                <a:solidFill>
                  <a:srgbClr val="FFFF00"/>
                </a:solidFill>
                <a:latin typeface="Verdana" panose="020B0604030504040204" pitchFamily="34" charset="0"/>
              </a:rPr>
              <a:t> </a:t>
            </a:r>
            <a:r>
              <a:rPr lang="en-US" sz="2000" b="0" i="0" strike="noStrike" baseline="0" dirty="0">
                <a:solidFill>
                  <a:schemeClr val="bg1"/>
                </a:solidFill>
                <a:latin typeface="Verdana" panose="020B0604030504040204" pitchFamily="34" charset="0"/>
              </a:rPr>
              <a:t>of cunning work shalt thou make them.</a:t>
            </a:r>
          </a:p>
          <a:p>
            <a:pPr marR="0" algn="l" rtl="0"/>
            <a:endParaRPr lang="en-US" sz="2000" dirty="0">
              <a:solidFill>
                <a:schemeClr val="bg1"/>
              </a:solidFill>
              <a:latin typeface="Verdana" panose="020B0604030504040204" pitchFamily="34" charset="0"/>
            </a:endParaRPr>
          </a:p>
          <a:p>
            <a:pPr marR="0" algn="l" rtl="0"/>
            <a:endParaRPr lang="en-US" sz="2000" b="0" i="0" strike="noStrike" baseline="0" dirty="0">
              <a:solidFill>
                <a:schemeClr val="bg1"/>
              </a:solidFill>
              <a:latin typeface="Verdana" panose="020B0604030504040204" pitchFamily="34" charset="0"/>
            </a:endParaRPr>
          </a:p>
          <a:p>
            <a:pPr marR="0" algn="l" rtl="0"/>
            <a:r>
              <a:rPr lang="en-US" sz="2000" b="0" i="0" strike="noStrike" baseline="0" dirty="0">
                <a:solidFill>
                  <a:schemeClr val="bg1"/>
                </a:solidFill>
                <a:latin typeface="Verdana" panose="020B0604030504040204" pitchFamily="34" charset="0"/>
              </a:rPr>
              <a:t>Exo_26:31  And thou shalt make </a:t>
            </a:r>
            <a:r>
              <a:rPr lang="en-US" sz="2000" b="1" i="1" strike="noStrike" baseline="0" dirty="0">
                <a:solidFill>
                  <a:srgbClr val="FFFF00"/>
                </a:solidFill>
                <a:latin typeface="Verdana" panose="020B0604030504040204" pitchFamily="34" charset="0"/>
              </a:rPr>
              <a:t>a vail of blue, and purple, and scarlet, and fine twined linen of cunning work: with </a:t>
            </a:r>
            <a:r>
              <a:rPr lang="en-US" sz="2000" b="1" i="1" strike="noStrike" baseline="0" dirty="0" err="1">
                <a:solidFill>
                  <a:srgbClr val="FFFF00"/>
                </a:solidFill>
                <a:latin typeface="Verdana" panose="020B0604030504040204" pitchFamily="34" charset="0"/>
              </a:rPr>
              <a:t>cherubims</a:t>
            </a:r>
            <a:r>
              <a:rPr lang="en-US" sz="2000" b="0" i="0" strike="noStrike" baseline="0" dirty="0">
                <a:solidFill>
                  <a:schemeClr val="bg1"/>
                </a:solidFill>
                <a:latin typeface="Verdana" panose="020B0604030504040204" pitchFamily="34" charset="0"/>
              </a:rPr>
              <a:t> shall it be made:</a:t>
            </a:r>
          </a:p>
        </p:txBody>
      </p:sp>
      <p:pic>
        <p:nvPicPr>
          <p:cNvPr id="6" name="Picture 5">
            <a:extLst>
              <a:ext uri="{FF2B5EF4-FFF2-40B4-BE49-F238E27FC236}">
                <a16:creationId xmlns:a16="http://schemas.microsoft.com/office/drawing/2014/main" id="{1E9A27F9-3905-198D-95A7-716D10C5881F}"/>
              </a:ext>
            </a:extLst>
          </p:cNvPr>
          <p:cNvPicPr>
            <a:picLocks noChangeAspect="1"/>
          </p:cNvPicPr>
          <p:nvPr/>
        </p:nvPicPr>
        <p:blipFill>
          <a:blip r:embed="rId2"/>
          <a:stretch>
            <a:fillRect/>
          </a:stretch>
        </p:blipFill>
        <p:spPr>
          <a:xfrm>
            <a:off x="7704691" y="2523927"/>
            <a:ext cx="3593107" cy="2022919"/>
          </a:xfrm>
          <a:prstGeom prst="rect">
            <a:avLst/>
          </a:prstGeom>
          <a:ln w="57150">
            <a:solidFill>
              <a:srgbClr val="FF0000"/>
            </a:solidFill>
          </a:ln>
        </p:spPr>
      </p:pic>
      <p:pic>
        <p:nvPicPr>
          <p:cNvPr id="7" name="Picture 6">
            <a:extLst>
              <a:ext uri="{FF2B5EF4-FFF2-40B4-BE49-F238E27FC236}">
                <a16:creationId xmlns:a16="http://schemas.microsoft.com/office/drawing/2014/main" id="{8E6BCEF4-DD63-53BF-940B-472686C2B3BD}"/>
              </a:ext>
            </a:extLst>
          </p:cNvPr>
          <p:cNvPicPr>
            <a:picLocks noChangeAspect="1"/>
          </p:cNvPicPr>
          <p:nvPr/>
        </p:nvPicPr>
        <p:blipFill>
          <a:blip r:embed="rId3"/>
          <a:stretch>
            <a:fillRect/>
          </a:stretch>
        </p:blipFill>
        <p:spPr>
          <a:xfrm>
            <a:off x="7734904" y="4717911"/>
            <a:ext cx="2305050" cy="1981200"/>
          </a:xfrm>
          <a:prstGeom prst="rect">
            <a:avLst/>
          </a:prstGeom>
          <a:ln w="57150">
            <a:solidFill>
              <a:srgbClr val="FFC000"/>
            </a:solidFill>
          </a:ln>
        </p:spPr>
      </p:pic>
      <p:pic>
        <p:nvPicPr>
          <p:cNvPr id="8" name="Picture 7">
            <a:extLst>
              <a:ext uri="{FF2B5EF4-FFF2-40B4-BE49-F238E27FC236}">
                <a16:creationId xmlns:a16="http://schemas.microsoft.com/office/drawing/2014/main" id="{74D79E2A-CEE8-9C72-BE84-DDA73FCA1DF8}"/>
              </a:ext>
            </a:extLst>
          </p:cNvPr>
          <p:cNvPicPr>
            <a:picLocks noChangeAspect="1"/>
          </p:cNvPicPr>
          <p:nvPr/>
        </p:nvPicPr>
        <p:blipFill>
          <a:blip r:embed="rId4"/>
          <a:stretch>
            <a:fillRect/>
          </a:stretch>
        </p:blipFill>
        <p:spPr>
          <a:xfrm>
            <a:off x="7704691" y="171295"/>
            <a:ext cx="2305051" cy="2095867"/>
          </a:xfrm>
          <a:prstGeom prst="rect">
            <a:avLst/>
          </a:prstGeom>
          <a:ln w="57150">
            <a:solidFill>
              <a:srgbClr val="00FFCC"/>
            </a:solidFill>
          </a:ln>
        </p:spPr>
      </p:pic>
      <p:sp>
        <p:nvSpPr>
          <p:cNvPr id="9" name="Rectangle 8">
            <a:extLst>
              <a:ext uri="{FF2B5EF4-FFF2-40B4-BE49-F238E27FC236}">
                <a16:creationId xmlns:a16="http://schemas.microsoft.com/office/drawing/2014/main" id="{BBBB38D8-EE89-76AC-ECEB-F00356E300B8}"/>
              </a:ext>
            </a:extLst>
          </p:cNvPr>
          <p:cNvSpPr/>
          <p:nvPr/>
        </p:nvSpPr>
        <p:spPr>
          <a:xfrm>
            <a:off x="628373" y="137160"/>
            <a:ext cx="6894091" cy="2241484"/>
          </a:xfrm>
          <a:prstGeom prst="rect">
            <a:avLst/>
          </a:prstGeom>
          <a:noFill/>
          <a:ln w="57150">
            <a:solidFill>
              <a:srgbClr val="00FF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FFF8FA-68E4-43BF-16A5-EDA130152519}"/>
              </a:ext>
            </a:extLst>
          </p:cNvPr>
          <p:cNvSpPr/>
          <p:nvPr/>
        </p:nvSpPr>
        <p:spPr>
          <a:xfrm>
            <a:off x="628373" y="2880360"/>
            <a:ext cx="6784363" cy="142646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72F8C5-C3C2-4AE7-A1C5-0FA7E4C6AE37}"/>
              </a:ext>
            </a:extLst>
          </p:cNvPr>
          <p:cNvSpPr/>
          <p:nvPr/>
        </p:nvSpPr>
        <p:spPr>
          <a:xfrm>
            <a:off x="628373" y="4745735"/>
            <a:ext cx="6894090" cy="1365647"/>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7009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402336" y="1425424"/>
            <a:ext cx="4498848" cy="4339350"/>
          </a:xfrm>
        </p:spPr>
        <p:txBody>
          <a:bodyPr>
            <a:normAutofit fontScale="92500" lnSpcReduction="20000"/>
          </a:bodyPr>
          <a:lstStyle/>
          <a:p>
            <a:pPr>
              <a:lnSpc>
                <a:spcPct val="150000"/>
              </a:lnSpc>
            </a:pPr>
            <a:r>
              <a:rPr lang="en-US" sz="2400" b="1" kern="0" dirty="0">
                <a:solidFill>
                  <a:schemeClr val="bg1"/>
                </a:solidFill>
                <a:latin typeface="Arial" panose="020B0604020202020204" pitchFamily="34" charset="0"/>
                <a:ea typeface="Calibri" panose="020F0502020204030204" pitchFamily="34" charset="0"/>
                <a:cs typeface="Arial" panose="020B0604020202020204" pitchFamily="34" charset="0"/>
              </a:rPr>
              <a:t>In 1 Samuel 4 God had forsaken his tabernacle because of the iniquities of the house of Eli.</a:t>
            </a:r>
          </a:p>
          <a:p>
            <a:pPr>
              <a:lnSpc>
                <a:spcPct val="150000"/>
              </a:lnSpc>
            </a:pPr>
            <a:r>
              <a:rPr lang="en-US" sz="2400" b="1" kern="0" dirty="0">
                <a:solidFill>
                  <a:schemeClr val="bg1"/>
                </a:solidFill>
                <a:latin typeface="Arial" panose="020B0604020202020204" pitchFamily="34" charset="0"/>
                <a:ea typeface="Calibri" panose="020F0502020204030204" pitchFamily="34" charset="0"/>
                <a:cs typeface="Arial" panose="020B0604020202020204" pitchFamily="34" charset="0"/>
              </a:rPr>
              <a:t> Nothing remained but their disgrace, disinheritance and death, and the raising up of a faithful priesthood in their stead.  </a:t>
            </a:r>
            <a:endParaRPr lang="en-US" sz="2400" b="1" kern="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5F77A50-EE4D-FD0B-FB46-AB8051BA41B9}"/>
              </a:ext>
            </a:extLst>
          </p:cNvPr>
          <p:cNvPicPr>
            <a:picLocks noChangeAspect="1"/>
          </p:cNvPicPr>
          <p:nvPr/>
        </p:nvPicPr>
        <p:blipFill>
          <a:blip r:embed="rId2"/>
          <a:stretch>
            <a:fillRect/>
          </a:stretch>
        </p:blipFill>
        <p:spPr>
          <a:xfrm>
            <a:off x="4669536" y="1333030"/>
            <a:ext cx="7022592" cy="4012911"/>
          </a:xfrm>
          <a:prstGeom prst="rect">
            <a:avLst/>
          </a:prstGeom>
          <a:effectLst>
            <a:softEdge rad="127000"/>
          </a:effectLst>
        </p:spPr>
      </p:pic>
      <p:sp>
        <p:nvSpPr>
          <p:cNvPr id="5" name="TextBox 4">
            <a:extLst>
              <a:ext uri="{FF2B5EF4-FFF2-40B4-BE49-F238E27FC236}">
                <a16:creationId xmlns:a16="http://schemas.microsoft.com/office/drawing/2014/main" id="{7CE48BFA-AEA6-961D-B9C7-9C7E2BF4E82A}"/>
              </a:ext>
            </a:extLst>
          </p:cNvPr>
          <p:cNvSpPr txBox="1"/>
          <p:nvPr/>
        </p:nvSpPr>
        <p:spPr>
          <a:xfrm>
            <a:off x="1671144" y="5663712"/>
            <a:ext cx="9196112" cy="830997"/>
          </a:xfrm>
          <a:prstGeom prst="rect">
            <a:avLst/>
          </a:prstGeom>
          <a:noFill/>
        </p:spPr>
        <p:txBody>
          <a:bodyPr wrap="square">
            <a:spAutoFit/>
          </a:bodyPr>
          <a:lstStyle/>
          <a:p>
            <a:pPr marL="0" indent="0" algn="ctr">
              <a:buNone/>
            </a:pPr>
            <a:r>
              <a:rPr lang="en-US" sz="2400" b="1" kern="0" dirty="0">
                <a:solidFill>
                  <a:srgbClr val="FFFF00"/>
                </a:solidFill>
                <a:effectLst/>
                <a:latin typeface="Arial" panose="020B0604020202020204" pitchFamily="34" charset="0"/>
                <a:ea typeface="Calibri" panose="020F0502020204030204" pitchFamily="34" charset="0"/>
                <a:cs typeface="Arial" panose="020B0604020202020204" pitchFamily="34" charset="0"/>
              </a:rPr>
              <a:t>The manufactured "cherubim" were but the ritual</a:t>
            </a:r>
            <a:r>
              <a:rPr lang="en-US" sz="2400" b="1" kern="0" dirty="0">
                <a:solidFill>
                  <a:srgbClr val="FFFF00"/>
                </a:solidFill>
                <a:latin typeface="Arial" panose="020B0604020202020204" pitchFamily="34" charset="0"/>
                <a:ea typeface="Calibri" panose="020F0502020204030204" pitchFamily="34" charset="0"/>
                <a:cs typeface="Arial" panose="020B0604020202020204" pitchFamily="34" charset="0"/>
              </a:rPr>
              <a:t> </a:t>
            </a:r>
            <a:r>
              <a:rPr lang="en-US" sz="2400" b="1" kern="0" dirty="0">
                <a:solidFill>
                  <a:srgbClr val="FFFF00"/>
                </a:solidFill>
                <a:effectLst/>
                <a:latin typeface="Arial" panose="020B0604020202020204" pitchFamily="34" charset="0"/>
                <a:ea typeface="Calibri" panose="020F0502020204030204" pitchFamily="34" charset="0"/>
                <a:cs typeface="Arial" panose="020B0604020202020204" pitchFamily="34" charset="0"/>
              </a:rPr>
              <a:t>"sign" of something higher and more precious than themselves</a:t>
            </a:r>
          </a:p>
        </p:txBody>
      </p:sp>
      <p:sp>
        <p:nvSpPr>
          <p:cNvPr id="7" name="TextBox 6">
            <a:extLst>
              <a:ext uri="{FF2B5EF4-FFF2-40B4-BE49-F238E27FC236}">
                <a16:creationId xmlns:a16="http://schemas.microsoft.com/office/drawing/2014/main" id="{772E31F7-7426-2FE8-1080-075683E0089A}"/>
              </a:ext>
            </a:extLst>
          </p:cNvPr>
          <p:cNvSpPr txBox="1"/>
          <p:nvPr/>
        </p:nvSpPr>
        <p:spPr>
          <a:xfrm>
            <a:off x="402336" y="212908"/>
            <a:ext cx="11387328" cy="1045223"/>
          </a:xfrm>
          <a:prstGeom prst="rect">
            <a:avLst/>
          </a:prstGeom>
          <a:noFill/>
        </p:spPr>
        <p:txBody>
          <a:bodyPr wrap="square">
            <a:spAutoFit/>
          </a:bodyPr>
          <a:lstStyle/>
          <a:p>
            <a:pPr marL="0" indent="0">
              <a:lnSpc>
                <a:spcPct val="150000"/>
              </a:lnSpc>
              <a:buNone/>
            </a:pPr>
            <a:r>
              <a:rPr lang="en-US" sz="2200" b="1" kern="0" dirty="0">
                <a:solidFill>
                  <a:schemeClr val="bg1"/>
                </a:solidFill>
                <a:latin typeface="Arial" panose="020B0604020202020204" pitchFamily="34" charset="0"/>
                <a:ea typeface="Calibri" panose="020F0502020204030204" pitchFamily="34" charset="0"/>
                <a:cs typeface="Arial" panose="020B0604020202020204" pitchFamily="34" charset="0"/>
              </a:rPr>
              <a:t>In the days of Eli and his sons, who were called to the high honor of the priesthood, “they </a:t>
            </a:r>
            <a:r>
              <a:rPr lang="en-US" sz="2200" b="1" i="1" kern="0" dirty="0">
                <a:solidFill>
                  <a:schemeClr val="bg1"/>
                </a:solidFill>
                <a:latin typeface="Arial" panose="020B0604020202020204" pitchFamily="34" charset="0"/>
                <a:ea typeface="Calibri" panose="020F0502020204030204" pitchFamily="34" charset="0"/>
                <a:cs typeface="Arial" panose="020B0604020202020204" pitchFamily="34" charset="0"/>
              </a:rPr>
              <a:t>trampled upon </a:t>
            </a:r>
            <a:r>
              <a:rPr lang="en-US" sz="2200" b="1" kern="0" dirty="0">
                <a:solidFill>
                  <a:schemeClr val="bg1"/>
                </a:solidFill>
                <a:latin typeface="Arial" panose="020B0604020202020204" pitchFamily="34" charset="0"/>
                <a:ea typeface="Calibri" panose="020F0502020204030204" pitchFamily="34" charset="0"/>
                <a:cs typeface="Arial" panose="020B0604020202020204" pitchFamily="34" charset="0"/>
              </a:rPr>
              <a:t>the sacrifice and offering” of the Lord (1 Sam. 13:29, R.V. mg)</a:t>
            </a:r>
          </a:p>
        </p:txBody>
      </p:sp>
    </p:spTree>
    <p:extLst>
      <p:ext uri="{BB962C8B-B14F-4D97-AF65-F5344CB8AC3E}">
        <p14:creationId xmlns:p14="http://schemas.microsoft.com/office/powerpoint/2010/main" val="4185501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C06D9-7968-3188-B2D6-55BD338F4BF7}"/>
              </a:ext>
            </a:extLst>
          </p:cNvPr>
          <p:cNvSpPr>
            <a:spLocks noGrp="1"/>
          </p:cNvSpPr>
          <p:nvPr>
            <p:ph idx="1"/>
          </p:nvPr>
        </p:nvSpPr>
        <p:spPr>
          <a:xfrm>
            <a:off x="784911" y="356616"/>
            <a:ext cx="10902591" cy="6144768"/>
          </a:xfrm>
        </p:spPr>
        <p:txBody>
          <a:bodyPr>
            <a:normAutofit/>
          </a:bodyPr>
          <a:lstStyle/>
          <a:p>
            <a:pPr marL="0" indent="0">
              <a:lnSpc>
                <a:spcPct val="120000"/>
              </a:lnSpc>
              <a:buNone/>
            </a:pPr>
            <a:r>
              <a:rPr lang="en-US" kern="0" dirty="0">
                <a:solidFill>
                  <a:srgbClr val="FFC000"/>
                </a:solidFill>
                <a:latin typeface="BookmanOldStyle"/>
                <a:ea typeface="Calibri" panose="020F0502020204030204" pitchFamily="34" charset="0"/>
                <a:cs typeface="BookmanOldStyle"/>
              </a:rPr>
              <a:t>We’re exhorted by Paul</a:t>
            </a:r>
            <a:r>
              <a:rPr lang="en-US" kern="0" dirty="0">
                <a:solidFill>
                  <a:srgbClr val="FFC000"/>
                </a:solidFill>
                <a:effectLst/>
                <a:latin typeface="BookmanOldStyle"/>
                <a:ea typeface="Calibri" panose="020F0502020204030204" pitchFamily="34" charset="0"/>
                <a:cs typeface="BookmanOldStyle"/>
              </a:rPr>
              <a:t> in the epistle to the Hebrews, after alluding to the Mosaic ritual and “the cherubim of glory," </a:t>
            </a:r>
            <a:r>
              <a:rPr lang="en-US" kern="0" dirty="0">
                <a:solidFill>
                  <a:srgbClr val="FFC000"/>
                </a:solidFill>
                <a:latin typeface="BookmanOldStyle"/>
                <a:ea typeface="Calibri" panose="020F0502020204030204" pitchFamily="34" charset="0"/>
                <a:cs typeface="BookmanOldStyle"/>
              </a:rPr>
              <a:t>Paul </a:t>
            </a:r>
            <a:r>
              <a:rPr lang="en-US" kern="0" dirty="0">
                <a:solidFill>
                  <a:srgbClr val="FFC000"/>
                </a:solidFill>
                <a:effectLst/>
                <a:latin typeface="BookmanOldStyle"/>
                <a:ea typeface="Calibri" panose="020F0502020204030204" pitchFamily="34" charset="0"/>
                <a:cs typeface="BookmanOldStyle"/>
              </a:rPr>
              <a:t>says of willful sinners :</a:t>
            </a:r>
          </a:p>
          <a:p>
            <a:pPr marL="0" indent="0">
              <a:lnSpc>
                <a:spcPct val="110000"/>
              </a:lnSpc>
              <a:buNone/>
            </a:pPr>
            <a:r>
              <a:rPr lang="en-US" kern="0" dirty="0">
                <a:solidFill>
                  <a:srgbClr val="FFFF00"/>
                </a:solidFill>
                <a:effectLst/>
                <a:latin typeface="BookmanOldStyle"/>
                <a:ea typeface="Calibri" panose="020F0502020204030204" pitchFamily="34" charset="0"/>
                <a:cs typeface="BookmanOldStyle"/>
              </a:rPr>
              <a:t> "He that </a:t>
            </a:r>
            <a:r>
              <a:rPr lang="en-US" i="1" kern="0" dirty="0">
                <a:solidFill>
                  <a:srgbClr val="FFFF00"/>
                </a:solidFill>
                <a:effectLst/>
                <a:latin typeface="BookmanOldStyle-Italic"/>
                <a:ea typeface="Calibri" panose="020F0502020204030204" pitchFamily="34" charset="0"/>
                <a:cs typeface="BookmanOldStyle-Italic"/>
              </a:rPr>
              <a:t>despised </a:t>
            </a:r>
            <a:r>
              <a:rPr lang="en-US" kern="0" dirty="0">
                <a:solidFill>
                  <a:srgbClr val="FFFF00"/>
                </a:solidFill>
                <a:effectLst/>
                <a:latin typeface="BookmanOldStyle"/>
                <a:ea typeface="Calibri" panose="020F0502020204030204" pitchFamily="34" charset="0"/>
                <a:cs typeface="BookmanOldStyle"/>
              </a:rPr>
              <a:t>Moses' law died without mercy under two or three witnesses. Of how much sorer punishment, suppose ye, shall he be thought worthy, who hath </a:t>
            </a:r>
            <a:r>
              <a:rPr lang="en-US" i="1" kern="0" dirty="0">
                <a:solidFill>
                  <a:srgbClr val="FFFF00"/>
                </a:solidFill>
                <a:effectLst/>
                <a:latin typeface="BookmanOldStyle-Italic"/>
                <a:ea typeface="Calibri" panose="020F0502020204030204" pitchFamily="34" charset="0"/>
                <a:cs typeface="BookmanOldStyle-Italic"/>
              </a:rPr>
              <a:t>trodden under foot the Son of God, </a:t>
            </a:r>
            <a:r>
              <a:rPr lang="en-US" kern="0" dirty="0">
                <a:solidFill>
                  <a:srgbClr val="FFFF00"/>
                </a:solidFill>
                <a:effectLst/>
                <a:latin typeface="BookmanOldStyle"/>
                <a:ea typeface="Calibri" panose="020F0502020204030204" pitchFamily="34" charset="0"/>
                <a:cs typeface="BookmanOldStyle"/>
              </a:rPr>
              <a:t>and hath counted the blood of the covenant, wherewith he was sanctified, an unholy thing, and hath done despite unto the spirit of grace?" (Heb. </a:t>
            </a:r>
            <a:r>
              <a:rPr lang="en-US" kern="0" dirty="0">
                <a:solidFill>
                  <a:srgbClr val="FFFF00"/>
                </a:solidFill>
                <a:latin typeface="BookmanOldStyle"/>
                <a:ea typeface="Calibri" panose="020F0502020204030204" pitchFamily="34" charset="0"/>
                <a:cs typeface="BookmanOldStyle"/>
              </a:rPr>
              <a:t>10:</a:t>
            </a:r>
            <a:r>
              <a:rPr lang="en-US" kern="0" dirty="0">
                <a:solidFill>
                  <a:srgbClr val="FFFF00"/>
                </a:solidFill>
                <a:effectLst/>
                <a:latin typeface="BookmanOldStyle"/>
                <a:ea typeface="Calibri" panose="020F0502020204030204" pitchFamily="34" charset="0"/>
                <a:cs typeface="BookmanOldStyle"/>
              </a:rPr>
              <a:t>28, 29). </a:t>
            </a:r>
          </a:p>
          <a:p>
            <a:pPr marL="0" indent="0">
              <a:lnSpc>
                <a:spcPct val="110000"/>
              </a:lnSpc>
              <a:buNone/>
            </a:pPr>
            <a:r>
              <a:rPr lang="en-US" kern="0" dirty="0">
                <a:solidFill>
                  <a:srgbClr val="FFC000"/>
                </a:solidFill>
                <a:latin typeface="BookmanOldStyle"/>
                <a:ea typeface="Calibri" panose="020F0502020204030204" pitchFamily="34" charset="0"/>
                <a:cs typeface="BookmanOldStyle"/>
              </a:rPr>
              <a:t>These are </a:t>
            </a:r>
            <a:r>
              <a:rPr lang="en-US" kern="0" dirty="0">
                <a:solidFill>
                  <a:srgbClr val="FFC000"/>
                </a:solidFill>
                <a:effectLst/>
                <a:latin typeface="BookmanOldStyle"/>
                <a:ea typeface="Calibri" panose="020F0502020204030204" pitchFamily="34" charset="0"/>
                <a:cs typeface="BookmanOldStyle"/>
              </a:rPr>
              <a:t>unfit for an abiding place in "the Father's house,“ as "the habitation of God through the Spirit” (Eph. </a:t>
            </a:r>
            <a:r>
              <a:rPr lang="en-US" kern="0" dirty="0">
                <a:solidFill>
                  <a:srgbClr val="FFC000"/>
                </a:solidFill>
                <a:latin typeface="BookmanOldStyle"/>
                <a:ea typeface="Calibri" panose="020F0502020204030204" pitchFamily="34" charset="0"/>
                <a:cs typeface="BookmanOldStyle"/>
              </a:rPr>
              <a:t>2:</a:t>
            </a:r>
            <a:r>
              <a:rPr lang="en-US" kern="0" dirty="0">
                <a:solidFill>
                  <a:srgbClr val="FFC000"/>
                </a:solidFill>
                <a:effectLst/>
                <a:latin typeface="BookmanOldStyle"/>
                <a:ea typeface="Calibri" panose="020F0502020204030204" pitchFamily="34" charset="0"/>
                <a:cs typeface="BookmanOldStyle"/>
              </a:rPr>
              <a:t>22). </a:t>
            </a:r>
          </a:p>
          <a:p>
            <a:pPr marL="0" indent="0">
              <a:buNone/>
            </a:pPr>
            <a:r>
              <a:rPr lang="en-US" sz="3200" b="1" kern="0" dirty="0">
                <a:solidFill>
                  <a:srgbClr val="FF0000"/>
                </a:solidFill>
                <a:effectLst/>
                <a:latin typeface="BookmanOldStyle"/>
                <a:ea typeface="Calibri" panose="020F0502020204030204" pitchFamily="34" charset="0"/>
                <a:cs typeface="BookmanOldStyle"/>
              </a:rPr>
              <a:t>They have no place among "the cherubim." </a:t>
            </a:r>
          </a:p>
          <a:p>
            <a:pPr marL="0" indent="0">
              <a:buNone/>
            </a:pPr>
            <a:endParaRPr lang="en-US"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000" dirty="0">
              <a:solidFill>
                <a:schemeClr val="bg1"/>
              </a:solidFill>
            </a:endParaRPr>
          </a:p>
        </p:txBody>
      </p:sp>
    </p:spTree>
    <p:extLst>
      <p:ext uri="{BB962C8B-B14F-4D97-AF65-F5344CB8AC3E}">
        <p14:creationId xmlns:p14="http://schemas.microsoft.com/office/powerpoint/2010/main" val="1950424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305FB3-0917-9088-D75E-A547BE884ED9}"/>
              </a:ext>
            </a:extLst>
          </p:cNvPr>
          <p:cNvSpPr txBox="1"/>
          <p:nvPr/>
        </p:nvSpPr>
        <p:spPr>
          <a:xfrm>
            <a:off x="662153" y="1159381"/>
            <a:ext cx="11214538" cy="4708981"/>
          </a:xfrm>
          <a:prstGeom prst="rect">
            <a:avLst/>
          </a:prstGeom>
          <a:noFill/>
        </p:spPr>
        <p:txBody>
          <a:bodyPr wrap="square">
            <a:spAutoFit/>
          </a:bodyPr>
          <a:lstStyle/>
          <a:p>
            <a:pPr marR="0" algn="l" rtl="0"/>
            <a:r>
              <a:rPr lang="en-US" sz="2000" b="1" i="0" u="none" strike="noStrike" baseline="0" dirty="0">
                <a:solidFill>
                  <a:schemeClr val="bg1"/>
                </a:solidFill>
                <a:latin typeface="Amasis MT Pro" panose="02040504050005020304" pitchFamily="18" charset="0"/>
              </a:rPr>
              <a:t>Heb 10:19  </a:t>
            </a:r>
            <a:r>
              <a:rPr lang="en-US" sz="2000" b="0" i="0" u="none" strike="noStrike" baseline="0" dirty="0">
                <a:solidFill>
                  <a:schemeClr val="bg1"/>
                </a:solidFill>
                <a:latin typeface="Amasis MT Pro" panose="02040504050005020304" pitchFamily="18" charset="0"/>
              </a:rPr>
              <a:t>Having therefore, brethren, boldness to </a:t>
            </a:r>
            <a:r>
              <a:rPr lang="en-US" sz="2000" b="1" i="0" strike="noStrike" baseline="0" dirty="0">
                <a:solidFill>
                  <a:srgbClr val="FFFF00"/>
                </a:solidFill>
                <a:latin typeface="Amasis MT Pro" panose="02040504050005020304" pitchFamily="18" charset="0"/>
              </a:rPr>
              <a:t>enter into the holiest</a:t>
            </a:r>
            <a:r>
              <a:rPr lang="en-US" sz="2000" b="0" i="0" strike="noStrike" baseline="0" dirty="0">
                <a:solidFill>
                  <a:srgbClr val="FFFF00"/>
                </a:solidFill>
                <a:latin typeface="Amasis MT Pro" panose="02040504050005020304" pitchFamily="18" charset="0"/>
              </a:rPr>
              <a:t> </a:t>
            </a:r>
            <a:r>
              <a:rPr lang="en-US" sz="2000" b="0" i="0" u="none" strike="noStrike" baseline="0" dirty="0">
                <a:solidFill>
                  <a:schemeClr val="bg1"/>
                </a:solidFill>
                <a:latin typeface="Amasis MT Pro" panose="02040504050005020304" pitchFamily="18" charset="0"/>
              </a:rPr>
              <a:t>by </a:t>
            </a:r>
            <a:r>
              <a:rPr lang="en-US" sz="2000" b="1" i="0" u="none" strike="noStrike" baseline="0" dirty="0">
                <a:solidFill>
                  <a:srgbClr val="FF0000"/>
                </a:solidFill>
                <a:latin typeface="Amasis MT Pro" panose="02040504050005020304" pitchFamily="18" charset="0"/>
              </a:rPr>
              <a:t>the blood of Jesus,</a:t>
            </a:r>
            <a:r>
              <a:rPr lang="en-US" sz="2000" b="0" i="0" u="none" strike="noStrike" baseline="0" dirty="0">
                <a:solidFill>
                  <a:schemeClr val="bg1"/>
                </a:solidFill>
                <a:latin typeface="Amasis MT Pro" panose="02040504050005020304" pitchFamily="18" charset="0"/>
              </a:rPr>
              <a:t> </a:t>
            </a:r>
          </a:p>
          <a:p>
            <a:pPr marR="0" algn="l" rtl="0"/>
            <a:r>
              <a:rPr lang="en-US" sz="2000" b="0" i="0" u="none" strike="noStrike" baseline="0" dirty="0">
                <a:solidFill>
                  <a:schemeClr val="bg1"/>
                </a:solidFill>
                <a:latin typeface="Amasis MT Pro" panose="02040504050005020304" pitchFamily="18" charset="0"/>
              </a:rPr>
              <a:t>20  </a:t>
            </a:r>
            <a:r>
              <a:rPr lang="en-US" sz="2000" b="1" i="0" u="none" strike="noStrike" baseline="0" dirty="0">
                <a:solidFill>
                  <a:srgbClr val="00FFCC"/>
                </a:solidFill>
                <a:latin typeface="Amasis MT Pro" panose="02040504050005020304" pitchFamily="18" charset="0"/>
              </a:rPr>
              <a:t>By a new and living way</a:t>
            </a:r>
            <a:r>
              <a:rPr lang="en-US" sz="2000" b="0" i="0" u="none" strike="noStrike" baseline="0" dirty="0">
                <a:solidFill>
                  <a:schemeClr val="bg1"/>
                </a:solidFill>
                <a:latin typeface="Amasis MT Pro" panose="02040504050005020304" pitchFamily="18" charset="0"/>
              </a:rPr>
              <a:t>, which </a:t>
            </a:r>
            <a:r>
              <a:rPr lang="en-US" sz="2000" b="1" i="0" u="none" strike="noStrike" baseline="0" dirty="0">
                <a:solidFill>
                  <a:srgbClr val="FF00FF"/>
                </a:solidFill>
                <a:latin typeface="Amasis MT Pro" panose="02040504050005020304" pitchFamily="18" charset="0"/>
              </a:rPr>
              <a:t>he hath consecrated for us</a:t>
            </a:r>
            <a:r>
              <a:rPr lang="en-US" sz="2000" b="0" i="0" u="none" strike="noStrike" baseline="0" dirty="0">
                <a:solidFill>
                  <a:schemeClr val="bg1"/>
                </a:solidFill>
                <a:latin typeface="Amasis MT Pro" panose="02040504050005020304" pitchFamily="18" charset="0"/>
              </a:rPr>
              <a:t>, </a:t>
            </a:r>
            <a:r>
              <a:rPr lang="en-US" sz="2000" b="1" i="0" u="none" strike="noStrike" baseline="0" dirty="0">
                <a:solidFill>
                  <a:srgbClr val="FFFF00"/>
                </a:solidFill>
                <a:latin typeface="Amasis MT Pro" panose="02040504050005020304" pitchFamily="18" charset="0"/>
              </a:rPr>
              <a:t>through the veil</a:t>
            </a:r>
            <a:r>
              <a:rPr lang="en-US" sz="2000" b="0" i="0" u="none" strike="noStrike" baseline="0" dirty="0">
                <a:solidFill>
                  <a:schemeClr val="bg1"/>
                </a:solidFill>
                <a:latin typeface="Amasis MT Pro" panose="02040504050005020304" pitchFamily="18" charset="0"/>
              </a:rPr>
              <a:t>, that is to say, his flesh; </a:t>
            </a:r>
          </a:p>
          <a:p>
            <a:pPr marR="0" algn="l" rtl="0"/>
            <a:r>
              <a:rPr lang="en-US" sz="2000" b="0" i="0" u="none" strike="noStrike" baseline="0" dirty="0">
                <a:solidFill>
                  <a:schemeClr val="bg1"/>
                </a:solidFill>
                <a:latin typeface="Amasis MT Pro" panose="02040504050005020304" pitchFamily="18" charset="0"/>
              </a:rPr>
              <a:t>21  And </a:t>
            </a:r>
            <a:r>
              <a:rPr lang="en-US" sz="2000" b="1" i="1" u="none" strike="noStrike" baseline="0" dirty="0">
                <a:solidFill>
                  <a:srgbClr val="FFFF00"/>
                </a:solidFill>
                <a:latin typeface="Amasis MT Pro" panose="02040504050005020304" pitchFamily="18" charset="0"/>
              </a:rPr>
              <a:t>having</a:t>
            </a:r>
            <a:r>
              <a:rPr lang="en-US" sz="2000" b="1" i="0" u="none" strike="noStrike" baseline="0" dirty="0">
                <a:solidFill>
                  <a:srgbClr val="FFFF00"/>
                </a:solidFill>
                <a:latin typeface="Amasis MT Pro" panose="02040504050005020304" pitchFamily="18" charset="0"/>
              </a:rPr>
              <a:t> an high priest over the house of God</a:t>
            </a:r>
            <a:r>
              <a:rPr lang="en-US" sz="2000" b="0" i="0" u="none" strike="noStrike" baseline="0" dirty="0">
                <a:solidFill>
                  <a:schemeClr val="bg1"/>
                </a:solidFill>
                <a:latin typeface="Amasis MT Pro" panose="02040504050005020304" pitchFamily="18" charset="0"/>
              </a:rPr>
              <a:t>; </a:t>
            </a:r>
          </a:p>
          <a:p>
            <a:pPr marR="0" algn="l" rtl="0"/>
            <a:r>
              <a:rPr lang="en-US" sz="2000" b="0" i="0" u="none" strike="noStrike" baseline="0" dirty="0">
                <a:solidFill>
                  <a:schemeClr val="bg1"/>
                </a:solidFill>
                <a:latin typeface="Amasis MT Pro" panose="02040504050005020304" pitchFamily="18" charset="0"/>
              </a:rPr>
              <a:t>22  </a:t>
            </a:r>
            <a:r>
              <a:rPr lang="en-US" sz="2000" b="1" i="0" u="none" strike="noStrike" baseline="0" dirty="0">
                <a:solidFill>
                  <a:srgbClr val="FFFF00"/>
                </a:solidFill>
                <a:latin typeface="Amasis MT Pro" panose="02040504050005020304" pitchFamily="18" charset="0"/>
              </a:rPr>
              <a:t>Let us draw near </a:t>
            </a:r>
            <a:r>
              <a:rPr lang="en-US" sz="2000" b="0" i="0" u="none" strike="noStrike" baseline="0" dirty="0">
                <a:solidFill>
                  <a:schemeClr val="bg1"/>
                </a:solidFill>
                <a:latin typeface="Amasis MT Pro" panose="02040504050005020304" pitchFamily="18" charset="0"/>
              </a:rPr>
              <a:t>with a true heart in full assurance of faith, having </a:t>
            </a:r>
            <a:r>
              <a:rPr lang="en-US" sz="2000" b="1" i="0" u="none" strike="noStrike" baseline="0" dirty="0">
                <a:solidFill>
                  <a:srgbClr val="FFFF00"/>
                </a:solidFill>
                <a:latin typeface="Amasis MT Pro" panose="02040504050005020304" pitchFamily="18" charset="0"/>
              </a:rPr>
              <a:t>our hearts sprinkled</a:t>
            </a:r>
            <a:r>
              <a:rPr lang="en-US" sz="2000" b="0" i="0" u="none" strike="noStrike" baseline="0" dirty="0">
                <a:solidFill>
                  <a:schemeClr val="bg1"/>
                </a:solidFill>
                <a:latin typeface="Amasis MT Pro" panose="02040504050005020304" pitchFamily="18" charset="0"/>
              </a:rPr>
              <a:t> from an evil conscience, and </a:t>
            </a:r>
            <a:r>
              <a:rPr lang="en-US" sz="2000" b="1" i="0" u="none" strike="noStrike" baseline="0" dirty="0">
                <a:solidFill>
                  <a:srgbClr val="FFFF00"/>
                </a:solidFill>
                <a:latin typeface="Amasis MT Pro" panose="02040504050005020304" pitchFamily="18" charset="0"/>
              </a:rPr>
              <a:t>our bodies washed with pure water</a:t>
            </a:r>
            <a:r>
              <a:rPr lang="en-US" sz="2000" b="0" i="0" u="none" strike="noStrike" baseline="0" dirty="0">
                <a:solidFill>
                  <a:schemeClr val="bg1"/>
                </a:solidFill>
                <a:latin typeface="Amasis MT Pro" panose="02040504050005020304" pitchFamily="18" charset="0"/>
              </a:rPr>
              <a:t>. </a:t>
            </a:r>
          </a:p>
          <a:p>
            <a:pPr marR="0" algn="l" rtl="0"/>
            <a:r>
              <a:rPr lang="en-US" sz="2000" b="0" i="0" u="none" strike="noStrike" baseline="0" dirty="0">
                <a:solidFill>
                  <a:schemeClr val="bg1"/>
                </a:solidFill>
                <a:latin typeface="Amasis MT Pro" panose="02040504050005020304" pitchFamily="18" charset="0"/>
              </a:rPr>
              <a:t>23  </a:t>
            </a:r>
            <a:r>
              <a:rPr lang="en-US" sz="2000" b="1" i="0" u="none" strike="noStrike" baseline="0" dirty="0">
                <a:solidFill>
                  <a:srgbClr val="00FFCC"/>
                </a:solidFill>
                <a:latin typeface="Amasis MT Pro" panose="02040504050005020304" pitchFamily="18" charset="0"/>
              </a:rPr>
              <a:t>Let us hold fast the profession of </a:t>
            </a:r>
            <a:r>
              <a:rPr lang="en-US" sz="2000" b="1" i="1" u="none" strike="noStrike" baseline="0" dirty="0">
                <a:solidFill>
                  <a:srgbClr val="00FFCC"/>
                </a:solidFill>
                <a:latin typeface="Amasis MT Pro" panose="02040504050005020304" pitchFamily="18" charset="0"/>
              </a:rPr>
              <a:t>our</a:t>
            </a:r>
            <a:r>
              <a:rPr lang="en-US" sz="2000" b="1" i="0" u="none" strike="noStrike" baseline="0" dirty="0">
                <a:solidFill>
                  <a:srgbClr val="00FFCC"/>
                </a:solidFill>
                <a:latin typeface="Amasis MT Pro" panose="02040504050005020304" pitchFamily="18" charset="0"/>
              </a:rPr>
              <a:t> faith without wavering</a:t>
            </a:r>
            <a:r>
              <a:rPr lang="en-US" sz="2000" b="0" i="0" u="none" strike="noStrike" baseline="0" dirty="0">
                <a:solidFill>
                  <a:schemeClr val="bg1"/>
                </a:solidFill>
                <a:latin typeface="Amasis MT Pro" panose="02040504050005020304" pitchFamily="18" charset="0"/>
              </a:rPr>
              <a:t>; (for he </a:t>
            </a:r>
            <a:r>
              <a:rPr lang="en-US" sz="2000" b="0" i="1" u="none" strike="noStrike" baseline="0" dirty="0">
                <a:solidFill>
                  <a:schemeClr val="bg1"/>
                </a:solidFill>
                <a:latin typeface="Amasis MT Pro" panose="02040504050005020304" pitchFamily="18" charset="0"/>
              </a:rPr>
              <a:t>is</a:t>
            </a:r>
            <a:r>
              <a:rPr lang="en-US" sz="2000" b="0" i="0" u="none" strike="noStrike" baseline="0" dirty="0">
                <a:solidFill>
                  <a:schemeClr val="bg1"/>
                </a:solidFill>
                <a:latin typeface="Amasis MT Pro" panose="02040504050005020304" pitchFamily="18" charset="0"/>
              </a:rPr>
              <a:t> faithful that promised;) </a:t>
            </a:r>
          </a:p>
          <a:p>
            <a:pPr marR="0" algn="l" rtl="0"/>
            <a:r>
              <a:rPr lang="en-US" sz="2000" b="0" i="0" u="none" strike="noStrike" baseline="0" dirty="0">
                <a:solidFill>
                  <a:schemeClr val="bg1"/>
                </a:solidFill>
                <a:latin typeface="Amasis MT Pro" panose="02040504050005020304" pitchFamily="18" charset="0"/>
              </a:rPr>
              <a:t>24  And let us consider one another to </a:t>
            </a:r>
            <a:r>
              <a:rPr lang="en-US" sz="2000" b="1" i="0" u="none" strike="noStrike" baseline="0" dirty="0">
                <a:solidFill>
                  <a:schemeClr val="bg1"/>
                </a:solidFill>
                <a:latin typeface="Amasis MT Pro" panose="02040504050005020304" pitchFamily="18" charset="0"/>
              </a:rPr>
              <a:t>provoke unto love and to good works</a:t>
            </a:r>
            <a:r>
              <a:rPr lang="en-US" sz="2000" b="0" i="0" u="none" strike="noStrike" baseline="0" dirty="0">
                <a:solidFill>
                  <a:schemeClr val="bg1"/>
                </a:solidFill>
                <a:latin typeface="Amasis MT Pro" panose="02040504050005020304" pitchFamily="18" charset="0"/>
              </a:rPr>
              <a:t>: </a:t>
            </a:r>
          </a:p>
          <a:p>
            <a:pPr marR="0" algn="l" rtl="0"/>
            <a:r>
              <a:rPr lang="en-US" sz="2000" b="0" i="0" u="none" strike="noStrike" baseline="0" dirty="0">
                <a:solidFill>
                  <a:schemeClr val="bg1"/>
                </a:solidFill>
                <a:latin typeface="Amasis MT Pro" panose="02040504050005020304" pitchFamily="18" charset="0"/>
              </a:rPr>
              <a:t>25  </a:t>
            </a:r>
            <a:r>
              <a:rPr lang="en-US" sz="2000" b="1" i="0" u="none" strike="noStrike" baseline="0" dirty="0">
                <a:solidFill>
                  <a:srgbClr val="FFFF00"/>
                </a:solidFill>
                <a:latin typeface="Amasis MT Pro" panose="02040504050005020304" pitchFamily="18" charset="0"/>
              </a:rPr>
              <a:t>Not forsaking the assembling of ourselves together, as the manner of some </a:t>
            </a:r>
            <a:r>
              <a:rPr lang="en-US" sz="2000" b="1" i="1" u="none" strike="noStrike" baseline="0" dirty="0">
                <a:solidFill>
                  <a:srgbClr val="FFFF00"/>
                </a:solidFill>
                <a:latin typeface="Amasis MT Pro" panose="02040504050005020304" pitchFamily="18" charset="0"/>
              </a:rPr>
              <a:t>is</a:t>
            </a:r>
            <a:r>
              <a:rPr lang="en-US" sz="2000" b="0" i="1" u="none" strike="noStrike" baseline="0" dirty="0">
                <a:solidFill>
                  <a:schemeClr val="bg1"/>
                </a:solidFill>
                <a:latin typeface="Amasis MT Pro" panose="02040504050005020304" pitchFamily="18" charset="0"/>
              </a:rPr>
              <a:t>;</a:t>
            </a:r>
            <a:r>
              <a:rPr lang="en-US" sz="2000" b="0" i="0" u="none" strike="noStrike" baseline="0" dirty="0">
                <a:solidFill>
                  <a:schemeClr val="bg1"/>
                </a:solidFill>
                <a:latin typeface="Amasis MT Pro" panose="02040504050005020304" pitchFamily="18" charset="0"/>
              </a:rPr>
              <a:t> but </a:t>
            </a:r>
            <a:r>
              <a:rPr lang="en-US" sz="2000" b="1" i="0" u="none" strike="noStrike" baseline="0" dirty="0">
                <a:solidFill>
                  <a:srgbClr val="FF0000"/>
                </a:solidFill>
                <a:latin typeface="Amasis MT Pro" panose="02040504050005020304" pitchFamily="18" charset="0"/>
              </a:rPr>
              <a:t>exhorting </a:t>
            </a:r>
            <a:r>
              <a:rPr lang="en-US" sz="2000" b="1" i="1" u="none" strike="noStrike" baseline="0" dirty="0">
                <a:solidFill>
                  <a:srgbClr val="FF0000"/>
                </a:solidFill>
                <a:latin typeface="Amasis MT Pro" panose="02040504050005020304" pitchFamily="18" charset="0"/>
              </a:rPr>
              <a:t>one another:</a:t>
            </a:r>
            <a:r>
              <a:rPr lang="en-US" sz="2000" b="0" i="0" u="none" strike="noStrike" baseline="0" dirty="0">
                <a:solidFill>
                  <a:schemeClr val="bg1"/>
                </a:solidFill>
                <a:latin typeface="Amasis MT Pro" panose="02040504050005020304" pitchFamily="18" charset="0"/>
              </a:rPr>
              <a:t> and </a:t>
            </a:r>
            <a:r>
              <a:rPr lang="en-US" sz="2000" b="1" i="0" u="none" strike="noStrike" baseline="0" dirty="0">
                <a:solidFill>
                  <a:srgbClr val="00FFCC"/>
                </a:solidFill>
                <a:latin typeface="Amasis MT Pro" panose="02040504050005020304" pitchFamily="18" charset="0"/>
              </a:rPr>
              <a:t>so much the more, as ye see the day approaching</a:t>
            </a:r>
            <a:r>
              <a:rPr lang="en-US" sz="2000" b="0" i="0" u="none" strike="noStrike" baseline="0" dirty="0">
                <a:solidFill>
                  <a:schemeClr val="bg1"/>
                </a:solidFill>
                <a:latin typeface="Amasis MT Pro" panose="02040504050005020304" pitchFamily="18" charset="0"/>
              </a:rPr>
              <a:t>. </a:t>
            </a:r>
          </a:p>
          <a:p>
            <a:pPr marR="0" algn="l" rtl="0"/>
            <a:r>
              <a:rPr lang="en-US" sz="2000" b="0" i="0" u="none" strike="noStrike" baseline="0" dirty="0">
                <a:solidFill>
                  <a:schemeClr val="bg1"/>
                </a:solidFill>
                <a:latin typeface="Amasis MT Pro" panose="02040504050005020304" pitchFamily="18" charset="0"/>
              </a:rPr>
              <a:t>26  </a:t>
            </a:r>
            <a:r>
              <a:rPr lang="en-US" sz="2000" b="1" i="0" u="none" strike="noStrike" baseline="0" dirty="0">
                <a:solidFill>
                  <a:srgbClr val="FF9900"/>
                </a:solidFill>
                <a:latin typeface="Amasis MT Pro" panose="02040504050005020304" pitchFamily="18" charset="0"/>
              </a:rPr>
              <a:t>For if we sin </a:t>
            </a:r>
            <a:r>
              <a:rPr lang="en-US" sz="2000" b="1" i="0" u="none" strike="noStrike" baseline="0" dirty="0" err="1">
                <a:solidFill>
                  <a:srgbClr val="FF9900"/>
                </a:solidFill>
                <a:latin typeface="Amasis MT Pro" panose="02040504050005020304" pitchFamily="18" charset="0"/>
              </a:rPr>
              <a:t>wilfully</a:t>
            </a:r>
            <a:r>
              <a:rPr lang="en-US" sz="2000" b="1" i="0" u="none" strike="noStrike" baseline="0" dirty="0">
                <a:solidFill>
                  <a:srgbClr val="FF9900"/>
                </a:solidFill>
                <a:latin typeface="Amasis MT Pro" panose="02040504050005020304" pitchFamily="18" charset="0"/>
              </a:rPr>
              <a:t> after that we have received the knowledge of the truth, there </a:t>
            </a:r>
            <a:r>
              <a:rPr lang="en-US" sz="2000" b="1" i="0" u="none" strike="noStrike" baseline="0" dirty="0" err="1">
                <a:solidFill>
                  <a:srgbClr val="FF9900"/>
                </a:solidFill>
                <a:latin typeface="Amasis MT Pro" panose="02040504050005020304" pitchFamily="18" charset="0"/>
              </a:rPr>
              <a:t>remaineth</a:t>
            </a:r>
            <a:r>
              <a:rPr lang="en-US" sz="2000" b="1" i="0" u="none" strike="noStrike" baseline="0" dirty="0">
                <a:solidFill>
                  <a:srgbClr val="FF9900"/>
                </a:solidFill>
                <a:latin typeface="Amasis MT Pro" panose="02040504050005020304" pitchFamily="18" charset="0"/>
              </a:rPr>
              <a:t> no more sacrifice for sins, </a:t>
            </a:r>
          </a:p>
          <a:p>
            <a:pPr marR="0" algn="l" rtl="0"/>
            <a:r>
              <a:rPr lang="en-US" sz="2000" b="0" i="0" u="none" strike="noStrike" baseline="0" dirty="0">
                <a:solidFill>
                  <a:schemeClr val="bg1"/>
                </a:solidFill>
                <a:latin typeface="Amasis MT Pro" panose="02040504050005020304" pitchFamily="18" charset="0"/>
              </a:rPr>
              <a:t>27  </a:t>
            </a:r>
            <a:r>
              <a:rPr lang="en-US" sz="2000" b="1" i="0" u="none" strike="noStrike" baseline="0" dirty="0">
                <a:solidFill>
                  <a:srgbClr val="FF9900"/>
                </a:solidFill>
                <a:latin typeface="Amasis MT Pro" panose="02040504050005020304" pitchFamily="18" charset="0"/>
              </a:rPr>
              <a:t>But a certain fearful looking for of judgment and fiery indignation, which shall devour the adversaries.</a:t>
            </a:r>
            <a:r>
              <a:rPr lang="en-US" sz="2000" b="0" i="0" u="none" strike="noStrike" baseline="0" dirty="0">
                <a:solidFill>
                  <a:schemeClr val="bg1"/>
                </a:solidFill>
                <a:latin typeface="Amasis MT Pro" panose="02040504050005020304" pitchFamily="18" charset="0"/>
              </a:rPr>
              <a:t> </a:t>
            </a:r>
          </a:p>
        </p:txBody>
      </p:sp>
    </p:spTree>
    <p:extLst>
      <p:ext uri="{BB962C8B-B14F-4D97-AF65-F5344CB8AC3E}">
        <p14:creationId xmlns:p14="http://schemas.microsoft.com/office/powerpoint/2010/main" val="1755372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E4AE3-9429-D3C8-DF1B-2A2D4F4C0204}"/>
              </a:ext>
            </a:extLst>
          </p:cNvPr>
          <p:cNvSpPr>
            <a:spLocks noGrp="1"/>
          </p:cNvSpPr>
          <p:nvPr>
            <p:ph idx="1"/>
          </p:nvPr>
        </p:nvSpPr>
        <p:spPr>
          <a:xfrm>
            <a:off x="280416" y="1124712"/>
            <a:ext cx="7351776" cy="5733288"/>
          </a:xfrm>
        </p:spPr>
        <p:txBody>
          <a:bodyPr>
            <a:normAutofit/>
          </a:bodyPr>
          <a:lstStyle/>
          <a:p>
            <a:pPr marL="0" indent="0">
              <a:buNone/>
            </a:pPr>
            <a:r>
              <a:rPr lang="en-US" sz="2400" b="1" kern="0" dirty="0">
                <a:solidFill>
                  <a:srgbClr val="FFC000"/>
                </a:solidFill>
                <a:effectLst/>
                <a:latin typeface="BookmanOldStyle"/>
                <a:ea typeface="Calibri" panose="020F0502020204030204" pitchFamily="34" charset="0"/>
                <a:cs typeface="BookmanOldStyle"/>
              </a:rPr>
              <a:t>2 Sam. </a:t>
            </a:r>
            <a:r>
              <a:rPr lang="en-US" sz="2400" b="1" kern="0" dirty="0">
                <a:solidFill>
                  <a:srgbClr val="FFC000"/>
                </a:solidFill>
                <a:latin typeface="BookmanOldStyle"/>
                <a:ea typeface="Calibri" panose="020F0502020204030204" pitchFamily="34" charset="0"/>
                <a:cs typeface="BookmanOldStyle"/>
              </a:rPr>
              <a:t>6:</a:t>
            </a:r>
            <a:r>
              <a:rPr lang="en-US" sz="2400" b="1" kern="0" dirty="0">
                <a:solidFill>
                  <a:srgbClr val="FFC000"/>
                </a:solidFill>
                <a:effectLst/>
                <a:latin typeface="BookmanOldStyle"/>
                <a:ea typeface="Calibri" panose="020F0502020204030204" pitchFamily="34" charset="0"/>
                <a:cs typeface="BookmanOldStyle"/>
              </a:rPr>
              <a:t>2 </a:t>
            </a:r>
            <a:r>
              <a:rPr lang="en-US" sz="2400" b="1" kern="0" dirty="0">
                <a:solidFill>
                  <a:srgbClr val="FFFF00"/>
                </a:solidFill>
                <a:effectLst/>
                <a:latin typeface="BookmanOldStyle"/>
                <a:ea typeface="Calibri" panose="020F0502020204030204" pitchFamily="34" charset="0"/>
                <a:cs typeface="BookmanOldStyle"/>
              </a:rPr>
              <a:t>- </a:t>
            </a:r>
            <a:r>
              <a:rPr lang="en-US" sz="2400" kern="0" dirty="0">
                <a:solidFill>
                  <a:srgbClr val="FFFF00"/>
                </a:solidFill>
                <a:effectLst/>
                <a:latin typeface="BookmanOldStyle"/>
                <a:ea typeface="Calibri" panose="020F0502020204030204" pitchFamily="34" charset="0"/>
                <a:cs typeface="BookmanOldStyle"/>
              </a:rPr>
              <a:t>"David arose</a:t>
            </a:r>
            <a:r>
              <a:rPr lang="en-US" sz="2400" kern="0" dirty="0">
                <a:solidFill>
                  <a:srgbClr val="FFFF00"/>
                </a:solidFill>
                <a:latin typeface="BookmanOldStyle"/>
                <a:ea typeface="Calibri" panose="020F0502020204030204" pitchFamily="34" charset="0"/>
                <a:cs typeface="BookmanOldStyle"/>
              </a:rPr>
              <a:t> </a:t>
            </a:r>
            <a:r>
              <a:rPr lang="en-US" sz="2400" kern="0" dirty="0">
                <a:solidFill>
                  <a:srgbClr val="FFFF00"/>
                </a:solidFill>
                <a:effectLst/>
                <a:latin typeface="BookmanOldStyle"/>
                <a:ea typeface="Calibri" panose="020F0502020204030204" pitchFamily="34" charset="0"/>
                <a:cs typeface="BookmanOldStyle"/>
              </a:rPr>
              <a:t>and went with all the people that were with him from Baale of Judah to bring up thence the ark of God, whose name is called by the name of the LORD of Hosts, that dwelleth </a:t>
            </a:r>
            <a:r>
              <a:rPr lang="en-US" sz="2400" i="1" u="sng"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between</a:t>
            </a:r>
            <a:r>
              <a:rPr lang="en-US" sz="2400"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0" dirty="0">
                <a:solidFill>
                  <a:srgbClr val="FFFF00"/>
                </a:solidFill>
                <a:effectLst/>
                <a:latin typeface="BookmanOldStyle"/>
                <a:ea typeface="Calibri" panose="020F0502020204030204" pitchFamily="34" charset="0"/>
                <a:cs typeface="BookmanOldStyle"/>
              </a:rPr>
              <a:t>the cherubim." </a:t>
            </a:r>
          </a:p>
          <a:p>
            <a:pPr marL="0" indent="0">
              <a:buNone/>
            </a:pPr>
            <a:r>
              <a:rPr lang="en-US" sz="2000" kern="0" dirty="0">
                <a:solidFill>
                  <a:schemeClr val="bg1"/>
                </a:solidFill>
                <a:effectLst/>
                <a:latin typeface="BookmanOldStyle"/>
                <a:ea typeface="Calibri" panose="020F0502020204030204" pitchFamily="34" charset="0"/>
                <a:cs typeface="BookmanOldStyle"/>
              </a:rPr>
              <a:t>Here it may be noticed that the word "</a:t>
            </a:r>
            <a:r>
              <a:rPr lang="en-US" sz="2000" b="1" i="1" u="sng" kern="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between</a:t>
            </a:r>
            <a:r>
              <a:rPr lang="en-US" sz="20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kern="0" dirty="0">
                <a:solidFill>
                  <a:schemeClr val="bg1"/>
                </a:solidFill>
                <a:latin typeface="BookmanOldStyle"/>
                <a:ea typeface="Calibri" panose="020F0502020204030204" pitchFamily="34" charset="0"/>
                <a:cs typeface="Times New Roman" panose="02020603050405020304" pitchFamily="18" charset="0"/>
              </a:rPr>
              <a:t> is</a:t>
            </a:r>
            <a:r>
              <a:rPr lang="en-US" sz="2000" kern="0" dirty="0">
                <a:solidFill>
                  <a:schemeClr val="bg1"/>
                </a:solidFill>
                <a:effectLst/>
                <a:latin typeface="BookmanOldStyle"/>
                <a:ea typeface="Calibri" panose="020F0502020204030204" pitchFamily="34" charset="0"/>
                <a:cs typeface="BookmanOldStyle"/>
              </a:rPr>
              <a:t> in italics and has no place in the text. </a:t>
            </a:r>
            <a:endParaRPr lang="en-US" sz="2000" kern="0" dirty="0">
              <a:solidFill>
                <a:schemeClr val="bg1"/>
              </a:solidFill>
              <a:latin typeface="BookmanOldStyle"/>
              <a:ea typeface="Calibri" panose="020F0502020204030204" pitchFamily="34" charset="0"/>
              <a:cs typeface="BookmanOldStyle"/>
            </a:endParaRPr>
          </a:p>
          <a:p>
            <a:pPr marL="0" indent="0">
              <a:buNone/>
            </a:pPr>
            <a:r>
              <a:rPr lang="en-US" sz="2000" kern="0" dirty="0">
                <a:solidFill>
                  <a:schemeClr val="bg1"/>
                </a:solidFill>
                <a:latin typeface="BookmanOldStyle"/>
                <a:ea typeface="Calibri" panose="020F0502020204030204" pitchFamily="34" charset="0"/>
                <a:cs typeface="BookmanOldStyle"/>
              </a:rPr>
              <a:t>(Similar in</a:t>
            </a:r>
            <a:r>
              <a:rPr lang="en-US" sz="2000" kern="0" dirty="0">
                <a:solidFill>
                  <a:schemeClr val="bg1"/>
                </a:solidFill>
                <a:effectLst/>
                <a:latin typeface="BookmanOldStyle"/>
                <a:ea typeface="Calibri" panose="020F0502020204030204" pitchFamily="34" charset="0"/>
                <a:cs typeface="BookmanOldStyle"/>
              </a:rPr>
              <a:t> 1 Sam. </a:t>
            </a:r>
            <a:r>
              <a:rPr lang="en-US" sz="2000" kern="0" dirty="0">
                <a:solidFill>
                  <a:schemeClr val="bg1"/>
                </a:solidFill>
                <a:latin typeface="BookmanOldStyle"/>
                <a:ea typeface="Calibri" panose="020F0502020204030204" pitchFamily="34" charset="0"/>
                <a:cs typeface="BookmanOldStyle"/>
              </a:rPr>
              <a:t>4:</a:t>
            </a:r>
            <a:r>
              <a:rPr lang="en-US" sz="2000" kern="0" dirty="0">
                <a:solidFill>
                  <a:schemeClr val="bg1"/>
                </a:solidFill>
                <a:effectLst/>
                <a:latin typeface="BookmanOldStyle"/>
                <a:ea typeface="Calibri" panose="020F0502020204030204" pitchFamily="34" charset="0"/>
                <a:cs typeface="BookmanOldStyle"/>
              </a:rPr>
              <a:t>4 ; Psa. </a:t>
            </a:r>
            <a:r>
              <a:rPr lang="en-US" sz="2000" kern="0" dirty="0">
                <a:solidFill>
                  <a:schemeClr val="bg1"/>
                </a:solidFill>
                <a:latin typeface="BookmanOldStyle"/>
                <a:ea typeface="Calibri" panose="020F0502020204030204" pitchFamily="34" charset="0"/>
                <a:cs typeface="BookmanOldStyle"/>
              </a:rPr>
              <a:t>80:</a:t>
            </a:r>
            <a:r>
              <a:rPr lang="en-US" sz="2000" kern="0" dirty="0">
                <a:solidFill>
                  <a:schemeClr val="bg1"/>
                </a:solidFill>
                <a:effectLst/>
                <a:latin typeface="BookmanOldStyle"/>
                <a:ea typeface="Calibri" panose="020F0502020204030204" pitchFamily="34" charset="0"/>
                <a:cs typeface="BookmanOldStyle"/>
              </a:rPr>
              <a:t>1 : </a:t>
            </a:r>
            <a:r>
              <a:rPr lang="en-US" sz="2000" kern="0" dirty="0">
                <a:solidFill>
                  <a:schemeClr val="bg1"/>
                </a:solidFill>
                <a:latin typeface="BookmanOldStyle"/>
                <a:ea typeface="Calibri" panose="020F0502020204030204" pitchFamily="34" charset="0"/>
                <a:cs typeface="BookmanOldStyle"/>
              </a:rPr>
              <a:t> 99:</a:t>
            </a:r>
            <a:r>
              <a:rPr lang="en-US" sz="2000" kern="0" dirty="0">
                <a:solidFill>
                  <a:schemeClr val="bg1"/>
                </a:solidFill>
                <a:effectLst/>
                <a:latin typeface="BookmanOldStyle"/>
                <a:ea typeface="Calibri" panose="020F0502020204030204" pitchFamily="34" charset="0"/>
                <a:cs typeface="BookmanOldStyle"/>
              </a:rPr>
              <a:t>1 ; Isa. </a:t>
            </a:r>
            <a:r>
              <a:rPr lang="en-US" sz="2000" kern="0" dirty="0">
                <a:solidFill>
                  <a:schemeClr val="bg1"/>
                </a:solidFill>
                <a:latin typeface="BookmanOldStyle"/>
                <a:ea typeface="Calibri" panose="020F0502020204030204" pitchFamily="34" charset="0"/>
                <a:cs typeface="BookmanOldStyle"/>
              </a:rPr>
              <a:t>37:</a:t>
            </a:r>
            <a:r>
              <a:rPr lang="en-US" sz="2000" kern="0" dirty="0">
                <a:solidFill>
                  <a:schemeClr val="bg1"/>
                </a:solidFill>
                <a:effectLst/>
                <a:latin typeface="BookmanOldStyle"/>
                <a:ea typeface="Calibri" panose="020F0502020204030204" pitchFamily="34" charset="0"/>
                <a:cs typeface="BookmanOldStyle"/>
              </a:rPr>
              <a:t>16. </a:t>
            </a:r>
          </a:p>
          <a:p>
            <a:pPr marL="0" indent="0">
              <a:buNone/>
            </a:pPr>
            <a:r>
              <a:rPr lang="en-US" sz="2000" kern="0" dirty="0">
                <a:solidFill>
                  <a:schemeClr val="bg1"/>
                </a:solidFill>
                <a:effectLst/>
                <a:latin typeface="BookmanOldStyle"/>
                <a:ea typeface="Calibri" panose="020F0502020204030204" pitchFamily="34" charset="0"/>
                <a:cs typeface="BookmanOldStyle"/>
              </a:rPr>
              <a:t>Not that the idea is literally wrong. </a:t>
            </a:r>
          </a:p>
          <a:p>
            <a:pPr marL="0" indent="0">
              <a:buNone/>
            </a:pPr>
            <a:r>
              <a:rPr lang="en-US" sz="2000" kern="0" dirty="0">
                <a:solidFill>
                  <a:schemeClr val="bg1"/>
                </a:solidFill>
                <a:effectLst/>
                <a:latin typeface="BookmanOldStyle"/>
                <a:ea typeface="Calibri" panose="020F0502020204030204" pitchFamily="34" charset="0"/>
                <a:cs typeface="BookmanOldStyle"/>
              </a:rPr>
              <a:t>(The R.V. has </a:t>
            </a:r>
            <a:r>
              <a:rPr lang="en-US" sz="2000" b="1" i="1" kern="0" dirty="0">
                <a:solidFill>
                  <a:srgbClr val="00FFCC"/>
                </a:solidFill>
                <a:effectLst/>
                <a:latin typeface="BookmanOldStyle"/>
                <a:ea typeface="Calibri" panose="020F0502020204030204" pitchFamily="34" charset="0"/>
                <a:cs typeface="BookmanOldStyle"/>
              </a:rPr>
              <a:t>"</a:t>
            </a:r>
            <a:r>
              <a:rPr lang="en-US" sz="2000" b="1" i="1" kern="0" dirty="0" err="1">
                <a:solidFill>
                  <a:srgbClr val="00FFCC"/>
                </a:solidFill>
                <a:latin typeface="BookmanOldStyle"/>
                <a:ea typeface="Calibri" panose="020F0502020204030204" pitchFamily="34" charset="0"/>
                <a:cs typeface="BookmanOldStyle"/>
              </a:rPr>
              <a:t>s</a:t>
            </a:r>
            <a:r>
              <a:rPr lang="en-US" sz="2000" b="1" i="1" kern="0" dirty="0" err="1">
                <a:solidFill>
                  <a:srgbClr val="00FFCC"/>
                </a:solidFill>
                <a:effectLst/>
                <a:latin typeface="BookmanOldStyle"/>
                <a:ea typeface="Calibri" panose="020F0502020204030204" pitchFamily="34" charset="0"/>
                <a:cs typeface="BookmanOldStyle"/>
              </a:rPr>
              <a:t>itteth</a:t>
            </a:r>
            <a:r>
              <a:rPr lang="en-US" sz="2000" b="1" i="1" kern="0" dirty="0">
                <a:solidFill>
                  <a:srgbClr val="00FFCC"/>
                </a:solidFill>
                <a:effectLst/>
                <a:latin typeface="BookmanOldStyle"/>
                <a:ea typeface="Calibri" panose="020F0502020204030204" pitchFamily="34" charset="0"/>
                <a:cs typeface="BookmanOldStyle"/>
              </a:rPr>
              <a:t> </a:t>
            </a:r>
            <a:r>
              <a:rPr lang="en-US" sz="2000" b="1" i="1" u="sng" kern="0" dirty="0">
                <a:solidFill>
                  <a:srgbClr val="00FFCC"/>
                </a:solidFill>
                <a:effectLst/>
                <a:latin typeface="BookmanOldStyle"/>
                <a:ea typeface="Calibri" panose="020F0502020204030204" pitchFamily="34" charset="0"/>
                <a:cs typeface="BookmanOldStyle"/>
              </a:rPr>
              <a:t>upon</a:t>
            </a:r>
            <a:r>
              <a:rPr lang="en-US" sz="2000" b="1" i="1" kern="0" dirty="0">
                <a:solidFill>
                  <a:srgbClr val="00FFCC"/>
                </a:solidFill>
                <a:effectLst/>
                <a:latin typeface="BookmanOldStyle"/>
                <a:ea typeface="Calibri" panose="020F0502020204030204" pitchFamily="34" charset="0"/>
                <a:cs typeface="BookmanOldStyle"/>
              </a:rPr>
              <a:t> the cherubim" </a:t>
            </a:r>
            <a:r>
              <a:rPr lang="en-US" sz="2000" kern="0" dirty="0">
                <a:solidFill>
                  <a:schemeClr val="bg1"/>
                </a:solidFill>
                <a:effectLst/>
                <a:latin typeface="BookmanOldStyle"/>
                <a:ea typeface="Calibri" panose="020F0502020204030204" pitchFamily="34" charset="0"/>
                <a:cs typeface="BookmanOldStyle"/>
              </a:rPr>
              <a:t>in all these places.) </a:t>
            </a:r>
          </a:p>
          <a:p>
            <a:pPr marL="0" indent="0">
              <a:buNone/>
            </a:pPr>
            <a:r>
              <a:rPr lang="en-US" sz="2400" kern="0" dirty="0">
                <a:solidFill>
                  <a:srgbClr val="FFFF00"/>
                </a:solidFill>
                <a:latin typeface="BookmanOldStyle"/>
                <a:ea typeface="Calibri" panose="020F0502020204030204" pitchFamily="34" charset="0"/>
                <a:cs typeface="BookmanOldStyle"/>
              </a:rPr>
              <a:t>T</a:t>
            </a:r>
            <a:r>
              <a:rPr lang="en-US" sz="2400" kern="0" dirty="0">
                <a:solidFill>
                  <a:srgbClr val="FFFF00"/>
                </a:solidFill>
                <a:effectLst/>
                <a:latin typeface="BookmanOldStyle"/>
                <a:ea typeface="Calibri" panose="020F0502020204030204" pitchFamily="34" charset="0"/>
                <a:cs typeface="BookmanOldStyle"/>
              </a:rPr>
              <a:t>he divine idea in the symbolic figures is that they represent </a:t>
            </a:r>
            <a:r>
              <a:rPr lang="en-US" sz="2400" b="1" kern="0" dirty="0">
                <a:solidFill>
                  <a:srgbClr val="00FFCC"/>
                </a:solidFill>
                <a:effectLst/>
                <a:latin typeface="BookmanOldStyle"/>
                <a:ea typeface="Calibri" panose="020F0502020204030204" pitchFamily="34" charset="0"/>
                <a:cs typeface="BookmanOldStyle"/>
              </a:rPr>
              <a:t>the immortal sons of God in </a:t>
            </a:r>
            <a:r>
              <a:rPr lang="en-US" sz="2400" b="1" i="1" kern="0" dirty="0">
                <a:solidFill>
                  <a:srgbClr val="00FFCC"/>
                </a:solidFill>
                <a:effectLst/>
                <a:latin typeface="Times New Roman" panose="02020603050405020304" pitchFamily="18" charset="0"/>
                <a:ea typeface="Calibri" panose="020F0502020204030204" pitchFamily="34" charset="0"/>
                <a:cs typeface="Times New Roman" panose="02020603050405020304" pitchFamily="18" charset="0"/>
              </a:rPr>
              <a:t>whom </a:t>
            </a:r>
            <a:r>
              <a:rPr lang="en-US" sz="2400" b="1" kern="0" dirty="0">
                <a:solidFill>
                  <a:srgbClr val="00FFCC"/>
                </a:solidFill>
                <a:effectLst/>
                <a:latin typeface="BookmanOldStyle"/>
                <a:ea typeface="Calibri" panose="020F0502020204030204" pitchFamily="34" charset="0"/>
                <a:cs typeface="BookmanOldStyle"/>
              </a:rPr>
              <a:t>God will dwell by His spirit in the age to come, the head of all being Jesus Christ. </a:t>
            </a:r>
          </a:p>
        </p:txBody>
      </p:sp>
      <p:sp>
        <p:nvSpPr>
          <p:cNvPr id="5" name="TextBox 4">
            <a:extLst>
              <a:ext uri="{FF2B5EF4-FFF2-40B4-BE49-F238E27FC236}">
                <a16:creationId xmlns:a16="http://schemas.microsoft.com/office/drawing/2014/main" id="{10AB27FA-8814-46A8-BAD7-1ACA3D37C923}"/>
              </a:ext>
            </a:extLst>
          </p:cNvPr>
          <p:cNvSpPr txBox="1"/>
          <p:nvPr/>
        </p:nvSpPr>
        <p:spPr>
          <a:xfrm>
            <a:off x="908304" y="293715"/>
            <a:ext cx="7433056" cy="461665"/>
          </a:xfrm>
          <a:prstGeom prst="rect">
            <a:avLst/>
          </a:prstGeom>
          <a:noFill/>
        </p:spPr>
        <p:txBody>
          <a:bodyPr wrap="square">
            <a:spAutoFit/>
          </a:bodyPr>
          <a:lstStyle/>
          <a:p>
            <a:r>
              <a:rPr kumimoji="0" lang="en-US" sz="2400" b="0"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the LORD of Hosts, that dwelleth </a:t>
            </a:r>
            <a:r>
              <a:rPr kumimoji="0" lang="en-US" sz="2400" b="0" i="1" u="sng"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between</a:t>
            </a:r>
            <a:r>
              <a:rPr kumimoji="0" lang="en-US" sz="2400" b="0" i="1" u="none" strike="noStrike" kern="0" cap="none" spc="0" normalizeH="0" baseline="0" noProof="0" dirty="0">
                <a:ln>
                  <a:noFill/>
                </a:ln>
                <a:solidFill>
                  <a:srgbClr val="FFFF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the cherubim</a:t>
            </a:r>
            <a:endParaRPr lang="en-US" dirty="0"/>
          </a:p>
        </p:txBody>
      </p:sp>
      <p:grpSp>
        <p:nvGrpSpPr>
          <p:cNvPr id="9" name="Group 8">
            <a:extLst>
              <a:ext uri="{FF2B5EF4-FFF2-40B4-BE49-F238E27FC236}">
                <a16:creationId xmlns:a16="http://schemas.microsoft.com/office/drawing/2014/main" id="{7EF57404-F49B-F5C8-A61B-3E748A532938}"/>
              </a:ext>
            </a:extLst>
          </p:cNvPr>
          <p:cNvGrpSpPr/>
          <p:nvPr/>
        </p:nvGrpSpPr>
        <p:grpSpPr>
          <a:xfrm>
            <a:off x="7603425" y="755380"/>
            <a:ext cx="4308159" cy="6102620"/>
            <a:chOff x="7603425" y="377690"/>
            <a:chExt cx="4308159" cy="6102620"/>
          </a:xfrm>
        </p:grpSpPr>
        <p:pic>
          <p:nvPicPr>
            <p:cNvPr id="6" name="Picture 5">
              <a:extLst>
                <a:ext uri="{FF2B5EF4-FFF2-40B4-BE49-F238E27FC236}">
                  <a16:creationId xmlns:a16="http://schemas.microsoft.com/office/drawing/2014/main" id="{9D781452-A5C0-0C13-0A48-CAA8A9E18C0B}"/>
                </a:ext>
              </a:extLst>
            </p:cNvPr>
            <p:cNvPicPr>
              <a:picLocks noChangeAspect="1"/>
            </p:cNvPicPr>
            <p:nvPr/>
          </p:nvPicPr>
          <p:blipFill>
            <a:blip r:embed="rId3"/>
            <a:stretch>
              <a:fillRect/>
            </a:stretch>
          </p:blipFill>
          <p:spPr>
            <a:xfrm>
              <a:off x="7603425" y="377690"/>
              <a:ext cx="4308159" cy="6102620"/>
            </a:xfrm>
            <a:prstGeom prst="rect">
              <a:avLst/>
            </a:prstGeom>
          </p:spPr>
        </p:pic>
        <p:pic>
          <p:nvPicPr>
            <p:cNvPr id="7" name="Picture 6">
              <a:extLst>
                <a:ext uri="{FF2B5EF4-FFF2-40B4-BE49-F238E27FC236}">
                  <a16:creationId xmlns:a16="http://schemas.microsoft.com/office/drawing/2014/main" id="{C0FC88AA-16FF-7203-DD8A-E5BF04D3504A}"/>
                </a:ext>
              </a:extLst>
            </p:cNvPr>
            <p:cNvPicPr>
              <a:picLocks noChangeAspect="1"/>
            </p:cNvPicPr>
            <p:nvPr/>
          </p:nvPicPr>
          <p:blipFill rotWithShape="1">
            <a:blip r:embed="rId4"/>
            <a:srcRect l="3534" t="11015" r="40825" b="44889"/>
            <a:stretch/>
          </p:blipFill>
          <p:spPr>
            <a:xfrm rot="1238580">
              <a:off x="9634659" y="2344861"/>
              <a:ext cx="690880" cy="546919"/>
            </a:xfrm>
            <a:prstGeom prst="rect">
              <a:avLst/>
            </a:prstGeom>
            <a:effectLst>
              <a:softEdge rad="127000"/>
            </a:effectLst>
          </p:spPr>
        </p:pic>
        <p:pic>
          <p:nvPicPr>
            <p:cNvPr id="8" name="Picture 7">
              <a:extLst>
                <a:ext uri="{FF2B5EF4-FFF2-40B4-BE49-F238E27FC236}">
                  <a16:creationId xmlns:a16="http://schemas.microsoft.com/office/drawing/2014/main" id="{84271B53-A4FD-FD96-4AF3-E657D5915088}"/>
                </a:ext>
              </a:extLst>
            </p:cNvPr>
            <p:cNvPicPr>
              <a:picLocks noChangeAspect="1"/>
            </p:cNvPicPr>
            <p:nvPr/>
          </p:nvPicPr>
          <p:blipFill rotWithShape="1">
            <a:blip r:embed="rId4"/>
            <a:srcRect l="3534" t="11015" r="40825" b="44889"/>
            <a:stretch/>
          </p:blipFill>
          <p:spPr>
            <a:xfrm rot="20349649" flipH="1">
              <a:off x="10598936" y="2239442"/>
              <a:ext cx="594552" cy="546919"/>
            </a:xfrm>
            <a:prstGeom prst="rect">
              <a:avLst/>
            </a:prstGeom>
            <a:effectLst>
              <a:softEdge rad="63500"/>
            </a:effectLst>
          </p:spPr>
        </p:pic>
      </p:grpSp>
    </p:spTree>
    <p:extLst>
      <p:ext uri="{BB962C8B-B14F-4D97-AF65-F5344CB8AC3E}">
        <p14:creationId xmlns:p14="http://schemas.microsoft.com/office/powerpoint/2010/main" val="1050686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C3A443-81FA-8125-DC91-2AAE190BC2A9}"/>
              </a:ext>
            </a:extLst>
          </p:cNvPr>
          <p:cNvPicPr>
            <a:picLocks noChangeAspect="1"/>
          </p:cNvPicPr>
          <p:nvPr/>
        </p:nvPicPr>
        <p:blipFill>
          <a:blip r:embed="rId2">
            <a:alphaModFix/>
            <a:extLst>
              <a:ext uri="{BEBA8EAE-BF5A-486C-A8C5-ECC9F3942E4B}">
                <a14:imgProps xmlns:a14="http://schemas.microsoft.com/office/drawing/2010/main">
                  <a14:imgLayer r:embed="rId3">
                    <a14:imgEffect>
                      <a14:brightnessContrast bright="-41000"/>
                    </a14:imgEffect>
                  </a14:imgLayer>
                </a14:imgProps>
              </a:ext>
            </a:extLst>
          </a:blip>
          <a:stretch>
            <a:fillRect/>
          </a:stretch>
        </p:blipFill>
        <p:spPr>
          <a:xfrm>
            <a:off x="0" y="-8021"/>
            <a:ext cx="12192000" cy="6866021"/>
          </a:xfrm>
          <a:prstGeom prst="rect">
            <a:avLst/>
          </a:prstGeom>
        </p:spPr>
      </p:pic>
      <p:sp>
        <p:nvSpPr>
          <p:cNvPr id="6" name="Content Placeholder 5">
            <a:extLst>
              <a:ext uri="{FF2B5EF4-FFF2-40B4-BE49-F238E27FC236}">
                <a16:creationId xmlns:a16="http://schemas.microsoft.com/office/drawing/2014/main" id="{9A6A3C3D-EF84-5535-6318-CAF4150CF821}"/>
              </a:ext>
            </a:extLst>
          </p:cNvPr>
          <p:cNvSpPr>
            <a:spLocks noGrp="1"/>
          </p:cNvSpPr>
          <p:nvPr>
            <p:ph idx="1"/>
          </p:nvPr>
        </p:nvSpPr>
        <p:spPr/>
        <p:txBody>
          <a:bodyPr/>
          <a:lstStyle/>
          <a:p>
            <a:endParaRPr lang="en-US"/>
          </a:p>
        </p:txBody>
      </p:sp>
      <p:sp>
        <p:nvSpPr>
          <p:cNvPr id="7" name="Content Placeholder 2">
            <a:extLst>
              <a:ext uri="{FF2B5EF4-FFF2-40B4-BE49-F238E27FC236}">
                <a16:creationId xmlns:a16="http://schemas.microsoft.com/office/drawing/2014/main" id="{D6634282-752F-7BCF-2670-B4F6ED412A3D}"/>
              </a:ext>
            </a:extLst>
          </p:cNvPr>
          <p:cNvSpPr txBox="1">
            <a:spLocks/>
          </p:cNvSpPr>
          <p:nvPr/>
        </p:nvSpPr>
        <p:spPr>
          <a:xfrm>
            <a:off x="1114044" y="361311"/>
            <a:ext cx="10763108" cy="60398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Solomon built the temple </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according to the divine specification, according to </a:t>
            </a:r>
          </a:p>
          <a:p>
            <a:pPr marL="0" indent="0">
              <a:buFont typeface="Arial" panose="020B0604020202020204" pitchFamily="34" charset="0"/>
              <a:buNone/>
            </a:pP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pattern of all that he had by the spirit" </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from David his father (1 Chron. 28:12) </a:t>
            </a:r>
          </a:p>
          <a:p>
            <a:pPr marL="0" indent="0">
              <a:buFont typeface="Arial" panose="020B0604020202020204" pitchFamily="34" charse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Just as God had exhorted Moses, to build according to the pattern shown him (Exo. 25:40 ; Heb. 8:5).</a:t>
            </a:r>
          </a:p>
          <a:p>
            <a:pPr marL="0" indent="0">
              <a:buFont typeface="Arial" panose="020B0604020202020204" pitchFamily="34" charse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Preparing the gold and silver, David allotted…</a:t>
            </a:r>
          </a:p>
          <a:p>
            <a:pPr marL="0" indent="0">
              <a:buFont typeface="Arial" panose="020B0604020202020204" pitchFamily="34" charse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"for the altar of incense refined gold by weight ; and gold for the pattern of </a:t>
            </a:r>
            <a:r>
              <a:rPr lang="en-US" sz="2400" b="1" i="1" kern="0" dirty="0">
                <a:solidFill>
                  <a:srgbClr val="FFFF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the chariot of the cherubim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that spread out their wings and covered the ark of the covenant of the Lord. All this said David, </a:t>
            </a:r>
            <a:r>
              <a:rPr lang="en-US" sz="2400" b="1" i="1" kern="0" dirty="0">
                <a:solidFill>
                  <a:srgbClr val="FFFF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the Lord made me understand in writing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by his hand upon me, even all the works of this pattern" </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(verses 18, 19). </a:t>
            </a:r>
          </a:p>
          <a:p>
            <a:pPr marL="0" indent="0">
              <a:buFont typeface="Arial" panose="020B0604020202020204" pitchFamily="34" charset="0"/>
              <a:buNone/>
            </a:pPr>
            <a:endPar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marL="0" indent="0">
              <a:buFont typeface="Arial" panose="020B0604020202020204" pitchFamily="34" charse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cherubim of this specification were of olive wood and ten cubits high, as recorded in 1 Kings 6</a:t>
            </a:r>
          </a:p>
          <a:p>
            <a:pPr marL="0" indent="0">
              <a:buFont typeface="Arial" panose="020B0604020202020204" pitchFamily="34" charse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Their outstretched wings spanned the breadth of the temple. </a:t>
            </a:r>
          </a:p>
          <a:p>
            <a:pPr marL="0" indent="0">
              <a:buFont typeface="Arial" panose="020B0604020202020204" pitchFamily="34" charset="0"/>
              <a:buNone/>
            </a:pPr>
            <a:endPar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p:txBody>
      </p:sp>
    </p:spTree>
    <p:extLst>
      <p:ext uri="{BB962C8B-B14F-4D97-AF65-F5344CB8AC3E}">
        <p14:creationId xmlns:p14="http://schemas.microsoft.com/office/powerpoint/2010/main" val="526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C3C74-BD06-F842-4B89-1AC0DD2B881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9F103C-AE20-D3D4-4263-69BBB04E23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AFBCD63-6DAA-6562-8242-89AFEFE339B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1000"/>
                    </a14:imgEffect>
                  </a14:imgLayer>
                </a14:imgProps>
              </a:ext>
            </a:extLst>
          </a:blip>
          <a:stretch>
            <a:fillRect/>
          </a:stretch>
        </p:blipFill>
        <p:spPr>
          <a:xfrm>
            <a:off x="0" y="0"/>
            <a:ext cx="12192000" cy="6858000"/>
          </a:xfrm>
          <a:prstGeom prst="rect">
            <a:avLst/>
          </a:prstGeom>
        </p:spPr>
      </p:pic>
      <p:sp>
        <p:nvSpPr>
          <p:cNvPr id="5" name="Content Placeholder 2">
            <a:extLst>
              <a:ext uri="{FF2B5EF4-FFF2-40B4-BE49-F238E27FC236}">
                <a16:creationId xmlns:a16="http://schemas.microsoft.com/office/drawing/2014/main" id="{88BD9832-8225-B0D1-754C-2C90DA527A70}"/>
              </a:ext>
            </a:extLst>
          </p:cNvPr>
          <p:cNvSpPr txBox="1">
            <a:spLocks/>
          </p:cNvSpPr>
          <p:nvPr/>
        </p:nvSpPr>
        <p:spPr>
          <a:xfrm>
            <a:off x="261257" y="365125"/>
            <a:ext cx="11816862" cy="60398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kern="0" dirty="0">
                <a:solidFill>
                  <a:schemeClr val="tx1">
                    <a:lumMod val="95000"/>
                    <a:lumOff val="5000"/>
                  </a:schemeClr>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walls also were carved with cherubim and palm trees, as likewise were the doors. On the bases also of the lavers " were lions, oxen and cherubim " </a:t>
            </a:r>
          </a:p>
          <a:p>
            <a:pPr marL="0" indent="0">
              <a:buFont typeface="Arial" panose="020B0604020202020204" pitchFamily="34" charset="0"/>
              <a:buNone/>
            </a:pPr>
            <a:r>
              <a:rPr lang="en-US" b="1" kern="0" dirty="0">
                <a:solidFill>
                  <a:schemeClr val="tx1">
                    <a:lumMod val="95000"/>
                    <a:lumOff val="5000"/>
                  </a:schemeClr>
                </a:solidFill>
                <a:effectLst>
                  <a:outerShdw blurRad="38100" dist="38100" dir="2700000" algn="tl">
                    <a:srgbClr val="000000">
                      <a:alpha val="43137"/>
                    </a:srgbClr>
                  </a:outerShdw>
                </a:effectLst>
                <a:latin typeface="BookmanOldStyle"/>
                <a:ea typeface="Calibri" panose="020F0502020204030204" pitchFamily="34" charset="0"/>
                <a:cs typeface="BookmanOldStyle"/>
              </a:rPr>
              <a:t>(1 Kings 7:29, 36)</a:t>
            </a:r>
          </a:p>
          <a:p>
            <a:pPr marL="0" indent="0">
              <a:buFont typeface="Arial" panose="020B0604020202020204" pitchFamily="34" charset="0"/>
              <a:buNone/>
            </a:pPr>
            <a:r>
              <a:rPr lang="en-US" b="1" kern="0" dirty="0">
                <a:solidFill>
                  <a:schemeClr val="tx1">
                    <a:lumMod val="95000"/>
                    <a:lumOff val="5000"/>
                  </a:schemeClr>
                </a:solidFill>
                <a:effectLst>
                  <a:outerShdw blurRad="38100" dist="38100" dir="2700000" algn="tl">
                    <a:srgbClr val="000000">
                      <a:alpha val="43137"/>
                    </a:srgbClr>
                  </a:outerShdw>
                </a:effectLst>
                <a:latin typeface="BookmanOldStyle"/>
                <a:ea typeface="Calibri" panose="020F0502020204030204" pitchFamily="34" charset="0"/>
                <a:cs typeface="BookmanOldStyle"/>
              </a:rPr>
              <a:t>So that cherubim figured very conspicuously in the temple of Solomon</a:t>
            </a:r>
          </a:p>
          <a:p>
            <a:pPr marL="0" indent="0">
              <a:buFont typeface="Arial" panose="020B0604020202020204" pitchFamily="34" charset="0"/>
              <a:buNone/>
            </a:pPr>
            <a:r>
              <a:rPr lang="en-US" b="1" kern="0" dirty="0">
                <a:solidFill>
                  <a:schemeClr val="tx1">
                    <a:lumMod val="95000"/>
                    <a:lumOff val="5000"/>
                  </a:schemeClr>
                </a:solidFill>
                <a:effectLst>
                  <a:outerShdw blurRad="38100" dist="38100" dir="2700000" algn="tl">
                    <a:srgbClr val="000000">
                      <a:alpha val="43137"/>
                    </a:srgbClr>
                  </a:outerShdw>
                </a:effectLst>
                <a:latin typeface="BookmanOldStyle"/>
                <a:ea typeface="Calibri" panose="020F0502020204030204" pitchFamily="34" charset="0"/>
                <a:cs typeface="BookmanOldStyle"/>
              </a:rPr>
              <a:t>And all their associations, whether with "the laver of regeneration” (Titus 3:4-6) or the ark of the covenant, </a:t>
            </a:r>
            <a:r>
              <a:rPr lang="en-US"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ritually foreshadowed the glory of the Lord to be revealed in Christ and his brethren</a:t>
            </a:r>
            <a:r>
              <a:rPr lang="en-US" b="1" kern="0" dirty="0">
                <a:solidFill>
                  <a:schemeClr val="tx1">
                    <a:lumMod val="95000"/>
                    <a:lumOff val="5000"/>
                  </a:schemeClr>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p>
        </p:txBody>
      </p:sp>
    </p:spTree>
    <p:extLst>
      <p:ext uri="{BB962C8B-B14F-4D97-AF65-F5344CB8AC3E}">
        <p14:creationId xmlns:p14="http://schemas.microsoft.com/office/powerpoint/2010/main" val="310684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E4AE3-9429-D3C8-DF1B-2A2D4F4C0204}"/>
              </a:ext>
            </a:extLst>
          </p:cNvPr>
          <p:cNvSpPr>
            <a:spLocks noGrp="1"/>
          </p:cNvSpPr>
          <p:nvPr>
            <p:ph idx="1"/>
          </p:nvPr>
        </p:nvSpPr>
        <p:spPr>
          <a:xfrm>
            <a:off x="170688" y="351871"/>
            <a:ext cx="7900416" cy="6050236"/>
          </a:xfrm>
        </p:spPr>
        <p:txBody>
          <a:bodyPr>
            <a:normAutofit fontScale="92500"/>
          </a:bodyPr>
          <a:lstStyle/>
          <a:p>
            <a:pPr marL="0" indent="0">
              <a:buNone/>
            </a:pPr>
            <a:r>
              <a:rPr lang="en-US" sz="2400" b="1" u="sng" kern="0" dirty="0">
                <a:solidFill>
                  <a:srgbClr val="00FFCC"/>
                </a:solidFill>
                <a:effectLst/>
                <a:latin typeface="BookmanOldStyle"/>
                <a:ea typeface="Calibri" panose="020F0502020204030204" pitchFamily="34" charset="0"/>
                <a:cs typeface="BookmanOldStyle"/>
              </a:rPr>
              <a:t>Asaph's prayer in </a:t>
            </a:r>
            <a:r>
              <a:rPr lang="en-US" sz="2400" b="1" u="sng" kern="0" dirty="0">
                <a:solidFill>
                  <a:srgbClr val="FFFF00"/>
                </a:solidFill>
                <a:effectLst/>
                <a:latin typeface="BookmanOldStyle"/>
                <a:ea typeface="Calibri" panose="020F0502020204030204" pitchFamily="34" charset="0"/>
                <a:cs typeface="BookmanOldStyle"/>
              </a:rPr>
              <a:t>Psalm </a:t>
            </a:r>
            <a:r>
              <a:rPr lang="en-US" sz="2400" b="1" u="sng" kern="0" dirty="0">
                <a:solidFill>
                  <a:srgbClr val="FFFF00"/>
                </a:solidFill>
                <a:latin typeface="BookmanOldStyle"/>
                <a:ea typeface="Calibri" panose="020F0502020204030204" pitchFamily="34" charset="0"/>
                <a:cs typeface="BookmanOldStyle"/>
              </a:rPr>
              <a:t>80</a:t>
            </a:r>
            <a:r>
              <a:rPr lang="en-US" sz="2400" b="1" u="sng" kern="0" dirty="0">
                <a:solidFill>
                  <a:srgbClr val="00FFCC"/>
                </a:solidFill>
                <a:latin typeface="BookmanOldStyle"/>
                <a:ea typeface="Calibri" panose="020F0502020204030204" pitchFamily="34" charset="0"/>
                <a:cs typeface="BookmanOldStyle"/>
              </a:rPr>
              <a:t> </a:t>
            </a:r>
            <a:r>
              <a:rPr lang="en-US" sz="2400" kern="0" dirty="0">
                <a:solidFill>
                  <a:schemeClr val="bg1"/>
                </a:solidFill>
                <a:effectLst/>
                <a:latin typeface="BookmanOldStyle"/>
                <a:ea typeface="Calibri" panose="020F0502020204030204" pitchFamily="34" charset="0"/>
                <a:cs typeface="BookmanOldStyle"/>
              </a:rPr>
              <a:t>opens with these words : </a:t>
            </a:r>
          </a:p>
          <a:p>
            <a:pPr marL="0" indent="0">
              <a:buNone/>
            </a:pPr>
            <a:r>
              <a:rPr lang="en-US" sz="2400" kern="0" dirty="0">
                <a:solidFill>
                  <a:srgbClr val="FFFF00"/>
                </a:solidFill>
                <a:effectLst/>
                <a:latin typeface="BookmanOldStyle"/>
                <a:ea typeface="Calibri" panose="020F0502020204030204" pitchFamily="34" charset="0"/>
                <a:cs typeface="BookmanOldStyle"/>
              </a:rPr>
              <a:t>"Give ear 0 Shepherd of Israel, thou that </a:t>
            </a:r>
            <a:r>
              <a:rPr lang="en-US" sz="2400" kern="0" dirty="0" err="1">
                <a:solidFill>
                  <a:srgbClr val="FFFF00"/>
                </a:solidFill>
                <a:effectLst/>
                <a:latin typeface="BookmanOldStyle"/>
                <a:ea typeface="Calibri" panose="020F0502020204030204" pitchFamily="34" charset="0"/>
                <a:cs typeface="BookmanOldStyle"/>
              </a:rPr>
              <a:t>leadest</a:t>
            </a:r>
            <a:r>
              <a:rPr lang="en-US" sz="2400" kern="0" dirty="0">
                <a:solidFill>
                  <a:srgbClr val="FFFF00"/>
                </a:solidFill>
                <a:effectLst/>
                <a:latin typeface="BookmanOldStyle"/>
                <a:ea typeface="Calibri" panose="020F0502020204030204" pitchFamily="34" charset="0"/>
                <a:cs typeface="BookmanOldStyle"/>
              </a:rPr>
              <a:t> Joseph like a flock ; thou that dwellest </a:t>
            </a:r>
            <a:r>
              <a:rPr lang="en-US" sz="2400"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between </a:t>
            </a:r>
            <a:r>
              <a:rPr lang="en-US" sz="2400" kern="0" dirty="0">
                <a:solidFill>
                  <a:srgbClr val="FFFF00"/>
                </a:solidFill>
                <a:effectLst/>
                <a:latin typeface="BookmanOldStyle"/>
                <a:ea typeface="Calibri" panose="020F0502020204030204" pitchFamily="34" charset="0"/>
                <a:cs typeface="BookmanOldStyle"/>
              </a:rPr>
              <a:t>the cherubim, shine forth." </a:t>
            </a:r>
          </a:p>
          <a:p>
            <a:pPr marL="0" indent="0">
              <a:buNone/>
            </a:pPr>
            <a:endParaRPr lang="en-US" sz="2400" kern="0" dirty="0">
              <a:solidFill>
                <a:schemeClr val="bg1"/>
              </a:solidFill>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Here the lamentation is over the adversities of Israel, and the prayer is for restoration and salvation under the figure of replanting and establishing the "vine" of Israel. </a:t>
            </a:r>
          </a:p>
          <a:p>
            <a:pPr marL="0" indent="0">
              <a:buNone/>
            </a:pPr>
            <a:r>
              <a:rPr lang="en-US" sz="2400" kern="0" dirty="0">
                <a:solidFill>
                  <a:srgbClr val="FFFF00"/>
                </a:solidFill>
                <a:effectLst/>
                <a:latin typeface="BookmanOldStyle"/>
                <a:ea typeface="Calibri" panose="020F0502020204030204" pitchFamily="34" charset="0"/>
                <a:cs typeface="BookmanOldStyle"/>
              </a:rPr>
              <a:t>" Return we beseech thee, 0 God of hosts, look down from heaven and behold and visit this vine, and the vineyard which thy right hand hath planted, and the branch thou </a:t>
            </a:r>
            <a:r>
              <a:rPr lang="en-US" sz="2400" kern="0" dirty="0" err="1">
                <a:solidFill>
                  <a:srgbClr val="FFFF00"/>
                </a:solidFill>
                <a:effectLst/>
                <a:latin typeface="BookmanOldStyle"/>
                <a:ea typeface="Calibri" panose="020F0502020204030204" pitchFamily="34" charset="0"/>
                <a:cs typeface="BookmanOldStyle"/>
              </a:rPr>
              <a:t>madest</a:t>
            </a:r>
            <a:r>
              <a:rPr lang="en-US" sz="2400" kern="0" dirty="0">
                <a:solidFill>
                  <a:srgbClr val="FFFF00"/>
                </a:solidFill>
                <a:effectLst/>
                <a:latin typeface="BookmanOldStyle"/>
                <a:ea typeface="Calibri" panose="020F0502020204030204" pitchFamily="34" charset="0"/>
                <a:cs typeface="BookmanOldStyle"/>
              </a:rPr>
              <a:t> strong for thyself . . . Let thy hand be upon the Man of thy right hand, upon the Son of Man whom thou </a:t>
            </a:r>
            <a:r>
              <a:rPr lang="en-US" sz="2400" kern="0" dirty="0" err="1">
                <a:solidFill>
                  <a:srgbClr val="FFFF00"/>
                </a:solidFill>
                <a:effectLst/>
                <a:latin typeface="BookmanOldStyle"/>
                <a:ea typeface="Calibri" panose="020F0502020204030204" pitchFamily="34" charset="0"/>
                <a:cs typeface="BookmanOldStyle"/>
              </a:rPr>
              <a:t>madest</a:t>
            </a:r>
            <a:r>
              <a:rPr lang="en-US" sz="2400" kern="0" dirty="0">
                <a:solidFill>
                  <a:srgbClr val="FFFF00"/>
                </a:solidFill>
                <a:effectLst/>
                <a:latin typeface="BookmanOldStyle"/>
                <a:ea typeface="Calibri" panose="020F0502020204030204" pitchFamily="34" charset="0"/>
                <a:cs typeface="BookmanOldStyle"/>
              </a:rPr>
              <a:t> strong for thyself." </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b="1" kern="0" dirty="0">
                <a:solidFill>
                  <a:srgbClr val="00FFCC"/>
                </a:solidFill>
                <a:effectLst/>
                <a:latin typeface="BookmanOldStyle"/>
                <a:ea typeface="Calibri" panose="020F0502020204030204" pitchFamily="34" charset="0"/>
                <a:cs typeface="BookmanOldStyle"/>
              </a:rPr>
              <a:t>That is upon Jesus Christ who is that Son of Man, and the "Cherub" by pre-eminence, </a:t>
            </a:r>
            <a:r>
              <a:rPr lang="en-US" sz="2400" b="1" u="sng" kern="0" dirty="0">
                <a:solidFill>
                  <a:srgbClr val="00FFCC"/>
                </a:solidFill>
                <a:effectLst/>
                <a:latin typeface="BookmanOldStyle"/>
                <a:ea typeface="Calibri" panose="020F0502020204030204" pitchFamily="34" charset="0"/>
                <a:cs typeface="BookmanOldStyle"/>
              </a:rPr>
              <a:t>whose mission it is to "restore again the kingdom to Israel " </a:t>
            </a:r>
            <a:r>
              <a:rPr lang="en-US" sz="2400" b="1" kern="0" dirty="0">
                <a:solidFill>
                  <a:srgbClr val="00FFCC"/>
                </a:solidFill>
                <a:effectLst/>
                <a:latin typeface="BookmanOldStyle"/>
                <a:ea typeface="Calibri" panose="020F0502020204030204" pitchFamily="34" charset="0"/>
                <a:cs typeface="BookmanOldStyle"/>
              </a:rPr>
              <a:t>(Acts 1:6) and bring Jacob again to God (Isa. </a:t>
            </a:r>
            <a:r>
              <a:rPr lang="en-US" sz="2400" b="1" kern="0" dirty="0">
                <a:solidFill>
                  <a:srgbClr val="00FFCC"/>
                </a:solidFill>
                <a:latin typeface="BookmanOldStyle"/>
                <a:ea typeface="Calibri" panose="020F0502020204030204" pitchFamily="34" charset="0"/>
                <a:cs typeface="BookmanOldStyle"/>
              </a:rPr>
              <a:t>49:</a:t>
            </a:r>
            <a:r>
              <a:rPr lang="en-US" sz="2400" b="1" kern="0" dirty="0">
                <a:solidFill>
                  <a:srgbClr val="00FFCC"/>
                </a:solidFill>
                <a:effectLst/>
                <a:latin typeface="BookmanOldStyle"/>
                <a:ea typeface="Calibri" panose="020F0502020204030204" pitchFamily="34" charset="0"/>
                <a:cs typeface="BookmanOldStyle"/>
              </a:rPr>
              <a:t>5). </a:t>
            </a:r>
          </a:p>
        </p:txBody>
      </p:sp>
      <p:pic>
        <p:nvPicPr>
          <p:cNvPr id="4" name="Picture 3">
            <a:extLst>
              <a:ext uri="{FF2B5EF4-FFF2-40B4-BE49-F238E27FC236}">
                <a16:creationId xmlns:a16="http://schemas.microsoft.com/office/drawing/2014/main" id="{5CC06D82-0CDE-D81F-0347-A680C63FEBBA}"/>
              </a:ext>
            </a:extLst>
          </p:cNvPr>
          <p:cNvPicPr>
            <a:picLocks noChangeAspect="1"/>
          </p:cNvPicPr>
          <p:nvPr/>
        </p:nvPicPr>
        <p:blipFill>
          <a:blip r:embed="rId2"/>
          <a:stretch>
            <a:fillRect/>
          </a:stretch>
        </p:blipFill>
        <p:spPr>
          <a:xfrm>
            <a:off x="7979526" y="1014984"/>
            <a:ext cx="4041786" cy="5052233"/>
          </a:xfrm>
          <a:prstGeom prst="rect">
            <a:avLst/>
          </a:prstGeom>
        </p:spPr>
      </p:pic>
    </p:spTree>
    <p:extLst>
      <p:ext uri="{BB962C8B-B14F-4D97-AF65-F5344CB8AC3E}">
        <p14:creationId xmlns:p14="http://schemas.microsoft.com/office/powerpoint/2010/main" val="3188931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BE4AE3-9429-D3C8-DF1B-2A2D4F4C0204}"/>
              </a:ext>
            </a:extLst>
          </p:cNvPr>
          <p:cNvSpPr>
            <a:spLocks noGrp="1"/>
          </p:cNvSpPr>
          <p:nvPr>
            <p:ph idx="1"/>
          </p:nvPr>
        </p:nvSpPr>
        <p:spPr>
          <a:xfrm>
            <a:off x="82296" y="321826"/>
            <a:ext cx="6428232" cy="6858000"/>
          </a:xfrm>
        </p:spPr>
        <p:txBody>
          <a:bodyPr>
            <a:normAutofit/>
          </a:bodyPr>
          <a:lstStyle/>
          <a:p>
            <a:pPr marL="0" indent="0">
              <a:buNone/>
            </a:pPr>
            <a:r>
              <a:rPr lang="en-US" sz="2400" b="1" u="sng" kern="0" dirty="0">
                <a:solidFill>
                  <a:schemeClr val="bg1"/>
                </a:solidFill>
                <a:effectLst/>
                <a:latin typeface="BookmanOldStyle"/>
                <a:ea typeface="Calibri" panose="020F0502020204030204" pitchFamily="34" charset="0"/>
                <a:cs typeface="BookmanOldStyle"/>
              </a:rPr>
              <a:t>The allusions of the Psalms and the prophets are all in harmony with this. </a:t>
            </a:r>
          </a:p>
          <a:p>
            <a:pPr marL="0" indent="0">
              <a:buNone/>
            </a:pPr>
            <a:endParaRPr lang="en-US" sz="2400" b="1" u="sng" kern="0" dirty="0">
              <a:solidFill>
                <a:schemeClr val="bg1"/>
              </a:solidFill>
              <a:effectLst/>
              <a:latin typeface="BookmanOldStyle"/>
              <a:ea typeface="Calibri" panose="020F0502020204030204" pitchFamily="34" charset="0"/>
              <a:cs typeface="BookmanOldStyle"/>
            </a:endParaRPr>
          </a:p>
          <a:p>
            <a:pPr marL="0" indent="0">
              <a:buNone/>
            </a:pPr>
            <a:r>
              <a:rPr lang="en-US" sz="2400" b="1" kern="0" dirty="0">
                <a:solidFill>
                  <a:srgbClr val="FFFF00"/>
                </a:solidFill>
                <a:effectLst/>
                <a:latin typeface="BookmanOldStyle"/>
                <a:ea typeface="Calibri" panose="020F0502020204030204" pitchFamily="34" charset="0"/>
                <a:cs typeface="BookmanOldStyle"/>
              </a:rPr>
              <a:t>David, celebrating God's deliverance of him from Saul and from all his enemies, said that at the voice of his cry God " bowed the heavens and came down ; and darkness was under his feet. And </a:t>
            </a:r>
            <a:r>
              <a:rPr lang="en-US" sz="2400" b="1" u="sng" kern="0" dirty="0">
                <a:solidFill>
                  <a:srgbClr val="00FFCC"/>
                </a:solidFill>
                <a:effectLst/>
                <a:latin typeface="BookmanOldStyle"/>
                <a:ea typeface="Calibri" panose="020F0502020204030204" pitchFamily="34" charset="0"/>
                <a:cs typeface="BookmanOldStyle"/>
              </a:rPr>
              <a:t>he rode upon a cherub and did fly</a:t>
            </a:r>
            <a:r>
              <a:rPr lang="en-US" sz="2400" b="1" kern="0" dirty="0">
                <a:solidFill>
                  <a:srgbClr val="FFFF00"/>
                </a:solidFill>
                <a:effectLst/>
                <a:latin typeface="BookmanOldStyle"/>
                <a:ea typeface="Calibri" panose="020F0502020204030204" pitchFamily="34" charset="0"/>
                <a:cs typeface="BookmanOldStyle"/>
              </a:rPr>
              <a:t> ; yea, he did fly upon the wings of the wind " (or spirit, </a:t>
            </a:r>
            <a:r>
              <a:rPr lang="en-US" sz="2400" b="1" i="1" kern="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ruach</a:t>
            </a:r>
            <a:r>
              <a:rPr lang="en-US" sz="2400" b="1"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endParaRPr lang="en-US" sz="2400" b="1" i="1" kern="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2400" b="1" kern="0" dirty="0">
                <a:solidFill>
                  <a:srgbClr val="FFFF00"/>
                </a:solidFill>
                <a:effectLst/>
                <a:latin typeface="BookmanOldStyle"/>
                <a:ea typeface="Calibri" panose="020F0502020204030204" pitchFamily="34" charset="0"/>
                <a:cs typeface="BookmanOldStyle"/>
              </a:rPr>
              <a:t>The figure of the vehicle, chariot or steed is here maintained in harmony with other allusions, and the angelic deliverance of David and his kingdom is </a:t>
            </a:r>
            <a:r>
              <a:rPr lang="en-US" sz="2400" b="1" u="sng" kern="0" dirty="0">
                <a:solidFill>
                  <a:srgbClr val="FFFF00"/>
                </a:solidFill>
                <a:effectLst/>
                <a:latin typeface="BookmanOldStyle"/>
                <a:ea typeface="Calibri" panose="020F0502020204030204" pitchFamily="34" charset="0"/>
                <a:cs typeface="BookmanOldStyle"/>
              </a:rPr>
              <a:t>typical of that of Christ and his kingdom that is to be revealed</a:t>
            </a:r>
            <a:r>
              <a:rPr lang="en-US" sz="2400" b="1" kern="0" dirty="0">
                <a:solidFill>
                  <a:srgbClr val="FFFF00"/>
                </a:solidFill>
                <a:effectLst/>
                <a:latin typeface="BookmanOldStyle"/>
                <a:ea typeface="Calibri" panose="020F0502020204030204" pitchFamily="34" charset="0"/>
                <a:cs typeface="BookmanOldStyle"/>
              </a:rPr>
              <a:t>. </a:t>
            </a:r>
          </a:p>
        </p:txBody>
      </p:sp>
      <p:sp>
        <p:nvSpPr>
          <p:cNvPr id="2" name="TextBox 1">
            <a:extLst>
              <a:ext uri="{FF2B5EF4-FFF2-40B4-BE49-F238E27FC236}">
                <a16:creationId xmlns:a16="http://schemas.microsoft.com/office/drawing/2014/main" id="{4B5D3369-FB43-58EC-E127-7F8226D83ED9}"/>
              </a:ext>
            </a:extLst>
          </p:cNvPr>
          <p:cNvSpPr txBox="1"/>
          <p:nvPr/>
        </p:nvSpPr>
        <p:spPr>
          <a:xfrm>
            <a:off x="82296" y="-47506"/>
            <a:ext cx="2063496" cy="369332"/>
          </a:xfrm>
          <a:prstGeom prst="rect">
            <a:avLst/>
          </a:prstGeom>
          <a:noFill/>
        </p:spPr>
        <p:txBody>
          <a:bodyPr wrap="square">
            <a:spAutoFit/>
          </a:bodyPr>
          <a:lstStyle/>
          <a:p>
            <a:r>
              <a:rPr lang="en-AU" b="1" dirty="0">
                <a:solidFill>
                  <a:srgbClr val="66FF33"/>
                </a:solidFill>
              </a:rPr>
              <a:t>SLIDE FOR CLASS 4</a:t>
            </a:r>
            <a:endParaRPr lang="en-US" b="1" dirty="0">
              <a:solidFill>
                <a:srgbClr val="66FF33"/>
              </a:solidFill>
            </a:endParaRPr>
          </a:p>
        </p:txBody>
      </p:sp>
      <p:pic>
        <p:nvPicPr>
          <p:cNvPr id="4" name="Picture 3">
            <a:extLst>
              <a:ext uri="{FF2B5EF4-FFF2-40B4-BE49-F238E27FC236}">
                <a16:creationId xmlns:a16="http://schemas.microsoft.com/office/drawing/2014/main" id="{2EC652A7-79B6-9747-1433-7896FCCF9203}"/>
              </a:ext>
            </a:extLst>
          </p:cNvPr>
          <p:cNvPicPr>
            <a:picLocks noChangeAspect="1"/>
          </p:cNvPicPr>
          <p:nvPr/>
        </p:nvPicPr>
        <p:blipFill>
          <a:blip r:embed="rId2"/>
          <a:stretch>
            <a:fillRect/>
          </a:stretch>
        </p:blipFill>
        <p:spPr>
          <a:xfrm>
            <a:off x="6510528" y="781056"/>
            <a:ext cx="5599176" cy="5295887"/>
          </a:xfrm>
          <a:prstGeom prst="rect">
            <a:avLst/>
          </a:prstGeom>
        </p:spPr>
      </p:pic>
    </p:spTree>
    <p:extLst>
      <p:ext uri="{BB962C8B-B14F-4D97-AF65-F5344CB8AC3E}">
        <p14:creationId xmlns:p14="http://schemas.microsoft.com/office/powerpoint/2010/main" val="3361868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B8B741-BFE5-FF0C-A517-E9B051EA6B8E}"/>
              </a:ext>
            </a:extLst>
          </p:cNvPr>
          <p:cNvPicPr>
            <a:picLocks noChangeAspect="1"/>
          </p:cNvPicPr>
          <p:nvPr/>
        </p:nvPicPr>
        <p:blipFill>
          <a:blip r:embed="rId3"/>
          <a:stretch>
            <a:fillRect/>
          </a:stretch>
        </p:blipFill>
        <p:spPr>
          <a:xfrm>
            <a:off x="6166339" y="2175214"/>
            <a:ext cx="5928527" cy="4404841"/>
          </a:xfrm>
          <a:prstGeom prst="rect">
            <a:avLst/>
          </a:prstGeom>
          <a:effectLst>
            <a:softEdge rad="127000"/>
          </a:effectLst>
        </p:spPr>
      </p:pic>
      <p:sp>
        <p:nvSpPr>
          <p:cNvPr id="4" name="TextBox 3">
            <a:extLst>
              <a:ext uri="{FF2B5EF4-FFF2-40B4-BE49-F238E27FC236}">
                <a16:creationId xmlns:a16="http://schemas.microsoft.com/office/drawing/2014/main" id="{7B96EB2D-8C5E-C1B9-C5C9-BC8697BB65F6}"/>
              </a:ext>
            </a:extLst>
          </p:cNvPr>
          <p:cNvSpPr txBox="1"/>
          <p:nvPr/>
        </p:nvSpPr>
        <p:spPr>
          <a:xfrm>
            <a:off x="170688" y="137160"/>
            <a:ext cx="11850624" cy="2343206"/>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0" cap="none" spc="0" normalizeH="0" baseline="0" noProof="0" dirty="0">
                <a:ln>
                  <a:noFill/>
                </a:ln>
                <a:solidFill>
                  <a:srgbClr val="00FFCC"/>
                </a:solidFill>
                <a:effectLst/>
                <a:uLnTx/>
                <a:uFillTx/>
                <a:latin typeface="BookmanOldStyle"/>
                <a:ea typeface="Calibri" panose="020F0502020204030204" pitchFamily="34" charset="0"/>
                <a:cs typeface="BookmanOldStyle"/>
              </a:rPr>
              <a:t>When he accomplishes that great regeneration the vision of Psalm 99 in the revelation of</a:t>
            </a:r>
            <a:br>
              <a:rPr kumimoji="0" lang="en-US" sz="2400" b="1" i="0" u="none" strike="noStrike" kern="0" cap="none" spc="0" normalizeH="0" baseline="0" noProof="0" dirty="0">
                <a:ln>
                  <a:noFill/>
                </a:ln>
                <a:solidFill>
                  <a:srgbClr val="00FFCC"/>
                </a:solidFill>
                <a:effectLst/>
                <a:uLnTx/>
                <a:uFillTx/>
                <a:latin typeface="BookmanOldStyle"/>
                <a:ea typeface="Calibri" panose="020F0502020204030204" pitchFamily="34" charset="0"/>
                <a:cs typeface="BookmanOldStyle"/>
              </a:rPr>
            </a:br>
            <a:r>
              <a:rPr kumimoji="0" lang="en-US" sz="2400" b="1" i="0" u="none" strike="noStrike" kern="0" cap="none" spc="0" normalizeH="0" baseline="0" noProof="0" dirty="0">
                <a:ln>
                  <a:noFill/>
                </a:ln>
                <a:solidFill>
                  <a:srgbClr val="00FFCC"/>
                </a:solidFill>
                <a:effectLst/>
                <a:uLnTx/>
                <a:uFillTx/>
                <a:latin typeface="BookmanOldStyle"/>
                <a:ea typeface="Calibri" panose="020F0502020204030204" pitchFamily="34" charset="0"/>
                <a:cs typeface="BookmanOldStyle"/>
              </a:rPr>
              <a:t> "the cherubim" will be realized upon earth.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0" cap="none" spc="0" normalizeH="0" baseline="0" noProof="0" dirty="0" err="1">
                <a:ln>
                  <a:noFill/>
                </a:ln>
                <a:solidFill>
                  <a:srgbClr val="FFFF00"/>
                </a:solidFill>
                <a:effectLst/>
                <a:uLnTx/>
                <a:uFillTx/>
                <a:latin typeface="BookmanOldStyle"/>
                <a:ea typeface="Calibri" panose="020F0502020204030204" pitchFamily="34" charset="0"/>
                <a:cs typeface="BookmanOldStyle"/>
              </a:rPr>
              <a:t>Psa</a:t>
            </a:r>
            <a:r>
              <a:rPr kumimoji="0" lang="en-US" sz="24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 99:1 -The Lord </a:t>
            </a:r>
            <a:r>
              <a:rPr kumimoji="0" lang="en-US" sz="2400" b="1" i="0" u="none" strike="noStrike" kern="0" cap="none" spc="0" normalizeH="0" baseline="0" noProof="0" dirty="0" err="1">
                <a:ln>
                  <a:noFill/>
                </a:ln>
                <a:solidFill>
                  <a:srgbClr val="FFFF00"/>
                </a:solidFill>
                <a:effectLst/>
                <a:uLnTx/>
                <a:uFillTx/>
                <a:latin typeface="BookmanOldStyle"/>
                <a:ea typeface="Calibri" panose="020F0502020204030204" pitchFamily="34" charset="0"/>
                <a:cs typeface="BookmanOldStyle"/>
              </a:rPr>
              <a:t>reigneth</a:t>
            </a:r>
            <a:r>
              <a:rPr kumimoji="0" lang="en-US" sz="24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 ; let the people</a:t>
            </a: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s tremble : </a:t>
            </a:r>
            <a:r>
              <a:rPr kumimoji="0" lang="en-US" sz="2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he </a:t>
            </a:r>
            <a:r>
              <a:rPr kumimoji="0" lang="en-US" sz="2400" b="1" i="0" u="sng" strike="noStrike" kern="0" cap="none" spc="0" normalizeH="0" baseline="0" noProof="0" dirty="0" err="1">
                <a:ln>
                  <a:noFill/>
                </a:ln>
                <a:solidFill>
                  <a:srgbClr val="FFFF00"/>
                </a:solidFill>
                <a:effectLst/>
                <a:uLnTx/>
                <a:uFillTx/>
                <a:latin typeface="BookmanOldStyle"/>
                <a:ea typeface="Calibri" panose="020F0502020204030204" pitchFamily="34" charset="0"/>
                <a:cs typeface="BookmanOldStyle"/>
              </a:rPr>
              <a:t>sitteth</a:t>
            </a:r>
            <a:r>
              <a:rPr kumimoji="0" lang="en-US" sz="2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 between the </a:t>
            </a:r>
            <a:r>
              <a:rPr kumimoji="0" lang="en-US" sz="2400" b="1" i="0" u="sng" strike="noStrike" kern="0" cap="none" spc="0" normalizeH="0" baseline="0" noProof="0" dirty="0" err="1">
                <a:ln>
                  <a:noFill/>
                </a:ln>
                <a:solidFill>
                  <a:srgbClr val="FFFF00"/>
                </a:solidFill>
                <a:effectLst/>
                <a:uLnTx/>
                <a:uFillTx/>
                <a:latin typeface="BookmanOldStyle"/>
                <a:ea typeface="Calibri" panose="020F0502020204030204" pitchFamily="34" charset="0"/>
                <a:cs typeface="BookmanOldStyle"/>
              </a:rPr>
              <a:t>cherubims</a:t>
            </a:r>
            <a:r>
              <a:rPr kumimoji="0" lang="en-US" sz="2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 </a:t>
            </a: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 let the earth be moved. The Lord is great in Zion ; and he is high above all the peoples."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the Psalm goes on to exhort all </a:t>
            </a:r>
            <a:r>
              <a:rPr kumimoji="0" lang="en-US" sz="2400" b="1" i="0" u="none" strike="noStrike" kern="0" cap="none" spc="0" normalizeH="0" baseline="0" noProof="0" dirty="0">
                <a:ln>
                  <a:noFill/>
                </a:ln>
                <a:solidFill>
                  <a:srgbClr val="FF0000"/>
                </a:solidFill>
                <a:effectLst/>
                <a:uLnTx/>
                <a:uFillTx/>
                <a:latin typeface="BookmanOldStyle"/>
                <a:ea typeface="Calibri" panose="020F0502020204030204" pitchFamily="34" charset="0"/>
                <a:cs typeface="BookmanOldStyle"/>
              </a:rPr>
              <a:t>to worship God because of the manifestation of "the king's strength in the midst of his redeemed." </a:t>
            </a:r>
          </a:p>
        </p:txBody>
      </p:sp>
      <p:sp>
        <p:nvSpPr>
          <p:cNvPr id="6" name="TextBox 5">
            <a:extLst>
              <a:ext uri="{FF2B5EF4-FFF2-40B4-BE49-F238E27FC236}">
                <a16:creationId xmlns:a16="http://schemas.microsoft.com/office/drawing/2014/main" id="{2D5044A8-41EC-94D9-B73F-B1955D947677}"/>
              </a:ext>
            </a:extLst>
          </p:cNvPr>
          <p:cNvSpPr txBox="1"/>
          <p:nvPr/>
        </p:nvSpPr>
        <p:spPr>
          <a:xfrm>
            <a:off x="167473" y="2560753"/>
            <a:ext cx="6193134" cy="4770537"/>
          </a:xfrm>
          <a:prstGeom prst="rect">
            <a:avLst/>
          </a:prstGeom>
          <a:noFill/>
        </p:spPr>
        <p:txBody>
          <a:bodyPr wrap="square">
            <a:spAutoFit/>
          </a:bodyPr>
          <a:lstStyle/>
          <a:p>
            <a:pPr marL="0" indent="0">
              <a:buNone/>
            </a:pPr>
            <a:r>
              <a:rPr lang="en-US" sz="2400" kern="0" dirty="0">
                <a:solidFill>
                  <a:schemeClr val="bg1"/>
                </a:solidFill>
                <a:effectLst/>
                <a:latin typeface="BookmanOldStyle"/>
                <a:ea typeface="Calibri" panose="020F0502020204030204" pitchFamily="34" charset="0"/>
                <a:cs typeface="BookmanOldStyle"/>
              </a:rPr>
              <a:t>Hezekiah, in his prayer to God against the Assyrian invader, appealed to the </a:t>
            </a:r>
            <a:r>
              <a:rPr lang="en-US" sz="2400" b="1" kern="0" dirty="0">
                <a:solidFill>
                  <a:srgbClr val="66FF33"/>
                </a:solidFill>
                <a:effectLst/>
                <a:latin typeface="BookmanOldStyle"/>
                <a:ea typeface="Calibri" panose="020F0502020204030204" pitchFamily="34" charset="0"/>
                <a:cs typeface="BookmanOldStyle"/>
              </a:rPr>
              <a:t>"Lord of hosts the God of Israel, who dwellest between the cherubim”</a:t>
            </a:r>
            <a:r>
              <a:rPr lang="en-US" sz="2400" kern="0" dirty="0">
                <a:solidFill>
                  <a:schemeClr val="bg1"/>
                </a:solidFill>
                <a:effectLst/>
                <a:latin typeface="BookmanOldStyle"/>
                <a:ea typeface="Calibri" panose="020F0502020204030204" pitchFamily="34" charset="0"/>
                <a:cs typeface="BookmanOldStyle"/>
              </a:rPr>
              <a:t> (Isa. </a:t>
            </a:r>
            <a:r>
              <a:rPr lang="en-US" sz="2400" kern="0" dirty="0">
                <a:solidFill>
                  <a:schemeClr val="bg1"/>
                </a:solidFill>
                <a:latin typeface="BookmanOldStyle"/>
                <a:ea typeface="Calibri" panose="020F0502020204030204" pitchFamily="34" charset="0"/>
                <a:cs typeface="BookmanOldStyle"/>
              </a:rPr>
              <a:t>38:</a:t>
            </a:r>
            <a:r>
              <a:rPr lang="en-US" sz="2400" kern="0" dirty="0">
                <a:solidFill>
                  <a:schemeClr val="bg1"/>
                </a:solidFill>
                <a:effectLst/>
                <a:latin typeface="BookmanOldStyle"/>
                <a:ea typeface="Calibri" panose="020F0502020204030204" pitchFamily="34" charset="0"/>
                <a:cs typeface="BookmanOldStyle"/>
              </a:rPr>
              <a:t>16), and was heard for God's own sake and for David's sake (v 35). </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The blasphemous boasts of the Assyrian king were silenced in the cherubic (angelic) destruction of his army, and his own death in disgrace at the hands of his own sons in the temple </a:t>
            </a:r>
            <a:r>
              <a:rPr lang="en-US" sz="2400" kern="0" dirty="0">
                <a:solidFill>
                  <a:schemeClr val="bg1"/>
                </a:solidFill>
                <a:effectLst/>
                <a:latin typeface="Garamond" panose="02020404030301010803" pitchFamily="18" charset="0"/>
                <a:ea typeface="Calibri" panose="020F0502020204030204" pitchFamily="34" charset="0"/>
                <a:cs typeface="Garamond" panose="02020404030301010803" pitchFamily="18" charset="0"/>
              </a:rPr>
              <a:t>of </a:t>
            </a:r>
            <a:r>
              <a:rPr lang="en-US" sz="2400" kern="0" dirty="0">
                <a:solidFill>
                  <a:schemeClr val="bg1"/>
                </a:solidFill>
                <a:effectLst/>
                <a:latin typeface="BookmanOldStyle"/>
                <a:ea typeface="Calibri" panose="020F0502020204030204" pitchFamily="34" charset="0"/>
                <a:cs typeface="BookmanOldStyle"/>
              </a:rPr>
              <a:t>his god.</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000" dirty="0">
              <a:solidFill>
                <a:schemeClr val="bg1"/>
              </a:solidFill>
            </a:endParaRPr>
          </a:p>
        </p:txBody>
      </p:sp>
    </p:spTree>
    <p:extLst>
      <p:ext uri="{BB962C8B-B14F-4D97-AF65-F5344CB8AC3E}">
        <p14:creationId xmlns:p14="http://schemas.microsoft.com/office/powerpoint/2010/main" val="2312668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8DEE5-6D28-5E6B-17C8-50D85183A4E7}"/>
              </a:ext>
            </a:extLst>
          </p:cNvPr>
          <p:cNvSpPr>
            <a:spLocks noGrp="1"/>
          </p:cNvSpPr>
          <p:nvPr>
            <p:ph idx="1"/>
          </p:nvPr>
        </p:nvSpPr>
        <p:spPr>
          <a:xfrm>
            <a:off x="198064" y="117392"/>
            <a:ext cx="7653584" cy="6375482"/>
          </a:xfrm>
        </p:spPr>
        <p:txBody>
          <a:bodyPr>
            <a:normAutofit/>
          </a:bodyPr>
          <a:lstStyle/>
          <a:p>
            <a:pPr marL="0" marR="0" indent="0">
              <a:lnSpc>
                <a:spcPct val="107000"/>
              </a:lnSpc>
              <a:spcBef>
                <a:spcPts val="0"/>
              </a:spcBef>
              <a:spcAft>
                <a:spcPts val="0"/>
              </a:spcAft>
              <a:buNone/>
            </a:pPr>
            <a:r>
              <a:rPr lang="en-US" sz="2400" b="1" kern="0" dirty="0">
                <a:solidFill>
                  <a:srgbClr val="FFFF00"/>
                </a:solidFill>
                <a:effectLst/>
                <a:latin typeface="BookmanOldStyle"/>
                <a:ea typeface="Calibri" panose="020F0502020204030204" pitchFamily="34" charset="0"/>
                <a:cs typeface="BookmanOldStyle"/>
              </a:rPr>
              <a:t>Of all the prophets EZEKIEL, a Levite priest, is the one who most particularly alludes to the </a:t>
            </a:r>
            <a:r>
              <a:rPr lang="en-US" sz="2400" b="1" i="1" kern="0" dirty="0">
                <a:solidFill>
                  <a:srgbClr val="66FF33"/>
                </a:solidFill>
                <a:effectLst/>
                <a:latin typeface="BookmanOldStyle"/>
                <a:ea typeface="Calibri" panose="020F0502020204030204" pitchFamily="34" charset="0"/>
                <a:cs typeface="BookmanOldStyle"/>
              </a:rPr>
              <a:t>CHERUBIM</a:t>
            </a:r>
            <a:r>
              <a:rPr lang="en-US" sz="2400" b="1" kern="0" dirty="0">
                <a:solidFill>
                  <a:srgbClr val="FFFF00"/>
                </a:solidFill>
                <a:effectLst/>
                <a:latin typeface="BookmanOldStyle"/>
                <a:ea typeface="Calibri" panose="020F0502020204030204" pitchFamily="34" charset="0"/>
                <a:cs typeface="BookmanOldStyle"/>
              </a:rPr>
              <a:t>. </a:t>
            </a:r>
          </a:p>
          <a:p>
            <a:pPr marL="0" marR="0" indent="0">
              <a:lnSpc>
                <a:spcPct val="107000"/>
              </a:lnSpc>
              <a:spcBef>
                <a:spcPts val="0"/>
              </a:spcBef>
              <a:spcAft>
                <a:spcPts val="0"/>
              </a:spcAft>
              <a:buNone/>
            </a:pPr>
            <a:endParaRPr lang="en-US" sz="2400" b="1" kern="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kern="0" dirty="0">
                <a:solidFill>
                  <a:schemeClr val="bg1"/>
                </a:solidFill>
                <a:effectLst/>
                <a:latin typeface="BookmanOldStyle"/>
                <a:ea typeface="Calibri" panose="020F0502020204030204" pitchFamily="34" charset="0"/>
                <a:cs typeface="BookmanOldStyle"/>
              </a:rPr>
              <a:t>The prophet/priest himself is eminently </a:t>
            </a:r>
            <a:r>
              <a:rPr lang="en-US" sz="2400" kern="0" dirty="0">
                <a:solidFill>
                  <a:schemeClr val="bg1"/>
                </a:solidFill>
                <a:latin typeface="BookmanOldStyle"/>
                <a:ea typeface="Calibri" panose="020F0502020204030204" pitchFamily="34" charset="0"/>
                <a:cs typeface="BookmanOldStyle"/>
              </a:rPr>
              <a:t>“</a:t>
            </a:r>
            <a:r>
              <a:rPr lang="en-US" sz="2400" kern="0" dirty="0">
                <a:solidFill>
                  <a:schemeClr val="bg1"/>
                </a:solidFill>
                <a:effectLst/>
                <a:latin typeface="BookmanOldStyle"/>
                <a:ea typeface="Calibri" panose="020F0502020204030204" pitchFamily="34" charset="0"/>
                <a:cs typeface="BookmanOldStyle"/>
              </a:rPr>
              <a:t>a sign” of that "Son of Man” who is "the CHERUB” by pre-eminence, the Lord Jesus Christ</a:t>
            </a:r>
          </a:p>
          <a:p>
            <a:pPr marL="0" marR="0" indent="0">
              <a:lnSpc>
                <a:spcPct val="107000"/>
              </a:lnSpc>
              <a:spcBef>
                <a:spcPts val="0"/>
              </a:spcBef>
              <a:spcAft>
                <a:spcPts val="0"/>
              </a:spcAft>
              <a:buNone/>
            </a:pP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kern="0" dirty="0">
                <a:solidFill>
                  <a:schemeClr val="bg1"/>
                </a:solidFill>
                <a:effectLst/>
                <a:latin typeface="BookmanOldStyle"/>
                <a:ea typeface="Calibri" panose="020F0502020204030204" pitchFamily="34" charset="0"/>
                <a:cs typeface="BookmanOldStyle"/>
              </a:rPr>
              <a:t>Ezekiel— “The Strength of God,” or “Whom God Strengthens</a:t>
            </a:r>
            <a:r>
              <a:rPr lang="en-US" sz="2400" kern="0" dirty="0">
                <a:solidFill>
                  <a:schemeClr val="bg1"/>
                </a:solidFill>
                <a:latin typeface="BookmanOldStyle"/>
                <a:ea typeface="Calibri" panose="020F0502020204030204" pitchFamily="34" charset="0"/>
                <a:cs typeface="BookmanOldStyle"/>
              </a:rPr>
              <a:t>” speaks</a:t>
            </a:r>
            <a:r>
              <a:rPr lang="en-US" sz="2400" kern="0" dirty="0">
                <a:solidFill>
                  <a:schemeClr val="bg1"/>
                </a:solidFill>
                <a:effectLst/>
                <a:latin typeface="BookmanOldStyle"/>
                <a:ea typeface="Calibri" panose="020F0502020204030204" pitchFamily="34" charset="0"/>
                <a:cs typeface="BookmanOldStyle"/>
              </a:rPr>
              <a:t> of Christ—"the Son of Man whom the Father made strong for himself." </a:t>
            </a:r>
          </a:p>
          <a:p>
            <a:pPr marL="0" marR="0" indent="0">
              <a:lnSpc>
                <a:spcPct val="107000"/>
              </a:lnSpc>
              <a:spcBef>
                <a:spcPts val="0"/>
              </a:spcBef>
              <a:spcAft>
                <a:spcPts val="0"/>
              </a:spcAft>
              <a:buNone/>
            </a:pP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0" dirty="0">
                <a:solidFill>
                  <a:schemeClr val="bg1"/>
                </a:solidFill>
                <a:effectLst/>
                <a:latin typeface="BookmanOldStyle"/>
                <a:ea typeface="Calibri" panose="020F0502020204030204" pitchFamily="34" charset="0"/>
                <a:cs typeface="BookmanOldStyle"/>
              </a:rPr>
              <a:t>The prophet/priest Ezekiel bears that title, "Son of Man," many times in his book, being called and commissioned by the Spirit of God under that title</a:t>
            </a:r>
          </a:p>
        </p:txBody>
      </p:sp>
      <p:pic>
        <p:nvPicPr>
          <p:cNvPr id="7" name="Picture 6">
            <a:extLst>
              <a:ext uri="{FF2B5EF4-FFF2-40B4-BE49-F238E27FC236}">
                <a16:creationId xmlns:a16="http://schemas.microsoft.com/office/drawing/2014/main" id="{EE4A24F5-2767-4C8D-A23B-E0512AC53A8D}"/>
              </a:ext>
            </a:extLst>
          </p:cNvPr>
          <p:cNvPicPr>
            <a:picLocks noChangeAspect="1"/>
          </p:cNvPicPr>
          <p:nvPr/>
        </p:nvPicPr>
        <p:blipFill>
          <a:blip r:embed="rId3"/>
          <a:stretch>
            <a:fillRect/>
          </a:stretch>
        </p:blipFill>
        <p:spPr>
          <a:xfrm>
            <a:off x="7481372" y="365126"/>
            <a:ext cx="4512564" cy="4512564"/>
          </a:xfrm>
          <a:prstGeom prst="rect">
            <a:avLst/>
          </a:prstGeom>
          <a:effectLst>
            <a:softEdge rad="317500"/>
          </a:effectLst>
        </p:spPr>
      </p:pic>
      <p:sp>
        <p:nvSpPr>
          <p:cNvPr id="9" name="TextBox 8">
            <a:extLst>
              <a:ext uri="{FF2B5EF4-FFF2-40B4-BE49-F238E27FC236}">
                <a16:creationId xmlns:a16="http://schemas.microsoft.com/office/drawing/2014/main" id="{A286489A-6C9C-E45E-107A-1D397A3C5598}"/>
              </a:ext>
            </a:extLst>
          </p:cNvPr>
          <p:cNvSpPr txBox="1"/>
          <p:nvPr/>
        </p:nvSpPr>
        <p:spPr>
          <a:xfrm>
            <a:off x="296705" y="5843016"/>
            <a:ext cx="11895295" cy="7571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Jesus frequently used that phrase of himself</a:t>
            </a:r>
            <a:r>
              <a:rPr lang="en-US" sz="2400" kern="0" dirty="0">
                <a:solidFill>
                  <a:prstClr val="white"/>
                </a:solidFill>
                <a:latin typeface="BookmanOldStyle"/>
                <a:ea typeface="Calibri" panose="020F0502020204030204" pitchFamily="34" charset="0"/>
                <a:cs typeface="BookmanOldStyle"/>
              </a:rPr>
              <a:t> and</a:t>
            </a: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 though of divine origin, he bore our nature, "that through death he might destroy him that had the power of death, that is the Devil." </a:t>
            </a:r>
          </a:p>
        </p:txBody>
      </p:sp>
    </p:spTree>
    <p:extLst>
      <p:ext uri="{BB962C8B-B14F-4D97-AF65-F5344CB8AC3E}">
        <p14:creationId xmlns:p14="http://schemas.microsoft.com/office/powerpoint/2010/main" val="1417905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8DC02F-7FDE-031F-85AB-7EC55F8C6333}"/>
              </a:ext>
            </a:extLst>
          </p:cNvPr>
          <p:cNvPicPr>
            <a:picLocks noChangeAspect="1"/>
          </p:cNvPicPr>
          <p:nvPr/>
        </p:nvPicPr>
        <p:blipFill>
          <a:blip r:embed="rId3">
            <a:alphaModFix amt="68000"/>
          </a:blip>
          <a:stretch>
            <a:fillRect/>
          </a:stretch>
        </p:blipFill>
        <p:spPr>
          <a:xfrm>
            <a:off x="271462" y="381000"/>
            <a:ext cx="11649075" cy="6096000"/>
          </a:xfrm>
          <a:prstGeom prst="rect">
            <a:avLst/>
          </a:prstGeom>
        </p:spPr>
      </p:pic>
      <p:sp>
        <p:nvSpPr>
          <p:cNvPr id="2" name="Title 1">
            <a:extLst>
              <a:ext uri="{FF2B5EF4-FFF2-40B4-BE49-F238E27FC236}">
                <a16:creationId xmlns:a16="http://schemas.microsoft.com/office/drawing/2014/main" id="{047DD903-B45B-825D-C02D-DD282B687C6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A98DEE5-6D28-5E6B-17C8-50D85183A4E7}"/>
              </a:ext>
            </a:extLst>
          </p:cNvPr>
          <p:cNvSpPr>
            <a:spLocks noGrp="1"/>
          </p:cNvSpPr>
          <p:nvPr>
            <p:ph idx="1"/>
          </p:nvPr>
        </p:nvSpPr>
        <p:spPr>
          <a:xfrm>
            <a:off x="271462" y="137160"/>
            <a:ext cx="7470458" cy="4661567"/>
          </a:xfrm>
        </p:spPr>
        <p:txBody>
          <a:bodyPr>
            <a:normAutofit/>
          </a:bodyPr>
          <a:lstStyle/>
          <a:p>
            <a:pPr marL="0" indent="0">
              <a:lnSpc>
                <a:spcPct val="110000"/>
              </a:lnSpc>
              <a:buNone/>
            </a:pPr>
            <a:r>
              <a:rPr lang="en-US"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Jesus “…through death he would ascend to the divine nature " and </a:t>
            </a:r>
            <a:r>
              <a:rPr lang="en-US"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reveal God's cherubim</a:t>
            </a:r>
            <a:r>
              <a:rPr lang="en-US"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p>
          <a:p>
            <a:pPr marL="0" indent="0">
              <a:lnSpc>
                <a:spcPct val="110000"/>
              </a:lnSpc>
              <a:buNone/>
            </a:pPr>
            <a:endParaRPr lang="en-US"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a:p>
            <a:pPr marL="0" indent="0">
              <a:lnSpc>
                <a:spcPct val="110000"/>
              </a:lnSpc>
              <a:buNone/>
            </a:pPr>
            <a:r>
              <a:rPr lang="en-US"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His office as </a:t>
            </a:r>
            <a:r>
              <a:rPr lang="en-US" b="1"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priest/prophet, word and work </a:t>
            </a:r>
            <a:r>
              <a:rPr lang="en-US"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all strongly foreshadow those of "Ezekiel the priest, the son of </a:t>
            </a:r>
            <a:r>
              <a:rPr lang="en-US" kern="0" dirty="0" err="1">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Buzi</a:t>
            </a:r>
            <a:r>
              <a:rPr lang="en-US"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in "the word of the Lord which came expressly unto him" in the land of the Chaldeans, in “the end” of the age of the kingdom of Judah</a:t>
            </a:r>
          </a:p>
        </p:txBody>
      </p:sp>
      <p:sp>
        <p:nvSpPr>
          <p:cNvPr id="4" name="TextBox 3">
            <a:extLst>
              <a:ext uri="{FF2B5EF4-FFF2-40B4-BE49-F238E27FC236}">
                <a16:creationId xmlns:a16="http://schemas.microsoft.com/office/drawing/2014/main" id="{79C701CF-1183-6238-935B-148C96854D93}"/>
              </a:ext>
            </a:extLst>
          </p:cNvPr>
          <p:cNvSpPr txBox="1"/>
          <p:nvPr/>
        </p:nvSpPr>
        <p:spPr>
          <a:xfrm>
            <a:off x="271462" y="4668368"/>
            <a:ext cx="11660894" cy="1938992"/>
          </a:xfrm>
          <a:prstGeom prst="rect">
            <a:avLst/>
          </a:prstGeom>
          <a:noFill/>
        </p:spPr>
        <p:txBody>
          <a:bodyPr wrap="square" rtlCol="0">
            <a:spAutoFit/>
          </a:bodyPr>
          <a:lstStyle/>
          <a:p>
            <a:r>
              <a:rPr lang="en-AU" sz="2400" dirty="0">
                <a:solidFill>
                  <a:srgbClr val="00FFCC"/>
                </a:solidFill>
                <a:effectLst>
                  <a:outerShdw blurRad="38100" dist="38100" dir="2700000" algn="tl">
                    <a:srgbClr val="000000">
                      <a:alpha val="43137"/>
                    </a:srgbClr>
                  </a:outerShdw>
                </a:effectLst>
              </a:rPr>
              <a:t>If our Lord Jesus was the one, divinely accepted sacrifice to be offered up during his mortal probation then who was the priest responsible for examining him for any defects that might render him deficient?</a:t>
            </a:r>
          </a:p>
          <a:p>
            <a:r>
              <a:rPr lang="en-US" sz="2400" b="1" i="0" u="none" strike="noStrike" baseline="0" dirty="0">
                <a:solidFill>
                  <a:srgbClr val="FFFF00"/>
                </a:solidFill>
                <a:effectLst>
                  <a:outerShdw blurRad="38100" dist="38100" dir="2700000" algn="tl">
                    <a:srgbClr val="000000">
                      <a:alpha val="43137"/>
                    </a:srgbClr>
                  </a:outerShdw>
                </a:effectLst>
              </a:rPr>
              <a:t>Joh 8:46</a:t>
            </a:r>
            <a:r>
              <a:rPr lang="en-US" sz="2400" b="0" i="0" u="none" strike="noStrike" baseline="0" dirty="0">
                <a:solidFill>
                  <a:srgbClr val="FFFF00"/>
                </a:solidFill>
                <a:effectLst>
                  <a:outerShdw blurRad="38100" dist="38100" dir="2700000" algn="tl">
                    <a:srgbClr val="000000">
                      <a:alpha val="43137"/>
                    </a:srgbClr>
                  </a:outerShdw>
                </a:effectLst>
              </a:rPr>
              <a:t>  Which of you </a:t>
            </a:r>
            <a:r>
              <a:rPr lang="en-US" sz="2400" b="0" i="0" u="none" strike="noStrike" baseline="0" dirty="0" err="1">
                <a:solidFill>
                  <a:srgbClr val="FFFF00"/>
                </a:solidFill>
                <a:effectLst>
                  <a:outerShdw blurRad="38100" dist="38100" dir="2700000" algn="tl">
                    <a:srgbClr val="000000">
                      <a:alpha val="43137"/>
                    </a:srgbClr>
                  </a:outerShdw>
                </a:effectLst>
              </a:rPr>
              <a:t>convinceth</a:t>
            </a:r>
            <a:r>
              <a:rPr lang="en-US" sz="2400" b="0" i="0" u="none" strike="noStrike" baseline="0" dirty="0">
                <a:solidFill>
                  <a:srgbClr val="FFFF00"/>
                </a:solidFill>
                <a:effectLst>
                  <a:outerShdw blurRad="38100" dist="38100" dir="2700000" algn="tl">
                    <a:srgbClr val="000000">
                      <a:alpha val="43137"/>
                    </a:srgbClr>
                  </a:outerShdw>
                </a:effectLst>
              </a:rPr>
              <a:t> me of sin? And if I say the truth, why do ye not believe me? </a:t>
            </a:r>
            <a:endParaRPr lang="en-US" sz="24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8582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ornado column loop clip">
            <a:hlinkClick r:id="" action="ppaction://media"/>
            <a:extLst>
              <a:ext uri="{FF2B5EF4-FFF2-40B4-BE49-F238E27FC236}">
                <a16:creationId xmlns:a16="http://schemas.microsoft.com/office/drawing/2014/main" id="{49155F56-121E-4AB3-E7CD-0C68CBDD3DF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662738" y="0"/>
            <a:ext cx="5529262" cy="6940296"/>
          </a:xfrm>
          <a:prstGeom prst="rect">
            <a:avLst/>
          </a:prstGeom>
          <a:effectLst>
            <a:softEdge rad="635000"/>
          </a:effectLst>
        </p:spPr>
      </p:pic>
      <p:pic>
        <p:nvPicPr>
          <p:cNvPr id="8" name="Fire enfolding itself Cherubim">
            <a:hlinkClick r:id="" action="ppaction://media"/>
            <a:extLst>
              <a:ext uri="{FF2B5EF4-FFF2-40B4-BE49-F238E27FC236}">
                <a16:creationId xmlns:a16="http://schemas.microsoft.com/office/drawing/2014/main" id="{D29932B4-C979-E9C4-8D81-C322A6704AEC}"/>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26485" r="24449"/>
          <a:stretch/>
        </p:blipFill>
        <p:spPr>
          <a:xfrm>
            <a:off x="7271190" y="576072"/>
            <a:ext cx="4920810" cy="4871234"/>
          </a:xfrm>
          <a:prstGeom prst="rect">
            <a:avLst/>
          </a:prstGeom>
          <a:effectLst>
            <a:softEdge rad="635000"/>
          </a:effectLst>
        </p:spPr>
      </p:pic>
      <p:sp>
        <p:nvSpPr>
          <p:cNvPr id="2" name="Title 1">
            <a:extLst>
              <a:ext uri="{FF2B5EF4-FFF2-40B4-BE49-F238E27FC236}">
                <a16:creationId xmlns:a16="http://schemas.microsoft.com/office/drawing/2014/main" id="{047DD903-B45B-825D-C02D-DD282B687C6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A98DEE5-6D28-5E6B-17C8-50D85183A4E7}"/>
              </a:ext>
            </a:extLst>
          </p:cNvPr>
          <p:cNvSpPr>
            <a:spLocks noGrp="1"/>
          </p:cNvSpPr>
          <p:nvPr>
            <p:ph idx="1"/>
          </p:nvPr>
        </p:nvSpPr>
        <p:spPr>
          <a:xfrm>
            <a:off x="271462" y="137160"/>
            <a:ext cx="5824538" cy="6473952"/>
          </a:xfrm>
        </p:spPr>
        <p:txBody>
          <a:bodyPr>
            <a:normAutofit/>
          </a:bodyPr>
          <a:lstStyle/>
          <a:p>
            <a:pPr marL="0" indent="0">
              <a:lnSpc>
                <a:spcPct val="110000"/>
              </a:lnSpc>
              <a:buNone/>
            </a:pP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He saw </a:t>
            </a:r>
            <a:r>
              <a:rPr lang="en-US" sz="2400" b="1" i="1" kern="0" dirty="0">
                <a:solidFill>
                  <a:srgbClr val="FFCC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 whirlwind come out of the north</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with </a:t>
            </a:r>
            <a:r>
              <a:rPr lang="en-US" sz="2400" b="1" i="1"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a great cloud and fire</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and out of the midst came the likeness of </a:t>
            </a:r>
            <a:r>
              <a:rPr lang="en-US" sz="2400" b="1" i="1" kern="0" dirty="0">
                <a:solidFill>
                  <a:srgbClr val="FF00FF"/>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four living creatures</a:t>
            </a:r>
            <a:r>
              <a:rPr lang="en-US" sz="2400" i="1" kern="0" dirty="0">
                <a:solidFill>
                  <a:schemeClr val="bg1"/>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 </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which had </a:t>
            </a:r>
            <a:r>
              <a:rPr lang="en-US" sz="2400" b="1" i="1" u="sng" kern="0" dirty="0">
                <a:solidFill>
                  <a:srgbClr val="FFFF00"/>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the likeness of a man</a:t>
            </a:r>
            <a:r>
              <a:rPr lang="en-US" sz="2400" i="1" kern="0" dirty="0">
                <a:solidFill>
                  <a:schemeClr val="bg1"/>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 </a:t>
            </a:r>
          </a:p>
          <a:p>
            <a:pPr marL="0" indent="0">
              <a:lnSpc>
                <a:spcPct val="110000"/>
              </a:lnSpc>
              <a:buNone/>
            </a:pP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They had </a:t>
            </a:r>
            <a:r>
              <a:rPr lang="en-US" sz="24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4 faces </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and </a:t>
            </a:r>
            <a:r>
              <a:rPr lang="en-US" sz="24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4 wings</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and their </a:t>
            </a:r>
            <a:r>
              <a:rPr lang="en-US" sz="2400" b="1" kern="0" dirty="0">
                <a:solidFill>
                  <a:srgbClr val="66FF33"/>
                </a:solidFill>
                <a:effectLst>
                  <a:outerShdw blurRad="38100" dist="38100" dir="2700000" algn="tl">
                    <a:srgbClr val="000000">
                      <a:alpha val="43137"/>
                    </a:srgbClr>
                  </a:outerShdw>
                </a:effectLst>
                <a:latin typeface="BookmanOldStyle"/>
                <a:ea typeface="Calibri" panose="020F0502020204030204" pitchFamily="34" charset="0"/>
                <a:cs typeface="BookmanOldStyle"/>
              </a:rPr>
              <a:t>feet were straight feet</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and the sole of their feet was like the sole of a </a:t>
            </a:r>
            <a:r>
              <a:rPr lang="en-US" sz="2400"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calf's foot </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and they </a:t>
            </a:r>
            <a:r>
              <a:rPr lang="en-US" sz="2400" b="1" kern="0" dirty="0">
                <a:solidFill>
                  <a:srgbClr val="FFC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sparkled like the color of burnished brass</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a:t>
            </a:r>
          </a:p>
          <a:p>
            <a:pPr marL="0" indent="0">
              <a:lnSpc>
                <a:spcPct val="110000"/>
              </a:lnSpc>
              <a:buNone/>
            </a:pP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Compare the imagery of </a:t>
            </a:r>
            <a:r>
              <a:rPr lang="en-US" sz="2400"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Mic. 4:12 </a:t>
            </a:r>
            <a:r>
              <a:rPr lang="en-US" sz="2400"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"Arise and thresh, o daughter of Zion ; for I will make </a:t>
            </a:r>
            <a:r>
              <a:rPr lang="en-US" sz="2400" b="1" u="sng" kern="0" dirty="0">
                <a:solidFill>
                  <a:srgbClr val="FF0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thine horn iron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and </a:t>
            </a:r>
            <a:r>
              <a:rPr lang="en-US" sz="2400" b="1" i="1" kern="0" dirty="0">
                <a:solidFill>
                  <a:srgbClr val="FF9900"/>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thy hoofs brass </a:t>
            </a:r>
            <a:r>
              <a:rPr lang="en-US" sz="2400" b="1" i="1" kern="0" dirty="0">
                <a:solidFill>
                  <a:srgbClr val="FFFF00"/>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and thou shalt beat in pieces many peoples ; and I will consecrate their gain unto the LORD </a:t>
            </a:r>
            <a:r>
              <a:rPr lang="en-US" sz="2400" b="1" i="1" kern="0" dirty="0">
                <a:solidFill>
                  <a:srgbClr val="FFFF00"/>
                </a:solidFill>
                <a:effectLst>
                  <a:outerShdw blurRad="38100" dist="38100" dir="2700000" algn="tl">
                    <a:srgbClr val="000000">
                      <a:alpha val="43137"/>
                    </a:srgbClr>
                  </a:outerShdw>
                </a:effectLst>
                <a:latin typeface="BookmanOldStyle-Italic"/>
                <a:ea typeface="Calibri" panose="020F0502020204030204" pitchFamily="34" charset="0"/>
                <a:cs typeface="BookmanOldStyle-Italic"/>
              </a:rPr>
              <a:t>(Yahweh)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and their substance unto the Lord (Jesus) of the whole earth." </a:t>
            </a:r>
          </a:p>
        </p:txBody>
      </p:sp>
      <p:pic>
        <p:nvPicPr>
          <p:cNvPr id="6" name="Picture 5">
            <a:extLst>
              <a:ext uri="{FF2B5EF4-FFF2-40B4-BE49-F238E27FC236}">
                <a16:creationId xmlns:a16="http://schemas.microsoft.com/office/drawing/2014/main" id="{2A16C14B-24AB-FBE5-2321-55FE104E2CA9}"/>
              </a:ext>
            </a:extLst>
          </p:cNvPr>
          <p:cNvPicPr>
            <a:picLocks noChangeAspect="1"/>
          </p:cNvPicPr>
          <p:nvPr/>
        </p:nvPicPr>
        <p:blipFill>
          <a:blip r:embed="rId9"/>
          <a:stretch>
            <a:fillRect/>
          </a:stretch>
        </p:blipFill>
        <p:spPr>
          <a:xfrm>
            <a:off x="9387840" y="2221992"/>
            <a:ext cx="1231391" cy="1826155"/>
          </a:xfrm>
          <a:prstGeom prst="rect">
            <a:avLst/>
          </a:prstGeom>
          <a:effectLst>
            <a:softEdge rad="317500"/>
          </a:effectLst>
        </p:spPr>
      </p:pic>
    </p:spTree>
    <p:extLst>
      <p:ext uri="{BB962C8B-B14F-4D97-AF65-F5344CB8AC3E}">
        <p14:creationId xmlns:p14="http://schemas.microsoft.com/office/powerpoint/2010/main" val="167361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700"/>
                                  </p:stCondLst>
                                  <p:childTnLst>
                                    <p:cmd type="call" cmd="playFrom(0.0)">
                                      <p:cBhvr>
                                        <p:cTn id="6" dur="4743" fill="hold"/>
                                        <p:tgtEl>
                                          <p:spTgt spid="7"/>
                                        </p:tgtEl>
                                      </p:cBhvr>
                                    </p:cmd>
                                  </p:childTnLst>
                                </p:cTn>
                              </p:par>
                              <p:par>
                                <p:cTn id="7" presetID="2" presetClass="mediacall" presetSubtype="0" fill="hold" nodeType="withEffect">
                                  <p:stCondLst>
                                    <p:cond delay="0"/>
                                  </p:stCondLst>
                                  <p:childTnLst>
                                    <p:cmd type="call" cmd="togglePause">
                                      <p:cBhvr>
                                        <p:cTn id="8" dur="1" fill="hold"/>
                                        <p:tgtEl>
                                          <p:spTgt spid="7"/>
                                        </p:tgtEl>
                                      </p:cBhvr>
                                    </p:cmd>
                                  </p:childTnLst>
                                </p:cTn>
                              </p:par>
                            </p:childTnLst>
                          </p:cTn>
                        </p:par>
                        <p:par>
                          <p:cTn id="9" fill="hold">
                            <p:stCondLst>
                              <p:cond delay="5443"/>
                            </p:stCondLst>
                            <p:childTnLst>
                              <p:par>
                                <p:cTn id="10" presetID="1" presetClass="mediacall" presetSubtype="0" fill="hold" nodeType="afterEffect">
                                  <p:stCondLst>
                                    <p:cond delay="0"/>
                                  </p:stCondLst>
                                  <p:childTnLst>
                                    <p:cmd type="call" cmd="playFrom(0.0)">
                                      <p:cBhvr>
                                        <p:cTn id="11" dur="16992" fill="hold"/>
                                        <p:tgtEl>
                                          <p:spTgt spid="8"/>
                                        </p:tgtEl>
                                      </p:cBhvr>
                                    </p:cmd>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repeatCount="indefinite" fill="hold" display="0">
                  <p:stCondLst>
                    <p:cond delay="indefinite"/>
                  </p:stCondLst>
                </p:cTn>
                <p:tgtEl>
                  <p:spTgt spid="7"/>
                </p:tgtEl>
              </p:cMediaNode>
            </p:video>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8"/>
                                        </p:tgtEl>
                                      </p:cBhvr>
                                    </p:cmd>
                                  </p:childTnLst>
                                </p:cTn>
                              </p:par>
                            </p:childTnLst>
                          </p:cTn>
                        </p:par>
                      </p:childTnLst>
                    </p:cTn>
                  </p:par>
                </p:childTnLst>
              </p:cTn>
              <p:nextCondLst>
                <p:cond evt="onClick" delay="0">
                  <p:tgtEl>
                    <p:spTgt spid="8"/>
                  </p:tgtEl>
                </p:cond>
              </p:nextCondLst>
            </p:seq>
            <p:video>
              <p:cMediaNode vol="0">
                <p:cTn id="22" repeatCount="indefinite" fill="hold" display="0">
                  <p:stCondLst>
                    <p:cond delay="indefinite"/>
                  </p:stCondLst>
                </p:cTn>
                <p:tgtEl>
                  <p:spTgt spid="8"/>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Fire enfolding itself Cherubim">
            <a:hlinkClick r:id="" action="ppaction://media"/>
            <a:extLst>
              <a:ext uri="{FF2B5EF4-FFF2-40B4-BE49-F238E27FC236}">
                <a16:creationId xmlns:a16="http://schemas.microsoft.com/office/drawing/2014/main" id="{5BE9411F-91B8-AB23-0897-8A2E7424892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6485" r="24449"/>
          <a:stretch/>
        </p:blipFill>
        <p:spPr>
          <a:xfrm>
            <a:off x="5327904" y="-242038"/>
            <a:ext cx="7242047" cy="7169085"/>
          </a:xfrm>
          <a:prstGeom prst="rect">
            <a:avLst/>
          </a:prstGeom>
          <a:effectLst>
            <a:softEdge rad="635000"/>
          </a:effectLst>
        </p:spPr>
      </p:pic>
      <p:sp>
        <p:nvSpPr>
          <p:cNvPr id="3" name="Content Placeholder 2">
            <a:extLst>
              <a:ext uri="{FF2B5EF4-FFF2-40B4-BE49-F238E27FC236}">
                <a16:creationId xmlns:a16="http://schemas.microsoft.com/office/drawing/2014/main" id="{EA98DEE5-6D28-5E6B-17C8-50D85183A4E7}"/>
              </a:ext>
            </a:extLst>
          </p:cNvPr>
          <p:cNvSpPr>
            <a:spLocks noGrp="1"/>
          </p:cNvSpPr>
          <p:nvPr>
            <p:ph idx="1"/>
          </p:nvPr>
        </p:nvSpPr>
        <p:spPr>
          <a:xfrm>
            <a:off x="207432" y="349734"/>
            <a:ext cx="5620287" cy="5491163"/>
          </a:xfrm>
        </p:spPr>
        <p:txBody>
          <a:bodyPr>
            <a:noAutofit/>
          </a:bodyPr>
          <a:lstStyle/>
          <a:p>
            <a:pPr marL="0" indent="0">
              <a:buNone/>
            </a:pPr>
            <a:r>
              <a:rPr kumimoji="0" lang="en-US" sz="28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 redeemed </a:t>
            </a:r>
            <a:r>
              <a:rPr kumimoji="0" lang="en-US" sz="2800" b="1" i="1" u="none" strike="noStrike" kern="0" cap="none" spc="0" normalizeH="0" baseline="0" noProof="0" dirty="0">
                <a:ln>
                  <a:noFill/>
                </a:ln>
                <a:solidFill>
                  <a:srgbClr val="FF00FF"/>
                </a:solidFill>
                <a:effectLst/>
                <a:uLnTx/>
                <a:uFillTx/>
                <a:latin typeface="BookmanOldStyle"/>
                <a:ea typeface="Calibri" panose="020F0502020204030204" pitchFamily="34" charset="0"/>
                <a:cs typeface="BookmanOldStyle"/>
              </a:rPr>
              <a:t>“daughter of Zion</a:t>
            </a:r>
            <a:r>
              <a:rPr lang="en-US" sz="2800" b="1" i="1" kern="0" dirty="0">
                <a:solidFill>
                  <a:srgbClr val="FF00FF"/>
                </a:solidFill>
                <a:latin typeface="BookmanOldStyle"/>
                <a:ea typeface="Calibri" panose="020F0502020204030204" pitchFamily="34" charset="0"/>
                <a:cs typeface="BookmanOldStyle"/>
              </a:rPr>
              <a:t>” </a:t>
            </a:r>
            <a:r>
              <a:rPr kumimoji="0" lang="en-US" sz="28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under the </a:t>
            </a:r>
            <a:r>
              <a:rPr kumimoji="0" lang="en-US" sz="2800" b="1" i="0" u="none" strike="noStrike" kern="0" cap="none" spc="0" normalizeH="0" baseline="0" noProof="0" dirty="0">
                <a:ln>
                  <a:noFill/>
                </a:ln>
                <a:solidFill>
                  <a:srgbClr val="66FF33"/>
                </a:solidFill>
                <a:effectLst/>
                <a:uLnTx/>
                <a:uFillTx/>
                <a:latin typeface="BookmanOldStyle"/>
                <a:ea typeface="Calibri" panose="020F0502020204030204" pitchFamily="34" charset="0"/>
                <a:cs typeface="BookmanOldStyle"/>
              </a:rPr>
              <a:t>“man of God's right hand”</a:t>
            </a:r>
            <a:r>
              <a:rPr kumimoji="0" lang="en-US" sz="28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 </a:t>
            </a:r>
            <a:r>
              <a:rPr kumimoji="0" lang="en-US" sz="2800" b="0"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e</a:t>
            </a:r>
            <a:r>
              <a:rPr kumimoji="0" lang="en-US" sz="28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xecuting the judgments written!</a:t>
            </a:r>
            <a:endParaRPr lang="en-US" sz="2000" dirty="0"/>
          </a:p>
          <a:p>
            <a:pPr marL="0" indent="0">
              <a:buNone/>
            </a:pPr>
            <a:endParaRPr lang="en-US" kern="0" dirty="0">
              <a:solidFill>
                <a:schemeClr val="bg1"/>
              </a:solidFill>
              <a:effectLst/>
              <a:latin typeface="BookmanOldStyle"/>
              <a:ea typeface="Calibri" panose="020F0502020204030204" pitchFamily="34" charset="0"/>
              <a:cs typeface="BookmanOldStyle"/>
            </a:endParaRPr>
          </a:p>
          <a:p>
            <a:pPr marL="0" indent="0">
              <a:buNone/>
            </a:pPr>
            <a:r>
              <a:rPr lang="en-US" kern="0" dirty="0">
                <a:solidFill>
                  <a:schemeClr val="bg1"/>
                </a:solidFill>
                <a:effectLst/>
                <a:latin typeface="BookmanOldStyle"/>
                <a:ea typeface="Calibri" panose="020F0502020204030204" pitchFamily="34" charset="0"/>
                <a:cs typeface="BookmanOldStyle"/>
              </a:rPr>
              <a:t>Ezekiel describes the wings and faces of the </a:t>
            </a:r>
            <a:r>
              <a:rPr lang="en-US" kern="0" dirty="0">
                <a:solidFill>
                  <a:schemeClr val="bg1"/>
                </a:solidFill>
                <a:latin typeface="BookmanOldStyle"/>
                <a:ea typeface="Calibri" panose="020F0502020204030204" pitchFamily="34" charset="0"/>
                <a:cs typeface="BookmanOldStyle"/>
              </a:rPr>
              <a:t>“</a:t>
            </a:r>
            <a:r>
              <a:rPr lang="en-US" kern="0" dirty="0">
                <a:solidFill>
                  <a:schemeClr val="bg1"/>
                </a:solidFill>
                <a:effectLst/>
                <a:latin typeface="BookmanOldStyle"/>
                <a:ea typeface="Calibri" panose="020F0502020204030204" pitchFamily="34" charset="0"/>
                <a:cs typeface="BookmanOldStyle"/>
              </a:rPr>
              <a:t>living creatures</a:t>
            </a:r>
            <a:r>
              <a:rPr lang="en-US" kern="0" dirty="0">
                <a:solidFill>
                  <a:schemeClr val="bg1"/>
                </a:solidFill>
                <a:latin typeface="BookmanOldStyle"/>
                <a:ea typeface="Calibri" panose="020F0502020204030204" pitchFamily="34" charset="0"/>
                <a:cs typeface="BookmanOldStyle"/>
              </a:rPr>
              <a:t>,” </a:t>
            </a:r>
            <a:r>
              <a:rPr lang="en-US" kern="0" dirty="0">
                <a:solidFill>
                  <a:schemeClr val="bg1"/>
                </a:solidFill>
                <a:effectLst/>
                <a:latin typeface="BookmanOldStyle"/>
                <a:ea typeface="Calibri" panose="020F0502020204030204" pitchFamily="34" charset="0"/>
                <a:cs typeface="BookmanOldStyle"/>
              </a:rPr>
              <a:t>which </a:t>
            </a:r>
            <a:r>
              <a:rPr lang="en-US" b="1" kern="0" dirty="0">
                <a:solidFill>
                  <a:srgbClr val="66FF33"/>
                </a:solidFill>
                <a:effectLst/>
                <a:latin typeface="BookmanOldStyle"/>
                <a:ea typeface="Calibri" panose="020F0502020204030204" pitchFamily="34" charset="0"/>
                <a:cs typeface="BookmanOldStyle"/>
              </a:rPr>
              <a:t>turned not aside from their course</a:t>
            </a:r>
            <a:r>
              <a:rPr lang="en-US" kern="0" dirty="0">
                <a:solidFill>
                  <a:schemeClr val="bg1"/>
                </a:solidFill>
                <a:effectLst/>
                <a:latin typeface="BookmanOldStyle"/>
                <a:ea typeface="Calibri" panose="020F0502020204030204" pitchFamily="34" charset="0"/>
                <a:cs typeface="BookmanOldStyle"/>
              </a:rPr>
              <a:t> but "went everyone straight forward." </a:t>
            </a:r>
          </a:p>
          <a:p>
            <a:pPr marL="0" indent="0">
              <a:buNone/>
            </a:pPr>
            <a:r>
              <a:rPr lang="en-US" kern="0" dirty="0">
                <a:solidFill>
                  <a:schemeClr val="bg1"/>
                </a:solidFill>
                <a:effectLst/>
                <a:latin typeface="BookmanOldStyle"/>
                <a:ea typeface="Calibri" panose="020F0502020204030204" pitchFamily="34" charset="0"/>
                <a:cs typeface="BookmanOldStyle"/>
              </a:rPr>
              <a:t>They had the </a:t>
            </a:r>
            <a:r>
              <a:rPr lang="en-US" b="1" kern="0" dirty="0">
                <a:solidFill>
                  <a:srgbClr val="FF0000"/>
                </a:solidFill>
                <a:effectLst/>
                <a:latin typeface="BookmanOldStyle"/>
                <a:ea typeface="Calibri" panose="020F0502020204030204" pitchFamily="34" charset="0"/>
                <a:cs typeface="BookmanOldStyle"/>
              </a:rPr>
              <a:t>face of a man,</a:t>
            </a:r>
            <a:br>
              <a:rPr lang="en-US" b="1" kern="0" dirty="0">
                <a:solidFill>
                  <a:srgbClr val="FF0000"/>
                </a:solidFill>
                <a:effectLst/>
                <a:latin typeface="BookmanOldStyle"/>
                <a:ea typeface="Calibri" panose="020F0502020204030204" pitchFamily="34" charset="0"/>
                <a:cs typeface="BookmanOldStyle"/>
              </a:rPr>
            </a:br>
            <a:r>
              <a:rPr lang="en-US" kern="0" dirty="0">
                <a:solidFill>
                  <a:schemeClr val="bg1"/>
                </a:solidFill>
                <a:effectLst/>
                <a:latin typeface="BookmanOldStyle"/>
                <a:ea typeface="Calibri" panose="020F0502020204030204" pitchFamily="34" charset="0"/>
                <a:cs typeface="BookmanOldStyle"/>
              </a:rPr>
              <a:t>and the </a:t>
            </a:r>
            <a:r>
              <a:rPr lang="en-US" b="1" kern="0" dirty="0">
                <a:solidFill>
                  <a:srgbClr val="00FFCC"/>
                </a:solidFill>
                <a:effectLst/>
                <a:latin typeface="BookmanOldStyle"/>
                <a:ea typeface="Calibri" panose="020F0502020204030204" pitchFamily="34" charset="0"/>
                <a:cs typeface="BookmanOldStyle"/>
              </a:rPr>
              <a:t>face of a lion</a:t>
            </a:r>
            <a:r>
              <a:rPr lang="en-US" kern="0" dirty="0">
                <a:solidFill>
                  <a:srgbClr val="00FFCC"/>
                </a:solidFill>
                <a:effectLst/>
                <a:latin typeface="BookmanOldStyle"/>
                <a:ea typeface="Calibri" panose="020F0502020204030204" pitchFamily="34" charset="0"/>
                <a:cs typeface="BookmanOldStyle"/>
              </a:rPr>
              <a:t> </a:t>
            </a:r>
            <a:r>
              <a:rPr lang="en-US" kern="0" dirty="0">
                <a:solidFill>
                  <a:schemeClr val="bg1"/>
                </a:solidFill>
                <a:effectLst/>
                <a:latin typeface="BookmanOldStyle"/>
                <a:ea typeface="Calibri" panose="020F0502020204030204" pitchFamily="34" charset="0"/>
                <a:cs typeface="BookmanOldStyle"/>
              </a:rPr>
              <a:t>on the </a:t>
            </a:r>
            <a:r>
              <a:rPr lang="en-US" b="1" kern="0" dirty="0">
                <a:solidFill>
                  <a:srgbClr val="FFCC00"/>
                </a:solidFill>
                <a:effectLst/>
                <a:latin typeface="BookmanOldStyle"/>
                <a:ea typeface="Calibri" panose="020F0502020204030204" pitchFamily="34" charset="0"/>
                <a:cs typeface="BookmanOldStyle"/>
              </a:rPr>
              <a:t>right</a:t>
            </a:r>
            <a:r>
              <a:rPr lang="en-US" kern="0" dirty="0">
                <a:solidFill>
                  <a:schemeClr val="bg1"/>
                </a:solidFill>
                <a:effectLst/>
                <a:latin typeface="BookmanOldStyle"/>
                <a:ea typeface="Calibri" panose="020F0502020204030204" pitchFamily="34" charset="0"/>
                <a:cs typeface="BookmanOldStyle"/>
              </a:rPr>
              <a:t> side, and the </a:t>
            </a:r>
            <a:r>
              <a:rPr lang="en-US" b="1" kern="0" dirty="0">
                <a:solidFill>
                  <a:srgbClr val="FFFF00"/>
                </a:solidFill>
                <a:effectLst/>
                <a:latin typeface="BookmanOldStyle"/>
                <a:ea typeface="Calibri" panose="020F0502020204030204" pitchFamily="34" charset="0"/>
                <a:cs typeface="BookmanOldStyle"/>
              </a:rPr>
              <a:t>face of an ox </a:t>
            </a:r>
            <a:r>
              <a:rPr lang="en-US" kern="0" dirty="0">
                <a:solidFill>
                  <a:schemeClr val="bg1"/>
                </a:solidFill>
                <a:effectLst/>
                <a:latin typeface="BookmanOldStyle"/>
                <a:ea typeface="Calibri" panose="020F0502020204030204" pitchFamily="34" charset="0"/>
                <a:cs typeface="BookmanOldStyle"/>
              </a:rPr>
              <a:t>and the </a:t>
            </a:r>
            <a:r>
              <a:rPr lang="en-US" b="1" kern="0" dirty="0">
                <a:solidFill>
                  <a:srgbClr val="FF9900"/>
                </a:solidFill>
                <a:effectLst/>
                <a:latin typeface="BookmanOldStyle"/>
                <a:ea typeface="Calibri" panose="020F0502020204030204" pitchFamily="34" charset="0"/>
                <a:cs typeface="BookmanOldStyle"/>
              </a:rPr>
              <a:t>face of an eagle </a:t>
            </a:r>
            <a:r>
              <a:rPr lang="en-US" kern="0" dirty="0">
                <a:solidFill>
                  <a:schemeClr val="bg1"/>
                </a:solidFill>
                <a:effectLst/>
                <a:latin typeface="BookmanOldStyle"/>
                <a:ea typeface="Calibri" panose="020F0502020204030204" pitchFamily="34" charset="0"/>
                <a:cs typeface="BookmanOldStyle"/>
              </a:rPr>
              <a:t>on the </a:t>
            </a:r>
            <a:r>
              <a:rPr lang="en-US" b="1" kern="0" dirty="0">
                <a:solidFill>
                  <a:srgbClr val="66FF33"/>
                </a:solidFill>
                <a:effectLst/>
                <a:latin typeface="BookmanOldStyle"/>
                <a:ea typeface="Calibri" panose="020F0502020204030204" pitchFamily="34" charset="0"/>
                <a:cs typeface="BookmanOldStyle"/>
              </a:rPr>
              <a:t>left</a:t>
            </a:r>
            <a:r>
              <a:rPr lang="en-US" kern="0" dirty="0">
                <a:solidFill>
                  <a:schemeClr val="bg1"/>
                </a:solidFill>
                <a:effectLst/>
                <a:latin typeface="BookmanOldStyle"/>
                <a:ea typeface="Calibri" panose="020F0502020204030204" pitchFamily="34" charset="0"/>
                <a:cs typeface="BookmanOldStyle"/>
              </a:rPr>
              <a:t>. </a:t>
            </a:r>
          </a:p>
        </p:txBody>
      </p:sp>
      <p:pic>
        <p:nvPicPr>
          <p:cNvPr id="4" name="Picture 3">
            <a:extLst>
              <a:ext uri="{FF2B5EF4-FFF2-40B4-BE49-F238E27FC236}">
                <a16:creationId xmlns:a16="http://schemas.microsoft.com/office/drawing/2014/main" id="{971892D2-AD02-2376-1424-0F15CC1E666F}"/>
              </a:ext>
            </a:extLst>
          </p:cNvPr>
          <p:cNvPicPr>
            <a:picLocks noChangeAspect="1"/>
          </p:cNvPicPr>
          <p:nvPr/>
        </p:nvPicPr>
        <p:blipFill>
          <a:blip r:embed="rId5"/>
          <a:stretch>
            <a:fillRect/>
          </a:stretch>
        </p:blipFill>
        <p:spPr>
          <a:xfrm>
            <a:off x="8110290" y="1488148"/>
            <a:ext cx="2287326" cy="2287326"/>
          </a:xfrm>
          <a:prstGeom prst="rect">
            <a:avLst/>
          </a:prstGeom>
          <a:effectLst>
            <a:softEdge rad="635000"/>
          </a:effectLst>
        </p:spPr>
      </p:pic>
      <p:sp>
        <p:nvSpPr>
          <p:cNvPr id="5" name="TextBox 4">
            <a:extLst>
              <a:ext uri="{FF2B5EF4-FFF2-40B4-BE49-F238E27FC236}">
                <a16:creationId xmlns:a16="http://schemas.microsoft.com/office/drawing/2014/main" id="{890E7F02-3B9A-BF0B-F673-770E9ED99EBF}"/>
              </a:ext>
            </a:extLst>
          </p:cNvPr>
          <p:cNvSpPr txBox="1"/>
          <p:nvPr/>
        </p:nvSpPr>
        <p:spPr>
          <a:xfrm>
            <a:off x="6864096" y="1257315"/>
            <a:ext cx="768096" cy="461665"/>
          </a:xfrm>
          <a:prstGeom prst="rect">
            <a:avLst/>
          </a:prstGeom>
          <a:noFill/>
        </p:spPr>
        <p:txBody>
          <a:bodyPr wrap="square" rtlCol="0">
            <a:spAutoFit/>
          </a:bodyPr>
          <a:lstStyle/>
          <a:p>
            <a:r>
              <a:rPr lang="en-AU" sz="2400" dirty="0">
                <a:solidFill>
                  <a:srgbClr val="FFFF00"/>
                </a:solidFill>
                <a:effectLst>
                  <a:outerShdw blurRad="38100" dist="38100" dir="2700000" algn="tl">
                    <a:srgbClr val="000000">
                      <a:alpha val="43137"/>
                    </a:srgbClr>
                  </a:outerShdw>
                </a:effectLst>
                <a:latin typeface="Amasis MT Pro Black" panose="02040A04050005020304" pitchFamily="18" charset="0"/>
              </a:rPr>
              <a:t>OX</a:t>
            </a:r>
            <a:endParaRPr lang="en-US" sz="2400" dirty="0">
              <a:solidFill>
                <a:srgbClr val="FFFF00"/>
              </a:solidFill>
              <a:effectLst>
                <a:outerShdw blurRad="38100" dist="38100" dir="2700000" algn="tl">
                  <a:srgbClr val="000000">
                    <a:alpha val="43137"/>
                  </a:srgbClr>
                </a:outerShdw>
              </a:effectLst>
              <a:latin typeface="Amasis MT Pro Black" panose="02040A04050005020304" pitchFamily="18" charset="0"/>
            </a:endParaRPr>
          </a:p>
        </p:txBody>
      </p:sp>
      <p:sp>
        <p:nvSpPr>
          <p:cNvPr id="6" name="TextBox 5">
            <a:extLst>
              <a:ext uri="{FF2B5EF4-FFF2-40B4-BE49-F238E27FC236}">
                <a16:creationId xmlns:a16="http://schemas.microsoft.com/office/drawing/2014/main" id="{21599BA3-A098-9C7C-591D-CB9C4BF4A27F}"/>
              </a:ext>
            </a:extLst>
          </p:cNvPr>
          <p:cNvSpPr txBox="1"/>
          <p:nvPr/>
        </p:nvSpPr>
        <p:spPr>
          <a:xfrm>
            <a:off x="8266401" y="2534292"/>
            <a:ext cx="987552" cy="461665"/>
          </a:xfrm>
          <a:prstGeom prst="rect">
            <a:avLst/>
          </a:prstGeom>
          <a:noFill/>
        </p:spPr>
        <p:txBody>
          <a:bodyPr wrap="square" rtlCol="0">
            <a:spAutoFit/>
          </a:bodyPr>
          <a:lstStyle/>
          <a:p>
            <a:r>
              <a:rPr lang="en-AU" sz="2400" dirty="0">
                <a:solidFill>
                  <a:srgbClr val="FF0000"/>
                </a:solidFill>
                <a:effectLst>
                  <a:outerShdw blurRad="38100" dist="38100" dir="2700000" algn="tl">
                    <a:srgbClr val="000000">
                      <a:alpha val="43137"/>
                    </a:srgbClr>
                  </a:outerShdw>
                </a:effectLst>
                <a:latin typeface="Amasis MT Pro Black" panose="02040A04050005020304" pitchFamily="18" charset="0"/>
              </a:rPr>
              <a:t>MAN</a:t>
            </a:r>
            <a:endParaRPr lang="en-US" sz="2400" dirty="0">
              <a:solidFill>
                <a:srgbClr val="FF0000"/>
              </a:solidFill>
              <a:effectLst>
                <a:outerShdw blurRad="38100" dist="38100" dir="2700000" algn="tl">
                  <a:srgbClr val="000000">
                    <a:alpha val="43137"/>
                  </a:srgbClr>
                </a:outerShdw>
              </a:effectLst>
              <a:latin typeface="Amasis MT Pro Black" panose="02040A04050005020304" pitchFamily="18" charset="0"/>
            </a:endParaRPr>
          </a:p>
        </p:txBody>
      </p:sp>
      <p:sp>
        <p:nvSpPr>
          <p:cNvPr id="7" name="TextBox 6">
            <a:extLst>
              <a:ext uri="{FF2B5EF4-FFF2-40B4-BE49-F238E27FC236}">
                <a16:creationId xmlns:a16="http://schemas.microsoft.com/office/drawing/2014/main" id="{3B1BD444-4DE0-8505-DBDD-919B56AAAC0B}"/>
              </a:ext>
            </a:extLst>
          </p:cNvPr>
          <p:cNvSpPr txBox="1"/>
          <p:nvPr/>
        </p:nvSpPr>
        <p:spPr>
          <a:xfrm>
            <a:off x="9278789" y="359430"/>
            <a:ext cx="987552" cy="461665"/>
          </a:xfrm>
          <a:prstGeom prst="rect">
            <a:avLst/>
          </a:prstGeom>
          <a:noFill/>
        </p:spPr>
        <p:txBody>
          <a:bodyPr wrap="square" rtlCol="0">
            <a:spAutoFit/>
          </a:bodyPr>
          <a:lstStyle/>
          <a:p>
            <a:r>
              <a:rPr lang="en-AU" sz="2400" dirty="0">
                <a:solidFill>
                  <a:srgbClr val="00FFCC"/>
                </a:solidFill>
                <a:effectLst>
                  <a:outerShdw blurRad="38100" dist="38100" dir="2700000" algn="tl">
                    <a:srgbClr val="000000">
                      <a:alpha val="43137"/>
                    </a:srgbClr>
                  </a:outerShdw>
                </a:effectLst>
                <a:latin typeface="Amasis MT Pro Black" panose="02040A04050005020304" pitchFamily="18" charset="0"/>
              </a:rPr>
              <a:t>LION</a:t>
            </a:r>
            <a:endParaRPr lang="en-US" sz="2400" dirty="0">
              <a:solidFill>
                <a:srgbClr val="00FFCC"/>
              </a:solidFill>
              <a:effectLst>
                <a:outerShdw blurRad="38100" dist="38100" dir="2700000" algn="tl">
                  <a:srgbClr val="000000">
                    <a:alpha val="43137"/>
                  </a:srgbClr>
                </a:outerShdw>
              </a:effectLst>
              <a:latin typeface="Amasis MT Pro Black" panose="02040A04050005020304" pitchFamily="18" charset="0"/>
            </a:endParaRPr>
          </a:p>
        </p:txBody>
      </p:sp>
      <p:sp>
        <p:nvSpPr>
          <p:cNvPr id="8" name="TextBox 7">
            <a:extLst>
              <a:ext uri="{FF2B5EF4-FFF2-40B4-BE49-F238E27FC236}">
                <a16:creationId xmlns:a16="http://schemas.microsoft.com/office/drawing/2014/main" id="{3FCF514E-B83D-CBF5-2924-F88C3E60B82A}"/>
              </a:ext>
            </a:extLst>
          </p:cNvPr>
          <p:cNvSpPr txBox="1"/>
          <p:nvPr/>
        </p:nvSpPr>
        <p:spPr>
          <a:xfrm>
            <a:off x="10680417" y="1808822"/>
            <a:ext cx="1283547" cy="461665"/>
          </a:xfrm>
          <a:prstGeom prst="rect">
            <a:avLst/>
          </a:prstGeom>
          <a:noFill/>
        </p:spPr>
        <p:txBody>
          <a:bodyPr wrap="square" rtlCol="0">
            <a:spAutoFit/>
          </a:bodyPr>
          <a:lstStyle/>
          <a:p>
            <a:r>
              <a:rPr lang="en-AU" sz="2400" dirty="0">
                <a:solidFill>
                  <a:srgbClr val="FF9900"/>
                </a:solidFill>
                <a:effectLst>
                  <a:outerShdw blurRad="38100" dist="38100" dir="2700000" algn="tl">
                    <a:srgbClr val="000000">
                      <a:alpha val="43137"/>
                    </a:srgbClr>
                  </a:outerShdw>
                </a:effectLst>
                <a:latin typeface="Amasis MT Pro Black" panose="02040A04050005020304" pitchFamily="18" charset="0"/>
              </a:rPr>
              <a:t>EAGLE</a:t>
            </a:r>
            <a:endParaRPr lang="en-US" sz="2400" dirty="0">
              <a:solidFill>
                <a:srgbClr val="FF9900"/>
              </a:solidFill>
              <a:effectLst>
                <a:outerShdw blurRad="38100" dist="38100" dir="2700000" algn="tl">
                  <a:srgbClr val="000000">
                    <a:alpha val="43137"/>
                  </a:srgbClr>
                </a:outerShdw>
              </a:effectLst>
              <a:latin typeface="Amasis MT Pro Black" panose="02040A04050005020304" pitchFamily="18" charset="0"/>
            </a:endParaRPr>
          </a:p>
        </p:txBody>
      </p:sp>
      <p:sp>
        <p:nvSpPr>
          <p:cNvPr id="14" name="TextBox 13">
            <a:extLst>
              <a:ext uri="{FF2B5EF4-FFF2-40B4-BE49-F238E27FC236}">
                <a16:creationId xmlns:a16="http://schemas.microsoft.com/office/drawing/2014/main" id="{6604CE0A-B570-57C4-EA82-194D6808773F}"/>
              </a:ext>
            </a:extLst>
          </p:cNvPr>
          <p:cNvSpPr txBox="1"/>
          <p:nvPr/>
        </p:nvSpPr>
        <p:spPr>
          <a:xfrm>
            <a:off x="7046412" y="5249973"/>
            <a:ext cx="4917552" cy="523220"/>
          </a:xfrm>
          <a:prstGeom prst="rect">
            <a:avLst/>
          </a:prstGeom>
          <a:noFill/>
        </p:spPr>
        <p:txBody>
          <a:bodyPr wrap="square">
            <a:spAutoFit/>
          </a:bodyPr>
          <a:lstStyle/>
          <a:p>
            <a:r>
              <a:rPr kumimoji="0" lang="en-US" sz="2800" b="0" i="0" u="none" strike="noStrike" kern="0" cap="none" spc="0" normalizeH="0" baseline="0" noProof="0" dirty="0">
                <a:ln>
                  <a:noFill/>
                </a:ln>
                <a:effectLst/>
                <a:uLnTx/>
                <a:uFillTx/>
                <a:latin typeface="BookmanOldStyle"/>
                <a:ea typeface="Calibri" panose="020F0502020204030204" pitchFamily="34" charset="0"/>
                <a:cs typeface="BookmanOldStyle"/>
              </a:rPr>
              <a:t>The</a:t>
            </a:r>
            <a:r>
              <a:rPr kumimoji="0" lang="en-US" sz="28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 </a:t>
            </a:r>
            <a:r>
              <a:rPr kumimoji="0" lang="en-US" sz="2800" b="1" i="0" u="none" strike="noStrike" kern="0" cap="none" spc="0" normalizeH="0" baseline="0" noProof="0" dirty="0">
                <a:ln>
                  <a:noFill/>
                </a:ln>
                <a:solidFill>
                  <a:srgbClr val="00FFCC"/>
                </a:solidFill>
                <a:effectLst/>
                <a:uLnTx/>
                <a:uFillTx/>
                <a:latin typeface="BookmanOldStyle"/>
                <a:ea typeface="Calibri" panose="020F0502020204030204" pitchFamily="34" charset="0"/>
                <a:cs typeface="BookmanOldStyle"/>
              </a:rPr>
              <a:t>“</a:t>
            </a:r>
            <a:r>
              <a:rPr kumimoji="0" lang="en-US" sz="2800" b="1" i="1" u="none" strike="noStrike" kern="0" cap="none" spc="0" normalizeH="0" baseline="0" noProof="0" dirty="0">
                <a:ln>
                  <a:noFill/>
                </a:ln>
                <a:solidFill>
                  <a:srgbClr val="00FFCC"/>
                </a:solidFill>
                <a:effectLst/>
                <a:uLnTx/>
                <a:uFillTx/>
                <a:latin typeface="BookmanOldStyle"/>
                <a:ea typeface="Calibri" panose="020F0502020204030204" pitchFamily="34" charset="0"/>
                <a:cs typeface="BookmanOldStyle"/>
              </a:rPr>
              <a:t>l</a:t>
            </a:r>
            <a:r>
              <a:rPr kumimoji="0" lang="en-US" sz="2800" b="1" i="1" u="none" strike="noStrike" kern="0" cap="none" spc="0" normalizeH="0" baseline="0" noProof="0" dirty="0">
                <a:ln>
                  <a:noFill/>
                </a:ln>
                <a:solidFill>
                  <a:srgbClr val="00FFCC"/>
                </a:solidFill>
                <a:effectLst/>
                <a:uLnTx/>
                <a:uFillTx/>
                <a:latin typeface="BookmanOldStyle-Italic"/>
                <a:ea typeface="Calibri" panose="020F0502020204030204" pitchFamily="34" charset="0"/>
                <a:cs typeface="BookmanOldStyle-Italic"/>
              </a:rPr>
              <a:t>iving creatures"</a:t>
            </a:r>
            <a:r>
              <a:rPr kumimoji="0" lang="en-US" sz="28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 </a:t>
            </a:r>
            <a:r>
              <a:rPr kumimoji="0" lang="en-US" sz="2800" b="0" i="0" u="none" strike="noStrike" kern="0" cap="none" spc="0" normalizeH="0" baseline="0" noProof="0" dirty="0">
                <a:ln>
                  <a:noFill/>
                </a:ln>
                <a:effectLst/>
                <a:uLnTx/>
                <a:uFillTx/>
                <a:latin typeface="BookmanOldStyle"/>
                <a:ea typeface="Calibri" panose="020F0502020204030204" pitchFamily="34" charset="0"/>
                <a:cs typeface="BookmanOldStyle"/>
              </a:rPr>
              <a:t>of Ezekiel </a:t>
            </a:r>
            <a:endParaRPr lang="en-US" dirty="0"/>
          </a:p>
        </p:txBody>
      </p:sp>
      <p:sp>
        <p:nvSpPr>
          <p:cNvPr id="16" name="TextBox 15">
            <a:extLst>
              <a:ext uri="{FF2B5EF4-FFF2-40B4-BE49-F238E27FC236}">
                <a16:creationId xmlns:a16="http://schemas.microsoft.com/office/drawing/2014/main" id="{134FE3DC-9BE4-35D8-A846-E19EC93315FB}"/>
              </a:ext>
            </a:extLst>
          </p:cNvPr>
          <p:cNvSpPr txBox="1"/>
          <p:nvPr/>
        </p:nvSpPr>
        <p:spPr>
          <a:xfrm>
            <a:off x="475713" y="5980609"/>
            <a:ext cx="10871539" cy="4801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They went “whither the spirit was </a:t>
            </a:r>
            <a:r>
              <a:rPr kumimoji="0" lang="en-US" sz="2800" b="0" i="0" u="none" strike="noStrike" kern="0" cap="none" spc="0" normalizeH="0" baseline="0" noProof="0" dirty="0">
                <a:ln>
                  <a:noFill/>
                </a:ln>
                <a:effectLst/>
                <a:uLnTx/>
                <a:uFillTx/>
                <a:latin typeface="BookmanOldStyle"/>
                <a:ea typeface="Calibri" panose="020F0502020204030204" pitchFamily="34" charset="0"/>
                <a:cs typeface="BookmanOldStyle"/>
              </a:rPr>
              <a:t>to go</a:t>
            </a:r>
            <a:r>
              <a:rPr lang="en-US" sz="2800" kern="0" dirty="0">
                <a:latin typeface="BookmanOldStyle"/>
                <a:ea typeface="Calibri" panose="020F0502020204030204" pitchFamily="34" charset="0"/>
                <a:cs typeface="BookmanOldStyle"/>
              </a:rPr>
              <a:t>,”</a:t>
            </a:r>
            <a:r>
              <a:rPr kumimoji="0" lang="en-US" sz="2800" b="0" i="0" u="none" strike="noStrike" kern="0" cap="none" spc="0" normalizeH="0" baseline="0" noProof="0" dirty="0">
                <a:ln>
                  <a:noFill/>
                </a:ln>
                <a:effectLst/>
                <a:uLnTx/>
                <a:uFillTx/>
                <a:latin typeface="BookmanOldStyle"/>
                <a:ea typeface="Calibri" panose="020F0502020204030204" pitchFamily="34" charset="0"/>
                <a:cs typeface="BookmanOldStyle"/>
              </a:rPr>
              <a:t> like </a:t>
            </a:r>
            <a:r>
              <a:rPr lang="en-US" sz="2800" kern="0" dirty="0">
                <a:latin typeface="BookmanOldStyle"/>
                <a:ea typeface="Calibri" panose="020F0502020204030204" pitchFamily="34" charset="0"/>
                <a:cs typeface="BookmanOldStyle"/>
              </a:rPr>
              <a:t>“</a:t>
            </a:r>
            <a:r>
              <a:rPr kumimoji="0" lang="en-US" sz="2800" b="0" i="0" u="none" strike="noStrike" kern="0" cap="none" spc="0" normalizeH="0" baseline="0" noProof="0" dirty="0">
                <a:ln>
                  <a:noFill/>
                </a:ln>
                <a:effectLst/>
                <a:uLnTx/>
                <a:uFillTx/>
                <a:latin typeface="BookmanOldStyle"/>
                <a:ea typeface="Calibri" panose="020F0502020204030204" pitchFamily="34" charset="0"/>
                <a:cs typeface="BookmanOldStyle"/>
              </a:rPr>
              <a:t>lightning” (v 14). </a:t>
            </a:r>
          </a:p>
        </p:txBody>
      </p:sp>
    </p:spTree>
    <p:extLst>
      <p:ext uri="{BB962C8B-B14F-4D97-AF65-F5344CB8AC3E}">
        <p14:creationId xmlns:p14="http://schemas.microsoft.com/office/powerpoint/2010/main" val="77804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92" fill="hold"/>
                                        <p:tgtEl>
                                          <p:spTgt spid="22"/>
                                        </p:tgtEl>
                                      </p:cBhvr>
                                    </p:cmd>
                                  </p:childTnLst>
                                </p:cTn>
                              </p:par>
                              <p:par>
                                <p:cTn id="7" presetID="6" presetClass="emph" presetSubtype="0" fill="hold" nodeType="withEffect">
                                  <p:stCondLst>
                                    <p:cond delay="0"/>
                                  </p:stCondLst>
                                  <p:childTnLst>
                                    <p:animScale>
                                      <p:cBhvr>
                                        <p:cTn id="8" dur="5000" fill="hold"/>
                                        <p:tgtEl>
                                          <p:spTgt spid="4"/>
                                        </p:tgtEl>
                                      </p:cBhvr>
                                      <p:by x="300000" y="300000"/>
                                    </p:animScale>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type="wd">
                                    <p:tmAbs val="500"/>
                                  </p:iterate>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22" repeatCount="indefinite" fill="hold" display="0">
                  <p:stCondLst>
                    <p:cond delay="indefinite"/>
                  </p:stCondLst>
                </p:cTn>
                <p:tgtEl>
                  <p:spTgt spid="22"/>
                </p:tgtEl>
              </p:cMediaNode>
            </p:video>
            <p:seq concurrent="1" nextAc="seek">
              <p:cTn id="23" restart="whenNotActive" fill="hold" evtFilter="cancelBubble" nodeType="interactiveSeq">
                <p:stCondLst>
                  <p:cond evt="onClick" delay="0">
                    <p:tgtEl>
                      <p:spTgt spid="2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2"/>
                                        </p:tgtEl>
                                      </p:cBhvr>
                                    </p:cmd>
                                  </p:childTnLst>
                                </p:cTn>
                              </p:par>
                            </p:childTnLst>
                          </p:cTn>
                        </p:par>
                      </p:childTnLst>
                    </p:cTn>
                  </p:par>
                </p:childTnLst>
              </p:cTn>
              <p:nextCondLst>
                <p:cond evt="onClick" delay="0">
                  <p:tgtEl>
                    <p:spTgt spid="22"/>
                  </p:tgtEl>
                </p:cond>
              </p:nextCondLst>
            </p:seq>
          </p:childTnLst>
        </p:cTn>
      </p:par>
    </p:tnLst>
    <p:bldLst>
      <p:bldP spid="5" grpId="0"/>
      <p:bldP spid="6" grpId="0" build="p"/>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s Lightning Strikes from E to W">
            <a:hlinkClick r:id="" action="ppaction://media"/>
            <a:extLst>
              <a:ext uri="{FF2B5EF4-FFF2-40B4-BE49-F238E27FC236}">
                <a16:creationId xmlns:a16="http://schemas.microsoft.com/office/drawing/2014/main" id="{55FF8358-4DCA-D76A-6170-5F89F2487E0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9947"/>
            <a:ext cx="12192000" cy="6876305"/>
          </a:xfrm>
          <a:prstGeom prst="rect">
            <a:avLst/>
          </a:prstGeom>
        </p:spPr>
      </p:pic>
      <p:sp>
        <p:nvSpPr>
          <p:cNvPr id="3" name="Content Placeholder 2">
            <a:extLst>
              <a:ext uri="{FF2B5EF4-FFF2-40B4-BE49-F238E27FC236}">
                <a16:creationId xmlns:a16="http://schemas.microsoft.com/office/drawing/2014/main" id="{EA98DEE5-6D28-5E6B-17C8-50D85183A4E7}"/>
              </a:ext>
            </a:extLst>
          </p:cNvPr>
          <p:cNvSpPr>
            <a:spLocks noGrp="1"/>
          </p:cNvSpPr>
          <p:nvPr>
            <p:ph idx="1"/>
          </p:nvPr>
        </p:nvSpPr>
        <p:spPr>
          <a:xfrm>
            <a:off x="170688" y="1035213"/>
            <a:ext cx="7022592" cy="5491163"/>
          </a:xfrm>
        </p:spPr>
        <p:txBody>
          <a:bodyPr>
            <a:noAutofit/>
          </a:bodyPr>
          <a:lstStyle/>
          <a:p>
            <a:pPr marL="0" indent="0">
              <a:buNone/>
            </a:pPr>
            <a:r>
              <a:rPr lang="en-US" sz="2400" kern="0" dirty="0">
                <a:solidFill>
                  <a:schemeClr val="bg1"/>
                </a:solidFill>
                <a:effectLst/>
                <a:latin typeface="BookmanOldStyle"/>
                <a:ea typeface="Calibri" panose="020F0502020204030204" pitchFamily="34" charset="0"/>
                <a:cs typeface="BookmanOldStyle"/>
              </a:rPr>
              <a:t>" For </a:t>
            </a:r>
            <a:r>
              <a:rPr lang="en-US" sz="2400" b="1" i="1" kern="0" dirty="0">
                <a:solidFill>
                  <a:srgbClr val="FFFF00"/>
                </a:solidFill>
                <a:effectLst/>
                <a:latin typeface="BookmanOldStyle-Italic"/>
                <a:ea typeface="Calibri" panose="020F0502020204030204" pitchFamily="34" charset="0"/>
                <a:cs typeface="BookmanOldStyle-Italic"/>
              </a:rPr>
              <a:t>as the lightning</a:t>
            </a:r>
            <a:r>
              <a:rPr lang="en-US" sz="2400" i="1" kern="0" dirty="0">
                <a:solidFill>
                  <a:schemeClr val="bg1"/>
                </a:solidFill>
                <a:effectLst/>
                <a:latin typeface="BookmanOldStyle-Italic"/>
                <a:ea typeface="Calibri" panose="020F0502020204030204" pitchFamily="34" charset="0"/>
                <a:cs typeface="BookmanOldStyle-Italic"/>
              </a:rPr>
              <a:t> </a:t>
            </a:r>
            <a:r>
              <a:rPr lang="en-US" sz="2400" kern="0" dirty="0">
                <a:solidFill>
                  <a:schemeClr val="bg1"/>
                </a:solidFill>
                <a:effectLst/>
                <a:latin typeface="BookmanOldStyle"/>
                <a:ea typeface="Calibri" panose="020F0502020204030204" pitchFamily="34" charset="0"/>
                <a:cs typeface="BookmanOldStyle"/>
              </a:rPr>
              <a:t>cometh out of the east and shineth even unto the west, so also shall the coming of the Son of Man be. For wheresoever the carcass is there will </a:t>
            </a:r>
            <a:r>
              <a:rPr lang="en-US" sz="2400" b="1" i="1" u="sng" kern="0" dirty="0">
                <a:solidFill>
                  <a:schemeClr val="accent4"/>
                </a:solidFill>
                <a:effectLst/>
                <a:latin typeface="BookmanOldStyle-Italic"/>
                <a:ea typeface="Calibri" panose="020F0502020204030204" pitchFamily="34" charset="0"/>
                <a:cs typeface="BookmanOldStyle-Italic"/>
              </a:rPr>
              <a:t>the eagle</a:t>
            </a:r>
            <a:r>
              <a:rPr lang="en-US" sz="2400" i="1" kern="0" dirty="0">
                <a:solidFill>
                  <a:schemeClr val="bg1"/>
                </a:solidFill>
                <a:effectLst/>
                <a:latin typeface="BookmanOldStyle-Italic"/>
                <a:ea typeface="Calibri" panose="020F0502020204030204" pitchFamily="34" charset="0"/>
                <a:cs typeface="BookmanOldStyle-Italic"/>
              </a:rPr>
              <a:t>s </a:t>
            </a:r>
            <a:r>
              <a:rPr lang="en-US" sz="2400" kern="0" dirty="0">
                <a:solidFill>
                  <a:schemeClr val="bg1"/>
                </a:solidFill>
                <a:effectLst/>
                <a:latin typeface="BookmanOldStyle"/>
                <a:ea typeface="Calibri" panose="020F0502020204030204" pitchFamily="34" charset="0"/>
                <a:cs typeface="BookmanOldStyle"/>
              </a:rPr>
              <a:t>be gathered together " (Matt. 24:7-28). </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"in the </a:t>
            </a:r>
            <a:r>
              <a:rPr lang="en-US" sz="2400" b="1" u="sng" kern="0" dirty="0">
                <a:solidFill>
                  <a:srgbClr val="00FFCC"/>
                </a:solidFill>
                <a:effectLst/>
                <a:latin typeface="BookmanOldStyle"/>
                <a:ea typeface="Calibri" panose="020F0502020204030204" pitchFamily="34" charset="0"/>
                <a:cs typeface="BookmanOldStyle"/>
              </a:rPr>
              <a:t>clouds of heaven with power and great glory. </a:t>
            </a:r>
            <a:r>
              <a:rPr lang="en-US" sz="2400" kern="0" dirty="0">
                <a:solidFill>
                  <a:schemeClr val="bg1"/>
                </a:solidFill>
                <a:effectLst/>
                <a:latin typeface="BookmanOldStyle"/>
                <a:ea typeface="Calibri" panose="020F0502020204030204" pitchFamily="34" charset="0"/>
                <a:cs typeface="BookmanOldStyle"/>
              </a:rPr>
              <a:t>And he shall send forth his angels with a great sound of a trumpet, and they shall gather together his elect from the four winds, from one end of heaven to the other." </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Ezekiel describes the "wheels” of “the chariot of the cherubim</a:t>
            </a:r>
            <a:r>
              <a:rPr lang="en-US" sz="2400" kern="0" dirty="0">
                <a:solidFill>
                  <a:schemeClr val="bg1"/>
                </a:solidFill>
                <a:latin typeface="BookmanOldStyle"/>
                <a:ea typeface="Calibri" panose="020F0502020204030204" pitchFamily="34" charset="0"/>
                <a:cs typeface="BookmanOldStyle"/>
              </a:rPr>
              <a:t>” as being</a:t>
            </a:r>
            <a:r>
              <a:rPr lang="en-US" sz="2400" kern="0" dirty="0">
                <a:solidFill>
                  <a:schemeClr val="bg1"/>
                </a:solidFill>
                <a:effectLst/>
                <a:latin typeface="BookmanOldStyle"/>
                <a:ea typeface="Calibri" panose="020F0502020204030204" pitchFamily="34" charset="0"/>
                <a:cs typeface="BookmanOldStyle"/>
              </a:rPr>
              <a:t> "full of eyes round about." </a:t>
            </a:r>
          </a:p>
        </p:txBody>
      </p:sp>
      <p:sp>
        <p:nvSpPr>
          <p:cNvPr id="8" name="TextBox 7">
            <a:extLst>
              <a:ext uri="{FF2B5EF4-FFF2-40B4-BE49-F238E27FC236}">
                <a16:creationId xmlns:a16="http://schemas.microsoft.com/office/drawing/2014/main" id="{E442E80C-A3D2-1894-2C0B-958F21CADF81}"/>
              </a:ext>
            </a:extLst>
          </p:cNvPr>
          <p:cNvSpPr txBox="1"/>
          <p:nvPr/>
        </p:nvSpPr>
        <p:spPr>
          <a:xfrm>
            <a:off x="1597152" y="357524"/>
            <a:ext cx="9107424" cy="4247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Christ speaks concerning the divine characteristics of his coming "day." </a:t>
            </a:r>
          </a:p>
        </p:txBody>
      </p:sp>
    </p:spTree>
    <p:extLst>
      <p:ext uri="{BB962C8B-B14F-4D97-AF65-F5344CB8AC3E}">
        <p14:creationId xmlns:p14="http://schemas.microsoft.com/office/powerpoint/2010/main" val="234520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5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F6DC8C-D3F1-50A5-3CEB-15756A8DF8AC}"/>
              </a:ext>
            </a:extLst>
          </p:cNvPr>
          <p:cNvSpPr txBox="1"/>
          <p:nvPr/>
        </p:nvSpPr>
        <p:spPr>
          <a:xfrm>
            <a:off x="1676" y="269687"/>
            <a:ext cx="6094324" cy="707886"/>
          </a:xfrm>
          <a:prstGeom prst="rect">
            <a:avLst/>
          </a:prstGeom>
          <a:noFill/>
        </p:spPr>
        <p:txBody>
          <a:bodyPr wrap="square">
            <a:spAutoFit/>
          </a:bodyPr>
          <a:lstStyle/>
          <a:p>
            <a:pPr marL="0" indent="0">
              <a:buNone/>
            </a:pPr>
            <a:r>
              <a:rPr lang="en-US" sz="2000" kern="0" dirty="0">
                <a:solidFill>
                  <a:schemeClr val="bg1"/>
                </a:solidFill>
                <a:effectLst/>
                <a:latin typeface="BookmanOldStyle"/>
                <a:ea typeface="Calibri" panose="020F0502020204030204" pitchFamily="34" charset="0"/>
                <a:cs typeface="BookmanOldStyle"/>
              </a:rPr>
              <a:t>Daniel and John both had visions of the same divine manifestation. </a:t>
            </a:r>
          </a:p>
        </p:txBody>
      </p:sp>
      <p:sp>
        <p:nvSpPr>
          <p:cNvPr id="6" name="TextBox 5">
            <a:extLst>
              <a:ext uri="{FF2B5EF4-FFF2-40B4-BE49-F238E27FC236}">
                <a16:creationId xmlns:a16="http://schemas.microsoft.com/office/drawing/2014/main" id="{AFAC2F63-5DEB-0037-851F-A276F0C5435F}"/>
              </a:ext>
            </a:extLst>
          </p:cNvPr>
          <p:cNvSpPr txBox="1"/>
          <p:nvPr/>
        </p:nvSpPr>
        <p:spPr>
          <a:xfrm>
            <a:off x="124629" y="1053629"/>
            <a:ext cx="5813947" cy="5632311"/>
          </a:xfrm>
          <a:prstGeom prst="rect">
            <a:avLst/>
          </a:prstGeom>
          <a:noFill/>
        </p:spPr>
        <p:txBody>
          <a:bodyPr wrap="square">
            <a:spAutoFit/>
          </a:bodyPr>
          <a:lstStyle/>
          <a:p>
            <a:pPr marL="0" indent="0">
              <a:buNone/>
            </a:pPr>
            <a:r>
              <a:rPr lang="en-US" sz="2400" kern="0" dirty="0">
                <a:solidFill>
                  <a:schemeClr val="bg1"/>
                </a:solidFill>
                <a:effectLst/>
                <a:latin typeface="BookmanOldStyle"/>
                <a:ea typeface="Calibri" panose="020F0502020204030204" pitchFamily="34" charset="0"/>
                <a:cs typeface="BookmanOldStyle"/>
              </a:rPr>
              <a:t>Daniel in his night visions of "one like the Son of Man," saw the thrones (of " the regeneration ") set up, and the Ancient of Days did sit (was enthroned). </a:t>
            </a:r>
            <a:r>
              <a:rPr lang="en-US" sz="2400" b="1" u="sng" kern="0" dirty="0">
                <a:solidFill>
                  <a:srgbClr val="FFFF00"/>
                </a:solidFill>
                <a:effectLst/>
                <a:latin typeface="BookmanOldStyle"/>
                <a:ea typeface="Calibri" panose="020F0502020204030204" pitchFamily="34" charset="0"/>
                <a:cs typeface="BookmanOldStyle"/>
              </a:rPr>
              <a:t>His garment was white as snow</a:t>
            </a:r>
            <a:r>
              <a:rPr lang="en-US" sz="2400" kern="0" dirty="0">
                <a:solidFill>
                  <a:schemeClr val="bg1"/>
                </a:solidFill>
                <a:effectLst/>
                <a:latin typeface="BookmanOldStyle"/>
                <a:ea typeface="Calibri" panose="020F0502020204030204" pitchFamily="34" charset="0"/>
                <a:cs typeface="BookmanOldStyle"/>
              </a:rPr>
              <a:t>, and the </a:t>
            </a:r>
            <a:r>
              <a:rPr lang="en-US" sz="2400" b="1" u="sng" kern="0" dirty="0">
                <a:solidFill>
                  <a:srgbClr val="FFFF00"/>
                </a:solidFill>
                <a:effectLst/>
                <a:latin typeface="BookmanOldStyle"/>
                <a:ea typeface="Calibri" panose="020F0502020204030204" pitchFamily="34" charset="0"/>
                <a:cs typeface="BookmanOldStyle"/>
              </a:rPr>
              <a:t>hair of his head like the pure wool </a:t>
            </a:r>
            <a:r>
              <a:rPr lang="en-US" sz="2400" kern="0" dirty="0">
                <a:solidFill>
                  <a:schemeClr val="bg1"/>
                </a:solidFill>
                <a:effectLst/>
                <a:latin typeface="BookmanOldStyle"/>
                <a:ea typeface="Calibri" panose="020F0502020204030204" pitchFamily="34" charset="0"/>
                <a:cs typeface="BookmanOldStyle"/>
              </a:rPr>
              <a:t>; </a:t>
            </a:r>
            <a:r>
              <a:rPr lang="en-US" sz="2400" b="1" u="sng" kern="0" dirty="0">
                <a:solidFill>
                  <a:srgbClr val="FFFF00"/>
                </a:solidFill>
                <a:effectLst/>
                <a:latin typeface="BookmanOldStyle"/>
                <a:ea typeface="Calibri" panose="020F0502020204030204" pitchFamily="34" charset="0"/>
                <a:cs typeface="BookmanOldStyle"/>
              </a:rPr>
              <a:t>his throne was like the fiery flame</a:t>
            </a:r>
            <a:r>
              <a:rPr lang="en-US" sz="2400" kern="0" dirty="0">
                <a:solidFill>
                  <a:schemeClr val="bg1"/>
                </a:solidFill>
                <a:effectLst/>
                <a:latin typeface="BookmanOldStyle"/>
                <a:ea typeface="Calibri" panose="020F0502020204030204" pitchFamily="34" charset="0"/>
                <a:cs typeface="BookmanOldStyle"/>
              </a:rPr>
              <a:t>, and his </a:t>
            </a:r>
            <a:r>
              <a:rPr lang="en-US" sz="2400" i="1" kern="0" dirty="0">
                <a:solidFill>
                  <a:schemeClr val="bg1"/>
                </a:solidFill>
                <a:effectLst/>
                <a:latin typeface="Times New Roman" panose="02020603050405020304" pitchFamily="18" charset="0"/>
                <a:ea typeface="Calibri" panose="020F0502020204030204" pitchFamily="34" charset="0"/>
              </a:rPr>
              <a:t>w</a:t>
            </a:r>
            <a:r>
              <a:rPr lang="en-US" sz="2400" b="1" i="1" u="sng" kern="0" dirty="0">
                <a:solidFill>
                  <a:srgbClr val="FFFF00"/>
                </a:solidFill>
                <a:effectLst/>
                <a:latin typeface="Times New Roman" panose="02020603050405020304" pitchFamily="18" charset="0"/>
                <a:ea typeface="Calibri" panose="020F0502020204030204" pitchFamily="34" charset="0"/>
              </a:rPr>
              <a:t>heels </a:t>
            </a:r>
            <a:r>
              <a:rPr lang="en-US" sz="2400" b="1" u="sng" kern="0" dirty="0">
                <a:solidFill>
                  <a:srgbClr val="FFFF00"/>
                </a:solidFill>
                <a:effectLst/>
                <a:latin typeface="BookmanOldStyle"/>
                <a:ea typeface="Calibri" panose="020F0502020204030204" pitchFamily="34" charset="0"/>
                <a:cs typeface="BookmanOldStyle"/>
              </a:rPr>
              <a:t>as burning fire</a:t>
            </a:r>
            <a:r>
              <a:rPr lang="en-US" sz="2400" kern="0" dirty="0">
                <a:solidFill>
                  <a:schemeClr val="bg1"/>
                </a:solidFill>
                <a:effectLst/>
                <a:latin typeface="BookmanOldStyle"/>
                <a:ea typeface="Calibri" panose="020F0502020204030204" pitchFamily="34" charset="0"/>
                <a:cs typeface="BookmanOldStyle"/>
              </a:rPr>
              <a:t>. </a:t>
            </a:r>
          </a:p>
          <a:p>
            <a:pPr marL="0" indent="0">
              <a:buNone/>
            </a:pPr>
            <a:endParaRPr lang="en-US" sz="2400" kern="0" dirty="0">
              <a:solidFill>
                <a:schemeClr val="bg1"/>
              </a:solidFill>
              <a:latin typeface="BookmanOldStyle"/>
              <a:ea typeface="Calibri" panose="020F0502020204030204" pitchFamily="34" charset="0"/>
              <a:cs typeface="BookmanOldStyle"/>
            </a:endParaRPr>
          </a:p>
          <a:p>
            <a:pPr marL="0" indent="0">
              <a:buNone/>
            </a:pPr>
            <a:endParaRPr lang="en-US" sz="2400" kern="0" dirty="0">
              <a:solidFill>
                <a:schemeClr val="bg1"/>
              </a:solidFill>
              <a:effectLst/>
              <a:latin typeface="BookmanOldStyle"/>
              <a:ea typeface="Calibri" panose="020F0502020204030204" pitchFamily="34" charset="0"/>
              <a:cs typeface="BookmanOldStyle"/>
            </a:endParaRPr>
          </a:p>
          <a:p>
            <a:pPr marL="0" indent="0">
              <a:buNone/>
            </a:pPr>
            <a:r>
              <a:rPr lang="en-US" sz="2400" kern="0" dirty="0">
                <a:solidFill>
                  <a:schemeClr val="bg1"/>
                </a:solidFill>
                <a:effectLst/>
                <a:latin typeface="BookmanOldStyle"/>
                <a:ea typeface="Calibri" panose="020F0502020204030204" pitchFamily="34" charset="0"/>
                <a:cs typeface="BookmanOldStyle"/>
              </a:rPr>
              <a:t>The Lord Jesus appropriated to himself this vision of Daniel (chapter seven, particularly verses 13, 14) when he spoke the parable of "a certain nobleman who went into a far country to receive for himself a kingdom and to return" (Luke </a:t>
            </a:r>
            <a:r>
              <a:rPr lang="en-US" sz="2400" kern="0" dirty="0">
                <a:solidFill>
                  <a:schemeClr val="bg1"/>
                </a:solidFill>
                <a:latin typeface="BookmanOldStyle"/>
                <a:ea typeface="Calibri" panose="020F0502020204030204" pitchFamily="34" charset="0"/>
                <a:cs typeface="BookmanOldStyle"/>
              </a:rPr>
              <a:t>19:</a:t>
            </a:r>
            <a:r>
              <a:rPr lang="en-US" sz="2400" kern="0" dirty="0">
                <a:solidFill>
                  <a:schemeClr val="bg1"/>
                </a:solidFill>
                <a:effectLst/>
                <a:latin typeface="BookmanOldStyle"/>
                <a:ea typeface="Calibri" panose="020F0502020204030204" pitchFamily="34" charset="0"/>
                <a:cs typeface="BookmanOldStyle"/>
              </a:rPr>
              <a:t>12-27). </a:t>
            </a:r>
          </a:p>
        </p:txBody>
      </p:sp>
      <p:pic>
        <p:nvPicPr>
          <p:cNvPr id="9" name="Picture 8">
            <a:extLst>
              <a:ext uri="{FF2B5EF4-FFF2-40B4-BE49-F238E27FC236}">
                <a16:creationId xmlns:a16="http://schemas.microsoft.com/office/drawing/2014/main" id="{C22E07AA-E026-A5D2-DBC4-6DD5C4A6BF2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6000"/>
                    </a14:imgEffect>
                  </a14:imgLayer>
                </a14:imgProps>
              </a:ext>
            </a:extLst>
          </a:blip>
          <a:stretch>
            <a:fillRect/>
          </a:stretch>
        </p:blipFill>
        <p:spPr>
          <a:xfrm>
            <a:off x="5971371" y="492313"/>
            <a:ext cx="6096000" cy="6096000"/>
          </a:xfrm>
          <a:prstGeom prst="rect">
            <a:avLst/>
          </a:prstGeom>
          <a:effectLst>
            <a:softEdge rad="63500"/>
          </a:effectLst>
        </p:spPr>
      </p:pic>
    </p:spTree>
    <p:extLst>
      <p:ext uri="{BB962C8B-B14F-4D97-AF65-F5344CB8AC3E}">
        <p14:creationId xmlns:p14="http://schemas.microsoft.com/office/powerpoint/2010/main" val="2993034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371B8C-885C-7803-FAA8-896C349542BA}"/>
              </a:ext>
            </a:extLst>
          </p:cNvPr>
          <p:cNvPicPr>
            <a:picLocks noChangeAspect="1"/>
          </p:cNvPicPr>
          <p:nvPr/>
        </p:nvPicPr>
        <p:blipFill rotWithShape="1">
          <a:blip r:embed="rId2"/>
          <a:srcRect t="9454" b="4363"/>
          <a:stretch/>
        </p:blipFill>
        <p:spPr>
          <a:xfrm>
            <a:off x="84436" y="-8225"/>
            <a:ext cx="12107564" cy="6866225"/>
          </a:xfrm>
          <a:prstGeom prst="rect">
            <a:avLst/>
          </a:prstGeom>
        </p:spPr>
      </p:pic>
      <p:sp>
        <p:nvSpPr>
          <p:cNvPr id="3" name="Content Placeholder 2">
            <a:extLst>
              <a:ext uri="{FF2B5EF4-FFF2-40B4-BE49-F238E27FC236}">
                <a16:creationId xmlns:a16="http://schemas.microsoft.com/office/drawing/2014/main" id="{EA98DEE5-6D28-5E6B-17C8-50D85183A4E7}"/>
              </a:ext>
            </a:extLst>
          </p:cNvPr>
          <p:cNvSpPr>
            <a:spLocks noGrp="1"/>
          </p:cNvSpPr>
          <p:nvPr>
            <p:ph idx="1"/>
          </p:nvPr>
        </p:nvSpPr>
        <p:spPr>
          <a:xfrm>
            <a:off x="241192" y="286229"/>
            <a:ext cx="5388900" cy="6062472"/>
          </a:xfrm>
        </p:spPr>
        <p:txBody>
          <a:bodyPr>
            <a:normAutofit/>
          </a:bodyPr>
          <a:lstStyle/>
          <a:p>
            <a:pPr marL="0" indent="0">
              <a:buNone/>
            </a:pPr>
            <a:r>
              <a:rPr lang="en-US" sz="2400" kern="0" dirty="0">
                <a:solidFill>
                  <a:schemeClr val="bg1"/>
                </a:solidFill>
                <a:effectLst/>
                <a:latin typeface="BookmanOldStyle"/>
                <a:ea typeface="Calibri" panose="020F0502020204030204" pitchFamily="34" charset="0"/>
                <a:cs typeface="BookmanOldStyle"/>
              </a:rPr>
              <a:t>John in the Revelation, in his vision of "one like unto the Son of Man," describes the same theophany. </a:t>
            </a:r>
          </a:p>
          <a:p>
            <a:pPr marL="0" indent="0">
              <a:buNone/>
            </a:pPr>
            <a:r>
              <a:rPr lang="en-US" sz="2400" kern="0" dirty="0">
                <a:solidFill>
                  <a:schemeClr val="bg1"/>
                </a:solidFill>
                <a:effectLst/>
                <a:latin typeface="BookmanOldStyle"/>
                <a:ea typeface="Calibri" panose="020F0502020204030204" pitchFamily="34" charset="0"/>
                <a:cs typeface="BookmanOldStyle"/>
              </a:rPr>
              <a:t>We cannot doubt it when we read the two visions. </a:t>
            </a:r>
          </a:p>
          <a:p>
            <a:pPr marL="0" indent="0">
              <a:buNone/>
            </a:pPr>
            <a:r>
              <a:rPr lang="en-US" sz="2400" kern="0" dirty="0">
                <a:solidFill>
                  <a:schemeClr val="bg1"/>
                </a:solidFill>
                <a:effectLst/>
                <a:latin typeface="BookmanOldStyle"/>
                <a:ea typeface="Calibri" panose="020F0502020204030204" pitchFamily="34" charset="0"/>
                <a:cs typeface="BookmanOldStyle"/>
              </a:rPr>
              <a:t>And he, too (in </a:t>
            </a:r>
            <a:r>
              <a:rPr lang="en-US" sz="2400" kern="0" dirty="0" err="1">
                <a:solidFill>
                  <a:schemeClr val="bg1"/>
                </a:solidFill>
                <a:effectLst/>
                <a:latin typeface="BookmanOldStyle"/>
                <a:ea typeface="Calibri" panose="020F0502020204030204" pitchFamily="34" charset="0"/>
                <a:cs typeface="BookmanOldStyle"/>
              </a:rPr>
              <a:t>chs</a:t>
            </a:r>
            <a:r>
              <a:rPr lang="en-US" sz="2400" kern="0" dirty="0">
                <a:solidFill>
                  <a:schemeClr val="bg1"/>
                </a:solidFill>
                <a:effectLst/>
                <a:latin typeface="BookmanOldStyle"/>
                <a:ea typeface="Calibri" panose="020F0502020204030204" pitchFamily="34" charset="0"/>
                <a:cs typeface="BookmanOldStyle"/>
              </a:rPr>
              <a:t>. </a:t>
            </a:r>
            <a:r>
              <a:rPr lang="en-US" sz="2400" kern="0" dirty="0">
                <a:solidFill>
                  <a:schemeClr val="bg1"/>
                </a:solidFill>
                <a:latin typeface="BookmanOldStyle"/>
                <a:ea typeface="Calibri" panose="020F0502020204030204" pitchFamily="34" charset="0"/>
                <a:cs typeface="BookmanOldStyle"/>
              </a:rPr>
              <a:t>4 &amp; 5</a:t>
            </a:r>
            <a:r>
              <a:rPr lang="en-US" sz="2400" kern="0" dirty="0">
                <a:solidFill>
                  <a:schemeClr val="bg1"/>
                </a:solidFill>
                <a:effectLst/>
                <a:latin typeface="BookmanOldStyle"/>
                <a:ea typeface="Calibri" panose="020F0502020204030204" pitchFamily="34" charset="0"/>
                <a:cs typeface="BookmanOldStyle"/>
              </a:rPr>
              <a:t>), describes the vision of four living creatures round about the throne. </a:t>
            </a:r>
          </a:p>
          <a:p>
            <a:pPr marL="0" indent="0">
              <a:buNone/>
            </a:pPr>
            <a:r>
              <a:rPr lang="en-US" sz="2400" kern="0" dirty="0">
                <a:solidFill>
                  <a:schemeClr val="bg1"/>
                </a:solidFill>
                <a:effectLst/>
                <a:latin typeface="BookmanOldStyle"/>
                <a:ea typeface="Calibri" panose="020F0502020204030204" pitchFamily="34" charset="0"/>
                <a:cs typeface="BookmanOldStyle"/>
              </a:rPr>
              <a:t>"They sing a new song, saying (to "the Lamb '), Thou art worthy to take the book and open the seals thereof ; for thou </a:t>
            </a:r>
            <a:r>
              <a:rPr lang="en-US" sz="2400" kern="0" dirty="0" err="1">
                <a:solidFill>
                  <a:schemeClr val="bg1"/>
                </a:solidFill>
                <a:effectLst/>
                <a:latin typeface="BookmanOldStyle"/>
                <a:ea typeface="Calibri" panose="020F0502020204030204" pitchFamily="34" charset="0"/>
                <a:cs typeface="BookmanOldStyle"/>
              </a:rPr>
              <a:t>wast</a:t>
            </a:r>
            <a:r>
              <a:rPr lang="en-US" sz="2400" kern="0" dirty="0">
                <a:solidFill>
                  <a:schemeClr val="bg1"/>
                </a:solidFill>
                <a:effectLst/>
                <a:latin typeface="BookmanOldStyle"/>
                <a:ea typeface="Calibri" panose="020F0502020204030204" pitchFamily="34" charset="0"/>
                <a:cs typeface="BookmanOldStyle"/>
              </a:rPr>
              <a:t> slain and hast redeemed us to God by thy blood out of every kindred and tongue and people and nation ; and </a:t>
            </a:r>
            <a:r>
              <a:rPr lang="en-US" sz="2400" b="1" u="sng" kern="0" dirty="0">
                <a:solidFill>
                  <a:srgbClr val="FFFF00"/>
                </a:solidFill>
                <a:effectLst/>
                <a:latin typeface="BookmanOldStyle"/>
                <a:ea typeface="Calibri" panose="020F0502020204030204" pitchFamily="34" charset="0"/>
                <a:cs typeface="BookmanOldStyle"/>
              </a:rPr>
              <a:t>hast made us unto our God kings and priests, and we shall reign on the earth."  (Rev. 5:9)</a:t>
            </a:r>
          </a:p>
          <a:p>
            <a:pPr marL="0" indent="0">
              <a:buNone/>
            </a:pPr>
            <a:endParaRPr lang="en-US" sz="2400" kern="0" dirty="0">
              <a:solidFill>
                <a:schemeClr val="bg1"/>
              </a:solidFill>
              <a:effectLst/>
              <a:latin typeface="BookmanOldStyle"/>
              <a:ea typeface="Calibri" panose="020F0502020204030204" pitchFamily="34" charset="0"/>
              <a:cs typeface="BookmanOldStyle"/>
            </a:endParaRPr>
          </a:p>
        </p:txBody>
      </p:sp>
    </p:spTree>
    <p:extLst>
      <p:ext uri="{BB962C8B-B14F-4D97-AF65-F5344CB8AC3E}">
        <p14:creationId xmlns:p14="http://schemas.microsoft.com/office/powerpoint/2010/main" val="3136751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371B8C-885C-7803-FAA8-896C349542BA}"/>
              </a:ext>
            </a:extLst>
          </p:cNvPr>
          <p:cNvPicPr>
            <a:picLocks noChangeAspect="1"/>
          </p:cNvPicPr>
          <p:nvPr/>
        </p:nvPicPr>
        <p:blipFill rotWithShape="1">
          <a:blip r:embed="rId3"/>
          <a:srcRect t="9454" b="4363"/>
          <a:stretch/>
        </p:blipFill>
        <p:spPr>
          <a:xfrm>
            <a:off x="84436" y="-8225"/>
            <a:ext cx="12107564" cy="6866225"/>
          </a:xfrm>
          <a:prstGeom prst="rect">
            <a:avLst/>
          </a:prstGeom>
        </p:spPr>
      </p:pic>
      <p:sp>
        <p:nvSpPr>
          <p:cNvPr id="7" name="TextBox 6">
            <a:extLst>
              <a:ext uri="{FF2B5EF4-FFF2-40B4-BE49-F238E27FC236}">
                <a16:creationId xmlns:a16="http://schemas.microsoft.com/office/drawing/2014/main" id="{1A8F35E1-E45D-E96A-F049-FA93294E6BED}"/>
              </a:ext>
            </a:extLst>
          </p:cNvPr>
          <p:cNvSpPr txBox="1"/>
          <p:nvPr/>
        </p:nvSpPr>
        <p:spPr>
          <a:xfrm>
            <a:off x="177910" y="119748"/>
            <a:ext cx="4276524" cy="5528693"/>
          </a:xfrm>
          <a:prstGeom prst="rect">
            <a:avLst/>
          </a:prstGeom>
          <a:noFill/>
        </p:spPr>
        <p:txBody>
          <a:bodyPr wrap="square">
            <a:sp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2</a:t>
            </a:r>
            <a:r>
              <a:rPr kumimoji="0" lang="en-US" sz="2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immediately I was in the spirit: and, behold, a throne was set in heaven, and </a:t>
            </a:r>
            <a:r>
              <a:rPr kumimoji="0" lang="en-US" sz="22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one</a:t>
            </a:r>
            <a:r>
              <a:rPr kumimoji="0" lang="en-US" sz="2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sat on the throne.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3</a:t>
            </a:r>
            <a:r>
              <a:rPr kumimoji="0" lang="en-US" sz="2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he that sat was to look upon like a jasper and a sardine stone: and </a:t>
            </a:r>
            <a:r>
              <a:rPr kumimoji="0" lang="en-US" sz="22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there was</a:t>
            </a:r>
            <a:r>
              <a:rPr kumimoji="0" lang="en-US" sz="2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 rainbow round about the throne, in sight like unto an emerald.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4</a:t>
            </a:r>
            <a:r>
              <a:rPr kumimoji="0" lang="en-US" sz="2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round about the throne </a:t>
            </a:r>
            <a:r>
              <a:rPr kumimoji="0" lang="en-US" sz="22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were</a:t>
            </a:r>
            <a:r>
              <a:rPr kumimoji="0" lang="en-US" sz="2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four and twenty seats: and upon the seats I saw four and twenty elders sitting, clothed in white raiment; and they had on their heads crowns of gold. </a:t>
            </a:r>
          </a:p>
        </p:txBody>
      </p:sp>
      <p:sp>
        <p:nvSpPr>
          <p:cNvPr id="8" name="TextBox 7">
            <a:extLst>
              <a:ext uri="{FF2B5EF4-FFF2-40B4-BE49-F238E27FC236}">
                <a16:creationId xmlns:a16="http://schemas.microsoft.com/office/drawing/2014/main" id="{CB0487B9-8B8E-543F-D835-BBA60FA2ABB4}"/>
              </a:ext>
            </a:extLst>
          </p:cNvPr>
          <p:cNvSpPr txBox="1"/>
          <p:nvPr/>
        </p:nvSpPr>
        <p:spPr>
          <a:xfrm>
            <a:off x="7289404" y="119748"/>
            <a:ext cx="4818160" cy="6571030"/>
          </a:xfrm>
          <a:prstGeom prst="rect">
            <a:avLst/>
          </a:prstGeom>
          <a:noFill/>
        </p:spPr>
        <p:txBody>
          <a:bodyPr wrap="square">
            <a:sp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5</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out of the throne proceeded lightnings and </a:t>
            </a:r>
            <a:r>
              <a:rPr kumimoji="0" lang="en-US" sz="2000" b="0" i="0" u="none" strike="noStrike" kern="1200" cap="none" spc="0" normalizeH="0" baseline="0" noProof="0" dirty="0" err="1">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thunderings</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voices: and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there were</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seven lamps of fire burning before the throne, which are the seven Spirits of God.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6</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before the throne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there was</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 sea of glass like unto crystal: and in the midst of the throne, and round about the throne,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were</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four beasts full of eyes before and behind.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7</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the first beast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was</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like a lion, and the second beast like a calf, and the third beast had a face as a man, and the fourth beast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was</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like a flying eagle. </a:t>
            </a:r>
          </a:p>
          <a:p>
            <a:pPr algn="just">
              <a:lnSpc>
                <a:spcPct val="90000"/>
              </a:lnSpc>
              <a:spcBef>
                <a:spcPts val="1000"/>
              </a:spcBef>
              <a:defRPr/>
            </a:pPr>
            <a:r>
              <a:rPr kumimoji="0" lang="en-US" sz="20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8</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the four beasts had each of them six wings about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him;</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and </a:t>
            </a:r>
            <a:r>
              <a:rPr kumimoji="0" lang="en-US" sz="20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they were</a:t>
            </a:r>
            <a:r>
              <a:rPr kumimoji="0" lang="en-US" sz="20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Verdana" panose="020B0604030504040204" pitchFamily="34" charset="0"/>
                <a:ea typeface="+mn-ea"/>
                <a:cs typeface="+mn-cs"/>
              </a:rPr>
              <a:t> full of eyes within: and they rest not day and night, saying, Holy, holy, holy, Lord God Almighty, which was, and is, and is to come. </a:t>
            </a:r>
          </a:p>
        </p:txBody>
      </p:sp>
    </p:spTree>
    <p:extLst>
      <p:ext uri="{BB962C8B-B14F-4D97-AF65-F5344CB8AC3E}">
        <p14:creationId xmlns:p14="http://schemas.microsoft.com/office/powerpoint/2010/main" val="137284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C448-0DC9-E10D-84A4-10FBB0A43C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C24329-D7B6-BCE0-82A8-770858504826}"/>
              </a:ext>
            </a:extLst>
          </p:cNvPr>
          <p:cNvSpPr>
            <a:spLocks noGrp="1"/>
          </p:cNvSpPr>
          <p:nvPr>
            <p:ph idx="1"/>
          </p:nvPr>
        </p:nvSpPr>
        <p:spPr>
          <a:xfrm>
            <a:off x="621742" y="365125"/>
            <a:ext cx="10948516" cy="6566598"/>
          </a:xfrm>
        </p:spPr>
        <p:txBody>
          <a:bodyPr>
            <a:normAutofit lnSpcReduction="10000"/>
          </a:bodyPr>
          <a:lstStyle/>
          <a:p>
            <a:pPr marL="0" marR="0" indent="0" algn="l" rtl="0">
              <a:buNone/>
            </a:pPr>
            <a:r>
              <a:rPr lang="en-US" sz="1600" b="0" i="0" u="none" strike="noStrike" baseline="0" dirty="0">
                <a:solidFill>
                  <a:schemeClr val="bg1"/>
                </a:solidFill>
                <a:latin typeface="Verdana" panose="020B0604030504040204" pitchFamily="34" charset="0"/>
              </a:rPr>
              <a:t>Rev 4:1  After this I looked, and, behold, a door </a:t>
            </a:r>
            <a:r>
              <a:rPr lang="en-US" sz="1600" b="0" i="1" u="none" strike="noStrike" baseline="0" dirty="0">
                <a:solidFill>
                  <a:schemeClr val="bg1"/>
                </a:solidFill>
                <a:latin typeface="Verdana" panose="020B0604030504040204" pitchFamily="34" charset="0"/>
              </a:rPr>
              <a:t>was</a:t>
            </a:r>
            <a:r>
              <a:rPr lang="en-US" sz="1600" b="0" i="0" u="none" strike="noStrike" baseline="0" dirty="0">
                <a:solidFill>
                  <a:schemeClr val="bg1"/>
                </a:solidFill>
                <a:latin typeface="Verdana" panose="020B0604030504040204" pitchFamily="34" charset="0"/>
              </a:rPr>
              <a:t> opened in heaven: and the first voice which I heard </a:t>
            </a:r>
            <a:r>
              <a:rPr lang="en-US" sz="1600" b="0" i="1" u="none" strike="noStrike" baseline="0" dirty="0">
                <a:solidFill>
                  <a:schemeClr val="bg1"/>
                </a:solidFill>
                <a:latin typeface="Verdana" panose="020B0604030504040204" pitchFamily="34" charset="0"/>
              </a:rPr>
              <a:t>was</a:t>
            </a:r>
            <a:r>
              <a:rPr lang="en-US" sz="1600" b="0" i="0" u="none" strike="noStrike" baseline="0" dirty="0">
                <a:solidFill>
                  <a:schemeClr val="bg1"/>
                </a:solidFill>
                <a:latin typeface="Verdana" panose="020B0604030504040204" pitchFamily="34" charset="0"/>
              </a:rPr>
              <a:t> as it were of a trumpet talking with me; which said, Come up hither, and I will shew thee things which must be hereafter. </a:t>
            </a:r>
          </a:p>
          <a:p>
            <a:pPr marL="0" marR="0" indent="0" algn="l" rtl="0">
              <a:buNone/>
            </a:pPr>
            <a:r>
              <a:rPr lang="en-US" sz="1600" b="0" i="0" u="none" strike="noStrike" baseline="0" dirty="0">
                <a:solidFill>
                  <a:schemeClr val="bg1"/>
                </a:solidFill>
                <a:latin typeface="Verdana" panose="020B0604030504040204" pitchFamily="34" charset="0"/>
              </a:rPr>
              <a:t>2  And immediately I was in the spirit: and, behold, a throne was set in heaven, and </a:t>
            </a:r>
            <a:r>
              <a:rPr lang="en-US" sz="1600" b="0" i="1" u="none" strike="noStrike" baseline="0" dirty="0">
                <a:solidFill>
                  <a:schemeClr val="bg1"/>
                </a:solidFill>
                <a:latin typeface="Verdana" panose="020B0604030504040204" pitchFamily="34" charset="0"/>
              </a:rPr>
              <a:t>one</a:t>
            </a:r>
            <a:r>
              <a:rPr lang="en-US" sz="1600" b="0" i="0" u="none" strike="noStrike" baseline="0" dirty="0">
                <a:solidFill>
                  <a:schemeClr val="bg1"/>
                </a:solidFill>
                <a:latin typeface="Verdana" panose="020B0604030504040204" pitchFamily="34" charset="0"/>
              </a:rPr>
              <a:t> sat on the throne. </a:t>
            </a:r>
          </a:p>
          <a:p>
            <a:pPr marL="0" marR="0" indent="0" algn="l" rtl="0">
              <a:buNone/>
            </a:pPr>
            <a:r>
              <a:rPr lang="en-US" sz="1600" b="0" i="0" u="none" strike="noStrike" baseline="0" dirty="0">
                <a:solidFill>
                  <a:schemeClr val="bg1"/>
                </a:solidFill>
                <a:latin typeface="Verdana" panose="020B0604030504040204" pitchFamily="34" charset="0"/>
              </a:rPr>
              <a:t>3  And he that sat was to look upon like a jasper and a sardine stone: and </a:t>
            </a:r>
            <a:r>
              <a:rPr lang="en-US" sz="1600" b="0" i="1" u="none" strike="noStrike" baseline="0" dirty="0">
                <a:solidFill>
                  <a:schemeClr val="bg1"/>
                </a:solidFill>
                <a:latin typeface="Verdana" panose="020B0604030504040204" pitchFamily="34" charset="0"/>
              </a:rPr>
              <a:t>there was</a:t>
            </a:r>
            <a:r>
              <a:rPr lang="en-US" sz="1600" b="0" i="0" u="none" strike="noStrike" baseline="0" dirty="0">
                <a:solidFill>
                  <a:schemeClr val="bg1"/>
                </a:solidFill>
                <a:latin typeface="Verdana" panose="020B0604030504040204" pitchFamily="34" charset="0"/>
              </a:rPr>
              <a:t> a rainbow round about the throne, in sight like unto an emerald. </a:t>
            </a:r>
          </a:p>
          <a:p>
            <a:pPr marL="0" marR="0" indent="0" algn="l" rtl="0">
              <a:buNone/>
            </a:pPr>
            <a:r>
              <a:rPr lang="en-US" sz="1600" b="0" i="0" u="none" strike="noStrike" baseline="0" dirty="0">
                <a:solidFill>
                  <a:schemeClr val="bg1"/>
                </a:solidFill>
                <a:latin typeface="Verdana" panose="020B0604030504040204" pitchFamily="34" charset="0"/>
              </a:rPr>
              <a:t>4  And round about the throne </a:t>
            </a:r>
            <a:r>
              <a:rPr lang="en-US" sz="1600" b="0" i="1" u="none" strike="noStrike" baseline="0" dirty="0">
                <a:solidFill>
                  <a:schemeClr val="bg1"/>
                </a:solidFill>
                <a:latin typeface="Verdana" panose="020B0604030504040204" pitchFamily="34" charset="0"/>
              </a:rPr>
              <a:t>were</a:t>
            </a:r>
            <a:r>
              <a:rPr lang="en-US" sz="1600" b="0" i="0" u="none" strike="noStrike" baseline="0" dirty="0">
                <a:solidFill>
                  <a:schemeClr val="bg1"/>
                </a:solidFill>
                <a:latin typeface="Verdana" panose="020B0604030504040204" pitchFamily="34" charset="0"/>
              </a:rPr>
              <a:t> four and twenty seats: and upon the seats I saw four and twenty elders sitting, clothed in white raiment; and they had on their heads crowns of gold. </a:t>
            </a:r>
          </a:p>
          <a:p>
            <a:pPr marL="0" marR="0" indent="0" algn="l" rtl="0">
              <a:buNone/>
            </a:pPr>
            <a:r>
              <a:rPr lang="en-US" sz="1600" b="0" i="0" u="none" strike="noStrike" baseline="0" dirty="0">
                <a:solidFill>
                  <a:schemeClr val="bg1"/>
                </a:solidFill>
                <a:latin typeface="Verdana" panose="020B0604030504040204" pitchFamily="34" charset="0"/>
              </a:rPr>
              <a:t>5  And out of the throne proceeded lightnings and </a:t>
            </a:r>
            <a:r>
              <a:rPr lang="en-US" sz="1600" b="0" i="0" u="none" strike="noStrike" baseline="0" dirty="0" err="1">
                <a:solidFill>
                  <a:schemeClr val="bg1"/>
                </a:solidFill>
                <a:latin typeface="Verdana" panose="020B0604030504040204" pitchFamily="34" charset="0"/>
              </a:rPr>
              <a:t>thunderings</a:t>
            </a:r>
            <a:r>
              <a:rPr lang="en-US" sz="1600" b="0" i="0" u="none" strike="noStrike" baseline="0" dirty="0">
                <a:solidFill>
                  <a:schemeClr val="bg1"/>
                </a:solidFill>
                <a:latin typeface="Verdana" panose="020B0604030504040204" pitchFamily="34" charset="0"/>
              </a:rPr>
              <a:t> and voices: and </a:t>
            </a:r>
            <a:r>
              <a:rPr lang="en-US" sz="1600" b="0" i="1" u="none" strike="noStrike" baseline="0" dirty="0">
                <a:solidFill>
                  <a:schemeClr val="bg1"/>
                </a:solidFill>
                <a:latin typeface="Verdana" panose="020B0604030504040204" pitchFamily="34" charset="0"/>
              </a:rPr>
              <a:t>there were</a:t>
            </a:r>
            <a:r>
              <a:rPr lang="en-US" sz="1600" b="0" i="0" u="none" strike="noStrike" baseline="0" dirty="0">
                <a:solidFill>
                  <a:schemeClr val="bg1"/>
                </a:solidFill>
                <a:latin typeface="Verdana" panose="020B0604030504040204" pitchFamily="34" charset="0"/>
              </a:rPr>
              <a:t> seven lamps of fire burning before the throne, which are the seven Spirits of God. </a:t>
            </a:r>
          </a:p>
          <a:p>
            <a:pPr marL="0" marR="0" indent="0" algn="l" rtl="0">
              <a:buNone/>
            </a:pPr>
            <a:r>
              <a:rPr lang="en-US" sz="1600" b="0" i="0" u="none" strike="noStrike" baseline="0" dirty="0">
                <a:solidFill>
                  <a:schemeClr val="bg1"/>
                </a:solidFill>
                <a:latin typeface="Verdana" panose="020B0604030504040204" pitchFamily="34" charset="0"/>
              </a:rPr>
              <a:t>6  And before the throne </a:t>
            </a:r>
            <a:r>
              <a:rPr lang="en-US" sz="1600" b="0" i="1" u="none" strike="noStrike" baseline="0" dirty="0">
                <a:solidFill>
                  <a:schemeClr val="bg1"/>
                </a:solidFill>
                <a:latin typeface="Verdana" panose="020B0604030504040204" pitchFamily="34" charset="0"/>
              </a:rPr>
              <a:t>there was</a:t>
            </a:r>
            <a:r>
              <a:rPr lang="en-US" sz="1600" b="0" i="0" u="none" strike="noStrike" baseline="0" dirty="0">
                <a:solidFill>
                  <a:schemeClr val="bg1"/>
                </a:solidFill>
                <a:latin typeface="Verdana" panose="020B0604030504040204" pitchFamily="34" charset="0"/>
              </a:rPr>
              <a:t> a sea of glass like unto crystal: and in the midst of the throne, and round about the throne, </a:t>
            </a:r>
            <a:r>
              <a:rPr lang="en-US" sz="1600" b="0" i="1" u="none" strike="noStrike" baseline="0" dirty="0">
                <a:solidFill>
                  <a:schemeClr val="bg1"/>
                </a:solidFill>
                <a:latin typeface="Verdana" panose="020B0604030504040204" pitchFamily="34" charset="0"/>
              </a:rPr>
              <a:t>were</a:t>
            </a:r>
            <a:r>
              <a:rPr lang="en-US" sz="1600" b="0" i="0" u="none" strike="noStrike" baseline="0" dirty="0">
                <a:solidFill>
                  <a:schemeClr val="bg1"/>
                </a:solidFill>
                <a:latin typeface="Verdana" panose="020B0604030504040204" pitchFamily="34" charset="0"/>
              </a:rPr>
              <a:t> four beasts full of eyes before and behind. </a:t>
            </a:r>
          </a:p>
          <a:p>
            <a:pPr marL="0" marR="0" indent="0" algn="l" rtl="0">
              <a:buNone/>
            </a:pPr>
            <a:r>
              <a:rPr lang="en-US" sz="1600" b="0" i="0" u="none" strike="noStrike" baseline="0" dirty="0">
                <a:solidFill>
                  <a:schemeClr val="bg1"/>
                </a:solidFill>
                <a:latin typeface="Verdana" panose="020B0604030504040204" pitchFamily="34" charset="0"/>
              </a:rPr>
              <a:t>7  And the first beast </a:t>
            </a:r>
            <a:r>
              <a:rPr lang="en-US" sz="1600" b="0" i="1" u="none" strike="noStrike" baseline="0" dirty="0">
                <a:solidFill>
                  <a:schemeClr val="bg1"/>
                </a:solidFill>
                <a:latin typeface="Verdana" panose="020B0604030504040204" pitchFamily="34" charset="0"/>
              </a:rPr>
              <a:t>was</a:t>
            </a:r>
            <a:r>
              <a:rPr lang="en-US" sz="1600" b="0" i="0" u="none" strike="noStrike" baseline="0" dirty="0">
                <a:solidFill>
                  <a:schemeClr val="bg1"/>
                </a:solidFill>
                <a:latin typeface="Verdana" panose="020B0604030504040204" pitchFamily="34" charset="0"/>
              </a:rPr>
              <a:t> like a lion, and the second beast like a calf, and the third beast had a face as a man, and the fourth beast </a:t>
            </a:r>
            <a:r>
              <a:rPr lang="en-US" sz="1600" b="0" i="1" u="none" strike="noStrike" baseline="0" dirty="0">
                <a:solidFill>
                  <a:schemeClr val="bg1"/>
                </a:solidFill>
                <a:latin typeface="Verdana" panose="020B0604030504040204" pitchFamily="34" charset="0"/>
              </a:rPr>
              <a:t>was</a:t>
            </a:r>
            <a:r>
              <a:rPr lang="en-US" sz="1600" b="0" i="0" u="none" strike="noStrike" baseline="0" dirty="0">
                <a:solidFill>
                  <a:schemeClr val="bg1"/>
                </a:solidFill>
                <a:latin typeface="Verdana" panose="020B0604030504040204" pitchFamily="34" charset="0"/>
              </a:rPr>
              <a:t> like a flying eagle. </a:t>
            </a:r>
          </a:p>
          <a:p>
            <a:pPr marL="0" marR="0" indent="0" algn="l" rtl="0">
              <a:buNone/>
            </a:pPr>
            <a:r>
              <a:rPr lang="en-US" sz="1600" b="0" i="0" u="none" strike="noStrike" baseline="0" dirty="0">
                <a:solidFill>
                  <a:schemeClr val="bg1"/>
                </a:solidFill>
                <a:latin typeface="Verdana" panose="020B0604030504040204" pitchFamily="34" charset="0"/>
              </a:rPr>
              <a:t>8  And the four beasts had each of them six wings about </a:t>
            </a:r>
            <a:r>
              <a:rPr lang="en-US" sz="1600" b="0" i="1" u="none" strike="noStrike" baseline="0" dirty="0">
                <a:solidFill>
                  <a:schemeClr val="bg1"/>
                </a:solidFill>
                <a:latin typeface="Verdana" panose="020B0604030504040204" pitchFamily="34" charset="0"/>
              </a:rPr>
              <a:t>him;</a:t>
            </a:r>
            <a:r>
              <a:rPr lang="en-US" sz="1600" b="0" i="0" u="none" strike="noStrike" baseline="0" dirty="0">
                <a:solidFill>
                  <a:schemeClr val="bg1"/>
                </a:solidFill>
                <a:latin typeface="Verdana" panose="020B0604030504040204" pitchFamily="34" charset="0"/>
              </a:rPr>
              <a:t> and </a:t>
            </a:r>
            <a:r>
              <a:rPr lang="en-US" sz="1600" b="0" i="1" u="none" strike="noStrike" baseline="0" dirty="0">
                <a:solidFill>
                  <a:schemeClr val="bg1"/>
                </a:solidFill>
                <a:latin typeface="Verdana" panose="020B0604030504040204" pitchFamily="34" charset="0"/>
              </a:rPr>
              <a:t>they were</a:t>
            </a:r>
            <a:r>
              <a:rPr lang="en-US" sz="1600" b="0" i="0" u="none" strike="noStrike" baseline="0" dirty="0">
                <a:solidFill>
                  <a:schemeClr val="bg1"/>
                </a:solidFill>
                <a:latin typeface="Verdana" panose="020B0604030504040204" pitchFamily="34" charset="0"/>
              </a:rPr>
              <a:t> full of eyes within: and they rest not day and night, saying, Holy, holy, holy, Lord God Almighty, which was, and is, and is to come. </a:t>
            </a:r>
          </a:p>
          <a:p>
            <a:pPr marL="0" marR="0" indent="0" algn="l" rtl="0">
              <a:buNone/>
            </a:pPr>
            <a:r>
              <a:rPr lang="en-US" sz="1600" b="0" i="0" u="none" strike="noStrike" baseline="0" dirty="0">
                <a:solidFill>
                  <a:schemeClr val="bg1"/>
                </a:solidFill>
                <a:latin typeface="Verdana" panose="020B0604030504040204" pitchFamily="34" charset="0"/>
              </a:rPr>
              <a:t>9  And when those beasts give glory and </a:t>
            </a:r>
            <a:r>
              <a:rPr lang="en-US" sz="1600" b="0" i="0" u="none" strike="noStrike" baseline="0" dirty="0" err="1">
                <a:solidFill>
                  <a:schemeClr val="bg1"/>
                </a:solidFill>
                <a:latin typeface="Verdana" panose="020B0604030504040204" pitchFamily="34" charset="0"/>
              </a:rPr>
              <a:t>honour</a:t>
            </a:r>
            <a:r>
              <a:rPr lang="en-US" sz="1600" b="0" i="0" u="none" strike="noStrike" baseline="0" dirty="0">
                <a:solidFill>
                  <a:schemeClr val="bg1"/>
                </a:solidFill>
                <a:latin typeface="Verdana" panose="020B0604030504040204" pitchFamily="34" charset="0"/>
              </a:rPr>
              <a:t> and thanks to him that sat on the throne, who </a:t>
            </a:r>
            <a:r>
              <a:rPr lang="en-US" sz="1600" b="0" i="0" u="none" strike="noStrike" baseline="0" dirty="0" err="1">
                <a:solidFill>
                  <a:schemeClr val="bg1"/>
                </a:solidFill>
                <a:latin typeface="Verdana" panose="020B0604030504040204" pitchFamily="34" charset="0"/>
              </a:rPr>
              <a:t>liveth</a:t>
            </a:r>
            <a:r>
              <a:rPr lang="en-US" sz="1600" b="0" i="0" u="none" strike="noStrike" baseline="0" dirty="0">
                <a:solidFill>
                  <a:schemeClr val="bg1"/>
                </a:solidFill>
                <a:latin typeface="Verdana" panose="020B0604030504040204" pitchFamily="34" charset="0"/>
              </a:rPr>
              <a:t> for ever and ever, </a:t>
            </a:r>
          </a:p>
          <a:p>
            <a:pPr marL="0" marR="0" indent="0" algn="l" rtl="0">
              <a:buNone/>
            </a:pPr>
            <a:r>
              <a:rPr lang="en-US" sz="1600" b="1" i="0" u="none" strike="noStrike" baseline="0" dirty="0">
                <a:solidFill>
                  <a:schemeClr val="bg1"/>
                </a:solidFill>
                <a:latin typeface="Verdana" panose="020B0604030504040204" pitchFamily="34" charset="0"/>
              </a:rPr>
              <a:t>10</a:t>
            </a:r>
            <a:r>
              <a:rPr lang="en-US" sz="1600" b="0" i="0" u="none" strike="noStrike" baseline="0" dirty="0">
                <a:solidFill>
                  <a:schemeClr val="bg1"/>
                </a:solidFill>
                <a:latin typeface="Verdana" panose="020B0604030504040204" pitchFamily="34" charset="0"/>
              </a:rPr>
              <a:t>  The four and twenty elders fall down before him that sat on the throne, and worship him that </a:t>
            </a:r>
            <a:r>
              <a:rPr lang="en-US" sz="1600" b="0" i="0" u="none" strike="noStrike" baseline="0" dirty="0" err="1">
                <a:solidFill>
                  <a:schemeClr val="bg1"/>
                </a:solidFill>
                <a:latin typeface="Verdana" panose="020B0604030504040204" pitchFamily="34" charset="0"/>
              </a:rPr>
              <a:t>liveth</a:t>
            </a:r>
            <a:r>
              <a:rPr lang="en-US" sz="1600" b="0" i="0" u="none" strike="noStrike" baseline="0" dirty="0">
                <a:solidFill>
                  <a:schemeClr val="bg1"/>
                </a:solidFill>
                <a:latin typeface="Verdana" panose="020B0604030504040204" pitchFamily="34" charset="0"/>
              </a:rPr>
              <a:t> for ever and ever, and cast their crowns before the throne, saying, </a:t>
            </a:r>
          </a:p>
          <a:p>
            <a:pPr marL="0" marR="0" indent="0" algn="l" rtl="0">
              <a:buNone/>
            </a:pPr>
            <a:r>
              <a:rPr lang="en-US" sz="1600" b="0" i="0" u="none" strike="noStrike" baseline="0" dirty="0">
                <a:solidFill>
                  <a:schemeClr val="bg1"/>
                </a:solidFill>
                <a:latin typeface="Verdana" panose="020B0604030504040204" pitchFamily="34" charset="0"/>
              </a:rPr>
              <a:t>11  Thou art worthy, O Lord, to receive glory and </a:t>
            </a:r>
            <a:r>
              <a:rPr lang="en-US" sz="1600" b="0" i="0" u="none" strike="noStrike" baseline="0" dirty="0" err="1">
                <a:solidFill>
                  <a:schemeClr val="bg1"/>
                </a:solidFill>
                <a:latin typeface="Verdana" panose="020B0604030504040204" pitchFamily="34" charset="0"/>
              </a:rPr>
              <a:t>honour</a:t>
            </a:r>
            <a:r>
              <a:rPr lang="en-US" sz="1600" b="0" i="0" u="none" strike="noStrike" baseline="0" dirty="0">
                <a:solidFill>
                  <a:schemeClr val="bg1"/>
                </a:solidFill>
                <a:latin typeface="Verdana" panose="020B0604030504040204" pitchFamily="34" charset="0"/>
              </a:rPr>
              <a:t> and power: for thou hast created all things, and for thy pleasure they are and were created. </a:t>
            </a:r>
            <a:endParaRPr lang="en-US" dirty="0">
              <a:solidFill>
                <a:schemeClr val="bg1"/>
              </a:solidFill>
            </a:endParaRPr>
          </a:p>
        </p:txBody>
      </p:sp>
    </p:spTree>
    <p:extLst>
      <p:ext uri="{BB962C8B-B14F-4D97-AF65-F5344CB8AC3E}">
        <p14:creationId xmlns:p14="http://schemas.microsoft.com/office/powerpoint/2010/main" val="2003435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D410B30-B61D-0910-DFFC-BFFBCD99334D}"/>
              </a:ext>
            </a:extLst>
          </p:cNvPr>
          <p:cNvGrpSpPr/>
          <p:nvPr/>
        </p:nvGrpSpPr>
        <p:grpSpPr>
          <a:xfrm>
            <a:off x="0" y="-81302"/>
            <a:ext cx="12192000" cy="6926239"/>
            <a:chOff x="0" y="-68239"/>
            <a:chExt cx="12192000" cy="6926239"/>
          </a:xfrm>
        </p:grpSpPr>
        <p:pic>
          <p:nvPicPr>
            <p:cNvPr id="7" name="Picture 6">
              <a:extLst>
                <a:ext uri="{FF2B5EF4-FFF2-40B4-BE49-F238E27FC236}">
                  <a16:creationId xmlns:a16="http://schemas.microsoft.com/office/drawing/2014/main" id="{C1AE5540-E7FB-9656-694A-5D1A98F63167}"/>
                </a:ext>
              </a:extLst>
            </p:cNvPr>
            <p:cNvPicPr>
              <a:picLocks noChangeAspect="1"/>
            </p:cNvPicPr>
            <p:nvPr/>
          </p:nvPicPr>
          <p:blipFill rotWithShape="1">
            <a:blip r:embed="rId2"/>
            <a:srcRect l="79249"/>
            <a:stretch/>
          </p:blipFill>
          <p:spPr>
            <a:xfrm>
              <a:off x="10294536" y="0"/>
              <a:ext cx="1897464" cy="6858000"/>
            </a:xfrm>
            <a:prstGeom prst="rect">
              <a:avLst/>
            </a:prstGeom>
            <a:effectLst/>
          </p:spPr>
        </p:pic>
        <p:pic>
          <p:nvPicPr>
            <p:cNvPr id="8" name="Picture 7">
              <a:extLst>
                <a:ext uri="{FF2B5EF4-FFF2-40B4-BE49-F238E27FC236}">
                  <a16:creationId xmlns:a16="http://schemas.microsoft.com/office/drawing/2014/main" id="{6B1C35F1-1919-46B9-D62C-B97C0065C5F0}"/>
                </a:ext>
              </a:extLst>
            </p:cNvPr>
            <p:cNvPicPr>
              <a:picLocks noChangeAspect="1"/>
            </p:cNvPicPr>
            <p:nvPr/>
          </p:nvPicPr>
          <p:blipFill rotWithShape="1">
            <a:blip r:embed="rId2"/>
            <a:srcRect l="79249"/>
            <a:stretch/>
          </p:blipFill>
          <p:spPr>
            <a:xfrm flipH="1">
              <a:off x="0" y="0"/>
              <a:ext cx="1981200" cy="6858000"/>
            </a:xfrm>
            <a:prstGeom prst="rect">
              <a:avLst/>
            </a:prstGeom>
            <a:effectLst/>
          </p:spPr>
        </p:pic>
        <p:pic>
          <p:nvPicPr>
            <p:cNvPr id="4" name="Picture 3">
              <a:extLst>
                <a:ext uri="{FF2B5EF4-FFF2-40B4-BE49-F238E27FC236}">
                  <a16:creationId xmlns:a16="http://schemas.microsoft.com/office/drawing/2014/main" id="{85A0E082-FD9C-78BE-C7FF-259AB8586003}"/>
                </a:ext>
              </a:extLst>
            </p:cNvPr>
            <p:cNvPicPr>
              <a:picLocks noChangeAspect="1"/>
            </p:cNvPicPr>
            <p:nvPr/>
          </p:nvPicPr>
          <p:blipFill>
            <a:blip r:embed="rId2"/>
            <a:stretch>
              <a:fillRect/>
            </a:stretch>
          </p:blipFill>
          <p:spPr>
            <a:xfrm>
              <a:off x="1689798" y="-68239"/>
              <a:ext cx="9144001" cy="6926239"/>
            </a:xfrm>
            <a:prstGeom prst="rect">
              <a:avLst/>
            </a:prstGeom>
            <a:effectLst>
              <a:softEdge rad="31750"/>
            </a:effectLst>
          </p:spPr>
        </p:pic>
      </p:grpSp>
      <p:sp>
        <p:nvSpPr>
          <p:cNvPr id="10" name="Content Placeholder 2">
            <a:extLst>
              <a:ext uri="{FF2B5EF4-FFF2-40B4-BE49-F238E27FC236}">
                <a16:creationId xmlns:a16="http://schemas.microsoft.com/office/drawing/2014/main" id="{592B6450-1EC8-5109-983B-E96AD9DEA657}"/>
              </a:ext>
            </a:extLst>
          </p:cNvPr>
          <p:cNvSpPr txBox="1">
            <a:spLocks/>
          </p:cNvSpPr>
          <p:nvPr/>
        </p:nvSpPr>
        <p:spPr>
          <a:xfrm>
            <a:off x="7464151" y="261504"/>
            <a:ext cx="4593536" cy="24622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kern="0" dirty="0">
                <a:latin typeface="BookmanOldStyle"/>
                <a:ea typeface="Calibri" panose="020F0502020204030204" pitchFamily="34" charset="0"/>
                <a:cs typeface="BookmanOldStyle"/>
              </a:rPr>
              <a:t>In the sixth year of the captivity Ezekiel had </a:t>
            </a:r>
            <a:r>
              <a:rPr lang="en-US" sz="2400" b="1" u="sng" kern="0" dirty="0">
                <a:solidFill>
                  <a:srgbClr val="7030A0"/>
                </a:solidFill>
                <a:effectLst>
                  <a:outerShdw blurRad="38100" dist="38100" dir="2700000" algn="tl">
                    <a:srgbClr val="000000">
                      <a:alpha val="43137"/>
                    </a:srgbClr>
                  </a:outerShdw>
                </a:effectLst>
                <a:latin typeface="BookmanOldStyle"/>
                <a:ea typeface="Calibri" panose="020F0502020204030204" pitchFamily="34" charset="0"/>
                <a:cs typeface="BookmanOldStyle"/>
              </a:rPr>
              <a:t>another vision of "the cherubim,” </a:t>
            </a:r>
            <a:r>
              <a:rPr lang="en-US" sz="2400" b="1" kern="0" dirty="0">
                <a:latin typeface="BookmanOldStyle"/>
                <a:ea typeface="Calibri" panose="020F0502020204030204" pitchFamily="34" charset="0"/>
                <a:cs typeface="BookmanOldStyle"/>
              </a:rPr>
              <a:t>which comprehended the then present supervision of Jerusalem and the land of Israel by "them that had charge over the city" (</a:t>
            </a:r>
            <a:r>
              <a:rPr lang="en-US" sz="2400" b="1" kern="0" dirty="0" err="1">
                <a:latin typeface="BookmanOldStyle"/>
                <a:ea typeface="Calibri" panose="020F0502020204030204" pitchFamily="34" charset="0"/>
                <a:cs typeface="BookmanOldStyle"/>
              </a:rPr>
              <a:t>ch.</a:t>
            </a:r>
            <a:r>
              <a:rPr lang="en-US" sz="2400" b="1" kern="0" dirty="0">
                <a:latin typeface="BookmanOldStyle"/>
                <a:ea typeface="Calibri" panose="020F0502020204030204" pitchFamily="34" charset="0"/>
                <a:cs typeface="BookmanOldStyle"/>
              </a:rPr>
              <a:t> 9:1), that is…</a:t>
            </a:r>
          </a:p>
        </p:txBody>
      </p:sp>
      <p:sp>
        <p:nvSpPr>
          <p:cNvPr id="12" name="TextBox 11">
            <a:extLst>
              <a:ext uri="{FF2B5EF4-FFF2-40B4-BE49-F238E27FC236}">
                <a16:creationId xmlns:a16="http://schemas.microsoft.com/office/drawing/2014/main" id="{DC130A9B-2479-C37D-C693-D56F2267A632}"/>
              </a:ext>
            </a:extLst>
          </p:cNvPr>
          <p:cNvSpPr txBox="1"/>
          <p:nvPr/>
        </p:nvSpPr>
        <p:spPr>
          <a:xfrm>
            <a:off x="187960" y="66986"/>
            <a:ext cx="5246189" cy="2462213"/>
          </a:xfrm>
          <a:prstGeom prst="rect">
            <a:avLst/>
          </a:prstGeom>
          <a:noFill/>
        </p:spPr>
        <p:txBody>
          <a:bodyPr wrap="square">
            <a:spAutoFit/>
          </a:bodyPr>
          <a:lstStyle/>
          <a:p>
            <a:pPr marL="0" indent="0">
              <a:buFont typeface="Arial" panose="020B0604020202020204" pitchFamily="34" charset="0"/>
              <a:buNone/>
            </a:pP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Ezekiel's vision of the </a:t>
            </a:r>
            <a:r>
              <a:rPr lang="en-US" sz="22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likeness of a throne </a:t>
            </a: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and </a:t>
            </a:r>
            <a:r>
              <a:rPr lang="en-US" sz="22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appearance of a man above upon it </a:t>
            </a: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(Ezek. 1:26) .</a:t>
            </a:r>
          </a:p>
          <a:p>
            <a:pPr marL="0" indent="0">
              <a:buFont typeface="Arial" panose="020B0604020202020204" pitchFamily="34" charset="0"/>
              <a:buNone/>
            </a:pP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Explained by Jesus to mean </a:t>
            </a:r>
            <a:r>
              <a:rPr lang="en-US" sz="22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throne of David "in the regeneration,</a:t>
            </a:r>
            <a:r>
              <a:rPr lang="en-US" sz="22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and the "thrones of judgment" round about </a:t>
            </a:r>
            <a:r>
              <a:rPr lang="en-US" sz="22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occupied by the "redeemed." </a:t>
            </a:r>
          </a:p>
        </p:txBody>
      </p:sp>
      <p:sp>
        <p:nvSpPr>
          <p:cNvPr id="14" name="TextBox 13">
            <a:extLst>
              <a:ext uri="{FF2B5EF4-FFF2-40B4-BE49-F238E27FC236}">
                <a16:creationId xmlns:a16="http://schemas.microsoft.com/office/drawing/2014/main" id="{DD0E9ABA-6CA4-1BFD-A469-A94EAE8E12FD}"/>
              </a:ext>
            </a:extLst>
          </p:cNvPr>
          <p:cNvSpPr txBox="1"/>
          <p:nvPr/>
        </p:nvSpPr>
        <p:spPr>
          <a:xfrm>
            <a:off x="215679" y="2563319"/>
            <a:ext cx="3455319" cy="2462213"/>
          </a:xfrm>
          <a:prstGeom prst="rect">
            <a:avLst/>
          </a:prstGeom>
          <a:noFill/>
        </p:spPr>
        <p:txBody>
          <a:bodyPr wrap="square">
            <a:spAutoFit/>
          </a:bodyPr>
          <a:lstStyle/>
          <a:p>
            <a:pPr marL="0" indent="0">
              <a:buFont typeface="Arial" panose="020B0604020202020204" pitchFamily="34" charset="0"/>
              <a:buNone/>
            </a:pP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This is the substance of </a:t>
            </a:r>
            <a:r>
              <a:rPr lang="en-US" sz="2200"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Ezekiel's opening vision of the cherubim</a:t>
            </a:r>
            <a:r>
              <a:rPr lang="en-US" sz="2200" b="1" kern="0" dirty="0">
                <a:effectLst>
                  <a:outerShdw blurRad="38100" dist="38100" dir="2700000" algn="tl">
                    <a:srgbClr val="000000">
                      <a:alpha val="43137"/>
                    </a:srgbClr>
                  </a:outerShdw>
                </a:effectLst>
                <a:latin typeface="BookmanOldStyle"/>
                <a:ea typeface="Calibri" panose="020F0502020204030204" pitchFamily="34" charset="0"/>
                <a:cs typeface="BookmanOldStyle"/>
              </a:rPr>
              <a:t>, that “likeness of the glory of the Lord" that so overawed him that when he saw it "he fell upon his face." </a:t>
            </a:r>
          </a:p>
        </p:txBody>
      </p:sp>
      <p:sp>
        <p:nvSpPr>
          <p:cNvPr id="16" name="TextBox 15">
            <a:extLst>
              <a:ext uri="{FF2B5EF4-FFF2-40B4-BE49-F238E27FC236}">
                <a16:creationId xmlns:a16="http://schemas.microsoft.com/office/drawing/2014/main" id="{CFD14940-85D1-F560-D498-E3408C717CDB}"/>
              </a:ext>
            </a:extLst>
          </p:cNvPr>
          <p:cNvSpPr txBox="1"/>
          <p:nvPr/>
        </p:nvSpPr>
        <p:spPr>
          <a:xfrm>
            <a:off x="9031458" y="2839166"/>
            <a:ext cx="2941488" cy="3170099"/>
          </a:xfrm>
          <a:prstGeom prst="rect">
            <a:avLst/>
          </a:prstGeom>
          <a:noFill/>
        </p:spPr>
        <p:txBody>
          <a:bodyPr wrap="square">
            <a:spAutoFit/>
          </a:bodyPr>
          <a:lstStyle/>
          <a:p>
            <a:pPr marL="0" indent="0" algn="just">
              <a:buFont typeface="Arial" panose="020B0604020202020204" pitchFamily="34" charset="0"/>
              <a:buNone/>
            </a:pP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angels of the Lord, and the future manifestation of them that shall "have charge" in "the world to come," that is, </a:t>
            </a:r>
            <a:r>
              <a:rPr lang="en-US" sz="2800"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rPr>
              <a:t>Christ and the redeemed. </a:t>
            </a:r>
            <a:endParaRPr lang="en-US" sz="3200" b="1" u="sng" kern="0" dirty="0">
              <a:solidFill>
                <a:srgbClr val="00FFCC"/>
              </a:solidFill>
              <a:effectLst>
                <a:outerShdw blurRad="38100" dist="38100" dir="2700000" algn="tl">
                  <a:srgbClr val="000000">
                    <a:alpha val="43137"/>
                  </a:srgbClr>
                </a:outerShdw>
              </a:effectLst>
              <a:latin typeface="BookmanOldStyle"/>
              <a:ea typeface="Calibri" panose="020F0502020204030204" pitchFamily="34" charset="0"/>
              <a:cs typeface="BookmanOldStyle"/>
            </a:endParaRPr>
          </a:p>
        </p:txBody>
      </p:sp>
      <p:pic>
        <p:nvPicPr>
          <p:cNvPr id="17" name="Picture 16">
            <a:extLst>
              <a:ext uri="{FF2B5EF4-FFF2-40B4-BE49-F238E27FC236}">
                <a16:creationId xmlns:a16="http://schemas.microsoft.com/office/drawing/2014/main" id="{DABB61D6-C9AD-9EA0-6EEC-546D4C04CF91}"/>
              </a:ext>
            </a:extLst>
          </p:cNvPr>
          <p:cNvPicPr>
            <a:picLocks noChangeAspect="1"/>
          </p:cNvPicPr>
          <p:nvPr/>
        </p:nvPicPr>
        <p:blipFill rotWithShape="1">
          <a:blip r:embed="rId3"/>
          <a:srcRect l="29683" t="15573" r="25992" b="18286"/>
          <a:stretch/>
        </p:blipFill>
        <p:spPr>
          <a:xfrm>
            <a:off x="5850202" y="0"/>
            <a:ext cx="794135" cy="838385"/>
          </a:xfrm>
          <a:prstGeom prst="rect">
            <a:avLst/>
          </a:prstGeom>
          <a:effectLst>
            <a:glow rad="228600">
              <a:schemeClr val="accent2">
                <a:satMod val="175000"/>
                <a:alpha val="40000"/>
              </a:schemeClr>
            </a:glow>
            <a:softEdge rad="63500"/>
          </a:effectLst>
        </p:spPr>
      </p:pic>
    </p:spTree>
    <p:extLst>
      <p:ext uri="{BB962C8B-B14F-4D97-AF65-F5344CB8AC3E}">
        <p14:creationId xmlns:p14="http://schemas.microsoft.com/office/powerpoint/2010/main" val="414564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6995E7-DAF1-1255-0599-774ED856BC32}"/>
              </a:ext>
            </a:extLst>
          </p:cNvPr>
          <p:cNvPicPr>
            <a:picLocks noChangeAspect="1"/>
          </p:cNvPicPr>
          <p:nvPr/>
        </p:nvPicPr>
        <p:blipFill>
          <a:blip r:embed="rId2"/>
          <a:stretch>
            <a:fillRect/>
          </a:stretch>
        </p:blipFill>
        <p:spPr>
          <a:xfrm>
            <a:off x="0" y="34120"/>
            <a:ext cx="10410196" cy="6789761"/>
          </a:xfrm>
          <a:prstGeom prst="rect">
            <a:avLst/>
          </a:prstGeom>
        </p:spPr>
      </p:pic>
      <p:pic>
        <p:nvPicPr>
          <p:cNvPr id="19" name="Picture 18">
            <a:extLst>
              <a:ext uri="{FF2B5EF4-FFF2-40B4-BE49-F238E27FC236}">
                <a16:creationId xmlns:a16="http://schemas.microsoft.com/office/drawing/2014/main" id="{7A307EE6-540C-A88E-4CFB-15C637E2C00D}"/>
              </a:ext>
            </a:extLst>
          </p:cNvPr>
          <p:cNvPicPr>
            <a:picLocks noChangeAspect="1"/>
          </p:cNvPicPr>
          <p:nvPr/>
        </p:nvPicPr>
        <p:blipFill>
          <a:blip r:embed="rId3"/>
          <a:stretch>
            <a:fillRect/>
          </a:stretch>
        </p:blipFill>
        <p:spPr>
          <a:xfrm>
            <a:off x="5499463" y="0"/>
            <a:ext cx="6759149" cy="5119803"/>
          </a:xfrm>
          <a:prstGeom prst="rect">
            <a:avLst/>
          </a:prstGeom>
          <a:effectLst>
            <a:softEdge rad="635000"/>
          </a:effectLst>
        </p:spPr>
      </p:pic>
      <p:sp>
        <p:nvSpPr>
          <p:cNvPr id="3" name="Content Placeholder 2">
            <a:extLst>
              <a:ext uri="{FF2B5EF4-FFF2-40B4-BE49-F238E27FC236}">
                <a16:creationId xmlns:a16="http://schemas.microsoft.com/office/drawing/2014/main" id="{A14FF758-54DB-457A-EDD4-A911E42E65CE}"/>
              </a:ext>
            </a:extLst>
          </p:cNvPr>
          <p:cNvSpPr>
            <a:spLocks noGrp="1"/>
          </p:cNvSpPr>
          <p:nvPr>
            <p:ph idx="1"/>
          </p:nvPr>
        </p:nvSpPr>
        <p:spPr/>
        <p:txBody>
          <a:bodyPr/>
          <a:lstStyle/>
          <a:p>
            <a:endParaRPr lang="en-US"/>
          </a:p>
        </p:txBody>
      </p:sp>
      <p:pic>
        <p:nvPicPr>
          <p:cNvPr id="11" name="Picture 10">
            <a:extLst>
              <a:ext uri="{FF2B5EF4-FFF2-40B4-BE49-F238E27FC236}">
                <a16:creationId xmlns:a16="http://schemas.microsoft.com/office/drawing/2014/main" id="{5C98C1E0-8CD9-8068-1068-7779747AFEC8}"/>
              </a:ext>
            </a:extLst>
          </p:cNvPr>
          <p:cNvPicPr>
            <a:picLocks noChangeAspect="1"/>
          </p:cNvPicPr>
          <p:nvPr/>
        </p:nvPicPr>
        <p:blipFill>
          <a:blip r:embed="rId4"/>
          <a:stretch>
            <a:fillRect/>
          </a:stretch>
        </p:blipFill>
        <p:spPr>
          <a:xfrm>
            <a:off x="5763469" y="-34120"/>
            <a:ext cx="6441929" cy="6858000"/>
          </a:xfrm>
          <a:prstGeom prst="rect">
            <a:avLst/>
          </a:prstGeom>
        </p:spPr>
      </p:pic>
      <p:sp>
        <p:nvSpPr>
          <p:cNvPr id="13" name="TextBox 12">
            <a:extLst>
              <a:ext uri="{FF2B5EF4-FFF2-40B4-BE49-F238E27FC236}">
                <a16:creationId xmlns:a16="http://schemas.microsoft.com/office/drawing/2014/main" id="{8422B2C3-79C7-A339-AF6E-4997DED4167C}"/>
              </a:ext>
            </a:extLst>
          </p:cNvPr>
          <p:cNvSpPr txBox="1"/>
          <p:nvPr/>
        </p:nvSpPr>
        <p:spPr>
          <a:xfrm>
            <a:off x="174312" y="34119"/>
            <a:ext cx="5532139" cy="3046988"/>
          </a:xfrm>
          <a:prstGeom prst="rect">
            <a:avLst/>
          </a:prstGeom>
          <a:noFill/>
        </p:spPr>
        <p:txBody>
          <a:bodyPr wrap="square">
            <a:spAutoFit/>
          </a:bodyPr>
          <a:lstStyle/>
          <a:p>
            <a:pPr marL="0" inden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prophet tells us </a:t>
            </a:r>
            <a:r>
              <a:rPr lang="en-US" sz="24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in </a:t>
            </a:r>
            <a:r>
              <a:rPr lang="en-US" sz="2400" b="1" u="sng" kern="0" dirty="0" err="1">
                <a:solidFill>
                  <a:srgbClr val="FF0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ch.</a:t>
            </a:r>
            <a:r>
              <a:rPr lang="en-US" sz="2400" b="1" u="sng" kern="0" dirty="0">
                <a:solidFill>
                  <a:srgbClr val="FF0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 8 </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that as he sat in his house with the elders of Judah before him, the hand of the Lord was upon him, and in vision carried him to </a:t>
            </a:r>
            <a:r>
              <a:rPr lang="en-US" sz="24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Jerusalem</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where there appeared to him the vision of the glory of the Lord according to the vision he had seen in the plain (</a:t>
            </a:r>
            <a:r>
              <a:rPr lang="en-US" sz="24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described in </a:t>
            </a:r>
            <a:r>
              <a:rPr lang="en-US" sz="2400" b="1" u="sng" kern="0" dirty="0">
                <a:solidFill>
                  <a:srgbClr val="FF0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chapter 1</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t>
            </a:r>
          </a:p>
        </p:txBody>
      </p:sp>
      <p:sp>
        <p:nvSpPr>
          <p:cNvPr id="15" name="TextBox 14">
            <a:extLst>
              <a:ext uri="{FF2B5EF4-FFF2-40B4-BE49-F238E27FC236}">
                <a16:creationId xmlns:a16="http://schemas.microsoft.com/office/drawing/2014/main" id="{7EC5D0E5-B86D-E11D-F1EE-CF1E4055D118}"/>
              </a:ext>
            </a:extLst>
          </p:cNvPr>
          <p:cNvSpPr txBox="1"/>
          <p:nvPr/>
        </p:nvSpPr>
        <p:spPr>
          <a:xfrm>
            <a:off x="5926770" y="283064"/>
            <a:ext cx="6172200" cy="1815882"/>
          </a:xfrm>
          <a:prstGeom prst="rect">
            <a:avLst/>
          </a:prstGeom>
          <a:noFill/>
        </p:spPr>
        <p:txBody>
          <a:bodyPr wrap="square">
            <a:spAutoFit/>
          </a:bodyPr>
          <a:lstStyle/>
          <a:p>
            <a:pPr marL="0" indent="0">
              <a:buNone/>
            </a:pPr>
            <a:r>
              <a:rPr lang="en-US" sz="28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He was shown all sorts of </a:t>
            </a:r>
            <a:r>
              <a:rPr lang="en-US" sz="28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idolatry</a:t>
            </a:r>
            <a:r>
              <a:rPr lang="en-US" sz="28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and "</a:t>
            </a:r>
            <a:r>
              <a:rPr lang="en-US" sz="2800" b="1" u="sng"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abomination</a:t>
            </a:r>
            <a:r>
              <a:rPr lang="en-US" sz="28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current in Jerusalem, and then, in </a:t>
            </a:r>
            <a:r>
              <a:rPr lang="en-US" sz="2800" b="1" kern="0" dirty="0">
                <a:solidFill>
                  <a:srgbClr val="FF0000"/>
                </a:solidFill>
                <a:effectLst>
                  <a:outerShdw blurRad="38100" dist="38100" dir="2700000" algn="tl">
                    <a:srgbClr val="000000">
                      <a:alpha val="43137"/>
                    </a:srgbClr>
                  </a:outerShdw>
                </a:effectLst>
                <a:latin typeface="BookmanOldStyle"/>
                <a:ea typeface="Calibri" panose="020F0502020204030204" pitchFamily="34" charset="0"/>
                <a:cs typeface="BookmanOldStyle"/>
              </a:rPr>
              <a:t>chapter nine</a:t>
            </a:r>
            <a:r>
              <a:rPr lang="en-US" sz="28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he was shown the vision of the judgment thereof. </a:t>
            </a:r>
            <a:endParaRPr lang="en-US" sz="4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383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1877A3-5A84-2FB4-D313-A59B4659B619}"/>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70C8D0-0D37-3B92-68C9-C38064CCE8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290284-7E88-9327-2D58-AD0CFF729912}"/>
              </a:ext>
            </a:extLst>
          </p:cNvPr>
          <p:cNvSpPr>
            <a:spLocks noGrp="1"/>
          </p:cNvSpPr>
          <p:nvPr>
            <p:ph idx="1"/>
          </p:nvPr>
        </p:nvSpPr>
        <p:spPr>
          <a:xfrm>
            <a:off x="838200" y="246888"/>
            <a:ext cx="10515600" cy="6611111"/>
          </a:xfrm>
        </p:spPr>
        <p:txBody>
          <a:bodyPr>
            <a:normAutofit lnSpcReduction="10000"/>
          </a:bodyPr>
          <a:lstStyle/>
          <a:p>
            <a:pPr marL="0" indent="0">
              <a:buNone/>
            </a:pPr>
            <a:r>
              <a:rPr lang="en-US" sz="1800" kern="0" dirty="0">
                <a:effectLst/>
                <a:latin typeface="BookmanOldStyle"/>
                <a:ea typeface="Calibri" panose="020F0502020204030204" pitchFamily="34" charset="0"/>
                <a:cs typeface="BookmanOldStyle"/>
              </a:rPr>
              <a:t>" He cried also in mine ears with a loud voice, saying, Cause them that have charge over the city to draw near, every man with his destroying weapon in his hand." </a:t>
            </a:r>
          </a:p>
          <a:p>
            <a:pPr marL="0" indent="0">
              <a:buNone/>
            </a:pPr>
            <a:r>
              <a:rPr lang="en-US" sz="1800" kern="0" dirty="0">
                <a:effectLst/>
                <a:latin typeface="BookmanOldStyle"/>
                <a:ea typeface="Calibri" panose="020F0502020204030204" pitchFamily="34" charset="0"/>
                <a:cs typeface="BookmanOldStyle"/>
              </a:rPr>
              <a:t>"And behold six men came from the way of the higher gate which lieth toward the north, and every man a slaughter weapon in his hand ; and one man among them was </a:t>
            </a:r>
            <a:r>
              <a:rPr lang="en-US" sz="1800" b="1" u="sng" kern="0" dirty="0">
                <a:effectLst/>
                <a:latin typeface="BookmanOldStyle"/>
                <a:ea typeface="Calibri" panose="020F0502020204030204" pitchFamily="34" charset="0"/>
                <a:cs typeface="BookmanOldStyle"/>
              </a:rPr>
              <a:t>clothed with linen, with a writer's inkhorn by his side ; and they went in and stood beside the brazen altar." </a:t>
            </a:r>
          </a:p>
          <a:p>
            <a:pPr marL="0" indent="0">
              <a:buNone/>
            </a:pPr>
            <a:r>
              <a:rPr lang="en-US" sz="1800" kern="0" dirty="0">
                <a:effectLst/>
                <a:latin typeface="BookmanOldStyle"/>
                <a:ea typeface="Calibri" panose="020F0502020204030204" pitchFamily="34" charset="0"/>
                <a:cs typeface="BookmanOldStyle"/>
              </a:rPr>
              <a:t>"And the glory of the God of Israel was gone up from the cherub whereupon he was, to the threshold of the house. And he called to the Man clothed with linen which had the writer's inkhorn by his side. And the LORD said unto him, Go through the midst of the city, through the midst of Jerusalem, and </a:t>
            </a:r>
            <a:r>
              <a:rPr lang="en-US" sz="1800" b="1" u="sng" kern="0" dirty="0">
                <a:effectLst/>
                <a:latin typeface="BookmanOldStyle"/>
                <a:ea typeface="Calibri" panose="020F0502020204030204" pitchFamily="34" charset="0"/>
                <a:cs typeface="BookmanOldStyle"/>
              </a:rPr>
              <a:t>set a mark upon the foreheads of the men that sigh and cry for all the abominations that be done in the midst thereof</a:t>
            </a:r>
            <a:r>
              <a:rPr lang="en-US" sz="1800" kern="0" dirty="0">
                <a:effectLst/>
                <a:latin typeface="BookmanOldStyle"/>
                <a:ea typeface="Calibri" panose="020F0502020204030204" pitchFamily="34" charset="0"/>
                <a:cs typeface="BookmanOldStyle"/>
              </a:rPr>
              <a:t>." </a:t>
            </a:r>
          </a:p>
          <a:p>
            <a:pPr marL="0" indent="0">
              <a:buNone/>
            </a:pPr>
            <a:r>
              <a:rPr lang="en-US" sz="1800" kern="0" dirty="0">
                <a:effectLst/>
                <a:latin typeface="BookmanOldStyle"/>
                <a:ea typeface="Calibri" panose="020F0502020204030204" pitchFamily="34" charset="0"/>
                <a:cs typeface="BookmanOldStyle"/>
              </a:rPr>
              <a:t>"And to the others he said in my hearing, Go ye after him through the city and smite ; let not your eye spare neither have ye pity ; slay utterly old and young, both maids and little children and women ; but come not near any man upon whom is the mark, and begin at my sanctuary." </a:t>
            </a:r>
          </a:p>
          <a:p>
            <a:pPr marL="0" indent="0">
              <a:buNone/>
            </a:pPr>
            <a:r>
              <a:rPr lang="en-US" sz="1800" kern="0" dirty="0">
                <a:effectLst/>
                <a:latin typeface="BookmanOldStyle"/>
                <a:ea typeface="Calibri" panose="020F0502020204030204" pitchFamily="34" charset="0"/>
                <a:cs typeface="BookmanOldStyle"/>
              </a:rPr>
              <a:t>" Then they began at the ancient men which were before the house. And he said unto them, Defile the house, and fill the courts with the slain ; go ye forth. And they went forth and slew in the city." </a:t>
            </a:r>
          </a:p>
          <a:p>
            <a:pPr marL="0" indent="0">
              <a:buNone/>
            </a:pPr>
            <a:r>
              <a:rPr lang="en-US" sz="1800" kern="0" dirty="0">
                <a:effectLst/>
                <a:latin typeface="BookmanOldStyle"/>
                <a:ea typeface="Calibri" panose="020F0502020204030204" pitchFamily="34" charset="0"/>
                <a:cs typeface="BookmanOldStyle"/>
              </a:rPr>
              <a:t>And the prophet, himself spared in the vision of the slaughter, fell upon his face and intreated the divine mercy for " the residue of Israel." </a:t>
            </a:r>
          </a:p>
          <a:p>
            <a:pPr marL="0" indent="0">
              <a:buNone/>
            </a:pPr>
            <a:r>
              <a:rPr lang="en-US" sz="1800" kern="0" dirty="0">
                <a:effectLst/>
                <a:latin typeface="BookmanOldStyle"/>
                <a:ea typeface="Calibri" panose="020F0502020204030204" pitchFamily="34" charset="0"/>
                <a:cs typeface="BookmanOldStyle"/>
              </a:rPr>
              <a:t>But the Almighty justified the slaughter : " </a:t>
            </a:r>
          </a:p>
          <a:p>
            <a:pPr marL="0" indent="0">
              <a:buNone/>
            </a:pPr>
            <a:r>
              <a:rPr lang="en-US" sz="1800" kern="0" dirty="0">
                <a:effectLst/>
                <a:latin typeface="BookmanOldStyle"/>
                <a:ea typeface="Calibri" panose="020F0502020204030204" pitchFamily="34" charset="0"/>
                <a:cs typeface="BookmanOldStyle"/>
              </a:rPr>
              <a:t>The iniquity of the house of Israel and Judah is exceeding great, and the land is full of blood and the city full of perverseness ; for they say, The LORD hath forsaken the earth, The LORD </a:t>
            </a:r>
            <a:r>
              <a:rPr lang="en-US" sz="1800" kern="0" dirty="0" err="1">
                <a:effectLst/>
                <a:latin typeface="BookmanOldStyle"/>
                <a:ea typeface="Calibri" panose="020F0502020204030204" pitchFamily="34" charset="0"/>
                <a:cs typeface="BookmanOldStyle"/>
              </a:rPr>
              <a:t>seeth</a:t>
            </a:r>
            <a:r>
              <a:rPr lang="en-US" sz="1800" kern="0" dirty="0">
                <a:effectLst/>
                <a:latin typeface="BookmanOldStyle"/>
                <a:ea typeface="Calibri" panose="020F0502020204030204" pitchFamily="34" charset="0"/>
                <a:cs typeface="BookmanOldStyle"/>
              </a:rPr>
              <a:t> us not." </a:t>
            </a:r>
          </a:p>
          <a:p>
            <a:pPr marL="0" indent="0">
              <a:buNone/>
            </a:pPr>
            <a:r>
              <a:rPr lang="en-US" sz="1800" kern="0" dirty="0">
                <a:effectLst/>
                <a:latin typeface="BookmanOldStyle"/>
                <a:ea typeface="Calibri" panose="020F0502020204030204" pitchFamily="34" charset="0"/>
                <a:cs typeface="BookmanOldStyle"/>
              </a:rPr>
              <a:t>Because of this God would not spare. </a:t>
            </a:r>
          </a:p>
          <a:p>
            <a:pPr marL="0" indent="0">
              <a:buNone/>
            </a:pPr>
            <a:r>
              <a:rPr lang="en-US" sz="1800" kern="0" dirty="0">
                <a:effectLst/>
                <a:latin typeface="BookmanOldStyle"/>
                <a:ea typeface="Calibri" panose="020F0502020204030204" pitchFamily="34" charset="0"/>
                <a:cs typeface="BookmanOldStyle"/>
              </a:rPr>
              <a:t>And the prophet says, </a:t>
            </a:r>
            <a:r>
              <a:rPr lang="en-US" sz="1800" b="1" u="sng" kern="0" dirty="0">
                <a:effectLst/>
                <a:latin typeface="BookmanOldStyle"/>
                <a:ea typeface="Calibri" panose="020F0502020204030204" pitchFamily="34" charset="0"/>
                <a:cs typeface="BookmanOldStyle"/>
              </a:rPr>
              <a:t>" Behold the man clothed with linen, which had the inkhorn by his side, reported the matter, saying, I have done as thou hast commanded me." </a:t>
            </a:r>
          </a:p>
        </p:txBody>
      </p:sp>
    </p:spTree>
    <p:extLst>
      <p:ext uri="{BB962C8B-B14F-4D97-AF65-F5344CB8AC3E}">
        <p14:creationId xmlns:p14="http://schemas.microsoft.com/office/powerpoint/2010/main" val="1004965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290284-7E88-9327-2D58-AD0CFF729912}"/>
              </a:ext>
            </a:extLst>
          </p:cNvPr>
          <p:cNvSpPr>
            <a:spLocks noGrp="1"/>
          </p:cNvSpPr>
          <p:nvPr>
            <p:ph idx="1"/>
          </p:nvPr>
        </p:nvSpPr>
        <p:spPr>
          <a:xfrm>
            <a:off x="178676" y="0"/>
            <a:ext cx="11296729" cy="7077455"/>
          </a:xfrm>
        </p:spPr>
        <p:txBody>
          <a:bodyPr>
            <a:normAutofit/>
          </a:bodyPr>
          <a:lstStyle/>
          <a:p>
            <a:pPr marL="0" indent="0">
              <a:buNone/>
            </a:pPr>
            <a:r>
              <a:rPr lang="en-US" sz="1600" kern="0" dirty="0">
                <a:solidFill>
                  <a:schemeClr val="bg1"/>
                </a:solidFill>
                <a:effectLst/>
                <a:latin typeface="BookmanOldStyle"/>
                <a:ea typeface="Calibri" panose="020F0502020204030204" pitchFamily="34" charset="0"/>
                <a:cs typeface="BookmanOldStyle"/>
              </a:rPr>
              <a:t>This vision of the judgment of Jerusalem, and the sparing of the marked men who sighed and cried over the sins of the city, is strongly reminiscent of the first Passover in the land of Egypt, when the destroying angel passed over the houses marked on lintel and doorpost with " the blood of the Lamb." </a:t>
            </a:r>
          </a:p>
          <a:p>
            <a:pPr marL="0" indent="0">
              <a:buNone/>
            </a:pPr>
            <a:r>
              <a:rPr lang="en-US" sz="1600" kern="0" dirty="0">
                <a:solidFill>
                  <a:schemeClr val="bg1"/>
                </a:solidFill>
                <a:effectLst/>
                <a:latin typeface="BookmanOldStyle"/>
                <a:ea typeface="Calibri" panose="020F0502020204030204" pitchFamily="34" charset="0"/>
                <a:cs typeface="BookmanOldStyle"/>
              </a:rPr>
              <a:t>It is a lesson</a:t>
            </a:r>
            <a:r>
              <a:rPr lang="en-US" sz="1600" kern="0" dirty="0">
                <a:solidFill>
                  <a:schemeClr val="bg1"/>
                </a:solidFill>
                <a:latin typeface="BookmanOldStyle"/>
                <a:ea typeface="Calibri" panose="020F0502020204030204" pitchFamily="34" charset="0"/>
                <a:cs typeface="BookmanOldStyle"/>
              </a:rPr>
              <a:t> </a:t>
            </a:r>
            <a:r>
              <a:rPr lang="en-US" sz="1600" kern="0" dirty="0">
                <a:solidFill>
                  <a:schemeClr val="bg1"/>
                </a:solidFill>
                <a:effectLst/>
                <a:latin typeface="BookmanOldStyle"/>
                <a:ea typeface="Calibri" panose="020F0502020204030204" pitchFamily="34" charset="0"/>
                <a:cs typeface="BookmanOldStyle"/>
              </a:rPr>
              <a:t>much to be heeded by them of "the great city which spiritually is called Sodom and Egypt," if only they could rise up to it. </a:t>
            </a:r>
          </a:p>
          <a:p>
            <a:pPr marL="0" indent="0">
              <a:buNone/>
            </a:pPr>
            <a:endParaRPr lang="en-US" sz="1600" kern="0" dirty="0">
              <a:solidFill>
                <a:schemeClr val="bg1"/>
              </a:solidFill>
              <a:effectLst/>
              <a:latin typeface="BookmanOldStyle"/>
              <a:ea typeface="Calibri" panose="020F0502020204030204" pitchFamily="34" charset="0"/>
              <a:cs typeface="BookmanOldStyle"/>
            </a:endParaRPr>
          </a:p>
          <a:p>
            <a:pPr marL="0" indent="0">
              <a:buNone/>
            </a:pPr>
            <a:endParaRPr lang="en-US" sz="1600" kern="0" dirty="0">
              <a:solidFill>
                <a:schemeClr val="bg1"/>
              </a:solidFill>
              <a:latin typeface="BookmanOldStyle"/>
              <a:ea typeface="Calibri" panose="020F0502020204030204" pitchFamily="34" charset="0"/>
              <a:cs typeface="BookmanOldStyle"/>
            </a:endParaRPr>
          </a:p>
          <a:p>
            <a:pPr marL="0" indent="0">
              <a:buNone/>
            </a:pPr>
            <a:endParaRPr lang="en-US" sz="1600" kern="0" dirty="0">
              <a:solidFill>
                <a:schemeClr val="bg1"/>
              </a:solidFill>
              <a:effectLst/>
              <a:latin typeface="BookmanOldStyle"/>
              <a:ea typeface="Calibri" panose="020F0502020204030204" pitchFamily="34" charset="0"/>
              <a:cs typeface="BookmanOldStyle"/>
            </a:endParaRPr>
          </a:p>
          <a:p>
            <a:pPr marL="0" indent="0">
              <a:buNone/>
            </a:pPr>
            <a:endParaRPr lang="en-US" sz="1600" kern="0" dirty="0">
              <a:solidFill>
                <a:schemeClr val="bg1"/>
              </a:solidFill>
              <a:latin typeface="BookmanOldStyle"/>
              <a:ea typeface="Calibri" panose="020F0502020204030204" pitchFamily="34" charset="0"/>
              <a:cs typeface="BookmanOldStyle"/>
            </a:endParaRPr>
          </a:p>
          <a:p>
            <a:pPr marL="0" indent="0">
              <a:buNone/>
            </a:pPr>
            <a:endParaRPr lang="en-US" sz="1600" kern="0" dirty="0">
              <a:solidFill>
                <a:schemeClr val="bg1"/>
              </a:solidFill>
              <a:effectLst/>
              <a:latin typeface="BookmanOldStyle"/>
              <a:ea typeface="Calibri" panose="020F0502020204030204" pitchFamily="34" charset="0"/>
              <a:cs typeface="BookmanOldStyle"/>
            </a:endParaRPr>
          </a:p>
          <a:p>
            <a:pPr marL="0" indent="0">
              <a:buNone/>
            </a:pPr>
            <a:endParaRPr lang="en-US" sz="1600" kern="0" dirty="0">
              <a:solidFill>
                <a:schemeClr val="bg1"/>
              </a:solidFill>
              <a:latin typeface="BookmanOldStyle"/>
              <a:ea typeface="Calibri" panose="020F0502020204030204" pitchFamily="34" charset="0"/>
              <a:cs typeface="BookmanOldStyle"/>
            </a:endParaRPr>
          </a:p>
          <a:p>
            <a:pPr marL="0" indent="0">
              <a:buNone/>
            </a:pPr>
            <a:endParaRPr lang="en-US" sz="1600" kern="0" dirty="0">
              <a:solidFill>
                <a:schemeClr val="bg1"/>
              </a:solidFill>
              <a:effectLst/>
              <a:latin typeface="BookmanOldStyle"/>
              <a:ea typeface="Calibri" panose="020F0502020204030204" pitchFamily="34" charset="0"/>
              <a:cs typeface="BookmanOldStyle"/>
            </a:endParaRPr>
          </a:p>
          <a:p>
            <a:pPr marL="0" indent="0">
              <a:buNone/>
            </a:pPr>
            <a:endParaRPr lang="en-US" sz="1600" kern="0" dirty="0">
              <a:solidFill>
                <a:schemeClr val="bg1"/>
              </a:solidFill>
              <a:latin typeface="BookmanOldStyle"/>
              <a:ea typeface="Calibri" panose="020F0502020204030204" pitchFamily="34" charset="0"/>
              <a:cs typeface="BookmanOldStyle"/>
            </a:endParaRPr>
          </a:p>
          <a:p>
            <a:pPr marL="0" indent="0">
              <a:buNone/>
            </a:pPr>
            <a:endParaRPr lang="en-US" sz="1600" kern="0" dirty="0">
              <a:solidFill>
                <a:schemeClr val="bg1"/>
              </a:solidFill>
              <a:effectLst/>
              <a:latin typeface="BookmanOldStyle"/>
              <a:ea typeface="Calibri" panose="020F0502020204030204" pitchFamily="34" charset="0"/>
              <a:cs typeface="BookmanOldStyle"/>
            </a:endParaRPr>
          </a:p>
          <a:p>
            <a:pPr marL="0" indent="0">
              <a:buNone/>
            </a:pPr>
            <a:endParaRPr lang="en-US" sz="1600" kern="0" dirty="0">
              <a:solidFill>
                <a:schemeClr val="bg1"/>
              </a:solidFill>
              <a:latin typeface="BookmanOldStyle"/>
              <a:ea typeface="Calibri" panose="020F0502020204030204" pitchFamily="34" charset="0"/>
              <a:cs typeface="BookmanOldStyle"/>
            </a:endParaRPr>
          </a:p>
          <a:p>
            <a:pPr marL="0" indent="0">
              <a:buNone/>
            </a:pPr>
            <a:endParaRPr lang="en-US" sz="1600" kern="0" dirty="0">
              <a:solidFill>
                <a:schemeClr val="bg1"/>
              </a:solidFill>
              <a:latin typeface="BookmanOldStyle"/>
              <a:ea typeface="Calibri" panose="020F0502020204030204" pitchFamily="34" charset="0"/>
              <a:cs typeface="BookmanOldStyle"/>
            </a:endParaRPr>
          </a:p>
          <a:p>
            <a:pPr marL="0" indent="0">
              <a:buNone/>
            </a:pPr>
            <a:r>
              <a:rPr lang="en-US" sz="1600" kern="0" dirty="0">
                <a:solidFill>
                  <a:schemeClr val="bg1"/>
                </a:solidFill>
                <a:effectLst/>
                <a:latin typeface="BookmanOldStyle"/>
                <a:ea typeface="Calibri" panose="020F0502020204030204" pitchFamily="34" charset="0"/>
                <a:cs typeface="BookmanOldStyle"/>
              </a:rPr>
              <a:t>Then Ezekiel (</a:t>
            </a:r>
            <a:r>
              <a:rPr lang="en-US" sz="1600" kern="0" dirty="0" err="1">
                <a:solidFill>
                  <a:schemeClr val="bg1"/>
                </a:solidFill>
                <a:effectLst/>
                <a:latin typeface="BookmanOldStyle"/>
                <a:ea typeface="Calibri" panose="020F0502020204030204" pitchFamily="34" charset="0"/>
                <a:cs typeface="BookmanOldStyle"/>
              </a:rPr>
              <a:t>ch.</a:t>
            </a:r>
            <a:r>
              <a:rPr lang="en-US" sz="1600" kern="0" dirty="0">
                <a:solidFill>
                  <a:schemeClr val="bg1"/>
                </a:solidFill>
                <a:effectLst/>
                <a:latin typeface="BookmanOldStyle"/>
                <a:ea typeface="Calibri" panose="020F0502020204030204" pitchFamily="34" charset="0"/>
                <a:cs typeface="BookmanOldStyle"/>
              </a:rPr>
              <a:t> </a:t>
            </a:r>
            <a:r>
              <a:rPr lang="en-US" sz="1600" kern="0" dirty="0">
                <a:solidFill>
                  <a:schemeClr val="bg1"/>
                </a:solidFill>
                <a:latin typeface="BookmanOldStyle"/>
                <a:ea typeface="Calibri" panose="020F0502020204030204" pitchFamily="34" charset="0"/>
                <a:cs typeface="BookmanOldStyle"/>
              </a:rPr>
              <a:t>10.</a:t>
            </a:r>
            <a:r>
              <a:rPr lang="en-US" sz="1600" kern="0" dirty="0">
                <a:solidFill>
                  <a:schemeClr val="bg1"/>
                </a:solidFill>
                <a:effectLst/>
                <a:latin typeface="BookmanOldStyle"/>
                <a:ea typeface="Calibri" panose="020F0502020204030204" pitchFamily="34" charset="0"/>
                <a:cs typeface="BookmanOldStyle"/>
              </a:rPr>
              <a:t>) had a vision of a throne on the firmament above the cherubim. </a:t>
            </a:r>
          </a:p>
          <a:p>
            <a:pPr marL="0" indent="0">
              <a:buNone/>
            </a:pPr>
            <a:r>
              <a:rPr lang="en-US" sz="1600" kern="0" dirty="0">
                <a:solidFill>
                  <a:schemeClr val="bg1"/>
                </a:solidFill>
                <a:effectLst/>
                <a:latin typeface="BookmanOldStyle"/>
                <a:ea typeface="Calibri" panose="020F0502020204030204" pitchFamily="34" charset="0"/>
                <a:cs typeface="BookmanOldStyle"/>
              </a:rPr>
              <a:t>And the divine " man " enthroned (</a:t>
            </a:r>
            <a:r>
              <a:rPr lang="en-US" sz="1600" kern="0" dirty="0" err="1">
                <a:solidFill>
                  <a:schemeClr val="bg1"/>
                </a:solidFill>
                <a:effectLst/>
                <a:latin typeface="BookmanOldStyle"/>
                <a:ea typeface="Calibri" panose="020F0502020204030204" pitchFamily="34" charset="0"/>
                <a:cs typeface="BookmanOldStyle"/>
              </a:rPr>
              <a:t>ch.</a:t>
            </a:r>
            <a:r>
              <a:rPr lang="en-US" sz="1600" kern="0" dirty="0">
                <a:solidFill>
                  <a:schemeClr val="bg1"/>
                </a:solidFill>
                <a:effectLst/>
                <a:latin typeface="BookmanOldStyle"/>
                <a:ea typeface="Calibri" panose="020F0502020204030204" pitchFamily="34" charset="0"/>
                <a:cs typeface="BookmanOldStyle"/>
              </a:rPr>
              <a:t> 1. 26) commanded the recording angel </a:t>
            </a:r>
            <a:r>
              <a:rPr lang="en-US" sz="1600" b="1" kern="0" dirty="0">
                <a:solidFill>
                  <a:srgbClr val="FFFF00"/>
                </a:solidFill>
                <a:effectLst/>
                <a:latin typeface="BookmanOldStyle"/>
                <a:ea typeface="Calibri" panose="020F0502020204030204" pitchFamily="34" charset="0"/>
                <a:cs typeface="BookmanOldStyle"/>
              </a:rPr>
              <a:t>to take </a:t>
            </a:r>
            <a:r>
              <a:rPr lang="en-US" sz="1600" b="1" i="1" kern="0" dirty="0">
                <a:solidFill>
                  <a:srgbClr val="FFFF00"/>
                </a:solidFill>
                <a:effectLst/>
                <a:latin typeface="BookmanOldStyle-Italic"/>
                <a:ea typeface="Calibri" panose="020F0502020204030204" pitchFamily="34" charset="0"/>
                <a:cs typeface="BookmanOldStyle-Italic"/>
              </a:rPr>
              <a:t>coals of fire </a:t>
            </a:r>
            <a:r>
              <a:rPr lang="en-US" sz="1600" b="1" kern="0" dirty="0">
                <a:solidFill>
                  <a:srgbClr val="FFFF00"/>
                </a:solidFill>
                <a:effectLst/>
                <a:latin typeface="BookmanOldStyle"/>
                <a:ea typeface="Calibri" panose="020F0502020204030204" pitchFamily="34" charset="0"/>
                <a:cs typeface="BookmanOldStyle"/>
              </a:rPr>
              <a:t>from " between the wheels "</a:t>
            </a:r>
            <a:r>
              <a:rPr lang="en-US" sz="1600" kern="0" dirty="0">
                <a:solidFill>
                  <a:schemeClr val="bg1"/>
                </a:solidFill>
                <a:effectLst/>
                <a:latin typeface="BookmanOldStyle"/>
                <a:ea typeface="Calibri" panose="020F0502020204030204" pitchFamily="34" charset="0"/>
                <a:cs typeface="BookmanOldStyle"/>
              </a:rPr>
              <a:t> (" between the cherubim ") and scatter them over the city. And he did so. And the glory of the Lord stood over the threshold of the house, which was " full of the brightness of the Lord's glory." And the sound was " as the voice of the Almighty God </a:t>
            </a:r>
            <a:r>
              <a:rPr lang="en-US" sz="1600" i="1" kern="0" dirty="0">
                <a:solidFill>
                  <a:schemeClr val="bg1"/>
                </a:solidFill>
                <a:effectLst/>
                <a:latin typeface="BookmanOldStyle-Italic"/>
                <a:ea typeface="Calibri" panose="020F0502020204030204" pitchFamily="34" charset="0"/>
                <a:cs typeface="BookmanOldStyle-Italic"/>
              </a:rPr>
              <a:t>(El-Shaddai) </a:t>
            </a:r>
            <a:r>
              <a:rPr lang="en-US" sz="1600" kern="0" dirty="0">
                <a:solidFill>
                  <a:schemeClr val="bg1"/>
                </a:solidFill>
                <a:effectLst/>
                <a:latin typeface="BookmanOldStyle"/>
                <a:ea typeface="Calibri" panose="020F0502020204030204" pitchFamily="34" charset="0"/>
                <a:cs typeface="BookmanOldStyle"/>
              </a:rPr>
              <a:t>when he </a:t>
            </a:r>
            <a:r>
              <a:rPr lang="en-US" sz="1600" kern="0" dirty="0" err="1">
                <a:solidFill>
                  <a:schemeClr val="bg1"/>
                </a:solidFill>
                <a:effectLst/>
                <a:latin typeface="BookmanOldStyle"/>
                <a:ea typeface="Calibri" panose="020F0502020204030204" pitchFamily="34" charset="0"/>
                <a:cs typeface="BookmanOldStyle"/>
              </a:rPr>
              <a:t>speaketh</a:t>
            </a:r>
            <a:r>
              <a:rPr lang="en-US" sz="1600" kern="0" dirty="0">
                <a:solidFill>
                  <a:schemeClr val="bg1"/>
                </a:solidFill>
                <a:effectLst/>
                <a:latin typeface="BookmanOldStyle"/>
                <a:ea typeface="Calibri" panose="020F0502020204030204" pitchFamily="34" charset="0"/>
                <a:cs typeface="BookmanOldStyle"/>
              </a:rPr>
              <a:t>." </a:t>
            </a:r>
          </a:p>
          <a:p>
            <a:pPr marL="0" indent="0">
              <a:buNone/>
            </a:pPr>
            <a:r>
              <a:rPr lang="en-US" sz="1600" b="1" u="sng" kern="0" dirty="0">
                <a:solidFill>
                  <a:srgbClr val="FFFF00"/>
                </a:solidFill>
                <a:effectLst/>
                <a:latin typeface="BookmanOldStyle"/>
                <a:ea typeface="Calibri" panose="020F0502020204030204" pitchFamily="34" charset="0"/>
                <a:cs typeface="BookmanOldStyle"/>
              </a:rPr>
              <a:t>Cherubim with </a:t>
            </a:r>
            <a:r>
              <a:rPr lang="en-US" sz="1600" b="1" i="1" u="sng" kern="0" dirty="0">
                <a:solidFill>
                  <a:srgbClr val="FFFF00"/>
                </a:solidFill>
                <a:effectLst/>
                <a:latin typeface="BookmanOldStyle-Italic"/>
                <a:ea typeface="Calibri" panose="020F0502020204030204" pitchFamily="34" charset="0"/>
                <a:cs typeface="BookmanOldStyle-Italic"/>
              </a:rPr>
              <a:t>a flaming sword </a:t>
            </a:r>
            <a:r>
              <a:rPr lang="en-US" sz="1600" b="1" u="sng" kern="0" dirty="0">
                <a:solidFill>
                  <a:srgbClr val="FFFF00"/>
                </a:solidFill>
                <a:effectLst/>
                <a:latin typeface="BookmanOldStyle"/>
                <a:ea typeface="Calibri" panose="020F0502020204030204" pitchFamily="34" charset="0"/>
                <a:cs typeface="BookmanOldStyle"/>
              </a:rPr>
              <a:t>kept the way of the tree of life (Gen. </a:t>
            </a:r>
            <a:r>
              <a:rPr lang="en-US" sz="1600" b="1" u="sng" kern="0" dirty="0">
                <a:solidFill>
                  <a:srgbClr val="FFFF00"/>
                </a:solidFill>
                <a:latin typeface="BookmanOldStyle"/>
                <a:ea typeface="Calibri" panose="020F0502020204030204" pitchFamily="34" charset="0"/>
                <a:cs typeface="BookmanOldStyle"/>
              </a:rPr>
              <a:t>3:</a:t>
            </a:r>
            <a:r>
              <a:rPr lang="en-US" sz="1600" b="1" u="sng" kern="0" dirty="0">
                <a:solidFill>
                  <a:srgbClr val="FFFF00"/>
                </a:solidFill>
                <a:effectLst/>
                <a:latin typeface="BookmanOldStyle"/>
                <a:ea typeface="Calibri" panose="020F0502020204030204" pitchFamily="34" charset="0"/>
                <a:cs typeface="BookmanOldStyle"/>
              </a:rPr>
              <a:t>24). </a:t>
            </a:r>
          </a:p>
          <a:p>
            <a:pPr marL="0" indent="0">
              <a:buNone/>
            </a:pPr>
            <a:endParaRPr lang="en-US" sz="2400" dirty="0">
              <a:solidFill>
                <a:schemeClr val="bg1"/>
              </a:solidFill>
            </a:endParaRPr>
          </a:p>
        </p:txBody>
      </p:sp>
      <p:pic>
        <p:nvPicPr>
          <p:cNvPr id="2" name="Picture 1">
            <a:extLst>
              <a:ext uri="{FF2B5EF4-FFF2-40B4-BE49-F238E27FC236}">
                <a16:creationId xmlns:a16="http://schemas.microsoft.com/office/drawing/2014/main" id="{60A3C87F-E19A-6532-E973-9F54DDDAB28F}"/>
              </a:ext>
            </a:extLst>
          </p:cNvPr>
          <p:cNvPicPr>
            <a:picLocks noChangeAspect="1"/>
          </p:cNvPicPr>
          <p:nvPr/>
        </p:nvPicPr>
        <p:blipFill>
          <a:blip r:embed="rId2"/>
          <a:stretch>
            <a:fillRect/>
          </a:stretch>
        </p:blipFill>
        <p:spPr>
          <a:xfrm>
            <a:off x="7903724" y="1417756"/>
            <a:ext cx="3815311" cy="3112204"/>
          </a:xfrm>
          <a:prstGeom prst="rect">
            <a:avLst/>
          </a:prstGeom>
        </p:spPr>
      </p:pic>
      <p:sp>
        <p:nvSpPr>
          <p:cNvPr id="5" name="TextBox 4">
            <a:extLst>
              <a:ext uri="{FF2B5EF4-FFF2-40B4-BE49-F238E27FC236}">
                <a16:creationId xmlns:a16="http://schemas.microsoft.com/office/drawing/2014/main" id="{4CD12A51-738D-8144-127C-EBD422E4F167}"/>
              </a:ext>
            </a:extLst>
          </p:cNvPr>
          <p:cNvSpPr txBox="1"/>
          <p:nvPr/>
        </p:nvSpPr>
        <p:spPr>
          <a:xfrm>
            <a:off x="178676" y="1312651"/>
            <a:ext cx="7735613" cy="3642023"/>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There is no escaping the judgments of God that are about to be poured out upon the earth but </a:t>
            </a:r>
            <a:r>
              <a:rPr kumimoji="0" lang="en-US" sz="1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by becoming "marked" by the recording angel, by coming under the cover of "the blood of the Lamb "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(Rev. 12:11).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there is this further reflection : The Marked men were mingled with the unmarked, even in the Sanctuary, for the commandment was, " </a:t>
            </a:r>
            <a:r>
              <a:rPr kumimoji="0" lang="en-US" sz="1400" b="1" i="1"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Begin (to slay) </a:t>
            </a:r>
            <a:r>
              <a:rPr kumimoji="0" lang="en-US" sz="1400" b="1" i="1" u="none" strike="noStrike" kern="0" cap="none" spc="0" normalizeH="0" baseline="0" noProof="0" dirty="0">
                <a:ln>
                  <a:noFill/>
                </a:ln>
                <a:solidFill>
                  <a:srgbClr val="FFFF00"/>
                </a:solidFill>
                <a:effectLst/>
                <a:uLnTx/>
                <a:uFillTx/>
                <a:latin typeface="BookmanOldStyle-Italic"/>
                <a:ea typeface="Calibri" panose="020F0502020204030204" pitchFamily="34" charset="0"/>
                <a:cs typeface="BookmanOldStyle-Italic"/>
              </a:rPr>
              <a:t>at my sanctuary"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(Ezek. 9:6).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It is the apostle Peter who applies this to " the house of God," to " us," thus :—" Let none of you suffer as a murderer, or as a thief, or as an evil-doer, or as a busybody in other men's matters. Yet if any man suffer as a Christian, let him not be ashamed ; but let him glorify God on this behalf. For the time is come that judgment must </a:t>
            </a:r>
            <a:r>
              <a:rPr kumimoji="0" lang="en-US" sz="1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begin at the house of God ;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and if it first begin at us, what shall the end be of them that obey not the gospel of God ? And if the righteous scarcely be saved, where shall the ungodly and the sinner appear ? "</a:t>
            </a:r>
            <a:r>
              <a:rPr kumimoji="0" lang="en-US" sz="1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 (1 Pet. 4:15-18).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Before the final revelation of the cherubim there must come </a:t>
            </a:r>
            <a:r>
              <a:rPr kumimoji="0" lang="en-US" sz="1400" b="1" i="1" u="sng" strike="noStrike" kern="0" cap="none" spc="0" normalizeH="0" baseline="0" noProof="0" dirty="0">
                <a:ln>
                  <a:noFill/>
                </a:ln>
                <a:solidFill>
                  <a:srgbClr val="FFFF00"/>
                </a:solidFill>
                <a:effectLst/>
                <a:uLnTx/>
                <a:uFillTx/>
                <a:latin typeface="BookmanOldStyle-Italic"/>
                <a:ea typeface="Calibri" panose="020F0502020204030204" pitchFamily="34" charset="0"/>
                <a:cs typeface="BookmanOldStyle-Italic"/>
              </a:rPr>
              <a:t>the judgment of the house of God.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The </a:t>
            </a:r>
            <a:r>
              <a:rPr kumimoji="0" lang="en-US" sz="1400" b="1" i="0" u="sng"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prophet Ezekiel will be " left.</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 (" They were slaying, and I was </a:t>
            </a:r>
            <a:r>
              <a:rPr kumimoji="0" lang="en-US" sz="1400" b="0" i="1" u="none" strike="noStrike" kern="0" cap="none" spc="0" normalizeH="0" baseline="0" noProof="0" dirty="0">
                <a:ln>
                  <a:noFill/>
                </a:ln>
                <a:solidFill>
                  <a:prstClr val="white"/>
                </a:solidFill>
                <a:effectLst/>
                <a:uLnTx/>
                <a:uFillTx/>
                <a:latin typeface="BookmanOldStyle-Italic"/>
                <a:ea typeface="Calibri" panose="020F0502020204030204" pitchFamily="34" charset="0"/>
                <a:cs typeface="BookmanOldStyle-Italic"/>
              </a:rPr>
              <a:t>left").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0" cap="none" spc="0" normalizeH="0" baseline="0" noProof="0" dirty="0">
                <a:ln>
                  <a:noFill/>
                </a:ln>
                <a:solidFill>
                  <a:srgbClr val="FFFF00"/>
                </a:solidFill>
                <a:effectLst/>
                <a:uLnTx/>
                <a:uFillTx/>
                <a:latin typeface="BookmanOldStyle"/>
                <a:ea typeface="Calibri" panose="020F0502020204030204" pitchFamily="34" charset="0"/>
                <a:cs typeface="BookmanOldStyle"/>
              </a:rPr>
              <a:t>He will be one of God's strong men among the cherubim, and those who now follow in his footsteps will be spared with him </a:t>
            </a:r>
            <a:r>
              <a:rPr kumimoji="0" lang="en-US" sz="1400" b="0" i="0" u="none" strike="noStrike" kern="0" cap="none" spc="0" normalizeH="0" baseline="0" noProof="0" dirty="0">
                <a:ln>
                  <a:noFill/>
                </a:ln>
                <a:solidFill>
                  <a:prstClr val="white"/>
                </a:solidFill>
                <a:effectLst/>
                <a:uLnTx/>
                <a:uFillTx/>
                <a:latin typeface="BookmanOldStyle"/>
                <a:ea typeface="Calibri" panose="020F0502020204030204" pitchFamily="34" charset="0"/>
                <a:cs typeface="BookmanOldStyle"/>
              </a:rPr>
              <a:t>.</a:t>
            </a:r>
          </a:p>
        </p:txBody>
      </p:sp>
    </p:spTree>
    <p:extLst>
      <p:ext uri="{BB962C8B-B14F-4D97-AF65-F5344CB8AC3E}">
        <p14:creationId xmlns:p14="http://schemas.microsoft.com/office/powerpoint/2010/main" val="4251277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290284-7E88-9327-2D58-AD0CFF729912}"/>
              </a:ext>
            </a:extLst>
          </p:cNvPr>
          <p:cNvSpPr>
            <a:spLocks noGrp="1"/>
          </p:cNvSpPr>
          <p:nvPr>
            <p:ph idx="1"/>
          </p:nvPr>
        </p:nvSpPr>
        <p:spPr>
          <a:xfrm>
            <a:off x="609600" y="123444"/>
            <a:ext cx="10744200" cy="6611111"/>
          </a:xfrm>
        </p:spPr>
        <p:txBody>
          <a:bodyPr>
            <a:normAutofit/>
          </a:bodyPr>
          <a:lstStyle/>
          <a:p>
            <a:pPr marL="0" indent="0">
              <a:buNone/>
            </a:pPr>
            <a:r>
              <a:rPr lang="en-US" sz="1800" kern="0" dirty="0">
                <a:solidFill>
                  <a:schemeClr val="bg1"/>
                </a:solidFill>
                <a:effectLst/>
                <a:latin typeface="BookmanOldStyle"/>
                <a:ea typeface="Calibri" panose="020F0502020204030204" pitchFamily="34" charset="0"/>
                <a:cs typeface="BookmanOldStyle"/>
              </a:rPr>
              <a:t>"There came two angels to Sodom at even" (Gen. </a:t>
            </a:r>
            <a:r>
              <a:rPr lang="en-US" sz="1800" kern="0" dirty="0">
                <a:solidFill>
                  <a:schemeClr val="bg1"/>
                </a:solidFill>
                <a:latin typeface="BookmanOldStyle"/>
                <a:ea typeface="Calibri" panose="020F0502020204030204" pitchFamily="34" charset="0"/>
                <a:cs typeface="BookmanOldStyle"/>
              </a:rPr>
              <a:t>19:</a:t>
            </a:r>
            <a:r>
              <a:rPr lang="en-US" sz="1800" kern="0" dirty="0">
                <a:solidFill>
                  <a:schemeClr val="bg1"/>
                </a:solidFill>
                <a:effectLst/>
                <a:latin typeface="BookmanOldStyle"/>
                <a:ea typeface="Calibri" panose="020F0502020204030204" pitchFamily="34" charset="0"/>
                <a:cs typeface="BookmanOldStyle"/>
              </a:rPr>
              <a:t>1). And next day " </a:t>
            </a:r>
            <a:r>
              <a:rPr lang="en-US" sz="1800" b="1" u="sng" kern="0" dirty="0">
                <a:solidFill>
                  <a:srgbClr val="FFFF00"/>
                </a:solidFill>
                <a:effectLst/>
                <a:latin typeface="BookmanOldStyle"/>
                <a:ea typeface="Calibri" panose="020F0502020204030204" pitchFamily="34" charset="0"/>
                <a:cs typeface="BookmanOldStyle"/>
              </a:rPr>
              <a:t>the Lord rained upon Sodom and upon Gomorrah </a:t>
            </a:r>
            <a:r>
              <a:rPr lang="en-US" sz="1800" b="1" i="1" u="sng" kern="0" dirty="0">
                <a:solidFill>
                  <a:srgbClr val="FFFF00"/>
                </a:solidFill>
                <a:effectLst/>
                <a:latin typeface="BookmanOldStyle-Italic"/>
                <a:ea typeface="Calibri" panose="020F0502020204030204" pitchFamily="34" charset="0"/>
                <a:cs typeface="BookmanOldStyle-Italic"/>
              </a:rPr>
              <a:t>brimstone and fire from the Lord out of </a:t>
            </a:r>
            <a:r>
              <a:rPr lang="en-US" sz="1800" b="1" i="1" u="sng" kern="0" dirty="0" err="1">
                <a:solidFill>
                  <a:srgbClr val="FFFF00"/>
                </a:solidFill>
                <a:effectLst/>
                <a:latin typeface="BookmanOldStyle-Italic"/>
                <a:ea typeface="Calibri" panose="020F0502020204030204" pitchFamily="34" charset="0"/>
                <a:cs typeface="BookmanOldStyle-Italic"/>
              </a:rPr>
              <a:t>heaven</a:t>
            </a:r>
            <a:r>
              <a:rPr lang="en-US" sz="1800" i="1" kern="0" dirty="0" err="1">
                <a:solidFill>
                  <a:schemeClr val="bg1"/>
                </a:solidFill>
                <a:effectLst/>
                <a:latin typeface="BookmanOldStyle-Italic"/>
                <a:ea typeface="Calibri" panose="020F0502020204030204" pitchFamily="34" charset="0"/>
                <a:cs typeface="BookmanOldStyle-Italic"/>
              </a:rPr>
              <a:t>."</a:t>
            </a:r>
            <a:r>
              <a:rPr lang="en-US" sz="1800" kern="0" dirty="0" err="1">
                <a:solidFill>
                  <a:schemeClr val="bg1"/>
                </a:solidFill>
                <a:effectLst/>
                <a:latin typeface="BookmanOldStyle"/>
                <a:ea typeface="Calibri" panose="020F0502020204030204" pitchFamily="34" charset="0"/>
                <a:cs typeface="BookmanOldStyle"/>
              </a:rPr>
              <a:t>But</a:t>
            </a:r>
            <a:r>
              <a:rPr lang="en-US" sz="1800" kern="0" dirty="0">
                <a:solidFill>
                  <a:schemeClr val="bg1"/>
                </a:solidFill>
                <a:effectLst/>
                <a:latin typeface="BookmanOldStyle"/>
                <a:ea typeface="Calibri" panose="020F0502020204030204" pitchFamily="34" charset="0"/>
                <a:cs typeface="BookmanOldStyle"/>
              </a:rPr>
              <a:t> Lot's wife” looked back " and became a pillar of salt. </a:t>
            </a:r>
          </a:p>
          <a:p>
            <a:pPr marL="0" indent="0">
              <a:buNone/>
            </a:pPr>
            <a:r>
              <a:rPr lang="en-US" sz="1800" kern="0" dirty="0">
                <a:solidFill>
                  <a:schemeClr val="bg1"/>
                </a:solidFill>
                <a:effectLst/>
                <a:latin typeface="BookmanOldStyle"/>
                <a:ea typeface="Calibri" panose="020F0502020204030204" pitchFamily="34" charset="0"/>
                <a:cs typeface="BookmanOldStyle"/>
              </a:rPr>
              <a:t>And it is Jesus who says, " Remember Lot's wife." </a:t>
            </a:r>
          </a:p>
          <a:p>
            <a:pPr marL="0" indent="0">
              <a:buNone/>
            </a:pPr>
            <a:r>
              <a:rPr lang="en-US" sz="1800" kern="0" dirty="0">
                <a:solidFill>
                  <a:schemeClr val="bg1"/>
                </a:solidFill>
                <a:effectLst/>
                <a:latin typeface="BookmanOldStyle"/>
                <a:ea typeface="Calibri" panose="020F0502020204030204" pitchFamily="34" charset="0"/>
                <a:cs typeface="BookmanOldStyle"/>
              </a:rPr>
              <a:t>So in Ezekiel's days Jerusalem's leaders were likened by God to the people of the cities of the plain : " Hear the word of the Lord, ye rulers of Sodom ; give ear unto the law of our God, ye people of Gomorrah.. To what purpose is the multitude of </a:t>
            </a:r>
            <a:r>
              <a:rPr lang="en-US" sz="1800" i="1" kern="0" dirty="0">
                <a:solidFill>
                  <a:schemeClr val="bg1"/>
                </a:solidFill>
                <a:effectLst/>
                <a:latin typeface="BookmanOldStyle-Italic"/>
                <a:ea typeface="Calibri" panose="020F0502020204030204" pitchFamily="34" charset="0"/>
                <a:cs typeface="BookmanOldStyle-Italic"/>
              </a:rPr>
              <a:t>your </a:t>
            </a:r>
            <a:r>
              <a:rPr lang="en-US" sz="1800" kern="0" dirty="0">
                <a:solidFill>
                  <a:schemeClr val="bg1"/>
                </a:solidFill>
                <a:effectLst/>
                <a:latin typeface="BookmanOldStyle"/>
                <a:ea typeface="Calibri" panose="020F0502020204030204" pitchFamily="34" charset="0"/>
                <a:cs typeface="BookmanOldStyle"/>
              </a:rPr>
              <a:t>sacrifices unto me ? saith the Lord " (Isa. </a:t>
            </a:r>
            <a:r>
              <a:rPr lang="en-US" sz="1800" kern="0" dirty="0">
                <a:solidFill>
                  <a:schemeClr val="bg1"/>
                </a:solidFill>
                <a:latin typeface="BookmanOldStyle"/>
                <a:ea typeface="Calibri" panose="020F0502020204030204" pitchFamily="34" charset="0"/>
                <a:cs typeface="BookmanOldStyle"/>
              </a:rPr>
              <a:t>1:</a:t>
            </a:r>
            <a:r>
              <a:rPr lang="en-US" sz="1800" kern="0" dirty="0">
                <a:solidFill>
                  <a:schemeClr val="bg1"/>
                </a:solidFill>
                <a:effectLst/>
                <a:latin typeface="BookmanOldStyle"/>
                <a:ea typeface="Calibri" panose="020F0502020204030204" pitchFamily="34" charset="0"/>
                <a:cs typeface="BookmanOldStyle"/>
              </a:rPr>
              <a:t>10, 11 ) . </a:t>
            </a:r>
          </a:p>
          <a:p>
            <a:pPr marL="0" indent="0">
              <a:buNone/>
            </a:pPr>
            <a:r>
              <a:rPr lang="en-US" sz="1800" kern="0" dirty="0">
                <a:solidFill>
                  <a:schemeClr val="bg1"/>
                </a:solidFill>
                <a:effectLst/>
                <a:latin typeface="BookmanOldStyle"/>
                <a:ea typeface="Calibri" panose="020F0502020204030204" pitchFamily="34" charset="0"/>
                <a:cs typeface="BookmanOldStyle"/>
              </a:rPr>
              <a:t>And so </a:t>
            </a:r>
            <a:r>
              <a:rPr lang="en-US" sz="1800" i="1" kern="0" dirty="0">
                <a:solidFill>
                  <a:schemeClr val="bg1"/>
                </a:solidFill>
                <a:effectLst/>
                <a:latin typeface="BookmanOldStyle-Italic"/>
                <a:ea typeface="Calibri" panose="020F0502020204030204" pitchFamily="34" charset="0"/>
                <a:cs typeface="BookmanOldStyle-Italic"/>
              </a:rPr>
              <a:t>the fire of God </a:t>
            </a:r>
            <a:r>
              <a:rPr lang="en-US" sz="1800" kern="0" dirty="0">
                <a:solidFill>
                  <a:schemeClr val="bg1"/>
                </a:solidFill>
                <a:effectLst/>
                <a:latin typeface="BookmanOldStyle"/>
                <a:ea typeface="Calibri" panose="020F0502020204030204" pitchFamily="34" charset="0"/>
                <a:cs typeface="BookmanOldStyle"/>
              </a:rPr>
              <a:t>fell upon His own house and city. </a:t>
            </a:r>
          </a:p>
          <a:p>
            <a:pPr marL="0" indent="0">
              <a:buNone/>
            </a:pPr>
            <a:r>
              <a:rPr lang="en-US" sz="1800" kern="0" dirty="0">
                <a:solidFill>
                  <a:schemeClr val="bg1"/>
                </a:solidFill>
                <a:effectLst/>
                <a:latin typeface="BookmanOldStyle"/>
                <a:ea typeface="Calibri" panose="020F0502020204030204" pitchFamily="34" charset="0"/>
                <a:cs typeface="BookmanOldStyle"/>
              </a:rPr>
              <a:t>And so again, when Jesus - came unto his own, and his own received him not " (John </a:t>
            </a:r>
            <a:r>
              <a:rPr lang="en-US" sz="1800" kern="0" dirty="0" err="1">
                <a:solidFill>
                  <a:schemeClr val="bg1"/>
                </a:solidFill>
                <a:effectLst/>
                <a:latin typeface="BookmanOldStyle"/>
                <a:ea typeface="Calibri" panose="020F0502020204030204" pitchFamily="34" charset="0"/>
                <a:cs typeface="BookmanOldStyle"/>
              </a:rPr>
              <a:t>i</a:t>
            </a:r>
            <a:r>
              <a:rPr lang="en-US" sz="1800" kern="0" dirty="0">
                <a:solidFill>
                  <a:schemeClr val="bg1"/>
                </a:solidFill>
                <a:effectLst/>
                <a:latin typeface="BookmanOldStyle"/>
                <a:ea typeface="Calibri" panose="020F0502020204030204" pitchFamily="34" charset="0"/>
                <a:cs typeface="BookmanOldStyle"/>
              </a:rPr>
              <a:t>. 1 1 ) , " wrath to the uttermost " came upon the land and city. </a:t>
            </a:r>
          </a:p>
          <a:p>
            <a:pPr marL="0" indent="0">
              <a:buNone/>
            </a:pPr>
            <a:r>
              <a:rPr lang="en-US" sz="1800" kern="0" dirty="0">
                <a:solidFill>
                  <a:schemeClr val="bg1"/>
                </a:solidFill>
                <a:effectLst/>
                <a:latin typeface="BookmanOldStyle"/>
                <a:ea typeface="Calibri" panose="020F0502020204030204" pitchFamily="34" charset="0"/>
                <a:cs typeface="BookmanOldStyle"/>
              </a:rPr>
              <a:t>And "yet once more"</a:t>
            </a:r>
          </a:p>
          <a:p>
            <a:pPr marL="0" indent="0">
              <a:buNone/>
            </a:pPr>
            <a:r>
              <a:rPr lang="en-US" sz="1800" kern="0" dirty="0">
                <a:solidFill>
                  <a:schemeClr val="bg1"/>
                </a:solidFill>
                <a:effectLst/>
                <a:latin typeface="BookmanOldStyle"/>
                <a:ea typeface="Calibri" panose="020F0502020204030204" pitchFamily="34" charset="0"/>
                <a:cs typeface="BookmanOldStyle"/>
              </a:rPr>
              <a:t>“The Lord Jesus shall be revealed from heaven with his mighty angels in </a:t>
            </a:r>
            <a:r>
              <a:rPr lang="en-US" sz="1800" i="1" kern="0" dirty="0">
                <a:solidFill>
                  <a:schemeClr val="bg1"/>
                </a:solidFill>
                <a:effectLst/>
                <a:latin typeface="BookmanOldStyle-Italic"/>
                <a:ea typeface="Calibri" panose="020F0502020204030204" pitchFamily="34" charset="0"/>
                <a:cs typeface="BookmanOldStyle-Italic"/>
              </a:rPr>
              <a:t>flaming fire </a:t>
            </a:r>
            <a:r>
              <a:rPr lang="en-US" sz="1800" kern="0" dirty="0">
                <a:solidFill>
                  <a:schemeClr val="bg1"/>
                </a:solidFill>
                <a:effectLst/>
                <a:latin typeface="BookmanOldStyle"/>
                <a:ea typeface="Calibri" panose="020F0502020204030204" pitchFamily="34" charset="0"/>
                <a:cs typeface="BookmanOldStyle"/>
              </a:rPr>
              <a:t>taking vengeance on them that know not God and that obey not the gospel of our Lord Jesus Christ : who shall be punished with everlasting destruction from the presence of the Lord, and from </a:t>
            </a:r>
            <a:r>
              <a:rPr lang="en-US" sz="1800" i="1" kern="0" dirty="0">
                <a:solidFill>
                  <a:schemeClr val="bg1"/>
                </a:solidFill>
                <a:effectLst/>
                <a:latin typeface="BookmanOldStyle-Italic"/>
                <a:ea typeface="Calibri" panose="020F0502020204030204" pitchFamily="34" charset="0"/>
                <a:cs typeface="BookmanOldStyle-Italic"/>
              </a:rPr>
              <a:t>the glory of his power ; </a:t>
            </a:r>
            <a:r>
              <a:rPr lang="en-US" sz="1800" kern="0" dirty="0">
                <a:solidFill>
                  <a:schemeClr val="bg1"/>
                </a:solidFill>
                <a:effectLst/>
                <a:latin typeface="BookmanOldStyle"/>
                <a:ea typeface="Calibri" panose="020F0502020204030204" pitchFamily="34" charset="0"/>
                <a:cs typeface="BookmanOldStyle"/>
              </a:rPr>
              <a:t>when he shall come to be </a:t>
            </a:r>
            <a:r>
              <a:rPr lang="en-US" sz="1800" i="1" kern="0" dirty="0">
                <a:solidFill>
                  <a:schemeClr val="bg1"/>
                </a:solidFill>
                <a:effectLst/>
                <a:latin typeface="BookmanOldStyle-Italic"/>
                <a:ea typeface="Calibri" panose="020F0502020204030204" pitchFamily="34" charset="0"/>
                <a:cs typeface="BookmanOldStyle-Italic"/>
              </a:rPr>
              <a:t>glorified in his saints, </a:t>
            </a:r>
            <a:r>
              <a:rPr lang="en-US" sz="1800" kern="0" dirty="0">
                <a:solidFill>
                  <a:schemeClr val="bg1"/>
                </a:solidFill>
                <a:effectLst/>
                <a:latin typeface="BookmanOldStyle"/>
                <a:ea typeface="Calibri" panose="020F0502020204030204" pitchFamily="34" charset="0"/>
                <a:cs typeface="BookmanOldStyle"/>
              </a:rPr>
              <a:t>and to be admired in all them that believe " (2 Thess. </a:t>
            </a:r>
            <a:r>
              <a:rPr lang="en-US" sz="1800" kern="0" dirty="0" err="1">
                <a:solidFill>
                  <a:schemeClr val="bg1"/>
                </a:solidFill>
                <a:effectLst/>
                <a:latin typeface="BookmanOldStyle"/>
                <a:ea typeface="Calibri" panose="020F0502020204030204" pitchFamily="34" charset="0"/>
                <a:cs typeface="BookmanOldStyle"/>
              </a:rPr>
              <a:t>i</a:t>
            </a:r>
            <a:r>
              <a:rPr lang="en-US" sz="1800" kern="0" dirty="0">
                <a:solidFill>
                  <a:schemeClr val="bg1"/>
                </a:solidFill>
                <a:effectLst/>
                <a:latin typeface="BookmanOldStyle"/>
                <a:ea typeface="Calibri" panose="020F0502020204030204" pitchFamily="34" charset="0"/>
                <a:cs typeface="BookmanOldStyle"/>
              </a:rPr>
              <a:t>. 7-10). </a:t>
            </a:r>
          </a:p>
          <a:p>
            <a:pPr marL="0" indent="0">
              <a:buNone/>
            </a:pPr>
            <a:r>
              <a:rPr lang="en-US" sz="1800" kern="0" dirty="0">
                <a:solidFill>
                  <a:schemeClr val="bg1"/>
                </a:solidFill>
                <a:effectLst/>
                <a:latin typeface="BookmanOldStyle"/>
                <a:ea typeface="Calibri" panose="020F0502020204030204" pitchFamily="34" charset="0"/>
                <a:cs typeface="BookmanOldStyle"/>
              </a:rPr>
              <a:t>Ezekiel was mightily impressed with this vision of </a:t>
            </a:r>
            <a:r>
              <a:rPr lang="en-US" sz="1800" b="1" u="sng" kern="0" dirty="0">
                <a:solidFill>
                  <a:schemeClr val="bg1"/>
                </a:solidFill>
                <a:effectLst/>
                <a:latin typeface="BookmanOldStyle"/>
                <a:ea typeface="Calibri" panose="020F0502020204030204" pitchFamily="34" charset="0"/>
                <a:cs typeface="BookmanOldStyle"/>
              </a:rPr>
              <a:t>the coming glory of the saints</a:t>
            </a:r>
            <a:r>
              <a:rPr lang="en-US" sz="1800" kern="0" dirty="0">
                <a:solidFill>
                  <a:schemeClr val="bg1"/>
                </a:solidFill>
                <a:effectLst/>
                <a:latin typeface="BookmanOldStyle"/>
                <a:ea typeface="Calibri" panose="020F0502020204030204" pitchFamily="34" charset="0"/>
                <a:cs typeface="BookmanOldStyle"/>
              </a:rPr>
              <a:t>, under the figure of " the chariot of the cherubim." He said, " As for the wheels, it was cried unto them in my hearing, </a:t>
            </a:r>
            <a:r>
              <a:rPr lang="en-US" sz="1800" b="1" u="sng" kern="0" dirty="0">
                <a:solidFill>
                  <a:srgbClr val="FFFF00"/>
                </a:solidFill>
                <a:effectLst/>
                <a:latin typeface="BookmanOldStyle"/>
                <a:ea typeface="Calibri" panose="020F0502020204030204" pitchFamily="34" charset="0"/>
                <a:cs typeface="BookmanOldStyle"/>
              </a:rPr>
              <a:t>0 wheel " (</a:t>
            </a:r>
            <a:r>
              <a:rPr lang="en-US" sz="1800" b="1" u="sng" kern="0" dirty="0">
                <a:solidFill>
                  <a:srgbClr val="FFFF00"/>
                </a:solidFill>
                <a:latin typeface="BookmanOldStyle"/>
                <a:ea typeface="Calibri" panose="020F0502020204030204" pitchFamily="34" charset="0"/>
                <a:cs typeface="BookmanOldStyle"/>
              </a:rPr>
              <a:t>10:</a:t>
            </a:r>
            <a:r>
              <a:rPr lang="en-US" sz="1800" b="1" u="sng" kern="0" dirty="0">
                <a:solidFill>
                  <a:srgbClr val="FFFF00"/>
                </a:solidFill>
                <a:effectLst/>
                <a:latin typeface="BookmanOldStyle"/>
                <a:ea typeface="Calibri" panose="020F0502020204030204" pitchFamily="34" charset="0"/>
                <a:cs typeface="BookmanOldStyle"/>
              </a:rPr>
              <a:t>13, A.V</a:t>
            </a:r>
            <a:r>
              <a:rPr lang="en-US" sz="1800" kern="0" dirty="0">
                <a:solidFill>
                  <a:schemeClr val="bg1"/>
                </a:solidFill>
                <a:effectLst/>
                <a:latin typeface="BookmanOldStyle"/>
                <a:ea typeface="Calibri" panose="020F0502020204030204" pitchFamily="34" charset="0"/>
                <a:cs typeface="BookmanOldStyle"/>
              </a:rPr>
              <a:t>.). But this version does not quite give us the prophet's meaning. </a:t>
            </a:r>
          </a:p>
          <a:p>
            <a:pPr marL="0" indent="0">
              <a:buNone/>
            </a:pPr>
            <a:r>
              <a:rPr lang="en-US" sz="1800" kern="0" dirty="0">
                <a:solidFill>
                  <a:schemeClr val="bg1"/>
                </a:solidFill>
                <a:effectLst/>
                <a:latin typeface="BookmanOldStyle"/>
                <a:ea typeface="Calibri" panose="020F0502020204030204" pitchFamily="34" charset="0"/>
                <a:cs typeface="BookmanOldStyle"/>
              </a:rPr>
              <a:t>The margin is better : " They were called in my hearing wheel, or </a:t>
            </a:r>
            <a:r>
              <a:rPr lang="en-US" sz="1800" i="1" kern="0" dirty="0" err="1">
                <a:solidFill>
                  <a:schemeClr val="bg1"/>
                </a:solidFill>
                <a:effectLst/>
                <a:latin typeface="BookmanOldStyle-Italic"/>
                <a:ea typeface="Calibri" panose="020F0502020204030204" pitchFamily="34" charset="0"/>
                <a:cs typeface="BookmanOldStyle-Italic"/>
              </a:rPr>
              <a:t>galgal</a:t>
            </a:r>
            <a:r>
              <a:rPr lang="en-US" sz="1800" i="1" kern="0" dirty="0">
                <a:solidFill>
                  <a:schemeClr val="bg1"/>
                </a:solidFill>
                <a:effectLst/>
                <a:latin typeface="BookmanOldStyle-Italic"/>
                <a:ea typeface="Calibri" panose="020F0502020204030204" pitchFamily="34" charset="0"/>
                <a:cs typeface="BookmanOldStyle-Italic"/>
              </a:rPr>
              <a:t>,"</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haggalgal</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0" dirty="0">
                <a:solidFill>
                  <a:schemeClr val="bg1"/>
                </a:solidFill>
                <a:effectLst/>
                <a:latin typeface="BookmanOldStyle"/>
                <a:ea typeface="Calibri" panose="020F0502020204030204" pitchFamily="34" charset="0"/>
                <a:cs typeface="BookmanOldStyle"/>
              </a:rPr>
              <a:t>literally " the rolling " (hence wheel). But why were the </a:t>
            </a:r>
            <a:r>
              <a:rPr lang="en-US" sz="18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ophanytirn</a:t>
            </a:r>
            <a:r>
              <a:rPr lang="en-US" sz="18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kern="0" dirty="0">
                <a:solidFill>
                  <a:schemeClr val="bg1"/>
                </a:solidFill>
                <a:effectLst/>
                <a:latin typeface="BookmanOldStyle"/>
                <a:ea typeface="Calibri" panose="020F0502020204030204" pitchFamily="34" charset="0"/>
                <a:cs typeface="BookmanOldStyle"/>
              </a:rPr>
              <a:t>wheels, thus " called," or proclaimed? </a:t>
            </a:r>
          </a:p>
          <a:p>
            <a:pPr marL="0" indent="0">
              <a:buNone/>
            </a:pPr>
            <a:r>
              <a:rPr lang="en-US" sz="1800" b="1" u="sng" kern="0" dirty="0">
                <a:solidFill>
                  <a:srgbClr val="FFFF00"/>
                </a:solidFill>
                <a:effectLst/>
                <a:latin typeface="BookmanOldStyle"/>
                <a:ea typeface="Calibri" panose="020F0502020204030204" pitchFamily="34" charset="0"/>
                <a:cs typeface="BookmanOldStyle"/>
              </a:rPr>
              <a:t>The answer must be found in the typical history of Israel after the flesh under Joshua</a:t>
            </a:r>
            <a:r>
              <a:rPr lang="en-US" sz="1800" kern="0" dirty="0">
                <a:solidFill>
                  <a:schemeClr val="bg1"/>
                </a:solidFill>
                <a:effectLst/>
                <a:latin typeface="BookmanOldStyle"/>
                <a:ea typeface="Calibri" panose="020F0502020204030204" pitchFamily="34" charset="0"/>
                <a:cs typeface="BookmanOldStyle"/>
              </a:rPr>
              <a:t>. </a:t>
            </a: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solidFill>
                <a:schemeClr val="bg1"/>
              </a:solidFill>
            </a:endParaRPr>
          </a:p>
        </p:txBody>
      </p:sp>
    </p:spTree>
    <p:extLst>
      <p:ext uri="{BB962C8B-B14F-4D97-AF65-F5344CB8AC3E}">
        <p14:creationId xmlns:p14="http://schemas.microsoft.com/office/powerpoint/2010/main" val="176271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1069-0B82-34C0-A617-124B31BD24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F13FA2-8EC1-582C-CF7A-38A407E540E6}"/>
              </a:ext>
            </a:extLst>
          </p:cNvPr>
          <p:cNvSpPr>
            <a:spLocks noGrp="1"/>
          </p:cNvSpPr>
          <p:nvPr>
            <p:ph idx="1"/>
          </p:nvPr>
        </p:nvSpPr>
        <p:spPr>
          <a:xfrm>
            <a:off x="838200" y="0"/>
            <a:ext cx="10634472" cy="6611112"/>
          </a:xfrm>
        </p:spPr>
        <p:txBody>
          <a:bodyPr>
            <a:normAutofit/>
          </a:bodyPr>
          <a:lstStyle/>
          <a:p>
            <a:pPr marL="0" indent="0">
              <a:buNone/>
            </a:pPr>
            <a:r>
              <a:rPr lang="en-US" sz="1600" kern="0" dirty="0">
                <a:solidFill>
                  <a:schemeClr val="bg1"/>
                </a:solidFill>
                <a:effectLst/>
                <a:latin typeface="BookmanOldStyle"/>
                <a:ea typeface="Calibri" panose="020F0502020204030204" pitchFamily="34" charset="0"/>
                <a:cs typeface="BookmanOldStyle"/>
              </a:rPr>
              <a:t>When the nation, " redeemed of the Lord " from Egypt, crossed the Jordan into the promised Land, fear fell upon all the kings of the Amorites, the cup of whose " iniquity " was now " full " (Gen. </a:t>
            </a:r>
            <a:r>
              <a:rPr lang="en-US" sz="1600" kern="0" dirty="0">
                <a:solidFill>
                  <a:schemeClr val="bg1"/>
                </a:solidFill>
                <a:latin typeface="BookmanOldStyle"/>
                <a:ea typeface="Calibri" panose="020F0502020204030204" pitchFamily="34" charset="0"/>
                <a:cs typeface="BookmanOldStyle"/>
              </a:rPr>
              <a:t>15:</a:t>
            </a:r>
            <a:r>
              <a:rPr lang="en-US" sz="1600" kern="0" dirty="0">
                <a:solidFill>
                  <a:schemeClr val="bg1"/>
                </a:solidFill>
                <a:effectLst/>
                <a:latin typeface="BookmanOldStyle"/>
                <a:ea typeface="Calibri" panose="020F0502020204030204" pitchFamily="34" charset="0"/>
                <a:cs typeface="BookmanOldStyle"/>
              </a:rPr>
              <a:t>16), and upon -whom the long-threatened judgments of God were about to fall, by the hand of a chosen generation of Israelites purged from the company of the " unbelievers," whose " </a:t>
            </a:r>
            <a:r>
              <a:rPr lang="en-US" sz="1600" kern="0" dirty="0" err="1">
                <a:solidFill>
                  <a:schemeClr val="bg1"/>
                </a:solidFill>
                <a:effectLst/>
                <a:latin typeface="BookmanOldStyle"/>
                <a:ea typeface="Calibri" panose="020F0502020204030204" pitchFamily="34" charset="0"/>
                <a:cs typeface="BookmanOldStyle"/>
              </a:rPr>
              <a:t>carcases</a:t>
            </a:r>
            <a:r>
              <a:rPr lang="en-US" sz="1600" kern="0" dirty="0">
                <a:solidFill>
                  <a:schemeClr val="bg1"/>
                </a:solidFill>
                <a:effectLst/>
                <a:latin typeface="BookmanOldStyle"/>
                <a:ea typeface="Calibri" panose="020F0502020204030204" pitchFamily="34" charset="0"/>
                <a:cs typeface="BookmanOldStyle"/>
              </a:rPr>
              <a:t> had fallen in the wilderness." </a:t>
            </a:r>
          </a:p>
          <a:p>
            <a:pPr marL="0" indent="0">
              <a:buNone/>
            </a:pPr>
            <a:r>
              <a:rPr lang="en-US" sz="1600" kern="0" dirty="0">
                <a:solidFill>
                  <a:schemeClr val="bg1"/>
                </a:solidFill>
                <a:effectLst/>
                <a:latin typeface="BookmanOldStyle"/>
                <a:ea typeface="Calibri" panose="020F0502020204030204" pitchFamily="34" charset="0"/>
                <a:cs typeface="BookmanOldStyle"/>
              </a:rPr>
              <a:t>At this time God commanded Joshua to circumcise those who had been born in the wilderness and were not yet circumcised. </a:t>
            </a:r>
          </a:p>
          <a:p>
            <a:pPr marL="0" indent="0">
              <a:buNone/>
            </a:pPr>
            <a:r>
              <a:rPr lang="en-US" sz="1600" kern="0" dirty="0">
                <a:solidFill>
                  <a:schemeClr val="bg1"/>
                </a:solidFill>
                <a:effectLst/>
                <a:latin typeface="BookmanOldStyle"/>
                <a:ea typeface="Calibri" panose="020F0502020204030204" pitchFamily="34" charset="0"/>
                <a:cs typeface="BookmanOldStyle"/>
              </a:rPr>
              <a:t>This having been accomplished, " The Lord said unto Joshua, This day </a:t>
            </a:r>
            <a:r>
              <a:rPr lang="en-US" sz="16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have I rolled away (</a:t>
            </a:r>
            <a:r>
              <a:rPr lang="en-US" sz="1600" i="1" kern="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galothi</a:t>
            </a:r>
            <a:r>
              <a:rPr lang="en-US" sz="16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kern="0" dirty="0">
                <a:solidFill>
                  <a:schemeClr val="bg1"/>
                </a:solidFill>
                <a:effectLst/>
                <a:latin typeface="BookmanOldStyle"/>
                <a:ea typeface="Calibri" panose="020F0502020204030204" pitchFamily="34" charset="0"/>
                <a:cs typeface="BookmanOldStyle"/>
              </a:rPr>
              <a:t>the reproach of Egypt from off you, wherefore the name of the place is called </a:t>
            </a:r>
            <a:r>
              <a:rPr lang="en-US" sz="1600"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GILGAL </a:t>
            </a:r>
            <a:r>
              <a:rPr lang="en-US" sz="1600" kern="0" dirty="0">
                <a:solidFill>
                  <a:schemeClr val="bg1"/>
                </a:solidFill>
                <a:effectLst/>
                <a:latin typeface="BookmanOldStyle"/>
                <a:ea typeface="Calibri" panose="020F0502020204030204" pitchFamily="34" charset="0"/>
                <a:cs typeface="BookmanOldStyle"/>
              </a:rPr>
              <a:t>(Rolling) unto this day " (Josh. </a:t>
            </a:r>
            <a:r>
              <a:rPr lang="en-US" sz="1600" kern="0" dirty="0">
                <a:solidFill>
                  <a:schemeClr val="bg1"/>
                </a:solidFill>
                <a:latin typeface="BookmanOldStyle"/>
                <a:ea typeface="Calibri" panose="020F0502020204030204" pitchFamily="34" charset="0"/>
                <a:cs typeface="BookmanOldStyle"/>
              </a:rPr>
              <a:t>5:</a:t>
            </a:r>
            <a:r>
              <a:rPr lang="en-US" sz="1600" kern="0" dirty="0">
                <a:solidFill>
                  <a:schemeClr val="bg1"/>
                </a:solidFill>
                <a:effectLst/>
                <a:latin typeface="BookmanOldStyle"/>
                <a:ea typeface="Calibri" panose="020F0502020204030204" pitchFamily="34" charset="0"/>
                <a:cs typeface="BookmanOldStyle"/>
              </a:rPr>
              <a:t>10). And then the manna ceased, and the people of " the Rolling " ate the first Passover in the Land, and the angelic captain of the Lord's host came and directed Joshua's strategy against Jericho. </a:t>
            </a:r>
          </a:p>
          <a:p>
            <a:pPr marL="0" indent="0">
              <a:buNone/>
            </a:pPr>
            <a:r>
              <a:rPr lang="en-US" sz="1600" b="1" u="sng" kern="0" dirty="0">
                <a:solidFill>
                  <a:srgbClr val="FFFF00"/>
                </a:solidFill>
                <a:effectLst/>
                <a:latin typeface="BookmanOldStyle"/>
                <a:ea typeface="Calibri" panose="020F0502020204030204" pitchFamily="34" charset="0"/>
                <a:cs typeface="BookmanOldStyle"/>
              </a:rPr>
              <a:t>All this is typically related to Ezekiel's visions of " the chariot of the cherubim," and the mystic proclamation of " the Rolling," that is of " the chariot of the Cherubim," or in apostolic phrase, " the Manifestation of the Sons of God." </a:t>
            </a:r>
          </a:p>
          <a:p>
            <a:pPr marL="0" indent="0">
              <a:buNone/>
            </a:pPr>
            <a:r>
              <a:rPr lang="en-US" sz="1600" kern="0" dirty="0">
                <a:solidFill>
                  <a:srgbClr val="00FFCC"/>
                </a:solidFill>
                <a:effectLst/>
                <a:latin typeface="BookmanOldStyle"/>
                <a:ea typeface="Calibri" panose="020F0502020204030204" pitchFamily="34" charset="0"/>
                <a:cs typeface="BookmanOldStyle"/>
              </a:rPr>
              <a:t>It affirms that what the prophet saw was a vision of " the Israel of God," having borne the reproach of Christ (Heb.</a:t>
            </a:r>
            <a:r>
              <a:rPr lang="en-US" sz="1600" kern="0" dirty="0">
                <a:solidFill>
                  <a:srgbClr val="00FFCC"/>
                </a:solidFill>
                <a:latin typeface="BookmanOldStyle"/>
                <a:ea typeface="Calibri" panose="020F0502020204030204" pitchFamily="34" charset="0"/>
                <a:cs typeface="BookmanOldStyle"/>
              </a:rPr>
              <a:t>13:1</a:t>
            </a:r>
            <a:r>
              <a:rPr lang="en-US" sz="1600" kern="0" dirty="0">
                <a:solidFill>
                  <a:srgbClr val="00FFCC"/>
                </a:solidFill>
                <a:effectLst/>
                <a:latin typeface="BookmanOldStyle"/>
                <a:ea typeface="Calibri" panose="020F0502020204030204" pitchFamily="34" charset="0"/>
                <a:cs typeface="BookmanOldStyle"/>
              </a:rPr>
              <a:t>3) in " the wilderness " (Rev. </a:t>
            </a:r>
            <a:r>
              <a:rPr lang="en-US" sz="1600" kern="0" dirty="0">
                <a:solidFill>
                  <a:srgbClr val="00FFCC"/>
                </a:solidFill>
                <a:latin typeface="BookmanOldStyle"/>
                <a:ea typeface="Calibri" panose="020F0502020204030204" pitchFamily="34" charset="0"/>
                <a:cs typeface="BookmanOldStyle"/>
              </a:rPr>
              <a:t>17:</a:t>
            </a:r>
            <a:r>
              <a:rPr lang="en-US" sz="1600" kern="0" dirty="0">
                <a:solidFill>
                  <a:srgbClr val="00FFCC"/>
                </a:solidFill>
                <a:effectLst/>
                <a:latin typeface="BookmanOldStyle"/>
                <a:ea typeface="Calibri" panose="020F0502020204030204" pitchFamily="34" charset="0"/>
                <a:cs typeface="BookmanOldStyle"/>
              </a:rPr>
              <a:t>3), and now being " circumcised with the circumcision made without hands, in putting off the body of the sins of the flesh by the circumcision of Christ " (Col. b.. 11), have the reproach of " Sodom and Egypt " rolled away from off them for ever (Rev. </a:t>
            </a:r>
            <a:r>
              <a:rPr lang="en-US" sz="1600" kern="0" dirty="0">
                <a:solidFill>
                  <a:srgbClr val="00FFCC"/>
                </a:solidFill>
                <a:latin typeface="BookmanOldStyle"/>
                <a:ea typeface="Calibri" panose="020F0502020204030204" pitchFamily="34" charset="0"/>
                <a:cs typeface="BookmanOldStyle"/>
              </a:rPr>
              <a:t>11:</a:t>
            </a:r>
            <a:r>
              <a:rPr lang="en-US" sz="1600" kern="0" dirty="0">
                <a:solidFill>
                  <a:srgbClr val="00FFCC"/>
                </a:solidFill>
                <a:effectLst/>
                <a:latin typeface="BookmanOldStyle"/>
                <a:ea typeface="Calibri" panose="020F0502020204030204" pitchFamily="34" charset="0"/>
                <a:cs typeface="BookmanOldStyle"/>
              </a:rPr>
              <a:t>8), being "confessed” by the antitypical Joshua before the Father and the holy angels (Rev. </a:t>
            </a:r>
            <a:r>
              <a:rPr lang="en-US" sz="1600" kern="0" dirty="0">
                <a:solidFill>
                  <a:srgbClr val="00FFCC"/>
                </a:solidFill>
                <a:latin typeface="BookmanOldStyle"/>
                <a:ea typeface="Calibri" panose="020F0502020204030204" pitchFamily="34" charset="0"/>
                <a:cs typeface="BookmanOldStyle"/>
              </a:rPr>
              <a:t>3:</a:t>
            </a:r>
            <a:r>
              <a:rPr lang="en-US" sz="1600" kern="0" dirty="0">
                <a:solidFill>
                  <a:srgbClr val="00FFCC"/>
                </a:solidFill>
                <a:effectLst/>
                <a:latin typeface="BookmanOldStyle"/>
                <a:ea typeface="Calibri" panose="020F0502020204030204" pitchFamily="34" charset="0"/>
                <a:cs typeface="BookmanOldStyle"/>
              </a:rPr>
              <a:t>5) and about to eat and drink in the Passover in the Kingdom of God (Luke </a:t>
            </a:r>
            <a:r>
              <a:rPr lang="en-US" sz="1600" kern="0" dirty="0">
                <a:solidFill>
                  <a:srgbClr val="00FFCC"/>
                </a:solidFill>
                <a:latin typeface="BookmanOldStyle"/>
                <a:ea typeface="Calibri" panose="020F0502020204030204" pitchFamily="34" charset="0"/>
                <a:cs typeface="BookmanOldStyle"/>
              </a:rPr>
              <a:t>22:1</a:t>
            </a:r>
            <a:r>
              <a:rPr lang="en-US" sz="1600" kern="0" dirty="0">
                <a:solidFill>
                  <a:srgbClr val="00FFCC"/>
                </a:solidFill>
                <a:effectLst/>
                <a:latin typeface="BookmanOldStyle"/>
                <a:ea typeface="Calibri" panose="020F0502020204030204" pitchFamily="34" charset="0"/>
                <a:cs typeface="BookmanOldStyle"/>
              </a:rPr>
              <a:t>6, 30), and to go forth with " the King," " equal unto the angels " (Luke </a:t>
            </a:r>
            <a:r>
              <a:rPr lang="en-US" sz="1600" kern="0" dirty="0">
                <a:solidFill>
                  <a:srgbClr val="00FFCC"/>
                </a:solidFill>
                <a:latin typeface="BookmanOldStyle"/>
                <a:ea typeface="Calibri" panose="020F0502020204030204" pitchFamily="34" charset="0"/>
                <a:cs typeface="BookmanOldStyle"/>
              </a:rPr>
              <a:t>22:</a:t>
            </a:r>
            <a:r>
              <a:rPr lang="en-US" sz="1600" kern="0" dirty="0">
                <a:solidFill>
                  <a:srgbClr val="00FFCC"/>
                </a:solidFill>
                <a:effectLst/>
                <a:latin typeface="BookmanOldStyle"/>
                <a:ea typeface="Calibri" panose="020F0502020204030204" pitchFamily="34" charset="0"/>
                <a:cs typeface="BookmanOldStyle"/>
              </a:rPr>
              <a:t>36), for the conquest of the world to God. </a:t>
            </a:r>
          </a:p>
          <a:p>
            <a:pPr marL="0" indent="0">
              <a:buNone/>
            </a:pPr>
            <a:r>
              <a:rPr lang="en-US" sz="1600" b="1" u="sng" kern="0" dirty="0">
                <a:solidFill>
                  <a:srgbClr val="FFFF00"/>
                </a:solidFill>
                <a:effectLst/>
                <a:latin typeface="BookmanOldStyle"/>
                <a:ea typeface="Calibri" panose="020F0502020204030204" pitchFamily="34" charset="0"/>
                <a:cs typeface="BookmanOldStyle"/>
              </a:rPr>
              <a:t>This was the " substance " of what Ezekiel saw when he " came to destroy the city " (</a:t>
            </a:r>
            <a:r>
              <a:rPr lang="en-US" sz="1600" b="1" u="sng" kern="0" dirty="0" err="1">
                <a:solidFill>
                  <a:srgbClr val="FFFF00"/>
                </a:solidFill>
                <a:effectLst/>
                <a:latin typeface="BookmanOldStyle"/>
                <a:ea typeface="Calibri" panose="020F0502020204030204" pitchFamily="34" charset="0"/>
                <a:cs typeface="BookmanOldStyle"/>
              </a:rPr>
              <a:t>ch.</a:t>
            </a:r>
            <a:r>
              <a:rPr lang="en-US" sz="1600" b="1" u="sng" kern="0" dirty="0">
                <a:solidFill>
                  <a:srgbClr val="FFFF00"/>
                </a:solidFill>
                <a:effectLst/>
                <a:latin typeface="BookmanOldStyle"/>
                <a:ea typeface="Calibri" panose="020F0502020204030204" pitchFamily="34" charset="0"/>
                <a:cs typeface="BookmanOldStyle"/>
              </a:rPr>
              <a:t> xi. 3, with ix.). </a:t>
            </a:r>
          </a:p>
          <a:p>
            <a:pPr marL="0" indent="0">
              <a:buNone/>
            </a:pPr>
            <a:r>
              <a:rPr lang="en-US" sz="1600" kern="0" dirty="0">
                <a:solidFill>
                  <a:schemeClr val="bg1"/>
                </a:solidFill>
                <a:effectLst/>
                <a:latin typeface="BookmanOldStyle"/>
                <a:ea typeface="Calibri" panose="020F0502020204030204" pitchFamily="34" charset="0"/>
                <a:cs typeface="BookmanOldStyle"/>
              </a:rPr>
              <a:t>The cherubim stood at the East gate of the temple into which the prophet was brought. </a:t>
            </a:r>
          </a:p>
          <a:p>
            <a:pPr marL="0" indent="0">
              <a:buNone/>
            </a:pPr>
            <a:r>
              <a:rPr lang="en-US" sz="1600" kern="0" dirty="0">
                <a:solidFill>
                  <a:schemeClr val="bg1"/>
                </a:solidFill>
                <a:effectLst/>
                <a:latin typeface="BookmanOldStyle"/>
                <a:ea typeface="Calibri" panose="020F0502020204030204" pitchFamily="34" charset="0"/>
                <a:cs typeface="BookmanOldStyle"/>
              </a:rPr>
              <a:t>He saw the iniquity of the princes, and as he prophesied against them, " </a:t>
            </a:r>
            <a:r>
              <a:rPr lang="en-US" sz="1600" kern="0" dirty="0" err="1">
                <a:solidFill>
                  <a:schemeClr val="bg1"/>
                </a:solidFill>
                <a:effectLst/>
                <a:latin typeface="BookmanOldStyle"/>
                <a:ea typeface="Calibri" panose="020F0502020204030204" pitchFamily="34" charset="0"/>
                <a:cs typeface="BookmanOldStyle"/>
              </a:rPr>
              <a:t>Pelatiah</a:t>
            </a:r>
            <a:r>
              <a:rPr lang="en-US" sz="1600" kern="0" dirty="0">
                <a:solidFill>
                  <a:schemeClr val="bg1"/>
                </a:solidFill>
                <a:effectLst/>
                <a:latin typeface="BookmanOldStyle"/>
                <a:ea typeface="Calibri" panose="020F0502020204030204" pitchFamily="34" charset="0"/>
                <a:cs typeface="BookmanOldStyle"/>
              </a:rPr>
              <a:t> the son of </a:t>
            </a:r>
            <a:r>
              <a:rPr lang="en-US" sz="1600" kern="0" dirty="0" err="1">
                <a:solidFill>
                  <a:schemeClr val="bg1"/>
                </a:solidFill>
                <a:effectLst/>
                <a:latin typeface="BookmanOldStyle"/>
                <a:ea typeface="Calibri" panose="020F0502020204030204" pitchFamily="34" charset="0"/>
                <a:cs typeface="BookmanOldStyle"/>
              </a:rPr>
              <a:t>Benaiah</a:t>
            </a:r>
            <a:r>
              <a:rPr lang="en-US" sz="1600" kern="0" dirty="0">
                <a:solidFill>
                  <a:schemeClr val="bg1"/>
                </a:solidFill>
                <a:effectLst/>
                <a:latin typeface="BookmanOldStyle"/>
                <a:ea typeface="Calibri" panose="020F0502020204030204" pitchFamily="34" charset="0"/>
                <a:cs typeface="BookmanOldStyle"/>
              </a:rPr>
              <a:t> died " (xi. 13). And the prophet made entreaty for " the remnant of Israel." And God said he would gather the remnant from all the countries of their dispersion and would bring them again into the land of Israel, where they should be truly converted with " a new spirit within them." But the wicked should perish. </a:t>
            </a:r>
            <a:r>
              <a:rPr lang="en-US" sz="1600" b="1" u="sng" kern="0" dirty="0">
                <a:solidFill>
                  <a:srgbClr val="FFFF00"/>
                </a:solidFill>
                <a:effectLst/>
                <a:latin typeface="BookmanOldStyle"/>
                <a:ea typeface="Calibri" panose="020F0502020204030204" pitchFamily="34" charset="0"/>
                <a:cs typeface="BookmanOldStyle"/>
              </a:rPr>
              <a:t>Then the cherubim and the glory of the Lord left the temple and the city and stood upon the Mount of Olives " which is on the east side of the city." </a:t>
            </a:r>
          </a:p>
          <a:p>
            <a:pPr marL="0" indent="0">
              <a:buNone/>
            </a:pPr>
            <a:r>
              <a:rPr lang="en-US" sz="1600" kern="0" dirty="0">
                <a:solidFill>
                  <a:schemeClr val="bg1"/>
                </a:solidFill>
                <a:effectLst/>
                <a:latin typeface="BookmanOldStyle"/>
                <a:ea typeface="Calibri" panose="020F0502020204030204" pitchFamily="34" charset="0"/>
                <a:cs typeface="BookmanOldStyle"/>
              </a:rPr>
              <a:t>"So,” said the prophet, " the </a:t>
            </a:r>
            <a:r>
              <a:rPr lang="en-US" sz="16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vision that I had seen </a:t>
            </a:r>
            <a:r>
              <a:rPr lang="en-US" sz="1600" i="1" kern="0" dirty="0">
                <a:solidFill>
                  <a:schemeClr val="bg1"/>
                </a:solidFill>
                <a:effectLst/>
                <a:latin typeface="BookmanOldStyle-Italic"/>
                <a:ea typeface="Calibri" panose="020F0502020204030204" pitchFamily="34" charset="0"/>
                <a:cs typeface="BookmanOldStyle-Italic"/>
              </a:rPr>
              <a:t>went </a:t>
            </a:r>
            <a:r>
              <a:rPr lang="en-US" sz="1600" i="1" kern="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up from me."</a:t>
            </a:r>
            <a:r>
              <a:rPr lang="en-US" sz="1600" kern="0" dirty="0">
                <a:solidFill>
                  <a:schemeClr val="bg1"/>
                </a:solidFill>
                <a:effectLst/>
                <a:latin typeface="BookmanOldStyle"/>
                <a:ea typeface="Calibri" panose="020F0502020204030204" pitchFamily="34" charset="0"/>
                <a:cs typeface="BookmanOldStyle"/>
              </a:rPr>
              <a:t> </a:t>
            </a:r>
            <a:endParaRPr lang="en-US"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4581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AA48D-88B4-658A-B7EE-2812CF7163E6}"/>
              </a:ext>
            </a:extLst>
          </p:cNvPr>
          <p:cNvSpPr>
            <a:spLocks noGrp="1"/>
          </p:cNvSpPr>
          <p:nvPr>
            <p:ph idx="1"/>
          </p:nvPr>
        </p:nvSpPr>
        <p:spPr>
          <a:xfrm>
            <a:off x="838200" y="246888"/>
            <a:ext cx="10515600" cy="6088031"/>
          </a:xfrm>
        </p:spPr>
        <p:txBody>
          <a:bodyPr>
            <a:normAutofit/>
          </a:bodyPr>
          <a:lstStyle/>
          <a:p>
            <a:pPr marL="0" indent="0">
              <a:buNone/>
            </a:pPr>
            <a:r>
              <a:rPr lang="en-US" sz="1800" b="1" u="sng" kern="0" dirty="0">
                <a:solidFill>
                  <a:srgbClr val="FFFF00"/>
                </a:solidFill>
                <a:effectLst/>
                <a:latin typeface="BookmanOldStyle"/>
                <a:ea typeface="Calibri" panose="020F0502020204030204" pitchFamily="34" charset="0"/>
                <a:cs typeface="BookmanOldStyle"/>
              </a:rPr>
              <a:t>Long afterwards God was manifested in the flesh in the temple and the city in the person of Jesus</a:t>
            </a:r>
            <a:r>
              <a:rPr lang="en-US" sz="1800" kern="0" dirty="0">
                <a:solidFill>
                  <a:schemeClr val="bg1"/>
                </a:solidFill>
                <a:effectLst/>
                <a:latin typeface="BookmanOldStyle"/>
                <a:ea typeface="Calibri" panose="020F0502020204030204" pitchFamily="34" charset="0"/>
                <a:cs typeface="BookmanOldStyle"/>
              </a:rPr>
              <a:t>, of whom the apostle says, even in the days of his flesh, " We beheld his glory, the glory as of the only begotten of the Father, full of grace and truth." </a:t>
            </a:r>
          </a:p>
          <a:p>
            <a:pPr marL="0" indent="0">
              <a:buNone/>
            </a:pPr>
            <a:r>
              <a:rPr lang="en-US" sz="1800" kern="0" dirty="0">
                <a:solidFill>
                  <a:schemeClr val="bg1"/>
                </a:solidFill>
                <a:effectLst/>
                <a:latin typeface="BookmanOldStyle"/>
                <a:ea typeface="Calibri" panose="020F0502020204030204" pitchFamily="34" charset="0"/>
                <a:cs typeface="BookmanOldStyle"/>
              </a:rPr>
              <a:t>He, too, like Ezekiel, " judged the bloody city," though he wept over it. " Your house is left unto you desolate," he said, " and ye shall see me no more henceforth until ye shall say, Blessed is he that cometh in the name of the Lord." </a:t>
            </a:r>
          </a:p>
          <a:p>
            <a:pPr marL="0" indent="0">
              <a:buNone/>
            </a:pPr>
            <a:r>
              <a:rPr lang="en-US" sz="1800" kern="0" dirty="0">
                <a:solidFill>
                  <a:schemeClr val="bg1"/>
                </a:solidFill>
                <a:effectLst/>
                <a:latin typeface="BookmanOldStyle"/>
                <a:ea typeface="Calibri" panose="020F0502020204030204" pitchFamily="34" charset="0"/>
                <a:cs typeface="BookmanOldStyle"/>
              </a:rPr>
              <a:t>And, being raised from the dead, he took his departure from the Mount of Olives, and so " the glory of the Father " has " </a:t>
            </a:r>
            <a:r>
              <a:rPr lang="en-US" sz="1800" i="1" kern="0" dirty="0">
                <a:solidFill>
                  <a:schemeClr val="bg1"/>
                </a:solidFill>
                <a:effectLst/>
                <a:latin typeface="BookmanOldStyle-Italic"/>
                <a:ea typeface="Calibri" panose="020F0502020204030204" pitchFamily="34" charset="0"/>
                <a:cs typeface="BookmanOldStyle-Italic"/>
              </a:rPr>
              <a:t>gone up from </a:t>
            </a:r>
            <a:r>
              <a:rPr lang="en-US" sz="1800" i="1" kern="0" dirty="0">
                <a:solidFill>
                  <a:schemeClr val="bg1"/>
                </a:solidFill>
                <a:effectLst/>
                <a:latin typeface="BookmanOldStyle,Italic"/>
                <a:ea typeface="Calibri" panose="020F0502020204030204" pitchFamily="34" charset="0"/>
                <a:cs typeface="BookmanOldStyle,Italic"/>
              </a:rPr>
              <a:t>us." </a:t>
            </a:r>
          </a:p>
          <a:p>
            <a:pPr marL="0" indent="0">
              <a:buNone/>
            </a:pPr>
            <a:r>
              <a:rPr lang="en-US" sz="1800" i="1" kern="0" dirty="0">
                <a:solidFill>
                  <a:schemeClr val="bg1"/>
                </a:solidFill>
                <a:effectLst/>
                <a:latin typeface="BookmanOldStyle,Italic"/>
                <a:ea typeface="Calibri" panose="020F0502020204030204" pitchFamily="34" charset="0"/>
                <a:cs typeface="BookmanOldStyle,Italic"/>
              </a:rPr>
              <a:t>“ </a:t>
            </a:r>
            <a:r>
              <a:rPr lang="en-US" sz="1800" kern="0" dirty="0">
                <a:solidFill>
                  <a:schemeClr val="bg1"/>
                </a:solidFill>
                <a:effectLst/>
                <a:latin typeface="BookmanOldStyle"/>
                <a:ea typeface="Calibri" panose="020F0502020204030204" pitchFamily="34" charset="0"/>
                <a:cs typeface="BookmanOldStyle"/>
              </a:rPr>
              <a:t>He led them out as far as to Bethany, and he lifted up his hands and blessed them, and it came to pass that while he blessed them he was parted from them and carried up into heaven " (Luke </a:t>
            </a:r>
            <a:r>
              <a:rPr lang="en-US" sz="1800" kern="0" dirty="0">
                <a:solidFill>
                  <a:schemeClr val="bg1"/>
                </a:solidFill>
                <a:latin typeface="BookmanOldStyle"/>
                <a:ea typeface="Calibri" panose="020F0502020204030204" pitchFamily="34" charset="0"/>
                <a:cs typeface="BookmanOldStyle"/>
              </a:rPr>
              <a:t>24:</a:t>
            </a:r>
            <a:r>
              <a:rPr lang="en-US" sz="1800" kern="0" dirty="0">
                <a:solidFill>
                  <a:schemeClr val="bg1"/>
                </a:solidFill>
                <a:effectLst/>
                <a:latin typeface="BookmanOldStyle"/>
                <a:ea typeface="Calibri" panose="020F0502020204030204" pitchFamily="34" charset="0"/>
                <a:cs typeface="BookmanOldStyle"/>
              </a:rPr>
              <a:t>50, 51). </a:t>
            </a:r>
          </a:p>
          <a:p>
            <a:pPr marL="0" indent="0">
              <a:buNone/>
            </a:pPr>
            <a:r>
              <a:rPr lang="en-US" sz="1800" kern="0" dirty="0">
                <a:solidFill>
                  <a:schemeClr val="bg1"/>
                </a:solidFill>
                <a:effectLst/>
                <a:latin typeface="BookmanOldStyle"/>
                <a:ea typeface="Calibri" panose="020F0502020204030204" pitchFamily="34" charset="0"/>
                <a:cs typeface="BookmanOldStyle"/>
              </a:rPr>
              <a:t>But Ezekiel saw the glory of the Lord return to the temple and the city. </a:t>
            </a:r>
          </a:p>
          <a:p>
            <a:pPr marL="0" indent="0">
              <a:buNone/>
            </a:pPr>
            <a:r>
              <a:rPr lang="en-US" sz="1800" kern="0" dirty="0">
                <a:solidFill>
                  <a:schemeClr val="bg1"/>
                </a:solidFill>
                <a:effectLst/>
                <a:latin typeface="BookmanOldStyle"/>
                <a:ea typeface="Calibri" panose="020F0502020204030204" pitchFamily="34" charset="0"/>
                <a:cs typeface="BookmanOldStyle"/>
              </a:rPr>
              <a:t>" The glory of the Lord came into the house by the way of the gate whose prospect is towards the east. So the spirit took me up and brought me into the inner court, and behold the glory of the Lord filled the house. And I heard him speaking unto me out of the house ; and the man stood by me. And he said unto me, Son of Man, the place of my throne, and the place of the soles of my feet, where I will dwell in the midst of the children of Israel for ever, and my holy name shall the house of Israel no more defile " (Ezek. </a:t>
            </a:r>
            <a:r>
              <a:rPr lang="en-US" sz="1800" kern="0" dirty="0">
                <a:solidFill>
                  <a:schemeClr val="bg1"/>
                </a:solidFill>
                <a:latin typeface="BookmanOldStyle"/>
                <a:ea typeface="Calibri" panose="020F0502020204030204" pitchFamily="34" charset="0"/>
                <a:cs typeface="BookmanOldStyle"/>
              </a:rPr>
              <a:t>43:</a:t>
            </a:r>
            <a:r>
              <a:rPr lang="en-US" sz="1800" kern="0" dirty="0">
                <a:solidFill>
                  <a:schemeClr val="bg1"/>
                </a:solidFill>
                <a:effectLst/>
                <a:latin typeface="BookmanOldStyle"/>
                <a:ea typeface="Calibri" panose="020F0502020204030204" pitchFamily="34" charset="0"/>
                <a:cs typeface="BookmanOldStyle"/>
              </a:rPr>
              <a:t>4-7). </a:t>
            </a:r>
          </a:p>
          <a:p>
            <a:pPr marL="0" indent="0">
              <a:buNone/>
            </a:pPr>
            <a:r>
              <a:rPr lang="en-US" sz="1800" kern="0" dirty="0">
                <a:solidFill>
                  <a:schemeClr val="bg1"/>
                </a:solidFill>
                <a:effectLst/>
                <a:latin typeface="BookmanOldStyle"/>
                <a:ea typeface="Calibri" panose="020F0502020204030204" pitchFamily="34" charset="0"/>
                <a:cs typeface="BookmanOldStyle"/>
              </a:rPr>
              <a:t>" This same Jesus," said the angels to the disciples on the Mount of Olives—" This same Jesus which is taken up from you into heaven, shall so come in like manner as ye have seen him go into heaven " (Acts </a:t>
            </a:r>
            <a:r>
              <a:rPr lang="en-US" sz="1800" kern="0" dirty="0" err="1">
                <a:solidFill>
                  <a:schemeClr val="bg1"/>
                </a:solidFill>
                <a:effectLst/>
                <a:latin typeface="BookmanOldStyle"/>
                <a:ea typeface="Calibri" panose="020F0502020204030204" pitchFamily="34" charset="0"/>
                <a:cs typeface="BookmanOldStyle"/>
              </a:rPr>
              <a:t>i</a:t>
            </a:r>
            <a:r>
              <a:rPr lang="en-US" sz="1800" kern="0" dirty="0">
                <a:solidFill>
                  <a:schemeClr val="bg1"/>
                </a:solidFill>
                <a:effectLst/>
                <a:latin typeface="BookmanOldStyle"/>
                <a:ea typeface="Calibri" panose="020F0502020204030204" pitchFamily="34" charset="0"/>
                <a:cs typeface="BookmanOldStyle"/>
              </a:rPr>
              <a:t>. 11).</a:t>
            </a:r>
          </a:p>
          <a:p>
            <a:pPr marL="0" indent="0">
              <a:buNone/>
            </a:pPr>
            <a:r>
              <a:rPr lang="en-US" sz="1800" kern="0" dirty="0">
                <a:solidFill>
                  <a:schemeClr val="bg1"/>
                </a:solidFill>
                <a:effectLst/>
                <a:latin typeface="BookmanOldStyle"/>
                <a:ea typeface="Calibri" panose="020F0502020204030204" pitchFamily="34" charset="0"/>
                <a:cs typeface="BookmanOldStyle"/>
              </a:rPr>
              <a:t> " The Son of Man shall come in the glory of his Father with his angels ; and then he shall reward every man according to his works " (Matt. xvi. 27). </a:t>
            </a:r>
          </a:p>
        </p:txBody>
      </p:sp>
    </p:spTree>
    <p:extLst>
      <p:ext uri="{BB962C8B-B14F-4D97-AF65-F5344CB8AC3E}">
        <p14:creationId xmlns:p14="http://schemas.microsoft.com/office/powerpoint/2010/main" val="525583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AA48D-88B4-658A-B7EE-2812CF7163E6}"/>
              </a:ext>
            </a:extLst>
          </p:cNvPr>
          <p:cNvSpPr>
            <a:spLocks noGrp="1"/>
          </p:cNvSpPr>
          <p:nvPr>
            <p:ph idx="1"/>
          </p:nvPr>
        </p:nvSpPr>
        <p:spPr>
          <a:xfrm>
            <a:off x="280416" y="523081"/>
            <a:ext cx="8339328" cy="5811838"/>
          </a:xfrm>
        </p:spPr>
        <p:txBody>
          <a:bodyPr>
            <a:normAutofit fontScale="92500" lnSpcReduction="10000"/>
          </a:bodyPr>
          <a:lstStyle/>
          <a:p>
            <a:pPr marL="0" indent="0">
              <a:buNone/>
            </a:pPr>
            <a:r>
              <a:rPr lang="en-US" sz="2000" b="1" u="sng" kern="0" dirty="0">
                <a:solidFill>
                  <a:srgbClr val="FFFF00"/>
                </a:solidFill>
                <a:effectLst/>
                <a:latin typeface="BookmanOldStyle"/>
                <a:ea typeface="Calibri" panose="020F0502020204030204" pitchFamily="34" charset="0"/>
                <a:cs typeface="BookmanOldStyle"/>
              </a:rPr>
              <a:t>Ezekiel likewise saw cherubim incorporated in the architecture of the temple of the age to come</a:t>
            </a:r>
            <a:r>
              <a:rPr lang="en-US" sz="2000" kern="0" dirty="0">
                <a:solidFill>
                  <a:schemeClr val="bg1"/>
                </a:solidFill>
                <a:effectLst/>
                <a:latin typeface="BookmanOldStyle"/>
                <a:ea typeface="Calibri" panose="020F0502020204030204" pitchFamily="34" charset="0"/>
                <a:cs typeface="BookmanOldStyle"/>
              </a:rPr>
              <a:t>, of which he gives so exhaustive a divine specification in the last nine chapters of his book. </a:t>
            </a:r>
          </a:p>
          <a:p>
            <a:pPr marL="0" indent="0">
              <a:buNone/>
            </a:pPr>
            <a:r>
              <a:rPr lang="en-US" sz="2000" kern="0" dirty="0">
                <a:solidFill>
                  <a:schemeClr val="bg1"/>
                </a:solidFill>
                <a:effectLst/>
                <a:latin typeface="BookmanOldStyle"/>
                <a:ea typeface="Calibri" panose="020F0502020204030204" pitchFamily="34" charset="0"/>
                <a:cs typeface="BookmanOldStyle"/>
              </a:rPr>
              <a:t>Speaking of " the temple " (</a:t>
            </a:r>
            <a:r>
              <a:rPr lang="en-US" sz="2000" kern="0" dirty="0" err="1">
                <a:solidFill>
                  <a:schemeClr val="bg1"/>
                </a:solidFill>
                <a:effectLst/>
                <a:latin typeface="BookmanOldStyle"/>
                <a:ea typeface="Calibri" panose="020F0502020204030204" pitchFamily="34" charset="0"/>
                <a:cs typeface="BookmanOldStyle"/>
              </a:rPr>
              <a:t>ch.</a:t>
            </a:r>
            <a:r>
              <a:rPr lang="en-US" sz="2000" kern="0" dirty="0">
                <a:solidFill>
                  <a:schemeClr val="bg1"/>
                </a:solidFill>
                <a:effectLst/>
                <a:latin typeface="BookmanOldStyle"/>
                <a:ea typeface="Calibri" panose="020F0502020204030204" pitchFamily="34" charset="0"/>
                <a:cs typeface="BookmanOldStyle"/>
              </a:rPr>
              <a:t> </a:t>
            </a:r>
            <a:r>
              <a:rPr lang="en-US" sz="2000" kern="0" dirty="0">
                <a:solidFill>
                  <a:schemeClr val="bg1"/>
                </a:solidFill>
                <a:latin typeface="BookmanOldStyle"/>
                <a:ea typeface="Calibri" panose="020F0502020204030204" pitchFamily="34" charset="0"/>
                <a:cs typeface="BookmanOldStyle"/>
              </a:rPr>
              <a:t>41</a:t>
            </a:r>
            <a:r>
              <a:rPr lang="en-US" sz="2000" kern="0" dirty="0">
                <a:solidFill>
                  <a:schemeClr val="bg1"/>
                </a:solidFill>
                <a:effectLst/>
                <a:latin typeface="BookmanOldStyle"/>
                <a:ea typeface="Calibri" panose="020F0502020204030204" pitchFamily="34" charset="0"/>
                <a:cs typeface="BookmanOldStyle"/>
              </a:rPr>
              <a:t>), he tells us that, as in Solomon's temple, cherubim and palm trees figured upon the walls and doors. " It was made with cherubim and palm trees, so that a palm tree was between a cherub and a cherub ; and every cherub had </a:t>
            </a:r>
            <a:r>
              <a:rPr lang="en-US" sz="2000" i="1" kern="0" dirty="0">
                <a:solidFill>
                  <a:schemeClr val="bg1"/>
                </a:solidFill>
                <a:effectLst/>
                <a:latin typeface="BookmanOldStyle-Italic"/>
                <a:ea typeface="Calibri" panose="020F0502020204030204" pitchFamily="34" charset="0"/>
                <a:cs typeface="BookmanOldStyle-Italic"/>
              </a:rPr>
              <a:t>two </a:t>
            </a:r>
            <a:r>
              <a:rPr lang="en-US" sz="2000" kern="0" dirty="0">
                <a:solidFill>
                  <a:schemeClr val="bg1"/>
                </a:solidFill>
                <a:effectLst/>
                <a:latin typeface="BookmanOldStyle"/>
                <a:ea typeface="Calibri" panose="020F0502020204030204" pitchFamily="34" charset="0"/>
                <a:cs typeface="BookmanOldStyle"/>
              </a:rPr>
              <a:t>faces. So that </a:t>
            </a:r>
            <a:r>
              <a:rPr lang="en-US" sz="2000" i="1" kern="0" dirty="0">
                <a:solidFill>
                  <a:schemeClr val="bg1"/>
                </a:solidFill>
                <a:effectLst/>
                <a:latin typeface="BookmanOldStyle-Italic"/>
                <a:ea typeface="Calibri" panose="020F0502020204030204" pitchFamily="34" charset="0"/>
                <a:cs typeface="BookmanOldStyle-Italic"/>
              </a:rPr>
              <a:t>the face of </a:t>
            </a:r>
            <a:r>
              <a:rPr lang="en-US" sz="2000" kern="0" dirty="0">
                <a:solidFill>
                  <a:schemeClr val="bg1"/>
                </a:solidFill>
                <a:effectLst/>
                <a:latin typeface="BookmanOldStyle"/>
                <a:ea typeface="Calibri" panose="020F0502020204030204" pitchFamily="34" charset="0"/>
                <a:cs typeface="BookmanOldStyle"/>
              </a:rPr>
              <a:t>a </a:t>
            </a:r>
            <a:r>
              <a:rPr lang="en-US" sz="2000" i="1" kern="0" dirty="0">
                <a:solidFill>
                  <a:schemeClr val="bg1"/>
                </a:solidFill>
                <a:effectLst/>
                <a:latin typeface="BookmanOldStyle-Italic"/>
                <a:ea typeface="Calibri" panose="020F0502020204030204" pitchFamily="34" charset="0"/>
                <a:cs typeface="BookmanOldStyle-Italic"/>
              </a:rPr>
              <a:t>man </a:t>
            </a:r>
            <a:r>
              <a:rPr lang="en-US" sz="2000" kern="0" dirty="0">
                <a:solidFill>
                  <a:schemeClr val="bg1"/>
                </a:solidFill>
                <a:effectLst/>
                <a:latin typeface="BookmanOldStyle"/>
                <a:ea typeface="Calibri" panose="020F0502020204030204" pitchFamily="34" charset="0"/>
                <a:cs typeface="BookmanOldStyle"/>
              </a:rPr>
              <a:t>was toward the palm tree on the one side, and </a:t>
            </a:r>
            <a:r>
              <a:rPr lang="en-US" sz="2000" i="1" kern="0" dirty="0">
                <a:solidFill>
                  <a:schemeClr val="bg1"/>
                </a:solidFill>
                <a:effectLst/>
                <a:latin typeface="BookmanOldStyle-Italic"/>
                <a:ea typeface="Calibri" panose="020F0502020204030204" pitchFamily="34" charset="0"/>
                <a:cs typeface="BookmanOldStyle-Italic"/>
              </a:rPr>
              <a:t>the face of </a:t>
            </a:r>
            <a:r>
              <a:rPr lang="en-US" sz="2000" kern="0" dirty="0">
                <a:solidFill>
                  <a:schemeClr val="bg1"/>
                </a:solidFill>
                <a:effectLst/>
                <a:latin typeface="BookmanOldStyle"/>
                <a:ea typeface="Calibri" panose="020F0502020204030204" pitchFamily="34" charset="0"/>
                <a:cs typeface="BookmanOldStyle"/>
              </a:rPr>
              <a:t>a </a:t>
            </a:r>
            <a:r>
              <a:rPr lang="en-US" sz="2000" i="1" kern="0" dirty="0">
                <a:solidFill>
                  <a:schemeClr val="bg1"/>
                </a:solidFill>
                <a:effectLst/>
                <a:latin typeface="BookmanOldStyle-Italic"/>
                <a:ea typeface="Calibri" panose="020F0502020204030204" pitchFamily="34" charset="0"/>
                <a:cs typeface="BookmanOldStyle-Italic"/>
              </a:rPr>
              <a:t>young lion </a:t>
            </a:r>
            <a:r>
              <a:rPr lang="en-US" sz="2000" kern="0" dirty="0">
                <a:solidFill>
                  <a:schemeClr val="bg1"/>
                </a:solidFill>
                <a:effectLst/>
                <a:latin typeface="BookmanOldStyle"/>
                <a:ea typeface="Calibri" panose="020F0502020204030204" pitchFamily="34" charset="0"/>
                <a:cs typeface="BookmanOldStyle"/>
              </a:rPr>
              <a:t>towards the palm tree on the other side ; it was made through all the house round about. From the ground unto above the door were cherubim and palm trees made, and on the wall of the temple " (verses 18-20). </a:t>
            </a:r>
          </a:p>
          <a:p>
            <a:pPr marL="0" indent="0">
              <a:buNone/>
            </a:pPr>
            <a:r>
              <a:rPr lang="en-US" sz="2000" kern="0" dirty="0">
                <a:solidFill>
                  <a:schemeClr val="bg1"/>
                </a:solidFill>
                <a:effectLst/>
                <a:latin typeface="BookmanOldStyle"/>
                <a:ea typeface="Calibri" panose="020F0502020204030204" pitchFamily="34" charset="0"/>
                <a:cs typeface="BookmanOldStyle"/>
              </a:rPr>
              <a:t>Here it will be noticed " two " faces only appear, instead of the " four " specified in the opening vision (</a:t>
            </a:r>
            <a:r>
              <a:rPr lang="en-US" sz="2000" kern="0" dirty="0" err="1">
                <a:solidFill>
                  <a:schemeClr val="bg1"/>
                </a:solidFill>
                <a:effectLst/>
                <a:latin typeface="BookmanOldStyle"/>
                <a:ea typeface="Calibri" panose="020F0502020204030204" pitchFamily="34" charset="0"/>
                <a:cs typeface="BookmanOldStyle"/>
              </a:rPr>
              <a:t>ch.</a:t>
            </a:r>
            <a:r>
              <a:rPr lang="en-US" sz="2000" kern="0" dirty="0">
                <a:solidFill>
                  <a:schemeClr val="bg1"/>
                </a:solidFill>
                <a:effectLst/>
                <a:latin typeface="BookmanOldStyle"/>
                <a:ea typeface="Calibri" panose="020F0502020204030204" pitchFamily="34" charset="0"/>
                <a:cs typeface="BookmanOldStyle"/>
              </a:rPr>
              <a:t> </a:t>
            </a:r>
            <a:r>
              <a:rPr lang="en-US" sz="2000" kern="0" dirty="0">
                <a:solidFill>
                  <a:schemeClr val="bg1"/>
                </a:solidFill>
                <a:latin typeface="BookmanOldStyle"/>
                <a:ea typeface="Calibri" panose="020F0502020204030204" pitchFamily="34" charset="0"/>
                <a:cs typeface="BookmanOldStyle"/>
              </a:rPr>
              <a:t>1:</a:t>
            </a:r>
            <a:r>
              <a:rPr lang="en-US" sz="2000" kern="0" dirty="0">
                <a:solidFill>
                  <a:schemeClr val="bg1"/>
                </a:solidFill>
                <a:effectLst/>
                <a:latin typeface="BookmanOldStyle"/>
                <a:ea typeface="Calibri" panose="020F0502020204030204" pitchFamily="34" charset="0"/>
                <a:cs typeface="BookmanOldStyle"/>
              </a:rPr>
              <a:t>6). The " man" and the " lion " faces are retained ; but the " ox " and the " eagle " faces are omitted. </a:t>
            </a:r>
          </a:p>
          <a:p>
            <a:pPr marL="0" indent="0">
              <a:buNone/>
            </a:pPr>
            <a:r>
              <a:rPr lang="en-US" sz="2000" kern="0" dirty="0">
                <a:solidFill>
                  <a:schemeClr val="bg1"/>
                </a:solidFill>
                <a:effectLst/>
                <a:latin typeface="BookmanOldStyle"/>
                <a:ea typeface="Calibri" panose="020F0502020204030204" pitchFamily="34" charset="0"/>
                <a:cs typeface="BookmanOldStyle"/>
              </a:rPr>
              <a:t>Why is this ? </a:t>
            </a:r>
          </a:p>
          <a:p>
            <a:pPr marL="0" indent="0">
              <a:buNone/>
            </a:pPr>
            <a:r>
              <a:rPr lang="en-US" sz="2000" kern="0" dirty="0">
                <a:solidFill>
                  <a:schemeClr val="bg1"/>
                </a:solidFill>
                <a:effectLst/>
                <a:latin typeface="BookmanOldStyle"/>
                <a:ea typeface="Calibri" panose="020F0502020204030204" pitchFamily="34" charset="0"/>
                <a:cs typeface="BookmanOldStyle"/>
              </a:rPr>
              <a:t>The " ox " would stand for the sacrificial aspect—" the blood of bulls and goats." </a:t>
            </a:r>
          </a:p>
          <a:p>
            <a:pPr marL="0" indent="0">
              <a:buNone/>
            </a:pPr>
            <a:r>
              <a:rPr lang="en-US" sz="2000" kern="0" dirty="0">
                <a:solidFill>
                  <a:schemeClr val="bg1"/>
                </a:solidFill>
                <a:effectLst/>
                <a:latin typeface="BookmanOldStyle"/>
                <a:ea typeface="Calibri" panose="020F0502020204030204" pitchFamily="34" charset="0"/>
                <a:cs typeface="BookmanOldStyle"/>
              </a:rPr>
              <a:t>And the eagle for the carnivorous aspect—" Wheresoever the cardcase is there will the eagles be gathered together." </a:t>
            </a:r>
          </a:p>
          <a:p>
            <a:pPr marL="0" indent="0">
              <a:buNone/>
            </a:pPr>
            <a:r>
              <a:rPr lang="en-US" sz="2000" kern="0" dirty="0">
                <a:solidFill>
                  <a:schemeClr val="bg1"/>
                </a:solidFill>
                <a:effectLst/>
                <a:latin typeface="BookmanOldStyle"/>
                <a:ea typeface="Calibri" panose="020F0502020204030204" pitchFamily="34" charset="0"/>
                <a:cs typeface="BookmanOldStyle"/>
              </a:rPr>
              <a:t>These phases of the character of Christ are past when the temple of the age to come is erected, and </a:t>
            </a:r>
            <a:r>
              <a:rPr lang="en-US" sz="2000" b="1" u="sng" kern="0" dirty="0">
                <a:solidFill>
                  <a:srgbClr val="FFFF00"/>
                </a:solidFill>
                <a:effectLst/>
                <a:latin typeface="BookmanOldStyle"/>
                <a:ea typeface="Calibri" panose="020F0502020204030204" pitchFamily="34" charset="0"/>
                <a:cs typeface="BookmanOldStyle"/>
              </a:rPr>
              <a:t>only the "man”  (image of God) and “lion" (reigning majesty of God) phases remain</a:t>
            </a:r>
            <a:r>
              <a:rPr lang="en-US" sz="2000" kern="0" dirty="0">
                <a:solidFill>
                  <a:schemeClr val="bg1"/>
                </a:solidFill>
                <a:effectLst/>
                <a:latin typeface="BookmanOldStyle"/>
                <a:ea typeface="Calibri" panose="020F0502020204030204" pitchFamily="34" charset="0"/>
                <a:cs typeface="BookmanOldStyle"/>
              </a:rPr>
              <a:t>. </a:t>
            </a:r>
          </a:p>
        </p:txBody>
      </p:sp>
      <p:pic>
        <p:nvPicPr>
          <p:cNvPr id="2" name="Picture 1">
            <a:extLst>
              <a:ext uri="{FF2B5EF4-FFF2-40B4-BE49-F238E27FC236}">
                <a16:creationId xmlns:a16="http://schemas.microsoft.com/office/drawing/2014/main" id="{0DA72F50-DE7B-BD12-9788-A7CDFF921F2F}"/>
              </a:ext>
            </a:extLst>
          </p:cNvPr>
          <p:cNvPicPr>
            <a:picLocks noChangeAspect="1"/>
          </p:cNvPicPr>
          <p:nvPr/>
        </p:nvPicPr>
        <p:blipFill>
          <a:blip r:embed="rId2"/>
          <a:stretch>
            <a:fillRect/>
          </a:stretch>
        </p:blipFill>
        <p:spPr>
          <a:xfrm>
            <a:off x="9144000" y="13498"/>
            <a:ext cx="3048000" cy="3048000"/>
          </a:xfrm>
          <a:prstGeom prst="rect">
            <a:avLst/>
          </a:prstGeom>
        </p:spPr>
      </p:pic>
    </p:spTree>
    <p:extLst>
      <p:ext uri="{BB962C8B-B14F-4D97-AF65-F5344CB8AC3E}">
        <p14:creationId xmlns:p14="http://schemas.microsoft.com/office/powerpoint/2010/main" val="2280062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6AA48D-88B4-658A-B7EE-2812CF7163E6}"/>
              </a:ext>
            </a:extLst>
          </p:cNvPr>
          <p:cNvSpPr>
            <a:spLocks noGrp="1"/>
          </p:cNvSpPr>
          <p:nvPr>
            <p:ph idx="1"/>
          </p:nvPr>
        </p:nvSpPr>
        <p:spPr>
          <a:xfrm>
            <a:off x="838200" y="123444"/>
            <a:ext cx="10515600" cy="6611112"/>
          </a:xfrm>
        </p:spPr>
        <p:txBody>
          <a:bodyPr>
            <a:normAutofit/>
          </a:bodyPr>
          <a:lstStyle/>
          <a:p>
            <a:pPr marL="0" indent="0">
              <a:buNone/>
            </a:pPr>
            <a:r>
              <a:rPr lang="en-US" sz="1800" kern="0" dirty="0">
                <a:solidFill>
                  <a:schemeClr val="bg1"/>
                </a:solidFill>
                <a:effectLst/>
                <a:latin typeface="BookmanOldStyle"/>
                <a:ea typeface="Calibri" panose="020F0502020204030204" pitchFamily="34" charset="0"/>
                <a:cs typeface="BookmanOldStyle"/>
              </a:rPr>
              <a:t>On this brother </a:t>
            </a:r>
            <a:r>
              <a:rPr lang="en-US" sz="1800" kern="0" dirty="0" err="1">
                <a:solidFill>
                  <a:schemeClr val="bg1"/>
                </a:solidFill>
                <a:effectLst/>
                <a:latin typeface="BookmanOldStyle"/>
                <a:ea typeface="Calibri" panose="020F0502020204030204" pitchFamily="34" charset="0"/>
                <a:cs typeface="BookmanOldStyle"/>
              </a:rPr>
              <a:t>Sulley</a:t>
            </a:r>
            <a:r>
              <a:rPr lang="en-US" sz="1800" kern="0" dirty="0">
                <a:solidFill>
                  <a:schemeClr val="bg1"/>
                </a:solidFill>
                <a:effectLst/>
                <a:latin typeface="BookmanOldStyle"/>
                <a:ea typeface="Calibri" panose="020F0502020204030204" pitchFamily="34" charset="0"/>
                <a:cs typeface="BookmanOldStyle"/>
              </a:rPr>
              <a:t> has the following remarks in </a:t>
            </a:r>
            <a:r>
              <a:rPr lang="en-US" sz="1800" i="1" kern="0" dirty="0">
                <a:solidFill>
                  <a:schemeClr val="bg1"/>
                </a:solidFill>
                <a:effectLst/>
                <a:latin typeface="Times New Roman" panose="02020603050405020304" pitchFamily="18" charset="0"/>
                <a:ea typeface="Calibri" panose="020F0502020204030204" pitchFamily="34" charset="0"/>
              </a:rPr>
              <a:t>The Temple of Ezekiel's Prophecy, </a:t>
            </a:r>
            <a:r>
              <a:rPr lang="en-US" sz="1800" kern="0" dirty="0">
                <a:solidFill>
                  <a:schemeClr val="bg1"/>
                </a:solidFill>
                <a:effectLst/>
                <a:latin typeface="BookmanOldStyle"/>
                <a:ea typeface="Calibri" panose="020F0502020204030204" pitchFamily="34" charset="0"/>
                <a:cs typeface="BookmanOldStyle"/>
              </a:rPr>
              <a:t>page 52 (</a:t>
            </a:r>
            <a:r>
              <a:rPr lang="en-US" sz="1800" kern="0" dirty="0">
                <a:solidFill>
                  <a:schemeClr val="bg1"/>
                </a:solidFill>
                <a:latin typeface="BookmanOldStyle"/>
                <a:ea typeface="Calibri" panose="020F0502020204030204" pitchFamily="34" charset="0"/>
                <a:cs typeface="BookmanOldStyle"/>
              </a:rPr>
              <a:t>3rd</a:t>
            </a:r>
            <a:r>
              <a:rPr lang="en-US" sz="1800" kern="0" dirty="0">
                <a:solidFill>
                  <a:schemeClr val="bg1"/>
                </a:solidFill>
                <a:effectLst/>
                <a:latin typeface="BookmanOldStyle"/>
                <a:ea typeface="Calibri" panose="020F0502020204030204" pitchFamily="34" charset="0"/>
                <a:cs typeface="BookmanOldStyle"/>
              </a:rPr>
              <a:t> edition) :— </a:t>
            </a:r>
          </a:p>
          <a:p>
            <a:pPr marL="0" indent="0">
              <a:buNone/>
            </a:pPr>
            <a:r>
              <a:rPr lang="en-US" sz="1800" b="1" kern="0" dirty="0">
                <a:solidFill>
                  <a:srgbClr val="FFFF00"/>
                </a:solidFill>
                <a:effectLst/>
                <a:latin typeface="BookmanOldStyle"/>
                <a:ea typeface="Calibri" panose="020F0502020204030204" pitchFamily="34" charset="0"/>
                <a:cs typeface="BookmanOldStyle"/>
              </a:rPr>
              <a:t>"Cherubim ten feet wide and some twenty-four feet high, having each two faces, and upwards of eight hundred in number, planted on the porches all round the three mile circuit of the temple, in combination with ' the pillars by the posts,' form an architectural display of imposing beauty. Whether we consider their size and number or their </a:t>
            </a:r>
            <a:r>
              <a:rPr lang="en-US" sz="1800" b="1" kern="0" dirty="0" err="1">
                <a:solidFill>
                  <a:srgbClr val="FFFF00"/>
                </a:solidFill>
                <a:effectLst/>
                <a:latin typeface="BookmanOldStyle"/>
                <a:ea typeface="Calibri" panose="020F0502020204030204" pitchFamily="34" charset="0"/>
                <a:cs typeface="BookmanOldStyle"/>
              </a:rPr>
              <a:t>physico</a:t>
            </a:r>
            <a:r>
              <a:rPr lang="en-US" sz="1800" b="1" kern="0" dirty="0">
                <a:solidFill>
                  <a:srgbClr val="FFFF00"/>
                </a:solidFill>
                <a:effectLst/>
                <a:latin typeface="BookmanOldStyle"/>
                <a:ea typeface="Calibri" panose="020F0502020204030204" pitchFamily="34" charset="0"/>
                <a:cs typeface="BookmanOldStyle"/>
              </a:rPr>
              <a:t>-theological peculiarity, we are impressed with wonder at their place in the design—a place, in view of the premises, quite appropriate, and withal unique." </a:t>
            </a:r>
          </a:p>
          <a:p>
            <a:pPr marL="0" indent="0">
              <a:buNone/>
            </a:pPr>
            <a:r>
              <a:rPr lang="en-US" sz="1800" b="1" kern="0" dirty="0">
                <a:solidFill>
                  <a:srgbClr val="00FFCC"/>
                </a:solidFill>
                <a:effectLst/>
                <a:latin typeface="BookmanOldStyle"/>
                <a:ea typeface="Calibri" panose="020F0502020204030204" pitchFamily="34" charset="0"/>
                <a:cs typeface="BookmanOldStyle"/>
              </a:rPr>
              <a:t>The spiritual significance of these figures may be anticipated. The lion face on the one side speaks of the Lion of the tribe of Judah,' and the face of a young man ' points to none other than to Him who is worthy to bear the title—the One who is ' the Man of Jehovah's right hand ' (Psa. </a:t>
            </a:r>
            <a:r>
              <a:rPr lang="en-US" sz="1800" b="1" kern="0" dirty="0">
                <a:solidFill>
                  <a:srgbClr val="00FFCC"/>
                </a:solidFill>
                <a:latin typeface="BookmanOldStyle"/>
                <a:ea typeface="Calibri" panose="020F0502020204030204" pitchFamily="34" charset="0"/>
                <a:cs typeface="BookmanOldStyle"/>
              </a:rPr>
              <a:t>80:</a:t>
            </a:r>
            <a:r>
              <a:rPr lang="en-US" sz="1800" b="1" kern="0" dirty="0">
                <a:solidFill>
                  <a:srgbClr val="00FFCC"/>
                </a:solidFill>
                <a:effectLst/>
                <a:latin typeface="BookmanOldStyle"/>
                <a:ea typeface="Calibri" panose="020F0502020204030204" pitchFamily="34" charset="0"/>
                <a:cs typeface="BookmanOldStyle"/>
              </a:rPr>
              <a:t>17). </a:t>
            </a:r>
          </a:p>
          <a:p>
            <a:pPr marL="0" indent="0">
              <a:buNone/>
            </a:pPr>
            <a:r>
              <a:rPr lang="en-US" sz="1800" kern="0" dirty="0">
                <a:solidFill>
                  <a:schemeClr val="bg1"/>
                </a:solidFill>
                <a:effectLst/>
                <a:latin typeface="BookmanOldStyle"/>
                <a:ea typeface="Calibri" panose="020F0502020204030204" pitchFamily="34" charset="0"/>
                <a:cs typeface="BookmanOldStyle"/>
              </a:rPr>
              <a:t>He is the Branch springing out of Jesse's roots ' (Isa. </a:t>
            </a:r>
            <a:r>
              <a:rPr lang="en-US" sz="1800" kern="0" dirty="0">
                <a:solidFill>
                  <a:schemeClr val="bg1"/>
                </a:solidFill>
                <a:latin typeface="BookmanOldStyle"/>
                <a:ea typeface="Calibri" panose="020F0502020204030204" pitchFamily="34" charset="0"/>
                <a:cs typeface="BookmanOldStyle"/>
              </a:rPr>
              <a:t>11:</a:t>
            </a:r>
            <a:r>
              <a:rPr lang="en-US" sz="1800" kern="0" dirty="0">
                <a:solidFill>
                  <a:schemeClr val="bg1"/>
                </a:solidFill>
                <a:effectLst/>
                <a:latin typeface="BookmanOldStyle"/>
                <a:ea typeface="Calibri" panose="020F0502020204030204" pitchFamily="34" charset="0"/>
                <a:cs typeface="BookmanOldStyle"/>
              </a:rPr>
              <a:t>1), the tree planted by rivers of water ' (Psa. </a:t>
            </a:r>
            <a:r>
              <a:rPr lang="en-US" sz="1800" kern="0" dirty="0">
                <a:solidFill>
                  <a:schemeClr val="bg1"/>
                </a:solidFill>
                <a:latin typeface="BookmanOldStyle"/>
                <a:ea typeface="Calibri" panose="020F0502020204030204" pitchFamily="34" charset="0"/>
                <a:cs typeface="BookmanOldStyle"/>
              </a:rPr>
              <a:t>1:</a:t>
            </a:r>
            <a:r>
              <a:rPr lang="en-US" sz="1800" kern="0" dirty="0">
                <a:solidFill>
                  <a:schemeClr val="bg1"/>
                </a:solidFill>
                <a:effectLst/>
                <a:latin typeface="BookmanOldStyle"/>
                <a:ea typeface="Calibri" panose="020F0502020204030204" pitchFamily="34" charset="0"/>
                <a:cs typeface="BookmanOldStyle"/>
              </a:rPr>
              <a:t>3 ; </a:t>
            </a:r>
            <a:r>
              <a:rPr lang="en-US" sz="1800" kern="0" dirty="0">
                <a:solidFill>
                  <a:schemeClr val="bg1"/>
                </a:solidFill>
                <a:latin typeface="BookmanOldStyle"/>
                <a:ea typeface="Calibri" panose="020F0502020204030204" pitchFamily="34" charset="0"/>
                <a:cs typeface="BookmanOldStyle"/>
              </a:rPr>
              <a:t>J</a:t>
            </a:r>
            <a:r>
              <a:rPr lang="en-US" sz="1800" kern="0" dirty="0">
                <a:solidFill>
                  <a:schemeClr val="bg1"/>
                </a:solidFill>
                <a:effectLst/>
                <a:latin typeface="BookmanOldStyle"/>
                <a:ea typeface="Calibri" panose="020F0502020204030204" pitchFamily="34" charset="0"/>
                <a:cs typeface="BookmanOldStyle"/>
              </a:rPr>
              <a:t>er. </a:t>
            </a:r>
            <a:r>
              <a:rPr lang="en-US" sz="1800" kern="0" dirty="0">
                <a:solidFill>
                  <a:schemeClr val="bg1"/>
                </a:solidFill>
                <a:latin typeface="BookmanOldStyle"/>
                <a:ea typeface="Calibri" panose="020F0502020204030204" pitchFamily="34" charset="0"/>
                <a:cs typeface="BookmanOldStyle"/>
              </a:rPr>
              <a:t>17:</a:t>
            </a:r>
            <a:r>
              <a:rPr lang="en-US" sz="1800" kern="0" dirty="0">
                <a:solidFill>
                  <a:schemeClr val="bg1"/>
                </a:solidFill>
                <a:effectLst/>
                <a:latin typeface="BookmanOldStyle"/>
                <a:ea typeface="Calibri" panose="020F0502020204030204" pitchFamily="34" charset="0"/>
                <a:cs typeface="BookmanOldStyle"/>
              </a:rPr>
              <a:t>7, 8). </a:t>
            </a:r>
          </a:p>
          <a:p>
            <a:pPr marL="0" indent="0">
              <a:buNone/>
            </a:pPr>
            <a:r>
              <a:rPr lang="en-US" sz="1800" b="1" kern="0" dirty="0">
                <a:solidFill>
                  <a:srgbClr val="00FFCC"/>
                </a:solidFill>
                <a:effectLst/>
                <a:latin typeface="BookmanOldStyle"/>
                <a:ea typeface="Calibri" panose="020F0502020204030204" pitchFamily="34" charset="0"/>
                <a:cs typeface="BookmanOldStyle"/>
              </a:rPr>
              <a:t>As the head of the spiritual house which He has </a:t>
            </a:r>
            <a:r>
              <a:rPr lang="en-US" sz="1800" b="1" kern="0" dirty="0" err="1">
                <a:solidFill>
                  <a:srgbClr val="00FFCC"/>
                </a:solidFill>
                <a:effectLst/>
                <a:latin typeface="BookmanOldStyle"/>
                <a:ea typeface="Calibri" panose="020F0502020204030204" pitchFamily="34" charset="0"/>
                <a:cs typeface="BookmanOldStyle"/>
              </a:rPr>
              <a:t>builded</a:t>
            </a:r>
            <a:r>
              <a:rPr lang="en-US" sz="1800" b="1" kern="0" dirty="0">
                <a:solidFill>
                  <a:srgbClr val="00FFCC"/>
                </a:solidFill>
                <a:effectLst/>
                <a:latin typeface="BookmanOldStyle"/>
                <a:ea typeface="Calibri" panose="020F0502020204030204" pitchFamily="34" charset="0"/>
                <a:cs typeface="BookmanOldStyle"/>
              </a:rPr>
              <a:t> (Heb. </a:t>
            </a:r>
            <a:r>
              <a:rPr lang="en-US" sz="1800" b="1" kern="0" dirty="0">
                <a:solidFill>
                  <a:srgbClr val="00FFCC"/>
                </a:solidFill>
                <a:latin typeface="BookmanOldStyle"/>
                <a:ea typeface="Calibri" panose="020F0502020204030204" pitchFamily="34" charset="0"/>
                <a:cs typeface="BookmanOldStyle"/>
              </a:rPr>
              <a:t>3:3</a:t>
            </a:r>
            <a:r>
              <a:rPr lang="en-US" sz="1800" b="1" kern="0" dirty="0">
                <a:solidFill>
                  <a:srgbClr val="00FFCC"/>
                </a:solidFill>
                <a:effectLst/>
                <a:latin typeface="BookmanOldStyle"/>
                <a:ea typeface="Calibri" panose="020F0502020204030204" pitchFamily="34" charset="0"/>
                <a:cs typeface="BookmanOldStyle"/>
              </a:rPr>
              <a:t>-6), He is fittingly honored by representative imagery in the central portion of that house which is also built by Him. </a:t>
            </a:r>
          </a:p>
          <a:p>
            <a:pPr marL="0" indent="0">
              <a:buNone/>
            </a:pPr>
            <a:r>
              <a:rPr lang="en-US" sz="1800" kern="0" dirty="0">
                <a:solidFill>
                  <a:schemeClr val="bg1"/>
                </a:solidFill>
                <a:effectLst/>
                <a:latin typeface="BookmanOldStyle"/>
                <a:ea typeface="Calibri" panose="020F0502020204030204" pitchFamily="34" charset="0"/>
                <a:cs typeface="BookmanOldStyle"/>
              </a:rPr>
              <a:t>Every son of Adam going up between the cherubim would see on either hand a memorial of this exalted One, now no longer rejected and despised of His people, but ruling in the midst of His enemies, in power and great glory (Psa. cx. ; Matt. xxvi. 64). </a:t>
            </a:r>
          </a:p>
          <a:p>
            <a:pPr marL="0" indent="0">
              <a:buNone/>
            </a:pPr>
            <a:r>
              <a:rPr lang="en-US" sz="1800" kern="0" dirty="0">
                <a:solidFill>
                  <a:schemeClr val="bg1"/>
                </a:solidFill>
                <a:effectLst/>
                <a:latin typeface="BookmanOldStyle"/>
                <a:ea typeface="Calibri" panose="020F0502020204030204" pitchFamily="34" charset="0"/>
                <a:cs typeface="BookmanOldStyle"/>
              </a:rPr>
              <a:t>These figures would represent the triumph of God in the earth,  and testify to the existence of a power that </a:t>
            </a:r>
            <a:r>
              <a:rPr lang="en-US" sz="1800" kern="0" dirty="0" err="1">
                <a:solidFill>
                  <a:schemeClr val="bg1"/>
                </a:solidFill>
                <a:effectLst/>
                <a:latin typeface="BookmanOldStyle"/>
                <a:ea typeface="Calibri" panose="020F0502020204030204" pitchFamily="34" charset="0"/>
                <a:cs typeface="BookmanOldStyle"/>
              </a:rPr>
              <a:t>beareth</a:t>
            </a:r>
            <a:r>
              <a:rPr lang="en-US" sz="1800" kern="0" dirty="0">
                <a:solidFill>
                  <a:schemeClr val="bg1"/>
                </a:solidFill>
                <a:effectLst/>
                <a:latin typeface="BookmanOldStyle"/>
                <a:ea typeface="Calibri" panose="020F0502020204030204" pitchFamily="34" charset="0"/>
                <a:cs typeface="BookmanOldStyle"/>
              </a:rPr>
              <a:t> not the sword in vain '—' a terror to evildoers, but a blessing to those who do well ' (Rom. </a:t>
            </a:r>
            <a:r>
              <a:rPr lang="en-US" sz="1800" kern="0" dirty="0">
                <a:solidFill>
                  <a:schemeClr val="bg1"/>
                </a:solidFill>
                <a:latin typeface="BookmanOldStyle"/>
                <a:ea typeface="Calibri" panose="020F0502020204030204" pitchFamily="34" charset="0"/>
                <a:cs typeface="BookmanOldStyle"/>
              </a:rPr>
              <a:t>13:</a:t>
            </a:r>
            <a:r>
              <a:rPr lang="en-US" sz="1800" kern="0" dirty="0">
                <a:solidFill>
                  <a:schemeClr val="bg1"/>
                </a:solidFill>
                <a:effectLst/>
                <a:latin typeface="BookmanOldStyle"/>
                <a:ea typeface="Calibri" panose="020F0502020204030204" pitchFamily="34" charset="0"/>
                <a:cs typeface="BookmanOldStyle"/>
              </a:rPr>
              <a:t>1-4). </a:t>
            </a:r>
          </a:p>
          <a:p>
            <a:pPr marL="0" indent="0">
              <a:buNone/>
            </a:pPr>
            <a:r>
              <a:rPr lang="en-US" sz="1800" kern="0" dirty="0">
                <a:solidFill>
                  <a:schemeClr val="bg1"/>
                </a:solidFill>
                <a:effectLst/>
                <a:latin typeface="BookmanOldStyle"/>
                <a:ea typeface="Calibri" panose="020F0502020204030204" pitchFamily="34" charset="0"/>
                <a:cs typeface="BookmanOldStyle"/>
              </a:rPr>
              <a:t>To one pointing at those curious figures, and asking what they mean, the answer comes : </a:t>
            </a:r>
          </a:p>
          <a:p>
            <a:pPr marL="0" indent="0">
              <a:buNone/>
            </a:pPr>
            <a:r>
              <a:rPr lang="en-US" sz="1800" b="1" kern="0" dirty="0">
                <a:solidFill>
                  <a:srgbClr val="00FFCC"/>
                </a:solidFill>
                <a:effectLst/>
                <a:latin typeface="BookmanOldStyle"/>
                <a:ea typeface="Calibri" panose="020F0502020204030204" pitchFamily="34" charset="0"/>
                <a:cs typeface="BookmanOldStyle"/>
              </a:rPr>
              <a:t>They represent ' the Lion of the tribe of Judah,' the resurrected wise immortal King of Peace, through whom the Father shows to the nations the light of life, and who representatively and by descent is the Father ' of the new and fruitful age now opening upon mankind (Isa. ix. 6)." </a:t>
            </a:r>
            <a:endParaRPr lang="en-US" b="1" dirty="0">
              <a:solidFill>
                <a:srgbClr val="00FFCC"/>
              </a:solidFill>
            </a:endParaRPr>
          </a:p>
        </p:txBody>
      </p:sp>
    </p:spTree>
    <p:extLst>
      <p:ext uri="{BB962C8B-B14F-4D97-AF65-F5344CB8AC3E}">
        <p14:creationId xmlns:p14="http://schemas.microsoft.com/office/powerpoint/2010/main" val="36322304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13265</TotalTime>
  <Words>11503</Words>
  <Application>Microsoft Office PowerPoint</Application>
  <PresentationFormat>Widescreen</PresentationFormat>
  <Paragraphs>469</Paragraphs>
  <Slides>48</Slides>
  <Notes>18</Notes>
  <HiddenSlides>1</HiddenSlides>
  <MMClips>4</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48</vt:i4>
      </vt:variant>
    </vt:vector>
  </HeadingPairs>
  <TitlesOfParts>
    <vt:vector size="67" baseType="lpstr">
      <vt:lpstr>Abadi</vt:lpstr>
      <vt:lpstr>ADLaM Display</vt:lpstr>
      <vt:lpstr>Aharoni</vt:lpstr>
      <vt:lpstr>Amasis MT Pro</vt:lpstr>
      <vt:lpstr>Amasis MT Pro Black</vt:lpstr>
      <vt:lpstr>Amasis MT Pro Medium</vt:lpstr>
      <vt:lpstr>Arial</vt:lpstr>
      <vt:lpstr>BookmanOldStyle</vt:lpstr>
      <vt:lpstr>BookmanOldStyle,Italic</vt:lpstr>
      <vt:lpstr>BookmanOldStyle-Bold</vt:lpstr>
      <vt:lpstr>BookmanOldStyle-Italic</vt:lpstr>
      <vt:lpstr>Calibri</vt:lpstr>
      <vt:lpstr>Calibri Light</vt:lpstr>
      <vt:lpstr>Century751 SeBd BT</vt:lpstr>
      <vt:lpstr>Garamond</vt:lpstr>
      <vt:lpstr>Times New Roman</vt:lpstr>
      <vt:lpstr>Verdana</vt:lpstr>
      <vt:lpstr>Wingdings</vt:lpstr>
      <vt:lpstr>Office Theme</vt:lpstr>
      <vt:lpstr>“Ye Shall Be Unto Me a Kingdom of Priests”</vt:lpstr>
      <vt:lpstr>PowerPoint Presentation</vt:lpstr>
      <vt:lpstr>Overview</vt:lpstr>
      <vt:lpstr>PowerPoint Presentation</vt:lpstr>
      <vt:lpstr>PowerPoint Presentation</vt:lpstr>
      <vt:lpstr>The Six Changes Of Priesthood Through Time</vt:lpstr>
      <vt:lpstr>PowerPoint Presentation</vt:lpstr>
      <vt:lpstr>PowerPoint Presentation</vt:lpstr>
      <vt:lpstr>Chebar - H3528 -  From H3527; properly extent of time, that is, a great while; hence long ago, formerly, hitherto: - already, (seeing that which), now.</vt:lpstr>
      <vt:lpstr>PowerPoint Presentation</vt:lpstr>
      <vt:lpstr>PowerPoint Presentation</vt:lpstr>
      <vt:lpstr>PowerPoint Presentation</vt:lpstr>
      <vt:lpstr>PowerPoint Presentation</vt:lpstr>
      <vt:lpstr>The Diversity of Cherubic Forms</vt:lpstr>
      <vt:lpstr>PowerPoint Presentation</vt:lpstr>
      <vt:lpstr>PowerPoint Presentation</vt:lpstr>
      <vt:lpstr>The Throne Room of the Most Holy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Passing the Torch From the Cherubim to the Faithful</dc:title>
  <dc:creator>Stan Isbell</dc:creator>
  <cp:lastModifiedBy>Stan Isbell</cp:lastModifiedBy>
  <cp:revision>57</cp:revision>
  <dcterms:created xsi:type="dcterms:W3CDTF">2023-06-25T22:38:03Z</dcterms:created>
  <dcterms:modified xsi:type="dcterms:W3CDTF">2024-08-02T14:03:37Z</dcterms:modified>
</cp:coreProperties>
</file>