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43"/>
  </p:notesMasterIdLst>
  <p:sldIdLst>
    <p:sldId id="407" r:id="rId4"/>
    <p:sldId id="356" r:id="rId5"/>
    <p:sldId id="358" r:id="rId6"/>
    <p:sldId id="282" r:id="rId7"/>
    <p:sldId id="359" r:id="rId8"/>
    <p:sldId id="378" r:id="rId9"/>
    <p:sldId id="272" r:id="rId10"/>
    <p:sldId id="265" r:id="rId11"/>
    <p:sldId id="270" r:id="rId12"/>
    <p:sldId id="271" r:id="rId13"/>
    <p:sldId id="273" r:id="rId14"/>
    <p:sldId id="278" r:id="rId15"/>
    <p:sldId id="279" r:id="rId16"/>
    <p:sldId id="389" r:id="rId17"/>
    <p:sldId id="391" r:id="rId18"/>
    <p:sldId id="392" r:id="rId19"/>
    <p:sldId id="393" r:id="rId20"/>
    <p:sldId id="394" r:id="rId21"/>
    <p:sldId id="395" r:id="rId22"/>
    <p:sldId id="406" r:id="rId23"/>
    <p:sldId id="268" r:id="rId24"/>
    <p:sldId id="396" r:id="rId25"/>
    <p:sldId id="274" r:id="rId26"/>
    <p:sldId id="383" r:id="rId27"/>
    <p:sldId id="384" r:id="rId28"/>
    <p:sldId id="385" r:id="rId29"/>
    <p:sldId id="386" r:id="rId30"/>
    <p:sldId id="387" r:id="rId31"/>
    <p:sldId id="275" r:id="rId32"/>
    <p:sldId id="398" r:id="rId33"/>
    <p:sldId id="399" r:id="rId34"/>
    <p:sldId id="276" r:id="rId35"/>
    <p:sldId id="277" r:id="rId36"/>
    <p:sldId id="400" r:id="rId37"/>
    <p:sldId id="401" r:id="rId38"/>
    <p:sldId id="402" r:id="rId39"/>
    <p:sldId id="403" r:id="rId40"/>
    <p:sldId id="404" r:id="rId41"/>
    <p:sldId id="40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00"/>
    <a:srgbClr val="66FF33"/>
    <a:srgbClr val="66FF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howGuides="1">
      <p:cViewPr varScale="1">
        <p:scale>
          <a:sx n="77" d="100"/>
          <a:sy n="77" d="100"/>
        </p:scale>
        <p:origin x="835" y="58"/>
      </p:cViewPr>
      <p:guideLst>
        <p:guide orient="horz" pos="2160"/>
        <p:guide pos="3840"/>
      </p:guideLst>
    </p:cSldViewPr>
  </p:slideViewPr>
  <p:notesTextViewPr>
    <p:cViewPr>
      <p:scale>
        <a:sx n="1" d="1"/>
        <a:sy n="1" d="1"/>
      </p:scale>
      <p:origin x="0" y="0"/>
    </p:cViewPr>
  </p:notesTextViewPr>
  <p:notesViewPr>
    <p:cSldViewPr showGuides="1">
      <p:cViewPr varScale="1">
        <p:scale>
          <a:sx n="47" d="100"/>
          <a:sy n="47" d="100"/>
        </p:scale>
        <p:origin x="2712" y="60"/>
      </p:cViewPr>
      <p:guideLst>
        <p:guide orient="horz" pos="2880"/>
        <p:guide pos="2160"/>
      </p:guideLst>
    </p:cSldViewPr>
  </p:notesViewPr>
  <p:gridSpacing cx="109728" cy="10972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8D2181-21B9-4454-867B-81F4B6C02E29}" type="datetimeFigureOut">
              <a:rPr lang="en-US" smtClean="0"/>
              <a:t>8/2/2024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2BA2E-87AE-4268-9ECD-6EBBE0996C81}" type="slidenum">
              <a:rPr lang="en-US" smtClean="0"/>
              <a:t>‹#›</a:t>
            </a:fld>
            <a:endParaRPr lang="en-US"/>
          </a:p>
        </p:txBody>
      </p:sp>
    </p:spTree>
    <p:extLst>
      <p:ext uri="{BB962C8B-B14F-4D97-AF65-F5344CB8AC3E}">
        <p14:creationId xmlns:p14="http://schemas.microsoft.com/office/powerpoint/2010/main" val="143818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a:extLst>
              <a:ext uri="{FF2B5EF4-FFF2-40B4-BE49-F238E27FC236}">
                <a16:creationId xmlns:a16="http://schemas.microsoft.com/office/drawing/2014/main" id="{51D3AB71-9169-E4DB-B5AE-4BF2656F4D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Arial" panose="020B0604020202020204" pitchFamily="34" charset="0"/>
              </a:defRPr>
            </a:lvl1pPr>
            <a:lvl2pPr marL="742950" indent="-285750" defTabSz="930275">
              <a:spcBef>
                <a:spcPct val="30000"/>
              </a:spcBef>
              <a:defRPr sz="1200">
                <a:solidFill>
                  <a:schemeClr val="tx1"/>
                </a:solidFill>
                <a:latin typeface="Arial" panose="020B0604020202020204" pitchFamily="34" charset="0"/>
              </a:defRPr>
            </a:lvl2pPr>
            <a:lvl3pPr marL="1143000" indent="-228600" defTabSz="930275">
              <a:spcBef>
                <a:spcPct val="30000"/>
              </a:spcBef>
              <a:defRPr sz="1200">
                <a:solidFill>
                  <a:schemeClr val="tx1"/>
                </a:solidFill>
                <a:latin typeface="Arial" panose="020B0604020202020204" pitchFamily="34" charset="0"/>
              </a:defRPr>
            </a:lvl3pPr>
            <a:lvl4pPr marL="1600200" indent="-228600" defTabSz="930275">
              <a:spcBef>
                <a:spcPct val="30000"/>
              </a:spcBef>
              <a:defRPr sz="1200">
                <a:solidFill>
                  <a:schemeClr val="tx1"/>
                </a:solidFill>
                <a:latin typeface="Arial" panose="020B0604020202020204" pitchFamily="34" charset="0"/>
              </a:defRPr>
            </a:lvl4pPr>
            <a:lvl5pPr marL="2057400" indent="-228600" defTabSz="930275">
              <a:spcBef>
                <a:spcPct val="30000"/>
              </a:spcBef>
              <a:defRPr sz="1200">
                <a:solidFill>
                  <a:schemeClr val="tx1"/>
                </a:solidFill>
                <a:latin typeface="Arial" panose="020B0604020202020204" pitchFamily="34" charset="0"/>
              </a:defRPr>
            </a:lvl5pPr>
            <a:lvl6pPr marL="2514600" indent="-228600" defTabSz="9302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02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02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027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0275" rtl="0" eaLnBrk="0" fontAlgn="base" latinLnBrk="0" hangingPunct="0">
              <a:lnSpc>
                <a:spcPct val="100000"/>
              </a:lnSpc>
              <a:spcBef>
                <a:spcPct val="0"/>
              </a:spcBef>
              <a:spcAft>
                <a:spcPct val="0"/>
              </a:spcAft>
              <a:buClrTx/>
              <a:buSzTx/>
              <a:buFontTx/>
              <a:buNone/>
              <a:tabLst/>
              <a:defRPr/>
            </a:pPr>
            <a:fld id="{A5E8C0F9-25C3-44AE-B53D-88C03A5476B5}"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2</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7651" name="Rectangle 2">
            <a:extLst>
              <a:ext uri="{FF2B5EF4-FFF2-40B4-BE49-F238E27FC236}">
                <a16:creationId xmlns:a16="http://schemas.microsoft.com/office/drawing/2014/main" id="{AA03C68B-E030-AF9F-7DD9-D5EFC1CF4C85}"/>
              </a:ext>
            </a:extLst>
          </p:cNvPr>
          <p:cNvSpPr>
            <a:spLocks noGrp="1" noRot="1" noChangeAspect="1" noChangeArrowheads="1" noTextEdit="1"/>
          </p:cNvSpPr>
          <p:nvPr>
            <p:ph type="sldImg"/>
          </p:nvPr>
        </p:nvSpPr>
        <p:spPr>
          <a:xfrm>
            <a:off x="344488" y="709613"/>
            <a:ext cx="6232525" cy="3506787"/>
          </a:xfrm>
          <a:ln/>
        </p:spPr>
      </p:sp>
      <p:sp>
        <p:nvSpPr>
          <p:cNvPr id="27652" name="Rectangle 3">
            <a:extLst>
              <a:ext uri="{FF2B5EF4-FFF2-40B4-BE49-F238E27FC236}">
                <a16:creationId xmlns:a16="http://schemas.microsoft.com/office/drawing/2014/main" id="{89C53C66-711E-D56F-B35C-0988F2CB3B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a:extLst>
              <a:ext uri="{FF2B5EF4-FFF2-40B4-BE49-F238E27FC236}">
                <a16:creationId xmlns:a16="http://schemas.microsoft.com/office/drawing/2014/main" id="{2B25C25D-0106-3A34-77D2-A90EF707E4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Arial" panose="020B0604020202020204" pitchFamily="34" charset="0"/>
              </a:defRPr>
            </a:lvl1pPr>
            <a:lvl2pPr marL="742950" indent="-285750" defTabSz="930275">
              <a:spcBef>
                <a:spcPct val="30000"/>
              </a:spcBef>
              <a:defRPr sz="1200">
                <a:solidFill>
                  <a:schemeClr val="tx1"/>
                </a:solidFill>
                <a:latin typeface="Arial" panose="020B0604020202020204" pitchFamily="34" charset="0"/>
              </a:defRPr>
            </a:lvl2pPr>
            <a:lvl3pPr marL="1143000" indent="-228600" defTabSz="930275">
              <a:spcBef>
                <a:spcPct val="30000"/>
              </a:spcBef>
              <a:defRPr sz="1200">
                <a:solidFill>
                  <a:schemeClr val="tx1"/>
                </a:solidFill>
                <a:latin typeface="Arial" panose="020B0604020202020204" pitchFamily="34" charset="0"/>
              </a:defRPr>
            </a:lvl3pPr>
            <a:lvl4pPr marL="1600200" indent="-228600" defTabSz="930275">
              <a:spcBef>
                <a:spcPct val="30000"/>
              </a:spcBef>
              <a:defRPr sz="1200">
                <a:solidFill>
                  <a:schemeClr val="tx1"/>
                </a:solidFill>
                <a:latin typeface="Arial" panose="020B0604020202020204" pitchFamily="34" charset="0"/>
              </a:defRPr>
            </a:lvl4pPr>
            <a:lvl5pPr marL="2057400" indent="-228600" defTabSz="930275">
              <a:spcBef>
                <a:spcPct val="30000"/>
              </a:spcBef>
              <a:defRPr sz="1200">
                <a:solidFill>
                  <a:schemeClr val="tx1"/>
                </a:solidFill>
                <a:latin typeface="Arial" panose="020B0604020202020204" pitchFamily="34" charset="0"/>
              </a:defRPr>
            </a:lvl5pPr>
            <a:lvl6pPr marL="2514600" indent="-228600" defTabSz="9302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02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02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0275"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0275" rtl="0" eaLnBrk="0" fontAlgn="base" latinLnBrk="0" hangingPunct="0">
              <a:lnSpc>
                <a:spcPct val="100000"/>
              </a:lnSpc>
              <a:spcBef>
                <a:spcPct val="0"/>
              </a:spcBef>
              <a:spcAft>
                <a:spcPct val="0"/>
              </a:spcAft>
              <a:buClrTx/>
              <a:buSzTx/>
              <a:buFontTx/>
              <a:buNone/>
              <a:tabLst/>
              <a:defRPr/>
            </a:pPr>
            <a:fld id="{FC282D6E-FA71-40FA-9422-264888EDE202}"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5</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0723" name="Rectangle 2">
            <a:extLst>
              <a:ext uri="{FF2B5EF4-FFF2-40B4-BE49-F238E27FC236}">
                <a16:creationId xmlns:a16="http://schemas.microsoft.com/office/drawing/2014/main" id="{6CE536AE-D7CB-D476-9865-EF4684B310C1}"/>
              </a:ext>
            </a:extLst>
          </p:cNvPr>
          <p:cNvSpPr>
            <a:spLocks noGrp="1" noRot="1" noChangeAspect="1" noChangeArrowheads="1" noTextEdit="1"/>
          </p:cNvSpPr>
          <p:nvPr>
            <p:ph type="sldImg"/>
          </p:nvPr>
        </p:nvSpPr>
        <p:spPr>
          <a:xfrm>
            <a:off x="1122363" y="709613"/>
            <a:ext cx="4676775" cy="3506787"/>
          </a:xfrm>
          <a:ln/>
        </p:spPr>
      </p:sp>
      <p:sp>
        <p:nvSpPr>
          <p:cNvPr id="30724" name="Rectangle 3">
            <a:extLst>
              <a:ext uri="{FF2B5EF4-FFF2-40B4-BE49-F238E27FC236}">
                <a16:creationId xmlns:a16="http://schemas.microsoft.com/office/drawing/2014/main" id="{898BD9AC-5F68-4E4A-F630-94C5506D5A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b="1" i="0" u="none" strike="noStrike" baseline="0" dirty="0">
                <a:solidFill>
                  <a:schemeClr val="bg1"/>
                </a:solidFill>
                <a:latin typeface="Times New Roman" panose="02020603050405020304" pitchFamily="18" charset="0"/>
              </a:rPr>
              <a:t>SACRIFICIAL ARRANGEMENTS.</a:t>
            </a:r>
          </a:p>
          <a:p>
            <a:pPr marL="0" indent="0" algn="l">
              <a:buNone/>
            </a:pPr>
            <a:r>
              <a:rPr lang="fr-FR" sz="1200" b="1" i="1" u="none" strike="noStrike" baseline="0" dirty="0" err="1">
                <a:solidFill>
                  <a:schemeClr val="bg1"/>
                </a:solidFill>
                <a:latin typeface="Times New Roman" panose="02020603050405020304" pitchFamily="18" charset="0"/>
              </a:rPr>
              <a:t>Chapter</a:t>
            </a:r>
            <a:r>
              <a:rPr lang="fr-FR" sz="1200" b="1" i="1" u="none" strike="noStrike" baseline="0" dirty="0">
                <a:solidFill>
                  <a:schemeClr val="bg1"/>
                </a:solidFill>
                <a:latin typeface="Times New Roman" panose="02020603050405020304" pitchFamily="18" charset="0"/>
              </a:rPr>
              <a:t> XL. </a:t>
            </a:r>
            <a:r>
              <a:rPr lang="fr-FR" sz="1200" b="1" i="0" u="none" strike="noStrike" baseline="0" dirty="0">
                <a:solidFill>
                  <a:schemeClr val="bg1"/>
                </a:solidFill>
                <a:latin typeface="Times New Roman" panose="02020603050405020304" pitchFamily="18" charset="0"/>
              </a:rPr>
              <a:t>47 ; </a:t>
            </a:r>
            <a:r>
              <a:rPr lang="fr-FR" sz="1200" b="1" i="1" u="none" strike="noStrike" baseline="0" dirty="0">
                <a:solidFill>
                  <a:schemeClr val="bg1"/>
                </a:solidFill>
                <a:latin typeface="Times New Roman" panose="02020603050405020304" pitchFamily="18" charset="0"/>
              </a:rPr>
              <a:t>XLIII. </a:t>
            </a:r>
            <a:r>
              <a:rPr lang="fr-FR" sz="1200" b="1" i="0" u="none" strike="noStrike" baseline="0" dirty="0">
                <a:solidFill>
                  <a:schemeClr val="bg1"/>
                </a:solidFill>
                <a:latin typeface="Times New Roman" panose="02020603050405020304" pitchFamily="18" charset="0"/>
              </a:rPr>
              <a:t>13-17.</a:t>
            </a:r>
          </a:p>
          <a:p>
            <a:pPr marL="0" indent="0" algn="l">
              <a:buNone/>
            </a:pPr>
            <a:r>
              <a:rPr lang="en-US" sz="1200" b="1" i="0" u="none" strike="noStrike" baseline="0" dirty="0">
                <a:solidFill>
                  <a:schemeClr val="bg1"/>
                </a:solidFill>
                <a:latin typeface="Times New Roman" panose="02020603050405020304" pitchFamily="18" charset="0"/>
              </a:rPr>
              <a:t>I. THE POSITION OF THE ALTAR AND ITS COURT.</a:t>
            </a:r>
          </a:p>
          <a:p>
            <a:pPr marL="0" indent="0" algn="l">
              <a:buNone/>
            </a:pPr>
            <a:r>
              <a:rPr lang="en-US" sz="1200" b="1" i="0" u="none" strike="noStrike" baseline="0" dirty="0">
                <a:solidFill>
                  <a:schemeClr val="bg1"/>
                </a:solidFill>
                <a:latin typeface="Times New Roman" panose="02020603050405020304" pitchFamily="18" charset="0"/>
              </a:rPr>
              <a:t>THE ALTAR is first mentioned in the 47th verse of</a:t>
            </a:r>
          </a:p>
          <a:p>
            <a:pPr marL="0" indent="0" algn="l">
              <a:buNone/>
            </a:pPr>
            <a:r>
              <a:rPr lang="en-US" sz="1200" b="1" i="0" u="none" strike="noStrike" baseline="0" dirty="0">
                <a:solidFill>
                  <a:schemeClr val="bg1"/>
                </a:solidFill>
                <a:latin typeface="Times New Roman" panose="02020603050405020304" pitchFamily="18" charset="0"/>
              </a:rPr>
              <a:t>chapter XL. Its position is there described, but</a:t>
            </a:r>
          </a:p>
          <a:p>
            <a:pPr marL="0" indent="0" algn="l">
              <a:buNone/>
            </a:pPr>
            <a:r>
              <a:rPr lang="en-US" sz="1200" b="1" i="0" u="none" strike="noStrike" baseline="0" dirty="0">
                <a:solidFill>
                  <a:schemeClr val="bg1"/>
                </a:solidFill>
                <a:latin typeface="Times New Roman" panose="02020603050405020304" pitchFamily="18" charset="0"/>
              </a:rPr>
              <a:t>particulars are not given of its construction. These are</a:t>
            </a:r>
          </a:p>
          <a:p>
            <a:pPr marL="0" indent="0" algn="l">
              <a:buNone/>
            </a:pPr>
            <a:r>
              <a:rPr lang="en-US" sz="1200" b="1" i="0" u="none" strike="noStrike" baseline="0" dirty="0">
                <a:solidFill>
                  <a:schemeClr val="bg1"/>
                </a:solidFill>
                <a:latin typeface="Times New Roman" panose="02020603050405020304" pitchFamily="18" charset="0"/>
              </a:rPr>
              <a:t>found in chapter XLIII. The first-mentioned testimony</a:t>
            </a:r>
          </a:p>
          <a:p>
            <a:pPr marL="0" indent="0" algn="l">
              <a:buNone/>
            </a:pPr>
            <a:r>
              <a:rPr lang="en-US" sz="1200" b="1" i="0" u="none" strike="noStrike" baseline="0" dirty="0">
                <a:solidFill>
                  <a:schemeClr val="bg1"/>
                </a:solidFill>
                <a:latin typeface="Times New Roman" panose="02020603050405020304" pitchFamily="18" charset="0"/>
              </a:rPr>
              <a:t>reads :</a:t>
            </a:r>
          </a:p>
          <a:p>
            <a:pPr marL="0" indent="0" algn="l">
              <a:buNone/>
            </a:pPr>
            <a:r>
              <a:rPr lang="en-US" sz="1200" b="1" i="0" u="none" strike="noStrike" baseline="0" dirty="0">
                <a:solidFill>
                  <a:schemeClr val="bg1"/>
                </a:solidFill>
                <a:latin typeface="Times New Roman" panose="02020603050405020304" pitchFamily="18" charset="0"/>
              </a:rPr>
              <a:t>He measured the court, an hundred cubits long, and an</a:t>
            </a:r>
          </a:p>
          <a:p>
            <a:pPr marL="0" indent="0" algn="l">
              <a:buNone/>
            </a:pPr>
            <a:r>
              <a:rPr lang="en-US" sz="1200" b="1" i="0" u="none" strike="noStrike" baseline="0" dirty="0">
                <a:solidFill>
                  <a:schemeClr val="bg1"/>
                </a:solidFill>
                <a:latin typeface="Times New Roman" panose="02020603050405020304" pitchFamily="18" charset="0"/>
              </a:rPr>
              <a:t>hundred cubits broad, foursquare, and the </a:t>
            </a:r>
            <a:r>
              <a:rPr lang="en-US" sz="1200" b="1" i="0" u="none" strike="noStrike" baseline="0" dirty="0" err="1">
                <a:solidFill>
                  <a:schemeClr val="bg1"/>
                </a:solidFill>
                <a:latin typeface="Times New Roman" panose="02020603050405020304" pitchFamily="18" charset="0"/>
              </a:rPr>
              <a:t>altai</a:t>
            </a:r>
            <a:r>
              <a:rPr lang="en-US" sz="1200" b="1" i="0" u="none" strike="noStrike" baseline="0" dirty="0">
                <a:solidFill>
                  <a:schemeClr val="bg1"/>
                </a:solidFill>
                <a:latin typeface="Times New Roman" panose="02020603050405020304" pitchFamily="18" charset="0"/>
              </a:rPr>
              <a:t> before</a:t>
            </a:r>
          </a:p>
          <a:p>
            <a:pPr marL="0" indent="0" algn="l">
              <a:buNone/>
            </a:pPr>
            <a:r>
              <a:rPr lang="en-US" sz="1200" b="1" i="0" u="none" strike="noStrike" baseline="0" dirty="0">
                <a:solidFill>
                  <a:schemeClr val="bg1"/>
                </a:solidFill>
                <a:latin typeface="Times New Roman" panose="02020603050405020304" pitchFamily="18" charset="0"/>
              </a:rPr>
              <a:t>the house.</a:t>
            </a:r>
          </a:p>
          <a:p>
            <a:pPr marL="0" indent="0" algn="l">
              <a:buNone/>
            </a:pPr>
            <a:r>
              <a:rPr lang="en-US" sz="1200" b="1" i="0" u="none" strike="noStrike" baseline="0" dirty="0">
                <a:solidFill>
                  <a:schemeClr val="bg1"/>
                </a:solidFill>
                <a:latin typeface="Times New Roman" panose="02020603050405020304" pitchFamily="18" charset="0"/>
              </a:rPr>
              <a:t>Here we see that measurement of the </a:t>
            </a:r>
            <a:r>
              <a:rPr lang="en-US" sz="1200" b="1" i="1" u="none" strike="noStrike" baseline="0" dirty="0">
                <a:solidFill>
                  <a:schemeClr val="bg1"/>
                </a:solidFill>
                <a:latin typeface="Times New Roman" panose="02020603050405020304" pitchFamily="18" charset="0"/>
              </a:rPr>
              <a:t>altar court </a:t>
            </a:r>
            <a:r>
              <a:rPr lang="en-US" sz="1200" b="1" i="0" u="none" strike="noStrike" baseline="0" dirty="0">
                <a:solidFill>
                  <a:schemeClr val="bg1"/>
                </a:solidFill>
                <a:latin typeface="Times New Roman" panose="02020603050405020304" pitchFamily="18" charset="0"/>
              </a:rPr>
              <a:t>is made</a:t>
            </a:r>
          </a:p>
          <a:p>
            <a:pPr marL="0" indent="0" algn="l">
              <a:buNone/>
            </a:pPr>
            <a:r>
              <a:rPr lang="en-US" sz="1200" b="1" i="0" u="none" strike="noStrike" baseline="0" dirty="0">
                <a:solidFill>
                  <a:schemeClr val="bg1"/>
                </a:solidFill>
                <a:latin typeface="Times New Roman" panose="02020603050405020304" pitchFamily="18" charset="0"/>
              </a:rPr>
              <a:t>while Ezekiel and his guide are </a:t>
            </a:r>
            <a:r>
              <a:rPr lang="en-US" sz="1200" b="1" i="1" u="none" strike="noStrike" baseline="0" dirty="0">
                <a:solidFill>
                  <a:schemeClr val="bg1"/>
                </a:solidFill>
                <a:latin typeface="Times New Roman" panose="02020603050405020304" pitchFamily="18" charset="0"/>
              </a:rPr>
              <a:t>in </a:t>
            </a:r>
            <a:r>
              <a:rPr lang="en-US" sz="1200" b="1" i="0" u="none" strike="noStrike" baseline="0" dirty="0">
                <a:solidFill>
                  <a:schemeClr val="bg1"/>
                </a:solidFill>
                <a:latin typeface="Times New Roman" panose="02020603050405020304" pitchFamily="18" charset="0"/>
              </a:rPr>
              <a:t>the </a:t>
            </a:r>
            <a:r>
              <a:rPr lang="en-US" sz="1200" b="1" i="1" u="none" strike="noStrike" baseline="0" dirty="0">
                <a:solidFill>
                  <a:schemeClr val="bg1"/>
                </a:solidFill>
                <a:latin typeface="Times New Roman" panose="02020603050405020304" pitchFamily="18" charset="0"/>
              </a:rPr>
              <a:t>inner court, </a:t>
            </a:r>
            <a:r>
              <a:rPr lang="en-US" sz="1200" b="1" i="0" u="none" strike="noStrike" baseline="0" dirty="0">
                <a:solidFill>
                  <a:schemeClr val="bg1"/>
                </a:solidFill>
                <a:latin typeface="Times New Roman" panose="02020603050405020304" pitchFamily="18" charset="0"/>
              </a:rPr>
              <a:t>and</a:t>
            </a:r>
          </a:p>
          <a:p>
            <a:pPr marL="0" indent="0" algn="l">
              <a:buNone/>
            </a:pPr>
            <a:r>
              <a:rPr lang="en-US" sz="1200" b="1" i="0" u="none" strike="noStrike" baseline="0" dirty="0">
                <a:solidFill>
                  <a:schemeClr val="bg1"/>
                </a:solidFill>
                <a:latin typeface="Times New Roman" panose="02020603050405020304" pitchFamily="18" charset="0"/>
              </a:rPr>
              <a:t>the altar is said to be </a:t>
            </a:r>
            <a:r>
              <a:rPr lang="en-US" sz="1200" b="1" i="1" u="none" strike="noStrike" baseline="0" dirty="0">
                <a:solidFill>
                  <a:schemeClr val="bg1"/>
                </a:solidFill>
                <a:latin typeface="Times New Roman" panose="02020603050405020304" pitchFamily="18" charset="0"/>
              </a:rPr>
              <a:t>before the house.</a:t>
            </a:r>
          </a:p>
          <a:p>
            <a:pPr marL="0" indent="0" algn="l">
              <a:buNone/>
            </a:pPr>
            <a:r>
              <a:rPr lang="en-US" sz="1200" b="1" i="0" u="none" strike="noStrike" baseline="0" dirty="0">
                <a:solidFill>
                  <a:schemeClr val="bg1"/>
                </a:solidFill>
                <a:latin typeface="Times New Roman" panose="02020603050405020304" pitchFamily="18" charset="0"/>
              </a:rPr>
              <a:t>The signification of the word translated " before </a:t>
            </a:r>
            <a:r>
              <a:rPr lang="en-US" sz="1200" b="1" i="1" u="none" strike="noStrike" baseline="0" dirty="0">
                <a:solidFill>
                  <a:schemeClr val="bg1"/>
                </a:solidFill>
                <a:latin typeface="Times New Roman" panose="02020603050405020304" pitchFamily="18" charset="0"/>
              </a:rPr>
              <a:t>"</a:t>
            </a:r>
          </a:p>
          <a:p>
            <a:pPr marL="0" indent="0" algn="l">
              <a:buNone/>
            </a:pPr>
            <a:r>
              <a:rPr lang="en-US" sz="1200" b="1" i="0" u="none" strike="noStrike" baseline="0" dirty="0">
                <a:solidFill>
                  <a:schemeClr val="bg1"/>
                </a:solidFill>
                <a:latin typeface="Times New Roman" panose="02020603050405020304" pitchFamily="18" charset="0"/>
              </a:rPr>
              <a:t>has already been considered. Its full import is </a:t>
            </a:r>
            <a:r>
              <a:rPr lang="en-US" sz="1200" b="1" i="1" u="none" strike="noStrike" baseline="0" dirty="0">
                <a:solidFill>
                  <a:schemeClr val="bg1"/>
                </a:solidFill>
                <a:latin typeface="Times New Roman" panose="02020603050405020304" pitchFamily="18" charset="0"/>
              </a:rPr>
              <a:t>in the</a:t>
            </a:r>
          </a:p>
          <a:p>
            <a:pPr marL="0" indent="0" algn="l">
              <a:buNone/>
            </a:pPr>
            <a:r>
              <a:rPr lang="en-US" sz="1200" b="1" i="1" u="none" strike="noStrike" baseline="0" dirty="0">
                <a:solidFill>
                  <a:schemeClr val="bg1"/>
                </a:solidFill>
                <a:latin typeface="Times New Roman" panose="02020603050405020304" pitchFamily="18" charset="0"/>
              </a:rPr>
              <a:t>presence of. </a:t>
            </a:r>
            <a:r>
              <a:rPr lang="en-US" sz="1200" b="1" i="0" u="none" strike="noStrike" baseline="0" dirty="0">
                <a:solidFill>
                  <a:schemeClr val="bg1"/>
                </a:solidFill>
                <a:latin typeface="Times New Roman" panose="02020603050405020304" pitchFamily="18" charset="0"/>
              </a:rPr>
              <a:t>There appears to be only one position for</a:t>
            </a:r>
          </a:p>
          <a:p>
            <a:pPr marL="0" indent="0" algn="l">
              <a:buNone/>
            </a:pPr>
            <a:r>
              <a:rPr lang="en-US" sz="1200" b="1" i="0" u="none" strike="noStrike" baseline="0" dirty="0">
                <a:solidFill>
                  <a:schemeClr val="bg1"/>
                </a:solidFill>
                <a:latin typeface="Times New Roman" panose="02020603050405020304" pitchFamily="18" charset="0"/>
              </a:rPr>
              <a:t>the altar where that condition can be fulfilled, </a:t>
            </a:r>
            <a:r>
              <a:rPr lang="en-US" sz="1200" b="1" i="1" u="none" strike="noStrike" baseline="0" dirty="0">
                <a:solidFill>
                  <a:schemeClr val="bg1"/>
                </a:solidFill>
                <a:latin typeface="Times New Roman" panose="02020603050405020304" pitchFamily="18" charset="0"/>
              </a:rPr>
              <a:t>i.e., in</a:t>
            </a:r>
          </a:p>
          <a:p>
            <a:pPr marL="0" indent="0" algn="l">
              <a:buNone/>
            </a:pPr>
            <a:r>
              <a:rPr lang="en-US" sz="1200" b="1" i="1" u="none" strike="noStrike" baseline="0" dirty="0">
                <a:solidFill>
                  <a:schemeClr val="bg1"/>
                </a:solidFill>
                <a:latin typeface="Times New Roman" panose="02020603050405020304" pitchFamily="18" charset="0"/>
              </a:rPr>
              <a:t>the </a:t>
            </a:r>
            <a:r>
              <a:rPr lang="en-US" sz="1200" b="1" i="1" u="none" strike="noStrike" baseline="0" dirty="0" err="1">
                <a:solidFill>
                  <a:schemeClr val="bg1"/>
                </a:solidFill>
                <a:latin typeface="Times New Roman" panose="02020603050405020304" pitchFamily="18" charset="0"/>
              </a:rPr>
              <a:t>centre</a:t>
            </a:r>
            <a:r>
              <a:rPr lang="en-US" sz="1200" b="1" i="1" u="none" strike="noStrike" baseline="0" dirty="0">
                <a:solidFill>
                  <a:schemeClr val="bg1"/>
                </a:solidFill>
                <a:latin typeface="Times New Roman" panose="02020603050405020304" pitchFamily="18" charset="0"/>
              </a:rPr>
              <a:t> </a:t>
            </a:r>
            <a:r>
              <a:rPr lang="en-US" sz="1200" b="1" i="1" u="none" strike="noStrike" baseline="0" dirty="0" err="1">
                <a:solidFill>
                  <a:schemeClr val="bg1"/>
                </a:solidFill>
                <a:latin typeface="Times New Roman" panose="02020603050405020304" pitchFamily="18" charset="0"/>
              </a:rPr>
              <a:t>oj</a:t>
            </a:r>
            <a:r>
              <a:rPr lang="en-US" sz="1200" b="1" i="1" u="none" strike="noStrike" baseline="0" dirty="0">
                <a:solidFill>
                  <a:schemeClr val="bg1"/>
                </a:solidFill>
                <a:latin typeface="Times New Roman" panose="02020603050405020304" pitchFamily="18" charset="0"/>
              </a:rPr>
              <a:t> the sanctuary. </a:t>
            </a:r>
            <a:r>
              <a:rPr lang="en-US" sz="1200" b="1" i="0" u="none" strike="noStrike" baseline="0" dirty="0">
                <a:solidFill>
                  <a:schemeClr val="bg1"/>
                </a:solidFill>
                <a:latin typeface="Times New Roman" panose="02020603050405020304" pitchFamily="18" charset="0"/>
              </a:rPr>
              <a:t>Truly, then, the altar would be</a:t>
            </a:r>
          </a:p>
          <a:p>
            <a:pPr marL="0" indent="0" algn="l">
              <a:buNone/>
            </a:pPr>
            <a:r>
              <a:rPr lang="en-US" sz="1200" b="1" i="1" u="none" strike="noStrike" baseline="0" dirty="0">
                <a:solidFill>
                  <a:schemeClr val="bg1"/>
                </a:solidFill>
                <a:latin typeface="Times New Roman" panose="02020603050405020304" pitchFamily="18" charset="0"/>
              </a:rPr>
              <a:t>before the house </a:t>
            </a:r>
            <a:r>
              <a:rPr lang="en-US" sz="1200" b="1" i="0" u="none" strike="noStrike" baseline="0" dirty="0">
                <a:solidFill>
                  <a:schemeClr val="bg1"/>
                </a:solidFill>
                <a:latin typeface="Times New Roman" panose="02020603050405020304" pitchFamily="18" charset="0"/>
              </a:rPr>
              <a:t>in the full acceptation of the term. In</a:t>
            </a:r>
          </a:p>
          <a:p>
            <a:pPr marL="0" indent="0" algn="l">
              <a:buNone/>
            </a:pPr>
            <a:r>
              <a:rPr lang="en-US" sz="1200" b="1" i="0" u="none" strike="noStrike" baseline="0" dirty="0">
                <a:solidFill>
                  <a:schemeClr val="bg1"/>
                </a:solidFill>
                <a:latin typeface="Times New Roman" panose="02020603050405020304" pitchFamily="18" charset="0"/>
              </a:rPr>
              <a:t>any other position outside the circle it could not be</a:t>
            </a:r>
          </a:p>
          <a:p>
            <a:pPr marL="0" indent="0" algn="l">
              <a:buNone/>
            </a:pPr>
            <a:r>
              <a:rPr lang="en-US" sz="1200" b="1" i="1" u="none" strike="noStrike" baseline="0" dirty="0">
                <a:solidFill>
                  <a:schemeClr val="bg1"/>
                </a:solidFill>
                <a:latin typeface="Times New Roman" panose="02020603050405020304" pitchFamily="18" charset="0"/>
              </a:rPr>
              <a:t>before the house.</a:t>
            </a:r>
            <a:endParaRPr lang="en-US" sz="1800" b="1"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fld id="{01C2BA2E-87AE-4268-9ECD-6EBBE0996C81}" type="slidenum">
              <a:rPr lang="en-US" smtClean="0"/>
              <a:t>19</a:t>
            </a:fld>
            <a:endParaRPr lang="en-US"/>
          </a:p>
        </p:txBody>
      </p:sp>
    </p:spTree>
    <p:extLst>
      <p:ext uri="{BB962C8B-B14F-4D97-AF65-F5344CB8AC3E}">
        <p14:creationId xmlns:p14="http://schemas.microsoft.com/office/powerpoint/2010/main" val="2200842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C2BA2E-87AE-4268-9ECD-6EBBE0996C81}" type="slidenum">
              <a:rPr lang="en-US" smtClean="0"/>
              <a:t>24</a:t>
            </a:fld>
            <a:endParaRPr lang="en-US"/>
          </a:p>
        </p:txBody>
      </p:sp>
    </p:spTree>
    <p:extLst>
      <p:ext uri="{BB962C8B-B14F-4D97-AF65-F5344CB8AC3E}">
        <p14:creationId xmlns:p14="http://schemas.microsoft.com/office/powerpoint/2010/main" val="2347072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575F9-B193-F32D-7557-AD4578E960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905C99D-4876-65FF-0301-AD81666B85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B37C74-A4C8-20D9-5693-0D270DE7D95F}"/>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5" name="Footer Placeholder 4">
            <a:extLst>
              <a:ext uri="{FF2B5EF4-FFF2-40B4-BE49-F238E27FC236}">
                <a16:creationId xmlns:a16="http://schemas.microsoft.com/office/drawing/2014/main" id="{58DDB9FC-66A8-2B98-81FF-C7FB28335B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B0F130-BBDA-E999-350C-FB3C9AA1B577}"/>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317326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76895-A635-9658-3863-A43050B030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8536FF-75C2-1919-53F1-C5FB42A538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DF3132-31B5-A1AA-21F4-F75CE404E980}"/>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5" name="Footer Placeholder 4">
            <a:extLst>
              <a:ext uri="{FF2B5EF4-FFF2-40B4-BE49-F238E27FC236}">
                <a16:creationId xmlns:a16="http://schemas.microsoft.com/office/drawing/2014/main" id="{0D6F31D9-289D-9DEF-E20E-0134DE8796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093FA-3948-346E-000D-555E6B5C0E22}"/>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3698159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D357D-628D-C178-826B-FC1D712F8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F868C3-2F37-5436-C9E4-C5EE3054DA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894475-3E24-4B59-41E1-A18E3111BB7A}"/>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5" name="Footer Placeholder 4">
            <a:extLst>
              <a:ext uri="{FF2B5EF4-FFF2-40B4-BE49-F238E27FC236}">
                <a16:creationId xmlns:a16="http://schemas.microsoft.com/office/drawing/2014/main" id="{023E09BA-1DC6-2DF6-0460-D0CB0180F2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5BE97-BF63-B9F0-E5B8-30DCC701AD25}"/>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3952312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F75EE-AA01-5AFC-7C5C-BE4AD6A332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6566BD-11EC-5667-7F33-ECA597430C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4844A1-421E-7705-723A-E00294D1FC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E7B338-DF10-D3BD-F26A-AB92D103BDA6}"/>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6" name="Footer Placeholder 5">
            <a:extLst>
              <a:ext uri="{FF2B5EF4-FFF2-40B4-BE49-F238E27FC236}">
                <a16:creationId xmlns:a16="http://schemas.microsoft.com/office/drawing/2014/main" id="{8A4D1D82-4D38-5764-1CF1-8DF76AE40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4FA62F-1D14-5EEC-7D52-01A81DEC752A}"/>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456108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D689A-6D80-8618-E50E-3E9C4CB9A4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C2350D-B107-E697-A949-F67171E5F4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B51277-3C7D-41EB-3BDF-98298F894E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061402-952E-8C27-B376-97A6769C15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636F63-77BB-0EC9-AB54-D3CC69C36A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A3E521-B330-641B-33E0-6C2B55E2DF00}"/>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8" name="Footer Placeholder 7">
            <a:extLst>
              <a:ext uri="{FF2B5EF4-FFF2-40B4-BE49-F238E27FC236}">
                <a16:creationId xmlns:a16="http://schemas.microsoft.com/office/drawing/2014/main" id="{78EE1871-21CC-013E-958C-91BF041FAB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27934-D06A-9543-250F-241480575396}"/>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3515399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55E1-6509-CA8B-34AD-AF8A352159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D89ECB-311F-0708-C5E7-CAA64045107E}"/>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4" name="Footer Placeholder 3">
            <a:extLst>
              <a:ext uri="{FF2B5EF4-FFF2-40B4-BE49-F238E27FC236}">
                <a16:creationId xmlns:a16="http://schemas.microsoft.com/office/drawing/2014/main" id="{700B10F8-BE1F-2DCB-BF7E-92D3B65221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C9DC0F-5F9C-E888-31D3-1E721BBB7C2E}"/>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2966779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341B27-F895-78CF-BF71-1EDBD28E761D}"/>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3" name="Footer Placeholder 2">
            <a:extLst>
              <a:ext uri="{FF2B5EF4-FFF2-40B4-BE49-F238E27FC236}">
                <a16:creationId xmlns:a16="http://schemas.microsoft.com/office/drawing/2014/main" id="{7153DBD1-D25A-2B5A-9F01-12CB74A9DA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EE6474-E675-EBEA-1612-89A3420F61B6}"/>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1395534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0D3F0-7D8D-A351-60FE-3C9A7453CF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5333E0-62FD-D249-13B0-4E480C2ED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BF5390-56F3-7D90-784C-8068C578A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B435D3-97A6-E564-B341-F9C3C6F730DB}"/>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6" name="Footer Placeholder 5">
            <a:extLst>
              <a:ext uri="{FF2B5EF4-FFF2-40B4-BE49-F238E27FC236}">
                <a16:creationId xmlns:a16="http://schemas.microsoft.com/office/drawing/2014/main" id="{158E58E1-42ED-8A87-6999-D99BDE493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6A44A1-99F0-3B53-8D4B-0F296FCD42C3}"/>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4012315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8793-0209-3F97-0AD3-8BF567C52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0C8FDD-9CDD-E31D-A3D3-FBBE314E31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03D667-6C0B-FC05-8FE3-AB9C5BA6B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871E69-64D2-25E7-3D07-884F5B911D1E}"/>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6" name="Footer Placeholder 5">
            <a:extLst>
              <a:ext uri="{FF2B5EF4-FFF2-40B4-BE49-F238E27FC236}">
                <a16:creationId xmlns:a16="http://schemas.microsoft.com/office/drawing/2014/main" id="{BA473D42-F099-C42C-4D7C-71909274F4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F93D5A-CF8B-317D-8BEB-B2687750579A}"/>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2245726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41C31-90AB-4346-4630-8FE8E4771C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6D6809-B947-1277-8647-5643B9688A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7E75F-23CD-A7A2-7B4C-95A87071F357}"/>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5" name="Footer Placeholder 4">
            <a:extLst>
              <a:ext uri="{FF2B5EF4-FFF2-40B4-BE49-F238E27FC236}">
                <a16:creationId xmlns:a16="http://schemas.microsoft.com/office/drawing/2014/main" id="{1DF5D118-94F9-8D33-D692-86CBFA37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38A2D-7BDE-69A0-2A4D-0E80F2A80809}"/>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467336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3C1C6F-A51B-DC20-9A54-6E895FF1D7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E7E6C3-076E-AE4E-B44D-221DB1A0D2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8F972C-6DE0-DDCD-C46B-393A8CEBD58F}"/>
              </a:ext>
            </a:extLst>
          </p:cNvPr>
          <p:cNvSpPr>
            <a:spLocks noGrp="1"/>
          </p:cNvSpPr>
          <p:nvPr>
            <p:ph type="dt" sz="half" idx="10"/>
          </p:nvPr>
        </p:nvSpPr>
        <p:spPr/>
        <p:txBody>
          <a:bodyPr/>
          <a:lstStyle/>
          <a:p>
            <a:fld id="{69AF13C4-7246-483F-8BB7-5842BC6D2099}" type="datetimeFigureOut">
              <a:rPr lang="en-US" smtClean="0"/>
              <a:t>8/2/2024</a:t>
            </a:fld>
            <a:endParaRPr lang="en-US"/>
          </a:p>
        </p:txBody>
      </p:sp>
      <p:sp>
        <p:nvSpPr>
          <p:cNvPr id="5" name="Footer Placeholder 4">
            <a:extLst>
              <a:ext uri="{FF2B5EF4-FFF2-40B4-BE49-F238E27FC236}">
                <a16:creationId xmlns:a16="http://schemas.microsoft.com/office/drawing/2014/main" id="{DB72DA94-A84E-ACD2-FEDD-2BCCF53B02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57B2CF-D297-CD50-3C44-CFB352B70EB6}"/>
              </a:ext>
            </a:extLst>
          </p:cNvPr>
          <p:cNvSpPr>
            <a:spLocks noGrp="1"/>
          </p:cNvSpPr>
          <p:nvPr>
            <p:ph type="sldNum" sz="quarter" idx="12"/>
          </p:nvPr>
        </p:nvSpPr>
        <p:spPr/>
        <p:txBody>
          <a:bodyPr/>
          <a:lstStyle/>
          <a:p>
            <a:fld id="{7C78FF0A-9E1F-4F59-A6E6-F74CE6DD6EB9}" type="slidenum">
              <a:rPr lang="en-US" smtClean="0"/>
              <a:t>‹#›</a:t>
            </a:fld>
            <a:endParaRPr lang="en-US"/>
          </a:p>
        </p:txBody>
      </p:sp>
    </p:spTree>
    <p:extLst>
      <p:ext uri="{BB962C8B-B14F-4D97-AF65-F5344CB8AC3E}">
        <p14:creationId xmlns:p14="http://schemas.microsoft.com/office/powerpoint/2010/main" val="3658392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23813137"/>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0133706"/>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3195404"/>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1" y="1981200"/>
            <a:ext cx="5092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19901" y="1981200"/>
            <a:ext cx="5092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8481655"/>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550364"/>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0670719"/>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9050694"/>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55513845"/>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8630877"/>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7375810"/>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15451" y="609600"/>
            <a:ext cx="2597149"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609600"/>
            <a:ext cx="7588251"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1432025"/>
      </p:ext>
    </p:extLst>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74800" y="609600"/>
            <a:ext cx="10287000" cy="1143000"/>
          </a:xfrm>
        </p:spPr>
        <p:txBody>
          <a:bodyPr/>
          <a:lstStyle/>
          <a:p>
            <a:r>
              <a:rPr lang="en-US"/>
              <a:t>Click to edit Master title style</a:t>
            </a:r>
          </a:p>
        </p:txBody>
      </p:sp>
      <p:sp>
        <p:nvSpPr>
          <p:cNvPr id="3" name="Content Placeholder 2"/>
          <p:cNvSpPr>
            <a:spLocks noGrp="1"/>
          </p:cNvSpPr>
          <p:nvPr>
            <p:ph sz="half" idx="1"/>
          </p:nvPr>
        </p:nvSpPr>
        <p:spPr>
          <a:xfrm>
            <a:off x="1524001" y="1981200"/>
            <a:ext cx="50927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819901" y="1981200"/>
            <a:ext cx="50927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19901" y="4114800"/>
            <a:ext cx="50927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4074178"/>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6423ABF-378B-4441-9B6B-9B4231C62FD7}" type="datetimeFigureOut">
              <a:rPr lang="en-US" smtClean="0"/>
              <a:pPr/>
              <a:t>8/2/2024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615086544"/>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1155087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89468008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6423ABF-378B-4441-9B6B-9B4231C62FD7}" type="datetimeFigureOut">
              <a:rPr lang="en-US" smtClean="0"/>
              <a:pPr/>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7969136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6423ABF-378B-4441-9B6B-9B4231C62FD7}" type="datetimeFigureOut">
              <a:rPr lang="en-US" smtClean="0"/>
              <a:pPr/>
              <a:t>8/2/2024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42910469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6423ABF-378B-4441-9B6B-9B4231C62FD7}" type="datetimeFigureOut">
              <a:rPr lang="en-US" smtClean="0"/>
              <a:pPr/>
              <a:t>8/2/2024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817414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23ABF-378B-4441-9B6B-9B4231C62FD7}" type="datetimeFigureOut">
              <a:rPr lang="en-US" smtClean="0"/>
              <a:pPr/>
              <a:t>8/2/2024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5275859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6423ABF-378B-4441-9B6B-9B4231C62FD7}" type="datetimeFigureOut">
              <a:rPr lang="en-US" smtClean="0"/>
              <a:pPr/>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21186935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6423ABF-378B-4441-9B6B-9B4231C62FD7}" type="datetimeFigureOut">
              <a:rPr lang="en-US" smtClean="0"/>
              <a:pPr/>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896E58E9-151B-4248-880E-D268E5D1A2D6}"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33252409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4692219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662912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w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B55580-1E76-3DDD-F80F-3ED2F7E48C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48E1A9-0F76-8CDA-37E7-4E67F00361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0AB12A-0259-5A0D-AB99-724D56961C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AF13C4-7246-483F-8BB7-5842BC6D2099}" type="datetimeFigureOut">
              <a:rPr lang="en-US" smtClean="0"/>
              <a:t>8/2/2024</a:t>
            </a:fld>
            <a:endParaRPr lang="en-US"/>
          </a:p>
        </p:txBody>
      </p:sp>
      <p:sp>
        <p:nvSpPr>
          <p:cNvPr id="5" name="Footer Placeholder 4">
            <a:extLst>
              <a:ext uri="{FF2B5EF4-FFF2-40B4-BE49-F238E27FC236}">
                <a16:creationId xmlns:a16="http://schemas.microsoft.com/office/drawing/2014/main" id="{0F452F29-5F78-9478-1575-AC88559B67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7726E7-223F-F4AF-D028-708A61CD3B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8FF0A-9E1F-4F59-A6E6-F74CE6DD6EB9}" type="slidenum">
              <a:rPr lang="en-US" smtClean="0"/>
              <a:t>‹#›</a:t>
            </a:fld>
            <a:endParaRPr lang="en-US"/>
          </a:p>
        </p:txBody>
      </p:sp>
    </p:spTree>
    <p:extLst>
      <p:ext uri="{BB962C8B-B14F-4D97-AF65-F5344CB8AC3E}">
        <p14:creationId xmlns:p14="http://schemas.microsoft.com/office/powerpoint/2010/main" val="4007809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72064"/>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38">
            <a:extLst>
              <a:ext uri="{FF2B5EF4-FFF2-40B4-BE49-F238E27FC236}">
                <a16:creationId xmlns:a16="http://schemas.microsoft.com/office/drawing/2014/main" id="{45B2276D-5DD7-81D8-F880-01076C87EE04}"/>
              </a:ext>
            </a:extLst>
          </p:cNvPr>
          <p:cNvGrpSpPr>
            <a:grpSpLocks/>
          </p:cNvGrpSpPr>
          <p:nvPr/>
        </p:nvGrpSpPr>
        <p:grpSpPr bwMode="auto">
          <a:xfrm>
            <a:off x="0" y="0"/>
            <a:ext cx="1447800" cy="6845300"/>
            <a:chOff x="0" y="0"/>
            <a:chExt cx="684" cy="4312"/>
          </a:xfrm>
        </p:grpSpPr>
        <p:sp>
          <p:nvSpPr>
            <p:cNvPr id="2" name="Rectangle 7">
              <a:extLst>
                <a:ext uri="{FF2B5EF4-FFF2-40B4-BE49-F238E27FC236}">
                  <a16:creationId xmlns:a16="http://schemas.microsoft.com/office/drawing/2014/main" id="{A149EBCB-E8E9-80E0-29FC-C7693F2109CE}"/>
                </a:ext>
              </a:extLst>
            </p:cNvPr>
            <p:cNvSpPr>
              <a:spLocks noChangeArrowheads="1"/>
            </p:cNvSpPr>
            <p:nvPr/>
          </p:nvSpPr>
          <p:spPr bwMode="auto">
            <a:xfrm>
              <a:off x="0" y="0"/>
              <a:ext cx="684" cy="4312"/>
            </a:xfrm>
            <a:prstGeom prst="rect">
              <a:avLst/>
            </a:prstGeom>
            <a:gradFill rotWithShape="0">
              <a:gsLst>
                <a:gs pos="0">
                  <a:srgbClr val="114FFB"/>
                </a:gs>
                <a:gs pos="50000">
                  <a:srgbClr val="114FFB">
                    <a:gamma/>
                    <a:shade val="20000"/>
                    <a:invGamma/>
                  </a:srgbClr>
                </a:gs>
                <a:gs pos="100000">
                  <a:srgbClr val="114FFB"/>
                </a:gs>
              </a:gsLst>
              <a:lin ang="5400000" scaled="1"/>
            </a:gra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grpSp>
          <p:nvGrpSpPr>
            <p:cNvPr id="1037" name="Group 37">
              <a:extLst>
                <a:ext uri="{FF2B5EF4-FFF2-40B4-BE49-F238E27FC236}">
                  <a16:creationId xmlns:a16="http://schemas.microsoft.com/office/drawing/2014/main" id="{659DA95E-C32F-249E-08E4-7ED645A6EE1F}"/>
                </a:ext>
              </a:extLst>
            </p:cNvPr>
            <p:cNvGrpSpPr>
              <a:grpSpLocks/>
            </p:cNvGrpSpPr>
            <p:nvPr/>
          </p:nvGrpSpPr>
          <p:grpSpPr bwMode="auto">
            <a:xfrm>
              <a:off x="48" y="102"/>
              <a:ext cx="96" cy="4122"/>
              <a:chOff x="48" y="102"/>
              <a:chExt cx="96" cy="4122"/>
            </a:xfrm>
          </p:grpSpPr>
          <p:sp>
            <p:nvSpPr>
              <p:cNvPr id="1032" name="Rectangle 8">
                <a:extLst>
                  <a:ext uri="{FF2B5EF4-FFF2-40B4-BE49-F238E27FC236}">
                    <a16:creationId xmlns:a16="http://schemas.microsoft.com/office/drawing/2014/main" id="{AE7BCA01-67CA-58CB-816B-787B0FA1D1C3}"/>
                  </a:ext>
                </a:extLst>
              </p:cNvPr>
              <p:cNvSpPr>
                <a:spLocks noChangeArrowheads="1"/>
              </p:cNvSpPr>
              <p:nvPr/>
            </p:nvSpPr>
            <p:spPr bwMode="auto">
              <a:xfrm>
                <a:off x="48" y="1104"/>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33" name="Rectangle 9">
                <a:extLst>
                  <a:ext uri="{FF2B5EF4-FFF2-40B4-BE49-F238E27FC236}">
                    <a16:creationId xmlns:a16="http://schemas.microsoft.com/office/drawing/2014/main" id="{80498D13-B4BE-F74B-3B3A-63EBFB4E1193}"/>
                  </a:ext>
                </a:extLst>
              </p:cNvPr>
              <p:cNvSpPr>
                <a:spLocks noChangeArrowheads="1"/>
              </p:cNvSpPr>
              <p:nvPr/>
            </p:nvSpPr>
            <p:spPr bwMode="auto">
              <a:xfrm>
                <a:off x="48" y="1248"/>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3" name="Rectangle 10">
                <a:extLst>
                  <a:ext uri="{FF2B5EF4-FFF2-40B4-BE49-F238E27FC236}">
                    <a16:creationId xmlns:a16="http://schemas.microsoft.com/office/drawing/2014/main" id="{61215C32-1BD0-83DD-20A9-BA51E5C193EB}"/>
                  </a:ext>
                </a:extLst>
              </p:cNvPr>
              <p:cNvSpPr>
                <a:spLocks noChangeArrowheads="1"/>
              </p:cNvSpPr>
              <p:nvPr/>
            </p:nvSpPr>
            <p:spPr bwMode="auto">
              <a:xfrm>
                <a:off x="48" y="1392"/>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35" name="Rectangle 11">
                <a:extLst>
                  <a:ext uri="{FF2B5EF4-FFF2-40B4-BE49-F238E27FC236}">
                    <a16:creationId xmlns:a16="http://schemas.microsoft.com/office/drawing/2014/main" id="{45C284CF-F5D5-9537-E065-8B2FF453A21B}"/>
                  </a:ext>
                </a:extLst>
              </p:cNvPr>
              <p:cNvSpPr>
                <a:spLocks noChangeArrowheads="1"/>
              </p:cNvSpPr>
              <p:nvPr/>
            </p:nvSpPr>
            <p:spPr bwMode="auto">
              <a:xfrm>
                <a:off x="48" y="1536"/>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36" name="Rectangle 12">
                <a:extLst>
                  <a:ext uri="{FF2B5EF4-FFF2-40B4-BE49-F238E27FC236}">
                    <a16:creationId xmlns:a16="http://schemas.microsoft.com/office/drawing/2014/main" id="{E513DB33-4826-6C20-20F4-027002B2D899}"/>
                  </a:ext>
                </a:extLst>
              </p:cNvPr>
              <p:cNvSpPr>
                <a:spLocks noChangeArrowheads="1"/>
              </p:cNvSpPr>
              <p:nvPr/>
            </p:nvSpPr>
            <p:spPr bwMode="auto">
              <a:xfrm>
                <a:off x="48" y="1680"/>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4" name="Rectangle 13">
                <a:extLst>
                  <a:ext uri="{FF2B5EF4-FFF2-40B4-BE49-F238E27FC236}">
                    <a16:creationId xmlns:a16="http://schemas.microsoft.com/office/drawing/2014/main" id="{2E0071D0-BE47-822F-2743-8F3DE2060A0D}"/>
                  </a:ext>
                </a:extLst>
              </p:cNvPr>
              <p:cNvSpPr>
                <a:spLocks noChangeArrowheads="1"/>
              </p:cNvSpPr>
              <p:nvPr/>
            </p:nvSpPr>
            <p:spPr bwMode="auto">
              <a:xfrm>
                <a:off x="48" y="1824"/>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38" name="Rectangle 14">
                <a:extLst>
                  <a:ext uri="{FF2B5EF4-FFF2-40B4-BE49-F238E27FC236}">
                    <a16:creationId xmlns:a16="http://schemas.microsoft.com/office/drawing/2014/main" id="{E2868919-7F2B-B780-DC31-8F7B3D8F0289}"/>
                  </a:ext>
                </a:extLst>
              </p:cNvPr>
              <p:cNvSpPr>
                <a:spLocks noChangeArrowheads="1"/>
              </p:cNvSpPr>
              <p:nvPr/>
            </p:nvSpPr>
            <p:spPr bwMode="auto">
              <a:xfrm>
                <a:off x="48" y="1968"/>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39" name="Rectangle 15">
                <a:extLst>
                  <a:ext uri="{FF2B5EF4-FFF2-40B4-BE49-F238E27FC236}">
                    <a16:creationId xmlns:a16="http://schemas.microsoft.com/office/drawing/2014/main" id="{7B41F9CF-1293-3E7A-5071-AACB8124C56C}"/>
                  </a:ext>
                </a:extLst>
              </p:cNvPr>
              <p:cNvSpPr>
                <a:spLocks noChangeArrowheads="1"/>
              </p:cNvSpPr>
              <p:nvPr/>
            </p:nvSpPr>
            <p:spPr bwMode="auto">
              <a:xfrm>
                <a:off x="48" y="2112"/>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0" name="Rectangle 16">
                <a:extLst>
                  <a:ext uri="{FF2B5EF4-FFF2-40B4-BE49-F238E27FC236}">
                    <a16:creationId xmlns:a16="http://schemas.microsoft.com/office/drawing/2014/main" id="{D57E2D68-AF10-291E-D096-682C9C20C80F}"/>
                  </a:ext>
                </a:extLst>
              </p:cNvPr>
              <p:cNvSpPr>
                <a:spLocks noChangeArrowheads="1"/>
              </p:cNvSpPr>
              <p:nvPr/>
            </p:nvSpPr>
            <p:spPr bwMode="auto">
              <a:xfrm>
                <a:off x="48" y="2256"/>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1" name="Rectangle 17">
                <a:extLst>
                  <a:ext uri="{FF2B5EF4-FFF2-40B4-BE49-F238E27FC236}">
                    <a16:creationId xmlns:a16="http://schemas.microsoft.com/office/drawing/2014/main" id="{839E0DCA-FDC8-CDC6-3E86-1A24501AA04A}"/>
                  </a:ext>
                </a:extLst>
              </p:cNvPr>
              <p:cNvSpPr>
                <a:spLocks noChangeArrowheads="1"/>
              </p:cNvSpPr>
              <p:nvPr/>
            </p:nvSpPr>
            <p:spPr bwMode="auto">
              <a:xfrm>
                <a:off x="48" y="2400"/>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2" name="Rectangle 18">
                <a:extLst>
                  <a:ext uri="{FF2B5EF4-FFF2-40B4-BE49-F238E27FC236}">
                    <a16:creationId xmlns:a16="http://schemas.microsoft.com/office/drawing/2014/main" id="{8887DF7A-A6C4-3DD4-C0DF-B557E7DEC8B0}"/>
                  </a:ext>
                </a:extLst>
              </p:cNvPr>
              <p:cNvSpPr>
                <a:spLocks noChangeArrowheads="1"/>
              </p:cNvSpPr>
              <p:nvPr/>
            </p:nvSpPr>
            <p:spPr bwMode="auto">
              <a:xfrm>
                <a:off x="48" y="2544"/>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3" name="Rectangle 19">
                <a:extLst>
                  <a:ext uri="{FF2B5EF4-FFF2-40B4-BE49-F238E27FC236}">
                    <a16:creationId xmlns:a16="http://schemas.microsoft.com/office/drawing/2014/main" id="{0EB34CE3-5615-60A6-88AF-D7E909CEF692}"/>
                  </a:ext>
                </a:extLst>
              </p:cNvPr>
              <p:cNvSpPr>
                <a:spLocks noChangeArrowheads="1"/>
              </p:cNvSpPr>
              <p:nvPr/>
            </p:nvSpPr>
            <p:spPr bwMode="auto">
              <a:xfrm>
                <a:off x="48" y="2688"/>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4" name="Rectangle 20">
                <a:extLst>
                  <a:ext uri="{FF2B5EF4-FFF2-40B4-BE49-F238E27FC236}">
                    <a16:creationId xmlns:a16="http://schemas.microsoft.com/office/drawing/2014/main" id="{D64FDB7D-5700-7092-2D7B-7EEB27149D7A}"/>
                  </a:ext>
                </a:extLst>
              </p:cNvPr>
              <p:cNvSpPr>
                <a:spLocks noChangeArrowheads="1"/>
              </p:cNvSpPr>
              <p:nvPr/>
            </p:nvSpPr>
            <p:spPr bwMode="auto">
              <a:xfrm>
                <a:off x="48" y="2832"/>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5" name="Rectangle 21">
                <a:extLst>
                  <a:ext uri="{FF2B5EF4-FFF2-40B4-BE49-F238E27FC236}">
                    <a16:creationId xmlns:a16="http://schemas.microsoft.com/office/drawing/2014/main" id="{1873C206-550C-86BA-898C-22783598C2A2}"/>
                  </a:ext>
                </a:extLst>
              </p:cNvPr>
              <p:cNvSpPr>
                <a:spLocks noChangeArrowheads="1"/>
              </p:cNvSpPr>
              <p:nvPr/>
            </p:nvSpPr>
            <p:spPr bwMode="auto">
              <a:xfrm>
                <a:off x="48" y="2976"/>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6" name="Rectangle 22">
                <a:extLst>
                  <a:ext uri="{FF2B5EF4-FFF2-40B4-BE49-F238E27FC236}">
                    <a16:creationId xmlns:a16="http://schemas.microsoft.com/office/drawing/2014/main" id="{04190413-D596-B445-8D66-14FAA559B5CD}"/>
                  </a:ext>
                </a:extLst>
              </p:cNvPr>
              <p:cNvSpPr>
                <a:spLocks noChangeArrowheads="1"/>
              </p:cNvSpPr>
              <p:nvPr/>
            </p:nvSpPr>
            <p:spPr bwMode="auto">
              <a:xfrm>
                <a:off x="48" y="3120"/>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7" name="Rectangle 23">
                <a:extLst>
                  <a:ext uri="{FF2B5EF4-FFF2-40B4-BE49-F238E27FC236}">
                    <a16:creationId xmlns:a16="http://schemas.microsoft.com/office/drawing/2014/main" id="{FBE33AD1-8A2D-3D57-3C47-B0285D3101CB}"/>
                  </a:ext>
                </a:extLst>
              </p:cNvPr>
              <p:cNvSpPr>
                <a:spLocks noChangeArrowheads="1"/>
              </p:cNvSpPr>
              <p:nvPr/>
            </p:nvSpPr>
            <p:spPr bwMode="auto">
              <a:xfrm>
                <a:off x="48" y="3264"/>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8" name="Rectangle 24">
                <a:extLst>
                  <a:ext uri="{FF2B5EF4-FFF2-40B4-BE49-F238E27FC236}">
                    <a16:creationId xmlns:a16="http://schemas.microsoft.com/office/drawing/2014/main" id="{3D73E63E-1D49-8C07-9D5B-CA3479FAD92E}"/>
                  </a:ext>
                </a:extLst>
              </p:cNvPr>
              <p:cNvSpPr>
                <a:spLocks noChangeArrowheads="1"/>
              </p:cNvSpPr>
              <p:nvPr/>
            </p:nvSpPr>
            <p:spPr bwMode="auto">
              <a:xfrm>
                <a:off x="48" y="3408"/>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49" name="Rectangle 25">
                <a:extLst>
                  <a:ext uri="{FF2B5EF4-FFF2-40B4-BE49-F238E27FC236}">
                    <a16:creationId xmlns:a16="http://schemas.microsoft.com/office/drawing/2014/main" id="{AF7051F8-896A-9CD0-CD93-EF849A3EFFE6}"/>
                  </a:ext>
                </a:extLst>
              </p:cNvPr>
              <p:cNvSpPr>
                <a:spLocks noChangeArrowheads="1"/>
              </p:cNvSpPr>
              <p:nvPr/>
            </p:nvSpPr>
            <p:spPr bwMode="auto">
              <a:xfrm>
                <a:off x="48" y="3552"/>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0" name="Rectangle 26">
                <a:extLst>
                  <a:ext uri="{FF2B5EF4-FFF2-40B4-BE49-F238E27FC236}">
                    <a16:creationId xmlns:a16="http://schemas.microsoft.com/office/drawing/2014/main" id="{B6D043EB-87BA-F373-33D4-801042B37670}"/>
                  </a:ext>
                </a:extLst>
              </p:cNvPr>
              <p:cNvSpPr>
                <a:spLocks noChangeArrowheads="1"/>
              </p:cNvSpPr>
              <p:nvPr/>
            </p:nvSpPr>
            <p:spPr bwMode="auto">
              <a:xfrm>
                <a:off x="48" y="3696"/>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1" name="Rectangle 27">
                <a:extLst>
                  <a:ext uri="{FF2B5EF4-FFF2-40B4-BE49-F238E27FC236}">
                    <a16:creationId xmlns:a16="http://schemas.microsoft.com/office/drawing/2014/main" id="{1A290F0E-7945-EA55-E328-12F654516D98}"/>
                  </a:ext>
                </a:extLst>
              </p:cNvPr>
              <p:cNvSpPr>
                <a:spLocks noChangeArrowheads="1"/>
              </p:cNvSpPr>
              <p:nvPr/>
            </p:nvSpPr>
            <p:spPr bwMode="auto">
              <a:xfrm>
                <a:off x="48" y="3840"/>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2" name="Rectangle 28">
                <a:extLst>
                  <a:ext uri="{FF2B5EF4-FFF2-40B4-BE49-F238E27FC236}">
                    <a16:creationId xmlns:a16="http://schemas.microsoft.com/office/drawing/2014/main" id="{98F9E969-10DB-0205-353F-800DF7DE3304}"/>
                  </a:ext>
                </a:extLst>
              </p:cNvPr>
              <p:cNvSpPr>
                <a:spLocks noChangeArrowheads="1"/>
              </p:cNvSpPr>
              <p:nvPr/>
            </p:nvSpPr>
            <p:spPr bwMode="auto">
              <a:xfrm>
                <a:off x="48" y="3984"/>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3" name="Rectangle 29">
                <a:extLst>
                  <a:ext uri="{FF2B5EF4-FFF2-40B4-BE49-F238E27FC236}">
                    <a16:creationId xmlns:a16="http://schemas.microsoft.com/office/drawing/2014/main" id="{0B5214F8-32AD-1575-8F9F-68EDC5007149}"/>
                  </a:ext>
                </a:extLst>
              </p:cNvPr>
              <p:cNvSpPr>
                <a:spLocks noChangeArrowheads="1"/>
              </p:cNvSpPr>
              <p:nvPr/>
            </p:nvSpPr>
            <p:spPr bwMode="auto">
              <a:xfrm>
                <a:off x="48" y="4128"/>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4" name="Rectangle 30">
                <a:extLst>
                  <a:ext uri="{FF2B5EF4-FFF2-40B4-BE49-F238E27FC236}">
                    <a16:creationId xmlns:a16="http://schemas.microsoft.com/office/drawing/2014/main" id="{0F499DD7-1212-C582-6985-A334BDF15FE0}"/>
                  </a:ext>
                </a:extLst>
              </p:cNvPr>
              <p:cNvSpPr>
                <a:spLocks noChangeArrowheads="1"/>
              </p:cNvSpPr>
              <p:nvPr/>
            </p:nvSpPr>
            <p:spPr bwMode="auto">
              <a:xfrm>
                <a:off x="48" y="102"/>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5" name="Rectangle 31">
                <a:extLst>
                  <a:ext uri="{FF2B5EF4-FFF2-40B4-BE49-F238E27FC236}">
                    <a16:creationId xmlns:a16="http://schemas.microsoft.com/office/drawing/2014/main" id="{281CFC3A-C924-34CC-04B3-63F37E6ADB3D}"/>
                  </a:ext>
                </a:extLst>
              </p:cNvPr>
              <p:cNvSpPr>
                <a:spLocks noChangeArrowheads="1"/>
              </p:cNvSpPr>
              <p:nvPr/>
            </p:nvSpPr>
            <p:spPr bwMode="auto">
              <a:xfrm>
                <a:off x="48" y="246"/>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6" name="Rectangle 32">
                <a:extLst>
                  <a:ext uri="{FF2B5EF4-FFF2-40B4-BE49-F238E27FC236}">
                    <a16:creationId xmlns:a16="http://schemas.microsoft.com/office/drawing/2014/main" id="{9FD59E1D-AE34-4D6A-3149-759214B4B1E0}"/>
                  </a:ext>
                </a:extLst>
              </p:cNvPr>
              <p:cNvSpPr>
                <a:spLocks noChangeArrowheads="1"/>
              </p:cNvSpPr>
              <p:nvPr/>
            </p:nvSpPr>
            <p:spPr bwMode="auto">
              <a:xfrm>
                <a:off x="48" y="390"/>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7" name="Rectangle 33">
                <a:extLst>
                  <a:ext uri="{FF2B5EF4-FFF2-40B4-BE49-F238E27FC236}">
                    <a16:creationId xmlns:a16="http://schemas.microsoft.com/office/drawing/2014/main" id="{8628D3C9-6993-DFD8-8CA1-0E779677D8A1}"/>
                  </a:ext>
                </a:extLst>
              </p:cNvPr>
              <p:cNvSpPr>
                <a:spLocks noChangeArrowheads="1"/>
              </p:cNvSpPr>
              <p:nvPr/>
            </p:nvSpPr>
            <p:spPr bwMode="auto">
              <a:xfrm>
                <a:off x="48" y="534"/>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8" name="Rectangle 34">
                <a:extLst>
                  <a:ext uri="{FF2B5EF4-FFF2-40B4-BE49-F238E27FC236}">
                    <a16:creationId xmlns:a16="http://schemas.microsoft.com/office/drawing/2014/main" id="{D7595978-ECE5-E276-36BC-A3B31556815C}"/>
                  </a:ext>
                </a:extLst>
              </p:cNvPr>
              <p:cNvSpPr>
                <a:spLocks noChangeArrowheads="1"/>
              </p:cNvSpPr>
              <p:nvPr/>
            </p:nvSpPr>
            <p:spPr bwMode="auto">
              <a:xfrm>
                <a:off x="48" y="678"/>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59" name="Rectangle 35">
                <a:extLst>
                  <a:ext uri="{FF2B5EF4-FFF2-40B4-BE49-F238E27FC236}">
                    <a16:creationId xmlns:a16="http://schemas.microsoft.com/office/drawing/2014/main" id="{66E3BFBC-9824-DF51-B7EA-78A18C207D7A}"/>
                  </a:ext>
                </a:extLst>
              </p:cNvPr>
              <p:cNvSpPr>
                <a:spLocks noChangeArrowheads="1"/>
              </p:cNvSpPr>
              <p:nvPr/>
            </p:nvSpPr>
            <p:spPr bwMode="auto">
              <a:xfrm>
                <a:off x="48" y="822"/>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sp>
            <p:nvSpPr>
              <p:cNvPr id="1060" name="Rectangle 36">
                <a:extLst>
                  <a:ext uri="{FF2B5EF4-FFF2-40B4-BE49-F238E27FC236}">
                    <a16:creationId xmlns:a16="http://schemas.microsoft.com/office/drawing/2014/main" id="{2A1D7D20-C798-A3E5-DE67-495FF48E2AB6}"/>
                  </a:ext>
                </a:extLst>
              </p:cNvPr>
              <p:cNvSpPr>
                <a:spLocks noChangeArrowheads="1"/>
              </p:cNvSpPr>
              <p:nvPr/>
            </p:nvSpPr>
            <p:spPr bwMode="auto">
              <a:xfrm>
                <a:off x="48" y="966"/>
                <a:ext cx="96" cy="96"/>
              </a:xfrm>
              <a:prstGeom prst="rect">
                <a:avLst/>
              </a:prstGeom>
              <a:solidFill>
                <a:schemeClr val="bg1"/>
              </a:solidFill>
              <a:ln w="9525">
                <a:noFill/>
                <a:miter lim="800000"/>
                <a:headEnd/>
                <a:tailEnd/>
              </a:ln>
              <a:effectLst/>
            </p:spPr>
            <p:txBody>
              <a:bodyPr wrap="none" anchor="ctr"/>
              <a:lstStyle/>
              <a:p>
                <a:pPr>
                  <a:defRPr/>
                </a:pPr>
                <a:endParaRPr lang="en-US" sz="1800">
                  <a:effectLst>
                    <a:outerShdw blurRad="38100" dist="38100" dir="2700000" algn="tl">
                      <a:srgbClr val="000000">
                        <a:alpha val="43137"/>
                      </a:srgbClr>
                    </a:outerShdw>
                  </a:effectLst>
                </a:endParaRPr>
              </a:p>
            </p:txBody>
          </p:sp>
        </p:grpSp>
      </p:grpSp>
      <p:pic>
        <p:nvPicPr>
          <p:cNvPr id="1027" name="Picture 44" descr="ISCCE002">
            <a:extLst>
              <a:ext uri="{FF2B5EF4-FFF2-40B4-BE49-F238E27FC236}">
                <a16:creationId xmlns:a16="http://schemas.microsoft.com/office/drawing/2014/main" id="{E13E52DD-0D57-B13C-6D19-0259E963D9E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5">
            <a:extLst>
              <a:ext uri="{FF2B5EF4-FFF2-40B4-BE49-F238E27FC236}">
                <a16:creationId xmlns:a16="http://schemas.microsoft.com/office/drawing/2014/main" id="{02200565-6296-634E-D2C2-5E6428518A89}"/>
              </a:ext>
            </a:extLst>
          </p:cNvPr>
          <p:cNvSpPr>
            <a:spLocks noGrp="1" noChangeArrowheads="1"/>
          </p:cNvSpPr>
          <p:nvPr>
            <p:ph type="body" idx="1"/>
          </p:nvPr>
        </p:nvSpPr>
        <p:spPr bwMode="auto">
          <a:xfrm>
            <a:off x="1524000" y="1981200"/>
            <a:ext cx="103886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DDA33772-A10A-2D08-19AC-28B21ACCEC58}"/>
              </a:ext>
            </a:extLst>
          </p:cNvPr>
          <p:cNvSpPr>
            <a:spLocks noGrp="1" noChangeArrowheads="1"/>
          </p:cNvSpPr>
          <p:nvPr>
            <p:ph type="title"/>
          </p:nvPr>
        </p:nvSpPr>
        <p:spPr bwMode="auto">
          <a:xfrm>
            <a:off x="1574800" y="609600"/>
            <a:ext cx="10287000" cy="11430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30" name="Rectangle 39">
            <a:extLst>
              <a:ext uri="{FF2B5EF4-FFF2-40B4-BE49-F238E27FC236}">
                <a16:creationId xmlns:a16="http://schemas.microsoft.com/office/drawing/2014/main" id="{76AFF3D2-BF86-4187-3D39-F943498694EA}"/>
              </a:ext>
            </a:extLst>
          </p:cNvPr>
          <p:cNvSpPr>
            <a:spLocks noChangeArrowheads="1"/>
          </p:cNvSpPr>
          <p:nvPr/>
        </p:nvSpPr>
        <p:spPr bwMode="auto">
          <a:xfrm>
            <a:off x="1524000" y="6246592"/>
            <a:ext cx="9652000" cy="308419"/>
          </a:xfrm>
          <a:prstGeom prst="rect">
            <a:avLst/>
          </a:prstGeom>
          <a:noFill/>
          <a:ln>
            <a:noFill/>
          </a:ln>
        </p:spPr>
        <p:txBody>
          <a:bodyPr lIns="92075" tIns="46038" rIns="92075" bIns="46038" anchor="ctr">
            <a:spAutoFit/>
          </a:bodyPr>
          <a:lstStyle>
            <a:lvl1pPr>
              <a:defRPr sz="4000">
                <a:solidFill>
                  <a:srgbClr val="FAFD00"/>
                </a:solidFill>
                <a:latin typeface="Times New Roman" pitchFamily="18" charset="0"/>
              </a:defRPr>
            </a:lvl1pPr>
            <a:lvl2pPr marL="742950" indent="-285750">
              <a:defRPr sz="4000">
                <a:solidFill>
                  <a:srgbClr val="FAFD00"/>
                </a:solidFill>
                <a:latin typeface="Times New Roman" pitchFamily="18" charset="0"/>
              </a:defRPr>
            </a:lvl2pPr>
            <a:lvl3pPr marL="1143000" indent="-228600">
              <a:defRPr sz="4000">
                <a:solidFill>
                  <a:srgbClr val="FAFD00"/>
                </a:solidFill>
                <a:latin typeface="Times New Roman" pitchFamily="18" charset="0"/>
              </a:defRPr>
            </a:lvl3pPr>
            <a:lvl4pPr marL="1600200" indent="-228600">
              <a:defRPr sz="4000">
                <a:solidFill>
                  <a:srgbClr val="FAFD00"/>
                </a:solidFill>
                <a:latin typeface="Times New Roman" pitchFamily="18" charset="0"/>
              </a:defRPr>
            </a:lvl4pPr>
            <a:lvl5pPr marL="2057400" indent="-228600">
              <a:defRPr sz="4000">
                <a:solidFill>
                  <a:srgbClr val="FAFD00"/>
                </a:solidFill>
                <a:latin typeface="Times New Roman" pitchFamily="18" charset="0"/>
              </a:defRPr>
            </a:lvl5pPr>
            <a:lvl6pPr marL="2514600" indent="-228600" eaLnBrk="0" fontAlgn="base" hangingPunct="0">
              <a:spcBef>
                <a:spcPct val="0"/>
              </a:spcBef>
              <a:spcAft>
                <a:spcPct val="0"/>
              </a:spcAft>
              <a:defRPr sz="4000">
                <a:solidFill>
                  <a:srgbClr val="FAFD00"/>
                </a:solidFill>
                <a:latin typeface="Times New Roman" pitchFamily="18" charset="0"/>
              </a:defRPr>
            </a:lvl6pPr>
            <a:lvl7pPr marL="2971800" indent="-228600" eaLnBrk="0" fontAlgn="base" hangingPunct="0">
              <a:spcBef>
                <a:spcPct val="0"/>
              </a:spcBef>
              <a:spcAft>
                <a:spcPct val="0"/>
              </a:spcAft>
              <a:defRPr sz="4000">
                <a:solidFill>
                  <a:srgbClr val="FAFD00"/>
                </a:solidFill>
                <a:latin typeface="Times New Roman" pitchFamily="18" charset="0"/>
              </a:defRPr>
            </a:lvl7pPr>
            <a:lvl8pPr marL="3429000" indent="-228600" eaLnBrk="0" fontAlgn="base" hangingPunct="0">
              <a:spcBef>
                <a:spcPct val="0"/>
              </a:spcBef>
              <a:spcAft>
                <a:spcPct val="0"/>
              </a:spcAft>
              <a:defRPr sz="4000">
                <a:solidFill>
                  <a:srgbClr val="FAFD00"/>
                </a:solidFill>
                <a:latin typeface="Times New Roman" pitchFamily="18" charset="0"/>
              </a:defRPr>
            </a:lvl8pPr>
            <a:lvl9pPr marL="3886200" indent="-228600" eaLnBrk="0" fontAlgn="base" hangingPunct="0">
              <a:spcBef>
                <a:spcPct val="0"/>
              </a:spcBef>
              <a:spcAft>
                <a:spcPct val="0"/>
              </a:spcAft>
              <a:defRPr sz="4000">
                <a:solidFill>
                  <a:srgbClr val="FAFD00"/>
                </a:solidFill>
                <a:latin typeface="Times New Roman" pitchFamily="18" charset="0"/>
              </a:defRPr>
            </a:lvl9pPr>
          </a:lstStyle>
          <a:p>
            <a:pPr>
              <a:defRPr/>
            </a:pPr>
            <a:r>
              <a:rPr lang="en-US" altLang="en-US" sz="1400">
                <a:solidFill>
                  <a:schemeClr val="tx1"/>
                </a:solidFill>
              </a:rPr>
              <a:t>Lesson Four – Adam To Abraham</a:t>
            </a:r>
          </a:p>
        </p:txBody>
      </p:sp>
      <p:sp>
        <p:nvSpPr>
          <p:cNvPr id="1031" name="Rectangle 41">
            <a:extLst>
              <a:ext uri="{FF2B5EF4-FFF2-40B4-BE49-F238E27FC236}">
                <a16:creationId xmlns:a16="http://schemas.microsoft.com/office/drawing/2014/main" id="{0FF8394A-8CAE-355C-D561-D54CFDAB08B0}"/>
              </a:ext>
            </a:extLst>
          </p:cNvPr>
          <p:cNvSpPr>
            <a:spLocks noChangeArrowheads="1"/>
          </p:cNvSpPr>
          <p:nvPr/>
        </p:nvSpPr>
        <p:spPr bwMode="auto">
          <a:xfrm>
            <a:off x="11505562" y="6246592"/>
            <a:ext cx="394339" cy="308419"/>
          </a:xfrm>
          <a:prstGeom prst="rect">
            <a:avLst/>
          </a:prstGeom>
          <a:noFill/>
          <a:ln>
            <a:noFill/>
          </a:ln>
        </p:spPr>
        <p:txBody>
          <a:bodyPr wrap="none" lIns="92075" tIns="46038" rIns="92075" bIns="46038" anchor="ctr">
            <a:spAutoFit/>
          </a:bodyPr>
          <a:lstStyle>
            <a:lvl1pPr>
              <a:defRPr sz="4000">
                <a:solidFill>
                  <a:srgbClr val="FAFD00"/>
                </a:solidFill>
                <a:latin typeface="Times New Roman" panose="02020603050405020304" pitchFamily="18" charset="0"/>
              </a:defRPr>
            </a:lvl1pPr>
            <a:lvl2pPr marL="742950" indent="-285750">
              <a:defRPr sz="4000">
                <a:solidFill>
                  <a:srgbClr val="FAFD00"/>
                </a:solidFill>
                <a:latin typeface="Times New Roman" panose="02020603050405020304" pitchFamily="18" charset="0"/>
              </a:defRPr>
            </a:lvl2pPr>
            <a:lvl3pPr marL="1143000" indent="-228600">
              <a:defRPr sz="4000">
                <a:solidFill>
                  <a:srgbClr val="FAFD00"/>
                </a:solidFill>
                <a:latin typeface="Times New Roman" panose="02020603050405020304" pitchFamily="18" charset="0"/>
              </a:defRPr>
            </a:lvl3pPr>
            <a:lvl4pPr marL="1600200" indent="-228600">
              <a:defRPr sz="4000">
                <a:solidFill>
                  <a:srgbClr val="FAFD00"/>
                </a:solidFill>
                <a:latin typeface="Times New Roman" panose="02020603050405020304" pitchFamily="18" charset="0"/>
              </a:defRPr>
            </a:lvl4pPr>
            <a:lvl5pPr marL="2057400" indent="-228600">
              <a:defRPr sz="4000">
                <a:solidFill>
                  <a:srgbClr val="FAFD00"/>
                </a:solidFill>
                <a:latin typeface="Times New Roman" panose="02020603050405020304" pitchFamily="18" charset="0"/>
              </a:defRPr>
            </a:lvl5pPr>
            <a:lvl6pPr marL="2514600" indent="-228600" eaLnBrk="0" fontAlgn="base" hangingPunct="0">
              <a:spcBef>
                <a:spcPct val="0"/>
              </a:spcBef>
              <a:spcAft>
                <a:spcPct val="0"/>
              </a:spcAft>
              <a:defRPr sz="4000">
                <a:solidFill>
                  <a:srgbClr val="FAFD00"/>
                </a:solidFill>
                <a:latin typeface="Times New Roman" panose="02020603050405020304" pitchFamily="18" charset="0"/>
              </a:defRPr>
            </a:lvl6pPr>
            <a:lvl7pPr marL="2971800" indent="-228600" eaLnBrk="0" fontAlgn="base" hangingPunct="0">
              <a:spcBef>
                <a:spcPct val="0"/>
              </a:spcBef>
              <a:spcAft>
                <a:spcPct val="0"/>
              </a:spcAft>
              <a:defRPr sz="4000">
                <a:solidFill>
                  <a:srgbClr val="FAFD00"/>
                </a:solidFill>
                <a:latin typeface="Times New Roman" panose="02020603050405020304" pitchFamily="18" charset="0"/>
              </a:defRPr>
            </a:lvl7pPr>
            <a:lvl8pPr marL="3429000" indent="-228600" eaLnBrk="0" fontAlgn="base" hangingPunct="0">
              <a:spcBef>
                <a:spcPct val="0"/>
              </a:spcBef>
              <a:spcAft>
                <a:spcPct val="0"/>
              </a:spcAft>
              <a:defRPr sz="4000">
                <a:solidFill>
                  <a:srgbClr val="FAFD00"/>
                </a:solidFill>
                <a:latin typeface="Times New Roman" panose="02020603050405020304" pitchFamily="18" charset="0"/>
              </a:defRPr>
            </a:lvl8pPr>
            <a:lvl9pPr marL="3886200" indent="-228600" eaLnBrk="0" fontAlgn="base" hangingPunct="0">
              <a:spcBef>
                <a:spcPct val="0"/>
              </a:spcBef>
              <a:spcAft>
                <a:spcPct val="0"/>
              </a:spcAft>
              <a:defRPr sz="4000">
                <a:solidFill>
                  <a:srgbClr val="FAFD00"/>
                </a:solidFill>
                <a:latin typeface="Times New Roman" panose="02020603050405020304" pitchFamily="18" charset="0"/>
              </a:defRPr>
            </a:lvl9pPr>
          </a:lstStyle>
          <a:p>
            <a:pPr algn="r">
              <a:defRPr/>
            </a:pPr>
            <a:fld id="{D9FF5989-B24D-437E-B26A-D87AEEFFF679}" type="slidenum">
              <a:rPr lang="en-US" altLang="en-US" sz="1400" smtClean="0">
                <a:solidFill>
                  <a:schemeClr val="tx1"/>
                </a:solidFill>
              </a:rPr>
              <a:pPr algn="r">
                <a:defRPr/>
              </a:pPr>
              <a:t>‹#›</a:t>
            </a:fld>
            <a:endParaRPr lang="en-US" altLang="en-US" sz="1400">
              <a:solidFill>
                <a:schemeClr val="tx1"/>
              </a:solidFill>
            </a:endParaRPr>
          </a:p>
        </p:txBody>
      </p:sp>
      <p:sp>
        <p:nvSpPr>
          <p:cNvPr id="1066" name="Rectangle 42">
            <a:extLst>
              <a:ext uri="{FF2B5EF4-FFF2-40B4-BE49-F238E27FC236}">
                <a16:creationId xmlns:a16="http://schemas.microsoft.com/office/drawing/2014/main" id="{515FCD5D-59BB-2173-C38E-BB49FB37D40F}"/>
              </a:ext>
            </a:extLst>
          </p:cNvPr>
          <p:cNvSpPr>
            <a:spLocks noChangeArrowheads="1"/>
          </p:cNvSpPr>
          <p:nvPr/>
        </p:nvSpPr>
        <p:spPr bwMode="auto">
          <a:xfrm>
            <a:off x="1320800" y="685800"/>
            <a:ext cx="10464800" cy="685800"/>
          </a:xfrm>
          <a:prstGeom prst="rect">
            <a:avLst/>
          </a:prstGeom>
          <a:noFill/>
          <a:ln w="9525">
            <a:noFill/>
            <a:miter lim="800000"/>
            <a:headEnd/>
            <a:tailEnd/>
          </a:ln>
          <a:effectLst/>
        </p:spPr>
        <p:txBody>
          <a:bodyPr lIns="92075" tIns="46038" rIns="92075" bIns="46038"/>
          <a:lstStyle/>
          <a:p>
            <a:pPr algn="ctr">
              <a:spcBef>
                <a:spcPct val="20000"/>
              </a:spcBef>
              <a:buClr>
                <a:schemeClr val="tx2"/>
              </a:buClr>
              <a:buSzPct val="75000"/>
              <a:buFont typeface="Monotype Sorts" pitchFamily="2" charset="2"/>
              <a:buNone/>
              <a:defRPr/>
            </a:pPr>
            <a:r>
              <a:rPr lang="en-US" sz="2000">
                <a:solidFill>
                  <a:srgbClr val="FFFF00"/>
                </a:solidFill>
                <a:effectLst>
                  <a:outerShdw blurRad="38100" dist="38100" dir="2700000" algn="tl">
                    <a:srgbClr val="000000"/>
                  </a:outerShdw>
                </a:effectLst>
              </a:rPr>
              <a:t>Bible Seminars in the Fundamental First Principles of the Oracles of God</a:t>
            </a:r>
          </a:p>
        </p:txBody>
      </p:sp>
      <p:sp>
        <p:nvSpPr>
          <p:cNvPr id="1067" name="Line 43">
            <a:extLst>
              <a:ext uri="{FF2B5EF4-FFF2-40B4-BE49-F238E27FC236}">
                <a16:creationId xmlns:a16="http://schemas.microsoft.com/office/drawing/2014/main" id="{2FBC359C-343B-0512-7654-5A6C889B0E16}"/>
              </a:ext>
            </a:extLst>
          </p:cNvPr>
          <p:cNvSpPr>
            <a:spLocks noChangeShapeType="1"/>
          </p:cNvSpPr>
          <p:nvPr/>
        </p:nvSpPr>
        <p:spPr bwMode="auto">
          <a:xfrm>
            <a:off x="1524000" y="1066800"/>
            <a:ext cx="9956800" cy="0"/>
          </a:xfrm>
          <a:prstGeom prst="line">
            <a:avLst/>
          </a:prstGeom>
          <a:noFill/>
          <a:ln w="28575">
            <a:solidFill>
              <a:srgbClr val="FF6600"/>
            </a:solidFill>
            <a:round/>
            <a:headEnd type="none" w="sm" len="sm"/>
            <a:tailEnd type="none" w="sm" len="sm"/>
          </a:ln>
          <a:effectLst/>
        </p:spPr>
        <p:txBody>
          <a:bodyPr wrap="none" anchor="ctr"/>
          <a:lstStyle/>
          <a:p>
            <a:pPr>
              <a:defRPr/>
            </a:pPr>
            <a:endParaRPr lang="en-US" sz="1800">
              <a:effectLst>
                <a:outerShdw blurRad="38100" dist="38100" dir="2700000" algn="tl">
                  <a:srgbClr val="000000">
                    <a:alpha val="43137"/>
                  </a:srgbClr>
                </a:outerShdw>
              </a:effectLst>
            </a:endParaRPr>
          </a:p>
        </p:txBody>
      </p:sp>
      <p:pic>
        <p:nvPicPr>
          <p:cNvPr id="1034" name="Picture 45" descr="ISCAA008">
            <a:extLst>
              <a:ext uri="{FF2B5EF4-FFF2-40B4-BE49-F238E27FC236}">
                <a16:creationId xmlns:a16="http://schemas.microsoft.com/office/drawing/2014/main" id="{B46B519D-0D10-F056-5A64-5A94B1F60D2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753600" y="-76200"/>
            <a:ext cx="1727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0" name="Rectangle 46">
            <a:extLst>
              <a:ext uri="{FF2B5EF4-FFF2-40B4-BE49-F238E27FC236}">
                <a16:creationId xmlns:a16="http://schemas.microsoft.com/office/drawing/2014/main" id="{D5B30373-2290-025C-A3DD-0FDC0CBBC494}"/>
              </a:ext>
            </a:extLst>
          </p:cNvPr>
          <p:cNvSpPr>
            <a:spLocks noChangeArrowheads="1"/>
          </p:cNvSpPr>
          <p:nvPr/>
        </p:nvSpPr>
        <p:spPr bwMode="auto">
          <a:xfrm>
            <a:off x="1447800" y="152400"/>
            <a:ext cx="5211683" cy="584775"/>
          </a:xfrm>
          <a:prstGeom prst="rect">
            <a:avLst/>
          </a:prstGeom>
          <a:noFill/>
          <a:ln w="12700">
            <a:noFill/>
            <a:miter lim="800000"/>
            <a:headEnd type="none" w="sm" len="sm"/>
            <a:tailEnd type="none" w="sm" len="sm"/>
          </a:ln>
          <a:effectLst/>
        </p:spPr>
        <p:txBody>
          <a:bodyPr wrap="none">
            <a:spAutoFit/>
          </a:bodyPr>
          <a:lstStyle/>
          <a:p>
            <a:pPr>
              <a:defRPr/>
            </a:pPr>
            <a:r>
              <a:rPr lang="en-US" sz="3200" b="1" i="1">
                <a:solidFill>
                  <a:srgbClr val="FFFF00"/>
                </a:solidFill>
                <a:effectLst>
                  <a:outerShdw blurRad="38100" dist="38100" dir="2700000" algn="tl">
                    <a:srgbClr val="000000"/>
                  </a:outerShdw>
                </a:effectLst>
              </a:rPr>
              <a:t>Making Firm the Foundation</a:t>
            </a:r>
          </a:p>
        </p:txBody>
      </p:sp>
    </p:spTree>
    <p:extLst>
      <p:ext uri="{BB962C8B-B14F-4D97-AF65-F5344CB8AC3E}">
        <p14:creationId xmlns:p14="http://schemas.microsoft.com/office/powerpoint/2010/main" val="297891028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random/>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pitchFamily="2" charset="2"/>
        <a:buChar char="u"/>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5000"/>
        <a:buFont typeface="Monotype Sorts" pitchFamily="2" charset="2"/>
        <a:buChar char="F"/>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6423ABF-378B-4441-9B6B-9B4231C62FD7}" type="datetimeFigureOut">
              <a:rPr lang="en-US" smtClean="0"/>
              <a:pPr/>
              <a:t>8/2/2024</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96E58E9-151B-4248-880E-D268E5D1A2D6}"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50720570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AE373-8EB6-E8A6-E636-223AF97393D6}"/>
              </a:ext>
            </a:extLst>
          </p:cNvPr>
          <p:cNvSpPr>
            <a:spLocks noGrp="1"/>
          </p:cNvSpPr>
          <p:nvPr>
            <p:ph type="ctrTitle"/>
          </p:nvPr>
        </p:nvSpPr>
        <p:spPr>
          <a:xfrm>
            <a:off x="1524000" y="1600199"/>
            <a:ext cx="9144000" cy="1909763"/>
          </a:xfrm>
        </p:spPr>
        <p:txBody>
          <a:bodyPr/>
          <a:lstStyle/>
          <a:p>
            <a:r>
              <a:rPr lang="en-AU" dirty="0">
                <a:solidFill>
                  <a:schemeClr val="bg1"/>
                </a:solidFill>
                <a:latin typeface="Andalus" panose="02020603050405020304" pitchFamily="18" charset="-78"/>
                <a:cs typeface="Andalus" panose="02020603050405020304" pitchFamily="18" charset="-78"/>
              </a:rPr>
              <a:t>Class 2 - Patriarchs, Promises and the Priesthood</a:t>
            </a:r>
            <a:endParaRPr lang="en-US" dirty="0">
              <a:solidFill>
                <a:schemeClr val="bg1"/>
              </a:solidFill>
              <a:latin typeface="Andalus" panose="02020603050405020304" pitchFamily="18" charset="-78"/>
              <a:cs typeface="Andalus" panose="02020603050405020304" pitchFamily="18" charset="-78"/>
            </a:endParaRPr>
          </a:p>
        </p:txBody>
      </p:sp>
      <p:sp>
        <p:nvSpPr>
          <p:cNvPr id="3" name="Subtitle 2">
            <a:extLst>
              <a:ext uri="{FF2B5EF4-FFF2-40B4-BE49-F238E27FC236}">
                <a16:creationId xmlns:a16="http://schemas.microsoft.com/office/drawing/2014/main" id="{2C6D5458-C39B-22CB-3E3B-577A36900D51}"/>
              </a:ext>
            </a:extLst>
          </p:cNvPr>
          <p:cNvSpPr>
            <a:spLocks noGrp="1"/>
          </p:cNvSpPr>
          <p:nvPr>
            <p:ph type="subTitle" idx="1"/>
          </p:nvPr>
        </p:nvSpPr>
        <p:spPr/>
        <p:txBody>
          <a:bodyPr>
            <a:normAutofit/>
          </a:bodyPr>
          <a:lstStyle/>
          <a:p>
            <a:r>
              <a:rPr lang="en-AU" sz="2800" b="1" i="1" dirty="0">
                <a:solidFill>
                  <a:schemeClr val="bg1"/>
                </a:solidFill>
              </a:rPr>
              <a:t>The Activity of Priesthood in the Lives of the Fathers</a:t>
            </a:r>
            <a:endParaRPr lang="en-US" sz="2800" b="1" i="1" dirty="0">
              <a:solidFill>
                <a:schemeClr val="bg1"/>
              </a:solidFill>
            </a:endParaRPr>
          </a:p>
        </p:txBody>
      </p:sp>
    </p:spTree>
    <p:extLst>
      <p:ext uri="{BB962C8B-B14F-4D97-AF65-F5344CB8AC3E}">
        <p14:creationId xmlns:p14="http://schemas.microsoft.com/office/powerpoint/2010/main" val="1285204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F2CE9-52B3-7D75-9764-33ECA95E3B81}"/>
              </a:ext>
            </a:extLst>
          </p:cNvPr>
          <p:cNvSpPr/>
          <p:nvPr/>
        </p:nvSpPr>
        <p:spPr bwMode="auto">
          <a:xfrm>
            <a:off x="1524000" y="0"/>
            <a:ext cx="9144000" cy="6858000"/>
          </a:xfrm>
          <a:prstGeom prst="rect">
            <a:avLst/>
          </a:prstGeom>
          <a:solidFill>
            <a:schemeClr val="accent3">
              <a:lumMod val="25000"/>
            </a:schemeClr>
          </a:solidFill>
          <a:ln w="12700" cap="flat" cmpd="sng" algn="ctr">
            <a:solidFill>
              <a:schemeClr val="tx1"/>
            </a:solidFill>
            <a:prstDash val="solid"/>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57698" name="Rectangle 2">
            <a:extLst>
              <a:ext uri="{FF2B5EF4-FFF2-40B4-BE49-F238E27FC236}">
                <a16:creationId xmlns:a16="http://schemas.microsoft.com/office/drawing/2014/main" id="{92187AE3-66E0-B969-FD50-26850A28C952}"/>
              </a:ext>
            </a:extLst>
          </p:cNvPr>
          <p:cNvSpPr>
            <a:spLocks noGrp="1" noChangeArrowheads="1"/>
          </p:cNvSpPr>
          <p:nvPr>
            <p:ph type="ctrTitle"/>
          </p:nvPr>
        </p:nvSpPr>
        <p:spPr>
          <a:xfrm>
            <a:off x="2286000" y="2895600"/>
            <a:ext cx="7772400" cy="1143000"/>
          </a:xfrm>
        </p:spPr>
        <p:txBody>
          <a:bodyPr/>
          <a:lstStyle/>
          <a:p>
            <a:pPr algn="ctr">
              <a:defRPr/>
            </a:pPr>
            <a:br>
              <a:rPr lang="en-US"/>
            </a:br>
            <a:br>
              <a:rPr lang="en-US" sz="6600" b="1">
                <a:effectLst>
                  <a:outerShdw blurRad="38100" dist="38100" dir="2700000" algn="tl">
                    <a:srgbClr val="000000"/>
                  </a:outerShdw>
                </a:effectLst>
              </a:rPr>
            </a:br>
            <a:r>
              <a:rPr lang="en-US" sz="6600" b="1">
                <a:effectLst>
                  <a:outerShdw blurRad="38100" dist="38100" dir="2700000" algn="tl">
                    <a:srgbClr val="000000"/>
                  </a:outerShdw>
                </a:effectLst>
              </a:rPr>
              <a:t>              </a:t>
            </a:r>
            <a:endParaRPr lang="en-US" sz="3600"/>
          </a:p>
        </p:txBody>
      </p:sp>
      <p:sp>
        <p:nvSpPr>
          <p:cNvPr id="157699" name="Rectangle 3">
            <a:extLst>
              <a:ext uri="{FF2B5EF4-FFF2-40B4-BE49-F238E27FC236}">
                <a16:creationId xmlns:a16="http://schemas.microsoft.com/office/drawing/2014/main" id="{716E8009-0C16-91D5-4734-042ACF7CB4E4}"/>
              </a:ext>
            </a:extLst>
          </p:cNvPr>
          <p:cNvSpPr>
            <a:spLocks noChangeArrowheads="1"/>
          </p:cNvSpPr>
          <p:nvPr/>
        </p:nvSpPr>
        <p:spPr bwMode="auto">
          <a:xfrm>
            <a:off x="1828800" y="76201"/>
            <a:ext cx="4572000" cy="6740525"/>
          </a:xfrm>
          <a:prstGeom prst="rect">
            <a:avLst/>
          </a:prstGeom>
          <a:noFill/>
          <a:ln w="12700">
            <a:noFill/>
            <a:miter lim="800000"/>
            <a:headEnd type="none" w="sm" len="sm"/>
            <a:tailEnd type="none" w="sm" len="sm"/>
          </a:ln>
          <a:effectLst/>
        </p:spPr>
        <p:txBody>
          <a:bodyPr>
            <a:spAutoFit/>
          </a:bodyPr>
          <a:lstStyle/>
          <a:p>
            <a:pPr eaLnBrk="0" fontAlgn="base" hangingPunct="0">
              <a:spcBef>
                <a:spcPct val="0"/>
              </a:spcBef>
              <a:spcAft>
                <a:spcPct val="0"/>
              </a:spcAft>
              <a:defRPr/>
            </a:pPr>
            <a:r>
              <a:rPr lang="en-US" sz="3600" b="1" u="sng" dirty="0">
                <a:solidFill>
                  <a:srgbClr val="FAFD00"/>
                </a:solidFill>
                <a:effectLst>
                  <a:outerShdw blurRad="38100" dist="38100" dir="2700000" algn="tl">
                    <a:srgbClr val="000000"/>
                  </a:outerShdw>
                </a:effectLst>
                <a:latin typeface="Times New Roman" panose="02020603050405020304" pitchFamily="18" charset="0"/>
              </a:rPr>
              <a:t>Genesis 6:1-3 </a:t>
            </a:r>
          </a:p>
          <a:p>
            <a:pPr eaLnBrk="0" fontAlgn="base" hangingPunct="0">
              <a:spcBef>
                <a:spcPct val="0"/>
              </a:spcBef>
              <a:spcAft>
                <a:spcPct val="0"/>
              </a:spcAft>
              <a:defRPr/>
            </a:pPr>
            <a:r>
              <a:rPr lang="en-US" sz="3600" dirty="0">
                <a:solidFill>
                  <a:srgbClr val="FAFD00"/>
                </a:solidFill>
                <a:effectLst>
                  <a:outerShdw blurRad="38100" dist="38100" dir="2700000" algn="tl">
                    <a:srgbClr val="000000"/>
                  </a:outerShdw>
                </a:effectLst>
                <a:latin typeface="Times New Roman" panose="02020603050405020304" pitchFamily="18" charset="0"/>
              </a:rPr>
              <a:t>And it came to pass, when men began to multiply on the face of the earth, and daughters were born unto them, that the sons of God saw the daughters of men that they were fair; and they took them wives of all which they chose.</a:t>
            </a:r>
          </a:p>
        </p:txBody>
      </p:sp>
      <p:pic>
        <p:nvPicPr>
          <p:cNvPr id="15365" name="Picture 5">
            <a:extLst>
              <a:ext uri="{FF2B5EF4-FFF2-40B4-BE49-F238E27FC236}">
                <a16:creationId xmlns:a16="http://schemas.microsoft.com/office/drawing/2014/main" id="{3942CB2C-5162-B409-F2DA-72C63D150451}"/>
              </a:ext>
            </a:extLst>
          </p:cNvPr>
          <p:cNvPicPr>
            <a:picLocks noChangeAspect="1" noChangeArrowheads="1"/>
          </p:cNvPicPr>
          <p:nvPr/>
        </p:nvPicPr>
        <p:blipFill>
          <a:blip r:embed="rId4"/>
          <a:srcRect/>
          <a:stretch>
            <a:fillRect/>
          </a:stretch>
        </p:blipFill>
        <p:spPr bwMode="auto">
          <a:xfrm>
            <a:off x="6553200" y="495300"/>
            <a:ext cx="3733800" cy="5600700"/>
          </a:xfrm>
          <a:prstGeom prst="rect">
            <a:avLst/>
          </a:prstGeom>
          <a:ln>
            <a:noFill/>
          </a:ln>
          <a:effectLst>
            <a:softEdge rad="112500"/>
          </a:effectLst>
        </p:spPr>
      </p:pic>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52938EE-4F36-C4F0-9284-54D61C77DBB9}"/>
              </a:ext>
            </a:extLst>
          </p:cNvPr>
          <p:cNvSpPr/>
          <p:nvPr/>
        </p:nvSpPr>
        <p:spPr bwMode="auto">
          <a:xfrm>
            <a:off x="0" y="0"/>
            <a:ext cx="12192000" cy="6858000"/>
          </a:xfrm>
          <a:prstGeom prst="rect">
            <a:avLst/>
          </a:prstGeom>
          <a:solidFill>
            <a:schemeClr val="bg2"/>
          </a:solidFill>
          <a:ln w="12700" cap="flat" cmpd="sng" algn="ctr">
            <a:solidFill>
              <a:schemeClr val="tx1"/>
            </a:solidFill>
            <a:prstDash val="solid"/>
            <a:round/>
            <a:headEnd type="none" w="sm" len="sm"/>
            <a:tailEnd type="none" w="sm" len="sm"/>
          </a:ln>
          <a:effectLst/>
        </p:spPr>
        <p:txBody>
          <a:bodyPr/>
          <a:lstStyle/>
          <a:p>
            <a:pPr eaLnBrk="0" fontAlgn="base" hangingPunct="0">
              <a:spcBef>
                <a:spcPct val="0"/>
              </a:spcBef>
              <a:spcAft>
                <a:spcPct val="0"/>
              </a:spcAft>
              <a:defRPr/>
            </a:pPr>
            <a:endParaRPr lang="en-US" sz="4000" dirty="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796" name="Text Box 4">
            <a:extLst>
              <a:ext uri="{FF2B5EF4-FFF2-40B4-BE49-F238E27FC236}">
                <a16:creationId xmlns:a16="http://schemas.microsoft.com/office/drawing/2014/main" id="{B60B4DBA-B443-E296-11F7-3CEAC562789F}"/>
              </a:ext>
            </a:extLst>
          </p:cNvPr>
          <p:cNvSpPr txBox="1">
            <a:spLocks noChangeArrowheads="1"/>
          </p:cNvSpPr>
          <p:nvPr/>
        </p:nvSpPr>
        <p:spPr bwMode="auto">
          <a:xfrm>
            <a:off x="4495800" y="381000"/>
            <a:ext cx="2971800" cy="584200"/>
          </a:xfrm>
          <a:prstGeom prst="rect">
            <a:avLst/>
          </a:prstGeom>
          <a:solidFill>
            <a:srgbClr val="0000FF"/>
          </a:solidFill>
          <a:ln w="12700">
            <a:solidFill>
              <a:srgbClr val="FF0000"/>
            </a:solidFill>
            <a:miter lim="800000"/>
            <a:headEnd type="none" w="sm" len="sm"/>
            <a:tailEnd type="none" w="sm" len="sm"/>
          </a:ln>
          <a:effectLst/>
        </p:spPr>
        <p:txBody>
          <a:bodyPr>
            <a:spAutoFit/>
          </a:bodyPr>
          <a:lstStyle/>
          <a:p>
            <a:pPr algn="ctr" eaLnBrk="0" fontAlgn="base" hangingPunct="0">
              <a:spcBef>
                <a:spcPct val="50000"/>
              </a:spcBef>
              <a:spcAft>
                <a:spcPct val="0"/>
              </a:spcAft>
              <a:defRPr/>
            </a:pPr>
            <a:r>
              <a:rPr lang="en-US" sz="3200">
                <a:solidFill>
                  <a:srgbClr val="FAFD00"/>
                </a:solidFill>
                <a:effectLst>
                  <a:outerShdw blurRad="38100" dist="38100" dir="2700000" algn="tl">
                    <a:srgbClr val="000000"/>
                  </a:outerShdw>
                </a:effectLst>
                <a:latin typeface="Swis721 BT" pitchFamily="34" charset="0"/>
              </a:rPr>
              <a:t>Adam &amp; Eve</a:t>
            </a:r>
          </a:p>
        </p:txBody>
      </p:sp>
      <p:sp>
        <p:nvSpPr>
          <p:cNvPr id="161797" name="Text Box 5">
            <a:extLst>
              <a:ext uri="{FF2B5EF4-FFF2-40B4-BE49-F238E27FC236}">
                <a16:creationId xmlns:a16="http://schemas.microsoft.com/office/drawing/2014/main" id="{DB612E6F-10BF-B22B-336E-B8741E04B488}"/>
              </a:ext>
            </a:extLst>
          </p:cNvPr>
          <p:cNvSpPr txBox="1">
            <a:spLocks noChangeArrowheads="1"/>
          </p:cNvSpPr>
          <p:nvPr/>
        </p:nvSpPr>
        <p:spPr bwMode="auto">
          <a:xfrm>
            <a:off x="2286000" y="1295400"/>
            <a:ext cx="1905000" cy="584200"/>
          </a:xfrm>
          <a:prstGeom prst="rect">
            <a:avLst/>
          </a:prstGeom>
          <a:solidFill>
            <a:srgbClr val="0000FF"/>
          </a:solidFill>
          <a:ln w="12700">
            <a:solidFill>
              <a:srgbClr val="FF0000"/>
            </a:solidFill>
            <a:miter lim="800000"/>
            <a:headEnd type="none" w="sm" len="sm"/>
            <a:tailEnd type="none" w="sm" len="sm"/>
          </a:ln>
          <a:effectLst/>
        </p:spPr>
        <p:txBody>
          <a:bodyPr>
            <a:spAutoFit/>
          </a:bodyPr>
          <a:lstStyle/>
          <a:p>
            <a:pPr algn="ctr" eaLnBrk="0" fontAlgn="base" hangingPunct="0">
              <a:spcBef>
                <a:spcPct val="50000"/>
              </a:spcBef>
              <a:spcAft>
                <a:spcPct val="0"/>
              </a:spcAft>
              <a:defRPr/>
            </a:pPr>
            <a:r>
              <a:rPr lang="en-US" sz="3200" dirty="0">
                <a:solidFill>
                  <a:srgbClr val="FAFD00"/>
                </a:solidFill>
                <a:effectLst>
                  <a:outerShdw blurRad="38100" dist="38100" dir="2700000" algn="tl">
                    <a:srgbClr val="000000"/>
                  </a:outerShdw>
                </a:effectLst>
                <a:latin typeface="Swis721 BT" pitchFamily="34" charset="0"/>
              </a:rPr>
              <a:t>Cain</a:t>
            </a:r>
          </a:p>
        </p:txBody>
      </p:sp>
      <p:sp>
        <p:nvSpPr>
          <p:cNvPr id="161798" name="Text Box 6">
            <a:extLst>
              <a:ext uri="{FF2B5EF4-FFF2-40B4-BE49-F238E27FC236}">
                <a16:creationId xmlns:a16="http://schemas.microsoft.com/office/drawing/2014/main" id="{F49BF6CC-D42D-9554-82F3-E6BD6AA9E503}"/>
              </a:ext>
            </a:extLst>
          </p:cNvPr>
          <p:cNvSpPr txBox="1">
            <a:spLocks noChangeArrowheads="1"/>
          </p:cNvSpPr>
          <p:nvPr/>
        </p:nvSpPr>
        <p:spPr bwMode="auto">
          <a:xfrm>
            <a:off x="5181600" y="1295400"/>
            <a:ext cx="1447800" cy="584200"/>
          </a:xfrm>
          <a:prstGeom prst="rect">
            <a:avLst/>
          </a:prstGeom>
          <a:solidFill>
            <a:srgbClr val="0000FF"/>
          </a:solidFill>
          <a:ln w="12700">
            <a:solidFill>
              <a:srgbClr val="FF0000"/>
            </a:solidFill>
            <a:miter lim="800000"/>
            <a:headEnd type="none" w="sm" len="sm"/>
            <a:tailEnd type="none" w="sm" len="sm"/>
          </a:ln>
          <a:effectLst/>
        </p:spPr>
        <p:txBody>
          <a:bodyPr>
            <a:spAutoFit/>
          </a:bodyPr>
          <a:lstStyle/>
          <a:p>
            <a:pPr algn="ctr" eaLnBrk="0" fontAlgn="base" hangingPunct="0">
              <a:spcBef>
                <a:spcPct val="50000"/>
              </a:spcBef>
              <a:spcAft>
                <a:spcPct val="0"/>
              </a:spcAft>
              <a:defRPr/>
            </a:pPr>
            <a:r>
              <a:rPr lang="en-US" sz="3200">
                <a:solidFill>
                  <a:srgbClr val="FAFD00"/>
                </a:solidFill>
                <a:effectLst>
                  <a:outerShdw blurRad="38100" dist="38100" dir="2700000" algn="tl">
                    <a:srgbClr val="000000"/>
                  </a:outerShdw>
                </a:effectLst>
                <a:latin typeface="Swis721 BT" pitchFamily="34" charset="0"/>
              </a:rPr>
              <a:t>Abel</a:t>
            </a:r>
          </a:p>
        </p:txBody>
      </p:sp>
      <p:sp>
        <p:nvSpPr>
          <p:cNvPr id="161799" name="Text Box 7">
            <a:extLst>
              <a:ext uri="{FF2B5EF4-FFF2-40B4-BE49-F238E27FC236}">
                <a16:creationId xmlns:a16="http://schemas.microsoft.com/office/drawing/2014/main" id="{B8A897C8-CC30-5701-C696-EECD5BCA86B1}"/>
              </a:ext>
            </a:extLst>
          </p:cNvPr>
          <p:cNvSpPr txBox="1">
            <a:spLocks noChangeArrowheads="1"/>
          </p:cNvSpPr>
          <p:nvPr/>
        </p:nvSpPr>
        <p:spPr bwMode="auto">
          <a:xfrm>
            <a:off x="8153400" y="1295400"/>
            <a:ext cx="1066800" cy="584200"/>
          </a:xfrm>
          <a:prstGeom prst="rect">
            <a:avLst/>
          </a:prstGeom>
          <a:solidFill>
            <a:srgbClr val="0000FF"/>
          </a:solidFill>
          <a:ln w="12700">
            <a:solidFill>
              <a:srgbClr val="FF0000"/>
            </a:solidFill>
            <a:miter lim="800000"/>
            <a:headEnd type="none" w="sm" len="sm"/>
            <a:tailEnd type="none" w="sm" len="sm"/>
          </a:ln>
          <a:effectLst/>
        </p:spPr>
        <p:txBody>
          <a:bodyPr>
            <a:spAutoFit/>
          </a:bodyPr>
          <a:lstStyle/>
          <a:p>
            <a:pPr algn="ctr" eaLnBrk="0" fontAlgn="base" hangingPunct="0">
              <a:spcBef>
                <a:spcPct val="50000"/>
              </a:spcBef>
              <a:spcAft>
                <a:spcPct val="0"/>
              </a:spcAft>
              <a:defRPr/>
            </a:pPr>
            <a:r>
              <a:rPr lang="en-US" sz="3200" dirty="0">
                <a:solidFill>
                  <a:srgbClr val="FAFD00"/>
                </a:solidFill>
                <a:effectLst>
                  <a:outerShdw blurRad="38100" dist="38100" dir="2700000" algn="tl">
                    <a:srgbClr val="000000"/>
                  </a:outerShdw>
                </a:effectLst>
                <a:latin typeface="Swis721 BT" pitchFamily="34" charset="0"/>
              </a:rPr>
              <a:t>Seth</a:t>
            </a:r>
          </a:p>
        </p:txBody>
      </p:sp>
      <p:sp>
        <p:nvSpPr>
          <p:cNvPr id="161800" name="Text Box 8">
            <a:extLst>
              <a:ext uri="{FF2B5EF4-FFF2-40B4-BE49-F238E27FC236}">
                <a16:creationId xmlns:a16="http://schemas.microsoft.com/office/drawing/2014/main" id="{69C65035-1D76-8C41-3412-0CEC0E1D27A9}"/>
              </a:ext>
            </a:extLst>
          </p:cNvPr>
          <p:cNvSpPr txBox="1">
            <a:spLocks noChangeArrowheads="1"/>
          </p:cNvSpPr>
          <p:nvPr/>
        </p:nvSpPr>
        <p:spPr bwMode="auto">
          <a:xfrm>
            <a:off x="4267200" y="2209801"/>
            <a:ext cx="3352800" cy="2062163"/>
          </a:xfrm>
          <a:prstGeom prst="rect">
            <a:avLst/>
          </a:prstGeom>
          <a:gradFill rotWithShape="1">
            <a:gsLst>
              <a:gs pos="0">
                <a:srgbClr val="0000FF"/>
              </a:gs>
              <a:gs pos="100000">
                <a:srgbClr val="FF0000"/>
              </a:gs>
            </a:gsLst>
            <a:path path="shape">
              <a:fillToRect l="50000" t="50000" r="50000" b="50000"/>
            </a:path>
          </a:gradFill>
          <a:ln w="38100">
            <a:solidFill>
              <a:srgbClr val="01F9FF"/>
            </a:solidFill>
            <a:miter lim="800000"/>
            <a:headEnd type="none" w="sm" len="sm"/>
            <a:tailEnd type="none" w="sm" len="sm"/>
          </a:ln>
          <a:effectLst/>
        </p:spPr>
        <p:txBody>
          <a:bodyPr>
            <a:spAutoFit/>
          </a:bodyPr>
          <a:lstStyle/>
          <a:p>
            <a:pPr algn="ctr" eaLnBrk="0" fontAlgn="base" hangingPunct="0">
              <a:spcBef>
                <a:spcPct val="50000"/>
              </a:spcBef>
              <a:spcAft>
                <a:spcPct val="0"/>
              </a:spcAft>
              <a:defRPr/>
            </a:pPr>
            <a:r>
              <a:rPr lang="en-US" sz="3200" dirty="0">
                <a:solidFill>
                  <a:srgbClr val="FAFD00"/>
                </a:solidFill>
                <a:effectLst>
                  <a:outerShdw blurRad="38100" dist="38100" dir="2700000" algn="tl">
                    <a:srgbClr val="000000"/>
                  </a:outerShdw>
                </a:effectLst>
                <a:latin typeface="Swis721 BT" pitchFamily="34" charset="0"/>
              </a:rPr>
              <a:t>Inter-marriage between Cain’s &amp; Seth’s descendants</a:t>
            </a:r>
          </a:p>
        </p:txBody>
      </p:sp>
      <p:sp>
        <p:nvSpPr>
          <p:cNvPr id="161801" name="Line 9">
            <a:extLst>
              <a:ext uri="{FF2B5EF4-FFF2-40B4-BE49-F238E27FC236}">
                <a16:creationId xmlns:a16="http://schemas.microsoft.com/office/drawing/2014/main" id="{14C5A274-B831-FAD6-3DB7-11585B850AA7}"/>
              </a:ext>
            </a:extLst>
          </p:cNvPr>
          <p:cNvSpPr>
            <a:spLocks noChangeShapeType="1"/>
          </p:cNvSpPr>
          <p:nvPr/>
        </p:nvSpPr>
        <p:spPr bwMode="auto">
          <a:xfrm>
            <a:off x="5943600" y="990600"/>
            <a:ext cx="0" cy="304800"/>
          </a:xfrm>
          <a:prstGeom prst="line">
            <a:avLst/>
          </a:prstGeom>
          <a:noFill/>
          <a:ln w="28575">
            <a:solidFill>
              <a:schemeClr val="tx1"/>
            </a:solidFill>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802" name="Line 10">
            <a:extLst>
              <a:ext uri="{FF2B5EF4-FFF2-40B4-BE49-F238E27FC236}">
                <a16:creationId xmlns:a16="http://schemas.microsoft.com/office/drawing/2014/main" id="{CDC3CD90-2EA4-E964-2DF6-85115820D0D1}"/>
              </a:ext>
            </a:extLst>
          </p:cNvPr>
          <p:cNvSpPr>
            <a:spLocks noChangeShapeType="1"/>
          </p:cNvSpPr>
          <p:nvPr/>
        </p:nvSpPr>
        <p:spPr bwMode="auto">
          <a:xfrm>
            <a:off x="3276600" y="1143000"/>
            <a:ext cx="5410200" cy="0"/>
          </a:xfrm>
          <a:prstGeom prst="line">
            <a:avLst/>
          </a:prstGeom>
          <a:noFill/>
          <a:ln w="38100">
            <a:solidFill>
              <a:schemeClr val="tx1"/>
            </a:solidFill>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803" name="Line 11">
            <a:extLst>
              <a:ext uri="{FF2B5EF4-FFF2-40B4-BE49-F238E27FC236}">
                <a16:creationId xmlns:a16="http://schemas.microsoft.com/office/drawing/2014/main" id="{E21F489C-7363-9F50-6504-CDE13796BD17}"/>
              </a:ext>
            </a:extLst>
          </p:cNvPr>
          <p:cNvSpPr>
            <a:spLocks noChangeShapeType="1"/>
          </p:cNvSpPr>
          <p:nvPr/>
        </p:nvSpPr>
        <p:spPr bwMode="auto">
          <a:xfrm>
            <a:off x="3276600" y="1143000"/>
            <a:ext cx="0" cy="152400"/>
          </a:xfrm>
          <a:prstGeom prst="line">
            <a:avLst/>
          </a:prstGeom>
          <a:noFill/>
          <a:ln w="28575">
            <a:solidFill>
              <a:schemeClr val="tx1"/>
            </a:solidFill>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805" name="Line 13">
            <a:extLst>
              <a:ext uri="{FF2B5EF4-FFF2-40B4-BE49-F238E27FC236}">
                <a16:creationId xmlns:a16="http://schemas.microsoft.com/office/drawing/2014/main" id="{D581AE6F-0634-A1DD-41DE-B9BC2FA2461A}"/>
              </a:ext>
            </a:extLst>
          </p:cNvPr>
          <p:cNvSpPr>
            <a:spLocks noChangeShapeType="1"/>
          </p:cNvSpPr>
          <p:nvPr/>
        </p:nvSpPr>
        <p:spPr bwMode="auto">
          <a:xfrm>
            <a:off x="8686800" y="1143000"/>
            <a:ext cx="0" cy="152400"/>
          </a:xfrm>
          <a:prstGeom prst="line">
            <a:avLst/>
          </a:prstGeom>
          <a:noFill/>
          <a:ln w="28575">
            <a:solidFill>
              <a:schemeClr val="tx1"/>
            </a:solidFill>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807" name="Line 15">
            <a:extLst>
              <a:ext uri="{FF2B5EF4-FFF2-40B4-BE49-F238E27FC236}">
                <a16:creationId xmlns:a16="http://schemas.microsoft.com/office/drawing/2014/main" id="{F75C646E-E81A-034A-A6AB-5331A94DA57D}"/>
              </a:ext>
            </a:extLst>
          </p:cNvPr>
          <p:cNvSpPr>
            <a:spLocks noChangeShapeType="1"/>
          </p:cNvSpPr>
          <p:nvPr/>
        </p:nvSpPr>
        <p:spPr bwMode="auto">
          <a:xfrm>
            <a:off x="3276600" y="1752600"/>
            <a:ext cx="0" cy="381000"/>
          </a:xfrm>
          <a:prstGeom prst="line">
            <a:avLst/>
          </a:prstGeom>
          <a:noFill/>
          <a:ln w="28575">
            <a:solidFill>
              <a:schemeClr val="tx1"/>
            </a:solidFill>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809" name="Line 17">
            <a:extLst>
              <a:ext uri="{FF2B5EF4-FFF2-40B4-BE49-F238E27FC236}">
                <a16:creationId xmlns:a16="http://schemas.microsoft.com/office/drawing/2014/main" id="{A6F5FE50-F8BE-674B-1016-A19F2CBE5C03}"/>
              </a:ext>
            </a:extLst>
          </p:cNvPr>
          <p:cNvSpPr>
            <a:spLocks noChangeShapeType="1"/>
          </p:cNvSpPr>
          <p:nvPr/>
        </p:nvSpPr>
        <p:spPr bwMode="auto">
          <a:xfrm>
            <a:off x="8686800" y="1752600"/>
            <a:ext cx="0" cy="457200"/>
          </a:xfrm>
          <a:prstGeom prst="line">
            <a:avLst/>
          </a:prstGeom>
          <a:noFill/>
          <a:ln w="28575">
            <a:solidFill>
              <a:schemeClr val="tx1"/>
            </a:solidFill>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811" name="AutoShape 19">
            <a:extLst>
              <a:ext uri="{FF2B5EF4-FFF2-40B4-BE49-F238E27FC236}">
                <a16:creationId xmlns:a16="http://schemas.microsoft.com/office/drawing/2014/main" id="{CB18B61D-9328-1EF0-A85A-08BF5D8AE67D}"/>
              </a:ext>
            </a:extLst>
          </p:cNvPr>
          <p:cNvSpPr>
            <a:spLocks noChangeArrowheads="1"/>
          </p:cNvSpPr>
          <p:nvPr/>
        </p:nvSpPr>
        <p:spPr bwMode="auto">
          <a:xfrm>
            <a:off x="938784" y="2133600"/>
            <a:ext cx="3633216" cy="2057400"/>
          </a:xfrm>
          <a:prstGeom prst="rightArrowCallout">
            <a:avLst>
              <a:gd name="adj1" fmla="val 25000"/>
              <a:gd name="adj2" fmla="val 25000"/>
              <a:gd name="adj3" fmla="val 23333"/>
              <a:gd name="adj4" fmla="val 77281"/>
            </a:avLst>
          </a:prstGeom>
          <a:solidFill>
            <a:srgbClr val="FF0000"/>
          </a:solidFill>
          <a:ln w="12700">
            <a:solidFill>
              <a:schemeClr val="tx1"/>
            </a:solidFill>
            <a:miter lim="800000"/>
            <a:headEnd type="none" w="sm" len="sm"/>
            <a:tailEnd type="none" w="sm" len="sm"/>
          </a:ln>
          <a:effectLst/>
        </p:spPr>
        <p:txBody>
          <a:bodyPr wrap="none" anchor="ctr"/>
          <a:lstStyle/>
          <a:p>
            <a:pPr algn="ctr" eaLnBrk="0" fontAlgn="base" hangingPunct="0">
              <a:spcBef>
                <a:spcPct val="0"/>
              </a:spcBef>
              <a:spcAft>
                <a:spcPct val="0"/>
              </a:spcAft>
              <a:defRPr/>
            </a:pPr>
            <a:r>
              <a:rPr lang="en-US" sz="2800" dirty="0">
                <a:solidFill>
                  <a:srgbClr val="FAFD00"/>
                </a:solidFill>
                <a:effectLst>
                  <a:outerShdw blurRad="38100" dist="38100" dir="2700000" algn="tl">
                    <a:srgbClr val="000000"/>
                  </a:outerShdw>
                </a:effectLst>
                <a:latin typeface="Swis721 BT" pitchFamily="34" charset="0"/>
              </a:rPr>
              <a:t>Cain’s </a:t>
            </a:r>
            <a:br>
              <a:rPr lang="en-US" sz="2800" dirty="0">
                <a:solidFill>
                  <a:srgbClr val="FAFD00"/>
                </a:solidFill>
                <a:effectLst>
                  <a:outerShdw blurRad="38100" dist="38100" dir="2700000" algn="tl">
                    <a:srgbClr val="000000"/>
                  </a:outerShdw>
                </a:effectLst>
                <a:latin typeface="Swis721 BT" pitchFamily="34" charset="0"/>
              </a:rPr>
            </a:br>
            <a:r>
              <a:rPr lang="en-US" sz="2800" dirty="0">
                <a:solidFill>
                  <a:srgbClr val="FAFD00"/>
                </a:solidFill>
                <a:effectLst>
                  <a:outerShdw blurRad="38100" dist="38100" dir="2700000" algn="tl">
                    <a:srgbClr val="000000"/>
                  </a:outerShdw>
                </a:effectLst>
                <a:latin typeface="Swis721 BT" pitchFamily="34" charset="0"/>
              </a:rPr>
              <a:t>descendants</a:t>
            </a:r>
          </a:p>
          <a:p>
            <a:pPr algn="ctr" eaLnBrk="0" fontAlgn="base" hangingPunct="0">
              <a:spcBef>
                <a:spcPct val="0"/>
              </a:spcBef>
              <a:spcAft>
                <a:spcPct val="0"/>
              </a:spcAft>
              <a:defRPr/>
            </a:pPr>
            <a:r>
              <a:rPr lang="en-US" sz="2800" dirty="0">
                <a:solidFill>
                  <a:srgbClr val="FAFD00"/>
                </a:solidFill>
                <a:effectLst>
                  <a:outerShdw blurRad="38100" dist="38100" dir="2700000" algn="tl">
                    <a:srgbClr val="000000"/>
                  </a:outerShdw>
                </a:effectLst>
                <a:latin typeface="Swis721 BT" pitchFamily="34" charset="0"/>
              </a:rPr>
              <a:t>“Daughters </a:t>
            </a:r>
            <a:br>
              <a:rPr lang="en-US" sz="2800" dirty="0">
                <a:solidFill>
                  <a:srgbClr val="FAFD00"/>
                </a:solidFill>
                <a:effectLst>
                  <a:outerShdw blurRad="38100" dist="38100" dir="2700000" algn="tl">
                    <a:srgbClr val="000000"/>
                  </a:outerShdw>
                </a:effectLst>
                <a:latin typeface="Swis721 BT" pitchFamily="34" charset="0"/>
              </a:rPr>
            </a:br>
            <a:r>
              <a:rPr lang="en-US" sz="2800" dirty="0">
                <a:solidFill>
                  <a:srgbClr val="FAFD00"/>
                </a:solidFill>
                <a:effectLst>
                  <a:outerShdw blurRad="38100" dist="38100" dir="2700000" algn="tl">
                    <a:srgbClr val="000000"/>
                  </a:outerShdw>
                </a:effectLst>
                <a:latin typeface="Swis721 BT" pitchFamily="34" charset="0"/>
              </a:rPr>
              <a:t>of Men”</a:t>
            </a:r>
          </a:p>
        </p:txBody>
      </p:sp>
      <p:sp>
        <p:nvSpPr>
          <p:cNvPr id="161812" name="AutoShape 20">
            <a:extLst>
              <a:ext uri="{FF2B5EF4-FFF2-40B4-BE49-F238E27FC236}">
                <a16:creationId xmlns:a16="http://schemas.microsoft.com/office/drawing/2014/main" id="{09FB5B10-E23E-6CCA-E832-7CFDB9EE314E}"/>
              </a:ext>
            </a:extLst>
          </p:cNvPr>
          <p:cNvSpPr>
            <a:spLocks noChangeArrowheads="1"/>
          </p:cNvSpPr>
          <p:nvPr/>
        </p:nvSpPr>
        <p:spPr bwMode="auto">
          <a:xfrm>
            <a:off x="7367397" y="2123564"/>
            <a:ext cx="3700272" cy="2214564"/>
          </a:xfrm>
          <a:prstGeom prst="leftArrowCallout">
            <a:avLst>
              <a:gd name="adj1" fmla="val 25000"/>
              <a:gd name="adj2" fmla="val 25000"/>
              <a:gd name="adj3" fmla="val 20455"/>
              <a:gd name="adj4" fmla="val 74979"/>
            </a:avLst>
          </a:prstGeom>
          <a:gradFill rotWithShape="1">
            <a:gsLst>
              <a:gs pos="0">
                <a:schemeClr val="bg1"/>
              </a:gs>
              <a:gs pos="100000">
                <a:srgbClr val="01F9FF"/>
              </a:gs>
            </a:gsLst>
            <a:lin ang="18900000" scaled="1"/>
          </a:gradFill>
          <a:ln w="28575">
            <a:solidFill>
              <a:schemeClr val="tx1"/>
            </a:solidFill>
            <a:miter lim="800000"/>
            <a:headEnd type="none" w="sm" len="sm"/>
            <a:tailEnd type="none" w="sm" len="sm"/>
          </a:ln>
          <a:effectLst/>
        </p:spPr>
        <p:txBody>
          <a:bodyPr wrap="none" anchor="ctr"/>
          <a:lstStyle/>
          <a:p>
            <a:pPr algn="ctr" eaLnBrk="0" fontAlgn="base" hangingPunct="0">
              <a:spcBef>
                <a:spcPct val="0"/>
              </a:spcBef>
              <a:spcAft>
                <a:spcPct val="0"/>
              </a:spcAft>
              <a:defRPr/>
            </a:pPr>
            <a:br>
              <a:rPr lang="en-US" sz="3200" dirty="0">
                <a:solidFill>
                  <a:srgbClr val="FAFD00"/>
                </a:solidFill>
                <a:effectLst>
                  <a:outerShdw blurRad="38100" dist="38100" dir="2700000" algn="tl">
                    <a:srgbClr val="000000"/>
                  </a:outerShdw>
                </a:effectLst>
                <a:latin typeface="Swis721 BT" pitchFamily="34" charset="0"/>
              </a:rPr>
            </a:br>
            <a:r>
              <a:rPr lang="en-US" sz="3200" dirty="0">
                <a:solidFill>
                  <a:srgbClr val="FAFD00"/>
                </a:solidFill>
                <a:effectLst>
                  <a:outerShdw blurRad="38100" dist="38100" dir="2700000" algn="tl">
                    <a:srgbClr val="000000"/>
                  </a:outerShdw>
                </a:effectLst>
                <a:latin typeface="Swis721 BT" pitchFamily="34" charset="0"/>
              </a:rPr>
              <a:t>Seth’s</a:t>
            </a:r>
            <a:br>
              <a:rPr lang="en-US" sz="3200" dirty="0">
                <a:solidFill>
                  <a:srgbClr val="FAFD00"/>
                </a:solidFill>
                <a:effectLst>
                  <a:outerShdw blurRad="38100" dist="38100" dir="2700000" algn="tl">
                    <a:srgbClr val="000000"/>
                  </a:outerShdw>
                </a:effectLst>
                <a:latin typeface="Swis721 BT" pitchFamily="34" charset="0"/>
              </a:rPr>
            </a:br>
            <a:r>
              <a:rPr lang="en-US" sz="3200" dirty="0">
                <a:solidFill>
                  <a:srgbClr val="FAFD00"/>
                </a:solidFill>
                <a:effectLst>
                  <a:outerShdw blurRad="38100" dist="38100" dir="2700000" algn="tl">
                    <a:srgbClr val="000000"/>
                  </a:outerShdw>
                </a:effectLst>
                <a:latin typeface="Swis721 BT" pitchFamily="34" charset="0"/>
              </a:rPr>
              <a:t>descendants</a:t>
            </a:r>
          </a:p>
          <a:p>
            <a:pPr algn="ctr" eaLnBrk="0" fontAlgn="base" hangingPunct="0">
              <a:spcBef>
                <a:spcPct val="0"/>
              </a:spcBef>
              <a:spcAft>
                <a:spcPct val="0"/>
              </a:spcAft>
              <a:defRPr/>
            </a:pPr>
            <a:r>
              <a:rPr lang="en-US" sz="3200" dirty="0">
                <a:solidFill>
                  <a:srgbClr val="FAFD00"/>
                </a:solidFill>
                <a:effectLst>
                  <a:outerShdw blurRad="38100" dist="38100" dir="2700000" algn="tl">
                    <a:srgbClr val="000000"/>
                  </a:outerShdw>
                </a:effectLst>
                <a:latin typeface="Swis721 BT" pitchFamily="34" charset="0"/>
              </a:rPr>
              <a:t>“Sons of</a:t>
            </a:r>
            <a:br>
              <a:rPr lang="en-US" sz="3200" dirty="0">
                <a:solidFill>
                  <a:srgbClr val="FAFD00"/>
                </a:solidFill>
                <a:effectLst>
                  <a:outerShdw blurRad="38100" dist="38100" dir="2700000" algn="tl">
                    <a:srgbClr val="000000"/>
                  </a:outerShdw>
                </a:effectLst>
                <a:latin typeface="Swis721 BT" pitchFamily="34" charset="0"/>
              </a:rPr>
            </a:br>
            <a:r>
              <a:rPr lang="en-US" sz="3200" dirty="0">
                <a:solidFill>
                  <a:srgbClr val="FAFD00"/>
                </a:solidFill>
                <a:effectLst>
                  <a:outerShdw blurRad="38100" dist="38100" dir="2700000" algn="tl">
                    <a:srgbClr val="000000"/>
                  </a:outerShdw>
                </a:effectLst>
                <a:latin typeface="Swis721 BT" pitchFamily="34" charset="0"/>
              </a:rPr>
              <a:t>God”</a:t>
            </a:r>
          </a:p>
          <a:p>
            <a:pPr algn="ctr" eaLnBrk="0" fontAlgn="base" hangingPunct="0">
              <a:spcBef>
                <a:spcPct val="0"/>
              </a:spcBef>
              <a:spcAft>
                <a:spcPct val="0"/>
              </a:spcAft>
              <a:defRPr/>
            </a:pPr>
            <a:endParaRPr lang="en-US" sz="3200" dirty="0">
              <a:solidFill>
                <a:srgbClr val="FAFD00"/>
              </a:solidFill>
              <a:effectLst>
                <a:outerShdw blurRad="38100" dist="38100" dir="2700000" algn="tl">
                  <a:srgbClr val="000000"/>
                </a:outerShdw>
              </a:effectLst>
              <a:latin typeface="Swis721 BT" pitchFamily="34" charset="0"/>
            </a:endParaRPr>
          </a:p>
        </p:txBody>
      </p:sp>
      <p:sp>
        <p:nvSpPr>
          <p:cNvPr id="161813" name="AutoShape 21">
            <a:extLst>
              <a:ext uri="{FF2B5EF4-FFF2-40B4-BE49-F238E27FC236}">
                <a16:creationId xmlns:a16="http://schemas.microsoft.com/office/drawing/2014/main" id="{9309C3D8-3993-3528-7D18-F6DDAE98DDBF}"/>
              </a:ext>
            </a:extLst>
          </p:cNvPr>
          <p:cNvSpPr>
            <a:spLocks noChangeArrowheads="1"/>
          </p:cNvSpPr>
          <p:nvPr/>
        </p:nvSpPr>
        <p:spPr bwMode="auto">
          <a:xfrm>
            <a:off x="5410200" y="4279587"/>
            <a:ext cx="1066800" cy="488735"/>
          </a:xfrm>
          <a:prstGeom prst="downArrow">
            <a:avLst>
              <a:gd name="adj1" fmla="val 50000"/>
              <a:gd name="adj2" fmla="val 25000"/>
            </a:avLst>
          </a:prstGeom>
          <a:gradFill rotWithShape="1">
            <a:gsLst>
              <a:gs pos="0">
                <a:schemeClr val="bg1"/>
              </a:gs>
              <a:gs pos="50000">
                <a:srgbClr val="FF0000"/>
              </a:gs>
              <a:gs pos="100000">
                <a:schemeClr val="bg1"/>
              </a:gs>
            </a:gsLst>
            <a:lin ang="18900000" scaled="1"/>
          </a:gradFill>
          <a:ln w="12700">
            <a:solidFill>
              <a:schemeClr val="tx1"/>
            </a:solidFill>
            <a:miter lim="800000"/>
            <a:headEnd type="none" w="sm" len="sm"/>
            <a:tailEnd type="none" w="sm" len="sm"/>
          </a:ln>
          <a:effectLst/>
        </p:spPr>
        <p:txBody>
          <a:bodyPr wrap="none" anchor="ct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1815" name="Text Box 23">
            <a:extLst>
              <a:ext uri="{FF2B5EF4-FFF2-40B4-BE49-F238E27FC236}">
                <a16:creationId xmlns:a16="http://schemas.microsoft.com/office/drawing/2014/main" id="{89777CEF-1B05-6DD1-B608-5142E79420C9}"/>
              </a:ext>
            </a:extLst>
          </p:cNvPr>
          <p:cNvSpPr txBox="1">
            <a:spLocks noChangeArrowheads="1"/>
          </p:cNvSpPr>
          <p:nvPr/>
        </p:nvSpPr>
        <p:spPr bwMode="auto">
          <a:xfrm>
            <a:off x="652653" y="4338128"/>
            <a:ext cx="3438144" cy="1815882"/>
          </a:xfrm>
          <a:prstGeom prst="rect">
            <a:avLst/>
          </a:prstGeom>
          <a:noFill/>
          <a:ln w="12700">
            <a:noFill/>
            <a:miter lim="800000"/>
            <a:headEnd type="none" w="sm" len="sm"/>
            <a:tailEnd type="none" w="sm" len="sm"/>
          </a:ln>
          <a:effectLst/>
        </p:spPr>
        <p:txBody>
          <a:bodyPr wrap="square">
            <a:spAutoFit/>
          </a:bodyPr>
          <a:lstStyle/>
          <a:p>
            <a:pPr marL="457200" indent="-457200" eaLnBrk="0" fontAlgn="base" hangingPunct="0">
              <a:spcBef>
                <a:spcPct val="50000"/>
              </a:spcBef>
              <a:spcAft>
                <a:spcPct val="0"/>
              </a:spcAft>
              <a:buFontTx/>
              <a:buAutoNum type="arabicPeriod"/>
              <a:defRPr/>
            </a:pPr>
            <a:r>
              <a:rPr lang="en-US" sz="2800" dirty="0">
                <a:solidFill>
                  <a:srgbClr val="FAFD00"/>
                </a:solidFill>
                <a:effectLst>
                  <a:outerShdw blurRad="38100" dist="38100" dir="2700000" algn="tl">
                    <a:srgbClr val="000000"/>
                  </a:outerShdw>
                </a:effectLst>
                <a:latin typeface="Swis721 BT" pitchFamily="34" charset="0"/>
              </a:rPr>
              <a:t>Lust of the eyes</a:t>
            </a:r>
          </a:p>
          <a:p>
            <a:pPr marL="457200" indent="-457200" eaLnBrk="0" fontAlgn="base" hangingPunct="0">
              <a:spcBef>
                <a:spcPct val="50000"/>
              </a:spcBef>
              <a:spcAft>
                <a:spcPct val="0"/>
              </a:spcAft>
              <a:buFontTx/>
              <a:buAutoNum type="arabicPeriod"/>
              <a:defRPr/>
            </a:pPr>
            <a:r>
              <a:rPr lang="en-US" sz="2800" dirty="0">
                <a:solidFill>
                  <a:srgbClr val="FAFD00"/>
                </a:solidFill>
                <a:effectLst>
                  <a:outerShdw blurRad="38100" dist="38100" dir="2700000" algn="tl">
                    <a:srgbClr val="000000"/>
                  </a:outerShdw>
                </a:effectLst>
                <a:latin typeface="Swis721 BT" pitchFamily="34" charset="0"/>
              </a:rPr>
              <a:t>Lust of the flesh</a:t>
            </a:r>
          </a:p>
          <a:p>
            <a:pPr marL="457200" indent="-457200" eaLnBrk="0" fontAlgn="base" hangingPunct="0">
              <a:spcBef>
                <a:spcPct val="50000"/>
              </a:spcBef>
              <a:spcAft>
                <a:spcPct val="0"/>
              </a:spcAft>
              <a:buFontTx/>
              <a:buAutoNum type="arabicPeriod"/>
              <a:defRPr/>
            </a:pPr>
            <a:r>
              <a:rPr lang="en-US" sz="2800" dirty="0">
                <a:solidFill>
                  <a:srgbClr val="FAFD00"/>
                </a:solidFill>
                <a:effectLst>
                  <a:outerShdw blurRad="38100" dist="38100" dir="2700000" algn="tl">
                    <a:srgbClr val="000000"/>
                  </a:outerShdw>
                </a:effectLst>
                <a:latin typeface="Swis721 BT" pitchFamily="34" charset="0"/>
              </a:rPr>
              <a:t>Pride of life</a:t>
            </a:r>
          </a:p>
        </p:txBody>
      </p:sp>
      <p:sp>
        <p:nvSpPr>
          <p:cNvPr id="28690" name="WordArt 24">
            <a:extLst>
              <a:ext uri="{FF2B5EF4-FFF2-40B4-BE49-F238E27FC236}">
                <a16:creationId xmlns:a16="http://schemas.microsoft.com/office/drawing/2014/main" id="{C41E8587-3D35-6068-2329-5CA3F1073E9B}"/>
              </a:ext>
            </a:extLst>
          </p:cNvPr>
          <p:cNvSpPr>
            <a:spLocks noChangeArrowheads="1" noChangeShapeType="1" noTextEdit="1"/>
          </p:cNvSpPr>
          <p:nvPr/>
        </p:nvSpPr>
        <p:spPr bwMode="auto">
          <a:xfrm>
            <a:off x="4743450" y="5873729"/>
            <a:ext cx="2552700" cy="657225"/>
          </a:xfrm>
          <a:prstGeom prst="rect">
            <a:avLst/>
          </a:prstGeom>
        </p:spPr>
        <p:txBody>
          <a:bodyPr wrap="none" fromWordArt="1">
            <a:prstTxWarp prst="textDoubleWave1">
              <a:avLst>
                <a:gd name="adj1" fmla="val 6500"/>
                <a:gd name="adj2" fmla="val 0"/>
              </a:avLst>
            </a:prstTxWarp>
          </a:bodyPr>
          <a:lstStyle/>
          <a:p>
            <a:pPr algn="ctr" eaLnBrk="0" fontAlgn="base" hangingPunct="0">
              <a:spcBef>
                <a:spcPct val="0"/>
              </a:spcBef>
              <a:spcAft>
                <a:spcPct val="0"/>
              </a:spcAft>
            </a:pPr>
            <a:r>
              <a:rPr lang="en-US" sz="3600" kern="10" spc="-360" dirty="0">
                <a:ln w="12700">
                  <a:solidFill>
                    <a:srgbClr val="000099"/>
                  </a:solidFill>
                  <a:round/>
                  <a:headEnd type="none" w="sm" len="sm"/>
                  <a:tailEnd type="none" w="sm" len="sm"/>
                </a:ln>
                <a:solidFill>
                  <a:srgbClr val="33CCFF"/>
                </a:solidFill>
                <a:effectLst>
                  <a:outerShdw blurRad="38100" dist="38100" dir="2700000" algn="tl" rotWithShape="0">
                    <a:srgbClr val="000000">
                      <a:alpha val="43137"/>
                    </a:srgbClr>
                  </a:outerShdw>
                </a:effectLst>
                <a:latin typeface="HGPHeiseiKakugothictaiW9"/>
              </a:rPr>
              <a:t>False religion</a:t>
            </a:r>
          </a:p>
        </p:txBody>
      </p:sp>
      <p:sp>
        <p:nvSpPr>
          <p:cNvPr id="161817" name="Text Box 25">
            <a:extLst>
              <a:ext uri="{FF2B5EF4-FFF2-40B4-BE49-F238E27FC236}">
                <a16:creationId xmlns:a16="http://schemas.microsoft.com/office/drawing/2014/main" id="{3FB0C614-E07C-F47A-76B6-C600C4F87A9C}"/>
              </a:ext>
            </a:extLst>
          </p:cNvPr>
          <p:cNvSpPr txBox="1">
            <a:spLocks noChangeArrowheads="1"/>
          </p:cNvSpPr>
          <p:nvPr/>
        </p:nvSpPr>
        <p:spPr bwMode="auto">
          <a:xfrm>
            <a:off x="7948803" y="4327059"/>
            <a:ext cx="4114800" cy="1815882"/>
          </a:xfrm>
          <a:prstGeom prst="rect">
            <a:avLst/>
          </a:prstGeom>
          <a:noFill/>
          <a:ln w="12700">
            <a:noFill/>
            <a:miter lim="800000"/>
            <a:headEnd type="none" w="sm" len="sm"/>
            <a:tailEnd type="none" w="sm" len="sm"/>
          </a:ln>
          <a:effectLst/>
        </p:spPr>
        <p:txBody>
          <a:bodyPr wrap="square">
            <a:spAutoFit/>
          </a:bodyPr>
          <a:lstStyle/>
          <a:p>
            <a:pPr marL="457200" indent="-457200" eaLnBrk="0" fontAlgn="base" hangingPunct="0">
              <a:spcBef>
                <a:spcPct val="50000"/>
              </a:spcBef>
              <a:spcAft>
                <a:spcPct val="0"/>
              </a:spcAft>
              <a:buFontTx/>
              <a:buAutoNum type="arabicPeriod"/>
              <a:defRPr/>
            </a:pPr>
            <a:r>
              <a:rPr lang="en-US" sz="2800" dirty="0">
                <a:solidFill>
                  <a:srgbClr val="FAFD00"/>
                </a:solidFill>
                <a:effectLst>
                  <a:outerShdw blurRad="38100" dist="38100" dir="2700000" algn="tl">
                    <a:srgbClr val="000000"/>
                  </a:outerShdw>
                </a:effectLst>
                <a:latin typeface="Swis721 BT" pitchFamily="34" charset="0"/>
              </a:rPr>
              <a:t>Walk by sight</a:t>
            </a:r>
          </a:p>
          <a:p>
            <a:pPr marL="457200" indent="-457200" eaLnBrk="0" fontAlgn="base" hangingPunct="0">
              <a:spcBef>
                <a:spcPct val="50000"/>
              </a:spcBef>
              <a:spcAft>
                <a:spcPct val="0"/>
              </a:spcAft>
              <a:buFontTx/>
              <a:buAutoNum type="arabicPeriod"/>
              <a:defRPr/>
            </a:pPr>
            <a:r>
              <a:rPr lang="en-US" sz="2800" dirty="0">
                <a:solidFill>
                  <a:srgbClr val="FAFD00"/>
                </a:solidFill>
                <a:effectLst>
                  <a:outerShdw blurRad="38100" dist="38100" dir="2700000" algn="tl">
                    <a:srgbClr val="000000"/>
                  </a:outerShdw>
                </a:effectLst>
                <a:latin typeface="Swis721 BT" pitchFamily="34" charset="0"/>
              </a:rPr>
              <a:t>Worship by feelings</a:t>
            </a:r>
          </a:p>
          <a:p>
            <a:pPr marL="457200" indent="-457200" eaLnBrk="0" fontAlgn="base" hangingPunct="0">
              <a:spcBef>
                <a:spcPct val="50000"/>
              </a:spcBef>
              <a:spcAft>
                <a:spcPct val="0"/>
              </a:spcAft>
              <a:buFontTx/>
              <a:buAutoNum type="arabicPeriod"/>
              <a:defRPr/>
            </a:pPr>
            <a:r>
              <a:rPr lang="en-US" sz="2800" dirty="0">
                <a:solidFill>
                  <a:srgbClr val="FAFD00"/>
                </a:solidFill>
                <a:effectLst>
                  <a:outerShdw blurRad="38100" dist="38100" dir="2700000" algn="tl">
                    <a:srgbClr val="000000"/>
                  </a:outerShdw>
                </a:effectLst>
                <a:latin typeface="Swis721 BT" pitchFamily="34" charset="0"/>
              </a:rPr>
              <a:t>Self-willed celebrities</a:t>
            </a:r>
          </a:p>
        </p:txBody>
      </p:sp>
      <p:sp>
        <p:nvSpPr>
          <p:cNvPr id="2" name="TextBox 1">
            <a:extLst>
              <a:ext uri="{FF2B5EF4-FFF2-40B4-BE49-F238E27FC236}">
                <a16:creationId xmlns:a16="http://schemas.microsoft.com/office/drawing/2014/main" id="{89787D96-2218-0CAD-7E95-05086E4AF907}"/>
              </a:ext>
            </a:extLst>
          </p:cNvPr>
          <p:cNvSpPr txBox="1"/>
          <p:nvPr/>
        </p:nvSpPr>
        <p:spPr>
          <a:xfrm>
            <a:off x="4059621" y="4679057"/>
            <a:ext cx="3767959" cy="1200329"/>
          </a:xfrm>
          <a:prstGeom prst="rect">
            <a:avLst/>
          </a:prstGeom>
          <a:noFill/>
        </p:spPr>
        <p:txBody>
          <a:bodyPr wrap="square" rtlCol="0">
            <a:spAutoFit/>
          </a:bodyPr>
          <a:lstStyle/>
          <a:p>
            <a:pPr algn="ctr" eaLnBrk="0" fontAlgn="base" hangingPunct="0">
              <a:spcBef>
                <a:spcPct val="0"/>
              </a:spcBef>
              <a:spcAft>
                <a:spcPct val="0"/>
              </a:spcAft>
            </a:pPr>
            <a:r>
              <a:rPr lang="en-AU" sz="2400" b="1" dirty="0">
                <a:solidFill>
                  <a:srgbClr val="FAFD00"/>
                </a:solidFill>
                <a:effectLst>
                  <a:outerShdw blurRad="38100" dist="38100" dir="2700000" algn="tl">
                    <a:srgbClr val="000000">
                      <a:alpha val="43137"/>
                    </a:srgbClr>
                  </a:outerShdw>
                </a:effectLst>
                <a:latin typeface="Swis721 WGL4 BT" panose="020B0504020202020204" pitchFamily="34" charset="0"/>
              </a:rPr>
              <a:t>The “Way of the Tree of Life” compromised by true believers!</a:t>
            </a:r>
            <a:endParaRPr lang="en-US" sz="2400" b="1" dirty="0">
              <a:solidFill>
                <a:srgbClr val="FAFD00"/>
              </a:solidFill>
              <a:effectLst>
                <a:outerShdw blurRad="38100" dist="38100" dir="2700000" algn="tl">
                  <a:srgbClr val="000000">
                    <a:alpha val="43137"/>
                  </a:srgbClr>
                </a:outerShdw>
              </a:effectLst>
              <a:latin typeface="Swis721 WGL4 BT" panose="020B0504020202020204" pitchFamily="34" charset="0"/>
            </a:endParaRPr>
          </a:p>
        </p:txBody>
      </p:sp>
      <p:cxnSp>
        <p:nvCxnSpPr>
          <p:cNvPr id="4" name="Straight Connector 3">
            <a:extLst>
              <a:ext uri="{FF2B5EF4-FFF2-40B4-BE49-F238E27FC236}">
                <a16:creationId xmlns:a16="http://schemas.microsoft.com/office/drawing/2014/main" id="{74B14E2F-466B-500E-EB3A-05B2D1338A77}"/>
              </a:ext>
            </a:extLst>
          </p:cNvPr>
          <p:cNvCxnSpPr/>
          <p:nvPr/>
        </p:nvCxnSpPr>
        <p:spPr bwMode="auto">
          <a:xfrm flipV="1">
            <a:off x="5181600" y="1143000"/>
            <a:ext cx="1353312" cy="914400"/>
          </a:xfrm>
          <a:prstGeom prst="line">
            <a:avLst/>
          </a:prstGeom>
          <a:solidFill>
            <a:schemeClr val="accent1"/>
          </a:solidFill>
          <a:ln w="57150" cap="flat" cmpd="sng" algn="ctr">
            <a:solidFill>
              <a:srgbClr val="FF0000"/>
            </a:solidFill>
            <a:prstDash val="solid"/>
            <a:round/>
            <a:headEnd type="none" w="sm" len="sm"/>
            <a:tailEnd type="none" w="sm" len="sm"/>
          </a:ln>
          <a:effectLst/>
        </p:spPr>
      </p:cxn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6800D4-6C8B-094E-34EA-5474437F520F}"/>
              </a:ext>
            </a:extLst>
          </p:cNvPr>
          <p:cNvPicPr>
            <a:picLocks noChangeAspect="1"/>
          </p:cNvPicPr>
          <p:nvPr/>
        </p:nvPicPr>
        <p:blipFill>
          <a:blip r:embed="rId2">
            <a:alphaModFix amt="67000"/>
          </a:blip>
          <a:stretch>
            <a:fillRect/>
          </a:stretch>
        </p:blipFill>
        <p:spPr>
          <a:xfrm>
            <a:off x="-48768" y="0"/>
            <a:ext cx="12240768" cy="6858000"/>
          </a:xfrm>
          <a:prstGeom prst="rect">
            <a:avLst/>
          </a:prstGeom>
        </p:spPr>
      </p:pic>
      <p:sp>
        <p:nvSpPr>
          <p:cNvPr id="2" name="Title 1">
            <a:extLst>
              <a:ext uri="{FF2B5EF4-FFF2-40B4-BE49-F238E27FC236}">
                <a16:creationId xmlns:a16="http://schemas.microsoft.com/office/drawing/2014/main" id="{E5747B20-74E0-09A3-7DD9-E9E1E92448F2}"/>
              </a:ext>
            </a:extLst>
          </p:cNvPr>
          <p:cNvSpPr>
            <a:spLocks noGrp="1"/>
          </p:cNvSpPr>
          <p:nvPr>
            <p:ph type="title"/>
          </p:nvPr>
        </p:nvSpPr>
        <p:spPr/>
        <p:txBody>
          <a:bodyPr/>
          <a:lstStyle/>
          <a:p>
            <a:pPr algn="ctr"/>
            <a:r>
              <a:rPr lang="en-AU" b="1" dirty="0">
                <a:solidFill>
                  <a:srgbClr val="00FFFF"/>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2</a:t>
            </a:r>
            <a:r>
              <a:rPr lang="en-AU" b="1" baseline="30000" dirty="0">
                <a:solidFill>
                  <a:srgbClr val="00FFFF"/>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nd</a:t>
            </a:r>
            <a:r>
              <a:rPr lang="en-AU" b="1" dirty="0">
                <a:solidFill>
                  <a:srgbClr val="00FFFF"/>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 Creation Day – Division of the Waters</a:t>
            </a:r>
            <a:endParaRPr lang="en-US" b="1" dirty="0">
              <a:solidFill>
                <a:srgbClr val="00FFFF"/>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1298FCDF-5D6C-F831-F96D-1D4FE242F4F8}"/>
              </a:ext>
            </a:extLst>
          </p:cNvPr>
          <p:cNvSpPr>
            <a:spLocks noGrp="1"/>
          </p:cNvSpPr>
          <p:nvPr>
            <p:ph idx="1"/>
          </p:nvPr>
        </p:nvSpPr>
        <p:spPr/>
        <p:txBody>
          <a:bodyPr>
            <a:normAutofit/>
          </a:bodyPr>
          <a:lstStyle/>
          <a:p>
            <a:pPr marR="0" algn="l" rtl="0"/>
            <a:r>
              <a:rPr lang="en-US" sz="24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Gen 1:6  And Elohim said, “Let an expanse come to be in the midst of the waters, and let it </a:t>
            </a:r>
            <a:r>
              <a:rPr lang="en-US" sz="2400"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separate the waters from the waters</a:t>
            </a:r>
            <a:r>
              <a:rPr lang="en-US" sz="24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a:t>
            </a:r>
          </a:p>
          <a:p>
            <a:pPr marR="0" algn="l" rtl="0"/>
            <a:r>
              <a:rPr lang="en-US" sz="24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7  And </a:t>
            </a:r>
            <a:r>
              <a:rPr lang="en-US" sz="2400"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Elohim made the expanse, and separated the </a:t>
            </a:r>
            <a:r>
              <a:rPr lang="en-US" sz="2400" b="1" i="1" u="none" strike="noStrike" baseline="0" dirty="0">
                <a:solidFill>
                  <a:srgbClr val="FF0000"/>
                </a:solidFill>
                <a:effectLst>
                  <a:outerShdw blurRad="38100" dist="38100" dir="2700000" algn="tl">
                    <a:srgbClr val="000000">
                      <a:alpha val="43137"/>
                    </a:srgbClr>
                  </a:outerShdw>
                </a:effectLst>
                <a:latin typeface="Verdana" panose="020B0604030504040204" pitchFamily="34" charset="0"/>
              </a:rPr>
              <a:t>waters which were under the expanse</a:t>
            </a:r>
            <a:r>
              <a:rPr lang="en-US" sz="24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from </a:t>
            </a:r>
            <a:r>
              <a:rPr lang="en-US" sz="2400" b="1" i="1" u="none" strike="noStrike" baseline="0" dirty="0">
                <a:solidFill>
                  <a:srgbClr val="CC99FF"/>
                </a:solidFill>
                <a:effectLst>
                  <a:outerShdw blurRad="38100" dist="38100" dir="2700000" algn="tl">
                    <a:srgbClr val="000000">
                      <a:alpha val="43137"/>
                    </a:srgbClr>
                  </a:outerShdw>
                </a:effectLst>
                <a:latin typeface="Verdana" panose="020B0604030504040204" pitchFamily="34" charset="0"/>
              </a:rPr>
              <a:t>the </a:t>
            </a:r>
            <a:r>
              <a:rPr lang="en-US" sz="2400" b="1" i="1" u="none" strike="noStrike" baseline="0" dirty="0">
                <a:solidFill>
                  <a:srgbClr val="00FFFF"/>
                </a:solidFill>
                <a:effectLst>
                  <a:outerShdw blurRad="38100" dist="38100" dir="2700000" algn="tl">
                    <a:srgbClr val="000000">
                      <a:alpha val="43137"/>
                    </a:srgbClr>
                  </a:outerShdw>
                </a:effectLst>
                <a:latin typeface="Verdana" panose="020B0604030504040204" pitchFamily="34" charset="0"/>
              </a:rPr>
              <a:t>waters which were above the expanse</a:t>
            </a:r>
            <a:r>
              <a:rPr lang="en-US" sz="2400" b="1" i="0" u="none" strike="noStrike" baseline="0" dirty="0">
                <a:solidFill>
                  <a:srgbClr val="00FFFF"/>
                </a:solidFill>
                <a:effectLst>
                  <a:outerShdw blurRad="38100" dist="38100" dir="2700000" algn="tl">
                    <a:srgbClr val="000000">
                      <a:alpha val="43137"/>
                    </a:srgbClr>
                  </a:outerShdw>
                </a:effectLst>
                <a:latin typeface="Verdana" panose="020B0604030504040204" pitchFamily="34" charset="0"/>
              </a:rPr>
              <a:t>. </a:t>
            </a:r>
            <a:r>
              <a:rPr lang="en-US" sz="24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And it came to be so. </a:t>
            </a:r>
          </a:p>
          <a:p>
            <a:pPr marR="0" algn="l" rtl="0"/>
            <a:r>
              <a:rPr lang="en-US" sz="24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8  And Elohim called the expanse ‘heavens.’ And there came to be evening and there came to be morning, the second day. </a:t>
            </a:r>
            <a:endParaRPr lang="en-US" sz="3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1102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13B5C87-381A-5445-E08E-982F66CB75E2}"/>
              </a:ext>
            </a:extLst>
          </p:cNvPr>
          <p:cNvSpPr/>
          <p:nvPr/>
        </p:nvSpPr>
        <p:spPr bwMode="auto">
          <a:xfrm>
            <a:off x="1524000" y="0"/>
            <a:ext cx="9144000" cy="6858000"/>
          </a:xfrm>
          <a:prstGeom prst="rect">
            <a:avLst/>
          </a:prstGeom>
          <a:solidFill>
            <a:schemeClr val="bg2"/>
          </a:solidFill>
          <a:ln w="12700" cap="flat" cmpd="sng" algn="ctr">
            <a:solidFill>
              <a:schemeClr val="tx1"/>
            </a:solidFill>
            <a:prstDash val="solid"/>
            <a:round/>
            <a:headEnd type="none" w="sm" len="sm"/>
            <a:tailEnd type="none" w="sm" len="sm"/>
          </a:ln>
          <a:effectLst/>
        </p:spPr>
        <p:txBody>
          <a:bodyPr/>
          <a:lstStyle/>
          <a:p>
            <a:pPr eaLnBrk="0" fontAlgn="base" hangingPunct="0">
              <a:spcBef>
                <a:spcPct val="0"/>
              </a:spcBef>
              <a:spcAft>
                <a:spcPct val="0"/>
              </a:spcAft>
              <a:defRPr/>
            </a:pPr>
            <a:endParaRPr lang="en-US" sz="4000">
              <a:solidFill>
                <a:srgbClr val="FAFD00"/>
              </a:solidFill>
              <a:effectLst>
                <a:outerShdw blurRad="38100" dist="38100" dir="2700000" algn="tl">
                  <a:srgbClr val="000000">
                    <a:alpha val="43137"/>
                  </a:srgbClr>
                </a:outerShdw>
              </a:effectLst>
              <a:latin typeface="Times New Roman" panose="02020603050405020304" pitchFamily="18" charset="0"/>
            </a:endParaRPr>
          </a:p>
        </p:txBody>
      </p:sp>
      <p:sp>
        <p:nvSpPr>
          <p:cNvPr id="162818" name="Rectangle 2">
            <a:extLst>
              <a:ext uri="{FF2B5EF4-FFF2-40B4-BE49-F238E27FC236}">
                <a16:creationId xmlns:a16="http://schemas.microsoft.com/office/drawing/2014/main" id="{3BDD2A5B-4E91-6C58-3622-CE8111419025}"/>
              </a:ext>
            </a:extLst>
          </p:cNvPr>
          <p:cNvSpPr>
            <a:spLocks noGrp="1" noChangeArrowheads="1"/>
          </p:cNvSpPr>
          <p:nvPr>
            <p:ph type="ctrTitle"/>
          </p:nvPr>
        </p:nvSpPr>
        <p:spPr>
          <a:xfrm>
            <a:off x="2286000" y="2895600"/>
            <a:ext cx="7772400" cy="1143000"/>
          </a:xfrm>
        </p:spPr>
        <p:txBody>
          <a:bodyPr/>
          <a:lstStyle/>
          <a:p>
            <a:pPr algn="ctr">
              <a:defRPr/>
            </a:pPr>
            <a:br>
              <a:rPr lang="en-US"/>
            </a:br>
            <a:br>
              <a:rPr lang="en-US" sz="6600" b="1">
                <a:effectLst>
                  <a:outerShdw blurRad="38100" dist="38100" dir="2700000" algn="tl">
                    <a:srgbClr val="000000"/>
                  </a:outerShdw>
                </a:effectLst>
              </a:rPr>
            </a:br>
            <a:r>
              <a:rPr lang="en-US" sz="6600" b="1">
                <a:effectLst>
                  <a:outerShdw blurRad="38100" dist="38100" dir="2700000" algn="tl">
                    <a:srgbClr val="000000"/>
                  </a:outerShdw>
                </a:effectLst>
              </a:rPr>
              <a:t>              </a:t>
            </a:r>
            <a:endParaRPr lang="en-US" sz="3600"/>
          </a:p>
        </p:txBody>
      </p:sp>
      <p:sp>
        <p:nvSpPr>
          <p:cNvPr id="162819" name="Rectangle 3">
            <a:extLst>
              <a:ext uri="{FF2B5EF4-FFF2-40B4-BE49-F238E27FC236}">
                <a16:creationId xmlns:a16="http://schemas.microsoft.com/office/drawing/2014/main" id="{7D3A0131-F551-8FBA-E213-81A7DC40EAF6}"/>
              </a:ext>
            </a:extLst>
          </p:cNvPr>
          <p:cNvSpPr>
            <a:spLocks noChangeArrowheads="1"/>
          </p:cNvSpPr>
          <p:nvPr/>
        </p:nvSpPr>
        <p:spPr bwMode="auto">
          <a:xfrm>
            <a:off x="1524000" y="1"/>
            <a:ext cx="4953000" cy="6556375"/>
          </a:xfrm>
          <a:prstGeom prst="rect">
            <a:avLst/>
          </a:prstGeom>
          <a:noFill/>
          <a:ln w="12700">
            <a:noFill/>
            <a:miter lim="800000"/>
            <a:headEnd type="none" w="sm" len="sm"/>
            <a:tailEnd type="none" w="sm" len="sm"/>
          </a:ln>
          <a:effectLst/>
        </p:spPr>
        <p:txBody>
          <a:bodyPr>
            <a:spAutoFit/>
          </a:bodyPr>
          <a:lstStyle/>
          <a:p>
            <a:pPr eaLnBrk="0" fontAlgn="base" hangingPunct="0">
              <a:spcBef>
                <a:spcPct val="0"/>
              </a:spcBef>
              <a:spcAft>
                <a:spcPct val="0"/>
              </a:spcAft>
              <a:defRPr/>
            </a:pPr>
            <a:r>
              <a:rPr lang="en-US" sz="2800" b="1" u="sng" dirty="0">
                <a:solidFill>
                  <a:srgbClr val="FAFD00"/>
                </a:solidFill>
                <a:effectLst>
                  <a:outerShdw blurRad="38100" dist="38100" dir="2700000" algn="tl">
                    <a:srgbClr val="000000"/>
                  </a:outerShdw>
                </a:effectLst>
                <a:latin typeface="Swis721 Hv BT" pitchFamily="34" charset="0"/>
              </a:rPr>
              <a:t>Genesis 6:4-5</a:t>
            </a:r>
          </a:p>
          <a:p>
            <a:pPr eaLnBrk="0" fontAlgn="base" hangingPunct="0">
              <a:spcBef>
                <a:spcPct val="0"/>
              </a:spcBef>
              <a:spcAft>
                <a:spcPct val="0"/>
              </a:spcAft>
              <a:defRPr/>
            </a:pPr>
            <a:r>
              <a:rPr lang="en-US" sz="2800" dirty="0">
                <a:solidFill>
                  <a:srgbClr val="FAFD00"/>
                </a:solidFill>
                <a:effectLst>
                  <a:outerShdw blurRad="38100" dist="38100" dir="2700000" algn="tl">
                    <a:srgbClr val="000000"/>
                  </a:outerShdw>
                </a:effectLst>
                <a:latin typeface="Swis721 Hv BT" pitchFamily="34" charset="0"/>
              </a:rPr>
              <a:t>And the LORD said, My </a:t>
            </a:r>
            <a:r>
              <a:rPr lang="en-US" sz="2800" dirty="0">
                <a:solidFill>
                  <a:srgbClr val="00FFFF"/>
                </a:solidFill>
                <a:effectLst>
                  <a:outerShdw blurRad="38100" dist="38100" dir="2700000" algn="tl">
                    <a:srgbClr val="000000"/>
                  </a:outerShdw>
                </a:effectLst>
                <a:latin typeface="Swis721 Hv BT" pitchFamily="34" charset="0"/>
              </a:rPr>
              <a:t>spirit</a:t>
            </a:r>
            <a:r>
              <a:rPr lang="en-US" sz="2800" dirty="0">
                <a:solidFill>
                  <a:srgbClr val="FAFD00"/>
                </a:solidFill>
                <a:effectLst>
                  <a:outerShdw blurRad="38100" dist="38100" dir="2700000" algn="tl">
                    <a:srgbClr val="000000"/>
                  </a:outerShdw>
                </a:effectLst>
                <a:latin typeface="Swis721 Hv BT" pitchFamily="34" charset="0"/>
              </a:rPr>
              <a:t> shall not always strive with man, for that he also is </a:t>
            </a:r>
            <a:r>
              <a:rPr lang="en-US" sz="2800" dirty="0">
                <a:solidFill>
                  <a:srgbClr val="FF0000"/>
                </a:solidFill>
                <a:effectLst>
                  <a:outerShdw blurRad="38100" dist="38100" dir="2700000" algn="tl">
                    <a:srgbClr val="000000"/>
                  </a:outerShdw>
                </a:effectLst>
                <a:latin typeface="Swis721 Hv BT" pitchFamily="34" charset="0"/>
              </a:rPr>
              <a:t>flesh</a:t>
            </a:r>
            <a:r>
              <a:rPr lang="en-US" sz="2800" dirty="0">
                <a:solidFill>
                  <a:srgbClr val="FAFD00"/>
                </a:solidFill>
                <a:effectLst>
                  <a:outerShdw blurRad="38100" dist="38100" dir="2700000" algn="tl">
                    <a:srgbClr val="000000"/>
                  </a:outerShdw>
                </a:effectLst>
                <a:latin typeface="Swis721 Hv BT" pitchFamily="34" charset="0"/>
              </a:rPr>
              <a:t>: yet his days shall be an hundred and twenty years (he’s only got 120 more years before I flood his world)….</a:t>
            </a:r>
          </a:p>
          <a:p>
            <a:pPr eaLnBrk="0" fontAlgn="base" hangingPunct="0">
              <a:spcBef>
                <a:spcPct val="0"/>
              </a:spcBef>
              <a:spcAft>
                <a:spcPct val="0"/>
              </a:spcAft>
              <a:defRPr/>
            </a:pPr>
            <a:r>
              <a:rPr lang="en-US" sz="2800" dirty="0">
                <a:solidFill>
                  <a:srgbClr val="FAFD00"/>
                </a:solidFill>
                <a:effectLst>
                  <a:outerShdw blurRad="38100" dist="38100" dir="2700000" algn="tl">
                    <a:srgbClr val="000000"/>
                  </a:outerShdw>
                </a:effectLst>
                <a:latin typeface="Swis721 Hv BT" pitchFamily="34" charset="0"/>
              </a:rPr>
              <a:t>And God saw that the wickedness of man was great in the earth, and that every imagination of the thoughts of his heart was only evil continually.</a:t>
            </a:r>
          </a:p>
        </p:txBody>
      </p:sp>
      <p:pic>
        <p:nvPicPr>
          <p:cNvPr id="18437" name="Picture 4">
            <a:extLst>
              <a:ext uri="{FF2B5EF4-FFF2-40B4-BE49-F238E27FC236}">
                <a16:creationId xmlns:a16="http://schemas.microsoft.com/office/drawing/2014/main" id="{71428E34-3310-41C0-5778-8640A0B843E8}"/>
              </a:ext>
            </a:extLst>
          </p:cNvPr>
          <p:cNvPicPr>
            <a:picLocks noChangeAspect="1" noChangeArrowheads="1"/>
          </p:cNvPicPr>
          <p:nvPr/>
        </p:nvPicPr>
        <p:blipFill>
          <a:blip r:embed="rId4"/>
          <a:srcRect/>
          <a:stretch>
            <a:fillRect/>
          </a:stretch>
        </p:blipFill>
        <p:spPr bwMode="auto">
          <a:xfrm>
            <a:off x="6629400" y="457200"/>
            <a:ext cx="3708400" cy="5562600"/>
          </a:xfrm>
          <a:prstGeom prst="rect">
            <a:avLst/>
          </a:prstGeom>
          <a:ln>
            <a:noFill/>
          </a:ln>
          <a:effectLst>
            <a:softEdge rad="112500"/>
          </a:effectLst>
        </p:spPr>
      </p:pic>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FF233ACB-7814-DA2F-588E-EA5C81B95D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121920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7" name="Title 1">
            <a:extLst>
              <a:ext uri="{FF2B5EF4-FFF2-40B4-BE49-F238E27FC236}">
                <a16:creationId xmlns:a16="http://schemas.microsoft.com/office/drawing/2014/main" id="{ED0270B8-7E34-169B-E583-9815DE41ACF8}"/>
              </a:ext>
            </a:extLst>
          </p:cNvPr>
          <p:cNvSpPr>
            <a:spLocks noGrp="1" noChangeArrowheads="1"/>
          </p:cNvSpPr>
          <p:nvPr>
            <p:ph type="title"/>
          </p:nvPr>
        </p:nvSpPr>
        <p:spPr/>
        <p:txBody>
          <a:bodyPr/>
          <a:lstStyle/>
          <a:p>
            <a:endParaRPr lang="en-US" altLang="en-US"/>
          </a:p>
        </p:txBody>
      </p:sp>
      <p:sp>
        <p:nvSpPr>
          <p:cNvPr id="3" name="Content Placeholder 2">
            <a:extLst>
              <a:ext uri="{FF2B5EF4-FFF2-40B4-BE49-F238E27FC236}">
                <a16:creationId xmlns:a16="http://schemas.microsoft.com/office/drawing/2014/main" id="{CB5DFF5F-BBCC-EDDD-2695-7DC129187F50}"/>
              </a:ext>
            </a:extLst>
          </p:cNvPr>
          <p:cNvSpPr>
            <a:spLocks noGrp="1"/>
          </p:cNvSpPr>
          <p:nvPr>
            <p:ph idx="1"/>
          </p:nvPr>
        </p:nvSpPr>
        <p:spPr>
          <a:xfrm>
            <a:off x="499872" y="1016045"/>
            <a:ext cx="11521440" cy="4114800"/>
          </a:xfrm>
        </p:spPr>
        <p:txBody>
          <a:bodyPr/>
          <a:lstStyle/>
          <a:p>
            <a:pPr>
              <a:buFont typeface="Wingdings" panose="05000000000000000000" pitchFamily="2" charset="2"/>
              <a:buChar char="Ø"/>
              <a:defRPr/>
            </a:pPr>
            <a:r>
              <a:rPr lang="en-US" sz="3600" dirty="0">
                <a:effectLst/>
              </a:rPr>
              <a:t>v.5  Jesus refers to a similar condition in Matthew 24:37, which would exist in the last days and can only be corrected by God's intervention.</a:t>
            </a:r>
          </a:p>
          <a:p>
            <a:pPr>
              <a:buFont typeface="Wingdings" panose="05000000000000000000" pitchFamily="2" charset="2"/>
              <a:buChar char="Ø"/>
              <a:defRPr/>
            </a:pPr>
            <a:r>
              <a:rPr lang="en-US" sz="3600" dirty="0">
                <a:effectLst/>
              </a:rPr>
              <a:t>There was a gradual compromise in doctrines &amp; principles that regulated the behavior of the “Sons of Elohim” (True Believers) until that “spirit” of God-likeness had evaporated between the </a:t>
            </a:r>
            <a:r>
              <a:rPr lang="en-US" sz="3600" b="1" i="1" dirty="0">
                <a:solidFill>
                  <a:srgbClr val="00FFFF"/>
                </a:solidFill>
                <a:effectLst/>
              </a:rPr>
              <a:t>“upper waters</a:t>
            </a:r>
            <a:r>
              <a:rPr lang="en-US" sz="3600" dirty="0">
                <a:effectLst/>
              </a:rPr>
              <a:t>” and the </a:t>
            </a:r>
            <a:r>
              <a:rPr lang="en-US" sz="3600" b="1" i="1" dirty="0">
                <a:solidFill>
                  <a:srgbClr val="FF0000"/>
                </a:solidFill>
                <a:effectLst/>
              </a:rPr>
              <a:t>“lower waters.”</a:t>
            </a:r>
          </a:p>
          <a:p>
            <a:pPr>
              <a:buFont typeface="Wingdings" panose="05000000000000000000" pitchFamily="2" charset="2"/>
              <a:buChar char="Ø"/>
              <a:defRPr/>
            </a:pPr>
            <a:endParaRPr lang="en-US" sz="3600" dirty="0"/>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5B437-967A-CC1D-098A-CA6D8E7268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1B53FC6-AD6D-EC3A-36CB-E2D0A15669C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3533A5-FF4D-36D8-343A-EE337DBA0310}"/>
              </a:ext>
            </a:extLst>
          </p:cNvPr>
          <p:cNvPicPr>
            <a:picLocks noChangeAspect="1"/>
          </p:cNvPicPr>
          <p:nvPr/>
        </p:nvPicPr>
        <p:blipFill>
          <a:blip r:embed="rId2"/>
          <a:stretch>
            <a:fillRect/>
          </a:stretch>
        </p:blipFill>
        <p:spPr>
          <a:xfrm>
            <a:off x="33529" y="-82297"/>
            <a:ext cx="12158471" cy="6839141"/>
          </a:xfrm>
          <a:prstGeom prst="rect">
            <a:avLst/>
          </a:prstGeom>
        </p:spPr>
      </p:pic>
    </p:spTree>
    <p:extLst>
      <p:ext uri="{BB962C8B-B14F-4D97-AF65-F5344CB8AC3E}">
        <p14:creationId xmlns:p14="http://schemas.microsoft.com/office/powerpoint/2010/main" val="3320386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2023-07-06_5-45-14">
            <a:hlinkClick r:id="" action="ppaction://media"/>
            <a:extLst>
              <a:ext uri="{FF2B5EF4-FFF2-40B4-BE49-F238E27FC236}">
                <a16:creationId xmlns:a16="http://schemas.microsoft.com/office/drawing/2014/main" id="{5C492EDC-1C55-99EB-024E-2A370B8EF2B7}"/>
              </a:ext>
            </a:extLst>
          </p:cNvPr>
          <p:cNvPicPr>
            <a:picLocks noChangeAspect="1"/>
          </p:cNvPicPr>
          <p:nvPr>
            <a:videoFile r:link="rId1"/>
            <p:extLst>
              <p:ext uri="{DAA4B4D4-6D71-4841-9C94-3DE7FCFB9230}">
                <p14:media xmlns:p14="http://schemas.microsoft.com/office/powerpoint/2010/main" r:embed="rId2">
                  <p14:trim st="4087" end="11848.9569"/>
                </p14:media>
              </p:ext>
            </p:extLst>
          </p:nvPr>
        </p:nvPicPr>
        <p:blipFill>
          <a:blip r:embed="rId4"/>
          <a:stretch>
            <a:fillRect/>
          </a:stretch>
        </p:blipFill>
        <p:spPr>
          <a:xfrm>
            <a:off x="6702048" y="2551176"/>
            <a:ext cx="4660896" cy="3033973"/>
          </a:xfrm>
          <a:prstGeom prst="rect">
            <a:avLst/>
          </a:prstGeom>
        </p:spPr>
      </p:pic>
      <p:pic>
        <p:nvPicPr>
          <p:cNvPr id="10" name="Picture 9">
            <a:extLst>
              <a:ext uri="{FF2B5EF4-FFF2-40B4-BE49-F238E27FC236}">
                <a16:creationId xmlns:a16="http://schemas.microsoft.com/office/drawing/2014/main" id="{AC4D449D-D5D2-FA53-7603-7E240F741570}"/>
              </a:ext>
            </a:extLst>
          </p:cNvPr>
          <p:cNvPicPr>
            <a:picLocks noChangeAspect="1"/>
          </p:cNvPicPr>
          <p:nvPr/>
        </p:nvPicPr>
        <p:blipFill>
          <a:blip r:embed="rId5"/>
          <a:srcRect/>
          <a:stretch>
            <a:fillRect/>
          </a:stretch>
        </p:blipFill>
        <p:spPr>
          <a:xfrm>
            <a:off x="3901440" y="610723"/>
            <a:ext cx="7645996" cy="5710603"/>
          </a:xfrm>
          <a:custGeom>
            <a:avLst/>
            <a:gdLst>
              <a:gd name="connsiteX0" fmla="*/ 4680344 w 8071104"/>
              <a:gd name="connsiteY0" fmla="*/ 2159594 h 6028106"/>
              <a:gd name="connsiteX1" fmla="*/ 4642935 w 8071104"/>
              <a:gd name="connsiteY1" fmla="*/ 2338319 h 6028106"/>
              <a:gd name="connsiteX2" fmla="*/ 4539026 w 8071104"/>
              <a:gd name="connsiteY2" fmla="*/ 2325850 h 6028106"/>
              <a:gd name="connsiteX3" fmla="*/ 4455899 w 8071104"/>
              <a:gd name="connsiteY3" fmla="*/ 2425603 h 6028106"/>
              <a:gd name="connsiteX4" fmla="*/ 4331209 w 8071104"/>
              <a:gd name="connsiteY4" fmla="*/ 2608483 h 6028106"/>
              <a:gd name="connsiteX5" fmla="*/ 4451743 w 8071104"/>
              <a:gd name="connsiteY5" fmla="*/ 2878646 h 6028106"/>
              <a:gd name="connsiteX6" fmla="*/ 4368615 w 8071104"/>
              <a:gd name="connsiteY6" fmla="*/ 3123872 h 6028106"/>
              <a:gd name="connsiteX7" fmla="*/ 4430959 w 8071104"/>
              <a:gd name="connsiteY7" fmla="*/ 3406504 h 6028106"/>
              <a:gd name="connsiteX8" fmla="*/ 4622153 w 8071104"/>
              <a:gd name="connsiteY8" fmla="*/ 3589385 h 6028106"/>
              <a:gd name="connsiteX9" fmla="*/ 4705279 w 8071104"/>
              <a:gd name="connsiteY9" fmla="*/ 3793047 h 6028106"/>
              <a:gd name="connsiteX10" fmla="*/ 4759313 w 8071104"/>
              <a:gd name="connsiteY10" fmla="*/ 3751483 h 6028106"/>
              <a:gd name="connsiteX11" fmla="*/ 4721905 w 8071104"/>
              <a:gd name="connsiteY11" fmla="*/ 3651730 h 6028106"/>
              <a:gd name="connsiteX12" fmla="*/ 4742687 w 8071104"/>
              <a:gd name="connsiteY12" fmla="*/ 3614323 h 6028106"/>
              <a:gd name="connsiteX13" fmla="*/ 4746843 w 8071104"/>
              <a:gd name="connsiteY13" fmla="*/ 3485476 h 6028106"/>
              <a:gd name="connsiteX14" fmla="*/ 4746843 w 8071104"/>
              <a:gd name="connsiteY14" fmla="*/ 3423130 h 6028106"/>
              <a:gd name="connsiteX15" fmla="*/ 4755156 w 8071104"/>
              <a:gd name="connsiteY15" fmla="*/ 3356628 h 6028106"/>
              <a:gd name="connsiteX16" fmla="*/ 4775938 w 8071104"/>
              <a:gd name="connsiteY16" fmla="*/ 3319221 h 6028106"/>
              <a:gd name="connsiteX17" fmla="*/ 4800876 w 8071104"/>
              <a:gd name="connsiteY17" fmla="*/ 3269345 h 6028106"/>
              <a:gd name="connsiteX18" fmla="*/ 4809189 w 8071104"/>
              <a:gd name="connsiteY18" fmla="*/ 3236094 h 6028106"/>
              <a:gd name="connsiteX19" fmla="*/ 4821658 w 8071104"/>
              <a:gd name="connsiteY19" fmla="*/ 3173748 h 6028106"/>
              <a:gd name="connsiteX20" fmla="*/ 4825814 w 8071104"/>
              <a:gd name="connsiteY20" fmla="*/ 3140497 h 6028106"/>
              <a:gd name="connsiteX21" fmla="*/ 4867378 w 8071104"/>
              <a:gd name="connsiteY21" fmla="*/ 3098934 h 6028106"/>
              <a:gd name="connsiteX22" fmla="*/ 4921411 w 8071104"/>
              <a:gd name="connsiteY22" fmla="*/ 3032432 h 6028106"/>
              <a:gd name="connsiteX23" fmla="*/ 4950505 w 8071104"/>
              <a:gd name="connsiteY23" fmla="*/ 2961774 h 6028106"/>
              <a:gd name="connsiteX24" fmla="*/ 5004538 w 8071104"/>
              <a:gd name="connsiteY24" fmla="*/ 2936836 h 6028106"/>
              <a:gd name="connsiteX25" fmla="*/ 5008694 w 8071104"/>
              <a:gd name="connsiteY25" fmla="*/ 2916054 h 6028106"/>
              <a:gd name="connsiteX26" fmla="*/ 4938036 w 8071104"/>
              <a:gd name="connsiteY26" fmla="*/ 2916054 h 6028106"/>
              <a:gd name="connsiteX27" fmla="*/ 4913098 w 8071104"/>
              <a:gd name="connsiteY27" fmla="*/ 2928523 h 6028106"/>
              <a:gd name="connsiteX28" fmla="*/ 4884003 w 8071104"/>
              <a:gd name="connsiteY28" fmla="*/ 2957617 h 6028106"/>
              <a:gd name="connsiteX29" fmla="*/ 4867378 w 8071104"/>
              <a:gd name="connsiteY29" fmla="*/ 2961774 h 6028106"/>
              <a:gd name="connsiteX30" fmla="*/ 4884003 w 8071104"/>
              <a:gd name="connsiteY30" fmla="*/ 2924366 h 6028106"/>
              <a:gd name="connsiteX31" fmla="*/ 4904785 w 8071104"/>
              <a:gd name="connsiteY31" fmla="*/ 2857865 h 6028106"/>
              <a:gd name="connsiteX32" fmla="*/ 4888160 w 8071104"/>
              <a:gd name="connsiteY32" fmla="*/ 2837083 h 6028106"/>
              <a:gd name="connsiteX33" fmla="*/ 4913098 w 8071104"/>
              <a:gd name="connsiteY33" fmla="*/ 2816301 h 6028106"/>
              <a:gd name="connsiteX34" fmla="*/ 4938036 w 8071104"/>
              <a:gd name="connsiteY34" fmla="*/ 2783050 h 6028106"/>
              <a:gd name="connsiteX35" fmla="*/ 4913098 w 8071104"/>
              <a:gd name="connsiteY35" fmla="*/ 2741486 h 6028106"/>
              <a:gd name="connsiteX36" fmla="*/ 4904785 w 8071104"/>
              <a:gd name="connsiteY36" fmla="*/ 2729017 h 6028106"/>
              <a:gd name="connsiteX37" fmla="*/ 4904785 w 8071104"/>
              <a:gd name="connsiteY37" fmla="*/ 2716548 h 6028106"/>
              <a:gd name="connsiteX38" fmla="*/ 4921411 w 8071104"/>
              <a:gd name="connsiteY38" fmla="*/ 2650046 h 6028106"/>
              <a:gd name="connsiteX39" fmla="*/ 4888160 w 8071104"/>
              <a:gd name="connsiteY39" fmla="*/ 2600170 h 6028106"/>
              <a:gd name="connsiteX40" fmla="*/ 4834127 w 8071104"/>
              <a:gd name="connsiteY40" fmla="*/ 2583545 h 6028106"/>
              <a:gd name="connsiteX41" fmla="*/ 4821658 w 8071104"/>
              <a:gd name="connsiteY41" fmla="*/ 2579388 h 6028106"/>
              <a:gd name="connsiteX42" fmla="*/ 4751000 w 8071104"/>
              <a:gd name="connsiteY42" fmla="*/ 2492105 h 6028106"/>
              <a:gd name="connsiteX43" fmla="*/ 4775938 w 8071104"/>
              <a:gd name="connsiteY43" fmla="*/ 2454697 h 6028106"/>
              <a:gd name="connsiteX44" fmla="*/ 4800876 w 8071104"/>
              <a:gd name="connsiteY44" fmla="*/ 2396508 h 6028106"/>
              <a:gd name="connsiteX45" fmla="*/ 4792563 w 8071104"/>
              <a:gd name="connsiteY45" fmla="*/ 2384039 h 6028106"/>
              <a:gd name="connsiteX46" fmla="*/ 4780094 w 8071104"/>
              <a:gd name="connsiteY46" fmla="*/ 2271818 h 6028106"/>
              <a:gd name="connsiteX47" fmla="*/ 0 w 8071104"/>
              <a:gd name="connsiteY47" fmla="*/ 0 h 6028106"/>
              <a:gd name="connsiteX48" fmla="*/ 8071104 w 8071104"/>
              <a:gd name="connsiteY48" fmla="*/ 0 h 6028106"/>
              <a:gd name="connsiteX49" fmla="*/ 8071104 w 8071104"/>
              <a:gd name="connsiteY49" fmla="*/ 6028106 h 6028106"/>
              <a:gd name="connsiteX50" fmla="*/ 0 w 8071104"/>
              <a:gd name="connsiteY50" fmla="*/ 6028106 h 602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071104" h="6028106">
                <a:moveTo>
                  <a:pt x="4680344" y="2159594"/>
                </a:moveTo>
                <a:cubicBezTo>
                  <a:pt x="4657484" y="2173448"/>
                  <a:pt x="4683806" y="2305761"/>
                  <a:pt x="4642935" y="2338319"/>
                </a:cubicBezTo>
                <a:cubicBezTo>
                  <a:pt x="4613840" y="2363257"/>
                  <a:pt x="4570199" y="2311303"/>
                  <a:pt x="4539026" y="2325850"/>
                </a:cubicBezTo>
                <a:cubicBezTo>
                  <a:pt x="4507853" y="2340397"/>
                  <a:pt x="4483608" y="2383347"/>
                  <a:pt x="4455899" y="2425603"/>
                </a:cubicBezTo>
                <a:cubicBezTo>
                  <a:pt x="4428190" y="2467859"/>
                  <a:pt x="4359611" y="2535054"/>
                  <a:pt x="4331209" y="2608483"/>
                </a:cubicBezTo>
                <a:cubicBezTo>
                  <a:pt x="4302807" y="2681912"/>
                  <a:pt x="4441352" y="2795519"/>
                  <a:pt x="4451743" y="2878646"/>
                </a:cubicBezTo>
                <a:cubicBezTo>
                  <a:pt x="4462134" y="2961773"/>
                  <a:pt x="4372079" y="3035896"/>
                  <a:pt x="4368615" y="3123872"/>
                </a:cubicBezTo>
                <a:cubicBezTo>
                  <a:pt x="4365151" y="3211848"/>
                  <a:pt x="4400479" y="3324762"/>
                  <a:pt x="4430959" y="3406504"/>
                </a:cubicBezTo>
                <a:cubicBezTo>
                  <a:pt x="4461439" y="3488246"/>
                  <a:pt x="4578511" y="3519419"/>
                  <a:pt x="4622153" y="3589385"/>
                </a:cubicBezTo>
                <a:cubicBezTo>
                  <a:pt x="4665795" y="3659351"/>
                  <a:pt x="4670643" y="3770187"/>
                  <a:pt x="4705279" y="3793047"/>
                </a:cubicBezTo>
                <a:cubicBezTo>
                  <a:pt x="4739915" y="3815907"/>
                  <a:pt x="4753771" y="3783349"/>
                  <a:pt x="4759313" y="3751483"/>
                </a:cubicBezTo>
                <a:lnTo>
                  <a:pt x="4721905" y="3651730"/>
                </a:lnTo>
                <a:lnTo>
                  <a:pt x="4742687" y="3614323"/>
                </a:lnTo>
                <a:lnTo>
                  <a:pt x="4746843" y="3485476"/>
                </a:lnTo>
                <a:lnTo>
                  <a:pt x="4746843" y="3423130"/>
                </a:lnTo>
                <a:lnTo>
                  <a:pt x="4755156" y="3356628"/>
                </a:lnTo>
                <a:lnTo>
                  <a:pt x="4775938" y="3319221"/>
                </a:lnTo>
                <a:lnTo>
                  <a:pt x="4800876" y="3269345"/>
                </a:lnTo>
                <a:lnTo>
                  <a:pt x="4809189" y="3236094"/>
                </a:lnTo>
                <a:lnTo>
                  <a:pt x="4821658" y="3173748"/>
                </a:lnTo>
                <a:lnTo>
                  <a:pt x="4825814" y="3140497"/>
                </a:lnTo>
                <a:lnTo>
                  <a:pt x="4867378" y="3098934"/>
                </a:lnTo>
                <a:lnTo>
                  <a:pt x="4921411" y="3032432"/>
                </a:lnTo>
                <a:lnTo>
                  <a:pt x="4950505" y="2961774"/>
                </a:lnTo>
                <a:lnTo>
                  <a:pt x="5004538" y="2936836"/>
                </a:lnTo>
                <a:lnTo>
                  <a:pt x="5008694" y="2916054"/>
                </a:lnTo>
                <a:lnTo>
                  <a:pt x="4938036" y="2916054"/>
                </a:lnTo>
                <a:lnTo>
                  <a:pt x="4913098" y="2928523"/>
                </a:lnTo>
                <a:lnTo>
                  <a:pt x="4884003" y="2957617"/>
                </a:lnTo>
                <a:lnTo>
                  <a:pt x="4867378" y="2961774"/>
                </a:lnTo>
                <a:lnTo>
                  <a:pt x="4884003" y="2924366"/>
                </a:lnTo>
                <a:lnTo>
                  <a:pt x="4904785" y="2857865"/>
                </a:lnTo>
                <a:lnTo>
                  <a:pt x="4888160" y="2837083"/>
                </a:lnTo>
                <a:lnTo>
                  <a:pt x="4913098" y="2816301"/>
                </a:lnTo>
                <a:lnTo>
                  <a:pt x="4938036" y="2783050"/>
                </a:lnTo>
                <a:lnTo>
                  <a:pt x="4913098" y="2741486"/>
                </a:lnTo>
                <a:lnTo>
                  <a:pt x="4904785" y="2729017"/>
                </a:lnTo>
                <a:lnTo>
                  <a:pt x="4904785" y="2716548"/>
                </a:lnTo>
                <a:lnTo>
                  <a:pt x="4921411" y="2650046"/>
                </a:lnTo>
                <a:lnTo>
                  <a:pt x="4888160" y="2600170"/>
                </a:lnTo>
                <a:lnTo>
                  <a:pt x="4834127" y="2583545"/>
                </a:lnTo>
                <a:lnTo>
                  <a:pt x="4821658" y="2579388"/>
                </a:lnTo>
                <a:lnTo>
                  <a:pt x="4751000" y="2492105"/>
                </a:lnTo>
                <a:lnTo>
                  <a:pt x="4775938" y="2454697"/>
                </a:lnTo>
                <a:lnTo>
                  <a:pt x="4800876" y="2396508"/>
                </a:lnTo>
                <a:lnTo>
                  <a:pt x="4792563" y="2384039"/>
                </a:lnTo>
                <a:cubicBezTo>
                  <a:pt x="4787714" y="2379883"/>
                  <a:pt x="4784423" y="2274416"/>
                  <a:pt x="4780094" y="2271818"/>
                </a:cubicBezTo>
                <a:close/>
                <a:moveTo>
                  <a:pt x="0" y="0"/>
                </a:moveTo>
                <a:lnTo>
                  <a:pt x="8071104" y="0"/>
                </a:lnTo>
                <a:lnTo>
                  <a:pt x="8071104" y="6028106"/>
                </a:lnTo>
                <a:lnTo>
                  <a:pt x="0" y="6028106"/>
                </a:lnTo>
                <a:close/>
              </a:path>
            </a:pathLst>
          </a:custGeom>
        </p:spPr>
      </p:pic>
      <p:sp>
        <p:nvSpPr>
          <p:cNvPr id="3" name="Content Placeholder 2">
            <a:extLst>
              <a:ext uri="{FF2B5EF4-FFF2-40B4-BE49-F238E27FC236}">
                <a16:creationId xmlns:a16="http://schemas.microsoft.com/office/drawing/2014/main" id="{CFD678F2-FF79-6D90-8737-7BB78A7E42C0}"/>
              </a:ext>
            </a:extLst>
          </p:cNvPr>
          <p:cNvSpPr>
            <a:spLocks noGrp="1"/>
          </p:cNvSpPr>
          <p:nvPr>
            <p:ph idx="1"/>
          </p:nvPr>
        </p:nvSpPr>
        <p:spPr>
          <a:xfrm>
            <a:off x="235624" y="137160"/>
            <a:ext cx="3730752" cy="3681095"/>
          </a:xfrm>
        </p:spPr>
        <p:txBody>
          <a:bodyPr>
            <a:normAutofit fontScale="92500" lnSpcReduction="10000"/>
          </a:bodyPr>
          <a:lstStyle/>
          <a:p>
            <a:pPr marL="0" marR="0">
              <a:lnSpc>
                <a:spcPct val="107000"/>
              </a:lnSpc>
              <a:spcBef>
                <a:spcPts val="0"/>
              </a:spcBef>
              <a:spcAft>
                <a:spcPts val="0"/>
              </a:spcAft>
            </a:pPr>
            <a:r>
              <a:rPr lang="en-US" sz="20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r>
              <a:rPr lang="en-US" sz="2000"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1</a:t>
            </a:r>
            <a:r>
              <a:rPr lang="en-US" sz="2000" b="1" kern="0" baseline="300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st</a:t>
            </a:r>
            <a:r>
              <a:rPr lang="en-US" sz="2000"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reference to an altar in the Bible</a:t>
            </a:r>
            <a:r>
              <a:rPr lang="en-US" sz="20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though not the first one set up. </a:t>
            </a:r>
          </a:p>
          <a:p>
            <a:pPr marL="0" marR="0">
              <a:lnSpc>
                <a:spcPct val="107000"/>
              </a:lnSpc>
              <a:spcBef>
                <a:spcPts val="0"/>
              </a:spcBef>
              <a:spcAft>
                <a:spcPts val="0"/>
              </a:spcAft>
            </a:pPr>
            <a:r>
              <a:rPr lang="en-US" sz="20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Heb. is </a:t>
            </a:r>
            <a:r>
              <a:rPr lang="en-US" sz="2000" b="1" i="1" kern="0" dirty="0" err="1">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mizbeach</a:t>
            </a:r>
            <a:r>
              <a:rPr lang="en-US" sz="2000" i="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r>
              <a:rPr lang="en-US" sz="20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from </a:t>
            </a:r>
            <a:r>
              <a:rPr lang="en-US" sz="2000" b="1" i="1" kern="0" dirty="0" err="1">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zabach</a:t>
            </a:r>
            <a:r>
              <a:rPr lang="en-US" sz="2000" i="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r>
              <a:rPr lang="en-US" sz="20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to slaughter an animal in sacrifice. </a:t>
            </a:r>
          </a:p>
          <a:p>
            <a:pPr marL="0" marR="0">
              <a:lnSpc>
                <a:spcPct val="107000"/>
              </a:lnSpc>
              <a:spcBef>
                <a:spcPts val="0"/>
              </a:spcBef>
              <a:spcAft>
                <a:spcPts val="0"/>
              </a:spcAft>
            </a:pPr>
            <a:r>
              <a:rPr lang="en-US" sz="20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Moses was instructed that altars were to be set up only at places where Yahweh recorded His Name (Exod. 20:24), where He manifested His power, and that they were to be built of "unhewn stone"</a:t>
            </a:r>
          </a:p>
        </p:txBody>
      </p:sp>
      <p:sp>
        <p:nvSpPr>
          <p:cNvPr id="6" name="TextBox 5">
            <a:extLst>
              <a:ext uri="{FF2B5EF4-FFF2-40B4-BE49-F238E27FC236}">
                <a16:creationId xmlns:a16="http://schemas.microsoft.com/office/drawing/2014/main" id="{008A8985-8178-C381-47AF-B56E36AD3027}"/>
              </a:ext>
            </a:extLst>
          </p:cNvPr>
          <p:cNvSpPr txBox="1"/>
          <p:nvPr/>
        </p:nvSpPr>
        <p:spPr>
          <a:xfrm>
            <a:off x="235624" y="3683790"/>
            <a:ext cx="3665816" cy="3037050"/>
          </a:xfrm>
          <a:prstGeom prst="rect">
            <a:avLst/>
          </a:prstGeom>
          <a:noFill/>
        </p:spPr>
        <p:txBody>
          <a:bodyPr wrap="square">
            <a:spAutoFit/>
          </a:bodyPr>
          <a:lstStyle/>
          <a:p>
            <a:pPr marL="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prstClr val="white"/>
                </a:solidFill>
                <a:effectLst/>
                <a:uLnTx/>
                <a:uFillTx/>
                <a:latin typeface="Amasis MT Pro" panose="02040504050005020304" pitchFamily="18" charset="0"/>
                <a:ea typeface="Calibri" panose="020F0502020204030204" pitchFamily="34" charset="0"/>
                <a:cs typeface="Times New Roman" panose="02020603050405020304" pitchFamily="18" charset="0"/>
              </a:rPr>
              <a:t>They pointed forward to Christ "our altar" (Heb. 13:10) through whom, all offerings should be made to God via priestly ministrations.</a:t>
            </a:r>
            <a:endParaRPr lang="en-US" kern="0" dirty="0">
              <a:solidFill>
                <a:prstClr val="white"/>
              </a:solidFill>
              <a:latin typeface="Amasis MT Pro" panose="02040504050005020304" pitchFamily="18" charset="0"/>
              <a:ea typeface="Calibri" panose="020F0502020204030204" pitchFamily="34" charset="0"/>
              <a:cs typeface="Times New Roman" panose="02020603050405020304" pitchFamily="18" charset="0"/>
            </a:endParaRPr>
          </a:p>
          <a:p>
            <a:pPr marL="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prstClr val="white"/>
                </a:solidFill>
                <a:effectLst/>
                <a:uLnTx/>
                <a:uFillTx/>
                <a:latin typeface="Amasis MT Pro" panose="02040504050005020304" pitchFamily="18" charset="0"/>
                <a:ea typeface="Calibri" panose="020F0502020204030204" pitchFamily="34" charset="0"/>
                <a:cs typeface="Times New Roman" panose="02020603050405020304" pitchFamily="18" charset="0"/>
              </a:rPr>
              <a:t>Though Jesus was of our nature (stone), his character was Divine (John 1:14), and he was represented by "unhewn stone", or stone shaped by the hand of Yahweh. </a:t>
            </a:r>
          </a:p>
        </p:txBody>
      </p:sp>
      <p:sp>
        <p:nvSpPr>
          <p:cNvPr id="8" name="TextBox 7">
            <a:extLst>
              <a:ext uri="{FF2B5EF4-FFF2-40B4-BE49-F238E27FC236}">
                <a16:creationId xmlns:a16="http://schemas.microsoft.com/office/drawing/2014/main" id="{25C6D1B5-EFC8-CCDF-8439-F358B0606359}"/>
              </a:ext>
            </a:extLst>
          </p:cNvPr>
          <p:cNvSpPr txBox="1"/>
          <p:nvPr/>
        </p:nvSpPr>
        <p:spPr>
          <a:xfrm>
            <a:off x="3760404" y="-6832"/>
            <a:ext cx="8621400" cy="523220"/>
          </a:xfrm>
          <a:prstGeom prst="rect">
            <a:avLst/>
          </a:prstGeom>
          <a:noFill/>
        </p:spPr>
        <p:txBody>
          <a:bodyPr wrap="square">
            <a:spAutoFit/>
          </a:bodyPr>
          <a:lstStyle/>
          <a:p>
            <a:r>
              <a:rPr lang="en-US" sz="28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 8:20 -"And Noah </a:t>
            </a:r>
            <a:r>
              <a:rPr lang="en-US" sz="2800" b="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builded</a:t>
            </a:r>
            <a:r>
              <a:rPr lang="en-US" sz="28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 altar unto Yahweh" </a:t>
            </a:r>
            <a:endParaRPr lang="en-US" sz="2800" dirty="0"/>
          </a:p>
        </p:txBody>
      </p:sp>
    </p:spTree>
    <p:extLst>
      <p:ext uri="{BB962C8B-B14F-4D97-AF65-F5344CB8AC3E}">
        <p14:creationId xmlns:p14="http://schemas.microsoft.com/office/powerpoint/2010/main" val="56321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99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8F777-3913-B55F-DBE7-8F4C084982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A800F5-8465-41B2-AE26-E46283B0FD1F}"/>
              </a:ext>
            </a:extLst>
          </p:cNvPr>
          <p:cNvSpPr>
            <a:spLocks noGrp="1"/>
          </p:cNvSpPr>
          <p:nvPr>
            <p:ph idx="1"/>
          </p:nvPr>
        </p:nvSpPr>
        <p:spPr>
          <a:xfrm>
            <a:off x="938784" y="685800"/>
            <a:ext cx="5228246" cy="5486400"/>
          </a:xfrm>
        </p:spPr>
        <p:txBody>
          <a:bodyPr>
            <a:normAutofit/>
          </a:bodyPr>
          <a:lstStyle/>
          <a:p>
            <a:r>
              <a:rPr lang="en-US"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"And took of every clean beast, and of every clean fowl" </a:t>
            </a:r>
            <a:r>
              <a:rPr lang="en-US"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p>
          <a:p>
            <a:r>
              <a:rPr lang="en-US"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These pointed forward to the offering </a:t>
            </a:r>
            <a:r>
              <a:rPr lang="en-US"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of Christ. </a:t>
            </a:r>
          </a:p>
          <a:p>
            <a:r>
              <a:rPr lang="en-US" b="1" kern="0" dirty="0">
                <a:solidFill>
                  <a:srgbClr val="00FFFF"/>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He was the antitypical priest, altar and sacrifice</a:t>
            </a:r>
            <a:r>
              <a:rPr lang="en-US"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and, as sinless before Yahweh alone among men, was fit to fulfil the type of the offerings. </a:t>
            </a:r>
          </a:p>
          <a:p>
            <a:r>
              <a:rPr lang="en-US"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He was </a:t>
            </a:r>
            <a:r>
              <a:rPr lang="en-US"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 lamb of God </a:t>
            </a:r>
            <a:r>
              <a:rPr lang="en-US"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t>
            </a:r>
            <a:r>
              <a:rPr lang="en-US" b="1" kern="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without blemish and without spot</a:t>
            </a:r>
            <a:r>
              <a:rPr lang="en-US"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(1 Pet. 1:19).</a:t>
            </a:r>
            <a:endParaRPr lang="en-US" sz="4000" dirty="0">
              <a:solidFill>
                <a:schemeClr val="bg1"/>
              </a:solidFill>
              <a:latin typeface="Amasis MT Pro" panose="02040504050005020304" pitchFamily="18" charset="0"/>
            </a:endParaRPr>
          </a:p>
        </p:txBody>
      </p:sp>
      <p:pic>
        <p:nvPicPr>
          <p:cNvPr id="4" name="Picture 3">
            <a:extLst>
              <a:ext uri="{FF2B5EF4-FFF2-40B4-BE49-F238E27FC236}">
                <a16:creationId xmlns:a16="http://schemas.microsoft.com/office/drawing/2014/main" id="{4811AD81-D33D-7F85-6E6F-18CE17E9F137}"/>
              </a:ext>
            </a:extLst>
          </p:cNvPr>
          <p:cNvPicPr>
            <a:picLocks noChangeAspect="1"/>
          </p:cNvPicPr>
          <p:nvPr/>
        </p:nvPicPr>
        <p:blipFill>
          <a:blip r:embed="rId2"/>
          <a:stretch>
            <a:fillRect/>
          </a:stretch>
        </p:blipFill>
        <p:spPr>
          <a:xfrm>
            <a:off x="6754368" y="160548"/>
            <a:ext cx="5228246" cy="65369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97248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1DB54-6434-71D1-5C07-6B2B7D0AA117}"/>
              </a:ext>
            </a:extLst>
          </p:cNvPr>
          <p:cNvSpPr>
            <a:spLocks noGrp="1"/>
          </p:cNvSpPr>
          <p:nvPr>
            <p:ph type="title"/>
          </p:nvPr>
        </p:nvSpPr>
        <p:spPr>
          <a:xfrm>
            <a:off x="1597152" y="372140"/>
            <a:ext cx="8883396" cy="540131"/>
          </a:xfrm>
        </p:spPr>
        <p:txBody>
          <a:bodyPr>
            <a:noAutofit/>
          </a:bodyPr>
          <a:lstStyle/>
          <a:p>
            <a:pPr algn="ctr"/>
            <a:r>
              <a:rPr lang="en-US" sz="3200"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"And offered burnt offerings upon the altar"</a:t>
            </a:r>
            <a:endParaRPr lang="en-US" sz="3200" dirty="0">
              <a:latin typeface="Amasis MT Pro" panose="02040504050005020304" pitchFamily="18" charset="0"/>
            </a:endParaRPr>
          </a:p>
        </p:txBody>
      </p:sp>
      <p:sp>
        <p:nvSpPr>
          <p:cNvPr id="3" name="Content Placeholder 2">
            <a:extLst>
              <a:ext uri="{FF2B5EF4-FFF2-40B4-BE49-F238E27FC236}">
                <a16:creationId xmlns:a16="http://schemas.microsoft.com/office/drawing/2014/main" id="{5D117CA0-6749-119C-CAE4-F8A170CBE1AE}"/>
              </a:ext>
            </a:extLst>
          </p:cNvPr>
          <p:cNvSpPr>
            <a:spLocks noGrp="1"/>
          </p:cNvSpPr>
          <p:nvPr>
            <p:ph idx="1"/>
          </p:nvPr>
        </p:nvSpPr>
        <p:spPr>
          <a:xfrm>
            <a:off x="322690" y="960120"/>
            <a:ext cx="5773310" cy="5596128"/>
          </a:xfrm>
        </p:spPr>
        <p:txBody>
          <a:bodyPr>
            <a:normAutofit/>
          </a:bodyPr>
          <a:lstStyle/>
          <a:p>
            <a:pPr marL="57150" marR="0" indent="-285750">
              <a:lnSpc>
                <a:spcPct val="107000"/>
              </a:lnSpc>
              <a:spcBef>
                <a:spcPts val="0"/>
              </a:spcBef>
              <a:spcAft>
                <a:spcPts val="0"/>
              </a:spcAft>
              <a:buFont typeface="Wingdings" panose="05000000000000000000" pitchFamily="2" charset="2"/>
              <a:buChar char="Ø"/>
            </a:pPr>
            <a:r>
              <a:rPr lang="en-US" sz="2400" kern="0" dirty="0">
                <a:solidFill>
                  <a:schemeClr val="bg1"/>
                </a:solidFill>
                <a:latin typeface="Amasis MT Pro" panose="02040504050005020304" pitchFamily="18" charset="0"/>
                <a:ea typeface="Calibri" panose="020F0502020204030204" pitchFamily="34" charset="0"/>
                <a:cs typeface="Times New Roman" panose="02020603050405020304" pitchFamily="18" charset="0"/>
              </a:rPr>
              <a:t>R</a:t>
            </a: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eferences to clean and unclean animals, to altars, and to offerings and sacrifices, strongly suggest that </a:t>
            </a:r>
            <a:r>
              <a:rPr lang="en-US" sz="2400" b="1" kern="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there was a formal system of religion in vogue, which was doubtless handed down from the days of Eden onwards. </a:t>
            </a:r>
            <a:endParaRPr lang="en-US" sz="2400" b="1"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endParaRPr>
          </a:p>
          <a:p>
            <a:pPr marL="57150" marR="0" indent="-285750">
              <a:lnSpc>
                <a:spcPct val="107000"/>
              </a:lnSpc>
              <a:spcBef>
                <a:spcPts val="0"/>
              </a:spcBef>
              <a:spcAft>
                <a:spcPts val="0"/>
              </a:spcAft>
              <a:buFont typeface="Wingdings" panose="05000000000000000000" pitchFamily="2" charset="2"/>
              <a:buChar char="Ø"/>
            </a:pPr>
            <a:endPar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a:p>
            <a:pPr marL="57150" marR="0" indent="-285750">
              <a:lnSpc>
                <a:spcPct val="107000"/>
              </a:lnSpc>
              <a:spcBef>
                <a:spcPts val="0"/>
              </a:spcBef>
              <a:spcAft>
                <a:spcPts val="0"/>
              </a:spcAft>
              <a:buFont typeface="Wingdings" panose="05000000000000000000" pitchFamily="2" charset="2"/>
              <a:buChar char="Ø"/>
            </a:pPr>
            <a:r>
              <a:rPr lang="en-US" sz="2400" kern="0"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No doubt this would not have differed much, if at all, from the Mosaic system even though the divine requirements had not been legislated beforehand so far as we are aware </a:t>
            </a:r>
            <a:endParaRPr lang="en-US" sz="2400" kern="100"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0"/>
              </a:spcAft>
              <a:buFont typeface="Wingdings" panose="05000000000000000000" pitchFamily="2" charset="2"/>
              <a:buChar char="Ø"/>
            </a:pPr>
            <a:endPar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D177661F-C37E-2BD2-40EF-9912A2744EA2}"/>
              </a:ext>
            </a:extLst>
          </p:cNvPr>
          <p:cNvPicPr>
            <a:picLocks noChangeAspect="1"/>
          </p:cNvPicPr>
          <p:nvPr/>
        </p:nvPicPr>
        <p:blipFill>
          <a:blip r:embed="rId2"/>
          <a:stretch>
            <a:fillRect/>
          </a:stretch>
        </p:blipFill>
        <p:spPr>
          <a:xfrm>
            <a:off x="5979033" y="905043"/>
            <a:ext cx="6212967" cy="4625829"/>
          </a:xfrm>
          <a:prstGeom prst="rect">
            <a:avLst/>
          </a:prstGeom>
          <a:effectLst>
            <a:softEdge rad="127000"/>
          </a:effectLst>
        </p:spPr>
      </p:pic>
      <p:sp>
        <p:nvSpPr>
          <p:cNvPr id="9" name="TextBox 8">
            <a:extLst>
              <a:ext uri="{FF2B5EF4-FFF2-40B4-BE49-F238E27FC236}">
                <a16:creationId xmlns:a16="http://schemas.microsoft.com/office/drawing/2014/main" id="{9D66186C-0679-6A77-2E9D-831A1FE89321}"/>
              </a:ext>
            </a:extLst>
          </p:cNvPr>
          <p:cNvSpPr txBox="1"/>
          <p:nvPr/>
        </p:nvSpPr>
        <p:spPr>
          <a:xfrm>
            <a:off x="2036064" y="5707006"/>
            <a:ext cx="9656064" cy="923330"/>
          </a:xfrm>
          <a:prstGeom prst="rect">
            <a:avLst/>
          </a:prstGeom>
          <a:noFill/>
        </p:spPr>
        <p:txBody>
          <a:bodyPr wrap="square">
            <a:spAutoFit/>
          </a:bodyPr>
          <a:lstStyle/>
          <a:p>
            <a:r>
              <a:rPr lang="en-US" b="1" i="0" u="none" strike="noStrike" baseline="0" dirty="0">
                <a:solidFill>
                  <a:srgbClr val="FFFF00"/>
                </a:solidFill>
                <a:latin typeface="Verdana" panose="020B0604030504040204" pitchFamily="34" charset="0"/>
              </a:rPr>
              <a:t>Rom 5:14</a:t>
            </a:r>
            <a:r>
              <a:rPr lang="en-US" b="0" i="0" u="none" strike="noStrike" baseline="0" dirty="0">
                <a:solidFill>
                  <a:srgbClr val="FFFF00"/>
                </a:solidFill>
                <a:latin typeface="Verdana" panose="020B0604030504040204" pitchFamily="34" charset="0"/>
              </a:rPr>
              <a:t>  Nevertheless death reigned from Adam to Moses, even over them that had not sinned after the similitude of Adam's transgression, who is the figure of him that was to come. </a:t>
            </a:r>
            <a:endParaRPr lang="en-US" sz="2800" dirty="0">
              <a:solidFill>
                <a:srgbClr val="FFFF00"/>
              </a:solidFill>
            </a:endParaRPr>
          </a:p>
        </p:txBody>
      </p:sp>
    </p:spTree>
    <p:extLst>
      <p:ext uri="{BB962C8B-B14F-4D97-AF65-F5344CB8AC3E}">
        <p14:creationId xmlns:p14="http://schemas.microsoft.com/office/powerpoint/2010/main" val="895607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CACC7-1DDF-7BE7-283A-58A0483BEF32}"/>
              </a:ext>
            </a:extLst>
          </p:cNvPr>
          <p:cNvSpPr>
            <a:spLocks noGrp="1"/>
          </p:cNvSpPr>
          <p:nvPr>
            <p:ph type="title"/>
          </p:nvPr>
        </p:nvSpPr>
        <p:spPr>
          <a:xfrm>
            <a:off x="838200" y="365125"/>
            <a:ext cx="10515600" cy="687641"/>
          </a:xfrm>
        </p:spPr>
        <p:txBody>
          <a:bodyPr>
            <a:normAutofit/>
          </a:bodyPr>
          <a:lstStyle/>
          <a:p>
            <a:r>
              <a:rPr lang="en-US" sz="3600"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Hence, the burnt offerings that Noah offered required…</a:t>
            </a:r>
            <a:endParaRPr lang="en-US" sz="3600" dirty="0"/>
          </a:p>
        </p:txBody>
      </p:sp>
      <p:sp>
        <p:nvSpPr>
          <p:cNvPr id="5" name="TextBox 4">
            <a:extLst>
              <a:ext uri="{FF2B5EF4-FFF2-40B4-BE49-F238E27FC236}">
                <a16:creationId xmlns:a16="http://schemas.microsoft.com/office/drawing/2014/main" id="{2E8FF374-6BE2-23B3-6281-DC27D8C50E98}"/>
              </a:ext>
            </a:extLst>
          </p:cNvPr>
          <p:cNvSpPr txBox="1"/>
          <p:nvPr/>
        </p:nvSpPr>
        <p:spPr>
          <a:xfrm>
            <a:off x="752458" y="4860410"/>
            <a:ext cx="11143223" cy="1315873"/>
          </a:xfrm>
          <a:prstGeom prst="rect">
            <a:avLst/>
          </a:prstGeom>
          <a:noFill/>
        </p:spPr>
        <p:txBody>
          <a:bodyPr wrap="square">
            <a:spAutoFit/>
          </a:bodyPr>
          <a:lstStyle/>
          <a:p>
            <a:pPr marL="0" marR="0" indent="0">
              <a:lnSpc>
                <a:spcPct val="150000"/>
              </a:lnSpc>
              <a:spcBef>
                <a:spcPts val="0"/>
              </a:spcBef>
              <a:spcAft>
                <a:spcPts val="0"/>
              </a:spcAft>
              <a:buNone/>
              <a:tabLst>
                <a:tab pos="342900" algn="l"/>
              </a:tabLs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(5) the entire consumption of it into the ascending smoke (Lev. 1:1-17) (Teaching principle of the transforming of flesh into spirit nature.)</a:t>
            </a:r>
            <a:endParaRPr lang="en-US" sz="2800" dirty="0">
              <a:solidFill>
                <a:schemeClr val="bg1"/>
              </a:solidFill>
            </a:endParaRPr>
          </a:p>
        </p:txBody>
      </p:sp>
      <p:sp>
        <p:nvSpPr>
          <p:cNvPr id="7" name="TextBox 6">
            <a:extLst>
              <a:ext uri="{FF2B5EF4-FFF2-40B4-BE49-F238E27FC236}">
                <a16:creationId xmlns:a16="http://schemas.microsoft.com/office/drawing/2014/main" id="{E016CE76-2714-BE48-F9A0-601CFBD892BE}"/>
              </a:ext>
            </a:extLst>
          </p:cNvPr>
          <p:cNvSpPr txBox="1"/>
          <p:nvPr/>
        </p:nvSpPr>
        <p:spPr>
          <a:xfrm>
            <a:off x="692426" y="3416132"/>
            <a:ext cx="10314432" cy="1315873"/>
          </a:xfrm>
          <a:prstGeom prst="rect">
            <a:avLst/>
          </a:prstGeom>
          <a:noFill/>
        </p:spPr>
        <p:txBody>
          <a:bodyPr wrap="square">
            <a:spAutoFit/>
          </a:bodyPr>
          <a:lstStyle/>
          <a:p>
            <a:pPr marL="0" marR="0" indent="0">
              <a:lnSpc>
                <a:spcPct val="150000"/>
              </a:lnSpc>
              <a:spcBef>
                <a:spcPts val="0"/>
              </a:spcBef>
              <a:spcAft>
                <a:spcPts val="0"/>
              </a:spcAft>
              <a:buNone/>
              <a:tabLst>
                <a:tab pos="342900" algn="l"/>
              </a:tabLs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 the careful and orderly placing of them upon the altar, in order that   	the fire might easily penetrate</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04B15AD-D70C-50DA-4034-3F6E23A01D1B}"/>
              </a:ext>
            </a:extLst>
          </p:cNvPr>
          <p:cNvSpPr txBox="1"/>
          <p:nvPr/>
        </p:nvSpPr>
        <p:spPr>
          <a:xfrm>
            <a:off x="719328" y="2618185"/>
            <a:ext cx="6912864" cy="669542"/>
          </a:xfrm>
          <a:prstGeom prst="rect">
            <a:avLst/>
          </a:prstGeom>
          <a:noFill/>
        </p:spPr>
        <p:txBody>
          <a:bodyPr wrap="square">
            <a:spAutoFit/>
          </a:bodyPr>
          <a:lstStyle/>
          <a:p>
            <a:pPr marL="0" marR="0" indent="0">
              <a:lnSpc>
                <a:spcPct val="150000"/>
              </a:lnSpc>
              <a:spcBef>
                <a:spcPts val="0"/>
              </a:spcBef>
              <a:spcAft>
                <a:spcPts val="0"/>
              </a:spcAft>
              <a:buNone/>
              <a:tabLst>
                <a:tab pos="342900" algn="l"/>
              </a:tabLs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 the meticulous washing of them in water</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E88A321-D0A0-520B-99EB-A926EDE6C660}"/>
              </a:ext>
            </a:extLst>
          </p:cNvPr>
          <p:cNvSpPr txBox="1"/>
          <p:nvPr/>
        </p:nvSpPr>
        <p:spPr>
          <a:xfrm>
            <a:off x="719328" y="1820238"/>
            <a:ext cx="6097656" cy="669542"/>
          </a:xfrm>
          <a:prstGeom prst="rect">
            <a:avLst/>
          </a:prstGeom>
          <a:noFill/>
        </p:spPr>
        <p:txBody>
          <a:bodyPr wrap="square">
            <a:spAutoFit/>
          </a:bodyPr>
          <a:lstStyle/>
          <a:p>
            <a:pPr marL="0" marR="0" indent="0">
              <a:lnSpc>
                <a:spcPct val="150000"/>
              </a:lnSpc>
              <a:spcBef>
                <a:spcPts val="0"/>
              </a:spcBef>
              <a:spcAft>
                <a:spcPts val="0"/>
              </a:spcAft>
              <a:buNone/>
              <a:tabLst>
                <a:tab pos="342900" algn="l"/>
              </a:tabLs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the dismemberment of its parts</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7A615A66-85D9-3D6C-B3C4-50C5F731D844}"/>
              </a:ext>
            </a:extLst>
          </p:cNvPr>
          <p:cNvSpPr txBox="1"/>
          <p:nvPr/>
        </p:nvSpPr>
        <p:spPr>
          <a:xfrm>
            <a:off x="719328" y="1022291"/>
            <a:ext cx="6097656" cy="669542"/>
          </a:xfrm>
          <a:prstGeom prst="rect">
            <a:avLst/>
          </a:prstGeom>
          <a:noFill/>
        </p:spPr>
        <p:txBody>
          <a:bodyPr wrap="square">
            <a:spAutoFit/>
          </a:bodyPr>
          <a:lstStyle/>
          <a:p>
            <a:pPr marL="0" marR="0" indent="0">
              <a:lnSpc>
                <a:spcPct val="150000"/>
              </a:lnSpc>
              <a:spcBef>
                <a:spcPts val="0"/>
              </a:spcBef>
              <a:spcAft>
                <a:spcPts val="0"/>
              </a:spcAft>
              <a:buNone/>
              <a:tabLst>
                <a:tab pos="342900" algn="l"/>
              </a:tabLst>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the slaying of the sacrificial animal </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772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E41B6-B9FD-1D1C-FBFF-4DC42F0E09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19B893-9C3D-5594-11CC-BC2750B1B1F6}"/>
              </a:ext>
            </a:extLst>
          </p:cNvPr>
          <p:cNvSpPr>
            <a:spLocks noGrp="1"/>
          </p:cNvSpPr>
          <p:nvPr>
            <p:ph idx="1"/>
          </p:nvPr>
        </p:nvSpPr>
        <p:spPr>
          <a:xfrm>
            <a:off x="829056" y="524384"/>
            <a:ext cx="10524744" cy="1337765"/>
          </a:xfrm>
        </p:spPr>
        <p:txBody>
          <a:bodyPr>
            <a:noAutofit/>
          </a:bodyPr>
          <a:lstStyle/>
          <a:p>
            <a:pPr marR="0">
              <a:lnSpc>
                <a:spcPct val="107000"/>
              </a:lnSpc>
              <a:spcBef>
                <a:spcPts val="0"/>
              </a:spcBef>
              <a:spcAft>
                <a:spcPts val="0"/>
              </a:spcAft>
              <a:buFont typeface="Wingdings" panose="05000000000000000000" pitchFamily="2" charset="2"/>
              <a:buChar char="Ø"/>
            </a:pPr>
            <a:r>
              <a:rPr lang="en-US" b="1"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An animal sacrifice was representative of the offeror</a:t>
            </a:r>
            <a:r>
              <a:rPr lang="en-US"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who was taught to see himself in its symbolism</a:t>
            </a:r>
          </a:p>
          <a:p>
            <a:pPr marR="0">
              <a:lnSpc>
                <a:spcPct val="107000"/>
              </a:lnSpc>
              <a:spcBef>
                <a:spcPts val="0"/>
              </a:spcBef>
              <a:spcAft>
                <a:spcPts val="0"/>
              </a:spcAft>
              <a:buFont typeface="Wingdings" panose="05000000000000000000" pitchFamily="2" charset="2"/>
              <a:buChar char="Ø"/>
            </a:pPr>
            <a:endParaRPr lang="en-US"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0" indent="-457200">
              <a:lnSpc>
                <a:spcPct val="107000"/>
              </a:lnSpc>
              <a:spcBef>
                <a:spcPts val="0"/>
              </a:spcBef>
              <a:spcAft>
                <a:spcPts val="0"/>
              </a:spcAft>
              <a:buFont typeface="Wingdings" panose="05000000000000000000" pitchFamily="2" charset="2"/>
              <a:buChar char="Ø"/>
            </a:pP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07000"/>
              </a:lnSpc>
              <a:spcBef>
                <a:spcPts val="0"/>
              </a:spcBef>
              <a:spcAft>
                <a:spcPts val="0"/>
              </a:spcAft>
              <a:buFont typeface="Wingdings" panose="05000000000000000000" pitchFamily="2" charset="2"/>
              <a:buChar char="Ø"/>
            </a:pP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07000"/>
              </a:lnSpc>
              <a:spcBef>
                <a:spcPts val="0"/>
              </a:spcBef>
              <a:spcAft>
                <a:spcPts val="0"/>
              </a:spcAft>
              <a:buFont typeface="Wingdings" panose="05000000000000000000" pitchFamily="2" charset="2"/>
              <a:buChar char="Ø"/>
            </a:pP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07000"/>
              </a:lnSpc>
              <a:spcBef>
                <a:spcPts val="0"/>
              </a:spcBef>
              <a:spcAft>
                <a:spcPts val="0"/>
              </a:spcAft>
              <a:buFont typeface="Wingdings" panose="05000000000000000000" pitchFamily="2" charset="2"/>
              <a:buChar char="Ø"/>
            </a:pP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indent="-457200">
              <a:lnSpc>
                <a:spcPct val="107000"/>
              </a:lnSpc>
              <a:spcBef>
                <a:spcPts val="0"/>
              </a:spcBef>
              <a:spcAft>
                <a:spcPts val="0"/>
              </a:spcAft>
              <a:buFont typeface="Wingdings" panose="05000000000000000000" pitchFamily="2" charset="2"/>
              <a:buChar char="Ø"/>
            </a:pP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8279A57F-7242-856F-28AA-AE06EE9B1E61}"/>
              </a:ext>
            </a:extLst>
          </p:cNvPr>
          <p:cNvSpPr txBox="1"/>
          <p:nvPr/>
        </p:nvSpPr>
        <p:spPr>
          <a:xfrm>
            <a:off x="811973" y="5184648"/>
            <a:ext cx="10744200" cy="991618"/>
          </a:xfrm>
          <a:prstGeom prst="rect">
            <a:avLst/>
          </a:prstGeom>
          <a:noFill/>
        </p:spPr>
        <p:txBody>
          <a:bodyPr wrap="square">
            <a:spAutoFit/>
          </a:bodyPr>
          <a:lstStyle/>
          <a:p>
            <a:pPr marL="457200" marR="0" indent="-457200">
              <a:lnSpc>
                <a:spcPct val="107000"/>
              </a:lnSpc>
              <a:spcBef>
                <a:spcPts val="0"/>
              </a:spcBef>
              <a:spcAft>
                <a:spcPts val="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Those "in him" should manifest the same characteristics, if they claim him as their representative</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68A99301-A5AA-D4F7-D42F-63C714C0DD95}"/>
              </a:ext>
            </a:extLst>
          </p:cNvPr>
          <p:cNvSpPr txBox="1"/>
          <p:nvPr/>
        </p:nvSpPr>
        <p:spPr>
          <a:xfrm>
            <a:off x="811973" y="2990088"/>
            <a:ext cx="10744200" cy="1913665"/>
          </a:xfrm>
          <a:prstGeom prst="rect">
            <a:avLst/>
          </a:prstGeom>
          <a:noFill/>
        </p:spPr>
        <p:txBody>
          <a:bodyPr wrap="square">
            <a:spAutoFit/>
          </a:bodyPr>
          <a:lstStyle/>
          <a:p>
            <a:pPr marL="457200" marR="0" indent="-457200">
              <a:lnSpc>
                <a:spcPct val="107000"/>
              </a:lnSpc>
              <a:spcBef>
                <a:spcPts val="0"/>
              </a:spcBef>
              <a:spcAft>
                <a:spcPts val="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put self to death; he was clean in character; </a:t>
            </a:r>
            <a:r>
              <a:rPr lang="en-US" sz="2800" b="1" i="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he was consumed with fiery zeal for Yahweh</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he gave </a:t>
            </a:r>
            <a:r>
              <a:rPr lang="en-US" sz="2800" b="1" kern="0" dirty="0">
                <a:solidFill>
                  <a:srgbClr val="00FFFF"/>
                </a:solidFill>
                <a:effectLst/>
                <a:latin typeface="Times New Roman" panose="02020603050405020304" pitchFamily="18" charset="0"/>
                <a:ea typeface="Calibri" panose="020F0502020204030204" pitchFamily="34" charset="0"/>
                <a:cs typeface="Times New Roman" panose="02020603050405020304" pitchFamily="18" charset="0"/>
              </a:rPr>
              <a:t>his head</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US" sz="2800" b="1" kern="0" dirty="0">
                <a:solidFill>
                  <a:srgbClr val="66FF33"/>
                </a:solidFill>
                <a:effectLst/>
                <a:latin typeface="Times New Roman" panose="02020603050405020304" pitchFamily="18" charset="0"/>
                <a:ea typeface="Calibri" panose="020F0502020204030204" pitchFamily="34" charset="0"/>
                <a:cs typeface="Times New Roman" panose="02020603050405020304" pitchFamily="18" charset="0"/>
              </a:rPr>
              <a:t>members</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kern="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intellect, work and walk</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to his Father; </a:t>
            </a:r>
            <a:r>
              <a:rPr lang="en-US" sz="2800" b="1" u="sng" kern="0" dirty="0">
                <a:solidFill>
                  <a:srgbClr val="CC99FF"/>
                </a:solidFill>
                <a:effectLst/>
                <a:latin typeface="Times New Roman" panose="02020603050405020304" pitchFamily="18" charset="0"/>
                <a:ea typeface="Calibri" panose="020F0502020204030204" pitchFamily="34" charset="0"/>
                <a:cs typeface="Times New Roman" panose="02020603050405020304" pitchFamily="18" charset="0"/>
              </a:rPr>
              <a:t>he was entirely consumed by the Spirit Word</a:t>
            </a: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US" sz="2800" u="sng"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attained unto Spirit nature</a:t>
            </a:r>
            <a:endParaRPr lang="en-US" sz="2800" u="sng"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EE01A5FC-1FD0-4885-968B-4B2F30BB0F0C}"/>
              </a:ext>
            </a:extLst>
          </p:cNvPr>
          <p:cNvSpPr txBox="1"/>
          <p:nvPr/>
        </p:nvSpPr>
        <p:spPr>
          <a:xfrm>
            <a:off x="829056" y="1827009"/>
            <a:ext cx="10863072" cy="991618"/>
          </a:xfrm>
          <a:prstGeom prst="rect">
            <a:avLst/>
          </a:prstGeom>
          <a:noFill/>
        </p:spPr>
        <p:txBody>
          <a:bodyPr wrap="square">
            <a:spAutoFit/>
          </a:bodyPr>
          <a:lstStyle/>
          <a:p>
            <a:pPr marR="0">
              <a:lnSpc>
                <a:spcPct val="107000"/>
              </a:lnSpc>
              <a:spcBef>
                <a:spcPts val="0"/>
              </a:spcBef>
              <a:spcAft>
                <a:spcPts val="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Hence </a:t>
            </a:r>
            <a:r>
              <a:rPr lang="en-US" sz="2800" b="1" u="sng" kern="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Christ, as the perfect offering, is representative of those "in him"</a:t>
            </a:r>
            <a:endParaRPr lang="en-US" sz="2800" b="1" u="sng" kern="1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9969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E41B6-B9FD-1D1C-FBFF-4DC42F0E09C6}"/>
              </a:ext>
            </a:extLst>
          </p:cNvPr>
          <p:cNvSpPr>
            <a:spLocks noGrp="1"/>
          </p:cNvSpPr>
          <p:nvPr>
            <p:ph type="title"/>
          </p:nvPr>
        </p:nvSpPr>
        <p:spPr/>
        <p:txBody>
          <a:bodyPr>
            <a:normAutofit/>
          </a:bodyPr>
          <a:lstStyle/>
          <a:p>
            <a:endParaRPr lang="en-US" sz="2400"/>
          </a:p>
        </p:txBody>
      </p:sp>
      <p:sp>
        <p:nvSpPr>
          <p:cNvPr id="5" name="TextBox 4">
            <a:extLst>
              <a:ext uri="{FF2B5EF4-FFF2-40B4-BE49-F238E27FC236}">
                <a16:creationId xmlns:a16="http://schemas.microsoft.com/office/drawing/2014/main" id="{8C5779D0-0350-8D5B-6253-9365EA3C8389}"/>
              </a:ext>
            </a:extLst>
          </p:cNvPr>
          <p:cNvSpPr txBox="1"/>
          <p:nvPr/>
        </p:nvSpPr>
        <p:spPr>
          <a:xfrm>
            <a:off x="1275340" y="3758184"/>
            <a:ext cx="10204704" cy="991618"/>
          </a:xfrm>
          <a:prstGeom prst="rect">
            <a:avLst/>
          </a:prstGeom>
          <a:noFill/>
        </p:spPr>
        <p:txBody>
          <a:bodyPr wrap="square">
            <a:spAutoFit/>
          </a:bodyPr>
          <a:lstStyle/>
          <a:p>
            <a:pPr marL="457200" marR="0" indent="-457200">
              <a:lnSpc>
                <a:spcPct val="107000"/>
              </a:lnSpc>
              <a:spcBef>
                <a:spcPts val="0"/>
              </a:spcBef>
              <a:spcAft>
                <a:spcPts val="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In this worship, Noah expressed his faith and confidence in the Divine purpose to provide the seed of the woman to that end</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046487B-8FCA-1F34-E75C-A45818C77CD4}"/>
              </a:ext>
            </a:extLst>
          </p:cNvPr>
          <p:cNvSpPr txBox="1"/>
          <p:nvPr/>
        </p:nvSpPr>
        <p:spPr>
          <a:xfrm>
            <a:off x="1236850" y="1994008"/>
            <a:ext cx="9985248" cy="1452642"/>
          </a:xfrm>
          <a:prstGeom prst="rect">
            <a:avLst/>
          </a:prstGeom>
          <a:noFill/>
        </p:spPr>
        <p:txBody>
          <a:bodyPr wrap="square">
            <a:spAutoFit/>
          </a:bodyPr>
          <a:lstStyle/>
          <a:p>
            <a:pPr marL="457200" marR="0" indent="-457200">
              <a:lnSpc>
                <a:spcPct val="107000"/>
              </a:lnSpc>
              <a:spcBef>
                <a:spcPts val="0"/>
              </a:spcBef>
              <a:spcAft>
                <a:spcPts val="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Noah's altar and offerings were prophetic of what Yahweh would accomplish in the promised Redeemer (Gen. 3:15), through whom would come peace (John 14:27)</a:t>
            </a:r>
            <a:endParaRPr lang="en-US" sz="2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2A54ADF0-4660-8E6A-3ECA-92A17DFA20C3}"/>
              </a:ext>
            </a:extLst>
          </p:cNvPr>
          <p:cNvSpPr txBox="1"/>
          <p:nvPr/>
        </p:nvSpPr>
        <p:spPr>
          <a:xfrm>
            <a:off x="1267968" y="246888"/>
            <a:ext cx="9976104" cy="1452642"/>
          </a:xfrm>
          <a:prstGeom prst="rect">
            <a:avLst/>
          </a:prstGeom>
          <a:noFill/>
        </p:spPr>
        <p:txBody>
          <a:bodyPr wrap="square">
            <a:spAutoFit/>
          </a:bodyPr>
          <a:lstStyle/>
          <a:p>
            <a:pPr marL="457200" marR="0" indent="-457200">
              <a:lnSpc>
                <a:spcPct val="107000"/>
              </a:lnSpc>
              <a:spcBef>
                <a:spcPts val="0"/>
              </a:spcBef>
              <a:spcAft>
                <a:spcPts val="0"/>
              </a:spcAft>
              <a:buFont typeface="Wingdings" panose="05000000000000000000" pitchFamily="2" charset="2"/>
              <a:buChar char="Ø"/>
            </a:pPr>
            <a:r>
              <a:rPr lang="en-US" sz="2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burnt offering was killed, cleansed and consumed, pointing forward to what Yahweh </a:t>
            </a:r>
            <a:r>
              <a:rPr lang="en-US" sz="2800" b="1" i="1" u="sng"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required in those who would come nigh unto Him</a:t>
            </a:r>
            <a:endParaRPr lang="en-US" sz="2800" b="1" i="1" u="sng"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9711F370-B60D-F881-8D60-10063634442C}"/>
              </a:ext>
            </a:extLst>
          </p:cNvPr>
          <p:cNvSpPr txBox="1"/>
          <p:nvPr/>
        </p:nvSpPr>
        <p:spPr>
          <a:xfrm>
            <a:off x="1377696" y="5253371"/>
            <a:ext cx="10204704" cy="1508105"/>
          </a:xfrm>
          <a:prstGeom prst="rect">
            <a:avLst/>
          </a:prstGeom>
          <a:noFill/>
        </p:spPr>
        <p:txBody>
          <a:bodyPr wrap="square">
            <a:spAutoFit/>
          </a:bodyPr>
          <a:lstStyle/>
          <a:p>
            <a:pPr marR="0" algn="l" rtl="0"/>
            <a:r>
              <a:rPr lang="en-AU" sz="2000" b="0" i="0" u="none" strike="noStrike" baseline="0" dirty="0">
                <a:solidFill>
                  <a:schemeClr val="bg1"/>
                </a:solidFill>
                <a:latin typeface="Doulos SIL" panose="02000500070000020004" pitchFamily="2" charset="0"/>
              </a:rPr>
              <a:t>Strong’s H5930 -‛</a:t>
            </a:r>
            <a:r>
              <a:rPr lang="en-AU" sz="2000" b="0" i="0" u="none" strike="noStrike" baseline="0" dirty="0" err="1">
                <a:solidFill>
                  <a:schemeClr val="bg1"/>
                </a:solidFill>
                <a:latin typeface="Doulos SIL" panose="02000500070000020004" pitchFamily="2" charset="0"/>
              </a:rPr>
              <a:t>ôlâh</a:t>
            </a:r>
            <a:r>
              <a:rPr lang="en-AU" sz="2000" b="0" i="0" u="none" strike="noStrike" baseline="0" dirty="0">
                <a:solidFill>
                  <a:schemeClr val="bg1"/>
                </a:solidFill>
                <a:latin typeface="Doulos SIL" panose="02000500070000020004" pitchFamily="2" charset="0"/>
              </a:rPr>
              <a:t>    ‛</a:t>
            </a:r>
            <a:r>
              <a:rPr lang="en-AU" sz="2000" b="0" i="0" u="none" strike="noStrike" baseline="0" dirty="0" err="1">
                <a:solidFill>
                  <a:schemeClr val="bg1"/>
                </a:solidFill>
                <a:latin typeface="Doulos SIL" panose="02000500070000020004" pitchFamily="2" charset="0"/>
              </a:rPr>
              <a:t>ôlâh</a:t>
            </a:r>
            <a:r>
              <a:rPr lang="en-AU" sz="2000" dirty="0">
                <a:solidFill>
                  <a:schemeClr val="bg1"/>
                </a:solidFill>
                <a:latin typeface="Verdana" panose="020B0604030504040204" pitchFamily="34" charset="0"/>
              </a:rPr>
              <a:t>  - </a:t>
            </a:r>
            <a:r>
              <a:rPr lang="en-AU" b="0" i="1" u="none" strike="noStrike" baseline="0" dirty="0">
                <a:solidFill>
                  <a:schemeClr val="bg1"/>
                </a:solidFill>
                <a:latin typeface="Verdana" panose="020B0604030504040204" pitchFamily="34" charset="0"/>
              </a:rPr>
              <a:t>o-law'</a:t>
            </a:r>
            <a:endParaRPr lang="en-AU" b="0" i="0" u="none" strike="noStrike" baseline="0" dirty="0">
              <a:solidFill>
                <a:schemeClr val="bg1"/>
              </a:solidFill>
              <a:latin typeface="Verdana" panose="020B0604030504040204" pitchFamily="34" charset="0"/>
            </a:endParaRPr>
          </a:p>
          <a:p>
            <a:pPr marR="0" algn="l" rtl="0"/>
            <a:r>
              <a:rPr lang="en-US" b="0" i="0" u="none" strike="noStrike" baseline="0" dirty="0">
                <a:solidFill>
                  <a:schemeClr val="bg1"/>
                </a:solidFill>
                <a:latin typeface="Verdana" panose="020B0604030504040204" pitchFamily="34" charset="0"/>
              </a:rPr>
              <a:t>Feminine active participle of H5927; a </a:t>
            </a:r>
            <a:r>
              <a:rPr lang="en-US" b="0" i="1" u="none" strike="noStrike" baseline="0" dirty="0">
                <a:solidFill>
                  <a:schemeClr val="bg1"/>
                </a:solidFill>
                <a:latin typeface="Verdana" panose="020B0604030504040204" pitchFamily="34" charset="0"/>
              </a:rPr>
              <a:t>step</a:t>
            </a:r>
            <a:r>
              <a:rPr lang="en-US" b="0" i="0" u="none" strike="noStrike" baseline="0" dirty="0">
                <a:solidFill>
                  <a:schemeClr val="bg1"/>
                </a:solidFill>
                <a:latin typeface="Verdana" panose="020B0604030504040204" pitchFamily="34" charset="0"/>
              </a:rPr>
              <a:t> or (collectively </a:t>
            </a:r>
            <a:r>
              <a:rPr lang="en-US" b="0" i="1" u="none" strike="noStrike" baseline="0" dirty="0">
                <a:solidFill>
                  <a:schemeClr val="bg1"/>
                </a:solidFill>
                <a:latin typeface="Verdana" panose="020B0604030504040204" pitchFamily="34" charset="0"/>
              </a:rPr>
              <a:t>stairs</a:t>
            </a:r>
            <a:r>
              <a:rPr lang="en-US" b="0" i="0" u="none" strike="noStrike" baseline="0" dirty="0">
                <a:solidFill>
                  <a:schemeClr val="bg1"/>
                </a:solidFill>
                <a:latin typeface="Verdana" panose="020B0604030504040204" pitchFamily="34" charset="0"/>
              </a:rPr>
              <a:t>, as </a:t>
            </a:r>
            <a:r>
              <a:rPr lang="en-US" b="0" i="1" u="none" strike="noStrike" baseline="0" dirty="0">
                <a:solidFill>
                  <a:schemeClr val="bg1"/>
                </a:solidFill>
                <a:latin typeface="Verdana" panose="020B0604030504040204" pitchFamily="34" charset="0"/>
              </a:rPr>
              <a:t>ascending</a:t>
            </a:r>
            <a:r>
              <a:rPr lang="en-US" b="0" i="0" u="none" strike="noStrike" baseline="0" dirty="0">
                <a:solidFill>
                  <a:schemeClr val="bg1"/>
                </a:solidFill>
                <a:latin typeface="Verdana" panose="020B0604030504040204" pitchFamily="34" charset="0"/>
              </a:rPr>
              <a:t>); usually a </a:t>
            </a:r>
            <a:r>
              <a:rPr lang="en-US" b="0" i="1" u="none" strike="noStrike" baseline="0" dirty="0">
                <a:solidFill>
                  <a:schemeClr val="bg1"/>
                </a:solidFill>
                <a:latin typeface="Verdana" panose="020B0604030504040204" pitchFamily="34" charset="0"/>
              </a:rPr>
              <a:t>holocaust</a:t>
            </a:r>
            <a:r>
              <a:rPr lang="en-US" b="0" i="0" u="none" strike="noStrike" baseline="0" dirty="0">
                <a:solidFill>
                  <a:schemeClr val="bg1"/>
                </a:solidFill>
                <a:latin typeface="Verdana" panose="020B0604030504040204" pitchFamily="34" charset="0"/>
              </a:rPr>
              <a:t> (as </a:t>
            </a:r>
            <a:r>
              <a:rPr lang="en-US" b="0" i="1" u="none" strike="noStrike" baseline="0" dirty="0">
                <a:solidFill>
                  <a:schemeClr val="bg1"/>
                </a:solidFill>
                <a:latin typeface="Verdana" panose="020B0604030504040204" pitchFamily="34" charset="0"/>
              </a:rPr>
              <a:t>going up</a:t>
            </a:r>
            <a:r>
              <a:rPr lang="en-US" b="0" i="0" u="none" strike="noStrike" baseline="0" dirty="0">
                <a:solidFill>
                  <a:schemeClr val="bg1"/>
                </a:solidFill>
                <a:latin typeface="Verdana" panose="020B0604030504040204" pitchFamily="34" charset="0"/>
              </a:rPr>
              <a:t> in smoke): - ascent, burnt offering (sacrifice), go up to. See also H5766.</a:t>
            </a:r>
          </a:p>
          <a:p>
            <a:pPr marR="0" algn="l" rtl="0"/>
            <a:r>
              <a:rPr lang="en-AU" b="1" i="0" u="sng" strike="noStrike" baseline="0" dirty="0">
                <a:solidFill>
                  <a:srgbClr val="FFFF00"/>
                </a:solidFill>
                <a:latin typeface="Verdana" panose="020B0604030504040204" pitchFamily="34" charset="0"/>
              </a:rPr>
              <a:t>Total KJV occurrences: 288</a:t>
            </a:r>
            <a:endParaRPr lang="en-US" sz="2800" u="sng" dirty="0">
              <a:solidFill>
                <a:srgbClr val="FFFF00"/>
              </a:solidFill>
            </a:endParaRPr>
          </a:p>
        </p:txBody>
      </p:sp>
    </p:spTree>
    <p:extLst>
      <p:ext uri="{BB962C8B-B14F-4D97-AF65-F5344CB8AC3E}">
        <p14:creationId xmlns:p14="http://schemas.microsoft.com/office/powerpoint/2010/main" val="407985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AE3A-CC40-9379-A51A-0DB9FAC86E76}"/>
              </a:ext>
            </a:extLst>
          </p:cNvPr>
          <p:cNvSpPr>
            <a:spLocks noGrp="1"/>
          </p:cNvSpPr>
          <p:nvPr>
            <p:ph type="title"/>
          </p:nvPr>
        </p:nvSpPr>
        <p:spPr/>
        <p:txBody>
          <a:bodyPr/>
          <a:lstStyle/>
          <a:p>
            <a:endParaRPr lang="en-US"/>
          </a:p>
        </p:txBody>
      </p:sp>
      <p:sp>
        <p:nvSpPr>
          <p:cNvPr id="5" name="TextBox 4">
            <a:extLst>
              <a:ext uri="{FF2B5EF4-FFF2-40B4-BE49-F238E27FC236}">
                <a16:creationId xmlns:a16="http://schemas.microsoft.com/office/drawing/2014/main" id="{1FDD8C0A-C938-C269-33CD-0D073376A1B5}"/>
              </a:ext>
            </a:extLst>
          </p:cNvPr>
          <p:cNvSpPr txBox="1"/>
          <p:nvPr/>
        </p:nvSpPr>
        <p:spPr>
          <a:xfrm>
            <a:off x="609600" y="29984"/>
            <a:ext cx="11192256" cy="6740307"/>
          </a:xfrm>
          <a:prstGeom prst="rect">
            <a:avLst/>
          </a:prstGeom>
          <a:noFill/>
        </p:spPr>
        <p:txBody>
          <a:bodyPr wrap="square">
            <a:spAutoFit/>
          </a:bodyPr>
          <a:lstStyle/>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Eze_40:38  </a:t>
            </a:r>
            <a:r>
              <a:rPr lang="en-US" sz="2400" b="0" i="0" strike="noStrike" baseline="0" dirty="0">
                <a:solidFill>
                  <a:schemeClr val="bg1"/>
                </a:solidFill>
                <a:latin typeface="Verdana" panose="020B0604030504040204" pitchFamily="34" charset="0"/>
              </a:rPr>
              <a:t>And the chambers and the entries thereof </a:t>
            </a:r>
            <a:r>
              <a:rPr lang="en-US" sz="2400" b="0" i="1" strike="noStrike" baseline="0" dirty="0">
                <a:solidFill>
                  <a:schemeClr val="bg1"/>
                </a:solidFill>
                <a:latin typeface="Verdana" panose="020B0604030504040204" pitchFamily="34" charset="0"/>
              </a:rPr>
              <a:t>were</a:t>
            </a:r>
            <a:r>
              <a:rPr lang="en-US" sz="2400" b="0" i="0" strike="noStrike" baseline="0" dirty="0">
                <a:solidFill>
                  <a:schemeClr val="bg1"/>
                </a:solidFill>
                <a:latin typeface="Verdana" panose="020B0604030504040204" pitchFamily="34" charset="0"/>
              </a:rPr>
              <a:t> by the posts of the gates, where they washed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39</a:t>
            </a:r>
            <a:r>
              <a:rPr lang="en-US" sz="2400" b="0" i="0" strike="noStrike" baseline="0" dirty="0">
                <a:solidFill>
                  <a:schemeClr val="bg1"/>
                </a:solidFill>
                <a:latin typeface="Verdana" panose="020B0604030504040204" pitchFamily="34" charset="0"/>
              </a:rPr>
              <a:t>  And in the porch of the gate </a:t>
            </a:r>
            <a:r>
              <a:rPr lang="en-US" sz="2400" b="0" i="1" strike="noStrike" baseline="0" dirty="0">
                <a:solidFill>
                  <a:schemeClr val="bg1"/>
                </a:solidFill>
                <a:latin typeface="Verdana" panose="020B0604030504040204" pitchFamily="34" charset="0"/>
              </a:rPr>
              <a:t>were</a:t>
            </a:r>
            <a:r>
              <a:rPr lang="en-US" sz="2400" b="0" i="0" strike="noStrike" baseline="0" dirty="0">
                <a:solidFill>
                  <a:schemeClr val="bg1"/>
                </a:solidFill>
                <a:latin typeface="Verdana" panose="020B0604030504040204" pitchFamily="34" charset="0"/>
              </a:rPr>
              <a:t> two tables on this side, and two tables on that side, to slay thereon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the sin offering and the trespass offering.</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42</a:t>
            </a:r>
            <a:r>
              <a:rPr lang="en-US" sz="2400" b="0" i="0" strike="noStrike" baseline="0" dirty="0">
                <a:solidFill>
                  <a:schemeClr val="bg1"/>
                </a:solidFill>
                <a:latin typeface="Verdana" panose="020B0604030504040204" pitchFamily="34" charset="0"/>
              </a:rPr>
              <a:t>  And the four tables </a:t>
            </a:r>
            <a:r>
              <a:rPr lang="en-US" sz="2400" b="0" i="1" strike="noStrike" baseline="0" dirty="0">
                <a:solidFill>
                  <a:schemeClr val="bg1"/>
                </a:solidFill>
                <a:latin typeface="Verdana" panose="020B0604030504040204" pitchFamily="34" charset="0"/>
              </a:rPr>
              <a:t>were</a:t>
            </a:r>
            <a:r>
              <a:rPr lang="en-US" sz="2400" b="0" i="0" strike="noStrike" baseline="0" dirty="0">
                <a:solidFill>
                  <a:schemeClr val="bg1"/>
                </a:solidFill>
                <a:latin typeface="Verdana" panose="020B0604030504040204" pitchFamily="34" charset="0"/>
              </a:rPr>
              <a:t> of hewn stone for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of a cubit and an half long, and a cubit and an half broad, and one cubit high: whereupon also they laid the instruments wherewith they slew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the sacrifice.</a:t>
            </a:r>
          </a:p>
          <a:p>
            <a:pPr marL="342900" marR="0" indent="-342900" algn="l" rtl="0">
              <a:buFont typeface="Arial" panose="020B0604020202020204" pitchFamily="34" charset="0"/>
              <a:buChar char="•"/>
            </a:pPr>
            <a:endParaRPr lang="en-US" sz="2400" b="0" i="0" strike="noStrike" baseline="0" dirty="0">
              <a:solidFill>
                <a:schemeClr val="bg1"/>
              </a:solidFill>
              <a:latin typeface="Verdana" panose="020B0604030504040204" pitchFamily="34" charset="0"/>
            </a:endParaRP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Eze_43:24  </a:t>
            </a:r>
            <a:r>
              <a:rPr lang="en-US" sz="2400" b="0" i="0" strike="noStrike" baseline="0" dirty="0">
                <a:solidFill>
                  <a:schemeClr val="bg1"/>
                </a:solidFill>
                <a:latin typeface="Verdana" panose="020B0604030504040204" pitchFamily="34" charset="0"/>
              </a:rPr>
              <a:t>And thou shalt offer them before the LORD, and the priests shall cast salt upon them, and they shall offer them up </a:t>
            </a:r>
            <a:r>
              <a:rPr lang="en-US" sz="2400" b="0" i="1" strike="noStrike" baseline="0" dirty="0">
                <a:solidFill>
                  <a:schemeClr val="bg1"/>
                </a:solidFill>
                <a:latin typeface="Verdana" panose="020B0604030504040204" pitchFamily="34" charset="0"/>
              </a:rPr>
              <a:t>for</a:t>
            </a:r>
            <a:r>
              <a:rPr lang="en-US" sz="2400" b="0" i="0" strike="noStrike" baseline="0" dirty="0">
                <a:solidFill>
                  <a:schemeClr val="bg1"/>
                </a:solidFill>
                <a:latin typeface="Verdana" panose="020B0604030504040204" pitchFamily="34" charset="0"/>
              </a:rPr>
              <a:t> a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unto the LORD.</a:t>
            </a:r>
          </a:p>
          <a:p>
            <a:pPr marL="342900" marR="0" indent="-342900" algn="l" rtl="0">
              <a:buFont typeface="Arial" panose="020B0604020202020204" pitchFamily="34" charset="0"/>
              <a:buChar char="•"/>
            </a:pPr>
            <a:endParaRPr lang="en-US" sz="2400" b="0" i="0" strike="noStrike" baseline="0" dirty="0">
              <a:solidFill>
                <a:schemeClr val="bg1"/>
              </a:solidFill>
              <a:latin typeface="Verdana" panose="020B0604030504040204" pitchFamily="34" charset="0"/>
            </a:endParaRP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Eze_44:11  </a:t>
            </a:r>
            <a:r>
              <a:rPr lang="en-US" sz="2400" b="0" i="0" strike="noStrike" baseline="0" dirty="0">
                <a:solidFill>
                  <a:schemeClr val="bg1"/>
                </a:solidFill>
                <a:latin typeface="Verdana" panose="020B0604030504040204" pitchFamily="34" charset="0"/>
              </a:rPr>
              <a:t>Yet they shall be ministers in my sanctuary, </a:t>
            </a:r>
            <a:r>
              <a:rPr lang="en-US" sz="2400" b="0" i="1" strike="noStrike" baseline="0" dirty="0">
                <a:solidFill>
                  <a:schemeClr val="bg1"/>
                </a:solidFill>
                <a:latin typeface="Verdana" panose="020B0604030504040204" pitchFamily="34" charset="0"/>
              </a:rPr>
              <a:t>having</a:t>
            </a:r>
            <a:r>
              <a:rPr lang="en-US" sz="2400" b="0" i="0" strike="noStrike" baseline="0" dirty="0">
                <a:solidFill>
                  <a:schemeClr val="bg1"/>
                </a:solidFill>
                <a:latin typeface="Verdana" panose="020B0604030504040204" pitchFamily="34" charset="0"/>
              </a:rPr>
              <a:t> charge at the gates of the house, and ministering to the house: they shall slay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the sacrifice for the people, and they shall stand before them to minister unto them.</a:t>
            </a:r>
          </a:p>
        </p:txBody>
      </p:sp>
    </p:spTree>
    <p:extLst>
      <p:ext uri="{BB962C8B-B14F-4D97-AF65-F5344CB8AC3E}">
        <p14:creationId xmlns:p14="http://schemas.microsoft.com/office/powerpoint/2010/main" val="362985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AE3A-CC40-9379-A51A-0DB9FAC86E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587749-3E2B-D842-AAD1-EE216188EB3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1FDD8C0A-C938-C269-33CD-0D073376A1B5}"/>
              </a:ext>
            </a:extLst>
          </p:cNvPr>
          <p:cNvSpPr txBox="1"/>
          <p:nvPr/>
        </p:nvSpPr>
        <p:spPr>
          <a:xfrm>
            <a:off x="390144" y="365125"/>
            <a:ext cx="11411712" cy="6370975"/>
          </a:xfrm>
          <a:prstGeom prst="rect">
            <a:avLst/>
          </a:prstGeom>
          <a:noFill/>
        </p:spPr>
        <p:txBody>
          <a:bodyPr wrap="square">
            <a:spAutoFit/>
          </a:bodyPr>
          <a:lstStyle/>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Eze_45:15</a:t>
            </a:r>
            <a:r>
              <a:rPr lang="en-US" sz="2400" b="0" i="0" strike="noStrike" baseline="0" dirty="0">
                <a:solidFill>
                  <a:schemeClr val="bg1"/>
                </a:solidFill>
                <a:latin typeface="Verdana" panose="020B0604030504040204" pitchFamily="34" charset="0"/>
              </a:rPr>
              <a:t>  And one lamb out of the flock, out of two hundred, out of the fat pastures of Israel; for a meat offering, and for a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for peace offerings, to make reconciliation for them, saith the Lord GOD.</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17</a:t>
            </a:r>
            <a:r>
              <a:rPr lang="en-US" sz="2400" b="0" i="0" strike="noStrike" baseline="0" dirty="0">
                <a:solidFill>
                  <a:schemeClr val="bg1"/>
                </a:solidFill>
                <a:latin typeface="Verdana" panose="020B0604030504040204" pitchFamily="34" charset="0"/>
              </a:rPr>
              <a:t>  And it shall be the prince's part </a:t>
            </a:r>
            <a:r>
              <a:rPr lang="en-US" sz="2400" b="0" i="1" strike="noStrike" baseline="0" dirty="0">
                <a:solidFill>
                  <a:schemeClr val="bg1"/>
                </a:solidFill>
                <a:latin typeface="Verdana" panose="020B0604030504040204" pitchFamily="34" charset="0"/>
              </a:rPr>
              <a:t>to give</a:t>
            </a:r>
            <a:r>
              <a:rPr lang="en-US" sz="2400" b="0" i="0" strike="noStrike" baseline="0" dirty="0">
                <a:solidFill>
                  <a:schemeClr val="bg1"/>
                </a:solidFill>
                <a:latin typeface="Verdana" panose="020B0604030504040204" pitchFamily="34" charset="0"/>
              </a:rPr>
              <a:t> </a:t>
            </a:r>
            <a:r>
              <a:rPr lang="en-US" sz="2400" b="1" i="0" u="sng" strike="noStrike" baseline="0" dirty="0">
                <a:solidFill>
                  <a:srgbClr val="FFFF00"/>
                </a:solidFill>
                <a:latin typeface="Verdana" panose="020B0604030504040204" pitchFamily="34" charset="0"/>
              </a:rPr>
              <a:t>burnt offerings</a:t>
            </a:r>
            <a:r>
              <a:rPr lang="en-US" sz="2400" b="0" i="0" strike="noStrike" baseline="0" dirty="0">
                <a:solidFill>
                  <a:schemeClr val="bg1"/>
                </a:solidFill>
                <a:latin typeface="Verdana" panose="020B0604030504040204" pitchFamily="34" charset="0"/>
              </a:rPr>
              <a:t>, and meat offerings, and drink offerings, in the feasts, and in the new moons, and in the sabbaths, in all solemnities of the house of Israel: he shall prepare the sin offering, and the meat offering, and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the peace offerings, to make reconciliation for the house of Israel.</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23</a:t>
            </a:r>
            <a:r>
              <a:rPr lang="en-US" sz="2400" b="0" i="0" strike="noStrike" baseline="0" dirty="0">
                <a:solidFill>
                  <a:schemeClr val="bg1"/>
                </a:solidFill>
                <a:latin typeface="Verdana" panose="020B0604030504040204" pitchFamily="34" charset="0"/>
              </a:rPr>
              <a:t>  And seven days of the feast he shall prepare a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to the LORD, seven bullocks and seven rams without blemish daily the seven days; and a kid of the goats daily </a:t>
            </a:r>
            <a:r>
              <a:rPr lang="en-US" sz="2400" b="0" i="1" strike="noStrike" baseline="0" dirty="0">
                <a:solidFill>
                  <a:schemeClr val="bg1"/>
                </a:solidFill>
                <a:latin typeface="Verdana" panose="020B0604030504040204" pitchFamily="34" charset="0"/>
              </a:rPr>
              <a:t>for</a:t>
            </a:r>
            <a:r>
              <a:rPr lang="en-US" sz="2400" b="0" i="0" strike="noStrike" baseline="0" dirty="0">
                <a:solidFill>
                  <a:schemeClr val="bg1"/>
                </a:solidFill>
                <a:latin typeface="Verdana" panose="020B0604030504040204" pitchFamily="34" charset="0"/>
              </a:rPr>
              <a:t> a sin offering.</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25</a:t>
            </a:r>
            <a:r>
              <a:rPr lang="en-US" sz="2400" b="0" i="0" strike="noStrike" baseline="0" dirty="0">
                <a:solidFill>
                  <a:schemeClr val="bg1"/>
                </a:solidFill>
                <a:latin typeface="Verdana" panose="020B0604030504040204" pitchFamily="34" charset="0"/>
              </a:rPr>
              <a:t>  In the seventh </a:t>
            </a:r>
            <a:r>
              <a:rPr lang="en-US" sz="2400" b="0" i="1" strike="noStrike" baseline="0" dirty="0">
                <a:solidFill>
                  <a:schemeClr val="bg1"/>
                </a:solidFill>
                <a:latin typeface="Verdana" panose="020B0604030504040204" pitchFamily="34" charset="0"/>
              </a:rPr>
              <a:t>month,</a:t>
            </a:r>
            <a:r>
              <a:rPr lang="en-US" sz="2400" b="0" i="0" strike="noStrike" baseline="0" dirty="0">
                <a:solidFill>
                  <a:schemeClr val="bg1"/>
                </a:solidFill>
                <a:latin typeface="Verdana" panose="020B0604030504040204" pitchFamily="34" charset="0"/>
              </a:rPr>
              <a:t> in the fifteenth day of the month, shall he do the like in the feast of the seven days, according to the sin offering, according to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according to the meat offering, and according to the oil.</a:t>
            </a:r>
          </a:p>
        </p:txBody>
      </p:sp>
    </p:spTree>
    <p:extLst>
      <p:ext uri="{BB962C8B-B14F-4D97-AF65-F5344CB8AC3E}">
        <p14:creationId xmlns:p14="http://schemas.microsoft.com/office/powerpoint/2010/main" val="2025014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AE3A-CC40-9379-A51A-0DB9FAC86E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587749-3E2B-D842-AAD1-EE216188EB3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1FDD8C0A-C938-C269-33CD-0D073376A1B5}"/>
              </a:ext>
            </a:extLst>
          </p:cNvPr>
          <p:cNvSpPr txBox="1"/>
          <p:nvPr/>
        </p:nvSpPr>
        <p:spPr>
          <a:xfrm>
            <a:off x="280416" y="138745"/>
            <a:ext cx="11631168" cy="6740307"/>
          </a:xfrm>
          <a:prstGeom prst="rect">
            <a:avLst/>
          </a:prstGeom>
          <a:noFill/>
        </p:spPr>
        <p:txBody>
          <a:bodyPr wrap="square">
            <a:spAutoFit/>
          </a:bodyPr>
          <a:lstStyle/>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Eze. 46:2  </a:t>
            </a:r>
            <a:r>
              <a:rPr lang="en-US" sz="2400" b="0" i="0" strike="noStrike" baseline="0" dirty="0">
                <a:solidFill>
                  <a:schemeClr val="bg1"/>
                </a:solidFill>
                <a:latin typeface="Verdana" panose="020B0604030504040204" pitchFamily="34" charset="0"/>
              </a:rPr>
              <a:t>And the prince shall enter by the way of the porch of </a:t>
            </a:r>
            <a:r>
              <a:rPr lang="en-US" sz="2400" b="0" i="1" strike="noStrike" baseline="0" dirty="0">
                <a:solidFill>
                  <a:schemeClr val="bg1"/>
                </a:solidFill>
                <a:latin typeface="Verdana" panose="020B0604030504040204" pitchFamily="34" charset="0"/>
              </a:rPr>
              <a:t>that</a:t>
            </a:r>
            <a:r>
              <a:rPr lang="en-US" sz="2400" b="0" i="0" strike="noStrike" baseline="0" dirty="0">
                <a:solidFill>
                  <a:schemeClr val="bg1"/>
                </a:solidFill>
                <a:latin typeface="Verdana" panose="020B0604030504040204" pitchFamily="34" charset="0"/>
              </a:rPr>
              <a:t> gate without, and shall stand by the post of the gate, and </a:t>
            </a:r>
            <a:r>
              <a:rPr lang="en-US" sz="2400" b="1" i="1" strike="noStrike" baseline="0" dirty="0">
                <a:solidFill>
                  <a:srgbClr val="00FFFF"/>
                </a:solidFill>
                <a:latin typeface="Verdana" panose="020B0604030504040204" pitchFamily="34" charset="0"/>
              </a:rPr>
              <a:t>the priests shall prepare</a:t>
            </a:r>
            <a:r>
              <a:rPr lang="en-US" sz="2400" b="0" i="0" strike="noStrike" baseline="0" dirty="0">
                <a:solidFill>
                  <a:schemeClr val="bg1"/>
                </a:solidFill>
                <a:latin typeface="Verdana" panose="020B0604030504040204" pitchFamily="34" charset="0"/>
              </a:rPr>
              <a:t> his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his peace offerings, and he shall worship at the threshold of the gate: then he shall go forth; but the gate shall not be shut until the evening.</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4 </a:t>
            </a:r>
            <a:r>
              <a:rPr lang="en-US" sz="2400" b="0" i="0" strike="noStrike" baseline="0" dirty="0">
                <a:solidFill>
                  <a:schemeClr val="bg1"/>
                </a:solidFill>
                <a:latin typeface="Verdana" panose="020B0604030504040204" pitchFamily="34" charset="0"/>
              </a:rPr>
              <a:t> And the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that </a:t>
            </a:r>
            <a:r>
              <a:rPr lang="en-US" sz="2400" b="1" i="1" strike="noStrike" baseline="0" dirty="0">
                <a:solidFill>
                  <a:srgbClr val="00FFFF"/>
                </a:solidFill>
                <a:latin typeface="Verdana" panose="020B0604030504040204" pitchFamily="34" charset="0"/>
              </a:rPr>
              <a:t>the prince shall offer unto the LORD </a:t>
            </a:r>
            <a:r>
              <a:rPr lang="en-US" sz="2400" b="0" i="0" strike="noStrike" baseline="0" dirty="0">
                <a:solidFill>
                  <a:schemeClr val="bg1"/>
                </a:solidFill>
                <a:latin typeface="Verdana" panose="020B0604030504040204" pitchFamily="34" charset="0"/>
              </a:rPr>
              <a:t>in the sabbath day </a:t>
            </a:r>
            <a:r>
              <a:rPr lang="en-US" sz="2400" b="0" i="1" strike="noStrike" baseline="0" dirty="0">
                <a:solidFill>
                  <a:schemeClr val="bg1"/>
                </a:solidFill>
                <a:latin typeface="Verdana" panose="020B0604030504040204" pitchFamily="34" charset="0"/>
              </a:rPr>
              <a:t>shall be</a:t>
            </a:r>
            <a:r>
              <a:rPr lang="en-US" sz="2400" b="0" i="0" strike="noStrike" baseline="0" dirty="0">
                <a:solidFill>
                  <a:schemeClr val="bg1"/>
                </a:solidFill>
                <a:latin typeface="Verdana" panose="020B0604030504040204" pitchFamily="34" charset="0"/>
              </a:rPr>
              <a:t> six lambs without blemish, and a ram without blemish.</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12</a:t>
            </a:r>
            <a:r>
              <a:rPr lang="en-US" sz="2400" b="0" i="0" strike="noStrike" baseline="0" dirty="0">
                <a:solidFill>
                  <a:schemeClr val="bg1"/>
                </a:solidFill>
                <a:latin typeface="Verdana" panose="020B0604030504040204" pitchFamily="34" charset="0"/>
              </a:rPr>
              <a:t>  Now when </a:t>
            </a:r>
            <a:r>
              <a:rPr lang="en-US" sz="2400" b="1" i="1" strike="noStrike" baseline="0" dirty="0">
                <a:solidFill>
                  <a:srgbClr val="00FFFF"/>
                </a:solidFill>
                <a:latin typeface="Verdana" panose="020B0604030504040204" pitchFamily="34" charset="0"/>
              </a:rPr>
              <a:t>the prince shall prepare a voluntary</a:t>
            </a:r>
            <a:r>
              <a:rPr lang="en-US" sz="2400" b="0" i="0" strike="noStrike" baseline="0" dirty="0">
                <a:solidFill>
                  <a:schemeClr val="bg1"/>
                </a:solidFill>
                <a:latin typeface="Verdana" panose="020B0604030504040204" pitchFamily="34" charset="0"/>
              </a:rPr>
              <a:t>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or peace offerings voluntarily unto the LORD, </a:t>
            </a:r>
            <a:r>
              <a:rPr lang="en-US" sz="2400" b="0" i="1" strike="noStrike" baseline="0" dirty="0">
                <a:solidFill>
                  <a:schemeClr val="bg1"/>
                </a:solidFill>
                <a:latin typeface="Verdana" panose="020B0604030504040204" pitchFamily="34" charset="0"/>
              </a:rPr>
              <a:t>one</a:t>
            </a:r>
            <a:r>
              <a:rPr lang="en-US" sz="2400" b="0" i="0" strike="noStrike" baseline="0" dirty="0">
                <a:solidFill>
                  <a:schemeClr val="bg1"/>
                </a:solidFill>
                <a:latin typeface="Verdana" panose="020B0604030504040204" pitchFamily="34" charset="0"/>
              </a:rPr>
              <a:t> shall then open him the gate that </a:t>
            </a:r>
            <a:r>
              <a:rPr lang="en-US" sz="2400" b="0" i="0" strike="noStrike" baseline="0" dirty="0" err="1">
                <a:solidFill>
                  <a:schemeClr val="bg1"/>
                </a:solidFill>
                <a:latin typeface="Verdana" panose="020B0604030504040204" pitchFamily="34" charset="0"/>
              </a:rPr>
              <a:t>looketh</a:t>
            </a:r>
            <a:r>
              <a:rPr lang="en-US" sz="2400" b="0" i="0" strike="noStrike" baseline="0" dirty="0">
                <a:solidFill>
                  <a:schemeClr val="bg1"/>
                </a:solidFill>
                <a:latin typeface="Verdana" panose="020B0604030504040204" pitchFamily="34" charset="0"/>
              </a:rPr>
              <a:t> toward the east, and </a:t>
            </a:r>
            <a:r>
              <a:rPr lang="en-US" sz="2400" b="1" i="1" strike="noStrike" baseline="0" dirty="0">
                <a:solidFill>
                  <a:srgbClr val="00FFFF"/>
                </a:solidFill>
                <a:latin typeface="Verdana" panose="020B0604030504040204" pitchFamily="34" charset="0"/>
              </a:rPr>
              <a:t>he shall prepare </a:t>
            </a:r>
            <a:r>
              <a:rPr lang="en-US" sz="2400" b="0" i="0" strike="noStrike" baseline="0" dirty="0">
                <a:solidFill>
                  <a:schemeClr val="bg1"/>
                </a:solidFill>
                <a:latin typeface="Verdana" panose="020B0604030504040204" pitchFamily="34" charset="0"/>
              </a:rPr>
              <a:t>his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and his peace offerings, as he did on the sabbath day: then he shall go forth; and after his going forth </a:t>
            </a:r>
            <a:r>
              <a:rPr lang="en-US" sz="2400" b="0" i="1" strike="noStrike" baseline="0" dirty="0">
                <a:solidFill>
                  <a:schemeClr val="bg1"/>
                </a:solidFill>
                <a:latin typeface="Verdana" panose="020B0604030504040204" pitchFamily="34" charset="0"/>
              </a:rPr>
              <a:t>one</a:t>
            </a:r>
            <a:r>
              <a:rPr lang="en-US" sz="2400" b="0" i="0" strike="noStrike" baseline="0" dirty="0">
                <a:solidFill>
                  <a:schemeClr val="bg1"/>
                </a:solidFill>
                <a:latin typeface="Verdana" panose="020B0604030504040204" pitchFamily="34" charset="0"/>
              </a:rPr>
              <a:t> shall shut the gate.</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13</a:t>
            </a:r>
            <a:r>
              <a:rPr lang="en-US" sz="2400" b="0" i="0" strike="noStrike" baseline="0" dirty="0">
                <a:solidFill>
                  <a:schemeClr val="bg1"/>
                </a:solidFill>
                <a:latin typeface="Verdana" panose="020B0604030504040204" pitchFamily="34" charset="0"/>
              </a:rPr>
              <a:t>  </a:t>
            </a:r>
            <a:r>
              <a:rPr lang="en-US" sz="2400" b="1" i="1" strike="noStrike" baseline="0" dirty="0">
                <a:solidFill>
                  <a:srgbClr val="00FFFF"/>
                </a:solidFill>
                <a:latin typeface="Verdana" panose="020B0604030504040204" pitchFamily="34" charset="0"/>
              </a:rPr>
              <a:t>Thou shalt daily prepare </a:t>
            </a:r>
            <a:r>
              <a:rPr lang="en-US" sz="2400" b="0" i="0" strike="noStrike" baseline="0" dirty="0">
                <a:solidFill>
                  <a:schemeClr val="bg1"/>
                </a:solidFill>
                <a:latin typeface="Verdana" panose="020B0604030504040204" pitchFamily="34" charset="0"/>
              </a:rPr>
              <a:t>a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 unto the LORD </a:t>
            </a:r>
            <a:r>
              <a:rPr lang="en-US" sz="2400" b="0" i="1" strike="noStrike" baseline="0" dirty="0">
                <a:solidFill>
                  <a:schemeClr val="bg1"/>
                </a:solidFill>
                <a:latin typeface="Verdana" panose="020B0604030504040204" pitchFamily="34" charset="0"/>
              </a:rPr>
              <a:t>of</a:t>
            </a:r>
            <a:r>
              <a:rPr lang="en-US" sz="2400" b="0" i="0" strike="noStrike" baseline="0" dirty="0">
                <a:solidFill>
                  <a:schemeClr val="bg1"/>
                </a:solidFill>
                <a:latin typeface="Verdana" panose="020B0604030504040204" pitchFamily="34" charset="0"/>
              </a:rPr>
              <a:t> a lamb of the first year without blemish: </a:t>
            </a:r>
            <a:r>
              <a:rPr lang="en-US" sz="2400" b="1" i="1" strike="noStrike" baseline="0" dirty="0">
                <a:solidFill>
                  <a:srgbClr val="00FFFF"/>
                </a:solidFill>
                <a:latin typeface="Verdana" panose="020B0604030504040204" pitchFamily="34" charset="0"/>
              </a:rPr>
              <a:t>thou shalt prepare it every morning</a:t>
            </a:r>
            <a:r>
              <a:rPr lang="en-US" sz="2400" b="0" i="0" strike="noStrike" baseline="0" dirty="0">
                <a:solidFill>
                  <a:schemeClr val="bg1"/>
                </a:solidFill>
                <a:latin typeface="Verdana" panose="020B0604030504040204" pitchFamily="34" charset="0"/>
              </a:rPr>
              <a:t>.</a:t>
            </a:r>
          </a:p>
          <a:p>
            <a:pPr marL="342900" marR="0" indent="-342900" algn="l" rtl="0">
              <a:buFont typeface="Arial" panose="020B0604020202020204" pitchFamily="34" charset="0"/>
              <a:buChar char="•"/>
            </a:pPr>
            <a:r>
              <a:rPr lang="en-US" sz="2400" b="1" i="0" strike="noStrike" baseline="0" dirty="0">
                <a:solidFill>
                  <a:srgbClr val="FF0000"/>
                </a:solidFill>
                <a:latin typeface="Verdana" panose="020B0604030504040204" pitchFamily="34" charset="0"/>
              </a:rPr>
              <a:t>15</a:t>
            </a:r>
            <a:r>
              <a:rPr lang="en-US" sz="2400" b="0" i="0" strike="noStrike" baseline="0" dirty="0">
                <a:solidFill>
                  <a:schemeClr val="bg1"/>
                </a:solidFill>
                <a:latin typeface="Verdana" panose="020B0604030504040204" pitchFamily="34" charset="0"/>
              </a:rPr>
              <a:t>  Thus </a:t>
            </a:r>
            <a:r>
              <a:rPr lang="en-US" sz="2400" b="1" i="1" strike="noStrike" baseline="0" dirty="0">
                <a:solidFill>
                  <a:srgbClr val="00FFFF"/>
                </a:solidFill>
                <a:latin typeface="Verdana" panose="020B0604030504040204" pitchFamily="34" charset="0"/>
              </a:rPr>
              <a:t>shall they prepare </a:t>
            </a:r>
            <a:r>
              <a:rPr lang="en-US" sz="2400" b="0" i="0" strike="noStrike" baseline="0" dirty="0">
                <a:solidFill>
                  <a:schemeClr val="bg1"/>
                </a:solidFill>
                <a:latin typeface="Verdana" panose="020B0604030504040204" pitchFamily="34" charset="0"/>
              </a:rPr>
              <a:t>the lamb, and the meat offering, and the oil, </a:t>
            </a:r>
            <a:r>
              <a:rPr lang="en-US" sz="2400" b="1" i="1" strike="noStrike" baseline="0" dirty="0">
                <a:solidFill>
                  <a:srgbClr val="00FFFF"/>
                </a:solidFill>
                <a:latin typeface="Verdana" panose="020B0604030504040204" pitchFamily="34" charset="0"/>
              </a:rPr>
              <a:t>every morning for a continual </a:t>
            </a:r>
            <a:r>
              <a:rPr lang="en-US" sz="2400" b="1" i="0" u="sng" strike="noStrike" baseline="0" dirty="0">
                <a:solidFill>
                  <a:srgbClr val="FFFF00"/>
                </a:solidFill>
                <a:latin typeface="Verdana" panose="020B0604030504040204" pitchFamily="34" charset="0"/>
              </a:rPr>
              <a:t>burnt offering</a:t>
            </a:r>
            <a:r>
              <a:rPr lang="en-US" sz="2400" b="0" i="0" strike="noStrike" baseline="0" dirty="0">
                <a:solidFill>
                  <a:schemeClr val="bg1"/>
                </a:solidFill>
                <a:latin typeface="Verdana" panose="020B0604030504040204" pitchFamily="34" charset="0"/>
              </a:rPr>
              <a:t>.</a:t>
            </a:r>
            <a:endParaRPr lang="en-US" sz="3600" dirty="0">
              <a:solidFill>
                <a:schemeClr val="bg1"/>
              </a:solidFill>
            </a:endParaRPr>
          </a:p>
        </p:txBody>
      </p:sp>
    </p:spTree>
    <p:extLst>
      <p:ext uri="{BB962C8B-B14F-4D97-AF65-F5344CB8AC3E}">
        <p14:creationId xmlns:p14="http://schemas.microsoft.com/office/powerpoint/2010/main" val="3297479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4C0ED-5F56-A88D-A98D-1A2889979C3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9EDC77-4B82-D833-86B3-027778947A56}"/>
              </a:ext>
            </a:extLst>
          </p:cNvPr>
          <p:cNvSpPr>
            <a:spLocks noGrp="1"/>
          </p:cNvSpPr>
          <p:nvPr>
            <p:ph idx="1"/>
          </p:nvPr>
        </p:nvSpPr>
        <p:spPr>
          <a:xfrm>
            <a:off x="1003997" y="365125"/>
            <a:ext cx="10515600" cy="4351338"/>
          </a:xfrm>
        </p:spPr>
        <p:txBody>
          <a:bodyPr/>
          <a:lstStyle/>
          <a:p>
            <a:r>
              <a:rPr lang="en-AU" dirty="0">
                <a:solidFill>
                  <a:srgbClr val="00FFFF"/>
                </a:solidFill>
              </a:rPr>
              <a:t>The word, ‘burnt offering’ is found </a:t>
            </a:r>
            <a:r>
              <a:rPr lang="en-AU" b="1" u="sng" dirty="0">
                <a:solidFill>
                  <a:srgbClr val="00FFFF"/>
                </a:solidFill>
              </a:rPr>
              <a:t>42</a:t>
            </a:r>
            <a:r>
              <a:rPr lang="en-AU" dirty="0">
                <a:solidFill>
                  <a:srgbClr val="00FFFF"/>
                </a:solidFill>
              </a:rPr>
              <a:t> times in the book of Ezekiel within </a:t>
            </a:r>
            <a:r>
              <a:rPr lang="en-AU" b="1" u="sng" dirty="0">
                <a:solidFill>
                  <a:srgbClr val="FFFF00"/>
                </a:solidFill>
              </a:rPr>
              <a:t>only the last 8 chapters</a:t>
            </a:r>
            <a:r>
              <a:rPr lang="en-AU" dirty="0">
                <a:solidFill>
                  <a:srgbClr val="00FFFF"/>
                </a:solidFill>
              </a:rPr>
              <a:t>.  </a:t>
            </a:r>
          </a:p>
          <a:p>
            <a:r>
              <a:rPr lang="en-AU" dirty="0">
                <a:solidFill>
                  <a:srgbClr val="00FFFF"/>
                </a:solidFill>
              </a:rPr>
              <a:t>These last 8 chapters reveal </a:t>
            </a:r>
            <a:r>
              <a:rPr lang="en-AU" b="1" dirty="0">
                <a:solidFill>
                  <a:srgbClr val="FFFF00"/>
                </a:solidFill>
              </a:rPr>
              <a:t>the House of Prayer for All Nations </a:t>
            </a:r>
            <a:r>
              <a:rPr lang="en-AU" dirty="0">
                <a:solidFill>
                  <a:srgbClr val="00FFFF"/>
                </a:solidFill>
              </a:rPr>
              <a:t>through which Ezekiel was escorted by the  ‘</a:t>
            </a:r>
            <a:r>
              <a:rPr lang="en-AU" b="1" dirty="0">
                <a:solidFill>
                  <a:schemeClr val="accent2"/>
                </a:solidFill>
              </a:rPr>
              <a:t>Man of Brass</a:t>
            </a:r>
            <a:r>
              <a:rPr lang="en-AU" dirty="0">
                <a:solidFill>
                  <a:srgbClr val="00FFFF"/>
                </a:solidFill>
              </a:rPr>
              <a:t>’</a:t>
            </a:r>
          </a:p>
          <a:p>
            <a:endParaRPr lang="en-US" dirty="0">
              <a:solidFill>
                <a:srgbClr val="00FFFF"/>
              </a:solidFill>
            </a:endParaRPr>
          </a:p>
        </p:txBody>
      </p:sp>
      <p:sp>
        <p:nvSpPr>
          <p:cNvPr id="5" name="TextBox 4">
            <a:extLst>
              <a:ext uri="{FF2B5EF4-FFF2-40B4-BE49-F238E27FC236}">
                <a16:creationId xmlns:a16="http://schemas.microsoft.com/office/drawing/2014/main" id="{5C3E7221-A810-4657-8AE2-229D3EEB0442}"/>
              </a:ext>
            </a:extLst>
          </p:cNvPr>
          <p:cNvSpPr txBox="1"/>
          <p:nvPr/>
        </p:nvSpPr>
        <p:spPr>
          <a:xfrm>
            <a:off x="1003997" y="2770632"/>
            <a:ext cx="10515600" cy="2677656"/>
          </a:xfrm>
          <a:prstGeom prst="rect">
            <a:avLst/>
          </a:prstGeom>
          <a:noFill/>
        </p:spPr>
        <p:txBody>
          <a:bodyPr wrap="square">
            <a:spAutoFit/>
          </a:bodyPr>
          <a:lstStyle/>
          <a:p>
            <a:pPr marR="0" algn="l" rtl="0"/>
            <a:r>
              <a:rPr lang="en-US" sz="2400" b="1" i="0" u="none" strike="noStrike" baseline="0" dirty="0" err="1">
                <a:solidFill>
                  <a:srgbClr val="FF0000"/>
                </a:solidFill>
                <a:latin typeface="Verdana" panose="020B0604030504040204" pitchFamily="34" charset="0"/>
              </a:rPr>
              <a:t>Psa</a:t>
            </a:r>
            <a:r>
              <a:rPr lang="en-US" sz="2400" b="1" i="0" u="none" strike="noStrike" baseline="0" dirty="0">
                <a:solidFill>
                  <a:srgbClr val="FF0000"/>
                </a:solidFill>
                <a:latin typeface="Verdana" panose="020B0604030504040204" pitchFamily="34" charset="0"/>
              </a:rPr>
              <a:t> 40:6  </a:t>
            </a:r>
            <a:r>
              <a:rPr lang="en-US" sz="2400" b="0" i="0" u="none" strike="noStrike" baseline="0" dirty="0">
                <a:solidFill>
                  <a:schemeClr val="bg1"/>
                </a:solidFill>
                <a:latin typeface="Verdana" panose="020B0604030504040204" pitchFamily="34" charset="0"/>
              </a:rPr>
              <a:t>Sacrifice and offering thou didst not desire; mine ears hast thou opened: burnt offering and sin offering hast thou not required. </a:t>
            </a:r>
          </a:p>
          <a:p>
            <a:pPr marR="0" algn="l" rtl="0"/>
            <a:r>
              <a:rPr lang="en-US" sz="2400" b="1" i="0" u="none" strike="noStrike" baseline="0" dirty="0">
                <a:solidFill>
                  <a:srgbClr val="FF0000"/>
                </a:solidFill>
                <a:latin typeface="Verdana" panose="020B0604030504040204" pitchFamily="34" charset="0"/>
              </a:rPr>
              <a:t>7</a:t>
            </a:r>
            <a:r>
              <a:rPr lang="en-US" sz="2400" b="0" i="0" u="none" strike="noStrike" baseline="0" dirty="0">
                <a:solidFill>
                  <a:schemeClr val="bg1"/>
                </a:solidFill>
                <a:latin typeface="Verdana" panose="020B0604030504040204" pitchFamily="34" charset="0"/>
              </a:rPr>
              <a:t>  Then said I, Lo, I come: in the volume of the book </a:t>
            </a:r>
            <a:r>
              <a:rPr lang="en-US" sz="2400" b="0" i="1" u="none" strike="noStrike" baseline="0" dirty="0">
                <a:solidFill>
                  <a:schemeClr val="bg1"/>
                </a:solidFill>
                <a:latin typeface="Verdana" panose="020B0604030504040204" pitchFamily="34" charset="0"/>
              </a:rPr>
              <a:t>it is</a:t>
            </a:r>
            <a:r>
              <a:rPr lang="en-US" sz="2400" b="0" i="0" u="none" strike="noStrike" baseline="0" dirty="0">
                <a:solidFill>
                  <a:schemeClr val="bg1"/>
                </a:solidFill>
                <a:latin typeface="Verdana" panose="020B0604030504040204" pitchFamily="34" charset="0"/>
              </a:rPr>
              <a:t> written of me, </a:t>
            </a:r>
          </a:p>
          <a:p>
            <a:pPr marR="0" algn="l" rtl="0"/>
            <a:r>
              <a:rPr lang="en-US" sz="2400" b="1" i="0" u="none" strike="noStrike" baseline="0" dirty="0">
                <a:solidFill>
                  <a:srgbClr val="FF0000"/>
                </a:solidFill>
                <a:latin typeface="Verdana" panose="020B0604030504040204" pitchFamily="34" charset="0"/>
              </a:rPr>
              <a:t>8</a:t>
            </a:r>
            <a:r>
              <a:rPr lang="en-US" sz="2400" b="0" i="0" u="none" strike="noStrike" baseline="0" dirty="0">
                <a:solidFill>
                  <a:schemeClr val="bg1"/>
                </a:solidFill>
                <a:latin typeface="Verdana" panose="020B0604030504040204" pitchFamily="34" charset="0"/>
              </a:rPr>
              <a:t>  I delight to do thy will, O my God: yea, thy law </a:t>
            </a:r>
            <a:r>
              <a:rPr lang="en-US" sz="2400" b="0" i="1" u="none" strike="noStrike" baseline="0" dirty="0">
                <a:solidFill>
                  <a:schemeClr val="bg1"/>
                </a:solidFill>
                <a:latin typeface="Verdana" panose="020B0604030504040204" pitchFamily="34" charset="0"/>
              </a:rPr>
              <a:t>is</a:t>
            </a:r>
            <a:r>
              <a:rPr lang="en-US" sz="2400" b="0" i="0" u="none" strike="noStrike" baseline="0" dirty="0">
                <a:solidFill>
                  <a:schemeClr val="bg1"/>
                </a:solidFill>
                <a:latin typeface="Verdana" panose="020B0604030504040204" pitchFamily="34" charset="0"/>
              </a:rPr>
              <a:t> within my heart. </a:t>
            </a:r>
            <a:endParaRPr lang="en-US" sz="3600" dirty="0">
              <a:solidFill>
                <a:schemeClr val="bg1"/>
              </a:solidFill>
            </a:endParaRPr>
          </a:p>
        </p:txBody>
      </p:sp>
    </p:spTree>
    <p:extLst>
      <p:ext uri="{BB962C8B-B14F-4D97-AF65-F5344CB8AC3E}">
        <p14:creationId xmlns:p14="http://schemas.microsoft.com/office/powerpoint/2010/main" val="475998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5FC56-BCBD-BCAD-5D50-5B7B302761B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41B9B5-43F5-B85A-94FA-90428D7BDDE6}"/>
              </a:ext>
            </a:extLst>
          </p:cNvPr>
          <p:cNvSpPr>
            <a:spLocks noGrp="1"/>
          </p:cNvSpPr>
          <p:nvPr>
            <p:ph idx="1"/>
          </p:nvPr>
        </p:nvSpPr>
        <p:spPr>
          <a:xfrm>
            <a:off x="609600" y="137160"/>
            <a:ext cx="11183112" cy="6912864"/>
          </a:xfrm>
        </p:spPr>
        <p:txBody>
          <a:bodyPr>
            <a:normAutofit lnSpcReduction="10000"/>
          </a:bodyPr>
          <a:lstStyle/>
          <a:p>
            <a:pPr marR="0" algn="l" rtl="0"/>
            <a:r>
              <a:rPr lang="en-US" sz="1800" b="1" i="0" u="none" strike="noStrike" baseline="0" dirty="0" err="1">
                <a:solidFill>
                  <a:srgbClr val="FF0000"/>
                </a:solidFill>
                <a:latin typeface="Verdana" panose="020B0604030504040204" pitchFamily="34" charset="0"/>
              </a:rPr>
              <a:t>Psa</a:t>
            </a:r>
            <a:r>
              <a:rPr lang="en-US" sz="1800" b="1" i="0" u="none" strike="noStrike" baseline="0" dirty="0">
                <a:solidFill>
                  <a:srgbClr val="FF0000"/>
                </a:solidFill>
                <a:latin typeface="Verdana" panose="020B0604030504040204" pitchFamily="34" charset="0"/>
              </a:rPr>
              <a:t> 51:6  </a:t>
            </a:r>
            <a:r>
              <a:rPr lang="en-US" sz="1800" b="0" i="0" u="none" strike="noStrike" baseline="0" dirty="0">
                <a:solidFill>
                  <a:schemeClr val="bg1"/>
                </a:solidFill>
                <a:latin typeface="Verdana" panose="020B0604030504040204" pitchFamily="34" charset="0"/>
              </a:rPr>
              <a:t>Behold, thou </a:t>
            </a:r>
            <a:r>
              <a:rPr lang="en-US" sz="1800" b="0" i="0" u="none" strike="noStrike" baseline="0" dirty="0" err="1">
                <a:solidFill>
                  <a:schemeClr val="bg1"/>
                </a:solidFill>
                <a:latin typeface="Verdana" panose="020B0604030504040204" pitchFamily="34" charset="0"/>
              </a:rPr>
              <a:t>desirest</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FFFF00"/>
                </a:solidFill>
                <a:latin typeface="Verdana" panose="020B0604030504040204" pitchFamily="34" charset="0"/>
              </a:rPr>
              <a:t>truth in the inward parts</a:t>
            </a:r>
            <a:r>
              <a:rPr lang="en-US" sz="1800" b="0" i="0" u="none" strike="noStrike" baseline="0" dirty="0">
                <a:solidFill>
                  <a:schemeClr val="bg1"/>
                </a:solidFill>
                <a:latin typeface="Verdana" panose="020B0604030504040204" pitchFamily="34" charset="0"/>
              </a:rPr>
              <a:t>: and </a:t>
            </a:r>
            <a:r>
              <a:rPr lang="en-US" sz="1800" b="1" i="0" u="sng" strike="noStrike" baseline="0" dirty="0">
                <a:solidFill>
                  <a:srgbClr val="00FFFF"/>
                </a:solidFill>
                <a:latin typeface="Verdana" panose="020B0604030504040204" pitchFamily="34" charset="0"/>
              </a:rPr>
              <a:t>in the hidden </a:t>
            </a:r>
            <a:r>
              <a:rPr lang="en-US" sz="1800" b="1" i="1" u="sng" strike="noStrike" baseline="0" dirty="0">
                <a:solidFill>
                  <a:srgbClr val="00FFFF"/>
                </a:solidFill>
                <a:latin typeface="Verdana" panose="020B0604030504040204" pitchFamily="34" charset="0"/>
              </a:rPr>
              <a:t>part</a:t>
            </a:r>
            <a:r>
              <a:rPr lang="en-US" sz="1800" b="1" i="0" u="sng" strike="noStrike" baseline="0" dirty="0">
                <a:solidFill>
                  <a:srgbClr val="00FFFF"/>
                </a:solidFill>
                <a:latin typeface="Verdana" panose="020B0604030504040204" pitchFamily="34" charset="0"/>
              </a:rPr>
              <a:t> </a:t>
            </a:r>
            <a:r>
              <a:rPr lang="en-US" sz="1800" b="0" i="0" u="none" strike="noStrike" baseline="0" dirty="0">
                <a:solidFill>
                  <a:schemeClr val="bg1"/>
                </a:solidFill>
                <a:latin typeface="Verdana" panose="020B0604030504040204" pitchFamily="34" charset="0"/>
              </a:rPr>
              <a:t>thou </a:t>
            </a:r>
            <a:r>
              <a:rPr lang="en-US" sz="1800" b="1" i="0" u="sng" strike="noStrike" baseline="0" dirty="0">
                <a:solidFill>
                  <a:srgbClr val="66FF33"/>
                </a:solidFill>
                <a:latin typeface="Verdana" panose="020B0604030504040204" pitchFamily="34" charset="0"/>
              </a:rPr>
              <a:t>shalt make me to know wisdom</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7</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FFC000"/>
                </a:solidFill>
                <a:latin typeface="Verdana" panose="020B0604030504040204" pitchFamily="34" charset="0"/>
              </a:rPr>
              <a:t>Purge me with hyssop</a:t>
            </a:r>
            <a:r>
              <a:rPr lang="en-US" sz="1800" b="0" i="0" u="none" strike="noStrike" baseline="0" dirty="0">
                <a:solidFill>
                  <a:schemeClr val="bg1"/>
                </a:solidFill>
                <a:latin typeface="Verdana" panose="020B0604030504040204" pitchFamily="34" charset="0"/>
              </a:rPr>
              <a:t>, and </a:t>
            </a:r>
            <a:r>
              <a:rPr lang="en-US" sz="1800" b="1" i="0" u="sng" strike="noStrike" baseline="0" dirty="0">
                <a:solidFill>
                  <a:srgbClr val="CC99FF"/>
                </a:solidFill>
                <a:latin typeface="Verdana" panose="020B0604030504040204" pitchFamily="34" charset="0"/>
              </a:rPr>
              <a:t>I shall be clean</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66FF33"/>
                </a:solidFill>
                <a:latin typeface="Verdana" panose="020B0604030504040204" pitchFamily="34" charset="0"/>
              </a:rPr>
              <a:t>wash me, and I shall be whiter than snow</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8</a:t>
            </a:r>
            <a:r>
              <a:rPr lang="en-US" sz="1800" b="0" i="0" u="none" strike="noStrike" baseline="0" dirty="0">
                <a:solidFill>
                  <a:schemeClr val="bg1"/>
                </a:solidFill>
                <a:latin typeface="Verdana" panose="020B0604030504040204" pitchFamily="34" charset="0"/>
              </a:rPr>
              <a:t>  Make </a:t>
            </a:r>
            <a:r>
              <a:rPr lang="en-US" sz="1800" b="1" i="0" u="sng" strike="noStrike" baseline="0" dirty="0">
                <a:solidFill>
                  <a:schemeClr val="accent2">
                    <a:lumMod val="60000"/>
                    <a:lumOff val="40000"/>
                  </a:schemeClr>
                </a:solidFill>
                <a:latin typeface="Verdana" panose="020B0604030504040204" pitchFamily="34" charset="0"/>
              </a:rPr>
              <a:t>me to hear joy and gladness</a:t>
            </a:r>
            <a:r>
              <a:rPr lang="en-US" sz="1800" b="0" i="0" u="none" strike="noStrike" baseline="0" dirty="0">
                <a:solidFill>
                  <a:schemeClr val="bg1"/>
                </a:solidFill>
                <a:latin typeface="Verdana" panose="020B0604030504040204" pitchFamily="34" charset="0"/>
              </a:rPr>
              <a:t>; </a:t>
            </a:r>
            <a:r>
              <a:rPr lang="en-US" sz="1800" b="0" i="1" u="none" strike="noStrike" baseline="0" dirty="0">
                <a:solidFill>
                  <a:schemeClr val="bg1"/>
                </a:solidFill>
                <a:latin typeface="Verdana" panose="020B0604030504040204" pitchFamily="34" charset="0"/>
              </a:rPr>
              <a:t>that</a:t>
            </a:r>
            <a:r>
              <a:rPr lang="en-US" sz="1800" b="0" i="0" u="none" strike="noStrike" baseline="0" dirty="0">
                <a:solidFill>
                  <a:schemeClr val="bg1"/>
                </a:solidFill>
                <a:latin typeface="Verdana" panose="020B0604030504040204" pitchFamily="34" charset="0"/>
              </a:rPr>
              <a:t> the bones </a:t>
            </a:r>
            <a:r>
              <a:rPr lang="en-US" sz="1800" b="0" i="1" u="none" strike="noStrike" baseline="0" dirty="0">
                <a:solidFill>
                  <a:schemeClr val="bg1"/>
                </a:solidFill>
                <a:latin typeface="Verdana" panose="020B0604030504040204" pitchFamily="34" charset="0"/>
              </a:rPr>
              <a:t>which</a:t>
            </a:r>
            <a:r>
              <a:rPr lang="en-US" sz="1800" b="0" i="0" u="none" strike="noStrike" baseline="0" dirty="0">
                <a:solidFill>
                  <a:schemeClr val="bg1"/>
                </a:solidFill>
                <a:latin typeface="Verdana" panose="020B0604030504040204" pitchFamily="34" charset="0"/>
              </a:rPr>
              <a:t> thou hast broken may </a:t>
            </a:r>
            <a:r>
              <a:rPr lang="en-US" sz="1800" b="1" i="0" u="sng" strike="noStrike" baseline="0" dirty="0">
                <a:solidFill>
                  <a:srgbClr val="FFFF00"/>
                </a:solidFill>
                <a:latin typeface="Verdana" panose="020B0604030504040204" pitchFamily="34" charset="0"/>
              </a:rPr>
              <a:t>rejoice</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9</a:t>
            </a:r>
            <a:r>
              <a:rPr lang="en-US" sz="1800" b="0" i="0" u="none" strike="noStrike" baseline="0" dirty="0">
                <a:solidFill>
                  <a:schemeClr val="bg1"/>
                </a:solidFill>
                <a:latin typeface="Verdana" panose="020B0604030504040204" pitchFamily="34" charset="0"/>
              </a:rPr>
              <a:t>  Hide thy face from my sins, and blot out all mine iniquities. </a:t>
            </a:r>
          </a:p>
          <a:p>
            <a:pPr marR="0" algn="l" rtl="0"/>
            <a:r>
              <a:rPr lang="en-US" sz="1800" b="1" i="0" u="none" strike="noStrike" baseline="0" dirty="0">
                <a:solidFill>
                  <a:srgbClr val="FF0000"/>
                </a:solidFill>
                <a:latin typeface="Verdana" panose="020B0604030504040204" pitchFamily="34" charset="0"/>
              </a:rPr>
              <a:t>10</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66FF33"/>
                </a:solidFill>
                <a:latin typeface="Verdana" panose="020B0604030504040204" pitchFamily="34" charset="0"/>
              </a:rPr>
              <a:t>Create in me a clean heart</a:t>
            </a:r>
            <a:r>
              <a:rPr lang="en-US" sz="1800" b="0" i="0" u="none" strike="noStrike" baseline="0" dirty="0">
                <a:solidFill>
                  <a:schemeClr val="bg1"/>
                </a:solidFill>
                <a:latin typeface="Verdana" panose="020B0604030504040204" pitchFamily="34" charset="0"/>
              </a:rPr>
              <a:t>, O God; and </a:t>
            </a:r>
            <a:r>
              <a:rPr lang="en-US" sz="1800" b="1" i="0" u="sng" strike="noStrike" baseline="0" dirty="0">
                <a:solidFill>
                  <a:srgbClr val="FFFF00"/>
                </a:solidFill>
                <a:latin typeface="Verdana" panose="020B0604030504040204" pitchFamily="34" charset="0"/>
              </a:rPr>
              <a:t>renew a right spirit within me</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11</a:t>
            </a:r>
            <a:r>
              <a:rPr lang="en-US" sz="1800" b="0" i="0" u="none" strike="noStrike" baseline="0" dirty="0">
                <a:solidFill>
                  <a:schemeClr val="bg1"/>
                </a:solidFill>
                <a:latin typeface="Verdana" panose="020B0604030504040204" pitchFamily="34" charset="0"/>
              </a:rPr>
              <a:t>  Cast me not away from thy presence; and take not thy holy spirit from me. </a:t>
            </a:r>
          </a:p>
          <a:p>
            <a:pPr marR="0" algn="l" rtl="0"/>
            <a:r>
              <a:rPr lang="en-US" sz="1800" b="1" i="0" u="none" strike="noStrike" baseline="0" dirty="0">
                <a:solidFill>
                  <a:srgbClr val="FF0000"/>
                </a:solidFill>
                <a:latin typeface="Verdana" panose="020B0604030504040204" pitchFamily="34" charset="0"/>
              </a:rPr>
              <a:t>12</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00FFFF"/>
                </a:solidFill>
                <a:latin typeface="Verdana" panose="020B0604030504040204" pitchFamily="34" charset="0"/>
              </a:rPr>
              <a:t>Restore unto me the joy of thy salvation</a:t>
            </a:r>
            <a:r>
              <a:rPr lang="en-US" sz="1800" b="0" i="0" u="none" strike="noStrike" baseline="0" dirty="0">
                <a:solidFill>
                  <a:schemeClr val="bg1"/>
                </a:solidFill>
                <a:latin typeface="Verdana" panose="020B0604030504040204" pitchFamily="34" charset="0"/>
              </a:rPr>
              <a:t>; and </a:t>
            </a:r>
            <a:r>
              <a:rPr lang="en-US" sz="1800" b="1" i="0" u="sng" strike="noStrike" baseline="0" dirty="0">
                <a:solidFill>
                  <a:srgbClr val="FFC000"/>
                </a:solidFill>
                <a:latin typeface="Verdana" panose="020B0604030504040204" pitchFamily="34" charset="0"/>
              </a:rPr>
              <a:t>uphold me </a:t>
            </a:r>
            <a:r>
              <a:rPr lang="en-US" sz="1800" b="1" i="1" u="sng" strike="noStrike" baseline="0" dirty="0">
                <a:solidFill>
                  <a:srgbClr val="FFC000"/>
                </a:solidFill>
                <a:latin typeface="Verdana" panose="020B0604030504040204" pitchFamily="34" charset="0"/>
              </a:rPr>
              <a:t>with thy</a:t>
            </a:r>
            <a:r>
              <a:rPr lang="en-US" sz="1800" b="1" i="0" u="sng" strike="noStrike" baseline="0" dirty="0">
                <a:solidFill>
                  <a:srgbClr val="FFC000"/>
                </a:solidFill>
                <a:latin typeface="Verdana" panose="020B0604030504040204" pitchFamily="34" charset="0"/>
              </a:rPr>
              <a:t> free spirit</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13</a:t>
            </a:r>
            <a:r>
              <a:rPr lang="en-US" sz="1800" b="0" i="0" u="none" strike="noStrike" baseline="0" dirty="0">
                <a:solidFill>
                  <a:schemeClr val="bg1"/>
                </a:solidFill>
                <a:latin typeface="Verdana" panose="020B0604030504040204" pitchFamily="34" charset="0"/>
              </a:rPr>
              <a:t>  </a:t>
            </a:r>
            <a:r>
              <a:rPr lang="en-US" sz="1800" b="0" i="1" u="none" strike="noStrike" baseline="0" dirty="0">
                <a:solidFill>
                  <a:schemeClr val="bg1"/>
                </a:solidFill>
                <a:latin typeface="Verdana" panose="020B0604030504040204" pitchFamily="34" charset="0"/>
              </a:rPr>
              <a:t>Then</a:t>
            </a:r>
            <a:r>
              <a:rPr lang="en-US" sz="1800" b="0" i="0" u="none" strike="noStrike" baseline="0" dirty="0">
                <a:solidFill>
                  <a:schemeClr val="bg1"/>
                </a:solidFill>
                <a:latin typeface="Verdana" panose="020B0604030504040204" pitchFamily="34" charset="0"/>
              </a:rPr>
              <a:t> will I teach transgressors thy ways; and sinners shall be converted unto thee. </a:t>
            </a:r>
          </a:p>
          <a:p>
            <a:pPr marR="0" algn="l" rtl="0"/>
            <a:r>
              <a:rPr lang="en-US" sz="1800" b="1" i="0" u="none" strike="noStrike" baseline="0" dirty="0">
                <a:solidFill>
                  <a:srgbClr val="FF0000"/>
                </a:solidFill>
                <a:latin typeface="Verdana" panose="020B0604030504040204" pitchFamily="34" charset="0"/>
              </a:rPr>
              <a:t>14</a:t>
            </a:r>
            <a:r>
              <a:rPr lang="en-US" sz="1800" b="0" i="0" u="none" strike="noStrike" baseline="0" dirty="0">
                <a:solidFill>
                  <a:schemeClr val="bg1"/>
                </a:solidFill>
                <a:latin typeface="Verdana" panose="020B0604030504040204" pitchFamily="34" charset="0"/>
              </a:rPr>
              <a:t>  Deliver me from </a:t>
            </a:r>
            <a:r>
              <a:rPr lang="en-US" sz="1800" b="0" i="0" u="none" strike="noStrike" baseline="0" dirty="0" err="1">
                <a:solidFill>
                  <a:schemeClr val="bg1"/>
                </a:solidFill>
                <a:latin typeface="Verdana" panose="020B0604030504040204" pitchFamily="34" charset="0"/>
              </a:rPr>
              <a:t>bloodguiltiness</a:t>
            </a:r>
            <a:r>
              <a:rPr lang="en-US" sz="1800" b="0" i="0" u="none" strike="noStrike" baseline="0" dirty="0">
                <a:solidFill>
                  <a:schemeClr val="bg1"/>
                </a:solidFill>
                <a:latin typeface="Verdana" panose="020B0604030504040204" pitchFamily="34" charset="0"/>
              </a:rPr>
              <a:t>, O God, thou </a:t>
            </a:r>
            <a:r>
              <a:rPr lang="en-US" sz="1800" b="1" i="0" u="sng" strike="noStrike" baseline="0" dirty="0">
                <a:solidFill>
                  <a:srgbClr val="FFFF00"/>
                </a:solidFill>
                <a:latin typeface="Verdana" panose="020B0604030504040204" pitchFamily="34" charset="0"/>
              </a:rPr>
              <a:t>God of my salvation:</a:t>
            </a:r>
            <a:r>
              <a:rPr lang="en-US" sz="1800" b="0" i="0" u="none" strike="noStrike" baseline="0" dirty="0">
                <a:solidFill>
                  <a:schemeClr val="bg1"/>
                </a:solidFill>
                <a:latin typeface="Verdana" panose="020B0604030504040204" pitchFamily="34" charset="0"/>
              </a:rPr>
              <a:t> </a:t>
            </a:r>
            <a:r>
              <a:rPr lang="en-US" sz="1800" b="0" i="1" u="none" strike="noStrike" baseline="0" dirty="0">
                <a:solidFill>
                  <a:schemeClr val="bg1"/>
                </a:solidFill>
                <a:latin typeface="Verdana" panose="020B0604030504040204" pitchFamily="34" charset="0"/>
              </a:rPr>
              <a:t>and</a:t>
            </a:r>
            <a:r>
              <a:rPr lang="en-US" sz="1800" b="0" i="0" u="none" strike="noStrike" baseline="0" dirty="0">
                <a:solidFill>
                  <a:schemeClr val="bg1"/>
                </a:solidFill>
                <a:latin typeface="Verdana" panose="020B0604030504040204" pitchFamily="34" charset="0"/>
              </a:rPr>
              <a:t> my tongue shall sing aloud of thy righteousness. </a:t>
            </a:r>
          </a:p>
          <a:p>
            <a:pPr marR="0" algn="l" rtl="0"/>
            <a:r>
              <a:rPr lang="en-US" sz="1800" b="1" i="0" u="none" strike="noStrike" baseline="0" dirty="0">
                <a:solidFill>
                  <a:srgbClr val="FF0000"/>
                </a:solidFill>
                <a:latin typeface="Verdana" panose="020B0604030504040204" pitchFamily="34" charset="0"/>
              </a:rPr>
              <a:t>15</a:t>
            </a:r>
            <a:r>
              <a:rPr lang="en-US" sz="1800" b="0" i="0" u="none" strike="noStrike" baseline="0" dirty="0">
                <a:solidFill>
                  <a:schemeClr val="bg1"/>
                </a:solidFill>
                <a:latin typeface="Verdana" panose="020B0604030504040204" pitchFamily="34" charset="0"/>
              </a:rPr>
              <a:t>  O Lord, open thou my lips; and my mouth shall shew forth thy praise. </a:t>
            </a:r>
          </a:p>
          <a:p>
            <a:pPr marR="0" algn="l" rtl="0"/>
            <a:r>
              <a:rPr lang="en-US" sz="1800" b="1" i="0" u="none" strike="noStrike" baseline="0" dirty="0">
                <a:solidFill>
                  <a:srgbClr val="FF0000"/>
                </a:solidFill>
                <a:latin typeface="Verdana" panose="020B0604030504040204" pitchFamily="34" charset="0"/>
              </a:rPr>
              <a:t>16</a:t>
            </a:r>
            <a:r>
              <a:rPr lang="en-US" sz="1800" b="0" i="0" u="none" strike="noStrike" baseline="0" dirty="0">
                <a:solidFill>
                  <a:schemeClr val="bg1"/>
                </a:solidFill>
                <a:latin typeface="Verdana" panose="020B0604030504040204" pitchFamily="34" charset="0"/>
              </a:rPr>
              <a:t>  </a:t>
            </a:r>
            <a:r>
              <a:rPr lang="en-US" sz="1800" b="1" i="1" u="none" strike="noStrike" baseline="0" dirty="0">
                <a:solidFill>
                  <a:srgbClr val="CC99FF"/>
                </a:solidFill>
                <a:latin typeface="Verdana" panose="020B0604030504040204" pitchFamily="34" charset="0"/>
              </a:rPr>
              <a:t>For thou </a:t>
            </a:r>
            <a:r>
              <a:rPr lang="en-US" sz="1800" b="1" i="1" u="none" strike="noStrike" baseline="0" dirty="0" err="1">
                <a:solidFill>
                  <a:srgbClr val="CC99FF"/>
                </a:solidFill>
                <a:latin typeface="Verdana" panose="020B0604030504040204" pitchFamily="34" charset="0"/>
              </a:rPr>
              <a:t>desirest</a:t>
            </a:r>
            <a:r>
              <a:rPr lang="en-US" sz="1800" b="1" i="1" u="none" strike="noStrike" baseline="0" dirty="0">
                <a:solidFill>
                  <a:srgbClr val="CC99FF"/>
                </a:solidFill>
                <a:latin typeface="Verdana" panose="020B0604030504040204" pitchFamily="34" charset="0"/>
              </a:rPr>
              <a:t> not sacrifice; else would I give it: thou </a:t>
            </a:r>
            <a:r>
              <a:rPr lang="en-US" sz="1800" b="1" i="1" u="none" strike="noStrike" baseline="0" dirty="0" err="1">
                <a:solidFill>
                  <a:srgbClr val="CC99FF"/>
                </a:solidFill>
                <a:latin typeface="Verdana" panose="020B0604030504040204" pitchFamily="34" charset="0"/>
              </a:rPr>
              <a:t>delightest</a:t>
            </a:r>
            <a:r>
              <a:rPr lang="en-US" sz="1800" b="1" i="1" u="none" strike="noStrike" baseline="0" dirty="0">
                <a:solidFill>
                  <a:srgbClr val="CC99FF"/>
                </a:solidFill>
                <a:latin typeface="Verdana" panose="020B0604030504040204" pitchFamily="34" charset="0"/>
              </a:rPr>
              <a:t> not in burnt offering</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17</a:t>
            </a:r>
            <a:r>
              <a:rPr lang="en-US" sz="1800" b="0" i="0" u="none" strike="noStrike" baseline="0" dirty="0">
                <a:solidFill>
                  <a:schemeClr val="bg1"/>
                </a:solidFill>
                <a:latin typeface="Verdana" panose="020B0604030504040204" pitchFamily="34" charset="0"/>
              </a:rPr>
              <a:t>  </a:t>
            </a:r>
            <a:r>
              <a:rPr lang="en-US" sz="1800" b="1" i="1" u="none" strike="noStrike" baseline="0" dirty="0">
                <a:solidFill>
                  <a:srgbClr val="FFFF00"/>
                </a:solidFill>
                <a:latin typeface="Verdana" panose="020B0604030504040204" pitchFamily="34" charset="0"/>
              </a:rPr>
              <a:t>The sacrifices of God are a broken spirit: a broken and a contrite heart, O God, thou wilt not despise</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18</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chemeClr val="bg1"/>
                </a:solidFill>
                <a:latin typeface="Verdana" panose="020B0604030504040204" pitchFamily="34" charset="0"/>
              </a:rPr>
              <a:t>Do good in thy good pleasure unto Zion: build thou the walls of Jerusalem</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rgbClr val="FF0000"/>
                </a:solidFill>
                <a:latin typeface="Verdana" panose="020B0604030504040204" pitchFamily="34" charset="0"/>
              </a:rPr>
              <a:t>19</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FF0000"/>
                </a:solidFill>
                <a:latin typeface="Verdana" panose="020B0604030504040204" pitchFamily="34" charset="0"/>
              </a:rPr>
              <a:t>Then shalt thou be pleased with the </a:t>
            </a:r>
            <a:r>
              <a:rPr lang="en-US" sz="1800" b="1" i="0" u="sng" strike="noStrike" baseline="0" dirty="0">
                <a:solidFill>
                  <a:srgbClr val="FFFF00"/>
                </a:solidFill>
                <a:latin typeface="Verdana" panose="020B0604030504040204" pitchFamily="34" charset="0"/>
              </a:rPr>
              <a:t>sacrifices of righteousness</a:t>
            </a:r>
            <a:r>
              <a:rPr lang="en-US" sz="1800" b="1" i="0" u="sng" strike="noStrike" baseline="0" dirty="0">
                <a:solidFill>
                  <a:srgbClr val="FF0000"/>
                </a:solidFill>
                <a:latin typeface="Verdana" panose="020B0604030504040204" pitchFamily="34" charset="0"/>
              </a:rPr>
              <a:t>, with </a:t>
            </a:r>
            <a:r>
              <a:rPr lang="en-US" sz="1800" b="1" i="0" u="sng" strike="noStrike" baseline="0" dirty="0">
                <a:solidFill>
                  <a:srgbClr val="FFFF00"/>
                </a:solidFill>
                <a:latin typeface="Verdana" panose="020B0604030504040204" pitchFamily="34" charset="0"/>
              </a:rPr>
              <a:t>burnt</a:t>
            </a:r>
          </a:p>
          <a:p>
            <a:pPr marR="0" algn="l" rtl="0"/>
            <a:r>
              <a:rPr lang="en-US" sz="1800" b="1" i="0" u="sng" strike="noStrike" baseline="0" dirty="0">
                <a:solidFill>
                  <a:srgbClr val="FFFF00"/>
                </a:solidFill>
                <a:latin typeface="Verdana" panose="020B0604030504040204" pitchFamily="34" charset="0"/>
              </a:rPr>
              <a:t> offering</a:t>
            </a:r>
            <a:r>
              <a:rPr lang="en-US" sz="1800" b="1" i="0" u="sng" strike="noStrike" baseline="0" dirty="0">
                <a:solidFill>
                  <a:srgbClr val="FF0000"/>
                </a:solidFill>
                <a:latin typeface="Verdana" panose="020B0604030504040204" pitchFamily="34" charset="0"/>
              </a:rPr>
              <a:t> and </a:t>
            </a:r>
            <a:r>
              <a:rPr lang="en-US" sz="1800" b="1" i="0" u="sng" strike="noStrike" baseline="0" dirty="0">
                <a:solidFill>
                  <a:srgbClr val="FFFF00"/>
                </a:solidFill>
                <a:latin typeface="Verdana" panose="020B0604030504040204" pitchFamily="34" charset="0"/>
              </a:rPr>
              <a:t>whole burnt offering</a:t>
            </a:r>
            <a:r>
              <a:rPr lang="en-US" sz="1800" b="1" i="0" u="sng" strike="noStrike" baseline="0" dirty="0">
                <a:solidFill>
                  <a:srgbClr val="FF0000"/>
                </a:solidFill>
                <a:latin typeface="Verdana" panose="020B0604030504040204" pitchFamily="34" charset="0"/>
              </a:rPr>
              <a:t>: </a:t>
            </a:r>
            <a:r>
              <a:rPr lang="en-US" sz="1800" b="1" i="0" u="sng" strike="noStrike" baseline="0" dirty="0">
                <a:solidFill>
                  <a:srgbClr val="00FFFF"/>
                </a:solidFill>
                <a:latin typeface="Verdana" panose="020B0604030504040204" pitchFamily="34" charset="0"/>
              </a:rPr>
              <a:t>then shall they offer bullocks upon thine altar</a:t>
            </a:r>
            <a:r>
              <a:rPr lang="en-US" sz="1800" b="1" i="0" u="sng" strike="noStrike" baseline="0" dirty="0">
                <a:solidFill>
                  <a:srgbClr val="FF0000"/>
                </a:solidFill>
                <a:latin typeface="Verdana" panose="020B0604030504040204" pitchFamily="34" charset="0"/>
              </a:rPr>
              <a:t>. </a:t>
            </a:r>
          </a:p>
        </p:txBody>
      </p:sp>
    </p:spTree>
    <p:extLst>
      <p:ext uri="{BB962C8B-B14F-4D97-AF65-F5344CB8AC3E}">
        <p14:creationId xmlns:p14="http://schemas.microsoft.com/office/powerpoint/2010/main" val="3677612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9975A65A-E735-C128-46DF-57D8BB5AE045}"/>
              </a:ext>
            </a:extLst>
          </p:cNvPr>
          <p:cNvPicPr>
            <a:picLocks noChangeAspect="1" noChangeArrowheads="1"/>
          </p:cNvPicPr>
          <p:nvPr/>
        </p:nvPicPr>
        <p:blipFill>
          <a:blip r:embed="rId3" cstate="print"/>
          <a:srcRect l="3758" t="17123" r="4664" b="30320"/>
          <a:stretch>
            <a:fillRect/>
          </a:stretch>
        </p:blipFill>
        <p:spPr bwMode="auto">
          <a:xfrm>
            <a:off x="5547360" y="606783"/>
            <a:ext cx="6559006" cy="2480610"/>
          </a:xfrm>
          <a:prstGeom prst="rect">
            <a:avLst/>
          </a:prstGeom>
          <a:ln w="57150">
            <a:solidFill>
              <a:schemeClr val="accent1"/>
            </a:solidFill>
          </a:ln>
          <a:effectLst/>
        </p:spPr>
      </p:pic>
      <p:pic>
        <p:nvPicPr>
          <p:cNvPr id="4" name="Content Placeholder 3" descr="HouseofPrayer.jpg">
            <a:extLst>
              <a:ext uri="{FF2B5EF4-FFF2-40B4-BE49-F238E27FC236}">
                <a16:creationId xmlns:a16="http://schemas.microsoft.com/office/drawing/2014/main" id="{868D294D-8007-34E8-2185-5399CE2115DC}"/>
              </a:ext>
            </a:extLst>
          </p:cNvPr>
          <p:cNvPicPr>
            <a:picLocks noChangeAspect="1"/>
          </p:cNvPicPr>
          <p:nvPr/>
        </p:nvPicPr>
        <p:blipFill>
          <a:blip r:embed="rId4" cstate="print"/>
          <a:srcRect l="5833" t="56667" b="3333"/>
          <a:stretch>
            <a:fillRect/>
          </a:stretch>
        </p:blipFill>
        <p:spPr>
          <a:xfrm>
            <a:off x="5547360" y="3669792"/>
            <a:ext cx="6627770" cy="2111502"/>
          </a:xfrm>
          <a:prstGeom prst="rect">
            <a:avLst/>
          </a:prstGeom>
          <a:ln>
            <a:noFill/>
          </a:ln>
          <a:effectLst>
            <a:softEdge rad="112500"/>
          </a:effectLst>
        </p:spPr>
      </p:pic>
      <p:sp>
        <p:nvSpPr>
          <p:cNvPr id="2" name="Title 1">
            <a:extLst>
              <a:ext uri="{FF2B5EF4-FFF2-40B4-BE49-F238E27FC236}">
                <a16:creationId xmlns:a16="http://schemas.microsoft.com/office/drawing/2014/main" id="{1C5B2258-7433-56B1-8965-701AF86B87D4}"/>
              </a:ext>
            </a:extLst>
          </p:cNvPr>
          <p:cNvSpPr>
            <a:spLocks noGrp="1"/>
          </p:cNvSpPr>
          <p:nvPr>
            <p:ph type="title"/>
          </p:nvPr>
        </p:nvSpPr>
        <p:spPr>
          <a:xfrm>
            <a:off x="4669536" y="118014"/>
            <a:ext cx="7342632" cy="590422"/>
          </a:xfrm>
        </p:spPr>
        <p:txBody>
          <a:bodyPr>
            <a:normAutofit fontScale="90000"/>
          </a:bodyPr>
          <a:lstStyle/>
          <a:p>
            <a:pPr algn="ctr"/>
            <a:r>
              <a:rPr lang="en-AU" b="1" dirty="0">
                <a:solidFill>
                  <a:srgbClr val="FFFF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The Great Brass Altar in IHOP</a:t>
            </a:r>
            <a:endParaRPr lang="en-US" b="1" dirty="0">
              <a:solidFill>
                <a:srgbClr val="FFFF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041EB077-D8BA-7C60-1B6E-A00E39C92863}"/>
              </a:ext>
            </a:extLst>
          </p:cNvPr>
          <p:cNvSpPr>
            <a:spLocks noGrp="1"/>
          </p:cNvSpPr>
          <p:nvPr>
            <p:ph idx="1"/>
          </p:nvPr>
        </p:nvSpPr>
        <p:spPr>
          <a:xfrm>
            <a:off x="85634" y="270415"/>
            <a:ext cx="5571454" cy="6587585"/>
          </a:xfrm>
        </p:spPr>
        <p:txBody>
          <a:bodyPr>
            <a:normAutofit/>
          </a:bodyPr>
          <a:lstStyle/>
          <a:p>
            <a:pPr marL="0" indent="0" algn="l">
              <a:buNone/>
            </a:pPr>
            <a:r>
              <a:rPr lang="en-US" sz="1600" b="1" i="0" u="none" strike="noStrike" baseline="0" dirty="0">
                <a:solidFill>
                  <a:schemeClr val="bg1"/>
                </a:solidFill>
                <a:latin typeface="Amasis MT Pro" panose="02040504050005020304" pitchFamily="18" charset="0"/>
              </a:rPr>
              <a:t>SACRIFICIAL ARRANGEMENTS.</a:t>
            </a:r>
          </a:p>
          <a:p>
            <a:pPr marL="0" indent="0" algn="l">
              <a:buNone/>
            </a:pPr>
            <a:r>
              <a:rPr lang="fr-FR" sz="1600" b="1" i="1" u="none" strike="noStrike" baseline="0" dirty="0" err="1">
                <a:solidFill>
                  <a:schemeClr val="bg1"/>
                </a:solidFill>
                <a:latin typeface="Amasis MT Pro" panose="02040504050005020304" pitchFamily="18" charset="0"/>
              </a:rPr>
              <a:t>Chapter</a:t>
            </a:r>
            <a:r>
              <a:rPr lang="fr-FR" sz="1600" b="1" i="1" u="none" strike="noStrike" baseline="0" dirty="0">
                <a:solidFill>
                  <a:schemeClr val="bg1"/>
                </a:solidFill>
                <a:latin typeface="Amasis MT Pro" panose="02040504050005020304" pitchFamily="18" charset="0"/>
              </a:rPr>
              <a:t> </a:t>
            </a:r>
            <a:r>
              <a:rPr lang="fr-FR" sz="1600" b="1" i="1" dirty="0">
                <a:solidFill>
                  <a:schemeClr val="bg1"/>
                </a:solidFill>
                <a:latin typeface="Amasis MT Pro" panose="02040504050005020304" pitchFamily="18" charset="0"/>
              </a:rPr>
              <a:t>40:</a:t>
            </a:r>
            <a:r>
              <a:rPr lang="fr-FR" sz="1600" b="1" i="0" u="none" strike="noStrike" baseline="0" dirty="0">
                <a:solidFill>
                  <a:schemeClr val="bg1"/>
                </a:solidFill>
                <a:latin typeface="Amasis MT Pro" panose="02040504050005020304" pitchFamily="18" charset="0"/>
              </a:rPr>
              <a:t>47 ; </a:t>
            </a:r>
            <a:r>
              <a:rPr lang="fr-FR" sz="1600" b="1" i="1" dirty="0">
                <a:solidFill>
                  <a:schemeClr val="bg1"/>
                </a:solidFill>
                <a:latin typeface="Amasis MT Pro" panose="02040504050005020304" pitchFamily="18" charset="0"/>
              </a:rPr>
              <a:t>43:</a:t>
            </a:r>
            <a:r>
              <a:rPr lang="fr-FR" sz="1600" b="1" i="1" u="none" strike="noStrike" baseline="0" dirty="0">
                <a:solidFill>
                  <a:schemeClr val="bg1"/>
                </a:solidFill>
                <a:latin typeface="Amasis MT Pro" panose="02040504050005020304" pitchFamily="18" charset="0"/>
              </a:rPr>
              <a:t> </a:t>
            </a:r>
            <a:r>
              <a:rPr lang="fr-FR" sz="1600" b="1" i="0" u="none" strike="noStrike" baseline="0" dirty="0">
                <a:solidFill>
                  <a:schemeClr val="bg1"/>
                </a:solidFill>
                <a:latin typeface="Amasis MT Pro" panose="02040504050005020304" pitchFamily="18" charset="0"/>
              </a:rPr>
              <a:t>13-17.</a:t>
            </a:r>
          </a:p>
          <a:p>
            <a:pPr marL="0" indent="0" algn="l">
              <a:buNone/>
            </a:pPr>
            <a:r>
              <a:rPr lang="en-US" sz="1600" b="1" i="0" u="none" strike="noStrike" baseline="0" dirty="0">
                <a:solidFill>
                  <a:schemeClr val="bg1"/>
                </a:solidFill>
                <a:latin typeface="Amasis MT Pro" panose="02040504050005020304" pitchFamily="18" charset="0"/>
              </a:rPr>
              <a:t>I. THE POSITION OF THE ALTAR AND ITS COURT.</a:t>
            </a:r>
          </a:p>
          <a:p>
            <a:pPr marL="0" indent="0" algn="l">
              <a:buNone/>
            </a:pPr>
            <a:r>
              <a:rPr lang="en-US" sz="2000" b="1" i="0" u="none" strike="noStrike" baseline="0" dirty="0">
                <a:solidFill>
                  <a:schemeClr val="bg1"/>
                </a:solidFill>
                <a:latin typeface="Amasis MT Pro" panose="02040504050005020304" pitchFamily="18" charset="0"/>
              </a:rPr>
              <a:t>He measured the court, an hundred cubits long, and an hundred cubits broad, foursquare, and the altar before the house.</a:t>
            </a:r>
          </a:p>
          <a:p>
            <a:pPr marL="0" indent="0" algn="l">
              <a:buNone/>
            </a:pP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Here we see that measurement of the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altar court </a:t>
            </a: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is made while Ezekiel and his guide are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in </a:t>
            </a: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the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inner court, </a:t>
            </a: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and the altar is said to be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before the house.</a:t>
            </a:r>
          </a:p>
          <a:p>
            <a:pPr marL="0" indent="0" algn="l">
              <a:buNone/>
            </a:pPr>
            <a:endParaRPr lang="en-US" sz="16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endParaRPr>
          </a:p>
          <a:p>
            <a:pPr marL="0" indent="0" algn="l">
              <a:buNone/>
            </a:pP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The signification of the word translated " before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a:t>
            </a: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has already been considered. Its full import is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in the presence of. </a:t>
            </a: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There appears to be only one position for the altar where that condition can be fulfilled,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i.e., in the </a:t>
            </a:r>
            <a:r>
              <a:rPr lang="en-US" sz="2000" b="1" i="1" u="none" strike="noStrike" baseline="0" dirty="0" err="1">
                <a:solidFill>
                  <a:schemeClr val="bg1"/>
                </a:solidFill>
                <a:effectLst>
                  <a:outerShdw blurRad="38100" dist="38100" dir="2700000" algn="tl">
                    <a:srgbClr val="000000">
                      <a:alpha val="43137"/>
                    </a:srgbClr>
                  </a:outerShdw>
                </a:effectLst>
                <a:latin typeface="Amasis MT Pro" panose="02040504050005020304" pitchFamily="18" charset="0"/>
              </a:rPr>
              <a:t>centre</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a:t>
            </a:r>
            <a:r>
              <a:rPr lang="en-US" sz="2000" b="1" i="1" u="none" strike="noStrike" baseline="0" dirty="0" err="1">
                <a:solidFill>
                  <a:schemeClr val="bg1"/>
                </a:solidFill>
                <a:effectLst>
                  <a:outerShdw blurRad="38100" dist="38100" dir="2700000" algn="tl">
                    <a:srgbClr val="000000">
                      <a:alpha val="43137"/>
                    </a:srgbClr>
                  </a:outerShdw>
                </a:effectLst>
                <a:latin typeface="Amasis MT Pro" panose="02040504050005020304" pitchFamily="18" charset="0"/>
              </a:rPr>
              <a:t>oj</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the sanctuary. </a:t>
            </a: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Truly, then, the altar would be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before the house </a:t>
            </a:r>
            <a:r>
              <a:rPr lang="en-US" sz="20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in the full acceptation of the term. In any other position outside the circle it could not be </a:t>
            </a:r>
            <a:r>
              <a:rPr lang="en-US" sz="20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before the house.</a:t>
            </a:r>
            <a:endParaRPr lang="en-US" sz="3600" b="1"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sp>
        <p:nvSpPr>
          <p:cNvPr id="6" name="Oval 5">
            <a:extLst>
              <a:ext uri="{FF2B5EF4-FFF2-40B4-BE49-F238E27FC236}">
                <a16:creationId xmlns:a16="http://schemas.microsoft.com/office/drawing/2014/main" id="{137B3D01-40F7-2F1E-B062-17725E68464D}"/>
              </a:ext>
            </a:extLst>
          </p:cNvPr>
          <p:cNvSpPr/>
          <p:nvPr/>
        </p:nvSpPr>
        <p:spPr>
          <a:xfrm>
            <a:off x="7991326" y="3863582"/>
            <a:ext cx="5334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7" name="Arrow: Down 6">
            <a:extLst>
              <a:ext uri="{FF2B5EF4-FFF2-40B4-BE49-F238E27FC236}">
                <a16:creationId xmlns:a16="http://schemas.microsoft.com/office/drawing/2014/main" id="{BE491A78-E2B4-B191-722B-61C4383E1311}"/>
              </a:ext>
            </a:extLst>
          </p:cNvPr>
          <p:cNvSpPr/>
          <p:nvPr/>
        </p:nvSpPr>
        <p:spPr>
          <a:xfrm>
            <a:off x="7819114" y="3087393"/>
            <a:ext cx="877824" cy="83228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4274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AE373-8EB6-E8A6-E636-223AF97393D6}"/>
              </a:ext>
            </a:extLst>
          </p:cNvPr>
          <p:cNvSpPr>
            <a:spLocks noGrp="1"/>
          </p:cNvSpPr>
          <p:nvPr>
            <p:ph type="ctrTitle"/>
          </p:nvPr>
        </p:nvSpPr>
        <p:spPr>
          <a:xfrm>
            <a:off x="1524000" y="1600199"/>
            <a:ext cx="9144000" cy="1909763"/>
          </a:xfrm>
        </p:spPr>
        <p:txBody>
          <a:bodyPr/>
          <a:lstStyle/>
          <a:p>
            <a:r>
              <a:rPr lang="en-AU" dirty="0">
                <a:solidFill>
                  <a:schemeClr val="bg1"/>
                </a:solidFill>
                <a:latin typeface="Andalus" panose="02020603050405020304" pitchFamily="18" charset="-78"/>
                <a:cs typeface="Andalus" panose="02020603050405020304" pitchFamily="18" charset="-78"/>
              </a:rPr>
              <a:t>Class 2 - Patriarchs, Promises and the Priesthood</a:t>
            </a:r>
            <a:endParaRPr lang="en-US" dirty="0">
              <a:solidFill>
                <a:schemeClr val="bg1"/>
              </a:solidFill>
              <a:latin typeface="Andalus" panose="02020603050405020304" pitchFamily="18" charset="-78"/>
              <a:cs typeface="Andalus" panose="02020603050405020304" pitchFamily="18" charset="-78"/>
            </a:endParaRPr>
          </a:p>
        </p:txBody>
      </p:sp>
      <p:sp>
        <p:nvSpPr>
          <p:cNvPr id="3" name="Subtitle 2">
            <a:extLst>
              <a:ext uri="{FF2B5EF4-FFF2-40B4-BE49-F238E27FC236}">
                <a16:creationId xmlns:a16="http://schemas.microsoft.com/office/drawing/2014/main" id="{2C6D5458-C39B-22CB-3E3B-577A36900D51}"/>
              </a:ext>
            </a:extLst>
          </p:cNvPr>
          <p:cNvSpPr>
            <a:spLocks noGrp="1"/>
          </p:cNvSpPr>
          <p:nvPr>
            <p:ph type="subTitle" idx="1"/>
          </p:nvPr>
        </p:nvSpPr>
        <p:spPr/>
        <p:txBody>
          <a:bodyPr>
            <a:normAutofit/>
          </a:bodyPr>
          <a:lstStyle/>
          <a:p>
            <a:r>
              <a:rPr lang="en-AU" sz="2800" b="1" i="1" dirty="0">
                <a:solidFill>
                  <a:schemeClr val="bg1"/>
                </a:solidFill>
              </a:rPr>
              <a:t>The Activity of Priesthood in the Lives of the Fathers</a:t>
            </a:r>
            <a:endParaRPr lang="en-US" sz="2800" b="1" i="1" dirty="0">
              <a:solidFill>
                <a:schemeClr val="bg1"/>
              </a:solidFill>
            </a:endParaRPr>
          </a:p>
        </p:txBody>
      </p:sp>
    </p:spTree>
    <p:extLst>
      <p:ext uri="{BB962C8B-B14F-4D97-AF65-F5344CB8AC3E}">
        <p14:creationId xmlns:p14="http://schemas.microsoft.com/office/powerpoint/2010/main" val="2488932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 name="Rainbow after stom">
            <a:hlinkClick r:id="" action="ppaction://media"/>
            <a:extLst>
              <a:ext uri="{FF2B5EF4-FFF2-40B4-BE49-F238E27FC236}">
                <a16:creationId xmlns:a16="http://schemas.microsoft.com/office/drawing/2014/main" id="{4FC69D5C-8B9D-2C67-C193-6DF3D1A2337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44695" y="219457"/>
            <a:ext cx="8071103" cy="2331720"/>
          </a:xfrm>
          <a:prstGeom prst="rect">
            <a:avLst/>
          </a:prstGeom>
        </p:spPr>
      </p:pic>
      <p:pic>
        <p:nvPicPr>
          <p:cNvPr id="23" name="Picture 22">
            <a:extLst>
              <a:ext uri="{FF2B5EF4-FFF2-40B4-BE49-F238E27FC236}">
                <a16:creationId xmlns:a16="http://schemas.microsoft.com/office/drawing/2014/main" id="{17DA7909-20B2-158B-48BA-94D25A50E900}"/>
              </a:ext>
            </a:extLst>
          </p:cNvPr>
          <p:cNvPicPr>
            <a:picLocks noChangeAspect="1"/>
          </p:cNvPicPr>
          <p:nvPr/>
        </p:nvPicPr>
        <p:blipFill>
          <a:blip r:embed="rId5"/>
          <a:srcRect/>
          <a:stretch>
            <a:fillRect/>
          </a:stretch>
        </p:blipFill>
        <p:spPr>
          <a:xfrm>
            <a:off x="4045226" y="219457"/>
            <a:ext cx="8071104" cy="6172074"/>
          </a:xfrm>
          <a:custGeom>
            <a:avLst/>
            <a:gdLst>
              <a:gd name="connsiteX0" fmla="*/ 0 w 8071104"/>
              <a:gd name="connsiteY0" fmla="*/ 0 h 6028106"/>
              <a:gd name="connsiteX1" fmla="*/ 8071104 w 8071104"/>
              <a:gd name="connsiteY1" fmla="*/ 0 h 6028106"/>
              <a:gd name="connsiteX2" fmla="*/ 8071104 w 8071104"/>
              <a:gd name="connsiteY2" fmla="*/ 6028106 h 6028106"/>
              <a:gd name="connsiteX3" fmla="*/ 0 w 8071104"/>
              <a:gd name="connsiteY3" fmla="*/ 6028106 h 6028106"/>
              <a:gd name="connsiteX4" fmla="*/ 0 w 8071104"/>
              <a:gd name="connsiteY4" fmla="*/ 4323 h 6028106"/>
              <a:gd name="connsiteX5" fmla="*/ 9939 w 8071104"/>
              <a:gd name="connsiteY5" fmla="*/ 849149 h 6028106"/>
              <a:gd name="connsiteX6" fmla="*/ 178904 w 8071104"/>
              <a:gd name="connsiteY6" fmla="*/ 928662 h 6028106"/>
              <a:gd name="connsiteX7" fmla="*/ 268357 w 8071104"/>
              <a:gd name="connsiteY7" fmla="*/ 958479 h 6028106"/>
              <a:gd name="connsiteX8" fmla="*/ 337931 w 8071104"/>
              <a:gd name="connsiteY8" fmla="*/ 918723 h 6028106"/>
              <a:gd name="connsiteX9" fmla="*/ 477078 w 8071104"/>
              <a:gd name="connsiteY9" fmla="*/ 859088 h 6028106"/>
              <a:gd name="connsiteX10" fmla="*/ 675861 w 8071104"/>
              <a:gd name="connsiteY10" fmla="*/ 799453 h 6028106"/>
              <a:gd name="connsiteX11" fmla="*/ 755374 w 8071104"/>
              <a:gd name="connsiteY11" fmla="*/ 779575 h 6028106"/>
              <a:gd name="connsiteX12" fmla="*/ 914400 w 8071104"/>
              <a:gd name="connsiteY12" fmla="*/ 719940 h 6028106"/>
              <a:gd name="connsiteX13" fmla="*/ 1033670 w 8071104"/>
              <a:gd name="connsiteY13" fmla="*/ 700062 h 6028106"/>
              <a:gd name="connsiteX14" fmla="*/ 1162878 w 8071104"/>
              <a:gd name="connsiteY14" fmla="*/ 710001 h 6028106"/>
              <a:gd name="connsiteX15" fmla="*/ 1192696 w 8071104"/>
              <a:gd name="connsiteY15" fmla="*/ 670245 h 6028106"/>
              <a:gd name="connsiteX16" fmla="*/ 1431235 w 8071104"/>
              <a:gd name="connsiteY16" fmla="*/ 729879 h 6028106"/>
              <a:gd name="connsiteX17" fmla="*/ 1560444 w 8071104"/>
              <a:gd name="connsiteY17" fmla="*/ 729879 h 6028106"/>
              <a:gd name="connsiteX18" fmla="*/ 1719470 w 8071104"/>
              <a:gd name="connsiteY18" fmla="*/ 759697 h 6028106"/>
              <a:gd name="connsiteX19" fmla="*/ 1938131 w 8071104"/>
              <a:gd name="connsiteY19" fmla="*/ 829271 h 6028106"/>
              <a:gd name="connsiteX20" fmla="*/ 2196548 w 8071104"/>
              <a:gd name="connsiteY20" fmla="*/ 888905 h 6028106"/>
              <a:gd name="connsiteX21" fmla="*/ 2325757 w 8071104"/>
              <a:gd name="connsiteY21" fmla="*/ 908784 h 6028106"/>
              <a:gd name="connsiteX22" fmla="*/ 2504661 w 8071104"/>
              <a:gd name="connsiteY22" fmla="*/ 978358 h 6028106"/>
              <a:gd name="connsiteX23" fmla="*/ 2604052 w 8071104"/>
              <a:gd name="connsiteY23" fmla="*/ 988297 h 6028106"/>
              <a:gd name="connsiteX24" fmla="*/ 2743200 w 8071104"/>
              <a:gd name="connsiteY24" fmla="*/ 948540 h 6028106"/>
              <a:gd name="connsiteX25" fmla="*/ 2862470 w 8071104"/>
              <a:gd name="connsiteY25" fmla="*/ 928662 h 6028106"/>
              <a:gd name="connsiteX26" fmla="*/ 3061252 w 8071104"/>
              <a:gd name="connsiteY26" fmla="*/ 1057871 h 6028106"/>
              <a:gd name="connsiteX27" fmla="*/ 3190461 w 8071104"/>
              <a:gd name="connsiteY27" fmla="*/ 1006072 h 6028106"/>
              <a:gd name="connsiteX28" fmla="*/ 3409122 w 8071104"/>
              <a:gd name="connsiteY28" fmla="*/ 1017159 h 6028106"/>
              <a:gd name="connsiteX29" fmla="*/ 3687417 w 8071104"/>
              <a:gd name="connsiteY29" fmla="*/ 1018114 h 6028106"/>
              <a:gd name="connsiteX30" fmla="*/ 3756991 w 8071104"/>
              <a:gd name="connsiteY30" fmla="*/ 1028053 h 6028106"/>
              <a:gd name="connsiteX31" fmla="*/ 3816626 w 8071104"/>
              <a:gd name="connsiteY31" fmla="*/ 1057871 h 6028106"/>
              <a:gd name="connsiteX32" fmla="*/ 4025348 w 8071104"/>
              <a:gd name="connsiteY32" fmla="*/ 1167201 h 6028106"/>
              <a:gd name="connsiteX33" fmla="*/ 4154557 w 8071104"/>
              <a:gd name="connsiteY33" fmla="*/ 1167201 h 6028106"/>
              <a:gd name="connsiteX34" fmla="*/ 4293704 w 8071104"/>
              <a:gd name="connsiteY34" fmla="*/ 1167201 h 6028106"/>
              <a:gd name="connsiteX35" fmla="*/ 4572000 w 8071104"/>
              <a:gd name="connsiteY35" fmla="*/ 1167201 h 6028106"/>
              <a:gd name="connsiteX36" fmla="*/ 4651513 w 8071104"/>
              <a:gd name="connsiteY36" fmla="*/ 1167201 h 6028106"/>
              <a:gd name="connsiteX37" fmla="*/ 4820478 w 8071104"/>
              <a:gd name="connsiteY37" fmla="*/ 1177140 h 6028106"/>
              <a:gd name="connsiteX38" fmla="*/ 5068957 w 8071104"/>
              <a:gd name="connsiteY38" fmla="*/ 1056915 h 6028106"/>
              <a:gd name="connsiteX39" fmla="*/ 5278634 w 8071104"/>
              <a:gd name="connsiteY39" fmla="*/ 1037037 h 6028106"/>
              <a:gd name="connsiteX40" fmla="*/ 5441292 w 8071104"/>
              <a:gd name="connsiteY40" fmla="*/ 1100686 h 6028106"/>
              <a:gd name="connsiteX41" fmla="*/ 5485635 w 8071104"/>
              <a:gd name="connsiteY41" fmla="*/ 1162041 h 6028106"/>
              <a:gd name="connsiteX42" fmla="*/ 5585791 w 8071104"/>
              <a:gd name="connsiteY42" fmla="*/ 1246714 h 6028106"/>
              <a:gd name="connsiteX43" fmla="*/ 5893904 w 8071104"/>
              <a:gd name="connsiteY43" fmla="*/ 1405740 h 6028106"/>
              <a:gd name="connsiteX44" fmla="*/ 6023113 w 8071104"/>
              <a:gd name="connsiteY44" fmla="*/ 1286471 h 6028106"/>
              <a:gd name="connsiteX45" fmla="*/ 6202017 w 8071104"/>
              <a:gd name="connsiteY45" fmla="*/ 1316288 h 6028106"/>
              <a:gd name="connsiteX46" fmla="*/ 6440557 w 8071104"/>
              <a:gd name="connsiteY46" fmla="*/ 1445497 h 6028106"/>
              <a:gd name="connsiteX47" fmla="*/ 6573971 w 8071104"/>
              <a:gd name="connsiteY47" fmla="*/ 1473976 h 6028106"/>
              <a:gd name="connsiteX48" fmla="*/ 6798365 w 8071104"/>
              <a:gd name="connsiteY48" fmla="*/ 1515071 h 6028106"/>
              <a:gd name="connsiteX49" fmla="*/ 7096539 w 8071104"/>
              <a:gd name="connsiteY49" fmla="*/ 1515071 h 6028106"/>
              <a:gd name="connsiteX50" fmla="*/ 7255565 w 8071104"/>
              <a:gd name="connsiteY50" fmla="*/ 1525010 h 6028106"/>
              <a:gd name="connsiteX51" fmla="*/ 7545520 w 8071104"/>
              <a:gd name="connsiteY51" fmla="*/ 1717485 h 6028106"/>
              <a:gd name="connsiteX52" fmla="*/ 7644721 w 8071104"/>
              <a:gd name="connsiteY52" fmla="*/ 1736980 h 6028106"/>
              <a:gd name="connsiteX53" fmla="*/ 7824007 w 8071104"/>
              <a:gd name="connsiteY53" fmla="*/ 1700665 h 6028106"/>
              <a:gd name="connsiteX54" fmla="*/ 8068280 w 8071104"/>
              <a:gd name="connsiteY54" fmla="*/ 1704488 h 6028106"/>
              <a:gd name="connsiteX55" fmla="*/ 8070574 w 8071104"/>
              <a:gd name="connsiteY55" fmla="*/ 14262 h 6028106"/>
              <a:gd name="connsiteX56" fmla="*/ 0 w 8071104"/>
              <a:gd name="connsiteY56" fmla="*/ 4323 h 602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071104" h="6028106">
                <a:moveTo>
                  <a:pt x="0" y="0"/>
                </a:moveTo>
                <a:lnTo>
                  <a:pt x="8071104" y="0"/>
                </a:lnTo>
                <a:lnTo>
                  <a:pt x="8071104" y="6028106"/>
                </a:lnTo>
                <a:lnTo>
                  <a:pt x="0" y="6028106"/>
                </a:lnTo>
                <a:lnTo>
                  <a:pt x="0" y="4323"/>
                </a:lnTo>
                <a:lnTo>
                  <a:pt x="9939" y="849149"/>
                </a:lnTo>
                <a:lnTo>
                  <a:pt x="178904" y="928662"/>
                </a:lnTo>
                <a:lnTo>
                  <a:pt x="268357" y="958479"/>
                </a:lnTo>
                <a:lnTo>
                  <a:pt x="337931" y="918723"/>
                </a:lnTo>
                <a:lnTo>
                  <a:pt x="477078" y="859088"/>
                </a:lnTo>
                <a:lnTo>
                  <a:pt x="675861" y="799453"/>
                </a:lnTo>
                <a:lnTo>
                  <a:pt x="755374" y="779575"/>
                </a:lnTo>
                <a:lnTo>
                  <a:pt x="914400" y="719940"/>
                </a:lnTo>
                <a:lnTo>
                  <a:pt x="1033670" y="700062"/>
                </a:lnTo>
                <a:lnTo>
                  <a:pt x="1162878" y="710001"/>
                </a:lnTo>
                <a:lnTo>
                  <a:pt x="1192696" y="670245"/>
                </a:lnTo>
                <a:lnTo>
                  <a:pt x="1431235" y="729879"/>
                </a:lnTo>
                <a:lnTo>
                  <a:pt x="1560444" y="729879"/>
                </a:lnTo>
                <a:lnTo>
                  <a:pt x="1719470" y="759697"/>
                </a:lnTo>
                <a:lnTo>
                  <a:pt x="1938131" y="829271"/>
                </a:lnTo>
                <a:lnTo>
                  <a:pt x="2196548" y="888905"/>
                </a:lnTo>
                <a:lnTo>
                  <a:pt x="2325757" y="908784"/>
                </a:lnTo>
                <a:lnTo>
                  <a:pt x="2504661" y="978358"/>
                </a:lnTo>
                <a:lnTo>
                  <a:pt x="2604052" y="988297"/>
                </a:lnTo>
                <a:lnTo>
                  <a:pt x="2743200" y="948540"/>
                </a:lnTo>
                <a:lnTo>
                  <a:pt x="2862470" y="928662"/>
                </a:lnTo>
                <a:lnTo>
                  <a:pt x="3061252" y="1057871"/>
                </a:lnTo>
                <a:lnTo>
                  <a:pt x="3190461" y="1006072"/>
                </a:lnTo>
                <a:lnTo>
                  <a:pt x="3409122" y="1017159"/>
                </a:lnTo>
                <a:lnTo>
                  <a:pt x="3687417" y="1018114"/>
                </a:lnTo>
                <a:lnTo>
                  <a:pt x="3756991" y="1028053"/>
                </a:lnTo>
                <a:lnTo>
                  <a:pt x="3816626" y="1057871"/>
                </a:lnTo>
                <a:lnTo>
                  <a:pt x="4025348" y="1167201"/>
                </a:lnTo>
                <a:lnTo>
                  <a:pt x="4154557" y="1167201"/>
                </a:lnTo>
                <a:lnTo>
                  <a:pt x="4293704" y="1167201"/>
                </a:lnTo>
                <a:lnTo>
                  <a:pt x="4572000" y="1167201"/>
                </a:lnTo>
                <a:lnTo>
                  <a:pt x="4651513" y="1167201"/>
                </a:lnTo>
                <a:lnTo>
                  <a:pt x="4820478" y="1177140"/>
                </a:lnTo>
                <a:lnTo>
                  <a:pt x="5068957" y="1056915"/>
                </a:lnTo>
                <a:cubicBezTo>
                  <a:pt x="5138849" y="1040031"/>
                  <a:pt x="5182365" y="1031940"/>
                  <a:pt x="5278634" y="1037037"/>
                </a:cubicBezTo>
                <a:lnTo>
                  <a:pt x="5441292" y="1100686"/>
                </a:lnTo>
                <a:cubicBezTo>
                  <a:pt x="5488248" y="1114193"/>
                  <a:pt x="5461552" y="1137703"/>
                  <a:pt x="5485635" y="1162041"/>
                </a:cubicBezTo>
                <a:cubicBezTo>
                  <a:pt x="5509718" y="1186379"/>
                  <a:pt x="5525073" y="1203899"/>
                  <a:pt x="5585791" y="1246714"/>
                </a:cubicBezTo>
                <a:lnTo>
                  <a:pt x="5893904" y="1405740"/>
                </a:lnTo>
                <a:lnTo>
                  <a:pt x="6023113" y="1286471"/>
                </a:lnTo>
                <a:lnTo>
                  <a:pt x="6202017" y="1316288"/>
                </a:lnTo>
                <a:lnTo>
                  <a:pt x="6440557" y="1445497"/>
                </a:lnTo>
                <a:lnTo>
                  <a:pt x="6573971" y="1473976"/>
                </a:lnTo>
                <a:lnTo>
                  <a:pt x="6798365" y="1515071"/>
                </a:lnTo>
                <a:lnTo>
                  <a:pt x="7096539" y="1515071"/>
                </a:lnTo>
                <a:lnTo>
                  <a:pt x="7255565" y="1525010"/>
                </a:lnTo>
                <a:lnTo>
                  <a:pt x="7545520" y="1717485"/>
                </a:lnTo>
                <a:lnTo>
                  <a:pt x="7644721" y="1736980"/>
                </a:lnTo>
                <a:lnTo>
                  <a:pt x="7824007" y="1700665"/>
                </a:lnTo>
                <a:lnTo>
                  <a:pt x="8068280" y="1704488"/>
                </a:lnTo>
                <a:cubicBezTo>
                  <a:pt x="8069045" y="1141079"/>
                  <a:pt x="8069809" y="577671"/>
                  <a:pt x="8070574" y="14262"/>
                </a:cubicBezTo>
                <a:lnTo>
                  <a:pt x="0" y="4323"/>
                </a:lnTo>
                <a:close/>
              </a:path>
            </a:pathLst>
          </a:custGeom>
        </p:spPr>
      </p:pic>
      <p:sp>
        <p:nvSpPr>
          <p:cNvPr id="6" name="TextBox 5">
            <a:extLst>
              <a:ext uri="{FF2B5EF4-FFF2-40B4-BE49-F238E27FC236}">
                <a16:creationId xmlns:a16="http://schemas.microsoft.com/office/drawing/2014/main" id="{008A8985-8178-C381-47AF-B56E36AD3027}"/>
              </a:ext>
            </a:extLst>
          </p:cNvPr>
          <p:cNvSpPr txBox="1"/>
          <p:nvPr/>
        </p:nvSpPr>
        <p:spPr>
          <a:xfrm>
            <a:off x="170688" y="624755"/>
            <a:ext cx="3920225" cy="6233245"/>
          </a:xfrm>
          <a:prstGeom prst="rect">
            <a:avLst/>
          </a:prstGeom>
          <a:noFill/>
        </p:spPr>
        <p:txBody>
          <a:bodyPr wrap="square">
            <a:spAutoFit/>
          </a:bodyPr>
          <a:lstStyle/>
          <a:p>
            <a:pPr marL="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2200" kern="0"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All altar stones unhewn:</a:t>
            </a:r>
            <a:r>
              <a:rPr kumimoji="0" lang="en-US" sz="2200" b="0"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"if thou lift up thy tool upon it, thou hast polluted it" (Exod. 20:25).</a:t>
            </a:r>
          </a:p>
          <a:p>
            <a:pPr marL="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200" b="0"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en-US" sz="2200" kern="0"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H</a:t>
            </a:r>
            <a:r>
              <a:rPr kumimoji="0" lang="en-US" sz="2200" b="0" i="0" u="none" strike="noStrike" kern="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uman</a:t>
            </a:r>
            <a:r>
              <a:rPr kumimoji="0" lang="en-US" sz="2200" b="0"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nature in its own power cannot manifest the Divine likeness but must be sacrificed to that end</a:t>
            </a:r>
          </a:p>
          <a:p>
            <a:pPr marL="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200" b="1" i="0" u="none" strike="noStrike" kern="0" cap="none" spc="0" normalizeH="0" baseline="0" noProof="0" dirty="0">
                <a:ln>
                  <a:noFill/>
                </a:ln>
                <a:solidFill>
                  <a:srgbClr val="FFFF00"/>
                </a:solidFill>
                <a:effectLst/>
                <a:uLnTx/>
                <a:uFillTx/>
                <a:latin typeface="Times New Roman" panose="02020603050405020304" pitchFamily="18" charset="0"/>
                <a:ea typeface="Calibri" panose="020F0502020204030204" pitchFamily="34" charset="0"/>
                <a:cs typeface="Times New Roman" panose="02020603050405020304" pitchFamily="18" charset="0"/>
              </a:rPr>
              <a:t>An altar represented Yahweh in sacrificial manifestation; and found its fulfilment in Christ Jesus</a:t>
            </a:r>
          </a:p>
          <a:p>
            <a:pPr marL="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200" b="0"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Every altar referred to in the Bible has a typical significance unique to itself, pointing forward to the work of God in Christ</a:t>
            </a:r>
          </a:p>
          <a:p>
            <a:pPr marL="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200" b="0"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Noah's altar of peace was no exception to this general rule</a:t>
            </a:r>
            <a:endParaRPr kumimoji="0" lang="en-US" sz="2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0666E858-3D48-9FF4-FFB7-1C8D9E4252FC}"/>
              </a:ext>
            </a:extLst>
          </p:cNvPr>
          <p:cNvSpPr txBox="1"/>
          <p:nvPr/>
        </p:nvSpPr>
        <p:spPr>
          <a:xfrm>
            <a:off x="127088" y="68163"/>
            <a:ext cx="4213264" cy="707886"/>
          </a:xfrm>
          <a:prstGeom prst="rect">
            <a:avLst/>
          </a:prstGeom>
          <a:noFill/>
        </p:spPr>
        <p:txBody>
          <a:bodyPr wrap="square">
            <a:spAutoFit/>
          </a:bodyPr>
          <a:lstStyle/>
          <a:p>
            <a:r>
              <a:rPr kumimoji="0" lang="en-US" sz="2000" b="0"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000" b="1"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1</a:t>
            </a:r>
            <a:r>
              <a:rPr kumimoji="0" lang="en-US" sz="2000" b="1" i="0" u="none" strike="noStrike" kern="0" cap="none" spc="0" normalizeH="0" baseline="3000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st</a:t>
            </a:r>
            <a:r>
              <a:rPr kumimoji="0" lang="en-US" sz="2000" b="1"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reference to an altar in the</a:t>
            </a:r>
            <a:br>
              <a:rPr kumimoji="0" lang="en-US" sz="2000" b="1"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br>
            <a:r>
              <a:rPr kumimoji="0" lang="en-US" sz="2000" b="1"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Bible</a:t>
            </a:r>
            <a:r>
              <a:rPr kumimoji="0" lang="en-US" sz="2000" b="0" i="0" u="none" strike="noStrike" kern="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though not the first one set up.</a:t>
            </a:r>
            <a:endParaRPr lang="en-US" dirty="0"/>
          </a:p>
        </p:txBody>
      </p:sp>
      <p:sp>
        <p:nvSpPr>
          <p:cNvPr id="8" name="TextBox 7">
            <a:extLst>
              <a:ext uri="{FF2B5EF4-FFF2-40B4-BE49-F238E27FC236}">
                <a16:creationId xmlns:a16="http://schemas.microsoft.com/office/drawing/2014/main" id="{20E1776D-7BC6-4C13-D0A9-1BA093906293}"/>
              </a:ext>
            </a:extLst>
          </p:cNvPr>
          <p:cNvSpPr txBox="1"/>
          <p:nvPr/>
        </p:nvSpPr>
        <p:spPr>
          <a:xfrm>
            <a:off x="4007456" y="1783080"/>
            <a:ext cx="8621400" cy="461665"/>
          </a:xfrm>
          <a:prstGeom prst="rect">
            <a:avLst/>
          </a:prstGeom>
          <a:noFill/>
        </p:spPr>
        <p:txBody>
          <a:bodyPr wrap="square">
            <a:spAutoFit/>
          </a:bodyPr>
          <a:lstStyle/>
          <a:p>
            <a:r>
              <a:rPr lang="en-US" sz="24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 8:20 -"And Noah </a:t>
            </a:r>
            <a:r>
              <a:rPr lang="en-US" sz="2400" b="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builded</a:t>
            </a:r>
            <a:r>
              <a:rPr lang="en-US" sz="24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 altar unto Yahweh" </a:t>
            </a:r>
            <a:endParaRPr lang="en-US" sz="2400" dirty="0"/>
          </a:p>
        </p:txBody>
      </p:sp>
    </p:spTree>
    <p:extLst>
      <p:ext uri="{BB962C8B-B14F-4D97-AF65-F5344CB8AC3E}">
        <p14:creationId xmlns:p14="http://schemas.microsoft.com/office/powerpoint/2010/main" val="122843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87"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par>
              <p:cTn id="7"/>
            </p:par>
            <p:video>
              <p:cMediaNode vol="0">
                <p:cTn id="8" repeatCount="indefinite" fill="hold" display="0">
                  <p:stCondLst>
                    <p:cond delay="indefinite"/>
                  </p:stCondLst>
                </p:cTn>
                <p:tgtEl>
                  <p:spTgt spid="24"/>
                </p:tgtEl>
              </p:cMediaNode>
            </p:video>
            <p:seq concurrent="1" nextAc="seek">
              <p:cTn id="9" restart="whenNotActive" fill="hold" evtFilter="cancelBubble" nodeType="interactiveSeq">
                <p:stCondLst>
                  <p:cond evt="onClick" delay="0">
                    <p:tgtEl>
                      <p:spTgt spid="2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412E4-30DF-D91C-A6E0-AF1F7C9573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60B9B1-4052-F843-0891-D9345634E511}"/>
              </a:ext>
            </a:extLst>
          </p:cNvPr>
          <p:cNvSpPr>
            <a:spLocks noGrp="1"/>
          </p:cNvSpPr>
          <p:nvPr>
            <p:ph idx="1"/>
          </p:nvPr>
        </p:nvSpPr>
        <p:spPr>
          <a:xfrm>
            <a:off x="609600" y="0"/>
            <a:ext cx="10972800" cy="6324600"/>
          </a:xfrm>
        </p:spPr>
        <p:txBody>
          <a:bodyPr>
            <a:normAutofit lnSpcReduction="10000"/>
          </a:bodyPr>
          <a:lstStyle/>
          <a:p>
            <a:pPr marR="0" algn="l" rtl="0"/>
            <a:r>
              <a:rPr lang="en-US" sz="1600" b="0" i="0" u="none" strike="noStrike" baseline="0" dirty="0">
                <a:solidFill>
                  <a:schemeClr val="bg1"/>
                </a:solidFill>
                <a:latin typeface="Verdana" panose="020B0604030504040204" pitchFamily="34" charset="0"/>
              </a:rPr>
              <a:t>Isa 61:1  The Spirit of the Lord GOD </a:t>
            </a:r>
            <a:r>
              <a:rPr lang="en-US" sz="1600" b="0" i="1" u="none" strike="noStrike" baseline="0" dirty="0">
                <a:solidFill>
                  <a:schemeClr val="bg1"/>
                </a:solidFill>
                <a:latin typeface="Verdana" panose="020B0604030504040204" pitchFamily="34" charset="0"/>
              </a:rPr>
              <a:t>is</a:t>
            </a:r>
            <a:r>
              <a:rPr lang="en-US" sz="1600" b="0" i="0" u="none" strike="noStrike" baseline="0" dirty="0">
                <a:solidFill>
                  <a:schemeClr val="bg1"/>
                </a:solidFill>
                <a:latin typeface="Verdana" panose="020B0604030504040204" pitchFamily="34" charset="0"/>
              </a:rPr>
              <a:t> upon me; because the LORD hath anointed me to preach good tidings unto the meek; he hath sent me to bind up the brokenhearted, to proclaim liberty to the captives, and the opening of the prison to </a:t>
            </a:r>
            <a:r>
              <a:rPr lang="en-US" sz="1600" b="0" i="1" u="none" strike="noStrike" baseline="0" dirty="0">
                <a:solidFill>
                  <a:schemeClr val="bg1"/>
                </a:solidFill>
                <a:latin typeface="Verdana" panose="020B0604030504040204" pitchFamily="34" charset="0"/>
              </a:rPr>
              <a:t>them that are</a:t>
            </a:r>
            <a:r>
              <a:rPr lang="en-US" sz="1600" b="0" i="0" u="none" strike="noStrike" baseline="0" dirty="0">
                <a:solidFill>
                  <a:schemeClr val="bg1"/>
                </a:solidFill>
                <a:latin typeface="Verdana" panose="020B0604030504040204" pitchFamily="34" charset="0"/>
              </a:rPr>
              <a:t> bound; </a:t>
            </a:r>
          </a:p>
          <a:p>
            <a:pPr marR="0" algn="l" rtl="0"/>
            <a:r>
              <a:rPr lang="en-US" sz="1600" b="0" i="0" u="none" strike="noStrike" baseline="0" dirty="0">
                <a:solidFill>
                  <a:schemeClr val="bg1"/>
                </a:solidFill>
                <a:latin typeface="Verdana" panose="020B0604030504040204" pitchFamily="34" charset="0"/>
              </a:rPr>
              <a:t>2  To proclaim the acceptable year of the LORD, and the day of vengeance of our God; to comfort all that mourn; </a:t>
            </a:r>
          </a:p>
          <a:p>
            <a:pPr marR="0" algn="l" rtl="0"/>
            <a:r>
              <a:rPr lang="en-US" sz="1600" b="0" i="0" u="none" strike="noStrike" baseline="0" dirty="0">
                <a:solidFill>
                  <a:schemeClr val="bg1"/>
                </a:solidFill>
                <a:latin typeface="Verdana" panose="020B0604030504040204" pitchFamily="34" charset="0"/>
              </a:rPr>
              <a:t>3  To appoint unto them that mourn in Zion, to give unto them beauty for ashes, the oil of joy for mourning, the garment of praise for the spirit of heaviness; that they might be called trees of righteousness, the planting of the LORD, that he might be glorified. </a:t>
            </a:r>
          </a:p>
          <a:p>
            <a:pPr marR="0" algn="l" rtl="0"/>
            <a:r>
              <a:rPr lang="en-US" sz="1600" b="0" i="0" u="none" strike="noStrike" baseline="0" dirty="0">
                <a:solidFill>
                  <a:schemeClr val="bg1"/>
                </a:solidFill>
                <a:latin typeface="Verdana" panose="020B0604030504040204" pitchFamily="34" charset="0"/>
              </a:rPr>
              <a:t>4  And they shall build the old wastes, they shall raise up the former desolations, and they shall repair the waste cities, the desolations of many generations. </a:t>
            </a:r>
          </a:p>
          <a:p>
            <a:pPr marR="0" algn="l" rtl="0"/>
            <a:r>
              <a:rPr lang="en-US" sz="1600" b="0" i="0" u="none" strike="noStrike" baseline="0" dirty="0">
                <a:solidFill>
                  <a:schemeClr val="bg1"/>
                </a:solidFill>
                <a:latin typeface="Verdana" panose="020B0604030504040204" pitchFamily="34" charset="0"/>
              </a:rPr>
              <a:t>5  And strangers shall stand and feed your flocks, and the sons of the alien </a:t>
            </a:r>
            <a:r>
              <a:rPr lang="en-US" sz="1600" b="0" i="1" u="none" strike="noStrike" baseline="0" dirty="0">
                <a:solidFill>
                  <a:schemeClr val="bg1"/>
                </a:solidFill>
                <a:latin typeface="Verdana" panose="020B0604030504040204" pitchFamily="34" charset="0"/>
              </a:rPr>
              <a:t>shall be</a:t>
            </a:r>
            <a:r>
              <a:rPr lang="en-US" sz="1600" b="0" i="0" u="none" strike="noStrike" baseline="0" dirty="0">
                <a:solidFill>
                  <a:schemeClr val="bg1"/>
                </a:solidFill>
                <a:latin typeface="Verdana" panose="020B0604030504040204" pitchFamily="34" charset="0"/>
              </a:rPr>
              <a:t> your plowmen and your vinedressers. </a:t>
            </a:r>
          </a:p>
          <a:p>
            <a:pPr marR="0" algn="l" rtl="0"/>
            <a:r>
              <a:rPr lang="en-US" sz="1600" b="0" i="0" u="none" strike="noStrike" baseline="0" dirty="0">
                <a:solidFill>
                  <a:schemeClr val="bg1"/>
                </a:solidFill>
                <a:latin typeface="Verdana" panose="020B0604030504040204" pitchFamily="34" charset="0"/>
              </a:rPr>
              <a:t>6  </a:t>
            </a:r>
            <a:r>
              <a:rPr lang="en-US" sz="1600" b="1" i="0" u="sng" strike="noStrike" baseline="0" dirty="0">
                <a:solidFill>
                  <a:srgbClr val="FFFF00"/>
                </a:solidFill>
                <a:latin typeface="Verdana" panose="020B0604030504040204" pitchFamily="34" charset="0"/>
              </a:rPr>
              <a:t>But ye shall be named the Priests of the LORD: </a:t>
            </a:r>
            <a:r>
              <a:rPr lang="en-US" sz="1600" b="1" i="1" u="sng" strike="noStrike" baseline="0" dirty="0">
                <a:solidFill>
                  <a:srgbClr val="FFFF00"/>
                </a:solidFill>
                <a:latin typeface="Verdana" panose="020B0604030504040204" pitchFamily="34" charset="0"/>
              </a:rPr>
              <a:t>men</a:t>
            </a:r>
            <a:r>
              <a:rPr lang="en-US" sz="1600" b="1" i="0" u="sng" strike="noStrike" baseline="0" dirty="0">
                <a:solidFill>
                  <a:srgbClr val="FFFF00"/>
                </a:solidFill>
                <a:latin typeface="Verdana" panose="020B0604030504040204" pitchFamily="34" charset="0"/>
              </a:rPr>
              <a:t> shall call you the Ministers of our God</a:t>
            </a:r>
            <a:r>
              <a:rPr lang="en-US" sz="1600" b="0" i="0" u="none" strike="noStrike" baseline="0" dirty="0">
                <a:solidFill>
                  <a:schemeClr val="bg1"/>
                </a:solidFill>
                <a:latin typeface="Verdana" panose="020B0604030504040204" pitchFamily="34" charset="0"/>
              </a:rPr>
              <a:t>: ye shall eat the riches of the Gentiles, and in their glory shall ye boast yourselves. </a:t>
            </a:r>
          </a:p>
          <a:p>
            <a:pPr marR="0" algn="l" rtl="0"/>
            <a:r>
              <a:rPr lang="en-US" sz="1600" b="0" i="0" u="none" strike="noStrike" baseline="0" dirty="0">
                <a:solidFill>
                  <a:schemeClr val="bg1"/>
                </a:solidFill>
                <a:latin typeface="Verdana" panose="020B0604030504040204" pitchFamily="34" charset="0"/>
              </a:rPr>
              <a:t>7  For your shame </a:t>
            </a:r>
            <a:r>
              <a:rPr lang="en-US" sz="1600" b="1" i="1" u="sng" strike="noStrike" baseline="0" dirty="0">
                <a:solidFill>
                  <a:srgbClr val="FFFF00"/>
                </a:solidFill>
                <a:latin typeface="Verdana" panose="020B0604030504040204" pitchFamily="34" charset="0"/>
              </a:rPr>
              <a:t>ye shall have</a:t>
            </a:r>
            <a:r>
              <a:rPr lang="en-US" sz="1600" b="1" i="0" u="sng" strike="noStrike" baseline="0" dirty="0">
                <a:solidFill>
                  <a:srgbClr val="FFFF00"/>
                </a:solidFill>
                <a:latin typeface="Verdana" panose="020B0604030504040204" pitchFamily="34" charset="0"/>
              </a:rPr>
              <a:t> double</a:t>
            </a:r>
            <a:r>
              <a:rPr lang="en-US" sz="1600" b="0" i="0" u="none" strike="noStrike" baseline="0" dirty="0">
                <a:solidFill>
                  <a:schemeClr val="bg1"/>
                </a:solidFill>
                <a:latin typeface="Verdana" panose="020B0604030504040204" pitchFamily="34" charset="0"/>
              </a:rPr>
              <a:t>; and </a:t>
            </a:r>
            <a:r>
              <a:rPr lang="en-US" sz="1600" b="0" i="1" u="none" strike="noStrike" baseline="0" dirty="0">
                <a:solidFill>
                  <a:schemeClr val="bg1"/>
                </a:solidFill>
                <a:latin typeface="Verdana" panose="020B0604030504040204" pitchFamily="34" charset="0"/>
              </a:rPr>
              <a:t>for</a:t>
            </a:r>
            <a:r>
              <a:rPr lang="en-US" sz="1600" b="0" i="0" u="none" strike="noStrike" baseline="0" dirty="0">
                <a:solidFill>
                  <a:schemeClr val="bg1"/>
                </a:solidFill>
                <a:latin typeface="Verdana" panose="020B0604030504040204" pitchFamily="34" charset="0"/>
              </a:rPr>
              <a:t> confusion they shall rejoice in their portion: therefore in their land they shall possess the double: everlasting joy shall be unto them. </a:t>
            </a:r>
          </a:p>
          <a:p>
            <a:pPr marR="0" algn="l" rtl="0"/>
            <a:r>
              <a:rPr lang="en-US" sz="1600" b="1" i="0" u="none" strike="noStrike" baseline="0" dirty="0">
                <a:solidFill>
                  <a:schemeClr val="bg1"/>
                </a:solidFill>
                <a:latin typeface="Verdana" panose="020B0604030504040204" pitchFamily="34" charset="0"/>
              </a:rPr>
              <a:t>8</a:t>
            </a:r>
            <a:r>
              <a:rPr lang="en-US" sz="1600" b="0" i="0" u="none" strike="noStrike" baseline="0" dirty="0">
                <a:solidFill>
                  <a:schemeClr val="bg1"/>
                </a:solidFill>
                <a:latin typeface="Verdana" panose="020B0604030504040204" pitchFamily="34" charset="0"/>
              </a:rPr>
              <a:t>  For I the LORD love judgment, I hate robbery for burnt offering; and I will direct their work in truth, and I will make an everlasting covenant with them. </a:t>
            </a:r>
          </a:p>
          <a:p>
            <a:pPr marR="0" algn="l" rtl="0"/>
            <a:r>
              <a:rPr lang="en-US" sz="1600" b="0" i="0" u="none" strike="noStrike" baseline="0" dirty="0">
                <a:solidFill>
                  <a:schemeClr val="bg1"/>
                </a:solidFill>
                <a:latin typeface="Verdana" panose="020B0604030504040204" pitchFamily="34" charset="0"/>
              </a:rPr>
              <a:t>9  And their seed shall be known among the Gentiles, and their offspring among the people: all that see them shall acknowledge them, that they </a:t>
            </a:r>
            <a:r>
              <a:rPr lang="en-US" sz="1600" b="0" i="1" u="none" strike="noStrike" baseline="0" dirty="0">
                <a:solidFill>
                  <a:schemeClr val="bg1"/>
                </a:solidFill>
                <a:latin typeface="Verdana" panose="020B0604030504040204" pitchFamily="34" charset="0"/>
              </a:rPr>
              <a:t>are</a:t>
            </a:r>
            <a:r>
              <a:rPr lang="en-US" sz="1600" b="0" i="0" u="none" strike="noStrike" baseline="0" dirty="0">
                <a:solidFill>
                  <a:schemeClr val="bg1"/>
                </a:solidFill>
                <a:latin typeface="Verdana" panose="020B0604030504040204" pitchFamily="34" charset="0"/>
              </a:rPr>
              <a:t> the seed </a:t>
            </a:r>
            <a:r>
              <a:rPr lang="en-US" sz="1600" b="0" i="1" u="none" strike="noStrike" baseline="0" dirty="0">
                <a:solidFill>
                  <a:schemeClr val="bg1"/>
                </a:solidFill>
                <a:latin typeface="Verdana" panose="020B0604030504040204" pitchFamily="34" charset="0"/>
              </a:rPr>
              <a:t>which</a:t>
            </a:r>
            <a:r>
              <a:rPr lang="en-US" sz="1600" b="0" i="0" u="none" strike="noStrike" baseline="0" dirty="0">
                <a:solidFill>
                  <a:schemeClr val="bg1"/>
                </a:solidFill>
                <a:latin typeface="Verdana" panose="020B0604030504040204" pitchFamily="34" charset="0"/>
              </a:rPr>
              <a:t> the LORD hath blessed. </a:t>
            </a:r>
          </a:p>
          <a:p>
            <a:pPr marR="0" algn="l" rtl="0"/>
            <a:r>
              <a:rPr lang="en-US" sz="1600" b="0" i="0" u="none" strike="noStrike" baseline="0" dirty="0">
                <a:solidFill>
                  <a:schemeClr val="bg1"/>
                </a:solidFill>
                <a:latin typeface="Verdana" panose="020B0604030504040204" pitchFamily="34" charset="0"/>
              </a:rPr>
              <a:t>10  I will greatly rejoice in the LORD, my soul shall be joyful in my God; for he hath clothed me with the garments of salvation, he hath covered me with the robe of righteousness, as a bridegroom </a:t>
            </a:r>
            <a:r>
              <a:rPr lang="en-US" sz="1600" b="0" i="0" u="none" strike="noStrike" baseline="0" dirty="0" err="1">
                <a:solidFill>
                  <a:schemeClr val="bg1"/>
                </a:solidFill>
                <a:latin typeface="Verdana" panose="020B0604030504040204" pitchFamily="34" charset="0"/>
              </a:rPr>
              <a:t>decketh</a:t>
            </a:r>
            <a:r>
              <a:rPr lang="en-US" sz="1600" b="0" i="0" u="none" strike="noStrike" baseline="0" dirty="0">
                <a:solidFill>
                  <a:schemeClr val="bg1"/>
                </a:solidFill>
                <a:latin typeface="Verdana" panose="020B0604030504040204" pitchFamily="34" charset="0"/>
              </a:rPr>
              <a:t> </a:t>
            </a:r>
            <a:r>
              <a:rPr lang="en-US" sz="1600" b="0" i="1" u="none" strike="noStrike" baseline="0" dirty="0">
                <a:solidFill>
                  <a:schemeClr val="bg1"/>
                </a:solidFill>
                <a:latin typeface="Verdana" panose="020B0604030504040204" pitchFamily="34" charset="0"/>
              </a:rPr>
              <a:t>himself</a:t>
            </a:r>
            <a:r>
              <a:rPr lang="en-US" sz="1600" b="0" i="0" u="none" strike="noStrike" baseline="0" dirty="0">
                <a:solidFill>
                  <a:schemeClr val="bg1"/>
                </a:solidFill>
                <a:latin typeface="Verdana" panose="020B0604030504040204" pitchFamily="34" charset="0"/>
              </a:rPr>
              <a:t> with ornaments, and as a bride </a:t>
            </a:r>
            <a:r>
              <a:rPr lang="en-US" sz="1600" b="0" i="0" u="none" strike="noStrike" baseline="0" dirty="0" err="1">
                <a:solidFill>
                  <a:schemeClr val="bg1"/>
                </a:solidFill>
                <a:latin typeface="Verdana" panose="020B0604030504040204" pitchFamily="34" charset="0"/>
              </a:rPr>
              <a:t>adorneth</a:t>
            </a:r>
            <a:r>
              <a:rPr lang="en-US" sz="1600" b="0" i="0" u="none" strike="noStrike" baseline="0" dirty="0">
                <a:solidFill>
                  <a:schemeClr val="bg1"/>
                </a:solidFill>
                <a:latin typeface="Verdana" panose="020B0604030504040204" pitchFamily="34" charset="0"/>
              </a:rPr>
              <a:t> </a:t>
            </a:r>
            <a:r>
              <a:rPr lang="en-US" sz="1600" b="0" i="1" u="none" strike="noStrike" baseline="0" dirty="0">
                <a:solidFill>
                  <a:schemeClr val="bg1"/>
                </a:solidFill>
                <a:latin typeface="Verdana" panose="020B0604030504040204" pitchFamily="34" charset="0"/>
              </a:rPr>
              <a:t>herself</a:t>
            </a:r>
            <a:r>
              <a:rPr lang="en-US" sz="1600" b="0" i="0" u="none" strike="noStrike" baseline="0" dirty="0">
                <a:solidFill>
                  <a:schemeClr val="bg1"/>
                </a:solidFill>
                <a:latin typeface="Verdana" panose="020B0604030504040204" pitchFamily="34" charset="0"/>
              </a:rPr>
              <a:t> with her jewels. </a:t>
            </a:r>
          </a:p>
          <a:p>
            <a:pPr marR="0" algn="l" rtl="0"/>
            <a:r>
              <a:rPr lang="en-US" sz="1600" b="0" i="0" u="none" strike="noStrike" baseline="0" dirty="0">
                <a:solidFill>
                  <a:schemeClr val="bg1"/>
                </a:solidFill>
                <a:latin typeface="Verdana" panose="020B0604030504040204" pitchFamily="34" charset="0"/>
              </a:rPr>
              <a:t>11  For as the earth bringeth forth her bud, and as the garden </a:t>
            </a:r>
            <a:r>
              <a:rPr lang="en-US" sz="1600" b="0" i="0" u="none" strike="noStrike" baseline="0" dirty="0" err="1">
                <a:solidFill>
                  <a:schemeClr val="bg1"/>
                </a:solidFill>
                <a:latin typeface="Verdana" panose="020B0604030504040204" pitchFamily="34" charset="0"/>
              </a:rPr>
              <a:t>causeth</a:t>
            </a:r>
            <a:r>
              <a:rPr lang="en-US" sz="1600" b="0" i="0" u="none" strike="noStrike" baseline="0" dirty="0">
                <a:solidFill>
                  <a:schemeClr val="bg1"/>
                </a:solidFill>
                <a:latin typeface="Verdana" panose="020B0604030504040204" pitchFamily="34" charset="0"/>
              </a:rPr>
              <a:t> the things that are sown in it to spring forth; so the Lord GOD will cause righteousness and praise to spring forth before all the nations. </a:t>
            </a:r>
            <a:endParaRPr lang="en-US" sz="2400" dirty="0">
              <a:solidFill>
                <a:schemeClr val="bg1"/>
              </a:solidFill>
            </a:endParaRPr>
          </a:p>
        </p:txBody>
      </p:sp>
    </p:spTree>
    <p:extLst>
      <p:ext uri="{BB962C8B-B14F-4D97-AF65-F5344CB8AC3E}">
        <p14:creationId xmlns:p14="http://schemas.microsoft.com/office/powerpoint/2010/main" val="3569014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DEAF1-7972-C300-3BD0-284BB13317BF}"/>
              </a:ext>
            </a:extLst>
          </p:cNvPr>
          <p:cNvSpPr>
            <a:spLocks noGrp="1"/>
          </p:cNvSpPr>
          <p:nvPr>
            <p:ph type="title"/>
          </p:nvPr>
        </p:nvSpPr>
        <p:spPr>
          <a:xfrm>
            <a:off x="801359" y="1825625"/>
            <a:ext cx="10515600" cy="1822831"/>
          </a:xfrm>
        </p:spPr>
        <p:txBody>
          <a:bodyPr>
            <a:noAutofit/>
          </a:bodyPr>
          <a:lstStyle/>
          <a:p>
            <a:pPr algn="ctr"/>
            <a:r>
              <a:rPr lang="en-AU" sz="11500" dirty="0">
                <a:solidFill>
                  <a:schemeClr val="bg1"/>
                </a:solidFill>
                <a:latin typeface="Andalus" panose="02020603050405020304" pitchFamily="18" charset="-78"/>
                <a:cs typeface="Andalus" panose="02020603050405020304" pitchFamily="18" charset="-78"/>
              </a:rPr>
              <a:t>Abraham</a:t>
            </a:r>
            <a:endParaRPr lang="en-US" sz="11500" dirty="0">
              <a:solidFill>
                <a:schemeClr val="bg1"/>
              </a:solidFill>
              <a:latin typeface="Andalus" panose="02020603050405020304" pitchFamily="18" charset="-78"/>
              <a:cs typeface="Andalus" panose="02020603050405020304" pitchFamily="18" charset="-78"/>
            </a:endParaRPr>
          </a:p>
        </p:txBody>
      </p:sp>
      <p:sp>
        <p:nvSpPr>
          <p:cNvPr id="9" name="Content Placeholder 8">
            <a:extLst>
              <a:ext uri="{FF2B5EF4-FFF2-40B4-BE49-F238E27FC236}">
                <a16:creationId xmlns:a16="http://schemas.microsoft.com/office/drawing/2014/main" id="{9571B7F5-6588-CA69-9016-22F964B1F96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759737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DEAF1-7972-C300-3BD0-284BB13317BF}"/>
              </a:ext>
            </a:extLst>
          </p:cNvPr>
          <p:cNvSpPr>
            <a:spLocks noGrp="1"/>
          </p:cNvSpPr>
          <p:nvPr>
            <p:ph type="title"/>
          </p:nvPr>
        </p:nvSpPr>
        <p:spPr>
          <a:xfrm>
            <a:off x="838200" y="365125"/>
            <a:ext cx="10515600" cy="649859"/>
          </a:xfrm>
        </p:spPr>
        <p:txBody>
          <a:bodyPr>
            <a:normAutofit fontScale="90000"/>
          </a:bodyPr>
          <a:lstStyle/>
          <a:p>
            <a:r>
              <a:rPr lang="en-AU" dirty="0">
                <a:solidFill>
                  <a:schemeClr val="bg1"/>
                </a:solidFill>
                <a:latin typeface="Andalus" panose="02020603050405020304" pitchFamily="18" charset="-78"/>
                <a:cs typeface="Andalus" panose="02020603050405020304" pitchFamily="18" charset="-78"/>
              </a:rPr>
              <a:t>Abraham</a:t>
            </a:r>
            <a:endParaRPr lang="en-US" dirty="0">
              <a:solidFill>
                <a:schemeClr val="bg1"/>
              </a:solidFill>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18D7C2A9-222B-07F3-6F89-7305CFFF2977}"/>
              </a:ext>
            </a:extLst>
          </p:cNvPr>
          <p:cNvSpPr>
            <a:spLocks noGrp="1"/>
          </p:cNvSpPr>
          <p:nvPr>
            <p:ph idx="1"/>
          </p:nvPr>
        </p:nvSpPr>
        <p:spPr>
          <a:xfrm>
            <a:off x="838200" y="795528"/>
            <a:ext cx="10515600" cy="6062472"/>
          </a:xfrm>
        </p:spPr>
        <p:txBody>
          <a:bodyPr>
            <a:noAutofit/>
          </a:bodyPr>
          <a:lstStyle/>
          <a:p>
            <a:r>
              <a:rPr lang="en-AU" sz="1800" dirty="0">
                <a:solidFill>
                  <a:schemeClr val="bg1"/>
                </a:solidFill>
              </a:rPr>
              <a:t>As priest of his own house: Events typical of his work in the Kingdom</a:t>
            </a:r>
          </a:p>
          <a:p>
            <a:pPr marL="342900" marR="0" lvl="0" indent="-342900">
              <a:lnSpc>
                <a:spcPct val="107000"/>
              </a:lnSpc>
              <a:spcBef>
                <a:spcPts val="0"/>
              </a:spcBef>
              <a:spcAft>
                <a:spcPts val="0"/>
              </a:spcAft>
              <a:buFont typeface="+mj-lt"/>
              <a:buAutoNum type="arabi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Abraham’s call to be a priest</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12:1-3 – God’s promise to make his name great</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12:7 -  He builds an altar in Shechem</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12:8 – He builds another altar east of Bethel</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13:7-9 - Abram intercedes as the priest between Lot’s herdsmen and his own; He builds another altar (v. 18) and the Promises are reiterated</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13:10 – Eden and Egypt!  Note where the Spirit Voice has brought the reader</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13:14 – Prospective rule of the Cherubim in V. 14 – Abraham told to look N, S, E and W.</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14:17-24 - Abram Blessed by Melchizedek</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15:6-19 – God’s Covenant</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17 –v. 15-27- Abraham and the Covenant of Circumcision; v. 5 – name changed to Abraham; vv10-14-males must be circumcised at age 8 days (future of Earth)</a:t>
            </a:r>
          </a:p>
          <a:p>
            <a:pPr marL="742950" marR="0" lvl="1" indent="-285750">
              <a:lnSpc>
                <a:spcPct val="107000"/>
              </a:lnSpc>
              <a:spcBef>
                <a:spcPts val="0"/>
              </a:spcBef>
              <a:spcAft>
                <a:spcPts val="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Gen.18:22-33 – Abraham intercedes for the ecclesia in Sodom</a:t>
            </a:r>
          </a:p>
          <a:p>
            <a:pPr marL="742950" marR="0" lvl="1" indent="-285750">
              <a:lnSpc>
                <a:spcPct val="107000"/>
              </a:lnSpc>
              <a:spcBef>
                <a:spcPts val="0"/>
              </a:spcBef>
              <a:spcAft>
                <a:spcPts val="0"/>
              </a:spcAft>
              <a:buFont typeface="+mj-lt"/>
              <a:buAutoNum type="alphaLcPeriod"/>
            </a:pPr>
            <a:r>
              <a:rPr lang="en-US" sz="18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Gen. 19:27-29 -  God remembered Abraham and saved Lot from the destruction of Sodom</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mj-lt"/>
              <a:buAutoNum type="alphaLcPeriod"/>
            </a:pPr>
            <a:r>
              <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Gen. 21:4 – Abraham circumcises Isaac at 8 days old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Eight is the number of perfection, pointing forward to the eighth millennium, when finally all flesh shall be cut off (Rev. 20:12-15).</a:t>
            </a:r>
            <a:endParaRPr lang="en-US" sz="18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mj-lt"/>
              <a:buAutoNum type="alphaLcPeriod"/>
            </a:pPr>
            <a:r>
              <a:rPr lang="en-US" sz="1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Gen. 22 :1-19 – Abraham  offers up his son, Isaac; God confirms the promises</a:t>
            </a:r>
            <a:endParaRPr lang="en-AU" sz="1800" b="1" dirty="0">
              <a:solidFill>
                <a:srgbClr val="FFFF00"/>
              </a:solidFill>
            </a:endParaRPr>
          </a:p>
          <a:p>
            <a:endParaRPr lang="en-US" sz="1800" dirty="0">
              <a:solidFill>
                <a:schemeClr val="bg1"/>
              </a:solidFill>
            </a:endParaRPr>
          </a:p>
        </p:txBody>
      </p:sp>
    </p:spTree>
    <p:extLst>
      <p:ext uri="{BB962C8B-B14F-4D97-AF65-F5344CB8AC3E}">
        <p14:creationId xmlns:p14="http://schemas.microsoft.com/office/powerpoint/2010/main" val="292804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DEAF1-7972-C300-3BD0-284BB13317BF}"/>
              </a:ext>
            </a:extLst>
          </p:cNvPr>
          <p:cNvSpPr>
            <a:spLocks noGrp="1"/>
          </p:cNvSpPr>
          <p:nvPr>
            <p:ph type="title"/>
          </p:nvPr>
        </p:nvSpPr>
        <p:spPr>
          <a:xfrm>
            <a:off x="838200" y="365125"/>
            <a:ext cx="10515600" cy="649859"/>
          </a:xfrm>
        </p:spPr>
        <p:txBody>
          <a:bodyPr>
            <a:normAutofit fontScale="90000"/>
          </a:bodyPr>
          <a:lstStyle/>
          <a:p>
            <a:pPr algn="ctr"/>
            <a:r>
              <a:rPr lang="en-AU" dirty="0">
                <a:solidFill>
                  <a:schemeClr val="bg1"/>
                </a:solidFill>
                <a:latin typeface="Andalus" panose="02020603050405020304" pitchFamily="18" charset="-78"/>
                <a:cs typeface="Andalus" panose="02020603050405020304" pitchFamily="18" charset="-78"/>
              </a:rPr>
              <a:t>Abraham</a:t>
            </a:r>
            <a:endParaRPr lang="en-US" dirty="0">
              <a:solidFill>
                <a:schemeClr val="bg1"/>
              </a:solidFill>
              <a:latin typeface="Andalus" panose="02020603050405020304" pitchFamily="18" charset="-78"/>
              <a:cs typeface="Andalus" panose="02020603050405020304" pitchFamily="18" charset="-78"/>
            </a:endParaRPr>
          </a:p>
        </p:txBody>
      </p:sp>
      <p:sp>
        <p:nvSpPr>
          <p:cNvPr id="5" name="TextBox 4">
            <a:extLst>
              <a:ext uri="{FF2B5EF4-FFF2-40B4-BE49-F238E27FC236}">
                <a16:creationId xmlns:a16="http://schemas.microsoft.com/office/drawing/2014/main" id="{387A1B88-7E5A-3798-EC0F-F38893FE3DB1}"/>
              </a:ext>
            </a:extLst>
          </p:cNvPr>
          <p:cNvSpPr txBox="1"/>
          <p:nvPr/>
        </p:nvSpPr>
        <p:spPr>
          <a:xfrm>
            <a:off x="818057" y="1124712"/>
            <a:ext cx="9976104" cy="5035353"/>
          </a:xfrm>
          <a:prstGeom prst="rect">
            <a:avLst/>
          </a:prstGeom>
          <a:noFill/>
        </p:spPr>
        <p:txBody>
          <a:bodyPr wrap="square">
            <a:spAutoFit/>
          </a:bodyPr>
          <a:lstStyle/>
          <a:p>
            <a:pPr marL="0" marR="0">
              <a:lnSpc>
                <a:spcPct val="107000"/>
              </a:lnSpc>
              <a:spcBef>
                <a:spcPts val="0"/>
              </a:spcBef>
              <a:spcAft>
                <a:spcPts val="800"/>
              </a:spcAft>
            </a:pPr>
            <a:r>
              <a:rPr lang="en-US" sz="24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Abraham is called upon to offer up his only Son - </a:t>
            </a:r>
            <a:r>
              <a:rPr lang="en-US" sz="2400" b="1" kern="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Gen.22:</a:t>
            </a:r>
            <a:r>
              <a:rPr lang="en-US" sz="2400" b="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1-5 </a:t>
            </a:r>
          </a:p>
          <a:p>
            <a:pPr marL="342900" marR="0" indent="-342900">
              <a:lnSpc>
                <a:spcPct val="107000"/>
              </a:lnSpc>
              <a:spcBef>
                <a:spcPts val="0"/>
              </a:spcBef>
              <a:spcAft>
                <a:spcPts val="800"/>
              </a:spcAft>
              <a:buFont typeface="Wingdings" panose="05000000000000000000" pitchFamily="2" charset="2"/>
              <a:buChar char="Ø"/>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God subjects all his sons to trial in order to purify them. </a:t>
            </a:r>
          </a:p>
          <a:p>
            <a:pPr marL="342900" marR="0" indent="-342900">
              <a:lnSpc>
                <a:spcPct val="107000"/>
              </a:lnSpc>
              <a:spcBef>
                <a:spcPts val="0"/>
              </a:spcBef>
              <a:spcAft>
                <a:spcPts val="800"/>
              </a:spcAft>
              <a:buFont typeface="Wingdings" panose="05000000000000000000" pitchFamily="2" charset="2"/>
              <a:buChar char="Ø"/>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When the multitudinous Christ is glorified in the Age to come, it will be found that whilst only one man will have rendered perfect obedience to the Father, not one would have been untried. </a:t>
            </a:r>
          </a:p>
          <a:p>
            <a:pPr marL="342900" marR="0" indent="-342900">
              <a:lnSpc>
                <a:spcPct val="107000"/>
              </a:lnSpc>
              <a:spcBef>
                <a:spcPts val="0"/>
              </a:spcBef>
              <a:spcAft>
                <a:spcPts val="800"/>
              </a:spcAft>
              <a:buFont typeface="Wingdings" panose="05000000000000000000" pitchFamily="2" charset="2"/>
              <a:buChar char="Ø"/>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Abraham's trial is a severe one as this chapter narrates. </a:t>
            </a:r>
          </a:p>
          <a:p>
            <a:pPr marL="342900" marR="0" indent="-342900">
              <a:lnSpc>
                <a:spcPct val="107000"/>
              </a:lnSpc>
              <a:spcBef>
                <a:spcPts val="0"/>
              </a:spcBef>
              <a:spcAft>
                <a:spcPts val="800"/>
              </a:spcAft>
              <a:buFont typeface="Wingdings" panose="05000000000000000000" pitchFamily="2" charset="2"/>
              <a:buChar char="Ø"/>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is called upon to offer up his son. No explanation is given. Killing Isaac seems to serve no clear purpose, and, apparently, would be a useless waste. </a:t>
            </a:r>
          </a:p>
          <a:p>
            <a:pPr marL="342900" marR="0" indent="-342900">
              <a:lnSpc>
                <a:spcPct val="107000"/>
              </a:lnSpc>
              <a:spcBef>
                <a:spcPts val="0"/>
              </a:spcBef>
              <a:spcAft>
                <a:spcPts val="800"/>
              </a:spcAft>
              <a:buFont typeface="Wingdings" panose="05000000000000000000" pitchFamily="2" charset="2"/>
              <a:buChar char="Ø"/>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Moreover, what of the promises of God which rested in the son! </a:t>
            </a:r>
          </a:p>
          <a:p>
            <a:pPr marL="342900" marR="0" indent="-342900">
              <a:lnSpc>
                <a:spcPct val="107000"/>
              </a:lnSpc>
              <a:spcBef>
                <a:spcPts val="0"/>
              </a:spcBef>
              <a:spcAft>
                <a:spcPts val="800"/>
              </a:spcAft>
              <a:buFont typeface="Wingdings" panose="05000000000000000000" pitchFamily="2" charset="2"/>
              <a:buChar char="Ø"/>
            </a:pPr>
            <a:r>
              <a:rPr lang="en-US" sz="24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Nevertheless, dominated by faith in God and seeing beyond the present circumstances, Abraham complies with the request.</a:t>
            </a:r>
            <a:endParaRPr lang="en-US"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0754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D7C2A9-222B-07F3-6F89-7305CFFF2977}"/>
              </a:ext>
            </a:extLst>
          </p:cNvPr>
          <p:cNvSpPr>
            <a:spLocks noGrp="1"/>
          </p:cNvSpPr>
          <p:nvPr>
            <p:ph idx="1"/>
          </p:nvPr>
        </p:nvSpPr>
        <p:spPr>
          <a:xfrm>
            <a:off x="683448" y="356616"/>
            <a:ext cx="10515600" cy="5266944"/>
          </a:xfrm>
        </p:spPr>
        <p:txBody>
          <a:bodyPr>
            <a:normAutofit/>
          </a:bodyPr>
          <a:lstStyle/>
          <a:p>
            <a:r>
              <a:rPr lang="en-AU" dirty="0">
                <a:solidFill>
                  <a:schemeClr val="bg1"/>
                </a:solidFill>
              </a:rPr>
              <a:t>As priest of his own house: Events typical of his work in the Kingdom</a:t>
            </a:r>
          </a:p>
          <a:p>
            <a:pPr marL="0" marR="0">
              <a:lnSpc>
                <a:spcPct val="107000"/>
              </a:lnSpc>
              <a:spcBef>
                <a:spcPts val="0"/>
              </a:spcBef>
              <a:spcAft>
                <a:spcPts val="800"/>
              </a:spcAft>
            </a:pPr>
            <a:r>
              <a:rPr lang="en-US" sz="1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 22:16  And said, By myself have I sworn, saith the LORD, for because thou hast done this thing, and hast not withheld thy son, thine only </a:t>
            </a:r>
            <a:r>
              <a:rPr lang="en-US" sz="18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son:</a:t>
            </a:r>
            <a:r>
              <a:rPr lang="en-US" sz="1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300"/>
              </a:spcBef>
              <a:spcAft>
                <a:spcPts val="300"/>
              </a:spcAft>
            </a:pPr>
            <a:r>
              <a:rPr lang="x-none" sz="1800" b="1"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Gen 22:17</a:t>
            </a:r>
            <a:r>
              <a:rPr lang="x-none" sz="1800"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  That in blessing I will bless thee, and </a:t>
            </a:r>
            <a:r>
              <a:rPr lang="en-AU" sz="1800"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(a) </a:t>
            </a:r>
            <a:r>
              <a:rPr lang="x-none" sz="1800" u="sng"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in multiplying I will multiply thy seed as the stars of the heaven</a:t>
            </a:r>
            <a:r>
              <a:rPr lang="x-none" sz="1800"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 </a:t>
            </a:r>
            <a:r>
              <a:rPr lang="x-none" sz="1800" u="sng"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and as the sand which </a:t>
            </a:r>
            <a:r>
              <a:rPr lang="x-none" sz="1800" i="1" u="sng"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is</a:t>
            </a:r>
            <a:r>
              <a:rPr lang="x-none" sz="1800" u="sng"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 upon the sea shore</a:t>
            </a:r>
            <a:r>
              <a:rPr lang="x-none" sz="1800"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a:t>
            </a:r>
            <a:r>
              <a:rPr lang="en-AU" sz="1800"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(b) </a:t>
            </a:r>
            <a:r>
              <a:rPr lang="x-none" sz="1800" u="sng"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and thy seed shall possess the gate of his enemies</a:t>
            </a:r>
            <a:r>
              <a:rPr lang="x-none" sz="1800" dirty="0">
                <a:solidFill>
                  <a:schemeClr val="bg1"/>
                </a:solidFill>
                <a:effectLst/>
                <a:latin typeface="Times New Roman" panose="02020603050405020304" pitchFamily="18" charset="0"/>
                <a:ea typeface="Calibri" panose="020F0502020204030204" pitchFamily="34" charset="0"/>
                <a:cs typeface="Verdana" panose="020B0604030504040204" pitchFamily="34" charset="0"/>
              </a:rPr>
              <a:t>; </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a:lnSpc>
                <a:spcPct val="107000"/>
              </a:lnSpc>
              <a:spcBef>
                <a:spcPts val="0"/>
              </a:spcBef>
              <a:spcAft>
                <a:spcPts val="800"/>
              </a:spcAft>
            </a:pPr>
            <a:r>
              <a:rPr lang="en-US" sz="1800" b="1" u="sng"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18  And in thy seed shall all the nations of the earth be blessed</a:t>
            </a:r>
            <a:r>
              <a:rPr lang="en-US" sz="18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because thou hast obeyed my voice. </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Notice the progression of development in the promise</a:t>
            </a:r>
            <a:r>
              <a:rPr lang="en-US" sz="1800"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i="1"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first, </a:t>
            </a:r>
            <a:r>
              <a:rPr lang="en-US" sz="1800"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seed is multiplied at the Judgment Seat (v. 17a)</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i="1"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second, </a:t>
            </a:r>
            <a:r>
              <a:rPr lang="en-US" sz="1800" b="1"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Christ subdues his enemies at Armageddon </a:t>
            </a:r>
            <a:r>
              <a:rPr lang="en-US" sz="1800" u="sng"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17b</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third, </a:t>
            </a:r>
            <a:r>
              <a:rPr lang="en-US" sz="1800" b="1" u="sng"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the Kingdom is established throughout the earth </a:t>
            </a:r>
            <a:r>
              <a:rPr lang="en-US" sz="18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 18). </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AU" b="1" dirty="0">
                <a:solidFill>
                  <a:srgbClr val="FFFF00"/>
                </a:solidFill>
              </a:rPr>
              <a:t>As priest in the Kingdom Age</a:t>
            </a:r>
          </a:p>
        </p:txBody>
      </p:sp>
      <p:sp>
        <p:nvSpPr>
          <p:cNvPr id="7" name="TextBox 6">
            <a:extLst>
              <a:ext uri="{FF2B5EF4-FFF2-40B4-BE49-F238E27FC236}">
                <a16:creationId xmlns:a16="http://schemas.microsoft.com/office/drawing/2014/main" id="{0C5687EE-91C1-0692-808C-6274207377B2}"/>
              </a:ext>
            </a:extLst>
          </p:cNvPr>
          <p:cNvSpPr txBox="1"/>
          <p:nvPr/>
        </p:nvSpPr>
        <p:spPr>
          <a:xfrm>
            <a:off x="897824" y="4670262"/>
            <a:ext cx="10596504" cy="1815882"/>
          </a:xfrm>
          <a:prstGeom prst="rect">
            <a:avLst/>
          </a:prstGeom>
          <a:noFill/>
        </p:spPr>
        <p:txBody>
          <a:bodyPr wrap="square">
            <a:spAutoFit/>
          </a:bodyPr>
          <a:lstStyle/>
          <a:p>
            <a:pPr marR="0" algn="l" rtl="0"/>
            <a:r>
              <a:rPr lang="en-US" sz="1600" b="1" i="0" u="none" strike="noStrike" baseline="0" dirty="0">
                <a:solidFill>
                  <a:schemeClr val="bg1"/>
                </a:solidFill>
                <a:latin typeface="Verdana" panose="020B0604030504040204" pitchFamily="34" charset="0"/>
              </a:rPr>
              <a:t>Mic 7:18  </a:t>
            </a:r>
            <a:r>
              <a:rPr lang="en-US" sz="1600" b="0" i="0" u="none" strike="noStrike" baseline="0" dirty="0">
                <a:solidFill>
                  <a:schemeClr val="bg1"/>
                </a:solidFill>
                <a:latin typeface="Verdana" panose="020B0604030504040204" pitchFamily="34" charset="0"/>
              </a:rPr>
              <a:t>Who </a:t>
            </a:r>
            <a:r>
              <a:rPr lang="en-US" sz="1600" b="0" i="1" u="none" strike="noStrike" baseline="0" dirty="0">
                <a:solidFill>
                  <a:schemeClr val="bg1"/>
                </a:solidFill>
                <a:latin typeface="Verdana" panose="020B0604030504040204" pitchFamily="34" charset="0"/>
              </a:rPr>
              <a:t>is</a:t>
            </a:r>
            <a:r>
              <a:rPr lang="en-US" sz="1600" b="0" i="0" u="none" strike="noStrike" baseline="0" dirty="0">
                <a:solidFill>
                  <a:schemeClr val="bg1"/>
                </a:solidFill>
                <a:latin typeface="Verdana" panose="020B0604030504040204" pitchFamily="34" charset="0"/>
              </a:rPr>
              <a:t> a God like unto thee, that </a:t>
            </a:r>
            <a:r>
              <a:rPr lang="en-US" sz="1600" b="1" i="0" u="sng" strike="noStrike" baseline="0" dirty="0" err="1">
                <a:solidFill>
                  <a:srgbClr val="66FF33"/>
                </a:solidFill>
                <a:latin typeface="Verdana" panose="020B0604030504040204" pitchFamily="34" charset="0"/>
              </a:rPr>
              <a:t>pardoneth</a:t>
            </a:r>
            <a:r>
              <a:rPr lang="en-US" sz="1600" b="1" i="0" u="sng" strike="noStrike" baseline="0" dirty="0">
                <a:solidFill>
                  <a:srgbClr val="66FF33"/>
                </a:solidFill>
                <a:latin typeface="Verdana" panose="020B0604030504040204" pitchFamily="34" charset="0"/>
              </a:rPr>
              <a:t> iniquity</a:t>
            </a:r>
            <a:r>
              <a:rPr lang="en-US" sz="1600" b="0" i="0" u="none" strike="noStrike" baseline="0" dirty="0">
                <a:solidFill>
                  <a:schemeClr val="bg1"/>
                </a:solidFill>
                <a:latin typeface="Verdana" panose="020B0604030504040204" pitchFamily="34" charset="0"/>
              </a:rPr>
              <a:t>, and </a:t>
            </a:r>
            <a:r>
              <a:rPr lang="en-US" sz="1600" b="1" i="0" u="sng" strike="noStrike" baseline="0" dirty="0" err="1">
                <a:solidFill>
                  <a:srgbClr val="00FFFF"/>
                </a:solidFill>
                <a:latin typeface="Verdana" panose="020B0604030504040204" pitchFamily="34" charset="0"/>
              </a:rPr>
              <a:t>passeth</a:t>
            </a:r>
            <a:r>
              <a:rPr lang="en-US" sz="1600" b="1" i="0" u="sng" strike="noStrike" baseline="0" dirty="0">
                <a:solidFill>
                  <a:srgbClr val="00FFFF"/>
                </a:solidFill>
                <a:latin typeface="Verdana" panose="020B0604030504040204" pitchFamily="34" charset="0"/>
              </a:rPr>
              <a:t> by the transgression of the remnant of his heritage?</a:t>
            </a:r>
            <a:r>
              <a:rPr lang="en-US" sz="1600" b="0" i="0" u="none" strike="noStrike" baseline="0" dirty="0">
                <a:solidFill>
                  <a:schemeClr val="bg1"/>
                </a:solidFill>
                <a:latin typeface="Verdana" panose="020B0604030504040204" pitchFamily="34" charset="0"/>
              </a:rPr>
              <a:t> he </a:t>
            </a:r>
            <a:r>
              <a:rPr lang="en-US" sz="1600" b="0" i="0" u="none" strike="noStrike" baseline="0" dirty="0" err="1">
                <a:solidFill>
                  <a:schemeClr val="bg1"/>
                </a:solidFill>
                <a:latin typeface="Verdana" panose="020B0604030504040204" pitchFamily="34" charset="0"/>
              </a:rPr>
              <a:t>retaineth</a:t>
            </a:r>
            <a:r>
              <a:rPr lang="en-US" sz="1600" b="0" i="0" u="none" strike="noStrike" baseline="0" dirty="0">
                <a:solidFill>
                  <a:schemeClr val="bg1"/>
                </a:solidFill>
                <a:latin typeface="Verdana" panose="020B0604030504040204" pitchFamily="34" charset="0"/>
              </a:rPr>
              <a:t> not his anger for ever, because </a:t>
            </a:r>
            <a:r>
              <a:rPr lang="en-US" sz="1600" b="1" i="0" u="sng" strike="noStrike" baseline="0" dirty="0">
                <a:solidFill>
                  <a:srgbClr val="FFFF00"/>
                </a:solidFill>
                <a:latin typeface="Verdana" panose="020B0604030504040204" pitchFamily="34" charset="0"/>
              </a:rPr>
              <a:t>he </a:t>
            </a:r>
            <a:r>
              <a:rPr lang="en-US" sz="1600" b="1" i="0" u="sng" strike="noStrike" baseline="0" dirty="0" err="1">
                <a:solidFill>
                  <a:srgbClr val="FFFF00"/>
                </a:solidFill>
                <a:latin typeface="Verdana" panose="020B0604030504040204" pitchFamily="34" charset="0"/>
              </a:rPr>
              <a:t>delighteth</a:t>
            </a:r>
            <a:r>
              <a:rPr lang="en-US" sz="1600" b="1" i="0" u="sng" strike="noStrike" baseline="0" dirty="0">
                <a:solidFill>
                  <a:srgbClr val="FFFF00"/>
                </a:solidFill>
                <a:latin typeface="Verdana" panose="020B0604030504040204" pitchFamily="34" charset="0"/>
              </a:rPr>
              <a:t> </a:t>
            </a:r>
            <a:r>
              <a:rPr lang="en-US" sz="1600" b="1" i="1" u="sng" strike="noStrike" baseline="0" dirty="0">
                <a:solidFill>
                  <a:srgbClr val="FFFF00"/>
                </a:solidFill>
                <a:latin typeface="Verdana" panose="020B0604030504040204" pitchFamily="34" charset="0"/>
              </a:rPr>
              <a:t>in</a:t>
            </a:r>
            <a:r>
              <a:rPr lang="en-US" sz="1600" b="1" i="0" u="sng" strike="noStrike" baseline="0" dirty="0">
                <a:solidFill>
                  <a:srgbClr val="FFFF00"/>
                </a:solidFill>
                <a:latin typeface="Verdana" panose="020B0604030504040204" pitchFamily="34" charset="0"/>
              </a:rPr>
              <a:t> mercy. </a:t>
            </a:r>
          </a:p>
          <a:p>
            <a:pPr marR="0" algn="l" rtl="0"/>
            <a:r>
              <a:rPr lang="en-US" sz="1600" b="1" i="0" u="none" strike="noStrike" baseline="0" dirty="0">
                <a:solidFill>
                  <a:schemeClr val="bg1"/>
                </a:solidFill>
                <a:latin typeface="Verdana" panose="020B0604030504040204" pitchFamily="34" charset="0"/>
              </a:rPr>
              <a:t>19</a:t>
            </a:r>
            <a:r>
              <a:rPr lang="en-US" sz="1600" b="0" i="0" u="none" strike="noStrike" baseline="0" dirty="0">
                <a:solidFill>
                  <a:schemeClr val="bg1"/>
                </a:solidFill>
                <a:latin typeface="Verdana" panose="020B0604030504040204" pitchFamily="34" charset="0"/>
              </a:rPr>
              <a:t>  He will turn again, he will have compassion upon us; he will subdue our iniquities; and thou wilt cast all their sins into the depths of the sea. </a:t>
            </a:r>
          </a:p>
          <a:p>
            <a:pPr marR="0" algn="l" rtl="0"/>
            <a:r>
              <a:rPr lang="en-US" sz="1600" b="1" i="0" u="none" strike="noStrike" baseline="0" dirty="0">
                <a:solidFill>
                  <a:schemeClr val="bg1"/>
                </a:solidFill>
                <a:latin typeface="Verdana" panose="020B0604030504040204" pitchFamily="34" charset="0"/>
              </a:rPr>
              <a:t>20</a:t>
            </a:r>
            <a:r>
              <a:rPr lang="en-US" sz="1600" b="0" i="0" u="none" strike="noStrike" baseline="0" dirty="0">
                <a:solidFill>
                  <a:schemeClr val="bg1"/>
                </a:solidFill>
                <a:latin typeface="Verdana" panose="020B0604030504040204" pitchFamily="34" charset="0"/>
              </a:rPr>
              <a:t>  </a:t>
            </a:r>
            <a:r>
              <a:rPr lang="en-US" sz="1600" b="1" i="0" u="sng" strike="noStrike" baseline="0" dirty="0">
                <a:solidFill>
                  <a:srgbClr val="FFC000"/>
                </a:solidFill>
                <a:latin typeface="Verdana" panose="020B0604030504040204" pitchFamily="34" charset="0"/>
              </a:rPr>
              <a:t>Thou wilt perform the truth to Jacob, </a:t>
            </a:r>
            <a:r>
              <a:rPr lang="en-US" sz="1600" b="1" i="1" u="sng" strike="noStrike" baseline="0" dirty="0">
                <a:solidFill>
                  <a:srgbClr val="FFC000"/>
                </a:solidFill>
                <a:latin typeface="Verdana" panose="020B0604030504040204" pitchFamily="34" charset="0"/>
              </a:rPr>
              <a:t>and</a:t>
            </a:r>
            <a:r>
              <a:rPr lang="en-US" sz="1600" b="1" i="0" u="sng" strike="noStrike" baseline="0" dirty="0">
                <a:solidFill>
                  <a:srgbClr val="FFC000"/>
                </a:solidFill>
                <a:latin typeface="Verdana" panose="020B0604030504040204" pitchFamily="34" charset="0"/>
              </a:rPr>
              <a:t> the mercy to Abraham</a:t>
            </a:r>
            <a:r>
              <a:rPr lang="en-US" sz="1600" b="0" i="0" u="none" strike="noStrike" baseline="0" dirty="0">
                <a:solidFill>
                  <a:schemeClr val="bg1"/>
                </a:solidFill>
                <a:latin typeface="Verdana" panose="020B0604030504040204" pitchFamily="34" charset="0"/>
              </a:rPr>
              <a:t>, which thou hast sworn unto our fathers from the days of old.</a:t>
            </a:r>
            <a:endParaRPr lang="en-US" sz="2400" dirty="0">
              <a:solidFill>
                <a:schemeClr val="bg1"/>
              </a:solidFill>
            </a:endParaRPr>
          </a:p>
        </p:txBody>
      </p:sp>
    </p:spTree>
    <p:extLst>
      <p:ext uri="{BB962C8B-B14F-4D97-AF65-F5344CB8AC3E}">
        <p14:creationId xmlns:p14="http://schemas.microsoft.com/office/powerpoint/2010/main" val="4146140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3617A8-BF85-A613-C967-8305B890719F}"/>
              </a:ext>
            </a:extLst>
          </p:cNvPr>
          <p:cNvPicPr>
            <a:picLocks noChangeAspect="1"/>
          </p:cNvPicPr>
          <p:nvPr/>
        </p:nvPicPr>
        <p:blipFill>
          <a:blip r:embed="rId2"/>
          <a:stretch>
            <a:fillRect/>
          </a:stretch>
        </p:blipFill>
        <p:spPr>
          <a:xfrm>
            <a:off x="0" y="27432"/>
            <a:ext cx="12191999" cy="6830568"/>
          </a:xfrm>
          <a:prstGeom prst="rect">
            <a:avLst/>
          </a:prstGeom>
        </p:spPr>
      </p:pic>
      <p:sp>
        <p:nvSpPr>
          <p:cNvPr id="2" name="Title 1">
            <a:extLst>
              <a:ext uri="{FF2B5EF4-FFF2-40B4-BE49-F238E27FC236}">
                <a16:creationId xmlns:a16="http://schemas.microsoft.com/office/drawing/2014/main" id="{CF27C223-C63C-08DD-A02E-75CA94570818}"/>
              </a:ext>
            </a:extLst>
          </p:cNvPr>
          <p:cNvSpPr>
            <a:spLocks noGrp="1"/>
          </p:cNvSpPr>
          <p:nvPr>
            <p:ph type="title"/>
          </p:nvPr>
        </p:nvSpPr>
        <p:spPr>
          <a:xfrm>
            <a:off x="938784" y="466344"/>
            <a:ext cx="10515600" cy="543307"/>
          </a:xfrm>
        </p:spPr>
        <p:txBody>
          <a:bodyPr>
            <a:normAutofit fontScale="90000"/>
          </a:bodyPr>
          <a:lstStyle/>
          <a:p>
            <a:pPr algn="ctr"/>
            <a:r>
              <a:rPr lang="en-AU" b="1" dirty="0">
                <a:solidFill>
                  <a:srgbClr val="66FF33"/>
                </a:solidFill>
                <a:effectLst>
                  <a:outerShdw blurRad="38100" dist="38100" dir="2700000" algn="tl">
                    <a:srgbClr val="000000">
                      <a:alpha val="43137"/>
                    </a:srgbClr>
                  </a:outerShdw>
                </a:effectLst>
              </a:rPr>
              <a:t>Abraham as Priest offering up a burnt offering</a:t>
            </a:r>
            <a:endParaRPr lang="en-US" b="1" dirty="0">
              <a:solidFill>
                <a:srgbClr val="66FF33"/>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EDA60C65-B324-1BBA-9D59-20EC088C7084}"/>
              </a:ext>
            </a:extLst>
          </p:cNvPr>
          <p:cNvSpPr>
            <a:spLocks noGrp="1"/>
          </p:cNvSpPr>
          <p:nvPr>
            <p:ph idx="1"/>
          </p:nvPr>
        </p:nvSpPr>
        <p:spPr>
          <a:xfrm>
            <a:off x="390144" y="1124712"/>
            <a:ext cx="4937760" cy="5157216"/>
          </a:xfrm>
        </p:spPr>
        <p:txBody>
          <a:bodyPr>
            <a:normAutofit fontScale="92500" lnSpcReduction="10000"/>
          </a:bodyPr>
          <a:lstStyle/>
          <a:p>
            <a:pPr marL="0" marR="0" indent="0" algn="l" rtl="0">
              <a:buNone/>
            </a:pPr>
            <a:r>
              <a:rPr lang="en-US"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Heb 11:17</a:t>
            </a: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By faith Abraham, when he was tried, </a:t>
            </a:r>
            <a:r>
              <a:rPr lang="en-US" b="1" i="0" u="sng" strike="noStrike" baseline="0" dirty="0">
                <a:solidFill>
                  <a:srgbClr val="66FF33"/>
                </a:solidFill>
                <a:effectLst>
                  <a:outerShdw blurRad="38100" dist="38100" dir="2700000" algn="tl">
                    <a:srgbClr val="000000">
                      <a:alpha val="43137"/>
                    </a:srgbClr>
                  </a:outerShdw>
                </a:effectLst>
                <a:latin typeface="Verdana" panose="020B0604030504040204" pitchFamily="34" charset="0"/>
              </a:rPr>
              <a:t>offered up </a:t>
            </a: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Isaac: and </a:t>
            </a:r>
            <a:r>
              <a:rPr lang="en-US" b="1" i="1" u="none" strike="noStrike" baseline="0" dirty="0">
                <a:solidFill>
                  <a:srgbClr val="FFC000"/>
                </a:solidFill>
                <a:effectLst>
                  <a:outerShdw blurRad="38100" dist="38100" dir="2700000" algn="tl">
                    <a:srgbClr val="000000">
                      <a:alpha val="43137"/>
                    </a:srgbClr>
                  </a:outerShdw>
                </a:effectLst>
                <a:latin typeface="Verdana" panose="020B0604030504040204" pitchFamily="34" charset="0"/>
              </a:rPr>
              <a:t>he that had received the promises</a:t>
            </a: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a:t>
            </a:r>
            <a:r>
              <a:rPr lang="en-US" b="1" i="0" u="sng" strike="noStrike" baseline="0" dirty="0">
                <a:solidFill>
                  <a:srgbClr val="66FF33"/>
                </a:solidFill>
                <a:effectLst>
                  <a:outerShdw blurRad="38100" dist="38100" dir="2700000" algn="tl">
                    <a:srgbClr val="000000">
                      <a:alpha val="43137"/>
                    </a:srgbClr>
                  </a:outerShdw>
                </a:effectLst>
                <a:latin typeface="Verdana" panose="020B0604030504040204" pitchFamily="34" charset="0"/>
              </a:rPr>
              <a:t>offered up</a:t>
            </a: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his only begotten </a:t>
            </a:r>
            <a:r>
              <a:rPr lang="en-US" b="0" i="1"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son,</a:t>
            </a: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a:t>
            </a:r>
          </a:p>
          <a:p>
            <a:pPr marL="0" marR="0" indent="0" algn="l" rtl="0">
              <a:buNone/>
            </a:pP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18  Of whom it was said, That in Isaac shall thy seed be called: </a:t>
            </a:r>
          </a:p>
          <a:p>
            <a:pPr marL="0" marR="0" indent="0" algn="l" rtl="0">
              <a:buNone/>
            </a:pP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19  </a:t>
            </a:r>
            <a:r>
              <a:rPr lang="en-US"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Accounting that God </a:t>
            </a:r>
            <a:r>
              <a:rPr lang="en-US" b="1"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was</a:t>
            </a:r>
            <a:r>
              <a:rPr lang="en-US"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able to raise </a:t>
            </a:r>
            <a:r>
              <a:rPr lang="en-US" b="1"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him</a:t>
            </a:r>
            <a:r>
              <a:rPr lang="en-US"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up, even from the dead</a:t>
            </a:r>
            <a:r>
              <a:rPr lang="en-US" b="0"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from whence also he received him in a figure. </a:t>
            </a:r>
            <a:endParaRPr lang="en-US"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60552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A789E-952A-8697-37BC-41301B23F233}"/>
              </a:ext>
            </a:extLst>
          </p:cNvPr>
          <p:cNvSpPr>
            <a:spLocks noGrp="1"/>
          </p:cNvSpPr>
          <p:nvPr>
            <p:ph type="title"/>
          </p:nvPr>
        </p:nvSpPr>
        <p:spPr>
          <a:xfrm>
            <a:off x="838200" y="365125"/>
            <a:ext cx="10515600" cy="649859"/>
          </a:xfrm>
        </p:spPr>
        <p:txBody>
          <a:bodyPr>
            <a:noAutofit/>
          </a:bodyPr>
          <a:lstStyle/>
          <a:p>
            <a:pPr algn="ctr"/>
            <a:r>
              <a:rPr lang="en-AU" sz="6000" b="1" dirty="0">
                <a:solidFill>
                  <a:schemeClr val="bg1"/>
                </a:solidFill>
                <a:latin typeface="Andalus" panose="02020603050405020304" pitchFamily="18" charset="-78"/>
                <a:cs typeface="Andalus" panose="02020603050405020304" pitchFamily="18" charset="-78"/>
              </a:rPr>
              <a:t>Isaac</a:t>
            </a:r>
            <a:endParaRPr lang="en-US" sz="5400" b="1" dirty="0">
              <a:solidFill>
                <a:schemeClr val="bg1"/>
              </a:solidFill>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462E9966-73D1-84AE-09F6-E19FACF8A55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24687440-48CF-7E1F-665E-5F99312DE9D3}"/>
              </a:ext>
            </a:extLst>
          </p:cNvPr>
          <p:cNvSpPr txBox="1"/>
          <p:nvPr/>
        </p:nvSpPr>
        <p:spPr>
          <a:xfrm>
            <a:off x="761337" y="943010"/>
            <a:ext cx="10907997" cy="1756186"/>
          </a:xfrm>
          <a:prstGeom prst="rect">
            <a:avLst/>
          </a:prstGeom>
          <a:noFill/>
        </p:spPr>
        <p:txBody>
          <a:bodyPr wrap="square">
            <a:spAutoFit/>
          </a:bodyPr>
          <a:lstStyle/>
          <a:p>
            <a:pPr marL="0" marR="0">
              <a:lnSpc>
                <a:spcPct val="107000"/>
              </a:lnSpc>
              <a:spcBef>
                <a:spcPts val="0"/>
              </a:spcBef>
              <a:spcAft>
                <a:spcPts val="800"/>
              </a:spcAft>
            </a:pPr>
            <a:r>
              <a:rPr lang="en-US"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 22:19  So Abraham returned unto his young men, and they rose up and went together to Beersheba; and Abraham dwelt at Beersheba. </a:t>
            </a:r>
            <a:endParaRPr lang="en-US" sz="2400" kern="1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(Note that only Abraham returned leaving Isaac up in the Mount; </a:t>
            </a:r>
            <a:r>
              <a:rPr lang="en-US" sz="2400" b="1" u="sng"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 TYPE  of the mediatorship of Christ in heaven after his and his Father’s sacrifice</a:t>
            </a:r>
            <a:r>
              <a:rPr lang="en-US" sz="2400" kern="1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42780166-D470-890F-9855-B3379D423720}"/>
              </a:ext>
            </a:extLst>
          </p:cNvPr>
          <p:cNvSpPr txBox="1"/>
          <p:nvPr/>
        </p:nvSpPr>
        <p:spPr>
          <a:xfrm>
            <a:off x="761337" y="3254817"/>
            <a:ext cx="10592463" cy="830997"/>
          </a:xfrm>
          <a:prstGeom prst="rect">
            <a:avLst/>
          </a:prstGeom>
          <a:noFill/>
        </p:spPr>
        <p:txBody>
          <a:bodyPr wrap="square">
            <a:spAutoFit/>
          </a:bodyPr>
          <a:lstStyle/>
          <a:p>
            <a:pPr marL="0" marR="0">
              <a:spcBef>
                <a:spcPts val="0"/>
              </a:spcBef>
              <a:spcAft>
                <a:spcPts val="0"/>
              </a:spcAft>
            </a:pPr>
            <a:r>
              <a:rPr lang="en-US" sz="2400" kern="100" dirty="0">
                <a:solidFill>
                  <a:schemeClr val="bg1"/>
                </a:solidFill>
                <a:effectLst/>
                <a:latin typeface="Abadi" panose="020B0604020104020204" pitchFamily="34" charset="0"/>
                <a:ea typeface="Calibri" panose="020F0502020204030204" pitchFamily="34" charset="0"/>
                <a:cs typeface="Times New Roman" panose="02020603050405020304" pitchFamily="18" charset="0"/>
              </a:rPr>
              <a:t>86 verses later in </a:t>
            </a:r>
            <a:r>
              <a:rPr lang="en-US" sz="2400" b="1" kern="100" dirty="0">
                <a:solidFill>
                  <a:schemeClr val="bg1"/>
                </a:solidFill>
                <a:effectLst/>
                <a:latin typeface="Abadi" panose="020B0604020104020204" pitchFamily="34" charset="0"/>
                <a:ea typeface="Calibri" panose="020F0502020204030204" pitchFamily="34" charset="0"/>
                <a:cs typeface="Times New Roman" panose="02020603050405020304" pitchFamily="18" charset="0"/>
              </a:rPr>
              <a:t>Gen. 24:62</a:t>
            </a:r>
            <a:r>
              <a:rPr lang="en-US" sz="2400" kern="100" dirty="0">
                <a:solidFill>
                  <a:schemeClr val="bg1"/>
                </a:solidFill>
                <a:effectLst/>
                <a:latin typeface="Abadi" panose="020B0604020104020204" pitchFamily="34" charset="0"/>
                <a:ea typeface="Calibri" panose="020F0502020204030204" pitchFamily="34" charset="0"/>
                <a:cs typeface="Times New Roman" panose="02020603050405020304" pitchFamily="18" charset="0"/>
              </a:rPr>
              <a:t> – The Spirit reveals Isaac meeting his Bride, Rebecca for the first time! </a:t>
            </a:r>
            <a:endParaRPr lang="en-US" sz="2000" kern="100" dirty="0">
              <a:solidFill>
                <a:schemeClr val="bg1"/>
              </a:solidFill>
              <a:effectLst/>
              <a:latin typeface="Abadi" panose="020B060402010402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58046134-F64A-D264-A667-6AF482D2D049}"/>
              </a:ext>
            </a:extLst>
          </p:cNvPr>
          <p:cNvSpPr txBox="1"/>
          <p:nvPr/>
        </p:nvSpPr>
        <p:spPr>
          <a:xfrm>
            <a:off x="784131" y="4374273"/>
            <a:ext cx="11091374" cy="2262158"/>
          </a:xfrm>
          <a:prstGeom prst="rect">
            <a:avLst/>
          </a:prstGeom>
          <a:noFill/>
        </p:spPr>
        <p:txBody>
          <a:bodyPr wrap="square">
            <a:spAutoFit/>
          </a:bodyPr>
          <a:lstStyle/>
          <a:p>
            <a:pPr>
              <a:spcBef>
                <a:spcPts val="300"/>
              </a:spcBef>
              <a:spcAft>
                <a:spcPts val="300"/>
              </a:spcAft>
            </a:pPr>
            <a:r>
              <a:rPr lang="x-none" sz="1800" b="1" dirty="0">
                <a:solidFill>
                  <a:schemeClr val="bg1"/>
                </a:solidFill>
                <a:effectLst/>
                <a:latin typeface="Verdana" panose="020B0604030504040204" pitchFamily="34" charset="0"/>
                <a:ea typeface="Calibri" panose="020F0502020204030204" pitchFamily="34" charset="0"/>
                <a:cs typeface="Verdana" panose="020B0604030504040204" pitchFamily="34" charset="0"/>
              </a:rPr>
              <a:t>Gen 24:62</a:t>
            </a: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And Isaac came from the way of the well Lahairoi</a:t>
            </a:r>
            <a:r>
              <a:rPr lang="en-AU"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a:t>
            </a:r>
            <a:r>
              <a:rPr lang="en-US" sz="1800" b="1" i="1" kern="0" dirty="0">
                <a:solidFill>
                  <a:srgbClr val="00FFFF"/>
                </a:solidFill>
                <a:effectLst/>
                <a:latin typeface="Abadi" panose="020B0604020104020204" pitchFamily="34" charset="0"/>
                <a:ea typeface="Calibri" panose="020F0502020204030204" pitchFamily="34" charset="0"/>
                <a:cs typeface="Times New Roman" panose="02020603050405020304" pitchFamily="18" charset="0"/>
              </a:rPr>
              <a:t>W</a:t>
            </a:r>
            <a:r>
              <a:rPr lang="en-US" b="1" i="1" kern="0" dirty="0">
                <a:solidFill>
                  <a:srgbClr val="00FFFF"/>
                </a:solidFill>
                <a:latin typeface="Abadi" panose="020B0604020104020204" pitchFamily="34" charset="0"/>
                <a:ea typeface="Calibri" panose="020F0502020204030204" pitchFamily="34" charset="0"/>
                <a:cs typeface="Times New Roman" panose="02020603050405020304" pitchFamily="18" charset="0"/>
              </a:rPr>
              <a:t>ell of The Living One Who Sees, </a:t>
            </a:r>
            <a:r>
              <a:rPr lang="en-US" b="1" kern="0" dirty="0">
                <a:solidFill>
                  <a:srgbClr val="00FFFF"/>
                </a:solidFill>
                <a:latin typeface="Abadi" panose="020B0604020104020204" pitchFamily="34" charset="0"/>
                <a:ea typeface="Calibri" panose="020F0502020204030204" pitchFamily="34" charset="0"/>
                <a:cs typeface="Times New Roman" panose="02020603050405020304" pitchFamily="18" charset="0"/>
              </a:rPr>
              <a:t>or </a:t>
            </a:r>
            <a:r>
              <a:rPr lang="en-US" b="1" i="1" kern="0" dirty="0">
                <a:solidFill>
                  <a:srgbClr val="00FFFF"/>
                </a:solidFill>
                <a:latin typeface="Abadi" panose="020B0604020104020204" pitchFamily="34" charset="0"/>
                <a:ea typeface="Calibri" panose="020F0502020204030204" pitchFamily="34" charset="0"/>
                <a:cs typeface="Times New Roman" panose="02020603050405020304" pitchFamily="18" charset="0"/>
              </a:rPr>
              <a:t>The Well Of Life And Vision)</a:t>
            </a: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for he dwelt in the south country. </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63  And Isaac went out to meditate in the field at the </a:t>
            </a:r>
            <a:r>
              <a:rPr lang="x-none" sz="1800" b="1" u="sng" dirty="0">
                <a:solidFill>
                  <a:srgbClr val="00FFFF"/>
                </a:solidFill>
                <a:effectLst/>
                <a:latin typeface="Verdana" panose="020B0604030504040204" pitchFamily="34" charset="0"/>
                <a:ea typeface="Calibri" panose="020F0502020204030204" pitchFamily="34" charset="0"/>
                <a:cs typeface="Verdana" panose="020B0604030504040204" pitchFamily="34" charset="0"/>
              </a:rPr>
              <a:t>eventide</a:t>
            </a: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and </a:t>
            </a:r>
            <a:r>
              <a:rPr lang="x-none" sz="1800" b="1" u="sng" dirty="0">
                <a:solidFill>
                  <a:srgbClr val="00FFFF"/>
                </a:solidFill>
                <a:effectLst/>
                <a:latin typeface="Verdana" panose="020B0604030504040204" pitchFamily="34" charset="0"/>
                <a:ea typeface="Calibri" panose="020F0502020204030204" pitchFamily="34" charset="0"/>
                <a:cs typeface="Verdana" panose="020B0604030504040204" pitchFamily="34" charset="0"/>
              </a:rPr>
              <a:t>he lifted up his eyes</a:t>
            </a: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and saw, and, behold, the camels </a:t>
            </a:r>
            <a:r>
              <a:rPr lang="x-none" sz="1800" i="1" dirty="0">
                <a:solidFill>
                  <a:schemeClr val="bg1"/>
                </a:solidFill>
                <a:effectLst/>
                <a:latin typeface="Verdana" panose="020B0604030504040204" pitchFamily="34" charset="0"/>
                <a:ea typeface="Calibri" panose="020F0502020204030204" pitchFamily="34" charset="0"/>
                <a:cs typeface="Verdana" panose="020B0604030504040204" pitchFamily="34" charset="0"/>
              </a:rPr>
              <a:t>were</a:t>
            </a: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coming. </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64  And </a:t>
            </a:r>
            <a:r>
              <a:rPr lang="x-none" sz="1800" b="1" u="sng" dirty="0">
                <a:solidFill>
                  <a:srgbClr val="00FFFF"/>
                </a:solidFill>
                <a:effectLst/>
                <a:latin typeface="Verdana" panose="020B0604030504040204" pitchFamily="34" charset="0"/>
                <a:ea typeface="Calibri" panose="020F0502020204030204" pitchFamily="34" charset="0"/>
                <a:cs typeface="Verdana" panose="020B0604030504040204" pitchFamily="34" charset="0"/>
              </a:rPr>
              <a:t>Rebekah lifted up her eyes</a:t>
            </a: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and when she saw Isaac, she lighted off the camel. </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67  And Isaac brought her into his mother Sarah's tent, and took Rebekah, and she became his wife; and he loved her: and Isaac was comforted after his mother's </a:t>
            </a:r>
            <a:r>
              <a:rPr lang="x-none" sz="1800" i="1" dirty="0">
                <a:solidFill>
                  <a:schemeClr val="bg1"/>
                </a:solidFill>
                <a:effectLst/>
                <a:latin typeface="Verdana" panose="020B0604030504040204" pitchFamily="34" charset="0"/>
                <a:ea typeface="Calibri" panose="020F0502020204030204" pitchFamily="34" charset="0"/>
                <a:cs typeface="Verdana" panose="020B0604030504040204" pitchFamily="34" charset="0"/>
              </a:rPr>
              <a:t>death.</a:t>
            </a:r>
            <a:r>
              <a:rPr lang="x-none"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 </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p:txBody>
      </p:sp>
    </p:spTree>
    <p:extLst>
      <p:ext uri="{BB962C8B-B14F-4D97-AF65-F5344CB8AC3E}">
        <p14:creationId xmlns:p14="http://schemas.microsoft.com/office/powerpoint/2010/main" val="3467748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F717FE-AB9C-E2F1-5EC1-968E3ED631A4}"/>
              </a:ext>
            </a:extLst>
          </p:cNvPr>
          <p:cNvPicPr>
            <a:picLocks noChangeAspect="1"/>
          </p:cNvPicPr>
          <p:nvPr/>
        </p:nvPicPr>
        <p:blipFill>
          <a:blip r:embed="rId2"/>
          <a:stretch>
            <a:fillRect/>
          </a:stretch>
        </p:blipFill>
        <p:spPr>
          <a:xfrm>
            <a:off x="579120" y="21745"/>
            <a:ext cx="11033760" cy="6836255"/>
          </a:xfrm>
          <a:prstGeom prst="rect">
            <a:avLst/>
          </a:prstGeom>
        </p:spPr>
      </p:pic>
      <p:sp>
        <p:nvSpPr>
          <p:cNvPr id="2" name="Title 1">
            <a:extLst>
              <a:ext uri="{FF2B5EF4-FFF2-40B4-BE49-F238E27FC236}">
                <a16:creationId xmlns:a16="http://schemas.microsoft.com/office/drawing/2014/main" id="{DAE82E8F-4FB8-0392-8C4F-A6980CCFDC70}"/>
              </a:ext>
            </a:extLst>
          </p:cNvPr>
          <p:cNvSpPr>
            <a:spLocks noGrp="1"/>
          </p:cNvSpPr>
          <p:nvPr>
            <p:ph type="title"/>
          </p:nvPr>
        </p:nvSpPr>
        <p:spPr/>
        <p:txBody>
          <a:bodyPr>
            <a:normAutofit/>
          </a:bodyPr>
          <a:lstStyle/>
          <a:p>
            <a:r>
              <a:rPr lang="en-AU" sz="6000" b="1" dirty="0">
                <a:solidFill>
                  <a:schemeClr val="bg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Isaac</a:t>
            </a:r>
            <a:endParaRPr lang="en-US" sz="6000" b="1" dirty="0">
              <a:solidFill>
                <a:schemeClr val="bg1"/>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B26D3A0B-9832-8E9E-A2E5-E6D945503E4B}"/>
              </a:ext>
            </a:extLst>
          </p:cNvPr>
          <p:cNvSpPr>
            <a:spLocks noGrp="1"/>
          </p:cNvSpPr>
          <p:nvPr>
            <p:ph idx="1"/>
          </p:nvPr>
        </p:nvSpPr>
        <p:spPr/>
        <p:txBody>
          <a:bodyPr>
            <a:normAutofit/>
          </a:bodyPr>
          <a:lstStyle/>
          <a:p>
            <a:r>
              <a:rPr lang="en-AU" sz="3200" b="1" dirty="0">
                <a:solidFill>
                  <a:srgbClr val="FFFF00"/>
                </a:solidFill>
                <a:effectLst>
                  <a:outerShdw blurRad="38100" dist="38100" dir="2700000" algn="tl">
                    <a:srgbClr val="000000">
                      <a:alpha val="43137"/>
                    </a:srgbClr>
                  </a:outerShdw>
                </a:effectLst>
              </a:rPr>
              <a:t>As priest of his own house: Events typical of his work in the Kingdom</a:t>
            </a:r>
          </a:p>
          <a:p>
            <a:r>
              <a:rPr lang="en-AU" sz="3200" b="1" dirty="0">
                <a:solidFill>
                  <a:srgbClr val="FFFF00"/>
                </a:solidFill>
                <a:effectLst>
                  <a:outerShdw blurRad="38100" dist="38100" dir="2700000" algn="tl">
                    <a:srgbClr val="000000">
                      <a:alpha val="43137"/>
                    </a:srgbClr>
                  </a:outerShdw>
                </a:effectLst>
              </a:rPr>
              <a:t>As priest in the Kingdom Age</a:t>
            </a:r>
          </a:p>
          <a:p>
            <a:r>
              <a:rPr lang="en-AU" sz="3200" b="1" dirty="0">
                <a:solidFill>
                  <a:srgbClr val="FFFF00"/>
                </a:solidFill>
                <a:effectLst>
                  <a:outerShdw blurRad="38100" dist="38100" dir="2700000" algn="tl">
                    <a:srgbClr val="000000">
                      <a:alpha val="43137"/>
                    </a:srgbClr>
                  </a:outerShdw>
                </a:effectLst>
              </a:rPr>
              <a:t>Our lessons from his faith and work</a:t>
            </a:r>
          </a:p>
          <a:p>
            <a:endParaRPr lang="en-US" sz="32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7701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6A6F6-D66A-B285-709B-0169877CD4A3}"/>
              </a:ext>
            </a:extLst>
          </p:cNvPr>
          <p:cNvSpPr>
            <a:spLocks noGrp="1"/>
          </p:cNvSpPr>
          <p:nvPr>
            <p:ph type="title"/>
          </p:nvPr>
        </p:nvSpPr>
        <p:spPr>
          <a:xfrm>
            <a:off x="838200" y="466344"/>
            <a:ext cx="10853928" cy="540131"/>
          </a:xfrm>
        </p:spPr>
        <p:txBody>
          <a:bodyPr>
            <a:normAutofit fontScale="90000"/>
          </a:bodyPr>
          <a:lstStyle/>
          <a:p>
            <a:pPr algn="ctr"/>
            <a:r>
              <a:rPr lang="en-AU" b="1" dirty="0">
                <a:solidFill>
                  <a:srgbClr val="FFFF00"/>
                </a:solidFill>
                <a:latin typeface="Andalus" panose="02020603050405020304" pitchFamily="18" charset="-78"/>
                <a:cs typeface="Andalus" panose="02020603050405020304" pitchFamily="18" charset="-78"/>
              </a:rPr>
              <a:t>Jacob’s Promise and Priestly Activity – Gen. 25</a:t>
            </a:r>
            <a:endParaRPr lang="en-US" b="1" dirty="0">
              <a:solidFill>
                <a:srgbClr val="FFFF00"/>
              </a:solidFill>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F4BBA795-6791-09D9-0017-518A3F3D501A}"/>
              </a:ext>
            </a:extLst>
          </p:cNvPr>
          <p:cNvSpPr>
            <a:spLocks noGrp="1"/>
          </p:cNvSpPr>
          <p:nvPr>
            <p:ph idx="1"/>
          </p:nvPr>
        </p:nvSpPr>
        <p:spPr>
          <a:xfrm>
            <a:off x="838200" y="1234440"/>
            <a:ext cx="11292840" cy="4942523"/>
          </a:xfrm>
        </p:spPr>
        <p:txBody>
          <a:bodyPr>
            <a:normAutofit fontScale="92500" lnSpcReduction="10000"/>
          </a:bodyPr>
          <a:lstStyle/>
          <a:p>
            <a:r>
              <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VERSE 31 – “And Jacob said, Sell me this day thy birthright”</a:t>
            </a:r>
          </a:p>
          <a:p>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To Jacob, the birthright meant everything</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to Esau it was of secondary consideration </a:t>
            </a:r>
          </a:p>
          <a:p>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Whereas Jacob saw the possession of it as the great objective in life Esau treated it with flippant disregard.</a:t>
            </a:r>
          </a:p>
          <a:p>
            <a:endPar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r>
              <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privileges of the birthright were</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threefold</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b="1" kern="0" dirty="0">
                <a:solidFill>
                  <a:srgbClr val="00FFFF"/>
                </a:solidFill>
                <a:effectLst/>
                <a:latin typeface="Arial" panose="020B0604020202020204" pitchFamily="34" charset="0"/>
                <a:ea typeface="Calibri" panose="020F0502020204030204" pitchFamily="34" charset="0"/>
                <a:cs typeface="Times New Roman" panose="02020603050405020304" pitchFamily="18" charset="0"/>
              </a:rPr>
              <a:t>priesthood</a:t>
            </a:r>
            <a:r>
              <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b="1" kern="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authority</a:t>
            </a:r>
            <a:r>
              <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and </a:t>
            </a:r>
            <a:r>
              <a:rPr lang="en-US" sz="2400" b="1" kern="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inheritance</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p>
          <a:p>
            <a:pPr lvl="1"/>
            <a:r>
              <a:rPr lang="en-US" sz="2200" b="1" kern="0" dirty="0">
                <a:solidFill>
                  <a:srgbClr val="00FFFF"/>
                </a:solidFill>
                <a:effectLst/>
                <a:latin typeface="Arial" panose="020B0604020202020204" pitchFamily="34" charset="0"/>
                <a:ea typeface="Calibri" panose="020F0502020204030204" pitchFamily="34" charset="0"/>
                <a:cs typeface="Times New Roman" panose="02020603050405020304" pitchFamily="18" charset="0"/>
              </a:rPr>
              <a:t>The firstborn was consecrated to God (cp. Exod. 13:2; 22:29)</a:t>
            </a:r>
          </a:p>
          <a:p>
            <a:pPr lvl="1"/>
            <a:r>
              <a:rPr lang="en-US" sz="2200" b="1" kern="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the authority of the family was conferred upon him (2 Chron. 21:3); </a:t>
            </a:r>
          </a:p>
          <a:p>
            <a:pPr lvl="1"/>
            <a:r>
              <a:rPr lang="en-US" sz="2200" b="1" kern="0" dirty="0">
                <a:solidFill>
                  <a:srgbClr val="FFC000"/>
                </a:solidFill>
                <a:effectLst/>
                <a:latin typeface="Arial" panose="020B0604020202020204" pitchFamily="34" charset="0"/>
                <a:ea typeface="Calibri" panose="020F0502020204030204" pitchFamily="34" charset="0"/>
                <a:cs typeface="Times New Roman" panose="02020603050405020304" pitchFamily="18" charset="0"/>
              </a:rPr>
              <a:t>he received a double portion of inheritance (Deut. 21:15-17</a:t>
            </a:r>
            <a:r>
              <a:rPr lang="en-US" sz="22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p>
          <a:p>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benefits of the birthright, therefore, all lay in the future, whereas Esau's pleasure was in the present. </a:t>
            </a:r>
          </a:p>
          <a:p>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was not particularly interested in "laying up for himself a good reward in time to come."</a:t>
            </a:r>
            <a:r>
              <a:rPr lang="en-US" sz="2400" b="1" u="sng"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8649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28F3-9768-C8C9-841A-04E097EA91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7D7681-7849-2463-A0B9-9F57EE5262C1}"/>
              </a:ext>
            </a:extLst>
          </p:cNvPr>
          <p:cNvSpPr>
            <a:spLocks noGrp="1"/>
          </p:cNvSpPr>
          <p:nvPr>
            <p:ph idx="1"/>
          </p:nvPr>
        </p:nvSpPr>
        <p:spPr>
          <a:xfrm>
            <a:off x="838200" y="365125"/>
            <a:ext cx="10515600" cy="5811838"/>
          </a:xfrm>
        </p:spPr>
        <p:txBody>
          <a:bodyPr>
            <a:normAutofit fontScale="92500" lnSpcReduction="10000"/>
          </a:bodyPr>
          <a:lstStyle/>
          <a:p>
            <a:pPr marL="0" marR="0">
              <a:lnSpc>
                <a:spcPct val="107000"/>
              </a:lnSpc>
              <a:spcBef>
                <a:spcPts val="0"/>
              </a:spcBef>
              <a:spcAft>
                <a:spcPts val="800"/>
              </a:spcAft>
            </a:pPr>
            <a:r>
              <a:rPr lang="en-US" sz="2400" b="1" kern="0" dirty="0">
                <a:solidFill>
                  <a:srgbClr val="FFC000"/>
                </a:solidFill>
                <a:effectLst/>
                <a:latin typeface="Amasis MT Pro" panose="02040504050005020304" pitchFamily="18" charset="0"/>
                <a:ea typeface="Calibri" panose="020F0502020204030204" pitchFamily="34" charset="0"/>
                <a:cs typeface="Times New Roman" panose="02020603050405020304" pitchFamily="18" charset="0"/>
              </a:rPr>
              <a:t>VS 15 - "And Rebekah took goodly raiment of her eldest son Esau“</a:t>
            </a:r>
          </a:p>
          <a:p>
            <a:pPr marL="0" marR="0">
              <a:lnSpc>
                <a:spcPct val="107000"/>
              </a:lnSpc>
              <a:spcBef>
                <a:spcPts val="0"/>
              </a:spcBef>
              <a:spcAft>
                <a:spcPts val="800"/>
              </a:spcAft>
            </a:pP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 Hebrew is </a:t>
            </a:r>
            <a:r>
              <a:rPr lang="en-US" sz="2400" i="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desirable </a:t>
            </a: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raiment (see mg). </a:t>
            </a:r>
          </a:p>
          <a:p>
            <a:pPr marL="0" marR="0">
              <a:lnSpc>
                <a:spcPct val="107000"/>
              </a:lnSpc>
              <a:spcBef>
                <a:spcPts val="0"/>
              </a:spcBef>
              <a:spcAft>
                <a:spcPts val="800"/>
              </a:spcAft>
            </a:pPr>
            <a:r>
              <a:rPr lang="en-US" sz="2400"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Esau's raiment comprised desirable garments as far as Jacob was concerned, 	because they were probably the priestly garments of the firstborn. They 	belonged to Esau as the "eldest son." </a:t>
            </a:r>
            <a:endParaRPr lang="en-US" sz="24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a:p>
            <a:r>
              <a:rPr lang="en-US" sz="24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t>
            </a:r>
            <a:r>
              <a:rPr lang="en-US" sz="2400" kern="0" dirty="0">
                <a:solidFill>
                  <a:schemeClr val="bg1"/>
                </a:solidFill>
                <a:effectLst/>
                <a:latin typeface="Amasis MT Pro" panose="02040504050005020304" pitchFamily="18" charset="0"/>
                <a:ea typeface="Calibri" panose="020F0502020204030204" pitchFamily="34" charset="0"/>
              </a:rPr>
              <a:t>The Hebrew word rendered "raiment" signifies a covering, and is used of the sacred, distinctive robes, as worn by the priests to denote their holy office (See Exod. 28:2,4; Lev. 10:6; 21:10)</a:t>
            </a:r>
          </a:p>
          <a:p>
            <a:r>
              <a:rPr lang="en-US" sz="2100" b="1"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Exo 28:2</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And thou shalt make </a:t>
            </a:r>
            <a:r>
              <a:rPr lang="en-US" sz="2100" b="1" u="sng"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holy garments </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for Aaron thy brother for glory and for beauty.;</a:t>
            </a:r>
            <a:r>
              <a:rPr lang="en-US" sz="2100" b="1"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p>
          <a:p>
            <a:r>
              <a:rPr lang="en-US" sz="2100" b="1"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Exo 28:4</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And these </a:t>
            </a:r>
            <a:r>
              <a:rPr lang="en-US" sz="2100" i="1"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are</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the garments which they shall make; a breastplate, and an ephod, and a robe, and a broidered coat, a </a:t>
            </a:r>
            <a:r>
              <a:rPr lang="en-US" sz="2100" dirty="0" err="1">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mitre</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and a girdle: and </a:t>
            </a:r>
            <a:r>
              <a:rPr lang="en-US" sz="2100" b="1"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they shall make holy garments for Aaron thy brother, and his sons, that he may minister unto me in the priest's office</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p>
          <a:p>
            <a:r>
              <a:rPr lang="en-US" sz="2100" b="1"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Lev 10:6</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And Moses said unto Aaron, and unto Eleazar and unto </a:t>
            </a:r>
            <a:r>
              <a:rPr lang="en-US" sz="2100" dirty="0" err="1">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Ithamar</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his sons, Uncover not your heads, </a:t>
            </a:r>
            <a:r>
              <a:rPr lang="en-US" sz="2100" b="1"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neither rend your clothes</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lest ye die, and lest wrath come upon all the people: but let your brethren, the whole house of Israel, bewail the burning which the LORD hath kindled.; </a:t>
            </a:r>
          </a:p>
          <a:p>
            <a:r>
              <a:rPr lang="en-US" sz="2100" b="1"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Lev 21:10  </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And </a:t>
            </a:r>
            <a:r>
              <a:rPr lang="en-US" sz="2100" i="1"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he that is</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the high priest among his brethren, upon whose head the anointing oil was poured, and that is consecrated to put on the garments, shall not uncover his head, </a:t>
            </a:r>
            <a:r>
              <a:rPr lang="en-US" sz="2100" b="1" u="sng"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nor rend his clothes</a:t>
            </a:r>
            <a:r>
              <a:rPr lang="en-US" sz="2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 )</a:t>
            </a:r>
            <a:endParaRPr lang="en-US" sz="3600" dirty="0">
              <a:solidFill>
                <a:schemeClr val="bg1"/>
              </a:solidFill>
              <a:latin typeface="Amasis MT Pro" panose="02040504050005020304" pitchFamily="18" charset="0"/>
            </a:endParaRPr>
          </a:p>
        </p:txBody>
      </p:sp>
    </p:spTree>
    <p:extLst>
      <p:ext uri="{BB962C8B-B14F-4D97-AF65-F5344CB8AC3E}">
        <p14:creationId xmlns:p14="http://schemas.microsoft.com/office/powerpoint/2010/main" val="290881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6A6F6-D66A-B285-709B-0169877CD4A3}"/>
              </a:ext>
            </a:extLst>
          </p:cNvPr>
          <p:cNvSpPr>
            <a:spLocks noGrp="1"/>
          </p:cNvSpPr>
          <p:nvPr>
            <p:ph type="title"/>
          </p:nvPr>
        </p:nvSpPr>
        <p:spPr>
          <a:xfrm>
            <a:off x="838200" y="365125"/>
            <a:ext cx="10853928" cy="1325563"/>
          </a:xfrm>
        </p:spPr>
        <p:txBody>
          <a:bodyPr>
            <a:normAutofit/>
          </a:bodyPr>
          <a:lstStyle/>
          <a:p>
            <a:r>
              <a:rPr lang="en-AU" dirty="0">
                <a:solidFill>
                  <a:srgbClr val="FFFF00"/>
                </a:solidFill>
                <a:latin typeface="Andalus" panose="02020603050405020304" pitchFamily="18" charset="-78"/>
                <a:cs typeface="Andalus" panose="02020603050405020304" pitchFamily="18" charset="-78"/>
              </a:rPr>
              <a:t>Jacob’s Promise and Priestly Activity – Gen. 25</a:t>
            </a:r>
            <a:endParaRPr lang="en-US" dirty="0">
              <a:solidFill>
                <a:srgbClr val="FFFF00"/>
              </a:solidFill>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F4BBA795-6791-09D9-0017-518A3F3D501A}"/>
              </a:ext>
            </a:extLst>
          </p:cNvPr>
          <p:cNvSpPr>
            <a:spLocks noGrp="1"/>
          </p:cNvSpPr>
          <p:nvPr>
            <p:ph idx="1"/>
          </p:nvPr>
        </p:nvSpPr>
        <p:spPr/>
        <p:txBody>
          <a:bodyPr>
            <a:normAutofit/>
          </a:bodyPr>
          <a:lstStyle/>
          <a:p>
            <a:endParaRPr lang="en-AU" dirty="0">
              <a:solidFill>
                <a:schemeClr val="bg1"/>
              </a:solidFill>
            </a:endParaRPr>
          </a:p>
          <a:p>
            <a:r>
              <a:rPr lang="en-AU" dirty="0">
                <a:solidFill>
                  <a:schemeClr val="bg1"/>
                </a:solidFill>
              </a:rPr>
              <a:t>Jacob secured both the PRIESTLY birthright of the firstborn from Esau</a:t>
            </a:r>
          </a:p>
          <a:p>
            <a:r>
              <a:rPr lang="en-AU" dirty="0">
                <a:solidFill>
                  <a:schemeClr val="bg1"/>
                </a:solidFill>
              </a:rPr>
              <a:t>He then secured the blessings of the firstborn.</a:t>
            </a:r>
          </a:p>
          <a:p>
            <a:r>
              <a:rPr lang="en-AU" dirty="0">
                <a:solidFill>
                  <a:schemeClr val="bg1"/>
                </a:solidFill>
              </a:rPr>
              <a:t>As priest of his own house: Events typical of his work in the Kingdom</a:t>
            </a:r>
          </a:p>
          <a:p>
            <a:r>
              <a:rPr lang="en-AU" dirty="0">
                <a:solidFill>
                  <a:schemeClr val="bg1"/>
                </a:solidFill>
              </a:rPr>
              <a:t>As a priest in the Kingdom Age</a:t>
            </a:r>
          </a:p>
          <a:p>
            <a:r>
              <a:rPr lang="en-AU" dirty="0">
                <a:solidFill>
                  <a:schemeClr val="bg1"/>
                </a:solidFill>
              </a:rPr>
              <a:t>Our lessons from his faith and work</a:t>
            </a:r>
          </a:p>
          <a:p>
            <a:endParaRPr lang="en-US" dirty="0">
              <a:solidFill>
                <a:schemeClr val="bg1"/>
              </a:solidFill>
            </a:endParaRPr>
          </a:p>
        </p:txBody>
      </p:sp>
    </p:spTree>
    <p:extLst>
      <p:ext uri="{BB962C8B-B14F-4D97-AF65-F5344CB8AC3E}">
        <p14:creationId xmlns:p14="http://schemas.microsoft.com/office/powerpoint/2010/main" val="2386370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C39136-147C-0140-3165-30B2382E0588}"/>
              </a:ext>
            </a:extLst>
          </p:cNvPr>
          <p:cNvPicPr>
            <a:picLocks noChangeAspect="1"/>
          </p:cNvPicPr>
          <p:nvPr/>
        </p:nvPicPr>
        <p:blipFill>
          <a:blip r:embed="rId2">
            <a:alphaModFix amt="89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C6C2B40-D588-1638-5A3A-167CAA7E8EB9}"/>
              </a:ext>
            </a:extLst>
          </p:cNvPr>
          <p:cNvSpPr>
            <a:spLocks noGrp="1"/>
          </p:cNvSpPr>
          <p:nvPr>
            <p:ph type="title"/>
          </p:nvPr>
        </p:nvSpPr>
        <p:spPr/>
        <p:txBody>
          <a:bodyPr>
            <a:normAutofit/>
          </a:bodyPr>
          <a:lstStyle/>
          <a:p>
            <a:r>
              <a:rPr lang="en-AU" sz="4800" b="1" dirty="0">
                <a:solidFill>
                  <a:srgbClr val="FFFF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Joseph</a:t>
            </a:r>
            <a:endParaRPr lang="en-US" sz="4800" b="1" dirty="0">
              <a:solidFill>
                <a:srgbClr val="FFFF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Content Placeholder 2">
            <a:extLst>
              <a:ext uri="{FF2B5EF4-FFF2-40B4-BE49-F238E27FC236}">
                <a16:creationId xmlns:a16="http://schemas.microsoft.com/office/drawing/2014/main" id="{06882992-0085-EAE4-F153-8147D2F0EB2D}"/>
              </a:ext>
            </a:extLst>
          </p:cNvPr>
          <p:cNvSpPr>
            <a:spLocks noGrp="1"/>
          </p:cNvSpPr>
          <p:nvPr>
            <p:ph idx="1"/>
          </p:nvPr>
        </p:nvSpPr>
        <p:spPr>
          <a:xfrm>
            <a:off x="938784" y="1453896"/>
            <a:ext cx="10515600" cy="4456303"/>
          </a:xfrm>
        </p:spPr>
        <p:txBody>
          <a:bodyPr>
            <a:normAutofit/>
          </a:bodyPr>
          <a:lstStyle/>
          <a:p>
            <a:pPr marL="0" marR="0">
              <a:lnSpc>
                <a:spcPct val="107000"/>
              </a:lnSpc>
              <a:spcBef>
                <a:spcPts val="0"/>
              </a:spcBef>
              <a:spcAft>
                <a:spcPts val="800"/>
              </a:spcAft>
            </a:pPr>
            <a:r>
              <a:rPr lang="en-US" b="1" u="sng"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THE PRIESTHOOD OF JOSEPH</a:t>
            </a:r>
            <a:endParaRPr lang="en-US" b="1"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b="1" kern="100" dirty="0">
                <a:solidFill>
                  <a:srgbClr val="FFFF00"/>
                </a:solidFill>
                <a:effectLst>
                  <a:outerShdw blurRad="38100" dist="38100" dir="2700000" algn="tl">
                    <a:srgbClr val="000000">
                      <a:alpha val="43137"/>
                    </a:srgbClr>
                  </a:outerShdw>
                </a:effectLst>
                <a:latin typeface="Amasis MT Pro" panose="02040504050005020304" pitchFamily="18" charset="0"/>
                <a:ea typeface="Calibri" panose="020F0502020204030204" pitchFamily="34" charset="0"/>
                <a:cs typeface="Times New Roman" panose="02020603050405020304" pitchFamily="18" charset="0"/>
              </a:rPr>
              <a:t> Joseph’s favored status by his father, Jacob put him as Firstborn and Priest Elect receiving the Raiment of Mediation over his half-brothers</a:t>
            </a:r>
          </a:p>
          <a:p>
            <a:pPr marL="342900" marR="0" lvl="0" indent="-342900">
              <a:lnSpc>
                <a:spcPct val="107000"/>
              </a:lnSpc>
              <a:spcBef>
                <a:spcPts val="0"/>
              </a:spcBef>
              <a:spcAft>
                <a:spcPts val="0"/>
              </a:spcAft>
              <a:buFont typeface="+mj-lt"/>
              <a:buAutoNum type="arabicPeriod"/>
            </a:pPr>
            <a:r>
              <a:rPr lang="en-US" b="1" kern="100" dirty="0">
                <a:solidFill>
                  <a:srgbClr val="00FFFF"/>
                </a:solidFill>
                <a:effectLst/>
                <a:latin typeface="Amasis MT Pro" panose="02040504050005020304" pitchFamily="18" charset="0"/>
                <a:ea typeface="Calibri" panose="020F0502020204030204" pitchFamily="34" charset="0"/>
                <a:cs typeface="Times New Roman" panose="02020603050405020304" pitchFamily="18" charset="0"/>
              </a:rPr>
              <a:t>Joseph’s divinely inspired dreams confirmed his father’s recognition of him as the familial “chosen one.”</a:t>
            </a:r>
          </a:p>
          <a:p>
            <a:pPr marL="342900" marR="0" lvl="0" indent="-342900">
              <a:lnSpc>
                <a:spcPct val="107000"/>
              </a:lnSpc>
              <a:spcBef>
                <a:spcPts val="0"/>
              </a:spcBef>
              <a:spcAft>
                <a:spcPts val="800"/>
              </a:spcAft>
              <a:buFont typeface="+mj-lt"/>
              <a:buAutoNum type="arabicPeriod"/>
            </a:pPr>
            <a:r>
              <a:rPr lang="en-US" b="1" kern="100" dirty="0">
                <a:solidFill>
                  <a:srgbClr val="FFC000"/>
                </a:solidFill>
                <a:effectLst/>
                <a:latin typeface="Amasis MT Pro" panose="02040504050005020304" pitchFamily="18" charset="0"/>
                <a:ea typeface="Calibri" panose="020F0502020204030204" pitchFamily="34" charset="0"/>
                <a:cs typeface="Times New Roman" panose="02020603050405020304" pitchFamily="18" charset="0"/>
              </a:rPr>
              <a:t>His experience as a type of the prophesied “Chosen One,” </a:t>
            </a:r>
            <a:r>
              <a:rPr lang="en-US" b="1"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Jesus Christ who would come as Israel’s national savior and Messiah</a:t>
            </a:r>
          </a:p>
          <a:p>
            <a:endParaRPr lang="en-US" sz="4000" b="1" dirty="0">
              <a:solidFill>
                <a:schemeClr val="bg1"/>
              </a:solidFill>
              <a:latin typeface="Amasis MT Pro" panose="02040504050005020304" pitchFamily="18" charset="0"/>
            </a:endParaRPr>
          </a:p>
        </p:txBody>
      </p:sp>
    </p:spTree>
    <p:extLst>
      <p:ext uri="{BB962C8B-B14F-4D97-AF65-F5344CB8AC3E}">
        <p14:creationId xmlns:p14="http://schemas.microsoft.com/office/powerpoint/2010/main" val="3739069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7AC0-6E87-AF5C-A947-AE9426EE9B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36CECF-5672-738F-1403-050A33441E2D}"/>
              </a:ext>
            </a:extLst>
          </p:cNvPr>
          <p:cNvSpPr>
            <a:spLocks noGrp="1"/>
          </p:cNvSpPr>
          <p:nvPr>
            <p:ph idx="1"/>
          </p:nvPr>
        </p:nvSpPr>
        <p:spPr>
          <a:xfrm>
            <a:off x="280416" y="0"/>
            <a:ext cx="11631168" cy="6857999"/>
          </a:xfrm>
        </p:spPr>
        <p:txBody>
          <a:bodyPr>
            <a:normAutofit fontScale="92500"/>
          </a:bodyPr>
          <a:lstStyle/>
          <a:p>
            <a:r>
              <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Gen. 37:3 - "And he made him a coat of many </a:t>
            </a:r>
            <a:r>
              <a:rPr lang="en-US" sz="2400" b="1" kern="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colours</a:t>
            </a:r>
            <a:r>
              <a:rPr lang="en-US" sz="24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The Hebrew is </a:t>
            </a:r>
            <a:r>
              <a:rPr lang="en-US" sz="2400" i="1" kern="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ketonet</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passim</a:t>
            </a:r>
          </a:p>
          <a:p>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word </a:t>
            </a:r>
            <a:r>
              <a:rPr lang="en-US" sz="2400" i="1" kern="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ketonet</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is derived from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katha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signifying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cover,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and it means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coat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or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garment. </a:t>
            </a:r>
            <a:r>
              <a:rPr lang="en-US" sz="2400" b="1" kern="0" dirty="0">
                <a:solidFill>
                  <a:srgbClr val="FF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It is used of sacrificial garments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(Gen. 3:21), </a:t>
            </a:r>
            <a:r>
              <a:rPr lang="en-US" sz="2400" b="1" kern="0" dirty="0">
                <a:solidFill>
                  <a:srgbClr val="00FFFF"/>
                </a:solidFill>
                <a:effectLst/>
                <a:latin typeface="Arial" panose="020B0604020202020204" pitchFamily="34" charset="0"/>
                <a:ea typeface="Calibri" panose="020F0502020204030204" pitchFamily="34" charset="0"/>
                <a:cs typeface="Times New Roman" panose="02020603050405020304" pitchFamily="18" charset="0"/>
              </a:rPr>
              <a:t>priestly coats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(Exod. 28:4,39,40; 29:5 etc</a:t>
            </a:r>
            <a:r>
              <a:rPr lang="en-US" sz="2400" b="1" kern="0" dirty="0">
                <a:solidFill>
                  <a:srgbClr val="FFC000"/>
                </a:solidFill>
                <a:effectLst/>
                <a:latin typeface="Arial" panose="020B0604020202020204" pitchFamily="34" charset="0"/>
                <a:ea typeface="Calibri" panose="020F0502020204030204" pitchFamily="34" charset="0"/>
                <a:cs typeface="Times New Roman" panose="02020603050405020304" pitchFamily="18" charset="0"/>
              </a:rPr>
              <a:t>.), and of the special raiment given to Esau which indicated his original status of privilege</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(Gen. 27:15). </a:t>
            </a:r>
          </a:p>
          <a:p>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Passim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rendered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"many </a:t>
            </a:r>
            <a:r>
              <a:rPr lang="en-US" sz="2400" kern="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colours</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is from </a:t>
            </a:r>
            <a:r>
              <a:rPr lang="en-US" sz="2400" i="1" kern="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pacac</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signifying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extremity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or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ends.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Strong relates it to the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palm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of the hands or the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sole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of the feet, and sees, as the plural form (as in the verse before us), reference to "</a:t>
            </a:r>
            <a:r>
              <a:rPr lang="en-US" sz="2400" b="1" kern="0" dirty="0">
                <a:solidFill>
                  <a:srgbClr val="00FFFF"/>
                </a:solidFill>
                <a:effectLst/>
                <a:latin typeface="Arial" panose="020B0604020202020204" pitchFamily="34" charset="0"/>
                <a:ea typeface="Calibri" panose="020F0502020204030204" pitchFamily="34" charset="0"/>
                <a:cs typeface="Times New Roman" panose="02020603050405020304" pitchFamily="18" charset="0"/>
              </a:rPr>
              <a:t>a long sleeved tunic</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(the margin of the A.V. has </a:t>
            </a:r>
            <a:r>
              <a:rPr lang="en-US" sz="2400"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pieces). </a:t>
            </a:r>
          </a:p>
          <a:p>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term, therefore, does not of itself indicate "many colors," </a:t>
            </a:r>
            <a:r>
              <a:rPr lang="en-US" sz="2400" b="1" i="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but rather a distinctive robe.</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b="1" kern="0"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It is used elsewhere to designate a robe of royalty </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(2 Sam. 13:18). </a:t>
            </a:r>
          </a:p>
          <a:p>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Reuben's crime had shown that he was unworthy of the position of firstborn, and was deposed in </a:t>
            </a:r>
            <a:r>
              <a:rPr lang="en-US" sz="2400" kern="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favour</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of Joseph (1 Chron. 5:1-2). </a:t>
            </a:r>
          </a:p>
          <a:p>
            <a:r>
              <a:rPr lang="en-US" sz="2400" b="1" kern="0" dirty="0">
                <a:solidFill>
                  <a:srgbClr val="00FFFF"/>
                </a:solidFill>
                <a:effectLst/>
                <a:latin typeface="Arial" panose="020B0604020202020204" pitchFamily="34" charset="0"/>
                <a:ea typeface="Calibri" panose="020F0502020204030204" pitchFamily="34" charset="0"/>
                <a:cs typeface="Times New Roman" panose="02020603050405020304" pitchFamily="18" charset="0"/>
              </a:rPr>
              <a:t>The distinctive garment that Jacob prepared for his son became the insignia of his office among the other brethren. </a:t>
            </a:r>
          </a:p>
          <a:p>
            <a:r>
              <a:rPr lang="en-US" sz="2400" b="1" kern="0" dirty="0">
                <a:solidFill>
                  <a:srgbClr val="66FF33"/>
                </a:solidFill>
                <a:effectLst/>
                <a:latin typeface="Arial" panose="020B0604020202020204" pitchFamily="34" charset="0"/>
                <a:ea typeface="Calibri" panose="020F0502020204030204" pitchFamily="34" charset="0"/>
                <a:cs typeface="Times New Roman" panose="02020603050405020304" pitchFamily="18" charset="0"/>
              </a:rPr>
              <a:t>It was a priestly garment, that completely covered the flesh, and so testified to the character and standing of Joseph in the sight of his father</a:t>
            </a:r>
            <a:r>
              <a:rPr lang="en-US" sz="24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p>
          <a:p>
            <a:r>
              <a:rPr lang="en-US" sz="2400" kern="0" dirty="0">
                <a:solidFill>
                  <a:srgbClr val="66FFFF"/>
                </a:solidFill>
                <a:effectLst/>
                <a:latin typeface="Arial" panose="020B0604020202020204" pitchFamily="34" charset="0"/>
                <a:ea typeface="Calibri" panose="020F0502020204030204" pitchFamily="34" charset="0"/>
                <a:cs typeface="Times New Roman" panose="02020603050405020304" pitchFamily="18" charset="0"/>
              </a:rPr>
              <a:t>Jesus, likewise, wore a distinctive gown, which typified his standing in the sight of the Father (cp. John 19:23-34).</a:t>
            </a:r>
            <a:endParaRPr lang="en-US" sz="2400" kern="100" dirty="0">
              <a:solidFill>
                <a:srgbClr val="66FF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600" dirty="0">
              <a:solidFill>
                <a:schemeClr val="bg1"/>
              </a:solidFill>
            </a:endParaRPr>
          </a:p>
        </p:txBody>
      </p:sp>
    </p:spTree>
    <p:extLst>
      <p:ext uri="{BB962C8B-B14F-4D97-AF65-F5344CB8AC3E}">
        <p14:creationId xmlns:p14="http://schemas.microsoft.com/office/powerpoint/2010/main" val="503505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9C5A1-E029-9B15-B9C0-12B2CF12AA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0D4B96-1FA1-2313-112C-64DEA55AA615}"/>
              </a:ext>
            </a:extLst>
          </p:cNvPr>
          <p:cNvSpPr>
            <a:spLocks noGrp="1"/>
          </p:cNvSpPr>
          <p:nvPr>
            <p:ph idx="1"/>
          </p:nvPr>
        </p:nvSpPr>
        <p:spPr>
          <a:xfrm>
            <a:off x="838200" y="0"/>
            <a:ext cx="10515600" cy="6857999"/>
          </a:xfrm>
        </p:spPr>
        <p:txBody>
          <a:bodyPr>
            <a:normAutofit fontScale="92500" lnSpcReduction="10000"/>
          </a:bodyPr>
          <a:lstStyle/>
          <a:p>
            <a:r>
              <a:rPr lang="en-US" sz="20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Gen. 41:14</a:t>
            </a:r>
            <a:endParaRPr lang="en-US"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"Then Pharaoh sent and called Joseph, and they brought him hastily out of the dungeon" </a:t>
            </a:r>
            <a:r>
              <a:rPr lang="en-US" sz="2000"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The Lord was brought out of the prison-house of death, and presented to the Father (Dan. 7:13).</a:t>
            </a:r>
            <a:endParaRPr lang="en-US"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en-US" sz="2000" kern="0" dirty="0">
                <a:solidFill>
                  <a:schemeClr val="bg1"/>
                </a:solidFill>
                <a:effectLst/>
                <a:latin typeface="Arial" panose="020B0604020202020204" pitchFamily="34" charset="0"/>
                <a:ea typeface="Calibri" panose="020F0502020204030204" pitchFamily="34" charset="0"/>
              </a:rPr>
              <a:t> </a:t>
            </a:r>
            <a:r>
              <a:rPr lang="en-US" sz="2000" b="1" kern="0" dirty="0">
                <a:solidFill>
                  <a:schemeClr val="bg1"/>
                </a:solidFill>
                <a:effectLst/>
                <a:latin typeface="Arial" panose="020B0604020202020204" pitchFamily="34" charset="0"/>
                <a:ea typeface="Calibri" panose="020F0502020204030204" pitchFamily="34" charset="0"/>
              </a:rPr>
              <a:t>"And he shaved himself, and changed his raiment, and came in unto Pharaoh" </a:t>
            </a:r>
            <a:r>
              <a:rPr lang="en-US" sz="2000" kern="0" dirty="0">
                <a:solidFill>
                  <a:schemeClr val="bg1"/>
                </a:solidFill>
                <a:effectLst/>
                <a:latin typeface="Arial" panose="020B0604020202020204" pitchFamily="34" charset="0"/>
                <a:ea typeface="Calibri" panose="020F0502020204030204" pitchFamily="34" charset="0"/>
              </a:rPr>
              <a:t>— Shaving was a custom of Egyptians. Budge in </a:t>
            </a:r>
            <a:r>
              <a:rPr lang="en-US" sz="2000" i="1" kern="0" dirty="0">
                <a:solidFill>
                  <a:schemeClr val="bg1"/>
                </a:solidFill>
                <a:effectLst/>
                <a:latin typeface="Arial" panose="020B0604020202020204" pitchFamily="34" charset="0"/>
                <a:ea typeface="Calibri" panose="020F0502020204030204" pitchFamily="34" charset="0"/>
              </a:rPr>
              <a:t>The Dwellers On The Nile </a:t>
            </a:r>
            <a:r>
              <a:rPr lang="en-US" sz="2000" kern="0" dirty="0">
                <a:solidFill>
                  <a:schemeClr val="bg1"/>
                </a:solidFill>
                <a:effectLst/>
                <a:latin typeface="Arial" panose="020B0604020202020204" pitchFamily="34" charset="0"/>
                <a:ea typeface="Calibri" panose="020F0502020204030204" pitchFamily="34" charset="0"/>
              </a:rPr>
              <a:t>writes: "The Egyptians of the upper classes paid great attention to their personal appearance and to the physical wellbeing of the body. </a:t>
            </a:r>
          </a:p>
          <a:p>
            <a:pPr>
              <a:lnSpc>
                <a:spcPct val="110000"/>
              </a:lnSpc>
            </a:pPr>
            <a:r>
              <a:rPr lang="en-US" sz="2000" kern="0" dirty="0">
                <a:solidFill>
                  <a:schemeClr val="bg1"/>
                </a:solidFill>
                <a:effectLst/>
                <a:latin typeface="Arial" panose="020B0604020202020204" pitchFamily="34" charset="0"/>
                <a:ea typeface="Calibri" panose="020F0502020204030204" pitchFamily="34" charset="0"/>
              </a:rPr>
              <a:t>As a rule men shaved off their beards and </a:t>
            </a:r>
            <a:r>
              <a:rPr lang="en-US" sz="2000" kern="0" dirty="0" err="1">
                <a:solidFill>
                  <a:schemeClr val="bg1"/>
                </a:solidFill>
                <a:effectLst/>
                <a:latin typeface="Arial" panose="020B0604020202020204" pitchFamily="34" charset="0"/>
                <a:ea typeface="Calibri" panose="020F0502020204030204" pitchFamily="34" charset="0"/>
              </a:rPr>
              <a:t>sidewhiskers</a:t>
            </a:r>
            <a:r>
              <a:rPr lang="en-US" sz="2000" kern="0" dirty="0">
                <a:solidFill>
                  <a:schemeClr val="bg1"/>
                </a:solidFill>
                <a:effectLst/>
                <a:latin typeface="Arial" panose="020B0604020202020204" pitchFamily="34" charset="0"/>
                <a:ea typeface="Calibri" panose="020F0502020204030204" pitchFamily="34" charset="0"/>
              </a:rPr>
              <a:t>, but not the hair of their head." According to Herodotus (2.37), </a:t>
            </a:r>
            <a:r>
              <a:rPr lang="en-US" sz="2000" b="1" u="sng" kern="0" dirty="0">
                <a:solidFill>
                  <a:srgbClr val="FFFF00"/>
                </a:solidFill>
                <a:effectLst/>
                <a:latin typeface="Arial" panose="020B0604020202020204" pitchFamily="34" charset="0"/>
                <a:ea typeface="Calibri" panose="020F0502020204030204" pitchFamily="34" charset="0"/>
              </a:rPr>
              <a:t>"The priests shave their whole body every third day,"</a:t>
            </a:r>
            <a:r>
              <a:rPr lang="en-US" sz="2000" kern="0" dirty="0">
                <a:solidFill>
                  <a:schemeClr val="bg1"/>
                </a:solidFill>
                <a:effectLst/>
                <a:latin typeface="Arial" panose="020B0604020202020204" pitchFamily="34" charset="0"/>
                <a:ea typeface="Calibri" panose="020F0502020204030204" pitchFamily="34" charset="0"/>
              </a:rPr>
              <a:t> this being for purposes of cleanliness. </a:t>
            </a:r>
          </a:p>
          <a:p>
            <a:pPr>
              <a:lnSpc>
                <a:spcPct val="110000"/>
              </a:lnSpc>
            </a:pPr>
            <a:r>
              <a:rPr lang="en-US" sz="2000" kern="0" dirty="0">
                <a:solidFill>
                  <a:schemeClr val="bg1"/>
                </a:solidFill>
                <a:effectLst/>
                <a:latin typeface="Arial" panose="020B0604020202020204" pitchFamily="34" charset="0"/>
                <a:ea typeface="Calibri" panose="020F0502020204030204" pitchFamily="34" charset="0"/>
              </a:rPr>
              <a:t>Joseph, therefore, followed the custom, knowing that it would please Pharaoh. </a:t>
            </a:r>
          </a:p>
          <a:p>
            <a:pPr>
              <a:lnSpc>
                <a:spcPct val="110000"/>
              </a:lnSpc>
            </a:pPr>
            <a:r>
              <a:rPr lang="en-US" sz="2000" kern="0" dirty="0">
                <a:solidFill>
                  <a:schemeClr val="bg1"/>
                </a:solidFill>
                <a:effectLst/>
                <a:latin typeface="Arial" panose="020B0604020202020204" pitchFamily="34" charset="0"/>
                <a:ea typeface="Calibri" panose="020F0502020204030204" pitchFamily="34" charset="0"/>
              </a:rPr>
              <a:t>Figuratively, he said: "Not my will, but thine be done." </a:t>
            </a:r>
          </a:p>
          <a:p>
            <a:pPr>
              <a:lnSpc>
                <a:spcPct val="110000"/>
              </a:lnSpc>
            </a:pPr>
            <a:r>
              <a:rPr lang="en-US" sz="2000" kern="0" dirty="0">
                <a:solidFill>
                  <a:schemeClr val="bg1"/>
                </a:solidFill>
                <a:effectLst/>
                <a:latin typeface="Arial" panose="020B0604020202020204" pitchFamily="34" charset="0"/>
                <a:ea typeface="Calibri" panose="020F0502020204030204" pitchFamily="34" charset="0"/>
              </a:rPr>
              <a:t>His action illustrates the type, for shaving </a:t>
            </a:r>
            <a:r>
              <a:rPr lang="en-US" sz="2000" kern="0" dirty="0" err="1">
                <a:solidFill>
                  <a:schemeClr val="bg1"/>
                </a:solidFill>
                <a:effectLst/>
                <a:latin typeface="Arial" panose="020B0604020202020204" pitchFamily="34" charset="0"/>
                <a:ea typeface="Calibri" panose="020F0502020204030204" pitchFamily="34" charset="0"/>
              </a:rPr>
              <a:t>symbolised</a:t>
            </a:r>
            <a:r>
              <a:rPr lang="en-US" sz="2000" kern="0" dirty="0">
                <a:solidFill>
                  <a:schemeClr val="bg1"/>
                </a:solidFill>
                <a:effectLst/>
                <a:latin typeface="Arial" panose="020B0604020202020204" pitchFamily="34" charset="0"/>
                <a:ea typeface="Calibri" panose="020F0502020204030204" pitchFamily="34" charset="0"/>
              </a:rPr>
              <a:t> the state of one cleansed (Lev. 14:8), and the Lord was physically cleansed after he had risen from the dead. </a:t>
            </a:r>
          </a:p>
          <a:p>
            <a:pPr>
              <a:lnSpc>
                <a:spcPct val="110000"/>
              </a:lnSpc>
            </a:pPr>
            <a:r>
              <a:rPr lang="en-US" sz="2000" kern="0" dirty="0">
                <a:solidFill>
                  <a:schemeClr val="bg1"/>
                </a:solidFill>
                <a:effectLst/>
                <a:latin typeface="Arial" panose="020B0604020202020204" pitchFamily="34" charset="0"/>
                <a:ea typeface="Calibri" panose="020F0502020204030204" pitchFamily="34" charset="0"/>
              </a:rPr>
              <a:t>Next, Joseph "changed his raiment," which points to a change of nature (cp. Zech. 3:4, Rom. 6:4). </a:t>
            </a:r>
          </a:p>
          <a:p>
            <a:pPr>
              <a:lnSpc>
                <a:spcPct val="110000"/>
              </a:lnSpc>
            </a:pPr>
            <a:r>
              <a:rPr lang="en-US" sz="2000" kern="0" dirty="0">
                <a:solidFill>
                  <a:schemeClr val="bg1"/>
                </a:solidFill>
                <a:effectLst/>
                <a:latin typeface="Arial" panose="020B0604020202020204" pitchFamily="34" charset="0"/>
                <a:ea typeface="Calibri" panose="020F0502020204030204" pitchFamily="34" charset="0"/>
              </a:rPr>
              <a:t>Finally, he came in unto Pharaoh, as the Lord did unto the Ancient of Days in heaven (Dan. 7:13).</a:t>
            </a:r>
            <a:endParaRPr lang="en-US" sz="3200" dirty="0">
              <a:solidFill>
                <a:schemeClr val="bg1"/>
              </a:solidFill>
            </a:endParaRPr>
          </a:p>
        </p:txBody>
      </p:sp>
    </p:spTree>
    <p:extLst>
      <p:ext uri="{BB962C8B-B14F-4D97-AF65-F5344CB8AC3E}">
        <p14:creationId xmlns:p14="http://schemas.microsoft.com/office/powerpoint/2010/main" val="348697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oseph Forgives His Brothers">
            <a:extLst>
              <a:ext uri="{FF2B5EF4-FFF2-40B4-BE49-F238E27FC236}">
                <a16:creationId xmlns:a16="http://schemas.microsoft.com/office/drawing/2014/main" id="{BC2CA686-C086-2B9D-F053-D3A81EC3E28F}"/>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390144" y="576072"/>
            <a:ext cx="11420856" cy="57104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2C452E-5599-D900-31C3-D031311EFA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9C978F-9655-5EDC-D5F4-413AC7DE7653}"/>
              </a:ext>
            </a:extLst>
          </p:cNvPr>
          <p:cNvSpPr>
            <a:spLocks noGrp="1"/>
          </p:cNvSpPr>
          <p:nvPr>
            <p:ph idx="1"/>
          </p:nvPr>
        </p:nvSpPr>
        <p:spPr>
          <a:xfrm>
            <a:off x="838200" y="576072"/>
            <a:ext cx="10515600" cy="5600891"/>
          </a:xfrm>
        </p:spPr>
        <p:txBody>
          <a:bodyPr>
            <a:normAutofit/>
          </a:bodyPr>
          <a:lstStyle/>
          <a:p>
            <a:pPr marL="0" marR="0">
              <a:lnSpc>
                <a:spcPct val="107000"/>
              </a:lnSpc>
              <a:spcBef>
                <a:spcPts val="0"/>
              </a:spcBef>
              <a:spcAft>
                <a:spcPts val="800"/>
              </a:spcAft>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VERSE 42 – Joseph exalted by Pharoah to a Prime Minister and </a:t>
            </a:r>
            <a:r>
              <a:rPr lang="en-US" sz="2400" b="1" u="sng" kern="0" dirty="0">
                <a:solidFill>
                  <a:srgbClr val="00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Priest</a:t>
            </a:r>
            <a:endParaRPr lang="en-US" sz="2400" b="1" u="sng" kern="100" dirty="0">
              <a:solidFill>
                <a:srgbClr val="00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"And Pharaoh took off his ring from his hand, and put it upon Joseph's hand" </a:t>
            </a:r>
            <a:r>
              <a:rPr lang="en-US" sz="2400" b="1" kern="0" dirty="0">
                <a:solidFill>
                  <a:srgbClr val="00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This ring was the seal of authority </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(cp. Est. 3:10; 8:2,10). Christ was sealed with the divine authority (see John 6:27).</a:t>
            </a:r>
            <a:endParaRPr lang="en-US" sz="2400" b="1" kern="1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r>
              <a:rPr lang="en-US" sz="24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And arrayed him in vestures of fine linen</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 Herodotus states (Book 2:81) that </a:t>
            </a:r>
            <a:r>
              <a:rPr lang="en-US" sz="2400" b="1" kern="0" dirty="0">
                <a:solidFill>
                  <a:srgbClr val="00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the priests of Egypt, who constituted the aristocracy of the nation, wore linen garments</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Christ will exercise both religious and civil authority. </a:t>
            </a:r>
            <a:endParaRPr lang="en-US" sz="2400" b="1" kern="1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t>
            </a:r>
            <a:r>
              <a:rPr lang="en-US" sz="2400" b="1" kern="0" dirty="0">
                <a:solidFill>
                  <a:srgbClr val="00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And put a gold chain about his neck"</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 This was the symbol of authority to rule (see Dan. 5:29).</a:t>
            </a:r>
            <a:endParaRPr lang="en-US" sz="2400" b="1" kern="1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endParaRPr lang="en-US" sz="3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8654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50BF46-54E2-4C45-3480-40A70664F46E}"/>
              </a:ext>
            </a:extLst>
          </p:cNvPr>
          <p:cNvPicPr>
            <a:picLocks noChangeAspect="1"/>
          </p:cNvPicPr>
          <p:nvPr/>
        </p:nvPicPr>
        <p:blipFill>
          <a:blip r:embed="rId2">
            <a:alphaModFix amt="55000"/>
          </a:blip>
          <a:stretch>
            <a:fillRect/>
          </a:stretch>
        </p:blipFill>
        <p:spPr>
          <a:xfrm>
            <a:off x="1809750" y="0"/>
            <a:ext cx="8572500" cy="6858000"/>
          </a:xfrm>
          <a:prstGeom prst="rect">
            <a:avLst/>
          </a:prstGeom>
        </p:spPr>
      </p:pic>
      <p:sp>
        <p:nvSpPr>
          <p:cNvPr id="2" name="Title 1">
            <a:extLst>
              <a:ext uri="{FF2B5EF4-FFF2-40B4-BE49-F238E27FC236}">
                <a16:creationId xmlns:a16="http://schemas.microsoft.com/office/drawing/2014/main" id="{F0CA9EE9-B1B6-4CF9-7AA2-58BD30194B5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A760C2F-D3CC-88D5-E212-C93BC3B3BCC5}"/>
              </a:ext>
            </a:extLst>
          </p:cNvPr>
          <p:cNvSpPr>
            <a:spLocks noGrp="1"/>
          </p:cNvSpPr>
          <p:nvPr>
            <p:ph idx="1"/>
          </p:nvPr>
        </p:nvSpPr>
        <p:spPr>
          <a:xfrm>
            <a:off x="838200" y="365125"/>
            <a:ext cx="10515600" cy="6039803"/>
          </a:xfrm>
        </p:spPr>
        <p:txBody>
          <a:bodyPr>
            <a:normAutofit/>
          </a:bodyPr>
          <a:lstStyle/>
          <a:p>
            <a:pPr marL="0" marR="0">
              <a:lnSpc>
                <a:spcPct val="107000"/>
              </a:lnSpc>
              <a:spcBef>
                <a:spcPts val="0"/>
              </a:spcBef>
              <a:spcAft>
                <a:spcPts val="800"/>
              </a:spcAft>
            </a:pPr>
            <a:r>
              <a:rPr lang="en-US" sz="24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VS 43 – A type of the Cherubim of Glory in the future</a:t>
            </a:r>
            <a:endParaRPr lang="en-US" sz="2400" b="1" kern="100"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"And he made him to ride in the second chariot which he had" — Special chariots were constructed for the Pharaohs, some of which were discovered in Tutankhamen's tomb. </a:t>
            </a:r>
          </a:p>
          <a:p>
            <a:pPr marL="0" marR="0">
              <a:lnSpc>
                <a:spcPct val="107000"/>
              </a:lnSpc>
              <a:spcBef>
                <a:spcPts val="0"/>
              </a:spcBef>
              <a:spcAft>
                <a:spcPts val="800"/>
              </a:spcAft>
            </a:pPr>
            <a:r>
              <a:rPr lang="en-US" sz="24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These chariots gilded over with gold, and with vanquished and bound enemies as their principal decorative motif, were the official vehicles for the Pharaohs, and were resplendent as the sun</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There was no mistaking them. The appearance of Joseph in one of the royal chariots would establish his status in the sight of all.</a:t>
            </a:r>
          </a:p>
          <a:p>
            <a:pPr marL="0" marR="0" indent="0">
              <a:lnSpc>
                <a:spcPct val="107000"/>
              </a:lnSpc>
              <a:spcBef>
                <a:spcPts val="0"/>
              </a:spcBef>
              <a:spcAft>
                <a:spcPts val="800"/>
              </a:spcAft>
              <a:buNone/>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endParaRPr lang="en-US" sz="2400" b="1" kern="1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t>
            </a:r>
            <a:r>
              <a:rPr lang="en-US" sz="24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And they cried before him, Bow the knee" </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The Hebrew is </a:t>
            </a:r>
            <a:r>
              <a:rPr lang="en-US" sz="2400" b="1" i="1" kern="0" dirty="0" err="1">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Abrek</a:t>
            </a:r>
            <a:r>
              <a:rPr lang="en-US" sz="2400" b="1" i="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which the margin gives as </a:t>
            </a:r>
            <a:r>
              <a:rPr lang="en-US" sz="2400" b="1" i="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Tender Father, </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deriving the latter word from </a:t>
            </a:r>
            <a:r>
              <a:rPr lang="en-US" sz="2400" b="1" i="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Ab, </a:t>
            </a:r>
            <a:r>
              <a:rPr lang="en-US" sz="24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Father, in the Hebrew. </a:t>
            </a:r>
          </a:p>
        </p:txBody>
      </p:sp>
    </p:spTree>
    <p:extLst>
      <p:ext uri="{BB962C8B-B14F-4D97-AF65-F5344CB8AC3E}">
        <p14:creationId xmlns:p14="http://schemas.microsoft.com/office/powerpoint/2010/main" val="2136831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7AB43-EFDE-4916-1CFD-FB425BBBDF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4A051E-5574-65DF-5D32-B203E2C579F0}"/>
              </a:ext>
            </a:extLst>
          </p:cNvPr>
          <p:cNvSpPr>
            <a:spLocks noGrp="1"/>
          </p:cNvSpPr>
          <p:nvPr>
            <p:ph idx="1"/>
          </p:nvPr>
        </p:nvSpPr>
        <p:spPr>
          <a:xfrm>
            <a:off x="214553" y="196278"/>
            <a:ext cx="7680960" cy="6465443"/>
          </a:xfrm>
        </p:spPr>
        <p:txBody>
          <a:bodyPr>
            <a:normAutofit/>
          </a:bodyPr>
          <a:lstStyle/>
          <a:p>
            <a:pPr marL="0" marR="0">
              <a:lnSpc>
                <a:spcPct val="107000"/>
              </a:lnSpc>
              <a:spcBef>
                <a:spcPts val="0"/>
              </a:spcBef>
              <a:spcAft>
                <a:spcPts val="800"/>
              </a:spcAft>
            </a:pPr>
            <a:r>
              <a:rPr lang="en-US" sz="20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VS 45 - </a:t>
            </a:r>
            <a:endParaRPr lang="en-US" sz="2000" kern="1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t>
            </a:r>
            <a:r>
              <a:rPr lang="en-US" sz="20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And he gave him to wife </a:t>
            </a:r>
            <a:r>
              <a:rPr lang="en-US" sz="2000" b="1" kern="0" dirty="0" err="1">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Asenath</a:t>
            </a:r>
            <a:r>
              <a:rPr lang="en-US" sz="20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the daughter of </a:t>
            </a:r>
            <a:r>
              <a:rPr lang="en-US" sz="2000" b="1" kern="0" dirty="0" err="1">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Potipherah</a:t>
            </a:r>
            <a:r>
              <a:rPr lang="en-US" sz="20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priest of On</a:t>
            </a:r>
            <a:r>
              <a:rPr lang="en-US" sz="20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r>
              <a:rPr 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This was a position of high authority and prestige in the land ,</a:t>
            </a:r>
          </a:p>
          <a:p>
            <a:pPr marL="0" marR="0">
              <a:lnSpc>
                <a:spcPct val="107000"/>
              </a:lnSpc>
              <a:spcBef>
                <a:spcPts val="0"/>
              </a:spcBef>
              <a:spcAft>
                <a:spcPts val="800"/>
              </a:spcAft>
            </a:pPr>
            <a:r>
              <a:rPr lang="en-US" sz="2000" b="1" i="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By marriage, Joseph became associated with the priesthood, and so, by a remarkable type, the elevation of the Lord Jesus as priest was foreshadowed</a:t>
            </a:r>
            <a:r>
              <a:rPr 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(See </a:t>
            </a:r>
            <a:r>
              <a:rPr lang="en-US" sz="2000" b="1"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Heb. 7:12-13</a:t>
            </a:r>
            <a:r>
              <a:rPr 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The marriage with </a:t>
            </a:r>
            <a:r>
              <a:rPr lang="en-US" sz="2000" kern="0" dirty="0" err="1">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Asenath</a:t>
            </a:r>
            <a:r>
              <a:rPr 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took place, and was recorded, for the purpose of foreshadowing the purpose of God in Christ. </a:t>
            </a:r>
          </a:p>
          <a:p>
            <a:pPr marL="0" marR="0">
              <a:lnSpc>
                <a:spcPct val="107000"/>
              </a:lnSpc>
              <a:spcBef>
                <a:spcPts val="0"/>
              </a:spcBef>
              <a:spcAft>
                <a:spcPts val="800"/>
              </a:spcAft>
            </a:pPr>
            <a:r>
              <a:rPr 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We can be quite sure that Joseph would have educated his wife in the principles of true worship, and that his home in Egypt would be a </a:t>
            </a:r>
            <a:r>
              <a:rPr lang="en-US" sz="2000" kern="0" dirty="0" err="1">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centre</a:t>
            </a:r>
            <a:r>
              <a:rPr 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for such.</a:t>
            </a:r>
            <a:endParaRPr lang="en-US" sz="2000" kern="1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300"/>
              </a:spcBef>
              <a:spcAft>
                <a:spcPts val="300"/>
              </a:spcAft>
            </a:pPr>
            <a:r>
              <a:rPr lang="x-none" sz="2000" b="1"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Heb 7:12  For the priesthood being changed, there is made of necessity a change also of the law. </a:t>
            </a:r>
            <a:endParaRPr lang="en-US" sz="2000" b="1" dirty="0">
              <a:solidFill>
                <a:srgbClr val="FFFF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endParaRPr>
          </a:p>
          <a:p>
            <a:pPr marL="0" marR="0">
              <a:lnSpc>
                <a:spcPct val="107000"/>
              </a:lnSpc>
              <a:spcBef>
                <a:spcPts val="0"/>
              </a:spcBef>
              <a:spcAft>
                <a:spcPts val="800"/>
              </a:spcAft>
            </a:pPr>
            <a:r>
              <a:rPr lang="en-US" sz="2000" b="1" kern="10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13  For he of whom these things are spoken </a:t>
            </a:r>
            <a:r>
              <a:rPr lang="en-US" sz="2000" b="1" kern="100" dirty="0" err="1">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pertaineth</a:t>
            </a:r>
            <a:r>
              <a:rPr lang="en-US" sz="2000" b="1" kern="10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to another tribe, of which no man gave attendance at the altar. </a:t>
            </a:r>
            <a:endParaRPr lang="en-US" sz="2000" b="1" kern="100"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B91A4591-5779-B4B0-0820-79BDF01F6833}"/>
              </a:ext>
            </a:extLst>
          </p:cNvPr>
          <p:cNvPicPr>
            <a:picLocks noChangeAspect="1"/>
          </p:cNvPicPr>
          <p:nvPr/>
        </p:nvPicPr>
        <p:blipFill>
          <a:blip r:embed="rId2"/>
          <a:stretch>
            <a:fillRect/>
          </a:stretch>
        </p:blipFill>
        <p:spPr>
          <a:xfrm>
            <a:off x="7895513" y="795528"/>
            <a:ext cx="4139184" cy="4656582"/>
          </a:xfrm>
          <a:prstGeom prst="rect">
            <a:avLst/>
          </a:prstGeom>
          <a:effectLst>
            <a:softEdge rad="127000"/>
          </a:effectLst>
        </p:spPr>
      </p:pic>
    </p:spTree>
    <p:extLst>
      <p:ext uri="{BB962C8B-B14F-4D97-AF65-F5344CB8AC3E}">
        <p14:creationId xmlns:p14="http://schemas.microsoft.com/office/powerpoint/2010/main" val="118219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E87A-C3D5-90B4-DF2C-A0A101470A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EBAB59-7E22-4940-FE2E-81DB39043CC8}"/>
              </a:ext>
            </a:extLst>
          </p:cNvPr>
          <p:cNvSpPr>
            <a:spLocks noGrp="1"/>
          </p:cNvSpPr>
          <p:nvPr>
            <p:ph idx="1"/>
          </p:nvPr>
        </p:nvSpPr>
        <p:spPr>
          <a:xfrm>
            <a:off x="838200" y="1014984"/>
            <a:ext cx="10515600" cy="5161979"/>
          </a:xfrm>
        </p:spPr>
        <p:txBody>
          <a:bodyPr>
            <a:normAutofit lnSpcReduction="10000"/>
          </a:bodyPr>
          <a:lstStyle/>
          <a:p>
            <a:pPr marR="0" algn="l" rtl="0"/>
            <a:r>
              <a:rPr lang="en-US" b="0" i="0" u="none" strike="noStrike" baseline="0" dirty="0" err="1">
                <a:solidFill>
                  <a:schemeClr val="bg1"/>
                </a:solidFill>
                <a:latin typeface="Verdana" panose="020B0604030504040204" pitchFamily="34" charset="0"/>
              </a:rPr>
              <a:t>Psa</a:t>
            </a:r>
            <a:r>
              <a:rPr lang="en-US" b="0" i="0" u="none" strike="noStrike" baseline="0" dirty="0">
                <a:solidFill>
                  <a:schemeClr val="bg1"/>
                </a:solidFill>
                <a:latin typeface="Verdana" panose="020B0604030504040204" pitchFamily="34" charset="0"/>
              </a:rPr>
              <a:t> 81:3  Blow the trumpet at the new moon, at the full moon, on our feast day. </a:t>
            </a:r>
          </a:p>
          <a:p>
            <a:pPr marR="0" algn="l" rtl="0"/>
            <a:r>
              <a:rPr lang="en-US" b="0" i="0" u="none" strike="noStrike" baseline="0" dirty="0">
                <a:solidFill>
                  <a:schemeClr val="bg1"/>
                </a:solidFill>
                <a:latin typeface="Verdana" panose="020B0604030504040204" pitchFamily="34" charset="0"/>
              </a:rPr>
              <a:t>4  For it is a statute for Israel, a rule of the God of Jacob. </a:t>
            </a:r>
          </a:p>
          <a:p>
            <a:pPr marR="0" algn="l" rtl="0"/>
            <a:r>
              <a:rPr lang="en-US" b="1" i="0" u="none" strike="noStrike" baseline="0" dirty="0">
                <a:solidFill>
                  <a:schemeClr val="bg1"/>
                </a:solidFill>
                <a:latin typeface="Verdana" panose="020B0604030504040204" pitchFamily="34" charset="0"/>
              </a:rPr>
              <a:t>5</a:t>
            </a:r>
            <a:r>
              <a:rPr lang="en-US" b="0" i="0" u="none" strike="noStrike" baseline="0" dirty="0">
                <a:solidFill>
                  <a:schemeClr val="bg1"/>
                </a:solidFill>
                <a:latin typeface="Verdana" panose="020B0604030504040204" pitchFamily="34" charset="0"/>
              </a:rPr>
              <a:t>  He made it a decree in Joseph when he went out over the land of Egypt. I hear a language I had not known: </a:t>
            </a:r>
          </a:p>
          <a:p>
            <a:pPr marR="0" algn="l" rtl="0"/>
            <a:r>
              <a:rPr lang="en-US" b="0" i="0" u="none" strike="noStrike" baseline="0" dirty="0">
                <a:solidFill>
                  <a:schemeClr val="bg1"/>
                </a:solidFill>
                <a:latin typeface="Verdana" panose="020B0604030504040204" pitchFamily="34" charset="0"/>
              </a:rPr>
              <a:t>6  “I relieved your shoulder of the burden; your hands were freed from the basket. </a:t>
            </a:r>
          </a:p>
          <a:p>
            <a:pPr marR="0" algn="l" rtl="0"/>
            <a:r>
              <a:rPr lang="en-US" b="0" i="0" u="none" strike="noStrike" baseline="0" dirty="0">
                <a:solidFill>
                  <a:schemeClr val="bg1"/>
                </a:solidFill>
                <a:latin typeface="Verdana" panose="020B0604030504040204" pitchFamily="34" charset="0"/>
              </a:rPr>
              <a:t>7  In distress you called, and I delivered you; I answered you in the secret place of thunder; I tested you at the waters of </a:t>
            </a:r>
            <a:r>
              <a:rPr lang="en-US" b="0" i="0" u="none" strike="noStrike" baseline="0" dirty="0" err="1">
                <a:solidFill>
                  <a:schemeClr val="bg1"/>
                </a:solidFill>
                <a:latin typeface="Verdana" panose="020B0604030504040204" pitchFamily="34" charset="0"/>
              </a:rPr>
              <a:t>Meribah</a:t>
            </a:r>
            <a:r>
              <a:rPr lang="en-US" b="0" i="0" u="none" strike="noStrike" baseline="0" dirty="0">
                <a:solidFill>
                  <a:schemeClr val="bg1"/>
                </a:solidFill>
                <a:latin typeface="Verdana" panose="020B0604030504040204" pitchFamily="34" charset="0"/>
              </a:rPr>
              <a:t>. </a:t>
            </a:r>
            <a:r>
              <a:rPr lang="en-US" b="0" i="1" u="none" strike="noStrike" baseline="0" dirty="0">
                <a:solidFill>
                  <a:schemeClr val="bg1"/>
                </a:solidFill>
                <a:latin typeface="Verdana" panose="020B0604030504040204" pitchFamily="34" charset="0"/>
              </a:rPr>
              <a:t>Selah</a:t>
            </a:r>
          </a:p>
          <a:p>
            <a:pPr lvl="3"/>
            <a:r>
              <a:rPr lang="en-US" sz="3000" i="1" dirty="0">
                <a:solidFill>
                  <a:schemeClr val="bg1"/>
                </a:solidFill>
                <a:latin typeface="Verdana" panose="020B0604030504040204" pitchFamily="34" charset="0"/>
              </a:rPr>
              <a:t>ESV</a:t>
            </a:r>
            <a:endParaRPr lang="en-US" sz="3000" dirty="0">
              <a:solidFill>
                <a:schemeClr val="bg1"/>
              </a:solidFill>
            </a:endParaRPr>
          </a:p>
        </p:txBody>
      </p:sp>
    </p:spTree>
    <p:extLst>
      <p:ext uri="{BB962C8B-B14F-4D97-AF65-F5344CB8AC3E}">
        <p14:creationId xmlns:p14="http://schemas.microsoft.com/office/powerpoint/2010/main" val="8593662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2.xml><?xml version="1.0" encoding="utf-8"?>
<p:tagLst xmlns:a="http://schemas.openxmlformats.org/drawingml/2006/main" xmlns:r="http://schemas.openxmlformats.org/officeDocument/2006/relationships" xmlns:p="http://schemas.openxmlformats.org/presentationml/2006/main">
  <p:tag name="POWER3D OPTIONS" val="Medium "/>
</p:tagLst>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zures">
  <a:themeElements>
    <a:clrScheme name="">
      <a:dk1>
        <a:srgbClr val="000000"/>
      </a:dk1>
      <a:lt1>
        <a:srgbClr val="FFFFFF"/>
      </a:lt1>
      <a:dk2>
        <a:srgbClr val="114FFB"/>
      </a:dk2>
      <a:lt2>
        <a:srgbClr val="8CF4EA"/>
      </a:lt2>
      <a:accent1>
        <a:srgbClr val="00B7A5"/>
      </a:accent1>
      <a:accent2>
        <a:srgbClr val="D49FFF"/>
      </a:accent2>
      <a:accent3>
        <a:srgbClr val="AAB2FD"/>
      </a:accent3>
      <a:accent4>
        <a:srgbClr val="DADADA"/>
      </a:accent4>
      <a:accent5>
        <a:srgbClr val="AAD8CF"/>
      </a:accent5>
      <a:accent6>
        <a:srgbClr val="C090E7"/>
      </a:accent6>
      <a:hlink>
        <a:srgbClr val="F404B5"/>
      </a:hlink>
      <a:folHlink>
        <a:srgbClr val="618FFD"/>
      </a:folHlink>
    </a:clrScheme>
    <a:fontScheme name="azure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rgbClr val="FAFD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rgbClr val="FAFD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azures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zur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azures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zures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zures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zures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azures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zures 8">
        <a:dk1>
          <a:srgbClr val="000000"/>
        </a:dk1>
        <a:lt1>
          <a:srgbClr val="FFFFFF"/>
        </a:lt1>
        <a:dk2>
          <a:srgbClr val="114FFB"/>
        </a:dk2>
        <a:lt2>
          <a:srgbClr val="8CF4EA"/>
        </a:lt2>
        <a:accent1>
          <a:srgbClr val="00B7A5"/>
        </a:accent1>
        <a:accent2>
          <a:srgbClr val="D49FFF"/>
        </a:accent2>
        <a:accent3>
          <a:srgbClr val="AAB2FD"/>
        </a:accent3>
        <a:accent4>
          <a:srgbClr val="DADADA"/>
        </a:accent4>
        <a:accent5>
          <a:srgbClr val="AAD8CF"/>
        </a:accent5>
        <a:accent6>
          <a:srgbClr val="C090E7"/>
        </a:accent6>
        <a:hlink>
          <a:srgbClr val="1E10D4"/>
        </a:hlink>
        <a:folHlink>
          <a:srgbClr val="618FFD"/>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6528</TotalTime>
  <Words>5741</Words>
  <Application>Microsoft Office PowerPoint</Application>
  <PresentationFormat>Widescreen</PresentationFormat>
  <Paragraphs>281</Paragraphs>
  <Slides>39</Slides>
  <Notes>4</Notes>
  <HiddenSlides>4</HiddenSlides>
  <MMClips>2</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39</vt:i4>
      </vt:variant>
    </vt:vector>
  </HeadingPairs>
  <TitlesOfParts>
    <vt:vector size="59" baseType="lpstr">
      <vt:lpstr>Abadi</vt:lpstr>
      <vt:lpstr>Amasis MT Pro</vt:lpstr>
      <vt:lpstr>Andalus</vt:lpstr>
      <vt:lpstr>Arial</vt:lpstr>
      <vt:lpstr>Calibri</vt:lpstr>
      <vt:lpstr>Calibri Light</vt:lpstr>
      <vt:lpstr>Constantia</vt:lpstr>
      <vt:lpstr>Doulos SIL</vt:lpstr>
      <vt:lpstr>HGPHeiseiKakugothictaiW9</vt:lpstr>
      <vt:lpstr>Monotype Sorts</vt:lpstr>
      <vt:lpstr>Swis721 BT</vt:lpstr>
      <vt:lpstr>Swis721 Hv BT</vt:lpstr>
      <vt:lpstr>Swis721 WGL4 BT</vt:lpstr>
      <vt:lpstr>Times New Roman</vt:lpstr>
      <vt:lpstr>Verdana</vt:lpstr>
      <vt:lpstr>Wingdings</vt:lpstr>
      <vt:lpstr>Wingdings 2</vt:lpstr>
      <vt:lpstr>Office Theme</vt:lpstr>
      <vt:lpstr>azures</vt:lpstr>
      <vt:lpstr>Flow</vt:lpstr>
      <vt:lpstr>Class 2 - Patriarchs, Promises and the Priesthood</vt:lpstr>
      <vt:lpstr>                </vt:lpstr>
      <vt:lpstr>PowerPoint Presentation</vt:lpstr>
      <vt:lpstr>2nd Creation Day – Division of the Waters</vt:lpstr>
      <vt:lpstr>                </vt:lpstr>
      <vt:lpstr>PowerPoint Presentation</vt:lpstr>
      <vt:lpstr>PowerPoint Presentation</vt:lpstr>
      <vt:lpstr>PowerPoint Presentation</vt:lpstr>
      <vt:lpstr>PowerPoint Presentation</vt:lpstr>
      <vt:lpstr>"And offered burnt offerings upon the altar"</vt:lpstr>
      <vt:lpstr>Hence, the burnt offerings that Noah offered required…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Great Brass Altar in IHOP</vt:lpstr>
      <vt:lpstr>Class 2 - Patriarchs, Promises and the Priesthood</vt:lpstr>
      <vt:lpstr>PowerPoint Presentation</vt:lpstr>
      <vt:lpstr>PowerPoint Presentation</vt:lpstr>
      <vt:lpstr>Abraham</vt:lpstr>
      <vt:lpstr>Abraham</vt:lpstr>
      <vt:lpstr>Abraham</vt:lpstr>
      <vt:lpstr>PowerPoint Presentation</vt:lpstr>
      <vt:lpstr>Abraham as Priest offering up a burnt offering</vt:lpstr>
      <vt:lpstr>Isaac</vt:lpstr>
      <vt:lpstr>Isaac</vt:lpstr>
      <vt:lpstr>Jacob’s Promise and Priestly Activity – Gen. 25</vt:lpstr>
      <vt:lpstr>PowerPoint Presentation</vt:lpstr>
      <vt:lpstr>Jacob’s Promise and Priestly Activity – Gen. 25</vt:lpstr>
      <vt:lpstr>Joseph</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Patriarchs, Promises and the Priesthood</dc:title>
  <dc:creator>Stan Isbell</dc:creator>
  <cp:lastModifiedBy>Stan Isbell</cp:lastModifiedBy>
  <cp:revision>19</cp:revision>
  <dcterms:created xsi:type="dcterms:W3CDTF">2023-06-13T10:50:16Z</dcterms:created>
  <dcterms:modified xsi:type="dcterms:W3CDTF">2024-08-02T14:03:04Z</dcterms:modified>
</cp:coreProperties>
</file>